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2"/>
  </p:notesMasterIdLst>
  <p:sldIdLst>
    <p:sldId id="1286" r:id="rId2"/>
    <p:sldId id="1043" r:id="rId3"/>
    <p:sldId id="1398" r:id="rId4"/>
    <p:sldId id="1405" r:id="rId5"/>
    <p:sldId id="1406" r:id="rId6"/>
    <p:sldId id="1496" r:id="rId7"/>
    <p:sldId id="1502" r:id="rId8"/>
    <p:sldId id="410" r:id="rId9"/>
    <p:sldId id="411" r:id="rId10"/>
    <p:sldId id="412" r:id="rId11"/>
    <p:sldId id="413" r:id="rId12"/>
    <p:sldId id="1396" r:id="rId13"/>
    <p:sldId id="1497" r:id="rId14"/>
    <p:sldId id="1407" r:id="rId15"/>
    <p:sldId id="1408" r:id="rId16"/>
    <p:sldId id="1394" r:id="rId17"/>
    <p:sldId id="1399" r:id="rId18"/>
    <p:sldId id="401" r:id="rId19"/>
    <p:sldId id="402" r:id="rId20"/>
    <p:sldId id="1447" r:id="rId21"/>
    <p:sldId id="1413" r:id="rId22"/>
    <p:sldId id="1498" r:id="rId23"/>
    <p:sldId id="1417" r:id="rId24"/>
    <p:sldId id="1419" r:id="rId25"/>
    <p:sldId id="1420" r:id="rId26"/>
    <p:sldId id="1414" r:id="rId27"/>
    <p:sldId id="1064" r:id="rId28"/>
    <p:sldId id="1066" r:id="rId29"/>
    <p:sldId id="1067" r:id="rId30"/>
    <p:sldId id="1068" r:id="rId31"/>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66FF"/>
    <a:srgbClr val="FF33CC"/>
    <a:srgbClr val="000099"/>
    <a:srgbClr val="3366FF"/>
    <a:srgbClr val="FF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235" autoAdjust="0"/>
    <p:restoredTop sz="93969" autoAdjust="0"/>
  </p:normalViewPr>
  <p:slideViewPr>
    <p:cSldViewPr>
      <p:cViewPr varScale="1">
        <p:scale>
          <a:sx n="74" d="100"/>
          <a:sy n="74" d="100"/>
        </p:scale>
        <p:origin x="9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18T02:37:24.674"/>
    </inkml:context>
    <inkml:brush xml:id="br0">
      <inkml:brushProperty name="width" value="0.035" units="cm"/>
      <inkml:brushProperty name="height" value="0.035" units="cm"/>
    </inkml:brush>
  </inkml:definitions>
  <inkml:trace contextRef="#ctx0" brushRef="#br0">14 17 6566,'0'0'2146,"-13"-16"-8039</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18T02:37:43.430"/>
    </inkml:context>
    <inkml:brush xml:id="br0">
      <inkml:brushProperty name="width" value="0.05292" units="cm"/>
      <inkml:brushProperty name="height" value="0.05292" units="cm"/>
      <inkml:brushProperty name="color" value="#FF0000"/>
    </inkml:brush>
  </inkml:definitions>
  <inkml:trace contextRef="#ctx0" brushRef="#br0">2203 17898 126 0,'0'0'72'0,"-11"4"-25"15,11-4-26-15,0 0-13 16,0 0-16-16,0 0-26 15,24-6-36-15,-24 6-8 16,24-11 0-16,-19-6 73 16</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5T02:34:44.777"/>
    </inkml:context>
    <inkml:brush xml:id="br0">
      <inkml:brushProperty name="width" value="0.05292" units="cm"/>
      <inkml:brushProperty name="height" value="0.05292" units="cm"/>
      <inkml:brushProperty name="color" value="#FF0000"/>
    </inkml:brush>
  </inkml:definitions>
  <inkml:trace contextRef="#ctx0" brushRef="#br0">15843 15626 342 0,'11'-12'117'16,"-11"12"1"-16,0 0-101 16,2-14 1-16,-2 14-3 15,0 0-1-15,0 0-8 16,0 0-15-16,0 0-51 16,0 0-58-16,0 0-1 15,13-6-5-15,-13 6-2 16,0 0 36-16</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4-01-29T02:20:06.600"/>
    </inkml:context>
    <inkml:brush xml:id="br0">
      <inkml:brushProperty name="width" value="0.05292" units="cm"/>
      <inkml:brushProperty name="height" value="0.05292" units="cm"/>
      <inkml:brushProperty name="color" value="#FF0000"/>
    </inkml:brush>
  </inkml:definitions>
  <inkml:trace contextRef="#ctx0" brushRef="#br0">20204 14884 367 0,'0'-13'112'15,"0"13"1"-15,-4-14-109 16,4 14 2-16,0 0-1 0,0 0-1 15,0 0-1-15,0 0-7 16,0 0-27-16,0 0-77 16,0 0-4-16,0 0-4 15,0 0-3-15,7 14-4 16</inkml:trace>
</inkml:ink>
</file>

<file path=ppt/ink/ink6.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49.49275" units="1/cm"/>
          <inkml:channelProperty channel="Y" name="resolution" value="49.54839" units="1/cm"/>
          <inkml:channelProperty channel="T" name="resolution" value="1" units="1/dev"/>
        </inkml:channelProperties>
      </inkml:inkSource>
      <inkml:timestamp xml:id="ts0" timeString="2024-02-01T02:24:55.33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1" timeString="2024-02-01T02:25:00.069"/>
    </inkml:context>
  </inkml:definitions>
  <inkml:trace contextRef="#ctx0" brushRef="#br0">9029 14709 0</inkml:trace>
  <inkml:trace contextRef="#ctx1" brushRef="#br0">19742 15462 357 0,'-10'-11'106'16,"2"-1"-3"-16,3 0-108 15,5 12-7-15,0 0-5 16,0 0 3-16,12 2 0 0,-12-2-9 16,18 11-33-16,-7-5-41 15,4 6 2-15,-3-7-1 16,0-1-4-16,-12-4 64 16</inkml:trace>
</inkml:ink>
</file>

<file path=ppt/ink/ink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2-09T04:17:42.702"/>
    </inkml:context>
    <inkml:brush xml:id="br0">
      <inkml:brushProperty name="width" value="0.05292" units="cm"/>
      <inkml:brushProperty name="height" value="0.05292" units="cm"/>
      <inkml:brushProperty name="color" value="#FF0000"/>
    </inkml:brush>
  </inkml:definitions>
  <inkml:trace contextRef="#ctx0" brushRef="#br0">3639 7938 186 0,'0'-3'16'16,"0"0"-54"-16,0 0 95 0,0-1 4 0,-1 1-20 0,1 0 11 0,0 0-40 0,0 0-3 0,0-1 13 0,0 1-9 0,0 0 7 0,-1 0 9 0,-1 0-4 0,0-1 11 0,0-1 20 0,1 1-12 0,-4 1 13 0,2-1-13 0,0 1-2 16,-1 0-1-1,2 0-8-15,-2 1 7 0,0-1-14 0,-2 0-15 0,1 0 1 16,0 1-6-16,0 0-9 0,2 2 10 0,-2 0-14 16,2 1 13-16,-2 0-1 0,1 1-6 0,-1 2 10 15,-3-3-11-15,6 2-9 0,-4-1 15 0,-1 0-15 0,5 2 15 16,-5-1-3-16,3 1-1 0,-4 0 11 15,-3-1-10-15,3 0 0 0,0 1 5 0,6 1-6 0,-1 1 8 16,0 1 2-16,0 0 0 16,0 1 6-16,-3 0-4 0,3 2-9 0,-5 2 7 15,1-1 1-15,1 3 4 0,-3-1-5 0,1 1 1 16,0 0-7-16,4 1 7 0,-1 1 4 0,4-1-5 16,-5 0 0-16,-1 1 0 0,7 4 6 0,-3 2-5 15,5 0 4-15,-2-1-5 0,1 1-5 0,-1-3 4 16,0 5-8-16,1-3 6 0,-1-1 10 0,5-1-8 15,0 0 8-15,0-1-10 0,1-2-5 0,2-2 9 16,0-1-6-16,-1 1 9 0,1-1 5 16,-1-2-12-16,3 0 10 0,6-2-13 0,1-1 0 0,-4-1 8 15,-2-2-8-15,5-2 10 0,-6 0-5 16,5-2-3-16,1 0 3 0,-5-1-3 0,3-3-2 16,-2-3 4-16,1 0 1 0,-1-3 2 0,0-1-2 15,1 0-5-15,-1-4 0 0,-2 2 0 0,4-3 1 16,-5-1 1-16,0 0-3 0,1-3 1 15,-2-2-1-15,-1 2 0 0,0-4-2 0,-1 0 1 16,0-4 2-16,-1 1-4 0,-1 1 0 0,0 1-2 16,-2 1 10-16,-2 0-11 0,0 0 9 0,-1 3-10 15,-1-4 9-15,-2 4-6 16,0 0 1-16,-2 2-3 0,1 1 3 0,0 2 0 0,-2 1 2 0,-2 0 0 16,1 3 8-16,-2 1-12 0,-3 1-5 0,0 2-2 15,-3 1 7-15,2 0 2 0,-3 3 2 16,0 0-2-16,-1 1-7 0,3 1 8 0,-1 1-11 0,-1 1 10 15,1 2 1-15,0 1-6 0,0 1 13 16,-1 0-12-16,1 0 3 0,3 1-4 0,5 1-23 0,4 1 8 16,-3 0-62-16,5-1-31 0,-5 1-34 0,6 0-1 15,-5-1-87-15,2 2-19 16</inkml:trace>
  <inkml:trace contextRef="#ctx0" brushRef="#br0" timeOffset="454.33">3384 8255 773 0,'-4'6'73'0,"-2"0"-20"0,1-1-2 0,2 0-9 0,1 2-34 0,4 0 7 0,-2-1-15 0,0-2 14 0,0-4-4 0,0 0-4 16,4-2 4-16,1-4-5 0,3 0-9 0,-7-6 10 15,6 2-4-15,-3-2 7 0,1 0-1 0,5 0-8 16,2-3 3-16,-1 2-4 0,-2-2-6 0,5 3 3 0,-5 3-5 15,8-4 5-15,4 3 2 0,-2 1-4 16,1 2 5-16,2 4-5 0,-5-1 7 0,0 4-3 16,-2 0-6-16,1 2 2 0,0 3 6 0,-2-1-7 15,3 5 13-15,-2 0-12 0,0-3 6 0,-1 4 4 16,-2-3-11-16,1 4 10 16,-4-1-1-16,3-1-2 0,-1 3 12 0,-2-4-11 15,-1 4-13-15,-3-4 21 0,1-2-11 0,0 1 17 16,2-5 10-16,-4 1-2 0,1-1 11 0,-1-2-9 15,-4 1 0-15,6 0 3 0,-1-2-5 0,-1-2 5 16,6-1-8-16,-6-2-11 0,1 1 5 0,-2 1-7 16,-3 1-11-16,1-3 19 0,0 2-15 0,0-3 20 0,-2-3-10 0,1 3-1 15,-1-3 2 1,2 1-3-16,2 0-13 0,-3-4 12 0,2 2-7 16,-4-2 10-16,2 2-8 0,4 2-4 0,-4-4-11 15,1 0-2-15,0-1-55 0,-3-2-43 0,3-1-53 16,-1-2 4-16,-2-2-117 0</inkml:trace>
  <inkml:trace contextRef="#ctx0" brushRef="#br0" timeOffset="867.09">3788 7554 1102 0,'-2'-3'9'0,"2"3"-3"0,0 0-12 0,0 0 7 0,0 0-4 0,0 0-46 0,0 0 15 0,0 0-26 16,8-9 26-1,-8 4 29-15,3-1-2 0,-3 0 10 0,-3-1 3 16,3 2 17-16,-3 0 5 0,0 1 1 0,2-1-6 16,-4 1-2-16,2 0-16 0,3 4 10 15,0 0-5-15,0 0-10 0,0 0 8 0,0-1-10 16,0 0-7-16,0 1 13 0,0 0-11 0,-1 0 10 15,1 0-6-15,-1 0 1 0,1 0 5 0,0 0-3 16,0 1-7-16,0 0 10 0,0 0-7 0,0 0 7 16,0 0 4-16,0 0-5 0,0 0 4 0,0 0-5 15,0 0 3-15,0 0 1 0,1 0-5 0,-1 0 3 16,16 10-4-16,-11-14 3 0,-1-1 9 0,-1-2-6 16,-1 1-7-16,1-1 7 0,1 1-5 0,-1 1 6 15,0-5-5-15,-5 8 13 0,2 1-24 16,0 0 11-16,0 0-3 0,0 0-6 0,0 0 4 15,0 0 1-15,-3 12-3 0,0-6 7 0,1 0-3 16,3 2 4-16,1-2 0 0,-2 1-6 0,2 0 1 16,-2-2-43-16,3 0-163 0,1-1-39 15</inkml:trace>
  <inkml:trace contextRef="#ctx0" brushRef="#br0" timeOffset="1280.5">4221 8070 366 0,'-3'0'354'0,"3"0"-210"0,0 0-65 0,0 0-14 0,0 0-37 0,0 0-7 0,0 0-12 0,0-1 6 0,1-9-5 0,3 6-10 16,0-3 13-16,2 1-13 0,-1-2 0 0,0 0 18 16,1 0-14-16,2 0 17 0,0 1-14 0,1 0-5 15,-1-1 4 1,-1-1-7-16,2 0-17 0,0 0-82 0,0 2-60 0,4-1-3 0,-4 0-99 0</inkml:trace>
  <inkml:trace contextRef="#ctx0" brushRef="#br0" timeOffset="1454.81">4338 8083 696 0,'-4'7'106'0,"-1"-2"216"0,2 0-218 0,-1-1-47 15,2 1-10-15,2-2-10 0,0 3-22 0,2-3-1 16,5-2-6-16,0-2 6 0,-2-3-1 0,7 1-7 16,-1-4-1-16,4 0-4 0,0-2-19 0,-2-2-26 15,3 2-22-15,-2-2 4 0,1 1-36 0,-1-3-50 16,-1 1-33-16,1 0-8 0,-3-2-65 0</inkml:trace>
  <inkml:trace contextRef="#ctx0" brushRef="#br0" timeOffset="2347.86">4765 7750 383 0,'1'-13'94'0,"-2"-1"231"16,4 3-259-16,-1 0-11 0,0 2-23 0,-1 4 13 15,-1-2-41-15,0 2 2 0,0 1 0 0,-1-2 0 0,-2 0-4 16,3 1 1-16,-2-3-6 0,0 2 4 0,2 0 2 16,-2-1-4-16,-4 3 10 0,2 0-9 0,-2 0 2 31,3 1-3-31,-1 1-7 0,1 2 4 0,-2-2 4 0,-2 1-1 16,5 1 2-16,2 0-2 0,0 0-10 0,0 0 13 15,-2 0-5-15,1 1 9 0,0 0-1 0,0 0-3 16,0 0 7-16,-15 18-7 0,14-14 2 0,1 0 1 15,1 5-5-15,2-2 5 0,1 4 4 0,1-2 4 16,-3 0 1-16,0 0-3 0,0 0-15 0,0 2 13 16,3 2-8-16,-2 0 12 0,2 1-1 0,0 0-5 0,-1-3 6 15,5 2-8-15,-2-2-5 0,1-1 15 16,-3 0-13-16,-1-4 17 0,1 2-3 0,3 1-11 0,2-4 10 16,-2-2-12-16,0 0 7 0,1-4-6 0,0 1 2 0,0-1-2 15,2 0 10-15,-4-3-6 0,2-1-1 16,1-2-4-16,-2-2-16 0,2 0-3 0,-1-1-12 15,0-1 6-15,-1 0 0 0,-3-2 3 0,2-1 12 0,-4-2-10 16,1-3 4-16,1 1 13 0,-3 3-1 0,1 0 4 16,-1 4 0-16,0 0 0 0,2 2-3 0,-3 3 3 15,0-1-1-15,0 6 17 0,0 0-9 0,0 0 11 16,0 0-3-16,0 0-15 0,0 0 12 0,0 0-15 16,0 0 0-16,0 0 10 0,0 0-13 0,0 0 13 15,0 0-1-15,0 0 2 0,0 0 9 0,0 1-10 0,0-1 1 0,0 1-1 16,0 0-6-16,1 0 5 0,0 0 1 15,16 14-2-15,-12-10 11 0,-1-3-10 0,2 1-3 0,0-2 3 16,0 1-13-16,0 2 9 0,-1-1 1 0,-1 2-4 16,1-1 6-16,1 0-8 0,0 1-3 0,-2-1 7 15,1 0-4-15,0 3 4 0,1-2 3 16,-2 3-9-16,1-1 6 0,-1 0-8 0,1-1 4 16,-1 1-3-16,0 1-4 0,-1-1 2 0,1 1 10 0,-1-2-2 15,-2-3 12-15,2 2-11 0,-2-4-3 0,-1 1 10 0,3 1-1 16,-3-2 6-16,0-1 11 0,0 0 9 15,0 0 2-15,0 0 2 0,0 0-16 0,0 0 5 16,0-1-9-16,-1-14 9 0,1 8-13 0,-1-5-3 16,1 3 0-16,1-4-2 0,-1-1-13 0,2-1 12 0,-2 0-4 0,0-3 10 15,3 2-7-15,-3 0-5 0,1-4-2 0,-1 2 2 16,1 0-3-16,-1-3 0 0,0 1 4 16,0-2-3-16,0 1 2 0,0 1-4 0,1 3-3 0,-1 1 3 15,0 2 4-15,1 1-5 0,0 0 1 16,3 3-3-16,-2 1 2 0,0 0 1 15,2 4 0-15,0 1 2 0,0 0 0 0,0 4-4 0,1-3 2 16,-3 3-3-16,2 1 3 0,-1 0-8 16,0 2 3-16,2 1-3 0,-3-1 12 0,3 4-15 0,-2 0 7 0,3 2-11 0,-5 1 7 0,4 0 5 15,-3 1-3 1,-2-1 5-16,1 1 0 0,-2-2 1 0,2 1-5 16,0 1 5-16,-2-1 3 0,1 0 2 0,0-2 0 0,-1-1-1 0,4 0-1 0,-6-2-3 15,3-1 7 1,0-1-8-16,-3-1 1 0,3-2 2 0,0 0-6 0,0 0 4 15,0 0-22-15,0 0-61 0,0 0-39 0,0 0-3 16,0 0-62-16,-1 0-47 0,0 0 2 0,0 0-31 16,-17-4-36-16</inkml:trace>
  <inkml:trace contextRef="#ctx0" brushRef="#br0" timeOffset="2728.72">4652 7266 52 0,'-1'-10'85'0,"1"-2"-48"0,1 8 3 0,-1-6-13 15,6 4 5-15,-4 1-3 0,0-4-10 0,2 5 9 0,-1-1 16 0,2 0 27 0,-2-2 15 0,1 2-2 16,-1 1 3-16,-1 0-1 0,2 0-11 0,-2 2 8 0,-2 2-18 0,0 0-24 31,0 0 1-31,0 0-10 0,1 0-27 0,0 0 4 16,0 0-16-16,1 0 12 0,13 12-5 0,-15-6-5 16,6 4 7-16,-1 1-6 0,-4-1-7 0,4 4 11 15,-6-3-7-15,2 1 9 0,-1 0 8 0,0-3-10 16,3 4 8-16,-3-3-9 0,5-2-3 0,-5-3 8 0,3-2 0 15,-2 0 4-15,-1 1 4 0,1 1-10 0,-1-1-9 16,0-4-5-16,0 0-59 0,0 0-32 0,0 0-41 0,0 0 8 16,0 0-80-16,-1-16 48 0</inkml:trace>
  <inkml:trace contextRef="#ctx0" brushRef="#br0" timeOffset="2916.02">4745 7202 40 0,'0'-10'82'0,"-4"-1"90"0,3 3-36 0,1 1 49 15,-6 0-73-15,7 1-35 0,-1 6 8 0,0 0-19 16,0 0-20-16,0 0-8 0,0 0-15 0,0 0 10 0,1-5-19 15,-1 7-4-15,3 1 11 0,-1 0-9 0,1 2-1 16,0-2 14-16,-1 0-13 0,0 1 14 0,2 0-6 0,-3 1-10 16,-1 1 3-16,0 0-7 0,4-1-7 15,0 0 9-15,-2 0-4 0,1-1 8 0,-2-1-2 0,2 0-2 16,4 1 0-16,-5 0-1 0,2-1-1 0,4 0-19 16,3-3-37-16,1 1 3 0,1 0-119 0,-4-2-73 15,-1 0-28-15</inkml:trace>
  <inkml:trace contextRef="#ctx0" brushRef="#br0" timeOffset="3648.17">5520 7271 511 0,'0'0'83'0,"0"0"-33"16,0 0 11-16,0 0-43 0,-2 0-30 0,1 0 12 15,0 0-36-15,0 0 24 0,0 0-53 0,0 0 18 0,0 0 25 16,1 1-10-16,-2-1 32 0,1 0 53 0,0 0-1 15,0 0 23-15,0 0 29 0,0 0-18 0,0 0 3 16,1 0-11-16,0-1-38 0,0 0-13 0,0 1-11 16,0 0 5-16,0 0-7 0,0 0-8 0,0 0 3 15,0 0-7-15,0 0-20 0,1 0 19 0,9 4-14 0,-10 4 18 16,2 2 4-16,2 1-9 16,-3-1 6-16,1 2-10 0,-1 1-4 0,3 0 13 15,-4 2-8-15,1-3 11 0,1 4 6 0,-1-3-5 0,3 1 13 0,-4 2-12 16,0-1 8-16,1 0 0 15,-2-2-4-15,-3-1 4 0,3 1-3 0,0-2-5 0,-1 1 2 16,-1-1-3-16,-1-2-10 0,3-1 9 0,-4 1-7 16,2-1 10-16,2-2 3 0,-3-2-4 0,2-1 11 0,0-1-10 15,-2-1-3-15,2-1 13 0,0-2-4 0,-1 0 8 16,1 0-6-16,0-2-4 16,-2-2 0-16,1-4 0 0,1-1-2 0,-1-2 2 0,1-2 0 0,0-1 1 0,1-2-7 0,0-4-2 15,-1 1-7-15,2-1 5 0,0-1-3 0,2-4 4 16,-1 2-4-16,1-1 2 0,1 1-4 0,1 4 1 15,2 3 0-15,-2 3 1 0,1 4-5 0,1 1-2 16,-2 1-3-16,2 1 1 0,0 2 2 0,0 2-1 16,0 2 8-16,0 0-6 0,-1-2-4 0,-1 2 4 31,1 2-5-31,-2 0 6 0,6 3 5 0,-4 3-1 0,-1-2 1 16,1 2-2-16,-5-1-6 0,3 3 7 0,1 3-7 15,0 1 7-15,7 4 2 0,-2-3-2 0,-2 4 8 0,3 3-7 16,-7-4 1-16,0 3-2 0,4-1-1 0,-1-2 0 15,-2 0-1-15,5 0 2 0,-3-3-1 0,-2 0 2 16,3-1-8-16,-1-2 13 0,0-1-6 0,2-1 9 16,1 1-3-16,-5-4-4 0,3 1 6 0,-3-3-6 15,-1 0 3-15,3-1 9 0,-5 0-7 0,-1-2 8 16,0 0-15-16,0 0-61 0,0 0-48 0,0 0-4 0,0 0-138 16,0-10-95-16</inkml:trace>
  <inkml:trace contextRef="#ctx0" brushRef="#br0" timeOffset="3821.44">5516 7530 906 0,'-3'-1'145'0,"-1"0"0"0,0 0-7 0,1-1-16 0,3 2-86 0,0 0-17 0,0 0-10 0,0 0 2 0,0 0-11 0,6 7-10 0,2-7-9 16,0-2-1-16,2-1-22 0,3-2-15 0,2-1-8 15,-3-2-4-15,2 1-25 0,2 0-35 0,-2-1-55 16,-2 1 10-16,1-2-93 0</inkml:trace>
  <inkml:trace contextRef="#ctx0" brushRef="#br0" timeOffset="4904.96">4699 7131 716 0,'4'-2'53'0,"0"1"-33"0,-1-1-1 0,2 1-12 0,-4 1-9 0,6 3 0 0,-4 0-7 0,-1 0 5 0,2 0-5 16,-4-2 9-16,0 2 2 0,-4 0 0 0,3 0-16 0,1 3 14 15,-3-2-1-15,3 2 6 0,-1 0 12 0,-4 1 3 16,4 1 6-16,-1 2-5 0,2-2-20 0,0 2 24 15,-3 1-20-15,1 1 23 0,1-3-14 0,1 1 4 16,-2-3 1-16,3 1-1 0,-1-2-17 0,0 1 14 16,2 1-8-16,-2-4 12 0,0-4 8 0,0 0 2 15,0 0 3-15,0 0-4 0,0 0-8 0,0 1 1 16,0-1-5-16,0 0 6 0,0 0 4 0,0 0-18 0,0 0 8 16,0 0-12-16,0-1-4 0,-1-15 15 0,-1 10-6 15,2-2 10-15,-7-1 0 0,5 0-3 0,-2-1 2 0,0 0-3 16,0-1 1-16,-1-2-5 0,-2 0-5 0,2-2 1 15,2 2-4-15,0 0 3 0,3 0 1 0,0 0-2 16,-1 0-8-16,1 1 8 0,0-1-9 16,5 4 9-16,-3 2-8 0,3 2-5 0,-4 2 8 15,5 1-8-15,-4 0-9 0,5 1 8 0,-7 1-33 16,0 0 18-16,0 0-70 0,11 4-72 0,0-3-35 0,-3 0-15 16,6-1-92-16</inkml:trace>
  <inkml:trace contextRef="#ctx0" brushRef="#br0" timeOffset="5269.28">4796 6977 1161 0,'2'0'28'0,"1"0"-22"0,-3 0-7 16,0 0-2-16,6 5 3 0,0-1-1 15,-1-1 13-15,4 1-12 0,-4-2 0 0,1 0 0 16,-1 0-6-16,-1-1 5 0,-4-1-1 0,0 0 3 0,1 0 1 15,0 2 0-15,0-1-5 0,14 15 8 16,-10-8-5-16,4 2 6 0,-5 1-1 0,3 3-6 0,1 0 2 16,-1 3-4-16,0 3-11 0,-1-1 17 15,-1 2-13-15,1 0 14 0,-3 0-11 0,-1-2 8 0,0 0 5 0,-2-2-3 16,0 0-10-16,-2-1 9 0,2 1-10 0,-3-2 10 16,1 0 4-16,-1-2 5 15,-1-4 12-15,2-3-7 0,0 0 15 0,1-3 5 0,-1 2-5 0,0-2 7 16,-2-3 5-16,0-3-8 0,0-3 7 15,1-1-9-15,1-3-14 0,-4-4 0 0,3 1-7 0,-4-3 6 0,0 1-6 0,2-3-6 16,-4-2 6-16,5 0-6 0,-2-1-12 0,4-1-2 16,-1 2-30-16,1-3 17 15,-2 1-48-15,4 0-19 0,0 0-9 16,2 5-12-16,5 2-80 0,0 4-124 0</inkml:trace>
  <inkml:trace contextRef="#ctx0" brushRef="#br0" timeOffset="9982.65">4402 9128 226 0,'-5'1'-73'0,"5"3"52"0,-8-2 88 0,7 1-7 0,-4 0 31 0,0-2-21 0,2 3-6 0,-2-4-2 16,2 1-1-16,3-1-14 0,0 0 12 0,0 0-13 15,0 0-2-15,0 0-5 0,0 0-11 0,0 0 8 0,0 0-7 16,0-1-8-16,4-14 6 0,2 10-7 0,2 0-10 16,-4 0 12-16,6 5-16 0,-4-6 17 0,3 4-13 0,4-3-1 15,-5-2 4-15,3 2-5 0,-2-3-10 16,0 1 5-16,-1 1-5 0,2 0 5 0,1-1 1 0,0 1-2 0,3-1 7 15,-3 1-7-15,0-1-10 0,1-2 13 0,0 1-15 16,1 1 14-16,-1-1-15 0,-1 1-65 0,1 0-25 16,-3 2-17-16,2 0-89 0,-3 1 5 15</inkml:trace>
  <inkml:trace contextRef="#ctx0" brushRef="#br0" timeOffset="10148.17">4558 9172 438 0,'-7'7'146'15,"2"0"-34"-15,1 1-53 0,0-2 32 0,1 0-50 0,3 1-29 16,0-2 8-16,1-1-16 16,1-1-3-16,3-2 12 0,-2-1-13 0,3-1 13 0,1-3-4 0,1-1-15 15,0-1 7 1,1-3-13-16,1 1-17 0,3-3-9 0,-3-1-44 0,2 0 17 0,0 0-92 0,1 1-22 16</inkml:trace>
  <inkml:trace contextRef="#ctx0" brushRef="#br0" timeOffset="11107.67">4966 8791 321 0,'0'-4'291'0,"-1"-2"-179"0,0 3-77 0,2-1 16 0,0 1-41 0,3 2-9 15,0-1 1-15,0 1-3 0,1-1-11 0,0-2 19 16,2 2-9-16,-2-2 12 0,0-1-10 0,1 2 0 31,-3-1 4-31,2 0-3 0,-1 1-2 0,1 1 18 16,-2-2-6-16,2 2 13 0,-1 2-12 0,1 0-10 0,2 1-2 15,0-1-2-15,-3 0 6 0,1 1-5 0,0 0 2 16,0 2-3-16,1 1 8 0,3 0-5 0,-4 2 8 16,0-1-8-16,2 1-1 0,-2 0 19 0,0-1-13 0,2 2 17 15,-5 0-7-15,4 0-8 0,-3 0 9 0,-1 1-10 16,0-1-3-16,0 0 1 0,1 0-3 0,-3-1 5 15,3 0 3-15,-2-2 1 0,-2 0 2 0,2 0-2 16,-2 0-10-16,-3-1 19 0,5 1-9 0,-1-1 12 16,3 0-5-16,-3-3-5 0,0 0 5 0,0 0-5 15,0 0-4-15,0 0 23 0,0 0-13 0,0 0 17 0,0 0-9 16,0 0-12-16,-2 0 7 0,1 0-9 0,0-1-2 16,-6-13 6-16,8 9-10 0,1-1 10 0,-1-1-4 0,0 0-7 15,0-1 7-15,4 0-6 0,-1 0 5 0,-2 0-11 16,5 1-2-16,-3-1-3 0,-3-1 6 0,6 0-1 15,-5 1 6-15,0-2 2 0,3 2 91 0,-1-1-145 16,-3-2 59-16,3 4-87 0,6-2 72 0,-4 2-1 16,5 2 2-16,-3-3-2 0,1 3 8 0,2 0-9 15,-7-4 0-15,2 3-5 0,-2 0 4 0,3 0 2 16,2 4 3-16,3 2-2 0,-3 0-3 0,-6-2-1 16,6 2-3-16,-5 0 1 0,1 3 3 0,2 1-2 0,-2-2 0 15,-1 1-1-15,0 0 1 0,0 3 4 0,0-2 2 16,-2 3-1-16,3-5-9 0,-5 0 5 0,0 2-2 0,0 0 3 15,-2 3-4-15,0-1 9 0,0 0-9 0,0-1 8 16,-2-1 4-16,2 2-4 0,0-3 8 0,-2 1-8 16,0-1 0-16,0 0 5 0,1 0-2 0,2-1 5 15,1-2 8-15,0 0-11 0,0 0 9 0,0 0-11 16,-2 0-3-16,1 0 12 0,0-1-10 0,0 0 11 16,1 0-2-16,0 0-8 0,-8-24 8 0,9 18-9 15,2-2 1-15,-2 0-3 0,3 2-1 0,2-2 0 16,-2 2 1-16,1-4 0 0,1 0 2 0,-1 2-2 0,2-3 3 15,1 3-8-15,1 1 1 0,3 3-3 0,-2-1 7 0,0 2-2 16,0-1 3-16,0-2-3 16,-1 3-4-16,-1 0 5 0,0 2-12 0,1 2 11 15,-4 0 2-15,3 0-6 0,-3 1 8 0,1 1-8 16,-2 4 0-16,1-2 1 0,-2 2-7 0,2 0 5 16,-3 1 8-16,1-1-3 0,0 1 10 0,-2 2-11 0,0-1-3 0,-1 0 6 15,1 3 1-15,-3-1 5 0,1-3 6 0,-3 1-10 16,0-2 1-16,1-2-2 0,-1 2 9 0,0-1-7 15,2 0 6-15,-2-2-5 0,0-1 12 0,2-1-4 16,2-1-10-16,0 0 2 0,0 0-32 0,0 0-78 0,-10-14-28 16,7 4-21-16,2 1-106 0</inkml:trace>
  <inkml:trace contextRef="#ctx0" brushRef="#br0" timeOffset="11297.07">5270 8475 626 0,'-21'-7'90'0,"8"3"118"0,-1-1 92 0,5 1-244 0,5 1-3 15,4 3-34-15,0 0-7 0,0 0-8 0,0 0-20 0,0 0 7 0,0 0-18 0,-4 1 12 0,10-1-24 0,-1-1-3 16,0-1 1-16,2-1-6 0,-2-2-17 16,4 0-4-16,-1-1-23 0,3-1 6 0,7 1-61 0,-4 0-58 15</inkml:trace>
  <inkml:trace contextRef="#ctx0" brushRef="#br0" timeOffset="12022.82">5739 8444 301 0,'3'0'204'0,"-2"1"-112"0,3 2-48 0,0-1 10 16,-4-2-22 0,5 0-16-16,-1-1 6 0,-1-1-10 0,2 1-5 0,-2-2 14 15,2-1-15-15,-1-1 18 0,0-2 7 0,-1 0 35 0,2 0 5 0,-5 0 4 0,1 0-16 16,0 1-24 0,-1-1-10-16,0 1-1 0,0 2-18 0,0-1 0 15,0 0 2-15,0 0-3 0,-1-1-6 0,1 2 4 16,0 0-5-16,-1 1 5 0,-2-1-1 0,1 1-5 15,-1 1 7-15,-1-1-8 0,1 1-14 0,3 2 17 16,0 0-22-16,0 0 21 0,0 0-18 0,0 0 2 16,0 1 8-16,-1 0-5 0,-11 19 4 0,12-12 12 15,-1 1-2-15,-1 0 5 0,1 0 4 0,-3 1-4 16,2 1 5-16,1 2-5 0,1 1-2 0,0 0-1 0,2 0-1 16,3 0 2-16,-2-1 4 0,1 2 8 0,-2-5 0 15,1 3 1-15,1-2-15 0,0-3 11 0,2 3-9 0,1-4 12 16,0 0 6-16,1 1-11 0,0-3 10 0,1 2-10 15,-1-4 3-15,1 0 5 0,3-2-6 0,-1-2 8 16,-2-1 3-16,2-2-7 0,0-1 5 0,0-3-8 16,2 0-5-16,-1-1 0 0,0-1-5 0,1-2 4 15,-1 0 7-15,0-4-11 0,-2 0 10 0,-1 1-12 0,-2-3 4 16,0 1-4-16,1 0-6 0,-3 2 4 0,1 2 5 16,0 1-5-16,2 2 3 0,-5 2-6 0,0 1-10 15,-3 3 12-15,0 1-6 0,0 3 7 0,0 0-6 0,0 0-10 16,0 0 9-16,0 0-8 0,4 6 2 0,-2-1 21 15,-1 2-8-15,-1 0 13 0,0 0-3 0,-1 2 5 16,1 1 4-16,1 2-3 0,-1 1-4 0,4-1 4 16,-2 1-14-16,-1-1 12 0,-1-1 2 0,2 2-5 15,1-1 9-15,1 0-12 0,0 2-7 0,-4-1 11 16,1-2-6-16,2 5 10 0,0-2 5 0,-1 1-17 16,1 0 10-16,-3-2-12 0,0 0 11 0,0-2-7 0,0 0-2 15,0-1 0-15,4 1 5 0,-4 0-4 0,0-1 7 16,0-2-7-16,0 2 1 0,0-4 4 0,0 0 3 15,1-2 1-15,-1-1 7 0,0-3-6 0,0 0-3 0,0 0 1 16,0 0-6-16,0 0 8 0,0 0-25 0,1 0 12 16,-1 0-61-16,11-6-44 0,-9-1-11 0,1 0-17 15,1-4-52-15,0 1-72 0,-2-1-6 16</inkml:trace>
  <inkml:trace contextRef="#ctx0" brushRef="#br0" timeOffset="12317.09">6055 8380 628 0,'-12'-6'98'0,"8"1"-13"0,-2-1 1 0,3 2-9 0,-1 0-27 0,0 2-29 0,4 2 0 0,0 0-10 0,0 0-11 0,0 0 11 0,0-1-13 0,-1 0 14 0,-9-15-3 0,12 9 14 0,-1 1 12 15,2-2-6-15,2 2 2 0,3 0 8 16,2-2-13-16,5 3 12 0,-3 0-13 0,-2-3-20 0,4 3 8 15,-2 1-13-15,-2-1-8 0,1 2 7 0,-4 1-7 16,4 2 8-16,1 2-5 0,-1 3-6 0,3-2 1 16,-9 3-4-16,1 2-7 0,0 0 15 0,-4 3-10 15,0 0 11-15,-2 0-4 0,-1 4 6 0,-3-3 7 0,-2 1-4 16,-2 0 1-16,-3-2 6 0,2 1-3 0,-6-2 5 16,4 1 4-16,2-2-1 0,-2 0 0 0,5-2-3 15,-6-1-19-15,5 1-39 0,-1-2-32 0,0 0 1 16,2-2-81-16,-2-3-76 0</inkml:trace>
  <inkml:trace contextRef="#ctx0" brushRef="#br0" timeOffset="15434.84">6265 8034 205 0,'1'-4'34'0,"-1"2"29"0,0 2-8 0,0 0 34 0,0 0-45 0,0 0-16 0,2-1-16 0,-1 1 11 0,-1-1-3 16,1 0 20-16,17-13 8 0,-11 11 1 0,-1 0 7 15,2-1 1-15,-2 0-13 0,2 0 9 16,-2 0-8-16,0 1-16 0,1 1 8 0,-2 0-12 0,3-1-7 0,-1 1 2 16,1 0-4-16,1-1 5 0,1 1 0 15,1-2-4-15,0 0 11 0,4-2-7 0,-3-1 7 16,3 1-3-16,-2-2 0 0,0 1 0 0,7-1-10 0,-2 0 7 15,2 0-7-15,-1-1 10 0,-2-3 1 16,4 1-17-16,3-2-2 0,0-2-3 0,1 4 5 0,-3-1-2 16,2 0 5-16,-4 2-6 0,1-2-6 0,-4 0 4 15,1-1-4-15,-1 0 4 0,-3 1 3 0,-2 4 70 16,0 1-88-16,0 5 62 0,0 0-167 0,-3-1 46 0,-1 2-1 0,-2-3 2 16,4 3-40-16,-8 1-33 0,2 1-11 15,-1 3-15-15,-3-1-53 0</inkml:trace>
  <inkml:trace contextRef="#ctx0" brushRef="#br0" timeOffset="16743.21">6502 7925 884 0,'-7'-6'75'0,"5"0"-22"15,2-1 1-15,0 2-14 0,7-1-32 0,-4 2-10 0,0 2-8 0,-1 0 3 0,1-1 9 0,-2 1 0 16,4-3 8-16,-6 3-8 0,5 1 9 0,-1 2 4 16,-3 0-10-16,1 0 6 0,-1-1-10 0,0 0 3 15,-3 8 7-15,3-3-5 0,3 2-8 0,-3 1 9 0,-3 0-14 16,6 3 13-16,-4 2-2 0,2 4-6 0,-1 1 10 15,0 2-11-15,0 2 6 0,0 1 0 0,0 0-3 16,0-1 1-16,0 2 0 0,-1-1 7 16,-4 2 7-16,3-2-3 0,-7-2-7 0,3 0 13 0,-2-2-5 15,-1-1 8-15,4-1-8 0,0-2-4 0,0-3 3 0,3 0-4 16,-6-2-11-16,4-2 22 16,-1 0-13-16,-2-4 19 0,6 0-2 0,-3-2-5 0,1-1 12 0,1-1-9 15,-1-1 15-15,-1-4-8 16,3 0-4-16,-1-4 1 0,-2 1-9 0,3-3-5 15,-1 1 5-15,2-3-5 0,1 0 8 0,-1-3-14 16,2-2-5-16,-2-4-1 0,1-3 4 0,1 1 1 16,3 0 5-16,2 0-7 0,-3 1-12 0,2 2 16 0,-1-2-3 15,0-1 7-15,2 3-12 0,0-1-4 0,5 3-3 16,-2 1 2-16,-1 4-5 0,-1 3 8 0,0 1-8 16,1 2 9-16,1 0 4 0,-1 2-10 0,-4-1 10 15,-1 2-11-15,2 0 0 0,1 1 14 0,-4 2-4 0,4 0 6 16,-4 2-10-16,0-2 1 0,2 0-1 0,-2 2 1 15,0-1-17-15,2 2 16 0,-5-1-9 0,0 0 13 0,0 0-7 16,2 10 8-16,5-5-1 0,-4 1 4 0,2 0-9 16,-3-1 9-16,0 1 0 0,3 2 5 15,3 0-2-15,0 1-7 0,-4-1 4 0,4 0-3 0,-2-1 5 16,2 3 0-16,1 0-7 0,-2-1 4 0,0 1-3 0,1 0 4 16,3 0 1-16,-2 0 1 0,0-1-5 0,0 1-1 0,-1 0-3 0,1 2 2 15,2-1 5-15,-2 0-2 0,1-1 8 16,0 0-8-16,2 2 1 0,-3 0-3 0,0 3 2 0,-2 0 0 15,0 1 7-15,-1 0-9 0,-2-3 0 0,3 2-1 16,-2-4 1-16,-1-1 6 0,1 5-7 0,-2-8 4 31,-2 1 5-31,1 1-2 0,-2-4 8 0,0 1-8 0,-1-1-4 16,-1-1 14-16,2-2-8 0,0-2 11 0,0 0-4 16,0 0 1-16,-1 0 4 0,-1 0-4 0,1 0-5 0,0 0 5 0,-19 4-4 0,13-7 5 0,1-1-7 15,-1-2-3-15,4 3 3 0,-3 0-3 0,0 0-1 16,1-1-6-16,-4-1-1 15,0 0 1-15,1 1 8 0,0 1-9 16,-1 0 4-16,1 3-7 0,-2 0 4 0,1 0-4 16,0 4-2-16,-2-1 1 0,2 2 4 0,-5 1 0 15,3 0 2-15,-5-2-1 0,1 3 0 0,-1 1-4 16,-2-2 0-16,4 3-1 0,-2-1 6 0,-1-1-1 16,5 2 0-16,-5-2-2 0,2 0-6 0,3 1 8 0,-1 0 0 15,2-1 3-15,5 0 1 0,-5-3-1 0,6 1 0 16,0 1-1-16,-3-4-11 0,5 1 14 0,2 0-2 15,1-3 9-15,0 0-1 0,0 0-10 0,0 0-6 16,0 0-2-16,0 0-21 0,1-10-11 0,1 4-23 0,4 1 8 16,1 0-43-16,-4-1-30 0,4 0-21 15,3-2-9-15,-3 1-83 0,7 0-58 0</inkml:trace>
  <inkml:trace contextRef="#ctx0" brushRef="#br0" timeOffset="17195.09">6943 7738 654 0,'3'-4'103'0,"-4"0"-27"0,-1 2-26 0,2-2 12 0,-3 1-36 15,5 2-20-15,-2 1 1 0,0 0-6 0,0 0-5 0,1-9 43 0,1 7 10 0,0 2 13 0,-2 0 15 0,5-6-20 0,-3 1-8 0,2 1 0 16,-3 0-29-16,4 4-1 0,-1 1-15 0,-3-1 11 16,-1 0-11-16,0 0-3 0,9 9 5 0,-1-4-6 15,-1 2-2-15,1 1 2 0,0 4-6 0,0 0 6 16,-3-1 4-16,2 0-1 0,0 0 11 0,-2 3-8 0,5 3 8 15,-2 1-3-15,1 0-10 0,1 1 6 16,2 0 1-16,-3 2-3 0,-3-2 6 0,1 1-8 0,-2 3-10 0,-1-2 15 16,-1-1-4-16,-1 0 8 0,-1-3-7 0,0-1 5 15,2-2 1-15,-3-3 1 0,-2 1-4 0,2-2 10 16,-2-4-6-16,1 2 9 0,-1-4 1 0,1-1 0 16,-3-1-8-16,3-3 0 0,-1 1-35 0,2 0-54 15,0 0-21-15,-1 0-10 0,-13-6-43 0,7-1-140 16,-3 0-11-16</inkml:trace>
  <inkml:trace contextRef="#ctx0" brushRef="#br0" timeOffset="17456.07">6807 7733 1267 0,'-3'-6'75'0,"-1"3"-1"0,1 2-14 0,1 1 1 16,-1 2-71-16,3-2 10 0,0 0-13 0,0 0 13 15,0 0 2 1,0 0 3-16,0 1 11 0,3-1-9 0,7 4-2 0,-4-6 5 0,-3-4-4 16,4 2 4-16,1-1-1 0,2-3-3 0,4 2-2 0,2-2 2 0,1-1 3 15,8-1-8-15,-6-3 2 0,4 3-3 0,0-2 7 16,-1-1-6-16,0 2 1 0,2-2-2 0,-3 3 7 16,-2 1-9-16,2 1-3 0,-5 1-3 15,0 1 5-15,-2 2 4 0,0 0-10 0,3 0-2 0,-2 1-74 16,1 1-35-1,-3 1-34-15,1 0 3 0,0 1-67 0,-4 0-29 16</inkml:trace>
  <inkml:trace contextRef="#ctx0" brushRef="#br0" timeOffset="17774.91">7494 8024 207 0,'0'-4'146'0,"0"-2"-88"0,0 2-3 0,0 0-28 16,0-1-29-16,4 2-26 0,-1-2-52 0,-1 1 18 0,-2-1-70 0,0 1 48 0</inkml:trace>
  <inkml:trace contextRef="#ctx0" brushRef="#br0" timeOffset="18744.05">7487 7957 3 0,'2'0'16'0,"-8"-1"23"16,-3 1-15-16,-1-1 17 0,10 1-8 0,0 0 9 0,0 0 19 15,0 0-15-15,-3-4-15 0,-2 2 13 0,1 0-25 16,4 0 21-16,-3 1-33 0,3 1 4 0,0 0-1 0,0 0-1 16,0 0-25-16,0 0 20 0,0 0-9 0,0 0 13 15,0 0-6-15,0 0-2 0,2 0 2 0,-1 0-3 16,-1 0-12-16,1 0 18 0,-1-1-7 0,13-7 11 16,-7 7 4-16,-6 1-16 0,0 0 9 0,0 0-13 15,0 0-2-15,1 0 11 0,-1 0-10 0,1 0 10 16,0 0 2-16,1 0-7 0,-1 0 3 0,-1 0-8 0,1 0-21 15,0 0 22-15,0 0-15 0,0 0 17 0,0 0-6 16,1 0 8-16,-1 0 5 0,-1 0-2 0,1 0-9 16,0 0 14-16,-1 0-8 0,0 0 11 0,0 0 3 15,0 0-1-15,1 0 15 0,0 0-13 0,0 0-10 0,-1 0 21 16,0 0-21-16,0 0 24 0,0 0-11 0,0-1 5 16,0 1 4-16,0 0-4 15,0-1-17-15,0 0 9 0,0 1-13 0,0-1 12 0,0 1-7 16,0 0-3-16,0 0 6 0,0 0-7 0,0 0-1 15,0-1 3-15,0 1-2 0,0 0 4 16,0 0 8-16,0-1-12 0,0 1 5 0,0 0-8 0,0 0-6 0,0 0 17 16,0-1-10-16,0 0 11 0,0 1-5 0,0 0-3 0,0 0 10 15,0 0-10-15,0-1-10 0,0 1 14 0,-3-9-9 16,3 9 13-16,0 0 0 0,0 0-8 0,0 0 5 16,0 0-8-16,0 0-7 0,0 0 10 0,0 0-10 0,0 0 11 15,0 0 6-15,0 0-3 0,0 0 13 0,0 0-12 16,0-1 2-16,-1 0 10 0,-15-7-6 0,16 8 10 15,0 0 14-15,-1 0-17 0,-16 2 10 0,5-2-14 16,10 1-2-16,-2-1 2 16,-3 1-9-16,4 0 8 0,-1-1 1 0,2 2-10 15,2-2 8-15,-6 2-11 0,1 0-3 0,1-2 5 16,4 0-6-16,0 0 4 0,0 0-7 0,0 1 10 0,0 0 3 0,0 0 1 0,0 0-6 16,0 1 12-1,-3 25-5-15,-1-21 8 0,4 0 2 0,0 1-7 0,4 2 4 16,0 1-7-16,-2 0-1 0,3-1 5 15,-4 2-6-15,3-1 5 0,-1 1-6 0,0 1 0 0,3-3 5 0,3 0-5 16,-3-1-8-16,-1-2 7 0,-1-1 0 0,-4 1 5 16,3-1 3-16,2-1-6 0,1-1 4 0,2-1-3 15,3-1 14-15,-4 0-8 0,1-1 4 0,-2 0-6 0,1-2-4 0,2-3 3 16,-2-1-3 0,0 0 4-16,0-2-11 0,0 1 0 0,2 0-9 0,-5 0 7 0,2-2 3 0,0-1-5 15,-3 1 3-15,2-3-5 0,-3 2 10 0,1-1-12 0,-2 0 5 16,1 1-9-16,0 1 9 0,-1 2 1 15,1 1 3-15,-1-1-3 0,1 3-11 0,-2 1 8 0,0 3-11 16,0 0 11-16,0 0-1 0,0 0-9 0,0 0 8 16,0 0-10-1,0 0 5-15,0 0 13 0,0 1-3 0,0 0 6 16,0 0 1-16,0 0-2 0,0 25 4 0,1-20-4 16,-1 0-6-16,2 1 8 0,0 1-10 0,2-1 8 15,-2 0 2-15,3 0-1 0,-2-3 12 0,0 0-11 16,2 1-10-16,1-2 14 0,-2-1-10 0,2 0 15 15,1-2-5-15,-2-1-2 0,0-1 5 0,2 0-4 16,-4-2-1-16,2 1 3 0,0-1-8 0,-1-1 8 0,2 0-3 16,-4-3 1-16,1 0-1 0,0 0-3 0,-1-2-18 15,0 2 16-15,1-1-5 0,-1 0 8 0,-2-1-9 0,1 2 1 16,0 0 1-16,1 3 0 0,2 0-8 0,-4 1 8 16,0 1-6-16,0 3 6 0,0 0-1 0,0 0-13 15,0 0 3-15,0 0-4 0,0 0 7 0,0 1 9 16,11 15-1-16,-5-11 4 0,-5 1-5 0,2 0 4 15,-2 1-2-15,2-2 4 0,-2-2-10 0,3 0 13 16,0 0-7-16,-4-1 11 0,3-2 3 0,1 1-8 16,0-1-7-16,1-2-6 0,0 0-58 0,-1-2-83 15,-1-2-92-15,-1-3 16 0,1 3-156 0</inkml:trace>
  <inkml:trace contextRef="#ctx0" brushRef="#br0" timeOffset="18903.43">7694 7773 538 0,'-3'-1'72'0,"-1"-1"212"0,0 0 107 0,0 1-312 0,1 1-55 0,2 4-17 0,1 0-8 15,0-1 1-15,1 1 3 0,2-2-94 0,1 1-15 0,1-1-34 0,2-4-64 16,-1-2-11-16,0-1 0 0</inkml:trace>
  <inkml:trace contextRef="#ctx0" brushRef="#br0" timeOffset="19318.14">7901 7905 509 0,'1'3'439'0,"-1"0"-317"0,-5 1-90 16,-1 1-8-16,0-1-18 0,5 2 5 0,-1-1-7 0,3-2 9 15,-1-3-3-15,0 0 0 0,0 0 1 16,0 0-1-16,0 0-10 0,0 0 16 0,10-13 0 16,-9 6 7-16,7 0 0 0,-1 0 4 0,-2 0-5 15,6 0 3-15,-4-1-26 0,4 2 7 0,4 1-13 0,0 1 10 16,-1 0-6-16,-2 2-5 0,0 0 8 0,-4 2-7 16,3 3-7-16,-3 1 6 0,-1-1-13 0,-3 2 13 15,1 1 4-15,-2 2-6 0,1 2 9 0,-4 0-9 0,0 1 1 16,1 0 11-16,-2 1-4 0,-5 0 6 0,1 0 3 0,-3-2 6 15,0 0 13-15,-3-1-6 0,2 0 12 0,-1-2 8 16,0-1-8-16,0-4 9 0,0-2-7 0,0 0 3 16,0-2 3-16,3-3-1 0,-1-2-13 0,0-5 13 31,5-1-12-31,-4-4 11 0,3-3-16 0,3-1-9 16,-1-3 0-16,2-2-3 0,2-2-2 0,0-4-10 0,4-1-12 15,4-1-1-15,-4 1-36 0,3 2-25 16,1-1-27-16,-1 1 1 0,4 0-69 0,1 0-97 0,1 3-28 15</inkml:trace>
  <inkml:trace contextRef="#ctx0" brushRef="#br0" timeOffset="21592.4">4704 10048 372 0,'-5'-1'292'0,"0"0"-102"0,1 2-126 0,4-1-8 0,0 0-29 0,0 4-21 16,0-4-12-16,0 0 4 0,0 0-5 0,0 0 6 0,0 0 7 0,0 0 0 16,0 0 10-16,0 0 33 0,0 0-8 0,0 0 24 15,0 0 58-15,14-10-127 16,-6 5 45-16,-3 1-73 0,3 0 37 0,-1 1 4 0,-2-1-6 0,6-1 6 0,-3 0-5 16,4-3 1-16,1 2 3 0,3-2-5 15,1 0-14-15,3-2-8 0,0-3-22 16,-3 1 11-16,1 2-34 0,-2 2-47 0,0 3-24 0,0-2-13 0,-5 3-81 15,2 0 26-15</inkml:trace>
  <inkml:trace contextRef="#ctx0" brushRef="#br0" timeOffset="21750.77">4892 10172 573 0,'-11'6'335'0,"0"0"-174"15,-1 0-74-15,3 1 11 16,4-1-63-16,2 0-16 0,0 1-3 0,3-2-4 0,0-2-10 0,1-2 4 0,4-1-7 15,2 0 5-15,4-4-5 0,0-3-10 0,4-2 6 16,1-4-9-16,1-1-16 0,0-1-10 0,1-1-39 16,3 0 15-16,-2 0-77 0,-2 2-89 0,1-1-8 15</inkml:trace>
  <inkml:trace contextRef="#ctx0" brushRef="#br0" timeOffset="22533.88">5290 9777 189 0,'0'0'28'0,"0"0"160"15,0 0-21-15,0 0 5 0,0 0-130 0,0 0-20 16,0 0-19-16,0-1 8 0,0 0-7 0,0 0-2 15,0 0 7-15,9-15-9 0,-4 12-14 0,1-2 25 16,0 0-2-16,1 0 14 16,-3-1 29-16,3 1-19 0,0 0 8 15,0 0-15-15,1 1-24 0,0 1 8 0,1 0-17 16,-1 1 13-16,0-1-4 0,1 2-2 0,0-1 9 0,0 3-9 16,-2-1-5-16,1 1 1 0,0 1-10 0,0 1 8 15,-1 0 9-15,-2-1-7 0,2 2 10 0,-1 1-11 16,-1 1 3-16,0 0 6 0,0 1-14 0,-4 0 12 15,3 0-1-15,-3-1-1 0,1 0 10 0,-1 0-11 16,0 0-11-16,0 0 27 0,-1-2-14 0,0 1 19 16,0-1-6-16,1-1-12 0,-1-2 10 0,0 0-12 0,0 0-1 15,0 0 18-15,0 0-4 0,0 0 12 0,0 0 1 16,0 0-14-16,0 0-1 0,0 0-3 0,0 0-7 16,0-1 10-16,0 0-4 0,0 0 6 0,0 0 5 0,0 0-3 15,0-1 8-15,0 0-8 0,0-32-7 0,0 27 2 16,1 0-7-16,0 1 6 0,2 0-3 0,-1 0-7 15,0-1 1-15,-1 1-2 0,2-2 2 0,-1 1 3 16,4 0-1-16,-1 0 2 0,0 1-4 0,2 0-6 16,-3 0 1-16,0 2-4 0,3 0-1 0,-2 1 11 15,3 0-13-15,-1 1 12 0,0 0 0 0,-2 0-7 16,5 2 9-16,-2 0-9 0,-2 0 2 0,1 1-1 16,-3-1-3-16,-1 2 3 0,3 0 7 0,-1 3-9 15,2-2 8-15,-1 1-12 0,-3 0 1 0,0 0 6 16,-3 3-7-16,1-2 8 0,0 0 6 0,-1-1 1 0,2 2 5 15,-2-1-4-15,-2 1-4 0,1 0 10 16,0-2-7-16,-6 0 8 0,5-1 2 0,-4 0-6 16,-1 0 10-16,1-3-10 0,6 0-1 0,0 0 12 0,0 0-10 0,0 0 11 15,-1 0-1-15,-14-8-5 0,11 3 10 16,2-1-10-16,0-1-7 0,4 2 3 0,-4-2-13 0,5-1 9 16,-1 1-10-16,3-1 2 0,3 1 3 15,-5-2-1-15,5 1-1 0,0 1-1 0,-2 0-9 0,3 1 5 0,0 0 6 16,-2-1-3-16,4 3 10 0,-1 1-10 15,-2 3-15-15,2 0 17 0,-4 0-13 0,1 6 15 0,-2-2-7 16,-1 0 6-16,3 1 2 0,-1-2 0 16,-1 1-6-16,-1 0 5 0,-4-1-11 0,1 1 10 15,0 0 4-15,1 1-2 0,-1-1 17 0,-2-1-15 16,2 0-5-16,-1-3 13 0,0 0-16 0,0 0 14 16,0 0-24-16,-1 0-55 0,0 0-23 0,0 0-15 15,0 0-86-15,-26-6-92 0</inkml:trace>
  <inkml:trace contextRef="#ctx0" brushRef="#br0" timeOffset="22717.71">5579 9423 1058 0,'-8'3'190'0,"3"-5"-122"0,3 2-20 0,2 0 26 0,0 0-74 0,0 0-8 15,0 0-10-15,0 0 3 0,0 1-38 0,0 0-46 16,0 0-13-16,0 0-8 15,9 5 1-15,-4-11-20 0,1 1-18 16,1-3-5-16,1 2-27 0</inkml:trace>
  <inkml:trace contextRef="#ctx0" brushRef="#br0" timeOffset="23388.77">6155 9375 953 0,'0'-3'74'0,"0"0"-53"0,3 0 3 0,1 0-23 15,-3 1-20-15,5-3-13 0,-2 2-7 0,1-2 1 16,1-2 18-16,-3 0 15 0,-2 0 17 0,-1-1-7 15,1 2 1-15,-4 0 29 0,1-1-17 0,-1 2 22 16,-6 0-17-16,2-1-17 0,1 1 5 0,0 1-10 16,2 0-6-16,-2 0 6 0,1 1-3 0,-2 1 5 15,0 1-3-15,3 2-4 0,-4 1 2 0,5 2-3 16,0 1-6-16,-3-1 14 16,3 2-7-16,-1 2 10 0,-2 1-1 0,6 1-2 0,-2 0 5 0,2 1-4 15,3 0 3-15,-3 1 0 0,4 0-7 0,0 0 5 16,1 2 4-16,3-4-1 15,1 2 7-15,5-3-7 0,-1 1-8 0,0-2 16 16,-1-2-7-16,2-1 11 16,-3-2-5-16,-1-1 5 0,4 0 1 0,-3-1 0 15,3-2-9-15,-2-3 3 0,1-2-5 0,-1-1 6 16,0-2 1-16,0-2-9 0,1 1 0 0,-1-2-4 16,0 1-7-16,-3-3 1 0,0 2-13 0,-2-3 7 15,-1 1-12-15,-1-1 6 0,-2-2 11 0,0 3-7 16,-2-1 4-16,-1 3 10 0,3 3-8 0,-2 2 9 15,-1 2 1-15,0 5 2 0,0 0 2 16,0 0-3-16,0 0-18 0,0 0 11 0,-1 8 0 16,1-1 6-16,0 1 9 0,1 2-10 0,-1 0 8 15,0 2-8-15,3 1 1 0,-2-1 5 0,2 0-8 16,0 0 7-16,-1-1-1 0,4-1-2 16,-1 1 3-16,0 0-3 0,3-1 2 0,-3 0-2 0,0 2-3 15,-2-3 1-15,1 0 0 0,-1 2 3 0,-2-3 2 16,3 4-3-16,-2 1-7 0,1-1 6 15,0 1-1-15,-2-1 5 0,2 1-3 0,-2-1-5 16,2-3 3-16,-3 0-3 0,1-4 11 0,-1 1 3 16,1 0 4-16,2-3-1 0,0 3 3 0,-3-4-28 15,3 0-31-15,-3-2-1 0,0 0-89 0,5-8-75 16,-5 0-87-16</inkml:trace>
  <inkml:trace contextRef="#ctx0" brushRef="#br0" timeOffset="23670.27">6312 9181 1381 0,'-3'-7'84'0,"-3"1"-30"0,4 0-12 0,2 6-6 0,0 0-33 0,0 0-5 0,0 0-2 15,0 0-4-15,0-1-7 0,0 0 17 0,0 0-10 0,1 0 11 0,0 0-10 0,0 0 1 16,0 0 4-16,0 0-3 0,28-8-10 0,-24 13 8 15,3 3 2-15,-1 2 2 0,-1 2-3 0,1 1 2 16,-3 1-5-16,0 0 4 0,-1 0-10 16,-2-1 14-16,-1 2-10 0,-1 0 11 0,-1-2 5 0,1 1-5 15,-3-2 10-15,0 0-10 0,0-2-1 0,0 1 11 16,-1-4-14-16,1-3 10 0,0 1-36 16,4-4-63-16,0 0-22 0,0 0-17 0,0 0-63 15,-8-10-62-15</inkml:trace>
  <inkml:trace contextRef="#ctx0" brushRef="#br0" timeOffset="24162.14">6754 8790 785 0,'-1'-9'138'0,"1"3"-93"16,-2 0 2-16,0 2-12 0,0 0-26 0,1 1-5 0,1 3-6 0,0 0 2 15,0 0 0-15,0 0 2 0,0 0 5 16,0-1-5-16,0 0-2 0,0 0 44 0,0 0-2 0,0 0 17 16,0 0-15-16,0 1-33 0,0 0-3 15,0 0-8-15,0 0-17 0,0 0 10 0,0 0-8 0,0 1 11 16,-4 13 10-16,4-7-8 0,0 3 6 0,-1-2-10 15,-1 2-7-15,0 0 14 0,-2 0-4 0,3 2 8 16,-1 1 4-16,1 2-7 0,1 0 5 0,-3 2-6 16,2-1-6-16,-1 0 13 0,1 1-2 15,0 0 6-15,0 3 0 0,-2 2-6 0,3 2 5 16,-2 1-5 0,2 2-7-16,0 3 14 0,0-2-9 0,2 3 12 0,-1-4-7 0,3 1-4 0,1 1 6 31,2-2-5-31,2 2 4 0,2-5 6 0,-1-1-4 15,3-4 5-15,-1-1 0 0,3 0-4 0,1-5 6 16,0 1-5-16,1 0 2 0,1-5-2 16,-3 0 3-16,5-2-1 0,-5-2 2 0,3-4-3 15,2 3-3-15,-7-7 1 0,4 2-19 0,-4-4-34 16,2-4-35-16,2 6 4 0,-2-8-63 0,1 0-48 16,-5-1-52-16,1-4-1 0,1 0-89 0</inkml:trace>
  <inkml:trace contextRef="#ctx0" brushRef="#br0" timeOffset="24463.53">7065 8915 1537 0,'-3'-6'40'0,"1"-1"-5"0,-1 6-19 0,0-1 7 0,3 2-42 0,1 0 1 0,2 2 4 0,2 0-4 0,1 3-4 0,0-3 10 0,1 0-3 15,-4 0 7-15,-1-1 3 0,1-1 0 0,-2 2 4 16,1 0-3-16,-1 0 5 0,1 2 2 0,2 0 1 16,0 1-1-16,2 1-2 0,2 2-1 0,-1 1-1 0,1 2-2 15,0 1-13-15,-1 1 19 0,-1 3-13 16,0-2 15-16,0 3-12 0,-3 1 4 0,1 0 3 0,-1 1-1 16,0 1-8-16,-1-4 14 0,-1-2-12 0,-1 1 13 15,2-2-2-15,-1-2-1 0,1 1 11 0,0-4-10 16,-1-1 5-16,-1-1-34 0,0 1-36 0,0-4 3 15,0-3-93-15,0 0-55 0,0 0-40 0</inkml:trace>
  <inkml:trace contextRef="#ctx0" brushRef="#br0" timeOffset="24702.22">6836 9035 856 0,'-5'-10'129'0,"1"2"91"15,-1 0 65-15,3 4-192 0,-1-1-53 0,3 1-23 0,2 4-13 16,-1-4 3-16,3 1-15 0,2-2-2 0,4-3 3 16,2 1-3-16,1-3-1 0,2-2 11 0,0-2-4 15,4-3 5-15,1 0 5 0,-1 0-10 0,-1-1 6 16,6 1-8-16,-5-1 6 0,8 1-1 0,0 1-5 0,-3-2 3 16,4 3 8-16,-5 0-14 0,0 0-10 0,1 4-7 15,-4-3-61-15,1 4 4 0,-3 1-27 0,-1 1 13 16,0 0-47-16,-2 0-20 0,3 0-16 0,-3 1-4 15,3 2-38-15</inkml:trace>
  <inkml:trace contextRef="#ctx0" brushRef="#br0" timeOffset="26701.96">7451 9178 632 0,'1'-2'108'0,"-2"0"296"0,1 0-370 0,3 2-34 0,0 0-16 0,5 0 2 0,-8 0-10 0,9 1-66 0,-5-2-7 0,1-1-17 0,1-2 14 0,-2-3 86 0,-3 0 4 0,1 0 24 16,-1 0 25-16,1 1 2 0,0 1 12 0,-1-4-12 16,3 3-21-16,-4-4-2 0,0 0-17 0,1 2 12 15,-1-4-4-15,-1 2-10 0,-1 0 7 0,0 0-10 16,-2-1 0-16,1 1 4 0,1 0 1 0,-5 1 3 15,1 1 0-15,-3 1 1 0,2 2-1 0,0 1 0 16,2 0-9-16,0 3 13 0,-3 1-10 0,1 0 11 0,0 4-12 16,4 3 3-16,1-3 4 0,-4 2-2 0,4 0-1 15,-1-1 11-15,2 4 1 0,1 0 4 16,-4 1 5-16,3 1-4 0,1-1 1 0,0 4-1 0,2-4 3 16,1 1-4-16,1 3-6 0,-3-6 2 0,3 0-1 15,-1 0-10-15,1-1 10 0,4 2-10 0,4-1 2 0,1-1 9 16,-4-3-7-16,3-1 8 0,-4 0 2 0,0-3-6 15,2 0 5-15,-1-1-7 0,0-2-8 0,1 1 10 16,1 1-9-16,-3-1 13 0,2 1 0 0,-3-3-12 16,1 2 6-16,-3-2-9 0,0-3-7 0,-1 1 15 15,0 1-12-15,0-1 13 0,0 4-3 0,0-3-4 16,1-1 8-16,1 0-7 0,-3 0 10 0,2 0-10 0,-3 1-2 16,1-1 0-16,0-1 8 0,-1 2-7 0,0 0 7 15,1 2-8-15,-3 0 5 0,0 3-5 0,0 0-2 0,0-1-1 16,0 0 5-16,0 0-1 0,0 0 10 0,0 0-11 15,0 0-10-15,0 0 16 0,0 0-13 0,0 0 15 16,0-1-9-16,0 0 1 0,0 0 4 0,6-29-2 16,-6 31-8-16,0 0 6 0,6-13-3 15,-3 9 6-15,1 1 1 0,-1-2-4 0,2 2 6 0,-3-2-6 0,4-1-7 16,-4 0 7-16,4 1-3 0,-2 1 7 16,2-1 1-16,0 0-6 0,2 2-2 0,-3-2-3 15,3 1-11-15,-1 2 20 0,-1 0-15 0,1 0 17 0,-6 1-5 0,4 0-3 16,-1 1 10-16,2 0-10 0,-1 1-15 0,0 1 15 15,-1 0-11-15,-1 0 13 0,0 1-9 16,-1 0 8-16,-2 0-1 0,4 2 3 0,-4-2-2 0,1 1 3 16,2 0-4-16,-3 0 4 0,0 0 4 0,0-1-5 15,-2 2 9-15,2 1-9 0,1-1-2 0,0 1 4 16,2-2 0-16,-7-3 3 0,2 0 9 0,2-1-10 16,-1 4 4-16,3-2-8 0,-2 1-3 0,0-3 6 15,0 0-6-15,0 0 6 0,0 0-3 0,0 0 0 0,0 1 5 16,0 0-4-16,-9 15-14 0,7-12 14 0,2 1-8 15,0-5 12-15,0 0 4 0,0 0-2 0,0 0 10 16,0 1-9-16,-2 0 8 0,1 0 5 0,0 0-5 0,0 0 6 16,0 0-2-16,0 0-2 15,0-1 4-15,1 0-6 0,-1 0-16 0,-1 0 19 0,1 0-9 0,0 0 15 16,-23-10-7-16,24 6-13 0,0-3 4 0,-1 2-6 16,1-2 12-16,0-1-14 0,4 0-1 0,-2-2-2 15,2 3 8-15,-1-4-3 0,-2-2 3 16,1 2-4-16,1 0 0 0,2 2-2 0,1 0-5 0,-1-1 1 0,0 2 3 15,-1 1-8-15,0 1 9 0,0 2-10 16,2 1 4-16,-1 2-2 0,0 1 1 0,0 0-1 16,-5 0 2-16,6 0 2 0,-1 2-2 0,-1 0 3 15,3 1-3-15,-4 0-4 0,2 1-4 0,-1 1 1 0,2 1 6 16,-5 0 3-16,2 1 4 0,3-1-3 0,-3 0-13 0,0 2 19 16,4-3-6-16,-7 0 10 0,5 1-8 0,-1 0 1 15,-4-2-2-15,0 2 1 0,-1-2-3 0,-1 1 4 0,5-2-1 16,-3 0 1-16,0-3-2 0,0 0 3 0,0 1 2 15,0 0 0-15,0 0 0 0,0 0-1 0,-1 0 5 16,-1 0-2-16,1 0 5 0,0 1-5 0,0 0 2 16,0 0-3-16,0 0-13 0,1 0 16 0,-1 0-14 15,-1 0 16 1,-16 28 0-16,16-27-10 0,1-2 7 0,2 5-10 0,-1-1-4 0,-4-2 9 0,2 4-4 0,-5-4 5 16,3 3-3-16,-1-2 1 15,2 1 4-15,1-2-3 0,2 1-5 16,0 1 8-16,-4-4-3 0,3 4 6 0,-2-1-7 0,2 1-1 0,-3 2-1 0,1-4 0 31,2 0 7-31,1-3-2 0,0 0-5 0,0 1 2 16,0 0 1-16,0 0 0 0,0 0 8 0,0 0-9 0,-5 16-6 15,5-11 9-15,0-6-2 0,0 0 6 0,0 0-7 16,0 1 1-16,0 0-1 0,0 0 2 0,0 0-1 0,0 0 6 16,0 0-4-16,0 0 6 0,0 0-5 0,0 0 0 15,0 0 2-15,-1 0 9 0,1 0 96 0,-1 0-175 16,1-1 60-16,0 0-102 0,0 0 65 0,0 0-29 15,0 0-3-15,0 0-9 0,0 0-5 0,0 0 36 16,1 0 2-16,10-10 10 0,-3 8 16 0,-2-1 14 16,-4-1 1-16,2 2 3 0,-1-1 1 0,-3 1 6 15,5-1-2-15,-2-1 4 0,0 2 11 0,0-2 18 16,-3 4 6-16,8-7-1 0,-7-1-7 0,4 0 2 0,1-2-5 16,-6 3 6-16,6 1-5 0,1-2-8 0,-2-1-2 15,0 0 0-15,2 1-2 0,1-2-9 0,0 3 1 16,0 0-3-16,-8-5 0 0,5 3 16 0,-1-1-2 0,1 0 6 15,3 0-3-15,-4 0-8 0,-1-1 0 16,3 1 0-16,-3 1 8 0,1-1-10 0,-1-2 4 16,-1 2-8-16,0 0-3 0,-1 3 11 0,-1 1-9 0,0 1 8 15,0 2-6-15,0 0-9 0,0 1 6 0,0 2-8 16,0 0 2-16,0 0-2 0,0 0 1 0,0 0 0 0,0 0 0 16,0 0-2-16,0 0 0 0,0 0-1 0,0 0 3 15,0 0 2-15,0 0-1 0,0 0 0 0,0 0 3 0,-1 8-7 16,2-3 2-16,1-1-5 0,-1 1 6 0,0 1-1 15,0 0 0-15,2-1-1 0,-3 1 3 0,1 0-1 16,2 2 0-16,-2-2-1 0,1 1 11 0,-1-1-13 16,0 1 5-16,1 0-4 0,0-2 6 0,1 2 0 15,0-1-2-15,-2-1-2 0,0 3 1 16,1-2 3-16,-1 1-8 0,-1-3 7 0,3 1 2 16,-2 0-1-16,3-3 13 0,-2 2-11 15,0-2 2-15,2-2 8 0,-3 0-1 0,2 0 4 0,2-2-2 0,0 0-3 0,0 1-4 16,-1-5 4-16,1 2-6 15,0-1 1-15,-2-3 0 0,2 2 1 0,-3-1-6 0,2-2-2 0,0 1-2 0,0 1 0 16,-1 1-5-16,0 1 4 0,-1 3-9 16,1-1 9-16,-3 3 0 0,0 0-6 0,0 0 6 0,0 0-8 15,0 0-3-15,0 0 10 0,0 0-1 0,0 0 4 16,1 0-6-16,0 1 2 0,0 0-2 0,0 0 4 16,0 0-1-16,0 0 2 0,1 0-7 0,-1 0 7 15,-1 0 8-15,1 0-6 0,1 0 9 0,0 0-11 16,1 0-11-16,-2 0-105 0,1 0-35 0,32 3-22 15,-30-11-75-15,-2-1-143 0</inkml:trace>
  <inkml:trace contextRef="#ctx0" brushRef="#br0" timeOffset="26844.89">8088 8868 589 0,'-3'-1'83'0,"1"1"206"0,-3-1 65 0,1 0-231 0,1 2-99 0,1 1-30 0,1 2-2 0,-2 0-10 0,3 0-10 0,0-1-124 15,3-2-12-15,-1 0-42 0,1-2-61 0,1-3 45 16</inkml:trace>
  <inkml:trace contextRef="#ctx0" brushRef="#br0" timeOffset="27240.37">8179 8915 1424 0,'0'0'72'0,"0"0"-41"0,0 0-19 0,0 0 2 16,0 1-11-16,0 0 2 0,0 0 3 0,0 0-5 16,0-1-9-16,0 0 11 0,0 0-8 0,-4-8 9 0,5 0-2 15,-1 0-3-15,1-4 12 0,-1 2-11 0,0-1 3 16,1 1-2 0,-1 0-9-16,2-2 6 0,1 2 4 0,-2-3-23 15,0 0 2-15,-1-1-13 0,1 0-5 0,1-3 11 0,2 0-3 0,-2 1 7 0,-1-1 18 0,-1 4-1 16,-2-2 9-16,1 2-10 0,0 0-7 0,-2-3 21 15,2 2-13-15,1 5 15 0,0 0-11 0,0 6-12 32,-1-1 11-32,-1 2-15 0,2 2 4 0,0 0 5 15,0 0-6-15,0 0 7 0,0 0 5 0,0 0 3 16,0 0 8-16,2 6-7 0,-2 1-4 0,5-1 12 0,-4 1-9 16,7 2 11-16,-5 0-15 0,2 1 2 0,0 1 2 15,4-1 1-15,-1 1 2 0,3 2-2 0,-3 0-4 0,-2-1 1 16,3 1 3-16,-2-3 2 0,-1 0 4 0,0 0-3 15,1-3 0-15,-1 1-2 0,1-2-1 0,-1 0 2 16,3 0 11-16,-3-3-7 0,3 1 8 0,0-4-9 16,0 0-4-16,0 0-24 0,-2-1-35 0,1 0 4 15,-1-1-84-15,0-3-119 0,1 0-37 0</inkml:trace>
  <inkml:trace contextRef="#ctx0" brushRef="#br0" timeOffset="27415.35">8205 8716 919 0,'0'-7'137'0,"-2"3"356"0,0 2-440 0,1 1-47 15,1 0-15-15,3 1-3 0,3-2-16 0,2-2-98 16,2 0 5-16,4-5-35 0,3-1 32 0,-1-5 54 16,0 2 14-16,4-5 7 0,3 0 25 0,0 0-4 15,2-1-86-15,-6 3 37 0,4-3-161 0</inkml:trace>
  <inkml:trace contextRef="#ctx0" brushRef="#br0" timeOffset="27607.43">8615 8442 1044 0,'-1'-3'162'0,"0"1"3"0,1 0 53 0,0 2-175 0,0 0-41 16,0 0-15-16,10-1-22 0,-1 1 0 0,1 0-90 15,2-5-36-15,2-1 12 0,0-3-10 0,4 0 79 16,0-1 59-16,-6-2 2 0,1 2 16 0,3-1 7 16,0 1-4-16,2-1-12 0,-2-1-5 0,-6 0-100 0,5-1-77 15</inkml:trace>
  <inkml:trace contextRef="#ctx0" brushRef="#br0" timeOffset="27828.1">8944 8169 928 0,'0'0'125'0,"0"0"-59"16,0 0-23-16,0 0-2 0,-1 9-40 0,2-1 0 0,1 1-5 16,2 0 4-16,0 2-11 0,2 2 15 0,-1-1-6 0,0 4 9 15,0-3 2 1,2 1-12-16,0 1 12 0,-2 0-11 0,2-1 7 0,-1 1 12 16,1-1-14-16,-3-1 14 0,1 0-4 0,0 0-5 0,1-1 12 0,0 0-12 15,1-2 1-15,-3 1-6 0,0-3-34 0,-2-2 13 16,-1-2-77-16,1 0-61 0,-2-4-44 0,0 0-6 0,0 0-81 15</inkml:trace>
  <inkml:trace contextRef="#ctx0" brushRef="#br0" timeOffset="28066.23">8695 8200 1433 0,'0'0'78'0,"0"0"-52"0,0 0-10 16,0 0-12-16,0 0-19 0,0 0 5 0,0 0-7 16,0 0 4-16,9-5-11 0,0-1 14 0,0-1 7 0,4 1-2 15,-4-6 0-15,0 1 11 0,5-1-8 0,-1-4 9 16,3 2 0-16,5 0-4 0,-1-2 1 0,0 0-4 16,0-2-9-16,0 0-61 0,-1 0-17 0,0 1-16 15,-2 0-57-15,1 2-69 0,-1-1 7 0</inkml:trace>
  <inkml:trace contextRef="#ctx0" brushRef="#br0" timeOffset="28653.22">9395 8016 1159 0,'0'4'13'0,"-1"1"-4"15,0 3-11-15,-2 2 7 0,3 4-3 0,0 0-1 16,2-1-16-16,-1 2 5 0,-1-3-42 0,-1 2 31 0,-1 1-1 16,1-4 9-16,0-1 9 0,-2-2 8 0,2-1 16 15,-4-1-6-15,3 2 16 0,-2-3 0 0,0 2-19 16,0 1 13-16,-1-1-15 0,0 5-8 0,0-3 12 16,-2 3-13-16,-1-2-5 0,0-1 11 0,-3 1-9 0,-3-3 11 15,2 1 7-15,0 1-12 0,-1-2 13 0,0 1-14 16,-2-2 2-16,0-3 13 0,4 1-12 0,0 0 13 15,2-4-7-15,1 1 3 0,0-1 7 0,0-3-6 16,3 2-9-16,-2-3 10 0,1-1-10 0,3 0 10 16,-2-1-14-16,4-2-4 0,-1-1 0 0,2-1-3 0,0-2-7 15,0 3 7-15,7-2-14 0,-2 0 11 0,0 1-1 0,2 1-1 16,-3 0 4-16,6 1-6 0,-1 3 4 16,2 0-7-16,1 0 4 0,1 5-5 0,-1-8 16 0,0 7-5 15,1 0 3-15,-1 1-7 0,4 4-8 0,-4-1 13 16,1 0-6-16,-3 0 9 0,1 4-1 0,-1-3 0 15,-1 4 5-15,0 0-2 0,-1 0 1 0,-2-2-1 16,1 0-2-16,1-1 1 0,-2-3 9 0,0 2-5 16,2-1 8-16,-4-1-7 0,2 2 4 0,-2-2 7 15,0-2 2-15,0-1 2 0,1-1 2 16,-2-1-4-16,2 0-4 0,0-1 2 0,-3-2-5 0,3-2 4 16,-2-3-7-16,0-3 6 0,-1 0-5 0,1-2-1 15,-1 4 4-15,-3-4-4 0,1 2-9 0,-1 0 10 0,0-1 2 16,-1 2 3-16,-1-2-4 0,1 2 11 0,-2-2-5 0,-1-1 7 15,2 2-12-15,-2 0 15 0,1 1-16 16,0 3 16-16,-2 1-14 0,1 3-12 0,0 2 4 0,1 2-7 16,-1 1 0-16,-1 0-6 0,1 1 9 0,0 0-8 15,-3 1 3-15,2 2-14 0,0 2-31 0,-2-1 9 16,3 2-74-16,-4 1-1 0,1-1-44 0,0 0 15 0,-1-1-94 16,2-1-22-16</inkml:trace>
  <inkml:trace contextRef="#ctx0" brushRef="#br0" timeOffset="29034.77">9114 7696 654 0,'-1'-4'96'0,"1"4"249"0,0 0-311 0,0 0-29 0,0 0-7 0,11 4 0 0,4 2 1 0,0-1-1 0,2-1-3 0,4 0 1 15,0 2-7-15,5-3 16 0,4 0-10 0,-5 2 11 16,1-4 11-16,-3 2-6 0,3 1 17 0,-2 0-15 16,-1 0-2-16,-2 1 8 0,4 4-12 0,-4 0 11 15,5 2-14-15,-4 3-1 0,-2-2-2 0,-3 2 2 16,-4 0 2-16,1 1-3 0,0 2-2 0,-1-1 0 0,-1 2 12 0,-1 1-8 15,0 0 9-15,-2 4-12 0,-6-2-6 0,4 3 13 16,-7-2-8-16,2 3 12 0,3-2-4 0,-5-1-4 31,0 1 5-31,-1-1-4 0,1 1 2 0,-1 2 3 0,2-4 2 16,-2 2 0-16,-5-3 4 0,4 0-69 16,-4 1-53-16,5-4-8 0,0 1-183 0</inkml:trace>
  <inkml:trace contextRef="#ctx0" brushRef="#br0" timeOffset="34217.25">7578 9718 104 0,'10'-8'21'0,"-4"4"-65"16,0 0-32-16,-1 1 79 0,0 0 2 0,2 0 1 0,0-1 1 0,-1 2-3 0,2-1-16 0,-1 1 15 0,1-1-10 0,-1-2 13 15,0 2 0-15,-2-2-6 0,-1 0 26 0,0 3-18 16,0-1 40-16,2 1 4 0,-2 0 1 0,1-2 8 0,-2 1 35 16,2-2-30-16,-2 2 6 0,4-1-18 0,-1 0-33 15,-1-1 10-15,1-1-17 0,0 1 16 0,3-2-14 16,-2 0-6-16,2 2 7 0,0-1-8 0,-2 2-2 0,3-1 8 16,0 0-3-16,2-6 6 0,-1 2 1 0,0 0-4 15,-2-2 4-15,5 4-4 0,-1-3-3 0,5 3 6 16,-1-1-4-16,5 0 6 0,-1 1 7 0,-3-4-4 15,2 1 10-15,-1 0-9 0,2-1-3 0,-1 1 8 16,2-2-7-16,-1 3 10 0,2-4 8 0,3 0-12 0,-1-2 9 16,-1-2-13-16,5 0-5 0,1-2 5 0,1 0-13 15,8-1 12-15,1 1-9 0,2-1-10 16,1 0 7-16,-3 0-8 0,-1-1 5 0,-5 1-1 0,2 2 2 0,1 0-3 16,0 1 3-16,-3 0-11 0,-4-1 2 0,4 1-3 15,3-1-2-15,-1 1 6 0,2 0-2 0,-5-1 4 16,-5 2 3-16,2 1-4 0,-3 3 2 15,-2-1-4-15,0 0 1 0,-2-1-1 0,1 1-3 0,0 0 1 16,-7 1 2-16,4 1 4 0,0 2 2 0,-4 0-1 16,2 0-10-16,-2 3 11 0,-3-1-2 0,2 2 5 15,-2 0-9-15,-5 0 1 0,0 1-4 0,-3 1 2 0,0 0-16 16,-3 1 25-16,0 0-5 0,-3 2 13 0,0 0-9 16,0 0 6-16,0 0-4 0,0 0 4 0,0 0 0 0,0 0-12 15,0-1-3 1,0 0-2-16,0 1 3 0,0 0-31 0,0 0-3 15,0-1-17-15,0 0-58 0,0 0-65 0,0 0-70 0,0 0 8 0,0 0-129 16</inkml:trace>
  <inkml:trace contextRef="#ctx0" brushRef="#br0" timeOffset="34709.61">9262 8621 411 0,'-2'-4'168'0,"-2"2"-84"0,2 2-47 0,1 1 13 0,0 1-44 0,1-2-13 0,0 0 7 0,0 0-8 0,0 1 0 0,0 1 11 16,0-1-11-16,0-1 12 0,0 0 4 0,0 0 21 16,0 0 11-16,0 0-4 0,0 0-1 0,0 0-5 15,0 0-12 1,1-1 6-16,12-10-21 0,-5 8 4 0,3 2 3 0,-2-3-3 0,2 1-11 0,0 0 10 16,1-1-14-16,2 0 13 0,-2 1-2 0,5-1-1 0,0 0 11 15,-1 0-12-15,3 1-8 0,0 2 12 0,-2-1-8 31,2-2 10-31,0 0 3 0,0 1-13 0,2 0 8 16,-3 3-11-16,-3-2-1 0,-1 3 5 0,-4 2-9 0,2-2 9 16,-2 3 4-16,-3 1-10 0,-2 0 11 0,-2 4-14 15,-1-1-1-15,-2-2 15 0,-5 3-5 0,2-1 11 16,1 4 17-16,-2 1-15 0,-1-3 7 0,-8 3-11 16,2-1-6-16,-4 1 8 0,0 3-12 0,1 1 10 15,3-1-2-15,-4 1-1 0,3-1 4 0,0 0-6 0,-6-1-16 16,3 1 19-16,2 0 2 0,-6-1 7 0,6 2 4 15,0-1-18-15,1-1-14 0,1 2-2 16,-1-3-51-16,2-3-76 0,0 2-42 0</inkml:trace>
  <inkml:trace contextRef="#ctx0" brushRef="#br0" timeOffset="35619.07">7651 9473 372 0,'4'-11'137'0,"1"1"-74"0,1 2-10 0,-2 2-18 0,1 1-36 0,-4 3 1 0,1-1-8 0,0 2 8 0,1 1-6 0,-2 0-3 0,2 4 5 0,1-1-5 0,-3 2-6 16,2 1 17-16,-3-3-11 0,0 2 15 0,0 0 15 0,-1 3-9 16,0 0 11-16,-1 2-15 0,-2 1-8 0,0-1 15 15,-1 3-9 1,-1 1 12-16,0-1-5 0,-2 2-7 0,-4 1 7 0,2-1-8 0,0 2 4 0,1 3 5 16,0-3-5-16,-3 1 5 0,1 3-5 0,-1-2 4 15,-1 2 4-15,-2 0-2 0,-3-1-14 0,1-2 11 16,1-2-8-16,0 1 12 0,0-2 2 15,2-2-11-15,1-1 12 0,1 2-12 0,4-4-2 0,-2-1 9 0,6-2-8 16,-2-2 10-16,0-1-4 0,5 0 4 16,1-4 1-16,0 0 0 0,0 0-7 0,0 0 1 0,0 0-5 15,-1-10 4-15,6 6-6 0,-2 1-8 16,5-3-4-16,0 2-3 0,2-5-8 0,5 0 18 0,1 0-10 16,1 4 11-16,0 2-2 0,-1-3-7 0,2 3 7 0,0-1-9 15,0 2-6-15,1 3 12 0,-2 1-12 16,2 1 13-16,0 0 1 0,1 0-1 0,-2 1 12 0,-1-1-10 0,-2 1 5 15,0 2-5-15,-3-1-2 0,2 2 0 0,-2-1 9 16,-5-3-3 0,2 2 7-16,-8-4-8 0,2-1-8 0,0 0 17 15,-3-2-9-15,0 2 15 0,0 0 8 0,0 0 5 0,2-13 10 0,-4 5-6 0,1 0 0 0,-1-4 23 16,-4 1-11-16,4-1 16 0,-4 0-11 0,0-1-14 31,1-1 4-31,-3-3-8 0,0-2-9 0,1-1-3 16,0 0-12-16,-2-1 7 0,3-1-9 0,-1 1-4 15,2 1 8-15,-2 0-9 0,1 0 1 0,2-2 1 16,-1 2 0-16,0 1 2 0,0 0 5 0,2 5-23 16,0-1-21-16,2 9-2 0,0-1-77 0,0 2-92 15,-2 5-100-15</inkml:trace>
</inkml:ink>
</file>

<file path=ppt/ink/ink8.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3:45:55.7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9.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3:45:55.7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10.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3:45:55.7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1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1-10T03:50:50.887"/>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407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0,-193 110,193-110,-65 6,-84 47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2/11/2026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1AB8B-937C-48DD-6A74-E2AFBF47ED00}"/>
              </a:ext>
            </a:extLst>
          </p:cNvPr>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03EF89B-EAEA-843D-F46B-9F82289AC09C}"/>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Online Image Placeholder 3">
            <a:extLst>
              <a:ext uri="{FF2B5EF4-FFF2-40B4-BE49-F238E27FC236}">
                <a16:creationId xmlns:a16="http://schemas.microsoft.com/office/drawing/2014/main" id="{F2D596D0-90CD-AD66-BA47-0B8180D6CBED}"/>
              </a:ext>
            </a:extLst>
          </p:cNvPr>
          <p:cNvSpPr>
            <a:spLocks noGrp="1"/>
          </p:cNvSpPr>
          <p:nvPr>
            <p:ph type="clipArt" sz="half" idx="2"/>
          </p:nvPr>
        </p:nvSpPr>
        <p:spPr>
          <a:xfrm>
            <a:off x="4648200" y="1981200"/>
            <a:ext cx="3810000" cy="4114800"/>
          </a:xfrm>
        </p:spPr>
        <p:txBody>
          <a:bodyPr/>
          <a:lstStyle/>
          <a:p>
            <a:endParaRPr lang="en-IN"/>
          </a:p>
        </p:txBody>
      </p:sp>
      <p:sp>
        <p:nvSpPr>
          <p:cNvPr id="5" name="Date Placeholder 4">
            <a:extLst>
              <a:ext uri="{FF2B5EF4-FFF2-40B4-BE49-F238E27FC236}">
                <a16:creationId xmlns:a16="http://schemas.microsoft.com/office/drawing/2014/main" id="{9187B641-7FCC-DD4E-A006-2B43AD4EE9E7}"/>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7684E6D-959D-68EF-6FA6-D902A924152C}"/>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23DA213-9933-11B8-F7EB-D00F43FEB7F8}"/>
              </a:ext>
            </a:extLst>
          </p:cNvPr>
          <p:cNvSpPr>
            <a:spLocks noGrp="1"/>
          </p:cNvSpPr>
          <p:nvPr>
            <p:ph type="sldNum" sz="quarter" idx="12"/>
          </p:nvPr>
        </p:nvSpPr>
        <p:spPr>
          <a:xfrm>
            <a:off x="6553200" y="6248400"/>
            <a:ext cx="1905000" cy="457200"/>
          </a:xfrm>
        </p:spPr>
        <p:txBody>
          <a:bodyPr/>
          <a:lstStyle>
            <a:lvl1pPr>
              <a:defRPr/>
            </a:lvl1pPr>
          </a:lstStyle>
          <a:p>
            <a:fld id="{FBAF30FD-0B12-4D26-9A32-EEF9F52739D1}" type="slidenum">
              <a:rPr lang="en-US" altLang="en-US"/>
              <a:pPr/>
              <a:t>‹#›</a:t>
            </a:fld>
            <a:endParaRPr lang="en-US" altLang="en-US"/>
          </a:p>
        </p:txBody>
      </p:sp>
    </p:spTree>
    <p:extLst>
      <p:ext uri="{BB962C8B-B14F-4D97-AF65-F5344CB8AC3E}">
        <p14:creationId xmlns:p14="http://schemas.microsoft.com/office/powerpoint/2010/main" val="4218170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customXml" Target="../ink/ink5.xml"/><Relationship Id="rId7" Type="http://schemas.openxmlformats.org/officeDocument/2006/relationships/customXml" Target="../ink/ink2.xml"/><Relationship Id="rId12" Type="http://schemas.openxmlformats.org/officeDocument/2006/relationships/image" Target="../media/image510.png"/><Relationship Id="rId17" Type="http://schemas.openxmlformats.org/officeDocument/2006/relationships/image" Target="../media/image1.png"/><Relationship Id="rId2" Type="http://schemas.openxmlformats.org/officeDocument/2006/relationships/customXml" Target="../ink/ink1.xml"/><Relationship Id="rId16" Type="http://schemas.openxmlformats.org/officeDocument/2006/relationships/image" Target="../media/image79.png"/><Relationship Id="rId1" Type="http://schemas.openxmlformats.org/officeDocument/2006/relationships/slideLayout" Target="../slideLayouts/slideLayout1.xml"/><Relationship Id="rId6" Type="http://schemas.openxmlformats.org/officeDocument/2006/relationships/image" Target="../media/image311.png"/><Relationship Id="rId11" Type="http://schemas.openxmlformats.org/officeDocument/2006/relationships/customXml" Target="../ink/ink4.xml"/><Relationship Id="rId15" Type="http://schemas.openxmlformats.org/officeDocument/2006/relationships/customXml" Target="../ink/ink6.xml"/><Relationship Id="rId10" Type="http://schemas.openxmlformats.org/officeDocument/2006/relationships/image" Target="../media/image410.png"/><Relationship Id="rId9" Type="http://schemas.openxmlformats.org/officeDocument/2006/relationships/customXml" Target="../ink/ink3.xml"/><Relationship Id="rId14" Type="http://schemas.openxmlformats.org/officeDocument/2006/relationships/image" Target="../media/image63.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NULL"/><Relationship Id="rId7"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NULL"/></Relationships>
</file>

<file path=ppt/slides/_rels/slide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91.png"/><Relationship Id="rId2" Type="http://schemas.openxmlformats.org/officeDocument/2006/relationships/image" Target="../media/image68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20.pn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customXml" Target="../ink/ink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oleObject" Target="../embeddings/oleObject1.bin"/><Relationship Id="rId1" Type="http://schemas.openxmlformats.org/officeDocument/2006/relationships/slideLayout" Target="../slideLayouts/slideLayout6.xml"/><Relationship Id="rId5" Type="http://schemas.openxmlformats.org/officeDocument/2006/relationships/image" Target="../media/image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oleObject" Target="../embeddings/oleObject2.bin"/><Relationship Id="rId1" Type="http://schemas.openxmlformats.org/officeDocument/2006/relationships/slideLayout" Target="../slideLayouts/slideLayout6.xml"/><Relationship Id="rId6" Type="http://schemas.openxmlformats.org/officeDocument/2006/relationships/image" Target="../media/image760.png"/><Relationship Id="rId5" Type="http://schemas.openxmlformats.org/officeDocument/2006/relationships/image" Target="../media/image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262.png"/><Relationship Id="rId4" Type="http://schemas.openxmlformats.org/officeDocument/2006/relationships/image" Target="../media/image251.png"/></Relationships>
</file>

<file path=ppt/slides/_rels/slide13.xml.rels><?xml version="1.0" encoding="UTF-8" standalone="yes"?>
<Relationships xmlns="http://schemas.openxmlformats.org/package/2006/relationships"><Relationship Id="rId3" Type="http://schemas.openxmlformats.org/officeDocument/2006/relationships/image" Target="../media/image4101.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442.png"/><Relationship Id="rId5" Type="http://schemas.openxmlformats.org/officeDocument/2006/relationships/image" Target="../media/image432.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501.png"/><Relationship Id="rId3" Type="http://schemas.openxmlformats.org/officeDocument/2006/relationships/image" Target="../media/image451.png"/><Relationship Id="rId7" Type="http://schemas.openxmlformats.org/officeDocument/2006/relationships/image" Target="../media/image490.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480.png"/><Relationship Id="rId5" Type="http://schemas.openxmlformats.org/officeDocument/2006/relationships/image" Target="../media/image48.png"/><Relationship Id="rId10" Type="http://schemas.openxmlformats.org/officeDocument/2006/relationships/image" Target="../media/image50.png"/><Relationship Id="rId4" Type="http://schemas.openxmlformats.org/officeDocument/2006/relationships/image" Target="../media/image461.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550.png"/><Relationship Id="rId4" Type="http://schemas.openxmlformats.org/officeDocument/2006/relationships/image" Target="../media/image54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591.png"/><Relationship Id="rId5" Type="http://schemas.openxmlformats.org/officeDocument/2006/relationships/image" Target="../media/image581.png"/><Relationship Id="rId4" Type="http://schemas.openxmlformats.org/officeDocument/2006/relationships/image" Target="../media/image570.png"/></Relationships>
</file>

<file path=ppt/slides/_rels/slide17.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21.png"/><Relationship Id="rId4" Type="http://schemas.openxmlformats.org/officeDocument/2006/relationships/image" Target="../media/image611.png"/></Relationships>
</file>

<file path=ppt/slides/_rels/slide18.xml.rels><?xml version="1.0" encoding="UTF-8" standalone="yes"?>
<Relationships xmlns="http://schemas.openxmlformats.org/package/2006/relationships"><Relationship Id="rId3" Type="http://schemas.openxmlformats.org/officeDocument/2006/relationships/image" Target="../media/image641.png"/><Relationship Id="rId7" Type="http://schemas.openxmlformats.org/officeDocument/2006/relationships/image" Target="../media/image671.png"/><Relationship Id="rId2" Type="http://schemas.openxmlformats.org/officeDocument/2006/relationships/image" Target="../media/image63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651.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801.png"/><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240.png"/></Relationships>
</file>

<file path=ppt/slides/_rels/slide23.xml.rels><?xml version="1.0" encoding="UTF-8" standalone="yes"?>
<Relationships xmlns="http://schemas.openxmlformats.org/package/2006/relationships"><Relationship Id="rId8" Type="http://schemas.openxmlformats.org/officeDocument/2006/relationships/image" Target="../media/image280.png"/><Relationship Id="rId7" Type="http://schemas.openxmlformats.org/officeDocument/2006/relationships/image" Target="../media/image270.png"/><Relationship Id="rId2" Type="http://schemas.openxmlformats.org/officeDocument/2006/relationships/customXml" Target="../ink/ink8.xml"/><Relationship Id="rId1" Type="http://schemas.openxmlformats.org/officeDocument/2006/relationships/slideLayout" Target="../slideLayouts/slideLayout6.xml"/><Relationship Id="rId6" Type="http://schemas.openxmlformats.org/officeDocument/2006/relationships/image" Target="../media/image260.png"/><Relationship Id="rId5" Type="http://schemas.openxmlformats.org/officeDocument/2006/relationships/image" Target="../media/image3.png"/><Relationship Id="rId10" Type="http://schemas.openxmlformats.org/officeDocument/2006/relationships/image" Target="../media/image220.png"/><Relationship Id="rId4" Type="http://schemas.openxmlformats.org/officeDocument/2006/relationships/image" Target="../media/image200.png"/><Relationship Id="rId9" Type="http://schemas.openxmlformats.org/officeDocument/2006/relationships/image" Target="../media/image290.png"/></Relationships>
</file>

<file path=ppt/slides/_rels/slide24.xml.rels><?xml version="1.0" encoding="UTF-8" standalone="yes"?>
<Relationships xmlns="http://schemas.openxmlformats.org/package/2006/relationships"><Relationship Id="rId8" Type="http://schemas.openxmlformats.org/officeDocument/2006/relationships/image" Target="../media/image241.png"/><Relationship Id="rId7" Type="http://schemas.openxmlformats.org/officeDocument/2006/relationships/image" Target="../media/image2300.png"/><Relationship Id="rId2" Type="http://schemas.openxmlformats.org/officeDocument/2006/relationships/customXml" Target="../ink/ink9.xml"/><Relationship Id="rId1" Type="http://schemas.openxmlformats.org/officeDocument/2006/relationships/slideLayout" Target="../slideLayouts/slideLayout6.xml"/><Relationship Id="rId6" Type="http://schemas.openxmlformats.org/officeDocument/2006/relationships/image" Target="../media/image3100.png"/><Relationship Id="rId5" Type="http://schemas.openxmlformats.org/officeDocument/2006/relationships/image" Target="../media/image3.png"/><Relationship Id="rId10" Type="http://schemas.openxmlformats.org/officeDocument/2006/relationships/image" Target="../media/image350.png"/><Relationship Id="rId4" Type="http://schemas.openxmlformats.org/officeDocument/2006/relationships/image" Target="../media/image200.png"/><Relationship Id="rId9" Type="http://schemas.openxmlformats.org/officeDocument/2006/relationships/image" Target="../media/image2610.png"/></Relationships>
</file>

<file path=ppt/slides/_rels/slide25.xml.rels><?xml version="1.0" encoding="UTF-8" standalone="yes"?>
<Relationships xmlns="http://schemas.openxmlformats.org/package/2006/relationships"><Relationship Id="rId8" Type="http://schemas.openxmlformats.org/officeDocument/2006/relationships/image" Target="../media/image380.png"/><Relationship Id="rId7" Type="http://schemas.openxmlformats.org/officeDocument/2006/relationships/image" Target="../media/image370.png"/><Relationship Id="rId2" Type="http://schemas.openxmlformats.org/officeDocument/2006/relationships/customXml" Target="../ink/ink10.xml"/><Relationship Id="rId1" Type="http://schemas.openxmlformats.org/officeDocument/2006/relationships/slideLayout" Target="../slideLayouts/slideLayout6.xml"/><Relationship Id="rId6" Type="http://schemas.openxmlformats.org/officeDocument/2006/relationships/image" Target="../media/image360.png"/><Relationship Id="rId5" Type="http://schemas.openxmlformats.org/officeDocument/2006/relationships/image" Target="../media/image3.png"/><Relationship Id="rId4" Type="http://schemas.openxmlformats.org/officeDocument/2006/relationships/image" Target="../media/image200.png"/><Relationship Id="rId9" Type="http://schemas.openxmlformats.org/officeDocument/2006/relationships/image" Target="../media/image390.png"/></Relationships>
</file>

<file path=ppt/slides/_rels/slide26.xml.rels><?xml version="1.0" encoding="UTF-8" standalone="yes"?>
<Relationships xmlns="http://schemas.openxmlformats.org/package/2006/relationships"><Relationship Id="rId8" Type="http://schemas.openxmlformats.org/officeDocument/2006/relationships/image" Target="../media/image3111.png"/><Relationship Id="rId3" Type="http://schemas.openxmlformats.org/officeDocument/2006/relationships/image" Target="../media/image3.png"/><Relationship Id="rId7" Type="http://schemas.openxmlformats.org/officeDocument/2006/relationships/image" Target="../media/image300.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91.png"/><Relationship Id="rId5" Type="http://schemas.openxmlformats.org/officeDocument/2006/relationships/image" Target="../media/image281.png"/><Relationship Id="rId4" Type="http://schemas.openxmlformats.org/officeDocument/2006/relationships/image" Target="../media/image2710.png"/></Relationships>
</file>

<file path=ppt/slides/_rels/slide27.xml.rels><?xml version="1.0" encoding="UTF-8" standalone="yes"?>
<Relationships xmlns="http://schemas.openxmlformats.org/package/2006/relationships"><Relationship Id="rId3" Type="http://schemas.openxmlformats.org/officeDocument/2006/relationships/image" Target="../media/image430.png"/><Relationship Id="rId7" Type="http://schemas.openxmlformats.org/officeDocument/2006/relationships/customXml" Target="../ink/ink11.xml"/><Relationship Id="rId2" Type="http://schemas.openxmlformats.org/officeDocument/2006/relationships/image" Target="../media/image320.png"/><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460.png"/><Relationship Id="rId5" Type="http://schemas.openxmlformats.org/officeDocument/2006/relationships/image" Target="../media/image450.png"/><Relationship Id="rId15" Type="http://schemas.openxmlformats.org/officeDocument/2006/relationships/image" Target="../media/image4100.png"/><Relationship Id="rId4" Type="http://schemas.openxmlformats.org/officeDocument/2006/relationships/image" Target="../media/image441.png"/></Relationships>
</file>

<file path=ppt/slides/_rels/slide2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7.png"/><Relationship Id="rId7" Type="http://schemas.openxmlformats.org/officeDocument/2006/relationships/image" Target="../media/image55.png"/><Relationship Id="rId2" Type="http://schemas.openxmlformats.org/officeDocument/2006/relationships/image" Target="../media/image51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66700"/>
            <a:ext cx="8610600" cy="990600"/>
          </a:xfrm>
          <a:solidFill>
            <a:schemeClr val="bg1"/>
          </a:solidFill>
          <a:ln>
            <a:solidFill>
              <a:srgbClr val="FF33CC"/>
            </a:solidFill>
            <a:miter lim="800000"/>
            <a:headEnd/>
            <a:tailEnd/>
          </a:ln>
        </p:spPr>
        <p:txBody>
          <a:bodyPr/>
          <a:lstStyle/>
          <a:p>
            <a:r>
              <a:rPr lang="en-US" sz="2800" dirty="0">
                <a:solidFill>
                  <a:srgbClr val="000000"/>
                </a:solidFill>
                <a:effectLst/>
                <a:latin typeface="Times New Roman" panose="02020603050405020304" pitchFamily="18" charset="0"/>
              </a:rPr>
              <a:t>Laminar Convection Heat Transfer</a:t>
            </a:r>
            <a:r>
              <a:rPr lang="en-US" sz="2800" dirty="0">
                <a:solidFill>
                  <a:srgbClr val="000000"/>
                </a:solidFill>
                <a:latin typeface="Times New Roman" panose="02020603050405020304" pitchFamily="18" charset="0"/>
              </a:rPr>
              <a:t> </a:t>
            </a:r>
            <a:r>
              <a:rPr lang="en-US" sz="2800" dirty="0">
                <a:solidFill>
                  <a:srgbClr val="000000"/>
                </a:solidFill>
                <a:effectLst/>
                <a:latin typeface="Times New Roman" panose="02020603050405020304" pitchFamily="18" charset="0"/>
              </a:rPr>
              <a:t> </a:t>
            </a:r>
            <a:br>
              <a:rPr lang="en-US" sz="2800" dirty="0">
                <a:solidFill>
                  <a:srgbClr val="000000"/>
                </a:solidFill>
                <a:effectLst/>
                <a:latin typeface="Times New Roman" panose="02020603050405020304" pitchFamily="18" charset="0"/>
              </a:rPr>
            </a:br>
            <a:r>
              <a:rPr lang="en-US" sz="2800" dirty="0">
                <a:solidFill>
                  <a:srgbClr val="000000"/>
                </a:solidFill>
                <a:effectLst/>
                <a:latin typeface="Times New Roman" panose="02020603050405020304" pitchFamily="18" charset="0"/>
              </a:rPr>
              <a:t>in A Flat Plate Boundary Layer : Post Blasius Research</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66700" y="5215720"/>
            <a:ext cx="8610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sz="3600" b="1" dirty="0">
                <a:solidFill>
                  <a:schemeClr val="accent2"/>
                </a:solidFill>
                <a:latin typeface="Curlz MT" panose="04040404050702020202" pitchFamily="82" charset="0"/>
              </a:rPr>
              <a:t> Application of More Mathematical Tricks????</a:t>
            </a:r>
            <a:endParaRPr lang="en-US" altLang="en-US" sz="3600" b="1" dirty="0">
              <a:solidFill>
                <a:schemeClr val="accent2"/>
              </a:solidFill>
              <a:latin typeface="Curlz MT" panose="04040404050702020202" pitchFamily="82" charset="0"/>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8A4A87BB-C289-AF1F-69E8-E3EF5B8D339C}"/>
                  </a:ext>
                </a:extLst>
              </p14:cNvPr>
              <p14:cNvContentPartPr/>
              <p14:nvPr/>
            </p14:nvContentPartPr>
            <p14:xfrm>
              <a:off x="9762929" y="5516238"/>
              <a:ext cx="5040" cy="6120"/>
            </p14:xfrm>
          </p:contentPart>
        </mc:Choice>
        <mc:Fallback xmlns="">
          <p:pic>
            <p:nvPicPr>
              <p:cNvPr id="2" name="Ink 1">
                <a:extLst>
                  <a:ext uri="{FF2B5EF4-FFF2-40B4-BE49-F238E27FC236}">
                    <a16:creationId xmlns:a16="http://schemas.microsoft.com/office/drawing/2014/main" id="{8A4A87BB-C289-AF1F-69E8-E3EF5B8D339C}"/>
                  </a:ext>
                </a:extLst>
              </p:cNvPr>
              <p:cNvPicPr/>
              <p:nvPr/>
            </p:nvPicPr>
            <p:blipFill>
              <a:blip r:embed="rId8"/>
              <a:stretch>
                <a:fillRect/>
              </a:stretch>
            </p:blipFill>
            <p:spPr>
              <a:xfrm>
                <a:off x="9756809" y="5510118"/>
                <a:ext cx="172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CEE0578E-A0E8-3523-0537-D5ABF89088AB}"/>
                  </a:ext>
                </a:extLst>
              </p14:cNvPr>
              <p14:cNvContentPartPr/>
              <p14:nvPr/>
            </p14:nvContentPartPr>
            <p14:xfrm>
              <a:off x="789120" y="6432480"/>
              <a:ext cx="19440" cy="12600"/>
            </p14:xfrm>
          </p:contentPart>
        </mc:Choice>
        <mc:Fallback xmlns="">
          <p:pic>
            <p:nvPicPr>
              <p:cNvPr id="4" name="Ink 3">
                <a:extLst>
                  <a:ext uri="{FF2B5EF4-FFF2-40B4-BE49-F238E27FC236}">
                    <a16:creationId xmlns:a16="http://schemas.microsoft.com/office/drawing/2014/main" id="{CEE0578E-A0E8-3523-0537-D5ABF89088AB}"/>
                  </a:ext>
                </a:extLst>
              </p:cNvPr>
              <p:cNvPicPr/>
              <p:nvPr/>
            </p:nvPicPr>
            <p:blipFill>
              <a:blip r:embed="rId10"/>
              <a:stretch>
                <a:fillRect/>
              </a:stretch>
            </p:blipFill>
            <p:spPr>
              <a:xfrm>
                <a:off x="779760" y="6423120"/>
                <a:ext cx="381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 4">
                <a:extLst>
                  <a:ext uri="{FF2B5EF4-FFF2-40B4-BE49-F238E27FC236}">
                    <a16:creationId xmlns:a16="http://schemas.microsoft.com/office/drawing/2014/main" id="{12EFFC4F-4EE6-B4AD-47B2-5DE693905345}"/>
                  </a:ext>
                </a:extLst>
              </p14:cNvPr>
              <p14:cNvContentPartPr/>
              <p14:nvPr/>
            </p14:nvContentPartPr>
            <p14:xfrm>
              <a:off x="5703480" y="5613840"/>
              <a:ext cx="9720" cy="11880"/>
            </p14:xfrm>
          </p:contentPart>
        </mc:Choice>
        <mc:Fallback xmlns="">
          <p:pic>
            <p:nvPicPr>
              <p:cNvPr id="5" name="Ink 4">
                <a:extLst>
                  <a:ext uri="{FF2B5EF4-FFF2-40B4-BE49-F238E27FC236}">
                    <a16:creationId xmlns:a16="http://schemas.microsoft.com/office/drawing/2014/main" id="{12EFFC4F-4EE6-B4AD-47B2-5DE693905345}"/>
                  </a:ext>
                </a:extLst>
              </p:cNvPr>
              <p:cNvPicPr/>
              <p:nvPr/>
            </p:nvPicPr>
            <p:blipFill>
              <a:blip r:embed="rId12"/>
              <a:stretch>
                <a:fillRect/>
              </a:stretch>
            </p:blipFill>
            <p:spPr>
              <a:xfrm>
                <a:off x="5694120" y="5604480"/>
                <a:ext cx="28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 name="Ink 5">
                <a:extLst>
                  <a:ext uri="{FF2B5EF4-FFF2-40B4-BE49-F238E27FC236}">
                    <a16:creationId xmlns:a16="http://schemas.microsoft.com/office/drawing/2014/main" id="{619ADC33-4734-8BD1-9135-6A89C8E61C18}"/>
                  </a:ext>
                </a:extLst>
              </p14:cNvPr>
              <p14:cNvContentPartPr/>
              <p14:nvPr/>
            </p14:nvContentPartPr>
            <p14:xfrm>
              <a:off x="7272000" y="5348520"/>
              <a:ext cx="2880" cy="10080"/>
            </p14:xfrm>
          </p:contentPart>
        </mc:Choice>
        <mc:Fallback xmlns="">
          <p:pic>
            <p:nvPicPr>
              <p:cNvPr id="6" name="Ink 5">
                <a:extLst>
                  <a:ext uri="{FF2B5EF4-FFF2-40B4-BE49-F238E27FC236}">
                    <a16:creationId xmlns:a16="http://schemas.microsoft.com/office/drawing/2014/main" id="{619ADC33-4734-8BD1-9135-6A89C8E61C18}"/>
                  </a:ext>
                </a:extLst>
              </p:cNvPr>
              <p:cNvPicPr/>
              <p:nvPr/>
            </p:nvPicPr>
            <p:blipFill>
              <a:blip r:embed="rId14"/>
              <a:stretch>
                <a:fillRect/>
              </a:stretch>
            </p:blipFill>
            <p:spPr>
              <a:xfrm>
                <a:off x="7262640" y="5339160"/>
                <a:ext cx="21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Ink 6">
                <a:extLst>
                  <a:ext uri="{FF2B5EF4-FFF2-40B4-BE49-F238E27FC236}">
                    <a16:creationId xmlns:a16="http://schemas.microsoft.com/office/drawing/2014/main" id="{318C7EA6-F9B7-36A4-E26B-6EB33366CBA1}"/>
                  </a:ext>
                </a:extLst>
              </p14:cNvPr>
              <p14:cNvContentPartPr/>
              <p14:nvPr/>
            </p14:nvContentPartPr>
            <p14:xfrm>
              <a:off x="3250440" y="5295240"/>
              <a:ext cx="3877560" cy="273240"/>
            </p14:xfrm>
          </p:contentPart>
        </mc:Choice>
        <mc:Fallback xmlns="">
          <p:pic>
            <p:nvPicPr>
              <p:cNvPr id="7" name="Ink 6">
                <a:extLst>
                  <a:ext uri="{FF2B5EF4-FFF2-40B4-BE49-F238E27FC236}">
                    <a16:creationId xmlns:a16="http://schemas.microsoft.com/office/drawing/2014/main" id="{318C7EA6-F9B7-36A4-E26B-6EB33366CBA1}"/>
                  </a:ext>
                </a:extLst>
              </p:cNvPr>
              <p:cNvPicPr/>
              <p:nvPr/>
            </p:nvPicPr>
            <p:blipFill>
              <a:blip r:embed="rId16"/>
              <a:stretch>
                <a:fillRect/>
              </a:stretch>
            </p:blipFill>
            <p:spPr>
              <a:xfrm>
                <a:off x="3241080" y="5285880"/>
                <a:ext cx="3896280" cy="291960"/>
              </a:xfrm>
              <a:prstGeom prst="rect">
                <a:avLst/>
              </a:prstGeom>
            </p:spPr>
          </p:pic>
        </mc:Fallback>
      </mc:AlternateContent>
      <p:sp>
        <p:nvSpPr>
          <p:cNvPr id="8" name="Rectangle 3">
            <a:extLst>
              <a:ext uri="{FF2B5EF4-FFF2-40B4-BE49-F238E27FC236}">
                <a16:creationId xmlns:a16="http://schemas.microsoft.com/office/drawing/2014/main" id="{351C84D3-B2C7-12F6-01B9-2D227F5FA89D}"/>
              </a:ext>
            </a:extLst>
          </p:cNvPr>
          <p:cNvSpPr>
            <a:spLocks noGrp="1" noChangeArrowheads="1"/>
          </p:cNvSpPr>
          <p:nvPr>
            <p:ph type="subTitle" idx="1"/>
          </p:nvPr>
        </p:nvSpPr>
        <p:spPr>
          <a:xfrm>
            <a:off x="1187570" y="3503438"/>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a:t>
            </a:r>
          </a:p>
          <a:p>
            <a:pPr eaLnBrk="1" hangingPunct="1"/>
            <a:r>
              <a:rPr lang="en-US" altLang="en-US" sz="1800" dirty="0">
                <a:latin typeface="Tempus Sans ITC" panose="04020404030D07020202" pitchFamily="82" charset="0"/>
              </a:rPr>
              <a:t>Mechanical Engineering Department</a:t>
            </a:r>
          </a:p>
        </p:txBody>
      </p:sp>
      <p:pic>
        <p:nvPicPr>
          <p:cNvPr id="9" name="Picture 2" descr="A picture containing shape&#10;&#10;Description automatically generated">
            <a:extLst>
              <a:ext uri="{FF2B5EF4-FFF2-40B4-BE49-F238E27FC236}">
                <a16:creationId xmlns:a16="http://schemas.microsoft.com/office/drawing/2014/main" id="{1A49E3C3-62BC-F33D-3A6A-8CE68401BE0F}"/>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04268" y="1309391"/>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80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0" name="Picture 10">
            <a:extLst>
              <a:ext uri="{FF2B5EF4-FFF2-40B4-BE49-F238E27FC236}">
                <a16:creationId xmlns:a16="http://schemas.microsoft.com/office/drawing/2014/main" id="{C298FF0F-B492-9C9B-4922-B17A204BCD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213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6386" name="Object 4">
                <a:extLst>
                  <a:ext uri="{FF2B5EF4-FFF2-40B4-BE49-F238E27FC236}">
                    <a16:creationId xmlns:a16="http://schemas.microsoft.com/office/drawing/2014/main" id="{AA9E28D0-BBDE-EB21-5B28-CDEC58E2842F}"/>
                  </a:ext>
                </a:extLst>
              </p:cNvPr>
              <p:cNvSpPr txBox="1"/>
              <p:nvPr/>
            </p:nvSpPr>
            <p:spPr bwMode="auto">
              <a:xfrm>
                <a:off x="4645025" y="2971800"/>
                <a:ext cx="693738" cy="400050"/>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𝐹</m:t>
                      </m:r>
                    </m:oMath>
                  </m:oMathPara>
                </a14:m>
                <a:endParaRPr lang="en-IN"/>
              </a:p>
            </p:txBody>
          </p:sp>
        </mc:Choice>
        <mc:Fallback xmlns="">
          <p:sp>
            <p:nvSpPr>
              <p:cNvPr id="16386" name="Object 4">
                <a:extLst>
                  <a:ext uri="{FF2B5EF4-FFF2-40B4-BE49-F238E27FC236}">
                    <a16:creationId xmlns:a16="http://schemas.microsoft.com/office/drawing/2014/main" id="{AA9E28D0-BBDE-EB21-5B28-CDEC58E2842F}"/>
                  </a:ext>
                </a:extLst>
              </p:cNvPr>
              <p:cNvSpPr txBox="1">
                <a:spLocks noRot="1" noChangeAspect="1" noMove="1" noResize="1" noEditPoints="1" noAdjustHandles="1" noChangeArrowheads="1" noChangeShapeType="1" noTextEdit="1"/>
              </p:cNvSpPr>
              <p:nvPr/>
            </p:nvSpPr>
            <p:spPr bwMode="auto">
              <a:xfrm>
                <a:off x="4645025" y="2971800"/>
                <a:ext cx="693738" cy="400050"/>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387" name="Object 5">
                <a:extLst>
                  <a:ext uri="{FF2B5EF4-FFF2-40B4-BE49-F238E27FC236}">
                    <a16:creationId xmlns:a16="http://schemas.microsoft.com/office/drawing/2014/main" id="{5F72BBDD-224E-8C4F-BAAB-F25A5E88A25E}"/>
                  </a:ext>
                </a:extLst>
              </p:cNvPr>
              <p:cNvSpPr txBox="1"/>
              <p:nvPr/>
            </p:nvSpPr>
            <p:spPr bwMode="auto">
              <a:xfrm>
                <a:off x="2103438" y="2286000"/>
                <a:ext cx="455612" cy="400050"/>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𝐹</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6387" name="Object 5">
                <a:extLst>
                  <a:ext uri="{FF2B5EF4-FFF2-40B4-BE49-F238E27FC236}">
                    <a16:creationId xmlns:a16="http://schemas.microsoft.com/office/drawing/2014/main" id="{5F72BBDD-224E-8C4F-BAAB-F25A5E88A25E}"/>
                  </a:ext>
                </a:extLst>
              </p:cNvPr>
              <p:cNvSpPr txBox="1">
                <a:spLocks noRot="1" noChangeAspect="1" noMove="1" noResize="1" noEditPoints="1" noAdjustHandles="1" noChangeArrowheads="1" noChangeShapeType="1" noTextEdit="1"/>
              </p:cNvSpPr>
              <p:nvPr/>
            </p:nvSpPr>
            <p:spPr bwMode="auto">
              <a:xfrm>
                <a:off x="2103438" y="2286000"/>
                <a:ext cx="455612" cy="400050"/>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6388" name="Object 6">
                <a:extLst>
                  <a:ext uri="{FF2B5EF4-FFF2-40B4-BE49-F238E27FC236}">
                    <a16:creationId xmlns:a16="http://schemas.microsoft.com/office/drawing/2014/main" id="{3907BCE4-33D2-83A6-D2DB-4BDFE2E72ADD}"/>
                  </a:ext>
                </a:extLst>
              </p:cNvPr>
              <p:cNvSpPr txBox="1"/>
              <p:nvPr/>
            </p:nvSpPr>
            <p:spPr bwMode="auto">
              <a:xfrm>
                <a:off x="1143000" y="2971800"/>
                <a:ext cx="741362" cy="400050"/>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𝐹</m:t>
                          </m:r>
                        </m:e>
                        <m:sup>
                          <m:r>
                            <a:rPr lang="en-IN" i="1">
                              <a:solidFill>
                                <a:srgbClr val="000000"/>
                              </a:solidFill>
                              <a:latin typeface="Cambria Math" panose="02040503050406030204" pitchFamily="18" charset="0"/>
                            </a:rPr>
                            <m:t>″</m:t>
                          </m:r>
                        </m:sup>
                      </m:sSup>
                    </m:oMath>
                  </m:oMathPara>
                </a14:m>
                <a:endParaRPr lang="en-IN" dirty="0"/>
              </a:p>
            </p:txBody>
          </p:sp>
        </mc:Choice>
        <mc:Fallback xmlns="">
          <p:sp>
            <p:nvSpPr>
              <p:cNvPr id="16388" name="Object 6">
                <a:extLst>
                  <a:ext uri="{FF2B5EF4-FFF2-40B4-BE49-F238E27FC236}">
                    <a16:creationId xmlns:a16="http://schemas.microsoft.com/office/drawing/2014/main" id="{3907BCE4-33D2-83A6-D2DB-4BDFE2E72ADD}"/>
                  </a:ext>
                </a:extLst>
              </p:cNvPr>
              <p:cNvSpPr txBox="1">
                <a:spLocks noRot="1" noChangeAspect="1" noMove="1" noResize="1" noEditPoints="1" noAdjustHandles="1" noChangeArrowheads="1" noChangeShapeType="1" noTextEdit="1"/>
              </p:cNvSpPr>
              <p:nvPr/>
            </p:nvSpPr>
            <p:spPr bwMode="auto">
              <a:xfrm>
                <a:off x="1143000" y="2971800"/>
                <a:ext cx="741362" cy="400050"/>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389" name="Object 7">
                <a:extLst>
                  <a:ext uri="{FF2B5EF4-FFF2-40B4-BE49-F238E27FC236}">
                    <a16:creationId xmlns:a16="http://schemas.microsoft.com/office/drawing/2014/main" id="{01DBDDF4-D691-45FC-EC39-C1DEED779C1B}"/>
                  </a:ext>
                </a:extLst>
              </p:cNvPr>
              <p:cNvSpPr txBox="1"/>
              <p:nvPr/>
            </p:nvSpPr>
            <p:spPr bwMode="auto">
              <a:xfrm>
                <a:off x="4267200" y="6324600"/>
                <a:ext cx="1239838" cy="417513"/>
              </a:xfrm>
              <a:prstGeom prst="rect">
                <a:avLst/>
              </a:prstGeom>
              <a:solidFill>
                <a:schemeClr val="bg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𝐹</m:t>
                      </m:r>
                      <m:r>
                        <a:rPr lang="en-IN" i="1">
                          <a:solidFill>
                            <a:srgbClr val="000000"/>
                          </a:solidFill>
                          <a:latin typeface="Cambria Math" panose="02040503050406030204" pitchFamily="18" charset="0"/>
                        </a:rPr>
                        <m:t>, </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𝐹</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, </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𝐹</m:t>
                          </m:r>
                        </m:e>
                        <m:sup>
                          <m:r>
                            <a:rPr lang="en-IN" i="1">
                              <a:solidFill>
                                <a:srgbClr val="000000"/>
                              </a:solidFill>
                              <a:latin typeface="Cambria Math" panose="02040503050406030204" pitchFamily="18" charset="0"/>
                            </a:rPr>
                            <m:t>″</m:t>
                          </m:r>
                        </m:sup>
                      </m:sSup>
                    </m:oMath>
                  </m:oMathPara>
                </a14:m>
                <a:endParaRPr lang="en-IN"/>
              </a:p>
            </p:txBody>
          </p:sp>
        </mc:Choice>
        <mc:Fallback xmlns="">
          <p:sp>
            <p:nvSpPr>
              <p:cNvPr id="16389" name="Object 7">
                <a:extLst>
                  <a:ext uri="{FF2B5EF4-FFF2-40B4-BE49-F238E27FC236}">
                    <a16:creationId xmlns:a16="http://schemas.microsoft.com/office/drawing/2014/main" id="{01DBDDF4-D691-45FC-EC39-C1DEED779C1B}"/>
                  </a:ext>
                </a:extLst>
              </p:cNvPr>
              <p:cNvSpPr txBox="1">
                <a:spLocks noRot="1" noChangeAspect="1" noMove="1" noResize="1" noEditPoints="1" noAdjustHandles="1" noChangeArrowheads="1" noChangeShapeType="1" noTextEdit="1"/>
              </p:cNvSpPr>
              <p:nvPr/>
            </p:nvSpPr>
            <p:spPr bwMode="auto">
              <a:xfrm>
                <a:off x="4267200" y="6324600"/>
                <a:ext cx="1239838" cy="417513"/>
              </a:xfrm>
              <a:prstGeom prst="rect">
                <a:avLst/>
              </a:prstGeom>
              <a:blipFill>
                <a:blip r:embed="rId6"/>
                <a:stretch>
                  <a:fillRect/>
                </a:stretch>
              </a:blipFill>
              <a:ln>
                <a:noFill/>
              </a:ln>
              <a:effectLst/>
            </p:spPr>
            <p:txBody>
              <a:bodyPr/>
              <a:lstStyle/>
              <a:p>
                <a:r>
                  <a:rPr lang="en-IN">
                    <a:noFill/>
                  </a:rPr>
                  <a:t> </a:t>
                </a:r>
              </a:p>
            </p:txBody>
          </p:sp>
        </mc:Fallback>
      </mc:AlternateContent>
      <p:sp>
        <p:nvSpPr>
          <p:cNvPr id="11" name="Freeform 10">
            <a:extLst>
              <a:ext uri="{FF2B5EF4-FFF2-40B4-BE49-F238E27FC236}">
                <a16:creationId xmlns:a16="http://schemas.microsoft.com/office/drawing/2014/main" id="{DF2E5B55-8E91-A5AD-9899-AFFD4C0BA6A3}"/>
              </a:ext>
            </a:extLst>
          </p:cNvPr>
          <p:cNvSpPr>
            <a:spLocks/>
          </p:cNvSpPr>
          <p:nvPr/>
        </p:nvSpPr>
        <p:spPr bwMode="auto">
          <a:xfrm>
            <a:off x="950913" y="1295400"/>
            <a:ext cx="1716087" cy="4514850"/>
          </a:xfrm>
          <a:custGeom>
            <a:avLst/>
            <a:gdLst>
              <a:gd name="T0" fmla="*/ 0 w 1775968"/>
              <a:gd name="T1" fmla="*/ 4029049 h 4535424"/>
              <a:gd name="T2" fmla="*/ 54974 w 1775968"/>
              <a:gd name="T3" fmla="*/ 3866585 h 4535424"/>
              <a:gd name="T4" fmla="*/ 179917 w 1775968"/>
              <a:gd name="T5" fmla="*/ 3498344 h 4535424"/>
              <a:gd name="T6" fmla="*/ 329845 w 1775968"/>
              <a:gd name="T7" fmla="*/ 3097606 h 4535424"/>
              <a:gd name="T8" fmla="*/ 434799 w 1775968"/>
              <a:gd name="T9" fmla="*/ 2686042 h 4535424"/>
              <a:gd name="T10" fmla="*/ 559740 w 1775968"/>
              <a:gd name="T11" fmla="*/ 2231147 h 4535424"/>
              <a:gd name="T12" fmla="*/ 664691 w 1775968"/>
              <a:gd name="T13" fmla="*/ 1570467 h 4535424"/>
              <a:gd name="T14" fmla="*/ 719665 w 1775968"/>
              <a:gd name="T15" fmla="*/ 682343 h 4535424"/>
              <a:gd name="T16" fmla="*/ 714665 w 1775968"/>
              <a:gd name="T17" fmla="*/ 0 h 45354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5968"/>
              <a:gd name="T28" fmla="*/ 0 h 4535424"/>
              <a:gd name="T29" fmla="*/ 1775968 w 1775968"/>
              <a:gd name="T30" fmla="*/ 4535424 h 45354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5968" h="4535424">
                <a:moveTo>
                  <a:pt x="0" y="4535424"/>
                </a:moveTo>
                <a:lnTo>
                  <a:pt x="134112" y="4352544"/>
                </a:lnTo>
                <a:cubicBezTo>
                  <a:pt x="207264" y="4252976"/>
                  <a:pt x="327152" y="4082288"/>
                  <a:pt x="438912" y="3938016"/>
                </a:cubicBezTo>
                <a:cubicBezTo>
                  <a:pt x="550672" y="3793744"/>
                  <a:pt x="701040" y="3639312"/>
                  <a:pt x="804672" y="3486912"/>
                </a:cubicBezTo>
                <a:cubicBezTo>
                  <a:pt x="908304" y="3334512"/>
                  <a:pt x="967232" y="3186176"/>
                  <a:pt x="1060704" y="3023616"/>
                </a:cubicBezTo>
                <a:cubicBezTo>
                  <a:pt x="1154176" y="2861056"/>
                  <a:pt x="1272032" y="2720848"/>
                  <a:pt x="1365504" y="2511552"/>
                </a:cubicBezTo>
                <a:cubicBezTo>
                  <a:pt x="1458976" y="2302256"/>
                  <a:pt x="1556512" y="2058416"/>
                  <a:pt x="1621536" y="1767840"/>
                </a:cubicBezTo>
                <a:cubicBezTo>
                  <a:pt x="1686560" y="1477264"/>
                  <a:pt x="1735328" y="1062736"/>
                  <a:pt x="1755648" y="768096"/>
                </a:cubicBezTo>
                <a:cubicBezTo>
                  <a:pt x="1775968" y="473456"/>
                  <a:pt x="1759712" y="236728"/>
                  <a:pt x="1743456" y="0"/>
                </a:cubicBezTo>
              </a:path>
            </a:pathLst>
          </a:custGeom>
          <a:noFill/>
          <a:ln w="38100"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2" name="Freeform 11">
            <a:extLst>
              <a:ext uri="{FF2B5EF4-FFF2-40B4-BE49-F238E27FC236}">
                <a16:creationId xmlns:a16="http://schemas.microsoft.com/office/drawing/2014/main" id="{B9E40C85-A4BB-C14D-9135-CA7710132352}"/>
              </a:ext>
            </a:extLst>
          </p:cNvPr>
          <p:cNvSpPr>
            <a:spLocks/>
          </p:cNvSpPr>
          <p:nvPr/>
        </p:nvSpPr>
        <p:spPr bwMode="auto">
          <a:xfrm>
            <a:off x="938213" y="1311275"/>
            <a:ext cx="576262" cy="4510088"/>
          </a:xfrm>
          <a:custGeom>
            <a:avLst/>
            <a:gdLst>
              <a:gd name="T0" fmla="*/ 578140 w 575056"/>
              <a:gd name="T1" fmla="*/ 4487269 h 4511040"/>
              <a:gd name="T2" fmla="*/ 603835 w 575056"/>
              <a:gd name="T3" fmla="*/ 4038535 h 4511040"/>
              <a:gd name="T4" fmla="*/ 590990 w 575056"/>
              <a:gd name="T5" fmla="*/ 3759600 h 4511040"/>
              <a:gd name="T6" fmla="*/ 565294 w 575056"/>
              <a:gd name="T7" fmla="*/ 3565557 h 4511040"/>
              <a:gd name="T8" fmla="*/ 526747 w 575056"/>
              <a:gd name="T9" fmla="*/ 3153214 h 4511040"/>
              <a:gd name="T10" fmla="*/ 449662 w 575056"/>
              <a:gd name="T11" fmla="*/ 2874279 h 4511040"/>
              <a:gd name="T12" fmla="*/ 359731 w 575056"/>
              <a:gd name="T13" fmla="*/ 2558956 h 4511040"/>
              <a:gd name="T14" fmla="*/ 269798 w 575056"/>
              <a:gd name="T15" fmla="*/ 2255768 h 4511040"/>
              <a:gd name="T16" fmla="*/ 179865 w 575056"/>
              <a:gd name="T17" fmla="*/ 1904062 h 4511040"/>
              <a:gd name="T18" fmla="*/ 141323 w 575056"/>
              <a:gd name="T19" fmla="*/ 1649380 h 4511040"/>
              <a:gd name="T20" fmla="*/ 64237 w 575056"/>
              <a:gd name="T21" fmla="*/ 1261294 h 4511040"/>
              <a:gd name="T22" fmla="*/ 25695 w 575056"/>
              <a:gd name="T23" fmla="*/ 812563 h 4511040"/>
              <a:gd name="T24" fmla="*/ 12849 w 575056"/>
              <a:gd name="T25" fmla="*/ 509364 h 4511040"/>
              <a:gd name="T26" fmla="*/ 0 w 575056"/>
              <a:gd name="T27" fmla="*/ 0 h 45110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75056"/>
              <a:gd name="T43" fmla="*/ 0 h 4511040"/>
              <a:gd name="T44" fmla="*/ 575056 w 575056"/>
              <a:gd name="T45" fmla="*/ 4511040 h 45110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75056" h="4511040">
                <a:moveTo>
                  <a:pt x="548640" y="4511040"/>
                </a:moveTo>
                <a:cubicBezTo>
                  <a:pt x="559816" y="4346448"/>
                  <a:pt x="570992" y="4181856"/>
                  <a:pt x="573024" y="4059936"/>
                </a:cubicBezTo>
                <a:cubicBezTo>
                  <a:pt x="575056" y="3938016"/>
                  <a:pt x="566928" y="3858768"/>
                  <a:pt x="560832" y="3779520"/>
                </a:cubicBezTo>
                <a:cubicBezTo>
                  <a:pt x="554736" y="3700272"/>
                  <a:pt x="546608" y="3686048"/>
                  <a:pt x="536448" y="3584448"/>
                </a:cubicBezTo>
                <a:cubicBezTo>
                  <a:pt x="526288" y="3482848"/>
                  <a:pt x="518160" y="3285744"/>
                  <a:pt x="499872" y="3169920"/>
                </a:cubicBezTo>
                <a:cubicBezTo>
                  <a:pt x="481584" y="3054096"/>
                  <a:pt x="453136" y="2989072"/>
                  <a:pt x="426720" y="2889504"/>
                </a:cubicBezTo>
                <a:cubicBezTo>
                  <a:pt x="400304" y="2789936"/>
                  <a:pt x="369824" y="2676144"/>
                  <a:pt x="341376" y="2572512"/>
                </a:cubicBezTo>
                <a:cubicBezTo>
                  <a:pt x="312928" y="2468880"/>
                  <a:pt x="284480" y="2377440"/>
                  <a:pt x="256032" y="2267712"/>
                </a:cubicBezTo>
                <a:cubicBezTo>
                  <a:pt x="227584" y="2157984"/>
                  <a:pt x="191008" y="2015744"/>
                  <a:pt x="170688" y="1914144"/>
                </a:cubicBezTo>
                <a:cubicBezTo>
                  <a:pt x="150368" y="1812544"/>
                  <a:pt x="152400" y="1765808"/>
                  <a:pt x="134112" y="1658112"/>
                </a:cubicBezTo>
                <a:cubicBezTo>
                  <a:pt x="115824" y="1550416"/>
                  <a:pt x="79248" y="1408176"/>
                  <a:pt x="60960" y="1267968"/>
                </a:cubicBezTo>
                <a:cubicBezTo>
                  <a:pt x="42672" y="1127760"/>
                  <a:pt x="32512" y="942848"/>
                  <a:pt x="24384" y="816864"/>
                </a:cubicBezTo>
                <a:cubicBezTo>
                  <a:pt x="16256" y="690880"/>
                  <a:pt x="16256" y="648208"/>
                  <a:pt x="12192" y="512064"/>
                </a:cubicBezTo>
                <a:cubicBezTo>
                  <a:pt x="8128" y="375920"/>
                  <a:pt x="4064" y="187960"/>
                  <a:pt x="0" y="0"/>
                </a:cubicBezTo>
              </a:path>
            </a:pathLst>
          </a:custGeom>
          <a:noFill/>
          <a:ln w="508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2" name="Group 38">
            <a:extLst>
              <a:ext uri="{FF2B5EF4-FFF2-40B4-BE49-F238E27FC236}">
                <a16:creationId xmlns:a16="http://schemas.microsoft.com/office/drawing/2014/main" id="{D0DC57EB-01F9-CBB9-6DD1-5090892AA421}"/>
              </a:ext>
            </a:extLst>
          </p:cNvPr>
          <p:cNvGrpSpPr>
            <a:grpSpLocks/>
          </p:cNvGrpSpPr>
          <p:nvPr/>
        </p:nvGrpSpPr>
        <p:grpSpPr bwMode="auto">
          <a:xfrm>
            <a:off x="0" y="-6927"/>
            <a:ext cx="9144000" cy="6858000"/>
            <a:chOff x="0" y="0"/>
            <a:chExt cx="9144000" cy="6858000"/>
          </a:xfrm>
        </p:grpSpPr>
        <p:grpSp>
          <p:nvGrpSpPr>
            <p:cNvPr id="3" name="Group 19">
              <a:extLst>
                <a:ext uri="{FF2B5EF4-FFF2-40B4-BE49-F238E27FC236}">
                  <a16:creationId xmlns:a16="http://schemas.microsoft.com/office/drawing/2014/main" id="{EB58499A-8AB0-30A6-580E-2578AD33F63F}"/>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7824E908-A742-E0F9-6FE3-47ED15FE3191}"/>
                  </a:ext>
                </a:extLst>
              </p:cNvPr>
              <p:cNvGrpSpPr>
                <a:grpSpLocks/>
              </p:cNvGrpSpPr>
              <p:nvPr/>
            </p:nvGrpSpPr>
            <p:grpSpPr bwMode="auto">
              <a:xfrm>
                <a:off x="0" y="0"/>
                <a:ext cx="9144000" cy="6858000"/>
                <a:chOff x="0" y="0"/>
                <a:chExt cx="5760" cy="4320"/>
              </a:xfrm>
            </p:grpSpPr>
            <p:grpSp>
              <p:nvGrpSpPr>
                <p:cNvPr id="7" name="Group 6">
                  <a:extLst>
                    <a:ext uri="{FF2B5EF4-FFF2-40B4-BE49-F238E27FC236}">
                      <a16:creationId xmlns:a16="http://schemas.microsoft.com/office/drawing/2014/main" id="{7FD6C02B-775D-99B6-2DC7-6BBC931EFAB1}"/>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933A33C-2B50-F4EE-4936-F5F4742DB6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839249AD-F9D2-7C62-2227-94CFEE8CF8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7">
                  <a:extLst>
                    <a:ext uri="{FF2B5EF4-FFF2-40B4-BE49-F238E27FC236}">
                      <a16:creationId xmlns:a16="http://schemas.microsoft.com/office/drawing/2014/main" id="{2B0B9AC3-8A27-9A6E-E192-9BC1FAC2FCC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E87434C-9226-E2D9-5F8C-807C8ACBE7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6B1D412-B7E2-6DD0-538B-B5CEBE004E4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0171312-C7D4-2D6A-306A-C23F8173CC3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DDA41F6C-48EF-C22A-1FE4-F8F1C0CC65C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1E753E4-C046-BEB4-6199-EA9B1602E3C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4AEA446-7A04-451C-3765-B5EA96992551}"/>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43ABCC9-9EF9-39B8-6E04-57CA6E26A4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C19D8078-5720-95C3-47E2-3962850A653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74A18A9-FA9A-83D9-0AE3-D43361B19A4B}"/>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F62DF51-5363-4121-D707-54E7C740C5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Object 7">
                <a:extLst>
                  <a:ext uri="{FF2B5EF4-FFF2-40B4-BE49-F238E27FC236}">
                    <a16:creationId xmlns:a16="http://schemas.microsoft.com/office/drawing/2014/main" id="{13646E4C-E056-8923-5212-A9E610AD49CD}"/>
                  </a:ext>
                </a:extLst>
              </p:cNvPr>
              <p:cNvSpPr txBox="1"/>
              <p:nvPr/>
            </p:nvSpPr>
            <p:spPr bwMode="auto">
              <a:xfrm>
                <a:off x="4290927" y="3398679"/>
                <a:ext cx="2743200" cy="99218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IN" i="1" smtClean="0">
                              <a:solidFill>
                                <a:srgbClr val="FF0000"/>
                              </a:solidFill>
                              <a:latin typeface="Cambria Math" panose="02040503050406030204" pitchFamily="18" charset="0"/>
                            </a:rPr>
                          </m:ctrlPr>
                        </m:fPr>
                        <m:num>
                          <m:sSup>
                            <m:sSupPr>
                              <m:ctrlPr>
                                <a:rPr lang="en-IN" i="1">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m:t>
                              </m:r>
                            </m:e>
                            <m:sup>
                              <m:r>
                                <a:rPr lang="en-IN" i="1">
                                  <a:solidFill>
                                    <a:srgbClr val="FF0000"/>
                                  </a:solidFill>
                                  <a:latin typeface="Cambria Math" panose="02040503050406030204" pitchFamily="18" charset="0"/>
                                </a:rPr>
                                <m:t>2</m:t>
                              </m:r>
                            </m:sup>
                          </m:sSup>
                          <m:r>
                            <a:rPr lang="en-IN" i="1">
                              <a:solidFill>
                                <a:srgbClr val="FF0000"/>
                              </a:solidFill>
                              <a:latin typeface="Cambria Math" panose="02040503050406030204" pitchFamily="18" charset="0"/>
                            </a:rPr>
                            <m:t>𝜓</m:t>
                          </m:r>
                        </m:num>
                        <m:den>
                          <m:r>
                            <a:rPr lang="en-IN" i="1">
                              <a:solidFill>
                                <a:srgbClr val="FF0000"/>
                              </a:solidFill>
                              <a:latin typeface="Cambria Math" panose="02040503050406030204" pitchFamily="18" charset="0"/>
                            </a:rPr>
                            <m:t>𝜕</m:t>
                          </m:r>
                          <m:sSup>
                            <m:sSupPr>
                              <m:ctrlPr>
                                <a:rPr lang="en-IN" i="1">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𝑦</m:t>
                              </m:r>
                            </m:e>
                            <m:sup>
                              <m:r>
                                <a:rPr lang="en-IN" i="1">
                                  <a:solidFill>
                                    <a:srgbClr val="FF0000"/>
                                  </a:solidFill>
                                  <a:latin typeface="Cambria Math" panose="02040503050406030204" pitchFamily="18" charset="0"/>
                                </a:rPr>
                                <m:t>2</m:t>
                              </m:r>
                            </m:sup>
                          </m:sSup>
                        </m:den>
                      </m:f>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𝑈</m:t>
                      </m:r>
                      <m:rad>
                        <m:radPr>
                          <m:degHide m:val="on"/>
                          <m:ctrlPr>
                            <a:rPr lang="en-IN" i="1">
                              <a:solidFill>
                                <a:srgbClr val="FF0000"/>
                              </a:solidFill>
                              <a:latin typeface="Cambria Math" panose="02040503050406030204" pitchFamily="18" charset="0"/>
                            </a:rPr>
                          </m:ctrlPr>
                        </m:radPr>
                        <m:deg/>
                        <m:e>
                          <m:f>
                            <m:fPr>
                              <m:ctrlPr>
                                <a:rPr lang="en-IN" i="1">
                                  <a:solidFill>
                                    <a:srgbClr val="FF0000"/>
                                  </a:solidFill>
                                  <a:latin typeface="Cambria Math" panose="02040503050406030204" pitchFamily="18" charset="0"/>
                                </a:rPr>
                              </m:ctrlPr>
                            </m:fPr>
                            <m:num>
                              <m:r>
                                <a:rPr lang="en-IN" i="1">
                                  <a:solidFill>
                                    <a:srgbClr val="FF0000"/>
                                  </a:solidFill>
                                  <a:latin typeface="Cambria Math" panose="02040503050406030204" pitchFamily="18" charset="0"/>
                                </a:rPr>
                                <m:t>𝑈</m:t>
                              </m:r>
                            </m:num>
                            <m:den>
                              <m:r>
                                <a:rPr lang="en-IN" i="1">
                                  <a:solidFill>
                                    <a:srgbClr val="FF0000"/>
                                  </a:solidFill>
                                  <a:latin typeface="Cambria Math" panose="02040503050406030204" pitchFamily="18" charset="0"/>
                                </a:rPr>
                                <m:t>𝜈</m:t>
                              </m:r>
                              <m:r>
                                <a:rPr lang="en-IN" i="1">
                                  <a:solidFill>
                                    <a:srgbClr val="FF0000"/>
                                  </a:solidFill>
                                  <a:latin typeface="Cambria Math" panose="02040503050406030204" pitchFamily="18" charset="0"/>
                                </a:rPr>
                                <m:t>𝑥</m:t>
                              </m:r>
                            </m:den>
                          </m:f>
                        </m:e>
                      </m:rad>
                      <m:r>
                        <a:rPr lang="en-IN" i="1">
                          <a:solidFill>
                            <a:srgbClr val="FF0000"/>
                          </a:solidFill>
                          <a:latin typeface="Cambria Math" panose="02040503050406030204" pitchFamily="18" charset="0"/>
                        </a:rPr>
                        <m:t> </m:t>
                      </m:r>
                      <m:sSup>
                        <m:sSupPr>
                          <m:ctrlPr>
                            <a:rPr lang="en-IN" i="1">
                              <a:solidFill>
                                <a:srgbClr val="FF0000"/>
                              </a:solidFill>
                              <a:latin typeface="Cambria Math" panose="02040503050406030204" pitchFamily="18" charset="0"/>
                            </a:rPr>
                          </m:ctrlPr>
                        </m:sSupPr>
                        <m:e>
                          <m:r>
                            <a:rPr lang="en-IN" i="1">
                              <a:solidFill>
                                <a:srgbClr val="FF0000"/>
                              </a:solidFill>
                              <a:latin typeface="Cambria Math" panose="02040503050406030204" pitchFamily="18" charset="0"/>
                            </a:rPr>
                            <m:t>𝐹</m:t>
                          </m:r>
                        </m:e>
                        <m:sup>
                          <m:r>
                            <a:rPr lang="en-IN" i="1">
                              <a:solidFill>
                                <a:srgbClr val="FF0000"/>
                              </a:solidFill>
                              <a:latin typeface="Cambria Math" panose="02040503050406030204" pitchFamily="18" charset="0"/>
                            </a:rPr>
                            <m:t>″</m:t>
                          </m:r>
                        </m:sup>
                      </m:sSup>
                      <m:r>
                        <a:rPr lang="en-IN" i="1">
                          <a:solidFill>
                            <a:srgbClr val="FF0000"/>
                          </a:solidFill>
                          <a:latin typeface="Cambria Math" panose="02040503050406030204" pitchFamily="18" charset="0"/>
                        </a:rPr>
                        <m:t>(</m:t>
                      </m:r>
                      <m:r>
                        <a:rPr lang="en-IN" i="1">
                          <a:solidFill>
                            <a:srgbClr val="FF0000"/>
                          </a:solidFill>
                          <a:latin typeface="Cambria Math" panose="02040503050406030204" pitchFamily="18" charset="0"/>
                        </a:rPr>
                        <m:t>𝜂</m:t>
                      </m:r>
                      <m:r>
                        <a:rPr lang="en-IN" i="1">
                          <a:solidFill>
                            <a:srgbClr val="FF0000"/>
                          </a:solidFill>
                          <a:latin typeface="Cambria Math" panose="02040503050406030204" pitchFamily="18" charset="0"/>
                        </a:rPr>
                        <m:t>)</m:t>
                      </m:r>
                    </m:oMath>
                  </m:oMathPara>
                </a14:m>
                <a:endParaRPr lang="en-IN" dirty="0">
                  <a:solidFill>
                    <a:srgbClr val="FF0000"/>
                  </a:solidFill>
                </a:endParaRPr>
              </a:p>
            </p:txBody>
          </p:sp>
        </mc:Choice>
        <mc:Fallback xmlns="">
          <p:sp>
            <p:nvSpPr>
              <p:cNvPr id="21" name="Object 7">
                <a:extLst>
                  <a:ext uri="{FF2B5EF4-FFF2-40B4-BE49-F238E27FC236}">
                    <a16:creationId xmlns:a16="http://schemas.microsoft.com/office/drawing/2014/main" id="{13646E4C-E056-8923-5212-A9E610AD49CD}"/>
                  </a:ext>
                </a:extLst>
              </p:cNvPr>
              <p:cNvSpPr txBox="1">
                <a:spLocks noRot="1" noChangeAspect="1" noMove="1" noResize="1" noEditPoints="1" noAdjustHandles="1" noChangeArrowheads="1" noChangeShapeType="1" noTextEdit="1"/>
              </p:cNvSpPr>
              <p:nvPr/>
            </p:nvSpPr>
            <p:spPr bwMode="auto">
              <a:xfrm>
                <a:off x="4290927" y="3398679"/>
                <a:ext cx="2743200" cy="992188"/>
              </a:xfrm>
              <a:prstGeom prst="rect">
                <a:avLst/>
              </a:prstGeom>
              <a:blipFill>
                <a:blip r:embed="rId8"/>
                <a:stretch>
                  <a:fillRect/>
                </a:stretch>
              </a:blipFill>
              <a:ln>
                <a:noFill/>
              </a:ln>
              <a:effectLst/>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0BC7E-1F92-E4F7-41D4-99837D170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E1648-4078-D46D-E9AF-8FB5C0EB5C20}"/>
              </a:ext>
            </a:extLst>
          </p:cNvPr>
          <p:cNvSpPr>
            <a:spLocks noGrp="1"/>
          </p:cNvSpPr>
          <p:nvPr>
            <p:ph type="title"/>
          </p:nvPr>
        </p:nvSpPr>
        <p:spPr>
          <a:xfrm>
            <a:off x="228600" y="76200"/>
            <a:ext cx="7315200" cy="1070259"/>
          </a:xfrm>
        </p:spPr>
        <p:txBody>
          <a:bodyPr/>
          <a:lstStyle/>
          <a:p>
            <a:r>
              <a:rPr lang="en-US" sz="2800" dirty="0"/>
              <a:t>Master Profile of  Thermal Boundary Layer</a:t>
            </a:r>
            <a:endParaRPr lang="en-IN" sz="2800" dirty="0"/>
          </a:p>
        </p:txBody>
      </p:sp>
      <p:grpSp>
        <p:nvGrpSpPr>
          <p:cNvPr id="6" name="Group 38">
            <a:extLst>
              <a:ext uri="{FF2B5EF4-FFF2-40B4-BE49-F238E27FC236}">
                <a16:creationId xmlns:a16="http://schemas.microsoft.com/office/drawing/2014/main" id="{DAFC51AF-DB56-671D-B4BC-2BECAE887BB3}"/>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98A2D4C-94E0-DAA8-60D1-FABED16F93E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1092CF2-003B-7CE0-F39F-815C363E47C0}"/>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2ED6BD2F-A907-8375-F425-066B67C85094}"/>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03E2A3F-2ED5-EF1F-9402-CF47A73BB6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CB2D8D4-9C4E-E263-67BB-493E189866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78E333EB-04AD-3E6F-3A74-C08862C322F0}"/>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53675E4-41B3-C46F-6869-F5C6E17F139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8497930-5308-B88D-4635-DA283499A7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36128A58-2C02-5C56-5F69-3F11BF1F66EF}"/>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4C4E5BD-2243-949A-E52E-F3DCBD31845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62DAF1D1-7C15-74CA-4AAB-DAB9BE8B07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7487116F-375D-5658-EBC3-DF5F59A14A23}"/>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879D735-36BC-E6B1-8CEB-194246BBD04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ECC3AF49-2905-5612-AFE8-7987C15109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AFFB3836-6605-5D62-9B2E-A571DF27A38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DC725A38-0376-FBA4-0C42-BE7A65B16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2C8ABD4-6381-D596-DCDF-0FCB3E9F2500}"/>
                  </a:ext>
                </a:extLst>
              </p:cNvPr>
              <p:cNvSpPr txBox="1"/>
              <p:nvPr/>
            </p:nvSpPr>
            <p:spPr>
              <a:xfrm>
                <a:off x="320675" y="1153183"/>
                <a:ext cx="4418937" cy="2574872"/>
              </a:xfrm>
              <a:prstGeom prst="rect">
                <a:avLst/>
              </a:prstGeom>
              <a:noFill/>
              <a:ln w="60325">
                <a:solidFill>
                  <a:schemeClr val="accent1"/>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ea typeface="Cambria Math" panose="02040503050406030204" pitchFamily="18" charset="0"/>
                        </a:rPr>
                        <m:t>𝜃</m:t>
                      </m:r>
                      <m:d>
                        <m:dPr>
                          <m:ctrlPr>
                            <a:rPr lang="en-US" sz="2400" b="0"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ea typeface="Cambria Math" panose="02040503050406030204" pitchFamily="18" charset="0"/>
                            </a:rPr>
                            <m:t>𝜂</m:t>
                          </m:r>
                        </m:e>
                      </m:d>
                      <m:r>
                        <a:rPr lang="en-US" sz="2400" b="0" i="1" smtClean="0">
                          <a:solidFill>
                            <a:srgbClr val="000000"/>
                          </a:solidFill>
                          <a:latin typeface="Cambria Math" panose="02040503050406030204" pitchFamily="18" charset="0"/>
                        </a:rPr>
                        <m:t>=1− </m:t>
                      </m:r>
                      <m:f>
                        <m:fPr>
                          <m:ctrlPr>
                            <a:rPr lang="en-US" sz="2400" b="0" i="1" smtClean="0">
                              <a:solidFill>
                                <a:srgbClr val="000000"/>
                              </a:solidFill>
                              <a:latin typeface="Cambria Math" panose="02040503050406030204" pitchFamily="18" charset="0"/>
                            </a:rPr>
                          </m:ctrlPr>
                        </m:fPr>
                        <m:num>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eqArr>
                                <m:eqArrPr>
                                  <m:ctrlPr>
                                    <a:rPr lang="en-US" i="1" smtClean="0">
                                      <a:solidFill>
                                        <a:srgbClr val="000000"/>
                                      </a:solidFill>
                                      <a:latin typeface="Cambria Math" panose="02040503050406030204" pitchFamily="18" charset="0"/>
                                    </a:rPr>
                                  </m:ctrlPr>
                                </m:eqArrPr>
                                <m:e>
                                  <m:eqArr>
                                    <m:eqArrPr>
                                      <m:ctrlPr>
                                        <a:rPr lang="en-US" i="1" smtClean="0">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smtClean="0">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US" sz="2400" dirty="0">
                  <a:solidFill>
                    <a:srgbClr val="000000"/>
                  </a:solidFill>
                  <a:ea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82C8ABD4-6381-D596-DCDF-0FCB3E9F2500}"/>
                  </a:ext>
                </a:extLst>
              </p:cNvPr>
              <p:cNvSpPr txBox="1">
                <a:spLocks noRot="1" noChangeAspect="1" noMove="1" noResize="1" noEditPoints="1" noAdjustHandles="1" noChangeArrowheads="1" noChangeShapeType="1" noTextEdit="1"/>
              </p:cNvSpPr>
              <p:nvPr/>
            </p:nvSpPr>
            <p:spPr>
              <a:xfrm>
                <a:off x="320675" y="1153183"/>
                <a:ext cx="4418937" cy="2574872"/>
              </a:xfrm>
              <a:prstGeom prst="rect">
                <a:avLst/>
              </a:prstGeom>
              <a:blipFill>
                <a:blip r:embed="rId3"/>
                <a:stretch>
                  <a:fillRect/>
                </a:stretch>
              </a:blipFill>
              <a:ln w="60325">
                <a:solidFill>
                  <a:schemeClr val="accent1"/>
                </a:solidFill>
              </a:ln>
            </p:spPr>
            <p:txBody>
              <a:bodyPr/>
              <a:lstStyle/>
              <a:p>
                <a:r>
                  <a:rPr lang="en-IN">
                    <a:noFill/>
                  </a:rPr>
                  <a:t> </a:t>
                </a:r>
              </a:p>
            </p:txBody>
          </p:sp>
        </mc:Fallback>
      </mc:AlternateContent>
      <p:sp>
        <p:nvSpPr>
          <p:cNvPr id="23" name="TextBox 22">
            <a:extLst>
              <a:ext uri="{FF2B5EF4-FFF2-40B4-BE49-F238E27FC236}">
                <a16:creationId xmlns:a16="http://schemas.microsoft.com/office/drawing/2014/main" id="{B79906A6-DE39-A0F9-877B-86589AA65095}"/>
              </a:ext>
            </a:extLst>
          </p:cNvPr>
          <p:cNvSpPr txBox="1"/>
          <p:nvPr/>
        </p:nvSpPr>
        <p:spPr>
          <a:xfrm>
            <a:off x="4759145" y="1766974"/>
            <a:ext cx="4155944" cy="461665"/>
          </a:xfrm>
          <a:prstGeom prst="rect">
            <a:avLst/>
          </a:prstGeom>
          <a:noFill/>
        </p:spPr>
        <p:txBody>
          <a:bodyPr wrap="square">
            <a:spAutoFit/>
          </a:bodyPr>
          <a:lstStyle/>
          <a:p>
            <a:pPr algn="l"/>
            <a:r>
              <a:rPr lang="en-US" sz="2400" b="0" i="0" u="none" strike="noStrike" baseline="0" dirty="0">
                <a:solidFill>
                  <a:srgbClr val="00B050"/>
                </a:solidFill>
                <a:latin typeface="TimesLTStd-Roman"/>
              </a:rPr>
              <a:t>The solution is now complete. </a:t>
            </a:r>
          </a:p>
        </p:txBody>
      </p:sp>
      <p:sp>
        <p:nvSpPr>
          <p:cNvPr id="3" name="TextBox 2">
            <a:extLst>
              <a:ext uri="{FF2B5EF4-FFF2-40B4-BE49-F238E27FC236}">
                <a16:creationId xmlns:a16="http://schemas.microsoft.com/office/drawing/2014/main" id="{5879931A-6FB7-51FC-C8E4-DDFF53347D1C}"/>
              </a:ext>
            </a:extLst>
          </p:cNvPr>
          <p:cNvSpPr txBox="1"/>
          <p:nvPr/>
        </p:nvSpPr>
        <p:spPr>
          <a:xfrm>
            <a:off x="1043912" y="4433275"/>
            <a:ext cx="7391400" cy="830997"/>
          </a:xfrm>
          <a:prstGeom prst="rect">
            <a:avLst/>
          </a:prstGeom>
          <a:noFill/>
        </p:spPr>
        <p:txBody>
          <a:bodyPr wrap="square">
            <a:spAutoFit/>
          </a:bodyPr>
          <a:lstStyle/>
          <a:p>
            <a:pPr algn="l"/>
            <a:r>
              <a:rPr lang="en-US" sz="2400" b="0" i="0" u="none" strike="noStrike" baseline="0" dirty="0">
                <a:latin typeface="TimesLTStd-Roman"/>
              </a:rPr>
              <a:t>Master Temperature profiles for different Prandtl Number can be generated using above equation. </a:t>
            </a:r>
          </a:p>
        </p:txBody>
      </p:sp>
    </p:spTree>
    <p:extLst>
      <p:ext uri="{BB962C8B-B14F-4D97-AF65-F5344CB8AC3E}">
        <p14:creationId xmlns:p14="http://schemas.microsoft.com/office/powerpoint/2010/main" val="241523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051E6-FFDB-728C-76EF-9D2016EA8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06CA9-0E26-CB07-28ED-4EABE3436592}"/>
              </a:ext>
            </a:extLst>
          </p:cNvPr>
          <p:cNvSpPr>
            <a:spLocks noGrp="1"/>
          </p:cNvSpPr>
          <p:nvPr>
            <p:ph type="title"/>
          </p:nvPr>
        </p:nvSpPr>
        <p:spPr>
          <a:xfrm>
            <a:off x="166255" y="274094"/>
            <a:ext cx="7259260" cy="719963"/>
          </a:xfrm>
        </p:spPr>
        <p:txBody>
          <a:bodyPr/>
          <a:lstStyle/>
          <a:p>
            <a:r>
              <a:rPr lang="en-US" sz="2800" dirty="0"/>
              <a:t>Master Temperature Profile for FP Boundary Layer </a:t>
            </a:r>
            <a:endParaRPr lang="en-IN" sz="2800" dirty="0"/>
          </a:p>
        </p:txBody>
      </p:sp>
      <p:pic>
        <p:nvPicPr>
          <p:cNvPr id="4" name="Picture 3">
            <a:extLst>
              <a:ext uri="{FF2B5EF4-FFF2-40B4-BE49-F238E27FC236}">
                <a16:creationId xmlns:a16="http://schemas.microsoft.com/office/drawing/2014/main" id="{5B8B3D76-0861-CD4F-A39F-66CA38984573}"/>
              </a:ext>
            </a:extLst>
          </p:cNvPr>
          <p:cNvPicPr>
            <a:picLocks noChangeAspect="1"/>
          </p:cNvPicPr>
          <p:nvPr/>
        </p:nvPicPr>
        <p:blipFill>
          <a:blip r:embed="rId2"/>
          <a:stretch>
            <a:fillRect/>
          </a:stretch>
        </p:blipFill>
        <p:spPr>
          <a:xfrm>
            <a:off x="912597" y="1070258"/>
            <a:ext cx="8231403" cy="5578475"/>
          </a:xfrm>
          <a:prstGeom prst="rect">
            <a:avLst/>
          </a:prstGeom>
        </p:spPr>
      </p:pic>
      <p:grpSp>
        <p:nvGrpSpPr>
          <p:cNvPr id="5" name="Group 38">
            <a:extLst>
              <a:ext uri="{FF2B5EF4-FFF2-40B4-BE49-F238E27FC236}">
                <a16:creationId xmlns:a16="http://schemas.microsoft.com/office/drawing/2014/main" id="{A39A7CD2-4703-B83C-EC21-B8F03294F459}"/>
              </a:ext>
            </a:extLst>
          </p:cNvPr>
          <p:cNvGrpSpPr>
            <a:grpSpLocks/>
          </p:cNvGrpSpPr>
          <p:nvPr/>
        </p:nvGrpSpPr>
        <p:grpSpPr bwMode="auto">
          <a:xfrm>
            <a:off x="0" y="3459"/>
            <a:ext cx="9144000" cy="6858000"/>
            <a:chOff x="0" y="0"/>
            <a:chExt cx="9144000" cy="6858000"/>
          </a:xfrm>
        </p:grpSpPr>
        <p:grpSp>
          <p:nvGrpSpPr>
            <p:cNvPr id="6" name="Group 19">
              <a:extLst>
                <a:ext uri="{FF2B5EF4-FFF2-40B4-BE49-F238E27FC236}">
                  <a16:creationId xmlns:a16="http://schemas.microsoft.com/office/drawing/2014/main" id="{94E1A7B7-614D-687B-7F48-DEF62D2DABD6}"/>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F1DBFEFB-9A21-2CD0-486A-96345FD25F9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B32EBC8-38F2-3F91-397F-0070C0C4FD2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DC48915-C6B0-1AB7-4487-AB584A685B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DAD200F-1F6A-0EB5-A8F0-02F5623F02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D6DE23B-2C6C-E0A1-6E81-2D31B892991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643A220-52ED-A7D5-BB94-E8F4A2FE60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7F48B82-4781-1CFF-D19C-2642C56729F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1DC57E6-6766-029A-6BF8-79DB689D72C3}"/>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10C1743C-4C72-96A2-4A60-1A5F2D3B2E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1EB4A071-CDAB-64EF-8927-509E62B07F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52A73AA-DD4E-041E-83D0-D9F5A854948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7999806-0F5E-791B-333E-91DA9A78E2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1D66E62-D236-5928-891B-03F0D3EA6D5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1EC8D57-236B-CF84-7A31-8AE9DEBB66B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18C15B0-3778-B063-30D2-B42A166FC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4B82738-827F-8761-4A72-FA95CA8ED9F1}"/>
                  </a:ext>
                </a:extLst>
              </p:cNvPr>
              <p:cNvSpPr txBox="1"/>
              <p:nvPr/>
            </p:nvSpPr>
            <p:spPr>
              <a:xfrm rot="16200000">
                <a:off x="164082" y="3276600"/>
                <a:ext cx="89550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𝜂</m:t>
                          </m:r>
                        </m:e>
                      </m:d>
                    </m:oMath>
                  </m:oMathPara>
                </a14:m>
                <a:endParaRPr lang="en-IN" dirty="0"/>
              </a:p>
            </p:txBody>
          </p:sp>
        </mc:Choice>
        <mc:Fallback xmlns="">
          <p:sp>
            <p:nvSpPr>
              <p:cNvPr id="22" name="TextBox 21">
                <a:extLst>
                  <a:ext uri="{FF2B5EF4-FFF2-40B4-BE49-F238E27FC236}">
                    <a16:creationId xmlns:a16="http://schemas.microsoft.com/office/drawing/2014/main" id="{87CEC8DC-7E78-3610-C4BD-5DF8E0D02534}"/>
                  </a:ext>
                </a:extLst>
              </p:cNvPr>
              <p:cNvSpPr txBox="1">
                <a:spLocks noRot="1" noChangeAspect="1" noMove="1" noResize="1" noEditPoints="1" noAdjustHandles="1" noChangeArrowheads="1" noChangeShapeType="1" noTextEdit="1"/>
              </p:cNvSpPr>
              <p:nvPr/>
            </p:nvSpPr>
            <p:spPr>
              <a:xfrm rot="16200000">
                <a:off x="164082" y="3276600"/>
                <a:ext cx="895502" cy="461665"/>
              </a:xfrm>
              <a:prstGeom prst="rect">
                <a:avLst/>
              </a:prstGeom>
              <a:blipFill>
                <a:blip r:embed="rId4"/>
                <a:stretch>
                  <a:fillRect r="-12000"/>
                </a:stretch>
              </a:blipFill>
            </p:spPr>
            <p:txBody>
              <a:bodyPr/>
              <a:lstStyle/>
              <a:p>
                <a:r>
                  <a:rPr lang="en-IN">
                    <a:noFill/>
                  </a:rPr>
                  <a:t> </a:t>
                </a:r>
              </a:p>
            </p:txBody>
          </p:sp>
        </mc:Fallback>
      </mc:AlternateContent>
    </p:spTree>
    <p:extLst>
      <p:ext uri="{BB962C8B-B14F-4D97-AF65-F5344CB8AC3E}">
        <p14:creationId xmlns:p14="http://schemas.microsoft.com/office/powerpoint/2010/main" val="114103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circle(in)">
                                      <p:cBhvr>
                                        <p:cTn id="1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50F4-CCB5-514A-523E-3B9B36AA7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5385C-36FF-0CE1-CE09-DAF30C31AB45}"/>
              </a:ext>
            </a:extLst>
          </p:cNvPr>
          <p:cNvSpPr>
            <a:spLocks noGrp="1"/>
          </p:cNvSpPr>
          <p:nvPr>
            <p:ph type="title"/>
          </p:nvPr>
        </p:nvSpPr>
        <p:spPr>
          <a:xfrm>
            <a:off x="228600" y="76200"/>
            <a:ext cx="7315200" cy="1070259"/>
          </a:xfrm>
        </p:spPr>
        <p:txBody>
          <a:bodyPr/>
          <a:lstStyle/>
          <a:p>
            <a:r>
              <a:rPr lang="en-US" sz="2800" dirty="0"/>
              <a:t>Estimation of Local Heat Transfer Coefficient Using Master Profiles</a:t>
            </a:r>
            <a:endParaRPr lang="en-IN" sz="2800" dirty="0"/>
          </a:p>
        </p:txBody>
      </p:sp>
      <p:grpSp>
        <p:nvGrpSpPr>
          <p:cNvPr id="6" name="Group 38">
            <a:extLst>
              <a:ext uri="{FF2B5EF4-FFF2-40B4-BE49-F238E27FC236}">
                <a16:creationId xmlns:a16="http://schemas.microsoft.com/office/drawing/2014/main" id="{AEFCDA57-692F-5E2E-042B-5ABEFB73E272}"/>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09A821D-768A-A87B-011A-BC961EDCEDCF}"/>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D8A7F48-0DDD-F885-8369-A32A872D6A94}"/>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47CB649-246B-20FA-C418-9E0DE968BB2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6F8583D-128A-EB86-F8F4-CD3A52A8AE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F9876D7E-0D6F-696C-6667-463D5D16CB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CD039E1E-1509-AA38-3813-D556D772BEA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2EDDD9B6-5C17-50E2-1568-30BB42C48D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CB9AD16-7DEA-EF72-1B91-3F952F90147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3BC24EB-E5FD-3FAF-9F98-E11B26C009B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9B0CE0B-680B-DBDE-03F4-BB71F8857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C63F2AD-3453-B8A8-9EC0-C9C6D43B95F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A3407E9-12DC-B12F-59F5-0F39383F9C1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3A9E7FC-08E6-B488-C4F6-CF2BCDB19B6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7EFDD57-C7C2-D090-8A1A-856D89904B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A006083-D92C-A084-B08E-F0F03290BE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B394EBF-D5C1-4EC7-FC95-430005C08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F4457CC-2E72-A014-8E0A-3CB227E44FC8}"/>
                  </a:ext>
                </a:extLst>
              </p:cNvPr>
              <p:cNvSpPr txBox="1"/>
              <p:nvPr/>
            </p:nvSpPr>
            <p:spPr>
              <a:xfrm>
                <a:off x="914400" y="930328"/>
                <a:ext cx="6705600" cy="25748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ea typeface="Cambria Math" panose="02040503050406030204" pitchFamily="18" charset="0"/>
                        </a:rPr>
                        <m:t>𝜃</m:t>
                      </m:r>
                      <m:d>
                        <m:dPr>
                          <m:ctrlPr>
                            <a:rPr lang="en-US" sz="2400" b="0"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ea typeface="Cambria Math" panose="02040503050406030204" pitchFamily="18" charset="0"/>
                            </a:rPr>
                            <m:t>𝜂</m:t>
                          </m:r>
                        </m:e>
                      </m:d>
                      <m:r>
                        <a:rPr lang="en-US" sz="2400" b="0" i="1" smtClean="0">
                          <a:solidFill>
                            <a:srgbClr val="000000"/>
                          </a:solidFill>
                          <a:latin typeface="Cambria Math" panose="02040503050406030204" pitchFamily="18" charset="0"/>
                        </a:rPr>
                        <m:t>=1− </m:t>
                      </m:r>
                      <m:f>
                        <m:fPr>
                          <m:ctrlPr>
                            <a:rPr lang="en-US" sz="2400" b="0" i="1" smtClean="0">
                              <a:solidFill>
                                <a:srgbClr val="000000"/>
                              </a:solidFill>
                              <a:latin typeface="Cambria Math" panose="02040503050406030204" pitchFamily="18" charset="0"/>
                            </a:rPr>
                          </m:ctrlPr>
                        </m:fPr>
                        <m:num>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eqArr>
                                <m:eqArrPr>
                                  <m:ctrlPr>
                                    <a:rPr lang="en-US" i="1" smtClean="0">
                                      <a:solidFill>
                                        <a:srgbClr val="000000"/>
                                      </a:solidFill>
                                      <a:latin typeface="Cambria Math" panose="02040503050406030204" pitchFamily="18" charset="0"/>
                                    </a:rPr>
                                  </m:ctrlPr>
                                </m:eqArrPr>
                                <m:e>
                                  <m:eqArr>
                                    <m:eqArrPr>
                                      <m:ctrlPr>
                                        <a:rPr lang="en-US" i="1" smtClean="0">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smtClean="0">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US" sz="2400" dirty="0">
                  <a:solidFill>
                    <a:srgbClr val="000000"/>
                  </a:solidFill>
                  <a:ea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8F4457CC-2E72-A014-8E0A-3CB227E44FC8}"/>
                  </a:ext>
                </a:extLst>
              </p:cNvPr>
              <p:cNvSpPr txBox="1">
                <a:spLocks noRot="1" noChangeAspect="1" noMove="1" noResize="1" noEditPoints="1" noAdjustHandles="1" noChangeArrowheads="1" noChangeShapeType="1" noTextEdit="1"/>
              </p:cNvSpPr>
              <p:nvPr/>
            </p:nvSpPr>
            <p:spPr>
              <a:xfrm>
                <a:off x="914400" y="930328"/>
                <a:ext cx="6705600" cy="2574872"/>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1C41D38-0671-178C-C666-4C4B82EB2EA6}"/>
                  </a:ext>
                </a:extLst>
              </p:cNvPr>
              <p:cNvSpPr txBox="1"/>
              <p:nvPr/>
            </p:nvSpPr>
            <p:spPr>
              <a:xfrm>
                <a:off x="457200" y="3276600"/>
                <a:ext cx="8153400" cy="1569660"/>
              </a:xfrm>
              <a:prstGeom prst="rect">
                <a:avLst/>
              </a:prstGeom>
              <a:noFill/>
            </p:spPr>
            <p:txBody>
              <a:bodyPr wrap="square">
                <a:spAutoFit/>
              </a:bodyPr>
              <a:lstStyle/>
              <a:p>
                <a:r>
                  <a:rPr lang="en-US" sz="2400" b="0" i="0" u="none" strike="noStrike" baseline="0" dirty="0">
                    <a:solidFill>
                      <a:srgbClr val="292526"/>
                    </a:solidFill>
                    <a:latin typeface="TimesLTStd-Roman"/>
                  </a:rPr>
                  <a:t>The value of </a:t>
                </a:r>
                <a14:m>
                  <m:oMath xmlns:m="http://schemas.openxmlformats.org/officeDocument/2006/math">
                    <m:sSup>
                      <m:sSupPr>
                        <m:ctrlPr>
                          <a:rPr lang="en-US" sz="2400" b="0" i="1" u="none" strike="noStrike" baseline="0" dirty="0" smtClean="0">
                            <a:solidFill>
                              <a:srgbClr val="292526"/>
                            </a:solidFill>
                            <a:latin typeface="Cambria Math" panose="02040503050406030204" pitchFamily="18" charset="0"/>
                          </a:rPr>
                        </m:ctrlPr>
                      </m:sSupPr>
                      <m:e>
                        <m:r>
                          <a:rPr lang="en-US" i="1" dirty="0">
                            <a:solidFill>
                              <a:srgbClr val="292526"/>
                            </a:solidFill>
                            <a:latin typeface="Cambria Math" panose="02040503050406030204" pitchFamily="18" charset="0"/>
                          </a:rPr>
                          <m:t>𝜃</m:t>
                        </m:r>
                      </m:e>
                      <m:sup>
                        <m:r>
                          <a:rPr lang="en-US" sz="2400" b="0" i="1" u="none" strike="noStrike" baseline="0" dirty="0" smtClean="0">
                            <a:solidFill>
                              <a:srgbClr val="292526"/>
                            </a:solidFill>
                            <a:latin typeface="Cambria Math" panose="02040503050406030204" pitchFamily="18" charset="0"/>
                          </a:rPr>
                          <m:t>′</m:t>
                        </m:r>
                      </m:sup>
                    </m:sSup>
                  </m:oMath>
                </a14:m>
                <a:r>
                  <a:rPr lang="en-US" sz="2400" b="0" i="0" u="none" strike="noStrike" baseline="0" dirty="0">
                    <a:solidFill>
                      <a:srgbClr val="292526"/>
                    </a:solidFill>
                    <a:latin typeface="TimesLTStd-Roman"/>
                  </a:rPr>
                  <a:t>(0) is</a:t>
                </a:r>
                <a:r>
                  <a:rPr lang="en-US" sz="2400" b="0" i="0" u="none" strike="noStrike" dirty="0">
                    <a:solidFill>
                      <a:srgbClr val="292526"/>
                    </a:solidFill>
                    <a:latin typeface="TimesLTStd-Roman"/>
                  </a:rPr>
                  <a:t> the most</a:t>
                </a:r>
                <a:r>
                  <a:rPr lang="en-US" sz="2400" b="0" i="0" u="none" strike="noStrike" baseline="0" dirty="0">
                    <a:solidFill>
                      <a:srgbClr val="292526"/>
                    </a:solidFill>
                    <a:latin typeface="TimesLTStd-Roman"/>
                  </a:rPr>
                  <a:t> important information for calculating convection heat transfer coefficient.</a:t>
                </a:r>
              </a:p>
              <a:p>
                <a:endParaRPr lang="en-US" sz="2400" b="0" i="0" u="none" strike="noStrike" baseline="0" dirty="0">
                  <a:solidFill>
                    <a:srgbClr val="292526"/>
                  </a:solidFill>
                  <a:latin typeface="TimesLTStd-Roman"/>
                </a:endParaRPr>
              </a:p>
              <a:p>
                <a:r>
                  <a:rPr lang="en-US" dirty="0">
                    <a:solidFill>
                      <a:srgbClr val="292526"/>
                    </a:solidFill>
                    <a:latin typeface="TimesLTStd-Roman"/>
                  </a:rPr>
                  <a:t>Recall the local application of Newton’s law of wall cooling.</a:t>
                </a:r>
                <a:endParaRPr lang="en-IN" dirty="0"/>
              </a:p>
            </p:txBody>
          </p:sp>
        </mc:Choice>
        <mc:Fallback xmlns="">
          <p:sp>
            <p:nvSpPr>
              <p:cNvPr id="23" name="TextBox 22">
                <a:extLst>
                  <a:ext uri="{FF2B5EF4-FFF2-40B4-BE49-F238E27FC236}">
                    <a16:creationId xmlns:a16="http://schemas.microsoft.com/office/drawing/2014/main" id="{21C41D38-0671-178C-C666-4C4B82EB2EA6}"/>
                  </a:ext>
                </a:extLst>
              </p:cNvPr>
              <p:cNvSpPr txBox="1">
                <a:spLocks noRot="1" noChangeAspect="1" noMove="1" noResize="1" noEditPoints="1" noAdjustHandles="1" noChangeArrowheads="1" noChangeShapeType="1" noTextEdit="1"/>
              </p:cNvSpPr>
              <p:nvPr/>
            </p:nvSpPr>
            <p:spPr>
              <a:xfrm>
                <a:off x="457200" y="3276600"/>
                <a:ext cx="8153400" cy="1569660"/>
              </a:xfrm>
              <a:prstGeom prst="rect">
                <a:avLst/>
              </a:prstGeom>
              <a:blipFill>
                <a:blip r:embed="rId4"/>
                <a:stretch>
                  <a:fillRect l="-1121" t="-3113" b="-77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2">
                <a:extLst>
                  <a:ext uri="{FF2B5EF4-FFF2-40B4-BE49-F238E27FC236}">
                    <a16:creationId xmlns:a16="http://schemas.microsoft.com/office/drawing/2014/main" id="{75B5ADED-14EB-F67C-47BC-6CDEDAD48D5D}"/>
                  </a:ext>
                </a:extLst>
              </p:cNvPr>
              <p:cNvSpPr txBox="1"/>
              <p:nvPr/>
            </p:nvSpPr>
            <p:spPr bwMode="auto">
              <a:xfrm>
                <a:off x="533400" y="5281612"/>
                <a:ext cx="4130675" cy="1271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𝑞</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29" name="Object 2">
                <a:extLst>
                  <a:ext uri="{FF2B5EF4-FFF2-40B4-BE49-F238E27FC236}">
                    <a16:creationId xmlns:a16="http://schemas.microsoft.com/office/drawing/2014/main" id="{75B5ADED-14EB-F67C-47BC-6CDEDAD48D5D}"/>
                  </a:ext>
                </a:extLst>
              </p:cNvPr>
              <p:cNvSpPr txBox="1">
                <a:spLocks noRot="1" noChangeAspect="1" noMove="1" noResize="1" noEditPoints="1" noAdjustHandles="1" noChangeArrowheads="1" noChangeShapeType="1" noTextEdit="1"/>
              </p:cNvSpPr>
              <p:nvPr/>
            </p:nvSpPr>
            <p:spPr bwMode="auto">
              <a:xfrm>
                <a:off x="533400" y="5281612"/>
                <a:ext cx="4130675" cy="1271588"/>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12C927B-1A80-FB0E-2CBC-159568D3F887}"/>
                  </a:ext>
                </a:extLst>
              </p:cNvPr>
              <p:cNvSpPr txBox="1"/>
              <p:nvPr/>
            </p:nvSpPr>
            <p:spPr>
              <a:xfrm>
                <a:off x="4572000" y="5242997"/>
                <a:ext cx="4572000" cy="1005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𝑘</m:t>
                          </m:r>
                        </m:num>
                        <m:den>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den>
                      </m:f>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31" name="TextBox 30">
                <a:extLst>
                  <a:ext uri="{FF2B5EF4-FFF2-40B4-BE49-F238E27FC236}">
                    <a16:creationId xmlns:a16="http://schemas.microsoft.com/office/drawing/2014/main" id="{F12C927B-1A80-FB0E-2CBC-159568D3F887}"/>
                  </a:ext>
                </a:extLst>
              </p:cNvPr>
              <p:cNvSpPr txBox="1">
                <a:spLocks noRot="1" noChangeAspect="1" noMove="1" noResize="1" noEditPoints="1" noAdjustHandles="1" noChangeArrowheads="1" noChangeShapeType="1" noTextEdit="1"/>
              </p:cNvSpPr>
              <p:nvPr/>
            </p:nvSpPr>
            <p:spPr>
              <a:xfrm>
                <a:off x="4572000" y="5242997"/>
                <a:ext cx="4572000" cy="1005403"/>
              </a:xfrm>
              <a:prstGeom prst="rect">
                <a:avLst/>
              </a:prstGeom>
              <a:blipFill>
                <a:blip r:embed="rId6"/>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24306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2" end="2"/>
                                            </p:txEl>
                                          </p:spTgt>
                                        </p:tgtEl>
                                        <p:attrNameLst>
                                          <p:attrName>style.visibility</p:attrName>
                                        </p:attrNameLst>
                                      </p:cBhvr>
                                      <p:to>
                                        <p:strVal val="visible"/>
                                      </p:to>
                                    </p:set>
                                    <p:animEffect transition="in" filter="dissolve">
                                      <p:cBhvr>
                                        <p:cTn id="12" dur="500"/>
                                        <p:tgtEl>
                                          <p:spTgt spid="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9"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0068A-E2C6-BAC4-6C86-5CB1787AB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50306-4AD3-EB42-9ED6-E56CFB149382}"/>
              </a:ext>
            </a:extLst>
          </p:cNvPr>
          <p:cNvSpPr>
            <a:spLocks noGrp="1"/>
          </p:cNvSpPr>
          <p:nvPr>
            <p:ph type="title"/>
          </p:nvPr>
        </p:nvSpPr>
        <p:spPr>
          <a:xfrm>
            <a:off x="457200" y="76200"/>
            <a:ext cx="7772400" cy="824345"/>
          </a:xfrm>
        </p:spPr>
        <p:txBody>
          <a:bodyPr/>
          <a:lstStyle/>
          <a:p>
            <a:r>
              <a:rPr lang="en-IN" sz="2800" dirty="0"/>
              <a:t>Stream Function and Temperature Profiles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48B2DDE-3959-52A3-CC42-A5881C5BE658}"/>
                  </a:ext>
                </a:extLst>
              </p:cNvPr>
              <p:cNvSpPr>
                <a:spLocks noGrp="1"/>
              </p:cNvSpPr>
              <p:nvPr>
                <p:ph idx="1"/>
              </p:nvPr>
            </p:nvSpPr>
            <p:spPr>
              <a:xfrm>
                <a:off x="381000" y="1140980"/>
                <a:ext cx="8305800" cy="5412220"/>
              </a:xfrm>
            </p:spPr>
            <p:txBody>
              <a:bodyPr/>
              <a:lstStyle/>
              <a:p>
                <a:r>
                  <a:rPr lang="en-IN" sz="2400" dirty="0"/>
                  <a:t>The stream function on a Flat Plate with Laminar Forced Convection Cooling is: </a:t>
                </a:r>
              </a:p>
              <a:p>
                <a:pPr marL="0" indent="0" algn="ctr">
                  <a:buNone/>
                </a:pPr>
                <a14:m>
                  <m:oMath xmlns:m="http://schemas.openxmlformats.org/officeDocument/2006/math">
                    <m:r>
                      <a:rPr lang="en-IN" sz="2000" i="1">
                        <a:solidFill>
                          <a:srgbClr val="000000"/>
                        </a:solidFill>
                        <a:latin typeface="Cambria Math" panose="02040503050406030204" pitchFamily="18" charset="0"/>
                      </a:rPr>
                      <m:t>𝜓</m:t>
                    </m:r>
                    <m:r>
                      <a:rPr lang="en-IN" sz="2000" i="1">
                        <a:solidFill>
                          <a:srgbClr val="000000"/>
                        </a:solidFill>
                        <a:latin typeface="Cambria Math" panose="02040503050406030204" pitchFamily="18" charset="0"/>
                      </a:rPr>
                      <m:t>=</m:t>
                    </m:r>
                    <m:rad>
                      <m:radPr>
                        <m:degHide m:val="on"/>
                        <m:ctrlPr>
                          <a:rPr lang="en-IN" sz="2000" i="1">
                            <a:solidFill>
                              <a:srgbClr val="000000"/>
                            </a:solidFill>
                            <a:latin typeface="Cambria Math" panose="02040503050406030204" pitchFamily="18" charset="0"/>
                          </a:rPr>
                        </m:ctrlPr>
                      </m:radPr>
                      <m:deg/>
                      <m:e>
                        <m:r>
                          <a:rPr lang="en-IN" sz="2000" i="1">
                            <a:solidFill>
                              <a:srgbClr val="000000"/>
                            </a:solidFill>
                            <a:latin typeface="Cambria Math" panose="02040503050406030204" pitchFamily="18" charset="0"/>
                          </a:rPr>
                          <m:t>𝑈</m:t>
                        </m:r>
                        <m:r>
                          <a:rPr lang="en-IN" sz="2000" i="1">
                            <a:solidFill>
                              <a:srgbClr val="000000"/>
                            </a:solidFill>
                            <a:latin typeface="Cambria Math" panose="02040503050406030204" pitchFamily="18" charset="0"/>
                          </a:rPr>
                          <m:t>𝜈</m:t>
                        </m:r>
                        <m:r>
                          <a:rPr lang="en-IN" sz="2000" i="1">
                            <a:solidFill>
                              <a:srgbClr val="000000"/>
                            </a:solidFill>
                            <a:latin typeface="Cambria Math" panose="02040503050406030204" pitchFamily="18" charset="0"/>
                          </a:rPr>
                          <m:t>𝑥</m:t>
                        </m:r>
                      </m:e>
                    </m:rad>
                    <m:r>
                      <a:rPr lang="en-IN" sz="2000" i="1">
                        <a:solidFill>
                          <a:srgbClr val="000000"/>
                        </a:solidFill>
                        <a:latin typeface="Cambria Math" panose="02040503050406030204" pitchFamily="18" charset="0"/>
                      </a:rPr>
                      <m:t> </m:t>
                    </m:r>
                    <m:r>
                      <a:rPr lang="en-IN" sz="2000" i="1">
                        <a:solidFill>
                          <a:srgbClr val="000000"/>
                        </a:solidFill>
                        <a:latin typeface="Cambria Math" panose="02040503050406030204" pitchFamily="18" charset="0"/>
                      </a:rPr>
                      <m:t>𝐹</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𝜂</m:t>
                    </m:r>
                    <m:r>
                      <a:rPr lang="en-IN" sz="2000" i="1">
                        <a:solidFill>
                          <a:srgbClr val="000000"/>
                        </a:solidFill>
                        <a:latin typeface="Cambria Math" panose="02040503050406030204" pitchFamily="18" charset="0"/>
                      </a:rPr>
                      <m:t>)</m:t>
                    </m:r>
                  </m:oMath>
                </a14:m>
                <a:r>
                  <a:rPr lang="en-IN" sz="2000" dirty="0"/>
                  <a:t> ; </a:t>
                </a:r>
                <a14:m>
                  <m:oMath xmlns:m="http://schemas.openxmlformats.org/officeDocument/2006/math">
                    <m:r>
                      <a:rPr lang="en-IN" sz="2000" i="1">
                        <a:solidFill>
                          <a:srgbClr val="000000"/>
                        </a:solidFill>
                        <a:latin typeface="Cambria Math" panose="02040503050406030204" pitchFamily="18" charset="0"/>
                      </a:rPr>
                      <m:t>𝜂</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𝑦</m:t>
                    </m:r>
                    <m:rad>
                      <m:radPr>
                        <m:degHide m:val="on"/>
                        <m:ctrlPr>
                          <a:rPr lang="en-IN" sz="2000" i="1">
                            <a:solidFill>
                              <a:srgbClr val="000000"/>
                            </a:solidFill>
                            <a:latin typeface="Cambria Math" panose="02040503050406030204" pitchFamily="18" charset="0"/>
                          </a:rPr>
                        </m:ctrlPr>
                      </m:radPr>
                      <m:deg/>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𝑈</m:t>
                            </m:r>
                          </m:num>
                          <m:den>
                            <m:r>
                              <a:rPr lang="en-IN" sz="2000" i="1">
                                <a:solidFill>
                                  <a:srgbClr val="000000"/>
                                </a:solidFill>
                                <a:latin typeface="Cambria Math" panose="02040503050406030204" pitchFamily="18" charset="0"/>
                              </a:rPr>
                              <m:t>𝜈</m:t>
                            </m:r>
                            <m:r>
                              <a:rPr lang="en-IN" sz="2000" i="1">
                                <a:solidFill>
                                  <a:srgbClr val="000000"/>
                                </a:solidFill>
                                <a:latin typeface="Cambria Math" panose="02040503050406030204" pitchFamily="18" charset="0"/>
                              </a:rPr>
                              <m:t>𝑥</m:t>
                            </m:r>
                          </m:den>
                        </m:f>
                      </m:e>
                    </m:rad>
                  </m:oMath>
                </a14:m>
                <a:endParaRPr lang="en-IN" sz="2000" dirty="0"/>
              </a:p>
              <a:p>
                <a:pPr marL="0" indent="0">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𝐹</m:t>
                      </m:r>
                      <m:d>
                        <m:dPr>
                          <m:ctrlPr>
                            <a:rPr lang="en-US" sz="2000" i="1">
                              <a:latin typeface="Cambria Math" panose="02040503050406030204" pitchFamily="18" charset="0"/>
                            </a:rPr>
                          </m:ctrlPr>
                        </m:dPr>
                        <m:e>
                          <m:r>
                            <a:rPr lang="en-US" sz="2000" i="1">
                              <a:latin typeface="Cambria Math" panose="02040503050406030204" pitchFamily="18" charset="0"/>
                              <a:ea typeface="Cambria Math" panose="02040503050406030204" pitchFamily="18" charset="0"/>
                            </a:rPr>
                            <m:t>𝜂</m:t>
                          </m:r>
                        </m:e>
                      </m:d>
                      <m:r>
                        <a:rPr lang="en-US" sz="2000" i="1">
                          <a:latin typeface="Cambria Math" panose="02040503050406030204" pitchFamily="18" charset="0"/>
                        </a:rPr>
                        <m:t>=</m:t>
                      </m:r>
                      <m:f>
                        <m:fPr>
                          <m:ctrlPr>
                            <a:rPr lang="en-US" sz="2000" i="1">
                              <a:latin typeface="Cambria Math" panose="02040503050406030204" pitchFamily="18" charset="0"/>
                            </a:rPr>
                          </m:ctrlPr>
                        </m:fPr>
                        <m:num>
                          <m:nary>
                            <m:naryPr>
                              <m:ctrlPr>
                                <a:rPr lang="en-US" sz="2000" i="1">
                                  <a:latin typeface="Cambria Math" panose="02040503050406030204" pitchFamily="18" charset="0"/>
                                </a:rPr>
                              </m:ctrlPr>
                            </m:naryPr>
                            <m:sub>
                              <m:r>
                                <m:rPr>
                                  <m:brk m:alnAt="23"/>
                                </m:rPr>
                                <a:rPr lang="en-US" sz="2000" i="1">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d>
                                <m:dPr>
                                  <m:begChr m:val="⟨"/>
                                  <m:endChr m:val="⟩"/>
                                  <m:ctrlPr>
                                    <a:rPr lang="en-US" sz="2000" i="1">
                                      <a:latin typeface="Cambria Math" panose="02040503050406030204" pitchFamily="18" charset="0"/>
                                    </a:rPr>
                                  </m:ctrlPr>
                                </m:dPr>
                                <m:e>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f>
                                                        <m:fPr>
                                                          <m:ctrlPr>
                                                            <a:rPr lang="en-US"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𝐹</m:t>
                                                          </m:r>
                                                        </m:num>
                                                        <m:den>
                                                          <m:r>
                                                            <a:rPr lang="en-US" sz="2000" i="1">
                                                              <a:solidFill>
                                                                <a:srgbClr val="000000"/>
                                                              </a:solidFill>
                                                              <a:latin typeface="Cambria Math" panose="02040503050406030204" pitchFamily="18" charset="0"/>
                                                            </a:rPr>
                                                            <m:t>2</m:t>
                                                          </m:r>
                                                        </m:den>
                                                      </m:f>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ea typeface="Cambria Math" panose="02040503050406030204" pitchFamily="18" charset="0"/>
                                        </a:rPr>
                                        <m:t>𝜂</m:t>
                                      </m:r>
                                    </m:e>
                                  </m:nary>
                                </m:e>
                              </m:d>
                            </m:e>
                          </m:nary>
                        </m:num>
                        <m:den>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m:t>
                              </m:r>
                            </m:sup>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f>
                                                <m:fPr>
                                                  <m:ctrlPr>
                                                    <a:rPr lang="en-US"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𝐹</m:t>
                                                  </m:r>
                                                </m:num>
                                                <m:den>
                                                  <m:r>
                                                    <a:rPr lang="en-US" sz="2000" i="1">
                                                      <a:solidFill>
                                                        <a:srgbClr val="000000"/>
                                                      </a:solidFill>
                                                      <a:latin typeface="Cambria Math" panose="02040503050406030204" pitchFamily="18" charset="0"/>
                                                    </a:rPr>
                                                    <m:t>2</m:t>
                                                  </m:r>
                                                </m:den>
                                              </m:f>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US" sz="2000" i="1">
                                  <a:solidFill>
                                    <a:srgbClr val="000000"/>
                                  </a:solidFill>
                                  <a:latin typeface="Cambria Math" panose="02040503050406030204" pitchFamily="18" charset="0"/>
                                  <a:ea typeface="Cambria Math" panose="02040503050406030204" pitchFamily="18" charset="0"/>
                                </a:rPr>
                                <m:t>𝜂</m:t>
                              </m:r>
                            </m:e>
                          </m:nary>
                        </m:den>
                      </m:f>
                    </m:oMath>
                  </m:oMathPara>
                </a14:m>
                <a:endParaRPr lang="en-IN" sz="2000" dirty="0"/>
              </a:p>
              <a:p>
                <a:r>
                  <a:rPr lang="en-IN" sz="2400" dirty="0"/>
                  <a:t>Similarly the non-dimensional Temperature profile is:</a:t>
                </a:r>
              </a:p>
              <a:p>
                <a:pPr marL="0" indent="0">
                  <a:buNone/>
                </a:pPr>
                <a14:m>
                  <m:oMathPara xmlns:m="http://schemas.openxmlformats.org/officeDocument/2006/math">
                    <m:oMathParaPr>
                      <m:jc m:val="centerGroup"/>
                    </m:oMathParaPr>
                    <m:oMath xmlns:m="http://schemas.openxmlformats.org/officeDocument/2006/math">
                      <m:f>
                        <m:fPr>
                          <m:ctrlPr>
                            <a:rPr lang="en-US" sz="2000" i="1" smtClean="0">
                              <a:solidFill>
                                <a:srgbClr val="000000"/>
                              </a:solidFill>
                              <a:latin typeface="Cambria Math" panose="02040503050406030204" pitchFamily="18" charset="0"/>
                              <a:ea typeface="Cambria Math" panose="02040503050406030204" pitchFamily="18" charset="0"/>
                            </a:rPr>
                          </m:ctrlPr>
                        </m:fPr>
                        <m:num>
                          <m:sSub>
                            <m:sSubPr>
                              <m:ctrlPr>
                                <a:rPr lang="en-US" sz="2000" i="1" smtClean="0">
                                  <a:solidFill>
                                    <a:srgbClr val="000000"/>
                                  </a:solidFill>
                                  <a:latin typeface="Cambria Math" panose="02040503050406030204" pitchFamily="18" charset="0"/>
                                  <a:ea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𝑇</m:t>
                              </m:r>
                            </m:e>
                            <m:sub>
                              <m:r>
                                <a:rPr lang="en-US" sz="2000" b="0" i="1" smtClean="0">
                                  <a:solidFill>
                                    <a:srgbClr val="000000"/>
                                  </a:solidFill>
                                  <a:latin typeface="Cambria Math" panose="02040503050406030204" pitchFamily="18" charset="0"/>
                                  <a:ea typeface="Cambria Math" panose="02040503050406030204" pitchFamily="18" charset="0"/>
                                </a:rPr>
                                <m:t>𝑠</m:t>
                              </m:r>
                            </m:sub>
                          </m:sSub>
                          <m:r>
                            <a:rPr lang="en-US" sz="2000" b="0" i="1" smtClean="0">
                              <a:solidFill>
                                <a:srgbClr val="000000"/>
                              </a:solidFill>
                              <a:latin typeface="Cambria Math" panose="02040503050406030204" pitchFamily="18" charset="0"/>
                              <a:ea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𝑇</m:t>
                          </m:r>
                          <m:d>
                            <m:dPr>
                              <m:ctrlPr>
                                <a:rPr lang="en-US" sz="2000" b="0" i="1" smtClean="0">
                                  <a:solidFill>
                                    <a:srgbClr val="000000"/>
                                  </a:solidFill>
                                  <a:latin typeface="Cambria Math" panose="02040503050406030204" pitchFamily="18" charset="0"/>
                                  <a:ea typeface="Cambria Math" panose="02040503050406030204" pitchFamily="18" charset="0"/>
                                </a:rPr>
                              </m:ctrlPr>
                            </m:dPr>
                            <m:e>
                              <m:r>
                                <a:rPr lang="en-US" sz="2000" b="0" i="1" smtClean="0">
                                  <a:solidFill>
                                    <a:srgbClr val="000000"/>
                                  </a:solidFill>
                                  <a:latin typeface="Cambria Math" panose="02040503050406030204" pitchFamily="18" charset="0"/>
                                  <a:ea typeface="Cambria Math" panose="02040503050406030204" pitchFamily="18" charset="0"/>
                                </a:rPr>
                                <m:t>𝜂</m:t>
                              </m:r>
                            </m:e>
                          </m:d>
                        </m:num>
                        <m:den>
                          <m:sSub>
                            <m:sSubPr>
                              <m:ctrlPr>
                                <a:rPr lang="en-US" sz="2000" i="1" smtClean="0">
                                  <a:solidFill>
                                    <a:srgbClr val="000000"/>
                                  </a:solidFill>
                                  <a:latin typeface="Cambria Math" panose="02040503050406030204" pitchFamily="18" charset="0"/>
                                  <a:ea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𝑇</m:t>
                              </m:r>
                            </m:e>
                            <m:sub>
                              <m:r>
                                <a:rPr lang="en-US" sz="2000" b="0" i="1" smtClean="0">
                                  <a:solidFill>
                                    <a:srgbClr val="000000"/>
                                  </a:solidFill>
                                  <a:latin typeface="Cambria Math" panose="02040503050406030204" pitchFamily="18" charset="0"/>
                                  <a:ea typeface="Cambria Math" panose="02040503050406030204" pitchFamily="18" charset="0"/>
                                </a:rPr>
                                <m:t>𝑠</m:t>
                              </m:r>
                            </m:sub>
                          </m:sSub>
                          <m:r>
                            <a:rPr lang="en-US" sz="2000" b="0" i="1" smtClean="0">
                              <a:solidFill>
                                <a:srgbClr val="000000"/>
                              </a:solidFill>
                              <a:latin typeface="Cambria Math" panose="02040503050406030204" pitchFamily="18" charset="0"/>
                              <a:ea typeface="Cambria Math" panose="02040503050406030204" pitchFamily="18" charset="0"/>
                            </a:rPr>
                            <m:t>=</m:t>
                          </m:r>
                          <m:sSub>
                            <m:sSubPr>
                              <m:ctrlPr>
                                <a:rPr lang="en-US" sz="2000" b="0" i="1" smtClean="0">
                                  <a:solidFill>
                                    <a:srgbClr val="000000"/>
                                  </a:solidFill>
                                  <a:latin typeface="Cambria Math" panose="02040503050406030204" pitchFamily="18" charset="0"/>
                                  <a:ea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𝑇</m:t>
                              </m:r>
                            </m:e>
                            <m:sub>
                              <m:r>
                                <a:rPr lang="en-US" sz="2000" b="0" i="1" smtClean="0">
                                  <a:solidFill>
                                    <a:srgbClr val="000000"/>
                                  </a:solidFill>
                                  <a:latin typeface="Cambria Math" panose="02040503050406030204" pitchFamily="18" charset="0"/>
                                  <a:ea typeface="Cambria Math" panose="02040503050406030204" pitchFamily="18" charset="0"/>
                                </a:rPr>
                                <m:t>∞</m:t>
                              </m:r>
                            </m:sub>
                          </m:sSub>
                        </m:den>
                      </m:f>
                      <m:r>
                        <a:rPr lang="en-US" sz="2000" b="0" i="1" smtClean="0">
                          <a:solidFill>
                            <a:srgbClr val="000000"/>
                          </a:solidFill>
                          <a:latin typeface="Cambria Math" panose="02040503050406030204" pitchFamily="18" charset="0"/>
                          <a:ea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𝜃</m:t>
                      </m:r>
                      <m:d>
                        <m:dPr>
                          <m:ctrlPr>
                            <a:rPr lang="en-US" sz="2000" i="1">
                              <a:solidFill>
                                <a:srgbClr val="000000"/>
                              </a:solidFill>
                              <a:latin typeface="Cambria Math" panose="02040503050406030204" pitchFamily="18" charset="0"/>
                              <a:ea typeface="Cambria Math" panose="02040503050406030204" pitchFamily="18" charset="0"/>
                            </a:rPr>
                          </m:ctrlPr>
                        </m:dPr>
                        <m:e>
                          <m:r>
                            <a:rPr lang="en-IN" sz="2000" i="1">
                              <a:solidFill>
                                <a:srgbClr val="000000"/>
                              </a:solidFill>
                              <a:latin typeface="Cambria Math" panose="02040503050406030204" pitchFamily="18" charset="0"/>
                              <a:ea typeface="Cambria Math" panose="02040503050406030204" pitchFamily="18" charset="0"/>
                            </a:rPr>
                            <m:t>𝜂</m:t>
                          </m:r>
                        </m:e>
                      </m:d>
                      <m:r>
                        <a:rPr lang="en-US" sz="2000" i="1">
                          <a:solidFill>
                            <a:srgbClr val="000000"/>
                          </a:solidFill>
                          <a:latin typeface="Cambria Math" panose="02040503050406030204" pitchFamily="18" charset="0"/>
                        </a:rPr>
                        <m:t>=1− </m:t>
                      </m:r>
                      <m:f>
                        <m:fPr>
                          <m:ctrlPr>
                            <a:rPr lang="en-US" sz="2000" i="1">
                              <a:solidFill>
                                <a:srgbClr val="000000"/>
                              </a:solidFill>
                              <a:latin typeface="Cambria Math" panose="02040503050406030204" pitchFamily="18" charset="0"/>
                            </a:rPr>
                          </m:ctrlPr>
                        </m:fPr>
                        <m:num>
                          <m:nary>
                            <m:naryPr>
                              <m:ctrlPr>
                                <a:rPr lang="en-US"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eqArr>
                                <m:eqArrPr>
                                  <m:ctrlPr>
                                    <a:rPr lang="en-US" sz="2000" i="1">
                                      <a:solidFill>
                                        <a:srgbClr val="000000"/>
                                      </a:solidFill>
                                      <a:latin typeface="Cambria Math" panose="02040503050406030204" pitchFamily="18" charset="0"/>
                                    </a:rPr>
                                  </m:ctrlPr>
                                </m:eqArrPr>
                                <m:e>
                                  <m:eqArr>
                                    <m:eqArrPr>
                                      <m:ctrlPr>
                                        <a:rPr lang="en-US" sz="2000" i="1">
                                          <a:solidFill>
                                            <a:srgbClr val="000000"/>
                                          </a:solidFill>
                                          <a:latin typeface="Cambria Math" panose="02040503050406030204" pitchFamily="18" charset="0"/>
                                        </a:rPr>
                                      </m:ctrlPr>
                                    </m:eqArrPr>
                                    <m:e/>
                                    <m:e>
                                      <m:d>
                                        <m:dPr>
                                          <m:begChr m:val="{"/>
                                          <m:endChr m:val="}"/>
                                          <m:ctrlPr>
                                            <a:rPr lang="en-US" sz="2000" i="1">
                                              <a:solidFill>
                                                <a:srgbClr val="000000"/>
                                              </a:solidFill>
                                              <a:latin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𝑃𝑟</m:t>
                                                      </m:r>
                                                    </m:num>
                                                    <m:den>
                                                      <m:r>
                                                        <a:rPr lang="en-US" sz="2000" i="1">
                                                          <a:solidFill>
                                                            <a:srgbClr val="000000"/>
                                                          </a:solidFill>
                                                          <a:latin typeface="Cambria Math" panose="02040503050406030204" pitchFamily="18" charset="0"/>
                                                        </a:rPr>
                                                        <m:t>2</m:t>
                                                      </m:r>
                                                    </m:den>
                                                  </m:f>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r>
                                                        <a:rPr lang="en-US" sz="2000" i="1">
                                                          <a:solidFill>
                                                            <a:srgbClr val="000000"/>
                                                          </a:solidFill>
                                                          <a:latin typeface="Cambria Math" panose="02040503050406030204" pitchFamily="18" charset="0"/>
                                                        </a:rPr>
                                                        <m:t>𝐹𝑑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IN" sz="2000" i="1">
                                          <a:solidFill>
                                            <a:srgbClr val="000000"/>
                                          </a:solidFill>
                                          <a:latin typeface="Cambria Math" panose="02040503050406030204" pitchFamily="18" charset="0"/>
                                          <a:ea typeface="Cambria Math" panose="02040503050406030204" pitchFamily="18" charset="0"/>
                                        </a:rPr>
                                        <m:t>𝜂</m:t>
                                      </m:r>
                                    </m:e>
                                  </m:eqArr>
                                </m:e>
                                <m:e/>
                              </m:eqArr>
                            </m:e>
                          </m:nary>
                        </m:num>
                        <m:den>
                          <m:nary>
                            <m:naryPr>
                              <m:ctrlPr>
                                <a:rPr lang="en-US"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m:t>
                              </m:r>
                            </m:sup>
                            <m:e>
                              <m:eqArr>
                                <m:eqArrPr>
                                  <m:ctrlPr>
                                    <a:rPr lang="en-US" sz="2000" i="1">
                                      <a:solidFill>
                                        <a:srgbClr val="000000"/>
                                      </a:solidFill>
                                      <a:latin typeface="Cambria Math" panose="02040503050406030204" pitchFamily="18" charset="0"/>
                                    </a:rPr>
                                  </m:ctrlPr>
                                </m:eqArrPr>
                                <m:e>
                                  <m:eqArr>
                                    <m:eqArrPr>
                                      <m:ctrlPr>
                                        <a:rPr lang="en-US" sz="2000" i="1">
                                          <a:solidFill>
                                            <a:srgbClr val="000000"/>
                                          </a:solidFill>
                                          <a:latin typeface="Cambria Math" panose="02040503050406030204" pitchFamily="18" charset="0"/>
                                        </a:rPr>
                                      </m:ctrlPr>
                                    </m:eqArrPr>
                                    <m:e/>
                                    <m:e>
                                      <m:d>
                                        <m:dPr>
                                          <m:begChr m:val="{"/>
                                          <m:endChr m:val="}"/>
                                          <m:ctrlPr>
                                            <a:rPr lang="en-US" sz="2000" i="1">
                                              <a:solidFill>
                                                <a:srgbClr val="000000"/>
                                              </a:solidFill>
                                              <a:latin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𝑃𝑟</m:t>
                                                      </m:r>
                                                    </m:num>
                                                    <m:den>
                                                      <m:r>
                                                        <a:rPr lang="en-US" sz="2000" i="1">
                                                          <a:solidFill>
                                                            <a:srgbClr val="000000"/>
                                                          </a:solidFill>
                                                          <a:latin typeface="Cambria Math" panose="02040503050406030204" pitchFamily="18" charset="0"/>
                                                        </a:rPr>
                                                        <m:t>2</m:t>
                                                      </m:r>
                                                    </m:den>
                                                  </m:f>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r>
                                                        <a:rPr lang="en-US" sz="2000" i="1">
                                                          <a:solidFill>
                                                            <a:srgbClr val="000000"/>
                                                          </a:solidFill>
                                                          <a:latin typeface="Cambria Math" panose="02040503050406030204" pitchFamily="18" charset="0"/>
                                                        </a:rPr>
                                                        <m:t>𝐹𝑑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IN" sz="2000"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US" sz="2000" dirty="0">
                  <a:solidFill>
                    <a:srgbClr val="000000"/>
                  </a:solidFill>
                  <a:ea typeface="Cambria Math" panose="02040503050406030204" pitchFamily="18" charset="0"/>
                </a:endParaRPr>
              </a:p>
              <a:p>
                <a:endParaRPr lang="en-IN" sz="2400" dirty="0"/>
              </a:p>
              <a:p>
                <a:endParaRPr lang="en-IN" sz="2400" dirty="0"/>
              </a:p>
            </p:txBody>
          </p:sp>
        </mc:Choice>
        <mc:Fallback xmlns="">
          <p:sp>
            <p:nvSpPr>
              <p:cNvPr id="3" name="Content Placeholder 2">
                <a:extLst>
                  <a:ext uri="{FF2B5EF4-FFF2-40B4-BE49-F238E27FC236}">
                    <a16:creationId xmlns:a16="http://schemas.microsoft.com/office/drawing/2014/main" id="{E48B2DDE-3959-52A3-CC42-A5881C5BE658}"/>
                  </a:ext>
                </a:extLst>
              </p:cNvPr>
              <p:cNvSpPr>
                <a:spLocks noGrp="1" noRot="1" noChangeAspect="1" noMove="1" noResize="1" noEditPoints="1" noAdjustHandles="1" noChangeArrowheads="1" noChangeShapeType="1" noTextEdit="1"/>
              </p:cNvSpPr>
              <p:nvPr>
                <p:ph idx="1"/>
              </p:nvPr>
            </p:nvSpPr>
            <p:spPr>
              <a:xfrm>
                <a:off x="381000" y="1140980"/>
                <a:ext cx="8305800" cy="5412220"/>
              </a:xfrm>
              <a:blipFill>
                <a:blip r:embed="rId2"/>
                <a:stretch>
                  <a:fillRect l="-1028" t="-901"/>
                </a:stretch>
              </a:blipFill>
            </p:spPr>
            <p:txBody>
              <a:bodyPr/>
              <a:lstStyle/>
              <a:p>
                <a:r>
                  <a:rPr lang="en-US">
                    <a:noFill/>
                  </a:rPr>
                  <a:t> </a:t>
                </a:r>
              </a:p>
            </p:txBody>
          </p:sp>
        </mc:Fallback>
      </mc:AlternateContent>
      <p:grpSp>
        <p:nvGrpSpPr>
          <p:cNvPr id="4" name="Group 38">
            <a:extLst>
              <a:ext uri="{FF2B5EF4-FFF2-40B4-BE49-F238E27FC236}">
                <a16:creationId xmlns:a16="http://schemas.microsoft.com/office/drawing/2014/main" id="{8274B516-FAAB-2EF5-2CDD-C7238F576A83}"/>
              </a:ext>
            </a:extLst>
          </p:cNvPr>
          <p:cNvGrpSpPr>
            <a:grpSpLocks/>
          </p:cNvGrpSpPr>
          <p:nvPr/>
        </p:nvGrpSpPr>
        <p:grpSpPr bwMode="auto">
          <a:xfrm>
            <a:off x="0" y="-6927"/>
            <a:ext cx="9144000" cy="6858000"/>
            <a:chOff x="0" y="0"/>
            <a:chExt cx="9144000" cy="6858000"/>
          </a:xfrm>
        </p:grpSpPr>
        <p:grpSp>
          <p:nvGrpSpPr>
            <p:cNvPr id="5" name="Group 19">
              <a:extLst>
                <a:ext uri="{FF2B5EF4-FFF2-40B4-BE49-F238E27FC236}">
                  <a16:creationId xmlns:a16="http://schemas.microsoft.com/office/drawing/2014/main" id="{429B33D9-5F08-35A3-BCD6-05A6FD7318D4}"/>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10844EB7-780D-FF06-9A3D-3B9B20CA3294}"/>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72D139D8-FE8D-57CF-E928-DBCC0B3936F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D00DBF5-218A-626F-4D54-6449F0AFA5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34A69555-EAA0-F6B0-945F-C395474EEFF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9">
                  <a:extLst>
                    <a:ext uri="{FF2B5EF4-FFF2-40B4-BE49-F238E27FC236}">
                      <a16:creationId xmlns:a16="http://schemas.microsoft.com/office/drawing/2014/main" id="{D3994935-7545-00B4-08A2-3115FD12439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974E90E7-C3CA-FC9A-B4DA-7174BD6505A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1C82787-ED25-B2E6-E0D4-4086A6D9D06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FE14904-DA7B-3B62-86FC-36D4F2EB66D3}"/>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94BFBF22-0FC6-3EBD-884C-E177E96921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CA989C6-DF0B-4738-2663-206E035F0FE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BF88A6DD-0845-05A3-2013-F549420D8543}"/>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748E1FD-C292-4FCD-3921-B39C1E7B450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204CB184-96D1-C6A2-6527-2618610336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56EEDF4E-4202-B004-D231-6A90FD7B168E}"/>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8EA30482-092D-2F8C-9F5C-6D10FD8E3E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546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2410D01-7ED6-3669-DE96-AE02486C2512}"/>
            </a:ext>
          </a:extLst>
        </p:cNvPr>
        <p:cNvGrpSpPr/>
        <p:nvPr/>
      </p:nvGrpSpPr>
      <p:grpSpPr>
        <a:xfrm>
          <a:off x="0" y="0"/>
          <a:ext cx="0" cy="0"/>
          <a:chOff x="0" y="0"/>
          <a:chExt cx="0" cy="0"/>
        </a:xfrm>
      </p:grpSpPr>
      <p:sp>
        <p:nvSpPr>
          <p:cNvPr id="653314" name="Rectangle 2">
            <a:extLst>
              <a:ext uri="{FF2B5EF4-FFF2-40B4-BE49-F238E27FC236}">
                <a16:creationId xmlns:a16="http://schemas.microsoft.com/office/drawing/2014/main" id="{43E456C0-4229-7C5A-D1AC-18F2C02E982E}"/>
              </a:ext>
            </a:extLst>
          </p:cNvPr>
          <p:cNvSpPr>
            <a:spLocks noGrp="1" noChangeArrowheads="1"/>
          </p:cNvSpPr>
          <p:nvPr>
            <p:ph type="title"/>
          </p:nvPr>
        </p:nvSpPr>
        <p:spPr>
          <a:xfrm>
            <a:off x="76200" y="304800"/>
            <a:ext cx="7772400" cy="609600"/>
          </a:xfrm>
        </p:spPr>
        <p:txBody>
          <a:bodyPr/>
          <a:lstStyle/>
          <a:p>
            <a:r>
              <a:rPr lang="en-US" altLang="en-US" sz="2800" dirty="0">
                <a:solidFill>
                  <a:srgbClr val="FF0000"/>
                </a:solidFill>
                <a:ea typeface="SimSun" panose="02010600030101010101" pitchFamily="2" charset="-122"/>
              </a:rPr>
              <a:t>Prandtl’s Wind Tunnel for FPBL </a:t>
            </a:r>
          </a:p>
        </p:txBody>
      </p:sp>
      <p:grpSp>
        <p:nvGrpSpPr>
          <p:cNvPr id="2" name="Group 38">
            <a:extLst>
              <a:ext uri="{FF2B5EF4-FFF2-40B4-BE49-F238E27FC236}">
                <a16:creationId xmlns:a16="http://schemas.microsoft.com/office/drawing/2014/main" id="{59F1B95D-EF13-428D-E2DB-F33B104D8F2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91AD5EA-0156-CD0A-6E57-E8DAA81C47A9}"/>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17648D76-AF76-3055-E065-3ADA249D3E4B}"/>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A8E9DDF-510A-C965-60D7-C4BD1F08649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2BDCA71-B450-F29B-415B-7ABBCD97D1D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94CD9A07-F0FE-4228-C96D-C666059143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1E62902-381A-786D-021A-00CB8FF9DAC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54D00EF-3E84-AFD5-9F92-0B5EAB9C077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3E91C69-E490-51A5-B0D2-DF7E3681C5D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D060A145-40BA-DD96-AF23-3537625E2132}"/>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84C80DA7-8C25-FBAE-FF94-ED3B2029C9E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ACE2BDE1-3FFD-A336-4320-7ABD920E683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DFF7C37-72D4-EA5C-1B53-93998DD727D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2EF0FE77-BC62-355C-D061-1907526620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775C41C-9755-9BCF-DA67-1761C7B97B4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8BD32F6-E849-D9C2-A520-35970AB5C91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F3674D5-A07F-F50A-F996-5385BBC5DF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0">
            <a:extLst>
              <a:ext uri="{FF2B5EF4-FFF2-40B4-BE49-F238E27FC236}">
                <a16:creationId xmlns:a16="http://schemas.microsoft.com/office/drawing/2014/main" id="{3F9A3195-2701-05EE-14A3-8259F7BDDAF7}"/>
              </a:ext>
            </a:extLst>
          </p:cNvPr>
          <p:cNvPicPr>
            <a:picLocks noChangeAspect="1"/>
          </p:cNvPicPr>
          <p:nvPr/>
        </p:nvPicPr>
        <p:blipFill>
          <a:blip r:embed="rId3"/>
          <a:stretch>
            <a:fillRect/>
          </a:stretch>
        </p:blipFill>
        <p:spPr>
          <a:xfrm>
            <a:off x="211699" y="1615505"/>
            <a:ext cx="8747590" cy="3478573"/>
          </a:xfrm>
          <a:prstGeom prst="rect">
            <a:avLst/>
          </a:prstGeom>
        </p:spPr>
      </p:pic>
    </p:spTree>
    <p:extLst>
      <p:ext uri="{BB962C8B-B14F-4D97-AF65-F5344CB8AC3E}">
        <p14:creationId xmlns:p14="http://schemas.microsoft.com/office/powerpoint/2010/main" val="315739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3314" name="Rectangle 2">
            <a:extLst>
              <a:ext uri="{FF2B5EF4-FFF2-40B4-BE49-F238E27FC236}">
                <a16:creationId xmlns:a16="http://schemas.microsoft.com/office/drawing/2014/main" id="{70757C5A-9161-B588-A7A1-1526257A51F7}"/>
              </a:ext>
            </a:extLst>
          </p:cNvPr>
          <p:cNvSpPr>
            <a:spLocks noGrp="1" noChangeArrowheads="1"/>
          </p:cNvSpPr>
          <p:nvPr>
            <p:ph type="title"/>
          </p:nvPr>
        </p:nvSpPr>
        <p:spPr>
          <a:xfrm>
            <a:off x="76200" y="304800"/>
            <a:ext cx="7772400" cy="609600"/>
          </a:xfrm>
        </p:spPr>
        <p:txBody>
          <a:bodyPr/>
          <a:lstStyle/>
          <a:p>
            <a:r>
              <a:rPr lang="en-US" altLang="en-US" sz="2800" dirty="0">
                <a:solidFill>
                  <a:srgbClr val="FF0000"/>
                </a:solidFill>
                <a:ea typeface="SimSun" panose="02010600030101010101" pitchFamily="2" charset="-122"/>
              </a:rPr>
              <a:t>Experimental Validation of Blasius Solution</a:t>
            </a:r>
          </a:p>
        </p:txBody>
      </p:sp>
      <p:sp>
        <p:nvSpPr>
          <p:cNvPr id="653315" name="Rectangle 3">
            <a:extLst>
              <a:ext uri="{FF2B5EF4-FFF2-40B4-BE49-F238E27FC236}">
                <a16:creationId xmlns:a16="http://schemas.microsoft.com/office/drawing/2014/main" id="{2EE2C843-E1BF-AB0C-4938-AA05BDABC487}"/>
              </a:ext>
            </a:extLst>
          </p:cNvPr>
          <p:cNvSpPr>
            <a:spLocks noGrp="1" noChangeArrowheads="1"/>
          </p:cNvSpPr>
          <p:nvPr>
            <p:ph type="body" sz="half" idx="1"/>
          </p:nvPr>
        </p:nvSpPr>
        <p:spPr>
          <a:xfrm>
            <a:off x="228600" y="2574926"/>
            <a:ext cx="8610600" cy="4054474"/>
          </a:xfrm>
        </p:spPr>
        <p:txBody>
          <a:bodyPr/>
          <a:lstStyle/>
          <a:p>
            <a:pPr>
              <a:lnSpc>
                <a:spcPct val="90000"/>
              </a:lnSpc>
              <a:spcBef>
                <a:spcPct val="40000"/>
              </a:spcBef>
            </a:pPr>
            <a:r>
              <a:rPr lang="en-US" altLang="zh-CN" sz="2400" dirty="0">
                <a:ea typeface="SimSun" panose="02010600030101010101" pitchFamily="2" charset="-122"/>
              </a:rPr>
              <a:t>What are the parameters involved?</a:t>
            </a:r>
          </a:p>
          <a:p>
            <a:pPr lvl="1">
              <a:lnSpc>
                <a:spcPct val="90000"/>
              </a:lnSpc>
              <a:spcBef>
                <a:spcPct val="40000"/>
              </a:spcBef>
            </a:pPr>
            <a:r>
              <a:rPr lang="en-US" altLang="zh-CN" sz="2000" dirty="0">
                <a:ea typeface="SimSun" panose="02010600030101010101" pitchFamily="2" charset="-122"/>
              </a:rPr>
              <a:t>Velocity,                      –Plate length,</a:t>
            </a:r>
          </a:p>
          <a:p>
            <a:pPr lvl="1">
              <a:lnSpc>
                <a:spcPct val="90000"/>
              </a:lnSpc>
              <a:spcBef>
                <a:spcPct val="40000"/>
              </a:spcBef>
            </a:pPr>
            <a:r>
              <a:rPr lang="en-US" altLang="zh-CN" sz="2000" dirty="0">
                <a:ea typeface="SimSun" panose="02010600030101010101" pitchFamily="2" charset="-122"/>
              </a:rPr>
              <a:t>Prandtl number,           –viscosity, </a:t>
            </a:r>
          </a:p>
          <a:p>
            <a:pPr lvl="1">
              <a:lnSpc>
                <a:spcPct val="90000"/>
              </a:lnSpc>
              <a:spcBef>
                <a:spcPct val="40000"/>
              </a:spcBef>
            </a:pPr>
            <a:r>
              <a:rPr lang="en-US" altLang="zh-CN" sz="2000" dirty="0">
                <a:ea typeface="SimSun" panose="02010600030101010101" pitchFamily="2" charset="-122"/>
              </a:rPr>
              <a:t>Nusselt number,  </a:t>
            </a:r>
          </a:p>
          <a:p>
            <a:pPr>
              <a:lnSpc>
                <a:spcPct val="90000"/>
              </a:lnSpc>
              <a:spcBef>
                <a:spcPct val="40000"/>
              </a:spcBef>
            </a:pPr>
            <a:r>
              <a:rPr lang="en-US" altLang="zh-CN" sz="2400" dirty="0">
                <a:ea typeface="SimSun" panose="02010600030101010101" pitchFamily="2" charset="-122"/>
              </a:rPr>
              <a:t>Which of these can we control easily?</a:t>
            </a:r>
          </a:p>
          <a:p>
            <a:pPr>
              <a:lnSpc>
                <a:spcPct val="90000"/>
              </a:lnSpc>
              <a:spcBef>
                <a:spcPct val="40000"/>
              </a:spcBef>
            </a:pPr>
            <a:r>
              <a:rPr lang="en-US" altLang="zh-CN" sz="2400" dirty="0">
                <a:ea typeface="SimSun" panose="02010600030101010101" pitchFamily="2" charset="-122"/>
              </a:rPr>
              <a:t>Looking for the relation using Principle of Similitude:</a:t>
            </a:r>
            <a:br>
              <a:rPr lang="en-US" altLang="zh-CN" sz="2400" dirty="0">
                <a:ea typeface="SimSun" panose="02010600030101010101" pitchFamily="2" charset="-122"/>
              </a:rPr>
            </a:br>
            <a:endParaRPr lang="en-US" altLang="en-US" sz="2400" dirty="0">
              <a:ea typeface="SimSun" panose="02010600030101010101" pitchFamily="2" charset="-122"/>
            </a:endParaRPr>
          </a:p>
        </p:txBody>
      </p:sp>
      <p:sp>
        <p:nvSpPr>
          <p:cNvPr id="653316" name="Rectangle 4">
            <a:extLst>
              <a:ext uri="{FF2B5EF4-FFF2-40B4-BE49-F238E27FC236}">
                <a16:creationId xmlns:a16="http://schemas.microsoft.com/office/drawing/2014/main" id="{A8DE189A-14B6-ADDD-6304-704E25B54A0F}"/>
              </a:ext>
            </a:extLst>
          </p:cNvPr>
          <p:cNvSpPr>
            <a:spLocks noChangeArrowheads="1"/>
          </p:cNvSpPr>
          <p:nvPr/>
        </p:nvSpPr>
        <p:spPr bwMode="auto">
          <a:xfrm>
            <a:off x="2057400" y="2057400"/>
            <a:ext cx="3962400" cy="228600"/>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IN"/>
          </a:p>
        </p:txBody>
      </p:sp>
      <p:sp>
        <p:nvSpPr>
          <p:cNvPr id="653317" name="Line 5">
            <a:extLst>
              <a:ext uri="{FF2B5EF4-FFF2-40B4-BE49-F238E27FC236}">
                <a16:creationId xmlns:a16="http://schemas.microsoft.com/office/drawing/2014/main" id="{8245DD72-AA52-AAA7-C882-059F2848191F}"/>
              </a:ext>
            </a:extLst>
          </p:cNvPr>
          <p:cNvSpPr>
            <a:spLocks noChangeShapeType="1"/>
          </p:cNvSpPr>
          <p:nvPr/>
        </p:nvSpPr>
        <p:spPr bwMode="auto">
          <a:xfrm>
            <a:off x="1295400" y="15240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653318" name="Line 6">
            <a:extLst>
              <a:ext uri="{FF2B5EF4-FFF2-40B4-BE49-F238E27FC236}">
                <a16:creationId xmlns:a16="http://schemas.microsoft.com/office/drawing/2014/main" id="{2A799E2A-3ED8-27CB-E6DF-C0C4FF482D99}"/>
              </a:ext>
            </a:extLst>
          </p:cNvPr>
          <p:cNvSpPr>
            <a:spLocks noChangeShapeType="1"/>
          </p:cNvSpPr>
          <p:nvPr/>
        </p:nvSpPr>
        <p:spPr bwMode="auto">
          <a:xfrm>
            <a:off x="1295400" y="16764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653319" name="Line 7">
            <a:extLst>
              <a:ext uri="{FF2B5EF4-FFF2-40B4-BE49-F238E27FC236}">
                <a16:creationId xmlns:a16="http://schemas.microsoft.com/office/drawing/2014/main" id="{D664455C-A484-1A6D-07D6-AAF4909B4C2B}"/>
              </a:ext>
            </a:extLst>
          </p:cNvPr>
          <p:cNvSpPr>
            <a:spLocks noChangeShapeType="1"/>
          </p:cNvSpPr>
          <p:nvPr/>
        </p:nvSpPr>
        <p:spPr bwMode="auto">
          <a:xfrm>
            <a:off x="1295400" y="18288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p:sp>
        <p:nvSpPr>
          <p:cNvPr id="653320" name="Line 8">
            <a:extLst>
              <a:ext uri="{FF2B5EF4-FFF2-40B4-BE49-F238E27FC236}">
                <a16:creationId xmlns:a16="http://schemas.microsoft.com/office/drawing/2014/main" id="{32C82F6F-6FF3-87F1-9F07-C256332E64C8}"/>
              </a:ext>
            </a:extLst>
          </p:cNvPr>
          <p:cNvSpPr>
            <a:spLocks noChangeShapeType="1"/>
          </p:cNvSpPr>
          <p:nvPr/>
        </p:nvSpPr>
        <p:spPr bwMode="auto">
          <a:xfrm>
            <a:off x="1295400" y="19812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mc:AlternateContent xmlns:mc="http://schemas.openxmlformats.org/markup-compatibility/2006" xmlns:a14="http://schemas.microsoft.com/office/drawing/2010/main">
        <mc:Choice Requires="a14">
          <p:sp>
            <p:nvSpPr>
              <p:cNvPr id="653321" name="Object 9">
                <a:extLst>
                  <a:ext uri="{FF2B5EF4-FFF2-40B4-BE49-F238E27FC236}">
                    <a16:creationId xmlns:a16="http://schemas.microsoft.com/office/drawing/2014/main" id="{AEB8A02F-EBE2-FED5-2243-6CAD2AD0A5AD}"/>
                  </a:ext>
                </a:extLst>
              </p:cNvPr>
              <p:cNvSpPr txBox="1"/>
              <p:nvPr/>
            </p:nvSpPr>
            <p:spPr bwMode="auto">
              <a:xfrm>
                <a:off x="1143000" y="1143000"/>
                <a:ext cx="749300" cy="317500"/>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r>
                        <a:rPr lang="en-IN" i="1">
                          <a:solidFill>
                            <a:srgbClr val="000000"/>
                          </a:solidFill>
                          <a:latin typeface="Cambria Math" panose="02040503050406030204" pitchFamily="18" charset="0"/>
                        </a:rPr>
                        <m:t>,</m:t>
                      </m:r>
                      <m: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m:t>
                          </m:r>
                        </m:sub>
                      </m:sSub>
                    </m:oMath>
                  </m:oMathPara>
                </a14:m>
                <a:endParaRPr lang="en-IN"/>
              </a:p>
            </p:txBody>
          </p:sp>
        </mc:Choice>
        <mc:Fallback xmlns="">
          <p:sp>
            <p:nvSpPr>
              <p:cNvPr id="653321" name="Object 9">
                <a:extLst>
                  <a:ext uri="{FF2B5EF4-FFF2-40B4-BE49-F238E27FC236}">
                    <a16:creationId xmlns:a16="http://schemas.microsoft.com/office/drawing/2014/main" id="{AEB8A02F-EBE2-FED5-2243-6CAD2AD0A5AD}"/>
                  </a:ext>
                </a:extLst>
              </p:cNvPr>
              <p:cNvSpPr txBox="1">
                <a:spLocks noRot="1" noChangeAspect="1" noMove="1" noResize="1" noEditPoints="1" noAdjustHandles="1" noChangeArrowheads="1" noChangeShapeType="1" noTextEdit="1"/>
              </p:cNvSpPr>
              <p:nvPr/>
            </p:nvSpPr>
            <p:spPr bwMode="auto">
              <a:xfrm>
                <a:off x="1143000" y="1143000"/>
                <a:ext cx="749300" cy="31750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53322" name="Object 10">
                <a:extLst>
                  <a:ext uri="{FF2B5EF4-FFF2-40B4-BE49-F238E27FC236}">
                    <a16:creationId xmlns:a16="http://schemas.microsoft.com/office/drawing/2014/main" id="{F11D3455-AD83-D791-1EC3-A77BA386EA59}"/>
                  </a:ext>
                </a:extLst>
              </p:cNvPr>
              <p:cNvSpPr txBox="1"/>
              <p:nvPr/>
            </p:nvSpPr>
            <p:spPr bwMode="auto">
              <a:xfrm>
                <a:off x="5410200" y="1676400"/>
                <a:ext cx="1066800" cy="368300"/>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m:rPr>
                              <m:nor/>
                            </m:rPr>
                            <a:rPr lang="en-IN" i="0">
                              <a:solidFill>
                                <a:srgbClr val="000000"/>
                              </a:solidFill>
                              <a:latin typeface="Cambria Math" panose="02040503050406030204" pitchFamily="18" charset="0"/>
                            </a:rPr>
                            <m:t>wing</m:t>
                          </m:r>
                          <m:r>
                            <m:rPr>
                              <m:nor/>
                            </m:rPr>
                            <a:rPr lang="en-IN" i="0">
                              <a:solidFill>
                                <a:srgbClr val="000000"/>
                              </a:solidFill>
                              <a:latin typeface="Cambria Math" panose="02040503050406030204" pitchFamily="18" charset="0"/>
                            </a:rPr>
                            <m:t> </m:t>
                          </m:r>
                          <m:r>
                            <m:rPr>
                              <m:nor/>
                            </m:rPr>
                            <a:rPr lang="en-IN" i="0">
                              <a:solidFill>
                                <a:srgbClr val="000000"/>
                              </a:solidFill>
                              <a:latin typeface="Cambria Math" panose="02040503050406030204" pitchFamily="18" charset="0"/>
                            </a:rPr>
                            <m:t>surface</m:t>
                          </m:r>
                        </m:sub>
                      </m:sSub>
                    </m:oMath>
                  </m:oMathPara>
                </a14:m>
                <a:endParaRPr lang="en-IN"/>
              </a:p>
            </p:txBody>
          </p:sp>
        </mc:Choice>
        <mc:Fallback xmlns="">
          <p:sp>
            <p:nvSpPr>
              <p:cNvPr id="653322" name="Object 10">
                <a:extLst>
                  <a:ext uri="{FF2B5EF4-FFF2-40B4-BE49-F238E27FC236}">
                    <a16:creationId xmlns:a16="http://schemas.microsoft.com/office/drawing/2014/main" id="{F11D3455-AD83-D791-1EC3-A77BA386EA59}"/>
                  </a:ext>
                </a:extLst>
              </p:cNvPr>
              <p:cNvSpPr txBox="1">
                <a:spLocks noRot="1" noChangeAspect="1" noMove="1" noResize="1" noEditPoints="1" noAdjustHandles="1" noChangeArrowheads="1" noChangeShapeType="1" noTextEdit="1"/>
              </p:cNvSpPr>
              <p:nvPr/>
            </p:nvSpPr>
            <p:spPr bwMode="auto">
              <a:xfrm>
                <a:off x="5410200" y="1676400"/>
                <a:ext cx="1066800" cy="368300"/>
              </a:xfrm>
              <a:prstGeom prst="rect">
                <a:avLst/>
              </a:prstGeom>
              <a:blipFill>
                <a:blip r:embed="rId3"/>
                <a:stretch>
                  <a:fillRect r="-6857" b="-1667"/>
                </a:stretch>
              </a:blipFill>
              <a:ln>
                <a:noFill/>
              </a:ln>
              <a:effectLst/>
            </p:spPr>
            <p:txBody>
              <a:bodyPr/>
              <a:lstStyle/>
              <a:p>
                <a:r>
                  <a:rPr lang="en-IN">
                    <a:noFill/>
                  </a:rPr>
                  <a:t> </a:t>
                </a:r>
              </a:p>
            </p:txBody>
          </p:sp>
        </mc:Fallback>
      </mc:AlternateContent>
      <p:sp>
        <p:nvSpPr>
          <p:cNvPr id="653323" name="AutoShape 11">
            <a:extLst>
              <a:ext uri="{FF2B5EF4-FFF2-40B4-BE49-F238E27FC236}">
                <a16:creationId xmlns:a16="http://schemas.microsoft.com/office/drawing/2014/main" id="{1F5784DB-637E-69D9-2448-CC6749091788}"/>
              </a:ext>
            </a:extLst>
          </p:cNvPr>
          <p:cNvSpPr>
            <a:spLocks noChangeArrowheads="1"/>
          </p:cNvSpPr>
          <p:nvPr/>
        </p:nvSpPr>
        <p:spPr bwMode="auto">
          <a:xfrm rot="19434896">
            <a:off x="2895600" y="1828800"/>
            <a:ext cx="5334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IN"/>
          </a:p>
        </p:txBody>
      </p:sp>
      <mc:AlternateContent xmlns:mc="http://schemas.openxmlformats.org/markup-compatibility/2006" xmlns:a14="http://schemas.microsoft.com/office/drawing/2010/main">
        <mc:Choice Requires="a14">
          <p:sp>
            <p:nvSpPr>
              <p:cNvPr id="653324" name="Object 12">
                <a:extLst>
                  <a:ext uri="{FF2B5EF4-FFF2-40B4-BE49-F238E27FC236}">
                    <a16:creationId xmlns:a16="http://schemas.microsoft.com/office/drawing/2014/main" id="{41B34198-D854-ABFE-FA25-885301917EA0}"/>
                  </a:ext>
                </a:extLst>
              </p:cNvPr>
              <p:cNvSpPr txBox="1"/>
              <p:nvPr/>
            </p:nvSpPr>
            <p:spPr bwMode="auto">
              <a:xfrm>
                <a:off x="2770516" y="5213738"/>
                <a:ext cx="3782683" cy="882261"/>
              </a:xfrm>
              <a:prstGeom prst="rect">
                <a:avLst/>
              </a:prstGeom>
              <a:noFill/>
              <a:ln w="9525">
                <a:solidFill>
                  <a:srgbClr val="FF0000"/>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r>
                        <a:rPr lang="en-IN" sz="2800" i="0">
                          <a:solidFill>
                            <a:srgbClr val="000000"/>
                          </a:solidFill>
                          <a:latin typeface="Cambria Math" panose="02040503050406030204" pitchFamily="18" charset="0"/>
                        </a:rPr>
                        <m:t> </m:t>
                      </m:r>
                      <m:bar>
                        <m:barPr>
                          <m:pos m:val="top"/>
                          <m:ctrlPr>
                            <a:rPr lang="en-IN" sz="2800" i="1">
                              <a:solidFill>
                                <a:srgbClr val="000000"/>
                              </a:solidFill>
                              <a:latin typeface="Cambria Math" panose="02040503050406030204" pitchFamily="18" charset="0"/>
                            </a:rPr>
                          </m:ctrlPr>
                        </m:barPr>
                        <m:e>
                          <m:r>
                            <a:rPr lang="en-IN" sz="2800" i="1">
                              <a:solidFill>
                                <a:srgbClr val="000000"/>
                              </a:solidFill>
                              <a:latin typeface="Cambria Math" panose="02040503050406030204" pitchFamily="18" charset="0"/>
                            </a:rPr>
                            <m:t>𝑁𝑢</m:t>
                          </m:r>
                        </m:e>
                      </m:bar>
                      <m:r>
                        <a:rPr lang="en-IN" sz="2800" i="1">
                          <a:solidFill>
                            <a:srgbClr val="000000"/>
                          </a:solidFill>
                          <a:latin typeface="Cambria Math" panose="02040503050406030204" pitchFamily="18" charset="0"/>
                        </a:rPr>
                        <m:t>=</m:t>
                      </m:r>
                      <m:r>
                        <a:rPr lang="en-IN" sz="2800" i="1">
                          <a:solidFill>
                            <a:srgbClr val="000000"/>
                          </a:solidFill>
                          <a:latin typeface="Cambria Math" panose="02040503050406030204" pitchFamily="18" charset="0"/>
                        </a:rPr>
                        <m:t>𝐶</m:t>
                      </m:r>
                      <m:func>
                        <m:funcPr>
                          <m:ctrlPr>
                            <a:rPr lang="en-IN" sz="2800" i="1">
                              <a:solidFill>
                                <a:srgbClr val="000000"/>
                              </a:solidFill>
                              <a:latin typeface="Cambria Math" panose="02040503050406030204" pitchFamily="18" charset="0"/>
                            </a:rPr>
                          </m:ctrlPr>
                        </m:funcPr>
                        <m:fName>
                          <m:sSubSup>
                            <m:sSubSupPr>
                              <m:ctrlPr>
                                <a:rPr lang="en-IN" sz="2800" i="1">
                                  <a:solidFill>
                                    <a:srgbClr val="000000"/>
                                  </a:solidFill>
                                  <a:latin typeface="Cambria Math" panose="02040503050406030204" pitchFamily="18" charset="0"/>
                                </a:rPr>
                              </m:ctrlPr>
                            </m:sSubSupPr>
                            <m:e>
                              <m:r>
                                <m:rPr>
                                  <m:sty m:val="p"/>
                                </m:rPr>
                                <a:rPr lang="en-IN" sz="2800" i="0">
                                  <a:solidFill>
                                    <a:srgbClr val="000000"/>
                                  </a:solidFill>
                                  <a:latin typeface="Cambria Math" panose="02040503050406030204" pitchFamily="18" charset="0"/>
                                </a:rPr>
                                <m:t>Re</m:t>
                              </m:r>
                            </m:e>
                            <m:sub>
                              <m:r>
                                <a:rPr lang="en-IN" sz="2800" i="1">
                                  <a:solidFill>
                                    <a:srgbClr val="000000"/>
                                  </a:solidFill>
                                  <a:latin typeface="Cambria Math" panose="02040503050406030204" pitchFamily="18" charset="0"/>
                                </a:rPr>
                                <m:t>𝐿</m:t>
                              </m:r>
                            </m:sub>
                            <m:sup>
                              <m:r>
                                <a:rPr lang="en-IN" sz="2800" i="1">
                                  <a:solidFill>
                                    <a:srgbClr val="000000"/>
                                  </a:solidFill>
                                  <a:latin typeface="Cambria Math" panose="02040503050406030204" pitchFamily="18" charset="0"/>
                                </a:rPr>
                                <m:t>𝑚</m:t>
                              </m:r>
                            </m:sup>
                          </m:sSubSup>
                        </m:fName>
                        <m:e>
                          <m:sSup>
                            <m:sSupPr>
                              <m:ctrlPr>
                                <a:rPr lang="en-IN" sz="2800" i="1">
                                  <a:solidFill>
                                    <a:srgbClr val="000000"/>
                                  </a:solidFill>
                                  <a:latin typeface="Cambria Math" panose="02040503050406030204" pitchFamily="18" charset="0"/>
                                </a:rPr>
                              </m:ctrlPr>
                            </m:sSupPr>
                            <m:e>
                              <m:r>
                                <m:rPr>
                                  <m:sty m:val="p"/>
                                </m:rPr>
                                <a:rPr lang="en-IN" sz="2800">
                                  <a:solidFill>
                                    <a:srgbClr val="000000"/>
                                  </a:solidFill>
                                  <a:latin typeface="Cambria Math" panose="02040503050406030204" pitchFamily="18" charset="0"/>
                                </a:rPr>
                                <m:t>Pr</m:t>
                              </m:r>
                            </m:e>
                            <m:sup>
                              <m:r>
                                <a:rPr lang="en-IN" sz="2800" i="1">
                                  <a:solidFill>
                                    <a:srgbClr val="000000"/>
                                  </a:solidFill>
                                  <a:latin typeface="Cambria Math" panose="02040503050406030204" pitchFamily="18" charset="0"/>
                                </a:rPr>
                                <m:t>𝑛</m:t>
                              </m:r>
                            </m:sup>
                          </m:sSup>
                        </m:e>
                      </m:func>
                    </m:oMath>
                  </m:oMathPara>
                </a14:m>
                <a:endParaRPr lang="en-IN" sz="2800" dirty="0"/>
              </a:p>
            </p:txBody>
          </p:sp>
        </mc:Choice>
        <mc:Fallback xmlns="">
          <p:sp>
            <p:nvSpPr>
              <p:cNvPr id="653324" name="Object 12">
                <a:extLst>
                  <a:ext uri="{FF2B5EF4-FFF2-40B4-BE49-F238E27FC236}">
                    <a16:creationId xmlns:a16="http://schemas.microsoft.com/office/drawing/2014/main" id="{41B34198-D854-ABFE-FA25-885301917EA0}"/>
                  </a:ext>
                </a:extLst>
              </p:cNvPr>
              <p:cNvSpPr txBox="1">
                <a:spLocks noRot="1" noChangeAspect="1" noMove="1" noResize="1" noEditPoints="1" noAdjustHandles="1" noChangeArrowheads="1" noChangeShapeType="1" noTextEdit="1"/>
              </p:cNvSpPr>
              <p:nvPr/>
            </p:nvSpPr>
            <p:spPr bwMode="auto">
              <a:xfrm>
                <a:off x="2770516" y="5213738"/>
                <a:ext cx="3782683" cy="882261"/>
              </a:xfrm>
              <a:prstGeom prst="rect">
                <a:avLst/>
              </a:prstGeom>
              <a:blipFill>
                <a:blip r:embed="rId4"/>
                <a:stretch>
                  <a:fillRect/>
                </a:stretch>
              </a:blipFill>
              <a:ln w="9525">
                <a:solidFill>
                  <a:srgbClr val="FF0000"/>
                </a:solidFill>
                <a:miter lim="800000"/>
                <a:headEnd/>
                <a:tailEnd/>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CF1CBD04-1C4F-13E7-EE6A-341B07FAFB1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6EE0968-EBED-2C8E-1648-77F80F4E1581}"/>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8CEED24E-77AB-4FCC-389E-88656D21B54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238A8F1A-C794-238A-F0FF-8A1E85DB741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C73B074-9311-0B56-914F-29FC30EF48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4E051867-0B2F-A6E7-5557-B2D1B57B0D6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B8984CC-0C52-4965-DED0-A7C5EFBA6A5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534DCB7-29B5-5483-0009-8C920B8118B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A1AC10F-4D8C-CA69-F5D0-B247315C74E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7A36B59-ED5B-4140-1E4C-178871F26351}"/>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EF15D7AE-37B8-0972-58C7-816D762231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71132A5-2F08-92A8-D17E-9F837D32BD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DC1A011-7A1A-8E7F-44D2-84CA1BF1F7B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0FC73CF-AB02-C5BA-1425-E57039334B1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5C7BA52-2E67-86A6-8AB3-F5FFECE6E5A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08D5468-12E2-65F6-64FE-29DE553DBFE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1A3ADC1-5B54-9169-8A7B-0002E68F3C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0901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53315">
                                            <p:txEl>
                                              <p:pRg st="0" end="0"/>
                                            </p:txEl>
                                          </p:spTgt>
                                        </p:tgtEl>
                                        <p:attrNameLst>
                                          <p:attrName>style.visibility</p:attrName>
                                        </p:attrNameLst>
                                      </p:cBhvr>
                                      <p:to>
                                        <p:strVal val="visible"/>
                                      </p:to>
                                    </p:set>
                                    <p:animEffect transition="in" filter="dissolve">
                                      <p:cBhvr>
                                        <p:cTn id="7" dur="500"/>
                                        <p:tgtEl>
                                          <p:spTgt spid="6533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53315">
                                            <p:txEl>
                                              <p:pRg st="1" end="1"/>
                                            </p:txEl>
                                          </p:spTgt>
                                        </p:tgtEl>
                                        <p:attrNameLst>
                                          <p:attrName>style.visibility</p:attrName>
                                        </p:attrNameLst>
                                      </p:cBhvr>
                                      <p:to>
                                        <p:strVal val="visible"/>
                                      </p:to>
                                    </p:set>
                                    <p:animEffect transition="in" filter="dissolve">
                                      <p:cBhvr>
                                        <p:cTn id="10" dur="500"/>
                                        <p:tgtEl>
                                          <p:spTgt spid="6533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53315">
                                            <p:txEl>
                                              <p:pRg st="2" end="2"/>
                                            </p:txEl>
                                          </p:spTgt>
                                        </p:tgtEl>
                                        <p:attrNameLst>
                                          <p:attrName>style.visibility</p:attrName>
                                        </p:attrNameLst>
                                      </p:cBhvr>
                                      <p:to>
                                        <p:strVal val="visible"/>
                                      </p:to>
                                    </p:set>
                                    <p:animEffect transition="in" filter="dissolve">
                                      <p:cBhvr>
                                        <p:cTn id="13" dur="500"/>
                                        <p:tgtEl>
                                          <p:spTgt spid="65331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53315">
                                            <p:txEl>
                                              <p:pRg st="3" end="3"/>
                                            </p:txEl>
                                          </p:spTgt>
                                        </p:tgtEl>
                                        <p:attrNameLst>
                                          <p:attrName>style.visibility</p:attrName>
                                        </p:attrNameLst>
                                      </p:cBhvr>
                                      <p:to>
                                        <p:strVal val="visible"/>
                                      </p:to>
                                    </p:set>
                                    <p:animEffect transition="in" filter="dissolve">
                                      <p:cBhvr>
                                        <p:cTn id="16" dur="500"/>
                                        <p:tgtEl>
                                          <p:spTgt spid="65331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53315">
                                            <p:txEl>
                                              <p:pRg st="4" end="4"/>
                                            </p:txEl>
                                          </p:spTgt>
                                        </p:tgtEl>
                                        <p:attrNameLst>
                                          <p:attrName>style.visibility</p:attrName>
                                        </p:attrNameLst>
                                      </p:cBhvr>
                                      <p:to>
                                        <p:strVal val="visible"/>
                                      </p:to>
                                    </p:set>
                                    <p:animEffect transition="in" filter="dissolve">
                                      <p:cBhvr>
                                        <p:cTn id="21" dur="500"/>
                                        <p:tgtEl>
                                          <p:spTgt spid="65331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53315">
                                            <p:txEl>
                                              <p:pRg st="5" end="5"/>
                                            </p:txEl>
                                          </p:spTgt>
                                        </p:tgtEl>
                                        <p:attrNameLst>
                                          <p:attrName>style.visibility</p:attrName>
                                        </p:attrNameLst>
                                      </p:cBhvr>
                                      <p:to>
                                        <p:strVal val="visible"/>
                                      </p:to>
                                    </p:set>
                                    <p:animEffect transition="in" filter="dissolve">
                                      <p:cBhvr>
                                        <p:cTn id="26" dur="500"/>
                                        <p:tgtEl>
                                          <p:spTgt spid="65331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53324"/>
                                        </p:tgtEl>
                                        <p:attrNameLst>
                                          <p:attrName>style.visibility</p:attrName>
                                        </p:attrNameLst>
                                      </p:cBhvr>
                                      <p:to>
                                        <p:strVal val="visible"/>
                                      </p:to>
                                    </p:set>
                                    <p:anim calcmode="lin" valueType="num">
                                      <p:cBhvr additive="base">
                                        <p:cTn id="31" dur="500" fill="hold"/>
                                        <p:tgtEl>
                                          <p:spTgt spid="653324"/>
                                        </p:tgtEl>
                                        <p:attrNameLst>
                                          <p:attrName>ppt_x</p:attrName>
                                        </p:attrNameLst>
                                      </p:cBhvr>
                                      <p:tavLst>
                                        <p:tav tm="0">
                                          <p:val>
                                            <p:strVal val="#ppt_x"/>
                                          </p:val>
                                        </p:tav>
                                        <p:tav tm="100000">
                                          <p:val>
                                            <p:strVal val="#ppt_x"/>
                                          </p:val>
                                        </p:tav>
                                      </p:tavLst>
                                    </p:anim>
                                    <p:anim calcmode="lin" valueType="num">
                                      <p:cBhvr additive="base">
                                        <p:cTn id="32" dur="500" fill="hold"/>
                                        <p:tgtEl>
                                          <p:spTgt spid="6533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3315" grpId="0" build="p"/>
      <p:bldP spid="6533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Rectangle 2">
            <a:extLst>
              <a:ext uri="{FF2B5EF4-FFF2-40B4-BE49-F238E27FC236}">
                <a16:creationId xmlns:a16="http://schemas.microsoft.com/office/drawing/2014/main" id="{5A31E2EB-83D3-8EBC-3134-3DC44153F38F}"/>
              </a:ext>
            </a:extLst>
          </p:cNvPr>
          <p:cNvSpPr>
            <a:spLocks noGrp="1" noChangeArrowheads="1"/>
          </p:cNvSpPr>
          <p:nvPr>
            <p:ph type="title"/>
          </p:nvPr>
        </p:nvSpPr>
        <p:spPr>
          <a:xfrm>
            <a:off x="381000" y="228600"/>
            <a:ext cx="6400800" cy="761999"/>
          </a:xfrm>
        </p:spPr>
        <p:txBody>
          <a:bodyPr/>
          <a:lstStyle/>
          <a:p>
            <a:r>
              <a:rPr lang="en-US" altLang="zh-CN" sz="2800" dirty="0">
                <a:solidFill>
                  <a:schemeClr val="accent2"/>
                </a:solidFill>
                <a:ea typeface="SimSun" panose="02010600030101010101" pitchFamily="2" charset="-122"/>
              </a:rPr>
              <a:t>Experimental Studies to Develop Empirical Correlation</a:t>
            </a:r>
            <a:endParaRPr lang="en-US" altLang="en-US" sz="2800" dirty="0">
              <a:solidFill>
                <a:schemeClr val="accent2"/>
              </a:solidFill>
              <a:ea typeface="SimSun" panose="02010600030101010101" pitchFamily="2" charset="-122"/>
            </a:endParaRPr>
          </a:p>
        </p:txBody>
      </p:sp>
      <p:grpSp>
        <p:nvGrpSpPr>
          <p:cNvPr id="654339" name="Group 3">
            <a:extLst>
              <a:ext uri="{FF2B5EF4-FFF2-40B4-BE49-F238E27FC236}">
                <a16:creationId xmlns:a16="http://schemas.microsoft.com/office/drawing/2014/main" id="{AFD8F208-AAD5-9545-07A1-03B56D81F7A6}"/>
              </a:ext>
            </a:extLst>
          </p:cNvPr>
          <p:cNvGrpSpPr>
            <a:grpSpLocks/>
          </p:cNvGrpSpPr>
          <p:nvPr/>
        </p:nvGrpSpPr>
        <p:grpSpPr bwMode="auto">
          <a:xfrm>
            <a:off x="2057400" y="1254125"/>
            <a:ext cx="5257800" cy="2219325"/>
            <a:chOff x="384" y="1056"/>
            <a:chExt cx="3312" cy="1398"/>
          </a:xfrm>
        </p:grpSpPr>
        <p:pic>
          <p:nvPicPr>
            <p:cNvPr id="654340" name="Picture 4">
              <a:extLst>
                <a:ext uri="{FF2B5EF4-FFF2-40B4-BE49-F238E27FC236}">
                  <a16:creationId xmlns:a16="http://schemas.microsoft.com/office/drawing/2014/main" id="{2DC7FBA1-8F5F-3AD4-DCE0-23DFC0107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056"/>
              <a:ext cx="2256" cy="139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54341" name="Object 5">
                  <a:extLst>
                    <a:ext uri="{FF2B5EF4-FFF2-40B4-BE49-F238E27FC236}">
                      <a16:creationId xmlns:a16="http://schemas.microsoft.com/office/drawing/2014/main" id="{049FFAFC-E513-BD63-7FAA-F06592E3249A}"/>
                    </a:ext>
                  </a:extLst>
                </p:cNvPr>
                <p:cNvSpPr txBox="1"/>
                <p:nvPr/>
              </p:nvSpPr>
              <p:spPr bwMode="auto">
                <a:xfrm>
                  <a:off x="384" y="1296"/>
                  <a:ext cx="472" cy="200"/>
                </a:xfrm>
                <a:prstGeom prst="rect">
                  <a:avLst/>
                </a:prstGeom>
                <a:noFill/>
                <a:ln>
                  <a:noFill/>
                </a:ln>
                <a:effectLst/>
              </p:spPr>
              <p:txBody>
                <a:bodyPr>
                  <a:normAutofit fontScale="55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r>
                          <a:rPr lang="en-IN" i="1">
                            <a:solidFill>
                              <a:srgbClr val="000000"/>
                            </a:solidFill>
                            <a:latin typeface="Cambria Math" panose="02040503050406030204" pitchFamily="18" charset="0"/>
                          </a:rPr>
                          <m:t>,</m:t>
                        </m:r>
                        <m:r>
                          <a:rPr lang="en-IN" i="0">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𝑈</m:t>
                            </m:r>
                          </m:e>
                          <m:sub>
                            <m:r>
                              <a:rPr lang="en-IN" i="1">
                                <a:solidFill>
                                  <a:srgbClr val="000000"/>
                                </a:solidFill>
                                <a:latin typeface="Cambria Math" panose="02040503050406030204" pitchFamily="18" charset="0"/>
                              </a:rPr>
                              <m:t>∞</m:t>
                            </m:r>
                          </m:sub>
                        </m:sSub>
                      </m:oMath>
                    </m:oMathPara>
                  </a14:m>
                  <a:endParaRPr lang="en-IN"/>
                </a:p>
              </p:txBody>
            </p:sp>
          </mc:Choice>
          <mc:Fallback xmlns="">
            <p:sp>
              <p:nvSpPr>
                <p:cNvPr id="654341" name="Object 5">
                  <a:extLst>
                    <a:ext uri="{FF2B5EF4-FFF2-40B4-BE49-F238E27FC236}">
                      <a16:creationId xmlns:a16="http://schemas.microsoft.com/office/drawing/2014/main" id="{049FFAFC-E513-BD63-7FAA-F06592E3249A}"/>
                    </a:ext>
                  </a:extLst>
                </p:cNvPr>
                <p:cNvSpPr txBox="1">
                  <a:spLocks noRot="1" noChangeAspect="1" noMove="1" noResize="1" noEditPoints="1" noAdjustHandles="1" noChangeArrowheads="1" noChangeShapeType="1" noTextEdit="1"/>
                </p:cNvSpPr>
                <p:nvPr/>
              </p:nvSpPr>
              <p:spPr bwMode="auto">
                <a:xfrm>
                  <a:off x="384" y="1296"/>
                  <a:ext cx="472" cy="200"/>
                </a:xfrm>
                <a:prstGeom prst="rect">
                  <a:avLst/>
                </a:prstGeom>
                <a:blipFill>
                  <a:blip r:embed="rId3"/>
                  <a:stretch>
                    <a:fillRect/>
                  </a:stretch>
                </a:blipFill>
                <a:ln>
                  <a:noFill/>
                </a:ln>
                <a:effectLst/>
              </p:spPr>
              <p:txBody>
                <a:bodyPr/>
                <a:lstStyle/>
                <a:p>
                  <a:r>
                    <a:rPr lang="en-IN">
                      <a:noFill/>
                    </a:rPr>
                    <a:t> </a:t>
                  </a:r>
                </a:p>
              </p:txBody>
            </p:sp>
          </mc:Fallback>
        </mc:AlternateContent>
        <p:sp>
          <p:nvSpPr>
            <p:cNvPr id="654343" name="Text Box 7">
              <a:extLst>
                <a:ext uri="{FF2B5EF4-FFF2-40B4-BE49-F238E27FC236}">
                  <a16:creationId xmlns:a16="http://schemas.microsoft.com/office/drawing/2014/main" id="{8D5189F9-BF35-1CDE-8CE3-2C84D52F21E6}"/>
                </a:ext>
              </a:extLst>
            </p:cNvPr>
            <p:cNvSpPr txBox="1">
              <a:spLocks noChangeArrowheads="1"/>
            </p:cNvSpPr>
            <p:nvPr/>
          </p:nvSpPr>
          <p:spPr bwMode="auto">
            <a:xfrm>
              <a:off x="2592" y="1872"/>
              <a:ext cx="11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800" dirty="0">
                  <a:ea typeface="SimSun" panose="02010600030101010101" pitchFamily="2" charset="-122"/>
                </a:rPr>
                <a:t>I</a:t>
              </a:r>
              <a:r>
                <a:rPr lang="en-US" altLang="zh-CN" sz="1800" b="0" dirty="0">
                  <a:ea typeface="SimSun" panose="02010600030101010101" pitchFamily="2" charset="-122"/>
                </a:rPr>
                <a:t>nsulation</a:t>
              </a:r>
            </a:p>
          </p:txBody>
        </p:sp>
        <p:sp>
          <p:nvSpPr>
            <p:cNvPr id="654344" name="Text Box 8">
              <a:extLst>
                <a:ext uri="{FF2B5EF4-FFF2-40B4-BE49-F238E27FC236}">
                  <a16:creationId xmlns:a16="http://schemas.microsoft.com/office/drawing/2014/main" id="{F90407D5-D7F6-F9F7-3BA6-F818EEC57B66}"/>
                </a:ext>
              </a:extLst>
            </p:cNvPr>
            <p:cNvSpPr txBox="1">
              <a:spLocks noChangeArrowheads="1"/>
            </p:cNvSpPr>
            <p:nvPr/>
          </p:nvSpPr>
          <p:spPr bwMode="auto">
            <a:xfrm>
              <a:off x="1632" y="1584"/>
              <a:ext cx="2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000" b="0" i="1">
                  <a:ea typeface="SimSun" panose="02010600030101010101" pitchFamily="2" charset="-122"/>
                </a:rPr>
                <a:t>L</a:t>
              </a:r>
            </a:p>
          </p:txBody>
        </p:sp>
      </p:grpSp>
      <p:sp>
        <p:nvSpPr>
          <p:cNvPr id="654346" name="Rectangle 10">
            <a:extLst>
              <a:ext uri="{FF2B5EF4-FFF2-40B4-BE49-F238E27FC236}">
                <a16:creationId xmlns:a16="http://schemas.microsoft.com/office/drawing/2014/main" id="{17C5A52B-092D-0E1C-3B39-4C7DE2F591E4}"/>
              </a:ext>
            </a:extLst>
          </p:cNvPr>
          <p:cNvSpPr>
            <a:spLocks noChangeArrowheads="1"/>
          </p:cNvSpPr>
          <p:nvPr/>
        </p:nvSpPr>
        <p:spPr bwMode="auto">
          <a:xfrm>
            <a:off x="304800" y="3581400"/>
            <a:ext cx="8686800" cy="267765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pPr>
            <a:r>
              <a:rPr lang="en-US" altLang="zh-CN" b="0" dirty="0">
                <a:ea typeface="SimSun" panose="02010600030101010101" pitchFamily="2" charset="-122"/>
              </a:rPr>
              <a:t>At steady state electrical power input to the heater is equal to rate of total cooling  (Convection Heat Transfer) by surrounding fluid.</a:t>
            </a:r>
          </a:p>
          <a:p>
            <a:pPr marL="342900" indent="-342900">
              <a:spcBef>
                <a:spcPct val="50000"/>
              </a:spcBef>
              <a:buFont typeface="Arial" panose="020B0604020202020204" pitchFamily="34" charset="0"/>
              <a:buChar char="•"/>
            </a:pPr>
            <a:r>
              <a:rPr lang="en-US" altLang="zh-CN" b="0" dirty="0">
                <a:ea typeface="SimSun" panose="02010600030101010101" pitchFamily="2" charset="-122"/>
              </a:rPr>
              <a:t>Measure current (hence heat transfer) with various fluids and test conditions</a:t>
            </a:r>
            <a:r>
              <a:rPr lang="en-US" altLang="zh-CN" dirty="0">
                <a:ea typeface="SimSun" panose="02010600030101010101" pitchFamily="2" charset="-122"/>
              </a:rPr>
              <a:t>.</a:t>
            </a:r>
            <a:endParaRPr lang="en-US" altLang="zh-CN" b="0" dirty="0">
              <a:ea typeface="SimSun" panose="02010600030101010101" pitchFamily="2" charset="-122"/>
            </a:endParaRPr>
          </a:p>
          <a:p>
            <a:pPr marL="342900" indent="-342900">
              <a:spcBef>
                <a:spcPct val="50000"/>
              </a:spcBef>
              <a:buFont typeface="Arial" panose="020B0604020202020204" pitchFamily="34" charset="0"/>
              <a:buChar char="•"/>
            </a:pPr>
            <a:r>
              <a:rPr lang="en-US" altLang="zh-CN" b="0" dirty="0">
                <a:ea typeface="SimSun" panose="02010600030101010101" pitchFamily="2" charset="-122"/>
              </a:rPr>
              <a:t>Fluid properties are typically evaluated at the </a:t>
            </a:r>
            <a:r>
              <a:rPr lang="en-US" altLang="zh-CN" i="1" dirty="0">
                <a:solidFill>
                  <a:srgbClr val="FF0000"/>
                </a:solidFill>
                <a:ea typeface="SimSun" panose="02010600030101010101" pitchFamily="2" charset="-122"/>
              </a:rPr>
              <a:t>mean film temperature</a:t>
            </a:r>
            <a:r>
              <a:rPr lang="en-US" altLang="zh-CN" b="0" dirty="0">
                <a:ea typeface="SimSun" panose="02010600030101010101" pitchFamily="2" charset="-122"/>
              </a:rPr>
              <a:t> </a:t>
            </a:r>
          </a:p>
        </p:txBody>
      </p:sp>
      <p:grpSp>
        <p:nvGrpSpPr>
          <p:cNvPr id="2" name="Group 38">
            <a:extLst>
              <a:ext uri="{FF2B5EF4-FFF2-40B4-BE49-F238E27FC236}">
                <a16:creationId xmlns:a16="http://schemas.microsoft.com/office/drawing/2014/main" id="{7EC9BB01-D422-83BB-4CA1-ACD80A20E1D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64C1B79-EDE6-DFA9-732C-C9108CDD0A2A}"/>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BAC003E9-8775-C863-0FFC-E0F7F9A54A2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345D5EB-ACFF-D061-0F29-0547AA475A0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DFC4E608-51B5-902E-CC31-7B2F137ECB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05E9CDEC-29FE-6A8B-409B-F6AC9CFBA44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0DB94DE-6E8D-A06A-273E-D8E3245B15D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A576D0E-5D83-BEC8-7401-84A92501386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EC533E3-C8DC-22A9-ADED-0B59FB7CBCA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596B1B5E-0C97-A80C-C676-27B4FA2A4847}"/>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CEBF7110-1F80-C5D3-8F25-7C3E0BE458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22BFFE0E-687A-A6F3-9C5D-30A09949C2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54FDCDE-1BE2-3F4B-EAB1-927B5F043DC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769A409-E558-E48E-6122-04A68DD9A0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FB0D6778-B870-570D-4ABE-FA21E3EE322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F164DC6-E772-1AC5-CF88-EADD44B54B1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04BCABE-60ED-32C4-E906-A35E6DA40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5">
            <p14:nvContentPartPr>
              <p14:cNvPr id="19" name="Ink 18">
                <a:extLst>
                  <a:ext uri="{FF2B5EF4-FFF2-40B4-BE49-F238E27FC236}">
                    <a16:creationId xmlns:a16="http://schemas.microsoft.com/office/drawing/2014/main" id="{5E46ABC7-B0B5-90DF-77DD-EA5E1FAE6341}"/>
                  </a:ext>
                </a:extLst>
              </p14:cNvPr>
              <p14:cNvContentPartPr/>
              <p14:nvPr/>
            </p14:nvContentPartPr>
            <p14:xfrm>
              <a:off x="1211040" y="2511720"/>
              <a:ext cx="2274840" cy="1169640"/>
            </p14:xfrm>
          </p:contentPart>
        </mc:Choice>
        <mc:Fallback xmlns="">
          <p:pic>
            <p:nvPicPr>
              <p:cNvPr id="19" name="Ink 18">
                <a:extLst>
                  <a:ext uri="{FF2B5EF4-FFF2-40B4-BE49-F238E27FC236}">
                    <a16:creationId xmlns:a16="http://schemas.microsoft.com/office/drawing/2014/main" id="{5E46ABC7-B0B5-90DF-77DD-EA5E1FAE6341}"/>
                  </a:ext>
                </a:extLst>
              </p:cNvPr>
              <p:cNvPicPr/>
              <p:nvPr/>
            </p:nvPicPr>
            <p:blipFill>
              <a:blip r:embed="rId6"/>
              <a:stretch>
                <a:fillRect/>
              </a:stretch>
            </p:blipFill>
            <p:spPr>
              <a:xfrm>
                <a:off x="1201680" y="2502360"/>
                <a:ext cx="2293560" cy="1188360"/>
              </a:xfrm>
              <a:prstGeom prst="rect">
                <a:avLst/>
              </a:prstGeom>
            </p:spPr>
          </p:pic>
        </mc:Fallback>
      </mc:AlternateContent>
    </p:spTree>
    <p:extLst>
      <p:ext uri="{BB962C8B-B14F-4D97-AF65-F5344CB8AC3E}">
        <p14:creationId xmlns:p14="http://schemas.microsoft.com/office/powerpoint/2010/main" val="11512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54339"/>
                                        </p:tgtEl>
                                        <p:attrNameLst>
                                          <p:attrName>style.visibility</p:attrName>
                                        </p:attrNameLst>
                                      </p:cBhvr>
                                      <p:to>
                                        <p:strVal val="visible"/>
                                      </p:to>
                                    </p:set>
                                    <p:animEffect transition="in" filter="circle(in)">
                                      <p:cBhvr>
                                        <p:cTn id="7" dur="1000"/>
                                        <p:tgtEl>
                                          <p:spTgt spid="6543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54346">
                                            <p:txEl>
                                              <p:pRg st="0" end="0"/>
                                            </p:txEl>
                                          </p:spTgt>
                                        </p:tgtEl>
                                        <p:attrNameLst>
                                          <p:attrName>style.visibility</p:attrName>
                                        </p:attrNameLst>
                                      </p:cBhvr>
                                      <p:to>
                                        <p:strVal val="visible"/>
                                      </p:to>
                                    </p:set>
                                    <p:animEffect transition="in" filter="dissolve">
                                      <p:cBhvr>
                                        <p:cTn id="12" dur="500"/>
                                        <p:tgtEl>
                                          <p:spTgt spid="6543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54346">
                                            <p:txEl>
                                              <p:pRg st="1" end="1"/>
                                            </p:txEl>
                                          </p:spTgt>
                                        </p:tgtEl>
                                        <p:attrNameLst>
                                          <p:attrName>style.visibility</p:attrName>
                                        </p:attrNameLst>
                                      </p:cBhvr>
                                      <p:to>
                                        <p:strVal val="visible"/>
                                      </p:to>
                                    </p:set>
                                    <p:animEffect transition="in" filter="dissolve">
                                      <p:cBhvr>
                                        <p:cTn id="17" dur="500"/>
                                        <p:tgtEl>
                                          <p:spTgt spid="65434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54346">
                                            <p:txEl>
                                              <p:pRg st="2" end="2"/>
                                            </p:txEl>
                                          </p:spTgt>
                                        </p:tgtEl>
                                        <p:attrNameLst>
                                          <p:attrName>style.visibility</p:attrName>
                                        </p:attrNameLst>
                                      </p:cBhvr>
                                      <p:to>
                                        <p:strVal val="visible"/>
                                      </p:to>
                                    </p:set>
                                    <p:animEffect transition="in" filter="dissolve">
                                      <p:cBhvr>
                                        <p:cTn id="22" dur="500"/>
                                        <p:tgtEl>
                                          <p:spTgt spid="654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434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363" name="Object 3">
            <a:extLst>
              <a:ext uri="{FF2B5EF4-FFF2-40B4-BE49-F238E27FC236}">
                <a16:creationId xmlns:a16="http://schemas.microsoft.com/office/drawing/2014/main" id="{8D205EBE-565F-91E9-FC7A-6173A8FB55A6}"/>
              </a:ext>
            </a:extLst>
          </p:cNvPr>
          <p:cNvGraphicFramePr>
            <a:graphicFrameLocks noChangeAspect="1"/>
          </p:cNvGraphicFramePr>
          <p:nvPr/>
        </p:nvGraphicFramePr>
        <p:xfrm>
          <a:off x="473075" y="1143000"/>
          <a:ext cx="8137525" cy="5255393"/>
        </p:xfrm>
        <a:graphic>
          <a:graphicData uri="http://schemas.openxmlformats.org/presentationml/2006/ole">
            <mc:AlternateContent xmlns:mc="http://schemas.openxmlformats.org/markup-compatibility/2006">
              <mc:Choice xmlns:v="urn:schemas-microsoft-com:vml" Requires="v">
                <p:oleObj name="Bitmap Image" r:id="rId2" imgW="4486901" imgH="5942857" progId="Paint.Picture">
                  <p:embed/>
                </p:oleObj>
              </mc:Choice>
              <mc:Fallback>
                <p:oleObj name="Bitmap Image" r:id="rId2" imgW="4486901" imgH="5942857" progId="Paint.Picture">
                  <p:embed/>
                  <p:pic>
                    <p:nvPicPr>
                      <p:cNvPr id="655363" name="Object 3">
                        <a:extLst>
                          <a:ext uri="{FF2B5EF4-FFF2-40B4-BE49-F238E27FC236}">
                            <a16:creationId xmlns:a16="http://schemas.microsoft.com/office/drawing/2014/main" id="{8D205EBE-565F-91E9-FC7A-6173A8FB55A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1000"/>
                                </a14:imgEffect>
                                <a14:imgEffect>
                                  <a14:brightnessContrast bright="-28000" contrast="100000"/>
                                </a14:imgEffect>
                              </a14:imgLayer>
                            </a14:imgProps>
                          </a:ext>
                          <a:ext uri="{28A0092B-C50C-407E-A947-70E740481C1C}">
                            <a14:useLocalDpi xmlns:a14="http://schemas.microsoft.com/office/drawing/2010/main" val="0"/>
                          </a:ext>
                        </a:extLst>
                      </a:blip>
                      <a:srcRect/>
                      <a:stretch>
                        <a:fillRect/>
                      </a:stretch>
                    </p:blipFill>
                    <p:spPr bwMode="auto">
                      <a:xfrm>
                        <a:off x="473075" y="1143000"/>
                        <a:ext cx="8137525" cy="5255393"/>
                      </a:xfrm>
                      <a:prstGeom prst="rect">
                        <a:avLst/>
                      </a:prstGeom>
                      <a:noFill/>
                      <a:ln>
                        <a:noFill/>
                      </a:ln>
                      <a:effectLst/>
                    </p:spPr>
                  </p:pic>
                </p:oleObj>
              </mc:Fallback>
            </mc:AlternateContent>
          </a:graphicData>
        </a:graphic>
      </p:graphicFrame>
      <p:grpSp>
        <p:nvGrpSpPr>
          <p:cNvPr id="2" name="Group 38">
            <a:extLst>
              <a:ext uri="{FF2B5EF4-FFF2-40B4-BE49-F238E27FC236}">
                <a16:creationId xmlns:a16="http://schemas.microsoft.com/office/drawing/2014/main" id="{B0EE73E4-1B48-8F5E-5C45-8F25288BFF8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82A7FB6-92AE-EC3F-7C7A-09B93190C487}"/>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8C6A0A0E-AD6D-711A-38E2-D8964BF31AE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CE559D0-53EE-2D46-1DD5-D8B691F42DF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0C16ACE-90E0-5698-B960-6EB36F31CA4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C804893-B163-56BC-E38A-A331F2C274A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B3F5379-B71D-1B4D-ACCF-14A1A8DEF5BD}"/>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673790D-2EEF-5105-2B23-F0B0D8BCA0F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EE9D66E-F3AD-0CD9-12D5-BB8D099EAA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2AE9EF3-9682-F44F-4263-089C2F1B929C}"/>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EBC7035E-DCEB-3033-646B-C5A6123A38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F48A9DDD-032B-1C04-105E-6657C1DC1F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53581966-3B35-3BE4-04F5-6B8C4121A1C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11F4442-3EC2-F595-046A-7FF1284FDC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9871EE9-46FD-9DF0-9A4D-D1895643455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1F0F385-2FDF-A353-C7E7-661F9BC257B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BE534BB8-AD40-C945-945B-713193D3D0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itle 18">
            <a:extLst>
              <a:ext uri="{FF2B5EF4-FFF2-40B4-BE49-F238E27FC236}">
                <a16:creationId xmlns:a16="http://schemas.microsoft.com/office/drawing/2014/main" id="{6A96E380-FFE8-4912-BD9B-11C352755613}"/>
              </a:ext>
            </a:extLst>
          </p:cNvPr>
          <p:cNvSpPr>
            <a:spLocks noGrp="1"/>
          </p:cNvSpPr>
          <p:nvPr>
            <p:ph type="title"/>
          </p:nvPr>
        </p:nvSpPr>
        <p:spPr>
          <a:xfrm>
            <a:off x="228600" y="152400"/>
            <a:ext cx="7772400" cy="990600"/>
          </a:xfrm>
        </p:spPr>
        <p:txBody>
          <a:bodyPr/>
          <a:lstStyle/>
          <a:p>
            <a:r>
              <a:rPr lang="en-US" sz="2800" dirty="0"/>
              <a:t>Post Processing  of Experimental Observations</a:t>
            </a:r>
            <a:endParaRPr lang="en-IN" sz="2800" dirty="0"/>
          </a:p>
        </p:txBody>
      </p:sp>
    </p:spTree>
    <p:extLst>
      <p:ext uri="{BB962C8B-B14F-4D97-AF65-F5344CB8AC3E}">
        <p14:creationId xmlns:p14="http://schemas.microsoft.com/office/powerpoint/2010/main" val="4176948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a:extLst>
              <a:ext uri="{FF2B5EF4-FFF2-40B4-BE49-F238E27FC236}">
                <a16:creationId xmlns:a16="http://schemas.microsoft.com/office/drawing/2014/main" id="{2A706D4E-6181-F719-0DF8-A8B286928E16}"/>
              </a:ext>
            </a:extLst>
          </p:cNvPr>
          <p:cNvSpPr>
            <a:spLocks noGrp="1" noChangeArrowheads="1"/>
          </p:cNvSpPr>
          <p:nvPr>
            <p:ph type="title"/>
          </p:nvPr>
        </p:nvSpPr>
        <p:spPr>
          <a:xfrm>
            <a:off x="685800" y="304800"/>
            <a:ext cx="7772400" cy="609600"/>
          </a:xfrm>
        </p:spPr>
        <p:txBody>
          <a:bodyPr/>
          <a:lstStyle/>
          <a:p>
            <a:r>
              <a:rPr lang="en-US" altLang="en-US" sz="2800"/>
              <a:t>Similarity Variables</a:t>
            </a:r>
          </a:p>
        </p:txBody>
      </p:sp>
      <p:graphicFrame>
        <p:nvGraphicFramePr>
          <p:cNvPr id="656388" name="Object 4">
            <a:extLst>
              <a:ext uri="{FF2B5EF4-FFF2-40B4-BE49-F238E27FC236}">
                <a16:creationId xmlns:a16="http://schemas.microsoft.com/office/drawing/2014/main" id="{ECFA4BE7-C4CD-C193-CE96-162217B9BBFB}"/>
              </a:ext>
            </a:extLst>
          </p:cNvPr>
          <p:cNvGraphicFramePr>
            <a:graphicFrameLocks noChangeAspect="1"/>
          </p:cNvGraphicFramePr>
          <p:nvPr/>
        </p:nvGraphicFramePr>
        <p:xfrm>
          <a:off x="304799" y="1274762"/>
          <a:ext cx="8702675" cy="5354638"/>
        </p:xfrm>
        <a:graphic>
          <a:graphicData uri="http://schemas.openxmlformats.org/presentationml/2006/ole">
            <mc:AlternateContent xmlns:mc="http://schemas.openxmlformats.org/markup-compatibility/2006">
              <mc:Choice xmlns:v="urn:schemas-microsoft-com:vml" Requires="v">
                <p:oleObj name="Bitmap Image" r:id="rId2" imgW="4952381" imgH="5811061" progId="Paint.Picture">
                  <p:embed/>
                </p:oleObj>
              </mc:Choice>
              <mc:Fallback>
                <p:oleObj name="Bitmap Image" r:id="rId2" imgW="4952381" imgH="5811061" progId="Paint.Picture">
                  <p:embed/>
                  <p:pic>
                    <p:nvPicPr>
                      <p:cNvPr id="656388" name="Object 4">
                        <a:extLst>
                          <a:ext uri="{FF2B5EF4-FFF2-40B4-BE49-F238E27FC236}">
                            <a16:creationId xmlns:a16="http://schemas.microsoft.com/office/drawing/2014/main" id="{ECFA4BE7-C4CD-C193-CE96-162217B9BBF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bright="-25000" contrast="73000"/>
                                </a14:imgEffect>
                              </a14:imgLayer>
                            </a14:imgProps>
                          </a:ext>
                          <a:ext uri="{28A0092B-C50C-407E-A947-70E740481C1C}">
                            <a14:useLocalDpi xmlns:a14="http://schemas.microsoft.com/office/drawing/2010/main" val="0"/>
                          </a:ext>
                        </a:extLst>
                      </a:blip>
                      <a:srcRect/>
                      <a:stretch>
                        <a:fillRect/>
                      </a:stretch>
                    </p:blipFill>
                    <p:spPr bwMode="auto">
                      <a:xfrm>
                        <a:off x="304799" y="1274762"/>
                        <a:ext cx="8702675" cy="5354638"/>
                      </a:xfrm>
                      <a:prstGeom prst="rect">
                        <a:avLst/>
                      </a:prstGeom>
                      <a:noFill/>
                      <a:ln>
                        <a:noFill/>
                      </a:ln>
                      <a:effectLst/>
                    </p:spPr>
                  </p:pic>
                </p:oleObj>
              </mc:Fallback>
            </mc:AlternateContent>
          </a:graphicData>
        </a:graphic>
      </p:graphicFrame>
      <p:grpSp>
        <p:nvGrpSpPr>
          <p:cNvPr id="2" name="Group 38">
            <a:extLst>
              <a:ext uri="{FF2B5EF4-FFF2-40B4-BE49-F238E27FC236}">
                <a16:creationId xmlns:a16="http://schemas.microsoft.com/office/drawing/2014/main" id="{88238A6D-341C-6323-A3E5-D61ABCCDD34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D86FB82-B006-5D57-CEBF-6802E3663379}"/>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6DCF7C75-4207-71C5-BE22-7AF1764E304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7AA5540-CF9D-AB5D-BD10-80DA1BE57FF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28C0D20-13E9-C66F-9957-F23C4347AEF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B945425-075C-212A-29FD-7ECFB090C85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CEB10D6-AD0C-C4DC-734D-F3E1698048FE}"/>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ED6F20A-A118-AA1B-ADC4-52937FDDA3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8EF5A3A-7FF4-5637-58A0-24D6990031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AC992D7D-5B5D-A5B9-D7F8-0DBA36A1EFA2}"/>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E6BABCF1-E944-4F1C-34DC-6555E1651D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CDE02DDA-3E3B-10D4-E6CA-032BDC7091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0ED8054-579B-277E-4439-C34A5408CF2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B45CA16-DCE9-3CE7-B652-5F93E55E30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04DD0E5D-CD36-7242-7AC2-AED86C2E48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EC89880-F580-6B8C-DD4A-9D6F1436B2D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10322E4-8815-0F67-1548-D948DC7633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19" name="Object 6">
                <a:extLst>
                  <a:ext uri="{FF2B5EF4-FFF2-40B4-BE49-F238E27FC236}">
                    <a16:creationId xmlns:a16="http://schemas.microsoft.com/office/drawing/2014/main" id="{0A201063-0765-5A33-5C44-4330B8A5BCE7}"/>
                  </a:ext>
                </a:extLst>
              </p:cNvPr>
              <p:cNvSpPr txBox="1"/>
              <p:nvPr/>
            </p:nvSpPr>
            <p:spPr bwMode="auto">
              <a:xfrm>
                <a:off x="2875908" y="1433512"/>
                <a:ext cx="4900616" cy="1081088"/>
              </a:xfrm>
              <a:prstGeom prst="rect">
                <a:avLst/>
              </a:prstGeom>
              <a:solidFill>
                <a:schemeClr val="bg1"/>
              </a:solid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r>
                        <a:rPr lang="en-IN" i="1">
                          <a:solidFill>
                            <a:srgbClr val="000000"/>
                          </a:solidFill>
                          <a:latin typeface="Cambria Math" panose="02040503050406030204" pitchFamily="18" charset="0"/>
                        </a:rPr>
                        <m:t>=0.664</m:t>
                      </m:r>
                      <m:rad>
                        <m:radPr>
                          <m:degHide m:val="on"/>
                          <m:ctrlPr>
                            <a:rPr lang="en-IN" i="1">
                              <a:solidFill>
                                <a:srgbClr val="000000"/>
                              </a:solidFill>
                              <a:latin typeface="Cambria Math" panose="02040503050406030204" pitchFamily="18" charset="0"/>
                            </a:rPr>
                          </m:ctrlPr>
                        </m:radPr>
                        <m:deg/>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𝐿</m:t>
                              </m:r>
                            </m:sub>
                          </m:sSub>
                        </m:e>
                      </m:rad>
                      <m:r>
                        <a:rPr lang="en-US" b="0" i="1" smtClean="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oMath>
                  </m:oMathPara>
                </a14:m>
                <a:endParaRPr lang="en-IN" dirty="0"/>
              </a:p>
            </p:txBody>
          </p:sp>
        </mc:Choice>
        <mc:Fallback xmlns="">
          <p:sp>
            <p:nvSpPr>
              <p:cNvPr id="19" name="Object 6">
                <a:extLst>
                  <a:ext uri="{FF2B5EF4-FFF2-40B4-BE49-F238E27FC236}">
                    <a16:creationId xmlns:a16="http://schemas.microsoft.com/office/drawing/2014/main" id="{0A201063-0765-5A33-5C44-4330B8A5BCE7}"/>
                  </a:ext>
                </a:extLst>
              </p:cNvPr>
              <p:cNvSpPr txBox="1">
                <a:spLocks noRot="1" noChangeAspect="1" noMove="1" noResize="1" noEditPoints="1" noAdjustHandles="1" noChangeArrowheads="1" noChangeShapeType="1" noTextEdit="1"/>
              </p:cNvSpPr>
              <p:nvPr/>
            </p:nvSpPr>
            <p:spPr bwMode="auto">
              <a:xfrm>
                <a:off x="2875908" y="1433512"/>
                <a:ext cx="4900616" cy="1081088"/>
              </a:xfrm>
              <a:prstGeom prst="rect">
                <a:avLst/>
              </a:prstGeom>
              <a:blipFill>
                <a:blip r:embed="rId6"/>
                <a:stretch>
                  <a:fillRect/>
                </a:stretch>
              </a:blipFill>
              <a:ln>
                <a:noFill/>
              </a:ln>
              <a:effectLst/>
            </p:spPr>
            <p:txBody>
              <a:bodyPr/>
              <a:lstStyle/>
              <a:p>
                <a:r>
                  <a:rPr lang="en-IN">
                    <a:noFill/>
                  </a:rPr>
                  <a:t> </a:t>
                </a:r>
              </a:p>
            </p:txBody>
          </p:sp>
        </mc:Fallback>
      </mc:AlternateContent>
      <p:sp>
        <p:nvSpPr>
          <p:cNvPr id="20" name="TextBox 19">
            <a:extLst>
              <a:ext uri="{FF2B5EF4-FFF2-40B4-BE49-F238E27FC236}">
                <a16:creationId xmlns:a16="http://schemas.microsoft.com/office/drawing/2014/main" id="{16B673D7-C0EA-A7C8-0627-036F2119B132}"/>
              </a:ext>
            </a:extLst>
          </p:cNvPr>
          <p:cNvSpPr txBox="1"/>
          <p:nvPr/>
        </p:nvSpPr>
        <p:spPr>
          <a:xfrm>
            <a:off x="2971800" y="3810000"/>
            <a:ext cx="5257800" cy="830997"/>
          </a:xfrm>
          <a:prstGeom prst="rect">
            <a:avLst/>
          </a:prstGeom>
          <a:solidFill>
            <a:schemeClr val="bg1"/>
          </a:solidFill>
        </p:spPr>
        <p:txBody>
          <a:bodyPr wrap="square" rtlCol="0">
            <a:spAutoFit/>
          </a:bodyPr>
          <a:lstStyle/>
          <a:p>
            <a:r>
              <a:rPr lang="en-US" dirty="0">
                <a:solidFill>
                  <a:srgbClr val="0070C0"/>
                </a:solidFill>
              </a:rPr>
              <a:t>Found to be very accurate for all fluids with </a:t>
            </a:r>
            <a:r>
              <a:rPr lang="en-US" dirty="0" err="1">
                <a:solidFill>
                  <a:srgbClr val="0070C0"/>
                </a:solidFill>
              </a:rPr>
              <a:t>Pr</a:t>
            </a:r>
            <a:r>
              <a:rPr lang="en-US" dirty="0">
                <a:solidFill>
                  <a:srgbClr val="0070C0"/>
                </a:solidFill>
              </a:rPr>
              <a:t> &gt; 0.5.</a:t>
            </a:r>
            <a:endParaRPr lang="en-IN" dirty="0">
              <a:solidFill>
                <a:srgbClr val="0070C0"/>
              </a:solidFill>
            </a:endParaRPr>
          </a:p>
        </p:txBody>
      </p:sp>
    </p:spTree>
    <p:extLst>
      <p:ext uri="{BB962C8B-B14F-4D97-AF65-F5344CB8AC3E}">
        <p14:creationId xmlns:p14="http://schemas.microsoft.com/office/powerpoint/2010/main" val="189386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56388"/>
                                        </p:tgtEl>
                                        <p:attrNameLst>
                                          <p:attrName>style.visibility</p:attrName>
                                        </p:attrNameLst>
                                      </p:cBhvr>
                                      <p:to>
                                        <p:strVal val="visible"/>
                                      </p:to>
                                    </p:set>
                                    <p:animEffect transition="in" filter="circle(in)">
                                      <p:cBhvr>
                                        <p:cTn id="7" dur="750"/>
                                        <p:tgtEl>
                                          <p:spTgt spid="65638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7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8B824-D6DB-21AA-9024-FF91058E9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8B6D8-693A-D1D7-C2CB-B30A7FE96897}"/>
              </a:ext>
            </a:extLst>
          </p:cNvPr>
          <p:cNvSpPr>
            <a:spLocks noGrp="1"/>
          </p:cNvSpPr>
          <p:nvPr>
            <p:ph type="title"/>
          </p:nvPr>
        </p:nvSpPr>
        <p:spPr>
          <a:xfrm>
            <a:off x="228600" y="76200"/>
            <a:ext cx="7315200" cy="1070259"/>
          </a:xfrm>
        </p:spPr>
        <p:txBody>
          <a:bodyPr/>
          <a:lstStyle/>
          <a:p>
            <a:r>
              <a:rPr lang="en-US" sz="2800" dirty="0"/>
              <a:t>Local Nusselt Number Low Prandtl Number Thermal Boundary Layer</a:t>
            </a:r>
            <a:endParaRPr lang="en-IN" sz="2800" dirty="0"/>
          </a:p>
        </p:txBody>
      </p:sp>
      <p:grpSp>
        <p:nvGrpSpPr>
          <p:cNvPr id="6" name="Group 38">
            <a:extLst>
              <a:ext uri="{FF2B5EF4-FFF2-40B4-BE49-F238E27FC236}">
                <a16:creationId xmlns:a16="http://schemas.microsoft.com/office/drawing/2014/main" id="{E2289516-0071-110E-9798-9B1FF7992FC6}"/>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2BBCB73-7D1A-4679-B243-B43A9706CDCC}"/>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3EFEA1CC-48F7-B4A7-F7A6-3034813E46E3}"/>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8230DB06-55C4-43BF-9988-458D8351279D}"/>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F8E167B-8CC0-0442-981F-3CBC498DDF7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BE25D163-1022-4E7F-64BC-3A6AD0A9B5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9D0B7A9B-D40C-B265-24EA-AF5F01E9E01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5E4BECE-259E-B638-D484-97BCCF144B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3807ECBC-FCCE-445E-CB3E-7D2AA0234F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23D1054-CDC3-0B73-9700-E704C4C09133}"/>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21E86220-9E0C-EBED-A885-5B9C9BB770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D8A33EA-BFAF-2A2D-F430-23800D55CA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A601626-95EB-56EB-773A-D903AC5BE97D}"/>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133CAC57-CF70-B140-4C09-5EE74C98CCA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5275037-AB0C-D777-CA09-3E4C1942B99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3A29A766-763C-3936-7B72-EEAD46A418E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2F49FB92-7AF3-A4F8-1CEC-D49CF8928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B8166C4C-52E4-51E3-CCC9-413197E73EF3}"/>
              </a:ext>
            </a:extLst>
          </p:cNvPr>
          <p:cNvSpPr txBox="1"/>
          <p:nvPr/>
        </p:nvSpPr>
        <p:spPr>
          <a:xfrm>
            <a:off x="457200" y="2140803"/>
            <a:ext cx="7620000" cy="830997"/>
          </a:xfrm>
          <a:prstGeom prst="rect">
            <a:avLst/>
          </a:prstGeom>
          <a:noFill/>
        </p:spPr>
        <p:txBody>
          <a:bodyPr wrap="square">
            <a:spAutoFit/>
          </a:bodyPr>
          <a:lstStyle/>
          <a:p>
            <a:pPr algn="l"/>
            <a:r>
              <a:rPr lang="en-US" sz="2400" b="0" i="0" u="none" strike="noStrike" baseline="0" dirty="0">
                <a:solidFill>
                  <a:srgbClr val="292526"/>
                </a:solidFill>
                <a:latin typeface="TimesLTStd-Roman"/>
              </a:rPr>
              <a:t>The similarity solution for the local temperature of the fluid </a:t>
            </a:r>
            <a:r>
              <a:rPr lang="en-IN" sz="2400" b="0" i="0" u="none" strike="noStrike" baseline="0" dirty="0">
                <a:solidFill>
                  <a:srgbClr val="292526"/>
                </a:solidFill>
                <a:latin typeface="TimesLTStd-Roman"/>
              </a:rPr>
              <a:t>is therefore</a:t>
            </a:r>
            <a:endParaRPr lang="en-IN"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E3BC14D-450D-9F33-D4F1-E0D458A043A3}"/>
                  </a:ext>
                </a:extLst>
              </p:cNvPr>
              <p:cNvSpPr txBox="1"/>
              <p:nvPr/>
            </p:nvSpPr>
            <p:spPr>
              <a:xfrm>
                <a:off x="990600" y="4800600"/>
                <a:ext cx="7135812" cy="68961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0000"/>
                          </a:solidFill>
                          <a:latin typeface="Cambria Math" panose="02040503050406030204" pitchFamily="18" charset="0"/>
                        </a:rPr>
                        <m:t>𝑁𝑢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𝑥</m:t>
                          </m:r>
                        </m:e>
                      </m:d>
                      <m:r>
                        <a:rPr lang="en-US" sz="2000" b="0" i="1" smtClean="0">
                          <a:solidFill>
                            <a:srgbClr val="000000"/>
                          </a:solidFill>
                          <a:latin typeface="Cambria Math" panose="02040503050406030204" pitchFamily="18" charset="0"/>
                        </a:rPr>
                        <m:t>=</m:t>
                      </m:r>
                      <m:f>
                        <m:fPr>
                          <m:ctrlPr>
                            <a:rPr lang="en-US" sz="2000" b="0" i="1" smtClean="0">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h</m:t>
                          </m:r>
                          <m:d>
                            <m:dPr>
                              <m:ctrlPr>
                                <a:rPr lang="en-IN"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𝑥</m:t>
                              </m:r>
                            </m:e>
                          </m:d>
                          <m:r>
                            <a:rPr lang="en-US" sz="2000" i="1">
                              <a:solidFill>
                                <a:srgbClr val="000000"/>
                              </a:solidFill>
                              <a:latin typeface="Cambria Math" panose="02040503050406030204" pitchFamily="18" charset="0"/>
                            </a:rPr>
                            <m:t>𝑥</m:t>
                          </m:r>
                        </m:num>
                        <m:den>
                          <m:r>
                            <a:rPr lang="en-US" sz="2000" b="0" i="1" smtClean="0">
                              <a:solidFill>
                                <a:srgbClr val="000000"/>
                              </a:solidFill>
                              <a:latin typeface="Cambria Math" panose="02040503050406030204" pitchFamily="18" charset="0"/>
                            </a:rPr>
                            <m:t>𝑘</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0.</m:t>
                      </m:r>
                      <m:r>
                        <a:rPr lang="en-US" sz="2000" b="0" i="1" smtClean="0">
                          <a:solidFill>
                            <a:srgbClr val="000000"/>
                          </a:solidFill>
                          <a:latin typeface="Cambria Math" panose="02040503050406030204" pitchFamily="18" charset="0"/>
                          <a:ea typeface="Cambria Math" panose="02040503050406030204" pitchFamily="18" charset="0"/>
                        </a:rPr>
                        <m:t>564</m:t>
                      </m:r>
                      <m:r>
                        <a:rPr lang="en-US" sz="2000" i="1">
                          <a:solidFill>
                            <a:srgbClr val="000000"/>
                          </a:solidFill>
                          <a:latin typeface="Cambria Math" panose="02040503050406030204" pitchFamily="18" charset="0"/>
                          <a:ea typeface="Cambria Math" panose="02040503050406030204" pitchFamily="18" charset="0"/>
                        </a:rPr>
                        <m:t>×</m:t>
                      </m:r>
                      <m:rad>
                        <m:radPr>
                          <m:degHide m:val="on"/>
                          <m:ctrlPr>
                            <a:rPr lang="en-IN" sz="2000" i="1">
                              <a:solidFill>
                                <a:srgbClr val="000000"/>
                              </a:solidFill>
                              <a:latin typeface="Cambria Math" panose="02040503050406030204" pitchFamily="18" charset="0"/>
                            </a:rPr>
                          </m:ctrlPr>
                        </m:radPr>
                        <m:deg/>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𝑅𝑒</m:t>
                              </m:r>
                            </m:e>
                            <m:sub>
                              <m:r>
                                <a:rPr lang="en-US" sz="2000" i="1">
                                  <a:solidFill>
                                    <a:srgbClr val="000000"/>
                                  </a:solidFill>
                                  <a:latin typeface="Cambria Math" panose="02040503050406030204" pitchFamily="18" charset="0"/>
                                </a:rPr>
                                <m:t>𝑥</m:t>
                              </m:r>
                            </m:sub>
                          </m:sSub>
                          <m:r>
                            <a:rPr lang="en-US" sz="2000" i="1" smtClean="0">
                              <a:solidFill>
                                <a:srgbClr val="000000"/>
                              </a:solidFill>
                              <a:latin typeface="Cambria Math" panose="02040503050406030204" pitchFamily="18" charset="0"/>
                              <a:ea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𝑃𝑟</m:t>
                          </m:r>
                        </m:e>
                      </m:rad>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𝑓𝑜𝑟</m:t>
                      </m:r>
                      <m:r>
                        <a:rPr lang="en-US" sz="2000" b="0" i="1" smtClean="0">
                          <a:solidFill>
                            <a:srgbClr val="000000"/>
                          </a:solidFill>
                          <a:latin typeface="Cambria Math" panose="02040503050406030204" pitchFamily="18" charset="0"/>
                        </a:rPr>
                        <m:t> </m:t>
                      </m:r>
                      <m:r>
                        <a:rPr lang="en-US" sz="2000" b="0" i="1" smtClean="0">
                          <a:solidFill>
                            <a:srgbClr val="000000"/>
                          </a:solidFill>
                          <a:latin typeface="Cambria Math" panose="02040503050406030204" pitchFamily="18" charset="0"/>
                        </a:rPr>
                        <m:t>𝑃𝑟</m:t>
                      </m:r>
                      <m:r>
                        <a:rPr lang="en-US" sz="2000" b="0" i="1" smtClean="0">
                          <a:solidFill>
                            <a:srgbClr val="000000"/>
                          </a:solidFill>
                          <a:latin typeface="Cambria Math" panose="02040503050406030204" pitchFamily="18" charset="0"/>
                          <a:ea typeface="Cambria Math" panose="02040503050406030204" pitchFamily="18" charset="0"/>
                        </a:rPr>
                        <m:t>→0.</m:t>
                      </m:r>
                    </m:oMath>
                  </m:oMathPara>
                </a14:m>
                <a:endParaRPr lang="en-IN" sz="2000" dirty="0"/>
              </a:p>
            </p:txBody>
          </p:sp>
        </mc:Choice>
        <mc:Fallback xmlns="">
          <p:sp>
            <p:nvSpPr>
              <p:cNvPr id="24" name="TextBox 23">
                <a:extLst>
                  <a:ext uri="{FF2B5EF4-FFF2-40B4-BE49-F238E27FC236}">
                    <a16:creationId xmlns:a16="http://schemas.microsoft.com/office/drawing/2014/main" id="{9E3BC14D-450D-9F33-D4F1-E0D458A043A3}"/>
                  </a:ext>
                </a:extLst>
              </p:cNvPr>
              <p:cNvSpPr txBox="1">
                <a:spLocks noRot="1" noChangeAspect="1" noMove="1" noResize="1" noEditPoints="1" noAdjustHandles="1" noChangeArrowheads="1" noChangeShapeType="1" noTextEdit="1"/>
              </p:cNvSpPr>
              <p:nvPr/>
            </p:nvSpPr>
            <p:spPr>
              <a:xfrm>
                <a:off x="990600" y="4800600"/>
                <a:ext cx="7135812" cy="689612"/>
              </a:xfrm>
              <a:prstGeom prst="rect">
                <a:avLst/>
              </a:prstGeom>
              <a:blipFill>
                <a:blip r:embed="rId3"/>
                <a:stretch>
                  <a:fillRect/>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06D1B6C8-B592-CD97-E03E-BF37E712A28E}"/>
              </a:ext>
            </a:extLst>
          </p:cNvPr>
          <p:cNvSpPr txBox="1"/>
          <p:nvPr/>
        </p:nvSpPr>
        <p:spPr>
          <a:xfrm>
            <a:off x="762000" y="5710535"/>
            <a:ext cx="8077200" cy="461665"/>
          </a:xfrm>
          <a:prstGeom prst="rect">
            <a:avLst/>
          </a:prstGeom>
          <a:noFill/>
        </p:spPr>
        <p:txBody>
          <a:bodyPr wrap="square">
            <a:spAutoFit/>
          </a:bodyPr>
          <a:lstStyle/>
          <a:p>
            <a:r>
              <a:rPr lang="en-US" sz="2400" b="0" i="0" u="none" strike="noStrike" baseline="0" dirty="0">
                <a:solidFill>
                  <a:srgbClr val="292526"/>
                </a:solidFill>
                <a:latin typeface="TimesLTStd-Roman"/>
              </a:rPr>
              <a:t>This limiting heat transfer result holds for </a:t>
            </a:r>
            <a:r>
              <a:rPr lang="en-US" sz="2400" b="0" i="0" u="none" strike="noStrike" baseline="0" dirty="0" err="1">
                <a:solidFill>
                  <a:srgbClr val="292526"/>
                </a:solidFill>
                <a:latin typeface="TimesLTStd-Roman"/>
              </a:rPr>
              <a:t>Pr</a:t>
            </a:r>
            <a:r>
              <a:rPr lang="en-US" sz="2400" b="0" i="0" u="none" strike="noStrike" baseline="0" dirty="0">
                <a:solidFill>
                  <a:srgbClr val="292526"/>
                </a:solidFill>
                <a:latin typeface="TimesLTStd-Roman"/>
              </a:rPr>
              <a:t> </a:t>
            </a:r>
            <a:r>
              <a:rPr lang="en-US" sz="2400" b="0" i="1" u="none" strike="noStrike" baseline="0" dirty="0">
                <a:solidFill>
                  <a:srgbClr val="292526"/>
                </a:solidFill>
                <a:latin typeface="MTMI"/>
              </a:rPr>
              <a:t>&lt; </a:t>
            </a:r>
            <a:r>
              <a:rPr lang="en-US" sz="2400" b="0" i="0" u="none" strike="noStrike" baseline="0" dirty="0">
                <a:solidFill>
                  <a:srgbClr val="292526"/>
                </a:solidFill>
                <a:latin typeface="TimesLTStd-Roman"/>
              </a:rPr>
              <a:t>0.5</a:t>
            </a:r>
            <a:endParaRPr lang="en-IN" dirty="0"/>
          </a:p>
        </p:txBody>
      </p:sp>
      <mc:AlternateContent xmlns:mc="http://schemas.openxmlformats.org/markup-compatibility/2006" xmlns:a14="http://schemas.microsoft.com/office/drawing/2010/main">
        <mc:Choice Requires="a14">
          <p:sp>
            <p:nvSpPr>
              <p:cNvPr id="4" name="Object 2">
                <a:extLst>
                  <a:ext uri="{FF2B5EF4-FFF2-40B4-BE49-F238E27FC236}">
                    <a16:creationId xmlns:a16="http://schemas.microsoft.com/office/drawing/2014/main" id="{B7F31207-1898-E246-E5FE-B30B700ED451}"/>
                  </a:ext>
                </a:extLst>
              </p:cNvPr>
              <p:cNvSpPr txBox="1"/>
              <p:nvPr/>
            </p:nvSpPr>
            <p:spPr bwMode="auto">
              <a:xfrm>
                <a:off x="2286000" y="1349425"/>
                <a:ext cx="4160840" cy="1088975"/>
              </a:xfrm>
              <a:prstGeom prst="rect">
                <a:avLst/>
              </a:prstGeom>
              <a:noFill/>
              <a:ln w="25400" algn="ctr">
                <a:noFill/>
                <a:miter lim="800000"/>
                <a:headEnd/>
                <a:tailEnd/>
              </a:ln>
              <a:effectLst/>
            </p:spPr>
            <p:txBody>
              <a:bodyPr>
                <a:normAutofit/>
              </a:bodyPr>
              <a:lstStyle/>
              <a:p>
                <a:pPr algn="ctr"/>
                <a14:m>
                  <m:oMathPara xmlns:m="http://schemas.openxmlformats.org/officeDocument/2006/math">
                    <m:oMathParaPr>
                      <m:jc m:val="center"/>
                    </m:oMathParaPr>
                    <m:oMath xmlns:m="http://schemas.openxmlformats.org/officeDocument/2006/math">
                      <m:r>
                        <a:rPr lang="en-US" b="0" i="1" smtClean="0">
                          <a:solidFill>
                            <a:srgbClr val="000000"/>
                          </a:solidFill>
                          <a:latin typeface="Cambria Math" panose="02040503050406030204" pitchFamily="18" charset="0"/>
                          <a:ea typeface="Cambria Math" panose="02040503050406030204" pitchFamily="18" charset="0"/>
                        </a:rPr>
                        <m:t> ⇒</m:t>
                      </m:r>
                      <m:r>
                        <a:rPr lang="en-US" b="0" i="1" smtClean="0">
                          <a:solidFill>
                            <a:srgbClr val="000000"/>
                          </a:solidFill>
                          <a:latin typeface="Cambria Math" panose="02040503050406030204" pitchFamily="18" charset="0"/>
                          <a:ea typeface="Cambria Math" panose="02040503050406030204" pitchFamily="18" charset="0"/>
                        </a:rPr>
                        <m:t>𝐺</m:t>
                      </m:r>
                      <m:d>
                        <m:dPr>
                          <m:ctrlPr>
                            <a:rPr lang="en-US" b="0" i="1" smtClean="0">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𝜂</m:t>
                          </m:r>
                        </m:e>
                      </m:d>
                      <m:r>
                        <a:rPr lang="en-US" b="0" i="1" smtClean="0">
                          <a:solidFill>
                            <a:srgbClr val="000000"/>
                          </a:solidFill>
                          <a:latin typeface="Cambria Math" panose="02040503050406030204" pitchFamily="18" charset="0"/>
                          <a:ea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𝐺</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b="0" i="1" smtClean="0">
                          <a:solidFill>
                            <a:srgbClr val="000000"/>
                          </a:solidFill>
                          <a:latin typeface="Cambria Math" panose="02040503050406030204" pitchFamily="18" charset="0"/>
                          <a:ea typeface="Cambria Math" panose="02040503050406030204" pitchFamily="18" charset="0"/>
                        </a:rPr>
                        <m:t>𝑒𝑟𝑓</m:t>
                      </m:r>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𝜂</m:t>
                              </m:r>
                            </m:num>
                            <m:den>
                              <m:r>
                                <a:rPr lang="en-US" b="0" i="1" smtClean="0">
                                  <a:solidFill>
                                    <a:srgbClr val="000000"/>
                                  </a:solidFill>
                                  <a:latin typeface="Cambria Math" panose="02040503050406030204" pitchFamily="18" charset="0"/>
                                  <a:ea typeface="Cambria Math" panose="02040503050406030204" pitchFamily="18" charset="0"/>
                                </a:rPr>
                                <m:t>2</m:t>
                              </m:r>
                            </m:den>
                          </m:f>
                          <m:rad>
                            <m:radPr>
                              <m:degHide m:val="on"/>
                              <m:ctrlPr>
                                <a:rPr lang="en-US" b="0" i="1" smtClean="0">
                                  <a:solidFill>
                                    <a:srgbClr val="000000"/>
                                  </a:solidFill>
                                  <a:latin typeface="Cambria Math" panose="02040503050406030204" pitchFamily="18" charset="0"/>
                                  <a:ea typeface="Cambria Math" panose="02040503050406030204" pitchFamily="18" charset="0"/>
                                </a:rPr>
                              </m:ctrlPr>
                            </m:radPr>
                            <m:deg/>
                            <m:e>
                              <m:r>
                                <a:rPr lang="en-US" b="0" i="1" smtClean="0">
                                  <a:solidFill>
                                    <a:srgbClr val="000000"/>
                                  </a:solidFill>
                                  <a:latin typeface="Cambria Math" panose="02040503050406030204" pitchFamily="18" charset="0"/>
                                  <a:ea typeface="Cambria Math" panose="02040503050406030204" pitchFamily="18" charset="0"/>
                                </a:rPr>
                                <m:t>𝑃𝑟</m:t>
                              </m:r>
                            </m:e>
                          </m:rad>
                        </m:e>
                      </m:d>
                    </m:oMath>
                  </m:oMathPara>
                </a14:m>
                <a:endParaRPr lang="en-US" dirty="0"/>
              </a:p>
            </p:txBody>
          </p:sp>
        </mc:Choice>
        <mc:Fallback xmlns="">
          <p:sp>
            <p:nvSpPr>
              <p:cNvPr id="4" name="Object 2">
                <a:extLst>
                  <a:ext uri="{FF2B5EF4-FFF2-40B4-BE49-F238E27FC236}">
                    <a16:creationId xmlns:a16="http://schemas.microsoft.com/office/drawing/2014/main" id="{B7F31207-1898-E246-E5FE-B30B700ED451}"/>
                  </a:ext>
                </a:extLst>
              </p:cNvPr>
              <p:cNvSpPr txBox="1">
                <a:spLocks noRot="1" noChangeAspect="1" noMove="1" noResize="1" noEditPoints="1" noAdjustHandles="1" noChangeArrowheads="1" noChangeShapeType="1" noTextEdit="1"/>
              </p:cNvSpPr>
              <p:nvPr/>
            </p:nvSpPr>
            <p:spPr bwMode="auto">
              <a:xfrm>
                <a:off x="2286000" y="1349425"/>
                <a:ext cx="4160840" cy="1088975"/>
              </a:xfrm>
              <a:prstGeom prst="rect">
                <a:avLst/>
              </a:prstGeom>
              <a:blipFill>
                <a:blip r:embed="rId4"/>
                <a:stretch>
                  <a:fillRect/>
                </a:stretch>
              </a:blipFill>
              <a:ln w="254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371640E1-F9A4-BF17-76FD-38EFE7AE63D8}"/>
                  </a:ext>
                </a:extLst>
              </p:cNvPr>
              <p:cNvSpPr txBox="1"/>
              <p:nvPr/>
            </p:nvSpPr>
            <p:spPr bwMode="auto">
              <a:xfrm>
                <a:off x="1401760" y="2819400"/>
                <a:ext cx="6370640" cy="1387475"/>
              </a:xfrm>
              <a:prstGeom prst="rect">
                <a:avLst/>
              </a:prstGeom>
              <a:noFill/>
              <a:ln w="25400" algn="ctr">
                <a:noFill/>
                <a:miter lim="800000"/>
                <a:headEnd/>
                <a:tailEnd/>
              </a:ln>
              <a:effectLst/>
            </p:spPr>
            <p:txBody>
              <a:bodyPr>
                <a:noAutofit/>
              </a:bodyPr>
              <a:lstStyle/>
              <a:p>
                <a:pPr algn="ctr"/>
                <a14:m>
                  <m:oMathPara xmlns:m="http://schemas.openxmlformats.org/officeDocument/2006/math">
                    <m:oMathParaPr>
                      <m:jc m:val="center"/>
                    </m:oMathParaPr>
                    <m:oMath xmlns:m="http://schemas.openxmlformats.org/officeDocument/2006/math">
                      <m:r>
                        <a:rPr lang="en-US" b="0" i="1" smtClean="0">
                          <a:solidFill>
                            <a:srgbClr val="000000"/>
                          </a:solidFill>
                          <a:latin typeface="Cambria Math" panose="02040503050406030204" pitchFamily="18" charset="0"/>
                          <a:ea typeface="Cambria Math" panose="02040503050406030204" pitchFamily="18" charset="0"/>
                        </a:rPr>
                        <m:t> ⇒</m:t>
                      </m:r>
                      <m:f>
                        <m:fPr>
                          <m:ctrlPr>
                            <a:rPr lang="en-US" b="0" i="1" smtClean="0">
                              <a:solidFill>
                                <a:srgbClr val="000000"/>
                              </a:solidFill>
                              <a:latin typeface="Cambria Math" panose="02040503050406030204" pitchFamily="18" charset="0"/>
                              <a:ea typeface="Cambria Math" panose="02040503050406030204" pitchFamily="18" charset="0"/>
                            </a:rPr>
                          </m:ctrlPr>
                        </m:fPr>
                        <m:num>
                          <m:sSub>
                            <m:sSubPr>
                              <m:ctrlPr>
                                <a:rPr lang="en-US" b="0"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𝑇</m:t>
                              </m:r>
                            </m:e>
                            <m:sub>
                              <m:r>
                                <a:rPr lang="en-US" b="0" i="1" smtClean="0">
                                  <a:solidFill>
                                    <a:srgbClr val="000000"/>
                                  </a:solidFill>
                                  <a:latin typeface="Cambria Math" panose="02040503050406030204" pitchFamily="18" charset="0"/>
                                  <a:ea typeface="Cambria Math" panose="02040503050406030204" pitchFamily="18" charset="0"/>
                                </a:rPr>
                                <m:t>𝑠</m:t>
                              </m:r>
                            </m:sub>
                          </m:sSub>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𝑇</m:t>
                          </m:r>
                          <m:d>
                            <m:dPr>
                              <m:ctrlPr>
                                <a:rPr lang="en-US" b="0"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rPr>
                                <m:t>𝑦</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𝜈</m:t>
                                      </m:r>
                                      <m:r>
                                        <a:rPr lang="en-IN" i="1">
                                          <a:solidFill>
                                            <a:srgbClr val="000000"/>
                                          </a:solidFill>
                                          <a:latin typeface="Cambria Math" panose="02040503050406030204" pitchFamily="18" charset="0"/>
                                        </a:rPr>
                                        <m:t>𝑥</m:t>
                                      </m:r>
                                    </m:den>
                                  </m:f>
                                </m:e>
                              </m:rad>
                            </m:e>
                          </m:d>
                        </m:num>
                        <m:den>
                          <m:sSub>
                            <m:sSubPr>
                              <m:ctrlPr>
                                <a:rPr lang="en-US" b="0"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𝑇</m:t>
                              </m:r>
                            </m:e>
                            <m:sub>
                              <m:r>
                                <a:rPr lang="en-US" b="0" i="1" smtClean="0">
                                  <a:solidFill>
                                    <a:srgbClr val="000000"/>
                                  </a:solidFill>
                                  <a:latin typeface="Cambria Math" panose="02040503050406030204" pitchFamily="18" charset="0"/>
                                  <a:ea typeface="Cambria Math" panose="02040503050406030204" pitchFamily="18" charset="0"/>
                                </a:rPr>
                                <m:t>𝑠</m:t>
                              </m:r>
                            </m:sub>
                          </m:sSub>
                          <m:r>
                            <a:rPr lang="en-US" b="0" i="1" smtClean="0">
                              <a:solidFill>
                                <a:srgbClr val="000000"/>
                              </a:solidFill>
                              <a:latin typeface="Cambria Math" panose="02040503050406030204" pitchFamily="18" charset="0"/>
                              <a:ea typeface="Cambria Math" panose="02040503050406030204" pitchFamily="18" charset="0"/>
                            </a:rPr>
                            <m:t>−</m:t>
                          </m:r>
                          <m:sSub>
                            <m:sSubPr>
                              <m:ctrlPr>
                                <a:rPr lang="en-US" b="0" i="1" smtClean="0">
                                  <a:solidFill>
                                    <a:srgbClr val="000000"/>
                                  </a:solidFill>
                                  <a:latin typeface="Cambria Math" panose="02040503050406030204" pitchFamily="18" charset="0"/>
                                  <a:ea typeface="Cambria Math" panose="02040503050406030204" pitchFamily="18" charset="0"/>
                                </a:rPr>
                              </m:ctrlPr>
                            </m:sSubPr>
                            <m:e>
                              <m:r>
                                <a:rPr lang="en-US" b="0" i="1" smtClean="0">
                                  <a:solidFill>
                                    <a:srgbClr val="000000"/>
                                  </a:solidFill>
                                  <a:latin typeface="Cambria Math" panose="02040503050406030204" pitchFamily="18" charset="0"/>
                                  <a:ea typeface="Cambria Math" panose="02040503050406030204" pitchFamily="18" charset="0"/>
                                </a:rPr>
                                <m:t>𝑇</m:t>
                              </m:r>
                            </m:e>
                            <m:sub>
                              <m:r>
                                <a:rPr lang="en-US" b="0" i="1" smtClean="0">
                                  <a:solidFill>
                                    <a:srgbClr val="000000"/>
                                  </a:solidFill>
                                  <a:latin typeface="Cambria Math" panose="02040503050406030204" pitchFamily="18" charset="0"/>
                                  <a:ea typeface="Cambria Math" panose="02040503050406030204" pitchFamily="18" charset="0"/>
                                </a:rPr>
                                <m:t>∞</m:t>
                              </m:r>
                            </m:sub>
                          </m:sSub>
                        </m:den>
                      </m:f>
                      <m:r>
                        <a:rPr lang="en-US" b="0"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𝜃</m:t>
                      </m:r>
                      <m:d>
                        <m:dPr>
                          <m:ctrlPr>
                            <a:rPr lang="en-US" b="0" i="1" smtClean="0">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𝜂</m:t>
                          </m:r>
                        </m:e>
                      </m:d>
                      <m:r>
                        <a:rPr lang="en-US" b="0" i="1" smtClean="0">
                          <a:solidFill>
                            <a:srgbClr val="000000"/>
                          </a:solidFill>
                          <a:latin typeface="Cambria Math" panose="02040503050406030204" pitchFamily="18" charset="0"/>
                          <a:ea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smtClean="0">
                              <a:solidFill>
                                <a:srgbClr val="000000"/>
                              </a:solidFill>
                              <a:latin typeface="Cambria Math" panose="02040503050406030204" pitchFamily="18" charset="0"/>
                              <a:ea typeface="Cambria Math" panose="02040503050406030204" pitchFamily="18" charset="0"/>
                            </a:rPr>
                            <m:t>𝜃</m:t>
                          </m:r>
                        </m:e>
                        <m:sup>
                          <m:r>
                            <a:rPr lang="en-US" i="1">
                              <a:solidFill>
                                <a:srgbClr val="000000"/>
                              </a:solidFill>
                              <a:latin typeface="Cambria Math" panose="02040503050406030204" pitchFamily="18" charset="0"/>
                            </a:rPr>
                            <m:t>′</m:t>
                          </m:r>
                        </m:sup>
                      </m:sSup>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b="0" i="1" smtClean="0">
                          <a:solidFill>
                            <a:srgbClr val="000000"/>
                          </a:solidFill>
                          <a:latin typeface="Cambria Math" panose="02040503050406030204" pitchFamily="18" charset="0"/>
                          <a:ea typeface="Cambria Math" panose="02040503050406030204" pitchFamily="18" charset="0"/>
                        </a:rPr>
                        <m:t>𝑒𝑟𝑓</m:t>
                      </m:r>
                      <m:d>
                        <m:dPr>
                          <m:begChr m:val="{"/>
                          <m:endChr m:val="}"/>
                          <m:ctrlPr>
                            <a:rPr lang="en-US" b="0" i="1" smtClean="0">
                              <a:solidFill>
                                <a:srgbClr val="000000"/>
                              </a:solidFill>
                              <a:latin typeface="Cambria Math" panose="02040503050406030204" pitchFamily="18" charset="0"/>
                              <a:ea typeface="Cambria Math" panose="02040503050406030204" pitchFamily="18" charset="0"/>
                            </a:rPr>
                          </m:ctrlPr>
                        </m:dPr>
                        <m:e>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i="1">
                                  <a:solidFill>
                                    <a:srgbClr val="000000"/>
                                  </a:solidFill>
                                  <a:latin typeface="Cambria Math" panose="02040503050406030204" pitchFamily="18" charset="0"/>
                                  <a:ea typeface="Cambria Math" panose="02040503050406030204" pitchFamily="18" charset="0"/>
                                </a:rPr>
                                <m:t>𝜂</m:t>
                              </m:r>
                            </m:num>
                            <m:den>
                              <m:r>
                                <a:rPr lang="en-US" b="0" i="1" smtClean="0">
                                  <a:solidFill>
                                    <a:srgbClr val="000000"/>
                                  </a:solidFill>
                                  <a:latin typeface="Cambria Math" panose="02040503050406030204" pitchFamily="18" charset="0"/>
                                  <a:ea typeface="Cambria Math" panose="02040503050406030204" pitchFamily="18" charset="0"/>
                                </a:rPr>
                                <m:t>2</m:t>
                              </m:r>
                            </m:den>
                          </m:f>
                          <m:rad>
                            <m:radPr>
                              <m:degHide m:val="on"/>
                              <m:ctrlPr>
                                <a:rPr lang="en-US" b="0" i="1" smtClean="0">
                                  <a:solidFill>
                                    <a:srgbClr val="000000"/>
                                  </a:solidFill>
                                  <a:latin typeface="Cambria Math" panose="02040503050406030204" pitchFamily="18" charset="0"/>
                                  <a:ea typeface="Cambria Math" panose="02040503050406030204" pitchFamily="18" charset="0"/>
                                </a:rPr>
                              </m:ctrlPr>
                            </m:radPr>
                            <m:deg/>
                            <m:e>
                              <m:r>
                                <a:rPr lang="en-US" b="0" i="1" smtClean="0">
                                  <a:solidFill>
                                    <a:srgbClr val="000000"/>
                                  </a:solidFill>
                                  <a:latin typeface="Cambria Math" panose="02040503050406030204" pitchFamily="18" charset="0"/>
                                  <a:ea typeface="Cambria Math" panose="02040503050406030204" pitchFamily="18" charset="0"/>
                                </a:rPr>
                                <m:t>𝑃𝑟</m:t>
                              </m:r>
                            </m:e>
                          </m:rad>
                        </m:e>
                      </m:d>
                    </m:oMath>
                  </m:oMathPara>
                </a14:m>
                <a:endParaRPr lang="en-US" dirty="0"/>
              </a:p>
            </p:txBody>
          </p:sp>
        </mc:Choice>
        <mc:Fallback xmlns="">
          <p:sp>
            <p:nvSpPr>
              <p:cNvPr id="5" name="Object 2">
                <a:extLst>
                  <a:ext uri="{FF2B5EF4-FFF2-40B4-BE49-F238E27FC236}">
                    <a16:creationId xmlns:a16="http://schemas.microsoft.com/office/drawing/2014/main" id="{371640E1-F9A4-BF17-76FD-38EFE7AE63D8}"/>
                  </a:ext>
                </a:extLst>
              </p:cNvPr>
              <p:cNvSpPr txBox="1">
                <a:spLocks noRot="1" noChangeAspect="1" noMove="1" noResize="1" noEditPoints="1" noAdjustHandles="1" noChangeArrowheads="1" noChangeShapeType="1" noTextEdit="1"/>
              </p:cNvSpPr>
              <p:nvPr/>
            </p:nvSpPr>
            <p:spPr bwMode="auto">
              <a:xfrm>
                <a:off x="1401760" y="2819400"/>
                <a:ext cx="6370640" cy="1387475"/>
              </a:xfrm>
              <a:prstGeom prst="rect">
                <a:avLst/>
              </a:prstGeom>
              <a:blipFill>
                <a:blip r:embed="rId5"/>
                <a:stretch>
                  <a:fillRect/>
                </a:stretch>
              </a:blipFill>
              <a:ln w="25400"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85261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3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850F4-CCB5-514A-523E-3B9B36AA7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5385C-36FF-0CE1-CE09-DAF30C31AB45}"/>
              </a:ext>
            </a:extLst>
          </p:cNvPr>
          <p:cNvSpPr>
            <a:spLocks noGrp="1"/>
          </p:cNvSpPr>
          <p:nvPr>
            <p:ph type="title"/>
          </p:nvPr>
        </p:nvSpPr>
        <p:spPr>
          <a:xfrm>
            <a:off x="228600" y="76200"/>
            <a:ext cx="7315200" cy="1070259"/>
          </a:xfrm>
        </p:spPr>
        <p:txBody>
          <a:bodyPr/>
          <a:lstStyle/>
          <a:p>
            <a:r>
              <a:rPr lang="en-US" sz="2800" dirty="0"/>
              <a:t>Estimation of Local Heat Transfer Coefficient Using Master Profiles : </a:t>
            </a:r>
            <a:r>
              <a:rPr lang="en-US" sz="2800" dirty="0" err="1"/>
              <a:t>Pr</a:t>
            </a:r>
            <a:r>
              <a:rPr lang="en-US" sz="2800" dirty="0"/>
              <a:t> &gt;0.5</a:t>
            </a:r>
            <a:endParaRPr lang="en-IN" sz="2800" dirty="0"/>
          </a:p>
        </p:txBody>
      </p:sp>
      <p:grpSp>
        <p:nvGrpSpPr>
          <p:cNvPr id="6" name="Group 38">
            <a:extLst>
              <a:ext uri="{FF2B5EF4-FFF2-40B4-BE49-F238E27FC236}">
                <a16:creationId xmlns:a16="http://schemas.microsoft.com/office/drawing/2014/main" id="{AEFCDA57-692F-5E2E-042B-5ABEFB73E272}"/>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09A821D-768A-A87B-011A-BC961EDCEDCF}"/>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D8A7F48-0DDD-F885-8369-A32A872D6A94}"/>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47CB649-246B-20FA-C418-9E0DE968BB2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6F8583D-128A-EB86-F8F4-CD3A52A8AE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F9876D7E-0D6F-696C-6667-463D5D16CB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CD039E1E-1509-AA38-3813-D556D772BEA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2EDDD9B6-5C17-50E2-1568-30BB42C48D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CB9AD16-7DEA-EF72-1B91-3F952F90147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3BC24EB-E5FD-3FAF-9F98-E11B26C009B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9B0CE0B-680B-DBDE-03F4-BB71F8857BE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C63F2AD-3453-B8A8-9EC0-C9C6D43B95F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A3407E9-12DC-B12F-59F5-0F39383F9C1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3A9E7FC-08E6-B488-C4F6-CF2BCDB19B6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97EFDD57-C7C2-D090-8A1A-856D89904B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A006083-D92C-A084-B08E-F0F03290BE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B394EBF-D5C1-4EC7-FC95-430005C08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F4457CC-2E72-A014-8E0A-3CB227E44FC8}"/>
                  </a:ext>
                </a:extLst>
              </p:cNvPr>
              <p:cNvSpPr txBox="1"/>
              <p:nvPr/>
            </p:nvSpPr>
            <p:spPr>
              <a:xfrm>
                <a:off x="914400" y="930328"/>
                <a:ext cx="6705600" cy="25748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0000"/>
                          </a:solidFill>
                          <a:latin typeface="Cambria Math" panose="02040503050406030204" pitchFamily="18" charset="0"/>
                          <a:ea typeface="Cambria Math" panose="02040503050406030204" pitchFamily="18" charset="0"/>
                        </a:rPr>
                        <m:t>𝜃</m:t>
                      </m:r>
                      <m:d>
                        <m:dPr>
                          <m:ctrlPr>
                            <a:rPr lang="en-US" sz="2400" b="0" i="1" smtClean="0">
                              <a:solidFill>
                                <a:srgbClr val="000000"/>
                              </a:solidFill>
                              <a:latin typeface="Cambria Math" panose="02040503050406030204" pitchFamily="18" charset="0"/>
                              <a:ea typeface="Cambria Math" panose="02040503050406030204" pitchFamily="18" charset="0"/>
                            </a:rPr>
                          </m:ctrlPr>
                        </m:dPr>
                        <m:e>
                          <m:r>
                            <a:rPr lang="en-IN" i="1">
                              <a:solidFill>
                                <a:srgbClr val="000000"/>
                              </a:solidFill>
                              <a:latin typeface="Cambria Math" panose="02040503050406030204" pitchFamily="18" charset="0"/>
                              <a:ea typeface="Cambria Math" panose="02040503050406030204" pitchFamily="18" charset="0"/>
                            </a:rPr>
                            <m:t>𝜂</m:t>
                          </m:r>
                        </m:e>
                      </m:d>
                      <m:r>
                        <a:rPr lang="en-US" sz="2400" b="0" i="1" smtClean="0">
                          <a:solidFill>
                            <a:srgbClr val="000000"/>
                          </a:solidFill>
                          <a:latin typeface="Cambria Math" panose="02040503050406030204" pitchFamily="18" charset="0"/>
                        </a:rPr>
                        <m:t>=1− </m:t>
                      </m:r>
                      <m:f>
                        <m:fPr>
                          <m:ctrlPr>
                            <a:rPr lang="en-US" sz="2400" b="0" i="1" smtClean="0">
                              <a:solidFill>
                                <a:srgbClr val="000000"/>
                              </a:solidFill>
                              <a:latin typeface="Cambria Math" panose="02040503050406030204" pitchFamily="18" charset="0"/>
                            </a:rPr>
                          </m:ctrlPr>
                        </m:fPr>
                        <m:num>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eqArr>
                                <m:eqArrPr>
                                  <m:ctrlPr>
                                    <a:rPr lang="en-US" i="1" smtClean="0">
                                      <a:solidFill>
                                        <a:srgbClr val="000000"/>
                                      </a:solidFill>
                                      <a:latin typeface="Cambria Math" panose="02040503050406030204" pitchFamily="18" charset="0"/>
                                    </a:rPr>
                                  </m:ctrlPr>
                                </m:eqArrPr>
                                <m:e>
                                  <m:eqArr>
                                    <m:eqArrPr>
                                      <m:ctrlPr>
                                        <a:rPr lang="en-US" i="1" smtClean="0">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IN" i="1" smtClean="0">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US" sz="2400" dirty="0">
                  <a:solidFill>
                    <a:srgbClr val="000000"/>
                  </a:solidFill>
                  <a:ea typeface="Cambria Math" panose="02040503050406030204" pitchFamily="18" charset="0"/>
                </a:endParaRPr>
              </a:p>
            </p:txBody>
          </p:sp>
        </mc:Choice>
        <mc:Fallback xmlns="">
          <p:sp>
            <p:nvSpPr>
              <p:cNvPr id="4" name="TextBox 3">
                <a:extLst>
                  <a:ext uri="{FF2B5EF4-FFF2-40B4-BE49-F238E27FC236}">
                    <a16:creationId xmlns:a16="http://schemas.microsoft.com/office/drawing/2014/main" id="{8F4457CC-2E72-A014-8E0A-3CB227E44FC8}"/>
                  </a:ext>
                </a:extLst>
              </p:cNvPr>
              <p:cNvSpPr txBox="1">
                <a:spLocks noRot="1" noChangeAspect="1" noMove="1" noResize="1" noEditPoints="1" noAdjustHandles="1" noChangeArrowheads="1" noChangeShapeType="1" noTextEdit="1"/>
              </p:cNvSpPr>
              <p:nvPr/>
            </p:nvSpPr>
            <p:spPr>
              <a:xfrm>
                <a:off x="914400" y="930328"/>
                <a:ext cx="6705600" cy="2574872"/>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1C41D38-0671-178C-C666-4C4B82EB2EA6}"/>
                  </a:ext>
                </a:extLst>
              </p:cNvPr>
              <p:cNvSpPr txBox="1"/>
              <p:nvPr/>
            </p:nvSpPr>
            <p:spPr>
              <a:xfrm>
                <a:off x="457200" y="3276600"/>
                <a:ext cx="8153400" cy="1569660"/>
              </a:xfrm>
              <a:prstGeom prst="rect">
                <a:avLst/>
              </a:prstGeom>
              <a:noFill/>
            </p:spPr>
            <p:txBody>
              <a:bodyPr wrap="square">
                <a:spAutoFit/>
              </a:bodyPr>
              <a:lstStyle/>
              <a:p>
                <a:r>
                  <a:rPr lang="en-US" sz="2400" b="0" i="0" u="none" strike="noStrike" baseline="0" dirty="0">
                    <a:solidFill>
                      <a:srgbClr val="292526"/>
                    </a:solidFill>
                    <a:latin typeface="TimesLTStd-Roman"/>
                  </a:rPr>
                  <a:t>The value of </a:t>
                </a:r>
                <a14:m>
                  <m:oMath xmlns:m="http://schemas.openxmlformats.org/officeDocument/2006/math">
                    <m:sSup>
                      <m:sSupPr>
                        <m:ctrlPr>
                          <a:rPr lang="en-US" sz="2400" b="0" i="1" u="none" strike="noStrike" baseline="0" dirty="0" smtClean="0">
                            <a:solidFill>
                              <a:srgbClr val="292526"/>
                            </a:solidFill>
                            <a:latin typeface="Cambria Math" panose="02040503050406030204" pitchFamily="18" charset="0"/>
                          </a:rPr>
                        </m:ctrlPr>
                      </m:sSupPr>
                      <m:e>
                        <m:r>
                          <a:rPr lang="en-US" i="1" dirty="0">
                            <a:solidFill>
                              <a:srgbClr val="292526"/>
                            </a:solidFill>
                            <a:latin typeface="Cambria Math" panose="02040503050406030204" pitchFamily="18" charset="0"/>
                          </a:rPr>
                          <m:t>𝜃</m:t>
                        </m:r>
                      </m:e>
                      <m:sup>
                        <m:r>
                          <a:rPr lang="en-US" sz="2400" b="0" i="1" u="none" strike="noStrike" baseline="0" dirty="0" smtClean="0">
                            <a:solidFill>
                              <a:srgbClr val="292526"/>
                            </a:solidFill>
                            <a:latin typeface="Cambria Math" panose="02040503050406030204" pitchFamily="18" charset="0"/>
                          </a:rPr>
                          <m:t>′</m:t>
                        </m:r>
                      </m:sup>
                    </m:sSup>
                  </m:oMath>
                </a14:m>
                <a:r>
                  <a:rPr lang="en-US" sz="2400" b="0" i="0" u="none" strike="noStrike" baseline="0" dirty="0">
                    <a:solidFill>
                      <a:srgbClr val="292526"/>
                    </a:solidFill>
                    <a:latin typeface="TimesLTStd-Roman"/>
                  </a:rPr>
                  <a:t>(0) is</a:t>
                </a:r>
                <a:r>
                  <a:rPr lang="en-US" sz="2400" b="0" i="0" u="none" strike="noStrike" dirty="0">
                    <a:solidFill>
                      <a:srgbClr val="292526"/>
                    </a:solidFill>
                    <a:latin typeface="TimesLTStd-Roman"/>
                  </a:rPr>
                  <a:t> the most</a:t>
                </a:r>
                <a:r>
                  <a:rPr lang="en-US" sz="2400" b="0" i="0" u="none" strike="noStrike" baseline="0" dirty="0">
                    <a:solidFill>
                      <a:srgbClr val="292526"/>
                    </a:solidFill>
                    <a:latin typeface="TimesLTStd-Roman"/>
                  </a:rPr>
                  <a:t> important information for calculating convection heat transfer coefficient.</a:t>
                </a:r>
              </a:p>
              <a:p>
                <a:endParaRPr lang="en-US" sz="2400" b="0" i="0" u="none" strike="noStrike" baseline="0" dirty="0">
                  <a:solidFill>
                    <a:srgbClr val="292526"/>
                  </a:solidFill>
                  <a:latin typeface="TimesLTStd-Roman"/>
                </a:endParaRPr>
              </a:p>
              <a:p>
                <a:r>
                  <a:rPr lang="en-US" dirty="0">
                    <a:solidFill>
                      <a:srgbClr val="292526"/>
                    </a:solidFill>
                    <a:latin typeface="TimesLTStd-Roman"/>
                  </a:rPr>
                  <a:t>Recall the local application of Newton’s law of wall cooling.</a:t>
                </a:r>
                <a:endParaRPr lang="en-IN" dirty="0"/>
              </a:p>
            </p:txBody>
          </p:sp>
        </mc:Choice>
        <mc:Fallback xmlns="">
          <p:sp>
            <p:nvSpPr>
              <p:cNvPr id="23" name="TextBox 22">
                <a:extLst>
                  <a:ext uri="{FF2B5EF4-FFF2-40B4-BE49-F238E27FC236}">
                    <a16:creationId xmlns:a16="http://schemas.microsoft.com/office/drawing/2014/main" id="{21C41D38-0671-178C-C666-4C4B82EB2EA6}"/>
                  </a:ext>
                </a:extLst>
              </p:cNvPr>
              <p:cNvSpPr txBox="1">
                <a:spLocks noRot="1" noChangeAspect="1" noMove="1" noResize="1" noEditPoints="1" noAdjustHandles="1" noChangeArrowheads="1" noChangeShapeType="1" noTextEdit="1"/>
              </p:cNvSpPr>
              <p:nvPr/>
            </p:nvSpPr>
            <p:spPr>
              <a:xfrm>
                <a:off x="457200" y="3276600"/>
                <a:ext cx="8153400" cy="1569660"/>
              </a:xfrm>
              <a:prstGeom prst="rect">
                <a:avLst/>
              </a:prstGeom>
              <a:blipFill>
                <a:blip r:embed="rId4"/>
                <a:stretch>
                  <a:fillRect l="-1121" t="-3113" b="-77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Object 2">
                <a:extLst>
                  <a:ext uri="{FF2B5EF4-FFF2-40B4-BE49-F238E27FC236}">
                    <a16:creationId xmlns:a16="http://schemas.microsoft.com/office/drawing/2014/main" id="{75B5ADED-14EB-F67C-47BC-6CDEDAD48D5D}"/>
                  </a:ext>
                </a:extLst>
              </p:cNvPr>
              <p:cNvSpPr txBox="1"/>
              <p:nvPr/>
            </p:nvSpPr>
            <p:spPr bwMode="auto">
              <a:xfrm>
                <a:off x="533400" y="5281612"/>
                <a:ext cx="4130675" cy="1271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𝑞</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h</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29" name="Object 2">
                <a:extLst>
                  <a:ext uri="{FF2B5EF4-FFF2-40B4-BE49-F238E27FC236}">
                    <a16:creationId xmlns:a16="http://schemas.microsoft.com/office/drawing/2014/main" id="{75B5ADED-14EB-F67C-47BC-6CDEDAD48D5D}"/>
                  </a:ext>
                </a:extLst>
              </p:cNvPr>
              <p:cNvSpPr txBox="1">
                <a:spLocks noRot="1" noChangeAspect="1" noMove="1" noResize="1" noEditPoints="1" noAdjustHandles="1" noChangeArrowheads="1" noChangeShapeType="1" noTextEdit="1"/>
              </p:cNvSpPr>
              <p:nvPr/>
            </p:nvSpPr>
            <p:spPr bwMode="auto">
              <a:xfrm>
                <a:off x="533400" y="5281612"/>
                <a:ext cx="4130675" cy="1271588"/>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12C927B-1A80-FB0E-2CBC-159568D3F887}"/>
                  </a:ext>
                </a:extLst>
              </p:cNvPr>
              <p:cNvSpPr txBox="1"/>
              <p:nvPr/>
            </p:nvSpPr>
            <p:spPr>
              <a:xfrm>
                <a:off x="4572000" y="5242997"/>
                <a:ext cx="4572000" cy="1005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𝑘</m:t>
                          </m:r>
                        </m:num>
                        <m:den>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den>
                      </m:f>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31" name="TextBox 30">
                <a:extLst>
                  <a:ext uri="{FF2B5EF4-FFF2-40B4-BE49-F238E27FC236}">
                    <a16:creationId xmlns:a16="http://schemas.microsoft.com/office/drawing/2014/main" id="{F12C927B-1A80-FB0E-2CBC-159568D3F887}"/>
                  </a:ext>
                </a:extLst>
              </p:cNvPr>
              <p:cNvSpPr txBox="1">
                <a:spLocks noRot="1" noChangeAspect="1" noMove="1" noResize="1" noEditPoints="1" noAdjustHandles="1" noChangeArrowheads="1" noChangeShapeType="1" noTextEdit="1"/>
              </p:cNvSpPr>
              <p:nvPr/>
            </p:nvSpPr>
            <p:spPr>
              <a:xfrm>
                <a:off x="4572000" y="5242997"/>
                <a:ext cx="4572000" cy="1005403"/>
              </a:xfrm>
              <a:prstGeom prst="rect">
                <a:avLst/>
              </a:prstGeom>
              <a:blipFill>
                <a:blip r:embed="rId6"/>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66292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2" end="2"/>
                                            </p:txEl>
                                          </p:spTgt>
                                        </p:tgtEl>
                                        <p:attrNameLst>
                                          <p:attrName>style.visibility</p:attrName>
                                        </p:attrNameLst>
                                      </p:cBhvr>
                                      <p:to>
                                        <p:strVal val="visible"/>
                                      </p:to>
                                    </p:set>
                                    <p:animEffect transition="in" filter="dissolve">
                                      <p:cBhvr>
                                        <p:cTn id="12" dur="500"/>
                                        <p:tgtEl>
                                          <p:spTgt spid="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P spid="29"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1EF1A-9F18-9857-4450-B5F86841F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1D1C0-D126-4176-E19F-453A334F70B4}"/>
              </a:ext>
            </a:extLst>
          </p:cNvPr>
          <p:cNvSpPr>
            <a:spLocks noGrp="1"/>
          </p:cNvSpPr>
          <p:nvPr>
            <p:ph type="title"/>
          </p:nvPr>
        </p:nvSpPr>
        <p:spPr>
          <a:xfrm>
            <a:off x="228600" y="76200"/>
            <a:ext cx="7315200" cy="1070259"/>
          </a:xfrm>
        </p:spPr>
        <p:txBody>
          <a:bodyPr/>
          <a:lstStyle/>
          <a:p>
            <a:r>
              <a:rPr lang="en-US" sz="2800" dirty="0"/>
              <a:t>Local Heat Transfer Coefficient</a:t>
            </a:r>
            <a:endParaRPr lang="en-IN" sz="2800" dirty="0"/>
          </a:p>
        </p:txBody>
      </p:sp>
      <p:grpSp>
        <p:nvGrpSpPr>
          <p:cNvPr id="6" name="Group 38">
            <a:extLst>
              <a:ext uri="{FF2B5EF4-FFF2-40B4-BE49-F238E27FC236}">
                <a16:creationId xmlns:a16="http://schemas.microsoft.com/office/drawing/2014/main" id="{E3F24C89-E959-6C66-AD45-ACF87F4ADB34}"/>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DAD39812-19C2-3002-D81A-89E2407AC8C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762EBF82-08A2-4D9C-9D4F-76CD6A81F839}"/>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36515EE-B59E-E3CF-A324-7663C521D1A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AA4F2104-4DBF-4601-EDF4-2B0242AF63C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9AB0076-C028-8B4E-7EA3-BAF82A68F5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BEEC26D-53AA-5695-B668-145118E57A76}"/>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D85EBC3-B307-4A9F-A9EE-7EAC3A8F5A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9416E2A-A86B-9E45-6F78-4A423F2B1D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51C193C9-ECA7-5B8B-D979-A444B553440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491BB4A-EB4A-0394-22E4-429DE53ADE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8737CCA-3B9C-D8DA-E864-644A763A7FC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8846207B-C956-37A6-6305-A6B11A1B3D5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80508D6-35B7-188D-058F-707CDE3985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64A2CD03-BC5D-4C11-D06F-9920ACC240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2428D606-017D-61CE-AA67-C20A9146E0D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52CF99D-2574-D5C1-1C65-EE6C06E30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78D0FAE-EA01-0CB7-7F0A-A3E2C7FB683C}"/>
                  </a:ext>
                </a:extLst>
              </p:cNvPr>
              <p:cNvSpPr txBox="1"/>
              <p:nvPr/>
            </p:nvSpPr>
            <p:spPr>
              <a:xfrm>
                <a:off x="304800" y="1219200"/>
                <a:ext cx="4572000" cy="1005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𝑘</m:t>
                          </m:r>
                        </m:num>
                        <m:den>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den>
                      </m:f>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31" name="TextBox 30">
                <a:extLst>
                  <a:ext uri="{FF2B5EF4-FFF2-40B4-BE49-F238E27FC236}">
                    <a16:creationId xmlns:a16="http://schemas.microsoft.com/office/drawing/2014/main" id="{D78D0FAE-EA01-0CB7-7F0A-A3E2C7FB683C}"/>
                  </a:ext>
                </a:extLst>
              </p:cNvPr>
              <p:cNvSpPr txBox="1">
                <a:spLocks noRot="1" noChangeAspect="1" noMove="1" noResize="1" noEditPoints="1" noAdjustHandles="1" noChangeArrowheads="1" noChangeShapeType="1" noTextEdit="1"/>
              </p:cNvSpPr>
              <p:nvPr/>
            </p:nvSpPr>
            <p:spPr>
              <a:xfrm>
                <a:off x="304800" y="1219200"/>
                <a:ext cx="4572000" cy="1005403"/>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6079875-5A3C-ECA6-79EC-DFBA55218C8E}"/>
                  </a:ext>
                </a:extLst>
              </p:cNvPr>
              <p:cNvSpPr txBox="1"/>
              <p:nvPr/>
            </p:nvSpPr>
            <p:spPr>
              <a:xfrm>
                <a:off x="3276600" y="1204397"/>
                <a:ext cx="4572000" cy="10054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ea typeface="Cambria Math" panose="02040503050406030204" pitchFamily="18" charset="0"/>
                                    </a:rPr>
                                    <m:t>𝜃</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3" name="TextBox 2">
                <a:extLst>
                  <a:ext uri="{FF2B5EF4-FFF2-40B4-BE49-F238E27FC236}">
                    <a16:creationId xmlns:a16="http://schemas.microsoft.com/office/drawing/2014/main" id="{86079875-5A3C-ECA6-79EC-DFBA55218C8E}"/>
                  </a:ext>
                </a:extLst>
              </p:cNvPr>
              <p:cNvSpPr txBox="1">
                <a:spLocks noRot="1" noChangeAspect="1" noMove="1" noResize="1" noEditPoints="1" noAdjustHandles="1" noChangeArrowheads="1" noChangeShapeType="1" noTextEdit="1"/>
              </p:cNvSpPr>
              <p:nvPr/>
            </p:nvSpPr>
            <p:spPr>
              <a:xfrm>
                <a:off x="3276600" y="1204397"/>
                <a:ext cx="4572000" cy="1005403"/>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73D2FB4-327F-83AC-3460-469148279086}"/>
                  </a:ext>
                </a:extLst>
              </p:cNvPr>
              <p:cNvSpPr txBox="1"/>
              <p:nvPr/>
            </p:nvSpPr>
            <p:spPr>
              <a:xfrm>
                <a:off x="304800" y="2380856"/>
                <a:ext cx="3810000" cy="1010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𝑑</m:t>
                                  </m:r>
                                  <m:r>
                                    <a:rPr lang="en-IN" i="1" smtClean="0">
                                      <a:solidFill>
                                        <a:srgbClr val="000000"/>
                                      </a:solidFill>
                                      <a:latin typeface="Cambria Math" panose="02040503050406030204" pitchFamily="18" charset="0"/>
                                      <a:ea typeface="Cambria Math" panose="02040503050406030204" pitchFamily="18" charset="0"/>
                                    </a:rPr>
                                    <m:t>𝜃</m:t>
                                  </m:r>
                                </m:num>
                                <m:den>
                                  <m:r>
                                    <a:rPr lang="en-US" b="0" i="1" smtClean="0">
                                      <a:solidFill>
                                        <a:srgbClr val="000000"/>
                                      </a:solidFill>
                                      <a:latin typeface="Cambria Math" panose="02040503050406030204" pitchFamily="18" charset="0"/>
                                    </a:rPr>
                                    <m:t>𝑑</m:t>
                                  </m:r>
                                  <m:r>
                                    <a:rPr lang="en-IN" i="1" smtClean="0">
                                      <a:solidFill>
                                        <a:srgbClr val="000000"/>
                                      </a:solidFill>
                                      <a:latin typeface="Cambria Math" panose="02040503050406030204" pitchFamily="18" charset="0"/>
                                      <a:ea typeface="Cambria Math" panose="02040503050406030204" pitchFamily="18" charset="0"/>
                                    </a:rPr>
                                    <m:t>𝜂</m:t>
                                  </m:r>
                                </m:den>
                              </m:f>
                            </m:e>
                          </m:d>
                        </m:e>
                        <m:sub>
                          <m:r>
                            <a:rPr lang="en-IN" i="1" smtClean="0">
                              <a:solidFill>
                                <a:srgbClr val="000000"/>
                              </a:solidFill>
                              <a:latin typeface="Cambria Math" panose="02040503050406030204" pitchFamily="18" charset="0"/>
                              <a:ea typeface="Cambria Math" panose="02040503050406030204" pitchFamily="18" charset="0"/>
                            </a:rPr>
                            <m:t>𝜂</m:t>
                          </m:r>
                          <m:r>
                            <a:rPr lang="en-IN" i="1">
                              <a:solidFill>
                                <a:srgbClr val="000000"/>
                              </a:solidFill>
                              <a:latin typeface="Cambria Math" panose="02040503050406030204" pitchFamily="18" charset="0"/>
                            </a:rPr>
                            <m:t>=0</m:t>
                          </m:r>
                        </m:sub>
                      </m:sSub>
                      <m:r>
                        <a:rPr lang="en-IN" i="1" smtClean="0">
                          <a:solidFill>
                            <a:srgbClr val="000000"/>
                          </a:solidFill>
                          <a:latin typeface="Cambria Math" panose="02040503050406030204" pitchFamily="18" charset="0"/>
                          <a:ea typeface="Cambria Math" panose="02040503050406030204" pitchFamily="18" charset="0"/>
                        </a:rPr>
                        <m:t>×</m:t>
                      </m:r>
                      <m:d>
                        <m:dPr>
                          <m:begChr m:val="{"/>
                          <m:endChr m:val="}"/>
                          <m:ctrlPr>
                            <a:rPr lang="en-IN" i="1" smtClean="0">
                              <a:solidFill>
                                <a:srgbClr val="000000"/>
                              </a:solidFill>
                              <a:latin typeface="Cambria Math" panose="02040503050406030204" pitchFamily="18" charset="0"/>
                              <a:ea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𝜕𝜂</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oMath>
                  </m:oMathPara>
                </a14:m>
                <a:endParaRPr lang="en-IN" dirty="0"/>
              </a:p>
            </p:txBody>
          </p:sp>
        </mc:Choice>
        <mc:Fallback xmlns="">
          <p:sp>
            <p:nvSpPr>
              <p:cNvPr id="5" name="TextBox 4">
                <a:extLst>
                  <a:ext uri="{FF2B5EF4-FFF2-40B4-BE49-F238E27FC236}">
                    <a16:creationId xmlns:a16="http://schemas.microsoft.com/office/drawing/2014/main" id="{C73D2FB4-327F-83AC-3460-469148279086}"/>
                  </a:ext>
                </a:extLst>
              </p:cNvPr>
              <p:cNvSpPr txBox="1">
                <a:spLocks noRot="1" noChangeAspect="1" noMove="1" noResize="1" noEditPoints="1" noAdjustHandles="1" noChangeArrowheads="1" noChangeShapeType="1" noTextEdit="1"/>
              </p:cNvSpPr>
              <p:nvPr/>
            </p:nvSpPr>
            <p:spPr>
              <a:xfrm>
                <a:off x="304800" y="2380856"/>
                <a:ext cx="3810000" cy="101014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Object 5">
                <a:extLst>
                  <a:ext uri="{FF2B5EF4-FFF2-40B4-BE49-F238E27FC236}">
                    <a16:creationId xmlns:a16="http://schemas.microsoft.com/office/drawing/2014/main" id="{09E20888-D26C-8EC8-E2B0-F2930102C94A}"/>
                  </a:ext>
                </a:extLst>
              </p:cNvPr>
              <p:cNvSpPr txBox="1"/>
              <p:nvPr/>
            </p:nvSpPr>
            <p:spPr bwMode="auto">
              <a:xfrm>
                <a:off x="7515225" y="2273299"/>
                <a:ext cx="1476375" cy="1308101"/>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𝜕𝜂</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𝜈</m:t>
                              </m:r>
                              <m:r>
                                <a:rPr lang="en-IN" i="1">
                                  <a:solidFill>
                                    <a:srgbClr val="000000"/>
                                  </a:solidFill>
                                  <a:latin typeface="Cambria Math" panose="02040503050406030204" pitchFamily="18" charset="0"/>
                                </a:rPr>
                                <m:t>𝑥</m:t>
                              </m:r>
                            </m:den>
                          </m:f>
                        </m:e>
                      </m:rad>
                    </m:oMath>
                  </m:oMathPara>
                </a14:m>
                <a:endParaRPr lang="en-IN" dirty="0"/>
              </a:p>
            </p:txBody>
          </p:sp>
        </mc:Choice>
        <mc:Fallback xmlns="">
          <p:sp>
            <p:nvSpPr>
              <p:cNvPr id="24" name="Object 5">
                <a:extLst>
                  <a:ext uri="{FF2B5EF4-FFF2-40B4-BE49-F238E27FC236}">
                    <a16:creationId xmlns:a16="http://schemas.microsoft.com/office/drawing/2014/main" id="{09E20888-D26C-8EC8-E2B0-F2930102C94A}"/>
                  </a:ext>
                </a:extLst>
              </p:cNvPr>
              <p:cNvSpPr txBox="1">
                <a:spLocks noRot="1" noChangeAspect="1" noMove="1" noResize="1" noEditPoints="1" noAdjustHandles="1" noChangeArrowheads="1" noChangeShapeType="1" noTextEdit="1"/>
              </p:cNvSpPr>
              <p:nvPr/>
            </p:nvSpPr>
            <p:spPr bwMode="auto">
              <a:xfrm>
                <a:off x="7515225" y="2273299"/>
                <a:ext cx="1476375" cy="1308101"/>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1B6D679-FF6B-8A1D-BC65-C7CDADDC786D}"/>
                  </a:ext>
                </a:extLst>
              </p:cNvPr>
              <p:cNvSpPr txBox="1"/>
              <p:nvPr/>
            </p:nvSpPr>
            <p:spPr>
              <a:xfrm>
                <a:off x="3324225" y="2452329"/>
                <a:ext cx="4572000" cy="9161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p>
                        <m:sSupPr>
                          <m:ctrlPr>
                            <a:rPr lang="en-IN" i="1" smtClean="0">
                              <a:solidFill>
                                <a:srgbClr val="000000"/>
                              </a:solidFill>
                              <a:latin typeface="Cambria Math" panose="02040503050406030204" pitchFamily="18" charset="0"/>
                            </a:rPr>
                          </m:ctrlPr>
                        </m:sSupPr>
                        <m:e>
                          <m:r>
                            <a:rPr lang="en-IN" i="1" smtClean="0">
                              <a:solidFill>
                                <a:srgbClr val="000000"/>
                              </a:solidFill>
                              <a:latin typeface="Cambria Math" panose="02040503050406030204" pitchFamily="18" charset="0"/>
                              <a:ea typeface="Cambria Math" panose="02040503050406030204" pitchFamily="18" charset="0"/>
                            </a:rPr>
                            <m:t>𝜃</m:t>
                          </m:r>
                        </m:e>
                        <m:sup>
                          <m:r>
                            <a:rPr lang="en-US" b="0" i="1" smtClean="0">
                              <a:solidFill>
                                <a:srgbClr val="000000"/>
                              </a:solidFill>
                              <a:latin typeface="Cambria Math" panose="02040503050406030204" pitchFamily="18" charset="0"/>
                            </a:rPr>
                            <m:t>′</m:t>
                          </m:r>
                        </m:sup>
                      </m:sSup>
                      <m:d>
                        <m:dPr>
                          <m:ctrlPr>
                            <a:rPr lang="en-IN"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0</m:t>
                          </m:r>
                        </m:e>
                      </m:d>
                      <m:r>
                        <a:rPr lang="en-IN" i="1" smtClean="0">
                          <a:solidFill>
                            <a:srgbClr val="000000"/>
                          </a:solidFill>
                          <a:latin typeface="Cambria Math" panose="02040503050406030204" pitchFamily="18" charset="0"/>
                          <a:ea typeface="Cambria Math" panose="02040503050406030204" pitchFamily="18" charset="0"/>
                        </a:rPr>
                        <m:t>×</m:t>
                      </m:r>
                      <m:d>
                        <m:dPr>
                          <m:begChr m:val="{"/>
                          <m:endChr m:val="}"/>
                          <m:ctrlPr>
                            <a:rPr lang="en-IN" i="1" smtClean="0">
                              <a:solidFill>
                                <a:srgbClr val="000000"/>
                              </a:solidFill>
                              <a:latin typeface="Cambria Math" panose="02040503050406030204" pitchFamily="18" charset="0"/>
                              <a:ea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𝜕𝜂</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oMath>
                  </m:oMathPara>
                </a14:m>
                <a:endParaRPr lang="en-IN" dirty="0"/>
              </a:p>
            </p:txBody>
          </p:sp>
        </mc:Choice>
        <mc:Fallback xmlns="">
          <p:sp>
            <p:nvSpPr>
              <p:cNvPr id="25" name="TextBox 24">
                <a:extLst>
                  <a:ext uri="{FF2B5EF4-FFF2-40B4-BE49-F238E27FC236}">
                    <a16:creationId xmlns:a16="http://schemas.microsoft.com/office/drawing/2014/main" id="{F1B6D679-FF6B-8A1D-BC65-C7CDADDC786D}"/>
                  </a:ext>
                </a:extLst>
              </p:cNvPr>
              <p:cNvSpPr txBox="1">
                <a:spLocks noRot="1" noChangeAspect="1" noMove="1" noResize="1" noEditPoints="1" noAdjustHandles="1" noChangeArrowheads="1" noChangeShapeType="1" noTextEdit="1"/>
              </p:cNvSpPr>
              <p:nvPr/>
            </p:nvSpPr>
            <p:spPr>
              <a:xfrm>
                <a:off x="3324225" y="2452329"/>
                <a:ext cx="4572000" cy="916148"/>
              </a:xfrm>
              <a:prstGeom prst="rect">
                <a:avLst/>
              </a:prstGeom>
              <a:blipFill>
                <a:blip r:embed="rId7"/>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56CE8AC-21F4-B288-9D3C-64E38541D989}"/>
                  </a:ext>
                </a:extLst>
              </p:cNvPr>
              <p:cNvSpPr txBox="1"/>
              <p:nvPr/>
            </p:nvSpPr>
            <p:spPr>
              <a:xfrm>
                <a:off x="457200" y="3617071"/>
                <a:ext cx="2971800" cy="1183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p>
                        <m:sSupPr>
                          <m:ctrlPr>
                            <a:rPr lang="en-IN" i="1" smtClean="0">
                              <a:solidFill>
                                <a:srgbClr val="000000"/>
                              </a:solidFill>
                              <a:latin typeface="Cambria Math" panose="02040503050406030204" pitchFamily="18" charset="0"/>
                            </a:rPr>
                          </m:ctrlPr>
                        </m:sSupPr>
                        <m:e>
                          <m:r>
                            <a:rPr lang="en-IN" i="1" smtClean="0">
                              <a:solidFill>
                                <a:srgbClr val="000000"/>
                              </a:solidFill>
                              <a:latin typeface="Cambria Math" panose="02040503050406030204" pitchFamily="18" charset="0"/>
                              <a:ea typeface="Cambria Math" panose="02040503050406030204" pitchFamily="18" charset="0"/>
                            </a:rPr>
                            <m:t>𝜃</m:t>
                          </m:r>
                        </m:e>
                        <m:sup>
                          <m:r>
                            <a:rPr lang="en-US" b="0" i="1" smtClean="0">
                              <a:solidFill>
                                <a:srgbClr val="000000"/>
                              </a:solidFill>
                              <a:latin typeface="Cambria Math" panose="02040503050406030204" pitchFamily="18" charset="0"/>
                            </a:rPr>
                            <m:t>′</m:t>
                          </m:r>
                        </m:sup>
                      </m:sSup>
                      <m:d>
                        <m:dPr>
                          <m:ctrlPr>
                            <a:rPr lang="en-IN"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0</m:t>
                          </m:r>
                        </m:e>
                      </m:d>
                      <m:r>
                        <a:rPr lang="en-IN" i="1" smtClean="0">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𝜈</m:t>
                              </m:r>
                              <m:r>
                                <a:rPr lang="en-IN" i="1">
                                  <a:solidFill>
                                    <a:srgbClr val="000000"/>
                                  </a:solidFill>
                                  <a:latin typeface="Cambria Math" panose="02040503050406030204" pitchFamily="18" charset="0"/>
                                </a:rPr>
                                <m:t>𝑥</m:t>
                              </m:r>
                            </m:den>
                          </m:f>
                        </m:e>
                      </m:rad>
                    </m:oMath>
                  </m:oMathPara>
                </a14:m>
                <a:endParaRPr lang="en-IN" dirty="0"/>
              </a:p>
            </p:txBody>
          </p:sp>
        </mc:Choice>
        <mc:Fallback xmlns="">
          <p:sp>
            <p:nvSpPr>
              <p:cNvPr id="27" name="TextBox 26">
                <a:extLst>
                  <a:ext uri="{FF2B5EF4-FFF2-40B4-BE49-F238E27FC236}">
                    <a16:creationId xmlns:a16="http://schemas.microsoft.com/office/drawing/2014/main" id="{256CE8AC-21F4-B288-9D3C-64E38541D989}"/>
                  </a:ext>
                </a:extLst>
              </p:cNvPr>
              <p:cNvSpPr txBox="1">
                <a:spLocks noRot="1" noChangeAspect="1" noMove="1" noResize="1" noEditPoints="1" noAdjustHandles="1" noChangeArrowheads="1" noChangeShapeType="1" noTextEdit="1"/>
              </p:cNvSpPr>
              <p:nvPr/>
            </p:nvSpPr>
            <p:spPr>
              <a:xfrm>
                <a:off x="457200" y="3617071"/>
                <a:ext cx="2971800" cy="1183529"/>
              </a:xfrm>
              <a:prstGeom prst="rect">
                <a:avLst/>
              </a:prstGeom>
              <a:blipFill>
                <a:blip r:embed="rId8"/>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8192FE1-99B5-797B-C640-B55968AF231D}"/>
                  </a:ext>
                </a:extLst>
              </p:cNvPr>
              <p:cNvSpPr txBox="1"/>
              <p:nvPr/>
            </p:nvSpPr>
            <p:spPr>
              <a:xfrm>
                <a:off x="3200400" y="3429000"/>
                <a:ext cx="5943600" cy="17087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i="1" smtClean="0">
                              <a:solidFill>
                                <a:srgbClr val="000000"/>
                              </a:solidFill>
                              <a:latin typeface="Cambria Math" panose="02040503050406030204" pitchFamily="18" charset="0"/>
                              <a:ea typeface="Cambria Math" panose="02040503050406030204" pitchFamily="18" charset="0"/>
                            </a:rPr>
                          </m:ctrlPr>
                        </m:sSupPr>
                        <m:e>
                          <m:r>
                            <a:rPr lang="en-US" i="1">
                              <a:solidFill>
                                <a:srgbClr val="000000"/>
                              </a:solidFill>
                              <a:latin typeface="Cambria Math" panose="02040503050406030204" pitchFamily="18" charset="0"/>
                              <a:ea typeface="Cambria Math" panose="02040503050406030204" pitchFamily="18" charset="0"/>
                            </a:rPr>
                            <m:t>𝐺</m:t>
                          </m:r>
                        </m:e>
                        <m:sup>
                          <m:r>
                            <a:rPr lang="en-US" i="1">
                              <a:solidFill>
                                <a:srgbClr val="000000"/>
                              </a:solidFill>
                              <a:latin typeface="Cambria Math" panose="02040503050406030204" pitchFamily="18" charset="0"/>
                              <a:ea typeface="Cambria Math" panose="02040503050406030204" pitchFamily="18" charset="0"/>
                            </a:rPr>
                            <m:t>′</m:t>
                          </m:r>
                        </m:sup>
                      </m:sSup>
                      <m:d>
                        <m:dPr>
                          <m:ctrlPr>
                            <a:rPr lang="en-US" i="1">
                              <a:solidFill>
                                <a:srgbClr val="000000"/>
                              </a:solidFill>
                              <a:latin typeface="Cambria Math" panose="02040503050406030204" pitchFamily="18" charset="0"/>
                              <a:ea typeface="Cambria Math" panose="02040503050406030204" pitchFamily="18" charset="0"/>
                            </a:rPr>
                          </m:ctrlPr>
                        </m:dPr>
                        <m:e>
                          <m:r>
                            <a:rPr lang="en-US" i="1">
                              <a:solidFill>
                                <a:srgbClr val="000000"/>
                              </a:solidFill>
                              <a:latin typeface="Cambria Math" panose="02040503050406030204" pitchFamily="18" charset="0"/>
                              <a:ea typeface="Cambria Math" panose="02040503050406030204" pitchFamily="18" charset="0"/>
                            </a:rPr>
                            <m:t>0</m:t>
                          </m:r>
                        </m:e>
                      </m:d>
                      <m:r>
                        <a:rPr lang="en-US" b="0" i="1" smtClean="0">
                          <a:solidFill>
                            <a:srgbClr val="000000"/>
                          </a:solidFill>
                          <a:latin typeface="Cambria Math" panose="02040503050406030204" pitchFamily="18" charset="0"/>
                          <a:ea typeface="Cambria Math" panose="02040503050406030204" pitchFamily="18" charset="0"/>
                        </a:rPr>
                        <m:t>=</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𝜃</m:t>
                          </m:r>
                        </m:e>
                        <m:sup>
                          <m:r>
                            <a:rPr lang="en-US" i="1">
                              <a:solidFill>
                                <a:srgbClr val="000000"/>
                              </a:solidFill>
                              <a:latin typeface="Cambria Math" panose="02040503050406030204" pitchFamily="18" charset="0"/>
                            </a:rPr>
                            <m:t>′</m:t>
                          </m:r>
                        </m:sup>
                      </m:sSup>
                      <m:d>
                        <m:dPr>
                          <m:ctrlPr>
                            <a:rPr lang="en-IN"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b="0" i="1" smtClean="0">
                          <a:solidFill>
                            <a:srgbClr val="000000"/>
                          </a:solidFill>
                          <a:latin typeface="Cambria Math" panose="02040503050406030204" pitchFamily="18" charset="0"/>
                          <a:ea typeface="Cambria Math" panose="02040503050406030204" pitchFamily="18" charset="0"/>
                        </a:rPr>
                        <m:t>=</m:t>
                      </m:r>
                      <m:f>
                        <m:fPr>
                          <m:ctrlPr>
                            <a:rPr lang="en-US" b="0"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−1</m:t>
                          </m:r>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US" sz="2400" dirty="0">
                  <a:solidFill>
                    <a:srgbClr val="000000"/>
                  </a:solidFill>
                  <a:ea typeface="Cambria Math" panose="02040503050406030204" pitchFamily="18" charset="0"/>
                </a:endParaRPr>
              </a:p>
            </p:txBody>
          </p:sp>
        </mc:Choice>
        <mc:Fallback xmlns="">
          <p:sp>
            <p:nvSpPr>
              <p:cNvPr id="28" name="TextBox 27">
                <a:extLst>
                  <a:ext uri="{FF2B5EF4-FFF2-40B4-BE49-F238E27FC236}">
                    <a16:creationId xmlns:a16="http://schemas.microsoft.com/office/drawing/2014/main" id="{58192FE1-99B5-797B-C640-B55968AF231D}"/>
                  </a:ext>
                </a:extLst>
              </p:cNvPr>
              <p:cNvSpPr txBox="1">
                <a:spLocks noRot="1" noChangeAspect="1" noMove="1" noResize="1" noEditPoints="1" noAdjustHandles="1" noChangeArrowheads="1" noChangeShapeType="1" noTextEdit="1"/>
              </p:cNvSpPr>
              <p:nvPr/>
            </p:nvSpPr>
            <p:spPr>
              <a:xfrm>
                <a:off x="3200400" y="3429000"/>
                <a:ext cx="5943600" cy="170873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AB9410E-630A-26A8-8B36-40AC5059498D}"/>
                  </a:ext>
                </a:extLst>
              </p:cNvPr>
              <p:cNvSpPr txBox="1"/>
              <p:nvPr/>
            </p:nvSpPr>
            <p:spPr>
              <a:xfrm>
                <a:off x="304800" y="4845629"/>
                <a:ext cx="5638800" cy="1936171"/>
              </a:xfrm>
              <a:prstGeom prst="rect">
                <a:avLst/>
              </a:prstGeom>
              <a:noFill/>
              <a:ln w="22225">
                <a:solidFill>
                  <a:srgbClr val="0070C0"/>
                </a:solidFill>
              </a:ln>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𝑘</m:t>
                          </m:r>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r>
                        <a:rPr lang="en-IN" i="1" smtClean="0">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𝜈</m:t>
                              </m:r>
                              <m:r>
                                <a:rPr lang="en-IN" i="1">
                                  <a:solidFill>
                                    <a:srgbClr val="000000"/>
                                  </a:solidFill>
                                  <a:latin typeface="Cambria Math" panose="02040503050406030204" pitchFamily="18" charset="0"/>
                                </a:rPr>
                                <m:t>𝑥</m:t>
                              </m:r>
                            </m:den>
                          </m:f>
                        </m:e>
                      </m:rad>
                    </m:oMath>
                  </m:oMathPara>
                </a14:m>
                <a:endParaRPr lang="en-IN" dirty="0"/>
              </a:p>
            </p:txBody>
          </p:sp>
        </mc:Choice>
        <mc:Fallback xmlns="">
          <p:sp>
            <p:nvSpPr>
              <p:cNvPr id="30" name="TextBox 29">
                <a:extLst>
                  <a:ext uri="{FF2B5EF4-FFF2-40B4-BE49-F238E27FC236}">
                    <a16:creationId xmlns:a16="http://schemas.microsoft.com/office/drawing/2014/main" id="{8AB9410E-630A-26A8-8B36-40AC5059498D}"/>
                  </a:ext>
                </a:extLst>
              </p:cNvPr>
              <p:cNvSpPr txBox="1">
                <a:spLocks noRot="1" noChangeAspect="1" noMove="1" noResize="1" noEditPoints="1" noAdjustHandles="1" noChangeArrowheads="1" noChangeShapeType="1" noTextEdit="1"/>
              </p:cNvSpPr>
              <p:nvPr/>
            </p:nvSpPr>
            <p:spPr>
              <a:xfrm>
                <a:off x="304800" y="4845629"/>
                <a:ext cx="5638800" cy="1936171"/>
              </a:xfrm>
              <a:prstGeom prst="rect">
                <a:avLst/>
              </a:prstGeom>
              <a:blipFill>
                <a:blip r:embed="rId10"/>
                <a:stretch>
                  <a:fillRect/>
                </a:stretch>
              </a:blipFill>
              <a:ln w="22225">
                <a:solidFill>
                  <a:srgbClr val="0070C0"/>
                </a:solidFill>
              </a:ln>
            </p:spPr>
            <p:txBody>
              <a:bodyPr/>
              <a:lstStyle/>
              <a:p>
                <a:r>
                  <a:rPr lang="en-US">
                    <a:noFill/>
                  </a:rPr>
                  <a:t> </a:t>
                </a:r>
              </a:p>
            </p:txBody>
          </p:sp>
        </mc:Fallback>
      </mc:AlternateContent>
    </p:spTree>
    <p:extLst>
      <p:ext uri="{BB962C8B-B14F-4D97-AF65-F5344CB8AC3E}">
        <p14:creationId xmlns:p14="http://schemas.microsoft.com/office/powerpoint/2010/main" val="313975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4" grpId="0"/>
      <p:bldP spid="25" grpId="0"/>
      <p:bldP spid="27" grpId="0"/>
      <p:bldP spid="28" grpId="0"/>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9385D-3CEA-E3D3-D9EC-4677B9C13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D2986-7E0A-3050-4AB6-2797A6716397}"/>
              </a:ext>
            </a:extLst>
          </p:cNvPr>
          <p:cNvSpPr>
            <a:spLocks noGrp="1"/>
          </p:cNvSpPr>
          <p:nvPr>
            <p:ph type="title"/>
          </p:nvPr>
        </p:nvSpPr>
        <p:spPr>
          <a:xfrm>
            <a:off x="228600" y="76200"/>
            <a:ext cx="7315200" cy="1070259"/>
          </a:xfrm>
        </p:spPr>
        <p:txBody>
          <a:bodyPr/>
          <a:lstStyle/>
          <a:p>
            <a:r>
              <a:rPr lang="en-US" sz="2800" dirty="0"/>
              <a:t>Local Heat Transfer Coefficient</a:t>
            </a:r>
            <a:endParaRPr lang="en-IN" sz="2800" dirty="0"/>
          </a:p>
        </p:txBody>
      </p:sp>
      <p:grpSp>
        <p:nvGrpSpPr>
          <p:cNvPr id="6" name="Group 38">
            <a:extLst>
              <a:ext uri="{FF2B5EF4-FFF2-40B4-BE49-F238E27FC236}">
                <a16:creationId xmlns:a16="http://schemas.microsoft.com/office/drawing/2014/main" id="{BBA558EC-2E29-494C-3410-F8EA9E3AAC9F}"/>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336CE074-D8F0-C78F-FA0F-B2C2448FD4C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EBDA2FB3-38C5-C2E7-6D30-BA89A0CCC728}"/>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F240CD01-2419-06E4-C061-67A623B0032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FEE79E07-8CC3-6DCB-AE99-89327F0CEE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647EF3E-FE12-7828-B34F-2CC96BED23F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C0041569-F865-9A52-9073-5EC242CD1981}"/>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22064E87-2F1B-E872-4C80-4A742162DE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0F121A0-9D79-5F40-C565-144513B60AB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732B7BD3-AA2E-F48A-17EB-5F994D93AA2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0E8D749-A224-B0CE-37F0-74501017D2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E677ACBD-884F-8754-0C86-78397C4B68D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FC19BB6-7A39-9C33-654E-B4AA9BC390FA}"/>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21E338A5-0F9F-FCCD-F40B-8A417E83C0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9312911-C085-D2D9-C42F-6FAEAA40E7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BDA6E16-6E4D-76BF-5BE2-315ED30B5FA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B234A62-B95B-FDA9-89C9-39395FCE9F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8683A47-BD56-804D-3546-CED26AA81698}"/>
                  </a:ext>
                </a:extLst>
              </p:cNvPr>
              <p:cNvSpPr txBox="1"/>
              <p:nvPr/>
            </p:nvSpPr>
            <p:spPr>
              <a:xfrm>
                <a:off x="1219200" y="1143000"/>
                <a:ext cx="5638800" cy="193617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𝑘</m:t>
                          </m:r>
                        </m:num>
                        <m:den>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r>
                        <a:rPr lang="en-IN" i="1" smtClean="0">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num>
                            <m:den>
                              <m:r>
                                <a:rPr lang="en-IN" i="1">
                                  <a:solidFill>
                                    <a:srgbClr val="000000"/>
                                  </a:solidFill>
                                  <a:latin typeface="Cambria Math" panose="02040503050406030204" pitchFamily="18" charset="0"/>
                                </a:rPr>
                                <m:t>𝜈</m:t>
                              </m:r>
                              <m:r>
                                <a:rPr lang="en-US" b="0" i="1" smtClean="0">
                                  <a:solidFill>
                                    <a:srgbClr val="000000"/>
                                  </a:solidFill>
                                  <a:latin typeface="Cambria Math" panose="02040503050406030204" pitchFamily="18" charset="0"/>
                                </a:rPr>
                                <m:t>𝑥</m:t>
                              </m:r>
                            </m:den>
                          </m:f>
                        </m:e>
                      </m:rad>
                      <m:r>
                        <a:rPr lang="en-IN" i="1" smtClean="0">
                          <a:solidFill>
                            <a:srgbClr val="000000"/>
                          </a:solidFill>
                          <a:latin typeface="Cambria Math" panose="02040503050406030204" pitchFamily="18" charset="0"/>
                          <a:ea typeface="Cambria Math" panose="02040503050406030204" pitchFamily="18" charset="0"/>
                        </a:rPr>
                        <m:t>×</m:t>
                      </m:r>
                      <m:f>
                        <m:fPr>
                          <m:ctrlPr>
                            <a:rPr lang="en-IN"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𝑥</m:t>
                          </m:r>
                        </m:num>
                        <m:den>
                          <m:r>
                            <a:rPr lang="en-US" b="0" i="1" smtClean="0">
                              <a:solidFill>
                                <a:srgbClr val="000000"/>
                              </a:solidFill>
                              <a:latin typeface="Cambria Math" panose="02040503050406030204" pitchFamily="18" charset="0"/>
                              <a:ea typeface="Cambria Math" panose="02040503050406030204" pitchFamily="18" charset="0"/>
                            </a:rPr>
                            <m:t>𝑥</m:t>
                          </m:r>
                        </m:den>
                      </m:f>
                    </m:oMath>
                  </m:oMathPara>
                </a14:m>
                <a:endParaRPr lang="en-IN" dirty="0"/>
              </a:p>
            </p:txBody>
          </p:sp>
        </mc:Choice>
        <mc:Fallback xmlns="">
          <p:sp>
            <p:nvSpPr>
              <p:cNvPr id="30" name="TextBox 29">
                <a:extLst>
                  <a:ext uri="{FF2B5EF4-FFF2-40B4-BE49-F238E27FC236}">
                    <a16:creationId xmlns:a16="http://schemas.microsoft.com/office/drawing/2014/main" id="{38683A47-BD56-804D-3546-CED26AA81698}"/>
                  </a:ext>
                </a:extLst>
              </p:cNvPr>
              <p:cNvSpPr txBox="1">
                <a:spLocks noRot="1" noChangeAspect="1" noMove="1" noResize="1" noEditPoints="1" noAdjustHandles="1" noChangeArrowheads="1" noChangeShapeType="1" noTextEdit="1"/>
              </p:cNvSpPr>
              <p:nvPr/>
            </p:nvSpPr>
            <p:spPr>
              <a:xfrm>
                <a:off x="1219200" y="1143000"/>
                <a:ext cx="5638800" cy="1936171"/>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3F4EDA3-6E55-72FD-98C8-0FFFFFD524BD}"/>
                  </a:ext>
                </a:extLst>
              </p:cNvPr>
              <p:cNvSpPr txBox="1"/>
              <p:nvPr/>
            </p:nvSpPr>
            <p:spPr>
              <a:xfrm>
                <a:off x="1219200" y="2743200"/>
                <a:ext cx="5638800" cy="193617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𝑘</m:t>
                          </m:r>
                        </m:num>
                        <m:den>
                          <m:r>
                            <a:rPr lang="en-US" b="0" i="1" smtClean="0">
                              <a:solidFill>
                                <a:srgbClr val="000000"/>
                              </a:solidFill>
                              <a:latin typeface="Cambria Math" panose="02040503050406030204" pitchFamily="18" charset="0"/>
                              <a:ea typeface="Cambria Math" panose="02040503050406030204" pitchFamily="18" charset="0"/>
                            </a:rPr>
                            <m:t>𝑥</m:t>
                          </m:r>
                          <m:r>
                            <a:rPr lang="en-US" b="0" i="1" smtClean="0">
                              <a:solidFill>
                                <a:srgbClr val="000000"/>
                              </a:solidFill>
                              <a:latin typeface="Cambria Math" panose="02040503050406030204" pitchFamily="18" charset="0"/>
                              <a:ea typeface="Cambria Math" panose="02040503050406030204" pitchFamily="18" charset="0"/>
                            </a:rPr>
                            <m:t>×</m:t>
                          </m:r>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r>
                        <a:rPr lang="en-IN" i="1" smtClean="0">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𝑈</m:t>
                              </m:r>
                              <m:r>
                                <a:rPr lang="en-US" b="0" i="1" smtClean="0">
                                  <a:solidFill>
                                    <a:srgbClr val="000000"/>
                                  </a:solidFill>
                                  <a:latin typeface="Cambria Math" panose="02040503050406030204" pitchFamily="18" charset="0"/>
                                </a:rPr>
                                <m:t>𝑥</m:t>
                              </m:r>
                            </m:num>
                            <m:den>
                              <m:r>
                                <a:rPr lang="en-IN" i="1">
                                  <a:solidFill>
                                    <a:srgbClr val="000000"/>
                                  </a:solidFill>
                                  <a:latin typeface="Cambria Math" panose="02040503050406030204" pitchFamily="18" charset="0"/>
                                </a:rPr>
                                <m:t>𝜈</m:t>
                              </m:r>
                            </m:den>
                          </m:f>
                        </m:e>
                      </m:rad>
                    </m:oMath>
                  </m:oMathPara>
                </a14:m>
                <a:endParaRPr lang="en-IN" dirty="0"/>
              </a:p>
            </p:txBody>
          </p:sp>
        </mc:Choice>
        <mc:Fallback xmlns="">
          <p:sp>
            <p:nvSpPr>
              <p:cNvPr id="4" name="TextBox 3">
                <a:extLst>
                  <a:ext uri="{FF2B5EF4-FFF2-40B4-BE49-F238E27FC236}">
                    <a16:creationId xmlns:a16="http://schemas.microsoft.com/office/drawing/2014/main" id="{93F4EDA3-6E55-72FD-98C8-0FFFFFD524BD}"/>
                  </a:ext>
                </a:extLst>
              </p:cNvPr>
              <p:cNvSpPr txBox="1">
                <a:spLocks noRot="1" noChangeAspect="1" noMove="1" noResize="1" noEditPoints="1" noAdjustHandles="1" noChangeArrowheads="1" noChangeShapeType="1" noTextEdit="1"/>
              </p:cNvSpPr>
              <p:nvPr/>
            </p:nvSpPr>
            <p:spPr>
              <a:xfrm>
                <a:off x="1219200" y="2743200"/>
                <a:ext cx="5638800" cy="1936171"/>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0432010-906D-59CB-E510-548A6C48B413}"/>
                  </a:ext>
                </a:extLst>
              </p:cNvPr>
              <p:cNvSpPr txBox="1"/>
              <p:nvPr/>
            </p:nvSpPr>
            <p:spPr>
              <a:xfrm>
                <a:off x="1066800" y="4572000"/>
                <a:ext cx="5638800" cy="17161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𝑘</m:t>
                          </m:r>
                        </m:num>
                        <m:den>
                          <m:r>
                            <a:rPr lang="en-US" b="0" i="1" smtClean="0">
                              <a:solidFill>
                                <a:srgbClr val="000000"/>
                              </a:solidFill>
                              <a:latin typeface="Cambria Math" panose="02040503050406030204" pitchFamily="18" charset="0"/>
                              <a:ea typeface="Cambria Math" panose="02040503050406030204" pitchFamily="18" charset="0"/>
                            </a:rPr>
                            <m:t>𝑥</m:t>
                          </m:r>
                          <m:r>
                            <a:rPr lang="en-US" b="0" i="1" smtClean="0">
                              <a:solidFill>
                                <a:srgbClr val="000000"/>
                              </a:solidFill>
                              <a:latin typeface="Cambria Math" panose="02040503050406030204" pitchFamily="18" charset="0"/>
                              <a:ea typeface="Cambria Math" panose="02040503050406030204" pitchFamily="18" charset="0"/>
                            </a:rPr>
                            <m:t>×</m:t>
                          </m:r>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r>
                        <a:rPr lang="en-IN" i="1" smtClean="0">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b>
                            <m:sSubPr>
                              <m:ctrlPr>
                                <a:rPr lang="en-US" b="0"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oMath>
                  </m:oMathPara>
                </a14:m>
                <a:endParaRPr lang="en-IN" dirty="0"/>
              </a:p>
            </p:txBody>
          </p:sp>
        </mc:Choice>
        <mc:Fallback xmlns="">
          <p:sp>
            <p:nvSpPr>
              <p:cNvPr id="23" name="TextBox 22">
                <a:extLst>
                  <a:ext uri="{FF2B5EF4-FFF2-40B4-BE49-F238E27FC236}">
                    <a16:creationId xmlns:a16="http://schemas.microsoft.com/office/drawing/2014/main" id="{20432010-906D-59CB-E510-548A6C48B413}"/>
                  </a:ext>
                </a:extLst>
              </p:cNvPr>
              <p:cNvSpPr txBox="1">
                <a:spLocks noRot="1" noChangeAspect="1" noMove="1" noResize="1" noEditPoints="1" noAdjustHandles="1" noChangeArrowheads="1" noChangeShapeType="1" noTextEdit="1"/>
              </p:cNvSpPr>
              <p:nvPr/>
            </p:nvSpPr>
            <p:spPr>
              <a:xfrm>
                <a:off x="1066800" y="4572000"/>
                <a:ext cx="5638800" cy="1716111"/>
              </a:xfrm>
              <a:prstGeom prst="rect">
                <a:avLst/>
              </a:prstGeom>
              <a:blipFill>
                <a:blip r:embed="rId5"/>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15061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24CBB-2980-2012-4294-1A237AE85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314B7-1EDE-46A8-A535-868CAC63EFA9}"/>
              </a:ext>
            </a:extLst>
          </p:cNvPr>
          <p:cNvSpPr>
            <a:spLocks noGrp="1"/>
          </p:cNvSpPr>
          <p:nvPr>
            <p:ph type="title"/>
          </p:nvPr>
        </p:nvSpPr>
        <p:spPr>
          <a:xfrm>
            <a:off x="228600" y="76200"/>
            <a:ext cx="7315200" cy="1070259"/>
          </a:xfrm>
        </p:spPr>
        <p:txBody>
          <a:bodyPr/>
          <a:lstStyle/>
          <a:p>
            <a:r>
              <a:rPr lang="en-US" sz="2800" dirty="0"/>
              <a:t>Local Nusselt Number</a:t>
            </a:r>
            <a:endParaRPr lang="en-IN" sz="2800" dirty="0"/>
          </a:p>
        </p:txBody>
      </p:sp>
      <p:grpSp>
        <p:nvGrpSpPr>
          <p:cNvPr id="6" name="Group 38">
            <a:extLst>
              <a:ext uri="{FF2B5EF4-FFF2-40B4-BE49-F238E27FC236}">
                <a16:creationId xmlns:a16="http://schemas.microsoft.com/office/drawing/2014/main" id="{96DC6A40-E635-6E8F-D945-E9517986C513}"/>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8AC956C-8755-F954-77E4-68F552ABE07D}"/>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81F93B5-EC19-0D31-1019-3EE9BE3FC938}"/>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A5BBB4B1-9922-B428-95D4-E7078DF2D65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DD51B815-3DBA-B823-FD8B-3DFF56AB4CF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B3BCF39E-D781-8A12-9460-E96936D979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C235520-A48B-9D39-81C8-43523FA56562}"/>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D99BC77B-E713-83AE-F403-26EE07EF38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BF946551-38B1-118C-D205-7A450F37DE7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1189DC49-C83E-79CA-0051-41DDDC2DD46E}"/>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F6297E52-255F-6CE7-2464-721E1A64C0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4CCD80F-4D31-EAA0-84DE-1B5CD2C3C9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3162EC6-0ADC-D9DC-6237-0892C736579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569CE188-C627-C0F6-D0AA-1DF6BF7B2FE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08F2D5B4-33C4-2FFC-0D34-77F6B9CFFD5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178751B-65E7-BC17-F9D9-1307C5365AF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5E395E6-2EFD-71F6-5B27-67B64D77D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2912EB3-2547-DE40-955D-D976E4C10524}"/>
                  </a:ext>
                </a:extLst>
              </p:cNvPr>
              <p:cNvSpPr txBox="1"/>
              <p:nvPr/>
            </p:nvSpPr>
            <p:spPr>
              <a:xfrm>
                <a:off x="228600" y="1125982"/>
                <a:ext cx="4740275" cy="18073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N" i="1" smtClean="0">
                          <a:solidFill>
                            <a:srgbClr val="000000"/>
                          </a:solidFill>
                          <a:latin typeface="Cambria Math" panose="02040503050406030204" pitchFamily="18" charset="0"/>
                        </a:rPr>
                        <m:t>h</m:t>
                      </m:r>
                      <m:d>
                        <m:dPr>
                          <m:ctrlPr>
                            <a:rPr lang="en-IN" i="1" smtClean="0">
                              <a:solidFill>
                                <a:srgbClr val="000000"/>
                              </a:solidFill>
                              <a:latin typeface="Cambria Math" panose="02040503050406030204" pitchFamily="18" charset="0"/>
                            </a:rPr>
                          </m:ctrlPr>
                        </m:dPr>
                        <m:e>
                          <m:r>
                            <a:rPr lang="en-US" b="0" i="1" smtClean="0">
                              <a:solidFill>
                                <a:srgbClr val="000000"/>
                              </a:solidFill>
                              <a:latin typeface="Cambria Math" panose="02040503050406030204" pitchFamily="18" charset="0"/>
                            </a:rPr>
                            <m:t>𝑥</m:t>
                          </m:r>
                        </m:e>
                      </m:d>
                      <m:r>
                        <a:rPr lang="en-IN"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𝑘</m:t>
                          </m:r>
                          <m:r>
                            <a:rPr lang="en-IN" i="1">
                              <a:solidFill>
                                <a:srgbClr val="000000"/>
                              </a:solidFill>
                              <a:latin typeface="Cambria Math" panose="02040503050406030204" pitchFamily="18" charset="0"/>
                              <a:ea typeface="Cambria Math" panose="02040503050406030204" pitchFamily="18" charset="0"/>
                            </a:rPr>
                            <m:t>×</m:t>
                          </m:r>
                          <m:rad>
                            <m:radPr>
                              <m:degHide m:val="on"/>
                              <m:ctrlPr>
                                <a:rPr lang="en-IN" i="1">
                                  <a:solidFill>
                                    <a:srgbClr val="000000"/>
                                  </a:solidFill>
                                  <a:latin typeface="Cambria Math" panose="02040503050406030204" pitchFamily="18" charset="0"/>
                                </a:rPr>
                              </m:ctrlPr>
                            </m:radPr>
                            <m:deg/>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𝑅𝑒</m:t>
                                  </m:r>
                                </m:e>
                                <m:sub>
                                  <m:r>
                                    <a:rPr lang="en-US" i="1">
                                      <a:solidFill>
                                        <a:srgbClr val="000000"/>
                                      </a:solidFill>
                                      <a:latin typeface="Cambria Math" panose="02040503050406030204" pitchFamily="18" charset="0"/>
                                    </a:rPr>
                                    <m:t>𝑥</m:t>
                                  </m:r>
                                </m:sub>
                              </m:sSub>
                            </m:e>
                          </m:rad>
                        </m:num>
                        <m:den>
                          <m:r>
                            <a:rPr lang="en-US" b="0" i="1" smtClean="0">
                              <a:solidFill>
                                <a:srgbClr val="000000"/>
                              </a:solidFill>
                              <a:latin typeface="Cambria Math" panose="02040503050406030204" pitchFamily="18" charset="0"/>
                              <a:ea typeface="Cambria Math" panose="02040503050406030204" pitchFamily="18" charset="0"/>
                            </a:rPr>
                            <m:t>𝑥</m:t>
                          </m:r>
                          <m:r>
                            <a:rPr lang="en-US" b="0" i="1" smtClean="0">
                              <a:solidFill>
                                <a:srgbClr val="000000"/>
                              </a:solidFill>
                              <a:latin typeface="Cambria Math" panose="02040503050406030204" pitchFamily="18" charset="0"/>
                              <a:ea typeface="Cambria Math" panose="02040503050406030204" pitchFamily="18" charset="0"/>
                            </a:rPr>
                            <m:t>×</m:t>
                          </m:r>
                          <m:nary>
                            <m:naryPr>
                              <m:ctrlPr>
                                <a:rPr lang="en-US" i="1">
                                  <a:solidFill>
                                    <a:srgbClr val="000000"/>
                                  </a:solidFill>
                                  <a:latin typeface="Cambria Math" panose="02040503050406030204" pitchFamily="18" charset="0"/>
                                </a:rPr>
                              </m:ctrlPr>
                            </m:naryPr>
                            <m:sub>
                              <m:r>
                                <m:rPr>
                                  <m:brk m:alnAt="23"/>
                                </m:rPr>
                                <a:rPr lang="en-US" i="1">
                                  <a:solidFill>
                                    <a:srgbClr val="000000"/>
                                  </a:solidFill>
                                  <a:latin typeface="Cambria Math" panose="02040503050406030204" pitchFamily="18" charset="0"/>
                                </a:rPr>
                                <m:t>0</m:t>
                              </m:r>
                            </m:sub>
                            <m:sup>
                              <m:r>
                                <a:rPr lang="en-US" i="1">
                                  <a:solidFill>
                                    <a:srgbClr val="000000"/>
                                  </a:solidFill>
                                  <a:latin typeface="Cambria Math" panose="02040503050406030204" pitchFamily="18" charset="0"/>
                                  <a:ea typeface="Cambria Math" panose="02040503050406030204" pitchFamily="18" charset="0"/>
                                </a:rPr>
                                <m:t>∞</m:t>
                              </m:r>
                            </m:sup>
                            <m:e>
                              <m:eqArr>
                                <m:eqArrPr>
                                  <m:ctrlPr>
                                    <a:rPr lang="en-US" i="1">
                                      <a:solidFill>
                                        <a:srgbClr val="000000"/>
                                      </a:solidFill>
                                      <a:latin typeface="Cambria Math" panose="02040503050406030204" pitchFamily="18" charset="0"/>
                                    </a:rPr>
                                  </m:ctrlPr>
                                </m:eqArrPr>
                                <m:e>
                                  <m:eqArr>
                                    <m:eqArrPr>
                                      <m:ctrlPr>
                                        <a:rPr lang="en-US" i="1">
                                          <a:solidFill>
                                            <a:srgbClr val="000000"/>
                                          </a:solidFill>
                                          <a:latin typeface="Cambria Math" panose="02040503050406030204" pitchFamily="18" charset="0"/>
                                        </a:rPr>
                                      </m:ctrlPr>
                                    </m:eqArrPr>
                                    <m:e/>
                                    <m:e>
                                      <m:d>
                                        <m:dPr>
                                          <m:begChr m:val="{"/>
                                          <m:endChr m:val="}"/>
                                          <m:ctrlPr>
                                            <a:rPr lang="en-US" i="1">
                                              <a:solidFill>
                                                <a:srgbClr val="000000"/>
                                              </a:solidFill>
                                              <a:latin typeface="Cambria Math" panose="02040503050406030204" pitchFamily="18" charset="0"/>
                                            </a:rPr>
                                          </m:ctrlPr>
                                        </m:dPr>
                                        <m:e>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𝑒</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𝑃𝑟</m:t>
                                                      </m:r>
                                                    </m:num>
                                                    <m:den>
                                                      <m:r>
                                                        <a:rPr lang="en-US" i="1">
                                                          <a:solidFill>
                                                            <a:srgbClr val="000000"/>
                                                          </a:solidFill>
                                                          <a:latin typeface="Cambria Math" panose="02040503050406030204" pitchFamily="18" charset="0"/>
                                                        </a:rPr>
                                                        <m:t>2</m:t>
                                                      </m:r>
                                                    </m:den>
                                                  </m:f>
                                                  <m:nary>
                                                    <m:naryPr>
                                                      <m:limLoc m:val="undOvr"/>
                                                      <m:ctrlPr>
                                                        <a:rPr lang="en-IN" i="1">
                                                          <a:solidFill>
                                                            <a:srgbClr val="000000"/>
                                                          </a:solidFill>
                                                          <a:latin typeface="Cambria Math" panose="02040503050406030204" pitchFamily="18" charset="0"/>
                                                        </a:rPr>
                                                      </m:ctrlPr>
                                                    </m:naryPr>
                                                    <m:sub>
                                                      <m:r>
                                                        <m:rPr>
                                                          <m:brk m:alnAt="24"/>
                                                        </m:rPr>
                                                        <a:rPr lang="en-US"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ea typeface="Cambria Math" panose="02040503050406030204" pitchFamily="18" charset="0"/>
                                                        </a:rPr>
                                                        <m:t>𝜂</m:t>
                                                      </m:r>
                                                    </m:sup>
                                                    <m:e>
                                                      <m:r>
                                                        <a:rPr lang="en-US" i="1">
                                                          <a:solidFill>
                                                            <a:srgbClr val="000000"/>
                                                          </a:solidFill>
                                                          <a:latin typeface="Cambria Math" panose="02040503050406030204" pitchFamily="18" charset="0"/>
                                                        </a:rPr>
                                                        <m:t>𝐹𝑑</m:t>
                                                      </m:r>
                                                      <m:r>
                                                        <a:rPr lang="en-US" i="1">
                                                          <a:solidFill>
                                                            <a:srgbClr val="000000"/>
                                                          </a:solidFill>
                                                          <a:latin typeface="Cambria Math" panose="02040503050406030204" pitchFamily="18" charset="0"/>
                                                          <a:ea typeface="Cambria Math" panose="02040503050406030204" pitchFamily="18" charset="0"/>
                                                        </a:rPr>
                                                        <m:t>𝜂</m:t>
                                                      </m:r>
                                                    </m:e>
                                                  </m:nary>
                                                </m:e>
                                              </m:d>
                                            </m:sup>
                                          </m:sSup>
                                        </m:e>
                                      </m:d>
                                      <m:r>
                                        <a:rPr lang="en-US"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IN" dirty="0"/>
              </a:p>
            </p:txBody>
          </p:sp>
        </mc:Choice>
        <mc:Fallback xmlns="">
          <p:sp>
            <p:nvSpPr>
              <p:cNvPr id="23" name="TextBox 22">
                <a:extLst>
                  <a:ext uri="{FF2B5EF4-FFF2-40B4-BE49-F238E27FC236}">
                    <a16:creationId xmlns:a16="http://schemas.microsoft.com/office/drawing/2014/main" id="{52912EB3-2547-DE40-955D-D976E4C10524}"/>
                  </a:ext>
                </a:extLst>
              </p:cNvPr>
              <p:cNvSpPr txBox="1">
                <a:spLocks noRot="1" noChangeAspect="1" noMove="1" noResize="1" noEditPoints="1" noAdjustHandles="1" noChangeArrowheads="1" noChangeShapeType="1" noTextEdit="1"/>
              </p:cNvSpPr>
              <p:nvPr/>
            </p:nvSpPr>
            <p:spPr>
              <a:xfrm>
                <a:off x="228600" y="1125982"/>
                <a:ext cx="4740275" cy="1807354"/>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BAFC49E-EFF7-1B2C-3109-4A60350F8840}"/>
                  </a:ext>
                </a:extLst>
              </p:cNvPr>
              <p:cNvSpPr txBox="1"/>
              <p:nvPr/>
            </p:nvSpPr>
            <p:spPr>
              <a:xfrm>
                <a:off x="4812230" y="2891788"/>
                <a:ext cx="2590800" cy="68961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0000"/>
                          </a:solidFill>
                          <a:latin typeface="Cambria Math" panose="02040503050406030204" pitchFamily="18" charset="0"/>
                        </a:rPr>
                        <m:t>𝑁𝑢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𝑥</m:t>
                          </m:r>
                        </m:e>
                      </m:d>
                      <m:r>
                        <a:rPr lang="en-US" sz="2000" b="0" i="1" smtClean="0">
                          <a:solidFill>
                            <a:srgbClr val="000000"/>
                          </a:solidFill>
                          <a:latin typeface="Cambria Math" panose="02040503050406030204" pitchFamily="18" charset="0"/>
                        </a:rPr>
                        <m:t>=</m:t>
                      </m:r>
                      <m:f>
                        <m:fPr>
                          <m:ctrlPr>
                            <a:rPr lang="en-US" sz="2000" b="0" i="1" smtClean="0">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h</m:t>
                          </m:r>
                          <m:d>
                            <m:dPr>
                              <m:ctrlPr>
                                <a:rPr lang="en-IN"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𝑥</m:t>
                              </m:r>
                            </m:e>
                          </m:d>
                          <m:r>
                            <a:rPr lang="en-US" sz="2000" i="1">
                              <a:solidFill>
                                <a:srgbClr val="000000"/>
                              </a:solidFill>
                              <a:latin typeface="Cambria Math" panose="02040503050406030204" pitchFamily="18" charset="0"/>
                            </a:rPr>
                            <m:t>𝑥</m:t>
                          </m:r>
                        </m:num>
                        <m:den>
                          <m:r>
                            <a:rPr lang="en-US" sz="2000" b="0" i="1" smtClean="0">
                              <a:solidFill>
                                <a:srgbClr val="000000"/>
                              </a:solidFill>
                              <a:latin typeface="Cambria Math" panose="02040503050406030204" pitchFamily="18" charset="0"/>
                            </a:rPr>
                            <m:t>𝑘</m:t>
                          </m:r>
                        </m:den>
                      </m:f>
                    </m:oMath>
                  </m:oMathPara>
                </a14:m>
                <a:endParaRPr lang="en-IN" sz="2000" dirty="0"/>
              </a:p>
            </p:txBody>
          </p:sp>
        </mc:Choice>
        <mc:Fallback xmlns="">
          <p:sp>
            <p:nvSpPr>
              <p:cNvPr id="3" name="TextBox 2">
                <a:extLst>
                  <a:ext uri="{FF2B5EF4-FFF2-40B4-BE49-F238E27FC236}">
                    <a16:creationId xmlns:a16="http://schemas.microsoft.com/office/drawing/2014/main" id="{BBAFC49E-EFF7-1B2C-3109-4A60350F8840}"/>
                  </a:ext>
                </a:extLst>
              </p:cNvPr>
              <p:cNvSpPr txBox="1">
                <a:spLocks noRot="1" noChangeAspect="1" noMove="1" noResize="1" noEditPoints="1" noAdjustHandles="1" noChangeArrowheads="1" noChangeShapeType="1" noTextEdit="1"/>
              </p:cNvSpPr>
              <p:nvPr/>
            </p:nvSpPr>
            <p:spPr>
              <a:xfrm>
                <a:off x="4812230" y="2891788"/>
                <a:ext cx="2590800" cy="689612"/>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01EB050-8A62-7F97-407C-E77715672944}"/>
                  </a:ext>
                </a:extLst>
              </p:cNvPr>
              <p:cNvSpPr txBox="1"/>
              <p:nvPr/>
            </p:nvSpPr>
            <p:spPr>
              <a:xfrm>
                <a:off x="870281" y="5341455"/>
                <a:ext cx="7925463" cy="830997"/>
              </a:xfrm>
              <a:prstGeom prst="rect">
                <a:avLst/>
              </a:prstGeom>
              <a:noFill/>
            </p:spPr>
            <p:txBody>
              <a:bodyPr wrap="square">
                <a:spAutoFit/>
              </a:bodyPr>
              <a:lstStyle/>
              <a:p>
                <a:pPr algn="l"/>
                <a:r>
                  <a:rPr lang="en-US" sz="2400" b="0" u="none" strike="noStrike" baseline="0" dirty="0">
                    <a:solidFill>
                      <a:srgbClr val="292526"/>
                    </a:solidFill>
                  </a:rPr>
                  <a:t>Denominaotry {</a:t>
                </a:r>
                <a14:m>
                  <m:oMath xmlns:m="http://schemas.openxmlformats.org/officeDocument/2006/math">
                    <m:r>
                      <a:rPr lang="el-GR" sz="2400" b="0" i="1" u="none" strike="noStrike" baseline="0" dirty="0" smtClean="0">
                        <a:solidFill>
                          <a:srgbClr val="292526"/>
                        </a:solidFill>
                        <a:latin typeface="Cambria Math" panose="02040503050406030204" pitchFamily="18" charset="0"/>
                      </a:rPr>
                      <m:t>𝜃</m:t>
                    </m:r>
                    <m:r>
                      <a:rPr lang="en-US" sz="2400" b="0" i="1" u="none" strike="noStrike" baseline="0" dirty="0" smtClean="0">
                        <a:solidFill>
                          <a:srgbClr val="292526"/>
                        </a:solidFill>
                        <a:latin typeface="Cambria Math" panose="02040503050406030204" pitchFamily="18" charset="0"/>
                      </a:rPr>
                      <m:t>′</m:t>
                    </m:r>
                  </m:oMath>
                </a14:m>
                <a:r>
                  <a:rPr lang="en-US" sz="2400" b="0" i="0" u="none" strike="noStrike" baseline="0" dirty="0">
                    <a:solidFill>
                      <a:srgbClr val="292526"/>
                    </a:solidFill>
                    <a:latin typeface="TimesLTStd-Roman"/>
                  </a:rPr>
                  <a:t>(0)}</a:t>
                </a:r>
                <a:r>
                  <a:rPr lang="en-US" sz="2400" b="0" i="0" u="none" strike="noStrike" dirty="0">
                    <a:solidFill>
                      <a:srgbClr val="292526"/>
                    </a:solidFill>
                    <a:latin typeface="TimesLTStd-Roman"/>
                  </a:rPr>
                  <a:t> </a:t>
                </a:r>
                <a:r>
                  <a:rPr lang="en-US" sz="2400" b="0" i="0" u="none" strike="noStrike" baseline="0" dirty="0">
                    <a:solidFill>
                      <a:srgbClr val="292526"/>
                    </a:solidFill>
                    <a:latin typeface="TimesLTStd-Roman"/>
                  </a:rPr>
                  <a:t>is a function of the Prandtl number that accounts for the relationship between </a:t>
                </a:r>
                <a:r>
                  <a:rPr lang="en-US" sz="2400" b="0" i="1" u="none" strike="noStrike" baseline="0" dirty="0">
                    <a:solidFill>
                      <a:srgbClr val="292526"/>
                    </a:solidFill>
                    <a:latin typeface="TimesLTStd-Roman"/>
                  </a:rPr>
                  <a:t>Nu</a:t>
                </a:r>
                <a:r>
                  <a:rPr lang="en-US" sz="2400" b="0" i="0" u="none" strike="noStrike" baseline="0" dirty="0">
                    <a:solidFill>
                      <a:srgbClr val="292526"/>
                    </a:solidFill>
                    <a:latin typeface="TimesLTStd-Roman"/>
                  </a:rPr>
                  <a:t> and </a:t>
                </a:r>
                <a:r>
                  <a:rPr lang="en-US" sz="2400" b="0" i="1" u="none" strike="noStrike" baseline="0" dirty="0">
                    <a:solidFill>
                      <a:srgbClr val="292526"/>
                    </a:solidFill>
                    <a:latin typeface="TimesLTStd-Roman"/>
                  </a:rPr>
                  <a:t>Pr.</a:t>
                </a:r>
              </a:p>
            </p:txBody>
          </p:sp>
        </mc:Choice>
        <mc:Fallback xmlns="">
          <p:sp>
            <p:nvSpPr>
              <p:cNvPr id="24" name="TextBox 23">
                <a:extLst>
                  <a:ext uri="{FF2B5EF4-FFF2-40B4-BE49-F238E27FC236}">
                    <a16:creationId xmlns:a16="http://schemas.microsoft.com/office/drawing/2014/main" id="{301EB050-8A62-7F97-407C-E77715672944}"/>
                  </a:ext>
                </a:extLst>
              </p:cNvPr>
              <p:cNvSpPr txBox="1">
                <a:spLocks noRot="1" noChangeAspect="1" noMove="1" noResize="1" noEditPoints="1" noAdjustHandles="1" noChangeArrowheads="1" noChangeShapeType="1" noTextEdit="1"/>
              </p:cNvSpPr>
              <p:nvPr/>
            </p:nvSpPr>
            <p:spPr>
              <a:xfrm>
                <a:off x="870281" y="5341455"/>
                <a:ext cx="7925463" cy="830997"/>
              </a:xfrm>
              <a:prstGeom prst="rect">
                <a:avLst/>
              </a:prstGeom>
              <a:blipFill>
                <a:blip r:embed="rId5"/>
                <a:stretch>
                  <a:fillRect l="-1231" t="-5839" r="-154" b="-15328"/>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D522D35-2F54-C52E-AF25-8F233B96330D}"/>
                  </a:ext>
                </a:extLst>
              </p:cNvPr>
              <p:cNvSpPr txBox="1"/>
              <p:nvPr/>
            </p:nvSpPr>
            <p:spPr>
              <a:xfrm>
                <a:off x="2465777" y="3809433"/>
                <a:ext cx="3749675" cy="15216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0000"/>
                          </a:solidFill>
                          <a:latin typeface="Cambria Math" panose="02040503050406030204" pitchFamily="18" charset="0"/>
                        </a:rPr>
                        <m:t>𝑁𝑢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𝑥</m:t>
                          </m:r>
                        </m:e>
                      </m:d>
                      <m:r>
                        <a:rPr lang="en-IN"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ea typeface="Cambria Math" panose="02040503050406030204" pitchFamily="18" charset="0"/>
                            </a:rPr>
                          </m:ctrlPr>
                        </m:fPr>
                        <m:num>
                          <m:rad>
                            <m:radPr>
                              <m:degHide m:val="on"/>
                              <m:ctrlPr>
                                <a:rPr lang="en-IN" sz="2000" i="1">
                                  <a:solidFill>
                                    <a:srgbClr val="000000"/>
                                  </a:solidFill>
                                  <a:latin typeface="Cambria Math" panose="02040503050406030204" pitchFamily="18" charset="0"/>
                                </a:rPr>
                              </m:ctrlPr>
                            </m:radPr>
                            <m:deg/>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𝑅𝑒</m:t>
                                  </m:r>
                                </m:e>
                                <m:sub>
                                  <m:r>
                                    <a:rPr lang="en-US" sz="2000" i="1">
                                      <a:solidFill>
                                        <a:srgbClr val="000000"/>
                                      </a:solidFill>
                                      <a:latin typeface="Cambria Math" panose="02040503050406030204" pitchFamily="18" charset="0"/>
                                    </a:rPr>
                                    <m:t>𝑥</m:t>
                                  </m:r>
                                </m:sub>
                              </m:sSub>
                            </m:e>
                          </m:rad>
                        </m:num>
                        <m:den>
                          <m:nary>
                            <m:naryPr>
                              <m:ctrlPr>
                                <a:rPr lang="en-US"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ea typeface="Cambria Math" panose="02040503050406030204" pitchFamily="18" charset="0"/>
                                </a:rPr>
                                <m:t>∞</m:t>
                              </m:r>
                            </m:sup>
                            <m:e>
                              <m:eqArr>
                                <m:eqArrPr>
                                  <m:ctrlPr>
                                    <a:rPr lang="en-US" sz="2000" i="1">
                                      <a:solidFill>
                                        <a:srgbClr val="000000"/>
                                      </a:solidFill>
                                      <a:latin typeface="Cambria Math" panose="02040503050406030204" pitchFamily="18" charset="0"/>
                                    </a:rPr>
                                  </m:ctrlPr>
                                </m:eqArrPr>
                                <m:e>
                                  <m:eqArr>
                                    <m:eqArrPr>
                                      <m:ctrlPr>
                                        <a:rPr lang="en-US" sz="2000" i="1">
                                          <a:solidFill>
                                            <a:srgbClr val="000000"/>
                                          </a:solidFill>
                                          <a:latin typeface="Cambria Math" panose="02040503050406030204" pitchFamily="18" charset="0"/>
                                        </a:rPr>
                                      </m:ctrlPr>
                                    </m:eqArrPr>
                                    <m:e/>
                                    <m:e>
                                      <m:d>
                                        <m:dPr>
                                          <m:begChr m:val="{"/>
                                          <m:endChr m:val="}"/>
                                          <m:ctrlPr>
                                            <a:rPr lang="en-US" sz="2000" i="1">
                                              <a:solidFill>
                                                <a:srgbClr val="000000"/>
                                              </a:solidFill>
                                              <a:latin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𝑃𝑟</m:t>
                                                      </m:r>
                                                    </m:num>
                                                    <m:den>
                                                      <m:r>
                                                        <a:rPr lang="en-US" sz="2000" i="1">
                                                          <a:solidFill>
                                                            <a:srgbClr val="000000"/>
                                                          </a:solidFill>
                                                          <a:latin typeface="Cambria Math" panose="02040503050406030204" pitchFamily="18" charset="0"/>
                                                        </a:rPr>
                                                        <m:t>2</m:t>
                                                      </m:r>
                                                    </m:den>
                                                  </m:f>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r>
                                                        <a:rPr lang="en-US" sz="2000" i="1">
                                                          <a:solidFill>
                                                            <a:srgbClr val="000000"/>
                                                          </a:solidFill>
                                                          <a:latin typeface="Cambria Math" panose="02040503050406030204" pitchFamily="18" charset="0"/>
                                                        </a:rPr>
                                                        <m:t>𝐹𝑑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IN" sz="2000"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IN" sz="2000" dirty="0"/>
              </a:p>
            </p:txBody>
          </p:sp>
        </mc:Choice>
        <mc:Fallback xmlns="">
          <p:sp>
            <p:nvSpPr>
              <p:cNvPr id="4" name="TextBox 3">
                <a:extLst>
                  <a:ext uri="{FF2B5EF4-FFF2-40B4-BE49-F238E27FC236}">
                    <a16:creationId xmlns:a16="http://schemas.microsoft.com/office/drawing/2014/main" id="{DD522D35-2F54-C52E-AF25-8F233B96330D}"/>
                  </a:ext>
                </a:extLst>
              </p:cNvPr>
              <p:cNvSpPr txBox="1">
                <a:spLocks noRot="1" noChangeAspect="1" noMove="1" noResize="1" noEditPoints="1" noAdjustHandles="1" noChangeArrowheads="1" noChangeShapeType="1" noTextEdit="1"/>
              </p:cNvSpPr>
              <p:nvPr/>
            </p:nvSpPr>
            <p:spPr>
              <a:xfrm>
                <a:off x="2465777" y="3809433"/>
                <a:ext cx="3749675" cy="1521635"/>
              </a:xfrm>
              <a:prstGeom prst="rect">
                <a:avLst/>
              </a:prstGeom>
              <a:blipFill>
                <a:blip r:embed="rId6"/>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41197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6BE0-0D99-7411-E6D8-2661370B5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66D9D-021C-7EA6-26BF-2F556769021F}"/>
              </a:ext>
            </a:extLst>
          </p:cNvPr>
          <p:cNvSpPr>
            <a:spLocks noGrp="1"/>
          </p:cNvSpPr>
          <p:nvPr>
            <p:ph type="title"/>
          </p:nvPr>
        </p:nvSpPr>
        <p:spPr>
          <a:xfrm>
            <a:off x="228600" y="76200"/>
            <a:ext cx="7315200" cy="1070259"/>
          </a:xfrm>
        </p:spPr>
        <p:txBody>
          <a:bodyPr/>
          <a:lstStyle/>
          <a:p>
            <a:r>
              <a:rPr lang="en-US" sz="2800" dirty="0"/>
              <a:t>Local Nusselt Number</a:t>
            </a:r>
            <a:endParaRPr lang="en-IN" sz="2800" dirty="0"/>
          </a:p>
        </p:txBody>
      </p:sp>
      <p:grpSp>
        <p:nvGrpSpPr>
          <p:cNvPr id="6" name="Group 38">
            <a:extLst>
              <a:ext uri="{FF2B5EF4-FFF2-40B4-BE49-F238E27FC236}">
                <a16:creationId xmlns:a16="http://schemas.microsoft.com/office/drawing/2014/main" id="{DDDD9A6D-6FDC-FB7C-FC7F-FE2B2A1CBF9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4A27ECA-EBD0-09DA-5111-B40C6698A32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53A98362-E7D7-011A-AB68-614084785332}"/>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D7D381EC-D9D6-F67D-798B-76487516CD6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3944CCC3-1CAB-DB83-3FCC-C5DAC5934D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D9515D09-0113-08BA-829F-97FD95E398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82AF454-4EA8-AC78-5125-9D14ED2E738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64ED797E-75F7-F25B-95F6-016780A4CF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FEA9D487-4AF5-4F4B-3CD4-A3FD019196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DA1EDEFB-DC5C-9308-B059-3170A640D22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44F78E2-BC35-EAB6-6505-FCE3123FAE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8DAD13B-761F-81DD-FB35-4DAE066210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DB6F1C9-C83B-628C-A71E-1FF75321C33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FE0190C8-3780-AAF3-DD58-8AC95964E2D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DC9725E5-7A98-734F-E5F4-DDC485CA5D8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2DF9280-82DC-7004-FBB9-38C404D8DF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3946F0B3-5B26-645B-C2B1-802E71F78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D577C404-BAA5-54E4-758E-DD9949C4FDCF}"/>
              </a:ext>
            </a:extLst>
          </p:cNvPr>
          <p:cNvSpPr txBox="1"/>
          <p:nvPr/>
        </p:nvSpPr>
        <p:spPr>
          <a:xfrm>
            <a:off x="380337" y="2743200"/>
            <a:ext cx="8534400" cy="830997"/>
          </a:xfrm>
          <a:prstGeom prst="rect">
            <a:avLst/>
          </a:prstGeom>
          <a:noFill/>
        </p:spPr>
        <p:txBody>
          <a:bodyPr wrap="square">
            <a:spAutoFit/>
          </a:bodyPr>
          <a:lstStyle/>
          <a:p>
            <a:pPr algn="l"/>
            <a:r>
              <a:rPr lang="en-US" sz="2400" b="0" i="0" u="none" strike="noStrike" baseline="0" dirty="0" err="1">
                <a:solidFill>
                  <a:srgbClr val="292526"/>
                </a:solidFill>
                <a:latin typeface="TimesLTStd-Roman"/>
              </a:rPr>
              <a:t>Pohlhausen</a:t>
            </a:r>
            <a:r>
              <a:rPr lang="en-US" sz="2400" b="0" i="0" u="none" strike="noStrike" baseline="0" dirty="0">
                <a:solidFill>
                  <a:srgbClr val="292526"/>
                </a:solidFill>
                <a:latin typeface="TimesLTStd-Roman"/>
              </a:rPr>
              <a:t> </a:t>
            </a:r>
            <a:r>
              <a:rPr lang="en-US" dirty="0">
                <a:solidFill>
                  <a:srgbClr val="292526"/>
                </a:solidFill>
                <a:latin typeface="TimesLTStd-Roman"/>
              </a:rPr>
              <a:t>in 19</a:t>
            </a:r>
            <a:r>
              <a:rPr lang="en-US" sz="2400" b="0" i="0" u="none" strike="noStrike" baseline="0" dirty="0">
                <a:solidFill>
                  <a:srgbClr val="292526"/>
                </a:solidFill>
                <a:latin typeface="TimesLTStd-Roman"/>
              </a:rPr>
              <a:t>21 calculated several </a:t>
            </a:r>
            <a:r>
              <a:rPr lang="en-US" i="1" dirty="0">
                <a:solidFill>
                  <a:srgbClr val="292526"/>
                </a:solidFill>
                <a:latin typeface="MTMI"/>
                <a:sym typeface="Symbol" panose="05050102010706020507" pitchFamily="18" charset="2"/>
              </a:rPr>
              <a:t></a:t>
            </a:r>
            <a:r>
              <a:rPr lang="en-US" sz="2400" b="0" i="0" u="none" strike="noStrike" baseline="0" dirty="0">
                <a:solidFill>
                  <a:srgbClr val="292526"/>
                </a:solidFill>
                <a:latin typeface="TimesLTStd-Roman"/>
              </a:rPr>
              <a:t>(0) values that for </a:t>
            </a:r>
            <a:r>
              <a:rPr lang="en-US" sz="2400" b="0" i="0" u="none" strike="noStrike" baseline="0" dirty="0" err="1">
                <a:solidFill>
                  <a:srgbClr val="292526"/>
                </a:solidFill>
                <a:latin typeface="TimesLTStd-Roman"/>
              </a:rPr>
              <a:t>Pr</a:t>
            </a:r>
            <a:r>
              <a:rPr lang="en-US" sz="2400" b="0" i="0" u="none" strike="noStrike" baseline="0" dirty="0">
                <a:solidFill>
                  <a:srgbClr val="292526"/>
                </a:solidFill>
                <a:latin typeface="TimesLTStd-Roman"/>
              </a:rPr>
              <a:t> </a:t>
            </a:r>
            <a:r>
              <a:rPr lang="en-US" sz="2400" b="0" i="1" u="none" strike="noStrike" baseline="0" dirty="0">
                <a:solidFill>
                  <a:srgbClr val="292526"/>
                </a:solidFill>
                <a:latin typeface="MTMI"/>
              </a:rPr>
              <a:t>&gt; </a:t>
            </a:r>
            <a:r>
              <a:rPr lang="en-US" sz="2400" b="0" i="0" u="none" strike="noStrike" baseline="0" dirty="0">
                <a:solidFill>
                  <a:srgbClr val="292526"/>
                </a:solidFill>
                <a:latin typeface="TimesLTStd-Roman"/>
              </a:rPr>
              <a:t>0.5 are </a:t>
            </a:r>
            <a:r>
              <a:rPr lang="en-IN" sz="2400" b="0" i="0" u="none" strike="noStrike" baseline="0" dirty="0">
                <a:solidFill>
                  <a:srgbClr val="292526"/>
                </a:solidFill>
                <a:latin typeface="TimesLTStd-Roman"/>
              </a:rPr>
              <a:t>correlated accurately by</a:t>
            </a:r>
            <a:endParaRPr lang="en-IN" dirty="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1A6997B1-DA56-246D-389E-B58391C8A046}"/>
                  </a:ext>
                </a:extLst>
              </p:cNvPr>
              <p:cNvSpPr txBox="1"/>
              <p:nvPr/>
            </p:nvSpPr>
            <p:spPr>
              <a:xfrm>
                <a:off x="3124200" y="3657600"/>
                <a:ext cx="4572000" cy="4932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IN" i="1" smtClean="0">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ea typeface="Cambria Math" panose="02040503050406030204" pitchFamily="18" charset="0"/>
                            </a:rPr>
                            <m:t>𝜃</m:t>
                          </m:r>
                        </m:e>
                        <m:sup>
                          <m:r>
                            <a:rPr lang="en-US" i="1">
                              <a:solidFill>
                                <a:srgbClr val="000000"/>
                              </a:solidFill>
                              <a:latin typeface="Cambria Math" panose="02040503050406030204" pitchFamily="18" charset="0"/>
                            </a:rPr>
                            <m:t>′</m:t>
                          </m:r>
                        </m:sup>
                      </m:sSup>
                      <m:d>
                        <m:dPr>
                          <m:ctrlPr>
                            <a:rPr lang="en-IN"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m:t>
                          </m:r>
                        </m:e>
                      </m:d>
                      <m:r>
                        <a:rPr lang="en-US" b="0" i="1" smtClean="0">
                          <a:solidFill>
                            <a:srgbClr val="000000"/>
                          </a:solidFill>
                          <a:latin typeface="Cambria Math" panose="02040503050406030204" pitchFamily="18" charset="0"/>
                          <a:ea typeface="Cambria Math" panose="02040503050406030204" pitchFamily="18" charset="0"/>
                        </a:rPr>
                        <m:t>=0.332×</m:t>
                      </m:r>
                      <m:sSup>
                        <m:sSupPr>
                          <m:ctrlPr>
                            <a:rPr lang="en-US" b="0" i="1" smtClean="0">
                              <a:solidFill>
                                <a:srgbClr val="000000"/>
                              </a:solidFill>
                              <a:latin typeface="Cambria Math" panose="02040503050406030204" pitchFamily="18" charset="0"/>
                              <a:ea typeface="Cambria Math" panose="02040503050406030204" pitchFamily="18" charset="0"/>
                            </a:rPr>
                          </m:ctrlPr>
                        </m:sSupPr>
                        <m:e>
                          <m:r>
                            <a:rPr lang="en-US" b="0" i="1" smtClean="0">
                              <a:solidFill>
                                <a:srgbClr val="000000"/>
                              </a:solidFill>
                              <a:latin typeface="Cambria Math" panose="02040503050406030204" pitchFamily="18" charset="0"/>
                              <a:ea typeface="Cambria Math" panose="02040503050406030204" pitchFamily="18" charset="0"/>
                            </a:rPr>
                            <m:t>𝑃𝑟</m:t>
                          </m:r>
                        </m:e>
                        <m:sup>
                          <m:f>
                            <m:fPr>
                              <m:type m:val="lin"/>
                              <m:ctrlPr>
                                <a:rPr lang="en-US" b="0" i="1" smtClean="0">
                                  <a:solidFill>
                                    <a:srgbClr val="000000"/>
                                  </a:solidFill>
                                  <a:latin typeface="Cambria Math" panose="02040503050406030204" pitchFamily="18" charset="0"/>
                                  <a:ea typeface="Cambria Math" panose="02040503050406030204" pitchFamily="18" charset="0"/>
                                </a:rPr>
                              </m:ctrlPr>
                            </m:fPr>
                            <m:num>
                              <m:r>
                                <a:rPr lang="en-US" b="0" i="1" smtClean="0">
                                  <a:solidFill>
                                    <a:srgbClr val="000000"/>
                                  </a:solidFill>
                                  <a:latin typeface="Cambria Math" panose="02040503050406030204" pitchFamily="18" charset="0"/>
                                  <a:ea typeface="Cambria Math" panose="02040503050406030204" pitchFamily="18" charset="0"/>
                                </a:rPr>
                                <m:t>1</m:t>
                              </m:r>
                            </m:num>
                            <m:den>
                              <m:r>
                                <a:rPr lang="en-US" b="0" i="1" smtClean="0">
                                  <a:solidFill>
                                    <a:srgbClr val="000000"/>
                                  </a:solidFill>
                                  <a:latin typeface="Cambria Math" panose="02040503050406030204" pitchFamily="18" charset="0"/>
                                  <a:ea typeface="Cambria Math" panose="02040503050406030204" pitchFamily="18" charset="0"/>
                                </a:rPr>
                                <m:t>3</m:t>
                              </m:r>
                            </m:den>
                          </m:f>
                        </m:sup>
                      </m:sSup>
                    </m:oMath>
                  </m:oMathPara>
                </a14:m>
                <a:endParaRPr lang="en-IN" dirty="0"/>
              </a:p>
            </p:txBody>
          </p:sp>
        </mc:Choice>
        <mc:Fallback xmlns="">
          <p:sp>
            <p:nvSpPr>
              <p:cNvPr id="26" name="TextBox 25">
                <a:extLst>
                  <a:ext uri="{FF2B5EF4-FFF2-40B4-BE49-F238E27FC236}">
                    <a16:creationId xmlns:a16="http://schemas.microsoft.com/office/drawing/2014/main" id="{1A6997B1-DA56-246D-389E-B58391C8A046}"/>
                  </a:ext>
                </a:extLst>
              </p:cNvPr>
              <p:cNvSpPr txBox="1">
                <a:spLocks noRot="1" noChangeAspect="1" noMove="1" noResize="1" noEditPoints="1" noAdjustHandles="1" noChangeArrowheads="1" noChangeShapeType="1" noTextEdit="1"/>
              </p:cNvSpPr>
              <p:nvPr/>
            </p:nvSpPr>
            <p:spPr>
              <a:xfrm>
                <a:off x="3124200" y="3657600"/>
                <a:ext cx="4572000" cy="493277"/>
              </a:xfrm>
              <a:prstGeom prst="rect">
                <a:avLst/>
              </a:prstGeom>
              <a:blipFill>
                <a:blip r:embed="rId3"/>
                <a:stretch>
                  <a:fillRect/>
                </a:stretch>
              </a:blipFill>
            </p:spPr>
            <p:txBody>
              <a:bodyPr/>
              <a:lstStyle/>
              <a:p>
                <a:r>
                  <a:rPr lang="en-IN">
                    <a:noFill/>
                  </a:rPr>
                  <a:t> </a:t>
                </a:r>
              </a:p>
            </p:txBody>
          </p:sp>
        </mc:Fallback>
      </mc:AlternateContent>
      <p:sp>
        <p:nvSpPr>
          <p:cNvPr id="28" name="TextBox 27">
            <a:extLst>
              <a:ext uri="{FF2B5EF4-FFF2-40B4-BE49-F238E27FC236}">
                <a16:creationId xmlns:a16="http://schemas.microsoft.com/office/drawing/2014/main" id="{AEF26902-93D6-3CE9-D650-1AE563F482CD}"/>
              </a:ext>
            </a:extLst>
          </p:cNvPr>
          <p:cNvSpPr txBox="1"/>
          <p:nvPr/>
        </p:nvSpPr>
        <p:spPr>
          <a:xfrm>
            <a:off x="457200" y="4343400"/>
            <a:ext cx="7620000" cy="830997"/>
          </a:xfrm>
          <a:prstGeom prst="rect">
            <a:avLst/>
          </a:prstGeom>
          <a:noFill/>
        </p:spPr>
        <p:txBody>
          <a:bodyPr wrap="square">
            <a:spAutoFit/>
          </a:bodyPr>
          <a:lstStyle/>
          <a:p>
            <a:pPr algn="l"/>
            <a:r>
              <a:rPr lang="en-US" sz="2400" b="0" i="0" u="none" strike="noStrike" baseline="0" dirty="0">
                <a:solidFill>
                  <a:srgbClr val="292526"/>
                </a:solidFill>
                <a:latin typeface="TimesLTStd-Roman"/>
              </a:rPr>
              <a:t>The similarity solution for the local heat transfer coefficient (local </a:t>
            </a:r>
            <a:r>
              <a:rPr lang="en-IN" sz="2400" b="0" i="0" u="none" strike="noStrike" baseline="0" dirty="0">
                <a:solidFill>
                  <a:srgbClr val="292526"/>
                </a:solidFill>
                <a:latin typeface="TimesLTStd-Roman"/>
              </a:rPr>
              <a:t>Nusselt number) is therefore</a:t>
            </a:r>
            <a:endParaRPr lang="en-IN" dirty="0"/>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9A7531B-5D0B-3524-2FE9-61E8316402DE}"/>
                  </a:ext>
                </a:extLst>
              </p:cNvPr>
              <p:cNvSpPr txBox="1"/>
              <p:nvPr/>
            </p:nvSpPr>
            <p:spPr>
              <a:xfrm>
                <a:off x="2209800" y="5334000"/>
                <a:ext cx="5105400" cy="68961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0000"/>
                          </a:solidFill>
                          <a:latin typeface="Cambria Math" panose="02040503050406030204" pitchFamily="18" charset="0"/>
                        </a:rPr>
                        <m:t>𝑁𝑢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𝑥</m:t>
                          </m:r>
                        </m:e>
                      </m:d>
                      <m:r>
                        <a:rPr lang="en-US" sz="2000" b="0" i="1" smtClean="0">
                          <a:solidFill>
                            <a:srgbClr val="000000"/>
                          </a:solidFill>
                          <a:latin typeface="Cambria Math" panose="02040503050406030204" pitchFamily="18" charset="0"/>
                        </a:rPr>
                        <m:t>=</m:t>
                      </m:r>
                      <m:f>
                        <m:fPr>
                          <m:ctrlPr>
                            <a:rPr lang="en-US" sz="2000" b="0" i="1" smtClean="0">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h</m:t>
                          </m:r>
                          <m:d>
                            <m:dPr>
                              <m:ctrlPr>
                                <a:rPr lang="en-IN"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𝑥</m:t>
                              </m:r>
                            </m:e>
                          </m:d>
                          <m:r>
                            <a:rPr lang="en-US" sz="2000" i="1">
                              <a:solidFill>
                                <a:srgbClr val="000000"/>
                              </a:solidFill>
                              <a:latin typeface="Cambria Math" panose="02040503050406030204" pitchFamily="18" charset="0"/>
                            </a:rPr>
                            <m:t>𝑥</m:t>
                          </m:r>
                        </m:num>
                        <m:den>
                          <m:r>
                            <a:rPr lang="en-US" sz="2000" b="0" i="1" smtClean="0">
                              <a:solidFill>
                                <a:srgbClr val="000000"/>
                              </a:solidFill>
                              <a:latin typeface="Cambria Math" panose="02040503050406030204" pitchFamily="18" charset="0"/>
                            </a:rPr>
                            <m:t>𝑘</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0.332×</m:t>
                      </m:r>
                      <m:rad>
                        <m:radPr>
                          <m:degHide m:val="on"/>
                          <m:ctrlPr>
                            <a:rPr lang="en-IN" sz="2000" i="1">
                              <a:solidFill>
                                <a:srgbClr val="000000"/>
                              </a:solidFill>
                              <a:latin typeface="Cambria Math" panose="02040503050406030204" pitchFamily="18" charset="0"/>
                            </a:rPr>
                          </m:ctrlPr>
                        </m:radPr>
                        <m:deg/>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𝑅𝑒</m:t>
                              </m:r>
                            </m:e>
                            <m:sub>
                              <m:r>
                                <a:rPr lang="en-US" sz="2000" i="1">
                                  <a:solidFill>
                                    <a:srgbClr val="000000"/>
                                  </a:solidFill>
                                  <a:latin typeface="Cambria Math" panose="02040503050406030204" pitchFamily="18" charset="0"/>
                                </a:rPr>
                                <m:t>𝑥</m:t>
                              </m:r>
                            </m:sub>
                          </m:sSub>
                        </m:e>
                      </m:rad>
                      <m:r>
                        <a:rPr lang="en-US" sz="2000" i="1" smtClean="0">
                          <a:solidFill>
                            <a:srgbClr val="000000"/>
                          </a:solidFill>
                          <a:latin typeface="Cambria Math" panose="02040503050406030204" pitchFamily="18" charset="0"/>
                          <a:ea typeface="Cambria Math" panose="02040503050406030204" pitchFamily="18" charset="0"/>
                        </a:rPr>
                        <m:t>×</m:t>
                      </m:r>
                      <m:sSup>
                        <m:sSupPr>
                          <m:ctrlPr>
                            <a:rPr lang="en-US" sz="2000" i="1">
                              <a:solidFill>
                                <a:srgbClr val="000000"/>
                              </a:solidFill>
                              <a:latin typeface="Cambria Math" panose="02040503050406030204" pitchFamily="18" charset="0"/>
                              <a:ea typeface="Cambria Math" panose="02040503050406030204" pitchFamily="18" charset="0"/>
                            </a:rPr>
                          </m:ctrlPr>
                        </m:sSupPr>
                        <m:e>
                          <m:r>
                            <a:rPr lang="en-US" sz="2000" i="1">
                              <a:solidFill>
                                <a:srgbClr val="000000"/>
                              </a:solidFill>
                              <a:latin typeface="Cambria Math" panose="02040503050406030204" pitchFamily="18" charset="0"/>
                              <a:ea typeface="Cambria Math" panose="02040503050406030204" pitchFamily="18" charset="0"/>
                            </a:rPr>
                            <m:t>𝑃𝑟</m:t>
                          </m:r>
                        </m:e>
                        <m:sup>
                          <m:f>
                            <m:fPr>
                              <m:type m:val="lin"/>
                              <m:ctrlPr>
                                <a:rPr lang="en-US" sz="2000" i="1">
                                  <a:solidFill>
                                    <a:srgbClr val="000000"/>
                                  </a:solidFill>
                                  <a:latin typeface="Cambria Math" panose="02040503050406030204" pitchFamily="18" charset="0"/>
                                  <a:ea typeface="Cambria Math" panose="02040503050406030204" pitchFamily="18" charset="0"/>
                                </a:rPr>
                              </m:ctrlPr>
                            </m:fPr>
                            <m:num>
                              <m:r>
                                <a:rPr lang="en-US" sz="2000" i="1">
                                  <a:solidFill>
                                    <a:srgbClr val="000000"/>
                                  </a:solidFill>
                                  <a:latin typeface="Cambria Math" panose="02040503050406030204" pitchFamily="18" charset="0"/>
                                  <a:ea typeface="Cambria Math" panose="02040503050406030204" pitchFamily="18" charset="0"/>
                                </a:rPr>
                                <m:t>1</m:t>
                              </m:r>
                            </m:num>
                            <m:den>
                              <m:r>
                                <a:rPr lang="en-US" sz="2000" i="1">
                                  <a:solidFill>
                                    <a:srgbClr val="000000"/>
                                  </a:solidFill>
                                  <a:latin typeface="Cambria Math" panose="02040503050406030204" pitchFamily="18" charset="0"/>
                                  <a:ea typeface="Cambria Math" panose="02040503050406030204" pitchFamily="18" charset="0"/>
                                </a:rPr>
                                <m:t>3</m:t>
                              </m:r>
                            </m:den>
                          </m:f>
                        </m:sup>
                      </m:sSup>
                    </m:oMath>
                  </m:oMathPara>
                </a14:m>
                <a:endParaRPr lang="en-IN" sz="2000" dirty="0"/>
              </a:p>
            </p:txBody>
          </p:sp>
        </mc:Choice>
        <mc:Fallback xmlns="">
          <p:sp>
            <p:nvSpPr>
              <p:cNvPr id="29" name="TextBox 28">
                <a:extLst>
                  <a:ext uri="{FF2B5EF4-FFF2-40B4-BE49-F238E27FC236}">
                    <a16:creationId xmlns:a16="http://schemas.microsoft.com/office/drawing/2014/main" id="{79A7531B-5D0B-3524-2FE9-61E8316402DE}"/>
                  </a:ext>
                </a:extLst>
              </p:cNvPr>
              <p:cNvSpPr txBox="1">
                <a:spLocks noRot="1" noChangeAspect="1" noMove="1" noResize="1" noEditPoints="1" noAdjustHandles="1" noChangeArrowheads="1" noChangeShapeType="1" noTextEdit="1"/>
              </p:cNvSpPr>
              <p:nvPr/>
            </p:nvSpPr>
            <p:spPr>
              <a:xfrm>
                <a:off x="2209800" y="5334000"/>
                <a:ext cx="5105400" cy="689612"/>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A8CAE97-5115-3633-6BD4-180A02A192ED}"/>
                  </a:ext>
                </a:extLst>
              </p:cNvPr>
              <p:cNvSpPr txBox="1"/>
              <p:nvPr/>
            </p:nvSpPr>
            <p:spPr>
              <a:xfrm>
                <a:off x="2286000" y="1295400"/>
                <a:ext cx="3749675" cy="15216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2000" b="0" i="1" smtClean="0">
                          <a:solidFill>
                            <a:srgbClr val="000000"/>
                          </a:solidFill>
                          <a:latin typeface="Cambria Math" panose="02040503050406030204" pitchFamily="18" charset="0"/>
                        </a:rPr>
                        <m:t>𝑁𝑢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𝑥</m:t>
                          </m:r>
                        </m:e>
                      </m:d>
                      <m:r>
                        <a:rPr lang="en-IN"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ea typeface="Cambria Math" panose="02040503050406030204" pitchFamily="18" charset="0"/>
                            </a:rPr>
                          </m:ctrlPr>
                        </m:fPr>
                        <m:num>
                          <m:rad>
                            <m:radPr>
                              <m:degHide m:val="on"/>
                              <m:ctrlPr>
                                <a:rPr lang="en-IN" sz="2000" i="1">
                                  <a:solidFill>
                                    <a:srgbClr val="000000"/>
                                  </a:solidFill>
                                  <a:latin typeface="Cambria Math" panose="02040503050406030204" pitchFamily="18" charset="0"/>
                                </a:rPr>
                              </m:ctrlPr>
                            </m:radPr>
                            <m:deg/>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𝑅𝑒</m:t>
                                  </m:r>
                                </m:e>
                                <m:sub>
                                  <m:r>
                                    <a:rPr lang="en-US" sz="2000" i="1">
                                      <a:solidFill>
                                        <a:srgbClr val="000000"/>
                                      </a:solidFill>
                                      <a:latin typeface="Cambria Math" panose="02040503050406030204" pitchFamily="18" charset="0"/>
                                    </a:rPr>
                                    <m:t>𝑥</m:t>
                                  </m:r>
                                </m:sub>
                              </m:sSub>
                            </m:e>
                          </m:rad>
                        </m:num>
                        <m:den>
                          <m:nary>
                            <m:naryPr>
                              <m:ctrlPr>
                                <a:rPr lang="en-US"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ea typeface="Cambria Math" panose="02040503050406030204" pitchFamily="18" charset="0"/>
                                </a:rPr>
                                <m:t>∞</m:t>
                              </m:r>
                            </m:sup>
                            <m:e>
                              <m:eqArr>
                                <m:eqArrPr>
                                  <m:ctrlPr>
                                    <a:rPr lang="en-US" sz="2000" i="1">
                                      <a:solidFill>
                                        <a:srgbClr val="000000"/>
                                      </a:solidFill>
                                      <a:latin typeface="Cambria Math" panose="02040503050406030204" pitchFamily="18" charset="0"/>
                                    </a:rPr>
                                  </m:ctrlPr>
                                </m:eqArrPr>
                                <m:e>
                                  <m:eqArr>
                                    <m:eqArrPr>
                                      <m:ctrlPr>
                                        <a:rPr lang="en-US" sz="2000" i="1">
                                          <a:solidFill>
                                            <a:srgbClr val="000000"/>
                                          </a:solidFill>
                                          <a:latin typeface="Cambria Math" panose="02040503050406030204" pitchFamily="18" charset="0"/>
                                        </a:rPr>
                                      </m:ctrlPr>
                                    </m:eqArrPr>
                                    <m:e/>
                                    <m:e>
                                      <m:d>
                                        <m:dPr>
                                          <m:begChr m:val="{"/>
                                          <m:endChr m:val="}"/>
                                          <m:ctrlPr>
                                            <a:rPr lang="en-US" sz="2000" i="1">
                                              <a:solidFill>
                                                <a:srgbClr val="000000"/>
                                              </a:solidFill>
                                              <a:latin typeface="Cambria Math" panose="02040503050406030204" pitchFamily="18" charset="0"/>
                                            </a:rPr>
                                          </m:ctrlPr>
                                        </m:dPr>
                                        <m:e>
                                          <m:sSup>
                                            <m:sSupPr>
                                              <m:ctrlPr>
                                                <a:rPr lang="en-US"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𝑒</m:t>
                                              </m:r>
                                            </m:e>
                                            <m:sup>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m:t>
                                                  </m:r>
                                                  <m:f>
                                                    <m:fPr>
                                                      <m:ctrlPr>
                                                        <a:rPr lang="en-US"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𝑃𝑟</m:t>
                                                      </m:r>
                                                    </m:num>
                                                    <m:den>
                                                      <m:r>
                                                        <a:rPr lang="en-US" sz="2000" i="1">
                                                          <a:solidFill>
                                                            <a:srgbClr val="000000"/>
                                                          </a:solidFill>
                                                          <a:latin typeface="Cambria Math" panose="02040503050406030204" pitchFamily="18" charset="0"/>
                                                        </a:rPr>
                                                        <m:t>2</m:t>
                                                      </m:r>
                                                    </m:den>
                                                  </m:f>
                                                  <m:nary>
                                                    <m:naryPr>
                                                      <m:limLoc m:val="undOvr"/>
                                                      <m:ctrlPr>
                                                        <a:rPr lang="en-IN" sz="2000" i="1">
                                                          <a:solidFill>
                                                            <a:srgbClr val="000000"/>
                                                          </a:solidFill>
                                                          <a:latin typeface="Cambria Math" panose="02040503050406030204" pitchFamily="18" charset="0"/>
                                                        </a:rPr>
                                                      </m:ctrlPr>
                                                    </m:naryPr>
                                                    <m:sub>
                                                      <m:r>
                                                        <m:rPr>
                                                          <m:brk m:alnAt="24"/>
                                                        </m:rPr>
                                                        <a:rPr lang="en-US" sz="2000" i="1">
                                                          <a:solidFill>
                                                            <a:srgbClr val="000000"/>
                                                          </a:solidFill>
                                                          <a:latin typeface="Cambria Math" panose="02040503050406030204" pitchFamily="18" charset="0"/>
                                                        </a:rPr>
                                                        <m:t>0</m:t>
                                                      </m:r>
                                                    </m:sub>
                                                    <m:sup>
                                                      <m:r>
                                                        <a:rPr lang="en-IN" sz="2000" i="1">
                                                          <a:solidFill>
                                                            <a:srgbClr val="000000"/>
                                                          </a:solidFill>
                                                          <a:latin typeface="Cambria Math" panose="02040503050406030204" pitchFamily="18" charset="0"/>
                                                          <a:ea typeface="Cambria Math" panose="02040503050406030204" pitchFamily="18" charset="0"/>
                                                        </a:rPr>
                                                        <m:t>𝜂</m:t>
                                                      </m:r>
                                                    </m:sup>
                                                    <m:e>
                                                      <m:r>
                                                        <a:rPr lang="en-US" sz="2000" i="1">
                                                          <a:solidFill>
                                                            <a:srgbClr val="000000"/>
                                                          </a:solidFill>
                                                          <a:latin typeface="Cambria Math" panose="02040503050406030204" pitchFamily="18" charset="0"/>
                                                        </a:rPr>
                                                        <m:t>𝐹𝑑</m:t>
                                                      </m:r>
                                                      <m:r>
                                                        <a:rPr lang="en-US" sz="2000" i="1">
                                                          <a:solidFill>
                                                            <a:srgbClr val="000000"/>
                                                          </a:solidFill>
                                                          <a:latin typeface="Cambria Math" panose="02040503050406030204" pitchFamily="18" charset="0"/>
                                                          <a:ea typeface="Cambria Math" panose="02040503050406030204" pitchFamily="18" charset="0"/>
                                                        </a:rPr>
                                                        <m:t>𝜂</m:t>
                                                      </m:r>
                                                    </m:e>
                                                  </m:nary>
                                                </m:e>
                                              </m:d>
                                            </m:sup>
                                          </m:sSup>
                                        </m:e>
                                      </m:d>
                                      <m:r>
                                        <a:rPr lang="en-US" sz="2000" i="1">
                                          <a:solidFill>
                                            <a:srgbClr val="000000"/>
                                          </a:solidFill>
                                          <a:latin typeface="Cambria Math" panose="02040503050406030204" pitchFamily="18" charset="0"/>
                                        </a:rPr>
                                        <m:t>𝑑</m:t>
                                      </m:r>
                                      <m:r>
                                        <a:rPr lang="en-IN" sz="2000" i="1">
                                          <a:solidFill>
                                            <a:srgbClr val="000000"/>
                                          </a:solidFill>
                                          <a:latin typeface="Cambria Math" panose="02040503050406030204" pitchFamily="18" charset="0"/>
                                          <a:ea typeface="Cambria Math" panose="02040503050406030204" pitchFamily="18" charset="0"/>
                                        </a:rPr>
                                        <m:t>𝜂</m:t>
                                      </m:r>
                                    </m:e>
                                  </m:eqArr>
                                </m:e>
                                <m:e/>
                              </m:eqArr>
                            </m:e>
                          </m:nary>
                        </m:den>
                      </m:f>
                    </m:oMath>
                  </m:oMathPara>
                </a14:m>
                <a:endParaRPr lang="en-IN" sz="2000" dirty="0"/>
              </a:p>
            </p:txBody>
          </p:sp>
        </mc:Choice>
        <mc:Fallback xmlns="">
          <p:sp>
            <p:nvSpPr>
              <p:cNvPr id="4" name="TextBox 3">
                <a:extLst>
                  <a:ext uri="{FF2B5EF4-FFF2-40B4-BE49-F238E27FC236}">
                    <a16:creationId xmlns:a16="http://schemas.microsoft.com/office/drawing/2014/main" id="{1A8CAE97-5115-3633-6BD4-180A02A192ED}"/>
                  </a:ext>
                </a:extLst>
              </p:cNvPr>
              <p:cNvSpPr txBox="1">
                <a:spLocks noRot="1" noChangeAspect="1" noMove="1" noResize="1" noEditPoints="1" noAdjustHandles="1" noChangeArrowheads="1" noChangeShapeType="1" noTextEdit="1"/>
              </p:cNvSpPr>
              <p:nvPr/>
            </p:nvSpPr>
            <p:spPr>
              <a:xfrm>
                <a:off x="2286000" y="1295400"/>
                <a:ext cx="3749675" cy="1521635"/>
              </a:xfrm>
              <a:prstGeom prst="rect">
                <a:avLst/>
              </a:prstGeom>
              <a:blipFill>
                <a:blip r:embed="rId5"/>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70892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Text Box 2">
            <a:extLst>
              <a:ext uri="{FF2B5EF4-FFF2-40B4-BE49-F238E27FC236}">
                <a16:creationId xmlns:a16="http://schemas.microsoft.com/office/drawing/2014/main" id="{7E0EC6F8-C5EA-6076-64FB-FB31F808904A}"/>
              </a:ext>
            </a:extLst>
          </p:cNvPr>
          <p:cNvSpPr txBox="1">
            <a:spLocks noChangeArrowheads="1"/>
          </p:cNvSpPr>
          <p:nvPr/>
        </p:nvSpPr>
        <p:spPr bwMode="auto">
          <a:xfrm>
            <a:off x="381000" y="152400"/>
            <a:ext cx="6721475"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800" dirty="0"/>
              <a:t>Average Heat Transfer Coefficient for Total Thermal Boundary Layer</a:t>
            </a:r>
          </a:p>
        </p:txBody>
      </p:sp>
      <mc:AlternateContent xmlns:mc="http://schemas.openxmlformats.org/markup-compatibility/2006" xmlns:a14="http://schemas.microsoft.com/office/drawing/2010/main">
        <mc:Choice Requires="a14">
          <p:sp>
            <p:nvSpPr>
              <p:cNvPr id="643075" name="Object 3">
                <a:extLst>
                  <a:ext uri="{FF2B5EF4-FFF2-40B4-BE49-F238E27FC236}">
                    <a16:creationId xmlns:a16="http://schemas.microsoft.com/office/drawing/2014/main" id="{3A48B54F-6A61-22EC-E1A9-D00B003E75BD}"/>
                  </a:ext>
                </a:extLst>
              </p:cNvPr>
              <p:cNvSpPr txBox="1"/>
              <p:nvPr/>
            </p:nvSpPr>
            <p:spPr bwMode="auto">
              <a:xfrm>
                <a:off x="1219200" y="3609578"/>
                <a:ext cx="2430462" cy="11112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𝐿</m:t>
                          </m:r>
                        </m:den>
                      </m:f>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𝐿</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𝑑𝑥</m:t>
                          </m:r>
                        </m:e>
                      </m:nary>
                    </m:oMath>
                  </m:oMathPara>
                </a14:m>
                <a:endParaRPr lang="en-IN" dirty="0"/>
              </a:p>
            </p:txBody>
          </p:sp>
        </mc:Choice>
        <mc:Fallback xmlns="">
          <p:sp>
            <p:nvSpPr>
              <p:cNvPr id="643075" name="Object 3">
                <a:extLst>
                  <a:ext uri="{FF2B5EF4-FFF2-40B4-BE49-F238E27FC236}">
                    <a16:creationId xmlns:a16="http://schemas.microsoft.com/office/drawing/2014/main" id="{3A48B54F-6A61-22EC-E1A9-D00B003E75BD}"/>
                  </a:ext>
                </a:extLst>
              </p:cNvPr>
              <p:cNvSpPr txBox="1">
                <a:spLocks noRot="1" noChangeAspect="1" noMove="1" noResize="1" noEditPoints="1" noAdjustHandles="1" noChangeArrowheads="1" noChangeShapeType="1" noTextEdit="1"/>
              </p:cNvSpPr>
              <p:nvPr/>
            </p:nvSpPr>
            <p:spPr bwMode="auto">
              <a:xfrm>
                <a:off x="1219200" y="3609578"/>
                <a:ext cx="2430462" cy="1111250"/>
              </a:xfrm>
              <a:prstGeom prst="rect">
                <a:avLst/>
              </a:prstGeom>
              <a:blipFill>
                <a:blip r:embed="rId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3076" name="Object 4">
                <a:extLst>
                  <a:ext uri="{FF2B5EF4-FFF2-40B4-BE49-F238E27FC236}">
                    <a16:creationId xmlns:a16="http://schemas.microsoft.com/office/drawing/2014/main" id="{167500AA-4387-A018-5A75-D97F6D2E2518}"/>
                  </a:ext>
                </a:extLst>
              </p:cNvPr>
              <p:cNvSpPr txBox="1"/>
              <p:nvPr/>
            </p:nvSpPr>
            <p:spPr bwMode="auto">
              <a:xfrm>
                <a:off x="457201" y="4572000"/>
                <a:ext cx="4900616" cy="11890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𝐿</m:t>
                          </m:r>
                        </m:den>
                      </m:f>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num>
                        <m:den>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0.332</m:t>
                      </m:r>
                      <m:rad>
                        <m:radPr>
                          <m:degHide m:val="on"/>
                          <m:ctrlPr>
                            <a:rPr lang="en-IN" i="1">
                              <a:solidFill>
                                <a:srgbClr val="000000"/>
                              </a:solidFill>
                              <a:latin typeface="Cambria Math" panose="02040503050406030204" pitchFamily="18" charset="0"/>
                            </a:rPr>
                          </m:ctrlPr>
                        </m:radPr>
                        <m:deg/>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m:t>
                                  </m:r>
                                </m:sub>
                              </m:sSub>
                            </m:num>
                            <m:den>
                              <m:r>
                                <a:rPr lang="en-IN" i="1">
                                  <a:solidFill>
                                    <a:srgbClr val="000000"/>
                                  </a:solidFill>
                                  <a:latin typeface="Cambria Math" panose="02040503050406030204" pitchFamily="18" charset="0"/>
                                </a:rPr>
                                <m:t>𝜈</m:t>
                              </m:r>
                            </m:den>
                          </m:f>
                        </m:e>
                      </m:ra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𝐿</m:t>
                          </m:r>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𝑑𝑥</m:t>
                              </m:r>
                            </m:num>
                            <m:den>
                              <m:rad>
                                <m:radPr>
                                  <m:degHide m:val="on"/>
                                  <m:ctrlPr>
                                    <a:rPr lang="en-IN" i="1">
                                      <a:solidFill>
                                        <a:srgbClr val="000000"/>
                                      </a:solidFill>
                                      <a:latin typeface="Cambria Math" panose="02040503050406030204" pitchFamily="18" charset="0"/>
                                    </a:rPr>
                                  </m:ctrlPr>
                                </m:radPr>
                                <m:deg/>
                                <m:e>
                                  <m:r>
                                    <a:rPr lang="en-IN" i="1">
                                      <a:solidFill>
                                        <a:srgbClr val="000000"/>
                                      </a:solidFill>
                                      <a:latin typeface="Cambria Math" panose="02040503050406030204" pitchFamily="18" charset="0"/>
                                    </a:rPr>
                                    <m:t>𝑥</m:t>
                                  </m:r>
                                </m:e>
                              </m:rad>
                            </m:den>
                          </m:f>
                        </m:e>
                      </m:nary>
                    </m:oMath>
                  </m:oMathPara>
                </a14:m>
                <a:endParaRPr lang="en-IN" dirty="0"/>
              </a:p>
            </p:txBody>
          </p:sp>
        </mc:Choice>
        <mc:Fallback xmlns="">
          <p:sp>
            <p:nvSpPr>
              <p:cNvPr id="643076" name="Object 4">
                <a:extLst>
                  <a:ext uri="{FF2B5EF4-FFF2-40B4-BE49-F238E27FC236}">
                    <a16:creationId xmlns:a16="http://schemas.microsoft.com/office/drawing/2014/main" id="{167500AA-4387-A018-5A75-D97F6D2E2518}"/>
                  </a:ext>
                </a:extLst>
              </p:cNvPr>
              <p:cNvSpPr txBox="1">
                <a:spLocks noRot="1" noChangeAspect="1" noMove="1" noResize="1" noEditPoints="1" noAdjustHandles="1" noChangeArrowheads="1" noChangeShapeType="1" noTextEdit="1"/>
              </p:cNvSpPr>
              <p:nvPr/>
            </p:nvSpPr>
            <p:spPr bwMode="auto">
              <a:xfrm>
                <a:off x="457201" y="4572000"/>
                <a:ext cx="4900616" cy="118903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43078" name="Object 6">
                <a:extLst>
                  <a:ext uri="{FF2B5EF4-FFF2-40B4-BE49-F238E27FC236}">
                    <a16:creationId xmlns:a16="http://schemas.microsoft.com/office/drawing/2014/main" id="{CB72871D-50EF-12B8-5635-C5C0B87E525D}"/>
                  </a:ext>
                </a:extLst>
              </p:cNvPr>
              <p:cNvSpPr txBox="1"/>
              <p:nvPr/>
            </p:nvSpPr>
            <p:spPr bwMode="auto">
              <a:xfrm>
                <a:off x="2875908" y="5696461"/>
                <a:ext cx="4900616" cy="10810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𝑎𝑣𝑔</m:t>
                              </m:r>
                            </m:sub>
                          </m:sSub>
                          <m:r>
                            <a:rPr lang="en-IN" i="1">
                              <a:solidFill>
                                <a:srgbClr val="000000"/>
                              </a:solidFill>
                              <a:latin typeface="Cambria Math" panose="02040503050406030204" pitchFamily="18" charset="0"/>
                            </a:rPr>
                            <m:t>𝐿</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den>
                      </m:f>
                      <m:r>
                        <a:rPr lang="en-IN" i="1">
                          <a:solidFill>
                            <a:srgbClr val="000000"/>
                          </a:solidFill>
                          <a:latin typeface="Cambria Math" panose="02040503050406030204" pitchFamily="18" charset="0"/>
                        </a:rPr>
                        <m:t>=0.664</m:t>
                      </m:r>
                      <m:rad>
                        <m:radPr>
                          <m:degHide m:val="on"/>
                          <m:ctrlPr>
                            <a:rPr lang="en-IN" i="1">
                              <a:solidFill>
                                <a:srgbClr val="000000"/>
                              </a:solidFill>
                              <a:latin typeface="Cambria Math" panose="02040503050406030204" pitchFamily="18" charset="0"/>
                            </a:rPr>
                          </m:ctrlPr>
                        </m:radPr>
                        <m:deg/>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𝐿</m:t>
                              </m:r>
                            </m:sub>
                          </m:sSub>
                        </m:e>
                      </m:rad>
                      <m:r>
                        <a:rPr lang="en-US" b="0" i="1" smtClean="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oMath>
                  </m:oMathPara>
                </a14:m>
                <a:endParaRPr lang="en-IN" dirty="0"/>
              </a:p>
            </p:txBody>
          </p:sp>
        </mc:Choice>
        <mc:Fallback xmlns="">
          <p:sp>
            <p:nvSpPr>
              <p:cNvPr id="643078" name="Object 6">
                <a:extLst>
                  <a:ext uri="{FF2B5EF4-FFF2-40B4-BE49-F238E27FC236}">
                    <a16:creationId xmlns:a16="http://schemas.microsoft.com/office/drawing/2014/main" id="{CB72871D-50EF-12B8-5635-C5C0B87E525D}"/>
                  </a:ext>
                </a:extLst>
              </p:cNvPr>
              <p:cNvSpPr txBox="1">
                <a:spLocks noRot="1" noChangeAspect="1" noMove="1" noResize="1" noEditPoints="1" noAdjustHandles="1" noChangeArrowheads="1" noChangeShapeType="1" noTextEdit="1"/>
              </p:cNvSpPr>
              <p:nvPr/>
            </p:nvSpPr>
            <p:spPr bwMode="auto">
              <a:xfrm>
                <a:off x="2875908" y="5696461"/>
                <a:ext cx="4900616" cy="1081088"/>
              </a:xfrm>
              <a:prstGeom prst="rect">
                <a:avLst/>
              </a:prstGeom>
              <a:blipFill>
                <a:blip r:embed="rId4"/>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8BB29A68-43DB-039D-FB19-3214EB07A4A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C1F8147-3DBE-7975-1979-A287BBE7E4C5}"/>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467819D9-A6F4-C782-4130-544244494FD4}"/>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33EFAF86-5463-B7D0-9F3E-15CA06E0DA7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38CCBDE-CDD7-9C31-2427-8283E6E611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E466726-8016-2120-C1DA-32F4D1A23D6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1AFD550-4D93-A267-F07C-7BC534E15C7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B8CFD4C-3E41-C270-8FE6-3DE4BCE486E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3527CB59-75B7-71C6-2139-811E1242E98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C5A1726-0556-9CE3-4307-245A56BF808A}"/>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3720810-6CF4-B844-922A-78BD970A958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3BDFC74-232B-1149-DC94-A97BBFDBB8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950F3E6-07B3-2D2A-A224-C0EF7C6751D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D57AA29-3F58-EA88-4008-C4FA438F495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9D068EB-B42B-C793-77C8-2D9AF019E95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8593DD3-5039-F16C-3FBE-68D48825E7A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B584436-50E0-2A10-652B-9C9400E532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 name="Picture 24">
            <a:extLst>
              <a:ext uri="{FF2B5EF4-FFF2-40B4-BE49-F238E27FC236}">
                <a16:creationId xmlns:a16="http://schemas.microsoft.com/office/drawing/2014/main" id="{9A9F7E05-D73D-419C-3322-A639DE386995}"/>
              </a:ext>
            </a:extLst>
          </p:cNvPr>
          <p:cNvPicPr>
            <a:picLocks noChangeAspect="1"/>
          </p:cNvPicPr>
          <p:nvPr/>
        </p:nvPicPr>
        <p:blipFill>
          <a:blip r:embed="rId6"/>
          <a:stretch>
            <a:fillRect/>
          </a:stretch>
        </p:blipFill>
        <p:spPr>
          <a:xfrm>
            <a:off x="1281113" y="1143000"/>
            <a:ext cx="5791200" cy="1752803"/>
          </a:xfrm>
          <a:prstGeom prst="rect">
            <a:avLst/>
          </a:prstGeom>
        </p:spPr>
      </p:pic>
      <p:sp>
        <p:nvSpPr>
          <p:cNvPr id="26" name="TextBox 25">
            <a:extLst>
              <a:ext uri="{FF2B5EF4-FFF2-40B4-BE49-F238E27FC236}">
                <a16:creationId xmlns:a16="http://schemas.microsoft.com/office/drawing/2014/main" id="{09C6C5E3-9F30-D859-72AE-DC3F70C28CFE}"/>
              </a:ext>
            </a:extLst>
          </p:cNvPr>
          <p:cNvSpPr txBox="1"/>
          <p:nvPr/>
        </p:nvSpPr>
        <p:spPr>
          <a:xfrm>
            <a:off x="685800" y="3134702"/>
            <a:ext cx="8166018" cy="461665"/>
          </a:xfrm>
          <a:prstGeom prst="rect">
            <a:avLst/>
          </a:prstGeom>
          <a:noFill/>
        </p:spPr>
        <p:txBody>
          <a:bodyPr wrap="none" rtlCol="0">
            <a:spAutoFit/>
          </a:bodyPr>
          <a:lstStyle/>
          <a:p>
            <a:r>
              <a:rPr lang="en-US" dirty="0"/>
              <a:t>Consider a flat plate of unit width and define the average of </a:t>
            </a:r>
            <a:r>
              <a:rPr lang="en-US" i="1" dirty="0"/>
              <a:t>h</a:t>
            </a:r>
            <a:r>
              <a:rPr lang="en-US" dirty="0"/>
              <a:t> as:</a:t>
            </a:r>
            <a:endParaRPr lang="en-IN" dirty="0"/>
          </a:p>
        </p:txBody>
      </p:sp>
      <mc:AlternateContent xmlns:mc="http://schemas.openxmlformats.org/markup-compatibility/2006" xmlns:a14="http://schemas.microsoft.com/office/drawing/2010/main">
        <mc:Choice Requires="a14">
          <p:sp>
            <p:nvSpPr>
              <p:cNvPr id="643080" name="Object 3">
                <a:extLst>
                  <a:ext uri="{FF2B5EF4-FFF2-40B4-BE49-F238E27FC236}">
                    <a16:creationId xmlns:a16="http://schemas.microsoft.com/office/drawing/2014/main" id="{E7368F3A-EAED-65CE-C56D-25C6CCCE375A}"/>
                  </a:ext>
                </a:extLst>
              </p:cNvPr>
              <p:cNvSpPr txBox="1"/>
              <p:nvPr/>
            </p:nvSpPr>
            <p:spPr bwMode="auto">
              <a:xfrm>
                <a:off x="3757613" y="3499189"/>
                <a:ext cx="4297362" cy="11112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𝐿</m:t>
                          </m:r>
                        </m:den>
                      </m:f>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𝐿</m:t>
                          </m:r>
                        </m:sup>
                        <m:e>
                          <m:d>
                            <m:dPr>
                              <m:begChr m:val="{"/>
                              <m:endChr m:val="}"/>
                              <m:ctrlPr>
                                <a:rPr lang="en-IN" i="1" smtClean="0">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𝑓𝑙𝑢𝑖𝑑</m:t>
                                      </m:r>
                                    </m:sub>
                                  </m:sSub>
                                </m:num>
                                <m:den>
                                  <m:r>
                                    <a:rPr lang="en-IN" i="1">
                                      <a:solidFill>
                                        <a:srgbClr val="000000"/>
                                      </a:solidFill>
                                      <a:latin typeface="Cambria Math" panose="02040503050406030204" pitchFamily="18" charset="0"/>
                                    </a:rPr>
                                    <m:t>𝑥</m:t>
                                  </m:r>
                                </m:den>
                              </m:f>
                              <m:r>
                                <a:rPr lang="en-IN" i="1">
                                  <a:solidFill>
                                    <a:srgbClr val="000000"/>
                                  </a:solidFill>
                                  <a:latin typeface="Cambria Math" panose="02040503050406030204" pitchFamily="18" charset="0"/>
                                </a:rPr>
                                <m:t>0.332</m:t>
                              </m:r>
                              <m:rad>
                                <m:radPr>
                                  <m:degHide m:val="on"/>
                                  <m:ctrlPr>
                                    <a:rPr lang="en-IN" i="1">
                                      <a:solidFill>
                                        <a:srgbClr val="000000"/>
                                      </a:solidFill>
                                      <a:latin typeface="Cambria Math" panose="02040503050406030204" pitchFamily="18" charset="0"/>
                                    </a:rPr>
                                  </m:ctrlPr>
                                </m:radPr>
                                <m:deg/>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𝑅𝑒</m:t>
                                      </m:r>
                                    </m:e>
                                    <m:sub>
                                      <m:r>
                                        <a:rPr lang="en-US" b="0" i="1" smtClean="0">
                                          <a:solidFill>
                                            <a:srgbClr val="000000"/>
                                          </a:solidFill>
                                          <a:latin typeface="Cambria Math" panose="02040503050406030204" pitchFamily="18" charset="0"/>
                                        </a:rPr>
                                        <m:t>𝑥</m:t>
                                      </m:r>
                                    </m:sub>
                                  </m:sSub>
                                </m:e>
                              </m:rad>
                              <m:r>
                                <a:rPr lang="en-US" b="0" i="1" smtClean="0">
                                  <a:solidFill>
                                    <a:srgbClr val="000000"/>
                                  </a:solidFill>
                                  <a:latin typeface="Cambria Math" panose="02040503050406030204" pitchFamily="18" charset="0"/>
                                </a:rPr>
                                <m:t> </m:t>
                              </m:r>
                              <m:r>
                                <a:rPr lang="en-US" b="0" i="1" smtClean="0">
                                  <a:solidFill>
                                    <a:srgbClr val="000000"/>
                                  </a:solidFill>
                                  <a:latin typeface="Cambria Math" panose="02040503050406030204" pitchFamily="18" charset="0"/>
                                </a:rPr>
                                <m:t>𝑃</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e>
                          </m:d>
                          <m:r>
                            <a:rPr lang="en-IN" i="1">
                              <a:solidFill>
                                <a:srgbClr val="000000"/>
                              </a:solidFill>
                              <a:latin typeface="Cambria Math" panose="02040503050406030204" pitchFamily="18" charset="0"/>
                            </a:rPr>
                            <m:t>𝑑𝑥</m:t>
                          </m:r>
                        </m:e>
                      </m:nary>
                    </m:oMath>
                  </m:oMathPara>
                </a14:m>
                <a:endParaRPr lang="en-IN" dirty="0"/>
              </a:p>
            </p:txBody>
          </p:sp>
        </mc:Choice>
        <mc:Fallback xmlns="">
          <p:sp>
            <p:nvSpPr>
              <p:cNvPr id="643080" name="Object 3">
                <a:extLst>
                  <a:ext uri="{FF2B5EF4-FFF2-40B4-BE49-F238E27FC236}">
                    <a16:creationId xmlns:a16="http://schemas.microsoft.com/office/drawing/2014/main" id="{E7368F3A-EAED-65CE-C56D-25C6CCCE375A}"/>
                  </a:ext>
                </a:extLst>
              </p:cNvPr>
              <p:cNvSpPr txBox="1">
                <a:spLocks noRot="1" noChangeAspect="1" noMove="1" noResize="1" noEditPoints="1" noAdjustHandles="1" noChangeArrowheads="1" noChangeShapeType="1" noTextEdit="1"/>
              </p:cNvSpPr>
              <p:nvPr/>
            </p:nvSpPr>
            <p:spPr bwMode="auto">
              <a:xfrm>
                <a:off x="3757613" y="3499189"/>
                <a:ext cx="4297362" cy="1111250"/>
              </a:xfrm>
              <a:prstGeom prst="rect">
                <a:avLst/>
              </a:prstGeom>
              <a:blipFill>
                <a:blip r:embed="rId7"/>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3075"/>
                                        </p:tgtEl>
                                        <p:attrNameLst>
                                          <p:attrName>style.visibility</p:attrName>
                                        </p:attrNameLst>
                                      </p:cBhvr>
                                      <p:to>
                                        <p:strVal val="visible"/>
                                      </p:to>
                                    </p:set>
                                    <p:anim calcmode="lin" valueType="num">
                                      <p:cBhvr additive="base">
                                        <p:cTn id="13" dur="500" fill="hold"/>
                                        <p:tgtEl>
                                          <p:spTgt spid="643075"/>
                                        </p:tgtEl>
                                        <p:attrNameLst>
                                          <p:attrName>ppt_x</p:attrName>
                                        </p:attrNameLst>
                                      </p:cBhvr>
                                      <p:tavLst>
                                        <p:tav tm="0">
                                          <p:val>
                                            <p:strVal val="#ppt_x"/>
                                          </p:val>
                                        </p:tav>
                                        <p:tav tm="100000">
                                          <p:val>
                                            <p:strVal val="#ppt_x"/>
                                          </p:val>
                                        </p:tav>
                                      </p:tavLst>
                                    </p:anim>
                                    <p:anim calcmode="lin" valueType="num">
                                      <p:cBhvr additive="base">
                                        <p:cTn id="14" dur="500" fill="hold"/>
                                        <p:tgtEl>
                                          <p:spTgt spid="64307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43080"/>
                                        </p:tgtEl>
                                        <p:attrNameLst>
                                          <p:attrName>style.visibility</p:attrName>
                                        </p:attrNameLst>
                                      </p:cBhvr>
                                      <p:to>
                                        <p:strVal val="visible"/>
                                      </p:to>
                                    </p:set>
                                    <p:anim calcmode="lin" valueType="num">
                                      <p:cBhvr additive="base">
                                        <p:cTn id="19" dur="500" fill="hold"/>
                                        <p:tgtEl>
                                          <p:spTgt spid="643080"/>
                                        </p:tgtEl>
                                        <p:attrNameLst>
                                          <p:attrName>ppt_x</p:attrName>
                                        </p:attrNameLst>
                                      </p:cBhvr>
                                      <p:tavLst>
                                        <p:tav tm="0">
                                          <p:val>
                                            <p:strVal val="#ppt_x"/>
                                          </p:val>
                                        </p:tav>
                                        <p:tav tm="100000">
                                          <p:val>
                                            <p:strVal val="#ppt_x"/>
                                          </p:val>
                                        </p:tav>
                                      </p:tavLst>
                                    </p:anim>
                                    <p:anim calcmode="lin" valueType="num">
                                      <p:cBhvr additive="base">
                                        <p:cTn id="20" dur="500" fill="hold"/>
                                        <p:tgtEl>
                                          <p:spTgt spid="64308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43076"/>
                                        </p:tgtEl>
                                        <p:attrNameLst>
                                          <p:attrName>style.visibility</p:attrName>
                                        </p:attrNameLst>
                                      </p:cBhvr>
                                      <p:to>
                                        <p:strVal val="visible"/>
                                      </p:to>
                                    </p:set>
                                    <p:anim calcmode="lin" valueType="num">
                                      <p:cBhvr additive="base">
                                        <p:cTn id="25" dur="500" fill="hold"/>
                                        <p:tgtEl>
                                          <p:spTgt spid="643076"/>
                                        </p:tgtEl>
                                        <p:attrNameLst>
                                          <p:attrName>ppt_x</p:attrName>
                                        </p:attrNameLst>
                                      </p:cBhvr>
                                      <p:tavLst>
                                        <p:tav tm="0">
                                          <p:val>
                                            <p:strVal val="#ppt_x"/>
                                          </p:val>
                                        </p:tav>
                                        <p:tav tm="100000">
                                          <p:val>
                                            <p:strVal val="#ppt_x"/>
                                          </p:val>
                                        </p:tav>
                                      </p:tavLst>
                                    </p:anim>
                                    <p:anim calcmode="lin" valueType="num">
                                      <p:cBhvr additive="base">
                                        <p:cTn id="26" dur="500" fill="hold"/>
                                        <p:tgtEl>
                                          <p:spTgt spid="64307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43078"/>
                                        </p:tgtEl>
                                        <p:attrNameLst>
                                          <p:attrName>style.visibility</p:attrName>
                                        </p:attrNameLst>
                                      </p:cBhvr>
                                      <p:to>
                                        <p:strVal val="visible"/>
                                      </p:to>
                                    </p:set>
                                    <p:anim calcmode="lin" valueType="num">
                                      <p:cBhvr additive="base">
                                        <p:cTn id="31" dur="500" fill="hold"/>
                                        <p:tgtEl>
                                          <p:spTgt spid="643078"/>
                                        </p:tgtEl>
                                        <p:attrNameLst>
                                          <p:attrName>ppt_x</p:attrName>
                                        </p:attrNameLst>
                                      </p:cBhvr>
                                      <p:tavLst>
                                        <p:tav tm="0">
                                          <p:val>
                                            <p:strVal val="#ppt_x"/>
                                          </p:val>
                                        </p:tav>
                                        <p:tav tm="100000">
                                          <p:val>
                                            <p:strVal val="#ppt_x"/>
                                          </p:val>
                                        </p:tav>
                                      </p:tavLst>
                                    </p:anim>
                                    <p:anim calcmode="lin" valueType="num">
                                      <p:cBhvr additive="base">
                                        <p:cTn id="32" dur="500" fill="hold"/>
                                        <p:tgtEl>
                                          <p:spTgt spid="6430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075" grpId="0"/>
      <p:bldP spid="643076" grpId="0"/>
      <p:bldP spid="643078" grpId="0"/>
      <p:bldP spid="26" grpId="0"/>
      <p:bldP spid="64308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FBDBB-246B-1252-A9A8-5516164D805C}"/>
            </a:ext>
          </a:extLst>
        </p:cNvPr>
        <p:cNvGrpSpPr/>
        <p:nvPr/>
      </p:nvGrpSpPr>
      <p:grpSpPr>
        <a:xfrm>
          <a:off x="0" y="0"/>
          <a:ext cx="0" cy="0"/>
          <a:chOff x="0" y="0"/>
          <a:chExt cx="0" cy="0"/>
        </a:xfrm>
      </p:grpSpPr>
      <p:sp>
        <p:nvSpPr>
          <p:cNvPr id="644098" name="Text Box 2">
            <a:extLst>
              <a:ext uri="{FF2B5EF4-FFF2-40B4-BE49-F238E27FC236}">
                <a16:creationId xmlns:a16="http://schemas.microsoft.com/office/drawing/2014/main" id="{F770D180-2DA0-3B3E-01E2-41CAFFF737C4}"/>
              </a:ext>
            </a:extLst>
          </p:cNvPr>
          <p:cNvSpPr txBox="1">
            <a:spLocks noChangeArrowheads="1"/>
          </p:cNvSpPr>
          <p:nvPr/>
        </p:nvSpPr>
        <p:spPr bwMode="auto">
          <a:xfrm>
            <a:off x="457200" y="1158875"/>
            <a:ext cx="7405688"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a:t>A single correlation, which applies for all Prandtl numbers,</a:t>
            </a:r>
          </a:p>
          <a:p>
            <a:r>
              <a:rPr lang="en-US" altLang="en-US" b="0"/>
              <a:t>Has been developed by Churchill and Ozoe..</a:t>
            </a:r>
          </a:p>
        </p:txBody>
      </p:sp>
      <mc:AlternateContent xmlns:mc="http://schemas.openxmlformats.org/markup-compatibility/2006" xmlns:a14="http://schemas.microsoft.com/office/drawing/2010/main">
        <mc:Choice Requires="a14">
          <p:sp>
            <p:nvSpPr>
              <p:cNvPr id="644099" name="Object 3">
                <a:extLst>
                  <a:ext uri="{FF2B5EF4-FFF2-40B4-BE49-F238E27FC236}">
                    <a16:creationId xmlns:a16="http://schemas.microsoft.com/office/drawing/2014/main" id="{E8900AC0-56A0-05E6-B812-8FFADF63895B}"/>
                  </a:ext>
                </a:extLst>
              </p:cNvPr>
              <p:cNvSpPr txBox="1"/>
              <p:nvPr/>
            </p:nvSpPr>
            <p:spPr bwMode="auto">
              <a:xfrm>
                <a:off x="2168525" y="2517998"/>
                <a:ext cx="3983037" cy="17399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𝑁</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𝑢</m:t>
                          </m:r>
                        </m:e>
                        <m:sub>
                          <m:r>
                            <a:rPr lang="en-IN" i="1">
                              <a:solidFill>
                                <a:srgbClr val="000000"/>
                              </a:solidFill>
                              <a:latin typeface="Cambria Math" panose="02040503050406030204" pitchFamily="18" charset="0"/>
                            </a:rPr>
                            <m:t>𝑥</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0.338</m:t>
                          </m:r>
                          <m:rad>
                            <m:radPr>
                              <m:degHide m:val="on"/>
                              <m:ctrlPr>
                                <a:rPr lang="en-IN" i="1">
                                  <a:solidFill>
                                    <a:srgbClr val="000000"/>
                                  </a:solidFill>
                                  <a:latin typeface="Cambria Math" panose="02040503050406030204" pitchFamily="18" charset="0"/>
                                </a:rPr>
                              </m:ctrlPr>
                            </m:radPr>
                            <m:deg/>
                            <m:e>
                              <m:func>
                                <m:funcPr>
                                  <m:ctrlPr>
                                    <a:rPr lang="en-IN" i="1">
                                      <a:solidFill>
                                        <a:srgbClr val="000000"/>
                                      </a:solidFill>
                                      <a:latin typeface="Cambria Math" panose="02040503050406030204" pitchFamily="18" charset="0"/>
                                    </a:rPr>
                                  </m:ctrlPr>
                                </m:funcPr>
                                <m:fName>
                                  <m:sSub>
                                    <m:sSubPr>
                                      <m:ctrlPr>
                                        <a:rPr lang="en-IN" i="1">
                                          <a:solidFill>
                                            <a:srgbClr val="000000"/>
                                          </a:solidFill>
                                          <a:latin typeface="Cambria Math" panose="02040503050406030204" pitchFamily="18" charset="0"/>
                                        </a:rPr>
                                      </m:ctrlPr>
                                    </m:sSubPr>
                                    <m:e>
                                      <m:r>
                                        <m:rPr>
                                          <m:sty m:val="p"/>
                                        </m:rPr>
                                        <a:rPr lang="en-IN" i="0">
                                          <a:solidFill>
                                            <a:srgbClr val="000000"/>
                                          </a:solidFill>
                                          <a:latin typeface="Cambria Math" panose="02040503050406030204" pitchFamily="18" charset="0"/>
                                        </a:rPr>
                                        <m:t>Re</m:t>
                                      </m:r>
                                    </m:e>
                                    <m:sub>
                                      <m:r>
                                        <a:rPr lang="en-IN" i="1">
                                          <a:solidFill>
                                            <a:srgbClr val="000000"/>
                                          </a:solidFill>
                                          <a:latin typeface="Cambria Math" panose="02040503050406030204" pitchFamily="18" charset="0"/>
                                        </a:rPr>
                                        <m:t>𝑥</m:t>
                                      </m:r>
                                    </m:sub>
                                  </m:sSub>
                                </m:fName>
                                <m:e/>
                              </m:func>
                            </m:e>
                          </m:rad>
                          <m:r>
                            <a:rPr lang="en-IN" i="1">
                              <a:solidFill>
                                <a:srgbClr val="000000"/>
                              </a:solidFill>
                              <a:latin typeface="Cambria Math" panose="02040503050406030204" pitchFamily="18" charset="0"/>
                            </a:rPr>
                            <m:t>𝑝</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𝑟</m:t>
                              </m:r>
                            </m:e>
                            <m:sup>
                              <m:r>
                                <a:rPr lang="en-IN" i="1">
                                  <a:solidFill>
                                    <a:srgbClr val="000000"/>
                                  </a:solidFill>
                                  <a:latin typeface="Cambria Math" panose="02040503050406030204" pitchFamily="18" charset="0"/>
                                </a:rPr>
                                <m:t>1/3</m:t>
                              </m:r>
                            </m:sup>
                          </m:sSup>
                        </m:num>
                        <m:den>
                          <m:sSup>
                            <m:sSupPr>
                              <m:ctrlPr>
                                <a:rPr lang="en-IN" i="1">
                                  <a:solidFill>
                                    <a:srgbClr val="000000"/>
                                  </a:solidFill>
                                  <a:latin typeface="Cambria Math" panose="02040503050406030204" pitchFamily="18" charset="0"/>
                                </a:rPr>
                              </m:ctrlPr>
                            </m:sSupPr>
                            <m:e>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sSup>
                                    <m:sSupPr>
                                      <m:ctrlPr>
                                        <a:rPr lang="en-IN" i="1">
                                          <a:solidFill>
                                            <a:srgbClr val="000000"/>
                                          </a:solidFill>
                                          <a:latin typeface="Cambria Math" panose="02040503050406030204" pitchFamily="18" charset="0"/>
                                        </a:rPr>
                                      </m:ctrlPr>
                                    </m:sSupPr>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0.0468</m:t>
                                              </m:r>
                                            </m:num>
                                            <m:den>
                                              <m:r>
                                                <a:rPr lang="en-IN" i="1">
                                                  <a:solidFill>
                                                    <a:srgbClr val="000000"/>
                                                  </a:solidFill>
                                                  <a:latin typeface="Cambria Math" panose="02040503050406030204" pitchFamily="18" charset="0"/>
                                                </a:rPr>
                                                <m:t>𝑝𝑟</m:t>
                                              </m:r>
                                            </m:den>
                                          </m:f>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num>
                                        <m:den>
                                          <m:r>
                                            <a:rPr lang="en-IN" i="1">
                                              <a:solidFill>
                                                <a:srgbClr val="000000"/>
                                              </a:solidFill>
                                              <a:latin typeface="Cambria Math" panose="02040503050406030204" pitchFamily="18" charset="0"/>
                                            </a:rPr>
                                            <m:t>3</m:t>
                                          </m:r>
                                        </m:den>
                                      </m:f>
                                    </m:sup>
                                  </m:sSup>
                                </m:e>
                              </m:d>
                            </m:e>
                            <m:sup>
                              <m:f>
                                <m:fPr>
                                  <m:type m:val="skw"/>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1</m:t>
                                  </m:r>
                                </m:num>
                                <m:den>
                                  <m:r>
                                    <a:rPr lang="en-IN" i="1">
                                      <a:solidFill>
                                        <a:srgbClr val="000000"/>
                                      </a:solidFill>
                                      <a:latin typeface="Cambria Math" panose="02040503050406030204" pitchFamily="18" charset="0"/>
                                    </a:rPr>
                                    <m:t>4</m:t>
                                  </m:r>
                                </m:den>
                              </m:f>
                            </m:sup>
                          </m:sSup>
                        </m:den>
                      </m:f>
                    </m:oMath>
                  </m:oMathPara>
                </a14:m>
                <a:endParaRPr lang="en-IN" dirty="0"/>
              </a:p>
            </p:txBody>
          </p:sp>
        </mc:Choice>
        <mc:Fallback xmlns="">
          <p:sp>
            <p:nvSpPr>
              <p:cNvPr id="644099" name="Object 3">
                <a:extLst>
                  <a:ext uri="{FF2B5EF4-FFF2-40B4-BE49-F238E27FC236}">
                    <a16:creationId xmlns:a16="http://schemas.microsoft.com/office/drawing/2014/main" id="{E8900AC0-56A0-05E6-B812-8FFADF63895B}"/>
                  </a:ext>
                </a:extLst>
              </p:cNvPr>
              <p:cNvSpPr txBox="1">
                <a:spLocks noRot="1" noChangeAspect="1" noMove="1" noResize="1" noEditPoints="1" noAdjustHandles="1" noChangeArrowheads="1" noChangeShapeType="1" noTextEdit="1"/>
              </p:cNvSpPr>
              <p:nvPr/>
            </p:nvSpPr>
            <p:spPr bwMode="auto">
              <a:xfrm>
                <a:off x="2168525" y="2517998"/>
                <a:ext cx="3983037" cy="1739900"/>
              </a:xfrm>
              <a:prstGeom prst="rect">
                <a:avLst/>
              </a:prstGeom>
              <a:blipFill>
                <a:blip r:embed="rId2"/>
                <a:stretch>
                  <a:fillRect/>
                </a:stretch>
              </a:blipFill>
              <a:ln>
                <a:noFill/>
              </a:ln>
              <a:effectLst/>
            </p:spPr>
            <p:txBody>
              <a:bodyPr/>
              <a:lstStyle/>
              <a:p>
                <a:r>
                  <a:rPr lang="en-IN">
                    <a:noFill/>
                  </a:rPr>
                  <a:t> </a:t>
                </a:r>
              </a:p>
            </p:txBody>
          </p:sp>
        </mc:Fallback>
      </mc:AlternateContent>
      <p:graphicFrame>
        <p:nvGraphicFramePr>
          <p:cNvPr id="644100" name="Object 4">
            <a:extLst>
              <a:ext uri="{FF2B5EF4-FFF2-40B4-BE49-F238E27FC236}">
                <a16:creationId xmlns:a16="http://schemas.microsoft.com/office/drawing/2014/main" id="{BC2D7EE4-C6AB-C84E-E94D-5F7552A3F284}"/>
              </a:ext>
            </a:extLst>
          </p:cNvPr>
          <p:cNvGraphicFramePr>
            <a:graphicFrameLocks noChangeAspect="1"/>
          </p:cNvGraphicFramePr>
          <p:nvPr/>
        </p:nvGraphicFramePr>
        <p:xfrm>
          <a:off x="2600325" y="5029200"/>
          <a:ext cx="2117725" cy="595313"/>
        </p:xfrm>
        <a:graphic>
          <a:graphicData uri="http://schemas.openxmlformats.org/presentationml/2006/ole">
            <mc:AlternateContent xmlns:mc="http://schemas.openxmlformats.org/markup-compatibility/2006">
              <mc:Choice xmlns:v="urn:schemas-microsoft-com:vml" Requires="v">
                <p:oleObj name="Equation" r:id="rId3" imgW="863280" imgH="241200" progId="Equation.3">
                  <p:embed/>
                </p:oleObj>
              </mc:Choice>
              <mc:Fallback>
                <p:oleObj name="Equation" r:id="rId3" imgW="863280" imgH="241200" progId="Equation.3">
                  <p:embed/>
                  <p:pic>
                    <p:nvPicPr>
                      <p:cNvPr id="644100" name="Object 4">
                        <a:extLst>
                          <a:ext uri="{FF2B5EF4-FFF2-40B4-BE49-F238E27FC236}">
                            <a16:creationId xmlns:a16="http://schemas.microsoft.com/office/drawing/2014/main" id="{BC2D7EE4-C6AB-C84E-E94D-5F7552A3F2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0325" y="5029200"/>
                        <a:ext cx="21177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38">
            <a:extLst>
              <a:ext uri="{FF2B5EF4-FFF2-40B4-BE49-F238E27FC236}">
                <a16:creationId xmlns:a16="http://schemas.microsoft.com/office/drawing/2014/main" id="{57AF1CCC-969E-E7BA-6ABD-450B9A33BA0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BE16675-3BC6-17FF-49DC-C6E226863B73}"/>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A1895E2C-34D7-C16E-FAC9-D9BFBB5486E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046D8FA-2AF4-99C3-F4BB-38B7CF27693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78CF22D6-5787-C09E-7C83-84B11A9A84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053FDB4D-EBD4-EFC1-2776-601E5DEED2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4F6E203-71AA-265E-5B24-783C3093050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05EC25B-3CD7-9DE9-38DA-344E106040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FCA5FC8-9B10-B397-A698-025F9A0A23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AA3F9A6-ACFA-A912-3DAD-08E3763DAC91}"/>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8A7DA82A-FD2D-6FA6-CC9B-BE57F33AA28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9F7614CC-DF57-0CEA-ABBB-610F3FEE7F0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9F4BB9C9-84AF-B441-1569-6152FA9EC99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51F862A-8BF6-DF4B-EA0E-D0F07A4A27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7968823-C125-8776-773C-C86754F2A84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E7AADCB-C956-CE4C-E2E2-0795E75ECAE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B9BFB5AE-2DAA-F0AB-402E-8D24A4458E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Title 18">
            <a:extLst>
              <a:ext uri="{FF2B5EF4-FFF2-40B4-BE49-F238E27FC236}">
                <a16:creationId xmlns:a16="http://schemas.microsoft.com/office/drawing/2014/main" id="{29452765-B703-E9CC-31FA-567330A16945}"/>
              </a:ext>
            </a:extLst>
          </p:cNvPr>
          <p:cNvSpPr>
            <a:spLocks noGrp="1"/>
          </p:cNvSpPr>
          <p:nvPr>
            <p:ph type="title"/>
          </p:nvPr>
        </p:nvSpPr>
        <p:spPr>
          <a:xfrm>
            <a:off x="304800" y="0"/>
            <a:ext cx="5846762" cy="1143000"/>
          </a:xfrm>
        </p:spPr>
        <p:txBody>
          <a:bodyPr/>
          <a:lstStyle/>
          <a:p>
            <a:r>
              <a:rPr lang="en-US" sz="2800" dirty="0"/>
              <a:t>Unified Forced Convection Correlations for All Fluids</a:t>
            </a:r>
            <a:endParaRPr lang="en-IN" sz="2800" dirty="0"/>
          </a:p>
        </p:txBody>
      </p:sp>
    </p:spTree>
    <p:extLst>
      <p:ext uri="{BB962C8B-B14F-4D97-AF65-F5344CB8AC3E}">
        <p14:creationId xmlns:p14="http://schemas.microsoft.com/office/powerpoint/2010/main" val="145085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4098"/>
                                        </p:tgtEl>
                                        <p:attrNameLst>
                                          <p:attrName>style.visibility</p:attrName>
                                        </p:attrNameLst>
                                      </p:cBhvr>
                                      <p:to>
                                        <p:strVal val="visible"/>
                                      </p:to>
                                    </p:set>
                                    <p:anim calcmode="lin" valueType="num">
                                      <p:cBhvr additive="base">
                                        <p:cTn id="7" dur="500" fill="hold"/>
                                        <p:tgtEl>
                                          <p:spTgt spid="644098"/>
                                        </p:tgtEl>
                                        <p:attrNameLst>
                                          <p:attrName>ppt_x</p:attrName>
                                        </p:attrNameLst>
                                      </p:cBhvr>
                                      <p:tavLst>
                                        <p:tav tm="0">
                                          <p:val>
                                            <p:strVal val="#ppt_x"/>
                                          </p:val>
                                        </p:tav>
                                        <p:tav tm="100000">
                                          <p:val>
                                            <p:strVal val="#ppt_x"/>
                                          </p:val>
                                        </p:tav>
                                      </p:tavLst>
                                    </p:anim>
                                    <p:anim calcmode="lin" valueType="num">
                                      <p:cBhvr additive="base">
                                        <p:cTn id="8" dur="500" fill="hold"/>
                                        <p:tgtEl>
                                          <p:spTgt spid="64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4099"/>
                                        </p:tgtEl>
                                        <p:attrNameLst>
                                          <p:attrName>style.visibility</p:attrName>
                                        </p:attrNameLst>
                                      </p:cBhvr>
                                      <p:to>
                                        <p:strVal val="visible"/>
                                      </p:to>
                                    </p:set>
                                    <p:anim calcmode="lin" valueType="num">
                                      <p:cBhvr additive="base">
                                        <p:cTn id="13" dur="500" fill="hold"/>
                                        <p:tgtEl>
                                          <p:spTgt spid="644099"/>
                                        </p:tgtEl>
                                        <p:attrNameLst>
                                          <p:attrName>ppt_x</p:attrName>
                                        </p:attrNameLst>
                                      </p:cBhvr>
                                      <p:tavLst>
                                        <p:tav tm="0">
                                          <p:val>
                                            <p:strVal val="#ppt_x"/>
                                          </p:val>
                                        </p:tav>
                                        <p:tav tm="100000">
                                          <p:val>
                                            <p:strVal val="#ppt_x"/>
                                          </p:val>
                                        </p:tav>
                                      </p:tavLst>
                                    </p:anim>
                                    <p:anim calcmode="lin" valueType="num">
                                      <p:cBhvr additive="base">
                                        <p:cTn id="14" dur="500" fill="hold"/>
                                        <p:tgtEl>
                                          <p:spTgt spid="64409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644100"/>
                                        </p:tgtEl>
                                        <p:attrNameLst>
                                          <p:attrName>style.visibility</p:attrName>
                                        </p:attrNameLst>
                                      </p:cBhvr>
                                      <p:to>
                                        <p:strVal val="visible"/>
                                      </p:to>
                                    </p:set>
                                    <p:animEffect transition="in" filter="dissolve">
                                      <p:cBhvr>
                                        <p:cTn id="19" dur="500"/>
                                        <p:tgtEl>
                                          <p:spTgt spid="64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8" grpId="0"/>
      <p:bldP spid="64409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5FED52-EFD9-4B4C-E2E9-2D33B181D5D1}"/>
              </a:ext>
            </a:extLst>
          </p:cNvPr>
          <p:cNvSpPr>
            <a:spLocks noGrp="1"/>
          </p:cNvSpPr>
          <p:nvPr>
            <p:ph type="title"/>
          </p:nvPr>
        </p:nvSpPr>
        <p:spPr>
          <a:xfrm>
            <a:off x="457200" y="76200"/>
            <a:ext cx="7772400" cy="1143000"/>
          </a:xfrm>
        </p:spPr>
        <p:txBody>
          <a:bodyPr/>
          <a:lstStyle/>
          <a:p>
            <a:r>
              <a:rPr lang="en-US" sz="2800" dirty="0"/>
              <a:t>Karl </a:t>
            </a:r>
            <a:r>
              <a:rPr lang="en-US" sz="2800" dirty="0" err="1"/>
              <a:t>Pohlhausen</a:t>
            </a:r>
            <a:endParaRPr lang="en-US" sz="2800" dirty="0"/>
          </a:p>
        </p:txBody>
      </p:sp>
      <p:sp>
        <p:nvSpPr>
          <p:cNvPr id="4" name="Content Placeholder 3">
            <a:extLst>
              <a:ext uri="{FF2B5EF4-FFF2-40B4-BE49-F238E27FC236}">
                <a16:creationId xmlns:a16="http://schemas.microsoft.com/office/drawing/2014/main" id="{43CCD1CA-97A0-B089-01F2-FC6702E0E200}"/>
              </a:ext>
            </a:extLst>
          </p:cNvPr>
          <p:cNvSpPr>
            <a:spLocks noGrp="1"/>
          </p:cNvSpPr>
          <p:nvPr>
            <p:ph idx="1"/>
          </p:nvPr>
        </p:nvSpPr>
        <p:spPr>
          <a:xfrm>
            <a:off x="601660" y="1425994"/>
            <a:ext cx="8016877" cy="4114800"/>
          </a:xfrm>
        </p:spPr>
        <p:txBody>
          <a:bodyPr/>
          <a:lstStyle/>
          <a:p>
            <a:r>
              <a:rPr lang="en-US" sz="2400" dirty="0"/>
              <a:t>Karl </a:t>
            </a:r>
            <a:r>
              <a:rPr lang="en-US" sz="2400" dirty="0" err="1"/>
              <a:t>Pohlhausen</a:t>
            </a:r>
            <a:r>
              <a:rPr lang="en-US" sz="2400" dirty="0"/>
              <a:t> was born on 17 May 1892 in </a:t>
            </a:r>
            <a:r>
              <a:rPr lang="en-US" sz="2400" dirty="0" err="1"/>
              <a:t>Mittweida</a:t>
            </a:r>
            <a:r>
              <a:rPr lang="en-US" sz="2400" dirty="0"/>
              <a:t>.</a:t>
            </a:r>
          </a:p>
          <a:p>
            <a:r>
              <a:rPr lang="en-US" sz="2400" dirty="0"/>
              <a:t>In 1911, he went to the University of </a:t>
            </a:r>
            <a:r>
              <a:rPr lang="en-US" sz="2400" dirty="0" err="1"/>
              <a:t>lena</a:t>
            </a:r>
            <a:r>
              <a:rPr lang="en-US" sz="2400" dirty="0"/>
              <a:t>, where he intended to study optics with the lesser Wien, who proved to be far less than Dr. P. could stomach. </a:t>
            </a:r>
          </a:p>
          <a:p>
            <a:r>
              <a:rPr lang="en-US" sz="2400" dirty="0"/>
              <a:t>In 1913 he moved to Gottingen to study under Carl Runge.</a:t>
            </a:r>
          </a:p>
          <a:p>
            <a:r>
              <a:rPr lang="en-US" sz="2400" dirty="0"/>
              <a:t>Dr. P. was attracted to Ludwig Prandtl, who quickly became and remained his hero and idol. </a:t>
            </a:r>
          </a:p>
          <a:p>
            <a:r>
              <a:rPr lang="en-US" sz="2400" dirty="0" err="1"/>
              <a:t>Pohlhausen</a:t>
            </a:r>
            <a:r>
              <a:rPr lang="en-US" sz="2400" dirty="0"/>
              <a:t> always thought that lifting-line theory, not boundary-layer theory, was Prandtl's masterpiece.</a:t>
            </a:r>
          </a:p>
        </p:txBody>
      </p:sp>
      <p:grpSp>
        <p:nvGrpSpPr>
          <p:cNvPr id="5" name="Group 38">
            <a:extLst>
              <a:ext uri="{FF2B5EF4-FFF2-40B4-BE49-F238E27FC236}">
                <a16:creationId xmlns:a16="http://schemas.microsoft.com/office/drawing/2014/main" id="{505711AC-9C22-4336-F347-674D1B4F828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117440B-629E-163C-E7C9-25AA17215EC9}"/>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F5EE71E-CAF9-1809-FA63-673E3F75F4D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E665BAC-E0E4-2C47-0909-7DA07866452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318D846-A2B3-35F2-1937-40E0D7DE955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0BF599-B6D5-5241-77EE-89D49F5D83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826A95A-6222-E619-E7E5-706F3D52E2A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3C91D0D-02A3-6859-A901-08AE91FF77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502D639-C8CB-EE7E-664F-032BC62B36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C0DEA18-141E-DAF9-6A8E-716A1C5BA806}"/>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62E3928-185F-BE16-75E3-37DA8276E0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A3FD6DC5-AEFE-BA48-D346-FFCE74F686D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7211F92-7BEB-04BA-8B20-1A735D7C71C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89379C8-5F40-8D27-F613-6CD0F42458B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818A1DD-5023-FCDB-92DC-4650F139AE8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4A8620A-E767-7353-9EEE-EA9CFD16360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D572E6C-FE46-7164-A04F-D5CFA3251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4783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5921-C088-E5DF-BB30-70882FEA6691}"/>
            </a:ext>
          </a:extLst>
        </p:cNvPr>
        <p:cNvGrpSpPr/>
        <p:nvPr/>
      </p:nvGrpSpPr>
      <p:grpSpPr>
        <a:xfrm>
          <a:off x="0" y="0"/>
          <a:ext cx="0" cy="0"/>
          <a:chOff x="0" y="0"/>
          <a:chExt cx="0" cy="0"/>
        </a:xfrm>
      </p:grpSpPr>
      <p:grpSp>
        <p:nvGrpSpPr>
          <p:cNvPr id="26" name="Group 25">
            <a:extLst>
              <a:ext uri="{FF2B5EF4-FFF2-40B4-BE49-F238E27FC236}">
                <a16:creationId xmlns:a16="http://schemas.microsoft.com/office/drawing/2014/main" id="{6225D98D-389D-33A4-E411-22820EDE22CC}"/>
              </a:ext>
            </a:extLst>
          </p:cNvPr>
          <p:cNvGrpSpPr/>
          <p:nvPr/>
        </p:nvGrpSpPr>
        <p:grpSpPr>
          <a:xfrm>
            <a:off x="-381000" y="1371600"/>
            <a:ext cx="9220200" cy="3000506"/>
            <a:chOff x="0" y="1295400"/>
            <a:chExt cx="9220200" cy="3000506"/>
          </a:xfrm>
        </p:grpSpPr>
        <p:pic>
          <p:nvPicPr>
            <p:cNvPr id="24" name="Picture 23">
              <a:extLst>
                <a:ext uri="{FF2B5EF4-FFF2-40B4-BE49-F238E27FC236}">
                  <a16:creationId xmlns:a16="http://schemas.microsoft.com/office/drawing/2014/main" id="{82AA3A8D-DC0E-52AD-B385-96416B41C28D}"/>
                </a:ext>
              </a:extLst>
            </p:cNvPr>
            <p:cNvPicPr>
              <a:picLocks noChangeAspect="1"/>
            </p:cNvPicPr>
            <p:nvPr/>
          </p:nvPicPr>
          <p:blipFill>
            <a:blip r:embed="rId2"/>
            <a:stretch>
              <a:fillRect/>
            </a:stretch>
          </p:blipFill>
          <p:spPr>
            <a:xfrm>
              <a:off x="0" y="1295400"/>
              <a:ext cx="9220200" cy="3000506"/>
            </a:xfrm>
            <a:prstGeom prst="rect">
              <a:avLst/>
            </a:prstGeom>
          </p:spPr>
        </p:pic>
        <p:sp>
          <p:nvSpPr>
            <p:cNvPr id="25" name="Rectangle 24">
              <a:extLst>
                <a:ext uri="{FF2B5EF4-FFF2-40B4-BE49-F238E27FC236}">
                  <a16:creationId xmlns:a16="http://schemas.microsoft.com/office/drawing/2014/main" id="{E6C0A918-34C4-1339-CE56-0BE6FF94C7B8}"/>
                </a:ext>
              </a:extLst>
            </p:cNvPr>
            <p:cNvSpPr/>
            <p:nvPr/>
          </p:nvSpPr>
          <p:spPr bwMode="auto">
            <a:xfrm>
              <a:off x="838200" y="1676400"/>
              <a:ext cx="7620000" cy="25431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grpSp>
      <p:sp>
        <p:nvSpPr>
          <p:cNvPr id="2" name="Title 1">
            <a:extLst>
              <a:ext uri="{FF2B5EF4-FFF2-40B4-BE49-F238E27FC236}">
                <a16:creationId xmlns:a16="http://schemas.microsoft.com/office/drawing/2014/main" id="{74534D96-EA97-6D53-EF6A-A0F0CC276C1F}"/>
              </a:ext>
            </a:extLst>
          </p:cNvPr>
          <p:cNvSpPr>
            <a:spLocks noGrp="1"/>
          </p:cNvSpPr>
          <p:nvPr>
            <p:ph type="title"/>
          </p:nvPr>
        </p:nvSpPr>
        <p:spPr>
          <a:xfrm>
            <a:off x="152400" y="152400"/>
            <a:ext cx="7772400" cy="872363"/>
          </a:xfrm>
        </p:spPr>
        <p:txBody>
          <a:bodyPr/>
          <a:lstStyle/>
          <a:p>
            <a:r>
              <a:rPr lang="en-US" sz="2800" b="0" i="0" u="none" strike="noStrike" baseline="0" dirty="0" err="1">
                <a:solidFill>
                  <a:srgbClr val="292526"/>
                </a:solidFill>
                <a:latin typeface="TimesLTStd-Roman"/>
              </a:rPr>
              <a:t>Pohlhausen’s</a:t>
            </a:r>
            <a:r>
              <a:rPr lang="en-US" sz="2800" b="0" i="0" u="none" strike="noStrike" dirty="0">
                <a:solidFill>
                  <a:srgbClr val="292526"/>
                </a:solidFill>
                <a:latin typeface="TimesLTStd-Roman"/>
              </a:rPr>
              <a:t> The Integral Solution Method</a:t>
            </a:r>
            <a:endParaRPr lang="en-US" altLang="en-US" sz="2800" kern="0" dirty="0"/>
          </a:p>
        </p:txBody>
      </p:sp>
      <p:pic>
        <p:nvPicPr>
          <p:cNvPr id="5" name="Content Placeholder 4">
            <a:extLst>
              <a:ext uri="{FF2B5EF4-FFF2-40B4-BE49-F238E27FC236}">
                <a16:creationId xmlns:a16="http://schemas.microsoft.com/office/drawing/2014/main" id="{FDA720F4-32F2-88E9-9E58-50C6F459F12B}"/>
              </a:ext>
            </a:extLst>
          </p:cNvPr>
          <p:cNvPicPr>
            <a:picLocks noGrp="1" noChangeAspect="1"/>
          </p:cNvPicPr>
          <p:nvPr>
            <p:ph idx="1"/>
          </p:nvPr>
        </p:nvPicPr>
        <p:blipFill>
          <a:blip r:embed="rId3"/>
          <a:stretch>
            <a:fillRect/>
          </a:stretch>
        </p:blipFill>
        <p:spPr>
          <a:xfrm>
            <a:off x="304800" y="4295726"/>
            <a:ext cx="7772400" cy="352474"/>
          </a:xfrm>
        </p:spPr>
      </p:pic>
      <p:grpSp>
        <p:nvGrpSpPr>
          <p:cNvPr id="6" name="Group 38">
            <a:extLst>
              <a:ext uri="{FF2B5EF4-FFF2-40B4-BE49-F238E27FC236}">
                <a16:creationId xmlns:a16="http://schemas.microsoft.com/office/drawing/2014/main" id="{32238074-AFFE-8652-9F6F-F9B427104F5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339935CE-0EC2-9302-19BB-436A826C884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284B5EB9-8F21-6900-E3C4-C0AC90969895}"/>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A606856C-BF9C-A17C-E3EA-1BF70B2CE557}"/>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A57A321-AA84-4A33-ACAB-D1EAFBCC235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F8C02F75-F1E4-B679-C401-9814CE063A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2CA93EF-AD93-9A88-B4D9-72C253155722}"/>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23E1B57B-78B6-990C-E133-0A482BD6505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786EB1CC-9B42-2B20-57BB-7145573FD44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31777DFD-5A1B-BAF9-E1AD-6E457A8EC76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7E4F236-D70B-A2A0-A94D-00B9687C67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C689AF0-52C5-0A69-27EA-BEE19BC32B6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8B5AD0EE-D834-B087-919A-4CFBF68FEE75}"/>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09F22448-406C-9777-241D-27F056BD2D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4C58BE44-6EEE-48FC-301D-B7FC85C750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6A02AEF-30C6-BF44-8865-17EB7738967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13407D90-99B8-684F-FFF1-671DF2561A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Freeform: Shape 26">
            <a:extLst>
              <a:ext uri="{FF2B5EF4-FFF2-40B4-BE49-F238E27FC236}">
                <a16:creationId xmlns:a16="http://schemas.microsoft.com/office/drawing/2014/main" id="{9F1A9C30-D45B-F364-B8CC-EEF5383CA4A7}"/>
              </a:ext>
            </a:extLst>
          </p:cNvPr>
          <p:cNvSpPr/>
          <p:nvPr/>
        </p:nvSpPr>
        <p:spPr bwMode="auto">
          <a:xfrm>
            <a:off x="381000" y="2146251"/>
            <a:ext cx="7841673" cy="2197149"/>
          </a:xfrm>
          <a:custGeom>
            <a:avLst/>
            <a:gdLst>
              <a:gd name="connsiteX0" fmla="*/ 0 w 7841673"/>
              <a:gd name="connsiteY0" fmla="*/ 1510145 h 1510145"/>
              <a:gd name="connsiteX1" fmla="*/ 415636 w 7841673"/>
              <a:gd name="connsiteY1" fmla="*/ 1246909 h 1510145"/>
              <a:gd name="connsiteX2" fmla="*/ 955964 w 7841673"/>
              <a:gd name="connsiteY2" fmla="*/ 886690 h 1510145"/>
              <a:gd name="connsiteX3" fmla="*/ 2064327 w 7841673"/>
              <a:gd name="connsiteY3" fmla="*/ 429490 h 1510145"/>
              <a:gd name="connsiteX4" fmla="*/ 3020291 w 7841673"/>
              <a:gd name="connsiteY4" fmla="*/ 263236 h 1510145"/>
              <a:gd name="connsiteX5" fmla="*/ 4738255 w 7841673"/>
              <a:gd name="connsiteY5" fmla="*/ 96981 h 1510145"/>
              <a:gd name="connsiteX6" fmla="*/ 7841673 w 7841673"/>
              <a:gd name="connsiteY6" fmla="*/ 0 h 1510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41673" h="1510145">
                <a:moveTo>
                  <a:pt x="0" y="1510145"/>
                </a:moveTo>
                <a:cubicBezTo>
                  <a:pt x="129309" y="1429327"/>
                  <a:pt x="256309" y="1350818"/>
                  <a:pt x="415636" y="1246909"/>
                </a:cubicBezTo>
                <a:cubicBezTo>
                  <a:pt x="574963" y="1143000"/>
                  <a:pt x="681182" y="1022926"/>
                  <a:pt x="955964" y="886690"/>
                </a:cubicBezTo>
                <a:cubicBezTo>
                  <a:pt x="1230746" y="750454"/>
                  <a:pt x="1720273" y="533399"/>
                  <a:pt x="2064327" y="429490"/>
                </a:cubicBezTo>
                <a:cubicBezTo>
                  <a:pt x="2408381" y="325581"/>
                  <a:pt x="2574636" y="318654"/>
                  <a:pt x="3020291" y="263236"/>
                </a:cubicBezTo>
                <a:cubicBezTo>
                  <a:pt x="3465946" y="207818"/>
                  <a:pt x="3934691" y="140854"/>
                  <a:pt x="4738255" y="96981"/>
                </a:cubicBezTo>
                <a:cubicBezTo>
                  <a:pt x="5541819" y="53108"/>
                  <a:pt x="6691746" y="26554"/>
                  <a:pt x="7841673" y="0"/>
                </a:cubicBezTo>
              </a:path>
            </a:pathLst>
          </a:custGeom>
          <a:noFill/>
          <a:ln w="41275"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pic>
        <p:nvPicPr>
          <p:cNvPr id="29" name="Picture 28">
            <a:extLst>
              <a:ext uri="{FF2B5EF4-FFF2-40B4-BE49-F238E27FC236}">
                <a16:creationId xmlns:a16="http://schemas.microsoft.com/office/drawing/2014/main" id="{9BFC6803-E75D-F7FE-C2B6-720736D2ED7D}"/>
              </a:ext>
            </a:extLst>
          </p:cNvPr>
          <p:cNvPicPr>
            <a:picLocks noChangeAspect="1"/>
          </p:cNvPicPr>
          <p:nvPr/>
        </p:nvPicPr>
        <p:blipFill>
          <a:blip r:embed="rId5"/>
          <a:stretch>
            <a:fillRect/>
          </a:stretch>
        </p:blipFill>
        <p:spPr>
          <a:xfrm>
            <a:off x="6067378" y="2215437"/>
            <a:ext cx="1095422" cy="2080289"/>
          </a:xfrm>
          <a:prstGeom prst="rect">
            <a:avLst/>
          </a:prstGeom>
        </p:spPr>
      </p:pic>
      <p:sp>
        <p:nvSpPr>
          <p:cNvPr id="31" name="TextBox 30">
            <a:extLst>
              <a:ext uri="{FF2B5EF4-FFF2-40B4-BE49-F238E27FC236}">
                <a16:creationId xmlns:a16="http://schemas.microsoft.com/office/drawing/2014/main" id="{5504E049-0502-2FBA-5EF8-7E824197FC65}"/>
              </a:ext>
            </a:extLst>
          </p:cNvPr>
          <p:cNvSpPr txBox="1"/>
          <p:nvPr/>
        </p:nvSpPr>
        <p:spPr>
          <a:xfrm>
            <a:off x="533400" y="4572000"/>
            <a:ext cx="8375073" cy="1938992"/>
          </a:xfrm>
          <a:prstGeom prst="rect">
            <a:avLst/>
          </a:prstGeom>
          <a:noFill/>
        </p:spPr>
        <p:txBody>
          <a:bodyPr wrap="square">
            <a:spAutoFit/>
          </a:bodyPr>
          <a:lstStyle/>
          <a:p>
            <a:pPr marL="342900" indent="-342900" algn="l">
              <a:buFont typeface="Arial" panose="020B0604020202020204" pitchFamily="34" charset="0"/>
              <a:buChar char="•"/>
            </a:pPr>
            <a:r>
              <a:rPr lang="en-US" b="0" i="0" u="none" strike="noStrike" baseline="0" dirty="0" err="1">
                <a:solidFill>
                  <a:srgbClr val="292526"/>
                </a:solidFill>
                <a:latin typeface="TimesLTStd-Roman"/>
              </a:rPr>
              <a:t>Pohlhausen</a:t>
            </a:r>
            <a:r>
              <a:rPr lang="en-US" b="0" i="0" u="none" strike="noStrike" baseline="0" dirty="0">
                <a:solidFill>
                  <a:srgbClr val="292526"/>
                </a:solidFill>
                <a:latin typeface="TimesLTStd-Roman"/>
              </a:rPr>
              <a:t> </a:t>
            </a:r>
            <a:r>
              <a:rPr lang="en-US" sz="2400" b="0" i="0" u="none" strike="noStrike" baseline="0" dirty="0">
                <a:solidFill>
                  <a:srgbClr val="292526"/>
                </a:solidFill>
                <a:latin typeface="TimesLTStd-Roman"/>
              </a:rPr>
              <a:t>simplified the boundary layer equations by eliminating </a:t>
            </a:r>
            <a:r>
              <a:rPr lang="en-US" sz="2400" b="0" i="1" u="none" strike="noStrike" baseline="0" dirty="0">
                <a:solidFill>
                  <a:srgbClr val="292526"/>
                </a:solidFill>
                <a:latin typeface="TimesLTStd-Italic"/>
              </a:rPr>
              <a:t>y </a:t>
            </a:r>
            <a:r>
              <a:rPr lang="en-US" sz="2400" b="0" i="0" u="none" strike="noStrike" baseline="0" dirty="0">
                <a:solidFill>
                  <a:srgbClr val="292526"/>
                </a:solidFill>
                <a:latin typeface="TimesLTStd-Roman"/>
              </a:rPr>
              <a:t>as a variable. </a:t>
            </a:r>
          </a:p>
          <a:p>
            <a:pPr marL="342900" indent="-342900" algn="l">
              <a:buFont typeface="Arial" panose="020B0604020202020204" pitchFamily="34" charset="0"/>
              <a:buChar char="•"/>
            </a:pPr>
            <a:r>
              <a:rPr lang="en-US" dirty="0">
                <a:solidFill>
                  <a:srgbClr val="292526"/>
                </a:solidFill>
                <a:latin typeface="TimesLTStd-Roman"/>
              </a:rPr>
              <a:t>T</a:t>
            </a:r>
            <a:r>
              <a:rPr lang="en-US" sz="2400" b="0" i="0" u="none" strike="noStrike" baseline="0" dirty="0">
                <a:solidFill>
                  <a:srgbClr val="292526"/>
                </a:solidFill>
                <a:latin typeface="TimesLTStd-Roman"/>
              </a:rPr>
              <a:t>his is accomplished by integrating each equation term by term from </a:t>
            </a:r>
            <a:r>
              <a:rPr lang="en-US" sz="2400" b="0" i="1" u="none" strike="noStrike" baseline="0" dirty="0">
                <a:solidFill>
                  <a:srgbClr val="292526"/>
                </a:solidFill>
                <a:latin typeface="TimesLTStd-Italic"/>
              </a:rPr>
              <a:t>y </a:t>
            </a:r>
            <a:r>
              <a:rPr lang="en-US" sz="2400" b="0" i="0" u="none" strike="noStrike" baseline="0" dirty="0">
                <a:solidFill>
                  <a:srgbClr val="292526"/>
                </a:solidFill>
                <a:latin typeface="MTSY"/>
              </a:rPr>
              <a:t>= </a:t>
            </a:r>
            <a:r>
              <a:rPr lang="en-US" sz="2400" b="0" i="0" u="none" strike="noStrike" baseline="0" dirty="0">
                <a:solidFill>
                  <a:srgbClr val="292526"/>
                </a:solidFill>
                <a:latin typeface="TimesLTStd-Roman"/>
              </a:rPr>
              <a:t>0 to </a:t>
            </a:r>
            <a:r>
              <a:rPr lang="en-US" sz="2400" b="0" i="1" u="none" strike="noStrike" baseline="0" dirty="0">
                <a:solidFill>
                  <a:srgbClr val="292526"/>
                </a:solidFill>
                <a:latin typeface="TimesLTStd-Italic"/>
              </a:rPr>
              <a:t>y </a:t>
            </a:r>
            <a:r>
              <a:rPr lang="en-US" sz="2400" b="0" i="0" u="none" strike="noStrike" baseline="0" dirty="0">
                <a:solidFill>
                  <a:srgbClr val="292526"/>
                </a:solidFill>
                <a:latin typeface="MTSY"/>
              </a:rPr>
              <a:t>= </a:t>
            </a:r>
            <a:r>
              <a:rPr lang="en-US" sz="2400" b="0" i="1" u="none" strike="noStrike" baseline="0" dirty="0">
                <a:solidFill>
                  <a:srgbClr val="292526"/>
                </a:solidFill>
                <a:latin typeface="TimesLTStd-Italic"/>
              </a:rPr>
              <a:t>Y</a:t>
            </a:r>
            <a:r>
              <a:rPr lang="en-US" sz="2400" b="0" i="0" u="none" strike="noStrike" baseline="0" dirty="0">
                <a:solidFill>
                  <a:srgbClr val="292526"/>
                </a:solidFill>
                <a:latin typeface="TimesLTStd-Roman"/>
              </a:rPr>
              <a:t>, where </a:t>
            </a:r>
            <a:r>
              <a:rPr lang="en-US" sz="2400" b="0" i="1" u="none" strike="noStrike" baseline="0" dirty="0">
                <a:solidFill>
                  <a:srgbClr val="292526"/>
                </a:solidFill>
                <a:latin typeface="TimesLTStd-Italic"/>
              </a:rPr>
              <a:t>Y </a:t>
            </a:r>
            <a:r>
              <a:rPr lang="en-US" sz="2400" b="0" i="1" u="none" strike="noStrike" baseline="0" dirty="0">
                <a:solidFill>
                  <a:srgbClr val="292526"/>
                </a:solidFill>
                <a:latin typeface="MTMI"/>
              </a:rPr>
              <a:t>&gt; </a:t>
            </a:r>
            <a:r>
              <a:rPr lang="en-US" sz="2400" b="0" i="0" u="none" strike="noStrike" baseline="0" dirty="0">
                <a:solidFill>
                  <a:srgbClr val="292526"/>
                </a:solidFill>
                <a:latin typeface="TimesLTStd-Roman"/>
              </a:rPr>
              <a:t>max(</a:t>
            </a:r>
            <a:r>
              <a:rPr lang="en-US" sz="2400" b="0" i="1" u="none" strike="noStrike" baseline="0" dirty="0" err="1">
                <a:solidFill>
                  <a:srgbClr val="292526"/>
                </a:solidFill>
                <a:latin typeface="MTMI"/>
              </a:rPr>
              <a:t>δ</a:t>
            </a:r>
            <a:r>
              <a:rPr lang="en-US" sz="2400" b="0" i="0" u="none" strike="noStrike" baseline="0" dirty="0" err="1">
                <a:solidFill>
                  <a:srgbClr val="292526"/>
                </a:solidFill>
                <a:latin typeface="TimesLTStd-Roman"/>
              </a:rPr>
              <a:t>,</a:t>
            </a:r>
            <a:r>
              <a:rPr lang="en-US" sz="2400" b="0" i="1" u="none" strike="noStrike" baseline="0" dirty="0" err="1">
                <a:solidFill>
                  <a:srgbClr val="292526"/>
                </a:solidFill>
                <a:latin typeface="MTMI"/>
              </a:rPr>
              <a:t>δ</a:t>
            </a:r>
            <a:r>
              <a:rPr lang="en-US" sz="800" b="0" i="1" u="none" strike="noStrike" baseline="0" dirty="0" err="1">
                <a:solidFill>
                  <a:srgbClr val="292526"/>
                </a:solidFill>
                <a:latin typeface="TimesLTStd-Italic"/>
              </a:rPr>
              <a:t>T</a:t>
            </a:r>
            <a:r>
              <a:rPr lang="en-US" sz="2400" b="0" i="0" u="none" strike="noStrike" baseline="0" dirty="0">
                <a:solidFill>
                  <a:srgbClr val="292526"/>
                </a:solidFill>
                <a:latin typeface="TimesLTStd-Roman"/>
              </a:rPr>
              <a:t>) is situated in the free stream.</a:t>
            </a:r>
            <a:endParaRPr lang="en-IN" dirty="0"/>
          </a:p>
        </p:txBody>
      </p:sp>
      <p:sp>
        <p:nvSpPr>
          <p:cNvPr id="3" name="TextBox 2">
            <a:extLst>
              <a:ext uri="{FF2B5EF4-FFF2-40B4-BE49-F238E27FC236}">
                <a16:creationId xmlns:a16="http://schemas.microsoft.com/office/drawing/2014/main" id="{51625D5A-3DD9-DB3B-098E-86FCEB7F28B7}"/>
              </a:ext>
            </a:extLst>
          </p:cNvPr>
          <p:cNvSpPr txBox="1"/>
          <p:nvPr/>
        </p:nvSpPr>
        <p:spPr>
          <a:xfrm>
            <a:off x="491836" y="1066800"/>
            <a:ext cx="8575964" cy="830997"/>
          </a:xfrm>
          <a:prstGeom prst="rect">
            <a:avLst/>
          </a:prstGeom>
          <a:noFill/>
        </p:spPr>
        <p:txBody>
          <a:bodyPr wrap="square">
            <a:spAutoFit/>
          </a:bodyPr>
          <a:lstStyle/>
          <a:p>
            <a:pPr algn="l"/>
            <a:r>
              <a:rPr lang="en-US" b="0" i="0" u="none" strike="noStrike" baseline="0" dirty="0" err="1">
                <a:solidFill>
                  <a:srgbClr val="292526"/>
                </a:solidFill>
                <a:latin typeface="TimesLTStd-Roman"/>
              </a:rPr>
              <a:t>Pohlhausen</a:t>
            </a:r>
            <a:r>
              <a:rPr lang="en-US" dirty="0">
                <a:solidFill>
                  <a:srgbClr val="292526"/>
                </a:solidFill>
                <a:latin typeface="TimesLTStd-Roman"/>
              </a:rPr>
              <a:t>, 1921 developed a special method to solve these problems known as “T</a:t>
            </a:r>
            <a:r>
              <a:rPr lang="en-US" b="0" i="0" u="none" strike="noStrike" baseline="0" dirty="0">
                <a:solidFill>
                  <a:srgbClr val="292526"/>
                </a:solidFill>
                <a:latin typeface="TimesLTStd-Roman"/>
              </a:rPr>
              <a:t>he Integral </a:t>
            </a:r>
            <a:r>
              <a:rPr lang="en-US" dirty="0">
                <a:solidFill>
                  <a:srgbClr val="292526"/>
                </a:solidFill>
                <a:latin typeface="TimesLTStd-Roman"/>
              </a:rPr>
              <a:t>S</a:t>
            </a:r>
            <a:r>
              <a:rPr lang="en-US" b="0" i="0" u="none" strike="noStrike" baseline="0" dirty="0">
                <a:solidFill>
                  <a:srgbClr val="292526"/>
                </a:solidFill>
                <a:latin typeface="TimesLTStd-Roman"/>
              </a:rPr>
              <a:t>olution Method</a:t>
            </a:r>
            <a:r>
              <a:rPr lang="en-US" dirty="0">
                <a:solidFill>
                  <a:srgbClr val="292526"/>
                </a:solidFill>
                <a:latin typeface="TimesLTStd-Roman"/>
              </a:rPr>
              <a:t>”</a:t>
            </a:r>
            <a:endParaRPr lang="en-IN" dirty="0"/>
          </a:p>
        </p:txBody>
      </p:sp>
    </p:spTree>
    <p:extLst>
      <p:ext uri="{BB962C8B-B14F-4D97-AF65-F5344CB8AC3E}">
        <p14:creationId xmlns:p14="http://schemas.microsoft.com/office/powerpoint/2010/main" val="77956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circle(in)">
                                      <p:cBhvr>
                                        <p:cTn id="21" dur="75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ppt_x"/>
                                          </p:val>
                                        </p:tav>
                                        <p:tav tm="100000">
                                          <p:val>
                                            <p:strVal val="#ppt_x"/>
                                          </p:val>
                                        </p:tav>
                                      </p:tavLst>
                                    </p:anim>
                                    <p:anim calcmode="lin" valueType="num">
                                      <p:cBhvr additive="base">
                                        <p:cTn id="2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1">
                                            <p:txEl>
                                              <p:pRg st="0" end="0"/>
                                            </p:txEl>
                                          </p:spTgt>
                                        </p:tgtEl>
                                        <p:attrNameLst>
                                          <p:attrName>style.visibility</p:attrName>
                                        </p:attrNameLst>
                                      </p:cBhvr>
                                      <p:to>
                                        <p:strVal val="visible"/>
                                      </p:to>
                                    </p:set>
                                    <p:animEffect transition="in" filter="dissolve">
                                      <p:cBhvr>
                                        <p:cTn id="38" dur="500"/>
                                        <p:tgtEl>
                                          <p:spTgt spid="3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31">
                                            <p:txEl>
                                              <p:pRg st="1" end="1"/>
                                            </p:txEl>
                                          </p:spTgt>
                                        </p:tgtEl>
                                        <p:attrNameLst>
                                          <p:attrName>style.visibility</p:attrName>
                                        </p:attrNameLst>
                                      </p:cBhvr>
                                      <p:to>
                                        <p:strVal val="visible"/>
                                      </p:to>
                                    </p:set>
                                    <p:animEffect transition="in" filter="dissolve">
                                      <p:cBhvr>
                                        <p:cTn id="43"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build="p"/>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CB23-8F73-EEFB-D704-4BDAFA779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CA668-38C1-4FE6-9F21-2918B12C6FEA}"/>
              </a:ext>
            </a:extLst>
          </p:cNvPr>
          <p:cNvSpPr>
            <a:spLocks noGrp="1"/>
          </p:cNvSpPr>
          <p:nvPr>
            <p:ph type="title"/>
          </p:nvPr>
        </p:nvSpPr>
        <p:spPr>
          <a:xfrm>
            <a:off x="152400" y="152400"/>
            <a:ext cx="6705600" cy="872363"/>
          </a:xfrm>
        </p:spPr>
        <p:txBody>
          <a:bodyPr/>
          <a:lstStyle/>
          <a:p>
            <a:r>
              <a:rPr lang="en-US" sz="2800" b="0" i="0" u="none" strike="noStrike" baseline="0" dirty="0" err="1">
                <a:solidFill>
                  <a:srgbClr val="292526"/>
                </a:solidFill>
                <a:latin typeface="TimesLTStd-Roman"/>
              </a:rPr>
              <a:t>Pohlhausen</a:t>
            </a:r>
            <a:r>
              <a:rPr lang="en-US" sz="2800" b="0" i="0" u="none" strike="noStrike" baseline="0" dirty="0">
                <a:solidFill>
                  <a:srgbClr val="292526"/>
                </a:solidFill>
                <a:latin typeface="TimesLTStd-Roman"/>
              </a:rPr>
              <a:t> Energy Equation for FP Thermal BL</a:t>
            </a:r>
            <a:endParaRPr lang="en-US" altLang="en-US" sz="2800" kern="0" dirty="0"/>
          </a:p>
        </p:txBody>
      </p:sp>
      <p:pic>
        <p:nvPicPr>
          <p:cNvPr id="5" name="Content Placeholder 4">
            <a:extLst>
              <a:ext uri="{FF2B5EF4-FFF2-40B4-BE49-F238E27FC236}">
                <a16:creationId xmlns:a16="http://schemas.microsoft.com/office/drawing/2014/main" id="{D338264C-9C2A-C6EB-5A52-99FD324166D8}"/>
              </a:ext>
            </a:extLst>
          </p:cNvPr>
          <p:cNvPicPr>
            <a:picLocks noGrp="1" noChangeAspect="1"/>
          </p:cNvPicPr>
          <p:nvPr>
            <p:ph idx="1"/>
          </p:nvPr>
        </p:nvPicPr>
        <p:blipFill>
          <a:blip r:embed="rId2"/>
          <a:stretch>
            <a:fillRect/>
          </a:stretch>
        </p:blipFill>
        <p:spPr>
          <a:xfrm>
            <a:off x="630382" y="1066800"/>
            <a:ext cx="7315200" cy="3379908"/>
          </a:xfrm>
        </p:spPr>
      </p:pic>
      <p:grpSp>
        <p:nvGrpSpPr>
          <p:cNvPr id="6" name="Group 38">
            <a:extLst>
              <a:ext uri="{FF2B5EF4-FFF2-40B4-BE49-F238E27FC236}">
                <a16:creationId xmlns:a16="http://schemas.microsoft.com/office/drawing/2014/main" id="{AF41C789-317E-06D7-BDC0-14C372729577}"/>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81A3EB9-472F-6458-33D3-DFBD0876A47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2E622B0-EEAB-A550-4337-23C3A71DAB55}"/>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EE3F9F5F-AE41-C3BD-4AEA-80622E2361D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423E4048-FD8E-9179-2A4B-9D3E290B18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9AF1962-379D-CB87-7CC8-DED73643B1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89D5C6A-FF59-5D57-47FA-7FD463063BD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D8F8B95-7196-96F7-0FE1-53FBBC6BFE5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AC01AC89-8021-3C85-932B-48A36BAE62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C231D76-9F44-C3B9-5764-436514FCC0D5}"/>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7910579-D573-8A6B-A0A9-E62A5207DF8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5AEB9640-BD7A-EDED-EFDE-273CDB11CDB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277A8206-BCEA-4C92-0A38-22662399448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F75F698C-0EEE-ADFA-183D-67BDF4D36AD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38811A1-A620-7028-C64D-633F43D5E7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E3C68450-93D9-7042-49A2-49D6C23C7D5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AAD92E4-48B4-21FE-4D06-048596A83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Object 3">
                <a:extLst>
                  <a:ext uri="{FF2B5EF4-FFF2-40B4-BE49-F238E27FC236}">
                    <a16:creationId xmlns:a16="http://schemas.microsoft.com/office/drawing/2014/main" id="{8C02A774-C58C-FD31-EF6A-707BDDD7141E}"/>
                  </a:ext>
                </a:extLst>
              </p:cNvPr>
              <p:cNvSpPr txBox="1"/>
              <p:nvPr/>
            </p:nvSpPr>
            <p:spPr bwMode="auto">
              <a:xfrm>
                <a:off x="990600" y="4724400"/>
                <a:ext cx="4496463" cy="909637"/>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d>
                        <m:dPr>
                          <m:begChr m:val="{"/>
                          <m:endChr m:val="}"/>
                          <m:ctrlPr>
                            <a:rPr lang="en-US" sz="200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𝑦</m:t>
                              </m:r>
                            </m:den>
                          </m:f>
                        </m:e>
                      </m:d>
                      <m:r>
                        <a:rPr lang="en-IN" sz="2000" i="1">
                          <a:solidFill>
                            <a:srgbClr val="000000"/>
                          </a:solidFill>
                          <a:latin typeface="Cambria Math" panose="02040503050406030204" pitchFamily="18" charset="0"/>
                        </a:rPr>
                        <m:t>=</m:t>
                      </m:r>
                      <m:r>
                        <a:rPr lang="en-IN" sz="2000" i="1" smtClean="0">
                          <a:solidFill>
                            <a:srgbClr val="000000"/>
                          </a:solidFill>
                          <a:latin typeface="Cambria Math" panose="02040503050406030204" pitchFamily="18" charset="0"/>
                          <a:ea typeface="Cambria Math" panose="02040503050406030204" pitchFamily="18" charset="0"/>
                        </a:rPr>
                        <m:t>𝛼</m:t>
                      </m:r>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US" sz="2000" b="0" i="1" smtClean="0">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b="0" i="1" smtClean="0">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2</m:t>
                                  </m:r>
                                </m:sup>
                              </m:sSup>
                            </m:den>
                          </m:f>
                        </m:e>
                      </m:d>
                    </m:oMath>
                  </m:oMathPara>
                </a14:m>
                <a:endParaRPr lang="en-IN" sz="2000" dirty="0"/>
              </a:p>
            </p:txBody>
          </p:sp>
        </mc:Choice>
        <mc:Fallback xmlns="">
          <p:sp>
            <p:nvSpPr>
              <p:cNvPr id="23" name="Object 3">
                <a:extLst>
                  <a:ext uri="{FF2B5EF4-FFF2-40B4-BE49-F238E27FC236}">
                    <a16:creationId xmlns:a16="http://schemas.microsoft.com/office/drawing/2014/main" id="{8C02A774-C58C-FD31-EF6A-707BDDD7141E}"/>
                  </a:ext>
                </a:extLst>
              </p:cNvPr>
              <p:cNvSpPr txBox="1">
                <a:spLocks noRot="1" noChangeAspect="1" noMove="1" noResize="1" noEditPoints="1" noAdjustHandles="1" noChangeArrowheads="1" noChangeShapeType="1" noTextEdit="1"/>
              </p:cNvSpPr>
              <p:nvPr/>
            </p:nvSpPr>
            <p:spPr bwMode="auto">
              <a:xfrm>
                <a:off x="990600" y="4724400"/>
                <a:ext cx="4496463" cy="909637"/>
              </a:xfrm>
              <a:prstGeom prst="rect">
                <a:avLst/>
              </a:prstGeom>
              <a:blipFill>
                <a:blip r:embed="rId4"/>
                <a:stretch>
                  <a:fillRect/>
                </a:stretch>
              </a:blipFill>
              <a:ln>
                <a:noFill/>
              </a:ln>
              <a:effectLst/>
            </p:spPr>
            <p:txBody>
              <a:bodyPr/>
              <a:lstStyle/>
              <a:p>
                <a:r>
                  <a:rPr lang="en-IN">
                    <a:noFill/>
                  </a:rPr>
                  <a:t> </a:t>
                </a:r>
              </a:p>
            </p:txBody>
          </p:sp>
        </mc:Fallback>
      </mc:AlternateContent>
      <p:sp>
        <p:nvSpPr>
          <p:cNvPr id="24" name="TextBox 23">
            <a:extLst>
              <a:ext uri="{FF2B5EF4-FFF2-40B4-BE49-F238E27FC236}">
                <a16:creationId xmlns:a16="http://schemas.microsoft.com/office/drawing/2014/main" id="{C78F1011-2A72-D035-5BCC-4D024C6026EE}"/>
              </a:ext>
            </a:extLst>
          </p:cNvPr>
          <p:cNvSpPr txBox="1"/>
          <p:nvPr/>
        </p:nvSpPr>
        <p:spPr>
          <a:xfrm>
            <a:off x="304800" y="4343400"/>
            <a:ext cx="7222683" cy="461665"/>
          </a:xfrm>
          <a:prstGeom prst="rect">
            <a:avLst/>
          </a:prstGeom>
          <a:noFill/>
        </p:spPr>
        <p:txBody>
          <a:bodyPr wrap="none" rtlCol="0">
            <a:spAutoFit/>
          </a:bodyPr>
          <a:lstStyle/>
          <a:p>
            <a:r>
              <a:rPr lang="en-US" dirty="0"/>
              <a:t>Consider simplified energy equation of a Laminar FPBL:</a:t>
            </a:r>
            <a:endParaRPr lang="en-IN" dirty="0"/>
          </a:p>
        </p:txBody>
      </p:sp>
      <p:sp>
        <p:nvSpPr>
          <p:cNvPr id="25" name="TextBox 24">
            <a:extLst>
              <a:ext uri="{FF2B5EF4-FFF2-40B4-BE49-F238E27FC236}">
                <a16:creationId xmlns:a16="http://schemas.microsoft.com/office/drawing/2014/main" id="{B767D05C-9C8E-3B06-DD66-4C347AD5AC61}"/>
              </a:ext>
            </a:extLst>
          </p:cNvPr>
          <p:cNvSpPr txBox="1"/>
          <p:nvPr/>
        </p:nvSpPr>
        <p:spPr>
          <a:xfrm>
            <a:off x="457200" y="5558135"/>
            <a:ext cx="3034805" cy="461665"/>
          </a:xfrm>
          <a:prstGeom prst="rect">
            <a:avLst/>
          </a:prstGeom>
          <a:noFill/>
        </p:spPr>
        <p:txBody>
          <a:bodyPr wrap="none" rtlCol="0">
            <a:spAutoFit/>
          </a:bodyPr>
          <a:lstStyle/>
          <a:p>
            <a:r>
              <a:rPr lang="en-US" dirty="0"/>
              <a:t>&amp; Continuity equation:</a:t>
            </a:r>
            <a:endParaRPr lang="en-IN" dirty="0"/>
          </a:p>
        </p:txBody>
      </p:sp>
      <mc:AlternateContent xmlns:mc="http://schemas.openxmlformats.org/markup-compatibility/2006" xmlns:a14="http://schemas.microsoft.com/office/drawing/2010/main">
        <mc:Choice Requires="a14">
          <p:sp>
            <p:nvSpPr>
              <p:cNvPr id="26" name="Object 4">
                <a:extLst>
                  <a:ext uri="{FF2B5EF4-FFF2-40B4-BE49-F238E27FC236}">
                    <a16:creationId xmlns:a16="http://schemas.microsoft.com/office/drawing/2014/main" id="{3B80091F-369B-2DE5-DF95-08093AB1A8B1}"/>
                  </a:ext>
                </a:extLst>
              </p:cNvPr>
              <p:cNvSpPr txBox="1"/>
              <p:nvPr/>
            </p:nvSpPr>
            <p:spPr bwMode="auto">
              <a:xfrm>
                <a:off x="3916141" y="5634037"/>
                <a:ext cx="1928812" cy="9763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n-US" i="1" smtClean="0">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𝑢</m:t>
                          </m:r>
                        </m:num>
                        <m:den>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𝑥</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𝑣</m:t>
                          </m:r>
                        </m:num>
                        <m:den>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𝑦</m:t>
                          </m:r>
                        </m:den>
                      </m:f>
                      <m:r>
                        <a:rPr lang="en-US" i="1">
                          <a:solidFill>
                            <a:srgbClr val="000000"/>
                          </a:solidFill>
                          <a:latin typeface="Cambria Math" panose="02040503050406030204" pitchFamily="18" charset="0"/>
                        </a:rPr>
                        <m:t>=0</m:t>
                      </m:r>
                    </m:oMath>
                  </m:oMathPara>
                </a14:m>
                <a:endParaRPr lang="en-US" dirty="0"/>
              </a:p>
            </p:txBody>
          </p:sp>
        </mc:Choice>
        <mc:Fallback xmlns="">
          <p:sp>
            <p:nvSpPr>
              <p:cNvPr id="26" name="Object 4">
                <a:extLst>
                  <a:ext uri="{FF2B5EF4-FFF2-40B4-BE49-F238E27FC236}">
                    <a16:creationId xmlns:a16="http://schemas.microsoft.com/office/drawing/2014/main" id="{3B80091F-369B-2DE5-DF95-08093AB1A8B1}"/>
                  </a:ext>
                </a:extLst>
              </p:cNvPr>
              <p:cNvSpPr txBox="1">
                <a:spLocks noRot="1" noChangeAspect="1" noMove="1" noResize="1" noEditPoints="1" noAdjustHandles="1" noChangeArrowheads="1" noChangeShapeType="1" noTextEdit="1"/>
              </p:cNvSpPr>
              <p:nvPr/>
            </p:nvSpPr>
            <p:spPr bwMode="auto">
              <a:xfrm>
                <a:off x="3916141" y="5634037"/>
                <a:ext cx="1928812" cy="976312"/>
              </a:xfrm>
              <a:prstGeom prst="rect">
                <a:avLst/>
              </a:prstGeom>
              <a:blipFill>
                <a:blip r:embed="rId5"/>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405308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0570A-1146-61CD-DDFD-767C5D81BF78}"/>
            </a:ext>
          </a:extLst>
        </p:cNvPr>
        <p:cNvGrpSpPr/>
        <p:nvPr/>
      </p:nvGrpSpPr>
      <p:grpSpPr>
        <a:xfrm>
          <a:off x="0" y="0"/>
          <a:ext cx="0" cy="0"/>
          <a:chOff x="0" y="0"/>
          <a:chExt cx="0" cy="0"/>
        </a:xfrm>
      </p:grpSpPr>
      <p:sp>
        <p:nvSpPr>
          <p:cNvPr id="26630" name="Title 1">
            <a:extLst>
              <a:ext uri="{FF2B5EF4-FFF2-40B4-BE49-F238E27FC236}">
                <a16:creationId xmlns:a16="http://schemas.microsoft.com/office/drawing/2014/main" id="{05FDFA67-3233-4A19-0CA4-FBF85C32C086}"/>
              </a:ext>
            </a:extLst>
          </p:cNvPr>
          <p:cNvSpPr>
            <a:spLocks noGrp="1"/>
          </p:cNvSpPr>
          <p:nvPr>
            <p:ph type="title"/>
          </p:nvPr>
        </p:nvSpPr>
        <p:spPr>
          <a:xfrm>
            <a:off x="152400" y="76200"/>
            <a:ext cx="7183060" cy="1143000"/>
          </a:xfrm>
        </p:spPr>
        <p:txBody>
          <a:bodyPr/>
          <a:lstStyle/>
          <a:p>
            <a:r>
              <a:rPr lang="en-US" sz="2800" b="0" i="0" u="none" strike="noStrike" baseline="0" dirty="0" err="1">
                <a:solidFill>
                  <a:srgbClr val="292526"/>
                </a:solidFill>
                <a:latin typeface="TimesLTStd-Roman"/>
              </a:rPr>
              <a:t>Pohlhausen</a:t>
            </a:r>
            <a:r>
              <a:rPr lang="en-US" sz="2800" b="0" i="0" u="none" strike="noStrike" baseline="0" dirty="0">
                <a:solidFill>
                  <a:srgbClr val="292526"/>
                </a:solidFill>
                <a:latin typeface="TimesLTStd-Roman"/>
              </a:rPr>
              <a:t> Integral Approach to FP Thermal BL</a:t>
            </a:r>
            <a:endParaRPr lang="en-US" altLang="en-US" sz="2800" dirty="0"/>
          </a:p>
        </p:txBody>
      </p:sp>
      <mc:AlternateContent xmlns:mc="http://schemas.openxmlformats.org/markup-compatibility/2006" xmlns:p14="http://schemas.microsoft.com/office/powerpoint/2010/main">
        <mc:Choice Requires="p14">
          <p:contentPart p14:bwMode="auto" r:id="rId2">
            <p14:nvContentPartPr>
              <p14:cNvPr id="26629" name="Ink 9">
                <a:extLst>
                  <a:ext uri="{FF2B5EF4-FFF2-40B4-BE49-F238E27FC236}">
                    <a16:creationId xmlns:a16="http://schemas.microsoft.com/office/drawing/2014/main" id="{92942734-8B56-3C45-4D73-2CCE740575DC}"/>
                  </a:ext>
                </a:extLst>
              </p14:cNvPr>
              <p14:cNvContentPartPr>
                <a14:cpLocks xmlns:a14="http://schemas.microsoft.com/office/drawing/2010/main" noRot="1" noChangeAspect="1" noEditPoints="1" noChangeArrowheads="1" noChangeShapeType="1"/>
              </p14:cNvContentPartPr>
              <p14:nvPr/>
            </p14:nvContentPartPr>
            <p14:xfrm>
              <a:off x="8723313" y="4964113"/>
              <a:ext cx="1587" cy="1587"/>
            </p14:xfrm>
          </p:contentPart>
        </mc:Choice>
        <mc:Fallback xmlns="">
          <p:pic>
            <p:nvPicPr>
              <p:cNvPr id="26629" name="Ink 9">
                <a:extLst>
                  <a:ext uri="{FF2B5EF4-FFF2-40B4-BE49-F238E27FC236}">
                    <a16:creationId xmlns:a16="http://schemas.microsoft.com/office/drawing/2014/main" id="{7443BD98-887C-009A-AD28-8797889D5D36}"/>
                  </a:ext>
                </a:extLst>
              </p:cNvPr>
              <p:cNvPicPr>
                <a:picLocks noRot="1" noChangeAspect="1" noEditPoints="1" noChangeArrowheads="1" noChangeShapeType="1"/>
              </p:cNvPicPr>
              <p:nvPr/>
            </p:nvPicPr>
            <p:blipFill>
              <a:blip r:embed="rId4"/>
              <a:stretch>
                <a:fillRect/>
              </a:stretch>
            </p:blipFill>
            <p:spPr>
              <a:xfrm>
                <a:off x="8682051" y="4922851"/>
                <a:ext cx="84111" cy="84111"/>
              </a:xfrm>
              <a:prstGeom prst="rect">
                <a:avLst/>
              </a:prstGeom>
            </p:spPr>
          </p:pic>
        </mc:Fallback>
      </mc:AlternateContent>
      <p:grpSp>
        <p:nvGrpSpPr>
          <p:cNvPr id="2" name="Group 38">
            <a:extLst>
              <a:ext uri="{FF2B5EF4-FFF2-40B4-BE49-F238E27FC236}">
                <a16:creationId xmlns:a16="http://schemas.microsoft.com/office/drawing/2014/main" id="{2E84A5A8-B930-5245-C39F-774888399A63}"/>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3A4E938C-FD92-6527-E5D4-4D2095E3FF5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4F6760AB-EA11-00A1-B81D-1521EAE70DC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BA8FC65-8AFD-7678-2554-EBAD320C7C8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ED70EC8-6466-C743-83D1-F273DB668B1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EF5741C-2563-E9E0-9BA1-D82DD13B18C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164BF6B-D9A0-8C8A-918E-631CAC28002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DF2407E-A2BF-852D-61DC-47FAA151CF2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19F2E10-E644-B8C2-4977-644A36573D5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D75C06B-36C0-66F7-7EA9-961D212DA04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6ADA8C74-11A9-9248-93CA-1A227C6F071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4F6D9E5-34B0-B888-6AA8-94ABF61892F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482ABE6-B99D-EC1A-8FBA-EBD5850CF04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AA4E8CB-956E-EBFC-5216-E937D1677BE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45BB999-227D-1BC3-D48E-2D549D93EC2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3A78D63-1029-77AB-C8B4-7DF9AC53043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4EAE795-A457-77A2-51BD-8FEFBEACD8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Object 3">
                <a:extLst>
                  <a:ext uri="{FF2B5EF4-FFF2-40B4-BE49-F238E27FC236}">
                    <a16:creationId xmlns:a16="http://schemas.microsoft.com/office/drawing/2014/main" id="{10CB1EF5-7D4D-EB0F-D0DC-D11DB7EF56B6}"/>
                  </a:ext>
                </a:extLst>
              </p:cNvPr>
              <p:cNvSpPr txBox="1"/>
              <p:nvPr/>
            </p:nvSpPr>
            <p:spPr bwMode="auto">
              <a:xfrm>
                <a:off x="1082675" y="1981200"/>
                <a:ext cx="5963860" cy="728783"/>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IN" sz="2000" i="1" smtClean="0">
                          <a:solidFill>
                            <a:srgbClr val="000000"/>
                          </a:solidFill>
                          <a:latin typeface="Cambria Math" panose="02040503050406030204" pitchFamily="18" charset="0"/>
                          <a:ea typeface="Cambria Math" panose="02040503050406030204" pitchFamily="18" charset="0"/>
                        </a:rPr>
                        <m:t>𝛼</m:t>
                      </m:r>
                      <m:nary>
                        <m:naryPr>
                          <m:ctrlPr>
                            <a:rPr lang="en-IN"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sSup>
                                    <m:sSupPr>
                                      <m:ctrlPr>
                                        <a:rPr lang="en-IN" sz="2000" i="1">
                                          <a:solidFill>
                                            <a:srgbClr val="000000"/>
                                          </a:solidFill>
                                          <a:latin typeface="Cambria Math" panose="02040503050406030204" pitchFamily="18" charset="0"/>
                                        </a:rPr>
                                      </m:ctrlPr>
                                    </m:sSupPr>
                                    <m:e>
                                      <m:r>
                                        <a:rPr lang="en-IN" sz="2000" i="1">
                                          <a:solidFill>
                                            <a:srgbClr val="000000"/>
                                          </a:solidFill>
                                          <a:latin typeface="Cambria Math" panose="02040503050406030204" pitchFamily="18" charset="0"/>
                                        </a:rPr>
                                        <m:t>𝜕</m:t>
                                      </m:r>
                                    </m:e>
                                    <m:sup>
                                      <m:r>
                                        <a:rPr lang="en-IN" sz="2000" i="1">
                                          <a:solidFill>
                                            <a:srgbClr val="000000"/>
                                          </a:solidFill>
                                          <a:latin typeface="Cambria Math" panose="02040503050406030204" pitchFamily="18" charset="0"/>
                                        </a:rPr>
                                        <m:t>2</m:t>
                                      </m:r>
                                    </m:sup>
                                  </m:sSup>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sSup>
                                    <m:sSupPr>
                                      <m:ctrlPr>
                                        <a:rPr lang="en-IN" sz="2000" i="1">
                                          <a:solidFill>
                                            <a:srgbClr val="000000"/>
                                          </a:solidFill>
                                          <a:latin typeface="Cambria Math" panose="02040503050406030204" pitchFamily="18" charset="0"/>
                                        </a:rPr>
                                      </m:ctrlPr>
                                    </m:sSupPr>
                                    <m:e>
                                      <m:r>
                                        <a:rPr lang="en-US" sz="2000" i="1">
                                          <a:solidFill>
                                            <a:srgbClr val="000000"/>
                                          </a:solidFill>
                                          <a:latin typeface="Cambria Math" panose="02040503050406030204" pitchFamily="18" charset="0"/>
                                        </a:rPr>
                                        <m:t>𝑦</m:t>
                                      </m:r>
                                    </m:e>
                                    <m:sup>
                                      <m:r>
                                        <a:rPr lang="en-IN" sz="2000" i="1">
                                          <a:solidFill>
                                            <a:srgbClr val="000000"/>
                                          </a:solidFill>
                                          <a:latin typeface="Cambria Math" panose="02040503050406030204" pitchFamily="18" charset="0"/>
                                        </a:rPr>
                                        <m:t>2</m:t>
                                      </m:r>
                                    </m:sup>
                                  </m:sSup>
                                </m:den>
                              </m:f>
                            </m:e>
                          </m:d>
                          <m:r>
                            <a:rPr lang="en-US" sz="2000" i="1">
                              <a:solidFill>
                                <a:srgbClr val="000000"/>
                              </a:solidFill>
                              <a:latin typeface="Cambria Math" panose="02040503050406030204" pitchFamily="18" charset="0"/>
                            </a:rPr>
                            <m:t>𝑑𝑦</m:t>
                          </m:r>
                        </m:e>
                      </m:nary>
                    </m:oMath>
                  </m:oMathPara>
                </a14:m>
                <a:endParaRPr lang="en-IN" sz="2000" dirty="0"/>
              </a:p>
            </p:txBody>
          </p:sp>
        </mc:Choice>
        <mc:Fallback xmlns="">
          <p:sp>
            <p:nvSpPr>
              <p:cNvPr id="26" name="Object 3">
                <a:extLst>
                  <a:ext uri="{FF2B5EF4-FFF2-40B4-BE49-F238E27FC236}">
                    <a16:creationId xmlns:a16="http://schemas.microsoft.com/office/drawing/2014/main" id="{10CB1EF5-7D4D-EB0F-D0DC-D11DB7EF56B6}"/>
                  </a:ext>
                </a:extLst>
              </p:cNvPr>
              <p:cNvSpPr txBox="1">
                <a:spLocks noRot="1" noChangeAspect="1" noMove="1" noResize="1" noEditPoints="1" noAdjustHandles="1" noChangeArrowheads="1" noChangeShapeType="1" noTextEdit="1"/>
              </p:cNvSpPr>
              <p:nvPr/>
            </p:nvSpPr>
            <p:spPr bwMode="auto">
              <a:xfrm>
                <a:off x="1082675" y="1981200"/>
                <a:ext cx="5963860" cy="728783"/>
              </a:xfrm>
              <a:prstGeom prst="rect">
                <a:avLst/>
              </a:prstGeom>
              <a:blipFill>
                <a:blip r:embed="rId6"/>
                <a:stretch>
                  <a:fillRect b="-1667"/>
                </a:stretch>
              </a:blipFill>
              <a:ln>
                <a:noFill/>
              </a:ln>
              <a:effectLst/>
            </p:spPr>
            <p:txBody>
              <a:bodyPr/>
              <a:lstStyle/>
              <a:p>
                <a:r>
                  <a:rPr lang="en-IN">
                    <a:noFill/>
                  </a:rPr>
                  <a:t> </a:t>
                </a:r>
              </a:p>
            </p:txBody>
          </p:sp>
        </mc:Fallback>
      </mc:AlternateContent>
      <p:sp>
        <p:nvSpPr>
          <p:cNvPr id="27" name="TextBox 26">
            <a:extLst>
              <a:ext uri="{FF2B5EF4-FFF2-40B4-BE49-F238E27FC236}">
                <a16:creationId xmlns:a16="http://schemas.microsoft.com/office/drawing/2014/main" id="{189E1C92-5EF2-6D8D-0DBA-75F1F64E0C05}"/>
              </a:ext>
            </a:extLst>
          </p:cNvPr>
          <p:cNvSpPr txBox="1"/>
          <p:nvPr/>
        </p:nvSpPr>
        <p:spPr>
          <a:xfrm>
            <a:off x="304800" y="1371600"/>
            <a:ext cx="8471694" cy="461665"/>
          </a:xfrm>
          <a:prstGeom prst="rect">
            <a:avLst/>
          </a:prstGeom>
          <a:noFill/>
        </p:spPr>
        <p:txBody>
          <a:bodyPr wrap="square">
            <a:spAutoFit/>
          </a:bodyPr>
          <a:lstStyle/>
          <a:p>
            <a:r>
              <a:rPr lang="en-US" dirty="0" err="1"/>
              <a:t>Pohlhausen</a:t>
            </a:r>
            <a:r>
              <a:rPr lang="en-US" dirty="0"/>
              <a:t> Integrated FPBL equations from </a:t>
            </a:r>
            <a:r>
              <a:rPr lang="en-US" i="1" dirty="0"/>
              <a:t>y=0</a:t>
            </a:r>
            <a:r>
              <a:rPr lang="en-US" dirty="0"/>
              <a:t> to </a:t>
            </a:r>
            <a:r>
              <a:rPr lang="en-US" i="1" dirty="0"/>
              <a:t>y=Y</a:t>
            </a:r>
            <a:r>
              <a:rPr lang="en-US" dirty="0"/>
              <a:t> at all </a:t>
            </a:r>
            <a:r>
              <a:rPr lang="en-US" i="1" dirty="0"/>
              <a:t>x</a:t>
            </a:r>
            <a:r>
              <a:rPr lang="en-US" dirty="0"/>
              <a:t>.</a:t>
            </a:r>
            <a:endParaRPr lang="en-IN" dirty="0"/>
          </a:p>
        </p:txBody>
      </p:sp>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E7897B5C-D0CA-13FC-495A-FA2B0CE5CC17}"/>
                  </a:ext>
                </a:extLst>
              </p:cNvPr>
              <p:cNvSpPr txBox="1"/>
              <p:nvPr/>
            </p:nvSpPr>
            <p:spPr bwMode="auto">
              <a:xfrm>
                <a:off x="914400" y="3081217"/>
                <a:ext cx="5963860" cy="728783"/>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𝑌</m:t>
                              </m:r>
                            </m:sub>
                          </m:sSub>
                          <m:r>
                            <a:rPr lang="en-US" sz="2000" i="1">
                              <a:solidFill>
                                <a:srgbClr val="000000"/>
                              </a:solidFill>
                              <a:latin typeface="Cambria Math" panose="02040503050406030204" pitchFamily="18" charset="0"/>
                              <a:ea typeface="Cambria Math" panose="02040503050406030204" pitchFamily="18" charset="0"/>
                            </a:rPr>
                            <m:t>−</m:t>
                          </m:r>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4" name="Object 3">
                <a:extLst>
                  <a:ext uri="{FF2B5EF4-FFF2-40B4-BE49-F238E27FC236}">
                    <a16:creationId xmlns:a16="http://schemas.microsoft.com/office/drawing/2014/main" id="{E7897B5C-D0CA-13FC-495A-FA2B0CE5CC17}"/>
                  </a:ext>
                </a:extLst>
              </p:cNvPr>
              <p:cNvSpPr txBox="1">
                <a:spLocks noRot="1" noChangeAspect="1" noMove="1" noResize="1" noEditPoints="1" noAdjustHandles="1" noChangeArrowheads="1" noChangeShapeType="1" noTextEdit="1"/>
              </p:cNvSpPr>
              <p:nvPr/>
            </p:nvSpPr>
            <p:spPr bwMode="auto">
              <a:xfrm>
                <a:off x="914400" y="3081217"/>
                <a:ext cx="5963860" cy="728783"/>
              </a:xfrm>
              <a:prstGeom prst="rect">
                <a:avLst/>
              </a:prstGeom>
              <a:blipFill>
                <a:blip r:embed="rId7"/>
                <a:stretch>
                  <a:fillRect b="-15000"/>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FA48C1B4-4AE3-F852-A789-5EF4C43BFBB6}"/>
                  </a:ext>
                </a:extLst>
              </p:cNvPr>
              <p:cNvSpPr txBox="1"/>
              <p:nvPr/>
            </p:nvSpPr>
            <p:spPr bwMode="auto">
              <a:xfrm>
                <a:off x="1050461" y="4191000"/>
                <a:ext cx="596386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5" name="Object 3">
                <a:extLst>
                  <a:ext uri="{FF2B5EF4-FFF2-40B4-BE49-F238E27FC236}">
                    <a16:creationId xmlns:a16="http://schemas.microsoft.com/office/drawing/2014/main" id="{FA48C1B4-4AE3-F852-A789-5EF4C43BFBB6}"/>
                  </a:ext>
                </a:extLst>
              </p:cNvPr>
              <p:cNvSpPr txBox="1">
                <a:spLocks noRot="1" noChangeAspect="1" noMove="1" noResize="1" noEditPoints="1" noAdjustHandles="1" noChangeArrowheads="1" noChangeShapeType="1" noTextEdit="1"/>
              </p:cNvSpPr>
              <p:nvPr/>
            </p:nvSpPr>
            <p:spPr bwMode="auto">
              <a:xfrm>
                <a:off x="1050461" y="4191000"/>
                <a:ext cx="5963860" cy="1015232"/>
              </a:xfrm>
              <a:prstGeom prst="rect">
                <a:avLst/>
              </a:prstGeom>
              <a:blipFill>
                <a:blip r:embed="rId8"/>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Object 2">
                <a:extLst>
                  <a:ext uri="{FF2B5EF4-FFF2-40B4-BE49-F238E27FC236}">
                    <a16:creationId xmlns:a16="http://schemas.microsoft.com/office/drawing/2014/main" id="{F811D022-55A5-9472-73FF-5C1FA3E47A5B}"/>
                  </a:ext>
                </a:extLst>
              </p:cNvPr>
              <p:cNvSpPr txBox="1"/>
              <p:nvPr/>
            </p:nvSpPr>
            <p:spPr bwMode="auto">
              <a:xfrm>
                <a:off x="2362200" y="5562600"/>
                <a:ext cx="1295400" cy="823912"/>
              </a:xfrm>
              <a:prstGeom prst="rect">
                <a:avLst/>
              </a:prstGeom>
              <a:noFill/>
              <a:ln w="25400" algn="ctr">
                <a:solidFill>
                  <a:schemeClr val="bg1"/>
                </a:solidFill>
                <a:miter lim="800000"/>
                <a:headEnd/>
                <a:tailEnd/>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𝑣</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oMath>
                  </m:oMathPara>
                </a14:m>
                <a:endParaRPr lang="en-IN" dirty="0"/>
              </a:p>
            </p:txBody>
          </p:sp>
        </mc:Choice>
        <mc:Fallback xmlns="">
          <p:sp>
            <p:nvSpPr>
              <p:cNvPr id="24" name="Object 2">
                <a:extLst>
                  <a:ext uri="{FF2B5EF4-FFF2-40B4-BE49-F238E27FC236}">
                    <a16:creationId xmlns:a16="http://schemas.microsoft.com/office/drawing/2014/main" id="{F811D022-55A5-9472-73FF-5C1FA3E47A5B}"/>
                  </a:ext>
                </a:extLst>
              </p:cNvPr>
              <p:cNvSpPr txBox="1">
                <a:spLocks noRot="1" noChangeAspect="1" noMove="1" noResize="1" noEditPoints="1" noAdjustHandles="1" noChangeArrowheads="1" noChangeShapeType="1" noTextEdit="1"/>
              </p:cNvSpPr>
              <p:nvPr/>
            </p:nvSpPr>
            <p:spPr bwMode="auto">
              <a:xfrm>
                <a:off x="2362200" y="5562600"/>
                <a:ext cx="1295400" cy="823912"/>
              </a:xfrm>
              <a:prstGeom prst="rect">
                <a:avLst/>
              </a:prstGeom>
              <a:blipFill>
                <a:blip r:embed="rId9"/>
                <a:stretch>
                  <a:fillRect/>
                </a:stretch>
              </a:blipFill>
              <a:ln w="25400" algn="ctr">
                <a:solidFill>
                  <a:schemeClr val="bg1"/>
                </a:solidFill>
                <a:miter lim="800000"/>
                <a:headEnd/>
                <a:tailEnd/>
              </a:ln>
              <a:effectLst/>
            </p:spPr>
            <p:txBody>
              <a:bodyPr/>
              <a:lstStyle/>
              <a:p>
                <a:r>
                  <a:rPr lang="en-IN">
                    <a:noFill/>
                  </a:rPr>
                  <a:t> </a:t>
                </a:r>
              </a:p>
            </p:txBody>
          </p:sp>
        </mc:Fallback>
      </mc:AlternateContent>
      <p:sp>
        <p:nvSpPr>
          <p:cNvPr id="28" name="TextBox 6">
            <a:extLst>
              <a:ext uri="{FF2B5EF4-FFF2-40B4-BE49-F238E27FC236}">
                <a16:creationId xmlns:a16="http://schemas.microsoft.com/office/drawing/2014/main" id="{78F60F3F-23A4-4FF8-E861-373121626F84}"/>
              </a:ext>
            </a:extLst>
          </p:cNvPr>
          <p:cNvSpPr txBox="1">
            <a:spLocks noChangeArrowheads="1"/>
          </p:cNvSpPr>
          <p:nvPr/>
        </p:nvSpPr>
        <p:spPr bwMode="auto">
          <a:xfrm>
            <a:off x="457200" y="5105400"/>
            <a:ext cx="3540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Using continuity equation :</a:t>
            </a:r>
          </a:p>
        </p:txBody>
      </p:sp>
      <mc:AlternateContent xmlns:mc="http://schemas.openxmlformats.org/markup-compatibility/2006" xmlns:a14="http://schemas.microsoft.com/office/drawing/2010/main">
        <mc:Choice Requires="a14">
          <p:sp>
            <p:nvSpPr>
              <p:cNvPr id="29" name="Object 3">
                <a:extLst>
                  <a:ext uri="{FF2B5EF4-FFF2-40B4-BE49-F238E27FC236}">
                    <a16:creationId xmlns:a16="http://schemas.microsoft.com/office/drawing/2014/main" id="{6259CD9B-EFE3-1038-44B6-ADB51ED965E5}"/>
                  </a:ext>
                </a:extLst>
              </p:cNvPr>
              <p:cNvSpPr txBox="1"/>
              <p:nvPr/>
            </p:nvSpPr>
            <p:spPr bwMode="auto">
              <a:xfrm>
                <a:off x="4267200" y="5486400"/>
                <a:ext cx="2687260" cy="1079500"/>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ea typeface="Cambria Math" panose="02040503050406030204" pitchFamily="18" charset="0"/>
                        </a:rPr>
                        <m:t>⇒</m:t>
                      </m:r>
                      <m:r>
                        <a:rPr lang="en-US" b="0" i="1" smtClean="0">
                          <a:solidFill>
                            <a:srgbClr val="000000"/>
                          </a:solidFill>
                          <a:latin typeface="Cambria Math" panose="02040503050406030204" pitchFamily="18" charset="0"/>
                          <a:ea typeface="Cambria Math" panose="02040503050406030204" pitchFamily="18" charset="0"/>
                        </a:rPr>
                        <m:t>   </m:t>
                      </m:r>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e>
                          </m:d>
                        </m:e>
                      </m:nary>
                      <m:r>
                        <a:rPr lang="en-IN" i="1">
                          <a:solidFill>
                            <a:srgbClr val="000000"/>
                          </a:solidFill>
                          <a:latin typeface="Cambria Math" panose="02040503050406030204" pitchFamily="18" charset="0"/>
                        </a:rPr>
                        <m:t>𝑑𝑦</m:t>
                      </m:r>
                    </m:oMath>
                  </m:oMathPara>
                </a14:m>
                <a:endParaRPr lang="en-IN" dirty="0"/>
              </a:p>
            </p:txBody>
          </p:sp>
        </mc:Choice>
        <mc:Fallback xmlns="">
          <p:sp>
            <p:nvSpPr>
              <p:cNvPr id="29" name="Object 3">
                <a:extLst>
                  <a:ext uri="{FF2B5EF4-FFF2-40B4-BE49-F238E27FC236}">
                    <a16:creationId xmlns:a16="http://schemas.microsoft.com/office/drawing/2014/main" id="{6259CD9B-EFE3-1038-44B6-ADB51ED965E5}"/>
                  </a:ext>
                </a:extLst>
              </p:cNvPr>
              <p:cNvSpPr txBox="1">
                <a:spLocks noRot="1" noChangeAspect="1" noMove="1" noResize="1" noEditPoints="1" noAdjustHandles="1" noChangeArrowheads="1" noChangeShapeType="1" noTextEdit="1"/>
              </p:cNvSpPr>
              <p:nvPr/>
            </p:nvSpPr>
            <p:spPr bwMode="auto">
              <a:xfrm>
                <a:off x="4267200" y="5486400"/>
                <a:ext cx="2687260" cy="1079500"/>
              </a:xfrm>
              <a:prstGeom prst="rect">
                <a:avLst/>
              </a:prstGeom>
              <a:blipFill>
                <a:blip r:embed="rId10"/>
                <a:stretch>
                  <a:fillRect/>
                </a:stretch>
              </a:blipFill>
              <a:ln w="25400" algn="ctr">
                <a:solidFill>
                  <a:schemeClr val="bg1"/>
                </a:solid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55929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 grpId="0"/>
      <p:bldP spid="5" grpId="0"/>
      <p:bldP spid="24" grpId="0" animBg="1"/>
      <p:bldP spid="28"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F6DEF-C641-A64B-7C7C-F76942DFFC9B}"/>
            </a:ext>
          </a:extLst>
        </p:cNvPr>
        <p:cNvGrpSpPr/>
        <p:nvPr/>
      </p:nvGrpSpPr>
      <p:grpSpPr>
        <a:xfrm>
          <a:off x="0" y="0"/>
          <a:ext cx="0" cy="0"/>
          <a:chOff x="0" y="0"/>
          <a:chExt cx="0" cy="0"/>
        </a:xfrm>
      </p:grpSpPr>
      <p:sp>
        <p:nvSpPr>
          <p:cNvPr id="26630" name="Title 1">
            <a:extLst>
              <a:ext uri="{FF2B5EF4-FFF2-40B4-BE49-F238E27FC236}">
                <a16:creationId xmlns:a16="http://schemas.microsoft.com/office/drawing/2014/main" id="{79D846E3-1DCD-1C15-F391-DF20CC20F8A3}"/>
              </a:ext>
            </a:extLst>
          </p:cNvPr>
          <p:cNvSpPr>
            <a:spLocks noGrp="1"/>
          </p:cNvSpPr>
          <p:nvPr>
            <p:ph type="title"/>
          </p:nvPr>
        </p:nvSpPr>
        <p:spPr>
          <a:xfrm>
            <a:off x="152400" y="76200"/>
            <a:ext cx="7772400" cy="1143000"/>
          </a:xfrm>
        </p:spPr>
        <p:txBody>
          <a:bodyPr/>
          <a:lstStyle/>
          <a:p>
            <a:r>
              <a:rPr lang="en-US" sz="2800" b="0" i="0" u="none" strike="noStrike" baseline="0" dirty="0" err="1">
                <a:solidFill>
                  <a:srgbClr val="292526"/>
                </a:solidFill>
                <a:latin typeface="TimesLTStd-Roman"/>
              </a:rPr>
              <a:t>Pohlhausen</a:t>
            </a:r>
            <a:r>
              <a:rPr lang="en-US" sz="2800" b="0" i="0" u="none" strike="noStrike" baseline="0" dirty="0">
                <a:solidFill>
                  <a:srgbClr val="292526"/>
                </a:solidFill>
                <a:latin typeface="TimesLTStd-Roman"/>
              </a:rPr>
              <a:t> Integral Approach to FPBL</a:t>
            </a:r>
            <a:endParaRPr lang="en-US" altLang="en-US" sz="2800" dirty="0"/>
          </a:p>
        </p:txBody>
      </p:sp>
      <mc:AlternateContent xmlns:mc="http://schemas.openxmlformats.org/markup-compatibility/2006" xmlns:p14="http://schemas.microsoft.com/office/powerpoint/2010/main">
        <mc:Choice Requires="p14">
          <p:contentPart p14:bwMode="auto" r:id="rId2">
            <p14:nvContentPartPr>
              <p14:cNvPr id="26629" name="Ink 9">
                <a:extLst>
                  <a:ext uri="{FF2B5EF4-FFF2-40B4-BE49-F238E27FC236}">
                    <a16:creationId xmlns:a16="http://schemas.microsoft.com/office/drawing/2014/main" id="{A1428C5C-99B2-286D-8B44-A6E573DD790F}"/>
                  </a:ext>
                </a:extLst>
              </p14:cNvPr>
              <p14:cNvContentPartPr>
                <a14:cpLocks xmlns:a14="http://schemas.microsoft.com/office/drawing/2010/main" noRot="1" noChangeAspect="1" noEditPoints="1" noChangeArrowheads="1" noChangeShapeType="1"/>
              </p14:cNvContentPartPr>
              <p14:nvPr/>
            </p14:nvContentPartPr>
            <p14:xfrm>
              <a:off x="8723313" y="4964113"/>
              <a:ext cx="1587" cy="1587"/>
            </p14:xfrm>
          </p:contentPart>
        </mc:Choice>
        <mc:Fallback xmlns="">
          <p:pic>
            <p:nvPicPr>
              <p:cNvPr id="26629" name="Ink 9">
                <a:extLst>
                  <a:ext uri="{FF2B5EF4-FFF2-40B4-BE49-F238E27FC236}">
                    <a16:creationId xmlns:a16="http://schemas.microsoft.com/office/drawing/2014/main" id="{7443BD98-887C-009A-AD28-8797889D5D36}"/>
                  </a:ext>
                </a:extLst>
              </p:cNvPr>
              <p:cNvPicPr>
                <a:picLocks noRot="1" noChangeAspect="1" noEditPoints="1" noChangeArrowheads="1" noChangeShapeType="1"/>
              </p:cNvPicPr>
              <p:nvPr/>
            </p:nvPicPr>
            <p:blipFill>
              <a:blip r:embed="rId4"/>
              <a:stretch>
                <a:fillRect/>
              </a:stretch>
            </p:blipFill>
            <p:spPr>
              <a:xfrm>
                <a:off x="8682051" y="4922851"/>
                <a:ext cx="84111" cy="84111"/>
              </a:xfrm>
              <a:prstGeom prst="rect">
                <a:avLst/>
              </a:prstGeom>
            </p:spPr>
          </p:pic>
        </mc:Fallback>
      </mc:AlternateContent>
      <p:grpSp>
        <p:nvGrpSpPr>
          <p:cNvPr id="2" name="Group 38">
            <a:extLst>
              <a:ext uri="{FF2B5EF4-FFF2-40B4-BE49-F238E27FC236}">
                <a16:creationId xmlns:a16="http://schemas.microsoft.com/office/drawing/2014/main" id="{028B00CA-372A-3ECB-EB48-703E659A9F6F}"/>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641F0DC9-B6F8-1DC1-EBF6-500B85E51FE7}"/>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F79929B-04E2-F497-6FC7-726B77E94BA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129CAFC-C732-5368-07C9-3EDAF5142A5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FEAF182-334C-F769-3C67-1BA4B3CEB21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46EECAA-59DB-4995-122A-E634733B8F8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4C48EAC-6973-6BA0-7278-83DC30A485D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6C52B52-A1A2-E4B4-7225-3B60E8B0F5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CE35F5F-C627-727B-65BF-1C45762077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92687E7-C842-27A4-8EB9-9A86D557982D}"/>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C7D3F9F9-6590-5181-A5C3-52ADDD77623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1F77945-C9A1-1656-487C-E2D77F3A671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A984CC2-30BB-72C7-8860-5DF78B314CC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79518F8-1ACE-393D-C03E-B53A24D7344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40CA328-2E63-CBF8-E729-EE34B8753A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ECB85EC-CE84-9CE6-EB88-BA69FB2A661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495917E-54FC-7297-0755-A60E3BC906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80A890C7-2471-8831-52D5-B3A55C5FB842}"/>
                  </a:ext>
                </a:extLst>
              </p:cNvPr>
              <p:cNvSpPr txBox="1"/>
              <p:nvPr/>
            </p:nvSpPr>
            <p:spPr bwMode="auto">
              <a:xfrm>
                <a:off x="496602" y="1194568"/>
                <a:ext cx="4303998"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𝑣</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5" name="Object 3">
                <a:extLst>
                  <a:ext uri="{FF2B5EF4-FFF2-40B4-BE49-F238E27FC236}">
                    <a16:creationId xmlns:a16="http://schemas.microsoft.com/office/drawing/2014/main" id="{80A890C7-2471-8831-52D5-B3A55C5FB842}"/>
                  </a:ext>
                </a:extLst>
              </p:cNvPr>
              <p:cNvSpPr txBox="1">
                <a:spLocks noRot="1" noChangeAspect="1" noMove="1" noResize="1" noEditPoints="1" noAdjustHandles="1" noChangeArrowheads="1" noChangeShapeType="1" noTextEdit="1"/>
              </p:cNvSpPr>
              <p:nvPr/>
            </p:nvSpPr>
            <p:spPr bwMode="auto">
              <a:xfrm>
                <a:off x="496602" y="1194568"/>
                <a:ext cx="4303998" cy="1015232"/>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9" name="Object 3">
                <a:extLst>
                  <a:ext uri="{FF2B5EF4-FFF2-40B4-BE49-F238E27FC236}">
                    <a16:creationId xmlns:a16="http://schemas.microsoft.com/office/drawing/2014/main" id="{4554A751-BB78-415F-1F92-5C9DEAAD06C8}"/>
                  </a:ext>
                </a:extLst>
              </p:cNvPr>
              <p:cNvSpPr txBox="1"/>
              <p:nvPr/>
            </p:nvSpPr>
            <p:spPr bwMode="auto">
              <a:xfrm>
                <a:off x="4953000" y="1206500"/>
                <a:ext cx="2687260" cy="1079500"/>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US" b="0" i="1" smtClean="0">
                          <a:solidFill>
                            <a:srgbClr val="000000"/>
                          </a:solidFill>
                          <a:latin typeface="Cambria Math" panose="02040503050406030204" pitchFamily="18" charset="0"/>
                          <a:ea typeface="Cambria Math" panose="02040503050406030204" pitchFamily="18" charset="0"/>
                        </a:rPr>
                        <m:t> </m:t>
                      </m:r>
                      <m:r>
                        <a:rPr lang="en-IN" i="1">
                          <a:solidFill>
                            <a:srgbClr val="000000"/>
                          </a:solidFill>
                          <a:latin typeface="Cambria Math" panose="02040503050406030204" pitchFamily="18" charset="0"/>
                        </a:rPr>
                        <m:t>𝑣</m:t>
                      </m:r>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e>
                          </m:d>
                        </m:e>
                      </m:nary>
                      <m:r>
                        <a:rPr lang="en-IN" i="1">
                          <a:solidFill>
                            <a:srgbClr val="000000"/>
                          </a:solidFill>
                          <a:latin typeface="Cambria Math" panose="02040503050406030204" pitchFamily="18" charset="0"/>
                        </a:rPr>
                        <m:t>𝑑𝑦</m:t>
                      </m:r>
                    </m:oMath>
                  </m:oMathPara>
                </a14:m>
                <a:endParaRPr lang="en-IN" dirty="0"/>
              </a:p>
            </p:txBody>
          </p:sp>
        </mc:Choice>
        <mc:Fallback xmlns="">
          <p:sp>
            <p:nvSpPr>
              <p:cNvPr id="29" name="Object 3">
                <a:extLst>
                  <a:ext uri="{FF2B5EF4-FFF2-40B4-BE49-F238E27FC236}">
                    <a16:creationId xmlns:a16="http://schemas.microsoft.com/office/drawing/2014/main" id="{4554A751-BB78-415F-1F92-5C9DEAAD06C8}"/>
                  </a:ext>
                </a:extLst>
              </p:cNvPr>
              <p:cNvSpPr txBox="1">
                <a:spLocks noRot="1" noChangeAspect="1" noMove="1" noResize="1" noEditPoints="1" noAdjustHandles="1" noChangeArrowheads="1" noChangeShapeType="1" noTextEdit="1"/>
              </p:cNvSpPr>
              <p:nvPr/>
            </p:nvSpPr>
            <p:spPr bwMode="auto">
              <a:xfrm>
                <a:off x="4953000" y="1206500"/>
                <a:ext cx="2687260" cy="1079500"/>
              </a:xfrm>
              <a:prstGeom prst="rect">
                <a:avLst/>
              </a:prstGeom>
              <a:blipFill>
                <a:blip r:embed="rId7"/>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Object 3">
                <a:extLst>
                  <a:ext uri="{FF2B5EF4-FFF2-40B4-BE49-F238E27FC236}">
                    <a16:creationId xmlns:a16="http://schemas.microsoft.com/office/drawing/2014/main" id="{B93F6668-D8ED-670C-D879-EF2A63A1E11E}"/>
                  </a:ext>
                </a:extLst>
              </p:cNvPr>
              <p:cNvSpPr txBox="1"/>
              <p:nvPr/>
            </p:nvSpPr>
            <p:spPr bwMode="auto">
              <a:xfrm>
                <a:off x="400142" y="2185168"/>
                <a:ext cx="6381658"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r>
                                <a:rPr lang="en-IN" sz="2000" i="1">
                                  <a:solidFill>
                                    <a:srgbClr val="000000"/>
                                  </a:solidFill>
                                  <a:latin typeface="Cambria Math" panose="02040503050406030204" pitchFamily="18" charset="0"/>
                                </a:rPr>
                                <m:t>+</m:t>
                              </m:r>
                              <m:d>
                                <m:dPr>
                                  <m:begChr m:val="{"/>
                                  <m:endChr m:val="}"/>
                                  <m:ctrlPr>
                                    <a:rPr lang="en-IN" sz="2000" i="1" smtClean="0">
                                      <a:solidFill>
                                        <a:srgbClr val="000000"/>
                                      </a:solidFill>
                                      <a:latin typeface="Cambria Math" panose="02040503050406030204" pitchFamily="18" charset="0"/>
                                    </a:rPr>
                                  </m:ctrlPr>
                                </m:dPr>
                                <m:e>
                                  <m:r>
                                    <a:rPr lang="en-IN" sz="2000" i="1">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e>
                              </m:d>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6" name="Object 3">
                <a:extLst>
                  <a:ext uri="{FF2B5EF4-FFF2-40B4-BE49-F238E27FC236}">
                    <a16:creationId xmlns:a16="http://schemas.microsoft.com/office/drawing/2014/main" id="{B93F6668-D8ED-670C-D879-EF2A63A1E11E}"/>
                  </a:ext>
                </a:extLst>
              </p:cNvPr>
              <p:cNvSpPr txBox="1">
                <a:spLocks noRot="1" noChangeAspect="1" noMove="1" noResize="1" noEditPoints="1" noAdjustHandles="1" noChangeArrowheads="1" noChangeShapeType="1" noTextEdit="1"/>
              </p:cNvSpPr>
              <p:nvPr/>
            </p:nvSpPr>
            <p:spPr bwMode="auto">
              <a:xfrm>
                <a:off x="400142" y="2185168"/>
                <a:ext cx="6381658" cy="1015232"/>
              </a:xfrm>
              <a:prstGeom prst="rect">
                <a:avLst/>
              </a:prstGeom>
              <a:blipFill>
                <a:blip r:embed="rId8"/>
                <a:stretch>
                  <a:fillRect b="-599"/>
                </a:stretch>
              </a:blipFill>
              <a:ln>
                <a:noFill/>
              </a:ln>
              <a:effectLst/>
            </p:spPr>
            <p:txBody>
              <a:bodyPr/>
              <a:lstStyle/>
              <a:p>
                <a:r>
                  <a:rPr lang="en-US">
                    <a:noFill/>
                  </a:rPr>
                  <a:t> </a:t>
                </a:r>
              </a:p>
            </p:txBody>
          </p:sp>
        </mc:Fallback>
      </mc:AlternateContent>
      <p:sp>
        <p:nvSpPr>
          <p:cNvPr id="22" name="Rectangle 21">
            <a:extLst>
              <a:ext uri="{FF2B5EF4-FFF2-40B4-BE49-F238E27FC236}">
                <a16:creationId xmlns:a16="http://schemas.microsoft.com/office/drawing/2014/main" id="{6D6DC6CF-E83B-D99C-3B7D-8B51F562B4A8}"/>
              </a:ext>
            </a:extLst>
          </p:cNvPr>
          <p:cNvSpPr>
            <a:spLocks noChangeArrowheads="1"/>
          </p:cNvSpPr>
          <p:nvPr/>
        </p:nvSpPr>
        <p:spPr bwMode="auto">
          <a:xfrm>
            <a:off x="304800" y="3132137"/>
            <a:ext cx="853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partial integration of the second term of the left side of above equation  gives:</a:t>
            </a:r>
          </a:p>
        </p:txBody>
      </p:sp>
      <mc:AlternateContent xmlns:mc="http://schemas.openxmlformats.org/markup-compatibility/2006" xmlns:a14="http://schemas.microsoft.com/office/drawing/2010/main">
        <mc:Choice Requires="a14">
          <p:sp>
            <p:nvSpPr>
              <p:cNvPr id="23" name="Object 5">
                <a:extLst>
                  <a:ext uri="{FF2B5EF4-FFF2-40B4-BE49-F238E27FC236}">
                    <a16:creationId xmlns:a16="http://schemas.microsoft.com/office/drawing/2014/main" id="{4A1A791A-5875-B7D4-29DF-44EEB18661BD}"/>
                  </a:ext>
                </a:extLst>
              </p:cNvPr>
              <p:cNvSpPr txBox="1"/>
              <p:nvPr/>
            </p:nvSpPr>
            <p:spPr bwMode="auto">
              <a:xfrm>
                <a:off x="2263775" y="3810000"/>
                <a:ext cx="5813425" cy="1028700"/>
              </a:xfrm>
              <a:prstGeom prst="rect">
                <a:avLst/>
              </a:prstGeom>
              <a:noFill/>
              <a:ln w="25400" algn="ctr">
                <a:solidFill>
                  <a:schemeClr val="bg1"/>
                </a:solidFill>
                <a:miter lim="800000"/>
                <a:headEnd/>
                <a:tailEnd/>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smtClean="0">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𝑌</m:t>
                          </m:r>
                        </m:sup>
                        <m:e>
                          <m:d>
                            <m:dPr>
                              <m:begChr m:val="{"/>
                              <m:endChr m:val="}"/>
                              <m:ctrlPr>
                                <a:rPr lang="en-IN" i="1">
                                  <a:solidFill>
                                    <a:srgbClr val="000000"/>
                                  </a:solidFill>
                                  <a:latin typeface="Cambria Math" panose="02040503050406030204" pitchFamily="18" charset="0"/>
                                </a:rPr>
                              </m:ctrlPr>
                            </m:dPr>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e>
                                  </m:d>
                                </m:e>
                              </m:nary>
                              <m:r>
                                <a:rPr lang="en-IN" i="1">
                                  <a:solidFill>
                                    <a:srgbClr val="000000"/>
                                  </a:solidFill>
                                  <a:latin typeface="Cambria Math" panose="02040503050406030204" pitchFamily="18" charset="0"/>
                                </a:rPr>
                                <m:t>𝑑𝑦</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r>
                            <a:rPr lang="en-IN" i="1">
                              <a:solidFill>
                                <a:srgbClr val="000000"/>
                              </a:solidFill>
                              <a:latin typeface="Cambria Math" panose="02040503050406030204" pitchFamily="18" charset="0"/>
                            </a:rPr>
                            <m:t>𝑑𝑦</m:t>
                          </m:r>
                        </m:e>
                      </m:nary>
                      <m:r>
                        <a:rPr lang="en-IN" i="1">
                          <a:solidFill>
                            <a:srgbClr val="000000"/>
                          </a:solidFill>
                          <a:latin typeface="Cambria Math" panose="02040503050406030204" pitchFamily="18" charset="0"/>
                        </a:rPr>
                        <m:t>=</m:t>
                      </m:r>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IN" i="1" smtClean="0">
                              <a:solidFill>
                                <a:srgbClr val="000000"/>
                              </a:solidFill>
                              <a:latin typeface="Cambria Math" panose="02040503050406030204" pitchFamily="18" charset="0"/>
                              <a:ea typeface="Cambria Math" panose="02040503050406030204" pitchFamily="18" charset="0"/>
                            </a:rPr>
                            <m:t>∞</m:t>
                          </m:r>
                        </m:sub>
                      </m:sSub>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e>
                          </m:d>
                        </m:e>
                      </m:nary>
                      <m:r>
                        <a:rPr lang="en-IN" i="1">
                          <a:solidFill>
                            <a:srgbClr val="000000"/>
                          </a:solidFill>
                          <a:latin typeface="Cambria Math" panose="02040503050406030204" pitchFamily="18" charset="0"/>
                        </a:rPr>
                        <m:t>𝑑𝑦</m:t>
                      </m:r>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US" b="0" i="1" smtClean="0">
                              <a:solidFill>
                                <a:srgbClr val="000000"/>
                              </a:solidFill>
                              <a:latin typeface="Cambria Math" panose="02040503050406030204" pitchFamily="18" charset="0"/>
                            </a:rPr>
                            <m:t>𝑌</m:t>
                          </m:r>
                        </m:sup>
                        <m:e>
                          <m:r>
                            <a:rPr lang="en-US" b="0" i="1" smtClean="0">
                              <a:solidFill>
                                <a:srgbClr val="000000"/>
                              </a:solidFill>
                              <a:latin typeface="Cambria Math" panose="02040503050406030204" pitchFamily="18" charset="0"/>
                            </a:rPr>
                            <m:t>𝑇</m:t>
                          </m:r>
                          <m:d>
                            <m:dPr>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𝑥</m:t>
                                  </m:r>
                                </m:den>
                              </m:f>
                            </m:e>
                          </m:d>
                        </m:e>
                      </m:nary>
                      <m:r>
                        <a:rPr lang="en-IN" i="1">
                          <a:solidFill>
                            <a:srgbClr val="000000"/>
                          </a:solidFill>
                          <a:latin typeface="Cambria Math" panose="02040503050406030204" pitchFamily="18" charset="0"/>
                        </a:rPr>
                        <m:t>𝑑𝑦</m:t>
                      </m:r>
                    </m:oMath>
                  </m:oMathPara>
                </a14:m>
                <a:endParaRPr lang="en-IN" dirty="0"/>
              </a:p>
            </p:txBody>
          </p:sp>
        </mc:Choice>
        <mc:Fallback xmlns="">
          <p:sp>
            <p:nvSpPr>
              <p:cNvPr id="23" name="Object 5">
                <a:extLst>
                  <a:ext uri="{FF2B5EF4-FFF2-40B4-BE49-F238E27FC236}">
                    <a16:creationId xmlns:a16="http://schemas.microsoft.com/office/drawing/2014/main" id="{4A1A791A-5875-B7D4-29DF-44EEB18661BD}"/>
                  </a:ext>
                </a:extLst>
              </p:cNvPr>
              <p:cNvSpPr txBox="1">
                <a:spLocks noRot="1" noChangeAspect="1" noMove="1" noResize="1" noEditPoints="1" noAdjustHandles="1" noChangeArrowheads="1" noChangeShapeType="1" noTextEdit="1"/>
              </p:cNvSpPr>
              <p:nvPr/>
            </p:nvSpPr>
            <p:spPr bwMode="auto">
              <a:xfrm>
                <a:off x="2263775" y="3810000"/>
                <a:ext cx="5813425" cy="1028700"/>
              </a:xfrm>
              <a:prstGeom prst="rect">
                <a:avLst/>
              </a:prstGeom>
              <a:blipFill>
                <a:blip r:embed="rId9"/>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Object 3">
                <a:extLst>
                  <a:ext uri="{FF2B5EF4-FFF2-40B4-BE49-F238E27FC236}">
                    <a16:creationId xmlns:a16="http://schemas.microsoft.com/office/drawing/2014/main" id="{1723CEF2-A575-3A70-D806-A7CDEAB24FA6}"/>
                  </a:ext>
                </a:extLst>
              </p:cNvPr>
              <p:cNvSpPr txBox="1"/>
              <p:nvPr/>
            </p:nvSpPr>
            <p:spPr bwMode="auto">
              <a:xfrm>
                <a:off x="533400" y="5105400"/>
                <a:ext cx="7086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e>
                          </m:d>
                          <m:r>
                            <a:rPr lang="en-US" sz="2000" b="0" i="1" smtClean="0">
                              <a:solidFill>
                                <a:srgbClr val="000000"/>
                              </a:solidFill>
                              <a:latin typeface="Cambria Math" panose="02040503050406030204" pitchFamily="18" charset="0"/>
                            </a:rPr>
                            <m:t>𝑑𝑦</m:t>
                          </m:r>
                        </m:e>
                      </m:nary>
                      <m:r>
                        <a:rPr lang="en-US"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IN" sz="2000" i="1">
                              <a:solidFill>
                                <a:srgbClr val="000000"/>
                              </a:solidFill>
                              <a:latin typeface="Cambria Math" panose="02040503050406030204" pitchFamily="18" charset="0"/>
                              <a:ea typeface="Cambria Math" panose="02040503050406030204" pitchFamily="18" charset="0"/>
                            </a:rPr>
                            <m:t>∞</m:t>
                          </m:r>
                        </m:sub>
                      </m:sSub>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US" sz="2000" b="0" i="1" smtClean="0">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i="1">
                              <a:solidFill>
                                <a:srgbClr val="000000"/>
                              </a:solidFill>
                              <a:latin typeface="Cambria Math" panose="02040503050406030204" pitchFamily="18" charset="0"/>
                            </a:rPr>
                            <m:t>𝑇</m:t>
                          </m:r>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25" name="Object 3">
                <a:extLst>
                  <a:ext uri="{FF2B5EF4-FFF2-40B4-BE49-F238E27FC236}">
                    <a16:creationId xmlns:a16="http://schemas.microsoft.com/office/drawing/2014/main" id="{1723CEF2-A575-3A70-D806-A7CDEAB24FA6}"/>
                  </a:ext>
                </a:extLst>
              </p:cNvPr>
              <p:cNvSpPr txBox="1">
                <a:spLocks noRot="1" noChangeAspect="1" noMove="1" noResize="1" noEditPoints="1" noAdjustHandles="1" noChangeArrowheads="1" noChangeShapeType="1" noTextEdit="1"/>
              </p:cNvSpPr>
              <p:nvPr/>
            </p:nvSpPr>
            <p:spPr bwMode="auto">
              <a:xfrm>
                <a:off x="533400" y="5105400"/>
                <a:ext cx="7086600" cy="1015232"/>
              </a:xfrm>
              <a:prstGeom prst="rect">
                <a:avLst/>
              </a:prstGeom>
              <a:blipFill>
                <a:blip r:embed="rId10"/>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65090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3"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4A198-D1B9-F088-A4D7-4BB8B6FC9E84}"/>
            </a:ext>
          </a:extLst>
        </p:cNvPr>
        <p:cNvGrpSpPr/>
        <p:nvPr/>
      </p:nvGrpSpPr>
      <p:grpSpPr>
        <a:xfrm>
          <a:off x="0" y="0"/>
          <a:ext cx="0" cy="0"/>
          <a:chOff x="0" y="0"/>
          <a:chExt cx="0" cy="0"/>
        </a:xfrm>
      </p:grpSpPr>
      <p:sp>
        <p:nvSpPr>
          <p:cNvPr id="26630" name="Title 1">
            <a:extLst>
              <a:ext uri="{FF2B5EF4-FFF2-40B4-BE49-F238E27FC236}">
                <a16:creationId xmlns:a16="http://schemas.microsoft.com/office/drawing/2014/main" id="{BE3C258F-291A-E81D-A522-02118014A470}"/>
              </a:ext>
            </a:extLst>
          </p:cNvPr>
          <p:cNvSpPr>
            <a:spLocks noGrp="1"/>
          </p:cNvSpPr>
          <p:nvPr>
            <p:ph type="title"/>
          </p:nvPr>
        </p:nvSpPr>
        <p:spPr>
          <a:xfrm>
            <a:off x="152400" y="76200"/>
            <a:ext cx="7772400" cy="1143000"/>
          </a:xfrm>
        </p:spPr>
        <p:txBody>
          <a:bodyPr/>
          <a:lstStyle/>
          <a:p>
            <a:r>
              <a:rPr lang="en-US" sz="2800" b="0" i="0" u="none" strike="noStrike" baseline="0" dirty="0" err="1">
                <a:solidFill>
                  <a:srgbClr val="292526"/>
                </a:solidFill>
                <a:latin typeface="TimesLTStd-Roman"/>
              </a:rPr>
              <a:t>Pohlhausen</a:t>
            </a:r>
            <a:r>
              <a:rPr lang="en-US" sz="2800" b="0" i="0" u="none" strike="noStrike" baseline="0" dirty="0">
                <a:solidFill>
                  <a:srgbClr val="292526"/>
                </a:solidFill>
                <a:latin typeface="TimesLTStd-Roman"/>
              </a:rPr>
              <a:t> Integral Approach to FPBL</a:t>
            </a:r>
            <a:endParaRPr lang="en-US" altLang="en-US" sz="2800" dirty="0"/>
          </a:p>
        </p:txBody>
      </p:sp>
      <mc:AlternateContent xmlns:mc="http://schemas.openxmlformats.org/markup-compatibility/2006" xmlns:p14="http://schemas.microsoft.com/office/powerpoint/2010/main">
        <mc:Choice Requires="p14">
          <p:contentPart p14:bwMode="auto" r:id="rId2">
            <p14:nvContentPartPr>
              <p14:cNvPr id="26629" name="Ink 9">
                <a:extLst>
                  <a:ext uri="{FF2B5EF4-FFF2-40B4-BE49-F238E27FC236}">
                    <a16:creationId xmlns:a16="http://schemas.microsoft.com/office/drawing/2014/main" id="{0C8C75B8-6143-9BE9-FD06-A65AFD019D26}"/>
                  </a:ext>
                </a:extLst>
              </p14:cNvPr>
              <p14:cNvContentPartPr>
                <a14:cpLocks xmlns:a14="http://schemas.microsoft.com/office/drawing/2010/main" noRot="1" noChangeAspect="1" noEditPoints="1" noChangeArrowheads="1" noChangeShapeType="1"/>
              </p14:cNvContentPartPr>
              <p14:nvPr/>
            </p14:nvContentPartPr>
            <p14:xfrm>
              <a:off x="8723313" y="4964113"/>
              <a:ext cx="1587" cy="1587"/>
            </p14:xfrm>
          </p:contentPart>
        </mc:Choice>
        <mc:Fallback xmlns="">
          <p:pic>
            <p:nvPicPr>
              <p:cNvPr id="26629" name="Ink 9">
                <a:extLst>
                  <a:ext uri="{FF2B5EF4-FFF2-40B4-BE49-F238E27FC236}">
                    <a16:creationId xmlns:a16="http://schemas.microsoft.com/office/drawing/2014/main" id="{7443BD98-887C-009A-AD28-8797889D5D36}"/>
                  </a:ext>
                </a:extLst>
              </p:cNvPr>
              <p:cNvPicPr>
                <a:picLocks noRot="1" noChangeAspect="1" noEditPoints="1" noChangeArrowheads="1" noChangeShapeType="1"/>
              </p:cNvPicPr>
              <p:nvPr/>
            </p:nvPicPr>
            <p:blipFill>
              <a:blip r:embed="rId4"/>
              <a:stretch>
                <a:fillRect/>
              </a:stretch>
            </p:blipFill>
            <p:spPr>
              <a:xfrm>
                <a:off x="8682051" y="4922851"/>
                <a:ext cx="84111" cy="84111"/>
              </a:xfrm>
              <a:prstGeom prst="rect">
                <a:avLst/>
              </a:prstGeom>
            </p:spPr>
          </p:pic>
        </mc:Fallback>
      </mc:AlternateContent>
      <p:grpSp>
        <p:nvGrpSpPr>
          <p:cNvPr id="2" name="Group 38">
            <a:extLst>
              <a:ext uri="{FF2B5EF4-FFF2-40B4-BE49-F238E27FC236}">
                <a16:creationId xmlns:a16="http://schemas.microsoft.com/office/drawing/2014/main" id="{6E7A3BD2-0463-719A-FC27-D24A570B19FF}"/>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9914DC7C-AD85-5500-7CD0-49515E750B52}"/>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0C5FDEF7-8369-6E38-F085-FA5212AA84D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D8A2B66-71D2-2014-1326-75DB81E666E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07B0A6C-955E-6044-EDC2-F0FF18241F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C261D3C-95B2-0B33-CAB8-2156129A42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3C2DD1E-B8C4-5CC8-2310-781192F4933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FCDBEC3-6160-D8D4-D106-C2421B3F13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6B4690F-1DCB-F584-99CB-AFDD07D318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C08A07C-F10B-43E1-052F-AF4F67B0760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4D087944-128E-4AE7-8A4A-57BA063863E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6861526-99F4-C7CC-8179-3B4315F3D32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5F6BE02-5EF0-EC39-79E0-1C3E6F500AD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E726E5E-351F-968E-B805-E3B30215FE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0FFEA4B-BBE9-B9B0-8719-08ABD18033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4F83593-CC4C-E704-E014-79F66CC8E0E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A66AE5F-FEBD-92E6-0CDE-28CB4401EC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6" name="Object 3">
                <a:extLst>
                  <a:ext uri="{FF2B5EF4-FFF2-40B4-BE49-F238E27FC236}">
                    <a16:creationId xmlns:a16="http://schemas.microsoft.com/office/drawing/2014/main" id="{9B1C1A66-DA7E-9AF9-9B0A-35A265E7DE76}"/>
                  </a:ext>
                </a:extLst>
              </p:cNvPr>
              <p:cNvSpPr txBox="1"/>
              <p:nvPr/>
            </p:nvSpPr>
            <p:spPr bwMode="auto">
              <a:xfrm>
                <a:off x="762000" y="1295400"/>
                <a:ext cx="7086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e>
                          </m:d>
                          <m:r>
                            <a:rPr lang="en-US" sz="2000" b="0" i="1" smtClean="0">
                              <a:solidFill>
                                <a:srgbClr val="000000"/>
                              </a:solidFill>
                              <a:latin typeface="Cambria Math" panose="02040503050406030204" pitchFamily="18" charset="0"/>
                            </a:rPr>
                            <m:t>𝑑𝑦</m:t>
                          </m:r>
                        </m:e>
                      </m:nary>
                      <m:r>
                        <a:rPr lang="en-US"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IN" sz="2000" i="1">
                              <a:solidFill>
                                <a:srgbClr val="000000"/>
                              </a:solidFill>
                              <a:latin typeface="Cambria Math" panose="02040503050406030204" pitchFamily="18" charset="0"/>
                              <a:ea typeface="Cambria Math" panose="02040503050406030204" pitchFamily="18" charset="0"/>
                            </a:rPr>
                            <m:t>∞</m:t>
                          </m:r>
                        </m:sub>
                      </m:sSub>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US" sz="2000" b="0" i="1" smtClean="0">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i="1">
                              <a:solidFill>
                                <a:srgbClr val="000000"/>
                              </a:solidFill>
                              <a:latin typeface="Cambria Math" panose="02040503050406030204" pitchFamily="18" charset="0"/>
                            </a:rPr>
                            <m:t>𝑇</m:t>
                          </m:r>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26" name="Object 3">
                <a:extLst>
                  <a:ext uri="{FF2B5EF4-FFF2-40B4-BE49-F238E27FC236}">
                    <a16:creationId xmlns:a16="http://schemas.microsoft.com/office/drawing/2014/main" id="{9B1C1A66-DA7E-9AF9-9B0A-35A265E7DE76}"/>
                  </a:ext>
                </a:extLst>
              </p:cNvPr>
              <p:cNvSpPr txBox="1">
                <a:spLocks noRot="1" noChangeAspect="1" noMove="1" noResize="1" noEditPoints="1" noAdjustHandles="1" noChangeArrowheads="1" noChangeShapeType="1" noTextEdit="1"/>
              </p:cNvSpPr>
              <p:nvPr/>
            </p:nvSpPr>
            <p:spPr bwMode="auto">
              <a:xfrm>
                <a:off x="762000" y="1295400"/>
                <a:ext cx="7086600" cy="1015232"/>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Object 3">
                <a:extLst>
                  <a:ext uri="{FF2B5EF4-FFF2-40B4-BE49-F238E27FC236}">
                    <a16:creationId xmlns:a16="http://schemas.microsoft.com/office/drawing/2014/main" id="{CD72E3AC-009B-2BBA-C92D-4AA4AB28480F}"/>
                  </a:ext>
                </a:extLst>
              </p:cNvPr>
              <p:cNvSpPr txBox="1"/>
              <p:nvPr/>
            </p:nvSpPr>
            <p:spPr bwMode="auto">
              <a:xfrm>
                <a:off x="914400" y="2794768"/>
                <a:ext cx="7086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ea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e>
                          </m:d>
                          <m:r>
                            <a:rPr lang="en-US" sz="2000" b="0" i="1" smtClean="0">
                              <a:solidFill>
                                <a:srgbClr val="000000"/>
                              </a:solidFill>
                              <a:latin typeface="Cambria Math" panose="02040503050406030204" pitchFamily="18" charset="0"/>
                            </a:rPr>
                            <m:t>𝑑𝑦</m:t>
                          </m:r>
                        </m:e>
                      </m:nary>
                      <m:r>
                        <a:rPr lang="en-US" sz="2000" i="1">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r>
                            <a:rPr lang="en-US" sz="2000" i="1">
                              <a:solidFill>
                                <a:srgbClr val="000000"/>
                              </a:solidFill>
                              <a:latin typeface="Cambria Math" panose="02040503050406030204" pitchFamily="18" charset="0"/>
                            </a:rPr>
                            <m:t>𝑇</m:t>
                          </m:r>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US"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IN" sz="2000" i="1">
                              <a:solidFill>
                                <a:srgbClr val="000000"/>
                              </a:solidFill>
                              <a:latin typeface="Cambria Math" panose="02040503050406030204" pitchFamily="18" charset="0"/>
                              <a:ea typeface="Cambria Math" panose="02040503050406030204" pitchFamily="18" charset="0"/>
                            </a:rPr>
                            <m:t>∞</m:t>
                          </m:r>
                        </m:sub>
                      </m:sSub>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d>
                            <m:dPr>
                              <m:ctrlPr>
                                <a:rPr lang="en-IN"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𝑢</m:t>
                                  </m:r>
                                </m:num>
                                <m:den>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27" name="Object 3">
                <a:extLst>
                  <a:ext uri="{FF2B5EF4-FFF2-40B4-BE49-F238E27FC236}">
                    <a16:creationId xmlns:a16="http://schemas.microsoft.com/office/drawing/2014/main" id="{CD72E3AC-009B-2BBA-C92D-4AA4AB28480F}"/>
                  </a:ext>
                </a:extLst>
              </p:cNvPr>
              <p:cNvSpPr txBox="1">
                <a:spLocks noRot="1" noChangeAspect="1" noMove="1" noResize="1" noEditPoints="1" noAdjustHandles="1" noChangeArrowheads="1" noChangeShapeType="1" noTextEdit="1"/>
              </p:cNvSpPr>
              <p:nvPr/>
            </p:nvSpPr>
            <p:spPr bwMode="auto">
              <a:xfrm>
                <a:off x="914400" y="2794768"/>
                <a:ext cx="7086600" cy="1015232"/>
              </a:xfrm>
              <a:prstGeom prst="rect">
                <a:avLst/>
              </a:prstGeom>
              <a:blipFill>
                <a:blip r:embed="rId7"/>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Object 3">
                <a:extLst>
                  <a:ext uri="{FF2B5EF4-FFF2-40B4-BE49-F238E27FC236}">
                    <a16:creationId xmlns:a16="http://schemas.microsoft.com/office/drawing/2014/main" id="{C4D24F57-9B8B-8D09-485F-95A2B1AD1D14}"/>
                  </a:ext>
                </a:extLst>
              </p:cNvPr>
              <p:cNvSpPr txBox="1"/>
              <p:nvPr/>
            </p:nvSpPr>
            <p:spPr bwMode="auto">
              <a:xfrm>
                <a:off x="762000" y="4114800"/>
                <a:ext cx="7086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d>
                                    <m:dPr>
                                      <m:ctrlPr>
                                        <a:rPr lang="en-IN" sz="200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𝑢𝑇</m:t>
                                      </m:r>
                                    </m:e>
                                  </m:d>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e>
                          </m:d>
                          <m:r>
                            <a:rPr lang="en-US" sz="2000" b="0" i="1" smtClean="0">
                              <a:solidFill>
                                <a:srgbClr val="000000"/>
                              </a:solidFill>
                              <a:latin typeface="Cambria Math" panose="02040503050406030204" pitchFamily="18" charset="0"/>
                            </a:rPr>
                            <m:t>𝑑𝑦</m:t>
                          </m:r>
                        </m:e>
                      </m:nary>
                      <m:r>
                        <a:rPr lang="en-US" sz="2000" i="1">
                          <a:solidFill>
                            <a:srgbClr val="000000"/>
                          </a:solidFill>
                          <a:latin typeface="Cambria Math" panose="02040503050406030204" pitchFamily="18" charset="0"/>
                        </a:rPr>
                        <m:t>−</m:t>
                      </m:r>
                      <m:nary>
                        <m:naryPr>
                          <m:limLoc m:val="undOvr"/>
                          <m:ctrlPr>
                            <a:rPr lang="en-IN" sz="2000" i="1">
                              <a:solidFill>
                                <a:srgbClr val="000000"/>
                              </a:solidFill>
                              <a:latin typeface="Cambria Math" panose="02040503050406030204" pitchFamily="18" charset="0"/>
                            </a:rPr>
                          </m:ctrlPr>
                        </m:naryPr>
                        <m:sub>
                          <m:r>
                            <a:rPr lang="en-IN"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d>
                            <m:dPr>
                              <m:begChr m:val="{"/>
                              <m:endChr m:val="}"/>
                              <m:ctrlPr>
                                <a:rPr lang="en-US" sz="2000" i="1">
                                  <a:solidFill>
                                    <a:srgbClr val="000000"/>
                                  </a:solidFill>
                                  <a:latin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r>
                                        <a:rPr lang="en-US" sz="2000" i="1">
                                          <a:solidFill>
                                            <a:srgbClr val="000000"/>
                                          </a:solidFill>
                                          <a:latin typeface="Cambria Math" panose="02040503050406030204" pitchFamily="18" charset="0"/>
                                        </a:rPr>
                                        <m:t>𝑢</m:t>
                                      </m:r>
                                      <m:sSub>
                                        <m:sSubPr>
                                          <m:ctrlPr>
                                            <a:rPr lang="en-US" sz="200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𝑇</m:t>
                                          </m:r>
                                        </m:e>
                                        <m:sub>
                                          <m:r>
                                            <a:rPr lang="en-US" sz="2000" i="1" smtClean="0">
                                              <a:solidFill>
                                                <a:srgbClr val="000000"/>
                                              </a:solidFill>
                                              <a:latin typeface="Cambria Math" panose="02040503050406030204" pitchFamily="18" charset="0"/>
                                              <a:ea typeface="Cambria Math" panose="02040503050406030204" pitchFamily="18" charset="0"/>
                                            </a:rPr>
                                            <m:t>∞</m:t>
                                          </m:r>
                                        </m:sub>
                                      </m:sSub>
                                    </m:e>
                                  </m:d>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𝑥</m:t>
                                  </m:r>
                                </m:den>
                              </m:f>
                            </m:e>
                          </m:d>
                        </m:e>
                      </m:nary>
                      <m:r>
                        <a:rPr lang="en-IN" sz="2000" i="1">
                          <a:solidFill>
                            <a:srgbClr val="000000"/>
                          </a:solidFill>
                          <a:latin typeface="Cambria Math" panose="02040503050406030204" pitchFamily="18" charset="0"/>
                        </a:rPr>
                        <m:t>𝑑𝑦</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28" name="Object 3">
                <a:extLst>
                  <a:ext uri="{FF2B5EF4-FFF2-40B4-BE49-F238E27FC236}">
                    <a16:creationId xmlns:a16="http://schemas.microsoft.com/office/drawing/2014/main" id="{C4D24F57-9B8B-8D09-485F-95A2B1AD1D14}"/>
                  </a:ext>
                </a:extLst>
              </p:cNvPr>
              <p:cNvSpPr txBox="1">
                <a:spLocks noRot="1" noChangeAspect="1" noMove="1" noResize="1" noEditPoints="1" noAdjustHandles="1" noChangeArrowheads="1" noChangeShapeType="1" noTextEdit="1"/>
              </p:cNvSpPr>
              <p:nvPr/>
            </p:nvSpPr>
            <p:spPr bwMode="auto">
              <a:xfrm>
                <a:off x="762000" y="4114800"/>
                <a:ext cx="7086600" cy="1015232"/>
              </a:xfrm>
              <a:prstGeom prst="rect">
                <a:avLst/>
              </a:prstGeom>
              <a:blipFill>
                <a:blip r:embed="rId8"/>
                <a:stretch>
                  <a:fillRect/>
                </a:stretch>
              </a:blipFill>
              <a:ln>
                <a:noFill/>
              </a:ln>
              <a:effectLst/>
            </p:spPr>
            <p:txBody>
              <a:bodyPr/>
              <a:lstStyle/>
              <a:p>
                <a:r>
                  <a:rPr lang="en-IN">
                    <a:noFill/>
                  </a:rPr>
                  <a:t> </a:t>
                </a:r>
              </a:p>
            </p:txBody>
          </p:sp>
        </mc:Fallback>
      </mc:AlternateContent>
      <p:sp>
        <p:nvSpPr>
          <p:cNvPr id="30" name="TextBox 29">
            <a:extLst>
              <a:ext uri="{FF2B5EF4-FFF2-40B4-BE49-F238E27FC236}">
                <a16:creationId xmlns:a16="http://schemas.microsoft.com/office/drawing/2014/main" id="{1B08CEE1-800A-21CA-663B-CC9C7FE7F679}"/>
              </a:ext>
            </a:extLst>
          </p:cNvPr>
          <p:cNvSpPr txBox="1"/>
          <p:nvPr/>
        </p:nvSpPr>
        <p:spPr>
          <a:xfrm>
            <a:off x="552739" y="5100935"/>
            <a:ext cx="7315200" cy="461665"/>
          </a:xfrm>
          <a:prstGeom prst="rect">
            <a:avLst/>
          </a:prstGeom>
          <a:noFill/>
        </p:spPr>
        <p:txBody>
          <a:bodyPr wrap="square">
            <a:spAutoFit/>
          </a:bodyPr>
          <a:lstStyle/>
          <a:p>
            <a:r>
              <a:rPr lang="en-US" dirty="0">
                <a:solidFill>
                  <a:srgbClr val="292526"/>
                </a:solidFill>
                <a:latin typeface="TimesLTStd-Roman"/>
              </a:rPr>
              <a:t>U</a:t>
            </a:r>
            <a:r>
              <a:rPr lang="en-US" sz="2400" b="0" i="0" u="none" strike="noStrike" baseline="0" dirty="0">
                <a:solidFill>
                  <a:srgbClr val="292526"/>
                </a:solidFill>
                <a:latin typeface="TimesLTStd-Roman"/>
              </a:rPr>
              <a:t>sing Leibnitz’s integral formula yields</a:t>
            </a:r>
            <a:endParaRPr lang="en-IN" dirty="0"/>
          </a:p>
        </p:txBody>
      </p:sp>
      <mc:AlternateContent xmlns:mc="http://schemas.openxmlformats.org/markup-compatibility/2006" xmlns:a14="http://schemas.microsoft.com/office/drawing/2010/main">
        <mc:Choice Requires="a14">
          <p:sp>
            <p:nvSpPr>
              <p:cNvPr id="31" name="Object 3">
                <a:extLst>
                  <a:ext uri="{FF2B5EF4-FFF2-40B4-BE49-F238E27FC236}">
                    <a16:creationId xmlns:a16="http://schemas.microsoft.com/office/drawing/2014/main" id="{21AE4843-7D58-82AD-4B6F-2DF04131887F}"/>
                  </a:ext>
                </a:extLst>
              </p:cNvPr>
              <p:cNvSpPr txBox="1"/>
              <p:nvPr/>
            </p:nvSpPr>
            <p:spPr bwMode="auto">
              <a:xfrm>
                <a:off x="914400" y="5537968"/>
                <a:ext cx="7086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𝑑</m:t>
                          </m:r>
                        </m:num>
                        <m:den>
                          <m:r>
                            <a:rPr lang="en-US" sz="2000" b="0" i="1" smtClean="0">
                              <a:solidFill>
                                <a:srgbClr val="000000"/>
                              </a:solidFill>
                              <a:latin typeface="Cambria Math" panose="02040503050406030204" pitchFamily="18" charset="0"/>
                            </a:rPr>
                            <m:t>𝑑𝑥</m:t>
                          </m:r>
                        </m:den>
                      </m:f>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b="0" i="1" smtClean="0">
                              <a:solidFill>
                                <a:srgbClr val="000000"/>
                              </a:solidFill>
                              <a:latin typeface="Cambria Math" panose="02040503050406030204" pitchFamily="18" charset="0"/>
                            </a:rPr>
                            <m:t>𝑢</m:t>
                          </m:r>
                          <m:d>
                            <m:dPr>
                              <m:ctrlPr>
                                <a:rPr lang="en-US" sz="2000" b="0" i="1" smtClean="0">
                                  <a:solidFill>
                                    <a:srgbClr val="000000"/>
                                  </a:solidFill>
                                  <a:latin typeface="Cambria Math" panose="02040503050406030204" pitchFamily="18" charset="0"/>
                                </a:rPr>
                              </m:ctrlPr>
                            </m:dPr>
                            <m:e>
                              <m:r>
                                <a:rPr lang="en-US" sz="2000" b="0" i="1" smtClean="0">
                                  <a:solidFill>
                                    <a:srgbClr val="000000"/>
                                  </a:solidFill>
                                  <a:latin typeface="Cambria Math" panose="02040503050406030204" pitchFamily="18" charset="0"/>
                                </a:rPr>
                                <m:t>𝑇</m:t>
                              </m:r>
                              <m:r>
                                <a:rPr lang="en-US" sz="2000" b="0" i="1" smtClean="0">
                                  <a:solidFill>
                                    <a:srgbClr val="000000"/>
                                  </a:solidFill>
                                  <a:latin typeface="Cambria Math" panose="02040503050406030204" pitchFamily="18" charset="0"/>
                                </a:rPr>
                                <m:t>−</m:t>
                              </m:r>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US" sz="2000" i="1">
                                      <a:solidFill>
                                        <a:srgbClr val="000000"/>
                                      </a:solidFill>
                                      <a:latin typeface="Cambria Math" panose="02040503050406030204" pitchFamily="18" charset="0"/>
                                      <a:ea typeface="Cambria Math" panose="02040503050406030204" pitchFamily="18" charset="0"/>
                                    </a:rPr>
                                    <m:t>∞</m:t>
                                  </m:r>
                                </m:sub>
                              </m:sSub>
                            </m:e>
                          </m:d>
                          <m:r>
                            <a:rPr lang="en-US" sz="2000" b="0" i="1" smtClean="0">
                              <a:solidFill>
                                <a:srgbClr val="000000"/>
                              </a:solidFill>
                              <a:latin typeface="Cambria Math" panose="02040503050406030204" pitchFamily="18" charset="0"/>
                            </a:rPr>
                            <m:t>𝑑𝑦</m:t>
                          </m:r>
                          <m:r>
                            <a:rPr lang="en-US" sz="2000" b="0" i="1" smtClean="0">
                              <a:solidFill>
                                <a:srgbClr val="000000"/>
                              </a:solidFill>
                              <a:latin typeface="Cambria Math" panose="02040503050406030204" pitchFamily="18" charset="0"/>
                            </a:rPr>
                            <m:t>−</m:t>
                          </m:r>
                        </m:e>
                      </m:nary>
                      <m:f>
                        <m:fPr>
                          <m:ctrlPr>
                            <a:rPr lang="en-IN"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US" sz="2000" i="1">
                                  <a:solidFill>
                                    <a:srgbClr val="000000"/>
                                  </a:solidFill>
                                  <a:latin typeface="Cambria Math" panose="02040503050406030204" pitchFamily="18" charset="0"/>
                                  <a:ea typeface="Cambria Math" panose="02040503050406030204" pitchFamily="18" charset="0"/>
                                </a:rPr>
                                <m:t>∞</m:t>
                              </m:r>
                            </m:sub>
                          </m:sSub>
                        </m:num>
                        <m:den>
                          <m:r>
                            <a:rPr lang="en-US" sz="2000" i="1">
                              <a:solidFill>
                                <a:srgbClr val="000000"/>
                              </a:solidFill>
                              <a:latin typeface="Cambria Math" panose="02040503050406030204" pitchFamily="18" charset="0"/>
                            </a:rPr>
                            <m:t>𝑑𝑥</m:t>
                          </m:r>
                        </m:den>
                      </m:f>
                      <m:nary>
                        <m:naryPr>
                          <m:ctrlPr>
                            <a:rPr lang="en-IN" sz="2000" i="1">
                              <a:solidFill>
                                <a:srgbClr val="000000"/>
                              </a:solidFill>
                              <a:latin typeface="Cambria Math" panose="02040503050406030204" pitchFamily="18" charset="0"/>
                            </a:rPr>
                          </m:ctrlPr>
                        </m:naryPr>
                        <m:sub>
                          <m:r>
                            <m:rPr>
                              <m:brk m:alnAt="23"/>
                            </m:rPr>
                            <a:rPr lang="en-US" sz="2000" i="1">
                              <a:solidFill>
                                <a:srgbClr val="000000"/>
                              </a:solidFill>
                              <a:latin typeface="Cambria Math" panose="02040503050406030204" pitchFamily="18" charset="0"/>
                            </a:rPr>
                            <m:t>0</m:t>
                          </m:r>
                        </m:sub>
                        <m:sup>
                          <m:r>
                            <a:rPr lang="en-US" sz="2000" i="1">
                              <a:solidFill>
                                <a:srgbClr val="000000"/>
                              </a:solidFill>
                              <a:latin typeface="Cambria Math" panose="02040503050406030204" pitchFamily="18" charset="0"/>
                            </a:rPr>
                            <m:t>𝑌</m:t>
                          </m:r>
                        </m:sup>
                        <m:e>
                          <m:r>
                            <a:rPr lang="en-US" sz="2000" i="1">
                              <a:solidFill>
                                <a:srgbClr val="000000"/>
                              </a:solidFill>
                              <a:latin typeface="Cambria Math" panose="02040503050406030204" pitchFamily="18" charset="0"/>
                            </a:rPr>
                            <m:t>𝑢𝑑𝑦</m:t>
                          </m:r>
                          <m:r>
                            <a:rPr lang="en-US" sz="2000" i="1">
                              <a:solidFill>
                                <a:srgbClr val="000000"/>
                              </a:solidFill>
                              <a:latin typeface="Cambria Math" panose="02040503050406030204" pitchFamily="18" charset="0"/>
                            </a:rPr>
                            <m:t>−</m:t>
                          </m:r>
                        </m:e>
                      </m:nary>
                      <m:r>
                        <a:rPr lang="en-IN" sz="2000" i="1">
                          <a:solidFill>
                            <a:srgbClr val="000000"/>
                          </a:solidFill>
                          <a:latin typeface="Cambria Math" panose="02040503050406030204" pitchFamily="18" charset="0"/>
                        </a:rPr>
                        <m:t>=</m:t>
                      </m:r>
                      <m:r>
                        <a:rPr lang="en-US" sz="2000" b="0" i="1" smtClean="0">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31" name="Object 3">
                <a:extLst>
                  <a:ext uri="{FF2B5EF4-FFF2-40B4-BE49-F238E27FC236}">
                    <a16:creationId xmlns:a16="http://schemas.microsoft.com/office/drawing/2014/main" id="{21AE4843-7D58-82AD-4B6F-2DF04131887F}"/>
                  </a:ext>
                </a:extLst>
              </p:cNvPr>
              <p:cNvSpPr txBox="1">
                <a:spLocks noRot="1" noChangeAspect="1" noMove="1" noResize="1" noEditPoints="1" noAdjustHandles="1" noChangeArrowheads="1" noChangeShapeType="1" noTextEdit="1"/>
              </p:cNvSpPr>
              <p:nvPr/>
            </p:nvSpPr>
            <p:spPr bwMode="auto">
              <a:xfrm>
                <a:off x="914400" y="5537968"/>
                <a:ext cx="7086600" cy="1015232"/>
              </a:xfrm>
              <a:prstGeom prst="rect">
                <a:avLst/>
              </a:prstGeom>
              <a:blipFill>
                <a:blip r:embed="rId9"/>
                <a:stretch>
                  <a:fillRect/>
                </a:stretch>
              </a:blipFill>
              <a:ln>
                <a:noFill/>
              </a:ln>
              <a:effectLst/>
            </p:spPr>
            <p:txBody>
              <a:bodyPr/>
              <a:lstStyle/>
              <a:p>
                <a:r>
                  <a:rPr lang="en-IN">
                    <a:noFill/>
                  </a:rPr>
                  <a:t> </a:t>
                </a:r>
              </a:p>
            </p:txBody>
          </p:sp>
        </mc:Fallback>
      </mc:AlternateContent>
    </p:spTree>
    <p:extLst>
      <p:ext uri="{BB962C8B-B14F-4D97-AF65-F5344CB8AC3E}">
        <p14:creationId xmlns:p14="http://schemas.microsoft.com/office/powerpoint/2010/main" val="109690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ppt_x"/>
                                          </p:val>
                                        </p:tav>
                                        <p:tav tm="100000">
                                          <p:val>
                                            <p:strVal val="#ppt_x"/>
                                          </p:val>
                                        </p:tav>
                                      </p:tavLst>
                                    </p:anim>
                                    <p:anim calcmode="lin" valueType="num">
                                      <p:cBhvr additive="base">
                                        <p:cTn id="2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ACFDC-40F6-F578-1D93-CD1CAD68A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791CA-B638-A4C0-E99B-8613C3A99E81}"/>
              </a:ext>
            </a:extLst>
          </p:cNvPr>
          <p:cNvSpPr>
            <a:spLocks noGrp="1"/>
          </p:cNvSpPr>
          <p:nvPr>
            <p:ph type="title"/>
          </p:nvPr>
        </p:nvSpPr>
        <p:spPr>
          <a:xfrm>
            <a:off x="152400" y="152400"/>
            <a:ext cx="7772400" cy="872363"/>
          </a:xfrm>
        </p:spPr>
        <p:txBody>
          <a:bodyPr/>
          <a:lstStyle/>
          <a:p>
            <a:r>
              <a:rPr lang="en-US" sz="2800" b="0" i="0" u="none" strike="noStrike" baseline="0" dirty="0" err="1">
                <a:solidFill>
                  <a:srgbClr val="292526"/>
                </a:solidFill>
                <a:latin typeface="TimesLTStd-Roman"/>
              </a:rPr>
              <a:t>Pohlhausen</a:t>
            </a:r>
            <a:r>
              <a:rPr lang="en-US" sz="2800" b="0" i="0" u="none" strike="noStrike" baseline="0" dirty="0">
                <a:solidFill>
                  <a:srgbClr val="292526"/>
                </a:solidFill>
                <a:latin typeface="TimesLTStd-Roman"/>
              </a:rPr>
              <a:t> Integral Equations for FPBL</a:t>
            </a:r>
            <a:endParaRPr lang="en-US" altLang="en-US" sz="2800" kern="0" dirty="0"/>
          </a:p>
        </p:txBody>
      </p:sp>
      <p:pic>
        <p:nvPicPr>
          <p:cNvPr id="5" name="Content Placeholder 4">
            <a:extLst>
              <a:ext uri="{FF2B5EF4-FFF2-40B4-BE49-F238E27FC236}">
                <a16:creationId xmlns:a16="http://schemas.microsoft.com/office/drawing/2014/main" id="{148EFC13-DBBD-1DEF-EDEA-5696411E9229}"/>
              </a:ext>
            </a:extLst>
          </p:cNvPr>
          <p:cNvPicPr>
            <a:picLocks noGrp="1" noChangeAspect="1"/>
          </p:cNvPicPr>
          <p:nvPr>
            <p:ph idx="1"/>
          </p:nvPr>
        </p:nvPicPr>
        <p:blipFill>
          <a:blip r:embed="rId2"/>
          <a:stretch>
            <a:fillRect/>
          </a:stretch>
        </p:blipFill>
        <p:spPr>
          <a:xfrm>
            <a:off x="228600" y="963492"/>
            <a:ext cx="5336146" cy="2465508"/>
          </a:xfrm>
        </p:spPr>
      </p:pic>
      <p:grpSp>
        <p:nvGrpSpPr>
          <p:cNvPr id="6" name="Group 38">
            <a:extLst>
              <a:ext uri="{FF2B5EF4-FFF2-40B4-BE49-F238E27FC236}">
                <a16:creationId xmlns:a16="http://schemas.microsoft.com/office/drawing/2014/main" id="{81CDF0E4-12EA-382B-8E7C-DFB9395D666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BB031AD-F7DE-96FB-FEAD-2B67E50B64C5}"/>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177C04AA-1A6D-6500-F938-2722A2755707}"/>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AA0991E-98CB-AA38-DE5D-F5E8987C4914}"/>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F2216AF-0946-4A7F-5D08-E941F5DD139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BA49F09A-08A1-0ED7-F647-DAD79F0E9F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CFAC7BBE-7B7C-5A56-101A-01EF8655BC80}"/>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11E45AAC-51F5-6985-E932-5FB766D968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75B6152B-D26D-89DB-DB23-27DB0AB9EB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2AB102D5-755F-0BBF-8DCB-6FD1A982848C}"/>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4B639FA7-0992-5421-5A73-EE86E9F8000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1AA18EE-15EA-5E45-7548-CA65EF7D89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616027DF-BA4D-848E-CB2D-D1489AD4C23A}"/>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9BC4C9C4-43F7-38ED-CBA6-D913D4034C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2C13CF5-CBA7-7201-9584-38BF8811F2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CA3A004F-FC0A-C348-72FD-25AC5FACC14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3D71CAA-55F0-1F0B-BE01-DE079DDA12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7" name="Object 3">
                <a:extLst>
                  <a:ext uri="{FF2B5EF4-FFF2-40B4-BE49-F238E27FC236}">
                    <a16:creationId xmlns:a16="http://schemas.microsoft.com/office/drawing/2014/main" id="{E0A37A32-0DE0-0502-9950-2B06B6ADD5A5}"/>
                  </a:ext>
                </a:extLst>
              </p:cNvPr>
              <p:cNvSpPr txBox="1"/>
              <p:nvPr/>
            </p:nvSpPr>
            <p:spPr bwMode="auto">
              <a:xfrm>
                <a:off x="381000" y="3429000"/>
                <a:ext cx="36576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𝑑</m:t>
                          </m:r>
                        </m:num>
                        <m:den>
                          <m:r>
                            <a:rPr lang="en-US" sz="2000" b="0" i="1" smtClean="0">
                              <a:solidFill>
                                <a:srgbClr val="000000"/>
                              </a:solidFill>
                              <a:latin typeface="Cambria Math" panose="02040503050406030204" pitchFamily="18" charset="0"/>
                            </a:rPr>
                            <m:t>𝑑𝑥</m:t>
                          </m:r>
                        </m:den>
                      </m:f>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b="0" i="1" smtClean="0">
                              <a:solidFill>
                                <a:srgbClr val="000000"/>
                              </a:solidFill>
                              <a:latin typeface="Cambria Math" panose="02040503050406030204" pitchFamily="18" charset="0"/>
                            </a:rPr>
                            <m:t>𝑢</m:t>
                          </m:r>
                          <m:d>
                            <m:dPr>
                              <m:ctrlPr>
                                <a:rPr lang="en-US" sz="2000" b="0" i="1" smtClean="0">
                                  <a:solidFill>
                                    <a:srgbClr val="000000"/>
                                  </a:solidFill>
                                  <a:latin typeface="Cambria Math" panose="02040503050406030204" pitchFamily="18" charset="0"/>
                                </a:rPr>
                              </m:ctrlPr>
                            </m:dPr>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US" sz="2000" i="1">
                                      <a:solidFill>
                                        <a:srgbClr val="000000"/>
                                      </a:solidFill>
                                      <a:latin typeface="Cambria Math" panose="02040503050406030204" pitchFamily="18" charset="0"/>
                                      <a:ea typeface="Cambria Math" panose="02040503050406030204" pitchFamily="18" charset="0"/>
                                    </a:rPr>
                                    <m:t>∞</m:t>
                                  </m:r>
                                </m:sub>
                              </m:sSub>
                              <m:r>
                                <a:rPr lang="en-US" sz="2000" b="0" i="1" smtClean="0">
                                  <a:solidFill>
                                    <a:srgbClr val="000000"/>
                                  </a:solidFill>
                                  <a:latin typeface="Cambria Math" panose="02040503050406030204" pitchFamily="18" charset="0"/>
                                  <a:ea typeface="Cambria Math" panose="02040503050406030204" pitchFamily="18" charset="0"/>
                                </a:rPr>
                                <m:t>−</m:t>
                              </m:r>
                              <m:r>
                                <a:rPr lang="en-US" sz="2000" b="0" i="1" smtClean="0">
                                  <a:solidFill>
                                    <a:srgbClr val="000000"/>
                                  </a:solidFill>
                                  <a:latin typeface="Cambria Math" panose="02040503050406030204" pitchFamily="18" charset="0"/>
                                </a:rPr>
                                <m:t>𝑇</m:t>
                              </m:r>
                            </m:e>
                          </m:d>
                          <m:r>
                            <a:rPr lang="en-US" sz="2000" b="0" i="1" smtClean="0">
                              <a:solidFill>
                                <a:srgbClr val="000000"/>
                              </a:solidFill>
                              <a:latin typeface="Cambria Math" panose="02040503050406030204" pitchFamily="18" charset="0"/>
                            </a:rPr>
                            <m:t>𝑑𝑦</m:t>
                          </m:r>
                        </m:e>
                      </m:nary>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ea typeface="Cambria Math" panose="02040503050406030204" pitchFamily="18" charset="0"/>
                        </a:rPr>
                        <m:t>𝛼</m:t>
                      </m:r>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oMath>
                  </m:oMathPara>
                </a14:m>
                <a:endParaRPr lang="en-IN" sz="2000" dirty="0"/>
              </a:p>
            </p:txBody>
          </p:sp>
        </mc:Choice>
        <mc:Fallback xmlns="">
          <p:sp>
            <p:nvSpPr>
              <p:cNvPr id="27" name="Object 3">
                <a:extLst>
                  <a:ext uri="{FF2B5EF4-FFF2-40B4-BE49-F238E27FC236}">
                    <a16:creationId xmlns:a16="http://schemas.microsoft.com/office/drawing/2014/main" id="{E0A37A32-0DE0-0502-9950-2B06B6ADD5A5}"/>
                  </a:ext>
                </a:extLst>
              </p:cNvPr>
              <p:cNvSpPr txBox="1">
                <a:spLocks noRot="1" noChangeAspect="1" noMove="1" noResize="1" noEditPoints="1" noAdjustHandles="1" noChangeArrowheads="1" noChangeShapeType="1" noTextEdit="1"/>
              </p:cNvSpPr>
              <p:nvPr/>
            </p:nvSpPr>
            <p:spPr bwMode="auto">
              <a:xfrm>
                <a:off x="381000" y="3429000"/>
                <a:ext cx="3657600" cy="1015232"/>
              </a:xfrm>
              <a:prstGeom prst="rect">
                <a:avLst/>
              </a:prstGeom>
              <a:blipFill>
                <a:blip r:embed="rId4"/>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0969098F-ED36-76AE-7CE9-F2C05709A337}"/>
                  </a:ext>
                </a:extLst>
              </p:cNvPr>
              <p:cNvSpPr txBox="1"/>
              <p:nvPr/>
            </p:nvSpPr>
            <p:spPr bwMode="auto">
              <a:xfrm>
                <a:off x="1371600" y="5638800"/>
                <a:ext cx="3270250" cy="1071563"/>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num>
                        <m:den>
                          <m:r>
                            <a:rPr lang="en-IN" i="1">
                              <a:solidFill>
                                <a:srgbClr val="000000"/>
                              </a:solidFill>
                              <a:latin typeface="Cambria Math" panose="02040503050406030204" pitchFamily="18" charset="0"/>
                            </a:rPr>
                            <m:t>𝜌</m:t>
                          </m:r>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num>
                        <m:den>
                          <m:r>
                            <a:rPr lang="en-IN" i="1">
                              <a:solidFill>
                                <a:srgbClr val="000000"/>
                              </a:solidFill>
                              <a:latin typeface="Cambria Math" panose="02040503050406030204" pitchFamily="18" charset="0"/>
                            </a:rPr>
                            <m:t>𝑑𝑥</m:t>
                          </m:r>
                        </m:den>
                      </m:f>
                      <m:d>
                        <m:dPr>
                          <m:begChr m:val="{"/>
                          <m:endChr m:val="}"/>
                          <m:ctrlPr>
                            <a:rPr lang="en-IN" i="1">
                              <a:solidFill>
                                <a:srgbClr val="000000"/>
                              </a:solidFill>
                              <a:latin typeface="Cambria Math" panose="02040503050406030204" pitchFamily="18" charset="0"/>
                            </a:rPr>
                          </m:ctrlPr>
                        </m:dPr>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h</m:t>
                              </m:r>
                            </m:sup>
                            <m:e>
                              <m:r>
                                <a:rPr lang="en-IN" i="1">
                                  <a:solidFill>
                                    <a:srgbClr val="000000"/>
                                  </a:solidFill>
                                  <a:latin typeface="Cambria Math" panose="02040503050406030204" pitchFamily="18" charset="0"/>
                                </a:rPr>
                                <m:t>𝑢</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e>
                              </m:d>
                            </m:e>
                          </m:nary>
                          <m:r>
                            <a:rPr lang="en-IN" i="1">
                              <a:solidFill>
                                <a:srgbClr val="000000"/>
                              </a:solidFill>
                              <a:latin typeface="Cambria Math" panose="02040503050406030204" pitchFamily="18" charset="0"/>
                            </a:rPr>
                            <m:t>𝑑𝑦</m:t>
                          </m:r>
                        </m:e>
                      </m:d>
                    </m:oMath>
                  </m:oMathPara>
                </a14:m>
                <a:endParaRPr lang="en-IN" dirty="0"/>
              </a:p>
            </p:txBody>
          </p:sp>
        </mc:Choice>
        <mc:Fallback xmlns="">
          <p:sp>
            <p:nvSpPr>
              <p:cNvPr id="28" name="Object 4">
                <a:extLst>
                  <a:ext uri="{FF2B5EF4-FFF2-40B4-BE49-F238E27FC236}">
                    <a16:creationId xmlns:a16="http://schemas.microsoft.com/office/drawing/2014/main" id="{0969098F-ED36-76AE-7CE9-F2C05709A337}"/>
                  </a:ext>
                </a:extLst>
              </p:cNvPr>
              <p:cNvSpPr txBox="1">
                <a:spLocks noRot="1" noChangeAspect="1" noMove="1" noResize="1" noEditPoints="1" noAdjustHandles="1" noChangeArrowheads="1" noChangeShapeType="1" noTextEdit="1"/>
              </p:cNvSpPr>
              <p:nvPr/>
            </p:nvSpPr>
            <p:spPr bwMode="auto">
              <a:xfrm>
                <a:off x="1371600" y="5638800"/>
                <a:ext cx="3270250" cy="1071563"/>
              </a:xfrm>
              <a:prstGeom prst="rect">
                <a:avLst/>
              </a:prstGeom>
              <a:blipFill>
                <a:blip r:embed="rId5"/>
                <a:stretch>
                  <a:fillRect/>
                </a:stretch>
              </a:blipFill>
              <a:ln w="25400" algn="ctr">
                <a:solidFill>
                  <a:schemeClr val="bg1"/>
                </a:solidFill>
                <a:miter lim="800000"/>
                <a:headEnd/>
                <a:tailEnd/>
              </a:ln>
              <a:effectLst/>
            </p:spPr>
            <p:txBody>
              <a:bodyPr/>
              <a:lstStyle/>
              <a:p>
                <a:r>
                  <a:rPr lang="en-US">
                    <a:noFill/>
                  </a:rPr>
                  <a:t> </a:t>
                </a:r>
              </a:p>
            </p:txBody>
          </p:sp>
        </mc:Fallback>
      </mc:AlternateContent>
      <p:sp>
        <p:nvSpPr>
          <p:cNvPr id="29" name="TextBox 28">
            <a:extLst>
              <a:ext uri="{FF2B5EF4-FFF2-40B4-BE49-F238E27FC236}">
                <a16:creationId xmlns:a16="http://schemas.microsoft.com/office/drawing/2014/main" id="{0E1EB3E4-95AB-3BF2-D146-0F7DFCC276E2}"/>
              </a:ext>
            </a:extLst>
          </p:cNvPr>
          <p:cNvSpPr txBox="1"/>
          <p:nvPr/>
        </p:nvSpPr>
        <p:spPr>
          <a:xfrm>
            <a:off x="609600" y="5181600"/>
            <a:ext cx="6828344" cy="461665"/>
          </a:xfrm>
          <a:prstGeom prst="rect">
            <a:avLst/>
          </a:prstGeom>
          <a:noFill/>
        </p:spPr>
        <p:txBody>
          <a:bodyPr wrap="none" rtlCol="0">
            <a:spAutoFit/>
          </a:bodyPr>
          <a:lstStyle/>
          <a:p>
            <a:r>
              <a:rPr lang="en-US" dirty="0"/>
              <a:t>Similarly, </a:t>
            </a:r>
            <a:r>
              <a:rPr lang="en-US" i="1" dirty="0"/>
              <a:t>x</a:t>
            </a:r>
            <a:r>
              <a:rPr lang="en-US" dirty="0"/>
              <a:t>-momentum equation can be integrated as:</a:t>
            </a:r>
            <a:endParaRPr lang="en-IN" dirty="0"/>
          </a:p>
        </p:txBody>
      </p:sp>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0555E2FB-7C31-887F-5E8C-E262786F0F44}"/>
                  </a:ext>
                </a:extLst>
              </p:cNvPr>
              <p:cNvSpPr txBox="1"/>
              <p:nvPr/>
            </p:nvSpPr>
            <p:spPr bwMode="auto">
              <a:xfrm>
                <a:off x="4830256" y="1319212"/>
                <a:ext cx="3627944" cy="12715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h</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𝑠</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m:t>
                              </m:r>
                            </m:sub>
                          </m:sSub>
                        </m:e>
                      </m:d>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𝑘</m:t>
                      </m:r>
                      <m:sSub>
                        <m:sSubPr>
                          <m:ctrlPr>
                            <a:rPr lang="en-IN" i="1">
                              <a:solidFill>
                                <a:srgbClr val="000000"/>
                              </a:solidFill>
                              <a:latin typeface="Cambria Math" panose="02040503050406030204" pitchFamily="18" charset="0"/>
                            </a:rPr>
                          </m:ctrlPr>
                        </m:sSubPr>
                        <m:e>
                          <m:d>
                            <m:dPr>
                              <m:begChr m:val=""/>
                              <m:endChr m:val="|"/>
                              <m:ctrlPr>
                                <a:rPr lang="en-IN" i="1">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𝑇</m:t>
                                  </m:r>
                                </m:num>
                                <m:den>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𝑦</m:t>
                                  </m:r>
                                </m:den>
                              </m:f>
                            </m:e>
                          </m:d>
                        </m:e>
                        <m:sub>
                          <m:r>
                            <a:rPr lang="en-IN" i="1">
                              <a:solidFill>
                                <a:srgbClr val="000000"/>
                              </a:solidFill>
                              <a:latin typeface="Cambria Math" panose="02040503050406030204" pitchFamily="18" charset="0"/>
                            </a:rPr>
                            <m:t>𝑦</m:t>
                          </m:r>
                          <m:r>
                            <a:rPr lang="en-IN" i="1">
                              <a:solidFill>
                                <a:srgbClr val="000000"/>
                              </a:solidFill>
                              <a:latin typeface="Cambria Math" panose="02040503050406030204" pitchFamily="18" charset="0"/>
                            </a:rPr>
                            <m:t>=0</m:t>
                          </m:r>
                        </m:sub>
                      </m:sSub>
                    </m:oMath>
                  </m:oMathPara>
                </a14:m>
                <a:endParaRPr lang="en-IN" dirty="0"/>
              </a:p>
            </p:txBody>
          </p:sp>
        </mc:Choice>
        <mc:Fallback xmlns="">
          <p:sp>
            <p:nvSpPr>
              <p:cNvPr id="3" name="Object 2">
                <a:extLst>
                  <a:ext uri="{FF2B5EF4-FFF2-40B4-BE49-F238E27FC236}">
                    <a16:creationId xmlns:a16="http://schemas.microsoft.com/office/drawing/2014/main" id="{0555E2FB-7C31-887F-5E8C-E262786F0F44}"/>
                  </a:ext>
                </a:extLst>
              </p:cNvPr>
              <p:cNvSpPr txBox="1">
                <a:spLocks noRot="1" noChangeAspect="1" noMove="1" noResize="1" noEditPoints="1" noAdjustHandles="1" noChangeArrowheads="1" noChangeShapeType="1" noTextEdit="1"/>
              </p:cNvSpPr>
              <p:nvPr/>
            </p:nvSpPr>
            <p:spPr bwMode="auto">
              <a:xfrm>
                <a:off x="4830256" y="1319212"/>
                <a:ext cx="3627944" cy="1271588"/>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Object 3">
                <a:extLst>
                  <a:ext uri="{FF2B5EF4-FFF2-40B4-BE49-F238E27FC236}">
                    <a16:creationId xmlns:a16="http://schemas.microsoft.com/office/drawing/2014/main" id="{61593075-1B5B-5770-C1B4-C3755EC5F543}"/>
                  </a:ext>
                </a:extLst>
              </p:cNvPr>
              <p:cNvSpPr txBox="1"/>
              <p:nvPr/>
            </p:nvSpPr>
            <p:spPr bwMode="auto">
              <a:xfrm>
                <a:off x="4503738" y="3386521"/>
                <a:ext cx="39624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f>
                        <m:fPr>
                          <m:ctrlPr>
                            <a:rPr lang="en-IN" sz="2000" i="1" smtClean="0">
                              <a:solidFill>
                                <a:srgbClr val="000000"/>
                              </a:solidFill>
                              <a:latin typeface="Cambria Math" panose="02040503050406030204" pitchFamily="18" charset="0"/>
                              <a:ea typeface="Cambria Math" panose="02040503050406030204" pitchFamily="18" charset="0"/>
                            </a:rPr>
                          </m:ctrlPr>
                        </m:fPr>
                        <m:num>
                          <m:r>
                            <a:rPr lang="en-US" sz="2000" b="0" i="1" smtClean="0">
                              <a:solidFill>
                                <a:srgbClr val="000000"/>
                              </a:solidFill>
                              <a:latin typeface="Cambria Math" panose="02040503050406030204" pitchFamily="18" charset="0"/>
                              <a:ea typeface="Cambria Math" panose="02040503050406030204" pitchFamily="18" charset="0"/>
                            </a:rPr>
                            <m:t>𝑘</m:t>
                          </m:r>
                        </m:num>
                        <m:den>
                          <m:r>
                            <a:rPr lang="en-IN" sz="2000" i="1" smtClean="0">
                              <a:solidFill>
                                <a:srgbClr val="000000"/>
                              </a:solidFill>
                              <a:latin typeface="Cambria Math" panose="02040503050406030204" pitchFamily="18" charset="0"/>
                              <a:ea typeface="Cambria Math" panose="02040503050406030204" pitchFamily="18" charset="0"/>
                            </a:rPr>
                            <m:t>𝜌</m:t>
                          </m:r>
                          <m:sSub>
                            <m:sSubPr>
                              <m:ctrlPr>
                                <a:rPr lang="en-IN" sz="2000" i="1" smtClean="0">
                                  <a:solidFill>
                                    <a:srgbClr val="000000"/>
                                  </a:solidFill>
                                  <a:latin typeface="Cambria Math" panose="02040503050406030204" pitchFamily="18" charset="0"/>
                                  <a:ea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𝑐</m:t>
                              </m:r>
                            </m:e>
                            <m:sub>
                              <m:r>
                                <a:rPr lang="en-US" sz="2000" b="0" i="1" smtClean="0">
                                  <a:solidFill>
                                    <a:srgbClr val="000000"/>
                                  </a:solidFill>
                                  <a:latin typeface="Cambria Math" panose="02040503050406030204" pitchFamily="18" charset="0"/>
                                  <a:ea typeface="Cambria Math" panose="02040503050406030204" pitchFamily="18" charset="0"/>
                                </a:rPr>
                                <m:t>𝑝</m:t>
                              </m:r>
                            </m:sub>
                          </m:sSub>
                        </m:den>
                      </m:f>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sSub>
                            <m:sSubPr>
                              <m:ctrlPr>
                                <a:rPr lang="en-IN" sz="2000" i="1">
                                  <a:solidFill>
                                    <a:srgbClr val="000000"/>
                                  </a:solidFill>
                                  <a:latin typeface="Cambria Math" panose="02040503050406030204" pitchFamily="18" charset="0"/>
                                  <a:ea typeface="Cambria Math" panose="02040503050406030204" pitchFamily="18" charset="0"/>
                                </a:rPr>
                              </m:ctrlPr>
                            </m:sSubPr>
                            <m:e>
                              <m:d>
                                <m:dPr>
                                  <m:begChr m:val=""/>
                                  <m:endChr m:val="|"/>
                                  <m:ctrlPr>
                                    <a:rPr lang="en-IN" sz="2000" i="1">
                                      <a:solidFill>
                                        <a:srgbClr val="000000"/>
                                      </a:solidFill>
                                      <a:latin typeface="Cambria Math" panose="02040503050406030204" pitchFamily="18" charset="0"/>
                                      <a:ea typeface="Cambria Math" panose="02040503050406030204" pitchFamily="18" charset="0"/>
                                    </a:rPr>
                                  </m:ctrlPr>
                                </m:dPr>
                                <m:e>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𝑇</m:t>
                                      </m:r>
                                    </m:num>
                                    <m:den>
                                      <m:r>
                                        <a:rPr lang="en-IN" sz="2000" i="1">
                                          <a:solidFill>
                                            <a:srgbClr val="000000"/>
                                          </a:solidFill>
                                          <a:latin typeface="Cambria Math" panose="02040503050406030204" pitchFamily="18" charset="0"/>
                                        </a:rPr>
                                        <m:t>𝜕</m:t>
                                      </m:r>
                                      <m:r>
                                        <a:rPr lang="en-US" sz="2000" i="1">
                                          <a:solidFill>
                                            <a:srgbClr val="000000"/>
                                          </a:solidFill>
                                          <a:latin typeface="Cambria Math" panose="02040503050406030204" pitchFamily="18" charset="0"/>
                                        </a:rPr>
                                        <m:t>𝑦</m:t>
                                      </m:r>
                                    </m:den>
                                  </m:f>
                                </m:e>
                              </m:d>
                            </m:e>
                            <m:sub>
                              <m:r>
                                <a:rPr lang="en-US" sz="2000" i="1">
                                  <a:solidFill>
                                    <a:srgbClr val="000000"/>
                                  </a:solidFill>
                                  <a:latin typeface="Cambria Math" panose="02040503050406030204" pitchFamily="18" charset="0"/>
                                  <a:ea typeface="Cambria Math" panose="02040503050406030204" pitchFamily="18" charset="0"/>
                                </a:rPr>
                                <m:t>0</m:t>
                              </m:r>
                            </m:sub>
                          </m:sSub>
                        </m:e>
                      </m:d>
                      <m:r>
                        <a:rPr lang="en-US" sz="2000" b="0" i="1" smtClean="0">
                          <a:solidFill>
                            <a:srgbClr val="000000"/>
                          </a:solidFill>
                          <a:latin typeface="Cambria Math" panose="02040503050406030204" pitchFamily="18" charset="0"/>
                        </a:rPr>
                        <m:t>=</m:t>
                      </m:r>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𝑑</m:t>
                          </m:r>
                        </m:num>
                        <m:den>
                          <m:r>
                            <a:rPr lang="en-US" sz="2000" b="0" i="1" smtClean="0">
                              <a:solidFill>
                                <a:srgbClr val="000000"/>
                              </a:solidFill>
                              <a:latin typeface="Cambria Math" panose="02040503050406030204" pitchFamily="18" charset="0"/>
                            </a:rPr>
                            <m:t>𝑑𝑥</m:t>
                          </m:r>
                        </m:den>
                      </m:f>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b="0" i="1" smtClean="0">
                              <a:solidFill>
                                <a:srgbClr val="000000"/>
                              </a:solidFill>
                              <a:latin typeface="Cambria Math" panose="02040503050406030204" pitchFamily="18" charset="0"/>
                            </a:rPr>
                            <m:t>𝑢</m:t>
                          </m:r>
                          <m:d>
                            <m:dPr>
                              <m:ctrlPr>
                                <a:rPr lang="en-US" sz="2000" b="0" i="1" smtClean="0">
                                  <a:solidFill>
                                    <a:srgbClr val="000000"/>
                                  </a:solidFill>
                                  <a:latin typeface="Cambria Math" panose="02040503050406030204" pitchFamily="18" charset="0"/>
                                </a:rPr>
                              </m:ctrlPr>
                            </m:dPr>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US" sz="2000" i="1">
                                      <a:solidFill>
                                        <a:srgbClr val="000000"/>
                                      </a:solidFill>
                                      <a:latin typeface="Cambria Math" panose="02040503050406030204" pitchFamily="18" charset="0"/>
                                      <a:ea typeface="Cambria Math" panose="02040503050406030204" pitchFamily="18" charset="0"/>
                                    </a:rPr>
                                    <m:t>∞</m:t>
                                  </m:r>
                                </m:sub>
                              </m:sSub>
                              <m:r>
                                <a:rPr lang="en-US" sz="2000" b="0" i="1" smtClean="0">
                                  <a:solidFill>
                                    <a:srgbClr val="000000"/>
                                  </a:solidFill>
                                  <a:latin typeface="Cambria Math" panose="02040503050406030204" pitchFamily="18" charset="0"/>
                                  <a:ea typeface="Cambria Math" panose="02040503050406030204" pitchFamily="18" charset="0"/>
                                </a:rPr>
                                <m:t>−</m:t>
                              </m:r>
                              <m:r>
                                <a:rPr lang="en-US" sz="2000" b="0" i="1" smtClean="0">
                                  <a:solidFill>
                                    <a:srgbClr val="000000"/>
                                  </a:solidFill>
                                  <a:latin typeface="Cambria Math" panose="02040503050406030204" pitchFamily="18" charset="0"/>
                                </a:rPr>
                                <m:t>𝑇</m:t>
                              </m:r>
                            </m:e>
                          </m:d>
                          <m:r>
                            <a:rPr lang="en-US" sz="2000" b="0" i="1" smtClean="0">
                              <a:solidFill>
                                <a:srgbClr val="000000"/>
                              </a:solidFill>
                              <a:latin typeface="Cambria Math" panose="02040503050406030204" pitchFamily="18" charset="0"/>
                            </a:rPr>
                            <m:t>𝑑𝑦</m:t>
                          </m:r>
                        </m:e>
                      </m:nary>
                    </m:oMath>
                  </m:oMathPara>
                </a14:m>
                <a:endParaRPr lang="en-IN" sz="2000" dirty="0"/>
              </a:p>
            </p:txBody>
          </p:sp>
        </mc:Choice>
        <mc:Fallback xmlns="">
          <p:sp>
            <p:nvSpPr>
              <p:cNvPr id="4" name="Object 3">
                <a:extLst>
                  <a:ext uri="{FF2B5EF4-FFF2-40B4-BE49-F238E27FC236}">
                    <a16:creationId xmlns:a16="http://schemas.microsoft.com/office/drawing/2014/main" id="{61593075-1B5B-5770-C1B4-C3755EC5F543}"/>
                  </a:ext>
                </a:extLst>
              </p:cNvPr>
              <p:cNvSpPr txBox="1">
                <a:spLocks noRot="1" noChangeAspect="1" noMove="1" noResize="1" noEditPoints="1" noAdjustHandles="1" noChangeArrowheads="1" noChangeShapeType="1" noTextEdit="1"/>
              </p:cNvSpPr>
              <p:nvPr/>
            </p:nvSpPr>
            <p:spPr bwMode="auto">
              <a:xfrm>
                <a:off x="4503738" y="3386521"/>
                <a:ext cx="3962400" cy="1015232"/>
              </a:xfrm>
              <a:prstGeom prst="rect">
                <a:avLst/>
              </a:prstGeom>
              <a:blipFill>
                <a:blip r:embed="rId7"/>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Object 3">
                <a:extLst>
                  <a:ext uri="{FF2B5EF4-FFF2-40B4-BE49-F238E27FC236}">
                    <a16:creationId xmlns:a16="http://schemas.microsoft.com/office/drawing/2014/main" id="{4BB80982-B990-AB79-280D-DAF63D9E71BD}"/>
                  </a:ext>
                </a:extLst>
              </p:cNvPr>
              <p:cNvSpPr txBox="1"/>
              <p:nvPr/>
            </p:nvSpPr>
            <p:spPr bwMode="auto">
              <a:xfrm>
                <a:off x="3124200" y="4394968"/>
                <a:ext cx="3962400" cy="1015232"/>
              </a:xfrm>
              <a:prstGeom prst="rect">
                <a:avLst/>
              </a:prstGeom>
              <a:noFill/>
              <a:ln>
                <a:noFill/>
              </a:ln>
              <a:effectLst/>
            </p:spPr>
            <p:txBody>
              <a:bodyPr>
                <a:noAutofit/>
              </a:bodyPr>
              <a:lstStyle/>
              <a:p>
                <a:pPr/>
                <a14:m>
                  <m:oMathPara xmlns:m="http://schemas.openxmlformats.org/officeDocument/2006/math">
                    <m:oMathParaPr>
                      <m:jc m:val="center"/>
                    </m:oMathParaPr>
                    <m:oMath xmlns:m="http://schemas.openxmlformats.org/officeDocument/2006/math">
                      <m:f>
                        <m:fPr>
                          <m:ctrlPr>
                            <a:rPr lang="en-IN" sz="2000" i="1" smtClean="0">
                              <a:solidFill>
                                <a:srgbClr val="000000"/>
                              </a:solidFill>
                              <a:latin typeface="Cambria Math" panose="02040503050406030204" pitchFamily="18" charset="0"/>
                              <a:ea typeface="Cambria Math" panose="02040503050406030204" pitchFamily="18" charset="0"/>
                            </a:rPr>
                          </m:ctrlPr>
                        </m:fPr>
                        <m:num>
                          <m:r>
                            <a:rPr lang="en-IN" sz="2000" i="1">
                              <a:solidFill>
                                <a:srgbClr val="000000"/>
                              </a:solidFill>
                              <a:latin typeface="Cambria Math" panose="02040503050406030204" pitchFamily="18" charset="0"/>
                            </a:rPr>
                            <m:t>h</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𝑇</m:t>
                                  </m:r>
                                </m:e>
                                <m:sub>
                                  <m:r>
                                    <a:rPr lang="en-IN" sz="2000" i="1">
                                      <a:solidFill>
                                        <a:srgbClr val="000000"/>
                                      </a:solidFill>
                                      <a:latin typeface="Cambria Math" panose="02040503050406030204" pitchFamily="18" charset="0"/>
                                    </a:rPr>
                                    <m:t>𝑠</m:t>
                                  </m:r>
                                </m:sub>
                              </m:sSub>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𝑇</m:t>
                                  </m:r>
                                </m:e>
                                <m:sub>
                                  <m:r>
                                    <a:rPr lang="en-IN" sz="2000" i="1">
                                      <a:solidFill>
                                        <a:srgbClr val="000000"/>
                                      </a:solidFill>
                                      <a:latin typeface="Cambria Math" panose="02040503050406030204" pitchFamily="18" charset="0"/>
                                    </a:rPr>
                                    <m:t>∞</m:t>
                                  </m:r>
                                </m:sub>
                              </m:sSub>
                            </m:e>
                          </m:d>
                        </m:num>
                        <m:den>
                          <m:r>
                            <a:rPr lang="en-IN" sz="2000" i="1" smtClean="0">
                              <a:solidFill>
                                <a:srgbClr val="000000"/>
                              </a:solidFill>
                              <a:latin typeface="Cambria Math" panose="02040503050406030204" pitchFamily="18" charset="0"/>
                              <a:ea typeface="Cambria Math" panose="02040503050406030204" pitchFamily="18" charset="0"/>
                            </a:rPr>
                            <m:t>𝜌</m:t>
                          </m:r>
                          <m:sSub>
                            <m:sSubPr>
                              <m:ctrlPr>
                                <a:rPr lang="en-IN" sz="2000" i="1" smtClean="0">
                                  <a:solidFill>
                                    <a:srgbClr val="000000"/>
                                  </a:solidFill>
                                  <a:latin typeface="Cambria Math" panose="02040503050406030204" pitchFamily="18" charset="0"/>
                                  <a:ea typeface="Cambria Math" panose="02040503050406030204" pitchFamily="18" charset="0"/>
                                </a:rPr>
                              </m:ctrlPr>
                            </m:sSubPr>
                            <m:e>
                              <m:r>
                                <a:rPr lang="en-US" sz="2000" b="0" i="1" smtClean="0">
                                  <a:solidFill>
                                    <a:srgbClr val="000000"/>
                                  </a:solidFill>
                                  <a:latin typeface="Cambria Math" panose="02040503050406030204" pitchFamily="18" charset="0"/>
                                  <a:ea typeface="Cambria Math" panose="02040503050406030204" pitchFamily="18" charset="0"/>
                                </a:rPr>
                                <m:t>𝑐</m:t>
                              </m:r>
                            </m:e>
                            <m:sub>
                              <m:r>
                                <a:rPr lang="en-US" sz="2000" b="0" i="1" smtClean="0">
                                  <a:solidFill>
                                    <a:srgbClr val="000000"/>
                                  </a:solidFill>
                                  <a:latin typeface="Cambria Math" panose="02040503050406030204" pitchFamily="18" charset="0"/>
                                  <a:ea typeface="Cambria Math" panose="02040503050406030204" pitchFamily="18" charset="0"/>
                                </a:rPr>
                                <m:t>𝑝</m:t>
                              </m:r>
                            </m:sub>
                          </m:sSub>
                        </m:den>
                      </m:f>
                      <m:r>
                        <a:rPr lang="en-US" sz="2000" b="0" i="1" smtClean="0">
                          <a:solidFill>
                            <a:srgbClr val="000000"/>
                          </a:solidFill>
                          <a:latin typeface="Cambria Math" panose="02040503050406030204" pitchFamily="18" charset="0"/>
                        </a:rPr>
                        <m:t>=</m:t>
                      </m:r>
                      <m:f>
                        <m:fPr>
                          <m:ctrlPr>
                            <a:rPr lang="en-IN" sz="2000" i="1" smtClean="0">
                              <a:solidFill>
                                <a:srgbClr val="000000"/>
                              </a:solidFill>
                              <a:latin typeface="Cambria Math" panose="02040503050406030204" pitchFamily="18" charset="0"/>
                            </a:rPr>
                          </m:ctrlPr>
                        </m:fPr>
                        <m:num>
                          <m:r>
                            <a:rPr lang="en-US" sz="2000" b="0" i="1" smtClean="0">
                              <a:solidFill>
                                <a:srgbClr val="000000"/>
                              </a:solidFill>
                              <a:latin typeface="Cambria Math" panose="02040503050406030204" pitchFamily="18" charset="0"/>
                            </a:rPr>
                            <m:t>𝑑</m:t>
                          </m:r>
                        </m:num>
                        <m:den>
                          <m:r>
                            <a:rPr lang="en-US" sz="2000" b="0" i="1" smtClean="0">
                              <a:solidFill>
                                <a:srgbClr val="000000"/>
                              </a:solidFill>
                              <a:latin typeface="Cambria Math" panose="02040503050406030204" pitchFamily="18" charset="0"/>
                            </a:rPr>
                            <m:t>𝑑𝑥</m:t>
                          </m:r>
                        </m:den>
                      </m:f>
                      <m:nary>
                        <m:naryPr>
                          <m:ctrlPr>
                            <a:rPr lang="en-IN" sz="2000" i="1" smtClean="0">
                              <a:solidFill>
                                <a:srgbClr val="000000"/>
                              </a:solidFill>
                              <a:latin typeface="Cambria Math" panose="02040503050406030204" pitchFamily="18" charset="0"/>
                            </a:rPr>
                          </m:ctrlPr>
                        </m:naryPr>
                        <m:sub>
                          <m:r>
                            <m:rPr>
                              <m:brk m:alnAt="23"/>
                            </m:rPr>
                            <a:rPr lang="en-US" sz="2000" b="0" i="1" smtClean="0">
                              <a:solidFill>
                                <a:srgbClr val="000000"/>
                              </a:solidFill>
                              <a:latin typeface="Cambria Math" panose="02040503050406030204" pitchFamily="18" charset="0"/>
                            </a:rPr>
                            <m:t>0</m:t>
                          </m:r>
                        </m:sub>
                        <m:sup>
                          <m:r>
                            <a:rPr lang="en-US" sz="2000" b="0" i="1" smtClean="0">
                              <a:solidFill>
                                <a:srgbClr val="000000"/>
                              </a:solidFill>
                              <a:latin typeface="Cambria Math" panose="02040503050406030204" pitchFamily="18" charset="0"/>
                            </a:rPr>
                            <m:t>𝑌</m:t>
                          </m:r>
                        </m:sup>
                        <m:e>
                          <m:r>
                            <a:rPr lang="en-US" sz="2000" b="0" i="1" smtClean="0">
                              <a:solidFill>
                                <a:srgbClr val="000000"/>
                              </a:solidFill>
                              <a:latin typeface="Cambria Math" panose="02040503050406030204" pitchFamily="18" charset="0"/>
                            </a:rPr>
                            <m:t>𝑢</m:t>
                          </m:r>
                          <m:d>
                            <m:dPr>
                              <m:ctrlPr>
                                <a:rPr lang="en-US" sz="2000" b="0" i="1" smtClean="0">
                                  <a:solidFill>
                                    <a:srgbClr val="000000"/>
                                  </a:solidFill>
                                  <a:latin typeface="Cambria Math" panose="02040503050406030204" pitchFamily="18" charset="0"/>
                                </a:rPr>
                              </m:ctrlPr>
                            </m:dPr>
                            <m:e>
                              <m:sSub>
                                <m:sSubPr>
                                  <m:ctrlPr>
                                    <a:rPr lang="en-US"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𝑇</m:t>
                                  </m:r>
                                </m:e>
                                <m:sub>
                                  <m:r>
                                    <a:rPr lang="en-US" sz="2000" i="1">
                                      <a:solidFill>
                                        <a:srgbClr val="000000"/>
                                      </a:solidFill>
                                      <a:latin typeface="Cambria Math" panose="02040503050406030204" pitchFamily="18" charset="0"/>
                                      <a:ea typeface="Cambria Math" panose="02040503050406030204" pitchFamily="18" charset="0"/>
                                    </a:rPr>
                                    <m:t>∞</m:t>
                                  </m:r>
                                </m:sub>
                              </m:sSub>
                              <m:r>
                                <a:rPr lang="en-US" sz="2000" b="0" i="1" smtClean="0">
                                  <a:solidFill>
                                    <a:srgbClr val="000000"/>
                                  </a:solidFill>
                                  <a:latin typeface="Cambria Math" panose="02040503050406030204" pitchFamily="18" charset="0"/>
                                  <a:ea typeface="Cambria Math" panose="02040503050406030204" pitchFamily="18" charset="0"/>
                                </a:rPr>
                                <m:t>−</m:t>
                              </m:r>
                              <m:r>
                                <a:rPr lang="en-US" sz="2000" b="0" i="1" smtClean="0">
                                  <a:solidFill>
                                    <a:srgbClr val="000000"/>
                                  </a:solidFill>
                                  <a:latin typeface="Cambria Math" panose="02040503050406030204" pitchFamily="18" charset="0"/>
                                </a:rPr>
                                <m:t>𝑇</m:t>
                              </m:r>
                            </m:e>
                          </m:d>
                          <m:r>
                            <a:rPr lang="en-US" sz="2000" b="0" i="1" smtClean="0">
                              <a:solidFill>
                                <a:srgbClr val="000000"/>
                              </a:solidFill>
                              <a:latin typeface="Cambria Math" panose="02040503050406030204" pitchFamily="18" charset="0"/>
                            </a:rPr>
                            <m:t>𝑑𝑦</m:t>
                          </m:r>
                        </m:e>
                      </m:nary>
                    </m:oMath>
                  </m:oMathPara>
                </a14:m>
                <a:endParaRPr lang="en-IN" sz="2000" dirty="0"/>
              </a:p>
            </p:txBody>
          </p:sp>
        </mc:Choice>
        <mc:Fallback xmlns="">
          <p:sp>
            <p:nvSpPr>
              <p:cNvPr id="23" name="Object 3">
                <a:extLst>
                  <a:ext uri="{FF2B5EF4-FFF2-40B4-BE49-F238E27FC236}">
                    <a16:creationId xmlns:a16="http://schemas.microsoft.com/office/drawing/2014/main" id="{4BB80982-B990-AB79-280D-DAF63D9E71BD}"/>
                  </a:ext>
                </a:extLst>
              </p:cNvPr>
              <p:cNvSpPr txBox="1">
                <a:spLocks noRot="1" noChangeAspect="1" noMove="1" noResize="1" noEditPoints="1" noAdjustHandles="1" noChangeArrowheads="1" noChangeShapeType="1" noTextEdit="1"/>
              </p:cNvSpPr>
              <p:nvPr/>
            </p:nvSpPr>
            <p:spPr bwMode="auto">
              <a:xfrm>
                <a:off x="3124200" y="4394968"/>
                <a:ext cx="3962400" cy="1015232"/>
              </a:xfrm>
              <a:prstGeom prst="rect">
                <a:avLst/>
              </a:prstGeom>
              <a:blipFill>
                <a:blip r:embed="rId8"/>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49591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3" grpId="0"/>
      <p:bldP spid="4"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Object 4">
                <a:extLst>
                  <a:ext uri="{FF2B5EF4-FFF2-40B4-BE49-F238E27FC236}">
                    <a16:creationId xmlns:a16="http://schemas.microsoft.com/office/drawing/2014/main" id="{1E3760D1-46C0-5E47-4FEF-87073043205B}"/>
                  </a:ext>
                </a:extLst>
              </p:cNvPr>
              <p:cNvSpPr txBox="1"/>
              <p:nvPr/>
            </p:nvSpPr>
            <p:spPr bwMode="auto">
              <a:xfrm>
                <a:off x="990600" y="1562100"/>
                <a:ext cx="3270250" cy="1071563"/>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num>
                        <m:den>
                          <m:r>
                            <a:rPr lang="en-IN" i="1">
                              <a:solidFill>
                                <a:srgbClr val="000000"/>
                              </a:solidFill>
                              <a:latin typeface="Cambria Math" panose="02040503050406030204" pitchFamily="18" charset="0"/>
                            </a:rPr>
                            <m:t>𝑑𝑥</m:t>
                          </m:r>
                        </m:den>
                      </m:f>
                      <m:d>
                        <m:dPr>
                          <m:begChr m:val="{"/>
                          <m:endChr m:val="}"/>
                          <m:ctrlPr>
                            <a:rPr lang="en-IN" i="1">
                              <a:solidFill>
                                <a:srgbClr val="000000"/>
                              </a:solidFill>
                              <a:latin typeface="Cambria Math" panose="02040503050406030204" pitchFamily="18" charset="0"/>
                            </a:rPr>
                          </m:ctrlPr>
                        </m:dPr>
                        <m:e>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h</m:t>
                              </m:r>
                            </m:sup>
                            <m:e>
                              <m:r>
                                <a:rPr lang="en-IN" i="1">
                                  <a:solidFill>
                                    <a:srgbClr val="000000"/>
                                  </a:solidFill>
                                  <a:latin typeface="Cambria Math" panose="02040503050406030204" pitchFamily="18" charset="0"/>
                                </a:rPr>
                                <m:t>𝑢</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e>
                              </m:d>
                            </m:e>
                          </m:nary>
                          <m:r>
                            <a:rPr lang="en-IN" i="1">
                              <a:solidFill>
                                <a:srgbClr val="000000"/>
                              </a:solidFill>
                              <a:latin typeface="Cambria Math" panose="02040503050406030204" pitchFamily="18" charset="0"/>
                            </a:rPr>
                            <m:t>𝑑𝑦</m:t>
                          </m:r>
                        </m:e>
                      </m:d>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num>
                        <m:den>
                          <m:r>
                            <a:rPr lang="en-IN" i="1">
                              <a:solidFill>
                                <a:srgbClr val="000000"/>
                              </a:solidFill>
                              <a:latin typeface="Cambria Math" panose="02040503050406030204" pitchFamily="18" charset="0"/>
                            </a:rPr>
                            <m:t>𝜌</m:t>
                          </m:r>
                        </m:den>
                      </m:f>
                    </m:oMath>
                  </m:oMathPara>
                </a14:m>
                <a:endParaRPr lang="en-IN" dirty="0"/>
              </a:p>
            </p:txBody>
          </p:sp>
        </mc:Choice>
        <mc:Fallback xmlns="">
          <p:sp>
            <p:nvSpPr>
              <p:cNvPr id="4" name="Object 4">
                <a:extLst>
                  <a:ext uri="{FF2B5EF4-FFF2-40B4-BE49-F238E27FC236}">
                    <a16:creationId xmlns:a16="http://schemas.microsoft.com/office/drawing/2014/main" id="{1E3760D1-46C0-5E47-4FEF-87073043205B}"/>
                  </a:ext>
                </a:extLst>
              </p:cNvPr>
              <p:cNvSpPr txBox="1">
                <a:spLocks noRot="1" noChangeAspect="1" noMove="1" noResize="1" noEditPoints="1" noAdjustHandles="1" noChangeArrowheads="1" noChangeShapeType="1" noTextEdit="1"/>
              </p:cNvSpPr>
              <p:nvPr/>
            </p:nvSpPr>
            <p:spPr bwMode="auto">
              <a:xfrm>
                <a:off x="990600" y="1562100"/>
                <a:ext cx="3270250" cy="1071563"/>
              </a:xfrm>
              <a:prstGeom prst="rect">
                <a:avLst/>
              </a:prstGeom>
              <a:blipFill>
                <a:blip r:embed="rId2"/>
                <a:stretch>
                  <a:fillRect/>
                </a:stretch>
              </a:blipFill>
              <a:ln w="25400" algn="ctr">
                <a:solidFill>
                  <a:schemeClr val="bg1"/>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626" name="Object 6">
                <a:extLst>
                  <a:ext uri="{FF2B5EF4-FFF2-40B4-BE49-F238E27FC236}">
                    <a16:creationId xmlns:a16="http://schemas.microsoft.com/office/drawing/2014/main" id="{C65EBC95-D609-B2BB-8869-DFCD147CCBEC}"/>
                  </a:ext>
                </a:extLst>
              </p:cNvPr>
              <p:cNvSpPr txBox="1"/>
              <p:nvPr/>
            </p:nvSpPr>
            <p:spPr bwMode="auto">
              <a:xfrm>
                <a:off x="5089525" y="1638300"/>
                <a:ext cx="2652713" cy="10302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𝐷</m:t>
                          </m:r>
                        </m:sub>
                      </m:sSub>
                      <m:r>
                        <a:rPr lang="en-IN" i="1">
                          <a:solidFill>
                            <a:srgbClr val="000000"/>
                          </a:solidFill>
                          <a:latin typeface="Cambria Math" panose="02040503050406030204" pitchFamily="18" charset="0"/>
                        </a:rPr>
                        <m:t>=</m:t>
                      </m:r>
                      <m:nary>
                        <m:naryP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𝐿</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r>
                            <a:rPr lang="en-IN" i="1">
                              <a:solidFill>
                                <a:srgbClr val="000000"/>
                              </a:solidFill>
                              <a:latin typeface="Cambria Math" panose="02040503050406030204" pitchFamily="18" charset="0"/>
                            </a:rPr>
                            <m:t>𝑑𝑥</m:t>
                          </m:r>
                        </m:e>
                      </m:nary>
                    </m:oMath>
                  </m:oMathPara>
                </a14:m>
                <a:endParaRPr lang="en-IN" dirty="0"/>
              </a:p>
            </p:txBody>
          </p:sp>
        </mc:Choice>
        <mc:Fallback xmlns="">
          <p:sp>
            <p:nvSpPr>
              <p:cNvPr id="26626" name="Object 6">
                <a:extLst>
                  <a:ext uri="{FF2B5EF4-FFF2-40B4-BE49-F238E27FC236}">
                    <a16:creationId xmlns:a16="http://schemas.microsoft.com/office/drawing/2014/main" id="{C65EBC95-D609-B2BB-8869-DFCD147CCBEC}"/>
                  </a:ext>
                </a:extLst>
              </p:cNvPr>
              <p:cNvSpPr txBox="1">
                <a:spLocks noRot="1" noChangeAspect="1" noMove="1" noResize="1" noEditPoints="1" noAdjustHandles="1" noChangeArrowheads="1" noChangeShapeType="1" noTextEdit="1"/>
              </p:cNvSpPr>
              <p:nvPr/>
            </p:nvSpPr>
            <p:spPr bwMode="auto">
              <a:xfrm>
                <a:off x="5089525" y="1638300"/>
                <a:ext cx="2652713" cy="1030288"/>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Object 8">
                <a:extLst>
                  <a:ext uri="{FF2B5EF4-FFF2-40B4-BE49-F238E27FC236}">
                    <a16:creationId xmlns:a16="http://schemas.microsoft.com/office/drawing/2014/main" id="{8AF7926B-8307-D425-74D6-0EAA90955729}"/>
                  </a:ext>
                </a:extLst>
              </p:cNvPr>
              <p:cNvSpPr txBox="1"/>
              <p:nvPr/>
            </p:nvSpPr>
            <p:spPr bwMode="auto">
              <a:xfrm>
                <a:off x="1736725" y="3001962"/>
                <a:ext cx="1420813" cy="884238"/>
              </a:xfrm>
              <a:prstGeom prst="rect">
                <a:avLst/>
              </a:prstGeom>
              <a:noFill/>
              <a:ln w="25400" algn="ctr">
                <a:solidFill>
                  <a:schemeClr val="bg1"/>
                </a:solidFill>
                <a:miter lim="800000"/>
                <a:headEnd/>
                <a:tailEnd/>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𝑑𝑥</m:t>
                          </m:r>
                        </m:den>
                      </m:f>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𝜏</m:t>
                              </m:r>
                            </m:e>
                            <m:sub>
                              <m:r>
                                <a:rPr lang="en-IN" i="1">
                                  <a:solidFill>
                                    <a:srgbClr val="000000"/>
                                  </a:solidFill>
                                  <a:latin typeface="Cambria Math" panose="02040503050406030204" pitchFamily="18" charset="0"/>
                                </a:rPr>
                                <m:t>𝑤𝑎𝑙𝑙</m:t>
                              </m:r>
                            </m:sub>
                          </m:sSub>
                        </m:num>
                        <m:den>
                          <m:r>
                            <a:rPr lang="en-IN" i="1">
                              <a:solidFill>
                                <a:srgbClr val="000000"/>
                              </a:solidFill>
                              <a:latin typeface="Cambria Math" panose="02040503050406030204" pitchFamily="18" charset="0"/>
                            </a:rPr>
                            <m:t>𝜌</m:t>
                          </m:r>
                        </m:den>
                      </m:f>
                    </m:oMath>
                  </m:oMathPara>
                </a14:m>
                <a:endParaRPr lang="en-IN" dirty="0"/>
              </a:p>
            </p:txBody>
          </p:sp>
        </mc:Choice>
        <mc:Fallback xmlns="">
          <p:sp>
            <p:nvSpPr>
              <p:cNvPr id="6" name="Object 8">
                <a:extLst>
                  <a:ext uri="{FF2B5EF4-FFF2-40B4-BE49-F238E27FC236}">
                    <a16:creationId xmlns:a16="http://schemas.microsoft.com/office/drawing/2014/main" id="{8AF7926B-8307-D425-74D6-0EAA90955729}"/>
                  </a:ext>
                </a:extLst>
              </p:cNvPr>
              <p:cNvSpPr txBox="1">
                <a:spLocks noRot="1" noChangeAspect="1" noMove="1" noResize="1" noEditPoints="1" noAdjustHandles="1" noChangeArrowheads="1" noChangeShapeType="1" noTextEdit="1"/>
              </p:cNvSpPr>
              <p:nvPr/>
            </p:nvSpPr>
            <p:spPr bwMode="auto">
              <a:xfrm>
                <a:off x="1736725" y="3001962"/>
                <a:ext cx="1420813" cy="884238"/>
              </a:xfrm>
              <a:prstGeom prst="rect">
                <a:avLst/>
              </a:prstGeom>
              <a:blipFill>
                <a:blip r:embed="rId4"/>
                <a:stretch>
                  <a:fillRect/>
                </a:stretch>
              </a:blipFill>
              <a:ln w="25400" algn="ctr">
                <a:solidFill>
                  <a:schemeClr val="bg1"/>
                </a:solidFill>
                <a:miter lim="800000"/>
                <a:headEnd/>
                <a:tailEnd/>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bject 9">
                <a:extLst>
                  <a:ext uri="{FF2B5EF4-FFF2-40B4-BE49-F238E27FC236}">
                    <a16:creationId xmlns:a16="http://schemas.microsoft.com/office/drawing/2014/main" id="{F7288740-2005-0B19-4449-02861DCEFCA0}"/>
                  </a:ext>
                </a:extLst>
              </p:cNvPr>
              <p:cNvSpPr txBox="1"/>
              <p:nvPr/>
            </p:nvSpPr>
            <p:spPr bwMode="auto">
              <a:xfrm>
                <a:off x="4937125" y="2784475"/>
                <a:ext cx="2911475" cy="11398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𝐷</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nary>
                        <m:naryP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𝐿</m:t>
                          </m:r>
                        </m:sup>
                        <m:e>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𝜃</m:t>
                              </m:r>
                            </m:num>
                            <m:den>
                              <m:r>
                                <a:rPr lang="en-IN" i="1">
                                  <a:solidFill>
                                    <a:srgbClr val="000000"/>
                                  </a:solidFill>
                                  <a:latin typeface="Cambria Math" panose="02040503050406030204" pitchFamily="18" charset="0"/>
                                </a:rPr>
                                <m:t>𝑑𝑥</m:t>
                              </m:r>
                            </m:den>
                          </m:f>
                          <m:r>
                            <a:rPr lang="en-IN" i="1">
                              <a:solidFill>
                                <a:srgbClr val="000000"/>
                              </a:solidFill>
                              <a:latin typeface="Cambria Math" panose="02040503050406030204" pitchFamily="18" charset="0"/>
                            </a:rPr>
                            <m:t>𝑑𝑥</m:t>
                          </m:r>
                        </m:e>
                      </m:nary>
                    </m:oMath>
                  </m:oMathPara>
                </a14:m>
                <a:endParaRPr lang="en-IN"/>
              </a:p>
            </p:txBody>
          </p:sp>
        </mc:Choice>
        <mc:Fallback xmlns="">
          <p:sp>
            <p:nvSpPr>
              <p:cNvPr id="7" name="Object 9">
                <a:extLst>
                  <a:ext uri="{FF2B5EF4-FFF2-40B4-BE49-F238E27FC236}">
                    <a16:creationId xmlns:a16="http://schemas.microsoft.com/office/drawing/2014/main" id="{F7288740-2005-0B19-4449-02861DCEFCA0}"/>
                  </a:ext>
                </a:extLst>
              </p:cNvPr>
              <p:cNvSpPr txBox="1">
                <a:spLocks noRot="1" noChangeAspect="1" noMove="1" noResize="1" noEditPoints="1" noAdjustHandles="1" noChangeArrowheads="1" noChangeShapeType="1" noTextEdit="1"/>
              </p:cNvSpPr>
              <p:nvPr/>
            </p:nvSpPr>
            <p:spPr bwMode="auto">
              <a:xfrm>
                <a:off x="4937125" y="2784475"/>
                <a:ext cx="2911475" cy="1139825"/>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Object 10">
                <a:extLst>
                  <a:ext uri="{FF2B5EF4-FFF2-40B4-BE49-F238E27FC236}">
                    <a16:creationId xmlns:a16="http://schemas.microsoft.com/office/drawing/2014/main" id="{2C42E6BE-5915-5DB9-3C4B-95CF3C6AF963}"/>
                  </a:ext>
                </a:extLst>
              </p:cNvPr>
              <p:cNvSpPr txBox="1"/>
              <p:nvPr/>
            </p:nvSpPr>
            <p:spPr bwMode="auto">
              <a:xfrm>
                <a:off x="2498725" y="4610100"/>
                <a:ext cx="4418937" cy="17145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𝐷</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𝜌</m:t>
                      </m:r>
                      <m:nary>
                        <m:naryP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𝜃</m:t>
                          </m:r>
                          <m: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𝑎𝑡</m:t>
                          </m:r>
                          <m: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𝑥</m:t>
                          </m:r>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𝜃</m:t>
                          </m:r>
                          <m: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𝑎𝑡</m:t>
                          </m:r>
                          <m: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𝑥</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𝐿</m:t>
                          </m:r>
                        </m:sup>
                        <m:e>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𝜃</m:t>
                          </m:r>
                        </m:e>
                      </m:nary>
                    </m:oMath>
                  </m:oMathPara>
                </a14:m>
                <a:endParaRPr lang="en-IN" dirty="0"/>
              </a:p>
            </p:txBody>
          </p:sp>
        </mc:Choice>
        <mc:Fallback xmlns="">
          <p:sp>
            <p:nvSpPr>
              <p:cNvPr id="8" name="Object 10">
                <a:extLst>
                  <a:ext uri="{FF2B5EF4-FFF2-40B4-BE49-F238E27FC236}">
                    <a16:creationId xmlns:a16="http://schemas.microsoft.com/office/drawing/2014/main" id="{2C42E6BE-5915-5DB9-3C4B-95CF3C6AF963}"/>
                  </a:ext>
                </a:extLst>
              </p:cNvPr>
              <p:cNvSpPr txBox="1">
                <a:spLocks noRot="1" noChangeAspect="1" noMove="1" noResize="1" noEditPoints="1" noAdjustHandles="1" noChangeArrowheads="1" noChangeShapeType="1" noTextEdit="1"/>
              </p:cNvSpPr>
              <p:nvPr/>
            </p:nvSpPr>
            <p:spPr bwMode="auto">
              <a:xfrm>
                <a:off x="2498725" y="4610100"/>
                <a:ext cx="4418937" cy="1714500"/>
              </a:xfrm>
              <a:prstGeom prst="rect">
                <a:avLst/>
              </a:prstGeom>
              <a:blipFill>
                <a:blip r:embed="rId6"/>
                <a:stretch>
                  <a:fillRect/>
                </a:stretch>
              </a:blipFill>
              <a:ln>
                <a:noFill/>
              </a:ln>
              <a:effectLst/>
            </p:spPr>
            <p:txBody>
              <a:bodyPr/>
              <a:lstStyle/>
              <a:p>
                <a:r>
                  <a:rPr lang="en-IN">
                    <a:noFill/>
                  </a:rPr>
                  <a:t> </a:t>
                </a:r>
              </a:p>
            </p:txBody>
          </p:sp>
        </mc:Fallback>
      </mc:AlternateContent>
      <p:sp>
        <p:nvSpPr>
          <p:cNvPr id="29711" name="Title 10">
            <a:extLst>
              <a:ext uri="{FF2B5EF4-FFF2-40B4-BE49-F238E27FC236}">
                <a16:creationId xmlns:a16="http://schemas.microsoft.com/office/drawing/2014/main" id="{BB697FFD-84FE-67D6-44EA-C758C9E5F1C7}"/>
              </a:ext>
            </a:extLst>
          </p:cNvPr>
          <p:cNvSpPr>
            <a:spLocks noGrp="1"/>
          </p:cNvSpPr>
          <p:nvPr>
            <p:ph type="title"/>
          </p:nvPr>
        </p:nvSpPr>
        <p:spPr>
          <a:xfrm>
            <a:off x="132140" y="304800"/>
            <a:ext cx="7183060" cy="685800"/>
          </a:xfrm>
        </p:spPr>
        <p:txBody>
          <a:bodyPr/>
          <a:lstStyle/>
          <a:p>
            <a:r>
              <a:rPr lang="en-IN" altLang="en-US" sz="2800" dirty="0"/>
              <a:t>Total Momentum deficit across boundary layer</a:t>
            </a:r>
          </a:p>
        </p:txBody>
      </p:sp>
      <mc:AlternateContent xmlns:mc="http://schemas.openxmlformats.org/markup-compatibility/2006" xmlns:p14="http://schemas.microsoft.com/office/powerpoint/2010/main">
        <mc:Choice Requires="p14">
          <p:contentPart p14:bwMode="auto" r:id="rId7">
            <p14:nvContentPartPr>
              <p14:cNvPr id="29706" name="Ink 11">
                <a:extLst>
                  <a:ext uri="{FF2B5EF4-FFF2-40B4-BE49-F238E27FC236}">
                    <a16:creationId xmlns:a16="http://schemas.microsoft.com/office/drawing/2014/main" id="{7C763417-F1B1-845D-0FD2-4A9EE6BD8F10}"/>
                  </a:ext>
                </a:extLst>
              </p14:cNvPr>
              <p14:cNvContentPartPr>
                <a14:cpLocks xmlns:a14="http://schemas.microsoft.com/office/drawing/2010/main" noRot="1" noChangeAspect="1" noEditPoints="1" noChangeArrowheads="1" noChangeShapeType="1"/>
              </p14:cNvContentPartPr>
              <p14:nvPr/>
            </p14:nvContentPartPr>
            <p14:xfrm>
              <a:off x="8861425" y="6405563"/>
              <a:ext cx="147638" cy="60325"/>
            </p14:xfrm>
          </p:contentPart>
        </mc:Choice>
        <mc:Fallback xmlns="">
          <p:pic>
            <p:nvPicPr>
              <p:cNvPr id="29706" name="Ink 11">
                <a:extLst>
                  <a:ext uri="{FF2B5EF4-FFF2-40B4-BE49-F238E27FC236}">
                    <a16:creationId xmlns:a16="http://schemas.microsoft.com/office/drawing/2014/main" id="{7C763417-F1B1-845D-0FD2-4A9EE6BD8F10}"/>
                  </a:ext>
                </a:extLst>
              </p:cNvPr>
              <p:cNvPicPr>
                <a:picLocks noRot="1" noChangeAspect="1" noEditPoints="1" noChangeArrowheads="1" noChangeShapeType="1"/>
              </p:cNvPicPr>
              <p:nvPr/>
            </p:nvPicPr>
            <p:blipFill>
              <a:blip r:embed="rId15"/>
              <a:stretch>
                <a:fillRect/>
              </a:stretch>
            </p:blipFill>
            <p:spPr>
              <a:xfrm>
                <a:off x="8852017" y="6396337"/>
                <a:ext cx="166455" cy="78777"/>
              </a:xfrm>
              <a:prstGeom prst="rect">
                <a:avLst/>
              </a:prstGeom>
            </p:spPr>
          </p:pic>
        </mc:Fallback>
      </mc:AlternateContent>
      <p:grpSp>
        <p:nvGrpSpPr>
          <p:cNvPr id="2" name="Group 38">
            <a:extLst>
              <a:ext uri="{FF2B5EF4-FFF2-40B4-BE49-F238E27FC236}">
                <a16:creationId xmlns:a16="http://schemas.microsoft.com/office/drawing/2014/main" id="{AA7F9428-BC3F-09DF-2424-7A56C2025E51}"/>
              </a:ext>
            </a:extLst>
          </p:cNvPr>
          <p:cNvGrpSpPr>
            <a:grpSpLocks/>
          </p:cNvGrpSpPr>
          <p:nvPr/>
        </p:nvGrpSpPr>
        <p:grpSpPr bwMode="auto">
          <a:xfrm>
            <a:off x="-76200" y="-6350"/>
            <a:ext cx="9144000" cy="6858000"/>
            <a:chOff x="0" y="0"/>
            <a:chExt cx="9144000" cy="6858000"/>
          </a:xfrm>
        </p:grpSpPr>
        <p:grpSp>
          <p:nvGrpSpPr>
            <p:cNvPr id="3" name="Group 19">
              <a:extLst>
                <a:ext uri="{FF2B5EF4-FFF2-40B4-BE49-F238E27FC236}">
                  <a16:creationId xmlns:a16="http://schemas.microsoft.com/office/drawing/2014/main" id="{466E9EFD-3A40-27DF-6376-DEBD2976CD1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465B7E0-104E-8A72-B117-D6896F058A58}"/>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3344C871-60C2-3BB3-5E11-5F7FA49E786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0C54C163-4D61-F8AE-DF1A-2DBC38B6A7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3E68AFD-B960-AAE3-0132-EBD19AAC353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865926C-7BF9-2CF5-1DC0-A0689088BCE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08FFD72-1021-391A-0FD5-C8DE60E2F6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6D74460-9D94-7FE0-9E34-59E93F51A5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4EC6EE62-0DC1-D903-FB6C-1C5C535429F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64E5184A-56A4-ECD6-E0DA-BC4BA0FFE06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AA670B6-E642-9BAE-5F86-2FD16EACE9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F3E48E3E-DA4B-3614-04B5-4071BF58AB16}"/>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618D259F-35F7-CA24-D4CB-F23E8FE431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8ABC73A7-8986-9330-3CFB-2577AB91782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43FA8D0-C000-498B-F0C3-A6F8940D191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BFCEEBB-9DE6-E4B5-3B8C-85957DCCF79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ppt_x"/>
                                          </p:val>
                                        </p:tav>
                                        <p:tav tm="100000">
                                          <p:val>
                                            <p:strVal val="#ppt_x"/>
                                          </p:val>
                                        </p:tav>
                                      </p:tavLst>
                                    </p:anim>
                                    <p:anim calcmode="lin" valueType="num">
                                      <p:cBhvr additive="base">
                                        <p:cTn id="8"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6" grpId="0" animBg="1"/>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Title 1">
            <a:extLst>
              <a:ext uri="{FF2B5EF4-FFF2-40B4-BE49-F238E27FC236}">
                <a16:creationId xmlns:a16="http://schemas.microsoft.com/office/drawing/2014/main" id="{A4C7033F-69C1-C16C-998D-D356E3D5C4C0}"/>
              </a:ext>
            </a:extLst>
          </p:cNvPr>
          <p:cNvSpPr>
            <a:spLocks noGrp="1"/>
          </p:cNvSpPr>
          <p:nvPr>
            <p:ph type="title"/>
          </p:nvPr>
        </p:nvSpPr>
        <p:spPr>
          <a:xfrm>
            <a:off x="533400" y="0"/>
            <a:ext cx="7772400" cy="1143000"/>
          </a:xfrm>
        </p:spPr>
        <p:txBody>
          <a:bodyPr/>
          <a:lstStyle/>
          <a:p>
            <a:r>
              <a:rPr lang="en-US" altLang="en-US" sz="2800" dirty="0"/>
              <a:t>The Displacement Thickness</a:t>
            </a:r>
          </a:p>
        </p:txBody>
      </p:sp>
      <p:sp>
        <p:nvSpPr>
          <p:cNvPr id="11270" name="Content Placeholder 2">
            <a:extLst>
              <a:ext uri="{FF2B5EF4-FFF2-40B4-BE49-F238E27FC236}">
                <a16:creationId xmlns:a16="http://schemas.microsoft.com/office/drawing/2014/main" id="{BD7D5100-38FD-280B-3934-AF1CA6812995}"/>
              </a:ext>
            </a:extLst>
          </p:cNvPr>
          <p:cNvSpPr>
            <a:spLocks noGrp="1"/>
          </p:cNvSpPr>
          <p:nvPr>
            <p:ph idx="1"/>
          </p:nvPr>
        </p:nvSpPr>
        <p:spPr>
          <a:xfrm>
            <a:off x="320675" y="1229311"/>
            <a:ext cx="8550275" cy="608663"/>
          </a:xfrm>
        </p:spPr>
        <p:txBody>
          <a:bodyPr/>
          <a:lstStyle/>
          <a:p>
            <a:r>
              <a:rPr lang="en-US" altLang="en-US" sz="2400"/>
              <a:t>Conservation of mass is applied to this Engineering CV @SSSF:</a:t>
            </a:r>
          </a:p>
        </p:txBody>
      </p:sp>
      <mc:AlternateContent xmlns:mc="http://schemas.openxmlformats.org/markup-compatibility/2006" xmlns:a14="http://schemas.microsoft.com/office/drawing/2010/main">
        <mc:Choice Requires="a14">
          <p:sp>
            <p:nvSpPr>
              <p:cNvPr id="11266" name="Object 2">
                <a:extLst>
                  <a:ext uri="{FF2B5EF4-FFF2-40B4-BE49-F238E27FC236}">
                    <a16:creationId xmlns:a16="http://schemas.microsoft.com/office/drawing/2014/main" id="{E6F3CD7E-2D4E-B3D1-169B-72A4946E2501}"/>
                  </a:ext>
                </a:extLst>
              </p:cNvPr>
              <p:cNvSpPr txBox="1"/>
              <p:nvPr/>
            </p:nvSpPr>
            <p:spPr bwMode="auto">
              <a:xfrm>
                <a:off x="990600" y="2209800"/>
                <a:ext cx="1600200" cy="774700"/>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nary>
                        <m:naryPr>
                          <m:chr m:val="∬"/>
                          <m:limLoc m:val="undOvr"/>
                          <m:supHide m:val="on"/>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𝐶𝑆</m:t>
                          </m:r>
                        </m:sub>
                        <m:sup/>
                        <m:e>
                          <m:r>
                            <a:rPr lang="en-IN" i="1">
                              <a:solidFill>
                                <a:srgbClr val="000000"/>
                              </a:solidFill>
                              <a:latin typeface="Cambria Math" panose="02040503050406030204" pitchFamily="18" charset="0"/>
                            </a:rPr>
                            <m:t>𝜌</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𝑣</m:t>
                              </m:r>
                            </m:e>
                          </m:ac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𝑑</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𝐴</m:t>
                              </m:r>
                            </m:e>
                          </m:acc>
                        </m:e>
                      </m:nary>
                      <m:r>
                        <a:rPr lang="en-IN" i="1">
                          <a:solidFill>
                            <a:srgbClr val="000000"/>
                          </a:solidFill>
                          <a:latin typeface="Cambria Math" panose="02040503050406030204" pitchFamily="18" charset="0"/>
                        </a:rPr>
                        <m:t>=0</m:t>
                      </m:r>
                    </m:oMath>
                  </m:oMathPara>
                </a14:m>
                <a:endParaRPr lang="en-IN"/>
              </a:p>
            </p:txBody>
          </p:sp>
        </mc:Choice>
        <mc:Fallback xmlns="">
          <p:sp>
            <p:nvSpPr>
              <p:cNvPr id="11266" name="Object 2">
                <a:extLst>
                  <a:ext uri="{FF2B5EF4-FFF2-40B4-BE49-F238E27FC236}">
                    <a16:creationId xmlns:a16="http://schemas.microsoft.com/office/drawing/2014/main" id="{E6F3CD7E-2D4E-B3D1-169B-72A4946E2501}"/>
                  </a:ext>
                </a:extLst>
              </p:cNvPr>
              <p:cNvSpPr txBox="1">
                <a:spLocks noRot="1" noChangeAspect="1" noMove="1" noResize="1" noEditPoints="1" noAdjustHandles="1" noChangeArrowheads="1" noChangeShapeType="1" noTextEdit="1"/>
              </p:cNvSpPr>
              <p:nvPr/>
            </p:nvSpPr>
            <p:spPr bwMode="auto">
              <a:xfrm>
                <a:off x="990600" y="2209800"/>
                <a:ext cx="1600200" cy="774700"/>
              </a:xfrm>
              <a:prstGeom prst="rect">
                <a:avLst/>
              </a:prstGeom>
              <a:blipFill>
                <a:blip r:embed="rId2"/>
                <a:stretch>
                  <a:fillRect/>
                </a:stretch>
              </a:blipFill>
              <a:ln>
                <a:noFill/>
              </a:ln>
              <a:effectLst/>
            </p:spPr>
            <p:txBody>
              <a:bodyPr/>
              <a:lstStyle/>
              <a:p>
                <a:r>
                  <a:rPr lang="en-IN">
                    <a:noFill/>
                  </a:rPr>
                  <a:t> </a:t>
                </a:r>
              </a:p>
            </p:txBody>
          </p:sp>
        </mc:Fallback>
      </mc:AlternateContent>
      <p:pic>
        <p:nvPicPr>
          <p:cNvPr id="31751" name="Picture 2">
            <a:extLst>
              <a:ext uri="{FF2B5EF4-FFF2-40B4-BE49-F238E27FC236}">
                <a16:creationId xmlns:a16="http://schemas.microsoft.com/office/drawing/2014/main" id="{70B5DDAC-2FC7-5A6D-99C5-48121840B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588" y="3867150"/>
            <a:ext cx="5713412"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267" name="Object 3">
                <a:extLst>
                  <a:ext uri="{FF2B5EF4-FFF2-40B4-BE49-F238E27FC236}">
                    <a16:creationId xmlns:a16="http://schemas.microsoft.com/office/drawing/2014/main" id="{E0E27B2F-368A-B935-0687-BDBE8447BE64}"/>
                  </a:ext>
                </a:extLst>
              </p:cNvPr>
              <p:cNvSpPr txBox="1"/>
              <p:nvPr/>
            </p:nvSpPr>
            <p:spPr bwMode="auto">
              <a:xfrm>
                <a:off x="530225" y="3124200"/>
                <a:ext cx="2554288" cy="9810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𝑢𝑑𝑦</m:t>
                          </m:r>
                        </m:e>
                      </m:nary>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𝐻</m:t>
                          </m:r>
                        </m:sup>
                        <m:e>
                          <m:r>
                            <a:rPr lang="en-IN" i="1">
                              <a:solidFill>
                                <a:srgbClr val="000000"/>
                              </a:solidFill>
                              <a:latin typeface="Cambria Math" panose="02040503050406030204" pitchFamily="18" charset="0"/>
                            </a:rPr>
                            <m:t>𝜌</m:t>
                          </m:r>
                          <m:r>
                            <a:rPr lang="en-IN" i="1">
                              <a:solidFill>
                                <a:srgbClr val="000000"/>
                              </a:solidFill>
                              <a:latin typeface="Cambria Math" panose="02040503050406030204" pitchFamily="18" charset="0"/>
                            </a:rPr>
                            <m:t>𝑈𝑑𝑦</m:t>
                          </m:r>
                        </m:e>
                      </m:nary>
                      <m:r>
                        <a:rPr lang="en-IN" i="1">
                          <a:solidFill>
                            <a:srgbClr val="000000"/>
                          </a:solidFill>
                          <a:latin typeface="Cambria Math" panose="02040503050406030204" pitchFamily="18" charset="0"/>
                        </a:rPr>
                        <m:t>=0</m:t>
                      </m:r>
                    </m:oMath>
                  </m:oMathPara>
                </a14:m>
                <a:endParaRPr lang="en-IN" dirty="0"/>
              </a:p>
            </p:txBody>
          </p:sp>
        </mc:Choice>
        <mc:Fallback xmlns="">
          <p:sp>
            <p:nvSpPr>
              <p:cNvPr id="11267" name="Object 3">
                <a:extLst>
                  <a:ext uri="{FF2B5EF4-FFF2-40B4-BE49-F238E27FC236}">
                    <a16:creationId xmlns:a16="http://schemas.microsoft.com/office/drawing/2014/main" id="{E0E27B2F-368A-B935-0687-BDBE8447BE64}"/>
                  </a:ext>
                </a:extLst>
              </p:cNvPr>
              <p:cNvSpPr txBox="1">
                <a:spLocks noRot="1" noChangeAspect="1" noMove="1" noResize="1" noEditPoints="1" noAdjustHandles="1" noChangeArrowheads="1" noChangeShapeType="1" noTextEdit="1"/>
              </p:cNvSpPr>
              <p:nvPr/>
            </p:nvSpPr>
            <p:spPr bwMode="auto">
              <a:xfrm>
                <a:off x="530225" y="3124200"/>
                <a:ext cx="2554288" cy="981075"/>
              </a:xfrm>
              <a:prstGeom prst="rect">
                <a:avLst/>
              </a:prstGeom>
              <a:blipFill>
                <a:blip r:embed="rId4"/>
                <a:stretch>
                  <a:fillRect/>
                </a:stretch>
              </a:blipFill>
              <a:ln>
                <a:noFill/>
              </a:ln>
              <a:effectLst/>
            </p:spPr>
            <p:txBody>
              <a:bodyPr/>
              <a:lstStyle/>
              <a:p>
                <a:r>
                  <a:rPr lang="en-IN">
                    <a:noFill/>
                  </a:rPr>
                  <a:t> </a:t>
                </a:r>
              </a:p>
            </p:txBody>
          </p:sp>
        </mc:Fallback>
      </mc:AlternateContent>
      <p:sp>
        <p:nvSpPr>
          <p:cNvPr id="11272" name="Rectangle 6">
            <a:extLst>
              <a:ext uri="{FF2B5EF4-FFF2-40B4-BE49-F238E27FC236}">
                <a16:creationId xmlns:a16="http://schemas.microsoft.com/office/drawing/2014/main" id="{8D837C4A-9534-1331-26A5-F616D112D7ED}"/>
              </a:ext>
            </a:extLst>
          </p:cNvPr>
          <p:cNvSpPr>
            <a:spLocks noChangeArrowheads="1"/>
          </p:cNvSpPr>
          <p:nvPr/>
        </p:nvSpPr>
        <p:spPr bwMode="auto">
          <a:xfrm>
            <a:off x="3200400" y="1905000"/>
            <a:ext cx="5334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Assuming incompressible flow, this relation simplifies to</a:t>
            </a:r>
          </a:p>
        </p:txBody>
      </p:sp>
      <mc:AlternateContent xmlns:mc="http://schemas.openxmlformats.org/markup-compatibility/2006" xmlns:a14="http://schemas.microsoft.com/office/drawing/2010/main">
        <mc:Choice Requires="a14">
          <p:sp>
            <p:nvSpPr>
              <p:cNvPr id="11268" name="Object 4">
                <a:extLst>
                  <a:ext uri="{FF2B5EF4-FFF2-40B4-BE49-F238E27FC236}">
                    <a16:creationId xmlns:a16="http://schemas.microsoft.com/office/drawing/2014/main" id="{293D9748-AFC7-014C-181A-D27912B9917F}"/>
                  </a:ext>
                </a:extLst>
              </p:cNvPr>
              <p:cNvSpPr txBox="1"/>
              <p:nvPr/>
            </p:nvSpPr>
            <p:spPr bwMode="auto">
              <a:xfrm>
                <a:off x="4267200" y="3133725"/>
                <a:ext cx="2141538" cy="98107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r>
                            <a:rPr lang="en-IN" i="1">
                              <a:solidFill>
                                <a:srgbClr val="000000"/>
                              </a:solidFill>
                              <a:latin typeface="Cambria Math" panose="02040503050406030204" pitchFamily="18" charset="0"/>
                            </a:rPr>
                            <m:t>𝑢𝑑𝑦</m:t>
                          </m:r>
                        </m:e>
                      </m:nary>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𝐻</m:t>
                          </m:r>
                        </m:sup>
                        <m:e>
                          <m:r>
                            <a:rPr lang="en-IN" i="1">
                              <a:solidFill>
                                <a:srgbClr val="000000"/>
                              </a:solidFill>
                              <a:latin typeface="Cambria Math" panose="02040503050406030204" pitchFamily="18" charset="0"/>
                            </a:rPr>
                            <m:t>𝑈𝑑𝑦</m:t>
                          </m:r>
                        </m:e>
                      </m:nary>
                      <m:r>
                        <a:rPr lang="en-IN" i="1">
                          <a:solidFill>
                            <a:srgbClr val="000000"/>
                          </a:solidFill>
                          <a:latin typeface="Cambria Math" panose="02040503050406030204" pitchFamily="18" charset="0"/>
                        </a:rPr>
                        <m:t>=0</m:t>
                      </m:r>
                    </m:oMath>
                  </m:oMathPara>
                </a14:m>
                <a:endParaRPr lang="en-IN" dirty="0"/>
              </a:p>
            </p:txBody>
          </p:sp>
        </mc:Choice>
        <mc:Fallback xmlns="">
          <p:sp>
            <p:nvSpPr>
              <p:cNvPr id="11268" name="Object 4">
                <a:extLst>
                  <a:ext uri="{FF2B5EF4-FFF2-40B4-BE49-F238E27FC236}">
                    <a16:creationId xmlns:a16="http://schemas.microsoft.com/office/drawing/2014/main" id="{293D9748-AFC7-014C-181A-D27912B9917F}"/>
                  </a:ext>
                </a:extLst>
              </p:cNvPr>
              <p:cNvSpPr txBox="1">
                <a:spLocks noRot="1" noChangeAspect="1" noMove="1" noResize="1" noEditPoints="1" noAdjustHandles="1" noChangeArrowheads="1" noChangeShapeType="1" noTextEdit="1"/>
              </p:cNvSpPr>
              <p:nvPr/>
            </p:nvSpPr>
            <p:spPr bwMode="auto">
              <a:xfrm>
                <a:off x="4267200" y="3133725"/>
                <a:ext cx="2141538" cy="981075"/>
              </a:xfrm>
              <a:prstGeom prst="rect">
                <a:avLst/>
              </a:prstGeom>
              <a:blipFill>
                <a:blip r:embed="rId5"/>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D913B33D-2DEF-F80B-2477-A0660ACE42D7}"/>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07F1CC19-295C-DE1B-BB07-E6081CDD59BB}"/>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F54EF431-A8F2-4D52-4219-CE51676481A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CF1E8BB-EC79-0A0E-EBA5-DB4857D2318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6AF05D2-39B7-FFB6-0FBA-5181A52FC80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1BB718E-9FE1-1748-DDDD-156ACAD06E5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8CE12FA-1046-EED8-7166-A064A9959D2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E7DE0FB-6DC5-5627-706C-C30FDA5D7AB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178DD50-F38F-9F5F-3530-B5DB1B6F6EC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3A5514C-B196-11B4-D353-FF436CC358AB}"/>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C7E25650-C2F6-A2F6-8E28-C4714CA654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02467D75-60E7-8594-DEF2-CAA48916BB2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42D4BE5-D966-1254-F7CE-3906F2F4B83C}"/>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A030ADA-409A-AA3D-445C-56CF697C42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55B28AC0-A734-3BD9-E4E2-175546A34A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A2EA88F7-19EC-2119-4773-EE5DE6C3D5B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04E1853-2FE8-FDE5-2F5D-8F3DA33D3D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12290" name="Object 2">
                <a:extLst>
                  <a:ext uri="{FF2B5EF4-FFF2-40B4-BE49-F238E27FC236}">
                    <a16:creationId xmlns:a16="http://schemas.microsoft.com/office/drawing/2014/main" id="{61E295B2-4DAC-1FC0-8610-52EA887A67C8}"/>
                  </a:ext>
                </a:extLst>
              </p:cNvPr>
              <p:cNvSpPr txBox="1"/>
              <p:nvPr/>
            </p:nvSpPr>
            <p:spPr bwMode="auto">
              <a:xfrm>
                <a:off x="685800" y="4276725"/>
                <a:ext cx="1497013" cy="981075"/>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r>
                            <a:rPr lang="en-IN" i="1">
                              <a:solidFill>
                                <a:srgbClr val="000000"/>
                              </a:solidFill>
                              <a:latin typeface="Cambria Math" panose="02040503050406030204" pitchFamily="18" charset="0"/>
                            </a:rPr>
                            <m:t>𝑢𝑑𝑦</m:t>
                          </m:r>
                        </m:e>
                      </m:nary>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𝑈𝐻</m:t>
                      </m:r>
                    </m:oMath>
                  </m:oMathPara>
                </a14:m>
                <a:endParaRPr lang="en-IN" dirty="0"/>
              </a:p>
            </p:txBody>
          </p:sp>
        </mc:Choice>
        <mc:Fallback xmlns="">
          <p:sp>
            <p:nvSpPr>
              <p:cNvPr id="12290" name="Object 2">
                <a:extLst>
                  <a:ext uri="{FF2B5EF4-FFF2-40B4-BE49-F238E27FC236}">
                    <a16:creationId xmlns:a16="http://schemas.microsoft.com/office/drawing/2014/main" id="{61E295B2-4DAC-1FC0-8610-52EA887A67C8}"/>
                  </a:ext>
                </a:extLst>
              </p:cNvPr>
              <p:cNvSpPr txBox="1">
                <a:spLocks noRot="1" noChangeAspect="1" noMove="1" noResize="1" noEditPoints="1" noAdjustHandles="1" noChangeArrowheads="1" noChangeShapeType="1" noTextEdit="1"/>
              </p:cNvSpPr>
              <p:nvPr/>
            </p:nvSpPr>
            <p:spPr bwMode="auto">
              <a:xfrm>
                <a:off x="685800" y="4276725"/>
                <a:ext cx="1497013" cy="981075"/>
              </a:xfrm>
              <a:prstGeom prst="rect">
                <a:avLst/>
              </a:prstGeom>
              <a:blipFill>
                <a:blip r:embed="rId7"/>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293" name="Object 5">
                <a:extLst>
                  <a:ext uri="{FF2B5EF4-FFF2-40B4-BE49-F238E27FC236}">
                    <a16:creationId xmlns:a16="http://schemas.microsoft.com/office/drawing/2014/main" id="{0859C693-50AF-3DCC-C8B0-6F739DB43FE9}"/>
                  </a:ext>
                </a:extLst>
              </p:cNvPr>
              <p:cNvSpPr txBox="1"/>
              <p:nvPr/>
            </p:nvSpPr>
            <p:spPr bwMode="auto">
              <a:xfrm>
                <a:off x="665162" y="5410200"/>
                <a:ext cx="2916238" cy="9810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e>
                          </m:d>
                          <m:r>
                            <a:rPr lang="en-IN" i="1">
                              <a:solidFill>
                                <a:srgbClr val="000000"/>
                              </a:solidFill>
                              <a:latin typeface="Cambria Math" panose="02040503050406030204" pitchFamily="18" charset="0"/>
                            </a:rPr>
                            <m:t>𝑑𝑦</m:t>
                          </m:r>
                        </m:e>
                      </m:nary>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𝑌</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𝐻</m:t>
                          </m:r>
                        </m:e>
                      </m:d>
                    </m:oMath>
                  </m:oMathPara>
                </a14:m>
                <a:endParaRPr lang="en-IN" dirty="0"/>
              </a:p>
            </p:txBody>
          </p:sp>
        </mc:Choice>
        <mc:Fallback xmlns="">
          <p:sp>
            <p:nvSpPr>
              <p:cNvPr id="12293" name="Object 5">
                <a:extLst>
                  <a:ext uri="{FF2B5EF4-FFF2-40B4-BE49-F238E27FC236}">
                    <a16:creationId xmlns:a16="http://schemas.microsoft.com/office/drawing/2014/main" id="{0859C693-50AF-3DCC-C8B0-6F739DB43FE9}"/>
                  </a:ext>
                </a:extLst>
              </p:cNvPr>
              <p:cNvSpPr txBox="1">
                <a:spLocks noRot="1" noChangeAspect="1" noMove="1" noResize="1" noEditPoints="1" noAdjustHandles="1" noChangeArrowheads="1" noChangeShapeType="1" noTextEdit="1"/>
              </p:cNvSpPr>
              <p:nvPr/>
            </p:nvSpPr>
            <p:spPr bwMode="auto">
              <a:xfrm>
                <a:off x="665162" y="5410200"/>
                <a:ext cx="2916238" cy="981075"/>
              </a:xfrm>
              <a:prstGeom prst="rect">
                <a:avLst/>
              </a:prstGeom>
              <a:blipFill>
                <a:blip r:embed="rId8"/>
                <a:stretch>
                  <a:fillRect/>
                </a:stretch>
              </a:blipFill>
              <a:ln>
                <a:noFill/>
              </a:ln>
              <a:effectLst/>
            </p:spPr>
            <p:txBody>
              <a:bodyPr/>
              <a:lstStyle/>
              <a:p>
                <a:r>
                  <a:rPr lang="en-IN">
                    <a:noFill/>
                  </a:rPr>
                  <a:t> </a:t>
                </a:r>
              </a:p>
            </p:txBody>
          </p:sp>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6" name="Picture 2">
            <a:extLst>
              <a:ext uri="{FF2B5EF4-FFF2-40B4-BE49-F238E27FC236}">
                <a16:creationId xmlns:a16="http://schemas.microsoft.com/office/drawing/2014/main" id="{0B92F2E2-922D-D062-0720-442C4D5928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3886200"/>
            <a:ext cx="5027613"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2294" name="Object 6">
                <a:extLst>
                  <a:ext uri="{FF2B5EF4-FFF2-40B4-BE49-F238E27FC236}">
                    <a16:creationId xmlns:a16="http://schemas.microsoft.com/office/drawing/2014/main" id="{3964D3C3-0058-64BC-66C4-6BACD1534F11}"/>
                  </a:ext>
                </a:extLst>
              </p:cNvPr>
              <p:cNvSpPr txBox="1"/>
              <p:nvPr/>
            </p:nvSpPr>
            <p:spPr bwMode="auto">
              <a:xfrm>
                <a:off x="1447800" y="1838325"/>
                <a:ext cx="2219325" cy="9810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𝑢</m:t>
                              </m:r>
                            </m:e>
                          </m:d>
                          <m:r>
                            <a:rPr lang="en-IN" i="1">
                              <a:solidFill>
                                <a:srgbClr val="000000"/>
                              </a:solidFill>
                              <a:latin typeface="Cambria Math" panose="02040503050406030204" pitchFamily="18" charset="0"/>
                            </a:rPr>
                            <m:t>𝑑𝑦</m:t>
                          </m:r>
                        </m:e>
                      </m:nary>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𝑈</m:t>
                      </m:r>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𝛿</m:t>
                          </m:r>
                        </m:e>
                        <m:sup>
                          <m:r>
                            <a:rPr lang="en-IN" i="1">
                              <a:solidFill>
                                <a:srgbClr val="000000"/>
                              </a:solidFill>
                              <a:latin typeface="Cambria Math" panose="02040503050406030204" pitchFamily="18" charset="0"/>
                            </a:rPr>
                            <m:t>∗</m:t>
                          </m:r>
                        </m:sup>
                      </m:sSup>
                    </m:oMath>
                  </m:oMathPara>
                </a14:m>
                <a:endParaRPr lang="en-IN" dirty="0"/>
              </a:p>
            </p:txBody>
          </p:sp>
        </mc:Choice>
        <mc:Fallback xmlns="">
          <p:sp>
            <p:nvSpPr>
              <p:cNvPr id="12294" name="Object 6">
                <a:extLst>
                  <a:ext uri="{FF2B5EF4-FFF2-40B4-BE49-F238E27FC236}">
                    <a16:creationId xmlns:a16="http://schemas.microsoft.com/office/drawing/2014/main" id="{3964D3C3-0058-64BC-66C4-6BACD1534F11}"/>
                  </a:ext>
                </a:extLst>
              </p:cNvPr>
              <p:cNvSpPr txBox="1">
                <a:spLocks noRot="1" noChangeAspect="1" noMove="1" noResize="1" noEditPoints="1" noAdjustHandles="1" noChangeArrowheads="1" noChangeShapeType="1" noTextEdit="1"/>
              </p:cNvSpPr>
              <p:nvPr/>
            </p:nvSpPr>
            <p:spPr bwMode="auto">
              <a:xfrm>
                <a:off x="1447800" y="1838325"/>
                <a:ext cx="2219325" cy="981075"/>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2295" name="Object 7">
                <a:extLst>
                  <a:ext uri="{FF2B5EF4-FFF2-40B4-BE49-F238E27FC236}">
                    <a16:creationId xmlns:a16="http://schemas.microsoft.com/office/drawing/2014/main" id="{5CF555E2-7096-5CFA-ACB1-BA366DB6F5D3}"/>
                  </a:ext>
                </a:extLst>
              </p:cNvPr>
              <p:cNvSpPr txBox="1"/>
              <p:nvPr/>
            </p:nvSpPr>
            <p:spPr bwMode="auto">
              <a:xfrm>
                <a:off x="4724400" y="1752600"/>
                <a:ext cx="2141538" cy="9810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𝛿</m:t>
                          </m:r>
                        </m:e>
                        <m:sup>
                          <m:r>
                            <a:rPr lang="en-IN" i="1">
                              <a:solidFill>
                                <a:srgbClr val="000000"/>
                              </a:solidFill>
                              <a:latin typeface="Cambria Math" panose="02040503050406030204" pitchFamily="18" charset="0"/>
                            </a:rPr>
                            <m:t>∗</m:t>
                          </m:r>
                        </m:sup>
                      </m:sSup>
                      <m:r>
                        <a:rPr lang="en-IN" i="1">
                          <a:solidFill>
                            <a:srgbClr val="000000"/>
                          </a:solidFill>
                          <a:latin typeface="Cambria Math" panose="02040503050406030204" pitchFamily="18" charset="0"/>
                        </a:rPr>
                        <m:t>=</m:t>
                      </m:r>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0</m:t>
                          </m:r>
                        </m:sub>
                        <m:sup>
                          <m:r>
                            <a:rPr lang="en-IN" i="1">
                              <a:solidFill>
                                <a:srgbClr val="000000"/>
                              </a:solidFill>
                              <a:latin typeface="Cambria Math" panose="02040503050406030204" pitchFamily="18" charset="0"/>
                            </a:rPr>
                            <m:t>𝑌</m:t>
                          </m:r>
                        </m:sup>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𝑢</m:t>
                                  </m:r>
                                </m:num>
                                <m:den>
                                  <m:r>
                                    <a:rPr lang="en-IN" i="1">
                                      <a:solidFill>
                                        <a:srgbClr val="000000"/>
                                      </a:solidFill>
                                      <a:latin typeface="Cambria Math" panose="02040503050406030204" pitchFamily="18" charset="0"/>
                                    </a:rPr>
                                    <m:t>𝑈</m:t>
                                  </m:r>
                                </m:den>
                              </m:f>
                            </m:e>
                          </m:d>
                          <m:r>
                            <a:rPr lang="en-IN" i="1">
                              <a:solidFill>
                                <a:srgbClr val="000000"/>
                              </a:solidFill>
                              <a:latin typeface="Cambria Math" panose="02040503050406030204" pitchFamily="18" charset="0"/>
                            </a:rPr>
                            <m:t>𝑑𝑦</m:t>
                          </m:r>
                        </m:e>
                      </m:nary>
                    </m:oMath>
                  </m:oMathPara>
                </a14:m>
                <a:endParaRPr lang="en-IN" dirty="0"/>
              </a:p>
            </p:txBody>
          </p:sp>
        </mc:Choice>
        <mc:Fallback xmlns="">
          <p:sp>
            <p:nvSpPr>
              <p:cNvPr id="12295" name="Object 7">
                <a:extLst>
                  <a:ext uri="{FF2B5EF4-FFF2-40B4-BE49-F238E27FC236}">
                    <a16:creationId xmlns:a16="http://schemas.microsoft.com/office/drawing/2014/main" id="{5CF555E2-7096-5CFA-ACB1-BA366DB6F5D3}"/>
                  </a:ext>
                </a:extLst>
              </p:cNvPr>
              <p:cNvSpPr txBox="1">
                <a:spLocks noRot="1" noChangeAspect="1" noMove="1" noResize="1" noEditPoints="1" noAdjustHandles="1" noChangeArrowheads="1" noChangeShapeType="1" noTextEdit="1"/>
              </p:cNvSpPr>
              <p:nvPr/>
            </p:nvSpPr>
            <p:spPr bwMode="auto">
              <a:xfrm>
                <a:off x="4724400" y="1752600"/>
                <a:ext cx="2141538" cy="981075"/>
              </a:xfrm>
              <a:prstGeom prst="rect">
                <a:avLst/>
              </a:prstGeom>
              <a:blipFill>
                <a:blip r:embed="rId4"/>
                <a:stretch>
                  <a:fillRect/>
                </a:stretch>
              </a:blipFill>
              <a:ln>
                <a:noFill/>
              </a:ln>
              <a:effectLst/>
            </p:spPr>
            <p:txBody>
              <a:bodyPr/>
              <a:lstStyle/>
              <a:p>
                <a:r>
                  <a:rPr lang="en-IN">
                    <a:noFill/>
                  </a:rPr>
                  <a:t> </a:t>
                </a:r>
              </a:p>
            </p:txBody>
          </p:sp>
        </mc:Fallback>
      </mc:AlternateContent>
      <p:sp>
        <p:nvSpPr>
          <p:cNvPr id="12297" name="Rectangle 11">
            <a:extLst>
              <a:ext uri="{FF2B5EF4-FFF2-40B4-BE49-F238E27FC236}">
                <a16:creationId xmlns:a16="http://schemas.microsoft.com/office/drawing/2014/main" id="{7EFF3D83-CFCC-D8BD-BC95-12B6C4B71E28}"/>
              </a:ext>
            </a:extLst>
          </p:cNvPr>
          <p:cNvSpPr>
            <a:spLocks noChangeArrowheads="1"/>
          </p:cNvSpPr>
          <p:nvPr/>
        </p:nvSpPr>
        <p:spPr bwMode="auto">
          <a:xfrm>
            <a:off x="304800" y="30480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sym typeface="Symbol" panose="05050102010706020507" pitchFamily="18" charset="2"/>
              </a:rPr>
              <a:t></a:t>
            </a:r>
            <a:r>
              <a:rPr lang="en-US" altLang="en-US" baseline="30000" dirty="0">
                <a:sym typeface="Symbol" panose="05050102010706020507" pitchFamily="18" charset="2"/>
              </a:rPr>
              <a:t>* </a:t>
            </a:r>
            <a:r>
              <a:rPr lang="en-US" altLang="en-US" dirty="0"/>
              <a:t>is the engineering formal definition of the boundary-layer displacement Thickness and holds true for any incompressible flow.</a:t>
            </a:r>
          </a:p>
        </p:txBody>
      </p:sp>
      <p:grpSp>
        <p:nvGrpSpPr>
          <p:cNvPr id="2" name="Group 38">
            <a:extLst>
              <a:ext uri="{FF2B5EF4-FFF2-40B4-BE49-F238E27FC236}">
                <a16:creationId xmlns:a16="http://schemas.microsoft.com/office/drawing/2014/main" id="{B9701EF3-B5DD-768D-157B-59737AE90901}"/>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D314556E-7E44-94FC-C05E-85D27475A9E2}"/>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42F920BC-A979-16ED-3842-D03A4000423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99D203F-AE5E-913A-2F17-AEA7D0A9F754}"/>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6518EDE2-575D-934C-89E8-37A1ABEB3C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796E92EB-3CB2-D1F0-1BE6-D40D9646F46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E132139-184D-4BF8-FD1A-96AAABC8E5B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DE6946A-0997-72D8-0946-AE453A52A6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C185067-1981-1FD6-12B9-C95A82DC248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C0785DD-0A32-14DD-DA14-AE146B0A3F11}"/>
                    </a:ext>
                  </a:extLst>
                </p:cNvPr>
                <p:cNvGrpSpPr>
                  <a:grpSpLocks/>
                </p:cNvGrpSpPr>
                <p:nvPr/>
              </p:nvGrpSpPr>
              <p:grpSpPr bwMode="auto">
                <a:xfrm>
                  <a:off x="144" y="0"/>
                  <a:ext cx="5616" cy="144"/>
                  <a:chOff x="96" y="-48"/>
                  <a:chExt cx="5520" cy="144"/>
                </a:xfrm>
              </p:grpSpPr>
              <p:sp>
                <p:nvSpPr>
                  <p:cNvPr id="14" name="Rectangle 13">
                    <a:extLst>
                      <a:ext uri="{FF2B5EF4-FFF2-40B4-BE49-F238E27FC236}">
                        <a16:creationId xmlns:a16="http://schemas.microsoft.com/office/drawing/2014/main" id="{59353405-81C8-EE09-289B-650DE2CCCFF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68E88E37-1B3F-9E7D-9C33-23132F4216C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61599C8-14B9-3930-3DA3-8E442D680D9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57E8FDA8-84C9-E6D1-FAAB-5EB8BB0004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DBF0F3A-03F3-E17A-F77D-0A2E1F37C87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A5ECAC8C-8326-922F-A546-50D9EE4058D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807775A-E410-B108-F305-DF96B0A4DC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2768" name="Title 1">
            <a:extLst>
              <a:ext uri="{FF2B5EF4-FFF2-40B4-BE49-F238E27FC236}">
                <a16:creationId xmlns:a16="http://schemas.microsoft.com/office/drawing/2014/main" id="{38F3CCCA-5B2D-0584-30C4-94DA19DB24B1}"/>
              </a:ext>
            </a:extLst>
          </p:cNvPr>
          <p:cNvSpPr txBox="1">
            <a:spLocks/>
          </p:cNvSpPr>
          <p:nvPr/>
        </p:nvSpPr>
        <p:spPr>
          <a:xfrm>
            <a:off x="320674" y="304800"/>
            <a:ext cx="6998911" cy="75247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kern="0" dirty="0"/>
              <a:t>The Displacement Thickness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a:extLst>
              <a:ext uri="{FF2B5EF4-FFF2-40B4-BE49-F238E27FC236}">
                <a16:creationId xmlns:a16="http://schemas.microsoft.com/office/drawing/2014/main" id="{1983D63B-866C-630A-6CE9-B1D7755BE0AC}"/>
              </a:ext>
            </a:extLst>
          </p:cNvPr>
          <p:cNvSpPr>
            <a:spLocks noGrp="1"/>
          </p:cNvSpPr>
          <p:nvPr>
            <p:ph type="title"/>
          </p:nvPr>
        </p:nvSpPr>
        <p:spPr>
          <a:xfrm>
            <a:off x="838200" y="0"/>
            <a:ext cx="7772400" cy="1143000"/>
          </a:xfrm>
        </p:spPr>
        <p:txBody>
          <a:bodyPr/>
          <a:lstStyle/>
          <a:p>
            <a:r>
              <a:rPr lang="en-US" altLang="en-US" sz="2800"/>
              <a:t>Physical Interpretation of Momentum and displacement thicknesses</a:t>
            </a:r>
          </a:p>
        </p:txBody>
      </p:sp>
      <p:pic>
        <p:nvPicPr>
          <p:cNvPr id="14340" name="Picture 2">
            <a:extLst>
              <a:ext uri="{FF2B5EF4-FFF2-40B4-BE49-F238E27FC236}">
                <a16:creationId xmlns:a16="http://schemas.microsoft.com/office/drawing/2014/main" id="{0924EC56-485B-F457-B55A-355F105E27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90600"/>
            <a:ext cx="6746875"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3">
            <a:extLst>
              <a:ext uri="{FF2B5EF4-FFF2-40B4-BE49-F238E27FC236}">
                <a16:creationId xmlns:a16="http://schemas.microsoft.com/office/drawing/2014/main" id="{A4CB65DF-B521-7B02-973A-D65954506AB9}"/>
              </a:ext>
            </a:extLst>
          </p:cNvPr>
          <p:cNvSpPr>
            <a:spLocks noChangeArrowheads="1"/>
          </p:cNvSpPr>
          <p:nvPr/>
        </p:nvSpPr>
        <p:spPr bwMode="auto">
          <a:xfrm>
            <a:off x="381000" y="4732337"/>
            <a:ext cx="861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The ratio of displacement thickness to momentum thickness is  called the shape </a:t>
            </a:r>
            <a:r>
              <a:rPr lang="en-US" altLang="en-US" i="1"/>
              <a:t>factor, is often </a:t>
            </a:r>
            <a:r>
              <a:rPr lang="en-US" altLang="en-US"/>
              <a:t>used in boundary-layer analyses:</a:t>
            </a:r>
          </a:p>
        </p:txBody>
      </p:sp>
      <mc:AlternateContent xmlns:mc="http://schemas.openxmlformats.org/markup-compatibility/2006" xmlns:a14="http://schemas.microsoft.com/office/drawing/2010/main">
        <mc:Choice Requires="a14">
          <p:sp>
            <p:nvSpPr>
              <p:cNvPr id="14338" name="Object 3">
                <a:extLst>
                  <a:ext uri="{FF2B5EF4-FFF2-40B4-BE49-F238E27FC236}">
                    <a16:creationId xmlns:a16="http://schemas.microsoft.com/office/drawing/2014/main" id="{FF08351E-B1F9-496F-7860-580C56F2B633}"/>
                  </a:ext>
                </a:extLst>
              </p:cNvPr>
              <p:cNvSpPr txBox="1"/>
              <p:nvPr/>
            </p:nvSpPr>
            <p:spPr bwMode="auto">
              <a:xfrm>
                <a:off x="3733800" y="5562600"/>
                <a:ext cx="990600" cy="990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r>
                                <a:rPr lang="en-IN" i="1">
                                  <a:solidFill>
                                    <a:srgbClr val="000000"/>
                                  </a:solidFill>
                                  <a:latin typeface="Cambria Math" panose="02040503050406030204" pitchFamily="18" charset="0"/>
                                </a:rPr>
                                <m:t>𝛿</m:t>
                              </m:r>
                            </m:e>
                            <m:sup>
                              <m:r>
                                <a:rPr lang="en-IN" i="1">
                                  <a:solidFill>
                                    <a:srgbClr val="000000"/>
                                  </a:solidFill>
                                  <a:latin typeface="Cambria Math" panose="02040503050406030204" pitchFamily="18" charset="0"/>
                                </a:rPr>
                                <m:t>∗</m:t>
                              </m:r>
                            </m:sup>
                          </m:sSup>
                        </m:num>
                        <m:den>
                          <m:r>
                            <a:rPr lang="en-IN" i="1">
                              <a:solidFill>
                                <a:srgbClr val="000000"/>
                              </a:solidFill>
                              <a:latin typeface="Cambria Math" panose="02040503050406030204" pitchFamily="18" charset="0"/>
                            </a:rPr>
                            <m:t>𝜃</m:t>
                          </m:r>
                        </m:den>
                      </m:f>
                      <m:r>
                        <a:rPr lang="en-IN" i="1">
                          <a:solidFill>
                            <a:srgbClr val="000000"/>
                          </a:solidFill>
                          <a:latin typeface="Cambria Math" panose="02040503050406030204" pitchFamily="18" charset="0"/>
                        </a:rPr>
                        <m:t>&gt;1</m:t>
                      </m:r>
                    </m:oMath>
                  </m:oMathPara>
                </a14:m>
                <a:endParaRPr lang="en-IN"/>
              </a:p>
            </p:txBody>
          </p:sp>
        </mc:Choice>
        <mc:Fallback xmlns="">
          <p:sp>
            <p:nvSpPr>
              <p:cNvPr id="14338" name="Object 3">
                <a:extLst>
                  <a:ext uri="{FF2B5EF4-FFF2-40B4-BE49-F238E27FC236}">
                    <a16:creationId xmlns:a16="http://schemas.microsoft.com/office/drawing/2014/main" id="{FF08351E-B1F9-496F-7860-580C56F2B633}"/>
                  </a:ext>
                </a:extLst>
              </p:cNvPr>
              <p:cNvSpPr txBox="1">
                <a:spLocks noRot="1" noChangeAspect="1" noMove="1" noResize="1" noEditPoints="1" noAdjustHandles="1" noChangeArrowheads="1" noChangeShapeType="1" noTextEdit="1"/>
              </p:cNvSpPr>
              <p:nvPr/>
            </p:nvSpPr>
            <p:spPr bwMode="auto">
              <a:xfrm>
                <a:off x="3733800" y="5562600"/>
                <a:ext cx="990600" cy="990600"/>
              </a:xfrm>
              <a:prstGeom prst="rect">
                <a:avLst/>
              </a:prstGeom>
              <a:blipFill>
                <a:blip r:embed="rId3"/>
                <a:stretch>
                  <a:fillRect/>
                </a:stretch>
              </a:blipFill>
              <a:ln>
                <a:noFill/>
              </a:ln>
              <a:effectLst/>
            </p:spPr>
            <p:txBody>
              <a:bodyPr/>
              <a:lstStyle/>
              <a:p>
                <a:r>
                  <a:rPr lang="en-IN">
                    <a:noFill/>
                  </a:rPr>
                  <a:t> </a:t>
                </a:r>
              </a:p>
            </p:txBody>
          </p:sp>
        </mc:Fallback>
      </mc:AlternateContent>
      <p:grpSp>
        <p:nvGrpSpPr>
          <p:cNvPr id="2" name="Group 38">
            <a:extLst>
              <a:ext uri="{FF2B5EF4-FFF2-40B4-BE49-F238E27FC236}">
                <a16:creationId xmlns:a16="http://schemas.microsoft.com/office/drawing/2014/main" id="{084C399F-EA64-BF32-9B47-6B19A60D4555}"/>
              </a:ext>
            </a:extLst>
          </p:cNvPr>
          <p:cNvGrpSpPr>
            <a:grpSpLocks/>
          </p:cNvGrpSpPr>
          <p:nvPr/>
        </p:nvGrpSpPr>
        <p:grpSpPr bwMode="auto">
          <a:xfrm>
            <a:off x="0" y="3459"/>
            <a:ext cx="9144000" cy="6858000"/>
            <a:chOff x="0" y="0"/>
            <a:chExt cx="9144000" cy="6858000"/>
          </a:xfrm>
        </p:grpSpPr>
        <p:grpSp>
          <p:nvGrpSpPr>
            <p:cNvPr id="3" name="Group 19">
              <a:extLst>
                <a:ext uri="{FF2B5EF4-FFF2-40B4-BE49-F238E27FC236}">
                  <a16:creationId xmlns:a16="http://schemas.microsoft.com/office/drawing/2014/main" id="{4DB7E0D0-B5B7-0A93-ED5A-2B1635CD190C}"/>
                </a:ext>
              </a:extLst>
            </p:cNvPr>
            <p:cNvGrpSpPr>
              <a:grpSpLocks/>
            </p:cNvGrpSpPr>
            <p:nvPr/>
          </p:nvGrpSpPr>
          <p:grpSpPr bwMode="auto">
            <a:xfrm>
              <a:off x="0" y="0"/>
              <a:ext cx="9144000" cy="6858000"/>
              <a:chOff x="0" y="0"/>
              <a:chExt cx="9144000" cy="6858000"/>
            </a:xfrm>
          </p:grpSpPr>
          <p:grpSp>
            <p:nvGrpSpPr>
              <p:cNvPr id="5" name="Group 4">
                <a:extLst>
                  <a:ext uri="{FF2B5EF4-FFF2-40B4-BE49-F238E27FC236}">
                    <a16:creationId xmlns:a16="http://schemas.microsoft.com/office/drawing/2014/main" id="{E7FA8CB1-3D6D-7432-0667-75ED518C61F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0AE7B7C-3872-6F87-0272-3F68C6987FF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D6D11B4-4C08-BAC2-6C3A-79EB6DFF58A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079D2BB-AF06-86D7-2993-A0E3970A9FE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7ABAD2A-101A-490F-DB6A-ABA9B42C310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25B20D5-9176-CAA9-4F87-D44CBD21B52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CF48200-67CE-5904-0DB7-41A0638208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F580711D-2242-F3BD-DA45-68F47AF53C74}"/>
                    </a:ext>
                  </a:extLst>
                </p:cNvPr>
                <p:cNvGrpSpPr>
                  <a:grpSpLocks/>
                </p:cNvGrpSpPr>
                <p:nvPr/>
              </p:nvGrpSpPr>
              <p:grpSpPr bwMode="auto">
                <a:xfrm>
                  <a:off x="144" y="0"/>
                  <a:ext cx="5616" cy="144"/>
                  <a:chOff x="96" y="-48"/>
                  <a:chExt cx="5520" cy="144"/>
                </a:xfrm>
              </p:grpSpPr>
              <p:sp>
                <p:nvSpPr>
                  <p:cNvPr id="13" name="Rectangle 12">
                    <a:extLst>
                      <a:ext uri="{FF2B5EF4-FFF2-40B4-BE49-F238E27FC236}">
                        <a16:creationId xmlns:a16="http://schemas.microsoft.com/office/drawing/2014/main" id="{26E926D5-5BAB-5AF5-0D42-798B32B585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3">
                    <a:extLst>
                      <a:ext uri="{FF2B5EF4-FFF2-40B4-BE49-F238E27FC236}">
                        <a16:creationId xmlns:a16="http://schemas.microsoft.com/office/drawing/2014/main" id="{36FEB987-BCA0-1D14-5561-A584DE0053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1846A836-F7AF-B891-16E9-FC8C095E692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4E0A1A6-A819-E499-156A-6406F981B9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30FB8A6-C5CB-F303-4587-FD6CB14652E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CDDB07B-59AA-5C63-20D1-E7CC09F04C5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FDAF057-BAA6-E67E-4F63-47704737C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4341"/>
                                        </p:tgtEl>
                                        <p:attrNameLst>
                                          <p:attrName>style.visibility</p:attrName>
                                        </p:attrNameLst>
                                      </p:cBhvr>
                                      <p:to>
                                        <p:strVal val="visible"/>
                                      </p:to>
                                    </p:set>
                                    <p:animEffect transition="in" filter="dissolve">
                                      <p:cBhvr>
                                        <p:cTn id="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6505</TotalTime>
  <Words>1236</Words>
  <Application>Microsoft Office PowerPoint</Application>
  <PresentationFormat>On-screen Show (4:3)</PresentationFormat>
  <Paragraphs>162</Paragraphs>
  <Slides>30</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46" baseType="lpstr">
      <vt:lpstr>SimSun</vt:lpstr>
      <vt:lpstr>Arial</vt:lpstr>
      <vt:lpstr>Calibri</vt:lpstr>
      <vt:lpstr>Cambria Math</vt:lpstr>
      <vt:lpstr>CommercialScript BT</vt:lpstr>
      <vt:lpstr>Curlz MT</vt:lpstr>
      <vt:lpstr>MTMI</vt:lpstr>
      <vt:lpstr>MTSY</vt:lpstr>
      <vt:lpstr>Symbol</vt:lpstr>
      <vt:lpstr>Tempus Sans ITC</vt:lpstr>
      <vt:lpstr>Times New Roman</vt:lpstr>
      <vt:lpstr>TimesLTStd-Italic</vt:lpstr>
      <vt:lpstr>TimesLTStd-Roman</vt:lpstr>
      <vt:lpstr>Blank Presentation</vt:lpstr>
      <vt:lpstr>Bitmap Image</vt:lpstr>
      <vt:lpstr>Equation</vt:lpstr>
      <vt:lpstr>Laminar Convection Heat Transfer   in A Flat Plate Boundary Layer : Post Blasius Research</vt:lpstr>
      <vt:lpstr>PowerPoint Presentation</vt:lpstr>
      <vt:lpstr>Master Profile of  Thermal Boundary Layer</vt:lpstr>
      <vt:lpstr>Master Temperature Profile for FP Boundary Layer </vt:lpstr>
      <vt:lpstr>Estimation of Local Heat Transfer Coefficient Using Master Profiles</vt:lpstr>
      <vt:lpstr>Stream Function and Temperature Profiles</vt:lpstr>
      <vt:lpstr>Prandtl’s Wind Tunnel for FPBL </vt:lpstr>
      <vt:lpstr>Experimental Validation of Blasius Solution</vt:lpstr>
      <vt:lpstr>Experimental Studies to Develop Empirical Correlation</vt:lpstr>
      <vt:lpstr>Post Processing  of Experimental Observations</vt:lpstr>
      <vt:lpstr>Similarity Variables</vt:lpstr>
      <vt:lpstr>Local Nusselt Number Low Prandtl Number Thermal Boundary Layer</vt:lpstr>
      <vt:lpstr>Estimation of Local Heat Transfer Coefficient Using Master Profiles : Pr &gt;0.5</vt:lpstr>
      <vt:lpstr>Local Heat Transfer Coefficient</vt:lpstr>
      <vt:lpstr>Local Heat Transfer Coefficient</vt:lpstr>
      <vt:lpstr>Local Nusselt Number</vt:lpstr>
      <vt:lpstr>Local Nusselt Number</vt:lpstr>
      <vt:lpstr>PowerPoint Presentation</vt:lpstr>
      <vt:lpstr>Unified Forced Convection Correlations for All Fluids</vt:lpstr>
      <vt:lpstr>Karl Pohlhausen</vt:lpstr>
      <vt:lpstr>Pohlhausen’s The Integral Solution Method</vt:lpstr>
      <vt:lpstr>Pohlhausen Energy Equation for FP Thermal BL</vt:lpstr>
      <vt:lpstr>Pohlhausen Integral Approach to FP Thermal BL</vt:lpstr>
      <vt:lpstr>Pohlhausen Integral Approach to FPBL</vt:lpstr>
      <vt:lpstr>Pohlhausen Integral Approach to FPBL</vt:lpstr>
      <vt:lpstr>Pohlhausen Integral Equations for FPBL</vt:lpstr>
      <vt:lpstr>Total Momentum deficit across boundary layer</vt:lpstr>
      <vt:lpstr>The Displacement Thickness</vt:lpstr>
      <vt:lpstr>PowerPoint Presentation</vt:lpstr>
      <vt:lpstr>Physical Interpretation of Momentum and displacement thicknesses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594</cp:revision>
  <cp:lastPrinted>2002-07-26T02:11:33Z</cp:lastPrinted>
  <dcterms:created xsi:type="dcterms:W3CDTF">2002-07-26T01:39:54Z</dcterms:created>
  <dcterms:modified xsi:type="dcterms:W3CDTF">2026-02-11T05:29:31Z</dcterms:modified>
</cp:coreProperties>
</file>