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0"/>
  </p:notesMasterIdLst>
  <p:sldIdLst>
    <p:sldId id="274" r:id="rId2"/>
    <p:sldId id="1237" r:id="rId3"/>
    <p:sldId id="1296" r:id="rId4"/>
    <p:sldId id="362" r:id="rId5"/>
    <p:sldId id="363" r:id="rId6"/>
    <p:sldId id="365" r:id="rId7"/>
    <p:sldId id="366" r:id="rId8"/>
    <p:sldId id="1297" r:id="rId9"/>
    <p:sldId id="367" r:id="rId10"/>
    <p:sldId id="1298" r:id="rId11"/>
    <p:sldId id="368" r:id="rId12"/>
    <p:sldId id="369" r:id="rId13"/>
    <p:sldId id="370" r:id="rId14"/>
    <p:sldId id="371" r:id="rId15"/>
    <p:sldId id="372" r:id="rId16"/>
    <p:sldId id="354" r:id="rId17"/>
    <p:sldId id="1299" r:id="rId18"/>
    <p:sldId id="1236" r:id="rId19"/>
    <p:sldId id="1300" r:id="rId20"/>
    <p:sldId id="1238" r:id="rId21"/>
    <p:sldId id="1239" r:id="rId22"/>
    <p:sldId id="1243" r:id="rId23"/>
    <p:sldId id="1244" r:id="rId24"/>
    <p:sldId id="1245" r:id="rId25"/>
    <p:sldId id="1240" r:id="rId26"/>
    <p:sldId id="1241" r:id="rId27"/>
    <p:sldId id="1242" r:id="rId28"/>
    <p:sldId id="1186" r:id="rId29"/>
  </p:sldIdLst>
  <p:sldSz cx="9144000" cy="6858000" type="screen4x3"/>
  <p:notesSz cx="6858000" cy="89979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a:srgbClr val="000099"/>
    <a:srgbClr val="3366FF"/>
    <a:srgbClr val="FF9900"/>
    <a:srgbClr val="FF0066"/>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35" autoAdjust="0"/>
    <p:restoredTop sz="93969" autoAdjust="0"/>
  </p:normalViewPr>
  <p:slideViewPr>
    <p:cSldViewPr>
      <p:cViewPr varScale="1">
        <p:scale>
          <a:sx n="74" d="100"/>
          <a:sy n="74" d="100"/>
        </p:scale>
        <p:origin x="960" y="56"/>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_rels/viewProps.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slide" Target="slides/slide4.xml"/></Relationships>
</file>

<file path=ppt/ink/ink1.xml><?xml version="1.0" encoding="utf-8"?>
<inkml:ink xmlns:inkml="http://www.w3.org/2003/InkML">
  <inkml:definitions>
    <inkml:context xml:id="ctx0">
      <inkml:inkSource xml:id="inkSrc0">
        <inkml:traceFormat>
          <inkml:channel name="X" type="integer" max="2646" units="cm"/>
          <inkml:channel name="Y" type="integer" max="800" units="cm"/>
          <inkml:channel name="T" type="integer" max="2.14748E9" units="dev"/>
        </inkml:traceFormat>
        <inkml:channelProperties>
          <inkml:channelProperty channel="X" name="resolution" value="95.86957" units="1/cm"/>
          <inkml:channelProperty channel="Y" name="resolution" value="51.6129" units="1/cm"/>
          <inkml:channelProperty channel="T" name="resolution" value="1" units="1/dev"/>
        </inkml:channelProperties>
      </inkml:inkSource>
      <inkml:timestamp xml:id="ts0" timeString="2023-08-08T03:31:06.494"/>
    </inkml:context>
    <inkml:brush xml:id="br0">
      <inkml:brushProperty name="width" value="0.05292" units="cm"/>
      <inkml:brushProperty name="height" value="0.05292" units="cm"/>
      <inkml:brushProperty name="color" value="#FF0000"/>
    </inkml:brush>
  </inkml:definitions>
  <inkml:trace contextRef="#ctx0" brushRef="#br0">11460 8905 0</inkml:trace>
  <inkml:trace contextRef="#ctx0" brushRef="#br0" timeOffset="3343.54">10220 13791 0</inkml:trace>
</inkml:ink>
</file>

<file path=ppt/ink/ink2.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1-05T05:07:56.311"/>
    </inkml:context>
    <inkml:brush xml:id="br0">
      <inkml:brushProperty name="width" value="0.05292" units="cm"/>
      <inkml:brushProperty name="height" value="0.05292" units="cm"/>
      <inkml:brushProperty name="color" value="#FF0000"/>
    </inkml:brush>
  </inkml:definitions>
  <inkml:trace contextRef="#ctx0" brushRef="#br0">7336 12948 1024 0,'22'-10'0'0,"-25"-120"44"0,20 132-30 0,2 1 74 0,1-3-74 0,0 0-10 0,0 1-1 0,-1 0 9 0,0-2-8 0,-5 1 6 0,9 1-6 16,-3 0 1-16,2-2-5 0,-3 2-7 0,-2-1 5 0,3 0 1 0,-2 1 3 0,3-1 6 0,-1 2-4 0,-4 0-8 0,1-1 11 0,3 1-10 0,1 0 13 0,-1 1 3 0,1-2-5 0,-1 0 6 0,-2 0-8 0,4 0-2 0,-4-1 6 0,-2 0-2 0,5 1 2 16,1-1-2-16,0-1 0 0,0 2 1 0,-2-1-2 15,0 0-8-15,0 0 8 0,2 0-4 16,-2 0 8-16,2 0 6 0,2 0-2 0,-2 0 2 0,1 0-5 16,2 0-11-16,1 0 18 15,-2 0-9-15,-2-1 11 0,0 1-12 0,3-2-1 16,-4 0 1-16,6 2-1 0,-4-1 1 0,2 1-9 0,2-1 2 15,-5 0-2-15,0 0 3 0,0 0-2 0,-2-1 0 0,1 1 1 16,1 0 4-16,0 0-4 0,3 1-2 0,-2-2 0 0,7 0 9 16,-3 0-10-1,-3-1 10-15,0 2-12 0,-5 0 0 0,6 0 10 0,2 0-10 16,1 0 10-16,-1-1 1 0,-3 0-5 0,1 1 6 0,-3 1-7 0,2-1 2 0,-2 0 0 16,0 0-1-16,0-1 0 0,-2 0 2 0,4 1 5 15,-1 0 2-15,1-1-1 0,1 0-10 0,-4 0 12 16,4 1-5-16,-1 0 8 0,-3-2-11 0,6 2-1 15,-4-1 0-15,-2 0 1 0,-1 2-6 0,-3 0 1 16,0 2-2-16,-2-1 2 0,0 0-1 0,-2 1 1 16,2-1 0-16,0 1 1 0,0 0-5 0,-1-1 9 15,2 1-4-15,1-1 8 0,1 0-5 0,2 0-4 16,-2-1 2-16,3 0-2 0,6-1-7 0,-6 1 11 0,2 0-4 16,-1 0 9-16,-7-1-5 0,8 0-4 0,2 0 0 15,0 0 0-15,0-1 5 0,-5 0-3 16,1 0-1-16,0 0-1 0,-1 1 6 0,-1-2 2 0,-1 2 9 15,-2-1-5-15,0-1 15 0,-2 1-13 0,0 0 6 16,-3-1-7-16,-2 1 4 0,1 0 0 0,2-1-3 16,-4 1 2-16,8-1-4 0,-6 1 1 0,-7 0 1 0,5 0 0 15,-3 0-7-15,0 0-2 0,6 1-6 0,-3 0 3 16,1 1-2-16,2 0 0 0,2-1 1 0,-1 0 0 16,-3-1 6-16,2 1-9 0,-2 1 4 0,1 0-5 15,1 0 6-15,-2-2-3 0,1 1 5 0,-1 1-5 16,-1 0 0-16,0 0 1 0,-3 0-7 0,-1-1 7 15,-4 1 7-15,0 0-8 0,0 0 13 0,0 0-12 16,1 0 18-16,0 0-12 0,-1 0-1 0,0 0 0 16,0 0 5-16,0-1-7 0,0 0 1 0,0 0-2 0,0 0 6 15,0 0-8-15,0 0 1 0,0 1-2 0,0-1 10 0,0 0-9 16,1 0 8-16,0 0-9 0,0 1 3 0,0-1-1 16,1 0-2-16,22-8 2 0,-20 9 2 0,2 0-3 15,1-1 4-15,-4 1-2 0,2 0 1 0,1 0-1 16,0 0-4-16,0-2 2 0,1 1 4 0,-2-1-2 0,0 0 5 15,1-1-4-15,-3 0 5 0,-1 1-6 0,2-1 5 16,-4 0-5-16,1-1 7 0,0-2-3 16,-3-1 0-16,2 0 1 0,-4 0 3 0,0-3-4 15,-2 3 0-15,0-3-1 0,-2-5-2 0,3 4-3 0,-3-2 5 0,2 0-4 16,-1 3 7-16,2-3-9 0,-1-1 1 16,0-2-2-16,0 0 10 0,1-1-7 0,-1 1 5 0,0 2-6 15,-1-1-1-15,1-1-3 0,-2 1-1 0,-1-1 2 16,2 0 1-16,-2 0 2 0,1 2 0 0,-3 0 2 15,-3 0-3-15,2 1 1 0,0 1-3 16,-5-2 3-16,1 0-1 0,1 1-3 0,-1 0 3 0,3 1-1 0,-1 1 4 16,1 0-3-16,-4-2 0 0,5 0 0 0,2 1 4 15,-2-2-5-15,2 3 1 0,-3-4-3 0,-2 1 9 0,3 4-10 16,0-3 4-16,0 3-5 0,2-2 8 0,-4 0-3 16,0 2-1-16,1-2 0 0,-3 1 1 0,1 1-1 15,1 0-1-15,-2-2-1 0,2 1 4 0,-1 0-2 16,-4-1 4-16,2 0-5 0,-2 0-3 0,0 1 5 15,4 0-3-15,-1 0 3 16,5 1-1-16,-6 0 1 0,-2-1 3 0,3 1-1 0,-5-2-4 16,5 1 0-16,-5 0-2 0,0 1 3 0,6-1 2 15,-2 1 1-15,3 1-1 0,-1-2-1 0,-2 0-7 16,2-1 7-16,0 1 0 0,0-3 2 0,-1 5 1 0,0 0-6 0,-1-3 3 0,1 6-2 16,1-4 2-16,-4-3-1 0,-2 2-1 0,-3 0 2 15,2 1 0-15,0 1-1 16,-1 1-2-16,2 1 1 0,-2 0-1 0,-2 2-1 15,-2-1 2-15,-6 0-1 0,0 0 4 0,2 0-2 16,-2 3 0-16,2 0-3 0,2 0 5 0,-1 1-1 0,0 0-2 0,-2 0 0 0,-1-3 4 16,5 3-6-16,0-1 5 0,0 0-6 15,1 2 5-15,-4-3 0 0,-1 2-1 0,1 0 1 0,0 0 2 16,-4 0-3 0,0 1 4-16,-3 1-4 0,0 0 1 0,1 1-3 0,1 0-4 0,3 0 2 15,0-1 12-15,-4 1-10 0,3 0 4 0,-4 1-7 0,0 0 5 0,4 0-2 16,1 2 3-16,0-1 0 0,-2 0 4 15,5 1-4-15,-1-1 0 0,4 0-2 0,3-1 2 0,-8 0-4 16,3-1 4-16,-4 0-4 0,2-1 3 0,3 0 1 16,-4 0 0-1,4 1 0-15,1 0-2 0,-3 0-1 0,1 0-1 0,2 3 1 0,-1-1 1 0,0 2-1 0,2 0 3 16,0-2-3-16,0 2 2 0,1-1 0 0,-1 0-1 31,-1 0 1-31,7 3-2 0,-2 0-2 0,2 0 5 0,3 2-2 16,-4-4 2-16,3 2 2 0,0 1-6 0,1 3 4 15,1-1-5-15,0 0 2 0,1 2 3 0,-1 0 0 16,0 0-1-16,-1 0-2 0,0 0 0 0,6 1 0 16,-5 1-1-16,3 1 4 0,2-3-6 0,-3 1 6 15,6 0 0-15,-1-1 0 0,-3 3 1 0,5-2-1 16,4 1 5-16,-3 1-7 0,6 0 2 0,-7 0-3 0,-6 1 3 16,7 2 1-16,3-1-1 0,1-1 0 15,2 1 6-15,1 1-7 0,-2 1 3 0,2-1-5 0,-1-1 6 0,1-1-4 16,4 0 1-16,-5 0-2 15,0 4 7-15,0-4-9 0,0 2 8 0,0 0-7 0,4-3 9 0,-4 4-6 16,0-3-2-16,0 0 1 0,-1-1 5 0,2 1-5 16,0-2 2-16,0 2-2 0,-1-1 5 0,0 0-3 15,-3 0 1-15,3 1-1 0,5-1 3 0,-4 0-6 16,7 1 0-16,-5 0-2 0,-2-2 5 0,4 1-3 16,-4 0 6-16,7 4-5 0,-2-4 7 0,2 5-6 15,0-5-2-15,-3 0-1 0,8 3 8 0,-8-4-7 16,-1 1 2-16,3-2-3 0,-7 1 10 0,11-1-9 0,2-2 2 15,-1 0-3-15,3-1 7 0,-4 0-5 0,5 0 2 16,1 0-1-16,-2-2 8 0,1-1-8 0,-2 0 0 16,2-1-1-16,2 0 9 0,-1 0-9 0,1-1 3 15,-1 1-6-15,3-1-3 0,-1 1 11 0,0-1-3 0,2 1 8 16,2-1-8-16,3-1-1 0,-2-1-2 0,0 1 2 16,-3-2-1-16,3 1 1 0,6-1 0 0,2-1 1 15,0 0 6-15,-1 0-6 0,5 0 5 0,-1 0-6 16,4 1 3-16,1-1-3 0,2-1 4 15,0 0-3-15,2-1 4 0,3-2-5 0,-5 0 1 0,2-1-2 0,1 0-6 16,-7 2-12-16,0 1-16 0,1 1 2 16,-8 0-47-16,0 2-50 0,0-1-38 0,-1 0-5 0,5 2-112 0,0-3-129 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1F94E62-A251-1A7E-0EF4-2A72C99EFA8A}"/>
              </a:ext>
            </a:extLst>
          </p:cNvPr>
          <p:cNvSpPr>
            <a:spLocks noGrp="1"/>
          </p:cNvSpPr>
          <p:nvPr>
            <p:ph type="hdr" sz="quarter"/>
          </p:nvPr>
        </p:nvSpPr>
        <p:spPr>
          <a:xfrm>
            <a:off x="0" y="0"/>
            <a:ext cx="2971800" cy="449263"/>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2D40ED5C-FAED-BFC4-F700-076D45E4A004}"/>
              </a:ext>
            </a:extLst>
          </p:cNvPr>
          <p:cNvSpPr>
            <a:spLocks noGrp="1"/>
          </p:cNvSpPr>
          <p:nvPr>
            <p:ph type="dt" idx="1"/>
          </p:nvPr>
        </p:nvSpPr>
        <p:spPr>
          <a:xfrm>
            <a:off x="3884613" y="0"/>
            <a:ext cx="2971800" cy="449263"/>
          </a:xfrm>
          <a:prstGeom prst="rect">
            <a:avLst/>
          </a:prstGeom>
        </p:spPr>
        <p:txBody>
          <a:bodyPr vert="horz" lIns="91440" tIns="45720" rIns="91440" bIns="45720" rtlCol="0"/>
          <a:lstStyle>
            <a:lvl1pPr algn="r">
              <a:defRPr sz="1200"/>
            </a:lvl1pPr>
          </a:lstStyle>
          <a:p>
            <a:pPr>
              <a:defRPr/>
            </a:pPr>
            <a:fld id="{B79A6878-C2C0-4267-B3B2-C1A3D7AE1E93}" type="datetimeFigureOut">
              <a:rPr lang="en-US"/>
              <a:pPr>
                <a:defRPr/>
              </a:pPr>
              <a:t>1/10/2026</a:t>
            </a:fld>
            <a:endParaRPr lang="en-US"/>
          </a:p>
        </p:txBody>
      </p:sp>
      <p:sp>
        <p:nvSpPr>
          <p:cNvPr id="4" name="Slide Image Placeholder 3">
            <a:extLst>
              <a:ext uri="{FF2B5EF4-FFF2-40B4-BE49-F238E27FC236}">
                <a16:creationId xmlns:a16="http://schemas.microsoft.com/office/drawing/2014/main" id="{E0EEAE06-A665-3988-908A-D8D640787BB0}"/>
              </a:ext>
            </a:extLst>
          </p:cNvPr>
          <p:cNvSpPr>
            <a:spLocks noGrp="1" noRot="1" noChangeAspect="1"/>
          </p:cNvSpPr>
          <p:nvPr>
            <p:ph type="sldImg" idx="2"/>
          </p:nvPr>
        </p:nvSpPr>
        <p:spPr>
          <a:xfrm>
            <a:off x="1179513" y="674688"/>
            <a:ext cx="4498975" cy="33750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47AB4084-F099-9975-7F65-3E6E99E90F60}"/>
              </a:ext>
            </a:extLst>
          </p:cNvPr>
          <p:cNvSpPr>
            <a:spLocks noGrp="1"/>
          </p:cNvSpPr>
          <p:nvPr>
            <p:ph type="body" sz="quarter" idx="3"/>
          </p:nvPr>
        </p:nvSpPr>
        <p:spPr>
          <a:xfrm>
            <a:off x="685800" y="4273550"/>
            <a:ext cx="5486400" cy="40497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4D4314BE-7179-B063-6AF4-0E2FE1E2E240}"/>
              </a:ext>
            </a:extLst>
          </p:cNvPr>
          <p:cNvSpPr>
            <a:spLocks noGrp="1"/>
          </p:cNvSpPr>
          <p:nvPr>
            <p:ph type="ftr" sz="quarter" idx="4"/>
          </p:nvPr>
        </p:nvSpPr>
        <p:spPr>
          <a:xfrm>
            <a:off x="0" y="8547100"/>
            <a:ext cx="2971800" cy="449263"/>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7CC056E9-A69B-A5AC-BC59-77E8BCC7A1E2}"/>
              </a:ext>
            </a:extLst>
          </p:cNvPr>
          <p:cNvSpPr>
            <a:spLocks noGrp="1"/>
          </p:cNvSpPr>
          <p:nvPr>
            <p:ph type="sldNum" sz="quarter" idx="5"/>
          </p:nvPr>
        </p:nvSpPr>
        <p:spPr>
          <a:xfrm>
            <a:off x="3884613" y="8547100"/>
            <a:ext cx="2971800" cy="44926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52C7EE5B-0931-47A4-916B-70AA93081E5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A4F483B-8CF7-BE43-40F3-14D5AEC5C1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ECCD061-D040-EB4B-9FE9-825F339D76B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908F697-F56C-6C85-24EC-3733C11FD8DE}"/>
              </a:ext>
            </a:extLst>
          </p:cNvPr>
          <p:cNvSpPr>
            <a:spLocks noGrp="1" noChangeArrowheads="1"/>
          </p:cNvSpPr>
          <p:nvPr>
            <p:ph type="sldNum" sz="quarter" idx="12"/>
          </p:nvPr>
        </p:nvSpPr>
        <p:spPr>
          <a:ln/>
        </p:spPr>
        <p:txBody>
          <a:bodyPr/>
          <a:lstStyle>
            <a:lvl1pPr>
              <a:defRPr/>
            </a:lvl1pPr>
          </a:lstStyle>
          <a:p>
            <a:pPr>
              <a:defRPr/>
            </a:pPr>
            <a:fld id="{DFB254CF-974C-4177-80FF-3EE98AE36A23}" type="slidenum">
              <a:rPr lang="en-US" altLang="en-US"/>
              <a:pPr>
                <a:defRPr/>
              </a:pPr>
              <a:t>‹#›</a:t>
            </a:fld>
            <a:endParaRPr lang="en-US" altLang="en-US"/>
          </a:p>
        </p:txBody>
      </p:sp>
    </p:spTree>
    <p:extLst>
      <p:ext uri="{BB962C8B-B14F-4D97-AF65-F5344CB8AC3E}">
        <p14:creationId xmlns:p14="http://schemas.microsoft.com/office/powerpoint/2010/main" val="3533884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F582927-7C57-F616-D0BA-79F2EBA36A8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3A88D8C-B24E-C286-87E0-585CA150A2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FE502A6-9215-0F3D-623D-175354687FD9}"/>
              </a:ext>
            </a:extLst>
          </p:cNvPr>
          <p:cNvSpPr>
            <a:spLocks noGrp="1" noChangeArrowheads="1"/>
          </p:cNvSpPr>
          <p:nvPr>
            <p:ph type="sldNum" sz="quarter" idx="12"/>
          </p:nvPr>
        </p:nvSpPr>
        <p:spPr>
          <a:ln/>
        </p:spPr>
        <p:txBody>
          <a:bodyPr/>
          <a:lstStyle>
            <a:lvl1pPr>
              <a:defRPr/>
            </a:lvl1pPr>
          </a:lstStyle>
          <a:p>
            <a:pPr>
              <a:defRPr/>
            </a:pPr>
            <a:fld id="{FE614D40-D06A-451B-8A86-CC32C7B8026B}" type="slidenum">
              <a:rPr lang="en-US" altLang="en-US"/>
              <a:pPr>
                <a:defRPr/>
              </a:pPr>
              <a:t>‹#›</a:t>
            </a:fld>
            <a:endParaRPr lang="en-US" altLang="en-US"/>
          </a:p>
        </p:txBody>
      </p:sp>
    </p:spTree>
    <p:extLst>
      <p:ext uri="{BB962C8B-B14F-4D97-AF65-F5344CB8AC3E}">
        <p14:creationId xmlns:p14="http://schemas.microsoft.com/office/powerpoint/2010/main" val="1103716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ED7694B-A5D3-9FA8-628C-4EF4648C444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01A9B78-4D29-73D0-CDE7-672FF5FEF29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8128163-0D35-0E19-7C80-166781CDC322}"/>
              </a:ext>
            </a:extLst>
          </p:cNvPr>
          <p:cNvSpPr>
            <a:spLocks noGrp="1" noChangeArrowheads="1"/>
          </p:cNvSpPr>
          <p:nvPr>
            <p:ph type="sldNum" sz="quarter" idx="12"/>
          </p:nvPr>
        </p:nvSpPr>
        <p:spPr>
          <a:ln/>
        </p:spPr>
        <p:txBody>
          <a:bodyPr/>
          <a:lstStyle>
            <a:lvl1pPr>
              <a:defRPr/>
            </a:lvl1pPr>
          </a:lstStyle>
          <a:p>
            <a:pPr>
              <a:defRPr/>
            </a:pPr>
            <a:fld id="{D84DC37D-B2AB-49CB-844E-54FB4B85E010}" type="slidenum">
              <a:rPr lang="en-US" altLang="en-US"/>
              <a:pPr>
                <a:defRPr/>
              </a:pPr>
              <a:t>‹#›</a:t>
            </a:fld>
            <a:endParaRPr lang="en-US" altLang="en-US"/>
          </a:p>
        </p:txBody>
      </p:sp>
    </p:spTree>
    <p:extLst>
      <p:ext uri="{BB962C8B-B14F-4D97-AF65-F5344CB8AC3E}">
        <p14:creationId xmlns:p14="http://schemas.microsoft.com/office/powerpoint/2010/main" val="3927786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AC622B2-741A-F106-1148-821C11FD66C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CF9F786-BE83-657C-011A-7921B39F34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6866053-EEFB-7542-5005-83D13A552A38}"/>
              </a:ext>
            </a:extLst>
          </p:cNvPr>
          <p:cNvSpPr>
            <a:spLocks noGrp="1" noChangeArrowheads="1"/>
          </p:cNvSpPr>
          <p:nvPr>
            <p:ph type="sldNum" sz="quarter" idx="12"/>
          </p:nvPr>
        </p:nvSpPr>
        <p:spPr>
          <a:ln/>
        </p:spPr>
        <p:txBody>
          <a:bodyPr/>
          <a:lstStyle>
            <a:lvl1pPr>
              <a:defRPr/>
            </a:lvl1pPr>
          </a:lstStyle>
          <a:p>
            <a:pPr>
              <a:defRPr/>
            </a:pPr>
            <a:fld id="{38769D8A-60D9-4B41-952E-7CD7731AD920}" type="slidenum">
              <a:rPr lang="en-US" altLang="en-US"/>
              <a:pPr>
                <a:defRPr/>
              </a:pPr>
              <a:t>‹#›</a:t>
            </a:fld>
            <a:endParaRPr lang="en-US" altLang="en-US"/>
          </a:p>
        </p:txBody>
      </p:sp>
    </p:spTree>
    <p:extLst>
      <p:ext uri="{BB962C8B-B14F-4D97-AF65-F5344CB8AC3E}">
        <p14:creationId xmlns:p14="http://schemas.microsoft.com/office/powerpoint/2010/main" val="2625025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004CBCF-66C7-B683-1A42-3B80E3026E4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733133D-F200-B35D-BE11-41503AC94E3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CFE4029F-76B1-5AFE-EFC0-A1FA6E4989BB}"/>
              </a:ext>
            </a:extLst>
          </p:cNvPr>
          <p:cNvSpPr>
            <a:spLocks noGrp="1" noChangeArrowheads="1"/>
          </p:cNvSpPr>
          <p:nvPr>
            <p:ph type="sldNum" sz="quarter" idx="12"/>
          </p:nvPr>
        </p:nvSpPr>
        <p:spPr>
          <a:ln/>
        </p:spPr>
        <p:txBody>
          <a:bodyPr/>
          <a:lstStyle>
            <a:lvl1pPr>
              <a:defRPr/>
            </a:lvl1pPr>
          </a:lstStyle>
          <a:p>
            <a:pPr>
              <a:defRPr/>
            </a:pPr>
            <a:fld id="{5FD98712-7F68-465E-A625-290445F18EFC}" type="slidenum">
              <a:rPr lang="en-US" altLang="en-US"/>
              <a:pPr>
                <a:defRPr/>
              </a:pPr>
              <a:t>‹#›</a:t>
            </a:fld>
            <a:endParaRPr lang="en-US" altLang="en-US"/>
          </a:p>
        </p:txBody>
      </p:sp>
    </p:spTree>
    <p:extLst>
      <p:ext uri="{BB962C8B-B14F-4D97-AF65-F5344CB8AC3E}">
        <p14:creationId xmlns:p14="http://schemas.microsoft.com/office/powerpoint/2010/main" val="3538924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303AC26-BFCC-C977-F4D4-7AA86837461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7949FCD-5E04-B98C-E3E5-6D19CBC2CC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4997AAA-B522-2A46-31C2-6647B7A99FDF}"/>
              </a:ext>
            </a:extLst>
          </p:cNvPr>
          <p:cNvSpPr>
            <a:spLocks noGrp="1" noChangeArrowheads="1"/>
          </p:cNvSpPr>
          <p:nvPr>
            <p:ph type="sldNum" sz="quarter" idx="12"/>
          </p:nvPr>
        </p:nvSpPr>
        <p:spPr>
          <a:ln/>
        </p:spPr>
        <p:txBody>
          <a:bodyPr/>
          <a:lstStyle>
            <a:lvl1pPr>
              <a:defRPr/>
            </a:lvl1pPr>
          </a:lstStyle>
          <a:p>
            <a:pPr>
              <a:defRPr/>
            </a:pPr>
            <a:fld id="{F2C655FC-94BC-4445-B991-8B702ADA5B57}" type="slidenum">
              <a:rPr lang="en-US" altLang="en-US"/>
              <a:pPr>
                <a:defRPr/>
              </a:pPr>
              <a:t>‹#›</a:t>
            </a:fld>
            <a:endParaRPr lang="en-US" altLang="en-US"/>
          </a:p>
        </p:txBody>
      </p:sp>
    </p:spTree>
    <p:extLst>
      <p:ext uri="{BB962C8B-B14F-4D97-AF65-F5344CB8AC3E}">
        <p14:creationId xmlns:p14="http://schemas.microsoft.com/office/powerpoint/2010/main" val="1378352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332FFE0-D0F4-66FC-DD8B-29630FE62D10}"/>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1B3C740-B73C-7357-F895-21A005BB97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8AE7AA3-14CD-1173-294A-AFA49FB7D722}"/>
              </a:ext>
            </a:extLst>
          </p:cNvPr>
          <p:cNvSpPr>
            <a:spLocks noGrp="1" noChangeArrowheads="1"/>
          </p:cNvSpPr>
          <p:nvPr>
            <p:ph type="sldNum" sz="quarter" idx="12"/>
          </p:nvPr>
        </p:nvSpPr>
        <p:spPr>
          <a:ln/>
        </p:spPr>
        <p:txBody>
          <a:bodyPr/>
          <a:lstStyle>
            <a:lvl1pPr>
              <a:defRPr/>
            </a:lvl1pPr>
          </a:lstStyle>
          <a:p>
            <a:pPr>
              <a:defRPr/>
            </a:pPr>
            <a:fld id="{BA12CE73-4EBB-45DA-B8C8-A061F7585E54}" type="slidenum">
              <a:rPr lang="en-US" altLang="en-US"/>
              <a:pPr>
                <a:defRPr/>
              </a:pPr>
              <a:t>‹#›</a:t>
            </a:fld>
            <a:endParaRPr lang="en-US" altLang="en-US"/>
          </a:p>
        </p:txBody>
      </p:sp>
    </p:spTree>
    <p:extLst>
      <p:ext uri="{BB962C8B-B14F-4D97-AF65-F5344CB8AC3E}">
        <p14:creationId xmlns:p14="http://schemas.microsoft.com/office/powerpoint/2010/main" val="2378253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2C29592-7954-6D6D-BDBF-BE387D8C623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CC4BCFD-DAD9-EF7B-5408-D791785FE3D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1A03EDC-E172-2FD4-979A-499E0AF7AE31}"/>
              </a:ext>
            </a:extLst>
          </p:cNvPr>
          <p:cNvSpPr>
            <a:spLocks noGrp="1" noChangeArrowheads="1"/>
          </p:cNvSpPr>
          <p:nvPr>
            <p:ph type="sldNum" sz="quarter" idx="12"/>
          </p:nvPr>
        </p:nvSpPr>
        <p:spPr>
          <a:ln/>
        </p:spPr>
        <p:txBody>
          <a:bodyPr/>
          <a:lstStyle>
            <a:lvl1pPr>
              <a:defRPr/>
            </a:lvl1pPr>
          </a:lstStyle>
          <a:p>
            <a:pPr>
              <a:defRPr/>
            </a:pPr>
            <a:fld id="{AA85DC64-821B-4ECE-9F36-0585EAB9B5D3}" type="slidenum">
              <a:rPr lang="en-US" altLang="en-US"/>
              <a:pPr>
                <a:defRPr/>
              </a:pPr>
              <a:t>‹#›</a:t>
            </a:fld>
            <a:endParaRPr lang="en-US" altLang="en-US"/>
          </a:p>
        </p:txBody>
      </p:sp>
    </p:spTree>
    <p:extLst>
      <p:ext uri="{BB962C8B-B14F-4D97-AF65-F5344CB8AC3E}">
        <p14:creationId xmlns:p14="http://schemas.microsoft.com/office/powerpoint/2010/main" val="158926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FC41C52-97B6-E247-7DA3-FA605DE8C12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05538F1-E95B-ABFF-9FA5-46F415B4A67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2C7448E-8E3A-8096-5C71-49B650FB20B2}"/>
              </a:ext>
            </a:extLst>
          </p:cNvPr>
          <p:cNvSpPr>
            <a:spLocks noGrp="1" noChangeArrowheads="1"/>
          </p:cNvSpPr>
          <p:nvPr>
            <p:ph type="sldNum" sz="quarter" idx="12"/>
          </p:nvPr>
        </p:nvSpPr>
        <p:spPr>
          <a:ln/>
        </p:spPr>
        <p:txBody>
          <a:bodyPr/>
          <a:lstStyle>
            <a:lvl1pPr>
              <a:defRPr/>
            </a:lvl1pPr>
          </a:lstStyle>
          <a:p>
            <a:pPr>
              <a:defRPr/>
            </a:pPr>
            <a:fld id="{D6B17A3B-C845-43B8-BD74-BF9EBFFF2EE0}" type="slidenum">
              <a:rPr lang="en-US" altLang="en-US"/>
              <a:pPr>
                <a:defRPr/>
              </a:pPr>
              <a:t>‹#›</a:t>
            </a:fld>
            <a:endParaRPr lang="en-US" altLang="en-US"/>
          </a:p>
        </p:txBody>
      </p:sp>
    </p:spTree>
    <p:extLst>
      <p:ext uri="{BB962C8B-B14F-4D97-AF65-F5344CB8AC3E}">
        <p14:creationId xmlns:p14="http://schemas.microsoft.com/office/powerpoint/2010/main" val="313308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910B513-AFC5-3CE0-ED25-35EA046817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167110D-4629-EBB3-DC4C-BEE895E59E9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05F7CD2-F242-EAA4-F9CE-54DDC1FB5FDB}"/>
              </a:ext>
            </a:extLst>
          </p:cNvPr>
          <p:cNvSpPr>
            <a:spLocks noGrp="1" noChangeArrowheads="1"/>
          </p:cNvSpPr>
          <p:nvPr>
            <p:ph type="sldNum" sz="quarter" idx="12"/>
          </p:nvPr>
        </p:nvSpPr>
        <p:spPr>
          <a:ln/>
        </p:spPr>
        <p:txBody>
          <a:bodyPr/>
          <a:lstStyle>
            <a:lvl1pPr>
              <a:defRPr/>
            </a:lvl1pPr>
          </a:lstStyle>
          <a:p>
            <a:pPr>
              <a:defRPr/>
            </a:pPr>
            <a:fld id="{9D0A2323-903C-4B1E-A312-C05F4F4FB812}" type="slidenum">
              <a:rPr lang="en-US" altLang="en-US"/>
              <a:pPr>
                <a:defRPr/>
              </a:pPr>
              <a:t>‹#›</a:t>
            </a:fld>
            <a:endParaRPr lang="en-US" altLang="en-US"/>
          </a:p>
        </p:txBody>
      </p:sp>
    </p:spTree>
    <p:extLst>
      <p:ext uri="{BB962C8B-B14F-4D97-AF65-F5344CB8AC3E}">
        <p14:creationId xmlns:p14="http://schemas.microsoft.com/office/powerpoint/2010/main" val="569791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D2A0E56-60CD-F5EA-BCED-2C8E4876447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995DFDA-27A0-A7BE-7490-669A46A612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EE274F8-A861-D4E9-E0A6-02F7DDA67E61}"/>
              </a:ext>
            </a:extLst>
          </p:cNvPr>
          <p:cNvSpPr>
            <a:spLocks noGrp="1" noChangeArrowheads="1"/>
          </p:cNvSpPr>
          <p:nvPr>
            <p:ph type="sldNum" sz="quarter" idx="12"/>
          </p:nvPr>
        </p:nvSpPr>
        <p:spPr>
          <a:ln/>
        </p:spPr>
        <p:txBody>
          <a:bodyPr/>
          <a:lstStyle>
            <a:lvl1pPr>
              <a:defRPr/>
            </a:lvl1pPr>
          </a:lstStyle>
          <a:p>
            <a:pPr>
              <a:defRPr/>
            </a:pPr>
            <a:fld id="{D1DA9A38-B56F-4CE4-9B37-6C4E769C2935}" type="slidenum">
              <a:rPr lang="en-US" altLang="en-US"/>
              <a:pPr>
                <a:defRPr/>
              </a:pPr>
              <a:t>‹#›</a:t>
            </a:fld>
            <a:endParaRPr lang="en-US" altLang="en-US"/>
          </a:p>
        </p:txBody>
      </p:sp>
    </p:spTree>
    <p:extLst>
      <p:ext uri="{BB962C8B-B14F-4D97-AF65-F5344CB8AC3E}">
        <p14:creationId xmlns:p14="http://schemas.microsoft.com/office/powerpoint/2010/main" val="159756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097E0-9FF8-C498-8026-772CCB4AA428}"/>
              </a:ext>
            </a:extLst>
          </p:cNvPr>
          <p:cNvSpPr>
            <a:spLocks noGrp="1"/>
          </p:cNvSpPr>
          <p:nvPr>
            <p:ph type="title"/>
          </p:nvPr>
        </p:nvSpPr>
        <p:spPr>
          <a:xfrm>
            <a:off x="685800" y="609600"/>
            <a:ext cx="7772400" cy="1143000"/>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97159ED-5B0E-23DD-7099-41040A1DD351}"/>
              </a:ext>
            </a:extLst>
          </p:cNvPr>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Online Image Placeholder 3">
            <a:extLst>
              <a:ext uri="{FF2B5EF4-FFF2-40B4-BE49-F238E27FC236}">
                <a16:creationId xmlns:a16="http://schemas.microsoft.com/office/drawing/2014/main" id="{A3EE1093-6175-7E94-A7E2-75A52DD672EC}"/>
              </a:ext>
            </a:extLst>
          </p:cNvPr>
          <p:cNvSpPr>
            <a:spLocks noGrp="1"/>
          </p:cNvSpPr>
          <p:nvPr>
            <p:ph type="clipArt" sz="half" idx="2"/>
          </p:nvPr>
        </p:nvSpPr>
        <p:spPr>
          <a:xfrm>
            <a:off x="4648200" y="1981200"/>
            <a:ext cx="3810000" cy="4114800"/>
          </a:xfrm>
        </p:spPr>
        <p:txBody>
          <a:bodyPr/>
          <a:lstStyle/>
          <a:p>
            <a:endParaRPr lang="en-IN"/>
          </a:p>
        </p:txBody>
      </p:sp>
      <p:sp>
        <p:nvSpPr>
          <p:cNvPr id="5" name="Date Placeholder 4">
            <a:extLst>
              <a:ext uri="{FF2B5EF4-FFF2-40B4-BE49-F238E27FC236}">
                <a16:creationId xmlns:a16="http://schemas.microsoft.com/office/drawing/2014/main" id="{CA1E83CC-D4A9-405E-BB9B-7E581E7C30D3}"/>
              </a:ext>
            </a:extLst>
          </p:cNvPr>
          <p:cNvSpPr>
            <a:spLocks noGrp="1"/>
          </p:cNvSpPr>
          <p:nvPr>
            <p:ph type="dt" sz="half" idx="10"/>
          </p:nvPr>
        </p:nvSpPr>
        <p:spPr>
          <a:xfrm>
            <a:off x="685800" y="6248400"/>
            <a:ext cx="1905000" cy="45720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D7FEB61D-AB6E-EC4C-46D6-3324A0D2CB7F}"/>
              </a:ext>
            </a:extLst>
          </p:cNvPr>
          <p:cNvSpPr>
            <a:spLocks noGrp="1"/>
          </p:cNvSpPr>
          <p:nvPr>
            <p:ph type="ftr" sz="quarter" idx="11"/>
          </p:nvPr>
        </p:nvSpPr>
        <p:spPr>
          <a:xfrm>
            <a:off x="3124200" y="6248400"/>
            <a:ext cx="2895600" cy="45720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DB4322CC-504B-7463-A3EB-AA7DD2A600F6}"/>
              </a:ext>
            </a:extLst>
          </p:cNvPr>
          <p:cNvSpPr>
            <a:spLocks noGrp="1"/>
          </p:cNvSpPr>
          <p:nvPr>
            <p:ph type="sldNum" sz="quarter" idx="12"/>
          </p:nvPr>
        </p:nvSpPr>
        <p:spPr>
          <a:xfrm>
            <a:off x="6553200" y="6248400"/>
            <a:ext cx="1905000" cy="457200"/>
          </a:xfrm>
        </p:spPr>
        <p:txBody>
          <a:bodyPr/>
          <a:lstStyle>
            <a:lvl1pPr>
              <a:defRPr/>
            </a:lvl1pPr>
          </a:lstStyle>
          <a:p>
            <a:fld id="{D914D7DD-DD13-4FBD-8CF4-DA4F57DAC4D6}" type="slidenum">
              <a:rPr lang="en-US" altLang="en-US"/>
              <a:pPr/>
              <a:t>‹#›</a:t>
            </a:fld>
            <a:endParaRPr lang="en-US" altLang="en-US"/>
          </a:p>
        </p:txBody>
      </p:sp>
    </p:spTree>
    <p:extLst>
      <p:ext uri="{BB962C8B-B14F-4D97-AF65-F5344CB8AC3E}">
        <p14:creationId xmlns:p14="http://schemas.microsoft.com/office/powerpoint/2010/main" val="3121984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05F920A-C2FE-543F-3739-967603A0E85A}"/>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4AD6783-78DD-82B7-E851-FED33E307CA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96387A3-C6E7-6705-4B27-879107906EA1}"/>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a:extLst>
              <a:ext uri="{FF2B5EF4-FFF2-40B4-BE49-F238E27FC236}">
                <a16:creationId xmlns:a16="http://schemas.microsoft.com/office/drawing/2014/main" id="{D1DFA37E-9A88-2ADB-A0E7-B3CB189D8588}"/>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a:extLst>
              <a:ext uri="{FF2B5EF4-FFF2-40B4-BE49-F238E27FC236}">
                <a16:creationId xmlns:a16="http://schemas.microsoft.com/office/drawing/2014/main" id="{5F3455FE-B499-C12F-688E-A354B63541A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0D2344F2-9B0E-455C-9371-1DB0F787420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11.jpeg"/><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12.wmf"/></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D88B36F-63F6-3EBE-AC77-3608BBFFC65F}"/>
              </a:ext>
            </a:extLst>
          </p:cNvPr>
          <p:cNvSpPr>
            <a:spLocks noGrp="1" noChangeArrowheads="1"/>
          </p:cNvSpPr>
          <p:nvPr>
            <p:ph type="ctrTitle"/>
          </p:nvPr>
        </p:nvSpPr>
        <p:spPr>
          <a:xfrm>
            <a:off x="304800" y="295275"/>
            <a:ext cx="8610600" cy="990600"/>
          </a:xfrm>
          <a:solidFill>
            <a:schemeClr val="bg1"/>
          </a:solidFill>
          <a:ln>
            <a:solidFill>
              <a:srgbClr val="FF33CC"/>
            </a:solidFill>
            <a:miter lim="800000"/>
            <a:headEnd/>
            <a:tailEnd/>
          </a:ln>
        </p:spPr>
        <p:txBody>
          <a:bodyPr/>
          <a:lstStyle/>
          <a:p>
            <a:pPr eaLnBrk="1" hangingPunct="1"/>
            <a:r>
              <a:rPr lang="en-US" altLang="en-US" sz="2800" dirty="0">
                <a:solidFill>
                  <a:schemeClr val="tx1"/>
                </a:solidFill>
              </a:rPr>
              <a:t>MEL7405/MCL814: Convective Heat Transfer</a:t>
            </a:r>
          </a:p>
        </p:txBody>
      </p:sp>
      <p:sp>
        <p:nvSpPr>
          <p:cNvPr id="3075" name="Rectangle 3">
            <a:extLst>
              <a:ext uri="{FF2B5EF4-FFF2-40B4-BE49-F238E27FC236}">
                <a16:creationId xmlns:a16="http://schemas.microsoft.com/office/drawing/2014/main" id="{B8FE71F4-0AE9-03E8-C7A7-40BA5DF56546}"/>
              </a:ext>
            </a:extLst>
          </p:cNvPr>
          <p:cNvSpPr>
            <a:spLocks noGrp="1" noChangeArrowheads="1"/>
          </p:cNvSpPr>
          <p:nvPr>
            <p:ph type="subTitle" idx="1"/>
          </p:nvPr>
        </p:nvSpPr>
        <p:spPr>
          <a:xfrm>
            <a:off x="1446213" y="3733800"/>
            <a:ext cx="6400800" cy="1371600"/>
          </a:xfrm>
        </p:spPr>
        <p:txBody>
          <a:bodyPr/>
          <a:lstStyle/>
          <a:p>
            <a:pPr eaLnBrk="1" hangingPunct="1"/>
            <a:r>
              <a:rPr lang="en-US" altLang="en-US" sz="1800" dirty="0">
                <a:latin typeface="CommercialScript BT" pitchFamily="66" charset="0"/>
              </a:rPr>
              <a:t> P M V Subbarao</a:t>
            </a:r>
          </a:p>
          <a:p>
            <a:pPr eaLnBrk="1" hangingPunct="1"/>
            <a:r>
              <a:rPr lang="en-US" altLang="en-US" sz="1800" dirty="0">
                <a:latin typeface="CommercialScript BT" pitchFamily="66" charset="0"/>
              </a:rPr>
              <a:t>Professor</a:t>
            </a:r>
          </a:p>
          <a:p>
            <a:pPr eaLnBrk="1" hangingPunct="1"/>
            <a:r>
              <a:rPr lang="en-US" altLang="en-US" sz="1800" dirty="0">
                <a:latin typeface="Tempus Sans ITC" panose="04020404030D07020202" pitchFamily="82" charset="0"/>
              </a:rPr>
              <a:t>Mechanical Engineering Department</a:t>
            </a:r>
          </a:p>
        </p:txBody>
      </p:sp>
      <p:sp>
        <p:nvSpPr>
          <p:cNvPr id="3076" name="Text Box 4">
            <a:extLst>
              <a:ext uri="{FF2B5EF4-FFF2-40B4-BE49-F238E27FC236}">
                <a16:creationId xmlns:a16="http://schemas.microsoft.com/office/drawing/2014/main" id="{E79B2BAC-7951-1A4F-1743-1438AD235753}"/>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nvGrpSpPr>
          <p:cNvPr id="3077" name="Group 8">
            <a:extLst>
              <a:ext uri="{FF2B5EF4-FFF2-40B4-BE49-F238E27FC236}">
                <a16:creationId xmlns:a16="http://schemas.microsoft.com/office/drawing/2014/main" id="{8B924FC6-395C-82CB-7BDB-457AF83D41C8}"/>
              </a:ext>
            </a:extLst>
          </p:cNvPr>
          <p:cNvGrpSpPr>
            <a:grpSpLocks/>
          </p:cNvGrpSpPr>
          <p:nvPr/>
        </p:nvGrpSpPr>
        <p:grpSpPr bwMode="auto">
          <a:xfrm>
            <a:off x="0" y="0"/>
            <a:ext cx="9144000" cy="6858000"/>
            <a:chOff x="0" y="0"/>
            <a:chExt cx="5760" cy="4320"/>
          </a:xfrm>
        </p:grpSpPr>
        <p:grpSp>
          <p:nvGrpSpPr>
            <p:cNvPr id="3081" name="Group 9">
              <a:extLst>
                <a:ext uri="{FF2B5EF4-FFF2-40B4-BE49-F238E27FC236}">
                  <a16:creationId xmlns:a16="http://schemas.microsoft.com/office/drawing/2014/main" id="{5475EA6F-F779-155B-4D3C-C5C7824E73BB}"/>
                </a:ext>
              </a:extLst>
            </p:cNvPr>
            <p:cNvGrpSpPr>
              <a:grpSpLocks/>
            </p:cNvGrpSpPr>
            <p:nvPr/>
          </p:nvGrpSpPr>
          <p:grpSpPr bwMode="auto">
            <a:xfrm>
              <a:off x="0" y="0"/>
              <a:ext cx="192" cy="4320"/>
              <a:chOff x="0" y="-48"/>
              <a:chExt cx="144" cy="4368"/>
            </a:xfrm>
          </p:grpSpPr>
          <p:sp>
            <p:nvSpPr>
              <p:cNvPr id="3091" name="Rectangle 10">
                <a:extLst>
                  <a:ext uri="{FF2B5EF4-FFF2-40B4-BE49-F238E27FC236}">
                    <a16:creationId xmlns:a16="http://schemas.microsoft.com/office/drawing/2014/main" id="{6DD9C2F5-5C19-CB32-C45F-F959EA9C84C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92" name="Rectangle 11">
                <a:extLst>
                  <a:ext uri="{FF2B5EF4-FFF2-40B4-BE49-F238E27FC236}">
                    <a16:creationId xmlns:a16="http://schemas.microsoft.com/office/drawing/2014/main" id="{656D7843-8467-93C1-0A41-6243E12F3B3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2" name="Group 12">
              <a:extLst>
                <a:ext uri="{FF2B5EF4-FFF2-40B4-BE49-F238E27FC236}">
                  <a16:creationId xmlns:a16="http://schemas.microsoft.com/office/drawing/2014/main" id="{50FEFA18-3AEE-72BD-1A46-F2F349CACF64}"/>
                </a:ext>
              </a:extLst>
            </p:cNvPr>
            <p:cNvGrpSpPr>
              <a:grpSpLocks/>
            </p:cNvGrpSpPr>
            <p:nvPr/>
          </p:nvGrpSpPr>
          <p:grpSpPr bwMode="auto">
            <a:xfrm>
              <a:off x="5674" y="24"/>
              <a:ext cx="86" cy="4296"/>
              <a:chOff x="5616" y="-48"/>
              <a:chExt cx="144" cy="4368"/>
            </a:xfrm>
          </p:grpSpPr>
          <p:sp>
            <p:nvSpPr>
              <p:cNvPr id="3089" name="Rectangle 13">
                <a:extLst>
                  <a:ext uri="{FF2B5EF4-FFF2-40B4-BE49-F238E27FC236}">
                    <a16:creationId xmlns:a16="http://schemas.microsoft.com/office/drawing/2014/main" id="{B2169F68-460B-E3F1-9FCC-B8F877FD9A7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90" name="Rectangle 14">
                <a:extLst>
                  <a:ext uri="{FF2B5EF4-FFF2-40B4-BE49-F238E27FC236}">
                    <a16:creationId xmlns:a16="http://schemas.microsoft.com/office/drawing/2014/main" id="{BC30CEF1-ED6D-C088-AB72-3BAE16C8997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3" name="Group 15">
              <a:extLst>
                <a:ext uri="{FF2B5EF4-FFF2-40B4-BE49-F238E27FC236}">
                  <a16:creationId xmlns:a16="http://schemas.microsoft.com/office/drawing/2014/main" id="{5937C962-A8BA-D738-9033-8866F92088DE}"/>
                </a:ext>
              </a:extLst>
            </p:cNvPr>
            <p:cNvGrpSpPr>
              <a:grpSpLocks/>
            </p:cNvGrpSpPr>
            <p:nvPr/>
          </p:nvGrpSpPr>
          <p:grpSpPr bwMode="auto">
            <a:xfrm>
              <a:off x="144" y="0"/>
              <a:ext cx="5616" cy="144"/>
              <a:chOff x="96" y="-48"/>
              <a:chExt cx="5520" cy="144"/>
            </a:xfrm>
          </p:grpSpPr>
          <p:sp>
            <p:nvSpPr>
              <p:cNvPr id="3087" name="Rectangle 16">
                <a:extLst>
                  <a:ext uri="{FF2B5EF4-FFF2-40B4-BE49-F238E27FC236}">
                    <a16:creationId xmlns:a16="http://schemas.microsoft.com/office/drawing/2014/main" id="{BDBB2DF5-84B9-5B62-5B96-18148B6A2B0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88" name="Rectangle 17">
                <a:extLst>
                  <a:ext uri="{FF2B5EF4-FFF2-40B4-BE49-F238E27FC236}">
                    <a16:creationId xmlns:a16="http://schemas.microsoft.com/office/drawing/2014/main" id="{AB8C9999-915D-5BF2-7E41-E8DB5561070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4" name="Group 18">
              <a:extLst>
                <a:ext uri="{FF2B5EF4-FFF2-40B4-BE49-F238E27FC236}">
                  <a16:creationId xmlns:a16="http://schemas.microsoft.com/office/drawing/2014/main" id="{31F4DBCD-F918-4E08-4B40-31DA876ACAFC}"/>
                </a:ext>
              </a:extLst>
            </p:cNvPr>
            <p:cNvGrpSpPr>
              <a:grpSpLocks/>
            </p:cNvGrpSpPr>
            <p:nvPr/>
          </p:nvGrpSpPr>
          <p:grpSpPr bwMode="auto">
            <a:xfrm>
              <a:off x="144" y="4234"/>
              <a:ext cx="5616" cy="86"/>
              <a:chOff x="96" y="4176"/>
              <a:chExt cx="5520" cy="144"/>
            </a:xfrm>
          </p:grpSpPr>
          <p:sp>
            <p:nvSpPr>
              <p:cNvPr id="3085" name="Rectangle 19">
                <a:extLst>
                  <a:ext uri="{FF2B5EF4-FFF2-40B4-BE49-F238E27FC236}">
                    <a16:creationId xmlns:a16="http://schemas.microsoft.com/office/drawing/2014/main" id="{4E6AEA86-EBE7-1540-2448-3941E2CD0D7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86" name="Rectangle 20">
                <a:extLst>
                  <a:ext uri="{FF2B5EF4-FFF2-40B4-BE49-F238E27FC236}">
                    <a16:creationId xmlns:a16="http://schemas.microsoft.com/office/drawing/2014/main" id="{03B5FF89-FA3A-D3B8-6996-05C76065899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sp>
        <p:nvSpPr>
          <p:cNvPr id="2055" name="TextBox 19">
            <a:extLst>
              <a:ext uri="{FF2B5EF4-FFF2-40B4-BE49-F238E27FC236}">
                <a16:creationId xmlns:a16="http://schemas.microsoft.com/office/drawing/2014/main" id="{D343D648-A38E-1EF9-A534-509203453C69}"/>
              </a:ext>
            </a:extLst>
          </p:cNvPr>
          <p:cNvSpPr txBox="1">
            <a:spLocks noChangeArrowheads="1"/>
          </p:cNvSpPr>
          <p:nvPr/>
        </p:nvSpPr>
        <p:spPr bwMode="auto">
          <a:xfrm>
            <a:off x="304800" y="5410200"/>
            <a:ext cx="86106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n-US" b="1" dirty="0">
                <a:solidFill>
                  <a:srgbClr val="002060"/>
                </a:solidFill>
                <a:latin typeface="Curlz MT" panose="04040404050702020202" pitchFamily="82" charset="0"/>
                <a:ea typeface="STZhongsong" panose="020B0503020204020204" pitchFamily="2" charset="-122"/>
              </a:rPr>
              <a:t>Based on a Historical Event with  Epistemological Implications and </a:t>
            </a:r>
            <a:r>
              <a:rPr lang="en-IN" b="1" dirty="0">
                <a:solidFill>
                  <a:srgbClr val="002060"/>
                </a:solidFill>
                <a:latin typeface="Curlz MT" panose="04040404050702020202" pitchFamily="82" charset="0"/>
                <a:ea typeface="STZhongsong" panose="020B0503020204020204" pitchFamily="2" charset="-122"/>
              </a:rPr>
              <a:t>Didactical Utilisations</a:t>
            </a:r>
            <a:endParaRPr lang="en-US" altLang="en-US" sz="5400" b="1" dirty="0">
              <a:solidFill>
                <a:srgbClr val="002060"/>
              </a:solidFill>
              <a:latin typeface="Curlz MT" panose="04040404050702020202" pitchFamily="82" charset="0"/>
              <a:ea typeface="STZhongsong" panose="020B0503020204020204" pitchFamily="2" charset="-122"/>
            </a:endParaRPr>
          </a:p>
        </p:txBody>
      </p:sp>
      <p:pic>
        <p:nvPicPr>
          <p:cNvPr id="3079" name="Picture 2" descr="A picture containing shape&#10;&#10;Description automatically generated">
            <a:extLst>
              <a:ext uri="{FF2B5EF4-FFF2-40B4-BE49-F238E27FC236}">
                <a16:creationId xmlns:a16="http://schemas.microsoft.com/office/drawing/2014/main" id="{61298272-DBCA-4D38-B64F-3231452AC9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0775" y="1295400"/>
            <a:ext cx="4362450" cy="229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CE6A3709-F700-840C-120E-310FE66065A5}"/>
                  </a:ext>
                </a:extLst>
              </p14:cNvPr>
              <p14:cNvContentPartPr/>
              <p14:nvPr/>
            </p14:nvContentPartPr>
            <p14:xfrm>
              <a:off x="3679200" y="3205800"/>
              <a:ext cx="446760" cy="1759320"/>
            </p14:xfrm>
          </p:contentPart>
        </mc:Choice>
        <mc:Fallback xmlns="">
          <p:pic>
            <p:nvPicPr>
              <p:cNvPr id="3" name="Ink 2">
                <a:extLst>
                  <a:ext uri="{FF2B5EF4-FFF2-40B4-BE49-F238E27FC236}">
                    <a16:creationId xmlns:a16="http://schemas.microsoft.com/office/drawing/2014/main" id="{CE6A3709-F700-840C-120E-310FE66065A5}"/>
                  </a:ext>
                </a:extLst>
              </p:cNvPr>
              <p:cNvPicPr/>
              <p:nvPr/>
            </p:nvPicPr>
            <p:blipFill>
              <a:blip r:embed="rId6"/>
              <a:stretch>
                <a:fillRect/>
              </a:stretch>
            </p:blipFill>
            <p:spPr>
              <a:xfrm>
                <a:off x="3669840" y="3196440"/>
                <a:ext cx="465480" cy="1778040"/>
              </a:xfrm>
              <a:prstGeom prst="rect">
                <a:avLst/>
              </a:prstGeom>
            </p:spPr>
          </p:pic>
        </mc:Fallback>
      </mc:AlternateContent>
      <p:sp>
        <p:nvSpPr>
          <p:cNvPr id="4" name="TextBox 19">
            <a:extLst>
              <a:ext uri="{FF2B5EF4-FFF2-40B4-BE49-F238E27FC236}">
                <a16:creationId xmlns:a16="http://schemas.microsoft.com/office/drawing/2014/main" id="{682A5F99-8B44-C483-4C45-D8F8598EE546}"/>
              </a:ext>
            </a:extLst>
          </p:cNvPr>
          <p:cNvSpPr txBox="1">
            <a:spLocks noChangeArrowheads="1"/>
          </p:cNvSpPr>
          <p:nvPr/>
        </p:nvSpPr>
        <p:spPr bwMode="auto">
          <a:xfrm>
            <a:off x="531813" y="4748213"/>
            <a:ext cx="82296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FontTx/>
              <a:buNone/>
            </a:pPr>
            <a:r>
              <a:rPr lang="en-US" altLang="en-US" b="1" dirty="0">
                <a:solidFill>
                  <a:srgbClr val="FF0000"/>
                </a:solidFill>
                <a:latin typeface="Script MT Bold" panose="03040602040607080904" pitchFamily="66" charset="0"/>
              </a:rPr>
              <a:t>Happy New year 2026!!!</a:t>
            </a:r>
          </a:p>
        </p:txBody>
      </p:sp>
      <p:sp>
        <p:nvSpPr>
          <p:cNvPr id="6" name="TextBox 5">
            <a:extLst>
              <a:ext uri="{FF2B5EF4-FFF2-40B4-BE49-F238E27FC236}">
                <a16:creationId xmlns:a16="http://schemas.microsoft.com/office/drawing/2014/main" id="{F0D02CF9-831E-0E53-B1F0-2CDCC07D59E0}"/>
              </a:ext>
            </a:extLst>
          </p:cNvPr>
          <p:cNvSpPr txBox="1"/>
          <p:nvPr/>
        </p:nvSpPr>
        <p:spPr>
          <a:xfrm>
            <a:off x="914400" y="3013502"/>
            <a:ext cx="7162800" cy="461665"/>
          </a:xfrm>
          <a:prstGeom prst="rect">
            <a:avLst/>
          </a:prstGeom>
          <a:solidFill>
            <a:schemeClr val="bg1"/>
          </a:solidFill>
        </p:spPr>
        <p:txBody>
          <a:bodyPr wrap="square">
            <a:spAutoFit/>
          </a:bodyPr>
          <a:lstStyle/>
          <a:p>
            <a:pPr algn="ctr"/>
            <a:r>
              <a:rPr lang="en-IN" dirty="0"/>
              <a:t>https://web.iitd.ac.in/~pmvs/course_mel7405.php</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xit" presetSubtype="32" fill="hold" nodeType="clickEffect">
                                  <p:stCondLst>
                                    <p:cond delay="0"/>
                                  </p:stCondLst>
                                  <p:childTnLst>
                                    <p:animEffect transition="out" filter="circle(out)">
                                      <p:cBhvr>
                                        <p:cTn id="6" dur="1000"/>
                                        <p:tgtEl>
                                          <p:spTgt spid="4"/>
                                        </p:tgtEl>
                                      </p:cBhvr>
                                    </p:animEffect>
                                    <p:set>
                                      <p:cBhvr>
                                        <p:cTn id="7" dur="1" fill="hold">
                                          <p:stCondLst>
                                            <p:cond delay="9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055">
                                            <p:txEl>
                                              <p:pRg st="0" end="0"/>
                                            </p:txEl>
                                          </p:spTgt>
                                        </p:tgtEl>
                                        <p:attrNameLst>
                                          <p:attrName>style.visibility</p:attrName>
                                        </p:attrNameLst>
                                      </p:cBhvr>
                                      <p:to>
                                        <p:strVal val="visible"/>
                                      </p:to>
                                    </p:set>
                                    <p:animEffect transition="in" filter="dissolve">
                                      <p:cBhvr>
                                        <p:cTn id="12" dur="500"/>
                                        <p:tgtEl>
                                          <p:spTgt spid="205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build="p"/>
      <p:bldP spid="4" grpId="0"/>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4A32E-F87E-292E-8E3A-44F64FBAAB6F}"/>
              </a:ext>
            </a:extLst>
          </p:cNvPr>
          <p:cNvSpPr>
            <a:spLocks noGrp="1"/>
          </p:cNvSpPr>
          <p:nvPr>
            <p:ph type="title"/>
          </p:nvPr>
        </p:nvSpPr>
        <p:spPr>
          <a:xfrm>
            <a:off x="457200" y="76200"/>
            <a:ext cx="7772400" cy="1143000"/>
          </a:xfrm>
        </p:spPr>
        <p:txBody>
          <a:bodyPr/>
          <a:lstStyle/>
          <a:p>
            <a:r>
              <a:rPr lang="en-US" sz="2800" dirty="0"/>
              <a:t>A Superior Concept</a:t>
            </a:r>
            <a:endParaRPr lang="en-IN" sz="2800" dirty="0"/>
          </a:p>
        </p:txBody>
      </p:sp>
      <p:sp>
        <p:nvSpPr>
          <p:cNvPr id="4" name="Content Placeholder 3">
            <a:extLst>
              <a:ext uri="{FF2B5EF4-FFF2-40B4-BE49-F238E27FC236}">
                <a16:creationId xmlns:a16="http://schemas.microsoft.com/office/drawing/2014/main" id="{3C83E888-BC9F-B1A7-D8EE-819E68322EEA}"/>
              </a:ext>
            </a:extLst>
          </p:cNvPr>
          <p:cNvSpPr>
            <a:spLocks noGrp="1"/>
          </p:cNvSpPr>
          <p:nvPr>
            <p:ph idx="1"/>
          </p:nvPr>
        </p:nvSpPr>
        <p:spPr>
          <a:xfrm>
            <a:off x="457200" y="1295400"/>
            <a:ext cx="8458200" cy="4876800"/>
          </a:xfrm>
        </p:spPr>
        <p:txBody>
          <a:bodyPr/>
          <a:lstStyle/>
          <a:p>
            <a:pPr algn="l"/>
            <a:r>
              <a:rPr lang="en-US" sz="2400" dirty="0">
                <a:latin typeface="Times-Roman"/>
              </a:rPr>
              <a:t>T</a:t>
            </a:r>
            <a:r>
              <a:rPr lang="en-US" sz="2400" i="0" u="none" strike="noStrike" baseline="0" dirty="0">
                <a:latin typeface="Times-Roman"/>
              </a:rPr>
              <a:t>his work is </a:t>
            </a:r>
          </a:p>
          <a:p>
            <a:pPr marL="0" indent="0" algn="ctr">
              <a:buNone/>
            </a:pPr>
            <a:r>
              <a:rPr lang="en-US" sz="2400" i="0" u="none" strike="noStrike" baseline="0" dirty="0">
                <a:latin typeface="Times-Roman"/>
              </a:rPr>
              <a:t>“</a:t>
            </a:r>
            <a:r>
              <a:rPr lang="en-US" sz="2400" b="1" i="0" u="none" strike="noStrike" baseline="0" dirty="0">
                <a:solidFill>
                  <a:srgbClr val="00B050"/>
                </a:solidFill>
                <a:latin typeface="Segoe Script" panose="030B0504020000000003" pitchFamily="66" charset="0"/>
              </a:rPr>
              <a:t>the mathematical principles of Natural philosophy</a:t>
            </a:r>
            <a:r>
              <a:rPr lang="en-US" sz="2400" i="0" u="none" strike="noStrike" baseline="0" dirty="0">
                <a:latin typeface="Times-Roman"/>
              </a:rPr>
              <a:t>” </a:t>
            </a:r>
          </a:p>
          <a:p>
            <a:pPr algn="l"/>
            <a:r>
              <a:rPr lang="en-US" sz="2400" i="0" u="none" strike="noStrike" baseline="0" dirty="0">
                <a:latin typeface="Times-Roman"/>
              </a:rPr>
              <a:t>Based on the phenomena of motions to investigate the forces of nature.</a:t>
            </a:r>
          </a:p>
          <a:p>
            <a:pPr algn="l"/>
            <a:r>
              <a:rPr lang="en-US" sz="2400" i="0" u="none" strike="noStrike" baseline="0" dirty="0">
                <a:latin typeface="Times-Roman"/>
              </a:rPr>
              <a:t>These forces to demonstrate the other phenomena.</a:t>
            </a:r>
          </a:p>
          <a:p>
            <a:pPr algn="l"/>
            <a:r>
              <a:rPr lang="en-US" sz="2400" i="0" u="none" strike="noStrike" baseline="0" dirty="0">
                <a:latin typeface="Times-Roman"/>
              </a:rPr>
              <a:t>when asked once about how this</a:t>
            </a:r>
            <a:r>
              <a:rPr lang="en-US" sz="2400" i="0" u="none" strike="noStrike" dirty="0">
                <a:latin typeface="Times-Roman"/>
              </a:rPr>
              <a:t> scientist</a:t>
            </a:r>
            <a:r>
              <a:rPr lang="en-US" sz="2400" i="0" u="none" strike="noStrike" baseline="0" dirty="0">
                <a:latin typeface="Times-Roman"/>
              </a:rPr>
              <a:t> gained his insight into the problems of nature, replied </a:t>
            </a:r>
          </a:p>
          <a:p>
            <a:pPr marL="0" indent="0" algn="ctr">
              <a:buNone/>
            </a:pPr>
            <a:r>
              <a:rPr lang="en-US" sz="2400" i="1" u="none" strike="noStrike" baseline="0" dirty="0">
                <a:solidFill>
                  <a:srgbClr val="0070C0"/>
                </a:solidFill>
                <a:latin typeface="Times-Roman"/>
              </a:rPr>
              <a:t>“</a:t>
            </a:r>
            <a:r>
              <a:rPr lang="en-US" sz="4000" i="1" u="none" strike="noStrike" baseline="0" dirty="0">
                <a:solidFill>
                  <a:srgbClr val="0070C0"/>
                </a:solidFill>
                <a:latin typeface="Script MT Bold" panose="03040602040607080904" pitchFamily="66" charset="0"/>
              </a:rPr>
              <a:t>By constantly thinking unto </a:t>
            </a:r>
            <a:r>
              <a:rPr lang="en-IN" sz="4000" i="1" u="none" strike="noStrike" baseline="0" dirty="0">
                <a:solidFill>
                  <a:srgbClr val="0070C0"/>
                </a:solidFill>
                <a:latin typeface="Script MT Bold" panose="03040602040607080904" pitchFamily="66" charset="0"/>
              </a:rPr>
              <a:t>them.</a:t>
            </a:r>
            <a:r>
              <a:rPr lang="en-IN" sz="2400" i="1" u="none" strike="noStrike" baseline="0" dirty="0">
                <a:solidFill>
                  <a:srgbClr val="0070C0"/>
                </a:solidFill>
                <a:latin typeface="Times-Roman"/>
              </a:rPr>
              <a:t>”</a:t>
            </a:r>
          </a:p>
          <a:p>
            <a:r>
              <a:rPr lang="en-IN" sz="2400" dirty="0"/>
              <a:t>In analogy with Euclid’s Geometric </a:t>
            </a:r>
            <a:r>
              <a:rPr lang="en-US" sz="2400" dirty="0"/>
              <a:t>Progression (300 B.C.), </a:t>
            </a:r>
            <a:r>
              <a:rPr lang="en-IN" sz="2400" dirty="0"/>
              <a:t>Napier’s Logarithms (1614)</a:t>
            </a:r>
          </a:p>
          <a:p>
            <a:r>
              <a:rPr lang="en-US" sz="2400" dirty="0"/>
              <a:t>The Newton’s </a:t>
            </a:r>
            <a:r>
              <a:rPr lang="en-IN" sz="2400" dirty="0"/>
              <a:t>Law of Cooling (1701)</a:t>
            </a:r>
            <a:endParaRPr lang="en-IN" sz="2400" i="1" dirty="0">
              <a:solidFill>
                <a:srgbClr val="0070C0"/>
              </a:solidFill>
            </a:endParaRPr>
          </a:p>
        </p:txBody>
      </p:sp>
      <p:grpSp>
        <p:nvGrpSpPr>
          <p:cNvPr id="36868" name="Group 38">
            <a:extLst>
              <a:ext uri="{FF2B5EF4-FFF2-40B4-BE49-F238E27FC236}">
                <a16:creationId xmlns:a16="http://schemas.microsoft.com/office/drawing/2014/main" id="{4EB08BBA-F127-771B-2DE3-5ACBC9D865FF}"/>
              </a:ext>
            </a:extLst>
          </p:cNvPr>
          <p:cNvGrpSpPr>
            <a:grpSpLocks/>
          </p:cNvGrpSpPr>
          <p:nvPr/>
        </p:nvGrpSpPr>
        <p:grpSpPr bwMode="auto">
          <a:xfrm>
            <a:off x="0" y="0"/>
            <a:ext cx="9144000" cy="6858000"/>
            <a:chOff x="0" y="0"/>
            <a:chExt cx="9144000" cy="6858000"/>
          </a:xfrm>
        </p:grpSpPr>
        <p:grpSp>
          <p:nvGrpSpPr>
            <p:cNvPr id="36877" name="Group 19">
              <a:extLst>
                <a:ext uri="{FF2B5EF4-FFF2-40B4-BE49-F238E27FC236}">
                  <a16:creationId xmlns:a16="http://schemas.microsoft.com/office/drawing/2014/main" id="{815AC0A3-45A3-BFA6-71DA-521F50458A26}"/>
                </a:ext>
              </a:extLst>
            </p:cNvPr>
            <p:cNvGrpSpPr>
              <a:grpSpLocks/>
            </p:cNvGrpSpPr>
            <p:nvPr/>
          </p:nvGrpSpPr>
          <p:grpSpPr bwMode="auto">
            <a:xfrm>
              <a:off x="0" y="0"/>
              <a:ext cx="9144000" cy="6858000"/>
              <a:chOff x="0" y="0"/>
              <a:chExt cx="9144000" cy="6858000"/>
            </a:xfrm>
          </p:grpSpPr>
          <p:grpSp>
            <p:nvGrpSpPr>
              <p:cNvPr id="36879" name="Group 8">
                <a:extLst>
                  <a:ext uri="{FF2B5EF4-FFF2-40B4-BE49-F238E27FC236}">
                    <a16:creationId xmlns:a16="http://schemas.microsoft.com/office/drawing/2014/main" id="{01D8B056-9B49-357F-25FE-8D142471D5D7}"/>
                  </a:ext>
                </a:extLst>
              </p:cNvPr>
              <p:cNvGrpSpPr>
                <a:grpSpLocks/>
              </p:cNvGrpSpPr>
              <p:nvPr/>
            </p:nvGrpSpPr>
            <p:grpSpPr bwMode="auto">
              <a:xfrm>
                <a:off x="0" y="0"/>
                <a:ext cx="9144000" cy="6858000"/>
                <a:chOff x="0" y="0"/>
                <a:chExt cx="5760" cy="4320"/>
              </a:xfrm>
            </p:grpSpPr>
            <p:grpSp>
              <p:nvGrpSpPr>
                <p:cNvPr id="36881" name="Group 9">
                  <a:extLst>
                    <a:ext uri="{FF2B5EF4-FFF2-40B4-BE49-F238E27FC236}">
                      <a16:creationId xmlns:a16="http://schemas.microsoft.com/office/drawing/2014/main" id="{FA154A27-D409-40FB-A449-1104FEA16AC8}"/>
                    </a:ext>
                  </a:extLst>
                </p:cNvPr>
                <p:cNvGrpSpPr>
                  <a:grpSpLocks/>
                </p:cNvGrpSpPr>
                <p:nvPr/>
              </p:nvGrpSpPr>
              <p:grpSpPr bwMode="auto">
                <a:xfrm>
                  <a:off x="0" y="0"/>
                  <a:ext cx="192" cy="4320"/>
                  <a:chOff x="0" y="-48"/>
                  <a:chExt cx="144" cy="4368"/>
                </a:xfrm>
              </p:grpSpPr>
              <p:sp>
                <p:nvSpPr>
                  <p:cNvPr id="36891" name="Rectangle 10">
                    <a:extLst>
                      <a:ext uri="{FF2B5EF4-FFF2-40B4-BE49-F238E27FC236}">
                        <a16:creationId xmlns:a16="http://schemas.microsoft.com/office/drawing/2014/main" id="{D569ADC8-569A-827F-E749-D1E342AAB98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892" name="Rectangle 11">
                    <a:extLst>
                      <a:ext uri="{FF2B5EF4-FFF2-40B4-BE49-F238E27FC236}">
                        <a16:creationId xmlns:a16="http://schemas.microsoft.com/office/drawing/2014/main" id="{95AB8F6B-9E6C-B38E-B181-A2EE6269EBA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6882" name="Group 12">
                  <a:extLst>
                    <a:ext uri="{FF2B5EF4-FFF2-40B4-BE49-F238E27FC236}">
                      <a16:creationId xmlns:a16="http://schemas.microsoft.com/office/drawing/2014/main" id="{310F5953-1118-FDBA-F04A-5D0C23618AA0}"/>
                    </a:ext>
                  </a:extLst>
                </p:cNvPr>
                <p:cNvGrpSpPr>
                  <a:grpSpLocks/>
                </p:cNvGrpSpPr>
                <p:nvPr/>
              </p:nvGrpSpPr>
              <p:grpSpPr bwMode="auto">
                <a:xfrm>
                  <a:off x="5674" y="24"/>
                  <a:ext cx="86" cy="4296"/>
                  <a:chOff x="5616" y="-48"/>
                  <a:chExt cx="144" cy="4368"/>
                </a:xfrm>
              </p:grpSpPr>
              <p:sp>
                <p:nvSpPr>
                  <p:cNvPr id="36889" name="Rectangle 13">
                    <a:extLst>
                      <a:ext uri="{FF2B5EF4-FFF2-40B4-BE49-F238E27FC236}">
                        <a16:creationId xmlns:a16="http://schemas.microsoft.com/office/drawing/2014/main" id="{33B56806-C517-6C4C-B55D-28ACAEE8E09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890" name="Rectangle 14">
                    <a:extLst>
                      <a:ext uri="{FF2B5EF4-FFF2-40B4-BE49-F238E27FC236}">
                        <a16:creationId xmlns:a16="http://schemas.microsoft.com/office/drawing/2014/main" id="{7D05230C-6427-46CB-88D7-182789C5288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6883" name="Group 15">
                  <a:extLst>
                    <a:ext uri="{FF2B5EF4-FFF2-40B4-BE49-F238E27FC236}">
                      <a16:creationId xmlns:a16="http://schemas.microsoft.com/office/drawing/2014/main" id="{C0E988CC-DF0C-60F2-8BC7-46BF84ABC799}"/>
                    </a:ext>
                  </a:extLst>
                </p:cNvPr>
                <p:cNvGrpSpPr>
                  <a:grpSpLocks/>
                </p:cNvGrpSpPr>
                <p:nvPr/>
              </p:nvGrpSpPr>
              <p:grpSpPr bwMode="auto">
                <a:xfrm>
                  <a:off x="144" y="0"/>
                  <a:ext cx="5616" cy="144"/>
                  <a:chOff x="96" y="-48"/>
                  <a:chExt cx="5520" cy="144"/>
                </a:xfrm>
              </p:grpSpPr>
              <p:sp>
                <p:nvSpPr>
                  <p:cNvPr id="36887" name="Rectangle 16">
                    <a:extLst>
                      <a:ext uri="{FF2B5EF4-FFF2-40B4-BE49-F238E27FC236}">
                        <a16:creationId xmlns:a16="http://schemas.microsoft.com/office/drawing/2014/main" id="{CCE1E1B1-CD05-689E-3610-4BEC307B90F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888" name="Rectangle 17">
                    <a:extLst>
                      <a:ext uri="{FF2B5EF4-FFF2-40B4-BE49-F238E27FC236}">
                        <a16:creationId xmlns:a16="http://schemas.microsoft.com/office/drawing/2014/main" id="{63A6928F-5C38-08B2-D635-58576BC2520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6884" name="Group 18">
                  <a:extLst>
                    <a:ext uri="{FF2B5EF4-FFF2-40B4-BE49-F238E27FC236}">
                      <a16:creationId xmlns:a16="http://schemas.microsoft.com/office/drawing/2014/main" id="{2ED8C2C2-3042-4F06-A417-2430C73C25CE}"/>
                    </a:ext>
                  </a:extLst>
                </p:cNvPr>
                <p:cNvGrpSpPr>
                  <a:grpSpLocks/>
                </p:cNvGrpSpPr>
                <p:nvPr/>
              </p:nvGrpSpPr>
              <p:grpSpPr bwMode="auto">
                <a:xfrm>
                  <a:off x="144" y="4234"/>
                  <a:ext cx="5616" cy="86"/>
                  <a:chOff x="96" y="4176"/>
                  <a:chExt cx="5520" cy="144"/>
                </a:xfrm>
              </p:grpSpPr>
              <p:sp>
                <p:nvSpPr>
                  <p:cNvPr id="36885" name="Rectangle 19">
                    <a:extLst>
                      <a:ext uri="{FF2B5EF4-FFF2-40B4-BE49-F238E27FC236}">
                        <a16:creationId xmlns:a16="http://schemas.microsoft.com/office/drawing/2014/main" id="{9868BB8E-ABAD-D9F0-D938-E8D1A84D9CA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886" name="Rectangle 20">
                    <a:extLst>
                      <a:ext uri="{FF2B5EF4-FFF2-40B4-BE49-F238E27FC236}">
                        <a16:creationId xmlns:a16="http://schemas.microsoft.com/office/drawing/2014/main" id="{4C10D6FA-FAC8-517E-F062-71898655B52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4" name="Rectangle 21">
                <a:extLst>
                  <a:ext uri="{FF2B5EF4-FFF2-40B4-BE49-F238E27FC236}">
                    <a16:creationId xmlns:a16="http://schemas.microsoft.com/office/drawing/2014/main" id="{FE3DDB95-FE4B-E984-2CE2-D38320C8E2A5}"/>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6878" name="Picture 42" descr="A picture containing shape&#10;&#10;Description automatically generated">
              <a:extLst>
                <a:ext uri="{FF2B5EF4-FFF2-40B4-BE49-F238E27FC236}">
                  <a16:creationId xmlns:a16="http://schemas.microsoft.com/office/drawing/2014/main" id="{3E284F00-EEA2-AB73-81F4-89703FBFC9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72413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ssolv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dissolv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dissolve">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dissolve">
                                      <p:cBhvr>
                                        <p:cTn id="4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50F8254-A855-86B8-F1BB-BE1EAE300E3B}"/>
              </a:ext>
            </a:extLst>
          </p:cNvPr>
          <p:cNvPicPr>
            <a:picLocks noChangeAspect="1"/>
          </p:cNvPicPr>
          <p:nvPr/>
        </p:nvPicPr>
        <p:blipFill>
          <a:blip r:embed="rId2"/>
          <a:stretch>
            <a:fillRect/>
          </a:stretch>
        </p:blipFill>
        <p:spPr>
          <a:xfrm rot="19599691">
            <a:off x="1265021" y="847776"/>
            <a:ext cx="4887674" cy="4167642"/>
          </a:xfrm>
          <a:prstGeom prst="rect">
            <a:avLst/>
          </a:prstGeom>
          <a:ln>
            <a:noFill/>
          </a:ln>
          <a:effectLst>
            <a:softEdge rad="112500"/>
          </a:effectLst>
        </p:spPr>
      </p:pic>
      <p:pic>
        <p:nvPicPr>
          <p:cNvPr id="5" name="Content Placeholder 4">
            <a:extLst>
              <a:ext uri="{FF2B5EF4-FFF2-40B4-BE49-F238E27FC236}">
                <a16:creationId xmlns:a16="http://schemas.microsoft.com/office/drawing/2014/main" id="{A867CE1C-E440-3A30-174E-1C58E76B7806}"/>
              </a:ext>
            </a:extLst>
          </p:cNvPr>
          <p:cNvPicPr>
            <a:picLocks noGrp="1" noChangeAspect="1"/>
          </p:cNvPicPr>
          <p:nvPr>
            <p:ph idx="1"/>
          </p:nvPr>
        </p:nvPicPr>
        <p:blipFill>
          <a:blip r:embed="rId3"/>
          <a:stretch>
            <a:fillRect/>
          </a:stretch>
        </p:blipFill>
        <p:spPr>
          <a:xfrm>
            <a:off x="5486400" y="2087451"/>
            <a:ext cx="1662196" cy="3677163"/>
          </a:xfrm>
          <a:prstGeom prst="ellipse">
            <a:avLst/>
          </a:prstGeom>
          <a:ln>
            <a:noFill/>
          </a:ln>
          <a:effectLst>
            <a:softEdge rad="112500"/>
          </a:effectLst>
        </p:spPr>
      </p:pic>
      <p:sp>
        <p:nvSpPr>
          <p:cNvPr id="8" name="Oval 7">
            <a:extLst>
              <a:ext uri="{FF2B5EF4-FFF2-40B4-BE49-F238E27FC236}">
                <a16:creationId xmlns:a16="http://schemas.microsoft.com/office/drawing/2014/main" id="{1FD68C1C-6285-3036-3DE0-A65262C062DE}"/>
              </a:ext>
            </a:extLst>
          </p:cNvPr>
          <p:cNvSpPr/>
          <p:nvPr/>
        </p:nvSpPr>
        <p:spPr bwMode="auto">
          <a:xfrm>
            <a:off x="5292349" y="1731818"/>
            <a:ext cx="2099051" cy="4440382"/>
          </a:xfrm>
          <a:prstGeom prst="ellipse">
            <a:avLst/>
          </a:prstGeom>
          <a:noFill/>
          <a:ln w="57150"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charset="0"/>
            </a:endParaRPr>
          </a:p>
        </p:txBody>
      </p:sp>
      <p:sp>
        <p:nvSpPr>
          <p:cNvPr id="2" name="Title 1">
            <a:extLst>
              <a:ext uri="{FF2B5EF4-FFF2-40B4-BE49-F238E27FC236}">
                <a16:creationId xmlns:a16="http://schemas.microsoft.com/office/drawing/2014/main" id="{564D98FB-9E06-F800-EEDB-0EEB4176877C}"/>
              </a:ext>
            </a:extLst>
          </p:cNvPr>
          <p:cNvSpPr>
            <a:spLocks noGrp="1"/>
          </p:cNvSpPr>
          <p:nvPr>
            <p:ph type="title"/>
          </p:nvPr>
        </p:nvSpPr>
        <p:spPr>
          <a:xfrm>
            <a:off x="685800" y="76200"/>
            <a:ext cx="6649660" cy="1143000"/>
          </a:xfrm>
        </p:spPr>
        <p:txBody>
          <a:bodyPr/>
          <a:lstStyle/>
          <a:p>
            <a:r>
              <a:rPr lang="en-US" sz="2800" dirty="0"/>
              <a:t>Another Newton’s Experience</a:t>
            </a:r>
            <a:endParaRPr lang="en-IN" sz="2800" dirty="0"/>
          </a:p>
        </p:txBody>
      </p:sp>
      <p:grpSp>
        <p:nvGrpSpPr>
          <p:cNvPr id="9" name="Group 38">
            <a:extLst>
              <a:ext uri="{FF2B5EF4-FFF2-40B4-BE49-F238E27FC236}">
                <a16:creationId xmlns:a16="http://schemas.microsoft.com/office/drawing/2014/main" id="{408F4F8D-5D14-ABE4-F8D8-D30BB58BB1A0}"/>
              </a:ext>
            </a:extLst>
          </p:cNvPr>
          <p:cNvGrpSpPr>
            <a:grpSpLocks/>
          </p:cNvGrpSpPr>
          <p:nvPr/>
        </p:nvGrpSpPr>
        <p:grpSpPr bwMode="auto">
          <a:xfrm>
            <a:off x="0" y="0"/>
            <a:ext cx="9144000" cy="6858000"/>
            <a:chOff x="0" y="0"/>
            <a:chExt cx="9144000" cy="6858000"/>
          </a:xfrm>
        </p:grpSpPr>
        <p:grpSp>
          <p:nvGrpSpPr>
            <p:cNvPr id="10" name="Group 19">
              <a:extLst>
                <a:ext uri="{FF2B5EF4-FFF2-40B4-BE49-F238E27FC236}">
                  <a16:creationId xmlns:a16="http://schemas.microsoft.com/office/drawing/2014/main" id="{E2C2A067-DF90-D8D1-C454-7D507BCB99CD}"/>
                </a:ext>
              </a:extLst>
            </p:cNvPr>
            <p:cNvGrpSpPr>
              <a:grpSpLocks/>
            </p:cNvGrpSpPr>
            <p:nvPr/>
          </p:nvGrpSpPr>
          <p:grpSpPr bwMode="auto">
            <a:xfrm>
              <a:off x="0" y="0"/>
              <a:ext cx="9144000" cy="6858000"/>
              <a:chOff x="0" y="0"/>
              <a:chExt cx="9144000" cy="6858000"/>
            </a:xfrm>
          </p:grpSpPr>
          <p:grpSp>
            <p:nvGrpSpPr>
              <p:cNvPr id="12" name="Group 8">
                <a:extLst>
                  <a:ext uri="{FF2B5EF4-FFF2-40B4-BE49-F238E27FC236}">
                    <a16:creationId xmlns:a16="http://schemas.microsoft.com/office/drawing/2014/main" id="{ABA44C99-41B8-960D-A1A5-459D202DFC20}"/>
                  </a:ext>
                </a:extLst>
              </p:cNvPr>
              <p:cNvGrpSpPr>
                <a:grpSpLocks/>
              </p:cNvGrpSpPr>
              <p:nvPr/>
            </p:nvGrpSpPr>
            <p:grpSpPr bwMode="auto">
              <a:xfrm>
                <a:off x="0" y="0"/>
                <a:ext cx="9144000" cy="6858000"/>
                <a:chOff x="0" y="0"/>
                <a:chExt cx="5760" cy="4320"/>
              </a:xfrm>
            </p:grpSpPr>
            <p:grpSp>
              <p:nvGrpSpPr>
                <p:cNvPr id="14" name="Group 9">
                  <a:extLst>
                    <a:ext uri="{FF2B5EF4-FFF2-40B4-BE49-F238E27FC236}">
                      <a16:creationId xmlns:a16="http://schemas.microsoft.com/office/drawing/2014/main" id="{79BB3816-2658-B15A-992F-63C41DA3318E}"/>
                    </a:ext>
                  </a:extLst>
                </p:cNvPr>
                <p:cNvGrpSpPr>
                  <a:grpSpLocks/>
                </p:cNvGrpSpPr>
                <p:nvPr/>
              </p:nvGrpSpPr>
              <p:grpSpPr bwMode="auto">
                <a:xfrm>
                  <a:off x="0" y="0"/>
                  <a:ext cx="192" cy="4320"/>
                  <a:chOff x="0" y="-48"/>
                  <a:chExt cx="144" cy="4368"/>
                </a:xfrm>
              </p:grpSpPr>
              <p:sp>
                <p:nvSpPr>
                  <p:cNvPr id="24" name="Rectangle 10">
                    <a:extLst>
                      <a:ext uri="{FF2B5EF4-FFF2-40B4-BE49-F238E27FC236}">
                        <a16:creationId xmlns:a16="http://schemas.microsoft.com/office/drawing/2014/main" id="{664F5A41-4D22-D138-BD15-F2C327C8606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1">
                    <a:extLst>
                      <a:ext uri="{FF2B5EF4-FFF2-40B4-BE49-F238E27FC236}">
                        <a16:creationId xmlns:a16="http://schemas.microsoft.com/office/drawing/2014/main" id="{75221F6C-D277-E86D-86D1-1A3C29FBB46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2">
                  <a:extLst>
                    <a:ext uri="{FF2B5EF4-FFF2-40B4-BE49-F238E27FC236}">
                      <a16:creationId xmlns:a16="http://schemas.microsoft.com/office/drawing/2014/main" id="{4875FF63-E5DF-4313-D065-572AA2C3EA76}"/>
                    </a:ext>
                  </a:extLst>
                </p:cNvPr>
                <p:cNvGrpSpPr>
                  <a:grpSpLocks/>
                </p:cNvGrpSpPr>
                <p:nvPr/>
              </p:nvGrpSpPr>
              <p:grpSpPr bwMode="auto">
                <a:xfrm>
                  <a:off x="5674" y="24"/>
                  <a:ext cx="86" cy="4296"/>
                  <a:chOff x="5616" y="-48"/>
                  <a:chExt cx="144" cy="4368"/>
                </a:xfrm>
              </p:grpSpPr>
              <p:sp>
                <p:nvSpPr>
                  <p:cNvPr id="22" name="Rectangle 13">
                    <a:extLst>
                      <a:ext uri="{FF2B5EF4-FFF2-40B4-BE49-F238E27FC236}">
                        <a16:creationId xmlns:a16="http://schemas.microsoft.com/office/drawing/2014/main" id="{D899FC7F-C56D-70F1-D602-FCBB1DEA597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4">
                    <a:extLst>
                      <a:ext uri="{FF2B5EF4-FFF2-40B4-BE49-F238E27FC236}">
                        <a16:creationId xmlns:a16="http://schemas.microsoft.com/office/drawing/2014/main" id="{ABE496AB-AB39-1420-EECE-FAA747EB75F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04561898-FBDC-6B6D-EFFD-2782EF33643F}"/>
                    </a:ext>
                  </a:extLst>
                </p:cNvPr>
                <p:cNvGrpSpPr>
                  <a:grpSpLocks/>
                </p:cNvGrpSpPr>
                <p:nvPr/>
              </p:nvGrpSpPr>
              <p:grpSpPr bwMode="auto">
                <a:xfrm>
                  <a:off x="144" y="0"/>
                  <a:ext cx="5616" cy="144"/>
                  <a:chOff x="96" y="-48"/>
                  <a:chExt cx="5520" cy="144"/>
                </a:xfrm>
              </p:grpSpPr>
              <p:sp>
                <p:nvSpPr>
                  <p:cNvPr id="20" name="Rectangle 16">
                    <a:extLst>
                      <a:ext uri="{FF2B5EF4-FFF2-40B4-BE49-F238E27FC236}">
                        <a16:creationId xmlns:a16="http://schemas.microsoft.com/office/drawing/2014/main" id="{2478CAAA-1288-7A62-E719-6178659F665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7">
                    <a:extLst>
                      <a:ext uri="{FF2B5EF4-FFF2-40B4-BE49-F238E27FC236}">
                        <a16:creationId xmlns:a16="http://schemas.microsoft.com/office/drawing/2014/main" id="{924EDC09-7A13-D8D6-FCC1-53903353C8A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8">
                  <a:extLst>
                    <a:ext uri="{FF2B5EF4-FFF2-40B4-BE49-F238E27FC236}">
                      <a16:creationId xmlns:a16="http://schemas.microsoft.com/office/drawing/2014/main" id="{BAC65A8A-0E7F-26FC-F722-6DB639F10313}"/>
                    </a:ext>
                  </a:extLst>
                </p:cNvPr>
                <p:cNvGrpSpPr>
                  <a:grpSpLocks/>
                </p:cNvGrpSpPr>
                <p:nvPr/>
              </p:nvGrpSpPr>
              <p:grpSpPr bwMode="auto">
                <a:xfrm>
                  <a:off x="144" y="4234"/>
                  <a:ext cx="5616" cy="86"/>
                  <a:chOff x="96" y="4176"/>
                  <a:chExt cx="5520" cy="144"/>
                </a:xfrm>
              </p:grpSpPr>
              <p:sp>
                <p:nvSpPr>
                  <p:cNvPr id="18" name="Rectangle 19">
                    <a:extLst>
                      <a:ext uri="{FF2B5EF4-FFF2-40B4-BE49-F238E27FC236}">
                        <a16:creationId xmlns:a16="http://schemas.microsoft.com/office/drawing/2014/main" id="{A1B1F0D3-62EB-D705-7854-CBE01B2DAF8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20">
                    <a:extLst>
                      <a:ext uri="{FF2B5EF4-FFF2-40B4-BE49-F238E27FC236}">
                        <a16:creationId xmlns:a16="http://schemas.microsoft.com/office/drawing/2014/main" id="{C01B90D9-7A0B-F578-62F0-E947739D327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39B75545-C119-6566-4A1A-67B13D8492E9}"/>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1" name="Picture 42" descr="A picture containing shape&#10;&#10;Description automatically generated">
              <a:extLst>
                <a:ext uri="{FF2B5EF4-FFF2-40B4-BE49-F238E27FC236}">
                  <a16:creationId xmlns:a16="http://schemas.microsoft.com/office/drawing/2014/main" id="{9D5A3818-99B2-4242-513D-036A7A1A63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7" name="Picture 26">
            <a:extLst>
              <a:ext uri="{FF2B5EF4-FFF2-40B4-BE49-F238E27FC236}">
                <a16:creationId xmlns:a16="http://schemas.microsoft.com/office/drawing/2014/main" id="{2284CE03-2D0A-26FB-A40C-107E5E9EB766}"/>
              </a:ext>
            </a:extLst>
          </p:cNvPr>
          <p:cNvPicPr>
            <a:picLocks noChangeAspect="1"/>
          </p:cNvPicPr>
          <p:nvPr/>
        </p:nvPicPr>
        <p:blipFill>
          <a:blip r:embed="rId5">
            <a:duotone>
              <a:prstClr val="black"/>
              <a:schemeClr val="accent2">
                <a:tint val="45000"/>
                <a:satMod val="400000"/>
              </a:schemeClr>
            </a:duotone>
          </a:blip>
          <a:stretch>
            <a:fillRect/>
          </a:stretch>
        </p:blipFill>
        <p:spPr>
          <a:xfrm>
            <a:off x="1981200" y="3865216"/>
            <a:ext cx="3419952" cy="914602"/>
          </a:xfrm>
          <a:prstGeom prst="rect">
            <a:avLst/>
          </a:prstGeom>
          <a:ln>
            <a:noFill/>
          </a:ln>
          <a:effectLst>
            <a:softEdge rad="112500"/>
          </a:effectLst>
        </p:spPr>
      </p:pic>
      <p:pic>
        <p:nvPicPr>
          <p:cNvPr id="28" name="Picture 27">
            <a:extLst>
              <a:ext uri="{FF2B5EF4-FFF2-40B4-BE49-F238E27FC236}">
                <a16:creationId xmlns:a16="http://schemas.microsoft.com/office/drawing/2014/main" id="{BC580728-5CF2-0D38-CB1D-4F7DA37D64EC}"/>
              </a:ext>
            </a:extLst>
          </p:cNvPr>
          <p:cNvPicPr>
            <a:picLocks noChangeAspect="1"/>
          </p:cNvPicPr>
          <p:nvPr/>
        </p:nvPicPr>
        <p:blipFill>
          <a:blip r:embed="rId5">
            <a:duotone>
              <a:prstClr val="black"/>
              <a:schemeClr val="accent2">
                <a:tint val="45000"/>
                <a:satMod val="400000"/>
              </a:schemeClr>
            </a:duotone>
          </a:blip>
          <a:stretch>
            <a:fillRect/>
          </a:stretch>
        </p:blipFill>
        <p:spPr>
          <a:xfrm>
            <a:off x="1981200" y="4703618"/>
            <a:ext cx="3419952" cy="914602"/>
          </a:xfrm>
          <a:prstGeom prst="rect">
            <a:avLst/>
          </a:prstGeom>
          <a:ln>
            <a:noFill/>
          </a:ln>
          <a:effectLst>
            <a:softEdge rad="112500"/>
          </a:effectLst>
        </p:spPr>
      </p:pic>
      <p:sp>
        <p:nvSpPr>
          <p:cNvPr id="4" name="TextBox 3">
            <a:extLst>
              <a:ext uri="{FF2B5EF4-FFF2-40B4-BE49-F238E27FC236}">
                <a16:creationId xmlns:a16="http://schemas.microsoft.com/office/drawing/2014/main" id="{ADF9290E-A7FB-AC6C-4062-10276E139D5D}"/>
              </a:ext>
            </a:extLst>
          </p:cNvPr>
          <p:cNvSpPr txBox="1"/>
          <p:nvPr/>
        </p:nvSpPr>
        <p:spPr>
          <a:xfrm>
            <a:off x="2057400" y="6015596"/>
            <a:ext cx="2704587" cy="461665"/>
          </a:xfrm>
          <a:prstGeom prst="rect">
            <a:avLst/>
          </a:prstGeom>
          <a:noFill/>
        </p:spPr>
        <p:txBody>
          <a:bodyPr wrap="none" rtlCol="0">
            <a:spAutoFit/>
          </a:bodyPr>
          <a:lstStyle/>
          <a:p>
            <a:r>
              <a:rPr lang="en-US" i="1" dirty="0">
                <a:solidFill>
                  <a:schemeClr val="accent2"/>
                </a:solidFill>
              </a:rPr>
              <a:t>Natural Philosophy!</a:t>
            </a:r>
          </a:p>
        </p:txBody>
      </p:sp>
    </p:spTree>
    <p:extLst>
      <p:ext uri="{BB962C8B-B14F-4D97-AF65-F5344CB8AC3E}">
        <p14:creationId xmlns:p14="http://schemas.microsoft.com/office/powerpoint/2010/main" val="1440866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circle(in)">
                                      <p:cBhvr>
                                        <p:cTn id="17" dur="500"/>
                                        <p:tgtEl>
                                          <p:spTgt spid="27"/>
                                        </p:tgtEl>
                                      </p:cBhvr>
                                    </p:animEffect>
                                  </p:childTnLst>
                                </p:cTn>
                              </p:par>
                              <p:par>
                                <p:cTn id="18" presetID="6" presetClass="entr" presetSubtype="16" fill="hold"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circle(in)">
                                      <p:cBhvr>
                                        <p:cTn id="20" dur="500"/>
                                        <p:tgtEl>
                                          <p:spTgt spid="28"/>
                                        </p:tgtEl>
                                      </p:cBhvr>
                                    </p:animEffect>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ppt_w</p:attrName>
                                        </p:attrNameLst>
                                      </p:cBhvr>
                                      <p:tavLst>
                                        <p:tav tm="0" fmla="#ppt_w*sin(2.5*pi*$)">
                                          <p:val>
                                            <p:fltVal val="0"/>
                                          </p:val>
                                        </p:tav>
                                        <p:tav tm="100000">
                                          <p:val>
                                            <p:fltVal val="1"/>
                                          </p:val>
                                        </p:tav>
                                      </p:tavLst>
                                    </p:anim>
                                    <p:anim calcmode="lin" valueType="num">
                                      <p:cBhvr>
                                        <p:cTn id="27" dur="1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ppt_x"/>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0338" name="Rectangle 2">
            <a:extLst>
              <a:ext uri="{FF2B5EF4-FFF2-40B4-BE49-F238E27FC236}">
                <a16:creationId xmlns:a16="http://schemas.microsoft.com/office/drawing/2014/main" id="{BEF13E84-FADE-E625-B8C3-F1219B275B0B}"/>
              </a:ext>
            </a:extLst>
          </p:cNvPr>
          <p:cNvSpPr>
            <a:spLocks noGrp="1" noChangeArrowheads="1"/>
          </p:cNvSpPr>
          <p:nvPr>
            <p:ph type="ctrTitle"/>
          </p:nvPr>
        </p:nvSpPr>
        <p:spPr>
          <a:xfrm>
            <a:off x="533400" y="1295400"/>
            <a:ext cx="7924800" cy="2133600"/>
          </a:xfrm>
        </p:spPr>
        <p:txBody>
          <a:bodyPr anchor="ctr"/>
          <a:lstStyle/>
          <a:p>
            <a:r>
              <a:rPr lang="en-US" altLang="en-US" sz="2800" dirty="0"/>
              <a:t>A Natural Engineering for the Existence, Growth and Performance of </a:t>
            </a:r>
            <a:r>
              <a:rPr lang="en-US" altLang="en-US" sz="2800" i="1" dirty="0">
                <a:solidFill>
                  <a:schemeClr val="accent2"/>
                </a:solidFill>
              </a:rPr>
              <a:t>Energetic</a:t>
            </a:r>
            <a:r>
              <a:rPr lang="en-US" altLang="en-US" sz="2800" dirty="0"/>
              <a:t> Systems.</a:t>
            </a:r>
          </a:p>
        </p:txBody>
      </p:sp>
      <p:sp>
        <p:nvSpPr>
          <p:cNvPr id="270339" name="Rectangle 3">
            <a:extLst>
              <a:ext uri="{FF2B5EF4-FFF2-40B4-BE49-F238E27FC236}">
                <a16:creationId xmlns:a16="http://schemas.microsoft.com/office/drawing/2014/main" id="{23E7AFA1-2E91-21E1-2301-5F39E9020344}"/>
              </a:ext>
            </a:extLst>
          </p:cNvPr>
          <p:cNvSpPr>
            <a:spLocks noGrp="1" noChangeArrowheads="1"/>
          </p:cNvSpPr>
          <p:nvPr>
            <p:ph type="subTitle" idx="1"/>
          </p:nvPr>
        </p:nvSpPr>
        <p:spPr>
          <a:xfrm>
            <a:off x="304800" y="3657600"/>
            <a:ext cx="8686800" cy="2438400"/>
          </a:xfrm>
        </p:spPr>
        <p:txBody>
          <a:bodyPr/>
          <a:lstStyle/>
          <a:p>
            <a:r>
              <a:rPr lang="en-US" altLang="en-US" sz="2400" dirty="0"/>
              <a:t>A True Design Reason behind Existence of Natural Systems…..</a:t>
            </a:r>
          </a:p>
          <a:p>
            <a:endParaRPr lang="en-US" altLang="en-US" sz="2400" dirty="0"/>
          </a:p>
          <a:p>
            <a:r>
              <a:rPr lang="en-US" altLang="en-US" sz="2400" dirty="0"/>
              <a:t>A Strong Design Modification for the Performance of Artificial Systems…. </a:t>
            </a:r>
          </a:p>
        </p:txBody>
      </p:sp>
      <p:grpSp>
        <p:nvGrpSpPr>
          <p:cNvPr id="2" name="Group 38">
            <a:extLst>
              <a:ext uri="{FF2B5EF4-FFF2-40B4-BE49-F238E27FC236}">
                <a16:creationId xmlns:a16="http://schemas.microsoft.com/office/drawing/2014/main" id="{A4062E74-F1C6-9CBF-3A54-21D22668F568}"/>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C273D584-D5E8-734E-8D17-E5DDEFB7FD9E}"/>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67B139E3-6C15-C975-0663-87550B0CACE3}"/>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4F92B4EC-1374-715B-C351-A2503DB09DF5}"/>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98216928-E7AE-F982-8C0F-D0ED973834C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E04330A9-6D57-D57D-DBCB-078244BB134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2F805CC9-0B52-4149-D79A-4FD5EE069049}"/>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7B2F452E-8BD5-DBE8-FE56-3B941C6F9F1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A747DE5E-FD6C-14F1-FBA4-D13BDFCF60C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FBB4662D-B0EB-CFBC-BF12-25382C32F67D}"/>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DCD36807-AFAD-E10F-CA86-829B3D5517A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49FB7EBD-501B-5759-BB1E-3E4920293A4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C2AFB6FD-41D9-909B-A514-B89A3E07B8DB}"/>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8577F9C2-C5A6-B3AD-35A4-787B2734E77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237763D2-D3D0-9051-FCE5-8561304D8E4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055BC565-A40B-2EB0-53A9-76A4F7306412}"/>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A489E850-598D-4A81-3341-13DBCF567A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70338"/>
                                        </p:tgtEl>
                                        <p:attrNameLst>
                                          <p:attrName>style.visibility</p:attrName>
                                        </p:attrNameLst>
                                      </p:cBhvr>
                                      <p:to>
                                        <p:strVal val="visible"/>
                                      </p:to>
                                    </p:set>
                                    <p:animEffect transition="in" filter="circle(in)">
                                      <p:cBhvr>
                                        <p:cTn id="7" dur="1250"/>
                                        <p:tgtEl>
                                          <p:spTgt spid="27033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0339">
                                            <p:txEl>
                                              <p:pRg st="0" end="0"/>
                                            </p:txEl>
                                          </p:spTgt>
                                        </p:tgtEl>
                                        <p:attrNameLst>
                                          <p:attrName>style.visibility</p:attrName>
                                        </p:attrNameLst>
                                      </p:cBhvr>
                                      <p:to>
                                        <p:strVal val="visible"/>
                                      </p:to>
                                    </p:set>
                                    <p:animEffect transition="in" filter="dissolve">
                                      <p:cBhvr>
                                        <p:cTn id="12" dur="500"/>
                                        <p:tgtEl>
                                          <p:spTgt spid="2703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70339">
                                            <p:txEl>
                                              <p:pRg st="2" end="2"/>
                                            </p:txEl>
                                          </p:spTgt>
                                        </p:tgtEl>
                                        <p:attrNameLst>
                                          <p:attrName>style.visibility</p:attrName>
                                        </p:attrNameLst>
                                      </p:cBhvr>
                                      <p:to>
                                        <p:strVal val="visible"/>
                                      </p:to>
                                    </p:set>
                                    <p:animEffect transition="in" filter="dissolve">
                                      <p:cBhvr>
                                        <p:cTn id="17" dur="500"/>
                                        <p:tgtEl>
                                          <p:spTgt spid="2703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338" grpId="0"/>
      <p:bldP spid="270339"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a:extLst>
              <a:ext uri="{FF2B5EF4-FFF2-40B4-BE49-F238E27FC236}">
                <a16:creationId xmlns:a16="http://schemas.microsoft.com/office/drawing/2014/main" id="{5E5D7287-350C-295F-CE44-FC9A8238EAFF}"/>
              </a:ext>
            </a:extLst>
          </p:cNvPr>
          <p:cNvSpPr>
            <a:spLocks noGrp="1" noChangeArrowheads="1"/>
          </p:cNvSpPr>
          <p:nvPr>
            <p:ph type="title"/>
          </p:nvPr>
        </p:nvSpPr>
        <p:spPr>
          <a:xfrm>
            <a:off x="685800" y="76200"/>
            <a:ext cx="7772400" cy="1143000"/>
          </a:xfrm>
        </p:spPr>
        <p:txBody>
          <a:bodyPr/>
          <a:lstStyle/>
          <a:p>
            <a:r>
              <a:rPr lang="en-US" altLang="en-US" sz="2800" dirty="0"/>
              <a:t>Why I Am Different ?</a:t>
            </a:r>
          </a:p>
        </p:txBody>
      </p:sp>
      <p:sp>
        <p:nvSpPr>
          <p:cNvPr id="271363" name="AutoShape 3" descr="cartoon elephant caricature">
            <a:extLst>
              <a:ext uri="{FF2B5EF4-FFF2-40B4-BE49-F238E27FC236}">
                <a16:creationId xmlns:a16="http://schemas.microsoft.com/office/drawing/2014/main" id="{8CEFD339-7E87-53B5-E415-77641D5964F5}"/>
              </a:ext>
            </a:extLst>
          </p:cNvPr>
          <p:cNvSpPr>
            <a:spLocks noChangeAspect="1" noChangeArrowheads="1"/>
          </p:cNvSpPr>
          <p:nvPr/>
        </p:nvSpPr>
        <p:spPr bwMode="auto">
          <a:xfrm>
            <a:off x="2857500" y="1714500"/>
            <a:ext cx="3429000" cy="34290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en-IN"/>
          </a:p>
        </p:txBody>
      </p:sp>
      <p:sp>
        <p:nvSpPr>
          <p:cNvPr id="271364" name="AutoShape 4" descr="cartoon elephant caricature">
            <a:extLst>
              <a:ext uri="{FF2B5EF4-FFF2-40B4-BE49-F238E27FC236}">
                <a16:creationId xmlns:a16="http://schemas.microsoft.com/office/drawing/2014/main" id="{22B3FF32-5373-9A70-A7DF-F2285C8E7832}"/>
              </a:ext>
            </a:extLst>
          </p:cNvPr>
          <p:cNvSpPr>
            <a:spLocks noChangeAspect="1" noChangeArrowheads="1"/>
          </p:cNvSpPr>
          <p:nvPr/>
        </p:nvSpPr>
        <p:spPr bwMode="auto">
          <a:xfrm>
            <a:off x="2857500" y="1714500"/>
            <a:ext cx="3429000" cy="34290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en-IN"/>
          </a:p>
        </p:txBody>
      </p:sp>
      <p:pic>
        <p:nvPicPr>
          <p:cNvPr id="271366" name="Picture 6">
            <a:extLst>
              <a:ext uri="{FF2B5EF4-FFF2-40B4-BE49-F238E27FC236}">
                <a16:creationId xmlns:a16="http://schemas.microsoft.com/office/drawing/2014/main" id="{70297B97-518B-E126-1F40-69CE0E12DF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371600"/>
            <a:ext cx="6983413" cy="5235575"/>
          </a:xfrm>
          <a:prstGeom prst="rect">
            <a:avLst/>
          </a:prstGeom>
          <a:noFill/>
          <a:extLst>
            <a:ext uri="{909E8E84-426E-40DD-AFC4-6F175D3DCCD1}">
              <a14:hiddenFill xmlns:a14="http://schemas.microsoft.com/office/drawing/2010/main">
                <a:solidFill>
                  <a:srgbClr val="FFFFFF"/>
                </a:solidFill>
              </a14:hiddenFill>
            </a:ext>
          </a:extLst>
        </p:spPr>
      </p:pic>
      <p:sp>
        <p:nvSpPr>
          <p:cNvPr id="271367" name="Text Box 7">
            <a:extLst>
              <a:ext uri="{FF2B5EF4-FFF2-40B4-BE49-F238E27FC236}">
                <a16:creationId xmlns:a16="http://schemas.microsoft.com/office/drawing/2014/main" id="{8AA2C181-E604-C7D3-E16A-777B2A462510}"/>
              </a:ext>
            </a:extLst>
          </p:cNvPr>
          <p:cNvSpPr txBox="1">
            <a:spLocks noChangeArrowheads="1"/>
          </p:cNvSpPr>
          <p:nvPr/>
        </p:nvSpPr>
        <p:spPr bwMode="auto">
          <a:xfrm>
            <a:off x="6842125" y="2586038"/>
            <a:ext cx="725488"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9600"/>
              <a:t>?</a:t>
            </a:r>
          </a:p>
        </p:txBody>
      </p:sp>
      <p:grpSp>
        <p:nvGrpSpPr>
          <p:cNvPr id="2" name="Group 38">
            <a:extLst>
              <a:ext uri="{FF2B5EF4-FFF2-40B4-BE49-F238E27FC236}">
                <a16:creationId xmlns:a16="http://schemas.microsoft.com/office/drawing/2014/main" id="{C1791BBB-56C6-26AA-EA1D-1ABB3EAECD7C}"/>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7F94899B-34EB-2650-FD67-26F6263DE85C}"/>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10B19EAE-38ED-A043-7BC4-7B28B88A16B9}"/>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A7396663-AE62-4B6C-7BAD-A121FF355741}"/>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44955F42-B86B-57CB-227D-E4F2DD32D9D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54B0DC95-2696-FE99-0B5A-301039BD108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9734B786-9047-120C-3471-518A9D2D4394}"/>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FB144E3C-E214-3690-0AC2-5B3E70D49DA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5DAE9568-C0A6-57B9-F45B-B2BCE35E048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4EEAB47F-EBFB-3D98-C725-8132A78DE247}"/>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705484A6-AD85-7BB8-3004-45F7C967CA6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D1E9EE7E-684B-0012-13DF-D527E3B9B60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0C6D3763-D44F-C642-2160-BCE440A62BD9}"/>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B4AF84B3-426B-898A-7F4D-39114FF4428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72F57A05-FEE6-0582-592B-2DD94736038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21F55E77-DB04-4C33-687C-E9D5141FA60B}"/>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083AFF5B-3497-BC94-13B3-E54BE0F8BD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71367">
                                            <p:txEl>
                                              <p:pRg st="0" end="0"/>
                                            </p:txEl>
                                          </p:spTgt>
                                        </p:tgtEl>
                                        <p:attrNameLst>
                                          <p:attrName>style.visibility</p:attrName>
                                        </p:attrNameLst>
                                      </p:cBhvr>
                                      <p:to>
                                        <p:strVal val="visible"/>
                                      </p:to>
                                    </p:set>
                                    <p:animEffect transition="in" filter="box(out)">
                                      <p:cBhvr>
                                        <p:cTn id="7" dur="500"/>
                                        <p:tgtEl>
                                          <p:spTgt spid="27136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36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3411" name="Rectangle 3">
            <a:extLst>
              <a:ext uri="{FF2B5EF4-FFF2-40B4-BE49-F238E27FC236}">
                <a16:creationId xmlns:a16="http://schemas.microsoft.com/office/drawing/2014/main" id="{99F5D8D1-453C-A96E-C339-2FF366F04511}"/>
              </a:ext>
            </a:extLst>
          </p:cNvPr>
          <p:cNvSpPr>
            <a:spLocks noGrp="1" noChangeArrowheads="1"/>
          </p:cNvSpPr>
          <p:nvPr>
            <p:ph type="body" idx="1"/>
          </p:nvPr>
        </p:nvSpPr>
        <p:spPr>
          <a:xfrm>
            <a:off x="381000" y="1871924"/>
            <a:ext cx="8474075" cy="4452676"/>
          </a:xfrm>
        </p:spPr>
        <p:txBody>
          <a:bodyPr/>
          <a:lstStyle/>
          <a:p>
            <a:r>
              <a:rPr lang="en-US" altLang="en-US" sz="2400" dirty="0"/>
              <a:t>In mammals and birds, a highly active metabolism generates the required exothermic heat  in their cells.</a:t>
            </a:r>
          </a:p>
          <a:p>
            <a:r>
              <a:rPr lang="en-US" altLang="en-US" sz="2400" dirty="0"/>
              <a:t>This heat is fed  to the internal energy of the body, which results in the desired body temperature. </a:t>
            </a:r>
          </a:p>
          <a:p>
            <a:r>
              <a:rPr lang="en-US" altLang="en-US" sz="2400" dirty="0"/>
              <a:t>The body temperature is maintained at the desired value with a built-in thermo-regulatory mechanism. </a:t>
            </a:r>
          </a:p>
          <a:p>
            <a:r>
              <a:rPr lang="en-US" altLang="en-US" sz="2400" dirty="0"/>
              <a:t>This mechanism either releases the excess heat produced in the metabolism or triggers the body to generate higher metabolic rate at times, when the body temperature falls below the desired value.</a:t>
            </a:r>
          </a:p>
          <a:p>
            <a:endParaRPr lang="en-US" altLang="en-US" sz="2400" dirty="0"/>
          </a:p>
          <a:p>
            <a:endParaRPr lang="en-US" altLang="en-US" sz="2400" dirty="0"/>
          </a:p>
        </p:txBody>
      </p:sp>
      <p:grpSp>
        <p:nvGrpSpPr>
          <p:cNvPr id="2" name="Group 38">
            <a:extLst>
              <a:ext uri="{FF2B5EF4-FFF2-40B4-BE49-F238E27FC236}">
                <a16:creationId xmlns:a16="http://schemas.microsoft.com/office/drawing/2014/main" id="{3CAE80F8-1FF8-F6D8-DE86-6DCBDA802A1E}"/>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975ACC42-9F5A-5BA6-004E-2B2A83BB8B33}"/>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E7C6651E-0559-BFCC-57C7-34B79D684E7C}"/>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4EF81565-24F2-8B0E-356C-B080EDABD056}"/>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0EB9C42C-5264-02A1-5187-CEE51CAEEA8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A9ECE80A-064B-B1DE-F1C6-E6127AD3FFA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8EC61F33-A3B2-6D65-D157-6CD10DD818EF}"/>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959660EE-F638-851A-593E-9C39B12F161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03318149-F1AC-4EFD-0F55-41FA1DAB2FE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B26FCD5A-B81C-066F-A80D-4D99F395DC52}"/>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9FEE6F37-0DC3-398E-8E07-9CB7B163944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494895CF-A358-3C9B-15AC-1CB7E8D4056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EDB713AE-72E0-88C5-5823-45559FB0847E}"/>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075819D4-863B-FE32-DCFA-B2AF7DEDBC3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4CF61D47-A2EB-8132-FDA3-AC97BA09A30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E20D1646-B1F4-828C-C1B9-0A7EB93A484C}"/>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055969CE-7BFF-1B33-CDFA-7235583908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Rectangle 2">
            <a:extLst>
              <a:ext uri="{FF2B5EF4-FFF2-40B4-BE49-F238E27FC236}">
                <a16:creationId xmlns:a16="http://schemas.microsoft.com/office/drawing/2014/main" id="{3FDF5AA6-1DF6-8EFB-85B6-F2C41F1F021E}"/>
              </a:ext>
            </a:extLst>
          </p:cNvPr>
          <p:cNvSpPr>
            <a:spLocks noGrp="1" noChangeArrowheads="1"/>
          </p:cNvSpPr>
          <p:nvPr>
            <p:ph type="title"/>
          </p:nvPr>
        </p:nvSpPr>
        <p:spPr>
          <a:xfrm>
            <a:off x="609600" y="304800"/>
            <a:ext cx="7772400" cy="533400"/>
          </a:xfrm>
        </p:spPr>
        <p:txBody>
          <a:bodyPr/>
          <a:lstStyle/>
          <a:p>
            <a:r>
              <a:rPr lang="en-US" altLang="en-US" sz="2800"/>
              <a:t>Reasons &amp; Explanations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73411">
                                            <p:txEl>
                                              <p:pRg st="0" end="0"/>
                                            </p:txEl>
                                          </p:spTgt>
                                        </p:tgtEl>
                                        <p:attrNameLst>
                                          <p:attrName>style.visibility</p:attrName>
                                        </p:attrNameLst>
                                      </p:cBhvr>
                                      <p:to>
                                        <p:strVal val="visible"/>
                                      </p:to>
                                    </p:set>
                                    <p:animEffect transition="in" filter="box(out)">
                                      <p:cBhvr>
                                        <p:cTn id="7" dur="500"/>
                                        <p:tgtEl>
                                          <p:spTgt spid="273411">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73411">
                                            <p:txEl>
                                              <p:pRg st="1" end="1"/>
                                            </p:txEl>
                                          </p:spTgt>
                                        </p:tgtEl>
                                        <p:attrNameLst>
                                          <p:attrName>style.visibility</p:attrName>
                                        </p:attrNameLst>
                                      </p:cBhvr>
                                      <p:to>
                                        <p:strVal val="visible"/>
                                      </p:to>
                                    </p:set>
                                    <p:animEffect transition="in" filter="box(out)">
                                      <p:cBhvr>
                                        <p:cTn id="12" dur="500"/>
                                        <p:tgtEl>
                                          <p:spTgt spid="273411">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73411">
                                            <p:txEl>
                                              <p:pRg st="2" end="2"/>
                                            </p:txEl>
                                          </p:spTgt>
                                        </p:tgtEl>
                                        <p:attrNameLst>
                                          <p:attrName>style.visibility</p:attrName>
                                        </p:attrNameLst>
                                      </p:cBhvr>
                                      <p:to>
                                        <p:strVal val="visible"/>
                                      </p:to>
                                    </p:set>
                                    <p:animEffect transition="in" filter="box(out)">
                                      <p:cBhvr>
                                        <p:cTn id="17" dur="500"/>
                                        <p:tgtEl>
                                          <p:spTgt spid="273411">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73411">
                                            <p:txEl>
                                              <p:pRg st="3" end="3"/>
                                            </p:txEl>
                                          </p:spTgt>
                                        </p:tgtEl>
                                        <p:attrNameLst>
                                          <p:attrName>style.visibility</p:attrName>
                                        </p:attrNameLst>
                                      </p:cBhvr>
                                      <p:to>
                                        <p:strVal val="visible"/>
                                      </p:to>
                                    </p:set>
                                    <p:animEffect transition="in" filter="box(out)">
                                      <p:cBhvr>
                                        <p:cTn id="22" dur="500"/>
                                        <p:tgtEl>
                                          <p:spTgt spid="273411">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411"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4434" name="Rectangle 2">
            <a:extLst>
              <a:ext uri="{FF2B5EF4-FFF2-40B4-BE49-F238E27FC236}">
                <a16:creationId xmlns:a16="http://schemas.microsoft.com/office/drawing/2014/main" id="{4946D054-C0A1-5117-4FBD-91B5DD63A891}"/>
              </a:ext>
            </a:extLst>
          </p:cNvPr>
          <p:cNvSpPr>
            <a:spLocks noGrp="1" noChangeArrowheads="1"/>
          </p:cNvSpPr>
          <p:nvPr>
            <p:ph type="title"/>
          </p:nvPr>
        </p:nvSpPr>
        <p:spPr>
          <a:xfrm>
            <a:off x="685800" y="293077"/>
            <a:ext cx="6440865" cy="807886"/>
          </a:xfrm>
        </p:spPr>
        <p:txBody>
          <a:bodyPr/>
          <a:lstStyle/>
          <a:p>
            <a:r>
              <a:rPr lang="en-US" altLang="en-US" sz="2800" dirty="0"/>
              <a:t>System, Surrounding &amp; Heat Interactions</a:t>
            </a:r>
          </a:p>
        </p:txBody>
      </p:sp>
      <p:sp>
        <p:nvSpPr>
          <p:cNvPr id="274435" name="Rectangle 3">
            <a:extLst>
              <a:ext uri="{FF2B5EF4-FFF2-40B4-BE49-F238E27FC236}">
                <a16:creationId xmlns:a16="http://schemas.microsoft.com/office/drawing/2014/main" id="{0635A9C4-38A8-FB5E-F3AC-B2597E8E0224}"/>
              </a:ext>
            </a:extLst>
          </p:cNvPr>
          <p:cNvSpPr>
            <a:spLocks noGrp="1" noChangeArrowheads="1"/>
          </p:cNvSpPr>
          <p:nvPr>
            <p:ph type="body" idx="1"/>
          </p:nvPr>
        </p:nvSpPr>
        <p:spPr>
          <a:xfrm>
            <a:off x="537785" y="1719643"/>
            <a:ext cx="7768015" cy="4348988"/>
          </a:xfrm>
        </p:spPr>
        <p:txBody>
          <a:bodyPr/>
          <a:lstStyle/>
          <a:p>
            <a:pPr>
              <a:lnSpc>
                <a:spcPct val="90000"/>
              </a:lnSpc>
            </a:pPr>
            <a:r>
              <a:rPr lang="en-US" altLang="en-US" sz="2400" dirty="0"/>
              <a:t>Cold surroundings:</a:t>
            </a:r>
          </a:p>
          <a:p>
            <a:pPr>
              <a:lnSpc>
                <a:spcPct val="90000"/>
              </a:lnSpc>
            </a:pPr>
            <a:r>
              <a:rPr lang="en-US" altLang="en-US" sz="2400" dirty="0"/>
              <a:t>Warm blooded animals retain their heat by insulating their body against the environment by growing hair and feathers. </a:t>
            </a:r>
          </a:p>
          <a:p>
            <a:pPr>
              <a:lnSpc>
                <a:spcPct val="90000"/>
              </a:lnSpc>
            </a:pPr>
            <a:r>
              <a:rPr lang="en-US" altLang="en-US" sz="2400" dirty="0"/>
              <a:t>The hair traps a small layer of air around it as thermal insulation (air is a very poor heat conductor - k ~ 0.02 W/</a:t>
            </a:r>
            <a:r>
              <a:rPr lang="en-US" altLang="en-US" sz="2400" dirty="0" err="1"/>
              <a:t>m.K</a:t>
            </a:r>
            <a:r>
              <a:rPr lang="en-US" altLang="en-US" sz="2400" dirty="0"/>
              <a:t>). </a:t>
            </a:r>
          </a:p>
          <a:p>
            <a:pPr>
              <a:lnSpc>
                <a:spcPct val="90000"/>
              </a:lnSpc>
            </a:pPr>
            <a:r>
              <a:rPr lang="en-US" altLang="en-US" sz="2400" dirty="0"/>
              <a:t>This is one reason polar bears are furry.</a:t>
            </a:r>
          </a:p>
          <a:p>
            <a:pPr>
              <a:lnSpc>
                <a:spcPct val="90000"/>
              </a:lnSpc>
            </a:pPr>
            <a:endParaRPr lang="en-US" altLang="en-US" sz="2400" dirty="0"/>
          </a:p>
        </p:txBody>
      </p:sp>
      <p:grpSp>
        <p:nvGrpSpPr>
          <p:cNvPr id="3" name="Group 38">
            <a:extLst>
              <a:ext uri="{FF2B5EF4-FFF2-40B4-BE49-F238E27FC236}">
                <a16:creationId xmlns:a16="http://schemas.microsoft.com/office/drawing/2014/main" id="{82539840-5C3F-3FC7-EA21-87797269F2BA}"/>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D1842384-324A-ED65-86A7-C2FAEA65E755}"/>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3D6F74F7-8690-0887-796E-A03F2E616D51}"/>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A7D3143B-EDC6-0578-4359-273F03BE82A6}"/>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249EAE89-E73D-A29B-B81F-841EC9A048F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C7D90718-FFEA-A914-301C-80F9138B4B3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6FF97859-4E6F-6A2F-E8E7-0EAE4FC270EA}"/>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BB3DF3BF-8B70-2245-46A5-D2B7E5034A6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53A1F724-939F-5FBE-BAB7-197A55F1B64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CF9B3A29-1157-9CE0-E1E9-19E3C96966BE}"/>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C10D0D1B-6734-75CB-EEA1-34250189081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68DD1C1B-8F22-F012-266E-EFC08BD5204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ED6678C7-B263-CBD6-2822-DFA5C72C4727}"/>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0D56E3E6-9A37-5082-B9CA-DAA306372FC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832D0043-1EA6-557D-54E5-892B379A014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B46D6757-8D35-E4C5-7D8E-E3342E07EF07}"/>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B5B33496-03BC-21A7-25F6-1E5E0A50D2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74435">
                                            <p:txEl>
                                              <p:pRg st="0" end="0"/>
                                            </p:txEl>
                                          </p:spTgt>
                                        </p:tgtEl>
                                        <p:attrNameLst>
                                          <p:attrName>style.visibility</p:attrName>
                                        </p:attrNameLst>
                                      </p:cBhvr>
                                      <p:to>
                                        <p:strVal val="visible"/>
                                      </p:to>
                                    </p:set>
                                    <p:animEffect transition="in" filter="box(out)">
                                      <p:cBhvr>
                                        <p:cTn id="7" dur="500"/>
                                        <p:tgtEl>
                                          <p:spTgt spid="274435">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74435">
                                            <p:txEl>
                                              <p:pRg st="1" end="1"/>
                                            </p:txEl>
                                          </p:spTgt>
                                        </p:tgtEl>
                                        <p:attrNameLst>
                                          <p:attrName>style.visibility</p:attrName>
                                        </p:attrNameLst>
                                      </p:cBhvr>
                                      <p:to>
                                        <p:strVal val="visible"/>
                                      </p:to>
                                    </p:set>
                                    <p:animEffect transition="in" filter="box(out)">
                                      <p:cBhvr>
                                        <p:cTn id="12" dur="500"/>
                                        <p:tgtEl>
                                          <p:spTgt spid="274435">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74435">
                                            <p:txEl>
                                              <p:pRg st="2" end="2"/>
                                            </p:txEl>
                                          </p:spTgt>
                                        </p:tgtEl>
                                        <p:attrNameLst>
                                          <p:attrName>style.visibility</p:attrName>
                                        </p:attrNameLst>
                                      </p:cBhvr>
                                      <p:to>
                                        <p:strVal val="visible"/>
                                      </p:to>
                                    </p:set>
                                    <p:animEffect transition="in" filter="box(out)">
                                      <p:cBhvr>
                                        <p:cTn id="17" dur="500"/>
                                        <p:tgtEl>
                                          <p:spTgt spid="274435">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74435">
                                            <p:txEl>
                                              <p:pRg st="3" end="3"/>
                                            </p:txEl>
                                          </p:spTgt>
                                        </p:tgtEl>
                                        <p:attrNameLst>
                                          <p:attrName>style.visibility</p:attrName>
                                        </p:attrNameLst>
                                      </p:cBhvr>
                                      <p:to>
                                        <p:strVal val="visible"/>
                                      </p:to>
                                    </p:set>
                                    <p:animEffect transition="in" filter="box(out)">
                                      <p:cBhvr>
                                        <p:cTn id="22" dur="500"/>
                                        <p:tgtEl>
                                          <p:spTgt spid="274435">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435"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0FCA7BCF-8B5D-3852-08B1-98C1CFEEDF9A}"/>
            </a:ext>
          </a:extLst>
        </p:cNvPr>
        <p:cNvGrpSpPr/>
        <p:nvPr/>
      </p:nvGrpSpPr>
      <p:grpSpPr>
        <a:xfrm>
          <a:off x="0" y="0"/>
          <a:ext cx="0" cy="0"/>
          <a:chOff x="0" y="0"/>
          <a:chExt cx="0" cy="0"/>
        </a:xfrm>
      </p:grpSpPr>
      <p:sp>
        <p:nvSpPr>
          <p:cNvPr id="274434" name="Rectangle 2">
            <a:extLst>
              <a:ext uri="{FF2B5EF4-FFF2-40B4-BE49-F238E27FC236}">
                <a16:creationId xmlns:a16="http://schemas.microsoft.com/office/drawing/2014/main" id="{F3843F85-1459-B79C-4A51-EECCBFE4116E}"/>
              </a:ext>
            </a:extLst>
          </p:cNvPr>
          <p:cNvSpPr>
            <a:spLocks noGrp="1" noChangeArrowheads="1"/>
          </p:cNvSpPr>
          <p:nvPr>
            <p:ph type="title"/>
          </p:nvPr>
        </p:nvSpPr>
        <p:spPr>
          <a:xfrm>
            <a:off x="685800" y="293077"/>
            <a:ext cx="6440865" cy="807886"/>
          </a:xfrm>
        </p:spPr>
        <p:txBody>
          <a:bodyPr/>
          <a:lstStyle/>
          <a:p>
            <a:r>
              <a:rPr lang="en-US" altLang="en-US" sz="2800" dirty="0"/>
              <a:t>System, Surrounding &amp; Heat Interactions</a:t>
            </a:r>
          </a:p>
        </p:txBody>
      </p:sp>
      <p:sp>
        <p:nvSpPr>
          <p:cNvPr id="274435" name="Rectangle 3">
            <a:extLst>
              <a:ext uri="{FF2B5EF4-FFF2-40B4-BE49-F238E27FC236}">
                <a16:creationId xmlns:a16="http://schemas.microsoft.com/office/drawing/2014/main" id="{749C7EBA-25BD-BADD-78B1-D8E5C259BD33}"/>
              </a:ext>
            </a:extLst>
          </p:cNvPr>
          <p:cNvSpPr>
            <a:spLocks noGrp="1" noChangeArrowheads="1"/>
          </p:cNvSpPr>
          <p:nvPr>
            <p:ph type="body" idx="1"/>
          </p:nvPr>
        </p:nvSpPr>
        <p:spPr>
          <a:xfrm>
            <a:off x="401259" y="1245362"/>
            <a:ext cx="8606215" cy="5384038"/>
          </a:xfrm>
        </p:spPr>
        <p:txBody>
          <a:bodyPr/>
          <a:lstStyle/>
          <a:p>
            <a:pPr>
              <a:lnSpc>
                <a:spcPct val="90000"/>
              </a:lnSpc>
            </a:pPr>
            <a:r>
              <a:rPr lang="en-US" altLang="en-US" sz="2400" dirty="0"/>
              <a:t>Hot Surroundings:</a:t>
            </a:r>
          </a:p>
          <a:p>
            <a:pPr>
              <a:lnSpc>
                <a:spcPct val="90000"/>
              </a:lnSpc>
            </a:pPr>
            <a:r>
              <a:rPr lang="en-US" altLang="en-US" sz="2400" dirty="0"/>
              <a:t>On the other hand, warm blooded animals when faced with the need to release the excess metabolism generated heat energy, seek cool environment and divert their blood flow to the surface of their skin. </a:t>
            </a:r>
          </a:p>
          <a:p>
            <a:pPr>
              <a:lnSpc>
                <a:spcPct val="90000"/>
              </a:lnSpc>
            </a:pPr>
            <a:r>
              <a:rPr lang="en-US" altLang="en-US" sz="2400" dirty="0"/>
              <a:t>This ensures higher heat transfer rate to the cooler environment from their body and maintains the body temperature at a constant value.</a:t>
            </a:r>
          </a:p>
          <a:p>
            <a:pPr>
              <a:lnSpc>
                <a:spcPct val="90000"/>
              </a:lnSpc>
            </a:pPr>
            <a:r>
              <a:rPr lang="en-US" altLang="en-US" sz="2400" dirty="0"/>
              <a:t>When such a direct sensible cooling is not sufficient to remove the excess heat, an evaporative cooling mechanism aids in case of mammals with large quantities of reservoir fluids.</a:t>
            </a:r>
          </a:p>
          <a:p>
            <a:pPr>
              <a:lnSpc>
                <a:spcPct val="90000"/>
              </a:lnSpc>
            </a:pPr>
            <a:r>
              <a:rPr lang="en-US" altLang="en-US" sz="2400" dirty="0"/>
              <a:t> In other words, under such conditions, humans sweat.</a:t>
            </a:r>
          </a:p>
        </p:txBody>
      </p:sp>
      <p:grpSp>
        <p:nvGrpSpPr>
          <p:cNvPr id="3" name="Group 38">
            <a:extLst>
              <a:ext uri="{FF2B5EF4-FFF2-40B4-BE49-F238E27FC236}">
                <a16:creationId xmlns:a16="http://schemas.microsoft.com/office/drawing/2014/main" id="{927C7D52-CE56-818B-4D38-A0354BC95C3B}"/>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B25606BA-9DA0-42A4-D511-2EE09BBC5B16}"/>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1428369C-808D-1460-D44C-65ADB4DD2B10}"/>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DDB778DA-C0D9-30CF-4611-75FA40F7648A}"/>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7B68C6B1-149D-0D0A-DD9A-9B83896C8E5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60C11F14-9DCD-546B-097C-84AF9668C2E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57B038F4-A21C-6DF8-5D29-0AE5EEC1050B}"/>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C5D25652-FA3A-87A9-C769-2827A9408A3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D59BE0F5-00F5-CEF9-DEB0-F62725ED205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8A712C00-0673-EB78-6328-3A391AC9A6A8}"/>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97AB597D-CF72-0064-7F31-5187B6990E4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3A5A6552-7C35-E2F2-1332-F9E83A13A86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EEC9A3DE-A212-96B3-A7CA-393E45FD5E3E}"/>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7364C4EB-C0C4-9DC8-4649-62D609CCF16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2F17532C-FDDD-32A8-590F-D72E9E3191F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2A91C8F6-9FB8-82B4-525D-7F147A36B5AB}"/>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F039758E-4869-FC2B-9093-CF15CF9FCE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85708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74435">
                                            <p:txEl>
                                              <p:pRg st="0" end="0"/>
                                            </p:txEl>
                                          </p:spTgt>
                                        </p:tgtEl>
                                        <p:attrNameLst>
                                          <p:attrName>style.visibility</p:attrName>
                                        </p:attrNameLst>
                                      </p:cBhvr>
                                      <p:to>
                                        <p:strVal val="visible"/>
                                      </p:to>
                                    </p:set>
                                    <p:animEffect transition="in" filter="box(out)">
                                      <p:cBhvr>
                                        <p:cTn id="7" dur="500"/>
                                        <p:tgtEl>
                                          <p:spTgt spid="274435">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74435">
                                            <p:txEl>
                                              <p:pRg st="1" end="1"/>
                                            </p:txEl>
                                          </p:spTgt>
                                        </p:tgtEl>
                                        <p:attrNameLst>
                                          <p:attrName>style.visibility</p:attrName>
                                        </p:attrNameLst>
                                      </p:cBhvr>
                                      <p:to>
                                        <p:strVal val="visible"/>
                                      </p:to>
                                    </p:set>
                                    <p:animEffect transition="in" filter="box(out)">
                                      <p:cBhvr>
                                        <p:cTn id="12" dur="500"/>
                                        <p:tgtEl>
                                          <p:spTgt spid="274435">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74435">
                                            <p:txEl>
                                              <p:pRg st="2" end="2"/>
                                            </p:txEl>
                                          </p:spTgt>
                                        </p:tgtEl>
                                        <p:attrNameLst>
                                          <p:attrName>style.visibility</p:attrName>
                                        </p:attrNameLst>
                                      </p:cBhvr>
                                      <p:to>
                                        <p:strVal val="visible"/>
                                      </p:to>
                                    </p:set>
                                    <p:animEffect transition="in" filter="box(out)">
                                      <p:cBhvr>
                                        <p:cTn id="17" dur="500"/>
                                        <p:tgtEl>
                                          <p:spTgt spid="274435">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74435">
                                            <p:txEl>
                                              <p:pRg st="3" end="3"/>
                                            </p:txEl>
                                          </p:spTgt>
                                        </p:tgtEl>
                                        <p:attrNameLst>
                                          <p:attrName>style.visibility</p:attrName>
                                        </p:attrNameLst>
                                      </p:cBhvr>
                                      <p:to>
                                        <p:strVal val="visible"/>
                                      </p:to>
                                    </p:set>
                                    <p:animEffect transition="in" filter="box(out)">
                                      <p:cBhvr>
                                        <p:cTn id="22" dur="500"/>
                                        <p:tgtEl>
                                          <p:spTgt spid="274435">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274435">
                                            <p:txEl>
                                              <p:pRg st="4" end="4"/>
                                            </p:txEl>
                                          </p:spTgt>
                                        </p:tgtEl>
                                        <p:attrNameLst>
                                          <p:attrName>style.visibility</p:attrName>
                                        </p:attrNameLst>
                                      </p:cBhvr>
                                      <p:to>
                                        <p:strVal val="visible"/>
                                      </p:to>
                                    </p:set>
                                    <p:animEffect transition="in" filter="box(out)">
                                      <p:cBhvr>
                                        <p:cTn id="27" dur="500"/>
                                        <p:tgtEl>
                                          <p:spTgt spid="274435">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435"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5458" name="Rectangle 2">
            <a:extLst>
              <a:ext uri="{FF2B5EF4-FFF2-40B4-BE49-F238E27FC236}">
                <a16:creationId xmlns:a16="http://schemas.microsoft.com/office/drawing/2014/main" id="{2DFA13FC-E7A3-7DB1-E71B-1BC99FE8AD28}"/>
              </a:ext>
            </a:extLst>
          </p:cNvPr>
          <p:cNvSpPr>
            <a:spLocks noGrp="1" noChangeArrowheads="1"/>
          </p:cNvSpPr>
          <p:nvPr>
            <p:ph type="title"/>
          </p:nvPr>
        </p:nvSpPr>
        <p:spPr>
          <a:xfrm>
            <a:off x="457200" y="381000"/>
            <a:ext cx="7772400" cy="685800"/>
          </a:xfrm>
        </p:spPr>
        <p:txBody>
          <a:bodyPr/>
          <a:lstStyle/>
          <a:p>
            <a:r>
              <a:rPr lang="en-US" altLang="en-US" sz="2800"/>
              <a:t>Geometry of An Elephent ?!?!?!</a:t>
            </a:r>
          </a:p>
        </p:txBody>
      </p:sp>
      <p:sp>
        <p:nvSpPr>
          <p:cNvPr id="275459" name="Rectangle 3">
            <a:extLst>
              <a:ext uri="{FF2B5EF4-FFF2-40B4-BE49-F238E27FC236}">
                <a16:creationId xmlns:a16="http://schemas.microsoft.com/office/drawing/2014/main" id="{39E180D9-6DB6-CBD4-0469-3BE511AF7A3D}"/>
              </a:ext>
            </a:extLst>
          </p:cNvPr>
          <p:cNvSpPr>
            <a:spLocks noGrp="1" noChangeArrowheads="1"/>
          </p:cNvSpPr>
          <p:nvPr>
            <p:ph type="body" idx="1"/>
          </p:nvPr>
        </p:nvSpPr>
        <p:spPr>
          <a:xfrm>
            <a:off x="723237" y="1429360"/>
            <a:ext cx="7848600" cy="4777154"/>
          </a:xfrm>
        </p:spPr>
        <p:txBody>
          <a:bodyPr/>
          <a:lstStyle/>
          <a:p>
            <a:pPr>
              <a:lnSpc>
                <a:spcPct val="90000"/>
              </a:lnSpc>
            </a:pPr>
            <a:r>
              <a:rPr lang="en-US" altLang="en-US" sz="2400" dirty="0"/>
              <a:t>Now to connect the geometry part that we discussed earlier. </a:t>
            </a:r>
          </a:p>
          <a:p>
            <a:pPr>
              <a:lnSpc>
                <a:spcPct val="90000"/>
              </a:lnSpc>
            </a:pPr>
            <a:r>
              <a:rPr lang="en-US" altLang="en-US" sz="2400" dirty="0"/>
              <a:t>Considering the points discussed so far, a bigger warm-blooded animal should in principle generate more metabolic heat energy simply because it has more volume hence more flesh and cells. </a:t>
            </a:r>
          </a:p>
          <a:p>
            <a:pPr>
              <a:lnSpc>
                <a:spcPct val="90000"/>
              </a:lnSpc>
            </a:pPr>
            <a:r>
              <a:rPr lang="en-US" altLang="en-US" sz="2400" dirty="0"/>
              <a:t>This metabolic heat release must be regulated if it is excess only through the heat transfer across the skin surface area. </a:t>
            </a:r>
          </a:p>
          <a:p>
            <a:pPr>
              <a:lnSpc>
                <a:spcPct val="90000"/>
              </a:lnSpc>
            </a:pPr>
            <a:r>
              <a:rPr lang="en-US" altLang="en-US" sz="2400" dirty="0"/>
              <a:t>Firstly, in such a situation, having a fur coat of a hair structure is the least desired thing and hence Elephants are mostly bald. </a:t>
            </a:r>
          </a:p>
          <a:p>
            <a:pPr>
              <a:lnSpc>
                <a:spcPct val="90000"/>
              </a:lnSpc>
            </a:pPr>
            <a:r>
              <a:rPr lang="en-US" altLang="en-US" sz="2400" dirty="0"/>
              <a:t>The hotter the climate in which they live, the balder they are.</a:t>
            </a:r>
          </a:p>
        </p:txBody>
      </p:sp>
      <p:grpSp>
        <p:nvGrpSpPr>
          <p:cNvPr id="2" name="Group 38">
            <a:extLst>
              <a:ext uri="{FF2B5EF4-FFF2-40B4-BE49-F238E27FC236}">
                <a16:creationId xmlns:a16="http://schemas.microsoft.com/office/drawing/2014/main" id="{BE0EBF44-E7EB-C20D-70B7-5162E92E0B6B}"/>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06F33A62-2C48-95A3-1A5A-B1760C56BA54}"/>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1246D875-04A4-E8D1-222A-834B181C1098}"/>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9B9DEC3A-B235-5CFF-089D-E0B205CEFC4C}"/>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33B0ADFE-C27E-AA97-BC94-B9D2E7CC4EE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DE842232-C056-39BF-68BC-71D4DC9CB33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6269887F-8EA1-7A08-53D1-2A7F7F09204C}"/>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053F0936-202E-EB94-B9D2-BB15448A10B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75706BB7-E5D3-0B52-41D1-250B627AF7A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79027C27-2A19-A676-7755-D481B543E92E}"/>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37C0625B-E63B-2FE5-B156-4ADD64A4C68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0A03976B-C6F9-DB3B-E0CB-BB68CE69EF2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6C3B465A-F66B-2141-1F5E-6544593F6B9E}"/>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801294F4-AFDC-5C5D-7804-22DAF43A945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766BDCC0-5B22-3613-0CF0-383CC69D5AF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FF68DC8D-26FA-0E43-BBD6-B6CC989A944F}"/>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CD2EF2AE-402D-1C20-D46D-C7F41C3AC9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75459">
                                            <p:txEl>
                                              <p:pRg st="0" end="0"/>
                                            </p:txEl>
                                          </p:spTgt>
                                        </p:tgtEl>
                                        <p:attrNameLst>
                                          <p:attrName>style.visibility</p:attrName>
                                        </p:attrNameLst>
                                      </p:cBhvr>
                                      <p:to>
                                        <p:strVal val="visible"/>
                                      </p:to>
                                    </p:set>
                                    <p:animEffect transition="in" filter="box(out)">
                                      <p:cBhvr>
                                        <p:cTn id="7" dur="500"/>
                                        <p:tgtEl>
                                          <p:spTgt spid="27545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75459">
                                            <p:txEl>
                                              <p:pRg st="1" end="1"/>
                                            </p:txEl>
                                          </p:spTgt>
                                        </p:tgtEl>
                                        <p:attrNameLst>
                                          <p:attrName>style.visibility</p:attrName>
                                        </p:attrNameLst>
                                      </p:cBhvr>
                                      <p:to>
                                        <p:strVal val="visible"/>
                                      </p:to>
                                    </p:set>
                                    <p:animEffect transition="in" filter="box(out)">
                                      <p:cBhvr>
                                        <p:cTn id="12" dur="500"/>
                                        <p:tgtEl>
                                          <p:spTgt spid="275459">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75459">
                                            <p:txEl>
                                              <p:pRg st="2" end="2"/>
                                            </p:txEl>
                                          </p:spTgt>
                                        </p:tgtEl>
                                        <p:attrNameLst>
                                          <p:attrName>style.visibility</p:attrName>
                                        </p:attrNameLst>
                                      </p:cBhvr>
                                      <p:to>
                                        <p:strVal val="visible"/>
                                      </p:to>
                                    </p:set>
                                    <p:animEffect transition="in" filter="box(out)">
                                      <p:cBhvr>
                                        <p:cTn id="17" dur="500"/>
                                        <p:tgtEl>
                                          <p:spTgt spid="275459">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75459">
                                            <p:txEl>
                                              <p:pRg st="3" end="3"/>
                                            </p:txEl>
                                          </p:spTgt>
                                        </p:tgtEl>
                                        <p:attrNameLst>
                                          <p:attrName>style.visibility</p:attrName>
                                        </p:attrNameLst>
                                      </p:cBhvr>
                                      <p:to>
                                        <p:strVal val="visible"/>
                                      </p:to>
                                    </p:set>
                                    <p:animEffect transition="in" filter="box(out)">
                                      <p:cBhvr>
                                        <p:cTn id="22" dur="500"/>
                                        <p:tgtEl>
                                          <p:spTgt spid="275459">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275459">
                                            <p:txEl>
                                              <p:pRg st="4" end="4"/>
                                            </p:txEl>
                                          </p:spTgt>
                                        </p:tgtEl>
                                        <p:attrNameLst>
                                          <p:attrName>style.visibility</p:attrName>
                                        </p:attrNameLst>
                                      </p:cBhvr>
                                      <p:to>
                                        <p:strVal val="visible"/>
                                      </p:to>
                                    </p:set>
                                    <p:animEffect transition="in" filter="box(out)">
                                      <p:cBhvr>
                                        <p:cTn id="27" dur="500"/>
                                        <p:tgtEl>
                                          <p:spTgt spid="275459">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459"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8D0B7CDA-7413-5753-2A02-72E84ACB5A25}"/>
            </a:ext>
          </a:extLst>
        </p:cNvPr>
        <p:cNvGrpSpPr/>
        <p:nvPr/>
      </p:nvGrpSpPr>
      <p:grpSpPr>
        <a:xfrm>
          <a:off x="0" y="0"/>
          <a:ext cx="0" cy="0"/>
          <a:chOff x="0" y="0"/>
          <a:chExt cx="0" cy="0"/>
        </a:xfrm>
      </p:grpSpPr>
      <p:sp>
        <p:nvSpPr>
          <p:cNvPr id="275458" name="Rectangle 2">
            <a:extLst>
              <a:ext uri="{FF2B5EF4-FFF2-40B4-BE49-F238E27FC236}">
                <a16:creationId xmlns:a16="http://schemas.microsoft.com/office/drawing/2014/main" id="{28720AF6-59B3-75C3-76D0-CCF5029B5A2C}"/>
              </a:ext>
            </a:extLst>
          </p:cNvPr>
          <p:cNvSpPr>
            <a:spLocks noGrp="1" noChangeArrowheads="1"/>
          </p:cNvSpPr>
          <p:nvPr>
            <p:ph type="title"/>
          </p:nvPr>
        </p:nvSpPr>
        <p:spPr>
          <a:xfrm>
            <a:off x="457200" y="381000"/>
            <a:ext cx="7772400" cy="685800"/>
          </a:xfrm>
        </p:spPr>
        <p:txBody>
          <a:bodyPr/>
          <a:lstStyle/>
          <a:p>
            <a:r>
              <a:rPr lang="en-US" altLang="en-US" sz="2800"/>
              <a:t>Geometry of An Elephent ?!?!?!</a:t>
            </a:r>
          </a:p>
        </p:txBody>
      </p:sp>
      <p:sp>
        <p:nvSpPr>
          <p:cNvPr id="275459" name="Rectangle 3">
            <a:extLst>
              <a:ext uri="{FF2B5EF4-FFF2-40B4-BE49-F238E27FC236}">
                <a16:creationId xmlns:a16="http://schemas.microsoft.com/office/drawing/2014/main" id="{A0BDE9E5-1D9F-2DAD-25B4-4792C7B52BE7}"/>
              </a:ext>
            </a:extLst>
          </p:cNvPr>
          <p:cNvSpPr>
            <a:spLocks noGrp="1" noChangeArrowheads="1"/>
          </p:cNvSpPr>
          <p:nvPr>
            <p:ph type="body" idx="1"/>
          </p:nvPr>
        </p:nvSpPr>
        <p:spPr>
          <a:xfrm>
            <a:off x="931621" y="1447800"/>
            <a:ext cx="7423152" cy="4740275"/>
          </a:xfrm>
        </p:spPr>
        <p:txBody>
          <a:bodyPr/>
          <a:lstStyle/>
          <a:p>
            <a:pPr>
              <a:lnSpc>
                <a:spcPct val="90000"/>
              </a:lnSpc>
            </a:pPr>
            <a:r>
              <a:rPr lang="en-US" altLang="en-US" sz="2400" dirty="0"/>
              <a:t>Secondly, Elephants have large ears which are packed with capillary structure through which sizable quantity of blood flows.</a:t>
            </a:r>
          </a:p>
          <a:p>
            <a:pPr>
              <a:lnSpc>
                <a:spcPct val="90000"/>
              </a:lnSpc>
            </a:pPr>
            <a:r>
              <a:rPr lang="en-US" altLang="en-US" sz="2400" dirty="0"/>
              <a:t>Whenever there is excess heat that needs to be released, warm blood flows through these capillaries, while the elephant chooses a cold spot (like that of a shade) and uses the favorable thermal gradient to release the excess heat. </a:t>
            </a:r>
          </a:p>
          <a:p>
            <a:pPr>
              <a:lnSpc>
                <a:spcPct val="90000"/>
              </a:lnSpc>
            </a:pPr>
            <a:r>
              <a:rPr lang="en-US" altLang="en-US" sz="2400" dirty="0"/>
              <a:t>In other words, the ear flaps of the elephant serve as an enormous convection fin - a flapping one at that - to enhance heat transfer from the elephant body to the environment.</a:t>
            </a:r>
          </a:p>
        </p:txBody>
      </p:sp>
      <p:grpSp>
        <p:nvGrpSpPr>
          <p:cNvPr id="2" name="Group 38">
            <a:extLst>
              <a:ext uri="{FF2B5EF4-FFF2-40B4-BE49-F238E27FC236}">
                <a16:creationId xmlns:a16="http://schemas.microsoft.com/office/drawing/2014/main" id="{BE4C682C-09BF-74CD-6495-76F82060E1CD}"/>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E29F5492-A2DA-B912-CF13-F6DBA685F5C1}"/>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9813569D-6F2C-2A90-F9C2-17A175F548CE}"/>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A0FA9843-D86C-0DEC-9394-5673E2551735}"/>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2AB2308B-41A9-AB7E-DC29-26C108D9458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C2A44D5B-3425-20DF-55DB-83D8B35131E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688F044E-7BFE-4A98-1184-C2113B233800}"/>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EB37836F-0D00-419B-B5DA-D79563D34F8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C17E765C-A5D8-65E9-1814-1C4DB453B78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9D941A62-8F88-5E07-7BDA-3E488D2672A1}"/>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DA8E713B-2300-7181-21F7-2A5772ABD79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FDCEA1B8-788C-EC72-E7A2-2A147B63C80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FEE3F3A2-C8B5-4251-76B1-3B30723954DF}"/>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7C8C591F-1862-1581-F810-06503DB9A32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074DD759-BD2E-6DC7-BD6D-FC031450718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A83E03DE-1504-4582-E2B7-AB4065C6AF77}"/>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CFCACDAB-5404-2A19-5084-F3DCF1C8F2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77381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75459">
                                            <p:txEl>
                                              <p:pRg st="0" end="0"/>
                                            </p:txEl>
                                          </p:spTgt>
                                        </p:tgtEl>
                                        <p:attrNameLst>
                                          <p:attrName>style.visibility</p:attrName>
                                        </p:attrNameLst>
                                      </p:cBhvr>
                                      <p:to>
                                        <p:strVal val="visible"/>
                                      </p:to>
                                    </p:set>
                                    <p:animEffect transition="in" filter="box(out)">
                                      <p:cBhvr>
                                        <p:cTn id="7" dur="500"/>
                                        <p:tgtEl>
                                          <p:spTgt spid="27545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75459">
                                            <p:txEl>
                                              <p:pRg st="1" end="1"/>
                                            </p:txEl>
                                          </p:spTgt>
                                        </p:tgtEl>
                                        <p:attrNameLst>
                                          <p:attrName>style.visibility</p:attrName>
                                        </p:attrNameLst>
                                      </p:cBhvr>
                                      <p:to>
                                        <p:strVal val="visible"/>
                                      </p:to>
                                    </p:set>
                                    <p:animEffect transition="in" filter="box(out)">
                                      <p:cBhvr>
                                        <p:cTn id="12" dur="500"/>
                                        <p:tgtEl>
                                          <p:spTgt spid="275459">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75459">
                                            <p:txEl>
                                              <p:pRg st="2" end="2"/>
                                            </p:txEl>
                                          </p:spTgt>
                                        </p:tgtEl>
                                        <p:attrNameLst>
                                          <p:attrName>style.visibility</p:attrName>
                                        </p:attrNameLst>
                                      </p:cBhvr>
                                      <p:to>
                                        <p:strVal val="visible"/>
                                      </p:to>
                                    </p:set>
                                    <p:animEffect transition="in" filter="box(out)">
                                      <p:cBhvr>
                                        <p:cTn id="17" dur="500"/>
                                        <p:tgtEl>
                                          <p:spTgt spid="275459">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459"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a:extLst>
              <a:ext uri="{FF2B5EF4-FFF2-40B4-BE49-F238E27FC236}">
                <a16:creationId xmlns:a16="http://schemas.microsoft.com/office/drawing/2014/main" id="{3FF7D2DB-15B5-75B4-52CB-2B07F710EDA7}"/>
              </a:ext>
            </a:extLst>
          </p:cNvPr>
          <p:cNvSpPr>
            <a:spLocks noGrp="1" noChangeArrowheads="1"/>
          </p:cNvSpPr>
          <p:nvPr>
            <p:ph type="title"/>
          </p:nvPr>
        </p:nvSpPr>
        <p:spPr>
          <a:xfrm>
            <a:off x="685800" y="304800"/>
            <a:ext cx="7772400" cy="533400"/>
          </a:xfrm>
        </p:spPr>
        <p:txBody>
          <a:bodyPr/>
          <a:lstStyle/>
          <a:p>
            <a:r>
              <a:rPr lang="en-US" altLang="en-US" sz="2800" dirty="0"/>
              <a:t>Geometrical Variations of Elephants</a:t>
            </a:r>
          </a:p>
        </p:txBody>
      </p:sp>
      <p:grpSp>
        <p:nvGrpSpPr>
          <p:cNvPr id="276490" name="Group 10">
            <a:extLst>
              <a:ext uri="{FF2B5EF4-FFF2-40B4-BE49-F238E27FC236}">
                <a16:creationId xmlns:a16="http://schemas.microsoft.com/office/drawing/2014/main" id="{D119C98D-1095-81A2-FA42-2727748E390B}"/>
              </a:ext>
            </a:extLst>
          </p:cNvPr>
          <p:cNvGrpSpPr>
            <a:grpSpLocks/>
          </p:cNvGrpSpPr>
          <p:nvPr/>
        </p:nvGrpSpPr>
        <p:grpSpPr bwMode="auto">
          <a:xfrm>
            <a:off x="685800" y="1344612"/>
            <a:ext cx="2895600" cy="4827588"/>
            <a:chOff x="432" y="672"/>
            <a:chExt cx="1433" cy="2386"/>
          </a:xfrm>
        </p:grpSpPr>
        <p:pic>
          <p:nvPicPr>
            <p:cNvPr id="276485" name="Picture 5">
              <a:extLst>
                <a:ext uri="{FF2B5EF4-FFF2-40B4-BE49-F238E27FC236}">
                  <a16:creationId xmlns:a16="http://schemas.microsoft.com/office/drawing/2014/main" id="{C667C627-7350-6226-6299-BAED58EB97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 y="672"/>
              <a:ext cx="1433" cy="2088"/>
            </a:xfrm>
            <a:prstGeom prst="rect">
              <a:avLst/>
            </a:prstGeom>
            <a:noFill/>
            <a:extLst>
              <a:ext uri="{909E8E84-426E-40DD-AFC4-6F175D3DCCD1}">
                <a14:hiddenFill xmlns:a14="http://schemas.microsoft.com/office/drawing/2010/main">
                  <a:solidFill>
                    <a:srgbClr val="FFFFFF"/>
                  </a:solidFill>
                </a14:hiddenFill>
              </a:ext>
            </a:extLst>
          </p:spPr>
        </p:pic>
        <p:sp>
          <p:nvSpPr>
            <p:cNvPr id="276486" name="Text Box 6">
              <a:extLst>
                <a:ext uri="{FF2B5EF4-FFF2-40B4-BE49-F238E27FC236}">
                  <a16:creationId xmlns:a16="http://schemas.microsoft.com/office/drawing/2014/main" id="{1A0437D0-AC73-1A7D-E72F-630C46A8F912}"/>
                </a:ext>
              </a:extLst>
            </p:cNvPr>
            <p:cNvSpPr txBox="1">
              <a:spLocks noChangeArrowheads="1"/>
            </p:cNvSpPr>
            <p:nvPr/>
          </p:nvSpPr>
          <p:spPr bwMode="auto">
            <a:xfrm>
              <a:off x="432" y="2832"/>
              <a:ext cx="1049" cy="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Indian Elephant</a:t>
              </a:r>
            </a:p>
          </p:txBody>
        </p:sp>
      </p:grpSp>
      <p:grpSp>
        <p:nvGrpSpPr>
          <p:cNvPr id="276491" name="Group 11">
            <a:extLst>
              <a:ext uri="{FF2B5EF4-FFF2-40B4-BE49-F238E27FC236}">
                <a16:creationId xmlns:a16="http://schemas.microsoft.com/office/drawing/2014/main" id="{20426293-1087-5021-53D9-B71CB12644C3}"/>
              </a:ext>
            </a:extLst>
          </p:cNvPr>
          <p:cNvGrpSpPr>
            <a:grpSpLocks/>
          </p:cNvGrpSpPr>
          <p:nvPr/>
        </p:nvGrpSpPr>
        <p:grpSpPr bwMode="auto">
          <a:xfrm>
            <a:off x="4191000" y="1489075"/>
            <a:ext cx="4495800" cy="4454525"/>
            <a:chOff x="2736" y="672"/>
            <a:chExt cx="2640" cy="2300"/>
          </a:xfrm>
        </p:grpSpPr>
        <p:pic>
          <p:nvPicPr>
            <p:cNvPr id="276488" name="Picture 8">
              <a:extLst>
                <a:ext uri="{FF2B5EF4-FFF2-40B4-BE49-F238E27FC236}">
                  <a16:creationId xmlns:a16="http://schemas.microsoft.com/office/drawing/2014/main" id="{FD67CAE7-EC00-FC61-C667-8E6F7652C3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6" y="672"/>
              <a:ext cx="2640" cy="1907"/>
            </a:xfrm>
            <a:prstGeom prst="rect">
              <a:avLst/>
            </a:prstGeom>
            <a:noFill/>
            <a:extLst>
              <a:ext uri="{909E8E84-426E-40DD-AFC4-6F175D3DCCD1}">
                <a14:hiddenFill xmlns:a14="http://schemas.microsoft.com/office/drawing/2010/main">
                  <a:solidFill>
                    <a:srgbClr val="FFFFFF"/>
                  </a:solidFill>
                </a14:hiddenFill>
              </a:ext>
            </a:extLst>
          </p:spPr>
        </p:pic>
        <p:sp>
          <p:nvSpPr>
            <p:cNvPr id="276489" name="Text Box 9">
              <a:extLst>
                <a:ext uri="{FF2B5EF4-FFF2-40B4-BE49-F238E27FC236}">
                  <a16:creationId xmlns:a16="http://schemas.microsoft.com/office/drawing/2014/main" id="{FF5E5F02-D810-A580-7DDD-A3DBD12EACC8}"/>
                </a:ext>
              </a:extLst>
            </p:cNvPr>
            <p:cNvSpPr txBox="1">
              <a:spLocks noChangeArrowheads="1"/>
            </p:cNvSpPr>
            <p:nvPr/>
          </p:nvSpPr>
          <p:spPr bwMode="auto">
            <a:xfrm>
              <a:off x="3312" y="2736"/>
              <a:ext cx="1334" cy="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African Elephant</a:t>
              </a:r>
            </a:p>
          </p:txBody>
        </p:sp>
      </p:grpSp>
      <p:grpSp>
        <p:nvGrpSpPr>
          <p:cNvPr id="2" name="Group 38">
            <a:extLst>
              <a:ext uri="{FF2B5EF4-FFF2-40B4-BE49-F238E27FC236}">
                <a16:creationId xmlns:a16="http://schemas.microsoft.com/office/drawing/2014/main" id="{B153B52D-DDFA-DE07-908F-53BA62546047}"/>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D70CCAB9-2E51-3D1E-D5B9-96D151C96B71}"/>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7BCF7CA4-438E-FC94-A6A9-5D169F83124C}"/>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A7382615-AD8F-6198-DE9C-11A9ABD9BC4B}"/>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35434B35-32F9-17B8-A859-AAD7F5E6564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0B9F71F2-B2C9-7A73-FF9B-B82A48974D9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8EF7DEED-D52C-BC9A-5F15-C5A17333B0B0}"/>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D1C70C42-CF96-0C7C-A036-96B22ED898F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6C287EA1-17A8-EBC6-24D8-E693BDB625B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50F2D554-C680-20D2-8EBA-7B3E6122F1E5}"/>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649F511A-653E-325C-F6C9-908F8EA8696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5C913581-1A1D-CDF6-6779-610F27AD9EB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7392CECB-A564-5C5A-2942-77456217BF69}"/>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822CD1ED-230A-5269-3A27-D55E4DF4089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A971E227-38E6-34B4-DBC3-DEE1825A6E8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634B5349-BDFE-A611-0748-4507280B73B3}"/>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A7CF18E9-8585-BE66-604D-128A39F2E3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76490"/>
                                        </p:tgtEl>
                                        <p:attrNameLst>
                                          <p:attrName>style.visibility</p:attrName>
                                        </p:attrNameLst>
                                      </p:cBhvr>
                                      <p:to>
                                        <p:strVal val="visible"/>
                                      </p:to>
                                    </p:set>
                                    <p:animEffect transition="in" filter="dissolve">
                                      <p:cBhvr>
                                        <p:cTn id="7" dur="500"/>
                                        <p:tgtEl>
                                          <p:spTgt spid="2764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76491"/>
                                        </p:tgtEl>
                                        <p:attrNameLst>
                                          <p:attrName>style.visibility</p:attrName>
                                        </p:attrNameLst>
                                      </p:cBhvr>
                                      <p:to>
                                        <p:strVal val="visible"/>
                                      </p:to>
                                    </p:set>
                                    <p:animEffect transition="in" filter="dissolve">
                                      <p:cBhvr>
                                        <p:cTn id="12" dur="500"/>
                                        <p:tgtEl>
                                          <p:spTgt spid="2764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7507" name="Picture 3">
            <a:extLst>
              <a:ext uri="{FF2B5EF4-FFF2-40B4-BE49-F238E27FC236}">
                <a16:creationId xmlns:a16="http://schemas.microsoft.com/office/drawing/2014/main" id="{7DEF31EB-45F5-C285-4AF0-6A4BDEB09C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4325" y="1466850"/>
            <a:ext cx="5121275" cy="3028950"/>
          </a:xfrm>
          <a:prstGeom prst="rect">
            <a:avLst/>
          </a:prstGeom>
          <a:noFill/>
          <a:extLst>
            <a:ext uri="{909E8E84-426E-40DD-AFC4-6F175D3DCCD1}">
              <a14:hiddenFill xmlns:a14="http://schemas.microsoft.com/office/drawing/2010/main">
                <a:solidFill>
                  <a:srgbClr val="FFFFFF"/>
                </a:solidFill>
              </a14:hiddenFill>
            </a:ext>
          </a:extLst>
        </p:spPr>
      </p:pic>
      <p:sp>
        <p:nvSpPr>
          <p:cNvPr id="277508" name="Rectangle 4">
            <a:extLst>
              <a:ext uri="{FF2B5EF4-FFF2-40B4-BE49-F238E27FC236}">
                <a16:creationId xmlns:a16="http://schemas.microsoft.com/office/drawing/2014/main" id="{EA78A748-B3E9-2BC5-3546-6579D0A388B3}"/>
              </a:ext>
            </a:extLst>
          </p:cNvPr>
          <p:cNvSpPr>
            <a:spLocks noChangeArrowheads="1"/>
          </p:cNvSpPr>
          <p:nvPr/>
        </p:nvSpPr>
        <p:spPr bwMode="auto">
          <a:xfrm>
            <a:off x="609600" y="4495800"/>
            <a:ext cx="8229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a:t>Mammoths, living in a cold tundra region, have fur coats and small hairy ears.</a:t>
            </a:r>
          </a:p>
        </p:txBody>
      </p:sp>
      <p:grpSp>
        <p:nvGrpSpPr>
          <p:cNvPr id="2" name="Group 38">
            <a:extLst>
              <a:ext uri="{FF2B5EF4-FFF2-40B4-BE49-F238E27FC236}">
                <a16:creationId xmlns:a16="http://schemas.microsoft.com/office/drawing/2014/main" id="{2A042D9A-0F4B-7A71-79D7-54D1FBD832EA}"/>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08934F8D-056A-2B24-AFB0-8667DC62B295}"/>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6BC31132-D6C7-4F81-289A-C1AEAC77FD09}"/>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148B15F2-435B-E1D9-146A-9E83647F0AE0}"/>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B735381C-BF65-6910-0075-096FD118F13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EE7CBC56-18CF-7E72-E15F-5E1E620DBBC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E12B2601-744B-058A-F058-E260875A903F}"/>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533EBD03-A7F3-6177-6626-EA4B53BF87C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FD993569-8EB2-8B1D-C92C-C696EE7D203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4BD196BA-6C07-71D9-17C3-7CE1D443128C}"/>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58594F7F-40B6-3D2C-5B45-420EE2D3233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88829F1D-D693-A6B7-1508-87994E95078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70C71A91-76F0-3B3C-DF87-1B93F757DC23}"/>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C91A7848-9EC2-04C0-E7B4-4817D2A9061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958530BE-B5AD-5A7C-09BC-C535163D5B3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E3436574-E755-2969-2625-B0FB5FA8571E}"/>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22634FD7-91CB-65F0-5F88-C7AC68EAAC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77507"/>
                                        </p:tgtEl>
                                        <p:attrNameLst>
                                          <p:attrName>style.visibility</p:attrName>
                                        </p:attrNameLst>
                                      </p:cBhvr>
                                      <p:to>
                                        <p:strVal val="visible"/>
                                      </p:to>
                                    </p:set>
                                    <p:anim calcmode="lin" valueType="num">
                                      <p:cBhvr additive="base">
                                        <p:cTn id="7" dur="500" fill="hold"/>
                                        <p:tgtEl>
                                          <p:spTgt spid="277507"/>
                                        </p:tgtEl>
                                        <p:attrNameLst>
                                          <p:attrName>ppt_x</p:attrName>
                                        </p:attrNameLst>
                                      </p:cBhvr>
                                      <p:tavLst>
                                        <p:tav tm="0">
                                          <p:val>
                                            <p:strVal val="0-#ppt_w/2"/>
                                          </p:val>
                                        </p:tav>
                                        <p:tav tm="100000">
                                          <p:val>
                                            <p:strVal val="#ppt_x"/>
                                          </p:val>
                                        </p:tav>
                                      </p:tavLst>
                                    </p:anim>
                                    <p:anim calcmode="lin" valueType="num">
                                      <p:cBhvr additive="base">
                                        <p:cTn id="8" dur="500" fill="hold"/>
                                        <p:tgtEl>
                                          <p:spTgt spid="27750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77508"/>
                                        </p:tgtEl>
                                        <p:attrNameLst>
                                          <p:attrName>style.visibility</p:attrName>
                                        </p:attrNameLst>
                                      </p:cBhvr>
                                      <p:to>
                                        <p:strVal val="visible"/>
                                      </p:to>
                                    </p:set>
                                    <p:anim calcmode="lin" valueType="num">
                                      <p:cBhvr additive="base">
                                        <p:cTn id="13" dur="500" fill="hold"/>
                                        <p:tgtEl>
                                          <p:spTgt spid="277508"/>
                                        </p:tgtEl>
                                        <p:attrNameLst>
                                          <p:attrName>ppt_x</p:attrName>
                                        </p:attrNameLst>
                                      </p:cBhvr>
                                      <p:tavLst>
                                        <p:tav tm="0">
                                          <p:val>
                                            <p:strVal val="0-#ppt_w/2"/>
                                          </p:val>
                                        </p:tav>
                                        <p:tav tm="100000">
                                          <p:val>
                                            <p:strVal val="#ppt_x"/>
                                          </p:val>
                                        </p:tav>
                                      </p:tavLst>
                                    </p:anim>
                                    <p:anim calcmode="lin" valueType="num">
                                      <p:cBhvr additive="base">
                                        <p:cTn id="14" dur="500" fill="hold"/>
                                        <p:tgtEl>
                                          <p:spTgt spid="2775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08"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8530" name="Rectangle 2">
            <a:extLst>
              <a:ext uri="{FF2B5EF4-FFF2-40B4-BE49-F238E27FC236}">
                <a16:creationId xmlns:a16="http://schemas.microsoft.com/office/drawing/2014/main" id="{76CFBCC6-6248-8802-F403-42FD63AC8E8B}"/>
              </a:ext>
            </a:extLst>
          </p:cNvPr>
          <p:cNvSpPr>
            <a:spLocks noGrp="1" noChangeArrowheads="1"/>
          </p:cNvSpPr>
          <p:nvPr>
            <p:ph type="ctrTitle"/>
          </p:nvPr>
        </p:nvSpPr>
        <p:spPr>
          <a:xfrm>
            <a:off x="685800" y="1219200"/>
            <a:ext cx="7772400" cy="1143000"/>
          </a:xfrm>
        </p:spPr>
        <p:txBody>
          <a:bodyPr anchor="ctr"/>
          <a:lstStyle/>
          <a:p>
            <a:r>
              <a:rPr lang="en-US" altLang="en-US" sz="2800"/>
              <a:t>An Exotic &amp; Artificial Device…… </a:t>
            </a:r>
          </a:p>
        </p:txBody>
      </p:sp>
      <p:sp>
        <p:nvSpPr>
          <p:cNvPr id="278531" name="Rectangle 3">
            <a:extLst>
              <a:ext uri="{FF2B5EF4-FFF2-40B4-BE49-F238E27FC236}">
                <a16:creationId xmlns:a16="http://schemas.microsoft.com/office/drawing/2014/main" id="{A85CCEFF-ADB8-705A-8B3B-C05A7C92F15A}"/>
              </a:ext>
            </a:extLst>
          </p:cNvPr>
          <p:cNvSpPr>
            <a:spLocks noGrp="1" noChangeArrowheads="1"/>
          </p:cNvSpPr>
          <p:nvPr>
            <p:ph type="subTitle" idx="1"/>
          </p:nvPr>
        </p:nvSpPr>
        <p:spPr>
          <a:xfrm>
            <a:off x="381000" y="3886200"/>
            <a:ext cx="8382000" cy="1752600"/>
          </a:xfrm>
        </p:spPr>
        <p:txBody>
          <a:bodyPr/>
          <a:lstStyle/>
          <a:p>
            <a:r>
              <a:rPr lang="en-US" altLang="en-US" sz="2800" dirty="0"/>
              <a:t>The basic invention is due to other sciences…</a:t>
            </a:r>
          </a:p>
          <a:p>
            <a:r>
              <a:rPr lang="en-US" altLang="en-US" sz="2800" dirty="0"/>
              <a:t>The final and reliable existence is governed by design for Heat </a:t>
            </a:r>
            <a:r>
              <a:rPr lang="en-US" altLang="en-US" sz="2800" dirty="0" err="1"/>
              <a:t>Iteractions</a:t>
            </a:r>
            <a:r>
              <a:rPr lang="en-US" altLang="en-US" sz="2800" dirty="0"/>
              <a:t>…</a:t>
            </a:r>
          </a:p>
        </p:txBody>
      </p:sp>
      <p:grpSp>
        <p:nvGrpSpPr>
          <p:cNvPr id="2" name="Group 38">
            <a:extLst>
              <a:ext uri="{FF2B5EF4-FFF2-40B4-BE49-F238E27FC236}">
                <a16:creationId xmlns:a16="http://schemas.microsoft.com/office/drawing/2014/main" id="{4D16E9CC-ACD5-B87B-8267-032EF21E80A6}"/>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950B622D-9984-EF7E-7906-155BFC2A3E3D}"/>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60EC660C-200F-D513-72D6-D5E7B83380D3}"/>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7C57F34A-53D9-DC8E-1F41-F36479A853A6}"/>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97C3B665-42FB-0A9E-4990-E048F34B062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E357755A-E7B2-202D-4977-24EFD6FEB36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33D12203-F570-98F6-917B-140099B77A76}"/>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ECC270C1-6B62-148A-6016-B25B566308B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91CCDFF8-F292-54D4-0FD8-E021BF6FFE6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FDDD4F59-03C0-BA9D-217F-C51D4E2D1763}"/>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A6EEBAD9-84F2-F9CC-FD29-E9B676EDF18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B6BD05E2-D0EC-013D-D781-247BE367CAB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2A8E8C7B-38EB-BB5F-6A68-F9FF947C5BD2}"/>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2FBC44E5-0D49-9048-8105-255844D4B24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83103B19-B622-C3D4-B0AC-F886C7E1D00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E112CC9F-530A-61A6-8A75-1242BA365A75}"/>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E1B35A4B-A7B3-7F28-1909-61B2534392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786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78531">
                                            <p:txEl>
                                              <p:pRg st="0" end="0"/>
                                            </p:txEl>
                                          </p:spTgt>
                                        </p:tgtEl>
                                        <p:attrNameLst>
                                          <p:attrName>style.visibility</p:attrName>
                                        </p:attrNameLst>
                                      </p:cBhvr>
                                      <p:to>
                                        <p:strVal val="visible"/>
                                      </p:to>
                                    </p:set>
                                    <p:animEffect transition="in" filter="box(out)">
                                      <p:cBhvr>
                                        <p:cTn id="7" dur="500"/>
                                        <p:tgtEl>
                                          <p:spTgt spid="278531">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78531">
                                            <p:txEl>
                                              <p:pRg st="1" end="1"/>
                                            </p:txEl>
                                          </p:spTgt>
                                        </p:tgtEl>
                                        <p:attrNameLst>
                                          <p:attrName>style.visibility</p:attrName>
                                        </p:attrNameLst>
                                      </p:cBhvr>
                                      <p:to>
                                        <p:strVal val="visible"/>
                                      </p:to>
                                    </p:set>
                                    <p:animEffect transition="in" filter="box(out)">
                                      <p:cBhvr>
                                        <p:cTn id="12" dur="500"/>
                                        <p:tgtEl>
                                          <p:spTgt spid="278531">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1"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a:extLst>
              <a:ext uri="{FF2B5EF4-FFF2-40B4-BE49-F238E27FC236}">
                <a16:creationId xmlns:a16="http://schemas.microsoft.com/office/drawing/2014/main" id="{907326CB-C6B9-136A-DD54-51A47DCBD9CC}"/>
              </a:ext>
            </a:extLst>
          </p:cNvPr>
          <p:cNvSpPr>
            <a:spLocks noGrp="1" noChangeArrowheads="1"/>
          </p:cNvSpPr>
          <p:nvPr>
            <p:ph type="title"/>
          </p:nvPr>
        </p:nvSpPr>
        <p:spPr>
          <a:xfrm>
            <a:off x="685800" y="304800"/>
            <a:ext cx="7772400" cy="533400"/>
          </a:xfrm>
        </p:spPr>
        <p:txBody>
          <a:bodyPr/>
          <a:lstStyle/>
          <a:p>
            <a:r>
              <a:rPr lang="en-US" altLang="en-US" sz="2800"/>
              <a:t>The Pentium 4 Processor</a:t>
            </a:r>
          </a:p>
        </p:txBody>
      </p:sp>
      <p:pic>
        <p:nvPicPr>
          <p:cNvPr id="279555" name="Picture 3" descr="Pentium 4 processor">
            <a:extLst>
              <a:ext uri="{FF2B5EF4-FFF2-40B4-BE49-F238E27FC236}">
                <a16:creationId xmlns:a16="http://schemas.microsoft.com/office/drawing/2014/main" id="{3B4D4455-22C4-6576-4D4D-580CF16133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762000"/>
            <a:ext cx="6400800" cy="3667125"/>
          </a:xfrm>
          <a:prstGeom prst="rect">
            <a:avLst/>
          </a:prstGeom>
          <a:noFill/>
          <a:extLst>
            <a:ext uri="{909E8E84-426E-40DD-AFC4-6F175D3DCCD1}">
              <a14:hiddenFill xmlns:a14="http://schemas.microsoft.com/office/drawing/2010/main">
                <a:solidFill>
                  <a:srgbClr val="FFFFFF"/>
                </a:solidFill>
              </a14:hiddenFill>
            </a:ext>
          </a:extLst>
        </p:spPr>
      </p:pic>
      <p:sp>
        <p:nvSpPr>
          <p:cNvPr id="279556" name="Rectangle 4">
            <a:extLst>
              <a:ext uri="{FF2B5EF4-FFF2-40B4-BE49-F238E27FC236}">
                <a16:creationId xmlns:a16="http://schemas.microsoft.com/office/drawing/2014/main" id="{36E16957-B510-1BB2-4CE9-6048E70F8631}"/>
              </a:ext>
            </a:extLst>
          </p:cNvPr>
          <p:cNvSpPr>
            <a:spLocks noChangeArrowheads="1"/>
          </p:cNvSpPr>
          <p:nvPr/>
        </p:nvSpPr>
        <p:spPr bwMode="auto">
          <a:xfrm>
            <a:off x="2578100" y="2286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a:p>
        </p:txBody>
      </p:sp>
      <p:sp>
        <p:nvSpPr>
          <p:cNvPr id="279557" name="Rectangle 5">
            <a:extLst>
              <a:ext uri="{FF2B5EF4-FFF2-40B4-BE49-F238E27FC236}">
                <a16:creationId xmlns:a16="http://schemas.microsoft.com/office/drawing/2014/main" id="{9F26A198-773D-E4DE-57A9-C00B6DE07ADD}"/>
              </a:ext>
            </a:extLst>
          </p:cNvPr>
          <p:cNvSpPr>
            <a:spLocks noChangeArrowheads="1"/>
          </p:cNvSpPr>
          <p:nvPr/>
        </p:nvSpPr>
        <p:spPr bwMode="auto">
          <a:xfrm>
            <a:off x="3035300" y="2286000"/>
            <a:ext cx="82296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IN"/>
          </a:p>
        </p:txBody>
      </p:sp>
      <p:graphicFrame>
        <p:nvGraphicFramePr>
          <p:cNvPr id="2" name="Object 21">
            <a:extLst>
              <a:ext uri="{FF2B5EF4-FFF2-40B4-BE49-F238E27FC236}">
                <a16:creationId xmlns:a16="http://schemas.microsoft.com/office/drawing/2014/main" id="{5545023F-091C-06A9-5CEB-E59EF81082CD}"/>
              </a:ext>
            </a:extLst>
          </p:cNvPr>
          <p:cNvGraphicFramePr>
            <a:graphicFrameLocks noChangeAspect="1"/>
          </p:cNvGraphicFramePr>
          <p:nvPr>
            <p:extLst>
              <p:ext uri="{D42A27DB-BD31-4B8C-83A1-F6EECF244321}">
                <p14:modId xmlns:p14="http://schemas.microsoft.com/office/powerpoint/2010/main" val="1045145823"/>
              </p:ext>
            </p:extLst>
          </p:nvPr>
        </p:nvGraphicFramePr>
        <p:xfrm>
          <a:off x="1924050" y="4222750"/>
          <a:ext cx="5086350" cy="542925"/>
        </p:xfrm>
        <a:graphic>
          <a:graphicData uri="http://schemas.openxmlformats.org/presentationml/2006/ole">
            <mc:AlternateContent xmlns:mc="http://schemas.openxmlformats.org/markup-compatibility/2006">
              <mc:Choice xmlns:v="urn:schemas-microsoft-com:vml" Requires="v">
                <p:oleObj name="Equation" r:id="rId3" imgW="2260600" imgH="241300" progId="Equation.3">
                  <p:embed/>
                </p:oleObj>
              </mc:Choice>
              <mc:Fallback>
                <p:oleObj name="Equation" r:id="rId3" imgW="2260600" imgH="241300" progId="Equation.3">
                  <p:embed/>
                  <p:pic>
                    <p:nvPicPr>
                      <p:cNvPr id="20" name="Object 21">
                        <a:extLst>
                          <a:ext uri="{FF2B5EF4-FFF2-40B4-BE49-F238E27FC236}">
                            <a16:creationId xmlns:a16="http://schemas.microsoft.com/office/drawing/2014/main" id="{D83E626B-56BD-D515-CCF7-D4AAFA41F3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4050" y="4222750"/>
                        <a:ext cx="508635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Content Placeholder 3">
            <a:extLst>
              <a:ext uri="{FF2B5EF4-FFF2-40B4-BE49-F238E27FC236}">
                <a16:creationId xmlns:a16="http://schemas.microsoft.com/office/drawing/2014/main" id="{7783E2EF-C921-47B1-CBF6-9E8E5D0EC345}"/>
              </a:ext>
            </a:extLst>
          </p:cNvPr>
          <p:cNvSpPr txBox="1">
            <a:spLocks noChangeArrowheads="1"/>
          </p:cNvSpPr>
          <p:nvPr/>
        </p:nvSpPr>
        <p:spPr bwMode="auto">
          <a:xfrm>
            <a:off x="457200" y="4918075"/>
            <a:ext cx="85344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r>
              <a:rPr lang="en-IN" altLang="en-US" sz="2400"/>
              <a:t>At  a room temperature of 298K, </a:t>
            </a:r>
            <a:r>
              <a:rPr lang="en-IN" altLang="en-US" sz="2400" i="1"/>
              <a:t>W</a:t>
            </a:r>
            <a:r>
              <a:rPr lang="en-IN" altLang="en-US" sz="2400" i="1" baseline="-25000"/>
              <a:t>ideal-elec-input</a:t>
            </a:r>
            <a:r>
              <a:rPr lang="en-IN" altLang="en-US" sz="2400"/>
              <a:t> = 0.018eV.</a:t>
            </a:r>
          </a:p>
        </p:txBody>
      </p:sp>
      <p:grpSp>
        <p:nvGrpSpPr>
          <p:cNvPr id="4" name="Group 38">
            <a:extLst>
              <a:ext uri="{FF2B5EF4-FFF2-40B4-BE49-F238E27FC236}">
                <a16:creationId xmlns:a16="http://schemas.microsoft.com/office/drawing/2014/main" id="{6566EEFF-6F2E-0B8B-2E4F-3BC37C684A5C}"/>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7B29B9A7-FA34-1C5F-8013-0E00A71A4DCB}"/>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CDD65604-4D76-418A-D647-BDA58BB950A5}"/>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EF2325F1-1349-02A0-CDE3-BE3783F621B0}"/>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53BF3650-8F23-C94B-4354-9021FE4D20B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6CF1ED51-8144-58AC-1C62-33538C5BB25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1A3430B7-4D71-20E7-A1FC-54B22A9BA3DF}"/>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0998A786-2F7E-CDBE-7E5A-F3946A9E085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E8067FF6-3801-473F-1878-D9AF4CFC492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748007AF-D058-93CA-4E39-70E22338FE46}"/>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18F15EE8-E4A9-4F25-9058-C058F4276D8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2B0C1C58-CBAE-2AA9-2172-C450C560129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8DB7238-1929-ABE6-08E6-C750E24D6DBD}"/>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DF72036A-CD74-F928-D5F8-1C1964BE2C2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4256287-0B99-96CD-B37F-D18C67C55C9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254A5D0D-E742-C3D9-C307-363079E1CE65}"/>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A12A5EA8-EC62-F9CF-EF8D-543A81275A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TextBox 21">
            <a:extLst>
              <a:ext uri="{FF2B5EF4-FFF2-40B4-BE49-F238E27FC236}">
                <a16:creationId xmlns:a16="http://schemas.microsoft.com/office/drawing/2014/main" id="{1C0EB116-3CB4-A132-C100-05633C433683}"/>
              </a:ext>
            </a:extLst>
          </p:cNvPr>
          <p:cNvSpPr txBox="1"/>
          <p:nvPr/>
        </p:nvSpPr>
        <p:spPr>
          <a:xfrm>
            <a:off x="838200" y="5646003"/>
            <a:ext cx="8056940" cy="830997"/>
          </a:xfrm>
          <a:prstGeom prst="rect">
            <a:avLst/>
          </a:prstGeom>
          <a:noFill/>
        </p:spPr>
        <p:txBody>
          <a:bodyPr wrap="square">
            <a:spAutoFit/>
          </a:bodyPr>
          <a:lstStyle/>
          <a:p>
            <a:pPr algn="ctr"/>
            <a:r>
              <a:rPr lang="en-IN" altLang="en-US" sz="2400" dirty="0">
                <a:solidFill>
                  <a:srgbClr val="FF0000"/>
                </a:solidFill>
              </a:rPr>
              <a:t>Best real‐world logic circuit designs can’t just magically cross this ~500× minimum power.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dissolv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ppt_x"/>
                                          </p:val>
                                        </p:tav>
                                        <p:tav tm="100000">
                                          <p:val>
                                            <p:strVal val="#ppt_x"/>
                                          </p:val>
                                        </p:tav>
                                      </p:tavLst>
                                    </p:anim>
                                    <p:anim calcmode="lin" valueType="num">
                                      <p:cBhvr additive="base">
                                        <p:cTn id="17"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a:extLst>
              <a:ext uri="{FF2B5EF4-FFF2-40B4-BE49-F238E27FC236}">
                <a16:creationId xmlns:a16="http://schemas.microsoft.com/office/drawing/2014/main" id="{24D3AE14-08D8-94BC-FF21-0613B4C321B4}"/>
              </a:ext>
            </a:extLst>
          </p:cNvPr>
          <p:cNvSpPr>
            <a:spLocks noGrp="1" noChangeArrowheads="1"/>
          </p:cNvSpPr>
          <p:nvPr>
            <p:ph type="title"/>
          </p:nvPr>
        </p:nvSpPr>
        <p:spPr>
          <a:xfrm>
            <a:off x="152400" y="381000"/>
            <a:ext cx="7772400" cy="685800"/>
          </a:xfrm>
        </p:spPr>
        <p:txBody>
          <a:bodyPr/>
          <a:lstStyle/>
          <a:p>
            <a:r>
              <a:rPr lang="en-US" altLang="en-US" sz="2800"/>
              <a:t>Basic Location on A Mother Board</a:t>
            </a:r>
          </a:p>
        </p:txBody>
      </p:sp>
      <p:pic>
        <p:nvPicPr>
          <p:cNvPr id="280580" name="Picture 4">
            <a:extLst>
              <a:ext uri="{FF2B5EF4-FFF2-40B4-BE49-F238E27FC236}">
                <a16:creationId xmlns:a16="http://schemas.microsoft.com/office/drawing/2014/main" id="{7049D8DD-71E9-23E2-2A26-B132178ADE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9239" y="1453662"/>
            <a:ext cx="5519761" cy="457200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38">
            <a:extLst>
              <a:ext uri="{FF2B5EF4-FFF2-40B4-BE49-F238E27FC236}">
                <a16:creationId xmlns:a16="http://schemas.microsoft.com/office/drawing/2014/main" id="{D531F662-CACF-6867-86CA-BBEE01246F0D}"/>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7105005A-2772-F8AC-8C7B-5784AF8F7877}"/>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1F1C5DFA-E4FD-F5E9-8E5B-BC3DCA726B03}"/>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22DE3BD1-23C9-0BAC-F5BD-CD39FC9F4207}"/>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9053B569-B925-4B08-2CAB-2B69AD623E3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EF7B9843-D063-5E88-5EE5-FBE51E27145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C8339A92-BA4C-D157-D4D7-340B1969D9D2}"/>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D2E12F93-AB85-9736-33F0-81BC98A0FBB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ACCE64FC-DA12-5925-5D2D-617E61D8380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ED8E0772-D1E5-C7DF-9F66-58468BCB9FBA}"/>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C065E5AF-1506-9E02-EBA8-51F37A97C3D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D467DBC9-9868-63ED-0316-978797226CF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FA531B36-9328-D9DD-B091-E06E58235FAF}"/>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5295AC42-5963-9D7E-A421-CF26B3D3E0D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47F6CC85-6FC1-6AB2-DC9E-9F84ECE7135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045BC6DA-7F4A-210F-4CEA-1D37A5B66BAD}"/>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415678BA-230C-B191-10F9-B2A51C441B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a:extLst>
              <a:ext uri="{FF2B5EF4-FFF2-40B4-BE49-F238E27FC236}">
                <a16:creationId xmlns:a16="http://schemas.microsoft.com/office/drawing/2014/main" id="{BF533C41-FBBA-CE37-2FDE-2D2E229097E6}"/>
              </a:ext>
            </a:extLst>
          </p:cNvPr>
          <p:cNvSpPr>
            <a:spLocks noGrp="1" noChangeArrowheads="1"/>
          </p:cNvSpPr>
          <p:nvPr>
            <p:ph type="title"/>
          </p:nvPr>
        </p:nvSpPr>
        <p:spPr>
          <a:xfrm>
            <a:off x="212725" y="152400"/>
            <a:ext cx="7331075" cy="1143000"/>
          </a:xfrm>
        </p:spPr>
        <p:txBody>
          <a:bodyPr/>
          <a:lstStyle/>
          <a:p>
            <a:r>
              <a:rPr lang="en-US" altLang="en-US" sz="3200" dirty="0"/>
              <a:t>Reliable and Guaranteed Location in A Desktop</a:t>
            </a:r>
          </a:p>
        </p:txBody>
      </p:sp>
      <p:sp>
        <p:nvSpPr>
          <p:cNvPr id="262147" name="Rectangle 3">
            <a:extLst>
              <a:ext uri="{FF2B5EF4-FFF2-40B4-BE49-F238E27FC236}">
                <a16:creationId xmlns:a16="http://schemas.microsoft.com/office/drawing/2014/main" id="{06078FD0-4870-0378-3F4F-5C954F5A9290}"/>
              </a:ext>
            </a:extLst>
          </p:cNvPr>
          <p:cNvSpPr>
            <a:spLocks noGrp="1" noChangeArrowheads="1"/>
          </p:cNvSpPr>
          <p:nvPr>
            <p:ph type="body" sz="half" idx="1"/>
          </p:nvPr>
        </p:nvSpPr>
        <p:spPr/>
        <p:txBody>
          <a:bodyPr/>
          <a:lstStyle/>
          <a:p>
            <a:endParaRPr lang="en-US" altLang="en-US" sz="2800"/>
          </a:p>
        </p:txBody>
      </p:sp>
      <p:pic>
        <p:nvPicPr>
          <p:cNvPr id="262148" name="Picture 4">
            <a:extLst>
              <a:ext uri="{FF2B5EF4-FFF2-40B4-BE49-F238E27FC236}">
                <a16:creationId xmlns:a16="http://schemas.microsoft.com/office/drawing/2014/main" id="{8CB49CB4-2F54-FA7B-968C-70410033F597}"/>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685800" y="1600200"/>
            <a:ext cx="7467600" cy="4495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2" name="Group 38">
            <a:extLst>
              <a:ext uri="{FF2B5EF4-FFF2-40B4-BE49-F238E27FC236}">
                <a16:creationId xmlns:a16="http://schemas.microsoft.com/office/drawing/2014/main" id="{A68201C7-A8B3-AD16-0474-6B6972FC0404}"/>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044E9C1F-2B73-1120-70D6-CE8C314B6181}"/>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D698E214-E6E3-7685-177C-6AA7B8E34AB4}"/>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C56242FD-85EB-A16C-64C6-2C6B2DB62DDC}"/>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E54EFF7C-845F-B63D-E536-52AB70E17D6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DB556B00-F583-7E92-6CFF-781C9361841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B451F735-4268-290A-57B4-58E02DB6B44B}"/>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A3829650-ABD8-CFC0-6029-7A755D14357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A000555A-FC95-7F56-725A-31A6A89CB4E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BA9B3F1D-36DC-70A0-8921-7961F61D9088}"/>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E55FCCF8-6F4D-424A-CA3F-C0ADF0D9711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81EA706B-7E76-58EC-31CD-AE89BF31F21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E99E16E3-9970-CEED-ED96-D87141BB7448}"/>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AE61A3EB-689B-03EE-81C6-8C0DF28F4F8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79C2F060-6324-81C0-06D0-2E32AB2E85B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006C6A43-F57D-EE96-47AC-88CADC460D86}"/>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52CD3FB3-6FC5-D40F-9610-5912AFD0E2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C85A3-649C-54BD-A456-B82F6946C52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741894D-A98E-9AD5-526A-69F4D2D70705}"/>
              </a:ext>
            </a:extLst>
          </p:cNvPr>
          <p:cNvPicPr>
            <a:picLocks noChangeAspect="1"/>
          </p:cNvPicPr>
          <p:nvPr/>
        </p:nvPicPr>
        <p:blipFill>
          <a:blip r:embed="rId2"/>
          <a:stretch>
            <a:fillRect/>
          </a:stretch>
        </p:blipFill>
        <p:spPr>
          <a:xfrm rot="19599691">
            <a:off x="1265021" y="847776"/>
            <a:ext cx="4887674" cy="4167642"/>
          </a:xfrm>
          <a:prstGeom prst="rect">
            <a:avLst/>
          </a:prstGeom>
          <a:ln>
            <a:noFill/>
          </a:ln>
          <a:effectLst>
            <a:softEdge rad="112500"/>
          </a:effectLst>
        </p:spPr>
      </p:pic>
      <p:pic>
        <p:nvPicPr>
          <p:cNvPr id="5" name="Content Placeholder 4">
            <a:extLst>
              <a:ext uri="{FF2B5EF4-FFF2-40B4-BE49-F238E27FC236}">
                <a16:creationId xmlns:a16="http://schemas.microsoft.com/office/drawing/2014/main" id="{A0D71D38-769B-FA40-14CA-9AAC18702B24}"/>
              </a:ext>
            </a:extLst>
          </p:cNvPr>
          <p:cNvPicPr>
            <a:picLocks noGrp="1" noChangeAspect="1"/>
          </p:cNvPicPr>
          <p:nvPr>
            <p:ph idx="1"/>
          </p:nvPr>
        </p:nvPicPr>
        <p:blipFill>
          <a:blip r:embed="rId3"/>
          <a:stretch>
            <a:fillRect/>
          </a:stretch>
        </p:blipFill>
        <p:spPr>
          <a:xfrm>
            <a:off x="5486400" y="2087451"/>
            <a:ext cx="1662196" cy="3677163"/>
          </a:xfrm>
          <a:prstGeom prst="ellipse">
            <a:avLst/>
          </a:prstGeom>
          <a:ln>
            <a:noFill/>
          </a:ln>
          <a:effectLst>
            <a:softEdge rad="112500"/>
          </a:effectLst>
        </p:spPr>
      </p:pic>
      <p:sp>
        <p:nvSpPr>
          <p:cNvPr id="8" name="Oval 7">
            <a:extLst>
              <a:ext uri="{FF2B5EF4-FFF2-40B4-BE49-F238E27FC236}">
                <a16:creationId xmlns:a16="http://schemas.microsoft.com/office/drawing/2014/main" id="{14C0E960-4BF4-3C60-D2DC-9883210BC401}"/>
              </a:ext>
            </a:extLst>
          </p:cNvPr>
          <p:cNvSpPr/>
          <p:nvPr/>
        </p:nvSpPr>
        <p:spPr bwMode="auto">
          <a:xfrm>
            <a:off x="5292349" y="1731818"/>
            <a:ext cx="2099051" cy="4440382"/>
          </a:xfrm>
          <a:prstGeom prst="ellipse">
            <a:avLst/>
          </a:prstGeom>
          <a:noFill/>
          <a:ln w="57150"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charset="0"/>
            </a:endParaRPr>
          </a:p>
        </p:txBody>
      </p:sp>
      <p:sp>
        <p:nvSpPr>
          <p:cNvPr id="2" name="Title 1">
            <a:extLst>
              <a:ext uri="{FF2B5EF4-FFF2-40B4-BE49-F238E27FC236}">
                <a16:creationId xmlns:a16="http://schemas.microsoft.com/office/drawing/2014/main" id="{998E198E-237A-7E2F-1C3C-5AC9F1A521A3}"/>
              </a:ext>
            </a:extLst>
          </p:cNvPr>
          <p:cNvSpPr>
            <a:spLocks noGrp="1"/>
          </p:cNvSpPr>
          <p:nvPr>
            <p:ph type="title"/>
          </p:nvPr>
        </p:nvSpPr>
        <p:spPr>
          <a:xfrm>
            <a:off x="685800" y="76200"/>
            <a:ext cx="6649660" cy="1143000"/>
          </a:xfrm>
        </p:spPr>
        <p:txBody>
          <a:bodyPr/>
          <a:lstStyle/>
          <a:p>
            <a:r>
              <a:rPr lang="en-US" sz="2800" dirty="0"/>
              <a:t>Fourier's Interpretation of Newton’s Experience</a:t>
            </a:r>
            <a:endParaRPr lang="en-IN" sz="2800" dirty="0"/>
          </a:p>
        </p:txBody>
      </p:sp>
      <p:grpSp>
        <p:nvGrpSpPr>
          <p:cNvPr id="9" name="Group 38">
            <a:extLst>
              <a:ext uri="{FF2B5EF4-FFF2-40B4-BE49-F238E27FC236}">
                <a16:creationId xmlns:a16="http://schemas.microsoft.com/office/drawing/2014/main" id="{6CEC53F4-B409-E52C-6022-4EC7209876D0}"/>
              </a:ext>
            </a:extLst>
          </p:cNvPr>
          <p:cNvGrpSpPr>
            <a:grpSpLocks/>
          </p:cNvGrpSpPr>
          <p:nvPr/>
        </p:nvGrpSpPr>
        <p:grpSpPr bwMode="auto">
          <a:xfrm>
            <a:off x="0" y="0"/>
            <a:ext cx="9144000" cy="6858000"/>
            <a:chOff x="0" y="0"/>
            <a:chExt cx="9144000" cy="6858000"/>
          </a:xfrm>
        </p:grpSpPr>
        <p:grpSp>
          <p:nvGrpSpPr>
            <p:cNvPr id="10" name="Group 19">
              <a:extLst>
                <a:ext uri="{FF2B5EF4-FFF2-40B4-BE49-F238E27FC236}">
                  <a16:creationId xmlns:a16="http://schemas.microsoft.com/office/drawing/2014/main" id="{388DCB17-22D5-1D65-6CCE-143491E10319}"/>
                </a:ext>
              </a:extLst>
            </p:cNvPr>
            <p:cNvGrpSpPr>
              <a:grpSpLocks/>
            </p:cNvGrpSpPr>
            <p:nvPr/>
          </p:nvGrpSpPr>
          <p:grpSpPr bwMode="auto">
            <a:xfrm>
              <a:off x="0" y="0"/>
              <a:ext cx="9144000" cy="6858000"/>
              <a:chOff x="0" y="0"/>
              <a:chExt cx="9144000" cy="6858000"/>
            </a:xfrm>
          </p:grpSpPr>
          <p:grpSp>
            <p:nvGrpSpPr>
              <p:cNvPr id="12" name="Group 8">
                <a:extLst>
                  <a:ext uri="{FF2B5EF4-FFF2-40B4-BE49-F238E27FC236}">
                    <a16:creationId xmlns:a16="http://schemas.microsoft.com/office/drawing/2014/main" id="{12DC2EB4-6614-E17A-9420-CD9BADE93BE5}"/>
                  </a:ext>
                </a:extLst>
              </p:cNvPr>
              <p:cNvGrpSpPr>
                <a:grpSpLocks/>
              </p:cNvGrpSpPr>
              <p:nvPr/>
            </p:nvGrpSpPr>
            <p:grpSpPr bwMode="auto">
              <a:xfrm>
                <a:off x="0" y="0"/>
                <a:ext cx="9144000" cy="6858000"/>
                <a:chOff x="0" y="0"/>
                <a:chExt cx="5760" cy="4320"/>
              </a:xfrm>
            </p:grpSpPr>
            <p:grpSp>
              <p:nvGrpSpPr>
                <p:cNvPr id="14" name="Group 9">
                  <a:extLst>
                    <a:ext uri="{FF2B5EF4-FFF2-40B4-BE49-F238E27FC236}">
                      <a16:creationId xmlns:a16="http://schemas.microsoft.com/office/drawing/2014/main" id="{23652692-7936-96B6-A7A1-4C3D96D06C94}"/>
                    </a:ext>
                  </a:extLst>
                </p:cNvPr>
                <p:cNvGrpSpPr>
                  <a:grpSpLocks/>
                </p:cNvGrpSpPr>
                <p:nvPr/>
              </p:nvGrpSpPr>
              <p:grpSpPr bwMode="auto">
                <a:xfrm>
                  <a:off x="0" y="0"/>
                  <a:ext cx="192" cy="4320"/>
                  <a:chOff x="0" y="-48"/>
                  <a:chExt cx="144" cy="4368"/>
                </a:xfrm>
              </p:grpSpPr>
              <p:sp>
                <p:nvSpPr>
                  <p:cNvPr id="24" name="Rectangle 10">
                    <a:extLst>
                      <a:ext uri="{FF2B5EF4-FFF2-40B4-BE49-F238E27FC236}">
                        <a16:creationId xmlns:a16="http://schemas.microsoft.com/office/drawing/2014/main" id="{F4167882-C5CF-63B7-1253-08CCEDD28DF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1">
                    <a:extLst>
                      <a:ext uri="{FF2B5EF4-FFF2-40B4-BE49-F238E27FC236}">
                        <a16:creationId xmlns:a16="http://schemas.microsoft.com/office/drawing/2014/main" id="{3A7C69FD-6845-B425-166F-1A9D737CEF0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2">
                  <a:extLst>
                    <a:ext uri="{FF2B5EF4-FFF2-40B4-BE49-F238E27FC236}">
                      <a16:creationId xmlns:a16="http://schemas.microsoft.com/office/drawing/2014/main" id="{F62D7E59-200B-6750-5E06-F824332A8A8E}"/>
                    </a:ext>
                  </a:extLst>
                </p:cNvPr>
                <p:cNvGrpSpPr>
                  <a:grpSpLocks/>
                </p:cNvGrpSpPr>
                <p:nvPr/>
              </p:nvGrpSpPr>
              <p:grpSpPr bwMode="auto">
                <a:xfrm>
                  <a:off x="5674" y="24"/>
                  <a:ext cx="86" cy="4296"/>
                  <a:chOff x="5616" y="-48"/>
                  <a:chExt cx="144" cy="4368"/>
                </a:xfrm>
              </p:grpSpPr>
              <p:sp>
                <p:nvSpPr>
                  <p:cNvPr id="22" name="Rectangle 13">
                    <a:extLst>
                      <a:ext uri="{FF2B5EF4-FFF2-40B4-BE49-F238E27FC236}">
                        <a16:creationId xmlns:a16="http://schemas.microsoft.com/office/drawing/2014/main" id="{16D8CB4C-929F-9788-E6D7-6D094F2FFDC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4">
                    <a:extLst>
                      <a:ext uri="{FF2B5EF4-FFF2-40B4-BE49-F238E27FC236}">
                        <a16:creationId xmlns:a16="http://schemas.microsoft.com/office/drawing/2014/main" id="{863EF947-3FEA-ECDB-A62E-283641A2F48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A5498C26-FD27-1848-594C-44E01D013D8C}"/>
                    </a:ext>
                  </a:extLst>
                </p:cNvPr>
                <p:cNvGrpSpPr>
                  <a:grpSpLocks/>
                </p:cNvGrpSpPr>
                <p:nvPr/>
              </p:nvGrpSpPr>
              <p:grpSpPr bwMode="auto">
                <a:xfrm>
                  <a:off x="144" y="0"/>
                  <a:ext cx="5616" cy="144"/>
                  <a:chOff x="96" y="-48"/>
                  <a:chExt cx="5520" cy="144"/>
                </a:xfrm>
              </p:grpSpPr>
              <p:sp>
                <p:nvSpPr>
                  <p:cNvPr id="20" name="Rectangle 16">
                    <a:extLst>
                      <a:ext uri="{FF2B5EF4-FFF2-40B4-BE49-F238E27FC236}">
                        <a16:creationId xmlns:a16="http://schemas.microsoft.com/office/drawing/2014/main" id="{B934A734-DA9A-B9A0-E060-6EACD3FA775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7">
                    <a:extLst>
                      <a:ext uri="{FF2B5EF4-FFF2-40B4-BE49-F238E27FC236}">
                        <a16:creationId xmlns:a16="http://schemas.microsoft.com/office/drawing/2014/main" id="{37DA2BB9-D053-1808-24A7-2F60CEA5B97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8">
                  <a:extLst>
                    <a:ext uri="{FF2B5EF4-FFF2-40B4-BE49-F238E27FC236}">
                      <a16:creationId xmlns:a16="http://schemas.microsoft.com/office/drawing/2014/main" id="{03D1D74E-53C3-30C2-3276-3532B63BE083}"/>
                    </a:ext>
                  </a:extLst>
                </p:cNvPr>
                <p:cNvGrpSpPr>
                  <a:grpSpLocks/>
                </p:cNvGrpSpPr>
                <p:nvPr/>
              </p:nvGrpSpPr>
              <p:grpSpPr bwMode="auto">
                <a:xfrm>
                  <a:off x="144" y="4234"/>
                  <a:ext cx="5616" cy="86"/>
                  <a:chOff x="96" y="4176"/>
                  <a:chExt cx="5520" cy="144"/>
                </a:xfrm>
              </p:grpSpPr>
              <p:sp>
                <p:nvSpPr>
                  <p:cNvPr id="18" name="Rectangle 19">
                    <a:extLst>
                      <a:ext uri="{FF2B5EF4-FFF2-40B4-BE49-F238E27FC236}">
                        <a16:creationId xmlns:a16="http://schemas.microsoft.com/office/drawing/2014/main" id="{B3E304EE-816F-207C-8DFB-57929207068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20">
                    <a:extLst>
                      <a:ext uri="{FF2B5EF4-FFF2-40B4-BE49-F238E27FC236}">
                        <a16:creationId xmlns:a16="http://schemas.microsoft.com/office/drawing/2014/main" id="{57AFAE27-5C46-3DAC-8397-FF278D21AEC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4BAAFCCC-6CE5-715C-7DE4-7CBA56124615}"/>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1" name="Picture 42" descr="A picture containing shape&#10;&#10;Description automatically generated">
              <a:extLst>
                <a:ext uri="{FF2B5EF4-FFF2-40B4-BE49-F238E27FC236}">
                  <a16:creationId xmlns:a16="http://schemas.microsoft.com/office/drawing/2014/main" id="{0B98E76C-6AE7-5390-3BEF-DF68B11E4F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7" name="Picture 26">
            <a:extLst>
              <a:ext uri="{FF2B5EF4-FFF2-40B4-BE49-F238E27FC236}">
                <a16:creationId xmlns:a16="http://schemas.microsoft.com/office/drawing/2014/main" id="{77AE42D3-09D1-2485-8EF7-97737BCA0A43}"/>
              </a:ext>
            </a:extLst>
          </p:cNvPr>
          <p:cNvPicPr>
            <a:picLocks noChangeAspect="1"/>
          </p:cNvPicPr>
          <p:nvPr/>
        </p:nvPicPr>
        <p:blipFill>
          <a:blip r:embed="rId5">
            <a:duotone>
              <a:prstClr val="black"/>
              <a:schemeClr val="accent2">
                <a:tint val="45000"/>
                <a:satMod val="400000"/>
              </a:schemeClr>
            </a:duotone>
          </a:blip>
          <a:stretch>
            <a:fillRect/>
          </a:stretch>
        </p:blipFill>
        <p:spPr>
          <a:xfrm>
            <a:off x="1981200" y="3865216"/>
            <a:ext cx="3419952" cy="914602"/>
          </a:xfrm>
          <a:prstGeom prst="rect">
            <a:avLst/>
          </a:prstGeom>
          <a:ln>
            <a:noFill/>
          </a:ln>
          <a:effectLst>
            <a:softEdge rad="112500"/>
          </a:effectLst>
        </p:spPr>
      </p:pic>
      <p:pic>
        <p:nvPicPr>
          <p:cNvPr id="28" name="Picture 27">
            <a:extLst>
              <a:ext uri="{FF2B5EF4-FFF2-40B4-BE49-F238E27FC236}">
                <a16:creationId xmlns:a16="http://schemas.microsoft.com/office/drawing/2014/main" id="{F22FFC31-0EAE-9F65-C2EA-FAF5559E466F}"/>
              </a:ext>
            </a:extLst>
          </p:cNvPr>
          <p:cNvPicPr>
            <a:picLocks noChangeAspect="1"/>
          </p:cNvPicPr>
          <p:nvPr/>
        </p:nvPicPr>
        <p:blipFill>
          <a:blip r:embed="rId5">
            <a:duotone>
              <a:prstClr val="black"/>
              <a:schemeClr val="accent2">
                <a:tint val="45000"/>
                <a:satMod val="400000"/>
              </a:schemeClr>
            </a:duotone>
          </a:blip>
          <a:stretch>
            <a:fillRect/>
          </a:stretch>
        </p:blipFill>
        <p:spPr>
          <a:xfrm>
            <a:off x="1981200" y="4703618"/>
            <a:ext cx="3419952" cy="914602"/>
          </a:xfrm>
          <a:prstGeom prst="rect">
            <a:avLst/>
          </a:prstGeom>
          <a:ln>
            <a:noFill/>
          </a:ln>
          <a:effectLst>
            <a:softEdge rad="112500"/>
          </a:effectLst>
        </p:spPr>
      </p:pic>
      <p:sp>
        <p:nvSpPr>
          <p:cNvPr id="4" name="TextBox 3">
            <a:extLst>
              <a:ext uri="{FF2B5EF4-FFF2-40B4-BE49-F238E27FC236}">
                <a16:creationId xmlns:a16="http://schemas.microsoft.com/office/drawing/2014/main" id="{304DA1CD-8229-3C36-9E93-49F0249F2A64}"/>
              </a:ext>
            </a:extLst>
          </p:cNvPr>
          <p:cNvSpPr txBox="1"/>
          <p:nvPr/>
        </p:nvSpPr>
        <p:spPr>
          <a:xfrm>
            <a:off x="2057400" y="6015596"/>
            <a:ext cx="2704587" cy="461665"/>
          </a:xfrm>
          <a:prstGeom prst="rect">
            <a:avLst/>
          </a:prstGeom>
          <a:noFill/>
        </p:spPr>
        <p:txBody>
          <a:bodyPr wrap="none" rtlCol="0">
            <a:spAutoFit/>
          </a:bodyPr>
          <a:lstStyle/>
          <a:p>
            <a:r>
              <a:rPr lang="en-US" i="1" dirty="0">
                <a:solidFill>
                  <a:schemeClr val="accent2"/>
                </a:solidFill>
              </a:rPr>
              <a:t>Natural Philosophy!</a:t>
            </a:r>
          </a:p>
        </p:txBody>
      </p:sp>
    </p:spTree>
    <p:extLst>
      <p:ext uri="{BB962C8B-B14F-4D97-AF65-F5344CB8AC3E}">
        <p14:creationId xmlns:p14="http://schemas.microsoft.com/office/powerpoint/2010/main" val="1053459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circle(in)">
                                      <p:cBhvr>
                                        <p:cTn id="17" dur="500"/>
                                        <p:tgtEl>
                                          <p:spTgt spid="27"/>
                                        </p:tgtEl>
                                      </p:cBhvr>
                                    </p:animEffect>
                                  </p:childTnLst>
                                </p:cTn>
                              </p:par>
                              <p:par>
                                <p:cTn id="18" presetID="6" presetClass="entr" presetSubtype="16" fill="hold"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circle(in)">
                                      <p:cBhvr>
                                        <p:cTn id="20" dur="500"/>
                                        <p:tgtEl>
                                          <p:spTgt spid="28"/>
                                        </p:tgtEl>
                                      </p:cBhvr>
                                    </p:animEffect>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ppt_w</p:attrName>
                                        </p:attrNameLst>
                                      </p:cBhvr>
                                      <p:tavLst>
                                        <p:tav tm="0" fmla="#ppt_w*sin(2.5*pi*$)">
                                          <p:val>
                                            <p:fltVal val="0"/>
                                          </p:val>
                                        </p:tav>
                                        <p:tav tm="100000">
                                          <p:val>
                                            <p:fltVal val="1"/>
                                          </p:val>
                                        </p:tav>
                                      </p:tavLst>
                                    </p:anim>
                                    <p:anim calcmode="lin" valueType="num">
                                      <p:cBhvr>
                                        <p:cTn id="27" dur="1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ppt_x"/>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3" name="Title 1">
            <a:extLst>
              <a:ext uri="{FF2B5EF4-FFF2-40B4-BE49-F238E27FC236}">
                <a16:creationId xmlns:a16="http://schemas.microsoft.com/office/drawing/2014/main" id="{16887AC5-CACF-C469-762F-2B151DDAD206}"/>
              </a:ext>
            </a:extLst>
          </p:cNvPr>
          <p:cNvSpPr>
            <a:spLocks noGrp="1"/>
          </p:cNvSpPr>
          <p:nvPr>
            <p:ph type="title"/>
          </p:nvPr>
        </p:nvSpPr>
        <p:spPr>
          <a:xfrm>
            <a:off x="228600" y="0"/>
            <a:ext cx="7772400" cy="1143000"/>
          </a:xfrm>
        </p:spPr>
        <p:txBody>
          <a:bodyPr/>
          <a:lstStyle/>
          <a:p>
            <a:r>
              <a:rPr lang="en-US" altLang="en-US" sz="2800" dirty="0"/>
              <a:t>Newton: An Explorer of Force Creation???</a:t>
            </a:r>
          </a:p>
        </p:txBody>
      </p:sp>
      <p:sp>
        <p:nvSpPr>
          <p:cNvPr id="11267" name="Content Placeholder 2">
            <a:extLst>
              <a:ext uri="{FF2B5EF4-FFF2-40B4-BE49-F238E27FC236}">
                <a16:creationId xmlns:a16="http://schemas.microsoft.com/office/drawing/2014/main" id="{F1A5CD94-BBB2-124D-792D-E728D1C1CD67}"/>
              </a:ext>
            </a:extLst>
          </p:cNvPr>
          <p:cNvSpPr>
            <a:spLocks noGrp="1"/>
          </p:cNvSpPr>
          <p:nvPr>
            <p:ph idx="1"/>
          </p:nvPr>
        </p:nvSpPr>
        <p:spPr>
          <a:xfrm>
            <a:off x="3912444" y="1808768"/>
            <a:ext cx="4921582" cy="1341755"/>
          </a:xfrm>
        </p:spPr>
        <p:txBody>
          <a:bodyPr/>
          <a:lstStyle/>
          <a:p>
            <a:r>
              <a:rPr lang="en-US" altLang="en-US" sz="2400" dirty="0"/>
              <a:t>Newton  developed the theories of gravitation in 1666, when he was only 23 years old. </a:t>
            </a:r>
          </a:p>
        </p:txBody>
      </p:sp>
      <p:pic>
        <p:nvPicPr>
          <p:cNvPr id="11269" name="Picture 5" descr="http://2.bp.blogspot.com/-FzIoLJijl2Q/UOnKoAvJiyI/AAAAAAAAHrE/05r4wMuz6dk/s1600/picimg_isaacs_apple_ce681.jpg">
            <a:extLst>
              <a:ext uri="{FF2B5EF4-FFF2-40B4-BE49-F238E27FC236}">
                <a16:creationId xmlns:a16="http://schemas.microsoft.com/office/drawing/2014/main" id="{EC8B3868-EC0D-64C0-2A5C-42795F4CBB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150" y="1299490"/>
            <a:ext cx="3524250" cy="260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Picture 7" descr="http://www.farmcollector.com/~/media/Images/FCM/Editorial/Articles/Magazine%20Articles/2009/04-01/Identifying%20Vintage%20Wagon%20Manufacturers/HT---schuttlerleftrear.jpg">
            <a:extLst>
              <a:ext uri="{FF2B5EF4-FFF2-40B4-BE49-F238E27FC236}">
                <a16:creationId xmlns:a16="http://schemas.microsoft.com/office/drawing/2014/main" id="{BB23FACE-B3F9-2252-6932-87F34BB1EA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9406" y="3429000"/>
            <a:ext cx="3298825"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1847BD01-E7F8-1307-20C9-3CDDA83F41D8}"/>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31E49167-CA5B-6EC7-C218-4BC97C8DA30C}"/>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1053841E-B343-F2A6-7CEA-4F1D320D2FFA}"/>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FB37D75A-73C4-DB6C-149B-D5E536AF336C}"/>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88FF20C4-C5F6-C109-D6E5-694BDD9508E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8CA4417C-95C9-32C7-6A76-0167CB24185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D05639DD-8FC2-572E-8256-3B2C2903E2B2}"/>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22826AE2-00EE-63DB-0E0C-84936341C86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D4EF581F-F3C8-25BB-5F30-3044BAC70DE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9D007CDB-D716-518A-9E42-ABC3B164A607}"/>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651F6026-CF48-B0F9-1A82-6B52884FAFC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18F94A25-7781-5FD7-9032-3F6969B3918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092FBB24-D913-69F8-20B5-F652A79B1705}"/>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3BC297EA-1E51-7C9B-CB05-FD2F81A88EB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8C0F31F7-F298-2673-505F-25B25FFD565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AA1D8C6B-29F3-5211-6400-B2AD8844EA02}"/>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564E8662-5DFC-4566-1005-160766EFFA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Content Placeholder 2">
            <a:extLst>
              <a:ext uri="{FF2B5EF4-FFF2-40B4-BE49-F238E27FC236}">
                <a16:creationId xmlns:a16="http://schemas.microsoft.com/office/drawing/2014/main" id="{5F2B25F3-A33C-3086-7D23-05DDA2ED893A}"/>
              </a:ext>
            </a:extLst>
          </p:cNvPr>
          <p:cNvSpPr txBox="1">
            <a:spLocks/>
          </p:cNvSpPr>
          <p:nvPr/>
        </p:nvSpPr>
        <p:spPr bwMode="auto">
          <a:xfrm>
            <a:off x="262515" y="4191000"/>
            <a:ext cx="5223885" cy="2426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US" altLang="en-US" sz="2400" b="1" kern="0" dirty="0"/>
              <a:t>Some twenty years later, in 1686, he presented his three laws of motion in the </a:t>
            </a:r>
          </a:p>
          <a:p>
            <a:pPr algn="ctr"/>
            <a:r>
              <a:rPr lang="en-US" altLang="en-US" sz="4000" b="1" i="1" kern="0" dirty="0">
                <a:solidFill>
                  <a:srgbClr val="0070C0"/>
                </a:solidFill>
                <a:latin typeface="Palace Script MT" panose="030303020206070C0B05" pitchFamily="66" charset="0"/>
              </a:rPr>
              <a:t>"Principia Mathematica </a:t>
            </a:r>
            <a:r>
              <a:rPr lang="en-US" altLang="en-US" sz="4000" b="1" i="1" kern="0" dirty="0" err="1">
                <a:solidFill>
                  <a:srgbClr val="0070C0"/>
                </a:solidFill>
                <a:latin typeface="Palace Script MT" panose="030303020206070C0B05" pitchFamily="66" charset="0"/>
              </a:rPr>
              <a:t>Philosophiae</a:t>
            </a:r>
            <a:r>
              <a:rPr lang="en-US" altLang="en-US" sz="4000" b="1" i="1" kern="0" dirty="0">
                <a:solidFill>
                  <a:srgbClr val="0070C0"/>
                </a:solidFill>
                <a:latin typeface="Palace Script MT" panose="030303020206070C0B05" pitchFamily="66" charset="0"/>
              </a:rPr>
              <a:t> Naturalis.“ </a:t>
            </a:r>
          </a:p>
        </p:txBody>
      </p:sp>
    </p:spTree>
    <p:extLst>
      <p:ext uri="{BB962C8B-B14F-4D97-AF65-F5344CB8AC3E}">
        <p14:creationId xmlns:p14="http://schemas.microsoft.com/office/powerpoint/2010/main" val="21409460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dissolve">
                                      <p:cBhvr>
                                        <p:cTn id="7" dur="500"/>
                                        <p:tgtEl>
                                          <p:spTgt spid="112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1269"/>
                                        </p:tgtEl>
                                        <p:attrNameLst>
                                          <p:attrName>style.visibility</p:attrName>
                                        </p:attrNameLst>
                                      </p:cBhvr>
                                      <p:to>
                                        <p:strVal val="visible"/>
                                      </p:to>
                                    </p:set>
                                    <p:animEffect transition="in" filter="dissolve">
                                      <p:cBhvr>
                                        <p:cTn id="12" dur="500"/>
                                        <p:tgtEl>
                                          <p:spTgt spid="1126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9">
                                            <p:txEl>
                                              <p:pRg st="0" end="0"/>
                                            </p:txEl>
                                          </p:spTgt>
                                        </p:tgtEl>
                                        <p:attrNameLst>
                                          <p:attrName>style.visibility</p:attrName>
                                        </p:attrNameLst>
                                      </p:cBhvr>
                                      <p:to>
                                        <p:strVal val="visible"/>
                                      </p:to>
                                    </p:set>
                                    <p:animEffect transition="in" filter="dissolve">
                                      <p:cBhvr>
                                        <p:cTn id="17" dur="750"/>
                                        <p:tgtEl>
                                          <p:spTgt spid="1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9">
                                            <p:txEl>
                                              <p:pRg st="1" end="1"/>
                                            </p:txEl>
                                          </p:spTgt>
                                        </p:tgtEl>
                                        <p:attrNameLst>
                                          <p:attrName>style.visibility</p:attrName>
                                        </p:attrNameLst>
                                      </p:cBhvr>
                                      <p:to>
                                        <p:strVal val="visible"/>
                                      </p:to>
                                    </p:set>
                                    <p:animEffect transition="in" filter="dissolve">
                                      <p:cBhvr>
                                        <p:cTn id="22" dur="750"/>
                                        <p:tgtEl>
                                          <p:spTgt spid="19">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1271"/>
                                        </p:tgtEl>
                                        <p:attrNameLst>
                                          <p:attrName>style.visibility</p:attrName>
                                        </p:attrNameLst>
                                      </p:cBhvr>
                                      <p:to>
                                        <p:strVal val="visible"/>
                                      </p:to>
                                    </p:set>
                                    <p:animEffect transition="in" filter="dissolve">
                                      <p:cBhvr>
                                        <p:cTn id="27" dur="500"/>
                                        <p:tgtEl>
                                          <p:spTgt spid="11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P spid="1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CA18F-4338-F3BB-6AC4-3044ADF4B8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14D2FD-278C-CF2E-16C3-BDA43D6509D2}"/>
              </a:ext>
            </a:extLst>
          </p:cNvPr>
          <p:cNvSpPr>
            <a:spLocks noGrp="1"/>
          </p:cNvSpPr>
          <p:nvPr>
            <p:ph type="title"/>
          </p:nvPr>
        </p:nvSpPr>
        <p:spPr>
          <a:xfrm>
            <a:off x="685800" y="76200"/>
            <a:ext cx="6649660" cy="1143000"/>
          </a:xfrm>
        </p:spPr>
        <p:txBody>
          <a:bodyPr/>
          <a:lstStyle/>
          <a:p>
            <a:r>
              <a:rPr lang="en-US" sz="2800" dirty="0"/>
              <a:t>Natural Philosophy by Newton</a:t>
            </a:r>
            <a:endParaRPr lang="en-IN" sz="2800" dirty="0"/>
          </a:p>
        </p:txBody>
      </p:sp>
      <p:grpSp>
        <p:nvGrpSpPr>
          <p:cNvPr id="9" name="Group 38">
            <a:extLst>
              <a:ext uri="{FF2B5EF4-FFF2-40B4-BE49-F238E27FC236}">
                <a16:creationId xmlns:a16="http://schemas.microsoft.com/office/drawing/2014/main" id="{C36CF8AD-92B3-C24D-5A69-0BEAAD10C11B}"/>
              </a:ext>
            </a:extLst>
          </p:cNvPr>
          <p:cNvGrpSpPr>
            <a:grpSpLocks/>
          </p:cNvGrpSpPr>
          <p:nvPr/>
        </p:nvGrpSpPr>
        <p:grpSpPr bwMode="auto">
          <a:xfrm>
            <a:off x="0" y="0"/>
            <a:ext cx="9144000" cy="6858000"/>
            <a:chOff x="0" y="0"/>
            <a:chExt cx="9144000" cy="6858000"/>
          </a:xfrm>
        </p:grpSpPr>
        <p:grpSp>
          <p:nvGrpSpPr>
            <p:cNvPr id="10" name="Group 19">
              <a:extLst>
                <a:ext uri="{FF2B5EF4-FFF2-40B4-BE49-F238E27FC236}">
                  <a16:creationId xmlns:a16="http://schemas.microsoft.com/office/drawing/2014/main" id="{9CB8EF7B-8709-8BEA-BD5C-0B036706D14F}"/>
                </a:ext>
              </a:extLst>
            </p:cNvPr>
            <p:cNvGrpSpPr>
              <a:grpSpLocks/>
            </p:cNvGrpSpPr>
            <p:nvPr/>
          </p:nvGrpSpPr>
          <p:grpSpPr bwMode="auto">
            <a:xfrm>
              <a:off x="0" y="0"/>
              <a:ext cx="9144000" cy="6858000"/>
              <a:chOff x="0" y="0"/>
              <a:chExt cx="9144000" cy="6858000"/>
            </a:xfrm>
          </p:grpSpPr>
          <p:grpSp>
            <p:nvGrpSpPr>
              <p:cNvPr id="12" name="Group 8">
                <a:extLst>
                  <a:ext uri="{FF2B5EF4-FFF2-40B4-BE49-F238E27FC236}">
                    <a16:creationId xmlns:a16="http://schemas.microsoft.com/office/drawing/2014/main" id="{CC2C4191-F459-EFD9-FD88-8B88C66E425A}"/>
                  </a:ext>
                </a:extLst>
              </p:cNvPr>
              <p:cNvGrpSpPr>
                <a:grpSpLocks/>
              </p:cNvGrpSpPr>
              <p:nvPr/>
            </p:nvGrpSpPr>
            <p:grpSpPr bwMode="auto">
              <a:xfrm>
                <a:off x="0" y="0"/>
                <a:ext cx="9144000" cy="6858000"/>
                <a:chOff x="0" y="0"/>
                <a:chExt cx="5760" cy="4320"/>
              </a:xfrm>
            </p:grpSpPr>
            <p:grpSp>
              <p:nvGrpSpPr>
                <p:cNvPr id="14" name="Group 9">
                  <a:extLst>
                    <a:ext uri="{FF2B5EF4-FFF2-40B4-BE49-F238E27FC236}">
                      <a16:creationId xmlns:a16="http://schemas.microsoft.com/office/drawing/2014/main" id="{8441DBA3-7E7F-1515-FA9F-15258A4DB461}"/>
                    </a:ext>
                  </a:extLst>
                </p:cNvPr>
                <p:cNvGrpSpPr>
                  <a:grpSpLocks/>
                </p:cNvGrpSpPr>
                <p:nvPr/>
              </p:nvGrpSpPr>
              <p:grpSpPr bwMode="auto">
                <a:xfrm>
                  <a:off x="0" y="0"/>
                  <a:ext cx="192" cy="4320"/>
                  <a:chOff x="0" y="-48"/>
                  <a:chExt cx="144" cy="4368"/>
                </a:xfrm>
              </p:grpSpPr>
              <p:sp>
                <p:nvSpPr>
                  <p:cNvPr id="24" name="Rectangle 10">
                    <a:extLst>
                      <a:ext uri="{FF2B5EF4-FFF2-40B4-BE49-F238E27FC236}">
                        <a16:creationId xmlns:a16="http://schemas.microsoft.com/office/drawing/2014/main" id="{D2777281-9667-50B6-2153-73D151A846D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1">
                    <a:extLst>
                      <a:ext uri="{FF2B5EF4-FFF2-40B4-BE49-F238E27FC236}">
                        <a16:creationId xmlns:a16="http://schemas.microsoft.com/office/drawing/2014/main" id="{279617AD-832B-6909-37DA-D0AA44C5193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2">
                  <a:extLst>
                    <a:ext uri="{FF2B5EF4-FFF2-40B4-BE49-F238E27FC236}">
                      <a16:creationId xmlns:a16="http://schemas.microsoft.com/office/drawing/2014/main" id="{3AC683A8-B3DC-CCB2-6A7C-2937E1734EE4}"/>
                    </a:ext>
                  </a:extLst>
                </p:cNvPr>
                <p:cNvGrpSpPr>
                  <a:grpSpLocks/>
                </p:cNvGrpSpPr>
                <p:nvPr/>
              </p:nvGrpSpPr>
              <p:grpSpPr bwMode="auto">
                <a:xfrm>
                  <a:off x="5674" y="24"/>
                  <a:ext cx="86" cy="4296"/>
                  <a:chOff x="5616" y="-48"/>
                  <a:chExt cx="144" cy="4368"/>
                </a:xfrm>
              </p:grpSpPr>
              <p:sp>
                <p:nvSpPr>
                  <p:cNvPr id="22" name="Rectangle 13">
                    <a:extLst>
                      <a:ext uri="{FF2B5EF4-FFF2-40B4-BE49-F238E27FC236}">
                        <a16:creationId xmlns:a16="http://schemas.microsoft.com/office/drawing/2014/main" id="{BF65D7BD-B864-A881-247A-29E2F0583A7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4">
                    <a:extLst>
                      <a:ext uri="{FF2B5EF4-FFF2-40B4-BE49-F238E27FC236}">
                        <a16:creationId xmlns:a16="http://schemas.microsoft.com/office/drawing/2014/main" id="{EAED1C2E-53B2-56FC-F7A2-F715369D13D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04F264A8-9910-1F9F-11ED-C50827A77808}"/>
                    </a:ext>
                  </a:extLst>
                </p:cNvPr>
                <p:cNvGrpSpPr>
                  <a:grpSpLocks/>
                </p:cNvGrpSpPr>
                <p:nvPr/>
              </p:nvGrpSpPr>
              <p:grpSpPr bwMode="auto">
                <a:xfrm>
                  <a:off x="144" y="0"/>
                  <a:ext cx="5616" cy="144"/>
                  <a:chOff x="96" y="-48"/>
                  <a:chExt cx="5520" cy="144"/>
                </a:xfrm>
              </p:grpSpPr>
              <p:sp>
                <p:nvSpPr>
                  <p:cNvPr id="20" name="Rectangle 16">
                    <a:extLst>
                      <a:ext uri="{FF2B5EF4-FFF2-40B4-BE49-F238E27FC236}">
                        <a16:creationId xmlns:a16="http://schemas.microsoft.com/office/drawing/2014/main" id="{86F1A21C-DA9D-500B-A61A-4390AA9F93D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7">
                    <a:extLst>
                      <a:ext uri="{FF2B5EF4-FFF2-40B4-BE49-F238E27FC236}">
                        <a16:creationId xmlns:a16="http://schemas.microsoft.com/office/drawing/2014/main" id="{2C491481-64CB-D1DC-391C-58F4160EA0B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8">
                  <a:extLst>
                    <a:ext uri="{FF2B5EF4-FFF2-40B4-BE49-F238E27FC236}">
                      <a16:creationId xmlns:a16="http://schemas.microsoft.com/office/drawing/2014/main" id="{3AA85D89-53D9-CED9-D78C-5B3951D23CB1}"/>
                    </a:ext>
                  </a:extLst>
                </p:cNvPr>
                <p:cNvGrpSpPr>
                  <a:grpSpLocks/>
                </p:cNvGrpSpPr>
                <p:nvPr/>
              </p:nvGrpSpPr>
              <p:grpSpPr bwMode="auto">
                <a:xfrm>
                  <a:off x="144" y="4234"/>
                  <a:ext cx="5616" cy="86"/>
                  <a:chOff x="96" y="4176"/>
                  <a:chExt cx="5520" cy="144"/>
                </a:xfrm>
              </p:grpSpPr>
              <p:sp>
                <p:nvSpPr>
                  <p:cNvPr id="18" name="Rectangle 19">
                    <a:extLst>
                      <a:ext uri="{FF2B5EF4-FFF2-40B4-BE49-F238E27FC236}">
                        <a16:creationId xmlns:a16="http://schemas.microsoft.com/office/drawing/2014/main" id="{418E2B75-D19F-2E70-1BB5-60CFE0CE1CB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20">
                    <a:extLst>
                      <a:ext uri="{FF2B5EF4-FFF2-40B4-BE49-F238E27FC236}">
                        <a16:creationId xmlns:a16="http://schemas.microsoft.com/office/drawing/2014/main" id="{9C922CB0-4B01-7FBD-FC34-6FD0DE52FC7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A03C651B-DEAA-273E-7015-47EEED202E29}"/>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1" name="Picture 42" descr="A picture containing shape&#10;&#10;Description automatically generated">
              <a:extLst>
                <a:ext uri="{FF2B5EF4-FFF2-40B4-BE49-F238E27FC236}">
                  <a16:creationId xmlns:a16="http://schemas.microsoft.com/office/drawing/2014/main" id="{822E4CDB-9135-826F-B2E0-90A476FAA7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Content Placeholder 2">
            <a:extLst>
              <a:ext uri="{FF2B5EF4-FFF2-40B4-BE49-F238E27FC236}">
                <a16:creationId xmlns:a16="http://schemas.microsoft.com/office/drawing/2014/main" id="{AF92E042-6C9B-2F8C-C353-2DEC457B5D00}"/>
              </a:ext>
            </a:extLst>
          </p:cNvPr>
          <p:cNvSpPr>
            <a:spLocks noGrp="1"/>
          </p:cNvSpPr>
          <p:nvPr>
            <p:ph idx="1"/>
          </p:nvPr>
        </p:nvSpPr>
        <p:spPr/>
        <p:txBody>
          <a:bodyPr/>
          <a:lstStyle/>
          <a:p>
            <a:r>
              <a:rPr lang="en-US" b="1" dirty="0"/>
              <a:t>1660-70</a:t>
            </a:r>
            <a:endParaRPr lang="en-US" sz="2400" dirty="0"/>
          </a:p>
          <a:p>
            <a:r>
              <a:rPr lang="en-US" sz="2400" dirty="0"/>
              <a:t>Newtons Laws of Motion ~1686</a:t>
            </a:r>
          </a:p>
          <a:p>
            <a:r>
              <a:rPr lang="en-US" sz="2400" dirty="0"/>
              <a:t>Newtons Law of Viscosity ~ </a:t>
            </a:r>
            <a:r>
              <a:rPr lang="en-US" dirty="0"/>
              <a:t>1687 </a:t>
            </a:r>
          </a:p>
          <a:p>
            <a:r>
              <a:rPr lang="en-US" sz="2400" dirty="0">
                <a:solidFill>
                  <a:schemeClr val="accent2"/>
                </a:solidFill>
              </a:rPr>
              <a:t>Newtons Law of Cooling ~ 1692-1693</a:t>
            </a:r>
          </a:p>
          <a:p>
            <a:endParaRPr lang="en-US" sz="2400" dirty="0"/>
          </a:p>
        </p:txBody>
      </p:sp>
    </p:spTree>
    <p:extLst>
      <p:ext uri="{BB962C8B-B14F-4D97-AF65-F5344CB8AC3E}">
        <p14:creationId xmlns:p14="http://schemas.microsoft.com/office/powerpoint/2010/main" val="3319278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834EB-A4EA-A303-672A-CE8B7249B80D}"/>
              </a:ext>
            </a:extLst>
          </p:cNvPr>
          <p:cNvSpPr>
            <a:spLocks noGrp="1"/>
          </p:cNvSpPr>
          <p:nvPr>
            <p:ph type="title"/>
          </p:nvPr>
        </p:nvSpPr>
        <p:spPr>
          <a:xfrm>
            <a:off x="304800" y="76200"/>
            <a:ext cx="7772400" cy="1143000"/>
          </a:xfrm>
        </p:spPr>
        <p:txBody>
          <a:bodyPr/>
          <a:lstStyle/>
          <a:p>
            <a:r>
              <a:rPr lang="en-IN" sz="2800" b="0" i="0" u="none" strike="noStrike" baseline="0" dirty="0"/>
              <a:t>Newton’s Work</a:t>
            </a:r>
            <a:endParaRPr lang="en-IN" sz="2800" dirty="0"/>
          </a:p>
        </p:txBody>
      </p:sp>
      <p:sp>
        <p:nvSpPr>
          <p:cNvPr id="3" name="Content Placeholder 2">
            <a:extLst>
              <a:ext uri="{FF2B5EF4-FFF2-40B4-BE49-F238E27FC236}">
                <a16:creationId xmlns:a16="http://schemas.microsoft.com/office/drawing/2014/main" id="{189C83E8-794B-014C-E73C-D2010F19B37A}"/>
              </a:ext>
            </a:extLst>
          </p:cNvPr>
          <p:cNvSpPr>
            <a:spLocks noGrp="1"/>
          </p:cNvSpPr>
          <p:nvPr>
            <p:ph idx="1"/>
          </p:nvPr>
        </p:nvSpPr>
        <p:spPr>
          <a:xfrm>
            <a:off x="304800" y="1261234"/>
            <a:ext cx="8686800" cy="5384039"/>
          </a:xfrm>
        </p:spPr>
        <p:txBody>
          <a:bodyPr/>
          <a:lstStyle/>
          <a:p>
            <a:pPr algn="l"/>
            <a:r>
              <a:rPr lang="en-US" sz="2400" b="0" i="0" u="none" strike="noStrike" baseline="0" dirty="0">
                <a:latin typeface="+mj-lt"/>
              </a:rPr>
              <a:t>In 1701, Newton published (in Latin and anonymously) in the Phil. Trans. of the Royal Society.</a:t>
            </a:r>
          </a:p>
          <a:p>
            <a:pPr algn="l"/>
            <a:r>
              <a:rPr lang="en-US" sz="2400" b="0" i="0" u="none" strike="noStrike" baseline="0" dirty="0">
                <a:latin typeface="+mj-lt"/>
              </a:rPr>
              <a:t> A short article, named as Scala </a:t>
            </a:r>
            <a:r>
              <a:rPr lang="en-US" sz="2400" b="0" i="0" u="none" strike="noStrike" baseline="0" dirty="0" err="1">
                <a:latin typeface="+mj-lt"/>
              </a:rPr>
              <a:t>graduum</a:t>
            </a:r>
            <a:r>
              <a:rPr lang="en-US" sz="2400" b="0" i="0" u="none" strike="noStrike" baseline="0" dirty="0">
                <a:latin typeface="+mj-lt"/>
              </a:rPr>
              <a:t> </a:t>
            </a:r>
            <a:r>
              <a:rPr lang="en-US" sz="2400" b="0" i="0" u="none" strike="noStrike" baseline="0" dirty="0" err="1">
                <a:latin typeface="+mj-lt"/>
              </a:rPr>
              <a:t>Caloris</a:t>
            </a:r>
            <a:r>
              <a:rPr lang="en-US" sz="2400" dirty="0">
                <a:latin typeface="+mj-lt"/>
              </a:rPr>
              <a:t>.</a:t>
            </a:r>
          </a:p>
          <a:p>
            <a:pPr algn="l"/>
            <a:r>
              <a:rPr lang="en-US" sz="2400" b="0" i="0" u="none" strike="noStrike" baseline="0" dirty="0">
                <a:latin typeface="+mj-lt"/>
              </a:rPr>
              <a:t>Established a relationship between the</a:t>
            </a:r>
            <a:r>
              <a:rPr lang="en-US" sz="2400" b="0" i="1" u="none" strike="noStrike" baseline="0" dirty="0">
                <a:latin typeface="+mj-lt"/>
              </a:rPr>
              <a:t> Degree of Heat</a:t>
            </a:r>
            <a:r>
              <a:rPr lang="en-US" sz="2400" b="0" i="0" u="none" strike="noStrike" baseline="0" dirty="0">
                <a:latin typeface="+mj-lt"/>
              </a:rPr>
              <a:t>  and the </a:t>
            </a:r>
            <a:r>
              <a:rPr lang="en-US" sz="2400" b="0" i="1" u="none" strike="noStrike" baseline="0" dirty="0">
                <a:latin typeface="+mj-lt"/>
              </a:rPr>
              <a:t>time</a:t>
            </a:r>
            <a:r>
              <a:rPr lang="en-US" sz="2400" b="0" i="0" u="none" strike="noStrike" baseline="0" dirty="0">
                <a:latin typeface="+mj-lt"/>
              </a:rPr>
              <a:t> in cooling processes. </a:t>
            </a:r>
          </a:p>
          <a:p>
            <a:pPr algn="l"/>
            <a:r>
              <a:rPr lang="en-US" sz="2400" b="0" i="0" u="none" strike="noStrike" baseline="0" dirty="0">
                <a:latin typeface="+mj-lt"/>
              </a:rPr>
              <a:t>He did not write any formula but expressed verbally his cooling law:</a:t>
            </a:r>
          </a:p>
          <a:p>
            <a:pPr marL="0" indent="0" algn="ctr">
              <a:buNone/>
            </a:pPr>
            <a:r>
              <a:rPr lang="en-US" b="0" i="0" u="none" strike="noStrike" baseline="0" dirty="0">
                <a:solidFill>
                  <a:srgbClr val="0070C0"/>
                </a:solidFill>
                <a:latin typeface="Blackadder ITC" panose="04020505051007020D02" pitchFamily="82" charset="0"/>
              </a:rPr>
              <a:t>the heat which hot iron, in a determinate time, communicates to cold bodies near it, that is, </a:t>
            </a:r>
          </a:p>
          <a:p>
            <a:pPr marL="0" indent="0" algn="ctr">
              <a:buNone/>
            </a:pPr>
            <a:r>
              <a:rPr lang="en-US" b="0" i="0" u="none" strike="noStrike" baseline="0" dirty="0">
                <a:solidFill>
                  <a:srgbClr val="0070C0"/>
                </a:solidFill>
                <a:latin typeface="Blackadder ITC" panose="04020505051007020D02" pitchFamily="82" charset="0"/>
              </a:rPr>
              <a:t>the heat which the iron loses in a certain time is as the whole heat of the iron; and therefore (</a:t>
            </a:r>
            <a:r>
              <a:rPr lang="en-US" b="0" i="0" u="none" strike="noStrike" baseline="0" dirty="0" err="1">
                <a:solidFill>
                  <a:srgbClr val="0070C0"/>
                </a:solidFill>
                <a:latin typeface="Blackadder ITC" panose="04020505051007020D02" pitchFamily="82" charset="0"/>
              </a:rPr>
              <a:t>ideoque</a:t>
            </a:r>
            <a:r>
              <a:rPr lang="en-US" b="0" i="0" u="none" strike="noStrike" baseline="0" dirty="0">
                <a:solidFill>
                  <a:srgbClr val="0070C0"/>
                </a:solidFill>
                <a:latin typeface="Blackadder ITC" panose="04020505051007020D02" pitchFamily="82" charset="0"/>
              </a:rPr>
              <a:t> in Latin), if equal time of cooling be taken, the degrees of heat will be in geometrical proportion.</a:t>
            </a:r>
          </a:p>
          <a:p>
            <a:pPr algn="l"/>
            <a:endParaRPr lang="en-IN" sz="2400" dirty="0">
              <a:latin typeface="+mj-lt"/>
            </a:endParaRPr>
          </a:p>
        </p:txBody>
      </p:sp>
      <p:grpSp>
        <p:nvGrpSpPr>
          <p:cNvPr id="4" name="Group 38">
            <a:extLst>
              <a:ext uri="{FF2B5EF4-FFF2-40B4-BE49-F238E27FC236}">
                <a16:creationId xmlns:a16="http://schemas.microsoft.com/office/drawing/2014/main" id="{C0FDB730-38FC-E548-170C-0824973A346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86BF29E-8071-DC22-558A-47028D185D1C}"/>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AE186AFC-2494-F293-F95B-0FB22872310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55A7E513-66E1-2858-7B96-B9F70C32CEA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5419817-3331-6784-AD87-306B0E7F95B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6B0C001-4BB3-5318-1315-30171F06C2A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166F76F-883F-A519-8D7A-F3163A077A8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FBF450C-2548-C118-9E81-94BEEA54FB0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67181DA-62FA-4D12-D1B0-CA9F391D6B3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631E11F-A426-7DB7-1030-A5B06D8B7BB1}"/>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65AB8FEF-A1BE-6F83-46B5-8EB98153F66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CA9DD8AB-9C18-5E4D-CA76-52798F70C82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E9E7882-A306-C139-4B8F-7F79DE5CB24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573763A-0A89-97C6-2186-5704D1C0BD7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ABB07C6-2CB5-4AB9-F1F4-802A761D8E2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2D9495F-5C5F-26E4-38C3-1E2F4C83BB99}"/>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523CE35-B1B8-9997-F1F4-23A7A9BF11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p14="http://schemas.microsoft.com/office/powerpoint/2010/main">
        <mc:Choice Requires="p14">
          <p:contentPart p14:bwMode="auto" r:id="rId3">
            <p14:nvContentPartPr>
              <p14:cNvPr id="21" name="Ink 20">
                <a:extLst>
                  <a:ext uri="{FF2B5EF4-FFF2-40B4-BE49-F238E27FC236}">
                    <a16:creationId xmlns:a16="http://schemas.microsoft.com/office/drawing/2014/main" id="{26CAC35D-71CC-FB27-049C-2EA2969958F3}"/>
                  </a:ext>
                </a:extLst>
              </p14:cNvPr>
              <p14:cNvContentPartPr/>
              <p14:nvPr/>
            </p14:nvContentPartPr>
            <p14:xfrm>
              <a:off x="2487960" y="4154040"/>
              <a:ext cx="1231920" cy="507600"/>
            </p14:xfrm>
          </p:contentPart>
        </mc:Choice>
        <mc:Fallback xmlns="">
          <p:pic>
            <p:nvPicPr>
              <p:cNvPr id="21" name="Ink 20">
                <a:extLst>
                  <a:ext uri="{FF2B5EF4-FFF2-40B4-BE49-F238E27FC236}">
                    <a16:creationId xmlns:a16="http://schemas.microsoft.com/office/drawing/2014/main" id="{26CAC35D-71CC-FB27-049C-2EA2969958F3}"/>
                  </a:ext>
                </a:extLst>
              </p:cNvPr>
              <p:cNvPicPr/>
              <p:nvPr/>
            </p:nvPicPr>
            <p:blipFill>
              <a:blip r:embed="rId4"/>
              <a:stretch>
                <a:fillRect/>
              </a:stretch>
            </p:blipFill>
            <p:spPr>
              <a:xfrm>
                <a:off x="2478600" y="4144680"/>
                <a:ext cx="1250640" cy="526320"/>
              </a:xfrm>
              <a:prstGeom prst="rect">
                <a:avLst/>
              </a:prstGeom>
            </p:spPr>
          </p:pic>
        </mc:Fallback>
      </mc:AlternateContent>
    </p:spTree>
    <p:extLst>
      <p:ext uri="{BB962C8B-B14F-4D97-AF65-F5344CB8AC3E}">
        <p14:creationId xmlns:p14="http://schemas.microsoft.com/office/powerpoint/2010/main" val="2790702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834EB-A4EA-A303-672A-CE8B7249B80D}"/>
              </a:ext>
            </a:extLst>
          </p:cNvPr>
          <p:cNvSpPr>
            <a:spLocks noGrp="1"/>
          </p:cNvSpPr>
          <p:nvPr>
            <p:ph type="title"/>
          </p:nvPr>
        </p:nvSpPr>
        <p:spPr>
          <a:xfrm>
            <a:off x="304800" y="76200"/>
            <a:ext cx="7772400" cy="1143000"/>
          </a:xfrm>
        </p:spPr>
        <p:txBody>
          <a:bodyPr/>
          <a:lstStyle/>
          <a:p>
            <a:r>
              <a:rPr lang="en-IN" sz="2800" b="0" i="0" u="none" strike="noStrike" baseline="0" dirty="0"/>
              <a:t>Newton’s Original Statement</a:t>
            </a:r>
            <a:endParaRPr lang="en-IN" sz="2800" dirty="0"/>
          </a:p>
        </p:txBody>
      </p:sp>
      <p:sp>
        <p:nvSpPr>
          <p:cNvPr id="3" name="Content Placeholder 2">
            <a:extLst>
              <a:ext uri="{FF2B5EF4-FFF2-40B4-BE49-F238E27FC236}">
                <a16:creationId xmlns:a16="http://schemas.microsoft.com/office/drawing/2014/main" id="{189C83E8-794B-014C-E73C-D2010F19B37A}"/>
              </a:ext>
            </a:extLst>
          </p:cNvPr>
          <p:cNvSpPr>
            <a:spLocks noGrp="1"/>
          </p:cNvSpPr>
          <p:nvPr>
            <p:ph idx="1"/>
          </p:nvPr>
        </p:nvSpPr>
        <p:spPr>
          <a:xfrm>
            <a:off x="304137" y="1538084"/>
            <a:ext cx="8686800" cy="4545841"/>
          </a:xfrm>
        </p:spPr>
        <p:txBody>
          <a:bodyPr/>
          <a:lstStyle/>
          <a:p>
            <a:pPr marL="0" indent="0" algn="ctr">
              <a:buNone/>
            </a:pPr>
            <a:r>
              <a:rPr lang="en-US" sz="2400" b="0" i="0" u="none" strike="noStrike" baseline="0" dirty="0">
                <a:latin typeface="+mj-lt"/>
              </a:rPr>
              <a:t>the heat which hot iron, in a determinate time, </a:t>
            </a:r>
          </a:p>
          <a:p>
            <a:pPr marL="0" indent="0" algn="ctr">
              <a:buNone/>
            </a:pPr>
            <a:r>
              <a:rPr lang="en-US" sz="2400" b="0" i="0" u="none" strike="noStrike" baseline="0" dirty="0">
                <a:latin typeface="+mj-lt"/>
              </a:rPr>
              <a:t>communicates to cold bodies near it, </a:t>
            </a:r>
          </a:p>
          <a:p>
            <a:pPr marL="0" indent="0" algn="ctr">
              <a:buNone/>
            </a:pPr>
            <a:r>
              <a:rPr lang="en-US" sz="2400" b="0" i="0" u="none" strike="noStrike" baseline="0" dirty="0">
                <a:latin typeface="+mj-lt"/>
              </a:rPr>
              <a:t>that is, </a:t>
            </a:r>
          </a:p>
          <a:p>
            <a:pPr marL="0" indent="0" algn="ctr">
              <a:buNone/>
            </a:pPr>
            <a:endParaRPr lang="en-US" sz="2400" b="0" i="0" u="none" strike="noStrike" baseline="0" dirty="0">
              <a:latin typeface="+mj-lt"/>
            </a:endParaRPr>
          </a:p>
          <a:p>
            <a:pPr marL="0" indent="0" algn="ctr">
              <a:buNone/>
            </a:pPr>
            <a:r>
              <a:rPr lang="en-US" sz="2400" b="0" i="0" u="none" strike="noStrike" baseline="0" dirty="0">
                <a:latin typeface="+mj-lt"/>
              </a:rPr>
              <a:t>the heat which the iron loses in a certain time is as the whole heat of the iron; and therefore (</a:t>
            </a:r>
            <a:r>
              <a:rPr lang="en-US" sz="2400" b="0" i="0" u="none" strike="noStrike" baseline="0" dirty="0" err="1">
                <a:latin typeface="+mj-lt"/>
              </a:rPr>
              <a:t>ideoque</a:t>
            </a:r>
            <a:r>
              <a:rPr lang="en-US" sz="2400" b="0" i="0" u="none" strike="noStrike" baseline="0" dirty="0">
                <a:latin typeface="+mj-lt"/>
              </a:rPr>
              <a:t> in Latin), </a:t>
            </a:r>
          </a:p>
          <a:p>
            <a:pPr marL="0" indent="0" algn="ctr">
              <a:buNone/>
            </a:pPr>
            <a:endParaRPr lang="en-US" sz="2400" b="0" i="0" u="none" strike="noStrike" baseline="0" dirty="0">
              <a:latin typeface="+mj-lt"/>
            </a:endParaRPr>
          </a:p>
          <a:p>
            <a:pPr marL="0" indent="0" algn="ctr">
              <a:buNone/>
            </a:pPr>
            <a:r>
              <a:rPr lang="en-US" sz="2400" b="0" i="0" u="none" strike="noStrike" baseline="0" dirty="0">
                <a:latin typeface="+mj-lt"/>
              </a:rPr>
              <a:t>if equal time of cooling be taken, the degrees of heat will be in geometrical proportion.</a:t>
            </a:r>
          </a:p>
          <a:p>
            <a:pPr marL="0" indent="0" algn="ctr">
              <a:buNone/>
            </a:pPr>
            <a:endParaRPr lang="en-IN" sz="2400" dirty="0">
              <a:latin typeface="+mj-lt"/>
            </a:endParaRPr>
          </a:p>
        </p:txBody>
      </p:sp>
      <p:grpSp>
        <p:nvGrpSpPr>
          <p:cNvPr id="4" name="Group 38">
            <a:extLst>
              <a:ext uri="{FF2B5EF4-FFF2-40B4-BE49-F238E27FC236}">
                <a16:creationId xmlns:a16="http://schemas.microsoft.com/office/drawing/2014/main" id="{C0FDB730-38FC-E548-170C-0824973A346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86BF29E-8071-DC22-558A-47028D185D1C}"/>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AE186AFC-2494-F293-F95B-0FB22872310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55A7E513-66E1-2858-7B96-B9F70C32CEA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5419817-3331-6784-AD87-306B0E7F95B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6B0C001-4BB3-5318-1315-30171F06C2A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166F76F-883F-A519-8D7A-F3163A077A8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FBF450C-2548-C118-9E81-94BEEA54FB0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67181DA-62FA-4D12-D1B0-CA9F391D6B3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631E11F-A426-7DB7-1030-A5B06D8B7BB1}"/>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65AB8FEF-A1BE-6F83-46B5-8EB98153F66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CA9DD8AB-9C18-5E4D-CA76-52798F70C82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E9E7882-A306-C139-4B8F-7F79DE5CB24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573763A-0A89-97C6-2186-5704D1C0BD7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ABB07C6-2CB5-4AB9-F1F4-802A761D8E2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2D9495F-5C5F-26E4-38C3-1E2F4C83BB99}"/>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523CE35-B1B8-9997-F1F4-23A7A9BF11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15023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75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75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75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circle(in)">
                                      <p:cBhvr>
                                        <p:cTn id="22" dur="75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circle(in)">
                                      <p:cBhvr>
                                        <p:cTn id="27" dur="75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834EB-A4EA-A303-672A-CE8B7249B80D}"/>
              </a:ext>
            </a:extLst>
          </p:cNvPr>
          <p:cNvSpPr>
            <a:spLocks noGrp="1"/>
          </p:cNvSpPr>
          <p:nvPr>
            <p:ph type="title"/>
          </p:nvPr>
        </p:nvSpPr>
        <p:spPr>
          <a:xfrm>
            <a:off x="304800" y="76200"/>
            <a:ext cx="7391400" cy="1143000"/>
          </a:xfrm>
        </p:spPr>
        <p:txBody>
          <a:bodyPr/>
          <a:lstStyle/>
          <a:p>
            <a:r>
              <a:rPr lang="en-IN" sz="2800" b="0" i="0" u="none" strike="noStrike" baseline="0" dirty="0"/>
              <a:t>Genesis of Newton’s Law of Cooling – Part 1</a:t>
            </a:r>
            <a:endParaRPr lang="en-IN" sz="2800" dirty="0"/>
          </a:p>
        </p:txBody>
      </p:sp>
      <p:sp>
        <p:nvSpPr>
          <p:cNvPr id="3" name="Content Placeholder 2">
            <a:extLst>
              <a:ext uri="{FF2B5EF4-FFF2-40B4-BE49-F238E27FC236}">
                <a16:creationId xmlns:a16="http://schemas.microsoft.com/office/drawing/2014/main" id="{189C83E8-794B-014C-E73C-D2010F19B37A}"/>
              </a:ext>
            </a:extLst>
          </p:cNvPr>
          <p:cNvSpPr>
            <a:spLocks noGrp="1"/>
          </p:cNvSpPr>
          <p:nvPr>
            <p:ph idx="1"/>
          </p:nvPr>
        </p:nvSpPr>
        <p:spPr>
          <a:xfrm>
            <a:off x="304800" y="1261234"/>
            <a:ext cx="8686800" cy="5384039"/>
          </a:xfrm>
        </p:spPr>
        <p:txBody>
          <a:bodyPr/>
          <a:lstStyle/>
          <a:p>
            <a:r>
              <a:rPr lang="en-US" sz="2400" dirty="0"/>
              <a:t>Isaac Newton published a paper, in Latin, on thermal science, Scala </a:t>
            </a:r>
            <a:r>
              <a:rPr lang="en-US" sz="2400" dirty="0" err="1"/>
              <a:t>graduum</a:t>
            </a:r>
            <a:r>
              <a:rPr lang="en-US" sz="2400" dirty="0"/>
              <a:t> </a:t>
            </a:r>
            <a:r>
              <a:rPr lang="en-US" sz="2400" dirty="0" err="1"/>
              <a:t>Caloris</a:t>
            </a:r>
            <a:r>
              <a:rPr lang="en-US" sz="2400" dirty="0"/>
              <a:t>, (Scale of the Degree of Heat), in the Philosophical Transactions (1701).</a:t>
            </a:r>
          </a:p>
          <a:p>
            <a:r>
              <a:rPr lang="en-US" sz="2400" dirty="0"/>
              <a:t>This paper presented a list of data measured by Newton believed to have been carried out in the 1690s. </a:t>
            </a:r>
          </a:p>
          <a:p>
            <a:r>
              <a:rPr lang="en-US" sz="2400" dirty="0"/>
              <a:t>Well before the Fahrenheit (1686-1736) and Celsius (1701-1744) temperature-calibration experiments.</a:t>
            </a:r>
          </a:p>
          <a:p>
            <a:r>
              <a:rPr lang="en-US" sz="2400" b="0" i="0" u="none" strike="noStrike" baseline="0" dirty="0">
                <a:latin typeface="Times-Roman"/>
              </a:rPr>
              <a:t>Newton developed a test rig to obtain</a:t>
            </a:r>
            <a:r>
              <a:rPr lang="en-US" sz="2400" b="0" i="0" u="none" strike="noStrike" dirty="0">
                <a:latin typeface="Times-Roman"/>
              </a:rPr>
              <a:t> this data based on his observations </a:t>
            </a:r>
            <a:r>
              <a:rPr lang="en-US" sz="2400" dirty="0">
                <a:latin typeface="Times-Roman"/>
              </a:rPr>
              <a:t>on </a:t>
            </a:r>
            <a:r>
              <a:rPr lang="en-US" sz="2400" b="0" i="0" u="none" strike="noStrike" dirty="0">
                <a:latin typeface="Times-Roman"/>
              </a:rPr>
              <a:t> </a:t>
            </a:r>
            <a:r>
              <a:rPr lang="en-US" sz="2400" dirty="0">
                <a:latin typeface="Times-Roman"/>
              </a:rPr>
              <a:t>“cooling law of nature”</a:t>
            </a:r>
            <a:r>
              <a:rPr lang="en-US" sz="2400" b="0" i="0" u="none" strike="noStrike" dirty="0">
                <a:latin typeface="Times-Roman"/>
              </a:rPr>
              <a:t>.</a:t>
            </a:r>
            <a:endParaRPr lang="en-US" sz="2400" b="0" i="0" u="none" strike="noStrike" baseline="0" dirty="0">
              <a:latin typeface="Times-Roman"/>
            </a:endParaRPr>
          </a:p>
        </p:txBody>
      </p:sp>
      <p:grpSp>
        <p:nvGrpSpPr>
          <p:cNvPr id="4" name="Group 38">
            <a:extLst>
              <a:ext uri="{FF2B5EF4-FFF2-40B4-BE49-F238E27FC236}">
                <a16:creationId xmlns:a16="http://schemas.microsoft.com/office/drawing/2014/main" id="{C0FDB730-38FC-E548-170C-0824973A346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86BF29E-8071-DC22-558A-47028D185D1C}"/>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AE186AFC-2494-F293-F95B-0FB22872310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55A7E513-66E1-2858-7B96-B9F70C32CEA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5419817-3331-6784-AD87-306B0E7F95B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6B0C001-4BB3-5318-1315-30171F06C2A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166F76F-883F-A519-8D7A-F3163A077A8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FBF450C-2548-C118-9E81-94BEEA54FB0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67181DA-62FA-4D12-D1B0-CA9F391D6B3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631E11F-A426-7DB7-1030-A5B06D8B7BB1}"/>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65AB8FEF-A1BE-6F83-46B5-8EB98153F66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CA9DD8AB-9C18-5E4D-CA76-52798F70C82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E9E7882-A306-C139-4B8F-7F79DE5CB24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573763A-0A89-97C6-2186-5704D1C0BD7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ABB07C6-2CB5-4AB9-F1F4-802A761D8E2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2D9495F-5C5F-26E4-38C3-1E2F4C83BB99}"/>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523CE35-B1B8-9997-F1F4-23A7A9BF11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65165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834EB-A4EA-A303-672A-CE8B7249B80D}"/>
              </a:ext>
            </a:extLst>
          </p:cNvPr>
          <p:cNvSpPr>
            <a:spLocks noGrp="1"/>
          </p:cNvSpPr>
          <p:nvPr>
            <p:ph type="title"/>
          </p:nvPr>
        </p:nvSpPr>
        <p:spPr>
          <a:xfrm>
            <a:off x="304800" y="76200"/>
            <a:ext cx="7391400" cy="1143000"/>
          </a:xfrm>
        </p:spPr>
        <p:txBody>
          <a:bodyPr/>
          <a:lstStyle/>
          <a:p>
            <a:r>
              <a:rPr lang="en-IN" sz="2800" b="0" i="0" u="none" strike="noStrike" baseline="0" dirty="0"/>
              <a:t>Newton’s Furnace &amp; Law of Cooling</a:t>
            </a:r>
            <a:endParaRPr lang="en-IN" sz="2800" dirty="0"/>
          </a:p>
        </p:txBody>
      </p:sp>
      <p:pic>
        <p:nvPicPr>
          <p:cNvPr id="22" name="Content Placeholder 21">
            <a:extLst>
              <a:ext uri="{FF2B5EF4-FFF2-40B4-BE49-F238E27FC236}">
                <a16:creationId xmlns:a16="http://schemas.microsoft.com/office/drawing/2014/main" id="{396049F9-442D-8997-6E13-427C3BA25E40}"/>
              </a:ext>
            </a:extLst>
          </p:cNvPr>
          <p:cNvPicPr>
            <a:picLocks noGrp="1" noChangeAspect="1"/>
          </p:cNvPicPr>
          <p:nvPr>
            <p:ph idx="1"/>
          </p:nvPr>
        </p:nvPicPr>
        <p:blipFill>
          <a:blip r:embed="rId2"/>
          <a:stretch>
            <a:fillRect/>
          </a:stretch>
        </p:blipFill>
        <p:spPr>
          <a:xfrm>
            <a:off x="533399" y="1846383"/>
            <a:ext cx="8305801" cy="4270335"/>
          </a:xfrm>
        </p:spPr>
      </p:pic>
      <p:grpSp>
        <p:nvGrpSpPr>
          <p:cNvPr id="4" name="Group 38">
            <a:extLst>
              <a:ext uri="{FF2B5EF4-FFF2-40B4-BE49-F238E27FC236}">
                <a16:creationId xmlns:a16="http://schemas.microsoft.com/office/drawing/2014/main" id="{C0FDB730-38FC-E548-170C-0824973A346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86BF29E-8071-DC22-558A-47028D185D1C}"/>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AE186AFC-2494-F293-F95B-0FB22872310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55A7E513-66E1-2858-7B96-B9F70C32CEA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5419817-3331-6784-AD87-306B0E7F95B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6B0C001-4BB3-5318-1315-30171F06C2A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166F76F-883F-A519-8D7A-F3163A077A8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FBF450C-2548-C118-9E81-94BEEA54FB0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67181DA-62FA-4D12-D1B0-CA9F391D6B3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631E11F-A426-7DB7-1030-A5B06D8B7BB1}"/>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65AB8FEF-A1BE-6F83-46B5-8EB98153F66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CA9DD8AB-9C18-5E4D-CA76-52798F70C82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E9E7882-A306-C139-4B8F-7F79DE5CB24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573763A-0A89-97C6-2186-5704D1C0BD7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ABB07C6-2CB5-4AB9-F1F4-802A761D8E2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2D9495F-5C5F-26E4-38C3-1E2F4C83BB99}"/>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523CE35-B1B8-9997-F1F4-23A7A9BF11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Cube 22">
            <a:extLst>
              <a:ext uri="{FF2B5EF4-FFF2-40B4-BE49-F238E27FC236}">
                <a16:creationId xmlns:a16="http://schemas.microsoft.com/office/drawing/2014/main" id="{FE097042-B5D6-06F4-A4C7-5D7DD88C0CC1}"/>
              </a:ext>
            </a:extLst>
          </p:cNvPr>
          <p:cNvSpPr/>
          <p:nvPr/>
        </p:nvSpPr>
        <p:spPr bwMode="auto">
          <a:xfrm>
            <a:off x="5105400" y="2971800"/>
            <a:ext cx="914400" cy="644769"/>
          </a:xfrm>
          <a:prstGeom prst="cub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charset="0"/>
            </a:endParaRPr>
          </a:p>
        </p:txBody>
      </p:sp>
      <p:sp>
        <p:nvSpPr>
          <p:cNvPr id="24" name="TextBox 23">
            <a:extLst>
              <a:ext uri="{FF2B5EF4-FFF2-40B4-BE49-F238E27FC236}">
                <a16:creationId xmlns:a16="http://schemas.microsoft.com/office/drawing/2014/main" id="{D2073DFC-3312-2255-9082-2520A5B811F6}"/>
              </a:ext>
            </a:extLst>
          </p:cNvPr>
          <p:cNvSpPr txBox="1"/>
          <p:nvPr/>
        </p:nvSpPr>
        <p:spPr>
          <a:xfrm>
            <a:off x="4038600" y="2819400"/>
            <a:ext cx="1029449" cy="461665"/>
          </a:xfrm>
          <a:prstGeom prst="rect">
            <a:avLst/>
          </a:prstGeom>
          <a:solidFill>
            <a:schemeClr val="bg1"/>
          </a:solidFill>
        </p:spPr>
        <p:txBody>
          <a:bodyPr wrap="none" rtlCol="0">
            <a:spAutoFit/>
          </a:bodyPr>
          <a:lstStyle/>
          <a:p>
            <a:r>
              <a:rPr lang="en-US" dirty="0">
                <a:solidFill>
                  <a:srgbClr val="FF0000"/>
                </a:solidFill>
              </a:rPr>
              <a:t>State 1</a:t>
            </a:r>
            <a:endParaRPr lang="en-IN" dirty="0">
              <a:solidFill>
                <a:srgbClr val="FF0000"/>
              </a:solidFill>
            </a:endParaRPr>
          </a:p>
        </p:txBody>
      </p:sp>
    </p:spTree>
    <p:extLst>
      <p:ext uri="{BB962C8B-B14F-4D97-AF65-F5344CB8AC3E}">
        <p14:creationId xmlns:p14="http://schemas.microsoft.com/office/powerpoint/2010/main" val="1173009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circle(in)">
                                      <p:cBhvr>
                                        <p:cTn id="7" dur="75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1000" fill="hold"/>
                                        <p:tgtEl>
                                          <p:spTgt spid="23"/>
                                        </p:tgtEl>
                                        <p:attrNameLst>
                                          <p:attrName>ppt_w</p:attrName>
                                        </p:attrNameLst>
                                      </p:cBhvr>
                                      <p:tavLst>
                                        <p:tav tm="0">
                                          <p:val>
                                            <p:fltVal val="0"/>
                                          </p:val>
                                        </p:tav>
                                        <p:tav tm="100000">
                                          <p:val>
                                            <p:strVal val="#ppt_w"/>
                                          </p:val>
                                        </p:tav>
                                      </p:tavLst>
                                    </p:anim>
                                    <p:anim calcmode="lin" valueType="num">
                                      <p:cBhvr>
                                        <p:cTn id="13" dur="1000" fill="hold"/>
                                        <p:tgtEl>
                                          <p:spTgt spid="23"/>
                                        </p:tgtEl>
                                        <p:attrNameLst>
                                          <p:attrName>ppt_h</p:attrName>
                                        </p:attrNameLst>
                                      </p:cBhvr>
                                      <p:tavLst>
                                        <p:tav tm="0">
                                          <p:val>
                                            <p:fltVal val="0"/>
                                          </p:val>
                                        </p:tav>
                                        <p:tav tm="100000">
                                          <p:val>
                                            <p:strVal val="#ppt_h"/>
                                          </p:val>
                                        </p:tav>
                                      </p:tavLst>
                                    </p:anim>
                                    <p:anim calcmode="lin" valueType="num">
                                      <p:cBhvr>
                                        <p:cTn id="14" dur="1000" fill="hold"/>
                                        <p:tgtEl>
                                          <p:spTgt spid="23"/>
                                        </p:tgtEl>
                                        <p:attrNameLst>
                                          <p:attrName>style.rotation</p:attrName>
                                        </p:attrNameLst>
                                      </p:cBhvr>
                                      <p:tavLst>
                                        <p:tav tm="0">
                                          <p:val>
                                            <p:fltVal val="90"/>
                                          </p:val>
                                        </p:tav>
                                        <p:tav tm="100000">
                                          <p:val>
                                            <p:fltVal val="0"/>
                                          </p:val>
                                        </p:tav>
                                      </p:tavLst>
                                    </p:anim>
                                    <p:animEffect transition="in" filter="fade">
                                      <p:cBhvr>
                                        <p:cTn id="15" dur="10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ppt_x"/>
                                          </p:val>
                                        </p:tav>
                                        <p:tav tm="100000">
                                          <p:val>
                                            <p:strVal val="#ppt_x"/>
                                          </p:val>
                                        </p:tav>
                                      </p:tavLst>
                                    </p:anim>
                                    <p:anim calcmode="lin" valueType="num">
                                      <p:cBhvr additive="base">
                                        <p:cTn id="21"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834EB-A4EA-A303-672A-CE8B7249B80D}"/>
              </a:ext>
            </a:extLst>
          </p:cNvPr>
          <p:cNvSpPr>
            <a:spLocks noGrp="1"/>
          </p:cNvSpPr>
          <p:nvPr>
            <p:ph type="title"/>
          </p:nvPr>
        </p:nvSpPr>
        <p:spPr>
          <a:xfrm>
            <a:off x="304800" y="76200"/>
            <a:ext cx="7391400" cy="1143000"/>
          </a:xfrm>
        </p:spPr>
        <p:txBody>
          <a:bodyPr/>
          <a:lstStyle/>
          <a:p>
            <a:r>
              <a:rPr lang="en-IN" sz="2800" b="0" i="0" u="none" strike="noStrike" baseline="0" dirty="0"/>
              <a:t>Newton’s Furnace &amp; Law of Cooling</a:t>
            </a:r>
            <a:endParaRPr lang="en-IN" sz="2800" dirty="0"/>
          </a:p>
        </p:txBody>
      </p:sp>
      <p:pic>
        <p:nvPicPr>
          <p:cNvPr id="22" name="Content Placeholder 21">
            <a:extLst>
              <a:ext uri="{FF2B5EF4-FFF2-40B4-BE49-F238E27FC236}">
                <a16:creationId xmlns:a16="http://schemas.microsoft.com/office/drawing/2014/main" id="{396049F9-442D-8997-6E13-427C3BA25E40}"/>
              </a:ext>
            </a:extLst>
          </p:cNvPr>
          <p:cNvPicPr>
            <a:picLocks noGrp="1" noChangeAspect="1"/>
          </p:cNvPicPr>
          <p:nvPr>
            <p:ph idx="1"/>
          </p:nvPr>
        </p:nvPicPr>
        <p:blipFill>
          <a:blip r:embed="rId2"/>
          <a:stretch>
            <a:fillRect/>
          </a:stretch>
        </p:blipFill>
        <p:spPr>
          <a:xfrm>
            <a:off x="533399" y="1846383"/>
            <a:ext cx="8305801" cy="4270335"/>
          </a:xfrm>
        </p:spPr>
      </p:pic>
      <p:grpSp>
        <p:nvGrpSpPr>
          <p:cNvPr id="4" name="Group 38">
            <a:extLst>
              <a:ext uri="{FF2B5EF4-FFF2-40B4-BE49-F238E27FC236}">
                <a16:creationId xmlns:a16="http://schemas.microsoft.com/office/drawing/2014/main" id="{C0FDB730-38FC-E548-170C-0824973A346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86BF29E-8071-DC22-558A-47028D185D1C}"/>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AE186AFC-2494-F293-F95B-0FB22872310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55A7E513-66E1-2858-7B96-B9F70C32CEA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5419817-3331-6784-AD87-306B0E7F95B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6B0C001-4BB3-5318-1315-30171F06C2A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166F76F-883F-A519-8D7A-F3163A077A8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FBF450C-2548-C118-9E81-94BEEA54FB0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67181DA-62FA-4D12-D1B0-CA9F391D6B3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631E11F-A426-7DB7-1030-A5B06D8B7BB1}"/>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65AB8FEF-A1BE-6F83-46B5-8EB98153F66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CA9DD8AB-9C18-5E4D-CA76-52798F70C82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E9E7882-A306-C139-4B8F-7F79DE5CB24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573763A-0A89-97C6-2186-5704D1C0BD7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ABB07C6-2CB5-4AB9-F1F4-802A761D8E2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2D9495F-5C5F-26E4-38C3-1E2F4C83BB99}"/>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523CE35-B1B8-9997-F1F4-23A7A9BF11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Cube 22">
            <a:extLst>
              <a:ext uri="{FF2B5EF4-FFF2-40B4-BE49-F238E27FC236}">
                <a16:creationId xmlns:a16="http://schemas.microsoft.com/office/drawing/2014/main" id="{FE097042-B5D6-06F4-A4C7-5D7DD88C0CC1}"/>
              </a:ext>
            </a:extLst>
          </p:cNvPr>
          <p:cNvSpPr/>
          <p:nvPr/>
        </p:nvSpPr>
        <p:spPr bwMode="auto">
          <a:xfrm>
            <a:off x="5105400" y="2971800"/>
            <a:ext cx="914400" cy="644769"/>
          </a:xfrm>
          <a:prstGeom prst="cube">
            <a:avLst/>
          </a:prstGeom>
          <a:solidFill>
            <a:schemeClr val="bg2">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charset="0"/>
            </a:endParaRPr>
          </a:p>
        </p:txBody>
      </p:sp>
      <p:sp>
        <p:nvSpPr>
          <p:cNvPr id="24" name="TextBox 23">
            <a:extLst>
              <a:ext uri="{FF2B5EF4-FFF2-40B4-BE49-F238E27FC236}">
                <a16:creationId xmlns:a16="http://schemas.microsoft.com/office/drawing/2014/main" id="{D2073DFC-3312-2255-9082-2520A5B811F6}"/>
              </a:ext>
            </a:extLst>
          </p:cNvPr>
          <p:cNvSpPr txBox="1"/>
          <p:nvPr/>
        </p:nvSpPr>
        <p:spPr>
          <a:xfrm>
            <a:off x="4038600" y="2819400"/>
            <a:ext cx="1029449" cy="461665"/>
          </a:xfrm>
          <a:prstGeom prst="rect">
            <a:avLst/>
          </a:prstGeom>
          <a:solidFill>
            <a:schemeClr val="bg1"/>
          </a:solidFill>
        </p:spPr>
        <p:txBody>
          <a:bodyPr wrap="none" rtlCol="0">
            <a:spAutoFit/>
          </a:bodyPr>
          <a:lstStyle/>
          <a:p>
            <a:r>
              <a:rPr lang="en-US" dirty="0">
                <a:solidFill>
                  <a:schemeClr val="tx1">
                    <a:lumMod val="65000"/>
                    <a:lumOff val="35000"/>
                  </a:schemeClr>
                </a:solidFill>
              </a:rPr>
              <a:t>State 2</a:t>
            </a:r>
            <a:endParaRPr lang="en-IN" dirty="0">
              <a:solidFill>
                <a:schemeClr val="tx1">
                  <a:lumMod val="65000"/>
                  <a:lumOff val="35000"/>
                </a:schemeClr>
              </a:solidFill>
            </a:endParaRPr>
          </a:p>
        </p:txBody>
      </p:sp>
    </p:spTree>
    <p:extLst>
      <p:ext uri="{BB962C8B-B14F-4D97-AF65-F5344CB8AC3E}">
        <p14:creationId xmlns:p14="http://schemas.microsoft.com/office/powerpoint/2010/main" val="2755003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circle(in)">
                                      <p:cBhvr>
                                        <p:cTn id="7" dur="75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2000"/>
                                        <p:tgtEl>
                                          <p:spTgt spid="23"/>
                                        </p:tgtEl>
                                      </p:cBhvr>
                                    </p:animEffect>
                                    <p:anim calcmode="lin" valueType="num">
                                      <p:cBhvr>
                                        <p:cTn id="13" dur="2000" fill="hold"/>
                                        <p:tgtEl>
                                          <p:spTgt spid="23"/>
                                        </p:tgtEl>
                                        <p:attrNameLst>
                                          <p:attrName>ppt_w</p:attrName>
                                        </p:attrNameLst>
                                      </p:cBhvr>
                                      <p:tavLst>
                                        <p:tav tm="0" fmla="#ppt_w*sin(2.5*pi*$)">
                                          <p:val>
                                            <p:fltVal val="0"/>
                                          </p:val>
                                        </p:tav>
                                        <p:tav tm="100000">
                                          <p:val>
                                            <p:fltVal val="1"/>
                                          </p:val>
                                        </p:tav>
                                      </p:tavLst>
                                    </p:anim>
                                    <p:anim calcmode="lin" valueType="num">
                                      <p:cBhvr>
                                        <p:cTn id="14" dur="2000" fill="hold"/>
                                        <p:tgtEl>
                                          <p:spTgt spid="23"/>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834EB-A4EA-A303-672A-CE8B7249B80D}"/>
              </a:ext>
            </a:extLst>
          </p:cNvPr>
          <p:cNvSpPr>
            <a:spLocks noGrp="1"/>
          </p:cNvSpPr>
          <p:nvPr>
            <p:ph type="title"/>
          </p:nvPr>
        </p:nvSpPr>
        <p:spPr>
          <a:xfrm>
            <a:off x="304800" y="76200"/>
            <a:ext cx="7391400" cy="1143000"/>
          </a:xfrm>
        </p:spPr>
        <p:txBody>
          <a:bodyPr/>
          <a:lstStyle/>
          <a:p>
            <a:r>
              <a:rPr lang="en-IN" sz="2800" b="0" i="0" u="none" strike="noStrike" baseline="0" dirty="0"/>
              <a:t>Genesis of Newton’s Law of Cooling – Part 1</a:t>
            </a:r>
            <a:endParaRPr lang="en-IN" sz="2800" dirty="0"/>
          </a:p>
        </p:txBody>
      </p:sp>
      <p:sp>
        <p:nvSpPr>
          <p:cNvPr id="3" name="Content Placeholder 2">
            <a:extLst>
              <a:ext uri="{FF2B5EF4-FFF2-40B4-BE49-F238E27FC236}">
                <a16:creationId xmlns:a16="http://schemas.microsoft.com/office/drawing/2014/main" id="{189C83E8-794B-014C-E73C-D2010F19B37A}"/>
              </a:ext>
            </a:extLst>
          </p:cNvPr>
          <p:cNvSpPr>
            <a:spLocks noGrp="1"/>
          </p:cNvSpPr>
          <p:nvPr>
            <p:ph idx="1"/>
          </p:nvPr>
        </p:nvSpPr>
        <p:spPr>
          <a:xfrm>
            <a:off x="304800" y="1261234"/>
            <a:ext cx="8686800" cy="5384039"/>
          </a:xfrm>
        </p:spPr>
        <p:txBody>
          <a:bodyPr/>
          <a:lstStyle/>
          <a:p>
            <a:pPr algn="l"/>
            <a:r>
              <a:rPr lang="en-US" sz="2400" dirty="0">
                <a:latin typeface="Times-Roman"/>
              </a:rPr>
              <a:t>S</a:t>
            </a:r>
            <a:r>
              <a:rPr lang="en-US" sz="2400" b="0" i="0" u="none" strike="noStrike" baseline="0" dirty="0">
                <a:latin typeface="Times-Roman"/>
              </a:rPr>
              <a:t>tatement from his 1701 paper for clarity and convenience. </a:t>
            </a:r>
          </a:p>
          <a:p>
            <a:pPr algn="l"/>
            <a:r>
              <a:rPr lang="en-US" sz="2400" b="0" i="0" u="none" strike="noStrike" baseline="0" dirty="0">
                <a:latin typeface="Times-Roman"/>
              </a:rPr>
              <a:t>The three parts are presented as follows:</a:t>
            </a:r>
          </a:p>
          <a:p>
            <a:pPr algn="l"/>
            <a:r>
              <a:rPr lang="en-US" sz="2400" dirty="0">
                <a:latin typeface="Times-Roman"/>
              </a:rPr>
              <a:t>The First Statement: </a:t>
            </a:r>
          </a:p>
          <a:p>
            <a:pPr algn="l"/>
            <a:r>
              <a:rPr lang="en-US" sz="2400" b="0" i="0" u="none" strike="noStrike" baseline="0" dirty="0">
                <a:latin typeface="Times-Roman"/>
              </a:rPr>
              <a:t>For the heat, which the hot iron communicates in a given time, to cold bodies, which are near it, that is, the heat which the iron loses in a given time, is proportional to the whole heat of the iron. </a:t>
            </a:r>
          </a:p>
          <a:p>
            <a:pPr algn="l"/>
            <a:r>
              <a:rPr lang="en-US" sz="2400" b="0" i="0" u="none" strike="noStrike" baseline="0" dirty="0">
                <a:latin typeface="Times-Roman"/>
              </a:rPr>
              <a:t>And so, if the times of cooling are taken equal, the heats will be in a geometrical progression and consequently can easily be found with a table of logarithms.</a:t>
            </a:r>
          </a:p>
        </p:txBody>
      </p:sp>
      <p:grpSp>
        <p:nvGrpSpPr>
          <p:cNvPr id="4" name="Group 38">
            <a:extLst>
              <a:ext uri="{FF2B5EF4-FFF2-40B4-BE49-F238E27FC236}">
                <a16:creationId xmlns:a16="http://schemas.microsoft.com/office/drawing/2014/main" id="{C0FDB730-38FC-E548-170C-0824973A346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86BF29E-8071-DC22-558A-47028D185D1C}"/>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AE186AFC-2494-F293-F95B-0FB22872310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55A7E513-66E1-2858-7B96-B9F70C32CEA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5419817-3331-6784-AD87-306B0E7F95B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6B0C001-4BB3-5318-1315-30171F06C2A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166F76F-883F-A519-8D7A-F3163A077A8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FBF450C-2548-C118-9E81-94BEEA54FB0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67181DA-62FA-4D12-D1B0-CA9F391D6B3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631E11F-A426-7DB7-1030-A5B06D8B7BB1}"/>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65AB8FEF-A1BE-6F83-46B5-8EB98153F66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CA9DD8AB-9C18-5E4D-CA76-52798F70C82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E9E7882-A306-C139-4B8F-7F79DE5CB24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573763A-0A89-97C6-2186-5704D1C0BD7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ABB07C6-2CB5-4AB9-F1F4-802A761D8E2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2D9495F-5C5F-26E4-38C3-1E2F4C83BB99}"/>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523CE35-B1B8-9997-F1F4-23A7A9BF11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53938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834EB-A4EA-A303-672A-CE8B7249B80D}"/>
              </a:ext>
            </a:extLst>
          </p:cNvPr>
          <p:cNvSpPr>
            <a:spLocks noGrp="1"/>
          </p:cNvSpPr>
          <p:nvPr>
            <p:ph type="title"/>
          </p:nvPr>
        </p:nvSpPr>
        <p:spPr>
          <a:xfrm>
            <a:off x="304800" y="76200"/>
            <a:ext cx="7391400" cy="1143000"/>
          </a:xfrm>
        </p:spPr>
        <p:txBody>
          <a:bodyPr/>
          <a:lstStyle/>
          <a:p>
            <a:r>
              <a:rPr lang="en-IN" sz="2800" b="0" i="0" u="none" strike="noStrike" baseline="0" dirty="0"/>
              <a:t>Genesis of Newton’s Law of Cooling – Part 2</a:t>
            </a:r>
            <a:endParaRPr lang="en-IN" sz="2800" dirty="0"/>
          </a:p>
        </p:txBody>
      </p:sp>
      <p:sp>
        <p:nvSpPr>
          <p:cNvPr id="3" name="Content Placeholder 2">
            <a:extLst>
              <a:ext uri="{FF2B5EF4-FFF2-40B4-BE49-F238E27FC236}">
                <a16:creationId xmlns:a16="http://schemas.microsoft.com/office/drawing/2014/main" id="{189C83E8-794B-014C-E73C-D2010F19B37A}"/>
              </a:ext>
            </a:extLst>
          </p:cNvPr>
          <p:cNvSpPr>
            <a:spLocks noGrp="1"/>
          </p:cNvSpPr>
          <p:nvPr>
            <p:ph idx="1"/>
          </p:nvPr>
        </p:nvSpPr>
        <p:spPr>
          <a:xfrm>
            <a:off x="304800" y="1261234"/>
            <a:ext cx="8686800" cy="5384039"/>
          </a:xfrm>
        </p:spPr>
        <p:txBody>
          <a:bodyPr/>
          <a:lstStyle/>
          <a:p>
            <a:pPr algn="l"/>
            <a:r>
              <a:rPr lang="en-US" sz="2400" b="0" i="0" u="none" strike="noStrike" baseline="0" dirty="0">
                <a:latin typeface="Times-Roman"/>
              </a:rPr>
              <a:t>The Second Part :</a:t>
            </a:r>
          </a:p>
          <a:p>
            <a:pPr algn="l"/>
            <a:r>
              <a:rPr lang="en-US" sz="2400" b="0" i="0" u="none" strike="noStrike" baseline="0" dirty="0">
                <a:latin typeface="Times-Roman"/>
              </a:rPr>
              <a:t>Then by assuming that the excess of the heat of the iron and of the hardening bodies above the heat of the atmosphere, found by the thermometer, were in geometrical progression when the times were in arithmetical progression, all the </a:t>
            </a:r>
            <a:r>
              <a:rPr lang="en-IN" sz="2400" b="0" i="0" u="none" strike="noStrike" baseline="0" dirty="0">
                <a:latin typeface="Times-Roman"/>
              </a:rPr>
              <a:t>heats were determined.</a:t>
            </a:r>
          </a:p>
        </p:txBody>
      </p:sp>
      <p:grpSp>
        <p:nvGrpSpPr>
          <p:cNvPr id="4" name="Group 38">
            <a:extLst>
              <a:ext uri="{FF2B5EF4-FFF2-40B4-BE49-F238E27FC236}">
                <a16:creationId xmlns:a16="http://schemas.microsoft.com/office/drawing/2014/main" id="{C0FDB730-38FC-E548-170C-0824973A346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86BF29E-8071-DC22-558A-47028D185D1C}"/>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AE186AFC-2494-F293-F95B-0FB22872310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55A7E513-66E1-2858-7B96-B9F70C32CEA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5419817-3331-6784-AD87-306B0E7F95B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6B0C001-4BB3-5318-1315-30171F06C2A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166F76F-883F-A519-8D7A-F3163A077A8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FBF450C-2548-C118-9E81-94BEEA54FB0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67181DA-62FA-4D12-D1B0-CA9F391D6B3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631E11F-A426-7DB7-1030-A5B06D8B7BB1}"/>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65AB8FEF-A1BE-6F83-46B5-8EB98153F66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CA9DD8AB-9C18-5E4D-CA76-52798F70C82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E9E7882-A306-C139-4B8F-7F79DE5CB24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573763A-0A89-97C6-2186-5704D1C0BD7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ABB07C6-2CB5-4AB9-F1F4-802A761D8E2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2D9495F-5C5F-26E4-38C3-1E2F4C83BB99}"/>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523CE35-B1B8-9997-F1F4-23A7A9BF11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92598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834EB-A4EA-A303-672A-CE8B7249B80D}"/>
              </a:ext>
            </a:extLst>
          </p:cNvPr>
          <p:cNvSpPr>
            <a:spLocks noGrp="1"/>
          </p:cNvSpPr>
          <p:nvPr>
            <p:ph type="title"/>
          </p:nvPr>
        </p:nvSpPr>
        <p:spPr>
          <a:xfrm>
            <a:off x="304800" y="76200"/>
            <a:ext cx="7391400" cy="1143000"/>
          </a:xfrm>
        </p:spPr>
        <p:txBody>
          <a:bodyPr/>
          <a:lstStyle/>
          <a:p>
            <a:r>
              <a:rPr lang="en-IN" sz="2800" b="0" i="0" u="none" strike="noStrike" baseline="0" dirty="0"/>
              <a:t>Genesis of Newton’s Law of Cooling – Part 3</a:t>
            </a:r>
            <a:endParaRPr lang="en-IN" sz="2800" dirty="0"/>
          </a:p>
        </p:txBody>
      </p:sp>
      <p:sp>
        <p:nvSpPr>
          <p:cNvPr id="3" name="Content Placeholder 2">
            <a:extLst>
              <a:ext uri="{FF2B5EF4-FFF2-40B4-BE49-F238E27FC236}">
                <a16:creationId xmlns:a16="http://schemas.microsoft.com/office/drawing/2014/main" id="{189C83E8-794B-014C-E73C-D2010F19B37A}"/>
              </a:ext>
            </a:extLst>
          </p:cNvPr>
          <p:cNvSpPr>
            <a:spLocks noGrp="1"/>
          </p:cNvSpPr>
          <p:nvPr>
            <p:ph idx="1"/>
          </p:nvPr>
        </p:nvSpPr>
        <p:spPr>
          <a:xfrm>
            <a:off x="304800" y="1219200"/>
            <a:ext cx="8686800" cy="5384039"/>
          </a:xfrm>
        </p:spPr>
        <p:txBody>
          <a:bodyPr/>
          <a:lstStyle/>
          <a:p>
            <a:pPr algn="l"/>
            <a:r>
              <a:rPr lang="en-US" sz="2400" b="0" i="0" u="none" strike="noStrike" baseline="0" dirty="0">
                <a:latin typeface="Times-Roman"/>
              </a:rPr>
              <a:t>The Third  Part :</a:t>
            </a:r>
          </a:p>
          <a:p>
            <a:pPr algn="l"/>
            <a:r>
              <a:rPr lang="en-US" sz="2400" b="0" i="0" u="none" strike="noStrike" baseline="0" dirty="0">
                <a:latin typeface="Times-Roman"/>
              </a:rPr>
              <a:t> I placed the iron not in quiet air but in a uniformly blowing wind, so that the air warmed by the iron would continually be taken away by the wind, and cold air would come in its place with a uniform motion. </a:t>
            </a:r>
          </a:p>
          <a:p>
            <a:pPr algn="l"/>
            <a:r>
              <a:rPr lang="en-US" sz="2400" b="0" i="0" u="none" strike="noStrike" baseline="0" dirty="0">
                <a:latin typeface="Times-Roman"/>
              </a:rPr>
              <a:t>For thus equal parts of the air are warmed in equal times and carry away a heat proportional to the heat of the iron. </a:t>
            </a:r>
          </a:p>
          <a:p>
            <a:pPr algn="l"/>
            <a:r>
              <a:rPr lang="en-US" sz="2400" b="0" i="0" u="none" strike="noStrike" baseline="0" dirty="0">
                <a:latin typeface="Times-Roman"/>
              </a:rPr>
              <a:t>The heats so found had the same ratio to one another as those found by the thermometer and therefore, we have correctly assumed that the expansions of the oil were proportional to its heats.</a:t>
            </a:r>
          </a:p>
          <a:p>
            <a:pPr algn="l"/>
            <a:endParaRPr lang="en-US" sz="2400" b="0" i="0" u="none" strike="noStrike" baseline="0" dirty="0">
              <a:latin typeface="Times-Roman"/>
            </a:endParaRPr>
          </a:p>
          <a:p>
            <a:pPr algn="l"/>
            <a:r>
              <a:rPr lang="en-US" sz="2400" b="1" i="1" u="none" strike="noStrike" baseline="0" dirty="0">
                <a:latin typeface="Times-Roman"/>
              </a:rPr>
              <a:t>The first part was later known as Newton’s law of cooling.</a:t>
            </a:r>
            <a:endParaRPr lang="en-IN" sz="2400" b="1" i="1" dirty="0">
              <a:latin typeface="+mj-lt"/>
            </a:endParaRPr>
          </a:p>
        </p:txBody>
      </p:sp>
      <p:grpSp>
        <p:nvGrpSpPr>
          <p:cNvPr id="4" name="Group 38">
            <a:extLst>
              <a:ext uri="{FF2B5EF4-FFF2-40B4-BE49-F238E27FC236}">
                <a16:creationId xmlns:a16="http://schemas.microsoft.com/office/drawing/2014/main" id="{C0FDB730-38FC-E548-170C-0824973A3464}"/>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C86BF29E-8071-DC22-558A-47028D185D1C}"/>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AE186AFC-2494-F293-F95B-0FB228723100}"/>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55A7E513-66E1-2858-7B96-B9F70C32CEAF}"/>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D5419817-3331-6784-AD87-306B0E7F95B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6B0C001-4BB3-5318-1315-30171F06C2A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C166F76F-883F-A519-8D7A-F3163A077A8E}"/>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FBF450C-2548-C118-9E81-94BEEA54FB0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767181DA-62FA-4D12-D1B0-CA9F391D6B3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8631E11F-A426-7DB7-1030-A5B06D8B7BB1}"/>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65AB8FEF-A1BE-6F83-46B5-8EB98153F66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CA9DD8AB-9C18-5E4D-CA76-52798F70C82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E9E7882-A306-C139-4B8F-7F79DE5CB24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F573763A-0A89-97C6-2186-5704D1C0BD7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3ABB07C6-2CB5-4AB9-F1F4-802A761D8E2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A2D9495F-5C5F-26E4-38C3-1E2F4C83BB99}"/>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523CE35-B1B8-9997-F1F4-23A7A9BF11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48737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338296CE-A490-8400-19EA-11CDE91B0EDC}"/>
              </a:ext>
            </a:extLst>
          </p:cNvPr>
          <p:cNvSpPr>
            <a:spLocks noGrp="1" noChangeArrowheads="1"/>
          </p:cNvSpPr>
          <p:nvPr>
            <p:ph type="title"/>
          </p:nvPr>
        </p:nvSpPr>
        <p:spPr>
          <a:xfrm>
            <a:off x="228600" y="0"/>
            <a:ext cx="7772400" cy="1143000"/>
          </a:xfrm>
        </p:spPr>
        <p:txBody>
          <a:bodyPr/>
          <a:lstStyle/>
          <a:p>
            <a:r>
              <a:rPr lang="en-IN" sz="2800" b="0" i="0" u="none" strike="noStrike" baseline="0" dirty="0">
                <a:latin typeface="Times-Roman"/>
              </a:rPr>
              <a:t>Westfall , Force in Newton’s Physics: 1971</a:t>
            </a:r>
            <a:endParaRPr lang="en-US" altLang="en-US" sz="2800" dirty="0"/>
          </a:p>
        </p:txBody>
      </p:sp>
      <p:sp>
        <p:nvSpPr>
          <p:cNvPr id="3" name="Content Placeholder 2">
            <a:extLst>
              <a:ext uri="{FF2B5EF4-FFF2-40B4-BE49-F238E27FC236}">
                <a16:creationId xmlns:a16="http://schemas.microsoft.com/office/drawing/2014/main" id="{BB29C9C9-BB8B-5686-F37D-326023A28C0D}"/>
              </a:ext>
            </a:extLst>
          </p:cNvPr>
          <p:cNvSpPr>
            <a:spLocks noGrp="1" noChangeArrowheads="1"/>
          </p:cNvSpPr>
          <p:nvPr>
            <p:ph idx="1"/>
          </p:nvPr>
        </p:nvSpPr>
        <p:spPr>
          <a:xfrm>
            <a:off x="304800" y="1581150"/>
            <a:ext cx="8686800" cy="4362450"/>
          </a:xfrm>
        </p:spPr>
        <p:txBody>
          <a:bodyPr/>
          <a:lstStyle/>
          <a:p>
            <a:pPr marL="0" indent="0" algn="ctr">
              <a:buNone/>
            </a:pPr>
            <a:r>
              <a:rPr lang="en-US" sz="2800" dirty="0"/>
              <a:t>“Almost without precedent, Newton created the scientific treatment of motion under conditions of resistance, </a:t>
            </a:r>
          </a:p>
          <a:p>
            <a:pPr marL="0" indent="0" algn="ctr">
              <a:buNone/>
            </a:pPr>
            <a:r>
              <a:rPr lang="en-US" sz="2800" dirty="0"/>
              <a:t>that is, of motion as it is found in the world. Recognizing the exponential nature of such motion, </a:t>
            </a:r>
          </a:p>
          <a:p>
            <a:pPr marL="0" indent="0" algn="ctr">
              <a:buNone/>
            </a:pPr>
            <a:r>
              <a:rPr lang="en-US" sz="2800" dirty="0"/>
              <a:t>he seized on a means of expressing it mathematically by means of the rectangular hyperbola.</a:t>
            </a:r>
          </a:p>
          <a:p>
            <a:pPr marL="0" indent="0" algn="ctr">
              <a:buNone/>
            </a:pPr>
            <a:r>
              <a:rPr lang="en-US" sz="2800" dirty="0"/>
              <a:t>With this device, he was able to derive the consequences for various assumed relations of velocity and resistance.”</a:t>
            </a:r>
            <a:endParaRPr lang="en-US" altLang="en-US" sz="2800" dirty="0"/>
          </a:p>
        </p:txBody>
      </p:sp>
      <p:grpSp>
        <p:nvGrpSpPr>
          <p:cNvPr id="36868" name="Group 38">
            <a:extLst>
              <a:ext uri="{FF2B5EF4-FFF2-40B4-BE49-F238E27FC236}">
                <a16:creationId xmlns:a16="http://schemas.microsoft.com/office/drawing/2014/main" id="{4EB08BBA-F127-771B-2DE3-5ACBC9D865FF}"/>
              </a:ext>
            </a:extLst>
          </p:cNvPr>
          <p:cNvGrpSpPr>
            <a:grpSpLocks/>
          </p:cNvGrpSpPr>
          <p:nvPr/>
        </p:nvGrpSpPr>
        <p:grpSpPr bwMode="auto">
          <a:xfrm>
            <a:off x="0" y="0"/>
            <a:ext cx="9144000" cy="6858000"/>
            <a:chOff x="0" y="0"/>
            <a:chExt cx="9144000" cy="6858000"/>
          </a:xfrm>
        </p:grpSpPr>
        <p:grpSp>
          <p:nvGrpSpPr>
            <p:cNvPr id="36877" name="Group 19">
              <a:extLst>
                <a:ext uri="{FF2B5EF4-FFF2-40B4-BE49-F238E27FC236}">
                  <a16:creationId xmlns:a16="http://schemas.microsoft.com/office/drawing/2014/main" id="{815AC0A3-45A3-BFA6-71DA-521F50458A26}"/>
                </a:ext>
              </a:extLst>
            </p:cNvPr>
            <p:cNvGrpSpPr>
              <a:grpSpLocks/>
            </p:cNvGrpSpPr>
            <p:nvPr/>
          </p:nvGrpSpPr>
          <p:grpSpPr bwMode="auto">
            <a:xfrm>
              <a:off x="0" y="0"/>
              <a:ext cx="9144000" cy="6858000"/>
              <a:chOff x="0" y="0"/>
              <a:chExt cx="9144000" cy="6858000"/>
            </a:xfrm>
          </p:grpSpPr>
          <p:grpSp>
            <p:nvGrpSpPr>
              <p:cNvPr id="36879" name="Group 8">
                <a:extLst>
                  <a:ext uri="{FF2B5EF4-FFF2-40B4-BE49-F238E27FC236}">
                    <a16:creationId xmlns:a16="http://schemas.microsoft.com/office/drawing/2014/main" id="{01D8B056-9B49-357F-25FE-8D142471D5D7}"/>
                  </a:ext>
                </a:extLst>
              </p:cNvPr>
              <p:cNvGrpSpPr>
                <a:grpSpLocks/>
              </p:cNvGrpSpPr>
              <p:nvPr/>
            </p:nvGrpSpPr>
            <p:grpSpPr bwMode="auto">
              <a:xfrm>
                <a:off x="0" y="0"/>
                <a:ext cx="9144000" cy="6858000"/>
                <a:chOff x="0" y="0"/>
                <a:chExt cx="5760" cy="4320"/>
              </a:xfrm>
            </p:grpSpPr>
            <p:grpSp>
              <p:nvGrpSpPr>
                <p:cNvPr id="36881" name="Group 9">
                  <a:extLst>
                    <a:ext uri="{FF2B5EF4-FFF2-40B4-BE49-F238E27FC236}">
                      <a16:creationId xmlns:a16="http://schemas.microsoft.com/office/drawing/2014/main" id="{FA154A27-D409-40FB-A449-1104FEA16AC8}"/>
                    </a:ext>
                  </a:extLst>
                </p:cNvPr>
                <p:cNvGrpSpPr>
                  <a:grpSpLocks/>
                </p:cNvGrpSpPr>
                <p:nvPr/>
              </p:nvGrpSpPr>
              <p:grpSpPr bwMode="auto">
                <a:xfrm>
                  <a:off x="0" y="0"/>
                  <a:ext cx="192" cy="4320"/>
                  <a:chOff x="0" y="-48"/>
                  <a:chExt cx="144" cy="4368"/>
                </a:xfrm>
              </p:grpSpPr>
              <p:sp>
                <p:nvSpPr>
                  <p:cNvPr id="36891" name="Rectangle 10">
                    <a:extLst>
                      <a:ext uri="{FF2B5EF4-FFF2-40B4-BE49-F238E27FC236}">
                        <a16:creationId xmlns:a16="http://schemas.microsoft.com/office/drawing/2014/main" id="{D569ADC8-569A-827F-E749-D1E342AAB98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dirty="0"/>
                  </a:p>
                </p:txBody>
              </p:sp>
              <p:sp>
                <p:nvSpPr>
                  <p:cNvPr id="36892" name="Rectangle 11">
                    <a:extLst>
                      <a:ext uri="{FF2B5EF4-FFF2-40B4-BE49-F238E27FC236}">
                        <a16:creationId xmlns:a16="http://schemas.microsoft.com/office/drawing/2014/main" id="{95AB8F6B-9E6C-B38E-B181-A2EE6269EBA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6882" name="Group 12">
                  <a:extLst>
                    <a:ext uri="{FF2B5EF4-FFF2-40B4-BE49-F238E27FC236}">
                      <a16:creationId xmlns:a16="http://schemas.microsoft.com/office/drawing/2014/main" id="{310F5953-1118-FDBA-F04A-5D0C23618AA0}"/>
                    </a:ext>
                  </a:extLst>
                </p:cNvPr>
                <p:cNvGrpSpPr>
                  <a:grpSpLocks/>
                </p:cNvGrpSpPr>
                <p:nvPr/>
              </p:nvGrpSpPr>
              <p:grpSpPr bwMode="auto">
                <a:xfrm>
                  <a:off x="5674" y="24"/>
                  <a:ext cx="86" cy="4296"/>
                  <a:chOff x="5616" y="-48"/>
                  <a:chExt cx="144" cy="4368"/>
                </a:xfrm>
              </p:grpSpPr>
              <p:sp>
                <p:nvSpPr>
                  <p:cNvPr id="36889" name="Rectangle 13">
                    <a:extLst>
                      <a:ext uri="{FF2B5EF4-FFF2-40B4-BE49-F238E27FC236}">
                        <a16:creationId xmlns:a16="http://schemas.microsoft.com/office/drawing/2014/main" id="{33B56806-C517-6C4C-B55D-28ACAEE8E09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890" name="Rectangle 14">
                    <a:extLst>
                      <a:ext uri="{FF2B5EF4-FFF2-40B4-BE49-F238E27FC236}">
                        <a16:creationId xmlns:a16="http://schemas.microsoft.com/office/drawing/2014/main" id="{7D05230C-6427-46CB-88D7-182789C5288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6883" name="Group 15">
                  <a:extLst>
                    <a:ext uri="{FF2B5EF4-FFF2-40B4-BE49-F238E27FC236}">
                      <a16:creationId xmlns:a16="http://schemas.microsoft.com/office/drawing/2014/main" id="{C0E988CC-DF0C-60F2-8BC7-46BF84ABC799}"/>
                    </a:ext>
                  </a:extLst>
                </p:cNvPr>
                <p:cNvGrpSpPr>
                  <a:grpSpLocks/>
                </p:cNvGrpSpPr>
                <p:nvPr/>
              </p:nvGrpSpPr>
              <p:grpSpPr bwMode="auto">
                <a:xfrm>
                  <a:off x="144" y="0"/>
                  <a:ext cx="5616" cy="144"/>
                  <a:chOff x="96" y="-48"/>
                  <a:chExt cx="5520" cy="144"/>
                </a:xfrm>
              </p:grpSpPr>
              <p:sp>
                <p:nvSpPr>
                  <p:cNvPr id="36887" name="Rectangle 16">
                    <a:extLst>
                      <a:ext uri="{FF2B5EF4-FFF2-40B4-BE49-F238E27FC236}">
                        <a16:creationId xmlns:a16="http://schemas.microsoft.com/office/drawing/2014/main" id="{CCE1E1B1-CD05-689E-3610-4BEC307B90F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888" name="Rectangle 17">
                    <a:extLst>
                      <a:ext uri="{FF2B5EF4-FFF2-40B4-BE49-F238E27FC236}">
                        <a16:creationId xmlns:a16="http://schemas.microsoft.com/office/drawing/2014/main" id="{63A6928F-5C38-08B2-D635-58576BC2520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6884" name="Group 18">
                  <a:extLst>
                    <a:ext uri="{FF2B5EF4-FFF2-40B4-BE49-F238E27FC236}">
                      <a16:creationId xmlns:a16="http://schemas.microsoft.com/office/drawing/2014/main" id="{2ED8C2C2-3042-4F06-A417-2430C73C25CE}"/>
                    </a:ext>
                  </a:extLst>
                </p:cNvPr>
                <p:cNvGrpSpPr>
                  <a:grpSpLocks/>
                </p:cNvGrpSpPr>
                <p:nvPr/>
              </p:nvGrpSpPr>
              <p:grpSpPr bwMode="auto">
                <a:xfrm>
                  <a:off x="144" y="4234"/>
                  <a:ext cx="5616" cy="86"/>
                  <a:chOff x="96" y="4176"/>
                  <a:chExt cx="5520" cy="144"/>
                </a:xfrm>
              </p:grpSpPr>
              <p:sp>
                <p:nvSpPr>
                  <p:cNvPr id="36885" name="Rectangle 19">
                    <a:extLst>
                      <a:ext uri="{FF2B5EF4-FFF2-40B4-BE49-F238E27FC236}">
                        <a16:creationId xmlns:a16="http://schemas.microsoft.com/office/drawing/2014/main" id="{9868BB8E-ABAD-D9F0-D938-E8D1A84D9CA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6886" name="Rectangle 20">
                    <a:extLst>
                      <a:ext uri="{FF2B5EF4-FFF2-40B4-BE49-F238E27FC236}">
                        <a16:creationId xmlns:a16="http://schemas.microsoft.com/office/drawing/2014/main" id="{4C10D6FA-FAC8-517E-F062-71898655B52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4" name="Rectangle 21">
                <a:extLst>
                  <a:ext uri="{FF2B5EF4-FFF2-40B4-BE49-F238E27FC236}">
                    <a16:creationId xmlns:a16="http://schemas.microsoft.com/office/drawing/2014/main" id="{FE3DDB95-FE4B-E984-2CE2-D38320C8E2A5}"/>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6878" name="Picture 42" descr="A picture containing shape&#10;&#10;Description automatically generated">
              <a:extLst>
                <a:ext uri="{FF2B5EF4-FFF2-40B4-BE49-F238E27FC236}">
                  <a16:creationId xmlns:a16="http://schemas.microsoft.com/office/drawing/2014/main" id="{3E284F00-EEA2-AB73-81F4-89703FBFC9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894667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4670</TotalTime>
  <Words>1533</Words>
  <Application>Microsoft Office PowerPoint</Application>
  <PresentationFormat>On-screen Show (4:3)</PresentationFormat>
  <Paragraphs>118</Paragraphs>
  <Slides>28</Slides>
  <Notes>0</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40" baseType="lpstr">
      <vt:lpstr>Blackadder ITC</vt:lpstr>
      <vt:lpstr>Calibri</vt:lpstr>
      <vt:lpstr>CommercialScript BT</vt:lpstr>
      <vt:lpstr>Curlz MT</vt:lpstr>
      <vt:lpstr>Palace Script MT</vt:lpstr>
      <vt:lpstr>Script MT Bold</vt:lpstr>
      <vt:lpstr>Segoe Script</vt:lpstr>
      <vt:lpstr>Tempus Sans ITC</vt:lpstr>
      <vt:lpstr>Times New Roman</vt:lpstr>
      <vt:lpstr>Times-Roman</vt:lpstr>
      <vt:lpstr>Blank Presentation</vt:lpstr>
      <vt:lpstr>Equation</vt:lpstr>
      <vt:lpstr>MEL7405/MCL814: Convective Heat Transfer</vt:lpstr>
      <vt:lpstr>A Superior Concept</vt:lpstr>
      <vt:lpstr>Another Newton’s Experience</vt:lpstr>
      <vt:lpstr>A Natural Engineering for the Existence, Growth and Performance of Energetic Systems.</vt:lpstr>
      <vt:lpstr>Why I Am Different ?</vt:lpstr>
      <vt:lpstr>Reasons &amp; Explanations</vt:lpstr>
      <vt:lpstr>System, Surrounding &amp; Heat Interactions</vt:lpstr>
      <vt:lpstr>System, Surrounding &amp; Heat Interactions</vt:lpstr>
      <vt:lpstr>Geometry of An Elephent ?!?!?!</vt:lpstr>
      <vt:lpstr>Geometry of An Elephent ?!?!?!</vt:lpstr>
      <vt:lpstr>Geometrical Variations of Elephants</vt:lpstr>
      <vt:lpstr>PowerPoint Presentation</vt:lpstr>
      <vt:lpstr>An Exotic &amp; Artificial Device…… </vt:lpstr>
      <vt:lpstr>The Pentium 4 Processor</vt:lpstr>
      <vt:lpstr>Basic Location on A Mother Board</vt:lpstr>
      <vt:lpstr>Reliable and Guaranteed Location in A Desktop</vt:lpstr>
      <vt:lpstr>Fourier's Interpretation of Newton’s Experience</vt:lpstr>
      <vt:lpstr>Newton: An Explorer of Force Creation???</vt:lpstr>
      <vt:lpstr>Natural Philosophy by Newton</vt:lpstr>
      <vt:lpstr>Newton’s Work</vt:lpstr>
      <vt:lpstr>Newton’s Original Statement</vt:lpstr>
      <vt:lpstr>Genesis of Newton’s Law of Cooling – Part 1</vt:lpstr>
      <vt:lpstr>Newton’s Furnace &amp; Law of Cooling</vt:lpstr>
      <vt:lpstr>Newton’s Furnace &amp; Law of Cooling</vt:lpstr>
      <vt:lpstr>Genesis of Newton’s Law of Cooling – Part 1</vt:lpstr>
      <vt:lpstr>Genesis of Newton’s Law of Cooling – Part 2</vt:lpstr>
      <vt:lpstr>Genesis of Newton’s Law of Cooling – Part 3</vt:lpstr>
      <vt:lpstr>Westfall , Force in Newton’s Physics: 1971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Science Lead to Development of Civilization</dc:title>
  <dc:creator>P.M.V.S</dc:creator>
  <cp:lastModifiedBy>P M V Subbarao</cp:lastModifiedBy>
  <cp:revision>447</cp:revision>
  <cp:lastPrinted>2002-07-26T02:11:33Z</cp:lastPrinted>
  <dcterms:created xsi:type="dcterms:W3CDTF">2002-07-26T01:39:54Z</dcterms:created>
  <dcterms:modified xsi:type="dcterms:W3CDTF">2026-01-10T04:55:11Z</dcterms:modified>
</cp:coreProperties>
</file>