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517" r:id="rId2"/>
    <p:sldId id="655" r:id="rId3"/>
    <p:sldId id="658" r:id="rId4"/>
    <p:sldId id="657" r:id="rId5"/>
    <p:sldId id="659" r:id="rId6"/>
    <p:sldId id="484" r:id="rId7"/>
    <p:sldId id="485" r:id="rId8"/>
    <p:sldId id="486" r:id="rId9"/>
    <p:sldId id="491" r:id="rId10"/>
    <p:sldId id="492" r:id="rId11"/>
    <p:sldId id="493" r:id="rId12"/>
    <p:sldId id="488" r:id="rId13"/>
    <p:sldId id="487" r:id="rId14"/>
    <p:sldId id="524" r:id="rId15"/>
    <p:sldId id="483" r:id="rId16"/>
    <p:sldId id="442" r:id="rId17"/>
    <p:sldId id="440" r:id="rId18"/>
    <p:sldId id="545" r:id="rId19"/>
    <p:sldId id="521" r:id="rId20"/>
    <p:sldId id="546" r:id="rId21"/>
    <p:sldId id="548" r:id="rId22"/>
    <p:sldId id="549" r:id="rId23"/>
    <p:sldId id="550" r:id="rId24"/>
    <p:sldId id="511" r:id="rId25"/>
    <p:sldId id="473" r:id="rId26"/>
    <p:sldId id="513" r:id="rId27"/>
    <p:sldId id="530" r:id="rId28"/>
    <p:sldId id="514" r:id="rId29"/>
    <p:sldId id="515" r:id="rId30"/>
    <p:sldId id="516" r:id="rId31"/>
    <p:sldId id="535" r:id="rId3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4708" autoAdjust="0"/>
  </p:normalViewPr>
  <p:slideViewPr>
    <p:cSldViewPr>
      <p:cViewPr varScale="1">
        <p:scale>
          <a:sx n="69" d="100"/>
          <a:sy n="69" d="100"/>
        </p:scale>
        <p:origin x="141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11-14T06:32:47.33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0" timeString="2021-11-08T06:23:30.2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20981 16046 0,'0'0'0,"0"0"0,0 0 0,0 0 0,0 0 0,0 0 0,0 0 0,0 0 0,0 0 0,0 0 0,0 0 0,0 0 0,0 0 0,0 0 0,0 0 0,0 0 0,0 0 0,0 0 0,0 0 0,0 0 0,0 0 0,0 0 0,0 0 0,0 0 0,0 0 0,0 0 0,0 0 0,0 0 0,0 0 0,0 0 0,0 0 0,0 0 0,0 0 0,0 0 0,0 0 0,0 0 0,0 0 0,0 0 0,0 0 0,0 0 0,0 0 0,0 0 0,0 0 0,0 0 0,0 0 0</inkml:trace>
  <inkml:trace contextRef="#ctx0" brushRef="#br0" timeOffset="-48019.06">21263 14457 0,'0'0'0,"0"0"0,0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0,0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182B60E-E4A8-4013-91EC-9F27303B56F8}" type="datetimeFigureOut">
              <a:rPr lang="en-IN"/>
              <a:pPr>
                <a:defRPr/>
              </a:pPr>
              <a:t>17-11-2023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IN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IN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F3F9441-5AD6-42CC-AE29-E589EA2F8FCC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85271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C5A1FC-725F-41B9-A8F9-D7A23C4EDB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174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40F53-99B9-461C-B229-7DB43E1BBA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54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E8BDC8-22BC-4053-84E4-D53FBA4A98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509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147EC4-8F37-44A1-992D-544334FA10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696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0A8228-298E-4338-8F7C-420DB7B1F1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79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5966D5-B123-4E1F-8060-BBA8CD6879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616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3035D-DD59-4D0C-9995-AB77FB47CC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351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5AC41-41AE-4D29-9A9C-45DD5903EB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003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829BFE-F9C2-47B1-B09C-CE0B31DD4E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900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530488-CF1B-4AEF-BE08-BA324715B0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495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2E1F05-96AB-4B5E-82D2-62C168D63B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9604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3"/>
          <p:cNvCxnSpPr/>
          <p:nvPr userDrawn="1"/>
        </p:nvCxnSpPr>
        <p:spPr>
          <a:xfrm>
            <a:off x="460375" y="1425575"/>
            <a:ext cx="8223250" cy="0"/>
          </a:xfrm>
          <a:prstGeom prst="line">
            <a:avLst/>
          </a:prstGeom>
          <a:ln w="508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4"/>
          <p:cNvCxnSpPr/>
          <p:nvPr userDrawn="1"/>
        </p:nvCxnSpPr>
        <p:spPr>
          <a:xfrm>
            <a:off x="460375" y="1314450"/>
            <a:ext cx="8223250" cy="0"/>
          </a:xfrm>
          <a:prstGeom prst="line">
            <a:avLst/>
          </a:prstGeom>
          <a:ln w="45339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Inhaltsplatzhalter 8"/>
          <p:cNvSpPr>
            <a:spLocks noGrp="1"/>
          </p:cNvSpPr>
          <p:nvPr>
            <p:ph sz="quarter" idx="11"/>
          </p:nvPr>
        </p:nvSpPr>
        <p:spPr>
          <a:xfrm>
            <a:off x="460800" y="1728000"/>
            <a:ext cx="8222400" cy="4140000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latin typeface="Frutiger LT Com 45 Light" pitchFamily="34" charset="0"/>
              </a:defRPr>
            </a:lvl1pPr>
            <a:lvl2pPr>
              <a:buSzPct val="120000"/>
              <a:defRPr>
                <a:latin typeface="Frutiger LT Com 45 Light" pitchFamily="34" charset="0"/>
              </a:defRPr>
            </a:lvl2pPr>
            <a:lvl3pPr>
              <a:buSzPct val="120000"/>
              <a:defRPr>
                <a:latin typeface="Frutiger LT Com 45 Light" pitchFamily="34" charset="0"/>
              </a:defRPr>
            </a:lvl3pPr>
            <a:lvl4pPr>
              <a:buSzPct val="120000"/>
              <a:defRPr>
                <a:latin typeface="Frutiger LT Com 45 Light" pitchFamily="34" charset="0"/>
              </a:defRPr>
            </a:lvl4pPr>
            <a:lvl5pPr>
              <a:buSzPct val="120000"/>
              <a:defRPr>
                <a:latin typeface="Frutiger LT Com 45 Light" pitchFamily="34" charset="0"/>
              </a:defRPr>
            </a:lvl5pPr>
          </a:lstStyle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5118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2800FC69-5B8B-4F8C-8A91-3D983A4AA1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customXml" Target="../ink/ink1.xml"/><Relationship Id="rId7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0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2.wmf"/><Relationship Id="rId4" Type="http://schemas.openxmlformats.org/officeDocument/2006/relationships/oleObject" Target="../embeddings/oleObject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4.wmf"/><Relationship Id="rId4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81000"/>
            <a:ext cx="85344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Green Hybrid  Prime Movers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3810000"/>
            <a:ext cx="6400800" cy="1295400"/>
          </a:xfrm>
        </p:spPr>
        <p:txBody>
          <a:bodyPr/>
          <a:lstStyle/>
          <a:p>
            <a:pPr eaLnBrk="1" hangingPunct="1"/>
            <a:r>
              <a:rPr lang="en-US" sz="180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sz="180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sz="180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sz="2400"/>
          </a:p>
        </p:txBody>
      </p:sp>
      <p:grpSp>
        <p:nvGrpSpPr>
          <p:cNvPr id="4101" name="Group 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4105" name="Group 9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4115" name="Rectangle 10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sz="1800"/>
              </a:p>
            </p:txBody>
          </p:sp>
          <p:sp>
            <p:nvSpPr>
              <p:cNvPr id="4116" name="Rectangle 11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sz="1800"/>
              </a:p>
            </p:txBody>
          </p:sp>
        </p:grpSp>
        <p:grpSp>
          <p:nvGrpSpPr>
            <p:cNvPr id="4106" name="Group 12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4113" name="Rectangle 13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sz="1800"/>
              </a:p>
            </p:txBody>
          </p:sp>
          <p:sp>
            <p:nvSpPr>
              <p:cNvPr id="4114" name="Rectangle 14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sz="1800"/>
              </a:p>
            </p:txBody>
          </p:sp>
        </p:grpSp>
        <p:grpSp>
          <p:nvGrpSpPr>
            <p:cNvPr id="4107" name="Group 15"/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4111" name="Rectangle 16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sz="1800"/>
              </a:p>
            </p:txBody>
          </p:sp>
          <p:sp>
            <p:nvSpPr>
              <p:cNvPr id="4112" name="Rectangle 17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sz="1800"/>
              </a:p>
            </p:txBody>
          </p:sp>
        </p:grpSp>
        <p:grpSp>
          <p:nvGrpSpPr>
            <p:cNvPr id="4108" name="Group 18"/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4109" name="Rectangle 19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sz="1800"/>
              </a:p>
            </p:txBody>
          </p:sp>
          <p:sp>
            <p:nvSpPr>
              <p:cNvPr id="4110" name="Rectangle 20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sz="1800"/>
              </a:p>
            </p:txBody>
          </p:sp>
        </p:grpSp>
      </p:grpSp>
      <p:sp>
        <p:nvSpPr>
          <p:cNvPr id="20" name="Text Box 4"/>
          <p:cNvSpPr txBox="1">
            <a:spLocks noChangeArrowheads="1"/>
          </p:cNvSpPr>
          <p:nvPr/>
        </p:nvSpPr>
        <p:spPr bwMode="auto">
          <a:xfrm>
            <a:off x="209550" y="5410200"/>
            <a:ext cx="883443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IN" dirty="0">
                <a:solidFill>
                  <a:srgbClr val="00B050"/>
                </a:solidFill>
                <a:latin typeface="Brush Script MT" panose="03060802040406070304" pitchFamily="66" charset="0"/>
              </a:rPr>
              <a:t>An Attempt to Use A Pair of Most reversible and Zero Carbon Footprint Prime Movers.....</a:t>
            </a:r>
            <a:endParaRPr lang="en-US" dirty="0">
              <a:solidFill>
                <a:srgbClr val="00B050"/>
              </a:solidFill>
              <a:latin typeface="Script MT Bold" panose="03040602040607080904" pitchFamily="66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0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-1428750" y="6329363"/>
              <a:ext cx="1587" cy="1587"/>
            </p14:xfrm>
          </p:contentPart>
        </mc:Choice>
        <mc:Fallback xmlns="">
          <p:pic>
            <p:nvPicPr>
              <p:cNvPr id="1026" name="Ink 20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470012" y="6288101"/>
                <a:ext cx="84111" cy="841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25BB1BC-5D23-4975-9800-9E8D607887B7}"/>
                  </a:ext>
                </a:extLst>
              </p14:cNvPr>
              <p14:cNvContentPartPr/>
              <p14:nvPr/>
            </p14:nvContentPartPr>
            <p14:xfrm>
              <a:off x="7553160" y="5204520"/>
              <a:ext cx="101880" cy="572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25BB1BC-5D23-4975-9800-9E8D607887B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543800" y="5195160"/>
                <a:ext cx="120600" cy="591120"/>
              </a:xfrm>
              <a:prstGeom prst="rect">
                <a:avLst/>
              </a:prstGeom>
            </p:spPr>
          </p:pic>
        </mc:Fallback>
      </mc:AlternateContent>
      <p:pic>
        <p:nvPicPr>
          <p:cNvPr id="23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4F8FB53E-7939-43C3-AEC0-C209C51814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532021"/>
            <a:ext cx="4362450" cy="22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7740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3"/>
          <p:cNvSpPr>
            <a:spLocks noGrp="1"/>
          </p:cNvSpPr>
          <p:nvPr>
            <p:ph type="title"/>
          </p:nvPr>
        </p:nvSpPr>
        <p:spPr>
          <a:xfrm>
            <a:off x="0" y="329837"/>
            <a:ext cx="8229600" cy="609600"/>
          </a:xfrm>
        </p:spPr>
        <p:txBody>
          <a:bodyPr/>
          <a:lstStyle/>
          <a:p>
            <a:r>
              <a:rPr lang="en-IN" sz="2800" dirty="0"/>
              <a:t>Future Conceptual Hybrid Scheme</a:t>
            </a:r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1000"/>
                    </a14:imgEffect>
                    <a14:imgEffect>
                      <a14:brightnessContrast bright="-40000" contrast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04925"/>
            <a:ext cx="6934200" cy="517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838200" y="1600200"/>
            <a:ext cx="4723833" cy="4953000"/>
            <a:chOff x="838200" y="1143000"/>
            <a:chExt cx="4723833" cy="4953000"/>
          </a:xfrm>
        </p:grpSpPr>
        <p:sp>
          <p:nvSpPr>
            <p:cNvPr id="7189" name="Rectangle 5"/>
            <p:cNvSpPr>
              <a:spLocks noChangeArrowheads="1"/>
            </p:cNvSpPr>
            <p:nvPr/>
          </p:nvSpPr>
          <p:spPr bwMode="auto">
            <a:xfrm>
              <a:off x="1981063" y="1143000"/>
              <a:ext cx="1676199" cy="76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IN" sz="1800"/>
            </a:p>
          </p:txBody>
        </p:sp>
        <p:sp>
          <p:nvSpPr>
            <p:cNvPr id="7190" name="Rectangle 6"/>
            <p:cNvSpPr>
              <a:spLocks noChangeArrowheads="1"/>
            </p:cNvSpPr>
            <p:nvPr/>
          </p:nvSpPr>
          <p:spPr bwMode="auto">
            <a:xfrm>
              <a:off x="4411437" y="2505075"/>
              <a:ext cx="685718" cy="1838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IN" sz="1800"/>
            </a:p>
          </p:txBody>
        </p:sp>
        <p:sp>
          <p:nvSpPr>
            <p:cNvPr id="7193" name="Rectangle 9"/>
            <p:cNvSpPr>
              <a:spLocks noChangeArrowheads="1"/>
            </p:cNvSpPr>
            <p:nvPr/>
          </p:nvSpPr>
          <p:spPr bwMode="auto">
            <a:xfrm>
              <a:off x="838200" y="5562600"/>
              <a:ext cx="4723833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IN" sz="1800"/>
            </a:p>
          </p:txBody>
        </p:sp>
      </p:grpSp>
      <p:grpSp>
        <p:nvGrpSpPr>
          <p:cNvPr id="44" name="Group 38">
            <a:extLst>
              <a:ext uri="{FF2B5EF4-FFF2-40B4-BE49-F238E27FC236}">
                <a16:creationId xmlns:a16="http://schemas.microsoft.com/office/drawing/2014/main" id="{9CDD3DB2-6D39-4D89-AFBF-A0E62EA1A97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5" name="Group 19">
              <a:extLst>
                <a:ext uri="{FF2B5EF4-FFF2-40B4-BE49-F238E27FC236}">
                  <a16:creationId xmlns:a16="http://schemas.microsoft.com/office/drawing/2014/main" id="{45908A93-4270-484D-96C0-C5EFEDC332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7" name="Group 8">
                <a:extLst>
                  <a:ext uri="{FF2B5EF4-FFF2-40B4-BE49-F238E27FC236}">
                    <a16:creationId xmlns:a16="http://schemas.microsoft.com/office/drawing/2014/main" id="{4FBC3D93-E59A-489A-ACD6-32C119F75C2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9" name="Group 9">
                  <a:extLst>
                    <a:ext uri="{FF2B5EF4-FFF2-40B4-BE49-F238E27FC236}">
                      <a16:creationId xmlns:a16="http://schemas.microsoft.com/office/drawing/2014/main" id="{F921D9F3-C3BC-4A0C-8215-47C17A6663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9" name="Rectangle 10">
                    <a:extLst>
                      <a:ext uri="{FF2B5EF4-FFF2-40B4-BE49-F238E27FC236}">
                        <a16:creationId xmlns:a16="http://schemas.microsoft.com/office/drawing/2014/main" id="{7876A70C-23C4-4AE3-93D0-6A5B1A7D23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0" name="Rectangle 11">
                    <a:extLst>
                      <a:ext uri="{FF2B5EF4-FFF2-40B4-BE49-F238E27FC236}">
                        <a16:creationId xmlns:a16="http://schemas.microsoft.com/office/drawing/2014/main" id="{C637AD09-F38B-4D20-8061-78F756B547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0" name="Group 12">
                  <a:extLst>
                    <a:ext uri="{FF2B5EF4-FFF2-40B4-BE49-F238E27FC236}">
                      <a16:creationId xmlns:a16="http://schemas.microsoft.com/office/drawing/2014/main" id="{95844563-8F94-4323-92EA-C957C88E74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7" name="Rectangle 13">
                    <a:extLst>
                      <a:ext uri="{FF2B5EF4-FFF2-40B4-BE49-F238E27FC236}">
                        <a16:creationId xmlns:a16="http://schemas.microsoft.com/office/drawing/2014/main" id="{1539D3CA-E865-495C-97A6-AE12161319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8" name="Rectangle 14">
                    <a:extLst>
                      <a:ext uri="{FF2B5EF4-FFF2-40B4-BE49-F238E27FC236}">
                        <a16:creationId xmlns:a16="http://schemas.microsoft.com/office/drawing/2014/main" id="{931982EE-A84C-431B-9B7D-104E890CFE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" name="Group 15">
                  <a:extLst>
                    <a:ext uri="{FF2B5EF4-FFF2-40B4-BE49-F238E27FC236}">
                      <a16:creationId xmlns:a16="http://schemas.microsoft.com/office/drawing/2014/main" id="{2D842A40-A82E-4225-8F7A-3E98B52EF1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5" name="Rectangle 16">
                    <a:extLst>
                      <a:ext uri="{FF2B5EF4-FFF2-40B4-BE49-F238E27FC236}">
                        <a16:creationId xmlns:a16="http://schemas.microsoft.com/office/drawing/2014/main" id="{7EB3748B-4C75-409D-842A-095160ABCE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6" name="Rectangle 17">
                    <a:extLst>
                      <a:ext uri="{FF2B5EF4-FFF2-40B4-BE49-F238E27FC236}">
                        <a16:creationId xmlns:a16="http://schemas.microsoft.com/office/drawing/2014/main" id="{2D45C661-31E0-416C-98C8-0DB891A49F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2" name="Group 18">
                  <a:extLst>
                    <a:ext uri="{FF2B5EF4-FFF2-40B4-BE49-F238E27FC236}">
                      <a16:creationId xmlns:a16="http://schemas.microsoft.com/office/drawing/2014/main" id="{FA9D88CF-0760-4AC6-AF6F-F41E416677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3" name="Rectangle 19">
                    <a:extLst>
                      <a:ext uri="{FF2B5EF4-FFF2-40B4-BE49-F238E27FC236}">
                        <a16:creationId xmlns:a16="http://schemas.microsoft.com/office/drawing/2014/main" id="{EFDC1BD8-B6FF-4DA7-A4A7-30A9FE0FF4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4" name="Rectangle 20">
                    <a:extLst>
                      <a:ext uri="{FF2B5EF4-FFF2-40B4-BE49-F238E27FC236}">
                        <a16:creationId xmlns:a16="http://schemas.microsoft.com/office/drawing/2014/main" id="{FC9BFFF4-9EEA-4203-B75F-74D59F8D11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8" name="Rectangle 21">
                <a:extLst>
                  <a:ext uri="{FF2B5EF4-FFF2-40B4-BE49-F238E27FC236}">
                    <a16:creationId xmlns:a16="http://schemas.microsoft.com/office/drawing/2014/main" id="{C9893D7F-77A2-44AF-8A14-D3A3C346F5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EE3BC2A-E382-4B52-9A0D-F624E4021A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08CD63F-6268-4BD0-B9D0-B97BD51BC7BF}"/>
              </a:ext>
            </a:extLst>
          </p:cNvPr>
          <p:cNvSpPr txBox="1"/>
          <p:nvPr/>
        </p:nvSpPr>
        <p:spPr>
          <a:xfrm>
            <a:off x="320675" y="1511978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/>
              <a:t>High Energy density energy source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7E45545-C3B6-478D-BA90-1D10C400565C}"/>
              </a:ext>
            </a:extLst>
          </p:cNvPr>
          <p:cNvSpPr txBox="1"/>
          <p:nvPr/>
        </p:nvSpPr>
        <p:spPr>
          <a:xfrm>
            <a:off x="3419648" y="1750021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/>
              <a:t>Digestive Prime Mover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D5CF690-5B99-4206-915C-38994930E274}"/>
              </a:ext>
            </a:extLst>
          </p:cNvPr>
          <p:cNvSpPr txBox="1"/>
          <p:nvPr/>
        </p:nvSpPr>
        <p:spPr>
          <a:xfrm>
            <a:off x="312983" y="5706166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/>
              <a:t>Low Energy density energy source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693CC26-BA3F-40F4-8902-CCE0B5E87EF3}"/>
              </a:ext>
            </a:extLst>
          </p:cNvPr>
          <p:cNvSpPr txBox="1"/>
          <p:nvPr/>
        </p:nvSpPr>
        <p:spPr>
          <a:xfrm>
            <a:off x="3222694" y="578063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/>
              <a:t>Tractive  Prime Mover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6AA4466-0E30-4C78-A8DD-2D5D6525BB1B}"/>
              </a:ext>
            </a:extLst>
          </p:cNvPr>
          <p:cNvSpPr txBox="1"/>
          <p:nvPr/>
        </p:nvSpPr>
        <p:spPr>
          <a:xfrm>
            <a:off x="252941" y="4228838"/>
            <a:ext cx="3173411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dirty="0">
                <a:solidFill>
                  <a:srgbClr val="FF0000"/>
                </a:solidFill>
              </a:rPr>
              <a:t>Conventional: Electric Battery</a:t>
            </a:r>
          </a:p>
          <a:p>
            <a:pPr algn="ctr"/>
            <a:endParaRPr lang="en-IN" dirty="0"/>
          </a:p>
          <a:p>
            <a:pPr algn="ctr"/>
            <a:r>
              <a:rPr lang="en-IN" dirty="0">
                <a:solidFill>
                  <a:srgbClr val="00B050"/>
                </a:solidFill>
              </a:rPr>
              <a:t>Unconventional: Hydraulic storage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6F35F5C-E5FB-4A76-A5A5-0D73DA63BA23}"/>
              </a:ext>
            </a:extLst>
          </p:cNvPr>
          <p:cNvSpPr txBox="1"/>
          <p:nvPr/>
        </p:nvSpPr>
        <p:spPr>
          <a:xfrm>
            <a:off x="3419648" y="2342344"/>
            <a:ext cx="5241926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dirty="0">
                <a:solidFill>
                  <a:srgbClr val="FF0000"/>
                </a:solidFill>
              </a:rPr>
              <a:t>Conventional: CI &amp; SI I C Engines</a:t>
            </a:r>
          </a:p>
          <a:p>
            <a:pPr algn="ctr"/>
            <a:endParaRPr lang="en-IN" dirty="0"/>
          </a:p>
          <a:p>
            <a:pPr algn="ctr"/>
            <a:r>
              <a:rPr lang="en-IN" dirty="0">
                <a:solidFill>
                  <a:srgbClr val="00B050"/>
                </a:solidFill>
              </a:rPr>
              <a:t>Unconventional:  Fuel Cells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33F8C9F-A6A6-44E0-A25F-195BB77CEC2D}"/>
              </a:ext>
            </a:extLst>
          </p:cNvPr>
          <p:cNvSpPr txBox="1"/>
          <p:nvPr/>
        </p:nvSpPr>
        <p:spPr>
          <a:xfrm>
            <a:off x="3382959" y="4444910"/>
            <a:ext cx="4389441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dirty="0">
                <a:solidFill>
                  <a:srgbClr val="FF0000"/>
                </a:solidFill>
              </a:rPr>
              <a:t>Conventional: Electric MGs</a:t>
            </a:r>
          </a:p>
          <a:p>
            <a:pPr algn="ctr"/>
            <a:endParaRPr lang="en-IN" dirty="0"/>
          </a:p>
          <a:p>
            <a:pPr algn="ctr"/>
            <a:r>
              <a:rPr lang="en-IN" dirty="0">
                <a:solidFill>
                  <a:srgbClr val="00B050"/>
                </a:solidFill>
              </a:rPr>
              <a:t>Unconventional: Hydraulic MGs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9D8C957-09DA-4205-B0FA-E6132FC64544}"/>
              </a:ext>
            </a:extLst>
          </p:cNvPr>
          <p:cNvSpPr txBox="1"/>
          <p:nvPr/>
        </p:nvSpPr>
        <p:spPr>
          <a:xfrm>
            <a:off x="246237" y="2117125"/>
            <a:ext cx="3173411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dirty="0">
                <a:solidFill>
                  <a:srgbClr val="FF0000"/>
                </a:solidFill>
              </a:rPr>
              <a:t>Conventional: Fossil Fuels</a:t>
            </a:r>
          </a:p>
          <a:p>
            <a:pPr algn="ctr"/>
            <a:endParaRPr lang="en-IN" dirty="0"/>
          </a:p>
          <a:p>
            <a:pPr algn="ctr"/>
            <a:r>
              <a:rPr lang="en-IN" dirty="0">
                <a:solidFill>
                  <a:srgbClr val="00B050"/>
                </a:solidFill>
              </a:rPr>
              <a:t>Unconventional: Green Fuels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2" grpId="0"/>
      <p:bldP spid="36" grpId="0"/>
      <p:bldP spid="37" grpId="0"/>
      <p:bldP spid="38" grpId="0" animBg="1"/>
      <p:bldP spid="39" grpId="0" animBg="1"/>
      <p:bldP spid="40" grpId="0" animBg="1"/>
      <p:bldP spid="4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228600" y="319463"/>
            <a:ext cx="6781800" cy="639762"/>
          </a:xfrm>
        </p:spPr>
        <p:txBody>
          <a:bodyPr/>
          <a:lstStyle/>
          <a:p>
            <a:r>
              <a:rPr lang="en-US" sz="2800" dirty="0"/>
              <a:t>Reversible Process/Reactions are Green</a:t>
            </a:r>
            <a:endParaRPr lang="en-IN" sz="2800" dirty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353945" y="1752600"/>
            <a:ext cx="8610600" cy="4267200"/>
          </a:xfrm>
        </p:spPr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electro-chemical reactions is more reversible than combustion.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fuel resources available for transportation must be converted into green fuel.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green fuel participates in most reversible reaction/process in a specific hardware system.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 of know fuels Hydrogen can perform most efficient reversible reaction to release calorific value directly as electric energy.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systems are known as Fuel Cell.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Fuel Cell carries out inverse process of an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electrolyzer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3" name="Group 38">
            <a:extLst>
              <a:ext uri="{FF2B5EF4-FFF2-40B4-BE49-F238E27FC236}">
                <a16:creationId xmlns:a16="http://schemas.microsoft.com/office/drawing/2014/main" id="{17505C14-8B7E-4649-9BC8-88F0783ADAA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4" name="Group 19">
              <a:extLst>
                <a:ext uri="{FF2B5EF4-FFF2-40B4-BE49-F238E27FC236}">
                  <a16:creationId xmlns:a16="http://schemas.microsoft.com/office/drawing/2014/main" id="{7C289A2A-C9C1-4102-AF7A-F3464C5810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6" name="Group 8">
                <a:extLst>
                  <a:ext uri="{FF2B5EF4-FFF2-40B4-BE49-F238E27FC236}">
                    <a16:creationId xmlns:a16="http://schemas.microsoft.com/office/drawing/2014/main" id="{0D788F15-1601-4BC7-899C-2F969F8F5B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8" name="Group 9">
                  <a:extLst>
                    <a:ext uri="{FF2B5EF4-FFF2-40B4-BE49-F238E27FC236}">
                      <a16:creationId xmlns:a16="http://schemas.microsoft.com/office/drawing/2014/main" id="{63AED2B1-54C1-4140-B170-B0BF117748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8" name="Rectangle 10">
                    <a:extLst>
                      <a:ext uri="{FF2B5EF4-FFF2-40B4-BE49-F238E27FC236}">
                        <a16:creationId xmlns:a16="http://schemas.microsoft.com/office/drawing/2014/main" id="{90A29DCC-A1B0-455A-ACA8-5513E89AC6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1">
                    <a:extLst>
                      <a:ext uri="{FF2B5EF4-FFF2-40B4-BE49-F238E27FC236}">
                        <a16:creationId xmlns:a16="http://schemas.microsoft.com/office/drawing/2014/main" id="{D192D868-F8F2-440B-B057-B34C9C2DBE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" name="Group 12">
                  <a:extLst>
                    <a:ext uri="{FF2B5EF4-FFF2-40B4-BE49-F238E27FC236}">
                      <a16:creationId xmlns:a16="http://schemas.microsoft.com/office/drawing/2014/main" id="{619C33B8-D789-46D5-A27D-10FE336205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6" name="Rectangle 13">
                    <a:extLst>
                      <a:ext uri="{FF2B5EF4-FFF2-40B4-BE49-F238E27FC236}">
                        <a16:creationId xmlns:a16="http://schemas.microsoft.com/office/drawing/2014/main" id="{8BE292FF-DDD5-40D7-88E3-5196DBE6D0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4">
                    <a:extLst>
                      <a:ext uri="{FF2B5EF4-FFF2-40B4-BE49-F238E27FC236}">
                        <a16:creationId xmlns:a16="http://schemas.microsoft.com/office/drawing/2014/main" id="{824E8797-F69C-4233-9FE4-B974AF28D3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5">
                  <a:extLst>
                    <a:ext uri="{FF2B5EF4-FFF2-40B4-BE49-F238E27FC236}">
                      <a16:creationId xmlns:a16="http://schemas.microsoft.com/office/drawing/2014/main" id="{3798CCBB-C6D4-4DEE-88C1-7CD369B5E9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4" name="Rectangle 16">
                    <a:extLst>
                      <a:ext uri="{FF2B5EF4-FFF2-40B4-BE49-F238E27FC236}">
                        <a16:creationId xmlns:a16="http://schemas.microsoft.com/office/drawing/2014/main" id="{43C52F73-7D1C-4F2C-8E25-FD1FF87548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17">
                    <a:extLst>
                      <a:ext uri="{FF2B5EF4-FFF2-40B4-BE49-F238E27FC236}">
                        <a16:creationId xmlns:a16="http://schemas.microsoft.com/office/drawing/2014/main" id="{195C3DD1-363F-4F4A-8568-8859FC1039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8">
                  <a:extLst>
                    <a:ext uri="{FF2B5EF4-FFF2-40B4-BE49-F238E27FC236}">
                      <a16:creationId xmlns:a16="http://schemas.microsoft.com/office/drawing/2014/main" id="{E6E1A027-E691-4547-8834-69249F77F4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2" name="Rectangle 19">
                    <a:extLst>
                      <a:ext uri="{FF2B5EF4-FFF2-40B4-BE49-F238E27FC236}">
                        <a16:creationId xmlns:a16="http://schemas.microsoft.com/office/drawing/2014/main" id="{B53D809E-7CCC-4771-ACA3-55CCF268BE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" name="Rectangle 20">
                    <a:extLst>
                      <a:ext uri="{FF2B5EF4-FFF2-40B4-BE49-F238E27FC236}">
                        <a16:creationId xmlns:a16="http://schemas.microsoft.com/office/drawing/2014/main" id="{C6EABEF6-7E0C-454F-93EB-6D042A8210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7" name="Rectangle 21">
                <a:extLst>
                  <a:ext uri="{FF2B5EF4-FFF2-40B4-BE49-F238E27FC236}">
                    <a16:creationId xmlns:a16="http://schemas.microsoft.com/office/drawing/2014/main" id="{85C0D0FD-4909-4AA6-B02C-454FDE2D5B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8048259-93DD-4A3C-BD9F-0C5EA0D635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1057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0E200-449F-48DE-B00A-DA214FD51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92201"/>
            <a:ext cx="7030660" cy="598090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Green Hydrogen Production Systems</a:t>
            </a:r>
          </a:p>
        </p:txBody>
      </p:sp>
      <p:pic>
        <p:nvPicPr>
          <p:cNvPr id="4" name="Picture 3" descr="Timeline&#10;&#10;Description automatically generated">
            <a:extLst>
              <a:ext uri="{FF2B5EF4-FFF2-40B4-BE49-F238E27FC236}">
                <a16:creationId xmlns:a16="http://schemas.microsoft.com/office/drawing/2014/main" id="{55A3B4C4-1F4A-4DC0-AD54-3AA41A2D59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74" y="1482328"/>
            <a:ext cx="8594725" cy="4400948"/>
          </a:xfrm>
          <a:prstGeom prst="rect">
            <a:avLst/>
          </a:prstGeom>
        </p:spPr>
      </p:pic>
      <p:grpSp>
        <p:nvGrpSpPr>
          <p:cNvPr id="5" name="Group 38">
            <a:extLst>
              <a:ext uri="{FF2B5EF4-FFF2-40B4-BE49-F238E27FC236}">
                <a16:creationId xmlns:a16="http://schemas.microsoft.com/office/drawing/2014/main" id="{BC37C8B1-877A-4B0C-93D2-67BAD642285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E699D40-09E1-47C7-951D-C15D1D7309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79F99657-98BC-450E-80D1-2339927826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7150B13-E4C6-4912-8BAF-E9F0785E05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90B157E-73A3-4852-AB43-CCC97A48C7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4F81627-B873-49FB-B005-EDECF2B777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F2C113C-541F-4170-A804-BE0AC5ABEC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6185B337-A3A3-4DE8-80E7-96D5428EB0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C00CA7B-1E70-4323-9F0E-3F0B3176EF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4704A94-789F-4894-A696-27AD8037A9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1CE6EE6-4BDB-4616-8D48-1E172A0A88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050BCFBE-B789-4681-BFFF-03C55E7D4C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976996E-0DFB-4939-A332-18C9DD1C77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4E4DD17-0448-443C-8323-8FC02B0955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BD1727B-FE98-4FBA-B8C2-45B37A9622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EABEF57-49AA-424C-9B94-3728C36289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4247328-ECAE-48BF-8344-43552DF1AC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99613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30250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Hydrogen Fuel Cell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hydrogen fuel cell is the most reversible and popular device that has been used in fuel cell vehicles.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consumes hydrogen and oxygen and only produces water vapor and heat as exhaust products.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Therefore, a hydrogen fuel cell vehicle produces zero tailpipe greenhouse gas (GHG) emission.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general, hydrogen is produced using either steam methane reforming or electrolysis of water.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adoption of FCEVs would significantly reduce a country’s dependence on foreign oil and Carbon release. </a:t>
            </a:r>
          </a:p>
        </p:txBody>
      </p:sp>
      <p:grpSp>
        <p:nvGrpSpPr>
          <p:cNvPr id="33" name="Group 38">
            <a:extLst>
              <a:ext uri="{FF2B5EF4-FFF2-40B4-BE49-F238E27FC236}">
                <a16:creationId xmlns:a16="http://schemas.microsoft.com/office/drawing/2014/main" id="{092610CF-0A8E-4E2A-89FE-1E85201C82F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4" name="Group 19">
              <a:extLst>
                <a:ext uri="{FF2B5EF4-FFF2-40B4-BE49-F238E27FC236}">
                  <a16:creationId xmlns:a16="http://schemas.microsoft.com/office/drawing/2014/main" id="{21174496-F8C2-481A-839F-2F2B7E6B41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6" name="Group 8">
                <a:extLst>
                  <a:ext uri="{FF2B5EF4-FFF2-40B4-BE49-F238E27FC236}">
                    <a16:creationId xmlns:a16="http://schemas.microsoft.com/office/drawing/2014/main" id="{6429FCAC-A48D-440F-A46C-BA8FD41044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8" name="Group 9">
                  <a:extLst>
                    <a:ext uri="{FF2B5EF4-FFF2-40B4-BE49-F238E27FC236}">
                      <a16:creationId xmlns:a16="http://schemas.microsoft.com/office/drawing/2014/main" id="{BCF0928D-D151-4901-B2AB-8BE2B6415E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8" name="Rectangle 10">
                    <a:extLst>
                      <a:ext uri="{FF2B5EF4-FFF2-40B4-BE49-F238E27FC236}">
                        <a16:creationId xmlns:a16="http://schemas.microsoft.com/office/drawing/2014/main" id="{ECB6760B-AF72-4382-AECC-CFEC5EAB6B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1">
                    <a:extLst>
                      <a:ext uri="{FF2B5EF4-FFF2-40B4-BE49-F238E27FC236}">
                        <a16:creationId xmlns:a16="http://schemas.microsoft.com/office/drawing/2014/main" id="{E5815447-08FD-4259-8D8A-D54551FA7F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" name="Group 12">
                  <a:extLst>
                    <a:ext uri="{FF2B5EF4-FFF2-40B4-BE49-F238E27FC236}">
                      <a16:creationId xmlns:a16="http://schemas.microsoft.com/office/drawing/2014/main" id="{272FFB3E-5B5C-45DA-AA5F-E2C5597718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6" name="Rectangle 13">
                    <a:extLst>
                      <a:ext uri="{FF2B5EF4-FFF2-40B4-BE49-F238E27FC236}">
                        <a16:creationId xmlns:a16="http://schemas.microsoft.com/office/drawing/2014/main" id="{4DA3A21C-EFFC-49D8-9EE7-E1F94EA55C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4">
                    <a:extLst>
                      <a:ext uri="{FF2B5EF4-FFF2-40B4-BE49-F238E27FC236}">
                        <a16:creationId xmlns:a16="http://schemas.microsoft.com/office/drawing/2014/main" id="{35972E4F-A962-40DB-94A9-FCDA51F18C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5">
                  <a:extLst>
                    <a:ext uri="{FF2B5EF4-FFF2-40B4-BE49-F238E27FC236}">
                      <a16:creationId xmlns:a16="http://schemas.microsoft.com/office/drawing/2014/main" id="{74CCB792-ACF2-4452-8E9E-D3A6FF3C9D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4" name="Rectangle 16">
                    <a:extLst>
                      <a:ext uri="{FF2B5EF4-FFF2-40B4-BE49-F238E27FC236}">
                        <a16:creationId xmlns:a16="http://schemas.microsoft.com/office/drawing/2014/main" id="{4530C038-B262-44A7-B63E-CC716783EF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17">
                    <a:extLst>
                      <a:ext uri="{FF2B5EF4-FFF2-40B4-BE49-F238E27FC236}">
                        <a16:creationId xmlns:a16="http://schemas.microsoft.com/office/drawing/2014/main" id="{35937FA6-76CA-4545-BAE1-B6D0E9BCF5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8">
                  <a:extLst>
                    <a:ext uri="{FF2B5EF4-FFF2-40B4-BE49-F238E27FC236}">
                      <a16:creationId xmlns:a16="http://schemas.microsoft.com/office/drawing/2014/main" id="{433CB7A7-C92A-4202-B875-E709DC74AA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2" name="Rectangle 19">
                    <a:extLst>
                      <a:ext uri="{FF2B5EF4-FFF2-40B4-BE49-F238E27FC236}">
                        <a16:creationId xmlns:a16="http://schemas.microsoft.com/office/drawing/2014/main" id="{435B9932-F5A6-4A31-BB77-5E58670463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" name="Rectangle 20">
                    <a:extLst>
                      <a:ext uri="{FF2B5EF4-FFF2-40B4-BE49-F238E27FC236}">
                        <a16:creationId xmlns:a16="http://schemas.microsoft.com/office/drawing/2014/main" id="{C990999B-AC34-4FED-81BB-DFA313A91B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7" name="Rectangle 21">
                <a:extLst>
                  <a:ext uri="{FF2B5EF4-FFF2-40B4-BE49-F238E27FC236}">
                    <a16:creationId xmlns:a16="http://schemas.microsoft.com/office/drawing/2014/main" id="{7A4C9561-BF90-43FE-B494-F44C626127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15BF7D7-A40B-4E37-8FB1-66A8BADEF1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9007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3"/>
          <p:cNvSpPr>
            <a:spLocks noGrp="1"/>
          </p:cNvSpPr>
          <p:nvPr>
            <p:ph type="title"/>
          </p:nvPr>
        </p:nvSpPr>
        <p:spPr>
          <a:xfrm>
            <a:off x="228600" y="83343"/>
            <a:ext cx="6873875" cy="1143000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Hydrogen: The Primordial Bestower to The Ecosystem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676400"/>
            <a:ext cx="8702675" cy="4422775"/>
          </a:xfrm>
        </p:spPr>
        <p:txBody>
          <a:bodyPr/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ecosystem scale, hydrogen supports microbial communities in most terrestrial, aquatic, and host-associated ecosystems.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the primordial electron donor.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all biological systems, hydrogen metabolism is the most superior energy generator.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Better understanding of hydrogen metabolism is the backbone of future renewable energy.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‘mole of electrons’ is 6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022 × 10</a:t>
            </a:r>
            <a:r>
              <a:rPr lang="en-I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electrons.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charge (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where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1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602 × 10</a:t>
            </a:r>
            <a:r>
              <a:rPr lang="en-I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−19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C.</a:t>
            </a:r>
          </a:p>
          <a:p>
            <a:r>
              <a:rPr lang="pt-B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pt-B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pt-B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96485 C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3" name="Group 38">
            <a:extLst>
              <a:ext uri="{FF2B5EF4-FFF2-40B4-BE49-F238E27FC236}">
                <a16:creationId xmlns:a16="http://schemas.microsoft.com/office/drawing/2014/main" id="{0115C418-935A-4893-BCEE-95D8EDC0FA6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4" name="Group 19">
              <a:extLst>
                <a:ext uri="{FF2B5EF4-FFF2-40B4-BE49-F238E27FC236}">
                  <a16:creationId xmlns:a16="http://schemas.microsoft.com/office/drawing/2014/main" id="{6CAF5C82-C8AD-42D4-835E-CD554E7E3A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6" name="Group 8">
                <a:extLst>
                  <a:ext uri="{FF2B5EF4-FFF2-40B4-BE49-F238E27FC236}">
                    <a16:creationId xmlns:a16="http://schemas.microsoft.com/office/drawing/2014/main" id="{FF292D31-9312-4DD7-93DA-7E952419F3C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8" name="Group 9">
                  <a:extLst>
                    <a:ext uri="{FF2B5EF4-FFF2-40B4-BE49-F238E27FC236}">
                      <a16:creationId xmlns:a16="http://schemas.microsoft.com/office/drawing/2014/main" id="{DC38D5A2-F5AA-4F8B-A702-1AE534855F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8" name="Rectangle 10">
                    <a:extLst>
                      <a:ext uri="{FF2B5EF4-FFF2-40B4-BE49-F238E27FC236}">
                        <a16:creationId xmlns:a16="http://schemas.microsoft.com/office/drawing/2014/main" id="{25990D1B-DEA0-46A7-9E0A-6963D18BF6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1">
                    <a:extLst>
                      <a:ext uri="{FF2B5EF4-FFF2-40B4-BE49-F238E27FC236}">
                        <a16:creationId xmlns:a16="http://schemas.microsoft.com/office/drawing/2014/main" id="{A88C3500-A89E-44EB-941A-2899E0EE79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" name="Group 12">
                  <a:extLst>
                    <a:ext uri="{FF2B5EF4-FFF2-40B4-BE49-F238E27FC236}">
                      <a16:creationId xmlns:a16="http://schemas.microsoft.com/office/drawing/2014/main" id="{26E23DDB-5FB4-49A8-8149-BC8889659B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6" name="Rectangle 13">
                    <a:extLst>
                      <a:ext uri="{FF2B5EF4-FFF2-40B4-BE49-F238E27FC236}">
                        <a16:creationId xmlns:a16="http://schemas.microsoft.com/office/drawing/2014/main" id="{3B62B447-E693-41CC-9086-3485999574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4">
                    <a:extLst>
                      <a:ext uri="{FF2B5EF4-FFF2-40B4-BE49-F238E27FC236}">
                        <a16:creationId xmlns:a16="http://schemas.microsoft.com/office/drawing/2014/main" id="{A2C58D5B-3E1F-4563-A015-53FD29782B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5">
                  <a:extLst>
                    <a:ext uri="{FF2B5EF4-FFF2-40B4-BE49-F238E27FC236}">
                      <a16:creationId xmlns:a16="http://schemas.microsoft.com/office/drawing/2014/main" id="{52B84988-34B8-4C9B-B8FC-39289F37E2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4" name="Rectangle 16">
                    <a:extLst>
                      <a:ext uri="{FF2B5EF4-FFF2-40B4-BE49-F238E27FC236}">
                        <a16:creationId xmlns:a16="http://schemas.microsoft.com/office/drawing/2014/main" id="{7830C381-43B7-4B9F-ADA2-F8D80F42B1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17">
                    <a:extLst>
                      <a:ext uri="{FF2B5EF4-FFF2-40B4-BE49-F238E27FC236}">
                        <a16:creationId xmlns:a16="http://schemas.microsoft.com/office/drawing/2014/main" id="{BCA3AB1E-6F13-43A3-BE2D-C8C1FC0EF1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8">
                  <a:extLst>
                    <a:ext uri="{FF2B5EF4-FFF2-40B4-BE49-F238E27FC236}">
                      <a16:creationId xmlns:a16="http://schemas.microsoft.com/office/drawing/2014/main" id="{F94428DF-6638-4C52-8BF7-5B8F4EF857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2" name="Rectangle 19">
                    <a:extLst>
                      <a:ext uri="{FF2B5EF4-FFF2-40B4-BE49-F238E27FC236}">
                        <a16:creationId xmlns:a16="http://schemas.microsoft.com/office/drawing/2014/main" id="{DAAC61F7-BC71-4BB9-96D6-C00B2C0AA4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" name="Rectangle 20">
                    <a:extLst>
                      <a:ext uri="{FF2B5EF4-FFF2-40B4-BE49-F238E27FC236}">
                        <a16:creationId xmlns:a16="http://schemas.microsoft.com/office/drawing/2014/main" id="{F578A931-B8F7-41C3-AE42-BDE8449031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7" name="Rectangle 21">
                <a:extLst>
                  <a:ext uri="{FF2B5EF4-FFF2-40B4-BE49-F238E27FC236}">
                    <a16:creationId xmlns:a16="http://schemas.microsoft.com/office/drawing/2014/main" id="{7328F155-3548-4297-BADD-8FB3223678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3FD7D4A-477E-4010-9B7E-57D342163C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00800" cy="868362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Atomistic Hydrogen Metabolism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7200"/>
          </a:xfrm>
        </p:spPr>
        <p:txBody>
          <a:bodyPr/>
          <a:lstStyle/>
          <a:p>
            <a:r>
              <a:rPr lang="en-IN" sz="2400">
                <a:latin typeface="Times New Roman" panose="02020603050405020304" pitchFamily="18" charset="0"/>
                <a:cs typeface="Times New Roman" panose="02020603050405020304" pitchFamily="18" charset="0"/>
              </a:rPr>
              <a:t>Most irreversible metabolism is combustion of hydrogen.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74663" y="2239963"/>
          <a:ext cx="8281987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606800" imgH="431800" progId="Equation.3">
                  <p:embed/>
                </p:oleObj>
              </mc:Choice>
              <mc:Fallback>
                <p:oleObj name="Equation" r:id="rId2" imgW="3606800" imgH="431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663" y="2239963"/>
                        <a:ext cx="8281987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04800" y="3571875"/>
            <a:ext cx="8702675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IN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Hydrogen gas forms explosive mixtures with air in concentrations from 4–74%. </a:t>
            </a:r>
          </a:p>
          <a:p>
            <a:pPr>
              <a:defRPr/>
            </a:pPr>
            <a:r>
              <a:rPr lang="en-IN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explosive reactions may be triggered by spark, heat, or sunlight.</a:t>
            </a:r>
          </a:p>
          <a:p>
            <a:pPr>
              <a:defRPr/>
            </a:pPr>
            <a:r>
              <a:rPr lang="en-IN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controlled Combustion is used in Next generation Hydrogen DI-SI I.C. Engines.</a:t>
            </a:r>
          </a:p>
        </p:txBody>
      </p:sp>
      <p:grpSp>
        <p:nvGrpSpPr>
          <p:cNvPr id="35" name="Group 38">
            <a:extLst>
              <a:ext uri="{FF2B5EF4-FFF2-40B4-BE49-F238E27FC236}">
                <a16:creationId xmlns:a16="http://schemas.microsoft.com/office/drawing/2014/main" id="{E443108C-6FDE-4D31-B96E-FFA7FC3F61B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6" name="Group 19">
              <a:extLst>
                <a:ext uri="{FF2B5EF4-FFF2-40B4-BE49-F238E27FC236}">
                  <a16:creationId xmlns:a16="http://schemas.microsoft.com/office/drawing/2014/main" id="{E59F09AA-0968-4374-861D-7A2976D0CD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8" name="Group 8">
                <a:extLst>
                  <a:ext uri="{FF2B5EF4-FFF2-40B4-BE49-F238E27FC236}">
                    <a16:creationId xmlns:a16="http://schemas.microsoft.com/office/drawing/2014/main" id="{441C7512-E8F3-4828-8C40-4CD91B725A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0" name="Group 9">
                  <a:extLst>
                    <a:ext uri="{FF2B5EF4-FFF2-40B4-BE49-F238E27FC236}">
                      <a16:creationId xmlns:a16="http://schemas.microsoft.com/office/drawing/2014/main" id="{0FF7D4C3-80DA-4B2F-B72E-9DBA99DD67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0" name="Rectangle 10">
                    <a:extLst>
                      <a:ext uri="{FF2B5EF4-FFF2-40B4-BE49-F238E27FC236}">
                        <a16:creationId xmlns:a16="http://schemas.microsoft.com/office/drawing/2014/main" id="{A34212C4-6C88-492B-9615-E91797BD67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" name="Rectangle 11">
                    <a:extLst>
                      <a:ext uri="{FF2B5EF4-FFF2-40B4-BE49-F238E27FC236}">
                        <a16:creationId xmlns:a16="http://schemas.microsoft.com/office/drawing/2014/main" id="{648FD18F-2893-4AB8-9848-7411E9F819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2">
                  <a:extLst>
                    <a:ext uri="{FF2B5EF4-FFF2-40B4-BE49-F238E27FC236}">
                      <a16:creationId xmlns:a16="http://schemas.microsoft.com/office/drawing/2014/main" id="{173C10C5-B653-4DD4-9A6E-78732F394E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8" name="Rectangle 13">
                    <a:extLst>
                      <a:ext uri="{FF2B5EF4-FFF2-40B4-BE49-F238E27FC236}">
                        <a16:creationId xmlns:a16="http://schemas.microsoft.com/office/drawing/2014/main" id="{E190EC25-29D8-42E7-ACE2-6C79B06485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4">
                    <a:extLst>
                      <a:ext uri="{FF2B5EF4-FFF2-40B4-BE49-F238E27FC236}">
                        <a16:creationId xmlns:a16="http://schemas.microsoft.com/office/drawing/2014/main" id="{A17E2D1D-9B3F-4FC0-9B76-13788F763C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5">
                  <a:extLst>
                    <a:ext uri="{FF2B5EF4-FFF2-40B4-BE49-F238E27FC236}">
                      <a16:creationId xmlns:a16="http://schemas.microsoft.com/office/drawing/2014/main" id="{A3FC9B6C-BFE0-4683-B1B3-8AB400AB74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6" name="Rectangle 16">
                    <a:extLst>
                      <a:ext uri="{FF2B5EF4-FFF2-40B4-BE49-F238E27FC236}">
                        <a16:creationId xmlns:a16="http://schemas.microsoft.com/office/drawing/2014/main" id="{32D12DED-A595-4B8A-A712-0EC0A59564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7">
                    <a:extLst>
                      <a:ext uri="{FF2B5EF4-FFF2-40B4-BE49-F238E27FC236}">
                        <a16:creationId xmlns:a16="http://schemas.microsoft.com/office/drawing/2014/main" id="{5A4E2916-E0A6-446F-9EFD-F850430257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8">
                  <a:extLst>
                    <a:ext uri="{FF2B5EF4-FFF2-40B4-BE49-F238E27FC236}">
                      <a16:creationId xmlns:a16="http://schemas.microsoft.com/office/drawing/2014/main" id="{94B46AB2-C4F1-4F5C-A158-A51470A2F0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4" name="Rectangle 19">
                    <a:extLst>
                      <a:ext uri="{FF2B5EF4-FFF2-40B4-BE49-F238E27FC236}">
                        <a16:creationId xmlns:a16="http://schemas.microsoft.com/office/drawing/2014/main" id="{E47A5FA4-AD88-49FC-AD81-F3FED3E31A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20">
                    <a:extLst>
                      <a:ext uri="{FF2B5EF4-FFF2-40B4-BE49-F238E27FC236}">
                        <a16:creationId xmlns:a16="http://schemas.microsoft.com/office/drawing/2014/main" id="{0162A236-8416-47A7-AFB7-BAEF9A6DCB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9" name="Rectangle 21">
                <a:extLst>
                  <a:ext uri="{FF2B5EF4-FFF2-40B4-BE49-F238E27FC236}">
                    <a16:creationId xmlns:a16="http://schemas.microsoft.com/office/drawing/2014/main" id="{5EE9CF47-D311-4967-9E02-89330460AD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A2FA46D-4535-405F-A408-E3AAFE40D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00800" cy="730250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Holistic Art of Hydrogen Metabolism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704" y="1074738"/>
            <a:ext cx="8534400" cy="4664075"/>
          </a:xfrm>
        </p:spPr>
        <p:txBody>
          <a:bodyPr/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Microorganisms conserve energy by metabolizing hydrogen.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Oxidation of this high-energy fuel yields electrons that can be used for respiration and carbon-fixation.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Electrochemical reaction of Hydrogen is the most reversible reaction.</a:t>
            </a:r>
          </a:p>
          <a:p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Electrochemical reaction produces electricity </a:t>
            </a:r>
          </a:p>
          <a:p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At cathode   ½ O</a:t>
            </a:r>
            <a: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+ 2e-   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O</a:t>
            </a:r>
            <a: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</a:p>
          <a:p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At anode    H</a:t>
            </a:r>
            <a: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O</a:t>
            </a:r>
            <a: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H</a:t>
            </a:r>
            <a: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+ 2e- </a:t>
            </a:r>
          </a:p>
          <a:p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Overall reaction  H</a:t>
            </a:r>
            <a: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½ O</a:t>
            </a:r>
            <a: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H</a:t>
            </a:r>
            <a:r>
              <a:rPr lang="en-US" sz="240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the change in this Gibbs free energy of formation,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IN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IN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that generates electrical energy.</a:t>
            </a:r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3882398"/>
              </p:ext>
            </p:extLst>
          </p:nvPr>
        </p:nvGraphicFramePr>
        <p:xfrm>
          <a:off x="4191000" y="5343525"/>
          <a:ext cx="429895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01800" imgH="241300" progId="Equation.3">
                  <p:embed/>
                </p:oleObj>
              </mc:Choice>
              <mc:Fallback>
                <p:oleObj name="Equation" r:id="rId2" imgW="1701800" imgH="2413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5343525"/>
                        <a:ext cx="429895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492125" y="5876925"/>
            <a:ext cx="86106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sz="2400">
                <a:latin typeface="Times New Roman" panose="02020603050405020304" pitchFamily="18" charset="0"/>
                <a:cs typeface="Times New Roman" panose="02020603050405020304" pitchFamily="18" charset="0"/>
              </a:rPr>
              <a:t>A  fuel cell only can convert this change in Gibbs free energy into electrical energy.</a:t>
            </a:r>
          </a:p>
        </p:txBody>
      </p:sp>
      <p:grpSp>
        <p:nvGrpSpPr>
          <p:cNvPr id="35" name="Group 38">
            <a:extLst>
              <a:ext uri="{FF2B5EF4-FFF2-40B4-BE49-F238E27FC236}">
                <a16:creationId xmlns:a16="http://schemas.microsoft.com/office/drawing/2014/main" id="{FA97F70D-4C74-4E84-ACFC-48BB9A71BA1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6" name="Group 19">
              <a:extLst>
                <a:ext uri="{FF2B5EF4-FFF2-40B4-BE49-F238E27FC236}">
                  <a16:creationId xmlns:a16="http://schemas.microsoft.com/office/drawing/2014/main" id="{D6703F5A-CA23-4010-9656-0932B0FB8D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8" name="Group 8">
                <a:extLst>
                  <a:ext uri="{FF2B5EF4-FFF2-40B4-BE49-F238E27FC236}">
                    <a16:creationId xmlns:a16="http://schemas.microsoft.com/office/drawing/2014/main" id="{08FF7757-3C6D-4616-A13F-23096D9E5E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0" name="Group 9">
                  <a:extLst>
                    <a:ext uri="{FF2B5EF4-FFF2-40B4-BE49-F238E27FC236}">
                      <a16:creationId xmlns:a16="http://schemas.microsoft.com/office/drawing/2014/main" id="{BE0A9232-8638-4226-9A94-63530629F7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0" name="Rectangle 10">
                    <a:extLst>
                      <a:ext uri="{FF2B5EF4-FFF2-40B4-BE49-F238E27FC236}">
                        <a16:creationId xmlns:a16="http://schemas.microsoft.com/office/drawing/2014/main" id="{B338FD4E-B2C9-488F-90DA-AC002260EB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" name="Rectangle 11">
                    <a:extLst>
                      <a:ext uri="{FF2B5EF4-FFF2-40B4-BE49-F238E27FC236}">
                        <a16:creationId xmlns:a16="http://schemas.microsoft.com/office/drawing/2014/main" id="{34327FCD-54F3-4FA8-9A07-26840756D9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2">
                  <a:extLst>
                    <a:ext uri="{FF2B5EF4-FFF2-40B4-BE49-F238E27FC236}">
                      <a16:creationId xmlns:a16="http://schemas.microsoft.com/office/drawing/2014/main" id="{6D5B4BEB-03C9-4C8A-B0B6-DBC0D57466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8" name="Rectangle 13">
                    <a:extLst>
                      <a:ext uri="{FF2B5EF4-FFF2-40B4-BE49-F238E27FC236}">
                        <a16:creationId xmlns:a16="http://schemas.microsoft.com/office/drawing/2014/main" id="{C8893C5E-2A46-478B-9CBD-F015788114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4">
                    <a:extLst>
                      <a:ext uri="{FF2B5EF4-FFF2-40B4-BE49-F238E27FC236}">
                        <a16:creationId xmlns:a16="http://schemas.microsoft.com/office/drawing/2014/main" id="{D18D665D-D109-44FE-A667-894030CF88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5">
                  <a:extLst>
                    <a:ext uri="{FF2B5EF4-FFF2-40B4-BE49-F238E27FC236}">
                      <a16:creationId xmlns:a16="http://schemas.microsoft.com/office/drawing/2014/main" id="{CFBCE970-F13D-42CA-A222-982D2EFA1E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6" name="Rectangle 16">
                    <a:extLst>
                      <a:ext uri="{FF2B5EF4-FFF2-40B4-BE49-F238E27FC236}">
                        <a16:creationId xmlns:a16="http://schemas.microsoft.com/office/drawing/2014/main" id="{DDBD492D-FFC0-4CFC-84AD-5CBA8D9858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7">
                    <a:extLst>
                      <a:ext uri="{FF2B5EF4-FFF2-40B4-BE49-F238E27FC236}">
                        <a16:creationId xmlns:a16="http://schemas.microsoft.com/office/drawing/2014/main" id="{16295439-B07F-4DB7-BF54-C0BB4BFDEF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8">
                  <a:extLst>
                    <a:ext uri="{FF2B5EF4-FFF2-40B4-BE49-F238E27FC236}">
                      <a16:creationId xmlns:a16="http://schemas.microsoft.com/office/drawing/2014/main" id="{F31D0CCB-DD12-415F-BE7D-0C31B40368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4" name="Rectangle 19">
                    <a:extLst>
                      <a:ext uri="{FF2B5EF4-FFF2-40B4-BE49-F238E27FC236}">
                        <a16:creationId xmlns:a16="http://schemas.microsoft.com/office/drawing/2014/main" id="{A1D0D963-60FB-416D-B934-F8EA27690E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20">
                    <a:extLst>
                      <a:ext uri="{FF2B5EF4-FFF2-40B4-BE49-F238E27FC236}">
                        <a16:creationId xmlns:a16="http://schemas.microsoft.com/office/drawing/2014/main" id="{97DE31A4-82C4-44CC-8E0C-01615C540B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9" name="Rectangle 21">
                <a:extLst>
                  <a:ext uri="{FF2B5EF4-FFF2-40B4-BE49-F238E27FC236}">
                    <a16:creationId xmlns:a16="http://schemas.microsoft.com/office/drawing/2014/main" id="{97B2D56F-0CFE-418F-A8A1-4B566F5778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2F29C6B-CC74-4A27-A34E-384CB49C47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6645275" cy="715962"/>
          </a:xfrm>
        </p:spPr>
        <p:txBody>
          <a:bodyPr/>
          <a:lstStyle/>
          <a:p>
            <a:r>
              <a:rPr lang="en-IN" sz="2800" dirty="0"/>
              <a:t>Change in Gibbs Free Energy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152659"/>
            <a:ext cx="6361113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361950" y="5543550"/>
            <a:ext cx="86106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sz="2400">
                <a:latin typeface="Times New Roman" panose="02020603050405020304" pitchFamily="18" charset="0"/>
                <a:cs typeface="Times New Roman" panose="02020603050405020304" pitchFamily="18" charset="0"/>
              </a:rPr>
              <a:t>If the fuel cell is a ‘reversible’ device, then </a:t>
            </a:r>
            <a:r>
              <a:rPr lang="en-I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all </a:t>
            </a:r>
            <a:r>
              <a:rPr lang="en-IN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this Gibbs free energy is converted into electrical energy.</a:t>
            </a:r>
          </a:p>
        </p:txBody>
      </p:sp>
      <p:grpSp>
        <p:nvGrpSpPr>
          <p:cNvPr id="35" name="Group 38">
            <a:extLst>
              <a:ext uri="{FF2B5EF4-FFF2-40B4-BE49-F238E27FC236}">
                <a16:creationId xmlns:a16="http://schemas.microsoft.com/office/drawing/2014/main" id="{A3F4EEF9-30F1-47AD-BB79-B6A11B912AF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6" name="Group 19">
              <a:extLst>
                <a:ext uri="{FF2B5EF4-FFF2-40B4-BE49-F238E27FC236}">
                  <a16:creationId xmlns:a16="http://schemas.microsoft.com/office/drawing/2014/main" id="{6EF3973D-D735-44B3-81C6-D0C94C5690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8" name="Group 8">
                <a:extLst>
                  <a:ext uri="{FF2B5EF4-FFF2-40B4-BE49-F238E27FC236}">
                    <a16:creationId xmlns:a16="http://schemas.microsoft.com/office/drawing/2014/main" id="{5B621FA9-C80C-4D46-9C1D-6F0E71F4BB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0" name="Group 9">
                  <a:extLst>
                    <a:ext uri="{FF2B5EF4-FFF2-40B4-BE49-F238E27FC236}">
                      <a16:creationId xmlns:a16="http://schemas.microsoft.com/office/drawing/2014/main" id="{7191A843-954F-41E6-85DB-21F3D8901A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0" name="Rectangle 10">
                    <a:extLst>
                      <a:ext uri="{FF2B5EF4-FFF2-40B4-BE49-F238E27FC236}">
                        <a16:creationId xmlns:a16="http://schemas.microsoft.com/office/drawing/2014/main" id="{8BC81F84-AA8F-491E-AE49-901E8C9652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" name="Rectangle 11">
                    <a:extLst>
                      <a:ext uri="{FF2B5EF4-FFF2-40B4-BE49-F238E27FC236}">
                        <a16:creationId xmlns:a16="http://schemas.microsoft.com/office/drawing/2014/main" id="{42A49A26-A7B8-41D4-802C-D809FCBE56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2">
                  <a:extLst>
                    <a:ext uri="{FF2B5EF4-FFF2-40B4-BE49-F238E27FC236}">
                      <a16:creationId xmlns:a16="http://schemas.microsoft.com/office/drawing/2014/main" id="{5B8AF402-0EA0-4C88-B475-CBB40CDE4F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8" name="Rectangle 13">
                    <a:extLst>
                      <a:ext uri="{FF2B5EF4-FFF2-40B4-BE49-F238E27FC236}">
                        <a16:creationId xmlns:a16="http://schemas.microsoft.com/office/drawing/2014/main" id="{54E992ED-E987-4470-961B-A4B934944A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4">
                    <a:extLst>
                      <a:ext uri="{FF2B5EF4-FFF2-40B4-BE49-F238E27FC236}">
                        <a16:creationId xmlns:a16="http://schemas.microsoft.com/office/drawing/2014/main" id="{048D3CB7-71C0-4954-A0E5-C0BA54E58A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5">
                  <a:extLst>
                    <a:ext uri="{FF2B5EF4-FFF2-40B4-BE49-F238E27FC236}">
                      <a16:creationId xmlns:a16="http://schemas.microsoft.com/office/drawing/2014/main" id="{9EFB6CD2-AFF3-400D-A7BB-9B09AD0A83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6" name="Rectangle 16">
                    <a:extLst>
                      <a:ext uri="{FF2B5EF4-FFF2-40B4-BE49-F238E27FC236}">
                        <a16:creationId xmlns:a16="http://schemas.microsoft.com/office/drawing/2014/main" id="{1F0E9FBC-5057-43B3-8687-3D8B71D7E9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7">
                    <a:extLst>
                      <a:ext uri="{FF2B5EF4-FFF2-40B4-BE49-F238E27FC236}">
                        <a16:creationId xmlns:a16="http://schemas.microsoft.com/office/drawing/2014/main" id="{80602640-E5B7-41FE-8BBB-EDD8A5B009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8">
                  <a:extLst>
                    <a:ext uri="{FF2B5EF4-FFF2-40B4-BE49-F238E27FC236}">
                      <a16:creationId xmlns:a16="http://schemas.microsoft.com/office/drawing/2014/main" id="{AD8DB998-90E0-44DC-A0BD-3AB0D67DBA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4" name="Rectangle 19">
                    <a:extLst>
                      <a:ext uri="{FF2B5EF4-FFF2-40B4-BE49-F238E27FC236}">
                        <a16:creationId xmlns:a16="http://schemas.microsoft.com/office/drawing/2014/main" id="{33D107AA-8A01-4AD4-9281-88CFC35B24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20">
                    <a:extLst>
                      <a:ext uri="{FF2B5EF4-FFF2-40B4-BE49-F238E27FC236}">
                        <a16:creationId xmlns:a16="http://schemas.microsoft.com/office/drawing/2014/main" id="{1475125F-8269-4D80-8889-3670456040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9" name="Rectangle 21">
                <a:extLst>
                  <a:ext uri="{FF2B5EF4-FFF2-40B4-BE49-F238E27FC236}">
                    <a16:creationId xmlns:a16="http://schemas.microsoft.com/office/drawing/2014/main" id="{AF85528D-8310-435F-BB63-4AE05D2368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DC4CE70-6E26-4D81-BD28-8408CDC6AD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41325" y="233738"/>
            <a:ext cx="6019800" cy="871668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Electrical Energy Generated by An Ideal Fuel Cell</a:t>
            </a: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38" y="1014413"/>
            <a:ext cx="4495800" cy="327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7591" y="1167179"/>
            <a:ext cx="4435475" cy="3381375"/>
          </a:xfrm>
        </p:spPr>
        <p:txBody>
          <a:bodyPr/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hydrogen fuel cell,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electrons pass round the external circuit for each molecule of hydrogen consumed.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Therefore, for one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mole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hydrogen used, 2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electrons pass round the external circuit – where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Avogadro’s number.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 bwMode="auto">
          <a:xfrm>
            <a:off x="402889" y="4610327"/>
            <a:ext cx="8550275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IN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−</a:t>
            </a:r>
            <a:r>
              <a:rPr lang="en-IN" sz="24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en-IN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charge on one electron, then the charge that flows is</a:t>
            </a: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0967151"/>
              </p:ext>
            </p:extLst>
          </p:nvPr>
        </p:nvGraphicFramePr>
        <p:xfrm>
          <a:off x="2744371" y="5030560"/>
          <a:ext cx="4102100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600200" imgH="177800" progId="Equation.3">
                  <p:embed/>
                </p:oleObj>
              </mc:Choice>
              <mc:Fallback>
                <p:oleObj name="Equation" r:id="rId3" imgW="1600200" imgH="1778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4371" y="5030560"/>
                        <a:ext cx="4102100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441325" y="5472868"/>
            <a:ext cx="85502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voltage of the fuel cell, then the electrical work done moving this charge round the circuit is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Electrical work done =  charge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 voltage </a:t>
            </a:r>
            <a:r>
              <a:rPr lang="en-IN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= -2F.V Joules.</a:t>
            </a:r>
            <a:endParaRPr lang="en-IN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7" name="Group 38">
            <a:extLst>
              <a:ext uri="{FF2B5EF4-FFF2-40B4-BE49-F238E27FC236}">
                <a16:creationId xmlns:a16="http://schemas.microsoft.com/office/drawing/2014/main" id="{F945FB9D-3344-4259-8B76-5F381D7030E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8" name="Group 19">
              <a:extLst>
                <a:ext uri="{FF2B5EF4-FFF2-40B4-BE49-F238E27FC236}">
                  <a16:creationId xmlns:a16="http://schemas.microsoft.com/office/drawing/2014/main" id="{E832F565-E7E3-4E3A-800F-98A0340F23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0" name="Group 8">
                <a:extLst>
                  <a:ext uri="{FF2B5EF4-FFF2-40B4-BE49-F238E27FC236}">
                    <a16:creationId xmlns:a16="http://schemas.microsoft.com/office/drawing/2014/main" id="{D1805D77-61B9-4F83-A4C0-3AD716D834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2" name="Group 9">
                  <a:extLst>
                    <a:ext uri="{FF2B5EF4-FFF2-40B4-BE49-F238E27FC236}">
                      <a16:creationId xmlns:a16="http://schemas.microsoft.com/office/drawing/2014/main" id="{DDB337A2-E51E-46E8-BE16-C60C462DC6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2" name="Rectangle 10">
                    <a:extLst>
                      <a:ext uri="{FF2B5EF4-FFF2-40B4-BE49-F238E27FC236}">
                        <a16:creationId xmlns:a16="http://schemas.microsoft.com/office/drawing/2014/main" id="{753999C7-7687-4963-8872-7ED44C9ABB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3" name="Rectangle 11">
                    <a:extLst>
                      <a:ext uri="{FF2B5EF4-FFF2-40B4-BE49-F238E27FC236}">
                        <a16:creationId xmlns:a16="http://schemas.microsoft.com/office/drawing/2014/main" id="{5A25E5A0-FDC3-4C02-A486-05292AAD0E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2">
                  <a:extLst>
                    <a:ext uri="{FF2B5EF4-FFF2-40B4-BE49-F238E27FC236}">
                      <a16:creationId xmlns:a16="http://schemas.microsoft.com/office/drawing/2014/main" id="{225D855D-6D5C-44E4-880A-719EA6E6A7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0" name="Rectangle 13">
                    <a:extLst>
                      <a:ext uri="{FF2B5EF4-FFF2-40B4-BE49-F238E27FC236}">
                        <a16:creationId xmlns:a16="http://schemas.microsoft.com/office/drawing/2014/main" id="{C4E29F27-927A-420C-BBA4-7D5849AA15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" name="Rectangle 14">
                    <a:extLst>
                      <a:ext uri="{FF2B5EF4-FFF2-40B4-BE49-F238E27FC236}">
                        <a16:creationId xmlns:a16="http://schemas.microsoft.com/office/drawing/2014/main" id="{F4064971-06F4-4B31-8300-31796457B1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" name="Group 15">
                  <a:extLst>
                    <a:ext uri="{FF2B5EF4-FFF2-40B4-BE49-F238E27FC236}">
                      <a16:creationId xmlns:a16="http://schemas.microsoft.com/office/drawing/2014/main" id="{8F82D149-AB94-4199-AAD5-5B0078462E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8" name="Rectangle 16">
                    <a:extLst>
                      <a:ext uri="{FF2B5EF4-FFF2-40B4-BE49-F238E27FC236}">
                        <a16:creationId xmlns:a16="http://schemas.microsoft.com/office/drawing/2014/main" id="{D54E18F9-B8D6-46D8-8247-C59E33D1D0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7">
                    <a:extLst>
                      <a:ext uri="{FF2B5EF4-FFF2-40B4-BE49-F238E27FC236}">
                        <a16:creationId xmlns:a16="http://schemas.microsoft.com/office/drawing/2014/main" id="{AEC9AF5B-07C5-4B70-86BD-963AED0300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5" name="Group 18">
                  <a:extLst>
                    <a:ext uri="{FF2B5EF4-FFF2-40B4-BE49-F238E27FC236}">
                      <a16:creationId xmlns:a16="http://schemas.microsoft.com/office/drawing/2014/main" id="{10267204-9074-43A4-AE22-59270492D0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6" name="Rectangle 19">
                    <a:extLst>
                      <a:ext uri="{FF2B5EF4-FFF2-40B4-BE49-F238E27FC236}">
                        <a16:creationId xmlns:a16="http://schemas.microsoft.com/office/drawing/2014/main" id="{7ED5CF70-AE57-4470-B01D-6A97EF109A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20">
                    <a:extLst>
                      <a:ext uri="{FF2B5EF4-FFF2-40B4-BE49-F238E27FC236}">
                        <a16:creationId xmlns:a16="http://schemas.microsoft.com/office/drawing/2014/main" id="{54FB4C0B-2F42-433E-8630-545950B00E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1" name="Rectangle 21">
                <a:extLst>
                  <a:ext uri="{FF2B5EF4-FFF2-40B4-BE49-F238E27FC236}">
                    <a16:creationId xmlns:a16="http://schemas.microsoft.com/office/drawing/2014/main" id="{EC8346F4-41D1-4227-82AE-8E227836AB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06075AB-6AF2-4261-B6F2-3332913E93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8" grpId="0"/>
      <p:bldP spid="2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93737"/>
          </a:xfrm>
        </p:spPr>
        <p:txBody>
          <a:bodyPr/>
          <a:lstStyle/>
          <a:p>
            <a:r>
              <a:rPr lang="en-IN" sz="2800">
                <a:latin typeface="Times New Roman" panose="02020603050405020304" pitchFamily="18" charset="0"/>
                <a:cs typeface="Times New Roman" panose="02020603050405020304" pitchFamily="18" charset="0"/>
              </a:rPr>
              <a:t>Ideal Cell Voltage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225" y="1176338"/>
            <a:ext cx="8229600" cy="1219200"/>
          </a:xfrm>
        </p:spPr>
        <p:txBody>
          <a:bodyPr/>
          <a:lstStyle/>
          <a:p>
            <a:r>
              <a:rPr lang="en-IN" sz="2400">
                <a:latin typeface="Times New Roman" panose="02020603050405020304" pitchFamily="18" charset="0"/>
                <a:cs typeface="Times New Roman" panose="02020603050405020304" pitchFamily="18" charset="0"/>
              </a:rPr>
              <a:t>If the system is reversible (or has no losses), then this electrical work done will be equal to the Gibbs free energy released.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570288" y="2166938"/>
          <a:ext cx="2171700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63225" imgH="241195" progId="Equation.3">
                  <p:embed/>
                </p:oleObj>
              </mc:Choice>
              <mc:Fallback>
                <p:oleObj name="Equation" r:id="rId2" imgW="863225" imgH="241195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0288" y="2166938"/>
                        <a:ext cx="2171700" cy="606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3765550" y="2871788"/>
          <a:ext cx="1711325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85800" imgH="419100" progId="Equation.3">
                  <p:embed/>
                </p:oleObj>
              </mc:Choice>
              <mc:Fallback>
                <p:oleObj name="Equation" r:id="rId4" imgW="685800" imgH="4191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5550" y="2871788"/>
                        <a:ext cx="1711325" cy="1044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27025" y="4014788"/>
            <a:ext cx="83820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IN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This fundamental equation gives the electromotive force (EMF) or reversible open circuit voltage of the hydrogen fuel cell.</a:t>
            </a:r>
          </a:p>
          <a:p>
            <a:pPr>
              <a:spcBef>
                <a:spcPct val="0"/>
              </a:spcBef>
            </a:pPr>
            <a:r>
              <a:rPr lang="en-IN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 practice the voltage would be lower than this because of the voltage drops in the circuit elements. </a:t>
            </a:r>
          </a:p>
          <a:p>
            <a:pPr>
              <a:spcBef>
                <a:spcPct val="0"/>
              </a:spcBef>
            </a:pPr>
            <a:r>
              <a:rPr lang="en-IN" sz="2400">
                <a:latin typeface="Times New Roman" panose="02020603050405020304" pitchFamily="18" charset="0"/>
                <a:cs typeface="Times New Roman" panose="02020603050405020304" pitchFamily="18" charset="0"/>
              </a:rPr>
              <a:t>Some of the irreversibilities apply a little even when no current is drawn, so even the OCV of a fuel cell will usually be lower.</a:t>
            </a:r>
          </a:p>
        </p:txBody>
      </p:sp>
      <p:grpSp>
        <p:nvGrpSpPr>
          <p:cNvPr id="36" name="Group 38">
            <a:extLst>
              <a:ext uri="{FF2B5EF4-FFF2-40B4-BE49-F238E27FC236}">
                <a16:creationId xmlns:a16="http://schemas.microsoft.com/office/drawing/2014/main" id="{B4B92D9A-E094-4372-BCBB-E155E55571D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7" name="Group 19">
              <a:extLst>
                <a:ext uri="{FF2B5EF4-FFF2-40B4-BE49-F238E27FC236}">
                  <a16:creationId xmlns:a16="http://schemas.microsoft.com/office/drawing/2014/main" id="{7F7D24CB-27D1-4ECA-9784-22BC75C752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9" name="Group 8">
                <a:extLst>
                  <a:ext uri="{FF2B5EF4-FFF2-40B4-BE49-F238E27FC236}">
                    <a16:creationId xmlns:a16="http://schemas.microsoft.com/office/drawing/2014/main" id="{86915A58-E12B-462B-85DB-45EEF95343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1" name="Group 9">
                  <a:extLst>
                    <a:ext uri="{FF2B5EF4-FFF2-40B4-BE49-F238E27FC236}">
                      <a16:creationId xmlns:a16="http://schemas.microsoft.com/office/drawing/2014/main" id="{2DCAC667-25FC-4523-B22A-11201B812E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" name="Rectangle 10">
                    <a:extLst>
                      <a:ext uri="{FF2B5EF4-FFF2-40B4-BE49-F238E27FC236}">
                        <a16:creationId xmlns:a16="http://schemas.microsoft.com/office/drawing/2014/main" id="{F6A098A2-E1BA-4E72-AE57-010E56458D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11">
                    <a:extLst>
                      <a:ext uri="{FF2B5EF4-FFF2-40B4-BE49-F238E27FC236}">
                        <a16:creationId xmlns:a16="http://schemas.microsoft.com/office/drawing/2014/main" id="{A0C91E56-B1F7-4AC8-B7C1-60EDB2F259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2">
                  <a:extLst>
                    <a:ext uri="{FF2B5EF4-FFF2-40B4-BE49-F238E27FC236}">
                      <a16:creationId xmlns:a16="http://schemas.microsoft.com/office/drawing/2014/main" id="{B488A05A-EAFE-4CA7-A8CF-B9DBA45D95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9" name="Rectangle 13">
                    <a:extLst>
                      <a:ext uri="{FF2B5EF4-FFF2-40B4-BE49-F238E27FC236}">
                        <a16:creationId xmlns:a16="http://schemas.microsoft.com/office/drawing/2014/main" id="{F872B953-0A2C-4910-B72A-95DEDF3D00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4">
                    <a:extLst>
                      <a:ext uri="{FF2B5EF4-FFF2-40B4-BE49-F238E27FC236}">
                        <a16:creationId xmlns:a16="http://schemas.microsoft.com/office/drawing/2014/main" id="{567C54A7-C6A9-4226-AC98-E8817CAEB9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5">
                  <a:extLst>
                    <a:ext uri="{FF2B5EF4-FFF2-40B4-BE49-F238E27FC236}">
                      <a16:creationId xmlns:a16="http://schemas.microsoft.com/office/drawing/2014/main" id="{9553A912-3878-4D14-9244-8185A55E66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7" name="Rectangle 16">
                    <a:extLst>
                      <a:ext uri="{FF2B5EF4-FFF2-40B4-BE49-F238E27FC236}">
                        <a16:creationId xmlns:a16="http://schemas.microsoft.com/office/drawing/2014/main" id="{8B474E38-1B20-4286-AA03-1F11660EB7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7">
                    <a:extLst>
                      <a:ext uri="{FF2B5EF4-FFF2-40B4-BE49-F238E27FC236}">
                        <a16:creationId xmlns:a16="http://schemas.microsoft.com/office/drawing/2014/main" id="{CFC67CE3-434F-477A-B2EE-5A00C49B74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" name="Group 18">
                  <a:extLst>
                    <a:ext uri="{FF2B5EF4-FFF2-40B4-BE49-F238E27FC236}">
                      <a16:creationId xmlns:a16="http://schemas.microsoft.com/office/drawing/2014/main" id="{C4493C8F-8B98-4FCE-AC81-BC7290951D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5" name="Rectangle 19">
                    <a:extLst>
                      <a:ext uri="{FF2B5EF4-FFF2-40B4-BE49-F238E27FC236}">
                        <a16:creationId xmlns:a16="http://schemas.microsoft.com/office/drawing/2014/main" id="{2C1F07A8-59B2-49FF-B8D4-9DE9B0250B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20">
                    <a:extLst>
                      <a:ext uri="{FF2B5EF4-FFF2-40B4-BE49-F238E27FC236}">
                        <a16:creationId xmlns:a16="http://schemas.microsoft.com/office/drawing/2014/main" id="{05F11A36-F184-4C54-BA69-D43C906FE3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0" name="Rectangle 21">
                <a:extLst>
                  <a:ext uri="{FF2B5EF4-FFF2-40B4-BE49-F238E27FC236}">
                    <a16:creationId xmlns:a16="http://schemas.microsoft.com/office/drawing/2014/main" id="{5000674F-E28D-4B0E-96A6-E00CAF496E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8EB4CE1-4D7B-4FF4-BE24-2666F2BD08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229600" cy="792162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Ideal Fuel Cell Capacity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225" y="1370013"/>
            <a:ext cx="8229600" cy="914400"/>
          </a:xfrm>
        </p:spPr>
        <p:txBody>
          <a:bodyPr/>
          <a:lstStyle/>
          <a:p>
            <a:r>
              <a:rPr lang="en-IN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 “ideal” efficiency of a reversible galvanic cell is related to the enthalpy for the cell reaction by</a:t>
            </a:r>
          </a:p>
        </p:txBody>
      </p:sp>
      <p:graphicFrame>
        <p:nvGraphicFramePr>
          <p:cNvPr id="17" name="Object 2"/>
          <p:cNvGraphicFramePr>
            <a:graphicFrameLocks noChangeAspect="1"/>
          </p:cNvGraphicFramePr>
          <p:nvPr/>
        </p:nvGraphicFramePr>
        <p:xfrm>
          <a:off x="2967038" y="2459038"/>
          <a:ext cx="3395662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20227" imgH="393529" progId="Equation.3">
                  <p:embed/>
                </p:oleObj>
              </mc:Choice>
              <mc:Fallback>
                <p:oleObj name="Equation" r:id="rId2" imgW="1320227" imgH="393529" progId="Equation.3">
                  <p:embed/>
                  <p:pic>
                    <p:nvPicPr>
                      <p:cNvPr id="1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7038" y="2459038"/>
                        <a:ext cx="3395662" cy="1012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3763963"/>
            <a:ext cx="7620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η</a:t>
            </a:r>
            <a:r>
              <a:rPr lang="en-IN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en-IN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>
                <a:latin typeface="Times New Roman" panose="02020603050405020304" pitchFamily="18" charset="0"/>
                <a:cs typeface="Times New Roman" panose="02020603050405020304" pitchFamily="18" charset="0"/>
              </a:rPr>
              <a:t>will be 100% if the electrochemical reaction involves no change in the number of gas moles, that is, when Δ</a:t>
            </a:r>
            <a:r>
              <a:rPr lang="en-IN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S is zero.</a:t>
            </a:r>
            <a:endParaRPr lang="en-I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198688" y="5014913"/>
          <a:ext cx="4441825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26451" imgH="393529" progId="Equation.3">
                  <p:embed/>
                </p:oleObj>
              </mc:Choice>
              <mc:Fallback>
                <p:oleObj name="Equation" r:id="rId4" imgW="1726451" imgH="393529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8688" y="5014913"/>
                        <a:ext cx="4441825" cy="1012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6" name="Group 38">
            <a:extLst>
              <a:ext uri="{FF2B5EF4-FFF2-40B4-BE49-F238E27FC236}">
                <a16:creationId xmlns:a16="http://schemas.microsoft.com/office/drawing/2014/main" id="{BF2210E6-5ABE-467C-98A2-E031D1F24DE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7" name="Group 19">
              <a:extLst>
                <a:ext uri="{FF2B5EF4-FFF2-40B4-BE49-F238E27FC236}">
                  <a16:creationId xmlns:a16="http://schemas.microsoft.com/office/drawing/2014/main" id="{F4CF42D2-E8D5-459B-A057-236A521C4B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9" name="Group 8">
                <a:extLst>
                  <a:ext uri="{FF2B5EF4-FFF2-40B4-BE49-F238E27FC236}">
                    <a16:creationId xmlns:a16="http://schemas.microsoft.com/office/drawing/2014/main" id="{1F797E91-B330-4A82-B514-8C035B54673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1" name="Group 9">
                  <a:extLst>
                    <a:ext uri="{FF2B5EF4-FFF2-40B4-BE49-F238E27FC236}">
                      <a16:creationId xmlns:a16="http://schemas.microsoft.com/office/drawing/2014/main" id="{9FC43AF6-3C43-43A3-8839-4873B3A70F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" name="Rectangle 10">
                    <a:extLst>
                      <a:ext uri="{FF2B5EF4-FFF2-40B4-BE49-F238E27FC236}">
                        <a16:creationId xmlns:a16="http://schemas.microsoft.com/office/drawing/2014/main" id="{35768397-30C4-4C72-A8D7-CC1ED70540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11">
                    <a:extLst>
                      <a:ext uri="{FF2B5EF4-FFF2-40B4-BE49-F238E27FC236}">
                        <a16:creationId xmlns:a16="http://schemas.microsoft.com/office/drawing/2014/main" id="{1478A220-609F-4ACE-A7A9-A8D8277F9C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2">
                  <a:extLst>
                    <a:ext uri="{FF2B5EF4-FFF2-40B4-BE49-F238E27FC236}">
                      <a16:creationId xmlns:a16="http://schemas.microsoft.com/office/drawing/2014/main" id="{FB10A197-3D44-4527-A4C1-528C68B2D0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9" name="Rectangle 13">
                    <a:extLst>
                      <a:ext uri="{FF2B5EF4-FFF2-40B4-BE49-F238E27FC236}">
                        <a16:creationId xmlns:a16="http://schemas.microsoft.com/office/drawing/2014/main" id="{0C9AF29C-C087-4563-A899-9316EF3BBE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4">
                    <a:extLst>
                      <a:ext uri="{FF2B5EF4-FFF2-40B4-BE49-F238E27FC236}">
                        <a16:creationId xmlns:a16="http://schemas.microsoft.com/office/drawing/2014/main" id="{D2A82267-B481-4307-9441-D10C8F01AE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5">
                  <a:extLst>
                    <a:ext uri="{FF2B5EF4-FFF2-40B4-BE49-F238E27FC236}">
                      <a16:creationId xmlns:a16="http://schemas.microsoft.com/office/drawing/2014/main" id="{0D706134-5816-4C44-98B4-83EB6E6636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7" name="Rectangle 16">
                    <a:extLst>
                      <a:ext uri="{FF2B5EF4-FFF2-40B4-BE49-F238E27FC236}">
                        <a16:creationId xmlns:a16="http://schemas.microsoft.com/office/drawing/2014/main" id="{3EA17F5B-BE51-4460-961A-2D1845E7B5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7">
                    <a:extLst>
                      <a:ext uri="{FF2B5EF4-FFF2-40B4-BE49-F238E27FC236}">
                        <a16:creationId xmlns:a16="http://schemas.microsoft.com/office/drawing/2014/main" id="{8D90D83A-C6D4-4416-8479-E21AE71012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" name="Group 18">
                  <a:extLst>
                    <a:ext uri="{FF2B5EF4-FFF2-40B4-BE49-F238E27FC236}">
                      <a16:creationId xmlns:a16="http://schemas.microsoft.com/office/drawing/2014/main" id="{2A8CA430-0F47-4BDA-88AD-DF6C3889FF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5" name="Rectangle 19">
                    <a:extLst>
                      <a:ext uri="{FF2B5EF4-FFF2-40B4-BE49-F238E27FC236}">
                        <a16:creationId xmlns:a16="http://schemas.microsoft.com/office/drawing/2014/main" id="{7E4CEDE8-95CB-4D07-864F-57BAEDC39E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20">
                    <a:extLst>
                      <a:ext uri="{FF2B5EF4-FFF2-40B4-BE49-F238E27FC236}">
                        <a16:creationId xmlns:a16="http://schemas.microsoft.com/office/drawing/2014/main" id="{E4346B1C-A35C-4AFF-80F4-35051B7011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0" name="Rectangle 21">
                <a:extLst>
                  <a:ext uri="{FF2B5EF4-FFF2-40B4-BE49-F238E27FC236}">
                    <a16:creationId xmlns:a16="http://schemas.microsoft.com/office/drawing/2014/main" id="{6B1D2053-CB8E-497F-A64D-9E02C86716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BBB0155-45BA-4340-8595-F62DF3D4AA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63639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5211" y="64506"/>
            <a:ext cx="6172200" cy="1143000"/>
          </a:xfrm>
        </p:spPr>
        <p:txBody>
          <a:bodyPr/>
          <a:lstStyle/>
          <a:p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Fundamental Law :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Electrochemical Reaction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33525"/>
            <a:ext cx="8229600" cy="2989263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IN">
                <a:solidFill>
                  <a:srgbClr val="FF0000"/>
                </a:solidFill>
                <a:latin typeface="Blackadder ITC" panose="04020505051007020D02" pitchFamily="82" charset="0"/>
                <a:cs typeface="Times New Roman" panose="02020603050405020304" pitchFamily="18" charset="0"/>
              </a:rPr>
              <a:t>In a fuel system, generating chemical energy into electrical energy can be done by transforming hydrogen and oxygen into steam were restricted by efficiency limits of the Carnot thermal cycle.</a:t>
            </a:r>
          </a:p>
          <a:p>
            <a:pPr marL="0" indent="0" algn="ctr">
              <a:buFontTx/>
              <a:buNone/>
            </a:pPr>
            <a:r>
              <a:rPr lang="en-IN">
                <a:solidFill>
                  <a:srgbClr val="FF0000"/>
                </a:solidFill>
                <a:latin typeface="Blackadder ITC" panose="04020505051007020D02" pitchFamily="82" charset="0"/>
                <a:cs typeface="Times New Roman" panose="02020603050405020304" pitchFamily="18" charset="0"/>
              </a:rPr>
              <a:t>(Larminie and Dicks 2000) </a:t>
            </a:r>
            <a:endParaRPr lang="en-US">
              <a:solidFill>
                <a:srgbClr val="FF0000"/>
              </a:solidFill>
              <a:latin typeface="Blackadder ITC" panose="04020505051007020D02" pitchFamily="82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149600" y="4487863"/>
          <a:ext cx="2779713" cy="1227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77900" imgH="431800" progId="Equation.3">
                  <p:embed/>
                </p:oleObj>
              </mc:Choice>
              <mc:Fallback>
                <p:oleObj name="Equation" r:id="rId2" imgW="977900" imgH="431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9600" y="4487863"/>
                        <a:ext cx="2779713" cy="1227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" name="Group 38">
            <a:extLst>
              <a:ext uri="{FF2B5EF4-FFF2-40B4-BE49-F238E27FC236}">
                <a16:creationId xmlns:a16="http://schemas.microsoft.com/office/drawing/2014/main" id="{9AAB5203-AD2B-43CF-97FF-4C8822934CB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" name="Group 19">
              <a:extLst>
                <a:ext uri="{FF2B5EF4-FFF2-40B4-BE49-F238E27FC236}">
                  <a16:creationId xmlns:a16="http://schemas.microsoft.com/office/drawing/2014/main" id="{2F371513-E738-4422-9FD8-B4DF74E59A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7" name="Group 8">
                <a:extLst>
                  <a:ext uri="{FF2B5EF4-FFF2-40B4-BE49-F238E27FC236}">
                    <a16:creationId xmlns:a16="http://schemas.microsoft.com/office/drawing/2014/main" id="{C9302C6D-C4FA-44DA-A2D8-FFB21A7C48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9" name="Group 9">
                  <a:extLst>
                    <a:ext uri="{FF2B5EF4-FFF2-40B4-BE49-F238E27FC236}">
                      <a16:creationId xmlns:a16="http://schemas.microsoft.com/office/drawing/2014/main" id="{D8ADF754-07C0-4550-B734-D178A558EA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9" name="Rectangle 10">
                    <a:extLst>
                      <a:ext uri="{FF2B5EF4-FFF2-40B4-BE49-F238E27FC236}">
                        <a16:creationId xmlns:a16="http://schemas.microsoft.com/office/drawing/2014/main" id="{442F4AA6-04F6-4B6E-BEAA-F218C2C8AF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1">
                    <a:extLst>
                      <a:ext uri="{FF2B5EF4-FFF2-40B4-BE49-F238E27FC236}">
                        <a16:creationId xmlns:a16="http://schemas.microsoft.com/office/drawing/2014/main" id="{23FB3A52-C103-4E3D-BD83-FEE8B7F0EF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2">
                  <a:extLst>
                    <a:ext uri="{FF2B5EF4-FFF2-40B4-BE49-F238E27FC236}">
                      <a16:creationId xmlns:a16="http://schemas.microsoft.com/office/drawing/2014/main" id="{76056829-1675-41EE-BAE3-D909BBD917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7" name="Rectangle 13">
                    <a:extLst>
                      <a:ext uri="{FF2B5EF4-FFF2-40B4-BE49-F238E27FC236}">
                        <a16:creationId xmlns:a16="http://schemas.microsoft.com/office/drawing/2014/main" id="{B417DFB5-209A-42B2-BA79-630F1B4BEB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4">
                    <a:extLst>
                      <a:ext uri="{FF2B5EF4-FFF2-40B4-BE49-F238E27FC236}">
                        <a16:creationId xmlns:a16="http://schemas.microsoft.com/office/drawing/2014/main" id="{FE43A483-552F-4A10-B741-AF35153881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5">
                  <a:extLst>
                    <a:ext uri="{FF2B5EF4-FFF2-40B4-BE49-F238E27FC236}">
                      <a16:creationId xmlns:a16="http://schemas.microsoft.com/office/drawing/2014/main" id="{7876BB6A-F950-47A8-861C-EE164CB3B2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5" name="Rectangle 16">
                    <a:extLst>
                      <a:ext uri="{FF2B5EF4-FFF2-40B4-BE49-F238E27FC236}">
                        <a16:creationId xmlns:a16="http://schemas.microsoft.com/office/drawing/2014/main" id="{C1030C74-A8B0-4CBD-94EA-6370224A47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17">
                    <a:extLst>
                      <a:ext uri="{FF2B5EF4-FFF2-40B4-BE49-F238E27FC236}">
                        <a16:creationId xmlns:a16="http://schemas.microsoft.com/office/drawing/2014/main" id="{3C66889C-568B-4111-92C9-77B1BA29AC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8">
                  <a:extLst>
                    <a:ext uri="{FF2B5EF4-FFF2-40B4-BE49-F238E27FC236}">
                      <a16:creationId xmlns:a16="http://schemas.microsoft.com/office/drawing/2014/main" id="{C4C8D277-8684-408E-931A-CE345BBD1F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3" name="Rectangle 19">
                    <a:extLst>
                      <a:ext uri="{FF2B5EF4-FFF2-40B4-BE49-F238E27FC236}">
                        <a16:creationId xmlns:a16="http://schemas.microsoft.com/office/drawing/2014/main" id="{6B7D3D9E-004E-49A7-A4D4-9A83BD9E80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20">
                    <a:extLst>
                      <a:ext uri="{FF2B5EF4-FFF2-40B4-BE49-F238E27FC236}">
                        <a16:creationId xmlns:a16="http://schemas.microsoft.com/office/drawing/2014/main" id="{059455D0-EF96-49A7-9803-CD5450A0A7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8" name="Rectangle 21">
                <a:extLst>
                  <a:ext uri="{FF2B5EF4-FFF2-40B4-BE49-F238E27FC236}">
                    <a16:creationId xmlns:a16="http://schemas.microsoft.com/office/drawing/2014/main" id="{8AC54FF4-64CF-4245-9B82-838A955E2F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3B7BC2F-33B2-4604-B6BD-DF538388A5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4"/>
          <p:cNvSpPr>
            <a:spLocks noGrp="1"/>
          </p:cNvSpPr>
          <p:nvPr>
            <p:ph type="title"/>
          </p:nvPr>
        </p:nvSpPr>
        <p:spPr>
          <a:xfrm>
            <a:off x="488950" y="249238"/>
            <a:ext cx="6292850" cy="611187"/>
          </a:xfrm>
        </p:spPr>
        <p:txBody>
          <a:bodyPr/>
          <a:lstStyle/>
          <a:p>
            <a:r>
              <a:rPr lang="en-IN" sz="2800" dirty="0"/>
              <a:t>Second Law Analysis of Fuel Cell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1437961"/>
            <a:ext cx="7015163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013" y="1477963"/>
            <a:ext cx="5995987" cy="482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5" name="Group 38">
            <a:extLst>
              <a:ext uri="{FF2B5EF4-FFF2-40B4-BE49-F238E27FC236}">
                <a16:creationId xmlns:a16="http://schemas.microsoft.com/office/drawing/2014/main" id="{69DC5347-5D75-415F-B619-9CECFDFB985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6" name="Group 19">
              <a:extLst>
                <a:ext uri="{FF2B5EF4-FFF2-40B4-BE49-F238E27FC236}">
                  <a16:creationId xmlns:a16="http://schemas.microsoft.com/office/drawing/2014/main" id="{898FEA5C-5DB0-4ACD-B704-67CA0F6B0F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8" name="Group 8">
                <a:extLst>
                  <a:ext uri="{FF2B5EF4-FFF2-40B4-BE49-F238E27FC236}">
                    <a16:creationId xmlns:a16="http://schemas.microsoft.com/office/drawing/2014/main" id="{13133B05-9A39-4F74-B6C7-5581DDE1D2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0" name="Group 9">
                  <a:extLst>
                    <a:ext uri="{FF2B5EF4-FFF2-40B4-BE49-F238E27FC236}">
                      <a16:creationId xmlns:a16="http://schemas.microsoft.com/office/drawing/2014/main" id="{716B3412-EF80-4856-AD0E-C7037DF0DA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0" name="Rectangle 10">
                    <a:extLst>
                      <a:ext uri="{FF2B5EF4-FFF2-40B4-BE49-F238E27FC236}">
                        <a16:creationId xmlns:a16="http://schemas.microsoft.com/office/drawing/2014/main" id="{6B8E6CD3-786F-4E6B-B589-6FC7720C92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" name="Rectangle 11">
                    <a:extLst>
                      <a:ext uri="{FF2B5EF4-FFF2-40B4-BE49-F238E27FC236}">
                        <a16:creationId xmlns:a16="http://schemas.microsoft.com/office/drawing/2014/main" id="{2E3567FD-6DA8-4E89-9860-2EE4F96DE5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2">
                  <a:extLst>
                    <a:ext uri="{FF2B5EF4-FFF2-40B4-BE49-F238E27FC236}">
                      <a16:creationId xmlns:a16="http://schemas.microsoft.com/office/drawing/2014/main" id="{7E8BE402-6E0C-4743-A6FD-D8EFBA88A9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8" name="Rectangle 13">
                    <a:extLst>
                      <a:ext uri="{FF2B5EF4-FFF2-40B4-BE49-F238E27FC236}">
                        <a16:creationId xmlns:a16="http://schemas.microsoft.com/office/drawing/2014/main" id="{2AD16E7C-F6D2-44C9-99A6-673D1E846D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4">
                    <a:extLst>
                      <a:ext uri="{FF2B5EF4-FFF2-40B4-BE49-F238E27FC236}">
                        <a16:creationId xmlns:a16="http://schemas.microsoft.com/office/drawing/2014/main" id="{43359EA7-D5AA-49D9-9865-E5C88FFB19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5">
                  <a:extLst>
                    <a:ext uri="{FF2B5EF4-FFF2-40B4-BE49-F238E27FC236}">
                      <a16:creationId xmlns:a16="http://schemas.microsoft.com/office/drawing/2014/main" id="{AA2C0F6E-9020-495C-B0EC-F37F977574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6" name="Rectangle 16">
                    <a:extLst>
                      <a:ext uri="{FF2B5EF4-FFF2-40B4-BE49-F238E27FC236}">
                        <a16:creationId xmlns:a16="http://schemas.microsoft.com/office/drawing/2014/main" id="{E9677998-FE98-44B4-8141-3EAA902D02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7">
                    <a:extLst>
                      <a:ext uri="{FF2B5EF4-FFF2-40B4-BE49-F238E27FC236}">
                        <a16:creationId xmlns:a16="http://schemas.microsoft.com/office/drawing/2014/main" id="{598DB88A-DF9C-4A05-9E1D-B2A2073953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8">
                  <a:extLst>
                    <a:ext uri="{FF2B5EF4-FFF2-40B4-BE49-F238E27FC236}">
                      <a16:creationId xmlns:a16="http://schemas.microsoft.com/office/drawing/2014/main" id="{6CD68C2B-7176-4AC4-BD3F-30879E7724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4" name="Rectangle 19">
                    <a:extLst>
                      <a:ext uri="{FF2B5EF4-FFF2-40B4-BE49-F238E27FC236}">
                        <a16:creationId xmlns:a16="http://schemas.microsoft.com/office/drawing/2014/main" id="{450A58B6-1442-423B-9632-CCC5021046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20">
                    <a:extLst>
                      <a:ext uri="{FF2B5EF4-FFF2-40B4-BE49-F238E27FC236}">
                        <a16:creationId xmlns:a16="http://schemas.microsoft.com/office/drawing/2014/main" id="{3F62C7F9-F71C-4DEE-9A31-5E2D575F29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9" name="Rectangle 21">
                <a:extLst>
                  <a:ext uri="{FF2B5EF4-FFF2-40B4-BE49-F238E27FC236}">
                    <a16:creationId xmlns:a16="http://schemas.microsoft.com/office/drawing/2014/main" id="{4AE2EA4E-C750-417F-A4EF-2D0466642C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52A44D9-D0EF-4615-8652-70EA1C9C09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51504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629400" cy="669925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Flow Diagram for a Fuel Cell System</a:t>
            </a:r>
          </a:p>
        </p:txBody>
      </p:sp>
      <p:pic>
        <p:nvPicPr>
          <p:cNvPr id="13315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brightnessContrast bright="-20000" contras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75" y="1177925"/>
            <a:ext cx="7620000" cy="506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" name="Group 38">
            <a:extLst>
              <a:ext uri="{FF2B5EF4-FFF2-40B4-BE49-F238E27FC236}">
                <a16:creationId xmlns:a16="http://schemas.microsoft.com/office/drawing/2014/main" id="{CE8AF20A-3F4E-4E65-8938-9412222A420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4" name="Group 19">
              <a:extLst>
                <a:ext uri="{FF2B5EF4-FFF2-40B4-BE49-F238E27FC236}">
                  <a16:creationId xmlns:a16="http://schemas.microsoft.com/office/drawing/2014/main" id="{F7183838-558E-47A7-8E32-8A7D1AECA5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6" name="Group 8">
                <a:extLst>
                  <a:ext uri="{FF2B5EF4-FFF2-40B4-BE49-F238E27FC236}">
                    <a16:creationId xmlns:a16="http://schemas.microsoft.com/office/drawing/2014/main" id="{CF005AB2-51E8-49E3-9F85-4925CA59D25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8" name="Group 9">
                  <a:extLst>
                    <a:ext uri="{FF2B5EF4-FFF2-40B4-BE49-F238E27FC236}">
                      <a16:creationId xmlns:a16="http://schemas.microsoft.com/office/drawing/2014/main" id="{361C144B-09B7-422D-A33D-A1EA3ABF43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8" name="Rectangle 10">
                    <a:extLst>
                      <a:ext uri="{FF2B5EF4-FFF2-40B4-BE49-F238E27FC236}">
                        <a16:creationId xmlns:a16="http://schemas.microsoft.com/office/drawing/2014/main" id="{68752C69-DCD6-4FBB-9D70-FDD83FFFE7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1">
                    <a:extLst>
                      <a:ext uri="{FF2B5EF4-FFF2-40B4-BE49-F238E27FC236}">
                        <a16:creationId xmlns:a16="http://schemas.microsoft.com/office/drawing/2014/main" id="{BCF75EAC-6AD2-443F-9B75-E3BB5D872E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" name="Group 12">
                  <a:extLst>
                    <a:ext uri="{FF2B5EF4-FFF2-40B4-BE49-F238E27FC236}">
                      <a16:creationId xmlns:a16="http://schemas.microsoft.com/office/drawing/2014/main" id="{0CA76714-62A2-44DE-AD83-F89AD08879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6" name="Rectangle 13">
                    <a:extLst>
                      <a:ext uri="{FF2B5EF4-FFF2-40B4-BE49-F238E27FC236}">
                        <a16:creationId xmlns:a16="http://schemas.microsoft.com/office/drawing/2014/main" id="{017EE284-E292-428E-B785-A52823F776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4">
                    <a:extLst>
                      <a:ext uri="{FF2B5EF4-FFF2-40B4-BE49-F238E27FC236}">
                        <a16:creationId xmlns:a16="http://schemas.microsoft.com/office/drawing/2014/main" id="{F7129F18-AC9D-4AF7-AFC7-A5A975E427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5">
                  <a:extLst>
                    <a:ext uri="{FF2B5EF4-FFF2-40B4-BE49-F238E27FC236}">
                      <a16:creationId xmlns:a16="http://schemas.microsoft.com/office/drawing/2014/main" id="{400C1393-26AA-4C33-B396-3FD9C57120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4" name="Rectangle 16">
                    <a:extLst>
                      <a:ext uri="{FF2B5EF4-FFF2-40B4-BE49-F238E27FC236}">
                        <a16:creationId xmlns:a16="http://schemas.microsoft.com/office/drawing/2014/main" id="{19C93983-F38E-40C9-B326-8182F196E3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17">
                    <a:extLst>
                      <a:ext uri="{FF2B5EF4-FFF2-40B4-BE49-F238E27FC236}">
                        <a16:creationId xmlns:a16="http://schemas.microsoft.com/office/drawing/2014/main" id="{4D4ED4D6-FC11-46F8-91D9-4CE3C3ADC1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8">
                  <a:extLst>
                    <a:ext uri="{FF2B5EF4-FFF2-40B4-BE49-F238E27FC236}">
                      <a16:creationId xmlns:a16="http://schemas.microsoft.com/office/drawing/2014/main" id="{0B081035-4AF0-4CAA-A8CA-A443DCC501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2" name="Rectangle 19">
                    <a:extLst>
                      <a:ext uri="{FF2B5EF4-FFF2-40B4-BE49-F238E27FC236}">
                        <a16:creationId xmlns:a16="http://schemas.microsoft.com/office/drawing/2014/main" id="{95698D54-5CCC-4D3A-BD85-2C64780E25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" name="Rectangle 20">
                    <a:extLst>
                      <a:ext uri="{FF2B5EF4-FFF2-40B4-BE49-F238E27FC236}">
                        <a16:creationId xmlns:a16="http://schemas.microsoft.com/office/drawing/2014/main" id="{3C5A07EE-9C14-4540-B646-7C441E209A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7" name="Rectangle 21">
                <a:extLst>
                  <a:ext uri="{FF2B5EF4-FFF2-40B4-BE49-F238E27FC236}">
                    <a16:creationId xmlns:a16="http://schemas.microsoft.com/office/drawing/2014/main" id="{6F09605A-6D06-421D-B017-B1118AED9C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E6DAD68-956F-43E9-AE9A-E84C330643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3"/>
          <p:cNvSpPr>
            <a:spLocks noGrp="1"/>
          </p:cNvSpPr>
          <p:nvPr>
            <p:ph type="title"/>
          </p:nvPr>
        </p:nvSpPr>
        <p:spPr>
          <a:xfrm>
            <a:off x="0" y="167760"/>
            <a:ext cx="8229600" cy="838200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Fuel Cell Technologies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1000" y="1371600"/>
            <a:ext cx="8229600" cy="4525963"/>
          </a:xfrm>
        </p:spPr>
        <p:txBody>
          <a:bodyPr/>
          <a:lstStyle/>
          <a:p>
            <a:r>
              <a:rPr lang="en-IN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There are six major types of fuel cells depending on the type of their electrolyte.</a:t>
            </a:r>
          </a:p>
          <a:p>
            <a:r>
              <a:rPr lang="en-IN" sz="2400">
                <a:latin typeface="Times New Roman" panose="02020603050405020304" pitchFamily="18" charset="0"/>
                <a:cs typeface="Times New Roman" panose="02020603050405020304" pitchFamily="18" charset="0"/>
              </a:rPr>
              <a:t>Proton exchange membrane (PEM) or Polymer exchange membrane fuel cells (PEMFCs)</a:t>
            </a:r>
          </a:p>
          <a:p>
            <a:r>
              <a:rPr lang="en-IN" sz="2400">
                <a:latin typeface="Times New Roman" panose="02020603050405020304" pitchFamily="18" charset="0"/>
                <a:cs typeface="Times New Roman" panose="02020603050405020304" pitchFamily="18" charset="0"/>
              </a:rPr>
              <a:t>Alkaline fuel cells (AFCs)</a:t>
            </a:r>
          </a:p>
          <a:p>
            <a:r>
              <a:rPr lang="en-IN" sz="2400">
                <a:latin typeface="Times New Roman" panose="02020603050405020304" pitchFamily="18" charset="0"/>
                <a:cs typeface="Times New Roman" panose="02020603050405020304" pitchFamily="18" charset="0"/>
              </a:rPr>
              <a:t>Phosphoric acid fuel cells (PAFCs) </a:t>
            </a:r>
          </a:p>
          <a:p>
            <a:r>
              <a:rPr lang="en-IN" sz="2400">
                <a:latin typeface="Times New Roman" panose="02020603050405020304" pitchFamily="18" charset="0"/>
                <a:cs typeface="Times New Roman" panose="02020603050405020304" pitchFamily="18" charset="0"/>
              </a:rPr>
              <a:t>Molten carbonate fuel cells (MCFCs),</a:t>
            </a:r>
          </a:p>
          <a:p>
            <a:r>
              <a:rPr lang="en-IN" sz="2400">
                <a:latin typeface="Times New Roman" panose="02020603050405020304" pitchFamily="18" charset="0"/>
                <a:cs typeface="Times New Roman" panose="02020603050405020304" pitchFamily="18" charset="0"/>
              </a:rPr>
              <a:t>Solid oxide fuel cells (SOFCs)</a:t>
            </a:r>
          </a:p>
          <a:p>
            <a:r>
              <a:rPr lang="en-IN" sz="2400">
                <a:latin typeface="Times New Roman" panose="02020603050405020304" pitchFamily="18" charset="0"/>
                <a:cs typeface="Times New Roman" panose="02020603050405020304" pitchFamily="18" charset="0"/>
              </a:rPr>
              <a:t>Direct methanol fuel cells (DMFCs)</a:t>
            </a:r>
          </a:p>
        </p:txBody>
      </p:sp>
      <p:grpSp>
        <p:nvGrpSpPr>
          <p:cNvPr id="33" name="Group 38">
            <a:extLst>
              <a:ext uri="{FF2B5EF4-FFF2-40B4-BE49-F238E27FC236}">
                <a16:creationId xmlns:a16="http://schemas.microsoft.com/office/drawing/2014/main" id="{517B1962-3E97-487B-BBA0-BEDA68A319F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4" name="Group 19">
              <a:extLst>
                <a:ext uri="{FF2B5EF4-FFF2-40B4-BE49-F238E27FC236}">
                  <a16:creationId xmlns:a16="http://schemas.microsoft.com/office/drawing/2014/main" id="{50184C29-6AD6-4692-B724-09B0C2786D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6" name="Group 8">
                <a:extLst>
                  <a:ext uri="{FF2B5EF4-FFF2-40B4-BE49-F238E27FC236}">
                    <a16:creationId xmlns:a16="http://schemas.microsoft.com/office/drawing/2014/main" id="{F0EFAAC6-171D-454C-9C75-95A3D6E9D7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8" name="Group 9">
                  <a:extLst>
                    <a:ext uri="{FF2B5EF4-FFF2-40B4-BE49-F238E27FC236}">
                      <a16:creationId xmlns:a16="http://schemas.microsoft.com/office/drawing/2014/main" id="{E9400CAA-0715-4149-AC2E-E655DEA52C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8" name="Rectangle 10">
                    <a:extLst>
                      <a:ext uri="{FF2B5EF4-FFF2-40B4-BE49-F238E27FC236}">
                        <a16:creationId xmlns:a16="http://schemas.microsoft.com/office/drawing/2014/main" id="{5BEE5EC1-73CA-4A4C-B50D-A9F1BCA973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1">
                    <a:extLst>
                      <a:ext uri="{FF2B5EF4-FFF2-40B4-BE49-F238E27FC236}">
                        <a16:creationId xmlns:a16="http://schemas.microsoft.com/office/drawing/2014/main" id="{738760B6-6A58-4A48-AF21-374BBD70AE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" name="Group 12">
                  <a:extLst>
                    <a:ext uri="{FF2B5EF4-FFF2-40B4-BE49-F238E27FC236}">
                      <a16:creationId xmlns:a16="http://schemas.microsoft.com/office/drawing/2014/main" id="{FF6D6516-81F3-4236-80D1-0ECECEA19D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6" name="Rectangle 13">
                    <a:extLst>
                      <a:ext uri="{FF2B5EF4-FFF2-40B4-BE49-F238E27FC236}">
                        <a16:creationId xmlns:a16="http://schemas.microsoft.com/office/drawing/2014/main" id="{0220F668-7E17-4342-A469-DA8B4FAF9B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4">
                    <a:extLst>
                      <a:ext uri="{FF2B5EF4-FFF2-40B4-BE49-F238E27FC236}">
                        <a16:creationId xmlns:a16="http://schemas.microsoft.com/office/drawing/2014/main" id="{8364F24E-1CB4-4956-9FB2-BC90C92458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5">
                  <a:extLst>
                    <a:ext uri="{FF2B5EF4-FFF2-40B4-BE49-F238E27FC236}">
                      <a16:creationId xmlns:a16="http://schemas.microsoft.com/office/drawing/2014/main" id="{166B47EA-871D-41AB-BB5D-23571E1CCC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4" name="Rectangle 16">
                    <a:extLst>
                      <a:ext uri="{FF2B5EF4-FFF2-40B4-BE49-F238E27FC236}">
                        <a16:creationId xmlns:a16="http://schemas.microsoft.com/office/drawing/2014/main" id="{3E2EBD85-400E-43B9-B150-86743D1BC6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17">
                    <a:extLst>
                      <a:ext uri="{FF2B5EF4-FFF2-40B4-BE49-F238E27FC236}">
                        <a16:creationId xmlns:a16="http://schemas.microsoft.com/office/drawing/2014/main" id="{0CFBC322-D7D4-4C7B-8005-A7CBEB36C7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8">
                  <a:extLst>
                    <a:ext uri="{FF2B5EF4-FFF2-40B4-BE49-F238E27FC236}">
                      <a16:creationId xmlns:a16="http://schemas.microsoft.com/office/drawing/2014/main" id="{A20C2C1A-3DAA-44D7-BECE-9392EEEB14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2" name="Rectangle 19">
                    <a:extLst>
                      <a:ext uri="{FF2B5EF4-FFF2-40B4-BE49-F238E27FC236}">
                        <a16:creationId xmlns:a16="http://schemas.microsoft.com/office/drawing/2014/main" id="{FB3941EB-D436-4F45-822E-ED0CA49105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" name="Rectangle 20">
                    <a:extLst>
                      <a:ext uri="{FF2B5EF4-FFF2-40B4-BE49-F238E27FC236}">
                        <a16:creationId xmlns:a16="http://schemas.microsoft.com/office/drawing/2014/main" id="{1942B8D3-8D0F-4491-863D-15A8B23356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7" name="Rectangle 21">
                <a:extLst>
                  <a:ext uri="{FF2B5EF4-FFF2-40B4-BE49-F238E27FC236}">
                    <a16:creationId xmlns:a16="http://schemas.microsoft.com/office/drawing/2014/main" id="{E2FDBBF5-9983-43C1-B1FD-A2E34D06DA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07E4299-0C48-4B29-B0F4-AF681908A0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57200" y="1295400"/>
            <a:ext cx="8128000" cy="5384800"/>
            <a:chOff x="96" y="336"/>
            <a:chExt cx="5568" cy="3888"/>
          </a:xfrm>
        </p:grpSpPr>
        <p:sp>
          <p:nvSpPr>
            <p:cNvPr id="22546" name="Rectangle 5" descr="Recycled paper"/>
            <p:cNvSpPr>
              <a:spLocks noChangeArrowheads="1"/>
            </p:cNvSpPr>
            <p:nvPr/>
          </p:nvSpPr>
          <p:spPr bwMode="auto">
            <a:xfrm>
              <a:off x="96" y="336"/>
              <a:ext cx="5568" cy="3888"/>
            </a:xfrm>
            <a:prstGeom prst="rect">
              <a:avLst/>
            </a:prstGeom>
            <a:noFill/>
            <a:ln w="38100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sz="1200">
                <a:solidFill>
                  <a:srgbClr val="FFCCFF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2547" name="Oval 6"/>
            <p:cNvSpPr>
              <a:spLocks noChangeArrowheads="1"/>
            </p:cNvSpPr>
            <p:nvPr/>
          </p:nvSpPr>
          <p:spPr bwMode="auto">
            <a:xfrm>
              <a:off x="2554" y="384"/>
              <a:ext cx="584" cy="192"/>
            </a:xfrm>
            <a:prstGeom prst="ellipse">
              <a:avLst/>
            </a:prstGeom>
            <a:gradFill rotWithShape="0">
              <a:gsLst>
                <a:gs pos="0">
                  <a:srgbClr val="FF6600"/>
                </a:gs>
                <a:gs pos="100000">
                  <a:srgbClr val="762F00"/>
                </a:gs>
              </a:gsLst>
              <a:lin ang="5400000" scaled="1"/>
            </a:gra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sz="1200" b="1">
                  <a:solidFill>
                    <a:srgbClr val="66FF33"/>
                  </a:solidFill>
                  <a:latin typeface="Times New Roman" panose="02020603050405020304" pitchFamily="18" charset="0"/>
                </a:rPr>
                <a:t>V</a:t>
              </a:r>
            </a:p>
          </p:txBody>
        </p:sp>
        <p:sp>
          <p:nvSpPr>
            <p:cNvPr id="22548" name="Line 7"/>
            <p:cNvSpPr>
              <a:spLocks noChangeShapeType="1"/>
            </p:cNvSpPr>
            <p:nvPr/>
          </p:nvSpPr>
          <p:spPr bwMode="auto">
            <a:xfrm>
              <a:off x="2270" y="480"/>
              <a:ext cx="284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sz="1200"/>
            </a:p>
          </p:txBody>
        </p:sp>
        <p:sp>
          <p:nvSpPr>
            <p:cNvPr id="22549" name="Line 8"/>
            <p:cNvSpPr>
              <a:spLocks noChangeShapeType="1"/>
            </p:cNvSpPr>
            <p:nvPr/>
          </p:nvSpPr>
          <p:spPr bwMode="auto">
            <a:xfrm>
              <a:off x="3134" y="480"/>
              <a:ext cx="336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sz="1200"/>
            </a:p>
          </p:txBody>
        </p:sp>
        <p:sp>
          <p:nvSpPr>
            <p:cNvPr id="22550" name="Rectangle 9" descr="Recycled paper"/>
            <p:cNvSpPr>
              <a:spLocks noChangeArrowheads="1"/>
            </p:cNvSpPr>
            <p:nvPr/>
          </p:nvSpPr>
          <p:spPr bwMode="auto">
            <a:xfrm>
              <a:off x="2462" y="624"/>
              <a:ext cx="816" cy="3312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3810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sz="1200">
                <a:solidFill>
                  <a:srgbClr val="66FF33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2551" name="Rectangle 10" descr="25%"/>
            <p:cNvSpPr>
              <a:spLocks noChangeArrowheads="1"/>
            </p:cNvSpPr>
            <p:nvPr/>
          </p:nvSpPr>
          <p:spPr bwMode="auto">
            <a:xfrm>
              <a:off x="3619" y="912"/>
              <a:ext cx="955" cy="2832"/>
            </a:xfrm>
            <a:prstGeom prst="rect">
              <a:avLst/>
            </a:prstGeom>
            <a:pattFill prst="pct25">
              <a:fgClr>
                <a:schemeClr val="tx1"/>
              </a:fgClr>
              <a:bgClr>
                <a:schemeClr val="bg1"/>
              </a:bgClr>
            </a:pattFill>
            <a:ln w="38100" cmpd="dbl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IN" sz="1200"/>
            </a:p>
          </p:txBody>
        </p:sp>
        <p:sp>
          <p:nvSpPr>
            <p:cNvPr id="22552" name="Rectangle 11" descr="25%"/>
            <p:cNvSpPr>
              <a:spLocks noChangeArrowheads="1"/>
            </p:cNvSpPr>
            <p:nvPr/>
          </p:nvSpPr>
          <p:spPr bwMode="auto">
            <a:xfrm>
              <a:off x="1154" y="912"/>
              <a:ext cx="955" cy="2832"/>
            </a:xfrm>
            <a:prstGeom prst="rect">
              <a:avLst/>
            </a:prstGeom>
            <a:pattFill prst="pct25">
              <a:fgClr>
                <a:schemeClr val="tx2"/>
              </a:fgClr>
              <a:bgClr>
                <a:schemeClr val="bg1"/>
              </a:bgClr>
            </a:pattFill>
            <a:ln w="38100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IN" sz="1200"/>
            </a:p>
          </p:txBody>
        </p:sp>
        <p:sp>
          <p:nvSpPr>
            <p:cNvPr id="22553" name="Rectangle 12"/>
            <p:cNvSpPr>
              <a:spLocks noChangeArrowheads="1"/>
            </p:cNvSpPr>
            <p:nvPr/>
          </p:nvSpPr>
          <p:spPr bwMode="auto">
            <a:xfrm>
              <a:off x="446" y="1056"/>
              <a:ext cx="1982" cy="240"/>
            </a:xfrm>
            <a:prstGeom prst="rect">
              <a:avLst/>
            </a:prstGeom>
            <a:gradFill rotWithShape="0">
              <a:gsLst>
                <a:gs pos="0">
                  <a:srgbClr val="FFFF00"/>
                </a:gs>
                <a:gs pos="100000">
                  <a:srgbClr val="FF66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>
                  <a:latin typeface="Times New Roman" panose="02020603050405020304" pitchFamily="18" charset="0"/>
                </a:rPr>
                <a:t>AFC</a:t>
              </a:r>
            </a:p>
          </p:txBody>
        </p:sp>
        <p:sp>
          <p:nvSpPr>
            <p:cNvPr id="22554" name="Rectangle 13"/>
            <p:cNvSpPr>
              <a:spLocks noChangeArrowheads="1"/>
            </p:cNvSpPr>
            <p:nvPr/>
          </p:nvSpPr>
          <p:spPr bwMode="auto">
            <a:xfrm>
              <a:off x="432" y="1488"/>
              <a:ext cx="1982" cy="288"/>
            </a:xfrm>
            <a:prstGeom prst="rect">
              <a:avLst/>
            </a:prstGeom>
            <a:gradFill rotWithShape="0">
              <a:gsLst>
                <a:gs pos="0">
                  <a:srgbClr val="FFFF00"/>
                </a:gs>
                <a:gs pos="100000">
                  <a:srgbClr val="FF66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>
                  <a:latin typeface="Times New Roman" panose="02020603050405020304" pitchFamily="18" charset="0"/>
                </a:rPr>
                <a:t>PEMFC</a:t>
              </a:r>
            </a:p>
          </p:txBody>
        </p:sp>
        <p:sp>
          <p:nvSpPr>
            <p:cNvPr id="22555" name="Rectangle 14"/>
            <p:cNvSpPr>
              <a:spLocks noChangeArrowheads="1"/>
            </p:cNvSpPr>
            <p:nvPr/>
          </p:nvSpPr>
          <p:spPr bwMode="auto">
            <a:xfrm>
              <a:off x="446" y="2352"/>
              <a:ext cx="1982" cy="240"/>
            </a:xfrm>
            <a:prstGeom prst="rect">
              <a:avLst/>
            </a:prstGeom>
            <a:gradFill rotWithShape="0">
              <a:gsLst>
                <a:gs pos="0">
                  <a:srgbClr val="FFFF00"/>
                </a:gs>
                <a:gs pos="100000">
                  <a:srgbClr val="FF66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>
                  <a:latin typeface="Times New Roman" panose="02020603050405020304" pitchFamily="18" charset="0"/>
                </a:rPr>
                <a:t>PAFC</a:t>
              </a:r>
            </a:p>
          </p:txBody>
        </p:sp>
        <p:sp>
          <p:nvSpPr>
            <p:cNvPr id="22556" name="Rectangle 15"/>
            <p:cNvSpPr>
              <a:spLocks noChangeArrowheads="1"/>
            </p:cNvSpPr>
            <p:nvPr/>
          </p:nvSpPr>
          <p:spPr bwMode="auto">
            <a:xfrm>
              <a:off x="446" y="2784"/>
              <a:ext cx="1982" cy="240"/>
            </a:xfrm>
            <a:prstGeom prst="rect">
              <a:avLst/>
            </a:prstGeom>
            <a:gradFill rotWithShape="0">
              <a:gsLst>
                <a:gs pos="0">
                  <a:srgbClr val="FFFF00"/>
                </a:gs>
                <a:gs pos="100000">
                  <a:srgbClr val="FF66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>
                  <a:latin typeface="Times New Roman" panose="02020603050405020304" pitchFamily="18" charset="0"/>
                </a:rPr>
                <a:t>MCFC</a:t>
              </a:r>
            </a:p>
          </p:txBody>
        </p:sp>
        <p:sp>
          <p:nvSpPr>
            <p:cNvPr id="22557" name="Rectangle 16"/>
            <p:cNvSpPr>
              <a:spLocks noChangeArrowheads="1"/>
            </p:cNvSpPr>
            <p:nvPr/>
          </p:nvSpPr>
          <p:spPr bwMode="auto">
            <a:xfrm>
              <a:off x="446" y="3216"/>
              <a:ext cx="1982" cy="240"/>
            </a:xfrm>
            <a:prstGeom prst="rect">
              <a:avLst/>
            </a:prstGeom>
            <a:gradFill rotWithShape="0">
              <a:gsLst>
                <a:gs pos="0">
                  <a:srgbClr val="FFFF00"/>
                </a:gs>
                <a:gs pos="100000">
                  <a:srgbClr val="FF66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>
                  <a:latin typeface="Times New Roman" panose="02020603050405020304" pitchFamily="18" charset="0"/>
                </a:rPr>
                <a:t>SOFC</a:t>
              </a:r>
            </a:p>
          </p:txBody>
        </p:sp>
        <p:sp>
          <p:nvSpPr>
            <p:cNvPr id="22558" name="Text Box 17"/>
            <p:cNvSpPr txBox="1">
              <a:spLocks noChangeArrowheads="1"/>
            </p:cNvSpPr>
            <p:nvPr/>
          </p:nvSpPr>
          <p:spPr bwMode="auto">
            <a:xfrm>
              <a:off x="1737" y="960"/>
              <a:ext cx="266" cy="2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sz="1200" b="1">
                  <a:solidFill>
                    <a:srgbClr val="66FF33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200" b="1" baseline="-25000">
                  <a:solidFill>
                    <a:srgbClr val="66FF33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2559" name="Text Box 18"/>
            <p:cNvSpPr txBox="1">
              <a:spLocks noChangeArrowheads="1"/>
            </p:cNvSpPr>
            <p:nvPr/>
          </p:nvSpPr>
          <p:spPr bwMode="auto">
            <a:xfrm>
              <a:off x="2654" y="1104"/>
              <a:ext cx="432" cy="2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sz="1200" b="1">
                  <a:solidFill>
                    <a:srgbClr val="66FF33"/>
                  </a:solidFill>
                  <a:latin typeface="Times New Roman" panose="02020603050405020304" pitchFamily="18" charset="0"/>
                </a:rPr>
                <a:t>OH </a:t>
              </a:r>
              <a:r>
                <a:rPr lang="en-US" sz="1200" b="1" baseline="30000">
                  <a:solidFill>
                    <a:srgbClr val="66FF33"/>
                  </a:solidFill>
                  <a:latin typeface="Times New Roman" panose="02020603050405020304" pitchFamily="18" charset="0"/>
                </a:rPr>
                <a:t>-</a:t>
              </a:r>
            </a:p>
          </p:txBody>
        </p:sp>
        <p:sp>
          <p:nvSpPr>
            <p:cNvPr id="22560" name="Text Box 19"/>
            <p:cNvSpPr txBox="1">
              <a:spLocks noChangeArrowheads="1"/>
            </p:cNvSpPr>
            <p:nvPr/>
          </p:nvSpPr>
          <p:spPr bwMode="auto">
            <a:xfrm>
              <a:off x="542" y="3504"/>
              <a:ext cx="429" cy="200"/>
            </a:xfrm>
            <a:prstGeom prst="rect">
              <a:avLst/>
            </a:prstGeom>
            <a:gradFill rotWithShape="0">
              <a:gsLst>
                <a:gs pos="0">
                  <a:srgbClr val="FF0000"/>
                </a:gs>
                <a:gs pos="50000">
                  <a:srgbClr val="760000"/>
                </a:gs>
                <a:gs pos="100000">
                  <a:srgbClr val="FF0000"/>
                </a:gs>
              </a:gsLst>
              <a:lin ang="5400000" scaled="1"/>
            </a:gra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sz="1200" b="1">
                  <a:solidFill>
                    <a:srgbClr val="FFFF99"/>
                  </a:solidFill>
                  <a:latin typeface="Times New Roman" panose="02020603050405020304" pitchFamily="18" charset="0"/>
                </a:rPr>
                <a:t>Fuel</a:t>
              </a:r>
              <a:endParaRPr lang="en-US" sz="1200" b="1" baseline="-25000">
                <a:solidFill>
                  <a:srgbClr val="FFFF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2561" name="Text Box 20"/>
            <p:cNvSpPr txBox="1">
              <a:spLocks noChangeArrowheads="1"/>
            </p:cNvSpPr>
            <p:nvPr/>
          </p:nvSpPr>
          <p:spPr bwMode="auto">
            <a:xfrm>
              <a:off x="1631" y="1200"/>
              <a:ext cx="372" cy="2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sz="1200" b="1">
                  <a:solidFill>
                    <a:srgbClr val="66FF33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200" b="1" baseline="-25000">
                  <a:solidFill>
                    <a:srgbClr val="66FF33"/>
                  </a:solidFill>
                  <a:latin typeface="Times New Roman" panose="02020603050405020304" pitchFamily="18" charset="0"/>
                </a:rPr>
                <a:t>2</a:t>
              </a:r>
              <a:r>
                <a:rPr lang="en-US" sz="1200" b="1">
                  <a:solidFill>
                    <a:srgbClr val="66FF33"/>
                  </a:solidFill>
                  <a:latin typeface="Times New Roman" panose="02020603050405020304" pitchFamily="18" charset="0"/>
                </a:rPr>
                <a:t>O</a:t>
              </a:r>
            </a:p>
          </p:txBody>
        </p:sp>
        <p:sp>
          <p:nvSpPr>
            <p:cNvPr id="22562" name="Text Box 21"/>
            <p:cNvSpPr txBox="1">
              <a:spLocks noChangeArrowheads="1"/>
            </p:cNvSpPr>
            <p:nvPr/>
          </p:nvSpPr>
          <p:spPr bwMode="auto">
            <a:xfrm>
              <a:off x="1764" y="1536"/>
              <a:ext cx="266" cy="2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sz="1200" b="1">
                  <a:solidFill>
                    <a:srgbClr val="66FF33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200" b="1" baseline="-25000">
                  <a:solidFill>
                    <a:srgbClr val="66FF33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2563" name="Text Box 22"/>
            <p:cNvSpPr txBox="1">
              <a:spLocks noChangeArrowheads="1"/>
            </p:cNvSpPr>
            <p:nvPr/>
          </p:nvSpPr>
          <p:spPr bwMode="auto">
            <a:xfrm>
              <a:off x="2654" y="1558"/>
              <a:ext cx="432" cy="2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sz="1200" b="1">
                  <a:solidFill>
                    <a:srgbClr val="66FF33"/>
                  </a:solidFill>
                  <a:latin typeface="Times New Roman" panose="02020603050405020304" pitchFamily="18" charset="0"/>
                </a:rPr>
                <a:t>H </a:t>
              </a:r>
              <a:r>
                <a:rPr lang="en-US" sz="1200" b="1" baseline="30000">
                  <a:solidFill>
                    <a:srgbClr val="66FF33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22564" name="Rectangle 23"/>
            <p:cNvSpPr>
              <a:spLocks noChangeArrowheads="1"/>
            </p:cNvSpPr>
            <p:nvPr/>
          </p:nvSpPr>
          <p:spPr bwMode="auto">
            <a:xfrm>
              <a:off x="446" y="1920"/>
              <a:ext cx="1982" cy="288"/>
            </a:xfrm>
            <a:prstGeom prst="rect">
              <a:avLst/>
            </a:prstGeom>
            <a:gradFill rotWithShape="0">
              <a:gsLst>
                <a:gs pos="0">
                  <a:srgbClr val="FFFF00"/>
                </a:gs>
                <a:gs pos="100000">
                  <a:srgbClr val="FF66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>
                  <a:latin typeface="Times New Roman" panose="02020603050405020304" pitchFamily="18" charset="0"/>
                </a:rPr>
                <a:t>DMFC</a:t>
              </a:r>
            </a:p>
          </p:txBody>
        </p:sp>
        <p:sp>
          <p:nvSpPr>
            <p:cNvPr id="22565" name="Text Box 24"/>
            <p:cNvSpPr txBox="1">
              <a:spLocks noChangeArrowheads="1"/>
            </p:cNvSpPr>
            <p:nvPr/>
          </p:nvSpPr>
          <p:spPr bwMode="auto">
            <a:xfrm>
              <a:off x="2654" y="1968"/>
              <a:ext cx="432" cy="2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sz="1200" b="1">
                  <a:solidFill>
                    <a:srgbClr val="66FF33"/>
                  </a:solidFill>
                  <a:latin typeface="Times New Roman" panose="02020603050405020304" pitchFamily="18" charset="0"/>
                </a:rPr>
                <a:t>H </a:t>
              </a:r>
              <a:r>
                <a:rPr lang="en-US" sz="1200" b="1" baseline="30000">
                  <a:solidFill>
                    <a:srgbClr val="66FF33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22566" name="Text Box 25"/>
            <p:cNvSpPr txBox="1">
              <a:spLocks noChangeArrowheads="1"/>
            </p:cNvSpPr>
            <p:nvPr/>
          </p:nvSpPr>
          <p:spPr bwMode="auto">
            <a:xfrm>
              <a:off x="2654" y="2326"/>
              <a:ext cx="432" cy="2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sz="1200" b="1">
                  <a:solidFill>
                    <a:srgbClr val="66FF33"/>
                  </a:solidFill>
                  <a:latin typeface="Times New Roman" panose="02020603050405020304" pitchFamily="18" charset="0"/>
                </a:rPr>
                <a:t>H </a:t>
              </a:r>
              <a:r>
                <a:rPr lang="en-US" sz="1200" b="1" baseline="30000">
                  <a:solidFill>
                    <a:srgbClr val="66FF33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22567" name="Text Box 26"/>
            <p:cNvSpPr txBox="1">
              <a:spLocks noChangeArrowheads="1"/>
            </p:cNvSpPr>
            <p:nvPr/>
          </p:nvSpPr>
          <p:spPr bwMode="auto">
            <a:xfrm>
              <a:off x="2654" y="3264"/>
              <a:ext cx="432" cy="2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sz="1200" b="1">
                  <a:solidFill>
                    <a:srgbClr val="66FF33"/>
                  </a:solidFill>
                  <a:latin typeface="Times New Roman" panose="02020603050405020304" pitchFamily="18" charset="0"/>
                </a:rPr>
                <a:t>O </a:t>
              </a:r>
              <a:r>
                <a:rPr lang="en-US" sz="1200" b="1" baseline="30000">
                  <a:solidFill>
                    <a:srgbClr val="66FF33"/>
                  </a:solidFill>
                  <a:latin typeface="Times New Roman" panose="02020603050405020304" pitchFamily="18" charset="0"/>
                </a:rPr>
                <a:t>2-</a:t>
              </a:r>
            </a:p>
          </p:txBody>
        </p:sp>
        <p:sp>
          <p:nvSpPr>
            <p:cNvPr id="22568" name="Text Box 27"/>
            <p:cNvSpPr txBox="1">
              <a:spLocks noChangeArrowheads="1"/>
            </p:cNvSpPr>
            <p:nvPr/>
          </p:nvSpPr>
          <p:spPr bwMode="auto">
            <a:xfrm>
              <a:off x="2606" y="2826"/>
              <a:ext cx="480" cy="2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sz="1200" b="1">
                  <a:solidFill>
                    <a:srgbClr val="66FF33"/>
                  </a:solidFill>
                  <a:latin typeface="Times New Roman" panose="02020603050405020304" pitchFamily="18" charset="0"/>
                </a:rPr>
                <a:t>CO</a:t>
              </a:r>
              <a:r>
                <a:rPr lang="en-US" sz="1200" b="1" baseline="-25000">
                  <a:solidFill>
                    <a:srgbClr val="66FF33"/>
                  </a:solidFill>
                  <a:latin typeface="Times New Roman" panose="02020603050405020304" pitchFamily="18" charset="0"/>
                </a:rPr>
                <a:t>3</a:t>
              </a:r>
              <a:r>
                <a:rPr lang="en-US" sz="1200" b="1">
                  <a:solidFill>
                    <a:srgbClr val="66FF33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sz="1200" b="1" baseline="30000">
                  <a:solidFill>
                    <a:srgbClr val="66FF33"/>
                  </a:solidFill>
                  <a:latin typeface="Times New Roman" panose="02020603050405020304" pitchFamily="18" charset="0"/>
                </a:rPr>
                <a:t>2-</a:t>
              </a:r>
            </a:p>
          </p:txBody>
        </p:sp>
        <p:sp>
          <p:nvSpPr>
            <p:cNvPr id="22569" name="Rectangle 28"/>
            <p:cNvSpPr>
              <a:spLocks noChangeArrowheads="1"/>
            </p:cNvSpPr>
            <p:nvPr/>
          </p:nvSpPr>
          <p:spPr bwMode="auto">
            <a:xfrm>
              <a:off x="3532" y="1056"/>
              <a:ext cx="1797" cy="256"/>
            </a:xfrm>
            <a:prstGeom prst="rect">
              <a:avLst/>
            </a:prstGeom>
            <a:gradFill rotWithShape="0">
              <a:gsLst>
                <a:gs pos="0">
                  <a:srgbClr val="FF6600"/>
                </a:gs>
                <a:gs pos="50000">
                  <a:srgbClr val="FFFF00"/>
                </a:gs>
                <a:gs pos="100000">
                  <a:srgbClr val="FF66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>
                  <a:latin typeface="Times New Roman" panose="02020603050405020304" pitchFamily="18" charset="0"/>
                </a:rPr>
                <a:t>	  60</a:t>
              </a:r>
              <a:r>
                <a:rPr lang="en-US" sz="1200" b="1" baseline="30000">
                  <a:latin typeface="Times New Roman" panose="02020603050405020304" pitchFamily="18" charset="0"/>
                </a:rPr>
                <a:t>0</a:t>
              </a:r>
              <a:r>
                <a:rPr lang="en-US" sz="1200" b="1">
                  <a:latin typeface="Times New Roman" panose="02020603050405020304" pitchFamily="18" charset="0"/>
                </a:rPr>
                <a:t>C    100 kW</a:t>
              </a:r>
            </a:p>
          </p:txBody>
        </p:sp>
        <p:sp>
          <p:nvSpPr>
            <p:cNvPr id="22570" name="Rectangle 29"/>
            <p:cNvSpPr>
              <a:spLocks noChangeArrowheads="1"/>
            </p:cNvSpPr>
            <p:nvPr/>
          </p:nvSpPr>
          <p:spPr bwMode="auto">
            <a:xfrm>
              <a:off x="3518" y="1488"/>
              <a:ext cx="1861" cy="287"/>
            </a:xfrm>
            <a:prstGeom prst="rect">
              <a:avLst/>
            </a:prstGeom>
            <a:gradFill rotWithShape="0">
              <a:gsLst>
                <a:gs pos="0">
                  <a:srgbClr val="FF6600"/>
                </a:gs>
                <a:gs pos="50000">
                  <a:srgbClr val="FFFF00"/>
                </a:gs>
                <a:gs pos="100000">
                  <a:srgbClr val="FF66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>
                  <a:latin typeface="Times New Roman" panose="02020603050405020304" pitchFamily="18" charset="0"/>
                </a:rPr>
                <a:t>                 60</a:t>
              </a:r>
              <a:r>
                <a:rPr lang="en-US" sz="1200" b="1" baseline="30000" dirty="0">
                  <a:latin typeface="Times New Roman" panose="02020603050405020304" pitchFamily="18" charset="0"/>
                </a:rPr>
                <a:t>0</a:t>
              </a:r>
              <a:r>
                <a:rPr lang="en-US" sz="1200" b="1" dirty="0">
                  <a:latin typeface="Times New Roman" panose="02020603050405020304" pitchFamily="18" charset="0"/>
                </a:rPr>
                <a:t>C    250 kW</a:t>
              </a:r>
            </a:p>
          </p:txBody>
        </p:sp>
        <p:sp>
          <p:nvSpPr>
            <p:cNvPr id="22571" name="Rectangle 30"/>
            <p:cNvSpPr>
              <a:spLocks noChangeArrowheads="1"/>
            </p:cNvSpPr>
            <p:nvPr/>
          </p:nvSpPr>
          <p:spPr bwMode="auto">
            <a:xfrm>
              <a:off x="3532" y="2352"/>
              <a:ext cx="1797" cy="245"/>
            </a:xfrm>
            <a:prstGeom prst="rect">
              <a:avLst/>
            </a:prstGeom>
            <a:gradFill rotWithShape="0">
              <a:gsLst>
                <a:gs pos="0">
                  <a:srgbClr val="FF6600"/>
                </a:gs>
                <a:gs pos="50000">
                  <a:srgbClr val="FFFF00"/>
                </a:gs>
                <a:gs pos="100000">
                  <a:srgbClr val="FF66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>
                  <a:latin typeface="Times New Roman" panose="02020603050405020304" pitchFamily="18" charset="0"/>
                </a:rPr>
                <a:t>                190</a:t>
              </a:r>
              <a:r>
                <a:rPr lang="en-US" sz="1200" b="1" baseline="30000">
                  <a:latin typeface="Times New Roman" panose="02020603050405020304" pitchFamily="18" charset="0"/>
                </a:rPr>
                <a:t>0</a:t>
              </a:r>
              <a:r>
                <a:rPr lang="en-US" sz="1200" b="1">
                  <a:latin typeface="Times New Roman" panose="02020603050405020304" pitchFamily="18" charset="0"/>
                </a:rPr>
                <a:t>C    11 MW</a:t>
              </a:r>
            </a:p>
          </p:txBody>
        </p:sp>
        <p:sp>
          <p:nvSpPr>
            <p:cNvPr id="22572" name="Rectangle 31"/>
            <p:cNvSpPr>
              <a:spLocks noChangeArrowheads="1"/>
            </p:cNvSpPr>
            <p:nvPr/>
          </p:nvSpPr>
          <p:spPr bwMode="auto">
            <a:xfrm>
              <a:off x="3532" y="2784"/>
              <a:ext cx="1847" cy="224"/>
            </a:xfrm>
            <a:prstGeom prst="rect">
              <a:avLst/>
            </a:prstGeom>
            <a:gradFill rotWithShape="0">
              <a:gsLst>
                <a:gs pos="0">
                  <a:srgbClr val="FF6600"/>
                </a:gs>
                <a:gs pos="50000">
                  <a:srgbClr val="FFFF00"/>
                </a:gs>
                <a:gs pos="100000">
                  <a:srgbClr val="FF66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>
                  <a:latin typeface="Times New Roman" panose="02020603050405020304" pitchFamily="18" charset="0"/>
                </a:rPr>
                <a:t>	  650</a:t>
              </a:r>
              <a:r>
                <a:rPr lang="en-US" sz="1200" b="1" baseline="30000">
                  <a:latin typeface="Times New Roman" panose="02020603050405020304" pitchFamily="18" charset="0"/>
                </a:rPr>
                <a:t>0</a:t>
              </a:r>
              <a:r>
                <a:rPr lang="en-US" sz="1200" b="1">
                  <a:latin typeface="Times New Roman" panose="02020603050405020304" pitchFamily="18" charset="0"/>
                </a:rPr>
                <a:t>C    2 MW</a:t>
              </a:r>
            </a:p>
          </p:txBody>
        </p:sp>
        <p:sp>
          <p:nvSpPr>
            <p:cNvPr id="22573" name="Rectangle 32"/>
            <p:cNvSpPr>
              <a:spLocks noChangeArrowheads="1"/>
            </p:cNvSpPr>
            <p:nvPr/>
          </p:nvSpPr>
          <p:spPr bwMode="auto">
            <a:xfrm>
              <a:off x="3532" y="3216"/>
              <a:ext cx="1666" cy="240"/>
            </a:xfrm>
            <a:prstGeom prst="rect">
              <a:avLst/>
            </a:prstGeom>
            <a:gradFill rotWithShape="0">
              <a:gsLst>
                <a:gs pos="0">
                  <a:srgbClr val="FF6600"/>
                </a:gs>
                <a:gs pos="50000">
                  <a:srgbClr val="FFFF00"/>
                </a:gs>
                <a:gs pos="100000">
                  <a:srgbClr val="FF66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>
                  <a:latin typeface="Times New Roman" panose="02020603050405020304" pitchFamily="18" charset="0"/>
                </a:rPr>
                <a:t>              1000</a:t>
              </a:r>
              <a:r>
                <a:rPr lang="en-US" sz="1200" b="1" baseline="30000">
                  <a:latin typeface="Times New Roman" panose="02020603050405020304" pitchFamily="18" charset="0"/>
                </a:rPr>
                <a:t>0</a:t>
              </a:r>
              <a:r>
                <a:rPr lang="en-US" sz="1200" b="1">
                  <a:latin typeface="Times New Roman" panose="02020603050405020304" pitchFamily="18" charset="0"/>
                </a:rPr>
                <a:t>C  1 MW</a:t>
              </a:r>
            </a:p>
          </p:txBody>
        </p:sp>
        <p:sp>
          <p:nvSpPr>
            <p:cNvPr id="22574" name="Rectangle 33"/>
            <p:cNvSpPr>
              <a:spLocks noChangeArrowheads="1"/>
            </p:cNvSpPr>
            <p:nvPr/>
          </p:nvSpPr>
          <p:spPr bwMode="auto">
            <a:xfrm>
              <a:off x="3532" y="1920"/>
              <a:ext cx="1847" cy="317"/>
            </a:xfrm>
            <a:prstGeom prst="rect">
              <a:avLst/>
            </a:prstGeom>
            <a:gradFill rotWithShape="0">
              <a:gsLst>
                <a:gs pos="0">
                  <a:srgbClr val="FF6600"/>
                </a:gs>
                <a:gs pos="50000">
                  <a:srgbClr val="FFFF00"/>
                </a:gs>
                <a:gs pos="100000">
                  <a:srgbClr val="FF66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>
                  <a:latin typeface="Times New Roman" panose="02020603050405020304" pitchFamily="18" charset="0"/>
                </a:rPr>
                <a:t>	   80</a:t>
              </a:r>
              <a:r>
                <a:rPr lang="en-US" sz="1200" b="1" baseline="30000">
                  <a:latin typeface="Times New Roman" panose="02020603050405020304" pitchFamily="18" charset="0"/>
                </a:rPr>
                <a:t>0</a:t>
              </a:r>
              <a:r>
                <a:rPr lang="en-US" sz="1200" b="1">
                  <a:latin typeface="Times New Roman" panose="02020603050405020304" pitchFamily="18" charset="0"/>
                </a:rPr>
                <a:t>C    2 MW</a:t>
              </a:r>
            </a:p>
          </p:txBody>
        </p:sp>
        <p:sp>
          <p:nvSpPr>
            <p:cNvPr id="22575" name="Text Box 34"/>
            <p:cNvSpPr txBox="1">
              <a:spLocks noChangeArrowheads="1"/>
            </p:cNvSpPr>
            <p:nvPr/>
          </p:nvSpPr>
          <p:spPr bwMode="auto">
            <a:xfrm>
              <a:off x="3766" y="1059"/>
              <a:ext cx="314" cy="2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sz="1200" b="1">
                  <a:solidFill>
                    <a:srgbClr val="66FF33"/>
                  </a:solidFill>
                  <a:latin typeface="Times New Roman" panose="02020603050405020304" pitchFamily="18" charset="0"/>
                </a:rPr>
                <a:t>O</a:t>
              </a:r>
              <a:r>
                <a:rPr lang="en-US" sz="1200" b="1" baseline="-25000">
                  <a:solidFill>
                    <a:srgbClr val="66FF33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2576" name="Text Box 35"/>
            <p:cNvSpPr txBox="1">
              <a:spLocks noChangeArrowheads="1"/>
            </p:cNvSpPr>
            <p:nvPr/>
          </p:nvSpPr>
          <p:spPr bwMode="auto">
            <a:xfrm>
              <a:off x="3766" y="1392"/>
              <a:ext cx="314" cy="2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sz="1200" b="1">
                  <a:solidFill>
                    <a:srgbClr val="66FF33"/>
                  </a:solidFill>
                  <a:latin typeface="Times New Roman" panose="02020603050405020304" pitchFamily="18" charset="0"/>
                </a:rPr>
                <a:t>O</a:t>
              </a:r>
              <a:r>
                <a:rPr lang="en-US" sz="1200" b="1" baseline="-25000">
                  <a:solidFill>
                    <a:srgbClr val="66FF33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2577" name="Text Box 36"/>
            <p:cNvSpPr txBox="1">
              <a:spLocks noChangeArrowheads="1"/>
            </p:cNvSpPr>
            <p:nvPr/>
          </p:nvSpPr>
          <p:spPr bwMode="auto">
            <a:xfrm>
              <a:off x="3766" y="1632"/>
              <a:ext cx="362" cy="2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sz="1200" b="1">
                  <a:solidFill>
                    <a:srgbClr val="66FF33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200" b="1" baseline="-25000">
                  <a:solidFill>
                    <a:srgbClr val="66FF33"/>
                  </a:solidFill>
                  <a:latin typeface="Times New Roman" panose="02020603050405020304" pitchFamily="18" charset="0"/>
                </a:rPr>
                <a:t>2</a:t>
              </a:r>
              <a:r>
                <a:rPr lang="en-US" sz="1200" b="1">
                  <a:solidFill>
                    <a:srgbClr val="66FF33"/>
                  </a:solidFill>
                  <a:latin typeface="Times New Roman" panose="02020603050405020304" pitchFamily="18" charset="0"/>
                </a:rPr>
                <a:t>O</a:t>
              </a:r>
              <a:endParaRPr lang="en-US" sz="1200" b="1" baseline="-25000">
                <a:solidFill>
                  <a:srgbClr val="66FF33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2578" name="Text Box 37"/>
            <p:cNvSpPr txBox="1">
              <a:spLocks noChangeArrowheads="1"/>
            </p:cNvSpPr>
            <p:nvPr/>
          </p:nvSpPr>
          <p:spPr bwMode="auto">
            <a:xfrm>
              <a:off x="3766" y="1824"/>
              <a:ext cx="314" cy="2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sz="1200" b="1">
                  <a:solidFill>
                    <a:srgbClr val="66FF33"/>
                  </a:solidFill>
                  <a:latin typeface="Times New Roman" panose="02020603050405020304" pitchFamily="18" charset="0"/>
                </a:rPr>
                <a:t>O</a:t>
              </a:r>
              <a:r>
                <a:rPr lang="en-US" sz="1200" b="1" baseline="-25000">
                  <a:solidFill>
                    <a:srgbClr val="66FF33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2579" name="Text Box 38"/>
            <p:cNvSpPr txBox="1">
              <a:spLocks noChangeArrowheads="1"/>
            </p:cNvSpPr>
            <p:nvPr/>
          </p:nvSpPr>
          <p:spPr bwMode="auto">
            <a:xfrm>
              <a:off x="3766" y="2029"/>
              <a:ext cx="362" cy="2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sz="1200" b="1">
                  <a:solidFill>
                    <a:srgbClr val="66FF33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200" b="1" baseline="-25000">
                  <a:solidFill>
                    <a:srgbClr val="66FF33"/>
                  </a:solidFill>
                  <a:latin typeface="Times New Roman" panose="02020603050405020304" pitchFamily="18" charset="0"/>
                </a:rPr>
                <a:t>2</a:t>
              </a:r>
              <a:r>
                <a:rPr lang="en-US" sz="1200" b="1">
                  <a:solidFill>
                    <a:srgbClr val="66FF33"/>
                  </a:solidFill>
                  <a:latin typeface="Times New Roman" panose="02020603050405020304" pitchFamily="18" charset="0"/>
                </a:rPr>
                <a:t>O</a:t>
              </a:r>
              <a:endParaRPr lang="en-US" sz="1200" b="1" baseline="-25000">
                <a:solidFill>
                  <a:srgbClr val="66FF33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2580" name="Text Box 39"/>
            <p:cNvSpPr txBox="1">
              <a:spLocks noChangeArrowheads="1"/>
            </p:cNvSpPr>
            <p:nvPr/>
          </p:nvSpPr>
          <p:spPr bwMode="auto">
            <a:xfrm>
              <a:off x="3766" y="2269"/>
              <a:ext cx="314" cy="2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sz="1200" b="1">
                  <a:solidFill>
                    <a:srgbClr val="66FF33"/>
                  </a:solidFill>
                  <a:latin typeface="Times New Roman" panose="02020603050405020304" pitchFamily="18" charset="0"/>
                </a:rPr>
                <a:t>O</a:t>
              </a:r>
              <a:r>
                <a:rPr lang="en-US" sz="1200" b="1" baseline="-25000">
                  <a:solidFill>
                    <a:srgbClr val="66FF33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2581" name="Text Box 40"/>
            <p:cNvSpPr txBox="1">
              <a:spLocks noChangeArrowheads="1"/>
            </p:cNvSpPr>
            <p:nvPr/>
          </p:nvSpPr>
          <p:spPr bwMode="auto">
            <a:xfrm>
              <a:off x="3766" y="2496"/>
              <a:ext cx="362" cy="2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sz="1200" b="1">
                  <a:solidFill>
                    <a:srgbClr val="66FF33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200" b="1" baseline="-25000">
                  <a:solidFill>
                    <a:srgbClr val="66FF33"/>
                  </a:solidFill>
                  <a:latin typeface="Times New Roman" panose="02020603050405020304" pitchFamily="18" charset="0"/>
                </a:rPr>
                <a:t>2</a:t>
              </a:r>
              <a:r>
                <a:rPr lang="en-US" sz="1200" b="1">
                  <a:solidFill>
                    <a:srgbClr val="66FF33"/>
                  </a:solidFill>
                  <a:latin typeface="Times New Roman" panose="02020603050405020304" pitchFamily="18" charset="0"/>
                </a:rPr>
                <a:t>O</a:t>
              </a:r>
              <a:endParaRPr lang="en-US" sz="1200" b="1" baseline="-25000">
                <a:solidFill>
                  <a:srgbClr val="66FF33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2582" name="Text Box 41"/>
            <p:cNvSpPr txBox="1">
              <a:spLocks noChangeArrowheads="1"/>
            </p:cNvSpPr>
            <p:nvPr/>
          </p:nvSpPr>
          <p:spPr bwMode="auto">
            <a:xfrm>
              <a:off x="3766" y="2701"/>
              <a:ext cx="314" cy="2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sz="1200" b="1">
                  <a:solidFill>
                    <a:srgbClr val="66FF33"/>
                  </a:solidFill>
                  <a:latin typeface="Times New Roman" panose="02020603050405020304" pitchFamily="18" charset="0"/>
                </a:rPr>
                <a:t>O</a:t>
              </a:r>
              <a:r>
                <a:rPr lang="en-US" sz="1200" b="1" baseline="-25000">
                  <a:solidFill>
                    <a:srgbClr val="66FF33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2583" name="Text Box 42"/>
            <p:cNvSpPr txBox="1">
              <a:spLocks noChangeArrowheads="1"/>
            </p:cNvSpPr>
            <p:nvPr/>
          </p:nvSpPr>
          <p:spPr bwMode="auto">
            <a:xfrm>
              <a:off x="3766" y="2941"/>
              <a:ext cx="362" cy="2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sz="1200" b="1">
                  <a:solidFill>
                    <a:srgbClr val="66FF33"/>
                  </a:solidFill>
                  <a:latin typeface="Times New Roman" panose="02020603050405020304" pitchFamily="18" charset="0"/>
                </a:rPr>
                <a:t>CO</a:t>
              </a:r>
              <a:r>
                <a:rPr lang="en-US" sz="1200" b="1" baseline="-25000">
                  <a:solidFill>
                    <a:srgbClr val="66FF33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2584" name="Text Box 43"/>
            <p:cNvSpPr txBox="1">
              <a:spLocks noChangeArrowheads="1"/>
            </p:cNvSpPr>
            <p:nvPr/>
          </p:nvSpPr>
          <p:spPr bwMode="auto">
            <a:xfrm>
              <a:off x="3780" y="3264"/>
              <a:ext cx="348" cy="2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sz="1200" b="1">
                  <a:solidFill>
                    <a:srgbClr val="66FF33"/>
                  </a:solidFill>
                  <a:latin typeface="Times New Roman" panose="02020603050405020304" pitchFamily="18" charset="0"/>
                </a:rPr>
                <a:t>O</a:t>
              </a:r>
              <a:r>
                <a:rPr lang="en-US" sz="1200" b="1" baseline="-25000">
                  <a:solidFill>
                    <a:srgbClr val="66FF33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2585" name="Rectangle 44" descr="75%"/>
            <p:cNvSpPr>
              <a:spLocks noChangeArrowheads="1"/>
            </p:cNvSpPr>
            <p:nvPr/>
          </p:nvSpPr>
          <p:spPr bwMode="auto">
            <a:xfrm>
              <a:off x="2126" y="768"/>
              <a:ext cx="319" cy="3120"/>
            </a:xfrm>
            <a:prstGeom prst="rect">
              <a:avLst/>
            </a:prstGeom>
            <a:pattFill prst="pct75">
              <a:fgClr>
                <a:srgbClr val="FF3300"/>
              </a:fgClr>
              <a:bgClr>
                <a:srgbClr val="FFFFFF"/>
              </a:bgClr>
            </a:pattFill>
            <a:ln w="3810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IN" sz="1200"/>
            </a:p>
          </p:txBody>
        </p:sp>
        <p:sp>
          <p:nvSpPr>
            <p:cNvPr id="22586" name="Line 45"/>
            <p:cNvSpPr>
              <a:spLocks noChangeShapeType="1"/>
            </p:cNvSpPr>
            <p:nvPr/>
          </p:nvSpPr>
          <p:spPr bwMode="auto">
            <a:xfrm>
              <a:off x="2003" y="1296"/>
              <a:ext cx="371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sz="1200"/>
            </a:p>
          </p:txBody>
        </p:sp>
        <p:sp>
          <p:nvSpPr>
            <p:cNvPr id="22587" name="Line 46"/>
            <p:cNvSpPr>
              <a:spLocks noChangeShapeType="1"/>
            </p:cNvSpPr>
            <p:nvPr/>
          </p:nvSpPr>
          <p:spPr bwMode="auto">
            <a:xfrm>
              <a:off x="2016" y="1056"/>
              <a:ext cx="371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sz="1200"/>
            </a:p>
          </p:txBody>
        </p:sp>
        <p:sp>
          <p:nvSpPr>
            <p:cNvPr id="22588" name="Line 47"/>
            <p:cNvSpPr>
              <a:spLocks noChangeShapeType="1"/>
            </p:cNvSpPr>
            <p:nvPr/>
          </p:nvSpPr>
          <p:spPr bwMode="auto">
            <a:xfrm>
              <a:off x="2030" y="1632"/>
              <a:ext cx="371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sz="1200"/>
            </a:p>
          </p:txBody>
        </p:sp>
        <p:sp>
          <p:nvSpPr>
            <p:cNvPr id="22589" name="Line 48"/>
            <p:cNvSpPr>
              <a:spLocks noChangeShapeType="1"/>
            </p:cNvSpPr>
            <p:nvPr/>
          </p:nvSpPr>
          <p:spPr bwMode="auto">
            <a:xfrm>
              <a:off x="2222" y="2928"/>
              <a:ext cx="37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sz="1200"/>
            </a:p>
          </p:txBody>
        </p:sp>
        <p:sp>
          <p:nvSpPr>
            <p:cNvPr id="22590" name="Line 49"/>
            <p:cNvSpPr>
              <a:spLocks noChangeShapeType="1"/>
            </p:cNvSpPr>
            <p:nvPr/>
          </p:nvSpPr>
          <p:spPr bwMode="auto">
            <a:xfrm>
              <a:off x="2270" y="3360"/>
              <a:ext cx="37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sz="1200"/>
            </a:p>
          </p:txBody>
        </p:sp>
        <p:sp>
          <p:nvSpPr>
            <p:cNvPr id="22591" name="Line 50"/>
            <p:cNvSpPr>
              <a:spLocks noChangeShapeType="1"/>
            </p:cNvSpPr>
            <p:nvPr/>
          </p:nvSpPr>
          <p:spPr bwMode="auto">
            <a:xfrm>
              <a:off x="2283" y="1200"/>
              <a:ext cx="37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sz="1200"/>
            </a:p>
          </p:txBody>
        </p:sp>
        <p:sp>
          <p:nvSpPr>
            <p:cNvPr id="22592" name="Text Box 51"/>
            <p:cNvSpPr txBox="1">
              <a:spLocks noChangeArrowheads="1"/>
            </p:cNvSpPr>
            <p:nvPr/>
          </p:nvSpPr>
          <p:spPr bwMode="auto">
            <a:xfrm>
              <a:off x="1502" y="1885"/>
              <a:ext cx="501" cy="2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sz="1200" b="1">
                  <a:solidFill>
                    <a:srgbClr val="66FF33"/>
                  </a:solidFill>
                  <a:latin typeface="Times New Roman" panose="02020603050405020304" pitchFamily="18" charset="0"/>
                </a:rPr>
                <a:t>CH</a:t>
              </a:r>
              <a:r>
                <a:rPr lang="en-US" sz="1200" b="1" baseline="-25000">
                  <a:solidFill>
                    <a:srgbClr val="66FF33"/>
                  </a:solidFill>
                  <a:latin typeface="Times New Roman" panose="02020603050405020304" pitchFamily="18" charset="0"/>
                </a:rPr>
                <a:t>3</a:t>
              </a:r>
              <a:r>
                <a:rPr lang="en-US" sz="1200" b="1">
                  <a:solidFill>
                    <a:srgbClr val="66FF33"/>
                  </a:solidFill>
                  <a:latin typeface="Times New Roman" panose="02020603050405020304" pitchFamily="18" charset="0"/>
                </a:rPr>
                <a:t>OH</a:t>
              </a:r>
            </a:p>
          </p:txBody>
        </p:sp>
        <p:sp>
          <p:nvSpPr>
            <p:cNvPr id="22593" name="Text Box 52"/>
            <p:cNvSpPr txBox="1">
              <a:spLocks noChangeArrowheads="1"/>
            </p:cNvSpPr>
            <p:nvPr/>
          </p:nvSpPr>
          <p:spPr bwMode="auto">
            <a:xfrm>
              <a:off x="1694" y="2125"/>
              <a:ext cx="309" cy="33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sz="1200" b="1">
                  <a:solidFill>
                    <a:srgbClr val="66FF33"/>
                  </a:solidFill>
                  <a:latin typeface="Times New Roman" panose="02020603050405020304" pitchFamily="18" charset="0"/>
                </a:rPr>
                <a:t>CO</a:t>
              </a:r>
              <a:r>
                <a:rPr lang="en-US" sz="1200" b="1" baseline="-25000">
                  <a:solidFill>
                    <a:srgbClr val="66FF33"/>
                  </a:solidFill>
                  <a:latin typeface="Times New Roman" panose="02020603050405020304" pitchFamily="18" charset="0"/>
                </a:rPr>
                <a:t>2</a:t>
              </a:r>
              <a:endParaRPr lang="en-US" sz="1200" b="1">
                <a:solidFill>
                  <a:srgbClr val="66FF33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2594" name="Line 53"/>
            <p:cNvSpPr>
              <a:spLocks noChangeShapeType="1"/>
            </p:cNvSpPr>
            <p:nvPr/>
          </p:nvSpPr>
          <p:spPr bwMode="auto">
            <a:xfrm>
              <a:off x="2016" y="1968"/>
              <a:ext cx="371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sz="1200"/>
            </a:p>
          </p:txBody>
        </p:sp>
        <p:sp>
          <p:nvSpPr>
            <p:cNvPr id="22595" name="Text Box 54"/>
            <p:cNvSpPr txBox="1">
              <a:spLocks noChangeArrowheads="1"/>
            </p:cNvSpPr>
            <p:nvPr/>
          </p:nvSpPr>
          <p:spPr bwMode="auto">
            <a:xfrm>
              <a:off x="1716" y="2400"/>
              <a:ext cx="266" cy="2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sz="1200" b="1">
                  <a:solidFill>
                    <a:srgbClr val="66FF33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200" b="1" baseline="-25000">
                  <a:solidFill>
                    <a:srgbClr val="66FF33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2596" name="Line 55"/>
            <p:cNvSpPr>
              <a:spLocks noChangeShapeType="1"/>
            </p:cNvSpPr>
            <p:nvPr/>
          </p:nvSpPr>
          <p:spPr bwMode="auto">
            <a:xfrm>
              <a:off x="1981" y="2496"/>
              <a:ext cx="371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sz="1200"/>
            </a:p>
          </p:txBody>
        </p:sp>
        <p:sp>
          <p:nvSpPr>
            <p:cNvPr id="22597" name="Text Box 56"/>
            <p:cNvSpPr txBox="1">
              <a:spLocks noChangeArrowheads="1"/>
            </p:cNvSpPr>
            <p:nvPr/>
          </p:nvSpPr>
          <p:spPr bwMode="auto">
            <a:xfrm>
              <a:off x="1716" y="2701"/>
              <a:ext cx="266" cy="2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sz="1200" b="1">
                  <a:solidFill>
                    <a:srgbClr val="66FF33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200" b="1" baseline="-25000">
                  <a:solidFill>
                    <a:srgbClr val="66FF33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2598" name="Text Box 57"/>
            <p:cNvSpPr txBox="1">
              <a:spLocks noChangeArrowheads="1"/>
            </p:cNvSpPr>
            <p:nvPr/>
          </p:nvSpPr>
          <p:spPr bwMode="auto">
            <a:xfrm>
              <a:off x="1598" y="2941"/>
              <a:ext cx="372" cy="2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sz="1200" b="1">
                  <a:solidFill>
                    <a:srgbClr val="66FF33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200" b="1" baseline="-25000">
                  <a:solidFill>
                    <a:srgbClr val="66FF33"/>
                  </a:solidFill>
                  <a:latin typeface="Times New Roman" panose="02020603050405020304" pitchFamily="18" charset="0"/>
                </a:rPr>
                <a:t>2</a:t>
              </a:r>
              <a:r>
                <a:rPr lang="en-US" sz="1200" b="1">
                  <a:solidFill>
                    <a:srgbClr val="66FF33"/>
                  </a:solidFill>
                  <a:latin typeface="Times New Roman" panose="02020603050405020304" pitchFamily="18" charset="0"/>
                </a:rPr>
                <a:t>O</a:t>
              </a:r>
            </a:p>
          </p:txBody>
        </p:sp>
        <p:sp>
          <p:nvSpPr>
            <p:cNvPr id="22599" name="Text Box 58"/>
            <p:cNvSpPr txBox="1">
              <a:spLocks noChangeArrowheads="1"/>
            </p:cNvSpPr>
            <p:nvPr/>
          </p:nvSpPr>
          <p:spPr bwMode="auto">
            <a:xfrm>
              <a:off x="1598" y="3360"/>
              <a:ext cx="372" cy="2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sz="1200" b="1">
                  <a:solidFill>
                    <a:srgbClr val="66FF33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200" b="1" baseline="-25000">
                  <a:solidFill>
                    <a:srgbClr val="66FF33"/>
                  </a:solidFill>
                  <a:latin typeface="Times New Roman" panose="02020603050405020304" pitchFamily="18" charset="0"/>
                </a:rPr>
                <a:t>2</a:t>
              </a:r>
              <a:r>
                <a:rPr lang="en-US" sz="1200" b="1">
                  <a:solidFill>
                    <a:srgbClr val="66FF33"/>
                  </a:solidFill>
                  <a:latin typeface="Times New Roman" panose="02020603050405020304" pitchFamily="18" charset="0"/>
                </a:rPr>
                <a:t>O</a:t>
              </a:r>
            </a:p>
          </p:txBody>
        </p:sp>
        <p:sp>
          <p:nvSpPr>
            <p:cNvPr id="22600" name="Text Box 59"/>
            <p:cNvSpPr txBox="1">
              <a:spLocks noChangeArrowheads="1"/>
            </p:cNvSpPr>
            <p:nvPr/>
          </p:nvSpPr>
          <p:spPr bwMode="auto">
            <a:xfrm>
              <a:off x="1694" y="3133"/>
              <a:ext cx="266" cy="2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sz="1200" b="1">
                  <a:solidFill>
                    <a:srgbClr val="66FF33"/>
                  </a:solidFill>
                  <a:latin typeface="Times New Roman" panose="02020603050405020304" pitchFamily="18" charset="0"/>
                </a:rPr>
                <a:t>H</a:t>
              </a:r>
              <a:r>
                <a:rPr lang="en-US" sz="1200" b="1" baseline="-25000">
                  <a:solidFill>
                    <a:srgbClr val="66FF33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2601" name="Line 60"/>
            <p:cNvSpPr>
              <a:spLocks noChangeShapeType="1"/>
            </p:cNvSpPr>
            <p:nvPr/>
          </p:nvSpPr>
          <p:spPr bwMode="auto">
            <a:xfrm>
              <a:off x="1982" y="2832"/>
              <a:ext cx="371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sz="1200"/>
            </a:p>
          </p:txBody>
        </p:sp>
        <p:sp>
          <p:nvSpPr>
            <p:cNvPr id="22602" name="Line 61"/>
            <p:cNvSpPr>
              <a:spLocks noChangeShapeType="1"/>
            </p:cNvSpPr>
            <p:nvPr/>
          </p:nvSpPr>
          <p:spPr bwMode="auto">
            <a:xfrm>
              <a:off x="1995" y="3264"/>
              <a:ext cx="371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sz="1200"/>
            </a:p>
          </p:txBody>
        </p:sp>
        <p:sp>
          <p:nvSpPr>
            <p:cNvPr id="22603" name="Line 62"/>
            <p:cNvSpPr>
              <a:spLocks noChangeShapeType="1"/>
            </p:cNvSpPr>
            <p:nvPr/>
          </p:nvSpPr>
          <p:spPr bwMode="auto">
            <a:xfrm>
              <a:off x="1982" y="3024"/>
              <a:ext cx="371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sz="1200"/>
            </a:p>
          </p:txBody>
        </p:sp>
        <p:sp>
          <p:nvSpPr>
            <p:cNvPr id="22604" name="Line 63"/>
            <p:cNvSpPr>
              <a:spLocks noChangeShapeType="1"/>
            </p:cNvSpPr>
            <p:nvPr/>
          </p:nvSpPr>
          <p:spPr bwMode="auto">
            <a:xfrm>
              <a:off x="1934" y="3456"/>
              <a:ext cx="371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sz="1200"/>
            </a:p>
          </p:txBody>
        </p:sp>
        <p:sp>
          <p:nvSpPr>
            <p:cNvPr id="22605" name="Line 64"/>
            <p:cNvSpPr>
              <a:spLocks noChangeShapeType="1"/>
            </p:cNvSpPr>
            <p:nvPr/>
          </p:nvSpPr>
          <p:spPr bwMode="auto">
            <a:xfrm>
              <a:off x="974" y="3648"/>
              <a:ext cx="528" cy="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sz="1200"/>
            </a:p>
          </p:txBody>
        </p:sp>
        <p:sp>
          <p:nvSpPr>
            <p:cNvPr id="22606" name="Text Box 65"/>
            <p:cNvSpPr txBox="1">
              <a:spLocks noChangeArrowheads="1"/>
            </p:cNvSpPr>
            <p:nvPr/>
          </p:nvSpPr>
          <p:spPr bwMode="auto">
            <a:xfrm>
              <a:off x="1118" y="3888"/>
              <a:ext cx="768" cy="200"/>
            </a:xfrm>
            <a:prstGeom prst="rect">
              <a:avLst/>
            </a:prstGeom>
            <a:gradFill rotWithShape="0">
              <a:gsLst>
                <a:gs pos="0">
                  <a:srgbClr val="FF0000"/>
                </a:gs>
                <a:gs pos="50000">
                  <a:srgbClr val="760000"/>
                </a:gs>
                <a:gs pos="100000">
                  <a:srgbClr val="FF0000"/>
                </a:gs>
              </a:gsLst>
              <a:lin ang="5400000" scaled="1"/>
            </a:gra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sz="1200" b="1">
                  <a:solidFill>
                    <a:srgbClr val="FFFF99"/>
                  </a:solidFill>
                  <a:latin typeface="Times New Roman" panose="02020603050405020304" pitchFamily="18" charset="0"/>
                </a:rPr>
                <a:t>Anode</a:t>
              </a:r>
              <a:endParaRPr lang="en-US" sz="1200" b="1" baseline="-25000">
                <a:solidFill>
                  <a:srgbClr val="FFFF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2607" name="Line 66"/>
            <p:cNvSpPr>
              <a:spLocks noChangeShapeType="1"/>
            </p:cNvSpPr>
            <p:nvPr/>
          </p:nvSpPr>
          <p:spPr bwMode="auto">
            <a:xfrm flipV="1">
              <a:off x="1886" y="3792"/>
              <a:ext cx="432" cy="144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sz="1200"/>
            </a:p>
          </p:txBody>
        </p:sp>
        <p:sp>
          <p:nvSpPr>
            <p:cNvPr id="22608" name="Text Box 67"/>
            <p:cNvSpPr txBox="1">
              <a:spLocks noChangeArrowheads="1"/>
            </p:cNvSpPr>
            <p:nvPr/>
          </p:nvSpPr>
          <p:spPr bwMode="auto">
            <a:xfrm>
              <a:off x="2366" y="3936"/>
              <a:ext cx="960" cy="200"/>
            </a:xfrm>
            <a:prstGeom prst="rect">
              <a:avLst/>
            </a:prstGeom>
            <a:gradFill rotWithShape="0">
              <a:gsLst>
                <a:gs pos="0">
                  <a:srgbClr val="FF0000"/>
                </a:gs>
                <a:gs pos="50000">
                  <a:srgbClr val="760000"/>
                </a:gs>
                <a:gs pos="100000">
                  <a:srgbClr val="FF0000"/>
                </a:gs>
              </a:gsLst>
              <a:lin ang="5400000" scaled="1"/>
            </a:gra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sz="1200" b="1">
                  <a:solidFill>
                    <a:srgbClr val="FFFF99"/>
                  </a:solidFill>
                  <a:latin typeface="Times New Roman" panose="02020603050405020304" pitchFamily="18" charset="0"/>
                </a:rPr>
                <a:t>Electrolyte</a:t>
              </a:r>
              <a:endParaRPr lang="en-US" sz="1200" b="1" baseline="-25000">
                <a:solidFill>
                  <a:srgbClr val="FFFF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2609" name="Text Box 68"/>
            <p:cNvSpPr txBox="1">
              <a:spLocks noChangeArrowheads="1"/>
            </p:cNvSpPr>
            <p:nvPr/>
          </p:nvSpPr>
          <p:spPr bwMode="auto">
            <a:xfrm>
              <a:off x="3758" y="3888"/>
              <a:ext cx="768" cy="200"/>
            </a:xfrm>
            <a:prstGeom prst="rect">
              <a:avLst/>
            </a:prstGeom>
            <a:gradFill rotWithShape="0">
              <a:gsLst>
                <a:gs pos="0">
                  <a:srgbClr val="FF0000"/>
                </a:gs>
                <a:gs pos="50000">
                  <a:srgbClr val="760000"/>
                </a:gs>
                <a:gs pos="100000">
                  <a:srgbClr val="FF0000"/>
                </a:gs>
              </a:gsLst>
              <a:lin ang="5400000" scaled="1"/>
            </a:gra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sz="1200" b="1">
                  <a:solidFill>
                    <a:srgbClr val="FFFF99"/>
                  </a:solidFill>
                  <a:latin typeface="Times New Roman" panose="02020603050405020304" pitchFamily="18" charset="0"/>
                </a:rPr>
                <a:t>Cathode</a:t>
              </a:r>
              <a:endParaRPr lang="en-US" sz="1200" b="1" baseline="-25000">
                <a:solidFill>
                  <a:srgbClr val="FFFF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2610" name="Text Box 69"/>
            <p:cNvSpPr txBox="1">
              <a:spLocks noChangeArrowheads="1"/>
            </p:cNvSpPr>
            <p:nvPr/>
          </p:nvSpPr>
          <p:spPr bwMode="auto">
            <a:xfrm>
              <a:off x="4766" y="3552"/>
              <a:ext cx="768" cy="200"/>
            </a:xfrm>
            <a:prstGeom prst="rect">
              <a:avLst/>
            </a:prstGeom>
            <a:gradFill rotWithShape="0">
              <a:gsLst>
                <a:gs pos="0">
                  <a:srgbClr val="FF0000"/>
                </a:gs>
                <a:gs pos="50000">
                  <a:srgbClr val="760000"/>
                </a:gs>
                <a:gs pos="100000">
                  <a:srgbClr val="FF0000"/>
                </a:gs>
              </a:gsLst>
              <a:lin ang="5400000" scaled="1"/>
            </a:gra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sz="1200" b="1">
                  <a:solidFill>
                    <a:srgbClr val="FFFF99"/>
                  </a:solidFill>
                  <a:latin typeface="Times New Roman" panose="02020603050405020304" pitchFamily="18" charset="0"/>
                </a:rPr>
                <a:t>Oxygen</a:t>
              </a:r>
              <a:endParaRPr lang="en-US" sz="1200" b="1" baseline="-25000">
                <a:solidFill>
                  <a:srgbClr val="FFFF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2611" name="Line 70"/>
            <p:cNvSpPr>
              <a:spLocks noChangeShapeType="1"/>
            </p:cNvSpPr>
            <p:nvPr/>
          </p:nvSpPr>
          <p:spPr bwMode="auto">
            <a:xfrm>
              <a:off x="4238" y="3648"/>
              <a:ext cx="528" cy="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sz="1200"/>
            </a:p>
          </p:txBody>
        </p:sp>
        <p:sp>
          <p:nvSpPr>
            <p:cNvPr id="22612" name="Line 71"/>
            <p:cNvSpPr>
              <a:spLocks noChangeShapeType="1"/>
            </p:cNvSpPr>
            <p:nvPr/>
          </p:nvSpPr>
          <p:spPr bwMode="auto">
            <a:xfrm flipV="1">
              <a:off x="2846" y="3648"/>
              <a:ext cx="0" cy="28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sz="1200"/>
            </a:p>
          </p:txBody>
        </p:sp>
        <p:sp>
          <p:nvSpPr>
            <p:cNvPr id="22613" name="Text Box 72"/>
            <p:cNvSpPr txBox="1">
              <a:spLocks noChangeArrowheads="1"/>
            </p:cNvSpPr>
            <p:nvPr/>
          </p:nvSpPr>
          <p:spPr bwMode="auto">
            <a:xfrm>
              <a:off x="2078" y="432"/>
              <a:ext cx="192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sz="1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e</a:t>
              </a:r>
            </a:p>
          </p:txBody>
        </p:sp>
        <p:sp>
          <p:nvSpPr>
            <p:cNvPr id="22614" name="Line 73"/>
            <p:cNvSpPr>
              <a:spLocks noChangeShapeType="1"/>
            </p:cNvSpPr>
            <p:nvPr/>
          </p:nvSpPr>
          <p:spPr bwMode="auto">
            <a:xfrm flipV="1">
              <a:off x="2030" y="384"/>
              <a:ext cx="0" cy="288"/>
            </a:xfrm>
            <a:prstGeom prst="line">
              <a:avLst/>
            </a:prstGeom>
            <a:noFill/>
            <a:ln w="57150">
              <a:solidFill>
                <a:srgbClr val="66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sz="1200"/>
            </a:p>
          </p:txBody>
        </p:sp>
        <p:sp>
          <p:nvSpPr>
            <p:cNvPr id="22615" name="Rectangle 74" descr="75%"/>
            <p:cNvSpPr>
              <a:spLocks noChangeArrowheads="1"/>
            </p:cNvSpPr>
            <p:nvPr/>
          </p:nvSpPr>
          <p:spPr bwMode="auto">
            <a:xfrm>
              <a:off x="3295" y="768"/>
              <a:ext cx="319" cy="3120"/>
            </a:xfrm>
            <a:prstGeom prst="rect">
              <a:avLst/>
            </a:prstGeom>
            <a:pattFill prst="pct75">
              <a:fgClr>
                <a:srgbClr val="FF3300"/>
              </a:fgClr>
              <a:bgClr>
                <a:srgbClr val="FFFFFF"/>
              </a:bgClr>
            </a:pattFill>
            <a:ln w="3810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IN" sz="1200"/>
            </a:p>
          </p:txBody>
        </p:sp>
        <p:sp>
          <p:nvSpPr>
            <p:cNvPr id="22616" name="Line 75"/>
            <p:cNvSpPr>
              <a:spLocks noChangeShapeType="1"/>
            </p:cNvSpPr>
            <p:nvPr/>
          </p:nvSpPr>
          <p:spPr bwMode="auto">
            <a:xfrm>
              <a:off x="3038" y="1680"/>
              <a:ext cx="371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sz="1200"/>
            </a:p>
          </p:txBody>
        </p:sp>
        <p:sp>
          <p:nvSpPr>
            <p:cNvPr id="22617" name="Line 76"/>
            <p:cNvSpPr>
              <a:spLocks noChangeShapeType="1"/>
            </p:cNvSpPr>
            <p:nvPr/>
          </p:nvSpPr>
          <p:spPr bwMode="auto">
            <a:xfrm>
              <a:off x="3038" y="2064"/>
              <a:ext cx="371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sz="1200"/>
            </a:p>
          </p:txBody>
        </p:sp>
        <p:sp>
          <p:nvSpPr>
            <p:cNvPr id="22618" name="Line 77"/>
            <p:cNvSpPr>
              <a:spLocks noChangeShapeType="1"/>
            </p:cNvSpPr>
            <p:nvPr/>
          </p:nvSpPr>
          <p:spPr bwMode="auto">
            <a:xfrm>
              <a:off x="2990" y="2448"/>
              <a:ext cx="371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sz="1200"/>
            </a:p>
          </p:txBody>
        </p:sp>
        <p:sp>
          <p:nvSpPr>
            <p:cNvPr id="22619" name="Line 78"/>
            <p:cNvSpPr>
              <a:spLocks noChangeShapeType="1"/>
            </p:cNvSpPr>
            <p:nvPr/>
          </p:nvSpPr>
          <p:spPr bwMode="auto">
            <a:xfrm>
              <a:off x="3278" y="1152"/>
              <a:ext cx="37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sz="1200"/>
            </a:p>
          </p:txBody>
        </p:sp>
        <p:sp>
          <p:nvSpPr>
            <p:cNvPr id="22620" name="Line 79"/>
            <p:cNvSpPr>
              <a:spLocks noChangeShapeType="1"/>
            </p:cNvSpPr>
            <p:nvPr/>
          </p:nvSpPr>
          <p:spPr bwMode="auto">
            <a:xfrm>
              <a:off x="3373" y="1536"/>
              <a:ext cx="37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sz="1200"/>
            </a:p>
          </p:txBody>
        </p:sp>
        <p:sp>
          <p:nvSpPr>
            <p:cNvPr id="22621" name="Line 80"/>
            <p:cNvSpPr>
              <a:spLocks noChangeShapeType="1"/>
            </p:cNvSpPr>
            <p:nvPr/>
          </p:nvSpPr>
          <p:spPr bwMode="auto">
            <a:xfrm>
              <a:off x="3373" y="1728"/>
              <a:ext cx="37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sz="1200"/>
            </a:p>
          </p:txBody>
        </p:sp>
        <p:sp>
          <p:nvSpPr>
            <p:cNvPr id="22622" name="Line 81"/>
            <p:cNvSpPr>
              <a:spLocks noChangeShapeType="1"/>
            </p:cNvSpPr>
            <p:nvPr/>
          </p:nvSpPr>
          <p:spPr bwMode="auto">
            <a:xfrm>
              <a:off x="3373" y="1971"/>
              <a:ext cx="37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sz="1200"/>
            </a:p>
          </p:txBody>
        </p:sp>
        <p:sp>
          <p:nvSpPr>
            <p:cNvPr id="22623" name="Line 82"/>
            <p:cNvSpPr>
              <a:spLocks noChangeShapeType="1"/>
            </p:cNvSpPr>
            <p:nvPr/>
          </p:nvSpPr>
          <p:spPr bwMode="auto">
            <a:xfrm>
              <a:off x="3373" y="2112"/>
              <a:ext cx="37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sz="1200"/>
            </a:p>
          </p:txBody>
        </p:sp>
        <p:sp>
          <p:nvSpPr>
            <p:cNvPr id="22624" name="Line 83"/>
            <p:cNvSpPr>
              <a:spLocks noChangeShapeType="1"/>
            </p:cNvSpPr>
            <p:nvPr/>
          </p:nvSpPr>
          <p:spPr bwMode="auto">
            <a:xfrm>
              <a:off x="3373" y="2400"/>
              <a:ext cx="37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sz="1200"/>
            </a:p>
          </p:txBody>
        </p:sp>
        <p:sp>
          <p:nvSpPr>
            <p:cNvPr id="22625" name="Line 84"/>
            <p:cNvSpPr>
              <a:spLocks noChangeShapeType="1"/>
            </p:cNvSpPr>
            <p:nvPr/>
          </p:nvSpPr>
          <p:spPr bwMode="auto">
            <a:xfrm>
              <a:off x="3421" y="2544"/>
              <a:ext cx="37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sz="1200"/>
            </a:p>
          </p:txBody>
        </p:sp>
        <p:sp>
          <p:nvSpPr>
            <p:cNvPr id="22626" name="Line 85"/>
            <p:cNvSpPr>
              <a:spLocks noChangeShapeType="1"/>
            </p:cNvSpPr>
            <p:nvPr/>
          </p:nvSpPr>
          <p:spPr bwMode="auto">
            <a:xfrm>
              <a:off x="3408" y="3360"/>
              <a:ext cx="3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sz="1200"/>
            </a:p>
          </p:txBody>
        </p:sp>
        <p:sp>
          <p:nvSpPr>
            <p:cNvPr id="22627" name="Line 86"/>
            <p:cNvSpPr>
              <a:spLocks noChangeShapeType="1"/>
            </p:cNvSpPr>
            <p:nvPr/>
          </p:nvSpPr>
          <p:spPr bwMode="auto">
            <a:xfrm>
              <a:off x="3422" y="3792"/>
              <a:ext cx="336" cy="192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sz="1200"/>
            </a:p>
          </p:txBody>
        </p:sp>
        <p:sp>
          <p:nvSpPr>
            <p:cNvPr id="22628" name="Line 87"/>
            <p:cNvSpPr>
              <a:spLocks noChangeShapeType="1"/>
            </p:cNvSpPr>
            <p:nvPr/>
          </p:nvSpPr>
          <p:spPr bwMode="auto">
            <a:xfrm>
              <a:off x="3373" y="2832"/>
              <a:ext cx="37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sz="1200"/>
            </a:p>
          </p:txBody>
        </p:sp>
        <p:sp>
          <p:nvSpPr>
            <p:cNvPr id="22629" name="Line 88"/>
            <p:cNvSpPr>
              <a:spLocks noChangeShapeType="1"/>
            </p:cNvSpPr>
            <p:nvPr/>
          </p:nvSpPr>
          <p:spPr bwMode="auto">
            <a:xfrm>
              <a:off x="3421" y="3024"/>
              <a:ext cx="37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sz="1200"/>
            </a:p>
          </p:txBody>
        </p:sp>
        <p:sp>
          <p:nvSpPr>
            <p:cNvPr id="22630" name="Line 89"/>
            <p:cNvSpPr>
              <a:spLocks noChangeShapeType="1"/>
            </p:cNvSpPr>
            <p:nvPr/>
          </p:nvSpPr>
          <p:spPr bwMode="auto">
            <a:xfrm>
              <a:off x="1968" y="2208"/>
              <a:ext cx="371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sz="1200"/>
            </a:p>
          </p:txBody>
        </p:sp>
        <p:sp>
          <p:nvSpPr>
            <p:cNvPr id="22631" name="Line 90"/>
            <p:cNvSpPr>
              <a:spLocks noChangeShapeType="1"/>
            </p:cNvSpPr>
            <p:nvPr/>
          </p:nvSpPr>
          <p:spPr bwMode="auto">
            <a:xfrm flipV="1">
              <a:off x="3456" y="480"/>
              <a:ext cx="0" cy="288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sz="1200"/>
            </a:p>
          </p:txBody>
        </p:sp>
        <p:sp>
          <p:nvSpPr>
            <p:cNvPr id="22632" name="Line 91"/>
            <p:cNvSpPr>
              <a:spLocks noChangeShapeType="1"/>
            </p:cNvSpPr>
            <p:nvPr/>
          </p:nvSpPr>
          <p:spPr bwMode="auto">
            <a:xfrm flipV="1">
              <a:off x="2256" y="480"/>
              <a:ext cx="0" cy="288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 sz="1200"/>
            </a:p>
          </p:txBody>
        </p:sp>
      </p:grpSp>
      <p:sp>
        <p:nvSpPr>
          <p:cNvPr id="22531" name="Text Box 92"/>
          <p:cNvSpPr txBox="1">
            <a:spLocks noChangeArrowheads="1"/>
          </p:cNvSpPr>
          <p:nvPr/>
        </p:nvSpPr>
        <p:spPr bwMode="auto">
          <a:xfrm>
            <a:off x="6477000" y="1143000"/>
            <a:ext cx="14160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600" b="1">
                <a:solidFill>
                  <a:srgbClr val="CC3300"/>
                </a:solidFill>
              </a:rPr>
              <a:t>Max attained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600" b="1">
                <a:solidFill>
                  <a:srgbClr val="CC3300"/>
                </a:solidFill>
              </a:rPr>
              <a:t>  production</a:t>
            </a:r>
          </a:p>
        </p:txBody>
      </p:sp>
      <p:sp>
        <p:nvSpPr>
          <p:cNvPr id="70750" name="Rectangle 94"/>
          <p:cNvSpPr>
            <a:spLocks noChangeArrowheads="1"/>
          </p:cNvSpPr>
          <p:nvPr/>
        </p:nvSpPr>
        <p:spPr bwMode="auto">
          <a:xfrm>
            <a:off x="645693" y="379562"/>
            <a:ext cx="5857875" cy="5238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115888" indent="-115888" eaLnBrk="1" hangingPunct="1"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Classification based on electrolyte used</a:t>
            </a:r>
          </a:p>
        </p:txBody>
      </p:sp>
      <p:grpSp>
        <p:nvGrpSpPr>
          <p:cNvPr id="121" name="Group 38">
            <a:extLst>
              <a:ext uri="{FF2B5EF4-FFF2-40B4-BE49-F238E27FC236}">
                <a16:creationId xmlns:a16="http://schemas.microsoft.com/office/drawing/2014/main" id="{6D4D2617-2C5C-4F43-B0FC-64D9EA822E1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22" name="Group 19">
              <a:extLst>
                <a:ext uri="{FF2B5EF4-FFF2-40B4-BE49-F238E27FC236}">
                  <a16:creationId xmlns:a16="http://schemas.microsoft.com/office/drawing/2014/main" id="{857FE52F-B450-4E6B-8554-1C9D3FB747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4" name="Group 8">
                <a:extLst>
                  <a:ext uri="{FF2B5EF4-FFF2-40B4-BE49-F238E27FC236}">
                    <a16:creationId xmlns:a16="http://schemas.microsoft.com/office/drawing/2014/main" id="{1E99A9A4-9E12-46CE-838B-73937D20BC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6" name="Group 9">
                  <a:extLst>
                    <a:ext uri="{FF2B5EF4-FFF2-40B4-BE49-F238E27FC236}">
                      <a16:creationId xmlns:a16="http://schemas.microsoft.com/office/drawing/2014/main" id="{66D520F4-0BC9-4200-A8DB-EFE0D4879A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36" name="Rectangle 10">
                    <a:extLst>
                      <a:ext uri="{FF2B5EF4-FFF2-40B4-BE49-F238E27FC236}">
                        <a16:creationId xmlns:a16="http://schemas.microsoft.com/office/drawing/2014/main" id="{882865A2-39B3-4FED-8EE4-95A14B4B4D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7" name="Rectangle 11">
                    <a:extLst>
                      <a:ext uri="{FF2B5EF4-FFF2-40B4-BE49-F238E27FC236}">
                        <a16:creationId xmlns:a16="http://schemas.microsoft.com/office/drawing/2014/main" id="{BCE6BF8B-FA98-4402-A1C8-24C9D0B7C1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7" name="Group 12">
                  <a:extLst>
                    <a:ext uri="{FF2B5EF4-FFF2-40B4-BE49-F238E27FC236}">
                      <a16:creationId xmlns:a16="http://schemas.microsoft.com/office/drawing/2014/main" id="{47D410CF-B1DE-4F9E-BE6C-AF1F51CECF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34" name="Rectangle 13">
                    <a:extLst>
                      <a:ext uri="{FF2B5EF4-FFF2-40B4-BE49-F238E27FC236}">
                        <a16:creationId xmlns:a16="http://schemas.microsoft.com/office/drawing/2014/main" id="{E66ECEC9-A23D-4096-A3D4-934270A1E1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5" name="Rectangle 14">
                    <a:extLst>
                      <a:ext uri="{FF2B5EF4-FFF2-40B4-BE49-F238E27FC236}">
                        <a16:creationId xmlns:a16="http://schemas.microsoft.com/office/drawing/2014/main" id="{AB7492CC-3238-4F1B-A168-E8A9EEE00E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8" name="Group 15">
                  <a:extLst>
                    <a:ext uri="{FF2B5EF4-FFF2-40B4-BE49-F238E27FC236}">
                      <a16:creationId xmlns:a16="http://schemas.microsoft.com/office/drawing/2014/main" id="{D857599D-0A5F-4E32-A141-FE42145A57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2" name="Rectangle 16">
                    <a:extLst>
                      <a:ext uri="{FF2B5EF4-FFF2-40B4-BE49-F238E27FC236}">
                        <a16:creationId xmlns:a16="http://schemas.microsoft.com/office/drawing/2014/main" id="{BB59A5AC-909C-4491-B894-D921FBBBF3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3" name="Rectangle 17">
                    <a:extLst>
                      <a:ext uri="{FF2B5EF4-FFF2-40B4-BE49-F238E27FC236}">
                        <a16:creationId xmlns:a16="http://schemas.microsoft.com/office/drawing/2014/main" id="{10B15AA2-075A-4329-99F2-FE3D3ABF76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9" name="Group 18">
                  <a:extLst>
                    <a:ext uri="{FF2B5EF4-FFF2-40B4-BE49-F238E27FC236}">
                      <a16:creationId xmlns:a16="http://schemas.microsoft.com/office/drawing/2014/main" id="{9BF8D72F-17C9-4AE7-90A0-D12D81606D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0" name="Rectangle 19">
                    <a:extLst>
                      <a:ext uri="{FF2B5EF4-FFF2-40B4-BE49-F238E27FC236}">
                        <a16:creationId xmlns:a16="http://schemas.microsoft.com/office/drawing/2014/main" id="{AE101073-9235-4880-903F-83C8F7BB67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1" name="Rectangle 20">
                    <a:extLst>
                      <a:ext uri="{FF2B5EF4-FFF2-40B4-BE49-F238E27FC236}">
                        <a16:creationId xmlns:a16="http://schemas.microsoft.com/office/drawing/2014/main" id="{2AC9169D-D856-4229-8F63-46D49D4753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25" name="Rectangle 21">
                <a:extLst>
                  <a:ext uri="{FF2B5EF4-FFF2-40B4-BE49-F238E27FC236}">
                    <a16:creationId xmlns:a16="http://schemas.microsoft.com/office/drawing/2014/main" id="{6A95A744-120D-401C-90A9-A3DF19DBEF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2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1B5D74C-0294-4272-A914-FED40B4D86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773" y="336998"/>
            <a:ext cx="6858000" cy="715962"/>
          </a:xfrm>
        </p:spPr>
        <p:txBody>
          <a:bodyPr/>
          <a:lstStyle/>
          <a:p>
            <a:r>
              <a:rPr lang="en-US" sz="2800" dirty="0"/>
              <a:t>Fuel and Energy Flow Diagram of A Fuel Cell</a:t>
            </a:r>
            <a:endParaRPr lang="en-IN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1000"/>
                    </a14:imgEffect>
                    <a14:imgEffect>
                      <a14:brightnessContrast bright="-30000" contrast="7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5862" y="1600200"/>
            <a:ext cx="8537049" cy="3809999"/>
          </a:xfrm>
          <a:prstGeom prst="rect">
            <a:avLst/>
          </a:prstGeom>
        </p:spPr>
      </p:pic>
      <p:grpSp>
        <p:nvGrpSpPr>
          <p:cNvPr id="4" name="Group 38">
            <a:extLst>
              <a:ext uri="{FF2B5EF4-FFF2-40B4-BE49-F238E27FC236}">
                <a16:creationId xmlns:a16="http://schemas.microsoft.com/office/drawing/2014/main" id="{64FE7EDC-812D-44D2-ADD5-2459440E75F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6ACA9AE8-E895-4772-865E-B0C41E522A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D5F11AD5-5080-4722-93A4-235D0AEA86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25E4BABD-2021-4F43-97BD-BABF5ABB37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526226AC-9564-4EB8-99E0-265E8CE36C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550E62AE-0F32-447E-B4E2-E01BE9C4A2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D9B8A15F-6E15-4A57-91E9-3F890B5F00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E173F430-0E84-4996-99E3-222F87920C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8D58EF4F-ACAA-400B-8171-3AAB1E1CDA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C65C05B7-5C3A-442D-AB6A-CAFB0598E6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8136A412-6C3C-460A-A0E0-D2DC6DFAF4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283E4116-3EB7-4B20-8B41-96C9ADC856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F63659C4-824B-4157-8E2F-FC2DADA163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28417222-9754-47F5-BA05-4A5C0BDD8A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15B4705A-1B5F-45E5-A758-3C97756D9C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F3485B39-4745-4D72-A8CE-4885BBF1F5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94FF4DC-D9D5-4E82-A7F4-76EE75BFB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1463" y="1510160"/>
            <a:ext cx="2979096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109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33867" y="247650"/>
            <a:ext cx="8229600" cy="827088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Fuel Cell Electric Prime Mover</a:t>
            </a:r>
          </a:p>
        </p:txBody>
      </p:sp>
      <p:pic>
        <p:nvPicPr>
          <p:cNvPr id="30726" name="Picture 6" descr="Image result for fuel cell vehicles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4000"/>
                    </a14:imgEffect>
                    <a14:imgEffect>
                      <a14:brightnessContrast bright="-9000" contras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" y="1893887"/>
            <a:ext cx="8659813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" name="Group 38">
            <a:extLst>
              <a:ext uri="{FF2B5EF4-FFF2-40B4-BE49-F238E27FC236}">
                <a16:creationId xmlns:a16="http://schemas.microsoft.com/office/drawing/2014/main" id="{A720233F-7D31-4EF2-8AD0-69332DA608E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" name="Group 19">
              <a:extLst>
                <a:ext uri="{FF2B5EF4-FFF2-40B4-BE49-F238E27FC236}">
                  <a16:creationId xmlns:a16="http://schemas.microsoft.com/office/drawing/2014/main" id="{6BF1C976-51BE-4C4A-86E4-B8B822AEA2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7" name="Group 8">
                <a:extLst>
                  <a:ext uri="{FF2B5EF4-FFF2-40B4-BE49-F238E27FC236}">
                    <a16:creationId xmlns:a16="http://schemas.microsoft.com/office/drawing/2014/main" id="{778EF628-E2D3-4B5C-B165-12D1E30B58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9" name="Group 9">
                  <a:extLst>
                    <a:ext uri="{FF2B5EF4-FFF2-40B4-BE49-F238E27FC236}">
                      <a16:creationId xmlns:a16="http://schemas.microsoft.com/office/drawing/2014/main" id="{6CFE55D6-F4A6-4A15-84B4-98E5CC7446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9" name="Rectangle 10">
                    <a:extLst>
                      <a:ext uri="{FF2B5EF4-FFF2-40B4-BE49-F238E27FC236}">
                        <a16:creationId xmlns:a16="http://schemas.microsoft.com/office/drawing/2014/main" id="{E1E69656-4CE9-40A8-BAAC-192C7CBB2D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1">
                    <a:extLst>
                      <a:ext uri="{FF2B5EF4-FFF2-40B4-BE49-F238E27FC236}">
                        <a16:creationId xmlns:a16="http://schemas.microsoft.com/office/drawing/2014/main" id="{12F0078E-B004-4EC1-B945-B709D90E29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2">
                  <a:extLst>
                    <a:ext uri="{FF2B5EF4-FFF2-40B4-BE49-F238E27FC236}">
                      <a16:creationId xmlns:a16="http://schemas.microsoft.com/office/drawing/2014/main" id="{AD431E45-160E-4167-BD44-8B095466FF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7" name="Rectangle 13">
                    <a:extLst>
                      <a:ext uri="{FF2B5EF4-FFF2-40B4-BE49-F238E27FC236}">
                        <a16:creationId xmlns:a16="http://schemas.microsoft.com/office/drawing/2014/main" id="{C61C8C6C-DBCE-4C96-8AF4-3AA16F24BA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4">
                    <a:extLst>
                      <a:ext uri="{FF2B5EF4-FFF2-40B4-BE49-F238E27FC236}">
                        <a16:creationId xmlns:a16="http://schemas.microsoft.com/office/drawing/2014/main" id="{2A5A99F7-2112-4753-9B38-08A1A05EE1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5">
                  <a:extLst>
                    <a:ext uri="{FF2B5EF4-FFF2-40B4-BE49-F238E27FC236}">
                      <a16:creationId xmlns:a16="http://schemas.microsoft.com/office/drawing/2014/main" id="{ADD3F4A6-B703-475E-AE1A-0FFA4E2314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5" name="Rectangle 16">
                    <a:extLst>
                      <a:ext uri="{FF2B5EF4-FFF2-40B4-BE49-F238E27FC236}">
                        <a16:creationId xmlns:a16="http://schemas.microsoft.com/office/drawing/2014/main" id="{5EB50A9D-0C26-45DD-A82E-E4A308EA26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17">
                    <a:extLst>
                      <a:ext uri="{FF2B5EF4-FFF2-40B4-BE49-F238E27FC236}">
                        <a16:creationId xmlns:a16="http://schemas.microsoft.com/office/drawing/2014/main" id="{1633BEA3-FA17-4ED0-AE46-D0736196E3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8">
                  <a:extLst>
                    <a:ext uri="{FF2B5EF4-FFF2-40B4-BE49-F238E27FC236}">
                      <a16:creationId xmlns:a16="http://schemas.microsoft.com/office/drawing/2014/main" id="{F1B701CF-703A-455F-B878-A348FAA0FB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3" name="Rectangle 19">
                    <a:extLst>
                      <a:ext uri="{FF2B5EF4-FFF2-40B4-BE49-F238E27FC236}">
                        <a16:creationId xmlns:a16="http://schemas.microsoft.com/office/drawing/2014/main" id="{BCE7A4AB-F8F1-4B4B-8C59-594C0449DC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20">
                    <a:extLst>
                      <a:ext uri="{FF2B5EF4-FFF2-40B4-BE49-F238E27FC236}">
                        <a16:creationId xmlns:a16="http://schemas.microsoft.com/office/drawing/2014/main" id="{4E39EE5B-B74D-4FA8-AFF2-6865C637B9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8" name="Rectangle 21">
                <a:extLst>
                  <a:ext uri="{FF2B5EF4-FFF2-40B4-BE49-F238E27FC236}">
                    <a16:creationId xmlns:a16="http://schemas.microsoft.com/office/drawing/2014/main" id="{87A3FEF4-1D11-464D-90E4-A4789DFC0D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47449CF-4997-427B-BD00-C8A0F30056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61677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38A1E-6D37-4C12-B1B2-75E013621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9" y="365919"/>
            <a:ext cx="6019800" cy="563562"/>
          </a:xfrm>
        </p:spPr>
        <p:txBody>
          <a:bodyPr/>
          <a:lstStyle/>
          <a:p>
            <a:r>
              <a:rPr lang="en-IN" sz="2800" dirty="0"/>
              <a:t>Fuel Cell Vehicles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D44D5-A9BA-4258-AF83-C29877754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6889"/>
            <a:ext cx="8370887" cy="3272053"/>
          </a:xfrm>
        </p:spPr>
        <p:txBody>
          <a:bodyPr/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Electric vehicles that use fuel cells in their power train are often called fuel cell vehicles.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fuel cells are the only source of power in the vehicle then the configuration is a non-hybrid fuel cell vehicle.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vehicle has a fuel cell to provide electric power, a DC/DC convertor to boost up the low output voltage of the fuel cell.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 inverter to feed the required waveforms to the electric motor.</a:t>
            </a:r>
          </a:p>
        </p:txBody>
      </p:sp>
      <p:grpSp>
        <p:nvGrpSpPr>
          <p:cNvPr id="4" name="Group 19">
            <a:extLst>
              <a:ext uri="{FF2B5EF4-FFF2-40B4-BE49-F238E27FC236}">
                <a16:creationId xmlns:a16="http://schemas.microsoft.com/office/drawing/2014/main" id="{87E7511E-0A1A-45C0-AF7E-86597C59A06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A0F0C6DE-FC7F-4598-B325-61B96AE8A9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9">
                <a:extLst>
                  <a:ext uri="{FF2B5EF4-FFF2-40B4-BE49-F238E27FC236}">
                    <a16:creationId xmlns:a16="http://schemas.microsoft.com/office/drawing/2014/main" id="{BC0C789F-397F-4735-BD17-0ACDC843E8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88AE3814-1FEE-4A2F-8B72-9601F7ED54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1A0FDBC0-1BC4-4D05-8A34-93C94C210C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BD6B63AF-2131-4CB0-B043-61ADD78FEE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>
                  <a:extLst>
                    <a:ext uri="{FF2B5EF4-FFF2-40B4-BE49-F238E27FC236}">
                      <a16:creationId xmlns:a16="http://schemas.microsoft.com/office/drawing/2014/main" id="{804BCB4F-794E-4905-A392-769C50AF19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>
                  <a:extLst>
                    <a:ext uri="{FF2B5EF4-FFF2-40B4-BE49-F238E27FC236}">
                      <a16:creationId xmlns:a16="http://schemas.microsoft.com/office/drawing/2014/main" id="{B3207AF5-FF53-4317-A5BE-50CC49707F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63B0926E-541A-419F-BE4C-96F854060E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0899A744-C7D7-4171-9DFC-7D90B8A58B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18BAD05E-78D9-47D4-BECD-1E8C993FDD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71B3A349-88AB-4B0B-9885-1240E7CBD9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F9BB4D31-79C0-42C4-AB1D-1A16AA3AC7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FEE6B1BA-9032-42A6-9F11-49417C094F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9CE63281-E3A6-4256-B51D-542D46F4A8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1A5D7D00-ED92-4ED1-912B-A6D6C21BEC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2334E240-0B42-4ADC-9D03-81CCC7823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4329257"/>
            <a:ext cx="7620000" cy="2231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794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38A1E-6D37-4C12-B1B2-75E013621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6248400" cy="757366"/>
          </a:xfrm>
        </p:spPr>
        <p:txBody>
          <a:bodyPr/>
          <a:lstStyle/>
          <a:p>
            <a:r>
              <a:rPr lang="en-IN" sz="2800" dirty="0"/>
              <a:t>Optimal Operation of Fuel Cell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D44D5-A9BA-4258-AF83-C29877754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694" y="3208568"/>
            <a:ext cx="8370887" cy="2887744"/>
          </a:xfrm>
        </p:spPr>
        <p:txBody>
          <a:bodyPr/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Like other prime movers, fuel cells have an optimum operating point.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Optimum point generates maximum efficient power  and increases the fuel-economy.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best design is the one that gives maximum power to the system while maintaining the optimal operating point of the fuel cell. </a:t>
            </a:r>
          </a:p>
        </p:txBody>
      </p:sp>
      <p:grpSp>
        <p:nvGrpSpPr>
          <p:cNvPr id="4" name="Group 19">
            <a:extLst>
              <a:ext uri="{FF2B5EF4-FFF2-40B4-BE49-F238E27FC236}">
                <a16:creationId xmlns:a16="http://schemas.microsoft.com/office/drawing/2014/main" id="{87E7511E-0A1A-45C0-AF7E-86597C59A06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A0F0C6DE-FC7F-4598-B325-61B96AE8A9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9">
                <a:extLst>
                  <a:ext uri="{FF2B5EF4-FFF2-40B4-BE49-F238E27FC236}">
                    <a16:creationId xmlns:a16="http://schemas.microsoft.com/office/drawing/2014/main" id="{BC0C789F-397F-4735-BD17-0ACDC843E8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88AE3814-1FEE-4A2F-8B72-9601F7ED54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1A0FDBC0-1BC4-4D05-8A34-93C94C210C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BD6B63AF-2131-4CB0-B043-61ADD78FEE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>
                  <a:extLst>
                    <a:ext uri="{FF2B5EF4-FFF2-40B4-BE49-F238E27FC236}">
                      <a16:creationId xmlns:a16="http://schemas.microsoft.com/office/drawing/2014/main" id="{804BCB4F-794E-4905-A392-769C50AF19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>
                  <a:extLst>
                    <a:ext uri="{FF2B5EF4-FFF2-40B4-BE49-F238E27FC236}">
                      <a16:creationId xmlns:a16="http://schemas.microsoft.com/office/drawing/2014/main" id="{B3207AF5-FF53-4317-A5BE-50CC49707F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63B0926E-541A-419F-BE4C-96F854060E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0899A744-C7D7-4171-9DFC-7D90B8A58B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18BAD05E-78D9-47D4-BECD-1E8C993FDD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71B3A349-88AB-4B0B-9885-1240E7CBD9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F9BB4D31-79C0-42C4-AB1D-1A16AA3AC7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FEE6B1BA-9032-42A6-9F11-49417C094F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9CE63281-E3A6-4256-B51D-542D46F4A8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1A5D7D00-ED92-4ED1-912B-A6D6C21BEC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2334E240-0B42-4ADC-9D03-81CCC7823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177796"/>
            <a:ext cx="6934863" cy="2030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591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38A1E-6D37-4C12-B1B2-75E013621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51962"/>
            <a:ext cx="6645275" cy="631291"/>
          </a:xfrm>
        </p:spPr>
        <p:txBody>
          <a:bodyPr/>
          <a:lstStyle/>
          <a:p>
            <a:r>
              <a:rPr lang="en-IN" sz="2800" dirty="0"/>
              <a:t>Load Vs Performance of A Fuel Cell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D44D5-A9BA-4258-AF83-C29877754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940" y="3078270"/>
            <a:ext cx="8782395" cy="3625620"/>
          </a:xfrm>
        </p:spPr>
        <p:txBody>
          <a:bodyPr/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instantaneous power demanded by a vehicle has a huge impact on operation of the fuel cells.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meet the demand in non-hybrid fuel cell vehicles, the nominal power of the fuel cell is chosen at the maximum possible power of the vehicle.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Therefore, the real driving conditions may not let the  the fuel cell to operate in optimal conditions,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Urban driving cycle leads to generation of lower loads on a huge fuel cell.</a:t>
            </a:r>
          </a:p>
        </p:txBody>
      </p:sp>
      <p:grpSp>
        <p:nvGrpSpPr>
          <p:cNvPr id="4" name="Group 19">
            <a:extLst>
              <a:ext uri="{FF2B5EF4-FFF2-40B4-BE49-F238E27FC236}">
                <a16:creationId xmlns:a16="http://schemas.microsoft.com/office/drawing/2014/main" id="{87E7511E-0A1A-45C0-AF7E-86597C59A06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A0F0C6DE-FC7F-4598-B325-61B96AE8A9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9">
                <a:extLst>
                  <a:ext uri="{FF2B5EF4-FFF2-40B4-BE49-F238E27FC236}">
                    <a16:creationId xmlns:a16="http://schemas.microsoft.com/office/drawing/2014/main" id="{BC0C789F-397F-4735-BD17-0ACDC843E8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88AE3814-1FEE-4A2F-8B72-9601F7ED54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1A0FDBC0-1BC4-4D05-8A34-93C94C210C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BD6B63AF-2131-4CB0-B043-61ADD78FEE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>
                  <a:extLst>
                    <a:ext uri="{FF2B5EF4-FFF2-40B4-BE49-F238E27FC236}">
                      <a16:creationId xmlns:a16="http://schemas.microsoft.com/office/drawing/2014/main" id="{804BCB4F-794E-4905-A392-769C50AF19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>
                  <a:extLst>
                    <a:ext uri="{FF2B5EF4-FFF2-40B4-BE49-F238E27FC236}">
                      <a16:creationId xmlns:a16="http://schemas.microsoft.com/office/drawing/2014/main" id="{B3207AF5-FF53-4317-A5BE-50CC49707F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63B0926E-541A-419F-BE4C-96F854060E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0899A744-C7D7-4171-9DFC-7D90B8A58B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18BAD05E-78D9-47D4-BECD-1E8C993FDD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71B3A349-88AB-4B0B-9885-1240E7CBD9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F9BB4D31-79C0-42C4-AB1D-1A16AA3AC7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FEE6B1BA-9032-42A6-9F11-49417C094F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9CE63281-E3A6-4256-B51D-542D46F4A8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1A5D7D00-ED92-4ED1-912B-A6D6C21BEC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2334E240-0B42-4ADC-9D03-81CCC7823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112838"/>
            <a:ext cx="6934863" cy="2030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38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ChangeArrowheads="1"/>
          </p:cNvSpPr>
          <p:nvPr/>
        </p:nvSpPr>
        <p:spPr bwMode="auto">
          <a:xfrm>
            <a:off x="533400" y="184703"/>
            <a:ext cx="6035675" cy="685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characteristics of a single Fuel Cell</a:t>
            </a:r>
          </a:p>
        </p:txBody>
      </p:sp>
      <p:sp>
        <p:nvSpPr>
          <p:cNvPr id="1229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IN" sz="1800"/>
          </a:p>
        </p:txBody>
      </p:sp>
      <p:sp>
        <p:nvSpPr>
          <p:cNvPr id="1229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IN" sz="1800"/>
          </a:p>
        </p:txBody>
      </p:sp>
      <p:pic>
        <p:nvPicPr>
          <p:cNvPr id="44038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38" y="1292225"/>
            <a:ext cx="507365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9" name="Line 10"/>
          <p:cNvSpPr>
            <a:spLocks noChangeShapeType="1"/>
          </p:cNvSpPr>
          <p:nvPr/>
        </p:nvSpPr>
        <p:spPr bwMode="auto">
          <a:xfrm flipH="1">
            <a:off x="1828800" y="1676400"/>
            <a:ext cx="45085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4040" name="Line 11"/>
          <p:cNvSpPr>
            <a:spLocks noChangeShapeType="1"/>
          </p:cNvSpPr>
          <p:nvPr/>
        </p:nvSpPr>
        <p:spPr bwMode="auto">
          <a:xfrm>
            <a:off x="3983038" y="1524000"/>
            <a:ext cx="360362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pic>
        <p:nvPicPr>
          <p:cNvPr id="44041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590800"/>
            <a:ext cx="5105400" cy="3403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263098"/>
            <a:ext cx="6463128" cy="5080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" name="Group 19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8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4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6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36033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9" grpId="0" animBg="1"/>
      <p:bldP spid="4404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" y="1371600"/>
            <a:ext cx="8594725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itle 1"/>
          <p:cNvSpPr>
            <a:spLocks noGrp="1"/>
          </p:cNvSpPr>
          <p:nvPr>
            <p:ph type="title"/>
          </p:nvPr>
        </p:nvSpPr>
        <p:spPr>
          <a:xfrm>
            <a:off x="320675" y="64294"/>
            <a:ext cx="6873875" cy="1143000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Hardware Configuration of a typical fuel cell Drive</a:t>
            </a: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4419600" y="1447800"/>
            <a:ext cx="19542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1800"/>
              <a:t>accelerator pedal</a:t>
            </a: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609600" y="1371600"/>
            <a:ext cx="1390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1800"/>
              <a:t>brake pedal</a:t>
            </a: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28600" y="1981200"/>
            <a:ext cx="1600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IN" sz="1800" dirty="0"/>
              <a:t>vehicle controller</a:t>
            </a: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609600" y="5486400"/>
            <a:ext cx="1905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IN" sz="1800"/>
              <a:t>peaking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IN" sz="1800"/>
              <a:t>power sound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2743200" y="5562600"/>
            <a:ext cx="2667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1800"/>
              <a:t>6: electronic interface;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1800"/>
              <a:t>7: motor controller; </a:t>
            </a: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181600" y="5705475"/>
            <a:ext cx="2133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1800"/>
              <a:t>8: traction motor;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1800"/>
              <a:t>9: transmission;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1800"/>
              <a:t>10: wheels.</a:t>
            </a:r>
          </a:p>
        </p:txBody>
      </p:sp>
      <p:grpSp>
        <p:nvGrpSpPr>
          <p:cNvPr id="40" name="Group 38">
            <a:extLst>
              <a:ext uri="{FF2B5EF4-FFF2-40B4-BE49-F238E27FC236}">
                <a16:creationId xmlns:a16="http://schemas.microsoft.com/office/drawing/2014/main" id="{5CB6BA08-1681-4634-83AF-8FB406DB71A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1" name="Group 19">
              <a:extLst>
                <a:ext uri="{FF2B5EF4-FFF2-40B4-BE49-F238E27FC236}">
                  <a16:creationId xmlns:a16="http://schemas.microsoft.com/office/drawing/2014/main" id="{1230B5BC-AAA5-4D05-9A03-0E652B9F95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3" name="Group 8">
                <a:extLst>
                  <a:ext uri="{FF2B5EF4-FFF2-40B4-BE49-F238E27FC236}">
                    <a16:creationId xmlns:a16="http://schemas.microsoft.com/office/drawing/2014/main" id="{71CAFA4F-9241-47C7-A780-0879FAC79F9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5" name="Group 9">
                  <a:extLst>
                    <a:ext uri="{FF2B5EF4-FFF2-40B4-BE49-F238E27FC236}">
                      <a16:creationId xmlns:a16="http://schemas.microsoft.com/office/drawing/2014/main" id="{F2AD62C1-E16A-4233-90A6-2C05E66EDA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5" name="Rectangle 10">
                    <a:extLst>
                      <a:ext uri="{FF2B5EF4-FFF2-40B4-BE49-F238E27FC236}">
                        <a16:creationId xmlns:a16="http://schemas.microsoft.com/office/drawing/2014/main" id="{190F79E1-37B5-4562-BEC1-FFE3FE3ED6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6" name="Rectangle 11">
                    <a:extLst>
                      <a:ext uri="{FF2B5EF4-FFF2-40B4-BE49-F238E27FC236}">
                        <a16:creationId xmlns:a16="http://schemas.microsoft.com/office/drawing/2014/main" id="{AB2CB80B-37E9-437F-991C-286A77C931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6" name="Group 12">
                  <a:extLst>
                    <a:ext uri="{FF2B5EF4-FFF2-40B4-BE49-F238E27FC236}">
                      <a16:creationId xmlns:a16="http://schemas.microsoft.com/office/drawing/2014/main" id="{0DFA787F-CEF1-4F66-9453-BB31FD4562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3" name="Rectangle 13">
                    <a:extLst>
                      <a:ext uri="{FF2B5EF4-FFF2-40B4-BE49-F238E27FC236}">
                        <a16:creationId xmlns:a16="http://schemas.microsoft.com/office/drawing/2014/main" id="{213F35CD-E3E6-4630-863E-6A685A4967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4" name="Rectangle 14">
                    <a:extLst>
                      <a:ext uri="{FF2B5EF4-FFF2-40B4-BE49-F238E27FC236}">
                        <a16:creationId xmlns:a16="http://schemas.microsoft.com/office/drawing/2014/main" id="{DEE442DC-3BDE-4847-B9AB-040CF5F71E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7" name="Group 15">
                  <a:extLst>
                    <a:ext uri="{FF2B5EF4-FFF2-40B4-BE49-F238E27FC236}">
                      <a16:creationId xmlns:a16="http://schemas.microsoft.com/office/drawing/2014/main" id="{B5416E5F-F256-4364-81DD-545FF5DC00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1" name="Rectangle 16">
                    <a:extLst>
                      <a:ext uri="{FF2B5EF4-FFF2-40B4-BE49-F238E27FC236}">
                        <a16:creationId xmlns:a16="http://schemas.microsoft.com/office/drawing/2014/main" id="{63CACFE0-9510-477F-AFA2-327D79D806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17">
                    <a:extLst>
                      <a:ext uri="{FF2B5EF4-FFF2-40B4-BE49-F238E27FC236}">
                        <a16:creationId xmlns:a16="http://schemas.microsoft.com/office/drawing/2014/main" id="{CD7382B1-F4A5-4AB6-A4CE-B9DFCDA400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8" name="Group 18">
                  <a:extLst>
                    <a:ext uri="{FF2B5EF4-FFF2-40B4-BE49-F238E27FC236}">
                      <a16:creationId xmlns:a16="http://schemas.microsoft.com/office/drawing/2014/main" id="{B04A3A30-0B76-4648-9040-3ADEE5E2D2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9" name="Rectangle 19">
                    <a:extLst>
                      <a:ext uri="{FF2B5EF4-FFF2-40B4-BE49-F238E27FC236}">
                        <a16:creationId xmlns:a16="http://schemas.microsoft.com/office/drawing/2014/main" id="{F2A8ABF0-3389-4D68-9946-1B9A73DDBF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20">
                    <a:extLst>
                      <a:ext uri="{FF2B5EF4-FFF2-40B4-BE49-F238E27FC236}">
                        <a16:creationId xmlns:a16="http://schemas.microsoft.com/office/drawing/2014/main" id="{6379918D-6485-448E-8D95-30D3C26234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4" name="Rectangle 21">
                <a:extLst>
                  <a:ext uri="{FF2B5EF4-FFF2-40B4-BE49-F238E27FC236}">
                    <a16:creationId xmlns:a16="http://schemas.microsoft.com/office/drawing/2014/main" id="{21409E50-BA26-4BBE-B68D-DAB5911210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0AF6C7E-3FED-41C7-827B-09B81D6E21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03508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F05C3C4E-018F-44DD-97EC-F5DF35ED0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76200"/>
            <a:ext cx="8229600" cy="1143000"/>
          </a:xfrm>
        </p:spPr>
        <p:txBody>
          <a:bodyPr/>
          <a:lstStyle/>
          <a:p>
            <a:r>
              <a:rPr lang="en-I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of Fuel Cell-alone-powered Drive Train : City Driving</a:t>
            </a:r>
          </a:p>
        </p:txBody>
      </p:sp>
      <p:pic>
        <p:nvPicPr>
          <p:cNvPr id="51202" name="Picture 2">
            <a:extLst>
              <a:ext uri="{FF2B5EF4-FFF2-40B4-BE49-F238E27FC236}">
                <a16:creationId xmlns:a16="http://schemas.microsoft.com/office/drawing/2014/main" id="{5FF31FDD-1762-4A9C-A8AC-E07502A50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19200"/>
            <a:ext cx="7696200" cy="226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9">
            <a:extLst>
              <a:ext uri="{FF2B5EF4-FFF2-40B4-BE49-F238E27FC236}">
                <a16:creationId xmlns:a16="http://schemas.microsoft.com/office/drawing/2014/main" id="{61363E81-861D-4332-A9D7-7860C6E2BC1A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3429000"/>
            <a:ext cx="7848600" cy="2373313"/>
            <a:chOff x="457200" y="3429000"/>
            <a:chExt cx="7848600" cy="2373085"/>
          </a:xfrm>
        </p:grpSpPr>
        <p:pic>
          <p:nvPicPr>
            <p:cNvPr id="43014" name="Picture 4">
              <a:extLst>
                <a:ext uri="{FF2B5EF4-FFF2-40B4-BE49-F238E27FC236}">
                  <a16:creationId xmlns:a16="http://schemas.microsoft.com/office/drawing/2014/main" id="{FD637735-CD1C-420B-9E05-13C01C7B2B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" y="3429000"/>
              <a:ext cx="7620000" cy="2373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15" name="TextBox 5">
              <a:extLst>
                <a:ext uri="{FF2B5EF4-FFF2-40B4-BE49-F238E27FC236}">
                  <a16:creationId xmlns:a16="http://schemas.microsoft.com/office/drawing/2014/main" id="{C48F0036-3141-4915-9ADC-3EB97EA233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3254" y="4495800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N" altLang="en-US" sz="1800"/>
                <a:t>20</a:t>
              </a:r>
            </a:p>
          </p:txBody>
        </p:sp>
        <p:sp>
          <p:nvSpPr>
            <p:cNvPr id="43016" name="TextBox 7">
              <a:extLst>
                <a:ext uri="{FF2B5EF4-FFF2-40B4-BE49-F238E27FC236}">
                  <a16:creationId xmlns:a16="http://schemas.microsoft.com/office/drawing/2014/main" id="{4F111EA8-4364-444D-8D1D-0EAF7BB030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" y="3962400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N" altLang="en-US" sz="1800"/>
                <a:t>40</a:t>
              </a:r>
            </a:p>
          </p:txBody>
        </p:sp>
        <p:sp>
          <p:nvSpPr>
            <p:cNvPr id="43017" name="TextBox 8">
              <a:extLst>
                <a:ext uri="{FF2B5EF4-FFF2-40B4-BE49-F238E27FC236}">
                  <a16:creationId xmlns:a16="http://schemas.microsoft.com/office/drawing/2014/main" id="{ED18E642-31B1-4A9A-A7A9-B2577E4A37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" y="3440668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N" altLang="en-US" sz="1800"/>
                <a:t>60</a:t>
              </a:r>
            </a:p>
          </p:txBody>
        </p:sp>
      </p:grpSp>
      <p:pic>
        <p:nvPicPr>
          <p:cNvPr id="51206" name="Picture 6">
            <a:extLst>
              <a:ext uri="{FF2B5EF4-FFF2-40B4-BE49-F238E27FC236}">
                <a16:creationId xmlns:a16="http://schemas.microsoft.com/office/drawing/2014/main" id="{FFD54716-FEC6-40C4-9B75-551F824C2D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9" y="2133600"/>
            <a:ext cx="728503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Group 38">
            <a:extLst>
              <a:ext uri="{FF2B5EF4-FFF2-40B4-BE49-F238E27FC236}">
                <a16:creationId xmlns:a16="http://schemas.microsoft.com/office/drawing/2014/main" id="{8AA9A473-D93B-41D1-88B5-E9ADDF3F44D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" name="Group 19">
              <a:extLst>
                <a:ext uri="{FF2B5EF4-FFF2-40B4-BE49-F238E27FC236}">
                  <a16:creationId xmlns:a16="http://schemas.microsoft.com/office/drawing/2014/main" id="{3D87E4F9-1B46-4558-8C24-8B26A15FE7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0" name="Group 8">
                <a:extLst>
                  <a:ext uri="{FF2B5EF4-FFF2-40B4-BE49-F238E27FC236}">
                    <a16:creationId xmlns:a16="http://schemas.microsoft.com/office/drawing/2014/main" id="{1213CA32-7BC5-4563-9FFB-216D827E04C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2" name="Group 9">
                  <a:extLst>
                    <a:ext uri="{FF2B5EF4-FFF2-40B4-BE49-F238E27FC236}">
                      <a16:creationId xmlns:a16="http://schemas.microsoft.com/office/drawing/2014/main" id="{9212A62E-A0A7-4442-8E1C-F277163652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2" name="Rectangle 10">
                    <a:extLst>
                      <a:ext uri="{FF2B5EF4-FFF2-40B4-BE49-F238E27FC236}">
                        <a16:creationId xmlns:a16="http://schemas.microsoft.com/office/drawing/2014/main" id="{D79B3169-57E4-4329-A903-EFEB684A65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" name="Rectangle 11">
                    <a:extLst>
                      <a:ext uri="{FF2B5EF4-FFF2-40B4-BE49-F238E27FC236}">
                        <a16:creationId xmlns:a16="http://schemas.microsoft.com/office/drawing/2014/main" id="{09D73596-3389-430E-96C3-641275CE6A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" name="Group 12">
                  <a:extLst>
                    <a:ext uri="{FF2B5EF4-FFF2-40B4-BE49-F238E27FC236}">
                      <a16:creationId xmlns:a16="http://schemas.microsoft.com/office/drawing/2014/main" id="{58D41C35-A99A-4319-AA09-0D2D1970D3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0" name="Rectangle 13">
                    <a:extLst>
                      <a:ext uri="{FF2B5EF4-FFF2-40B4-BE49-F238E27FC236}">
                        <a16:creationId xmlns:a16="http://schemas.microsoft.com/office/drawing/2014/main" id="{94D49E39-D1D1-4509-AE77-1DA8285BAD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1" name="Rectangle 14">
                    <a:extLst>
                      <a:ext uri="{FF2B5EF4-FFF2-40B4-BE49-F238E27FC236}">
                        <a16:creationId xmlns:a16="http://schemas.microsoft.com/office/drawing/2014/main" id="{6A39C420-AF8D-4915-B5DA-CA832CA480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4" name="Group 15">
                  <a:extLst>
                    <a:ext uri="{FF2B5EF4-FFF2-40B4-BE49-F238E27FC236}">
                      <a16:creationId xmlns:a16="http://schemas.microsoft.com/office/drawing/2014/main" id="{C92B22BF-4B9E-47B6-8E56-6850BF2921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8" name="Rectangle 16">
                    <a:extLst>
                      <a:ext uri="{FF2B5EF4-FFF2-40B4-BE49-F238E27FC236}">
                        <a16:creationId xmlns:a16="http://schemas.microsoft.com/office/drawing/2014/main" id="{035D1DC8-9B89-4E5E-A2B6-B2D8521103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17">
                    <a:extLst>
                      <a:ext uri="{FF2B5EF4-FFF2-40B4-BE49-F238E27FC236}">
                        <a16:creationId xmlns:a16="http://schemas.microsoft.com/office/drawing/2014/main" id="{24DA9206-0E3B-4910-9D78-3DE34A505D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5" name="Group 18">
                  <a:extLst>
                    <a:ext uri="{FF2B5EF4-FFF2-40B4-BE49-F238E27FC236}">
                      <a16:creationId xmlns:a16="http://schemas.microsoft.com/office/drawing/2014/main" id="{52E1655E-5A23-4196-91B8-056AB0D866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6" name="Rectangle 19">
                    <a:extLst>
                      <a:ext uri="{FF2B5EF4-FFF2-40B4-BE49-F238E27FC236}">
                        <a16:creationId xmlns:a16="http://schemas.microsoft.com/office/drawing/2014/main" id="{E6FD7702-004A-4A7F-8FA2-6C431D2109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20">
                    <a:extLst>
                      <a:ext uri="{FF2B5EF4-FFF2-40B4-BE49-F238E27FC236}">
                        <a16:creationId xmlns:a16="http://schemas.microsoft.com/office/drawing/2014/main" id="{1B7B7454-AC65-49D5-84E0-970DA9580A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1" name="Rectangle 21">
                <a:extLst>
                  <a:ext uri="{FF2B5EF4-FFF2-40B4-BE49-F238E27FC236}">
                    <a16:creationId xmlns:a16="http://schemas.microsoft.com/office/drawing/2014/main" id="{EC81E2D3-8B54-42EF-8447-CEBDBD83E4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5B55DBF-AA19-4CD7-B871-E762F8AEC9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12062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179388" y="66675"/>
            <a:ext cx="6791414" cy="1143000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Configuration of a typical fuel cell Hybrid Drive</a:t>
            </a:r>
          </a:p>
        </p:txBody>
      </p:sp>
      <p:grpSp>
        <p:nvGrpSpPr>
          <p:cNvPr id="19460" name="Group 4"/>
          <p:cNvGrpSpPr>
            <a:grpSpLocks/>
          </p:cNvGrpSpPr>
          <p:nvPr/>
        </p:nvGrpSpPr>
        <p:grpSpPr bwMode="auto">
          <a:xfrm>
            <a:off x="433388" y="1131887"/>
            <a:ext cx="8277225" cy="4991100"/>
            <a:chOff x="433387" y="933450"/>
            <a:chExt cx="8277225" cy="4991100"/>
          </a:xfrm>
        </p:grpSpPr>
        <p:pic>
          <p:nvPicPr>
            <p:cNvPr id="19465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387" y="933450"/>
              <a:ext cx="8277225" cy="4991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6" name="TextBox 3"/>
            <p:cNvSpPr txBox="1">
              <a:spLocks noChangeArrowheads="1"/>
            </p:cNvSpPr>
            <p:nvPr/>
          </p:nvSpPr>
          <p:spPr bwMode="auto">
            <a:xfrm>
              <a:off x="1600200" y="3593068"/>
              <a:ext cx="9156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sz="1800"/>
                <a:t>Battery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1951038" y="4183062"/>
            <a:ext cx="3767137" cy="2522538"/>
            <a:chOff x="1950348" y="3985146"/>
            <a:chExt cx="3768064" cy="2522532"/>
          </a:xfrm>
        </p:grpSpPr>
        <p:sp>
          <p:nvSpPr>
            <p:cNvPr id="7" name="Freeform 6"/>
            <p:cNvSpPr/>
            <p:nvPr/>
          </p:nvSpPr>
          <p:spPr>
            <a:xfrm>
              <a:off x="1950348" y="3985146"/>
              <a:ext cx="3768064" cy="2058983"/>
            </a:xfrm>
            <a:custGeom>
              <a:avLst/>
              <a:gdLst>
                <a:gd name="connsiteX0" fmla="*/ 3768064 w 3768064"/>
                <a:gd name="connsiteY0" fmla="*/ 122830 h 2058519"/>
                <a:gd name="connsiteX1" fmla="*/ 3331336 w 3768064"/>
                <a:gd name="connsiteY1" fmla="*/ 1746914 h 2058519"/>
                <a:gd name="connsiteX2" fmla="*/ 1174989 w 3768064"/>
                <a:gd name="connsiteY2" fmla="*/ 2033517 h 2058519"/>
                <a:gd name="connsiteX3" fmla="*/ 55873 w 3768064"/>
                <a:gd name="connsiteY3" fmla="*/ 1392072 h 2058519"/>
                <a:gd name="connsiteX4" fmla="*/ 260589 w 3768064"/>
                <a:gd name="connsiteY4" fmla="*/ 873457 h 2058519"/>
                <a:gd name="connsiteX5" fmla="*/ 274237 w 3768064"/>
                <a:gd name="connsiteY5" fmla="*/ 641445 h 2058519"/>
                <a:gd name="connsiteX6" fmla="*/ 28577 w 3768064"/>
                <a:gd name="connsiteY6" fmla="*/ 518615 h 2058519"/>
                <a:gd name="connsiteX7" fmla="*/ 14930 w 3768064"/>
                <a:gd name="connsiteY7" fmla="*/ 0 h 2058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68064" h="2058519">
                  <a:moveTo>
                    <a:pt x="3768064" y="122830"/>
                  </a:moveTo>
                  <a:cubicBezTo>
                    <a:pt x="3765789" y="775648"/>
                    <a:pt x="3763515" y="1428466"/>
                    <a:pt x="3331336" y="1746914"/>
                  </a:cubicBezTo>
                  <a:cubicBezTo>
                    <a:pt x="2899157" y="2065362"/>
                    <a:pt x="1720899" y="2092657"/>
                    <a:pt x="1174989" y="2033517"/>
                  </a:cubicBezTo>
                  <a:cubicBezTo>
                    <a:pt x="629078" y="1974377"/>
                    <a:pt x="208273" y="1585415"/>
                    <a:pt x="55873" y="1392072"/>
                  </a:cubicBezTo>
                  <a:cubicBezTo>
                    <a:pt x="-96527" y="1198729"/>
                    <a:pt x="224195" y="998561"/>
                    <a:pt x="260589" y="873457"/>
                  </a:cubicBezTo>
                  <a:cubicBezTo>
                    <a:pt x="296983" y="748353"/>
                    <a:pt x="312906" y="700585"/>
                    <a:pt x="274237" y="641445"/>
                  </a:cubicBezTo>
                  <a:cubicBezTo>
                    <a:pt x="235568" y="582305"/>
                    <a:pt x="71795" y="625523"/>
                    <a:pt x="28577" y="518615"/>
                  </a:cubicBezTo>
                  <a:cubicBezTo>
                    <a:pt x="-14641" y="411708"/>
                    <a:pt x="144" y="205854"/>
                    <a:pt x="14930" y="0"/>
                  </a:cubicBezTo>
                </a:path>
              </a:pathLst>
            </a:custGeom>
            <a:noFill/>
            <a:ln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19464" name="TextBox 7"/>
            <p:cNvSpPr txBox="1">
              <a:spLocks noChangeArrowheads="1"/>
            </p:cNvSpPr>
            <p:nvPr/>
          </p:nvSpPr>
          <p:spPr bwMode="auto">
            <a:xfrm>
              <a:off x="2532895" y="6138346"/>
              <a:ext cx="2223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sz="1800"/>
                <a:t>Regenerative Brake</a:t>
              </a:r>
            </a:p>
          </p:txBody>
        </p:sp>
      </p:grpSp>
      <p:cxnSp>
        <p:nvCxnSpPr>
          <p:cNvPr id="11" name="Straight Arrow Connector 10"/>
          <p:cNvCxnSpPr/>
          <p:nvPr/>
        </p:nvCxnSpPr>
        <p:spPr>
          <a:xfrm flipV="1">
            <a:off x="1295400" y="3094037"/>
            <a:ext cx="990600" cy="696913"/>
          </a:xfrm>
          <a:prstGeom prst="straightConnector1">
            <a:avLst/>
          </a:prstGeom>
          <a:ln w="34925">
            <a:headEnd type="arrow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627AD91-C26B-4E8A-A619-4D0CF225AA9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0" name="Group 19">
              <a:extLst>
                <a:ext uri="{FF2B5EF4-FFF2-40B4-BE49-F238E27FC236}">
                  <a16:creationId xmlns:a16="http://schemas.microsoft.com/office/drawing/2014/main" id="{6DF60B36-FB2C-479D-B466-23DDF8EC7E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2" name="Group 8">
                <a:extLst>
                  <a:ext uri="{FF2B5EF4-FFF2-40B4-BE49-F238E27FC236}">
                    <a16:creationId xmlns:a16="http://schemas.microsoft.com/office/drawing/2014/main" id="{1486637E-0D3E-48AE-97A3-8DBEDC4265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4" name="Group 9">
                  <a:extLst>
                    <a:ext uri="{FF2B5EF4-FFF2-40B4-BE49-F238E27FC236}">
                      <a16:creationId xmlns:a16="http://schemas.microsoft.com/office/drawing/2014/main" id="{92A0A36C-B88B-4D0F-A3F1-D5A79E81ED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4" name="Rectangle 10">
                    <a:extLst>
                      <a:ext uri="{FF2B5EF4-FFF2-40B4-BE49-F238E27FC236}">
                        <a16:creationId xmlns:a16="http://schemas.microsoft.com/office/drawing/2014/main" id="{DB20025F-AEF8-497C-9F12-76AB1F360F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5" name="Rectangle 11">
                    <a:extLst>
                      <a:ext uri="{FF2B5EF4-FFF2-40B4-BE49-F238E27FC236}">
                        <a16:creationId xmlns:a16="http://schemas.microsoft.com/office/drawing/2014/main" id="{CAB4A6ED-3EB6-4E12-8266-7EF37133B1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5" name="Group 12">
                  <a:extLst>
                    <a:ext uri="{FF2B5EF4-FFF2-40B4-BE49-F238E27FC236}">
                      <a16:creationId xmlns:a16="http://schemas.microsoft.com/office/drawing/2014/main" id="{41E26D8A-C3DB-411F-93FA-F57F920F7B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2" name="Rectangle 13">
                    <a:extLst>
                      <a:ext uri="{FF2B5EF4-FFF2-40B4-BE49-F238E27FC236}">
                        <a16:creationId xmlns:a16="http://schemas.microsoft.com/office/drawing/2014/main" id="{1E57521B-75B7-4552-9679-9581A0FD86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3" name="Rectangle 14">
                    <a:extLst>
                      <a:ext uri="{FF2B5EF4-FFF2-40B4-BE49-F238E27FC236}">
                        <a16:creationId xmlns:a16="http://schemas.microsoft.com/office/drawing/2014/main" id="{2D4EDEE2-B64A-4658-996E-8A10C6BAA7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6" name="Group 15">
                  <a:extLst>
                    <a:ext uri="{FF2B5EF4-FFF2-40B4-BE49-F238E27FC236}">
                      <a16:creationId xmlns:a16="http://schemas.microsoft.com/office/drawing/2014/main" id="{02C40AD5-739B-4A60-BC19-B1541609B4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0" name="Rectangle 16">
                    <a:extLst>
                      <a:ext uri="{FF2B5EF4-FFF2-40B4-BE49-F238E27FC236}">
                        <a16:creationId xmlns:a16="http://schemas.microsoft.com/office/drawing/2014/main" id="{858BEA72-214F-4437-BAB4-629E584CDC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" name="Rectangle 17">
                    <a:extLst>
                      <a:ext uri="{FF2B5EF4-FFF2-40B4-BE49-F238E27FC236}">
                        <a16:creationId xmlns:a16="http://schemas.microsoft.com/office/drawing/2014/main" id="{9C1D5137-F075-4F27-B07E-67583147BD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7" name="Group 18">
                  <a:extLst>
                    <a:ext uri="{FF2B5EF4-FFF2-40B4-BE49-F238E27FC236}">
                      <a16:creationId xmlns:a16="http://schemas.microsoft.com/office/drawing/2014/main" id="{09957D92-7B28-4D2F-A2E4-F66B3D6824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8" name="Rectangle 19">
                    <a:extLst>
                      <a:ext uri="{FF2B5EF4-FFF2-40B4-BE49-F238E27FC236}">
                        <a16:creationId xmlns:a16="http://schemas.microsoft.com/office/drawing/2014/main" id="{8C577C9E-537D-461A-8545-E14E307DCE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20">
                    <a:extLst>
                      <a:ext uri="{FF2B5EF4-FFF2-40B4-BE49-F238E27FC236}">
                        <a16:creationId xmlns:a16="http://schemas.microsoft.com/office/drawing/2014/main" id="{E7F8649D-0F30-4C4D-9D4C-2AA65AB2CC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3" name="Rectangle 21">
                <a:extLst>
                  <a:ext uri="{FF2B5EF4-FFF2-40B4-BE49-F238E27FC236}">
                    <a16:creationId xmlns:a16="http://schemas.microsoft.com/office/drawing/2014/main" id="{54B63D5B-5B32-408D-AEA0-994AA27835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44C51DC-91DD-4AAC-A3F2-1804659D34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74188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6477000" cy="1143000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List of Control Parameters</a:t>
            </a:r>
          </a:p>
        </p:txBody>
      </p:sp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79543"/>
            <a:ext cx="8571345" cy="4971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" name="Group 38">
            <a:extLst>
              <a:ext uri="{FF2B5EF4-FFF2-40B4-BE49-F238E27FC236}">
                <a16:creationId xmlns:a16="http://schemas.microsoft.com/office/drawing/2014/main" id="{6BBA2327-AFCB-473D-A22B-2C22B03A406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" name="Group 19">
              <a:extLst>
                <a:ext uri="{FF2B5EF4-FFF2-40B4-BE49-F238E27FC236}">
                  <a16:creationId xmlns:a16="http://schemas.microsoft.com/office/drawing/2014/main" id="{EBD132C4-6533-4693-943F-81FE171224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7" name="Group 8">
                <a:extLst>
                  <a:ext uri="{FF2B5EF4-FFF2-40B4-BE49-F238E27FC236}">
                    <a16:creationId xmlns:a16="http://schemas.microsoft.com/office/drawing/2014/main" id="{6A366CC5-EDF3-494E-AE20-44C8B8FA2D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9" name="Group 9">
                  <a:extLst>
                    <a:ext uri="{FF2B5EF4-FFF2-40B4-BE49-F238E27FC236}">
                      <a16:creationId xmlns:a16="http://schemas.microsoft.com/office/drawing/2014/main" id="{D470739D-2956-497E-8145-F11BA23A15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9" name="Rectangle 10">
                    <a:extLst>
                      <a:ext uri="{FF2B5EF4-FFF2-40B4-BE49-F238E27FC236}">
                        <a16:creationId xmlns:a16="http://schemas.microsoft.com/office/drawing/2014/main" id="{726861BF-7594-4E64-A234-4A2D683BFA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1">
                    <a:extLst>
                      <a:ext uri="{FF2B5EF4-FFF2-40B4-BE49-F238E27FC236}">
                        <a16:creationId xmlns:a16="http://schemas.microsoft.com/office/drawing/2014/main" id="{02C18238-CA73-4E57-90DB-FF04D4850E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2">
                  <a:extLst>
                    <a:ext uri="{FF2B5EF4-FFF2-40B4-BE49-F238E27FC236}">
                      <a16:creationId xmlns:a16="http://schemas.microsoft.com/office/drawing/2014/main" id="{5C804BC4-F838-467A-A4CF-877ECB3497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7" name="Rectangle 13">
                    <a:extLst>
                      <a:ext uri="{FF2B5EF4-FFF2-40B4-BE49-F238E27FC236}">
                        <a16:creationId xmlns:a16="http://schemas.microsoft.com/office/drawing/2014/main" id="{424206F2-28C9-4956-B063-6350153A13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4">
                    <a:extLst>
                      <a:ext uri="{FF2B5EF4-FFF2-40B4-BE49-F238E27FC236}">
                        <a16:creationId xmlns:a16="http://schemas.microsoft.com/office/drawing/2014/main" id="{BAB9C53D-0178-47F6-BDC4-6EC2FB91FB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5">
                  <a:extLst>
                    <a:ext uri="{FF2B5EF4-FFF2-40B4-BE49-F238E27FC236}">
                      <a16:creationId xmlns:a16="http://schemas.microsoft.com/office/drawing/2014/main" id="{31213794-8C7E-4E33-B78E-A8BDD2B9A4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5" name="Rectangle 16">
                    <a:extLst>
                      <a:ext uri="{FF2B5EF4-FFF2-40B4-BE49-F238E27FC236}">
                        <a16:creationId xmlns:a16="http://schemas.microsoft.com/office/drawing/2014/main" id="{49E9203F-1FB0-45FC-98AB-F6D479E0B8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17">
                    <a:extLst>
                      <a:ext uri="{FF2B5EF4-FFF2-40B4-BE49-F238E27FC236}">
                        <a16:creationId xmlns:a16="http://schemas.microsoft.com/office/drawing/2014/main" id="{69412926-925B-414F-B547-5688812FD5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8">
                  <a:extLst>
                    <a:ext uri="{FF2B5EF4-FFF2-40B4-BE49-F238E27FC236}">
                      <a16:creationId xmlns:a16="http://schemas.microsoft.com/office/drawing/2014/main" id="{156E4DB8-784F-4E23-A17F-E8BF34D62F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3" name="Rectangle 19">
                    <a:extLst>
                      <a:ext uri="{FF2B5EF4-FFF2-40B4-BE49-F238E27FC236}">
                        <a16:creationId xmlns:a16="http://schemas.microsoft.com/office/drawing/2014/main" id="{4D97E368-EA55-4551-BA60-2FA9611042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20">
                    <a:extLst>
                      <a:ext uri="{FF2B5EF4-FFF2-40B4-BE49-F238E27FC236}">
                        <a16:creationId xmlns:a16="http://schemas.microsoft.com/office/drawing/2014/main" id="{7F24F4EE-0854-4DB1-AD15-D583E6295B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8" name="Rectangle 21">
                <a:extLst>
                  <a:ext uri="{FF2B5EF4-FFF2-40B4-BE49-F238E27FC236}">
                    <a16:creationId xmlns:a16="http://schemas.microsoft.com/office/drawing/2014/main" id="{6DDB465F-8873-45F5-A9C4-176E388F17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5691E55-AD3B-4F03-AEF2-1B10CF59F1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93270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6477000" cy="1143000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Flow chart of the control strategy</a:t>
            </a:r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04" y="966897"/>
            <a:ext cx="6948488" cy="588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14DA22A2-CEA8-4BE9-B576-7BED8F424112}"/>
              </a:ext>
            </a:extLst>
          </p:cNvPr>
          <p:cNvSpPr/>
          <p:nvPr/>
        </p:nvSpPr>
        <p:spPr>
          <a:xfrm>
            <a:off x="274983" y="2164095"/>
            <a:ext cx="5257800" cy="9601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FCCC7E4-98A7-45A8-AD0D-6430DE8CC3B7}"/>
              </a:ext>
            </a:extLst>
          </p:cNvPr>
          <p:cNvSpPr/>
          <p:nvPr/>
        </p:nvSpPr>
        <p:spPr>
          <a:xfrm>
            <a:off x="457200" y="3144078"/>
            <a:ext cx="4724400" cy="8077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D9C0090-3E10-47C3-84B2-1CBDD9E945B3}"/>
              </a:ext>
            </a:extLst>
          </p:cNvPr>
          <p:cNvSpPr/>
          <p:nvPr/>
        </p:nvSpPr>
        <p:spPr>
          <a:xfrm>
            <a:off x="457200" y="3910122"/>
            <a:ext cx="2514600" cy="10428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3C7F7AF-781D-4EA8-A0A9-C576A17BE935}"/>
              </a:ext>
            </a:extLst>
          </p:cNvPr>
          <p:cNvSpPr/>
          <p:nvPr/>
        </p:nvSpPr>
        <p:spPr>
          <a:xfrm>
            <a:off x="2786270" y="3825875"/>
            <a:ext cx="2514600" cy="10428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C69A252-4072-4F11-8BAD-FFD9EC6BBECC}"/>
              </a:ext>
            </a:extLst>
          </p:cNvPr>
          <p:cNvSpPr/>
          <p:nvPr/>
        </p:nvSpPr>
        <p:spPr>
          <a:xfrm>
            <a:off x="485104" y="4920511"/>
            <a:ext cx="3096296" cy="17726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5B3C6DA-9C2E-474D-9DA5-37CAFC5E2C06}"/>
              </a:ext>
            </a:extLst>
          </p:cNvPr>
          <p:cNvSpPr/>
          <p:nvPr/>
        </p:nvSpPr>
        <p:spPr>
          <a:xfrm>
            <a:off x="3197703" y="4761627"/>
            <a:ext cx="1983897" cy="11216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BFF738D-3FC7-4E71-8B92-8DDED6D3FA1B}"/>
              </a:ext>
            </a:extLst>
          </p:cNvPr>
          <p:cNvSpPr/>
          <p:nvPr/>
        </p:nvSpPr>
        <p:spPr>
          <a:xfrm>
            <a:off x="5201347" y="4050113"/>
            <a:ext cx="1983897" cy="11216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41" name="Group 38">
            <a:extLst>
              <a:ext uri="{FF2B5EF4-FFF2-40B4-BE49-F238E27FC236}">
                <a16:creationId xmlns:a16="http://schemas.microsoft.com/office/drawing/2014/main" id="{5811C548-DF89-4C11-894C-B26F2B1B551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2" name="Group 19">
              <a:extLst>
                <a:ext uri="{FF2B5EF4-FFF2-40B4-BE49-F238E27FC236}">
                  <a16:creationId xmlns:a16="http://schemas.microsoft.com/office/drawing/2014/main" id="{3618B990-39FA-4758-B372-ABFBF3FC88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4" name="Group 8">
                <a:extLst>
                  <a:ext uri="{FF2B5EF4-FFF2-40B4-BE49-F238E27FC236}">
                    <a16:creationId xmlns:a16="http://schemas.microsoft.com/office/drawing/2014/main" id="{DF34D5C2-0337-4104-ADFF-12BE31F8FF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6" name="Group 9">
                  <a:extLst>
                    <a:ext uri="{FF2B5EF4-FFF2-40B4-BE49-F238E27FC236}">
                      <a16:creationId xmlns:a16="http://schemas.microsoft.com/office/drawing/2014/main" id="{5A480FCF-BA3E-439F-B6EC-4BD0042D91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6" name="Rectangle 10">
                    <a:extLst>
                      <a:ext uri="{FF2B5EF4-FFF2-40B4-BE49-F238E27FC236}">
                        <a16:creationId xmlns:a16="http://schemas.microsoft.com/office/drawing/2014/main" id="{D92C9AFE-F9C3-426A-8A36-67A8C0683D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7" name="Rectangle 11">
                    <a:extLst>
                      <a:ext uri="{FF2B5EF4-FFF2-40B4-BE49-F238E27FC236}">
                        <a16:creationId xmlns:a16="http://schemas.microsoft.com/office/drawing/2014/main" id="{CD9DA1A3-E4FE-4A8E-AEC9-A7B51961B5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7" name="Group 12">
                  <a:extLst>
                    <a:ext uri="{FF2B5EF4-FFF2-40B4-BE49-F238E27FC236}">
                      <a16:creationId xmlns:a16="http://schemas.microsoft.com/office/drawing/2014/main" id="{DA3D5CD1-79D9-43F6-96DC-191D5B5407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4" name="Rectangle 13">
                    <a:extLst>
                      <a:ext uri="{FF2B5EF4-FFF2-40B4-BE49-F238E27FC236}">
                        <a16:creationId xmlns:a16="http://schemas.microsoft.com/office/drawing/2014/main" id="{5B9FBDF0-F921-4FC9-88C3-9AC1CC7CD8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5" name="Rectangle 14">
                    <a:extLst>
                      <a:ext uri="{FF2B5EF4-FFF2-40B4-BE49-F238E27FC236}">
                        <a16:creationId xmlns:a16="http://schemas.microsoft.com/office/drawing/2014/main" id="{D968D3EB-9AFF-497E-A03B-5496487F6C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8" name="Group 15">
                  <a:extLst>
                    <a:ext uri="{FF2B5EF4-FFF2-40B4-BE49-F238E27FC236}">
                      <a16:creationId xmlns:a16="http://schemas.microsoft.com/office/drawing/2014/main" id="{AC241E3D-6B41-422F-AEB9-C7C1D65918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2" name="Rectangle 16">
                    <a:extLst>
                      <a:ext uri="{FF2B5EF4-FFF2-40B4-BE49-F238E27FC236}">
                        <a16:creationId xmlns:a16="http://schemas.microsoft.com/office/drawing/2014/main" id="{AA3F692D-85D6-4D5A-97C2-CF34985830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3" name="Rectangle 17">
                    <a:extLst>
                      <a:ext uri="{FF2B5EF4-FFF2-40B4-BE49-F238E27FC236}">
                        <a16:creationId xmlns:a16="http://schemas.microsoft.com/office/drawing/2014/main" id="{E88FA061-2702-4356-BC78-633342A61B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9" name="Group 18">
                  <a:extLst>
                    <a:ext uri="{FF2B5EF4-FFF2-40B4-BE49-F238E27FC236}">
                      <a16:creationId xmlns:a16="http://schemas.microsoft.com/office/drawing/2014/main" id="{BEE72DBE-1962-4938-8158-B57D18B46E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0" name="Rectangle 19">
                    <a:extLst>
                      <a:ext uri="{FF2B5EF4-FFF2-40B4-BE49-F238E27FC236}">
                        <a16:creationId xmlns:a16="http://schemas.microsoft.com/office/drawing/2014/main" id="{1FF508E3-65A5-4D1C-9441-1307510556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" name="Rectangle 20">
                    <a:extLst>
                      <a:ext uri="{FF2B5EF4-FFF2-40B4-BE49-F238E27FC236}">
                        <a16:creationId xmlns:a16="http://schemas.microsoft.com/office/drawing/2014/main" id="{AD9DC1E0-24BE-4C49-9FC1-DA2A5B5CFA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5" name="Rectangle 21">
                <a:extLst>
                  <a:ext uri="{FF2B5EF4-FFF2-40B4-BE49-F238E27FC236}">
                    <a16:creationId xmlns:a16="http://schemas.microsoft.com/office/drawing/2014/main" id="{A6580741-FC3D-45F2-B55D-EA04B28FCC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8DA943D-4E70-4945-900F-211D4EFB69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90262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010400" cy="1143000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of Fuel Cell-Hybrid-powered Drive Train : City Driving</a:t>
            </a:r>
          </a:p>
        </p:txBody>
      </p:sp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7" y="4876800"/>
            <a:ext cx="817721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675716" y="1263651"/>
            <a:ext cx="7848600" cy="2305050"/>
            <a:chOff x="609600" y="1219201"/>
            <a:chExt cx="7848600" cy="2304784"/>
          </a:xfrm>
        </p:grpSpPr>
        <p:pic>
          <p:nvPicPr>
            <p:cNvPr id="2152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" y="1219201"/>
              <a:ext cx="7696200" cy="1905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24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200" y="2895600"/>
              <a:ext cx="7239000" cy="628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7" y="3276600"/>
            <a:ext cx="8231188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" name="Group 38">
            <a:extLst>
              <a:ext uri="{FF2B5EF4-FFF2-40B4-BE49-F238E27FC236}">
                <a16:creationId xmlns:a16="http://schemas.microsoft.com/office/drawing/2014/main" id="{A51190BA-9436-43FF-816A-B2DB0B35D22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8" name="Group 19">
              <a:extLst>
                <a:ext uri="{FF2B5EF4-FFF2-40B4-BE49-F238E27FC236}">
                  <a16:creationId xmlns:a16="http://schemas.microsoft.com/office/drawing/2014/main" id="{4881191E-1409-4C94-82C4-BBBAAF5F81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0" name="Group 8">
                <a:extLst>
                  <a:ext uri="{FF2B5EF4-FFF2-40B4-BE49-F238E27FC236}">
                    <a16:creationId xmlns:a16="http://schemas.microsoft.com/office/drawing/2014/main" id="{B06F1437-599D-4505-B2C8-2920536104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2" name="Group 9">
                  <a:extLst>
                    <a:ext uri="{FF2B5EF4-FFF2-40B4-BE49-F238E27FC236}">
                      <a16:creationId xmlns:a16="http://schemas.microsoft.com/office/drawing/2014/main" id="{367650D6-6B85-4B74-84C1-1ECF5CC01D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2" name="Rectangle 10">
                    <a:extLst>
                      <a:ext uri="{FF2B5EF4-FFF2-40B4-BE49-F238E27FC236}">
                        <a16:creationId xmlns:a16="http://schemas.microsoft.com/office/drawing/2014/main" id="{EB26653A-D552-4834-A04D-4804132275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3" name="Rectangle 11">
                    <a:extLst>
                      <a:ext uri="{FF2B5EF4-FFF2-40B4-BE49-F238E27FC236}">
                        <a16:creationId xmlns:a16="http://schemas.microsoft.com/office/drawing/2014/main" id="{9B7D472C-5302-4E93-858E-EF39E03559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2">
                  <a:extLst>
                    <a:ext uri="{FF2B5EF4-FFF2-40B4-BE49-F238E27FC236}">
                      <a16:creationId xmlns:a16="http://schemas.microsoft.com/office/drawing/2014/main" id="{8AD8351D-B653-46F4-892B-D6389D2625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0" name="Rectangle 13">
                    <a:extLst>
                      <a:ext uri="{FF2B5EF4-FFF2-40B4-BE49-F238E27FC236}">
                        <a16:creationId xmlns:a16="http://schemas.microsoft.com/office/drawing/2014/main" id="{37949215-052A-41B3-B9CD-DE56F1C966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" name="Rectangle 14">
                    <a:extLst>
                      <a:ext uri="{FF2B5EF4-FFF2-40B4-BE49-F238E27FC236}">
                        <a16:creationId xmlns:a16="http://schemas.microsoft.com/office/drawing/2014/main" id="{E2C4DE88-177B-4F3B-90F3-E1BDBDEC3C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" name="Group 15">
                  <a:extLst>
                    <a:ext uri="{FF2B5EF4-FFF2-40B4-BE49-F238E27FC236}">
                      <a16:creationId xmlns:a16="http://schemas.microsoft.com/office/drawing/2014/main" id="{0B8A1341-0615-43B1-92B9-E75E81CE4E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8" name="Rectangle 16">
                    <a:extLst>
                      <a:ext uri="{FF2B5EF4-FFF2-40B4-BE49-F238E27FC236}">
                        <a16:creationId xmlns:a16="http://schemas.microsoft.com/office/drawing/2014/main" id="{5E808AE1-A5EF-4707-9BF2-C93EBC75B4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7">
                    <a:extLst>
                      <a:ext uri="{FF2B5EF4-FFF2-40B4-BE49-F238E27FC236}">
                        <a16:creationId xmlns:a16="http://schemas.microsoft.com/office/drawing/2014/main" id="{784ACB4D-5279-49EF-A31A-99047D0C21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5" name="Group 18">
                  <a:extLst>
                    <a:ext uri="{FF2B5EF4-FFF2-40B4-BE49-F238E27FC236}">
                      <a16:creationId xmlns:a16="http://schemas.microsoft.com/office/drawing/2014/main" id="{8CB95BF9-E6AE-456B-870A-EAC13AE957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6" name="Rectangle 19">
                    <a:extLst>
                      <a:ext uri="{FF2B5EF4-FFF2-40B4-BE49-F238E27FC236}">
                        <a16:creationId xmlns:a16="http://schemas.microsoft.com/office/drawing/2014/main" id="{7C97B9C8-FE0E-4666-B158-6D6EED0E21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20">
                    <a:extLst>
                      <a:ext uri="{FF2B5EF4-FFF2-40B4-BE49-F238E27FC236}">
                        <a16:creationId xmlns:a16="http://schemas.microsoft.com/office/drawing/2014/main" id="{E73D4EA7-7877-47FB-969A-E46EBA6570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1" name="Rectangle 21">
                <a:extLst>
                  <a:ext uri="{FF2B5EF4-FFF2-40B4-BE49-F238E27FC236}">
                    <a16:creationId xmlns:a16="http://schemas.microsoft.com/office/drawing/2014/main" id="{E4FEDBC5-E7B2-4238-84CC-1CEF69C8E1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06D4917-6087-481E-8E3E-92A0456DF0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55486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229600" cy="1143000"/>
          </a:xfrm>
        </p:spPr>
        <p:txBody>
          <a:bodyPr/>
          <a:lstStyle/>
          <a:p>
            <a:r>
              <a:rPr lang="en-IN" sz="2800" dirty="0"/>
              <a:t>Optimal Operation of Fuel Cell</a:t>
            </a:r>
          </a:p>
        </p:txBody>
      </p:sp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26" y="1386254"/>
            <a:ext cx="8144425" cy="4938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" name="Group 38">
            <a:extLst>
              <a:ext uri="{FF2B5EF4-FFF2-40B4-BE49-F238E27FC236}">
                <a16:creationId xmlns:a16="http://schemas.microsoft.com/office/drawing/2014/main" id="{7F297E30-5458-4628-A040-01D5830DC25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" name="Group 19">
              <a:extLst>
                <a:ext uri="{FF2B5EF4-FFF2-40B4-BE49-F238E27FC236}">
                  <a16:creationId xmlns:a16="http://schemas.microsoft.com/office/drawing/2014/main" id="{88E5F1C2-1C79-44E8-8F00-D1B754390E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7" name="Group 8">
                <a:extLst>
                  <a:ext uri="{FF2B5EF4-FFF2-40B4-BE49-F238E27FC236}">
                    <a16:creationId xmlns:a16="http://schemas.microsoft.com/office/drawing/2014/main" id="{9D1173B8-3C1F-4ABE-86A4-84B4494F83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9" name="Group 9">
                  <a:extLst>
                    <a:ext uri="{FF2B5EF4-FFF2-40B4-BE49-F238E27FC236}">
                      <a16:creationId xmlns:a16="http://schemas.microsoft.com/office/drawing/2014/main" id="{D5726639-4183-4FEE-9762-8C7F51A43A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9" name="Rectangle 10">
                    <a:extLst>
                      <a:ext uri="{FF2B5EF4-FFF2-40B4-BE49-F238E27FC236}">
                        <a16:creationId xmlns:a16="http://schemas.microsoft.com/office/drawing/2014/main" id="{7629A3F9-4D35-4231-A556-F9C888934D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1">
                    <a:extLst>
                      <a:ext uri="{FF2B5EF4-FFF2-40B4-BE49-F238E27FC236}">
                        <a16:creationId xmlns:a16="http://schemas.microsoft.com/office/drawing/2014/main" id="{215A8AFD-4482-460A-99C1-71F7B35A1D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2">
                  <a:extLst>
                    <a:ext uri="{FF2B5EF4-FFF2-40B4-BE49-F238E27FC236}">
                      <a16:creationId xmlns:a16="http://schemas.microsoft.com/office/drawing/2014/main" id="{34FBA156-D9C3-42F5-945A-9A98DCD866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7" name="Rectangle 13">
                    <a:extLst>
                      <a:ext uri="{FF2B5EF4-FFF2-40B4-BE49-F238E27FC236}">
                        <a16:creationId xmlns:a16="http://schemas.microsoft.com/office/drawing/2014/main" id="{FB6968E4-E0CE-47D9-A70B-B161051096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4">
                    <a:extLst>
                      <a:ext uri="{FF2B5EF4-FFF2-40B4-BE49-F238E27FC236}">
                        <a16:creationId xmlns:a16="http://schemas.microsoft.com/office/drawing/2014/main" id="{AEBFE309-70F0-4F87-B3CD-2448F7D850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5">
                  <a:extLst>
                    <a:ext uri="{FF2B5EF4-FFF2-40B4-BE49-F238E27FC236}">
                      <a16:creationId xmlns:a16="http://schemas.microsoft.com/office/drawing/2014/main" id="{FF42EC6E-C896-4FE2-B7C1-D22FF8E5E2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5" name="Rectangle 16">
                    <a:extLst>
                      <a:ext uri="{FF2B5EF4-FFF2-40B4-BE49-F238E27FC236}">
                        <a16:creationId xmlns:a16="http://schemas.microsoft.com/office/drawing/2014/main" id="{10FD09A2-6016-4741-A554-BDD9D095DA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17">
                    <a:extLst>
                      <a:ext uri="{FF2B5EF4-FFF2-40B4-BE49-F238E27FC236}">
                        <a16:creationId xmlns:a16="http://schemas.microsoft.com/office/drawing/2014/main" id="{8881011D-1CCF-4D10-8901-DE6431A246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8">
                  <a:extLst>
                    <a:ext uri="{FF2B5EF4-FFF2-40B4-BE49-F238E27FC236}">
                      <a16:creationId xmlns:a16="http://schemas.microsoft.com/office/drawing/2014/main" id="{BA170A8E-995A-4BF3-A57F-13D52E1561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3" name="Rectangle 19">
                    <a:extLst>
                      <a:ext uri="{FF2B5EF4-FFF2-40B4-BE49-F238E27FC236}">
                        <a16:creationId xmlns:a16="http://schemas.microsoft.com/office/drawing/2014/main" id="{F5F9FCF1-6843-4DAD-A6ED-F17591BDAD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20">
                    <a:extLst>
                      <a:ext uri="{FF2B5EF4-FFF2-40B4-BE49-F238E27FC236}">
                        <a16:creationId xmlns:a16="http://schemas.microsoft.com/office/drawing/2014/main" id="{63A7532A-9FE8-41E9-B43D-3F074A939A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8" name="Rectangle 21">
                <a:extLst>
                  <a:ext uri="{FF2B5EF4-FFF2-40B4-BE49-F238E27FC236}">
                    <a16:creationId xmlns:a16="http://schemas.microsoft.com/office/drawing/2014/main" id="{26EDB229-9DB8-4F31-96DF-FA13E8BE76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3B633C9-F3A1-4BBC-A36C-F7CC244407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72503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76265-7A06-4124-8D75-962F31B69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548" y="57978"/>
            <a:ext cx="6642652" cy="1143000"/>
          </a:xfrm>
        </p:spPr>
        <p:txBody>
          <a:bodyPr/>
          <a:lstStyle/>
          <a:p>
            <a:r>
              <a:rPr lang="en-IN" sz="2800" dirty="0"/>
              <a:t>The main challenges in adopting Fuel Cell (FC) technologies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0908CFD-5449-4F43-AEB6-2C2F1656AF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816" y="1384417"/>
            <a:ext cx="8613721" cy="5029200"/>
          </a:xfrm>
          <a:prstGeom prst="rect">
            <a:avLst/>
          </a:prstGeom>
        </p:spPr>
      </p:pic>
      <p:grpSp>
        <p:nvGrpSpPr>
          <p:cNvPr id="20" name="Group 38">
            <a:extLst>
              <a:ext uri="{FF2B5EF4-FFF2-40B4-BE49-F238E27FC236}">
                <a16:creationId xmlns:a16="http://schemas.microsoft.com/office/drawing/2014/main" id="{B84E9AFF-D390-47D9-990A-BE2F6244EF5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CBDCB059-3E64-4DE5-8A50-9AC8F4D0B8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95ECA1AF-E3C3-4D53-BFB0-E84D73211C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0D8C93E2-2328-4E32-ACC7-71BB3890D6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B6094236-6A9E-4DAE-9FF9-EF612B2022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37D9CCD1-137F-4A60-B24B-A463683A72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DD793308-A2BC-4F6C-9D1C-C261940B05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5CA5EA22-E529-41AB-8279-8E2A48627F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0B6B5E63-AC30-4710-9C18-12FDB214F1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70E43A46-D3D8-4958-9D20-442F9050B1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E67A8FD6-7BBD-4778-B09A-3530FBEA5F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>
                    <a:extLst>
                      <a:ext uri="{FF2B5EF4-FFF2-40B4-BE49-F238E27FC236}">
                        <a16:creationId xmlns:a16="http://schemas.microsoft.com/office/drawing/2014/main" id="{FC85AAB1-6A43-47A0-B91B-CA7F7DBBC5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7B8B129C-9D08-4A1A-9E56-CB948478DA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284F075F-603F-4E84-BED8-196F461FBB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199F8687-1CCD-46D8-8C3C-FFB4E73DE2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AE7CD2AA-2E3D-478C-AEB2-78ADCC0DCC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7B7C46A-D3F8-4454-9DFC-690AF27AB6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6142598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3813</TotalTime>
  <Words>1352</Words>
  <Application>Microsoft Office PowerPoint</Application>
  <PresentationFormat>On-screen Show (4:3)</PresentationFormat>
  <Paragraphs>176</Paragraphs>
  <Slides>31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2" baseType="lpstr">
      <vt:lpstr>Arial</vt:lpstr>
      <vt:lpstr>Blackadder ITC</vt:lpstr>
      <vt:lpstr>Brush Script MT</vt:lpstr>
      <vt:lpstr>Calibri</vt:lpstr>
      <vt:lpstr>CommercialScript BT</vt:lpstr>
      <vt:lpstr>Frutiger LT Com 45 Light</vt:lpstr>
      <vt:lpstr>Script MT Bold</vt:lpstr>
      <vt:lpstr>Tempus Sans ITC</vt:lpstr>
      <vt:lpstr>Times New Roman</vt:lpstr>
      <vt:lpstr>Default Design</vt:lpstr>
      <vt:lpstr>Equation</vt:lpstr>
      <vt:lpstr>The Green Hybrid  Prime Movers</vt:lpstr>
      <vt:lpstr>Future Conceptual Hybrid Scheme</vt:lpstr>
      <vt:lpstr>Reversible Process/Reactions are Green</vt:lpstr>
      <vt:lpstr>Green Hydrogen Production Systems</vt:lpstr>
      <vt:lpstr>A Hydrogen Fuel Cell</vt:lpstr>
      <vt:lpstr>Hydrogen: The Primordial Bestower to The Ecosystem</vt:lpstr>
      <vt:lpstr>The Atomistic Hydrogen Metabolism</vt:lpstr>
      <vt:lpstr>The Holistic Art of Hydrogen Metabolism</vt:lpstr>
      <vt:lpstr>Change in Gibbs Free Energy</vt:lpstr>
      <vt:lpstr>Electrical Energy Generated by An Ideal Fuel Cell</vt:lpstr>
      <vt:lpstr>Ideal Cell Voltage</vt:lpstr>
      <vt:lpstr>Ideal Fuel Cell Capacity</vt:lpstr>
      <vt:lpstr>The Fundamental Law : Electrochemical Reaction</vt:lpstr>
      <vt:lpstr>Second Law Analysis of Fuel Cell</vt:lpstr>
      <vt:lpstr>Flow Diagram for a Fuel Cell System</vt:lpstr>
      <vt:lpstr>Fuel Cell Technologies</vt:lpstr>
      <vt:lpstr>PowerPoint Presentation</vt:lpstr>
      <vt:lpstr>Fuel and Energy Flow Diagram of A Fuel Cell</vt:lpstr>
      <vt:lpstr>Fuel Cell Electric Prime Mover</vt:lpstr>
      <vt:lpstr>Fuel Cell Vehicles</vt:lpstr>
      <vt:lpstr>Optimal Operation of Fuel Cell</vt:lpstr>
      <vt:lpstr>Load Vs Performance of A Fuel Cell</vt:lpstr>
      <vt:lpstr>PowerPoint Presentation</vt:lpstr>
      <vt:lpstr>Hardware Configuration of a typical fuel cell Drive</vt:lpstr>
      <vt:lpstr>Performance of Fuel Cell-alone-powered Drive Train : City Driving</vt:lpstr>
      <vt:lpstr>Configuration of a typical fuel cell Hybrid Drive</vt:lpstr>
      <vt:lpstr>List of Control Parameters</vt:lpstr>
      <vt:lpstr>Flow chart of the control strategy</vt:lpstr>
      <vt:lpstr>Performance of Fuel Cell-Hybrid-powered Drive Train : City Driving</vt:lpstr>
      <vt:lpstr>Optimal Operation of Fuel Cell</vt:lpstr>
      <vt:lpstr>The main challenges in adopting Fuel Cell (FC) technologies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MOHAN</dc:creator>
  <cp:lastModifiedBy>P M V Subbarao</cp:lastModifiedBy>
  <cp:revision>389</cp:revision>
  <cp:lastPrinted>2020-08-24T06:32:17Z</cp:lastPrinted>
  <dcterms:created xsi:type="dcterms:W3CDTF">2005-03-30T16:54:51Z</dcterms:created>
  <dcterms:modified xsi:type="dcterms:W3CDTF">2023-11-17T06:25:27Z</dcterms:modified>
</cp:coreProperties>
</file>