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44"/>
  </p:notesMasterIdLst>
  <p:sldIdLst>
    <p:sldId id="1118" r:id="rId2"/>
    <p:sldId id="670" r:id="rId3"/>
    <p:sldId id="1126" r:id="rId4"/>
    <p:sldId id="1128" r:id="rId5"/>
    <p:sldId id="1129" r:id="rId6"/>
    <p:sldId id="1130" r:id="rId7"/>
    <p:sldId id="1143" r:id="rId8"/>
    <p:sldId id="662" r:id="rId9"/>
    <p:sldId id="1132" r:id="rId10"/>
    <p:sldId id="620" r:id="rId11"/>
    <p:sldId id="1131" r:id="rId12"/>
    <p:sldId id="624" r:id="rId13"/>
    <p:sldId id="673" r:id="rId14"/>
    <p:sldId id="1148" r:id="rId15"/>
    <p:sldId id="1144" r:id="rId16"/>
    <p:sldId id="1145" r:id="rId17"/>
    <p:sldId id="1146" r:id="rId18"/>
    <p:sldId id="1147" r:id="rId19"/>
    <p:sldId id="672" r:id="rId20"/>
    <p:sldId id="641" r:id="rId21"/>
    <p:sldId id="642" r:id="rId22"/>
    <p:sldId id="664" r:id="rId23"/>
    <p:sldId id="643" r:id="rId24"/>
    <p:sldId id="625" r:id="rId25"/>
    <p:sldId id="680" r:id="rId26"/>
    <p:sldId id="665" r:id="rId27"/>
    <p:sldId id="678" r:id="rId28"/>
    <p:sldId id="1122" r:id="rId29"/>
    <p:sldId id="1123" r:id="rId30"/>
    <p:sldId id="703" r:id="rId31"/>
    <p:sldId id="645" r:id="rId32"/>
    <p:sldId id="658" r:id="rId33"/>
    <p:sldId id="646" r:id="rId34"/>
    <p:sldId id="647" r:id="rId35"/>
    <p:sldId id="648" r:id="rId36"/>
    <p:sldId id="649" r:id="rId37"/>
    <p:sldId id="650" r:id="rId38"/>
    <p:sldId id="651" r:id="rId39"/>
    <p:sldId id="652" r:id="rId40"/>
    <p:sldId id="657" r:id="rId41"/>
    <p:sldId id="1124" r:id="rId42"/>
    <p:sldId id="1125" r:id="rId4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00FF"/>
    <a:srgbClr val="0033CC"/>
    <a:srgbClr val="0066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6" autoAdjust="0"/>
    <p:restoredTop sz="94699" autoAdjust="0"/>
  </p:normalViewPr>
  <p:slideViewPr>
    <p:cSldViewPr>
      <p:cViewPr varScale="1">
        <p:scale>
          <a:sx n="68" d="100"/>
          <a:sy n="68" d="100"/>
        </p:scale>
        <p:origin x="144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5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8-17T05:33:19.3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22063 15450 273,'0'0'110,"0"0"-40,-13-20-38,13 20-17,-4-12-7,4 12-6,0-12 0,0 12-3,0 0-7,2-12-18,-2 12-25,0 0-47,0 0-12,19 12 2,-19-12-1,16 0 109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10-12T06:24:14.1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20412 16553 175 0,'0'0'92'0,"0"0"-7"0,0 0-52 15,0 0-38-15,0 0-7 0,0 0 4 16,0 0-13-16,0 0-64 15,-6-13-3-15,8 26 7 16,-2-13-3-16,0 0 84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21-10-23T06:30:58.8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20738 15238 0,'0'0'0,"0"0"0,0 0 0,0 0 0,0 0 0,0 0 0,0 0 0,0 0 0,0 0 0,0 0 0,0 0 0,0 0 0,0 0 0,0 0 0,0 0 0,0 0 0,0 0 0,0 0 0,0 0 0,0 0 0,0 0 0,0 0 0,0 0 0,0 0 0,0 0 0,0 0 0,0 0 0,0 0 0,0 0 0,0 0 0,0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6T06:30:03.54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18 7463,'0'0'4933,"0"-18"-6054,18 37-7015,-1 6 5029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1-06T07:14:35.64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1-06T07:21:51.11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11-16T07:06:49.4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14141 7502 167 0,'-4'-16'98'0,"4"1"3"16,0 15-52-16,-4-19-10 15,4 19-7-15,3-11-6 16,-3 11-6-16,0 0-4 15,0 0-4-15,12 5-5 16,-5 8-4-16,3 10-3 16,1 6 0-16,4 9 1 15,-1 6 2-15,6 9 3 16,-4 6-2-16,0 9 3 16,-4 6-3-16,-1 3 2 15,-4 3-2-15,-1 3 1 16,-3-1-1-16,-5-1-2 15,0-3 4-15,-2-9-4 16,-1-10-4-16,3-7-15 0,-3-16-31 16,5-9-62-16,0-6 1 15,0-21-3-15,0 0 1 16,0-24-2-16</inkml:trace>
  <inkml:trace contextRef="#ctx0" brushRef="#br0" timeOffset="312.39">14192 7732 155 0,'7'-47'91'0,"-1"-3"0"16,8 1-38-16,4 5-22 0,-1-4-8 15,6 5-10-15,4 1-5 16,-2 7-5-16,-1 7-2 15,-4 9-2-15,-2 10 1 16,-2 13 0-16,-5 13-2 16,-9 11 3-16,-8 9-1 15,-3 8 4-15,-4 4-1 16,-3 2 3-16,-6-1-2 16,-1-4 1-16,-3-4 2 15,2-4-7-15,3-2-31 16,0-3-62-16,2-4 1 15,4 3-5-15,2-3 1 0,6 2 10 16</inkml:trace>
  <inkml:trace contextRef="#ctx0" brushRef="#br0" timeOffset="1468.57">14525 8435 113 0,'15'7'87'0,"-15"-7"7"15,21-3-50-15,-3 1 1 16,0-7-5-16,7 0-4 0,-5-8-7 16,6 1-2-16,-7-7-9 15,2-1-6-15,-5-3-2 16,-3-1-2-16,-5-1 0 15,-2 5-2-15,-6 0-2 16,-3 3-3-16,1 5-3 16,2 16 0-16,-11-12 0 15,11 12 0-15,-17 22 0 16,7-4 0-16,2 7 2 16,2 2 2-16,-2 6 1 15,6 0 1-15,2 1-2 16,3-2 1-16,5-2 1 15,3-2 0-15,-1-4-1 16,3-2 2-16,2-5 0 16,2-1 0-16,0-5 1 0,4-3 0 15,-1-5-1-15,5-2 4 16,2-5-3-16,1-2 3 16,0-5-4-16,0-2 0 15,-3-4 0-15,-1-1-2 16,-5-3 0-16,-3 0-4 15,-5-1 4-15,-1 3-7 16,-5 1 6-16,-4 1 0 16,-1 1-2-16,-1 2 1 15,-3 0 0-15,2 0 0 16,-3-2 0-16,2 0 1 16,-3-2-1-16,4-2 1 15,-1-1 0-15,3 2 0 16,-1-3 3-16,1 1-1 15,0-2 1-15,0 0 0 0,1-1 0 16,-2 4-1-16,1 0 1 16,-2 3-2-16,0 3 1 15,0 2-1-15,2 12-2 16,-1-11 0-16,1 11-3 16,0 0 0-16,0 0 0 15,-3 17 0-15,3 1-1 16,-1 4 0-16,0 8-1 15,0 7 3-15,1 6 1 16,1 6 2-16,0-1-1 16,1 1 0-16,5-3 1 15,2-1-6-15,2-5 6 16,3-5 1-16,0-6-2 16,5-7 4-16,1-6-2 0,5-5 3 15,-1-9-4-15,1-6 11 16,2-10-10-16,-1-3-1 15,-1-6-1-15,-3-1-1 16,-4-3-1-16,-5 3-1 16,-3 2 3-16,-2 5-6 15,-6 4 5-15,-2 13-2 16,0-14-2-16,0 14 2 16,0 0 1-16,-10 18-1 15,8-3-1-15,-2 3 2 16,4 4 0-16,0 2 4 15,-1 3 1-15,6 0-2 0,1-4-1 16,2 0 1 0,5-5 0-16,1-1 0 0,2-6-2 15,4-4 0-15,2-3 1 16,-2-3-2-16,2-4 2 16,0-5-4-16,0 0 1 15,-3-4-2-15,-2-2-1 16,-5-3 1-16,-1 0-14 15,-6-5-18-15,2 8-43 16,-7-4-44-16,-2 3 1 16,-3 1-3-16,-1 0 4 15,6 14 14-15</inkml:trace>
  <inkml:trace contextRef="#ctx0" brushRef="#br0" timeOffset="1734.96">15682 8480 302 0,'12'6'107'16,"-12"-6"-9"-16,16-9-83 15,-5 2-6-15,6 0-3 16,4-4 5-16,6 1-8 15,-1-1 4-15,3 2-11 0,3 1-7 16,-2 0-27-16,4 2-52 16,-1 5-14-16,-6-2 0 15,-1 3-2-15,-8-2 6 16</inkml:trace>
  <inkml:trace contextRef="#ctx0" brushRef="#br0" timeOffset="2063.96">16293 8180 180 0,'13'-5'84'0,"-13"5"0"15,12-1-57-15,-6 12-11 32,0 3-3-32,-1 8-3 0,0 5-1 0,0 6 1 15,0 2-1-15,0 3-1 16,0-2-1-16,0-1-1 16,-3-6-1-16,3-3-1 15,-1-5-3-15,2-8-9 16,-6-13-50-16,20 13-29 0,-20-13-5 15,26-13-3-15,-13-4 1 16,2-1 56-16</inkml:trace>
  <inkml:trace contextRef="#ctx0" brushRef="#br0" timeOffset="2235.76">16373 7986 303 0,'-12'-20'102'0,"5"6"-5"16,7 14-89-16,-10-13-33 16,10 13-63-16,0 0-11 15,0 0 0-15,0 0-4 0,0 0 8 16</inkml:trace>
  <inkml:trace contextRef="#ctx0" brushRef="#br0" timeOffset="2689.47">16401 8417 149 0,'0'0'83'16,"20"18"-2"-16,-9-12-55 16,-11-6-2-16,19 4-4 15,-8-8-6-15,0-4-3 0,0-5-2 16,0-2-1-1,0-5-3-15,1 0-2 0,1-1-3 16,-1 3-3-16,1 1 0 16,2 5-3-16,-1 8 1 15,2 5 0-15,1 6 0 16,-1 6 1-16,1 1 2 16,0 2 4-16,-1 0 3 15,-2-1 11-15,-3-6 6 16,0-1 6-16,-11-8-1 15,17-1 2-15,-17 1 0 16,17-18-2-16,-12 6-2 16,5 1-11-16,-10 11-11 15,13-18-4-15,-13 18 0 16,0 0-3-16,16 11 1 0,-14 2 0 16,2 4-1-16,-2-1 1 15,3 0-3-15,-2-2-9 16,2 0-45-16,-5-14-51 15,0 0 1-15,0 0-4 16,0 0-1-16,9-20 39 16</inkml:trace>
  <inkml:trace contextRef="#ctx0" brushRef="#br0" timeOffset="3082.95">17519 8138 268 0,'0'0'105'0,"11"-5"-6"16,9 4-91-16,7 2-88 15,8-6-13-15,6 2-6 16,2-3-3-16,4 5-3 16</inkml:trace>
  <inkml:trace contextRef="#ctx0" brushRef="#br0" timeOffset="3237.16">17652 8395 102 0,'-13'18'99'0,"13"-18"0"0,3 11-57 16,16-9-88-16,10-9-15 16,17-1-14-16,-3-11-9 15,10 0 9-15</inkml:trace>
  <inkml:trace contextRef="#ctx0" brushRef="#br0" timeOffset="3643.39">18846 7658 267 0,'12'-7'107'16,"-12"7"-8"-16,0 0-85 15,0 0-10-15,0 0-8 16,1 14-1-16,-1 0 3 16,0 9 1-16,0 5 4 15,2 6 4-15,-2 8 2 16,1 6-1-16,0 6 2 15,-2 2-1-15,2 5 2 16,-1-2-5-16,0 1 1 0,-1-3-4 16,1-3 0-1,-3-6-9-15,0-8-17 0,1-8-72 16,1-4-12 0,-4-9 2-16,4-8-6 0,1-11 4 15</inkml:trace>
  <inkml:trace contextRef="#ctx0" brushRef="#br0" timeOffset="3924.62">18674 7583 320 0,'-4'-32'115'0,"7"4"-5"0,6 10-90 15,6 8-13-15,8 6-8 16,2 7-3-16,1 8 0 16,3 9 0-16,-4 8 1 15,-4 5 0-15,-6 8 2 16,-9 2 3-16,-8 3-1 16,-2-2-6-16,-11-3-24 15,2-3-76-15,-5 0 2 16,-1-9-3-16,5-5-1 15,3-9 8-15</inkml:trace>
  <inkml:trace contextRef="#ctx0" brushRef="#br0" timeOffset="5347.36">19195 8100 291 0,'0'0'114'0,"0"0"0"16,0 0-80-16,0 0-15 15,-2-13-4-15,2 0-3 16,6-2-7-16,3-2-4 16,4-2-2-16,3 2 0 0,2 3-5 15,3 3 0 1,-1 5 1-16,1 7 1 0,-4 9-2 15,-1 9 2-15,-6 3 0 16,-3 6 1-16,-3 1 2 16,-3 3-1-16,-3-2 1 15,-3-4-1-15,-1-6 4 16,-1-4 1-16,3-5 1 16,4-11 0-16,0 0-1 15,-5-17 2-15,11-1-3 16,5-7 2-16,3-2-5 15,7-4-5-15,0 2-2 16,3 5-1-16,0 7-1 16,-1 9 1-16,-4 8 1 0,-4 9 0 15,-4 6 2-15,-6 4 3 16,-3 0 2-16,-1 0 2 16,-1-4 2-16,-2-4 3 15,2-11 1-15,0 0-1 16,0 0 0-16,0 0 0 15,16-12-1-15,-8-4 0 16,2-1-3-16,4-1-5 16,-1 2-2-16,3 3 0 15,-3 5-1-15,1 5 1 16,-1 8 0-16,-2 6-1 16,-1 5 3-16,0 3 1 15,-2 1 2-15,0-1 0 0,-2-3 3 16,-3-3 5-1,-3-13 3-15,0 0-2 0,21 7 1 16,-11-19 0-16,3-4 0 16,1-7 1-16,4-3-4 15,0-6-5-15,3 3-2 16,-5 1 0-16,-4 5-2 16,-1 4-2-16,-5 6-1 15,-6 13 1-15,0 0-1 16,-1 15 1-16,-4 1 2 15,-1 1-1-15,1 1 2 16,1 3 2-16,1-2 2 16,3-2-1-16,3-2 2 15,-3-15-1-15,20 15-1 16,-3-11 0-16,3-5 0 0,2-8-1 16,2-2-2-16,0-3 1 15,0-2-1-15,-2 0 1 16,-7 0-2-16,-2 3-1 15,-5 1-3-15,-8 12 2 16,0 0 2-16,0 0-2 16,-3 17 0-16,-6 0 1 31,2 2 3-31,-3 3 1 0,0 0 6 0,2 0-1 16,3-1 1-16,2-4 0 15,6-2 2-15,-3-15 0 16,13 20 0-16,1-17-2 15,4 2 1-15,3-10-3 0,3-1-2 16,3-9 1-16,1-5-2 16,-2-7-1-16,0-4 0 15,-4-6 0-15,-1-5-2 16,-4-2 3-16,-3 1-2 16,-3 1 0-16,-4 7 2 15,-1 6-1-15,-1 6-2 16,-3 7-2-16,1 5 1 15,-3 11 1-15,0 0 0 16,0 26 1-16,2-1-1 16,2 6 1-16,1 5-1 15,0 5 3-15,0 5 0 16,-1-4-3-16,0-4 4 0,-1-7-2 16,-2-8-1-16,-2-6 2 15,-1-5 2-15,2-12 0 16,0 0 1-16,0 0-1 15,-2-13-1-15,4-6 0 16,3-1 0-16,3-6 1 16,1 1-5-16,4 2 0 15,1 3-1-15,5 6 1 16,1 11-2-16,3 13 2 16,-1 11-2-16,-2 4 0 31,-2 8 4-31,-2 1-2 0,-4 1 2 0,-3-1-2 0,-5-5 1 15,-3-4-11-15,-6-15-32 16,2 3-75-16,3-13-4 16,-14-3 0-16,5-9-5 15,1-9 1-15</inkml:trace>
  <inkml:trace contextRef="#ctx0" brushRef="#br0" timeOffset="5722.29">20815 7767 280 0,'-20'-2'100'0,"20"2"0"15,0 0-88-15,0 0 5 16,0 0-3-16,0 0-1 16,16-10-1-16,6 3-1 15,11 1 3-15,7-3-2 16,8 1-7-16,6-1-11 15,4 0-2-15,4 4-14 16,-5-4-30-16,-1 3-59 16,-7 3-2-16,-12-5 0 0,-6-1-3 15,-13-4 68-15</inkml:trace>
  <inkml:trace contextRef="#ctx0" brushRef="#br0" timeOffset="5941">21187 7487 280 0,'-15'2'108'16,"15"-2"-4"-16,6 28-82 15,5-3-19-15,0 1-3 16,5 8-2-16,0 4 4 16,0 3 6-16,-1 4-2 0,-1-2-4 15,-4-5-15-15,-3 4-53 16,-3-3-35-16,-9-8-3 15,-2-3-3-15,-5-11-6 16</inkml:trace>
  <inkml:trace contextRef="#ctx0" brushRef="#br0" timeOffset="6472.22">21833 7147 161 0,'2'-21'87'0,"-2"21"0"16,0 0-69-16,12 8-11 15,-7 6-5-15,3 6 1 16,-1 5-3-16,3 10 2 16,-1 8 3-16,4 7 1 15,-5 6 0-15,2 2 0 16,-3-1 0-16,-2-1-4 15,0-8-7-15,-1-3-25 16,-3-10-60-16,0-12 1 16,0-7-4-16,-1-16 3 0,0 0 90 15</inkml:trace>
  <inkml:trace contextRef="#ctx0" brushRef="#br0" timeOffset="6659.71">21528 7142 240 0,'11'-12'100'0,"9"-1"-4"16,14 1-80-16,13 1-23 16,14 3-40-16,7 1-54 15,5 2 0-15,3 4 0 0,-1-1 7 16,-6 5 94-16</inkml:trace>
  <inkml:trace contextRef="#ctx0" brushRef="#br0" timeOffset="6878.5">21850 7676 64 0,'-4'17'74'16,"8"-5"-26"-16,10-4-20 16,8-7-36-16,9-8-46 15,10 3-7-15,3-11-6 16,8 3 44-16,-6-8 23 0</inkml:trace>
  <inkml:trace contextRef="#ctx0" brushRef="#br0" timeOffset="7956.63">22145 7759 93 0,'0'0'90'16,"0"0"-6"-16,0 0-53 16,25-7-6-16,-3-4 1 15,1-10-5-15,6-3-5 16,2-8-10-16,-1-5 0 15,-2-5 1-15,-3-1-3 16,-5-4 2-16,-4 3 0 16,-2 1-1-16,-5 5 0 15,0 7 1-15,-3 8-1 0,-4 5-2 16,3 5-1 0,-5 13-1-16,13-4-2 0,-13 4 1 15,23 17 0-15,-11-3-1 16,3 6-1-16,0 3 2 15,0 3 0-15,-1 6-1 16,-5 1 1-16,1-1 0 16,-5-1 0-16,-1-3 0 15,-2-5 1-15,0-3-1 16,0-5 2-16,-2-15 2 16,9 16 1-16,-9-16 0 15,22-3 2-15,-6-8 0 0,4-3-1 16,1-6 2-16,3-3-3 15,-1-2 2-15,-1 2-4 16,-4 1 2-16,-2 4-2 16,-6 3-2-16,-10 15-3 15,11-11 1-15,-11 11-1 16,0 11 0-16,-2 1 1 16,0 4-2-16,0 0 1 15,2 6 1-15,-1-3 4 16,2 3-2-16,3-3 2 15,-1-4 0-15,6-2 0 16,3-5 1-16,4-2 2 16,2-8 2-16,3 0-2 15,0-5 1-15,-1-3-2 16,-1-3 0-16,-1-4-2 0,-8-4 0 16,-3 0-5-16,-4 3-2 15,-6 0 1-15,-3 2-1 16,-4 2 0-16,-1 2 1 15,-1 4 0-15,0 5 1 16,0 1 4-16,12 2 4 16,-14-2-1-16,14 2 0 15,0 0 0-15,16-12 2 16,0 6-3-16,5-4-1 16,6 3-1-16,1 0-4 0,5 0 0 15,1 6 0 1,-1 2-1-16,-4 8-3 0,-3 2 2 15,-4 7-2-15,-8 3 0 16,-4 2-1-16,-7-3 0 16,-6 3 1-16,-5-3 2 15,-1-6 2-15,-3-1 5 16,0-11 1-16,-1-4 1 16,2-9 6-16,4-3 0 15,2-6 0-15,9-2-2 16,4-5-2-16,7 2-4 15,5-2-1-15,4 5-2 32,4 6-2-32,1 4-1 0,2 9 0 0,-3 6 0 15,-2 8 0-15,-4 5 1 0,-3 7 1 16,-6 1 0-16,-3 2 0 16,-1-2 1-16,-4-1 0 15,-4-4 1-15,-1-3-2 16,-1-5-13-16,1-11-39 15,0 14-58-15,0-14-2 16,0 0-2-16,9-25 0 16,2 7 75-16</inkml:trace>
  <inkml:trace contextRef="#ctx0" brushRef="#br0" timeOffset="9114.34">23584 6919 179 0,'4'-20'96'0,"-4"2"-1"15,0 18-78-15,-1-11-8 16,1 11-7-16,5 11-1 16,-2 4-3-16,3 4 1 15,-1 8 3-15,4 6-2 16,-2 9 9-16,2 6-5 15,-1 1 3-15,2 1-6 16,-3 0 5-16,-1-4-6 16,2-6 2-16,-3-4 3 15,1-11 2-15,2-3 3 16,1-8 3-16,2-5 0 16,2-9 2-16,5-4-1 0,0-8-1 15,4-4-1-15,1-3-3 16,0-3-2-16,-5 1-2 15,1 2-3-15,-7 3-2 32,-1 4-3-32,-11 12 0 15,16 0 0-15,-13 12-1 16,2 5-1-16,4 2 1 16,-3 2 2-16,6 1 4 15,0 1 3-15,3-4 0 16,-2-3 3-16,3-7 0 0,1-6 0 15,0-5 0-15,2-8-2 16,-5-6-3-16,-2-7 0 16,-1-3-3-1,-3-4-1-15,-3 1-1 0,-5 1-3 16,-2 5-1-16,-2 6 1 16,4 17 1-16,-18-13-2 15,5 17 2-15,0 3 1 16,2 5-1-16,0-1 3 15,0 1 1-15,11-12 3 16,-16 17 1-16,16-17 2 16,0 0 1-16,0 0 0 15,16-8-1-15,-4-6 0 0,3-5-1 16,4-7 3 0,1-3-10-16,4-1 3 0,-1 1-6 15,-3 2 4-15,-4 5-8 16,-3 3 4-16,-3 8-5 15,-10 11 2-15,0 0 5 16,3 14-4-16,-7 6 6 16,-3 3-5-16,3 4 8 15,-5 3-3-15,2 2 5 16,1-2-6-16,-3-2 4 16,2-2-2-16,1-5-1 15,0-4 2-15,1-2-1 16,1-4 1-16,4-11 0 15,-5 13 3-15,5-13 1 16,0 0 1-16,0 0-1 16,0 0 1-16,18-23 1 0,-5 7-2 15,5-5-1-15,4-2-2 16,6-7-1-16,2-2-1 16,1 3 1-16,-1 0 0 15,1 3-5-15,-4 2 6 16,-6 5-5-16,-4 3 5 15,-4 8-6-15,-13 8 3 16,11-10-7-16,-11 10 5 16,0 0 3-16,-2 17-5 15,-1 0 5-15,-2 4-5 16,0 4 7-16,2 3-5 16,-1 4 7-16,2 2-4 0,0 2 0 15,1 0 0 1,-1 0 0-16,-1-2 1 0,-4 2-1 15,-3-1 2-15,-2-2-1 16,-3-3 4-16,-4-4-10 16,-7-9-41-16,-2-3-66 15,-2-5-3-15,-6-11-2 16,5-6-4-16,-7-6 62 16</inkml:trace>
  <inkml:trace contextRef="#ctx0" brushRef="#br0" timeOffset="9739.24">19622 9147 352 0,'0'0'119'16,"-2"-21"-1"-16,2 21-91 15,10-17-11-15,3 8-8 16,8 1-3-16,6 0-7 16,10 2-6-16,5-2-12 15,14 7-29-15,-2-4-65 16,7 5 2-16,-3-1-4 16,-4-1 2-16,-8 0 5 15</inkml:trace>
  <inkml:trace contextRef="#ctx0" brushRef="#br0" timeOffset="9943.2">19958 8982 259 0,'-14'-1'97'16,"14"1"2"-16,-9 12-69 16,15 5-16-16,2 5-11 15,1 5-3-15,2 2 0 16,0 5 1-16,2 1-18 15,-3-3-50-15,1-4-30 0,0-3-1 16,-1-9-5 0,2-6 0-16</inkml:trace>
  <inkml:trace contextRef="#ctx0" brushRef="#br0" timeOffset="11194.72">20506 8843 205 0,'18'-21'81'0,"-8"-3"-2"16,-1 3-70-16,-2 2-9 0,-3 1 2 16,-3 3 0-16,-5 4 0 15,4 11 0 1,-17-16 1-16,17 16 0 0,-22 3-1 15,9 9 0-15,-2 5 1 16,2 8 1-16,-1 8 0 16,4 5 3-16,2 3-1 15,2 4 4-15,6-4-2 16,3-1 4-16,2-1-2 16,7-6 1-16,2-9 0 15,8-4 1-15,1-9 0 16,6-4 0-16,2-8-2 15,3-4-2-15,5-9-3 16,0-3 0-16,-2-3-2 0,-6 0 0 16,-4 2-2-16,-6 2-3 15,-4 3-2-15,-6 6 1 16,-11 7 1-16,0 0-1 16,1 16 0-16,-4-3 1 15,0 3 0-15,3 1 3 16,2 1 3-16,2-1 0 15,5-4 1-15,6-3 0 16,2-6 2-16,2-2 0 16,1-6-2-16,0-3 0 15,2-7-3-15,-4-3-1 0,-1-7-4 16,-6-1-2 0,-3-1 1-16,-5 0-3 0,-5 3 0 15,-3 2-1-15,-2 7 2 16,-1 1 1-16,-3 9 1 15,11 4 1-15,-20 1 0 16,20-1 3-16,-11 5 1 16,11-5 4-16,0 0 2 15,0 0 1-15,12-2 0 16,3-5 1-16,2-4-1 16,5-3 0-16,0-2-2 15,6-2-3-15,-2-2 0 16,-2 4-5-16,-2 4 1 0,-2 6 0 15,-1 5-1-15,-1 12 1 16,1 8 0-16,-2 9 1 16,0 7-1-16,1 4 4 15,1 1-2-15,-4 3 2 16,-1-3-2-16,-3-4 0 16,-3-8-2-16,-2-6 2 15,-3-6 2-15,-2-4 0 16,-1-12 2-16,0 0-1 15,-12-5 1-15,0-9 2 16,-4-8-1-16,0-6-1 16,0-7-1-16,1-8-1 15,2-2-1-15,6-3-2 16,6-3 2-16,8 0-3 16,5 3 0-16,5 6-1 0,-1 8-1 15,1 6-1-15,-1 6 0 16,0 9-1-16,0 9 1 15,-2 8 0-15,-1 8-1 16,-2 5 1-16,-2 6 2 16,-1 2 0-16,-5 3-1 15,-1 1 2-15,-5 1-3 16,-3-5 2-16,-3-3 1 16,1-5 1-16,-2-5 1 15,10-12 3-15,-12 13 2 16,12-13 2-16,0 0 1 15,0 0-3-15,0 0-1 16,0 0-5-16,0 0 0 0,-11 15-1 16,11-15-3-16,-14 16-1 15,5-5 0-15,-2 1 1 16,1 0 1-16,0 1 4 16,-1-2-1-16,11-11-1 15,-12 14-1-15,12-14-1 31,0 0-4-31,0 0-16 0,0 0-49 0,0 0-38 16,0 0 2-16,6-13-3 16,-6 13 1-16,6-15 58 15</inkml:trace>
  <inkml:trace contextRef="#ctx0" brushRef="#br0" timeOffset="12210.25">21297 8965 210 0,'4'15'90'16,"-4"-15"3"-16,0 0-72 15,18 8-7-15,-7-9 2 16,3-2-2-16,2-5-2 16,3-4-2-16,1-6-4 15,0-5-4-15,2-4-2 16,-1-2-2-16,-3-2 0 15,-1-2 1-15,-2 0 2 0,-3 5 0 16,-4 3 0 0,0 6-5-16,-3 6 1 0,-5 13-1 15,0 0 0-15,6 11 2 16,-4 10-2-16,3 7 0 16,1 5 1-16,2 8 4 15,1 2 1-15,0 2 3 16,-2-5-2-16,0 0 0 15,-2-2-1-15,-2-8 1 16,-3-4 1-16,-1-7 1 16,-2-4 4-16,3-15-2 15,0 0 4-15,-12 3 0 16,3-18 1-16,4-2-1 16,-1-13-1-16,3-4-1 15,0-9-5-15,2-5-1 0,5-1-1 16,3-1-4-16,3 3 1 15,0 4-1-15,1 8-3 16,-4 7-4-16,1 11 2 16,-8 17-1-16,0 0 1 15,11 1 1-15,-8 17-2 16,-4 4 2-16,1 5 3 16,0 3 3-16,1 3 1 15,-1 1-1-15,1-4-1 16,2-2 2-16,-1-2 0 15,3-6 2-15,3-6 2 16,5-5-3-16,2-6 0 16,6-7 1-16,1-7 0 15,3-6-1-15,0-6-1 16,0-1 0-16,-3 0 0 16,-3-3 2-16,-4 6-1 0,-7 2-2 15,0 7-3-15,-8 12 0 16,0 0 1-16,0 0-1 15,0 0 0-15,-11 17-2 16,7-3 1-16,-1 5 3 16,3-2 4-16,-1 1-2 15,3-4 0-15,3 0 0 16,-3-14-1-16,3 17 2 16,-3-17-2-16,0 0 2 15,11 14-2-15,-11-14 2 16,10 16-3-16,-4-5 2 15,-2 2 0-15,1 2 1 0,-5-1 0 16,0 1 0-16,-1-4 4 16,1-11 7-16,-8 15 3 15,8-15-3-15,0 0 3 16,-5-20-1-16,8-5-1 16,4-7-1-16,2-12-4 15,5-8-9-15,3-7-3 16,0-2-1-16,2 6-2 31,-3 3-10-31,1 15-22 0,-9 4-54 0,1 17-24 16,-9 16 0-16,0 0-1 15,0 0 0-15</inkml:trace>
  <inkml:trace contextRef="#ctx0" brushRef="#br0" timeOffset="13340.47">22348 8225 247 0,'0'-13'95'16,"0"13"1"-1,0 0-72-15,-8 11-8 0,10 9-14 16,-1 7-4-16,0 8-1 16,2 9 3-16,-2 8 4 15,2 4 0-15,0 2-1 16,1 0 1-16,-2-2-1 15,-1-1 0-15,2-9-1 16,-2-8 0-16,0-9 1 16,0-5 3-16,2-11 2 15,-3-13 1-15,17 5 1 16,-4-13-2-16,1-7 1 16,3-4 1-16,-1-2-2 0,2-1-1 15,-2 3-5 1,-3 1-2-16,-3 4-1 0,-10 14-1 15,13-9-1-15,-13 9 0 16,18 20 0-16,-10-3 0 16,6 3 2-16,1-1 2 15,5-1 3-15,1 0 1 16,1-7 2-16,0-2 2 16,-2-10-1-16,2-7-2 15,-2-5-4-15,-3-9 0 16,-4-5-4-16,-2-5-1 15,-5-4-1-15,-3 0-3 16,-6 4 2-16,-1 3-3 16,-1 5 3-16,-5 11 1 15,-1 7 1-15,-2 7 1 16,0 6 0-16,4 4-1 0,0 2 2 16,2 2 4-16,-2-3 1 15,5-1 4-15,4-11 1 16,0 0-1-16,16 4 0 15,-1-10 1-15,2-7-3 16,3-4 0-16,0-3-2 16,4-9-4-16,2 0-1 15,-1 1-1-15,-4 3-1 16,-4 2-5-16,-4 6 1 16,-2 8-1-16,-11 9 1 0,13 15-2 15,-11 8 2-15,-4 5 1 16,-1 6 1-16,-3 4 6 15,0 2-1-15,-3-2 1 16,-2-6-1-16,0-5 4 16,0-5-1-16,0-6 3 15,11-16 3-15,-11 12-1 16,11-12 0-16,5-21 0 16,7-2-1-16,7-5-3 0,5-8 0 15,5-7-5 1,4-1-1-16,3 1-3 0,-2 7 4 15,-7 5-1-15,-5 8-3 16,-5 7 4 0,-6 12-2-16,-11 4 1 0,2 21-2 15,-6-2 1-15,0 4 0 16,0 3 1-16,1 6 2 16,1 0 0-16,1-2 0 15,2-3 1-15,0-3 2 0,-1-1 1 16,1-5-4-1,1-1 2-15,-5-4-8 0,3-13-34 16,-14 17-72-16,3-9 0 16,-3-7-5-16,0 1 1 15,-4-6 20-15</inkml:trace>
  <inkml:trace contextRef="#ctx0" brushRef="#br0" timeOffset="13762.39">23544 8689 65 0,'-11'-3'83'16,"-6"-6"11"-16,0-1-47 15,17 10 3-15,-23-20 2 0,19 9-2 16,-1-6-1-16,15 4-4 16,3-6-12-16,10 5-19 15,8 1-20-15,4-2-26 16,9 7-52-16,4 1-29 16,-1 2-2-16,-3 1 2 15,-3-2-5-15</inkml:trace>
  <inkml:trace contextRef="#ctx0" brushRef="#br0" timeOffset="13981.12">23635 8361 268 0,'-6'16'100'0,"4"2"2"0,9 5-77 16,2 5-27-16,1 8-4 15,1 4 6-15,1 6 0 16,1-1-1-16,2-1-17 16,-4-7-52-16,-3-3-31 15,5-5 1-15,-6-12-4 16,4-6 12-16</inkml:trace>
  <inkml:trace contextRef="#ctx0" brushRef="#br0" timeOffset="14340.43">24054 8037 210 0,'1'-17'91'15,"2"6"-4"-15,-3 11-74 16,0 0-15-16,0 0-3 15,0 0 2-15,0 19 0 16,0 7 2-16,1 9 1 16,1 10 3-1,5 10 3-15,0 13-2 0,3 6 5 16,1 4-6-16,1 4 1 16,3-2-3-16,-1-1 3 15,0-8-4-15,-3-3 4 16,-4-12-1-16,0-7 1 0,-3-12 0 15,-2-7 2-15,-3-10-3 16,-4-9-26-16,5-11-68 16,-17 4-4-16,-1-13 0 15,0-2-2-15,-9-8 54 16</inkml:trace>
  <inkml:trace contextRef="#ctx0" brushRef="#br0" timeOffset="15077.3">23895 8702 186 0,'5'-16'96'16,"8"3"-26"-16,9-3-27 0,7 3-16 16,7-7-8-16,7 2-8 15,2-5 1-15,7-2-2 16,-7-3-3-16,-4-1-6 16,-4-3 1-16,-8-2-3 15,-7 0 0-15,-7-1 0 16,-7 1 2-16,-4 3 0 15,-5 0 2-15,0 4 1 16,-4 3 3-16,0 1 0 16,-3 3 2-16,4 5 1 15,-3-2 1-15,3 3-1 16,-1-1 2-16,1 4-2 16,-1-2 1-16,5 13-2 15,-5-18 0-15,5 18-3 16,-3-16-1-16,3 16-1 0,0 0-1 15,-5-13-1-15,5 13 0 16,0 0 2-16,0 0-4 16,0 0 1-16,0 0-1 15,0 0-2-15,0 0-2 16,0 0-1-16,0 0 0 16,-1 13-1-16,1 4 1 15,-2 9 1-15,4 7 1 16,-4 8 2-16,2 8-1 15,0 5 2-15,3 1-2 16,-1-1 3-16,2-3-2 0,0-6 0 16,0-7 0-16,0-8 2 15,1-10 2-15,0-5 2 16,-5-15 0-16,11 13 1 16,-11-13 0-16,19-10 0 15,-6-3 1-15,-1-2 0 16,2-4-1-16,2 0-1 15,-2 2-2-15,-2 2-2 16,-4 1-2-16,-8 14-3 16,11-7 0-16,-11 7-3 15,13 18 1-15,-10-3-1 16,6 2 1-16,-4 0 3 0,2 0 1 16,0-3 5-1,-1-3 0-15,-6-11 2 0,0 0-3 16,18 5-5-16,-18-5-27 15,17-15-72-15,-5 2-15 16,0-4 0-16,-3-3 2 16,2-4-5-16</inkml:trace>
  <inkml:trace contextRef="#ctx0" brushRef="#br0" timeOffset="16031.33">24120 8480 252 0,'11'-38'97'15,"13"3"1"-15,1 2-89 16,5 1-8-16,6 2-3 15,5 5 5-15,2 7-1 16,1 8 1-16,2 8 1 16,-3 10 0-16,-3 11 1 15,-3 12-4-15,-4 8-2 0,-6 7-3 16,-10 5 3 0,-9 2-1-16,-5 2 1 15,-10-3-1-15,-4-3 1 16,-7-11 2-16,-2-4 5 15,-2-8 2-15,3-8 3 16,1-9 2-16,2-8 0 0,5-12 4 16,4-5-2-16,3-9-1 15,8-6-3-15,4-5-4 16,6-5-1-16,5-6-2 16,5 4-2-16,1 5-4 15,-2 5 1-15,2 7-3 16,-6 5 0-16,-4 8 0 15,-3 9-1-15,-12 4-3 16,16 25 2-16,-9-5 1 0,2 2-1 16,1 3 3-1,2 1 2-15,-1-2 1 0,0-1-1 16,-1-7 3-16,-1-5-10 16,4 0-65-16,-2-8-35 15,-11-3-2-15,18-11 0 16,-12-3-7-16</inkml:trace>
  <inkml:trace contextRef="#ctx0" brushRef="#br0" timeOffset="16203.14">24767 8113 322 0,'-7'-29'117'15,"1"6"-6"-15,3 10-101 0,3 13-40 16,0 0-72-16,7-12-10 15,-7 12-2-15,15 1-3 16,-2 6 33-16</inkml:trace>
  <inkml:trace contextRef="#ctx0" brushRef="#br0" timeOffset="16609.34">24826 8456 202 0,'4'12'97'0,"-4"-12"5"16,0 0-69-16,11-15-14 15,-11 15 0-15,9-11-10 16,-9 11-2-16,9-12-6 16,-9 12-3-16,0 0-2 15,0 0-5-15,0 0 1 16,3 20 0-16,-3-10-2 15,0-10 3-15,1 21 5 16,-1-21 6-16,6 12 3 16,-6-12 2-16,19-16-3 15,-7-7-4-15,1-6 0 16,2-7-1-16,-1-11 0 16,-1-6 4-16,-3-1 0 15,-7-1 10-15,-1 11-1 16,-4 7 3-16,2 9-1 0,-5 13 0 15,5 15-2-15,-17 22-6 16,8 11-5-16,1 12-15 16,2 2-27-16,0 11-76 15,5 7 3-15,2-8-5 16,6-4-1-16,1-12 48 16</inkml:trace>
  <inkml:trace contextRef="#ctx0" brushRef="#br0" timeOffset="17252.41">19540 9853 338 0,'26'5'117'16,"13"-4"-6"-16,16 0-104 15,18-3-8-15,29-3 3 16,28-3 7-16,25-4-4 15,27-2 6-15,26-7-4 16,22 0 5-16,23-3-3 16,22 1 6-16,14-2-3 0,11 2-4 31,11 0 2-31,5 3-3 0,-5 2-1 0,-5 0-3 31,-17 2 1-31,-11 3-2 0,-20 0-2 0,-24 1 0 16,-27 0-2-16,-27-2-4 15,-27 1-8-15,-30 0-14 16,-20 5-36-16,-31-9-65 16,-25 0 1-16,-25-4 0 15,-23-2-1-15,-19-3 64 16</inkml:trace>
  <inkml:trace contextRef="#ctx0" brushRef="#br0" timeOffset="17689.9">21949 7915 323 0,'-30'-13'116'0,"10"0"-4"16,10-1-98-16,7 1-10 16,3 13-4-16,28-17-4 15,-1 7 1-15,9-1-4 16,13-1 0-16,14-4 1 15,20 1 0-15,18-1 4 16,20-2 1-16,21-2 4 16,18 2-1-16,17 0 3 15,11 1-1-15,6 4 2 16,-3 0-1-16,-6 4-1 16,-15 3-4-16,-13 3-6 15,-18 4-17-15,-23-1-26 0,-20 3-62 16,-20 5-4-16,-21 1 2 15,-16 3-4-15,-26 1 90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10-29T07:03:55.4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9498 16222 440 0,'-12'-14'12'0,"9"9"4"15,-3-3-16-15,-3 3 0 0,3-3 0 0,3 3 0 0,-3-3 0 0,0 5 11 16</inkml:trace>
  <inkml:trace contextRef="#ctx0" brushRef="#br0" timeOffset="809.44">9697 15931 957 0,'0'0'20'0,"0"0"5"0,3-6 1 0,0 4 2 0,-3-4-28 0,3 4 0 0,-3-4 0 0,3-2 0 0,0 3 39 0,0-3 1 15,0-2 1-15,3-1 0 0,-3 0-29 0,3-2-12 16,-3 0 8-16,0 0-8 0,3 0 24 0,-3 2 0 16,3 0 0-16,-3-2 0 0,0 3 28 0,0-4 6 15,0 1 1-15,-3 3 0 0,3-4-15 0,-1 4-4 16,-2-1 0-16,3-2 0 0,0 0-16 0,-3-1-3 15,3 1-1-15,0-3 0 0,0 3-20 0,-3-3 8 16,0 3-8-16,0 0 0 0,0 2 0 0,0 1 0 0,0-1 0 16,0 0 0-16,0 1 16 0,0 2-2 0,0 0 0 15,0 3 0-15,0-1 42 0,0 1 8 0,-3 0 1 16,3 0 1-16,0 2-2 0,0 3-1 0,0-5 0 0,0 5 0 16,0 0-27-16,0 0-6 0,0 0-1 15,0 0 0-15,0 0-20 0,0 0-9 0,0 0 8 0,0 0-8 16,0 0 0-16,0 0 0 0,0 0 0 0,0 0 0 15,0 0 11-15,0 0-3 0,0 0-8 0,0 0 12 16,3 5-12-16,-3 3 9 0,0-3-9 0,3 0 8 16,-3-5-8-16,0 8 0 0,6-2 9 0,-3-1-9 15,0 0 8-15,0-2-8 0,0 2 8 0,3 0-8 16,0 1 13-16,0-1-1 0,0-2-1 0,0 2 0 16,0 3 0-16,0 0 0 0,0-3 0 0,0 3 0 15,6 3-11-15,-3 2 12 0,3-3-12 0,-1 4 12 16,1-1-12-16,0 0 0 0,3 0 0 0,0 3 0 15,0 0 0-15,0 0 0 0,3 0 0 0,-3 0 0 16,2 2 0-16,-2 3 0 0,3-5 0 0,3 0 0 0,0 3 0 16,0-3 0-16,-1-1 0 0,4 1 0 0,-3 3 0 15,6-1 0-15,-3-2 0 0,0 3 0 0,-1-3 0 16,4 2 0-16,-6-2 0 0,3 3 0 0,-3-6 0 16,-4 3 0-16,4-3 0 0,-3 3 8 0,0 0 1 0,0 2 0 15,0-2 0-15,-3-3 0 0,0 3-9 0,2-3-11 16,-5 1 3-16,3-1 0 0,-3-3 8 0,0 1 0 15,3 0 0-15,-3-3 0 0,-3-3 0 0,3 3 0 16,0-3-8-16,-1 0 8 0,-2-2-24 16,3 0 1-16,-3-3 0 0,0 0 0 15,0 0-32-15,0 0-6 0,3-3-2 0,-3 0 0 16,0-2-33-16,0-3-6 0,0 3-2 0,0-6-464 16,2 1-94-16</inkml:trace>
  <inkml:trace contextRef="#ctx0" brushRef="#br0" timeOffset="1323.39">11793 15261 1980 0,'0'0'44'0,"0"0"8"0,0 0 3 0,6 5 0 0,-1-2-44 0,1 0-11 0,3-1 0 0,-3 1 0 0,3 0 38 0,0-3 6 15,0 2 0-15,-3-2 1 0,3 3-28 0,-3 0-5 16,0-3-2-16,0 2 0 0,3-2-10 0,-3 3 0 16,0 0 0-16,3-3 8 0,-3 2-8 0,0 4 0 15,-1-4-10-15,1 3 10 0,0 3 0 0,0-2-9 16,3 2 9-16,-3 0 0 0,3 2 0 0,0 1 0 15,0-1 0-15,-3 1 0 0,3 2 0 0,0-2 0 16,0 2 0-16,0-2 0 0,3 4 22 0,-1-1 0 16,1-1 0-16,0 0 0 0,0 3 2 0,3 0 1 15,0 0 0-15,3 2 0 0,-3 1-5 0,3-3 0 16,-1 5-1-16,4 0 0 0,-3 3 0 0,0-3 0 0,3 5 0 16,0-4 0-16,-1 1-28 0,1 1-6 0,3 0-1 15,0 2 0-15,-3-2 16 0,0 0 0 0,-1 3 0 16,1-1 0-16,3 0 8 0,-3 4 7 15,3-7 1-15,3 6 1 0,-4-2-27 0,-2-1-6 0,3 1 0 0,-3-1-1 16,3 1 17-16,-1-3 0 0,-2-1-8 16,-3 1 8-16,3-3-23 0,-3 3-1 0,0-3 0 15,-3 3 0 1,-1-3-31-16,-2 0-6 0,3-2-2 0,-3 0 0 16,3-4-109-16,-6 1-21 0,15 13-5 0,-6-7-1 0</inkml:trace>
  <inkml:trace contextRef="#ctx0" brushRef="#br0" timeOffset="1873.84">14513 15272 2026 0,'0'0'44'0,"0"8"10"0,3 0 2 0,0 2 1 0,0-2-45 0,0 5-12 0,3-2 0 0,-3 0 0 16,3-1 0-16,0 1 10 0,-3-3-10 0,3 0 10 15,0 0-10-15,-3-1 0 0,3-1 0 0,-3 2 0 16,3 0 0-16,0-3 0 0,3-2 0 0,-4 2 8 16,4 0-8-16,0 0 0 0,-3 1 0 0,3-4 0 15,0 4 0-15,0 2 0 0,0-3 0 0,3 3 0 16,-3 0 0-16,3 2 0 0,3 1 0 0,-3 2 0 15,2 3 0-15,1-3 10 0,0 3-10 0,0 3 10 16,0-1-10-16,3 1 0 0,-3 2 0 0,3 0 0 16,-1-2 12-16,1 2 0 0,0 0 0 0,3 0 0 15,-3 3-4-15,0-3 0 0,3 3 0 0,-1 0 0 0,4-1-8 16,-3-1 8-16,0 1-8 0,0 1 8 0,2-3-8 16,1 1 0-16,-3-1 0 0,0-3-11 0,0 3-8 15,0-2-1-15,-3 2-1 0,2 0 0 16,-2 0-18-16,0-2-3 0,0-3-1 15,0 5 0-15,-3-2-18 0,3 2-4 0,-4-5-1 16,4-1-718-16</inkml:trace>
  <inkml:trace contextRef="#ctx0" brushRef="#br0" timeOffset="2401.8">16624 14936 1868 0,'5'8'41'0,"1"-3"9"0,0 3 2 0,0 0 0 0,3 2-42 0,0 1-10 0,3-3 0 0,0 5 0 0,3 0 12 0,-3 3 0 16,-3-2 0-16,3 1 0 0,0 4-12 0,-4-3 0 16,1 2 0-16,0-2 0 0,3 0 0 0,-3 3-11 15,3-4 3-15,0 1 0 0,0 0 8 0,-3 0 0 16,3 3 0-16,3-4 0 0,-3 4 0 0,5 0 0 15,-2-4 8-15,0 7-8 0,3-1 8 0,0 0-8 16,0-3 8-16,0 6-8 0,2-3 30 0,-2 3 2 16,3 0 0-16,0 2 0 0,3 1-32 0,-3-3 0 15,2 2 0-15,-2 1-10 0,0 2 10 0,3 0 12 16,-3-3-2-16,0 3-1 0,-4-5-9 0,1 0 0 16,0 3 0-16,0-1 0 0,-3-2 0 0,3 2 0 0,-3 1-8 15,0-1 8-15,-1-2-24 0,1 0 0 16,-3 0 0-16,0-3 0 0,0 0 15 0,0 0 9 0,3-2-12 0,0-4 12 15,0-1-18-15,-1 2 3 0,1-6 1 16,0 1 0 0,3-3-152-16,0 0-30 0,18-3-7 0,-10-5-1 0</inkml:trace>
  <inkml:trace contextRef="#ctx0" brushRef="#br0" timeOffset="2924.46">19043 14534 2131 0,'9'5'60'0,"-3"-2"14"0,0 2-59 0,0 0-15 16,0 0 0-16,3 3 0 0,-3 3 46 0,3-1 6 16,3 1 2-16,-3 0 0 0,3 2-36 0,-3 0-7 15,0 3-2-15,3 0 0 0,-4 0-1 0,4 0 0 16,0-1 0-16,0 1 0 0,3 3-8 0,-3-6 0 16,3 0 9-16,0 3-9 0,-3-3 0 0,3 3 0 0,-1 0 0 15,1 0 0-15,0 0 0 0,0 0 0 0,3 0 0 0,-3 0 0 16,3 2 0-16,0-2 0 0,2 2 0 15,1 1 8-15,0-3-8 0,-3 5 0 0,3 0 0 16,-3 0 0-16,-1 3 0 0,1 0 0 0,0 2 0 0,3-2 0 16,-3 3 0-16,0-1 0 0,0 3 0 0,-1-2 0 15,1 2 0-15,-3 0 0 0,3 0 0 16,0 0 0-16,0 0 0 0,0 3 0 0,-1 0 0 0,1 2 0 16,0 1 0-16,0-4 0 0,0-2 0 15,3 3 0-15,-3-3 0 0,-1 3 0 0,1-3 0 0,0-2 0 16,3-1 0-16,-3 1 0 0,0-4 0 0,0-2 0 15,-4 1-12-15,1 1-1 0,3-1 0 0,-3-4 0 16,0 1-17-16,0-3-3 16,-3-3-1-16,3 0 0 0,-3 6-29 0,-1-1-5 15,1-2-2-15,0 2 0 0,0-2 1 0,0 0 0 0,0 0 0 16,-3-5-453-16,3 2-90 0</inkml:trace>
  <inkml:trace contextRef="#ctx0" brushRef="#br0" timeOffset="3440.86">21535 14608 2322 0,'0'0'51'0,"0"8"10"0,3 2 3 0,0 3 1 0,3 3-52 0,0 0-13 0,0 3 0 0,0 2 0 15,3-3 0-15,-3 4 0 0,2-4 0 0,4 1-10 16,0-1-12-16,0 1-2 0,0 2-1 0,3-5 0 16,0 2-2-16,-3 1 0 0,3-3 0 0,0 2 0 15,-1-2 27-15,1 0-8 0,3 0 8 0,-3 2 0 16,3-2 0-16,0 3 0 0,3-1 0 0,-1 1 0 0,7 2 10 16,-3 5 1-16,-3 3 0 0,3 1 0 15,2-1-3-15,1 0-8 0,0 2 12 0,0 1-4 0,-3 0-8 16,-1 0 0-16,1-3 0 0,-3 3 0 0,0-1 0 15,0 1 0-15,0 0 0 0,-1 0 0 0,-2-1-10 0,0 1-1 16,0 0 0-16,0-3 0 0,-3 0-7 16,-3 0-2-16,0 0 0 0,-1-5 0 0,1 5 7 0,-3-2 1 15,3-4 0-15,-3-1 0 16,0 1-36-16,0-1-6 0,-3-4-2 0,0 1-511 16,0-4-102-16</inkml:trace>
  <inkml:trace contextRef="#ctx0" brushRef="#br0" timeOffset="4007.88">22356 14420 990 0,'0'0'21'15,"0"0"5"-15,0 0 1 0,0 0 1 0,0 0-28 0,-6 2 0 0,6-2 0 0,0 0 0 0,-6-2 0 0,6 2 0 16,-5 0 0-16,-1-3 0 0,6 3 0 0,0 0 0 16,0 0 0-16,-9 3 0 0,9-3 48 0,0 0 3 0,0 0 1 15,-6 0 0-15,6 0 19 0,0 0 4 0,0 0 1 16,0 0 0-16,0 0 16 0,0 0 3 15,-3 8 1-15,-3-3 0 0,3 3-52 0,3 0-9 16,0-3-3-16,0 3 0 0,3 3 0 0,-3-1 0 0,3 1 0 0,0 2 0 16,0 0-32-16,0 3 0 0,3 0 0 0,3 3 0 15,-3-1 13-15,5 1-4 0,-2 2-1 0,3 3 0 16,3-1 10-16,0 7 2 0,0-1 0 16,3 0 0-16,-3-3-8 0,3 6 0 0,-1-3-1 0,4 3 0 15,-3 0-11-15,0 2 8 0,0-2-8 0,0 5 8 16,2 0 9-16,-2-3 2 0,3 3 0 0,-3 0 0 15,0-2-36 1,0 2-7-16,3-3-2 0,-4 1-625 0,-2-1-125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1-07T07:07:30.79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-1 0,'0'0,"0"0,0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8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8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55C1593-20DC-491C-BC5F-BBA5ED90590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7404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5C1593-20DC-491C-BC5F-BBA5ED90590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232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103930-017F-4D1A-93EF-6AE85412F1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14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CFBE94-D20F-43A0-AA33-E1AEC44545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28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7B1187-34AB-4EC6-B49F-7DB256FEF1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77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4A5AFC-0CBF-4325-921A-39EE90E345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698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19B7C0-7D6C-4494-A23C-82035EBFE3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831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CB0BB7-C3FE-44BF-85D1-7226468096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7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668747-72AE-49FD-9551-EE61DEBE52D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21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E9446A-CB93-4258-96A0-65A397A87C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2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2EC046-FA3D-4250-A992-D48A52FB70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18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E3D985-C665-497F-B464-340326FD18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67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0C9A5F-E87E-44D9-9C99-5911F1B767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76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9557DE-8F72-4BB9-9618-91BD681D2A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451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FE8D0-8490-4E82-A3CE-53F2FF87B2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142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B83C0D-FADA-4052-AD66-798D600FF8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63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8BA2A5-CEDC-4DAC-8877-9C7384FA48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719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2554567-8DE4-48C2-8BAD-AEC10492EBE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customXml" Target="../ink/ink4.xml"/><Relationship Id="rId3" Type="http://schemas.openxmlformats.org/officeDocument/2006/relationships/audio" Target="../media/audio1.wav"/><Relationship Id="rId12" Type="http://schemas.openxmlformats.org/officeDocument/2006/relationships/image" Target="../media/image3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11" Type="http://schemas.openxmlformats.org/officeDocument/2006/relationships/customXml" Target="../ink/ink3.xml"/><Relationship Id="rId5" Type="http://schemas.openxmlformats.org/officeDocument/2006/relationships/customXml" Target="../ink/ink1.xml"/><Relationship Id="rId10" Type="http://schemas.openxmlformats.org/officeDocument/2006/relationships/image" Target="../media/image20.png"/><Relationship Id="rId4" Type="http://schemas.openxmlformats.org/officeDocument/2006/relationships/image" Target="../media/image1.png"/><Relationship Id="rId9" Type="http://schemas.openxmlformats.org/officeDocument/2006/relationships/customXml" Target="../ink/ink2.xml"/><Relationship Id="rId1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customXml" Target="../ink/ink5.xml"/><Relationship Id="rId7" Type="http://schemas.openxmlformats.org/officeDocument/2006/relationships/image" Target="../media/image1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70.png"/><Relationship Id="rId7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naultgroup.com/en/news-on-air/news/learn-all-you-need-to-know-about-the-motor-of-an-electric-car/" TargetMode="External"/><Relationship Id="rId2" Type="http://schemas.openxmlformats.org/officeDocument/2006/relationships/hyperlink" Target="https://www.renaultgroup.com/en/news-on-air/news/the-circular-economy-of-the-electric-vehicle-battery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g"/><Relationship Id="rId5" Type="http://schemas.openxmlformats.org/officeDocument/2006/relationships/image" Target="../media/image3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emf"/><Relationship Id="rId4" Type="http://schemas.openxmlformats.org/officeDocument/2006/relationships/customXml" Target="../ink/ink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customXml" Target="../ink/ink9.xml"/><Relationship Id="rId7" Type="http://schemas.openxmlformats.org/officeDocument/2006/relationships/image" Target="../media/image380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86800" cy="6858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Electric Prime Movers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352800"/>
            <a:ext cx="6400800" cy="1447800"/>
          </a:xfrm>
        </p:spPr>
        <p:txBody>
          <a:bodyPr/>
          <a:lstStyle/>
          <a:p>
            <a:pPr eaLnBrk="1" hangingPunct="1"/>
            <a:endParaRPr lang="en-US" sz="1600" i="1" dirty="0"/>
          </a:p>
          <a:p>
            <a:pPr eaLnBrk="1" hangingPunct="1"/>
            <a:r>
              <a:rPr 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sz="1600" i="1" dirty="0"/>
              <a:t>Professor</a:t>
            </a:r>
          </a:p>
          <a:p>
            <a:pPr eaLnBrk="1" hangingPunct="1"/>
            <a:r>
              <a:rPr lang="en-US" sz="1600" i="1" dirty="0"/>
              <a:t>Mechanical Engineering Department</a:t>
            </a:r>
          </a:p>
          <a:p>
            <a:pPr eaLnBrk="1" hangingPunct="1"/>
            <a:r>
              <a:rPr lang="en-US" sz="1600" i="1" dirty="0"/>
              <a:t>I </a:t>
            </a:r>
            <a:r>
              <a:rPr lang="en-US" sz="1600" i="1" dirty="0" err="1"/>
              <a:t>I</a:t>
            </a:r>
            <a:r>
              <a:rPr lang="en-US" sz="1600" i="1" dirty="0"/>
              <a:t> T Delhi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28600" y="5435025"/>
            <a:ext cx="88344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3200" b="1" dirty="0">
                <a:solidFill>
                  <a:srgbClr val="FF3300"/>
                </a:solidFill>
                <a:latin typeface="Blackadder ITC" panose="04020505051007020D02" pitchFamily="82" charset="0"/>
              </a:rPr>
              <a:t>Non-Digestive Prime Movers….</a:t>
            </a:r>
            <a:endParaRPr lang="en-US" sz="3200" b="1" dirty="0">
              <a:solidFill>
                <a:srgbClr val="C00000"/>
              </a:solidFill>
              <a:latin typeface="Script MT Bold" panose="03040602040607080904" pitchFamily="66" charset="0"/>
            </a:endParaRP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16002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2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2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1043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1033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0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1041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1034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38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1039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1035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6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1037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/>
            </p14:nvContentPartPr>
            <p14:xfrm>
              <a:off x="7936560" y="5541840"/>
              <a:ext cx="13680" cy="20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27200" y="5532840"/>
                <a:ext cx="2556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5DF3770-E675-4B21-BA1D-1968E1AAD10F}"/>
                  </a:ext>
                </a:extLst>
              </p14:cNvPr>
              <p14:cNvContentPartPr/>
              <p14:nvPr/>
            </p14:nvContentPartPr>
            <p14:xfrm>
              <a:off x="7346160" y="5954400"/>
              <a:ext cx="2520" cy="5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5DF3770-E675-4B21-BA1D-1968E1AAD10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336800" y="5945040"/>
                <a:ext cx="2124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CC71CBC-9A76-42BC-A44C-9796BA515768}"/>
                  </a:ext>
                </a:extLst>
              </p14:cNvPr>
              <p14:cNvContentPartPr/>
              <p14:nvPr/>
            </p14:nvContentPartPr>
            <p14:xfrm>
              <a:off x="7465680" y="548568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CC71CBC-9A76-42BC-A44C-9796BA51576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456320" y="5476320"/>
                <a:ext cx="19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E8CFFB3-8A78-8A6E-CE0C-692DA6039780}"/>
                  </a:ext>
                </a:extLst>
              </p14:cNvPr>
              <p14:cNvContentPartPr/>
              <p14:nvPr/>
            </p14:nvContentPartPr>
            <p14:xfrm>
              <a:off x="9725954" y="6600683"/>
              <a:ext cx="12960" cy="162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E8CFFB3-8A78-8A6E-CE0C-692DA603978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719834" y="6594563"/>
                <a:ext cx="25200" cy="28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5600" cy="792162"/>
          </a:xfrm>
        </p:spPr>
        <p:txBody>
          <a:bodyPr/>
          <a:lstStyle/>
          <a:p>
            <a:r>
              <a:rPr lang="en-US" sz="2800" dirty="0"/>
              <a:t>Various types of Electric Motors used in Electric Vehicles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114800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 Series Motor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Brushless DC Motor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Permanent Magnet Synchronous Motor (PMSM)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Phase AC Induction Motors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Switched Reluctance Motors (SRM)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4" name="Group 38">
            <a:extLst>
              <a:ext uri="{FF2B5EF4-FFF2-40B4-BE49-F238E27FC236}">
                <a16:creationId xmlns:a16="http://schemas.microsoft.com/office/drawing/2014/main" id="{E4C60DA4-88CE-4DB1-B6D6-33F3C94A081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>
              <a:extLst>
                <a:ext uri="{FF2B5EF4-FFF2-40B4-BE49-F238E27FC236}">
                  <a16:creationId xmlns:a16="http://schemas.microsoft.com/office/drawing/2014/main" id="{B7A80ED1-3385-4C65-94C3-1E4AD70035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>
                <a:extLst>
                  <a:ext uri="{FF2B5EF4-FFF2-40B4-BE49-F238E27FC236}">
                    <a16:creationId xmlns:a16="http://schemas.microsoft.com/office/drawing/2014/main" id="{12CCA902-BD10-4C43-B6C7-B1D35BC97F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>
                  <a:extLst>
                    <a:ext uri="{FF2B5EF4-FFF2-40B4-BE49-F238E27FC236}">
                      <a16:creationId xmlns:a16="http://schemas.microsoft.com/office/drawing/2014/main" id="{E7D3A63C-3519-4CF6-A472-9EBC3DB998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>
                    <a:extLst>
                      <a:ext uri="{FF2B5EF4-FFF2-40B4-BE49-F238E27FC236}">
                        <a16:creationId xmlns:a16="http://schemas.microsoft.com/office/drawing/2014/main" id="{6A965A95-4370-4320-916C-A4337C9D91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>
                    <a:extLst>
                      <a:ext uri="{FF2B5EF4-FFF2-40B4-BE49-F238E27FC236}">
                        <a16:creationId xmlns:a16="http://schemas.microsoft.com/office/drawing/2014/main" id="{B60FEBD4-7226-4DC7-9035-FF4B680574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>
                  <a:extLst>
                    <a:ext uri="{FF2B5EF4-FFF2-40B4-BE49-F238E27FC236}">
                      <a16:creationId xmlns:a16="http://schemas.microsoft.com/office/drawing/2014/main" id="{E71B28DB-026B-49D2-A1E1-04D0A03C50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>
                    <a:extLst>
                      <a:ext uri="{FF2B5EF4-FFF2-40B4-BE49-F238E27FC236}">
                        <a16:creationId xmlns:a16="http://schemas.microsoft.com/office/drawing/2014/main" id="{30F90601-596D-416A-BB7C-F68B74013A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>
                    <a:extLst>
                      <a:ext uri="{FF2B5EF4-FFF2-40B4-BE49-F238E27FC236}">
                        <a16:creationId xmlns:a16="http://schemas.microsoft.com/office/drawing/2014/main" id="{821731AF-33D5-4AD0-9313-06713DE05E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>
                  <a:extLst>
                    <a:ext uri="{FF2B5EF4-FFF2-40B4-BE49-F238E27FC236}">
                      <a16:creationId xmlns:a16="http://schemas.microsoft.com/office/drawing/2014/main" id="{B0FBB796-B452-4C72-A138-5DBF6D9D83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>
                    <a:extLst>
                      <a:ext uri="{FF2B5EF4-FFF2-40B4-BE49-F238E27FC236}">
                        <a16:creationId xmlns:a16="http://schemas.microsoft.com/office/drawing/2014/main" id="{464004F6-CF7C-4A65-B0C6-2B3C33BDCE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>
                    <a:extLst>
                      <a:ext uri="{FF2B5EF4-FFF2-40B4-BE49-F238E27FC236}">
                        <a16:creationId xmlns:a16="http://schemas.microsoft.com/office/drawing/2014/main" id="{87E94ED1-6CF1-42B6-A95A-5A320A2835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>
                  <a:extLst>
                    <a:ext uri="{FF2B5EF4-FFF2-40B4-BE49-F238E27FC236}">
                      <a16:creationId xmlns:a16="http://schemas.microsoft.com/office/drawing/2014/main" id="{1B9F06F2-72A5-4E3E-A945-02EA4147A1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>
                    <a:extLst>
                      <a:ext uri="{FF2B5EF4-FFF2-40B4-BE49-F238E27FC236}">
                        <a16:creationId xmlns:a16="http://schemas.microsoft.com/office/drawing/2014/main" id="{A2D1B465-FEED-40FA-ADF8-0621E4F53F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>
                    <a:extLst>
                      <a:ext uri="{FF2B5EF4-FFF2-40B4-BE49-F238E27FC236}">
                        <a16:creationId xmlns:a16="http://schemas.microsoft.com/office/drawing/2014/main" id="{EAD964FB-59D8-44EF-BC93-7FFF0E3AC0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8AD97CA2-0412-4113-9A81-612362FD2A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A38C654-6FCE-47C1-9048-3976E9D135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Types of Motors used in EV | Single, Dual, Three &amp; Four Motor Configuration  in EV - YouTube">
            <a:extLst>
              <a:ext uri="{FF2B5EF4-FFF2-40B4-BE49-F238E27FC236}">
                <a16:creationId xmlns:a16="http://schemas.microsoft.com/office/drawing/2014/main" id="{E962433F-C655-8703-363D-9AD43D731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52" y="1466850"/>
            <a:ext cx="8771467" cy="493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43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9AAC0-887B-6DF8-D5CB-1AB1D22D1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z="2800" dirty="0"/>
              <a:t>Selection Criteria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73747-339D-1A63-7566-E7253D5CF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>
                <a:latin typeface="Times-Roman"/>
              </a:rPr>
              <a:t>E</a:t>
            </a:r>
            <a:r>
              <a:rPr lang="en-US" sz="2400" b="0" i="0" u="none" strike="noStrike" baseline="0" dirty="0">
                <a:latin typeface="Times-Roman"/>
              </a:rPr>
              <a:t>fficiency </a:t>
            </a:r>
          </a:p>
          <a:p>
            <a:r>
              <a:rPr lang="en-US" sz="2400" b="0" i="0" u="none" strike="noStrike" baseline="0" dirty="0">
                <a:latin typeface="Times-Roman"/>
              </a:rPr>
              <a:t>Power density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Cost</a:t>
            </a:r>
          </a:p>
          <a:p>
            <a:r>
              <a:rPr lang="en-US" sz="2400" b="0" i="0" u="none" strike="noStrike" baseline="0" dirty="0">
                <a:latin typeface="Times-Roman"/>
              </a:rPr>
              <a:t>Controllability</a:t>
            </a:r>
            <a:endParaRPr lang="en-IN" sz="2400" dirty="0"/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 Reliability 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Maturity of technology 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D5A0226B-60AF-7CA6-DC42-6347BA8D45B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8D1A0DCA-C525-F289-36FB-6CDA5DF45B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32ADDF33-54D8-E9EC-6485-B4F0180BE8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D9985C5A-6A34-443A-4BDB-B515E3DE24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1ED39658-AA54-5052-0B27-6A342B923C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3C1089F2-E2B1-E0FE-2CAE-064C4185AC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DC7DEF07-723B-CE09-1CB3-7E83FB6907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F3AA495-BE00-BAF1-BA4B-C89B585F70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D64D54C2-74AE-D910-272E-19A3D3B539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F33482D-2811-7E5A-6E1B-80CE63C886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FDB6930-70D6-3012-54FA-2D1382C187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FA3F3D3-6A20-F58D-9DEB-0B40011E7A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BF19271D-A94D-39CE-079F-18523AC3E0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76DF9F6-3E1C-F960-E688-FCBB4238C8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9E17305B-42C9-609C-D2A7-44C7BA7C13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B70DA44C-AACD-B18F-8E29-11A448E891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DEED742-1335-872F-097E-0E15A672E5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9017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0C65B-7608-5586-E271-DFAA3FFEB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6500"/>
          </a:xfrm>
        </p:spPr>
        <p:txBody>
          <a:bodyPr/>
          <a:lstStyle/>
          <a:p>
            <a:r>
              <a:rPr lang="en-US" sz="2800" dirty="0"/>
              <a:t>Figure of Merit Analysis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A13DF398-C511-6195-379C-7FA7F221584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3AC11D0E-BEF9-FD47-F8AE-33844CA7E4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3B408CD-E316-7B95-4160-1FFE26A63C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A58A825B-5222-5741-58B9-E707758290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7588A63A-9C58-F8C5-2E47-E60B717508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186DFF8B-F409-48E1-6D3C-4599F068BD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BD16B49D-F23E-33AD-218C-401D28F0CC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A019B108-B53F-DEDD-97F7-7BCA08DE7E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F2CAD685-F326-CFB4-94F3-1E9ADC16C0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ED0187C9-CD0B-EDBC-F28A-F64D5E3FBB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695AE3ED-D323-EA72-2DB5-A12FAB8400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604ED58A-8CC4-62F5-B5DF-422C5ABCF0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75E80EB3-ADD3-CBD5-767D-41B78D29DA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2EAF35CE-2B6F-F62B-3614-DE82CB47F9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FE80D343-39F5-2B04-9805-854A8A7DBC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AEC59222-8878-3C1C-D032-85F985312C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260B4FC-5300-546C-1D74-05103C1B22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1D4F1D8E-4A2E-B1E0-E476-9270CEEA3A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5475" y="1139334"/>
            <a:ext cx="8077201" cy="5632109"/>
          </a:xfrm>
        </p:spPr>
      </p:pic>
    </p:spTree>
    <p:extLst>
      <p:ext uri="{BB962C8B-B14F-4D97-AF65-F5344CB8AC3E}">
        <p14:creationId xmlns:p14="http://schemas.microsoft.com/office/powerpoint/2010/main" val="407720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5DE9B-BBFF-1470-1285-F821E21C5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7467600" cy="1143000"/>
          </a:xfrm>
        </p:spPr>
        <p:txBody>
          <a:bodyPr/>
          <a:lstStyle/>
          <a:p>
            <a:r>
              <a:rPr lang="en-US" sz="2800" b="0" i="0" u="none" strike="noStrike" baseline="0" dirty="0">
                <a:latin typeface="Times-Roman"/>
              </a:rPr>
              <a:t>COMMON EVs AND THEIR PROPULSION SYSTEMS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5BB5F1-449B-E4F0-35D6-E11E926FFE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986" y="1066799"/>
            <a:ext cx="6044214" cy="5578475"/>
          </a:xfrm>
        </p:spPr>
      </p:pic>
      <p:grpSp>
        <p:nvGrpSpPr>
          <p:cNvPr id="6" name="Group 38">
            <a:extLst>
              <a:ext uri="{FF2B5EF4-FFF2-40B4-BE49-F238E27FC236}">
                <a16:creationId xmlns:a16="http://schemas.microsoft.com/office/drawing/2014/main" id="{3D2550C3-CD3E-7A0F-A2D8-5383F66C5F0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24EA53DB-3B3A-9E4A-D8E3-0CDBD24A0A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2A1788FE-2934-9D53-557C-9D360CC327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187DDFEB-1502-DADD-BFFF-0FB457EF0D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D6B33C37-EC93-9F03-1EDB-7ACD2A648A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FB8C8941-28B3-EAF8-1BE9-E43D5B4D5E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9EAF0220-3694-8784-5929-4435AF72A7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A2E2DF8D-674F-7A3C-28D3-1A275DF6B6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2EDF0ED5-4A37-B7FD-EDBB-00CF362EE8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34EC9AAE-C3A9-7AE9-B879-BA1FC8E1B5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D2BA326A-AA5A-F99B-C2A1-082C424C04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0958E0A6-348C-42AB-EFC3-E8290FAB9D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53549192-D986-968D-9579-68C4F17404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21AAC85A-4913-7940-D88A-86251C5813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5EE34AD4-316C-77E2-4BA8-D53F18C863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0A60391E-B0B0-7B5F-89BB-9151507913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41DA4A2-237F-6D5D-28C4-EF94EDBDCE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83811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5DE9B-BBFF-1470-1285-F821E21C5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12" y="76200"/>
            <a:ext cx="7761287" cy="1143000"/>
          </a:xfrm>
        </p:spPr>
        <p:txBody>
          <a:bodyPr/>
          <a:lstStyle/>
          <a:p>
            <a:r>
              <a:rPr lang="en-US" sz="2800" b="0" i="0" u="none" strike="noStrike" baseline="0" dirty="0">
                <a:latin typeface="Times-Roman"/>
              </a:rPr>
              <a:t>COMMON EVs AND THEIR PROPULSION SYSTEMS</a:t>
            </a:r>
            <a:endParaRPr lang="en-IN" sz="28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3896579-8950-DA9B-7913-53C4F050BF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1" y="1143000"/>
            <a:ext cx="5979734" cy="5364108"/>
          </a:xfrm>
        </p:spPr>
      </p:pic>
      <p:grpSp>
        <p:nvGrpSpPr>
          <p:cNvPr id="9" name="Group 38">
            <a:extLst>
              <a:ext uri="{FF2B5EF4-FFF2-40B4-BE49-F238E27FC236}">
                <a16:creationId xmlns:a16="http://schemas.microsoft.com/office/drawing/2014/main" id="{293A07E0-5AA8-43BD-F598-07EB862B384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DC98F64F-2E63-40CE-0BB5-FDA1F7B7BC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37FBD31-FCA3-5007-6AB3-C158F62C91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2B6BC3AC-9AD1-B974-A0F1-C4E9EE7E76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77718C34-FC8F-9FA6-3628-A472A08A13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B211C189-FA42-C16A-A711-AF896A47FA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9F3EAF1D-11E4-1ED6-8C74-0E08393C5B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20B5CB40-1A4C-7F6E-5914-1BA56655F1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507CAFA3-59BA-E794-5E97-C61CDB6B71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09BE07A8-B0B7-A013-AF0D-192CA4E126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3A6111AC-E3A2-CCBB-E0A9-8887850306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42B72289-4270-40A2-0BA7-254286492E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960A8FA1-A81A-8EDA-A368-FF6E7E24EE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C906C52B-0E9F-3A55-D10A-2613C2D168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10638D4B-6965-36F2-712A-84335D0BF4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260B5EA2-F04E-4A59-6A18-DC8E06457A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68F7EAB-AAAC-AB22-DCC3-E1FE5623A8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35152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8F28B-2B3F-9F2B-FFDB-585975AD0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52400"/>
            <a:ext cx="6873875" cy="990600"/>
          </a:xfrm>
        </p:spPr>
        <p:txBody>
          <a:bodyPr/>
          <a:lstStyle/>
          <a:p>
            <a:r>
              <a:rPr lang="en-US" sz="2800" dirty="0"/>
              <a:t>Torque Speed Characteristics of An Induction  Motor w/o Electronics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55083539-14E8-0C7D-CF05-EFBEFCC0A5C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4A3882F-3C8E-6982-63CA-031C79E8C3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1C15F1A-0475-BC9F-FBBE-375BE017DF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6E406236-C9AC-7A2A-84BA-415B8FFD60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FFD4333-7BB6-72B2-EA52-675EAC4843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18F695C0-4CA7-1AEB-294E-EC58D8E88F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5BF4EAC2-82ED-FF26-FC07-D5AA89662B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69318E4-DA4B-2360-B7D7-B9D71E76EE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ADC20618-A483-14D2-8B29-EA524D96AA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529D3E7F-28CA-6447-835F-328CA1E1E3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690FD6F9-1D04-9B5C-3F91-2D0226C0D8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63481E54-3A46-0354-1F76-F060859594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B6D28B0-1238-ECF8-BF99-883945D3F9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1C251400-4A35-8B09-334A-18384C57F4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9FC6284-6E68-59D3-4FCE-55DDF4327D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764B1766-ABAA-7F42-AE24-D39674D9E4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801F5A5-D216-FDB3-A5CF-0EE285574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AutoShape 6" descr="Torque Speed Characteristics of Induction Motor | Electrical Academia">
            <a:extLst>
              <a:ext uri="{FF2B5EF4-FFF2-40B4-BE49-F238E27FC236}">
                <a16:creationId xmlns:a16="http://schemas.microsoft.com/office/drawing/2014/main" id="{35C093DE-BCA3-F09F-632B-9BA1F4A1ED5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A9B5EF92-3E21-6A8A-8001-4D4C694CC1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6455" y="1255279"/>
            <a:ext cx="7871745" cy="5257477"/>
          </a:xfrm>
        </p:spPr>
      </p:pic>
    </p:spTree>
    <p:extLst>
      <p:ext uri="{BB962C8B-B14F-4D97-AF65-F5344CB8AC3E}">
        <p14:creationId xmlns:p14="http://schemas.microsoft.com/office/powerpoint/2010/main" val="34862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84150" y="118487"/>
            <a:ext cx="6797676" cy="1143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 Block Diagram of A Typical Electric Propulsion System</a:t>
            </a: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718550" cy="5118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Freeform 17"/>
          <p:cNvSpPr/>
          <p:nvPr/>
        </p:nvSpPr>
        <p:spPr>
          <a:xfrm>
            <a:off x="182560" y="900121"/>
            <a:ext cx="8124861" cy="2537453"/>
          </a:xfrm>
          <a:custGeom>
            <a:avLst/>
            <a:gdLst>
              <a:gd name="connsiteX0" fmla="*/ 731981 w 7539181"/>
              <a:gd name="connsiteY0" fmla="*/ 1983509 h 2251363"/>
              <a:gd name="connsiteX1" fmla="*/ 690418 w 7539181"/>
              <a:gd name="connsiteY1" fmla="*/ 1928091 h 2251363"/>
              <a:gd name="connsiteX2" fmla="*/ 967509 w 7539181"/>
              <a:gd name="connsiteY2" fmla="*/ 265545 h 2251363"/>
              <a:gd name="connsiteX3" fmla="*/ 6495472 w 7539181"/>
              <a:gd name="connsiteY3" fmla="*/ 334818 h 2251363"/>
              <a:gd name="connsiteX4" fmla="*/ 6426200 w 7539181"/>
              <a:gd name="connsiteY4" fmla="*/ 584200 h 2251363"/>
              <a:gd name="connsiteX5" fmla="*/ 6412345 w 7539181"/>
              <a:gd name="connsiteY5" fmla="*/ 1152236 h 2251363"/>
              <a:gd name="connsiteX6" fmla="*/ 7049654 w 7539181"/>
              <a:gd name="connsiteY6" fmla="*/ 1332345 h 2251363"/>
              <a:gd name="connsiteX7" fmla="*/ 7174345 w 7539181"/>
              <a:gd name="connsiteY7" fmla="*/ 2011218 h 2251363"/>
              <a:gd name="connsiteX8" fmla="*/ 4860636 w 7539181"/>
              <a:gd name="connsiteY8" fmla="*/ 2122054 h 2251363"/>
              <a:gd name="connsiteX9" fmla="*/ 4389581 w 7539181"/>
              <a:gd name="connsiteY9" fmla="*/ 1235363 h 2251363"/>
              <a:gd name="connsiteX10" fmla="*/ 3184236 w 7539181"/>
              <a:gd name="connsiteY10" fmla="*/ 1193800 h 2251363"/>
              <a:gd name="connsiteX11" fmla="*/ 2699327 w 7539181"/>
              <a:gd name="connsiteY11" fmla="*/ 1235363 h 2251363"/>
              <a:gd name="connsiteX12" fmla="*/ 2366818 w 7539181"/>
              <a:gd name="connsiteY12" fmla="*/ 1276927 h 2251363"/>
              <a:gd name="connsiteX13" fmla="*/ 2200563 w 7539181"/>
              <a:gd name="connsiteY13" fmla="*/ 1914236 h 2251363"/>
              <a:gd name="connsiteX14" fmla="*/ 1743363 w 7539181"/>
              <a:gd name="connsiteY14" fmla="*/ 2038927 h 2251363"/>
              <a:gd name="connsiteX15" fmla="*/ 690418 w 7539181"/>
              <a:gd name="connsiteY15" fmla="*/ 2149763 h 2251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39181" h="2251363">
                <a:moveTo>
                  <a:pt x="731981" y="1983509"/>
                </a:moveTo>
                <a:cubicBezTo>
                  <a:pt x="691572" y="2098963"/>
                  <a:pt x="651163" y="2214418"/>
                  <a:pt x="690418" y="1928091"/>
                </a:cubicBezTo>
                <a:cubicBezTo>
                  <a:pt x="729673" y="1641764"/>
                  <a:pt x="0" y="531090"/>
                  <a:pt x="967509" y="265545"/>
                </a:cubicBezTo>
                <a:cubicBezTo>
                  <a:pt x="1935018" y="0"/>
                  <a:pt x="5585690" y="281709"/>
                  <a:pt x="6495472" y="334818"/>
                </a:cubicBezTo>
                <a:cubicBezTo>
                  <a:pt x="7405254" y="387927"/>
                  <a:pt x="6440054" y="447964"/>
                  <a:pt x="6426200" y="584200"/>
                </a:cubicBezTo>
                <a:cubicBezTo>
                  <a:pt x="6412346" y="720436"/>
                  <a:pt x="6308436" y="1027545"/>
                  <a:pt x="6412345" y="1152236"/>
                </a:cubicBezTo>
                <a:cubicBezTo>
                  <a:pt x="6516254" y="1276927"/>
                  <a:pt x="6922654" y="1189181"/>
                  <a:pt x="7049654" y="1332345"/>
                </a:cubicBezTo>
                <a:cubicBezTo>
                  <a:pt x="7176654" y="1475509"/>
                  <a:pt x="7539181" y="1879600"/>
                  <a:pt x="7174345" y="2011218"/>
                </a:cubicBezTo>
                <a:cubicBezTo>
                  <a:pt x="6809509" y="2142836"/>
                  <a:pt x="5324763" y="2251363"/>
                  <a:pt x="4860636" y="2122054"/>
                </a:cubicBezTo>
                <a:cubicBezTo>
                  <a:pt x="4396509" y="1992745"/>
                  <a:pt x="4668981" y="1390072"/>
                  <a:pt x="4389581" y="1235363"/>
                </a:cubicBezTo>
                <a:cubicBezTo>
                  <a:pt x="4110181" y="1080654"/>
                  <a:pt x="3465945" y="1193800"/>
                  <a:pt x="3184236" y="1193800"/>
                </a:cubicBezTo>
                <a:cubicBezTo>
                  <a:pt x="2902527" y="1193800"/>
                  <a:pt x="2835563" y="1221509"/>
                  <a:pt x="2699327" y="1235363"/>
                </a:cubicBezTo>
                <a:cubicBezTo>
                  <a:pt x="2563091" y="1249217"/>
                  <a:pt x="2449945" y="1163782"/>
                  <a:pt x="2366818" y="1276927"/>
                </a:cubicBezTo>
                <a:cubicBezTo>
                  <a:pt x="2283691" y="1390072"/>
                  <a:pt x="2304472" y="1787236"/>
                  <a:pt x="2200563" y="1914236"/>
                </a:cubicBezTo>
                <a:cubicBezTo>
                  <a:pt x="2096654" y="2041236"/>
                  <a:pt x="1995054" y="1999673"/>
                  <a:pt x="1743363" y="2038927"/>
                </a:cubicBezTo>
                <a:cubicBezTo>
                  <a:pt x="1491672" y="2078182"/>
                  <a:pt x="861291" y="2128981"/>
                  <a:pt x="690418" y="214976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57200" y="3657600"/>
            <a:ext cx="9906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447800" y="3657600"/>
            <a:ext cx="9906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819400" y="3657600"/>
            <a:ext cx="9906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733800" y="3657600"/>
            <a:ext cx="9906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953000" y="3657600"/>
            <a:ext cx="9906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039631" y="3614424"/>
            <a:ext cx="9906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1" name="Group 38">
            <a:extLst>
              <a:ext uri="{FF2B5EF4-FFF2-40B4-BE49-F238E27FC236}">
                <a16:creationId xmlns:a16="http://schemas.microsoft.com/office/drawing/2014/main" id="{6F3C1C74-1CE4-44C8-B059-2C212A34B6A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2" name="Group 19">
              <a:extLst>
                <a:ext uri="{FF2B5EF4-FFF2-40B4-BE49-F238E27FC236}">
                  <a16:creationId xmlns:a16="http://schemas.microsoft.com/office/drawing/2014/main" id="{01263BD0-E2A9-4B7C-ABE0-51CDCD943E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4" name="Group 8">
                <a:extLst>
                  <a:ext uri="{FF2B5EF4-FFF2-40B4-BE49-F238E27FC236}">
                    <a16:creationId xmlns:a16="http://schemas.microsoft.com/office/drawing/2014/main" id="{57F3A331-BFE4-4BF2-8F39-45FBA17E22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6" name="Group 9">
                  <a:extLst>
                    <a:ext uri="{FF2B5EF4-FFF2-40B4-BE49-F238E27FC236}">
                      <a16:creationId xmlns:a16="http://schemas.microsoft.com/office/drawing/2014/main" id="{F0E8B268-9296-45A9-ACF8-46997CBC09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6" name="Rectangle 10">
                    <a:extLst>
                      <a:ext uri="{FF2B5EF4-FFF2-40B4-BE49-F238E27FC236}">
                        <a16:creationId xmlns:a16="http://schemas.microsoft.com/office/drawing/2014/main" id="{37624246-63C3-4A5C-AD09-1917829182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" name="Rectangle 11">
                    <a:extLst>
                      <a:ext uri="{FF2B5EF4-FFF2-40B4-BE49-F238E27FC236}">
                        <a16:creationId xmlns:a16="http://schemas.microsoft.com/office/drawing/2014/main" id="{8478B794-164C-4F06-8299-5C9FB6D44F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7" name="Group 12">
                  <a:extLst>
                    <a:ext uri="{FF2B5EF4-FFF2-40B4-BE49-F238E27FC236}">
                      <a16:creationId xmlns:a16="http://schemas.microsoft.com/office/drawing/2014/main" id="{8242E738-057B-4A0E-93A1-9933843F72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4" name="Rectangle 13">
                    <a:extLst>
                      <a:ext uri="{FF2B5EF4-FFF2-40B4-BE49-F238E27FC236}">
                        <a16:creationId xmlns:a16="http://schemas.microsoft.com/office/drawing/2014/main" id="{66835F23-48F9-45E8-BBEF-7A9D8CA6EA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" name="Rectangle 14">
                    <a:extLst>
                      <a:ext uri="{FF2B5EF4-FFF2-40B4-BE49-F238E27FC236}">
                        <a16:creationId xmlns:a16="http://schemas.microsoft.com/office/drawing/2014/main" id="{E0D31E17-55F3-47D7-9D78-3975F52F43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8" name="Group 15">
                  <a:extLst>
                    <a:ext uri="{FF2B5EF4-FFF2-40B4-BE49-F238E27FC236}">
                      <a16:creationId xmlns:a16="http://schemas.microsoft.com/office/drawing/2014/main" id="{A2E37375-0E2E-4535-B943-7AC428042D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2" name="Rectangle 16">
                    <a:extLst>
                      <a:ext uri="{FF2B5EF4-FFF2-40B4-BE49-F238E27FC236}">
                        <a16:creationId xmlns:a16="http://schemas.microsoft.com/office/drawing/2014/main" id="{3C98D7DB-45F2-4762-999E-B149E71C97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" name="Rectangle 17">
                    <a:extLst>
                      <a:ext uri="{FF2B5EF4-FFF2-40B4-BE49-F238E27FC236}">
                        <a16:creationId xmlns:a16="http://schemas.microsoft.com/office/drawing/2014/main" id="{C7FA7DFE-D231-457D-AD2E-4CA6EC70F1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9" name="Group 18">
                  <a:extLst>
                    <a:ext uri="{FF2B5EF4-FFF2-40B4-BE49-F238E27FC236}">
                      <a16:creationId xmlns:a16="http://schemas.microsoft.com/office/drawing/2014/main" id="{D275ED29-41AD-4263-A081-DC0DF1F5D3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0" name="Rectangle 19">
                    <a:extLst>
                      <a:ext uri="{FF2B5EF4-FFF2-40B4-BE49-F238E27FC236}">
                        <a16:creationId xmlns:a16="http://schemas.microsoft.com/office/drawing/2014/main" id="{AEF08120-8733-4308-A577-7451ED2A91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1" name="Rectangle 20">
                    <a:extLst>
                      <a:ext uri="{FF2B5EF4-FFF2-40B4-BE49-F238E27FC236}">
                        <a16:creationId xmlns:a16="http://schemas.microsoft.com/office/drawing/2014/main" id="{4D2F951D-EABD-4738-8982-A84EBA56D2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45" name="Rectangle 21">
                <a:extLst>
                  <a:ext uri="{FF2B5EF4-FFF2-40B4-BE49-F238E27FC236}">
                    <a16:creationId xmlns:a16="http://schemas.microsoft.com/office/drawing/2014/main" id="{18D6943B-3835-456B-BF7F-17605DF025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4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9F994BF-C1DD-459B-9E67-4C94659925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216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Content Placeholder 36">
            <a:extLst>
              <a:ext uri="{FF2B5EF4-FFF2-40B4-BE49-F238E27FC236}">
                <a16:creationId xmlns:a16="http://schemas.microsoft.com/office/drawing/2014/main" id="{FE2213F2-769A-27CD-A8D0-CC117E1FE3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295401"/>
            <a:ext cx="8341002" cy="52578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3ECC31-3CA2-5869-AA8E-C239314B9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381" y="86348"/>
            <a:ext cx="6862385" cy="1143000"/>
          </a:xfrm>
        </p:spPr>
        <p:txBody>
          <a:bodyPr/>
          <a:lstStyle/>
          <a:p>
            <a:r>
              <a:rPr lang="en-US" sz="2800" dirty="0"/>
              <a:t>Variable Speed Operation of Motor + Electronics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A94E9C66-0D46-5BFF-F404-FAC6E32A85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86131B64-E10A-3117-FC49-C5E150641D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08F026F0-3555-0844-B85D-37EDFB6F5C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9A96FDE6-BBA9-47FD-B6AB-09F7721F00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6A777378-7BEC-E987-080D-C94A31425B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CB91681B-E98B-E340-F6F6-37D8B5B4C3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95926211-768D-660E-D0A9-1434E9658D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B0794F09-8EB4-4A1E-49A8-BED6DC473A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EC62FDD0-5E73-E23F-D24A-9DC2CD3E4A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4C989FF2-C6E4-02E8-D5AE-C3BD526F19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6AFC2BC4-F1D2-BB75-BE8A-D3CA5F4404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0C20B3FD-E3C5-8C27-A38B-E497D89C97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DAF63540-6764-AA17-FA13-B1838BD61B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B06BF91A-1A16-C69E-D100-597DC999A2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BE90F0D8-839E-3D4B-13FA-E56D933F9D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F718BF07-61D7-729B-1821-FEFF094A40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2CA1D14-31F8-5A47-A8F1-FFACCE6C05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224F049-B1F5-C078-4C12-7260A2AD6618}"/>
              </a:ext>
            </a:extLst>
          </p:cNvPr>
          <p:cNvCxnSpPr/>
          <p:nvPr/>
        </p:nvCxnSpPr>
        <p:spPr bwMode="auto">
          <a:xfrm>
            <a:off x="609600" y="2667000"/>
            <a:ext cx="2362200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5630EF-518F-2B16-F97E-104A95BD66B1}"/>
              </a:ext>
            </a:extLst>
          </p:cNvPr>
          <p:cNvCxnSpPr>
            <a:cxnSpLocks/>
          </p:cNvCxnSpPr>
          <p:nvPr/>
        </p:nvCxnSpPr>
        <p:spPr bwMode="auto">
          <a:xfrm flipV="1">
            <a:off x="609600" y="3200400"/>
            <a:ext cx="2362200" cy="297180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0B86FA8-77FD-477D-3308-E2592C0C6D48}"/>
              </a:ext>
            </a:extLst>
          </p:cNvPr>
          <p:cNvCxnSpPr/>
          <p:nvPr/>
        </p:nvCxnSpPr>
        <p:spPr bwMode="auto">
          <a:xfrm>
            <a:off x="533400" y="4876800"/>
            <a:ext cx="2362200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EA24759-823C-B34C-A330-1A0E900D3FFC}"/>
              </a:ext>
            </a:extLst>
          </p:cNvPr>
          <p:cNvSpPr/>
          <p:nvPr/>
        </p:nvSpPr>
        <p:spPr bwMode="auto">
          <a:xfrm>
            <a:off x="2938072" y="2668249"/>
            <a:ext cx="2608289" cy="1873771"/>
          </a:xfrm>
          <a:custGeom>
            <a:avLst/>
            <a:gdLst>
              <a:gd name="connsiteX0" fmla="*/ 0 w 2608289"/>
              <a:gd name="connsiteY0" fmla="*/ 0 h 1873771"/>
              <a:gd name="connsiteX1" fmla="*/ 74951 w 2608289"/>
              <a:gd name="connsiteY1" fmla="*/ 299803 h 1873771"/>
              <a:gd name="connsiteX2" fmla="*/ 224853 w 2608289"/>
              <a:gd name="connsiteY2" fmla="*/ 599607 h 1873771"/>
              <a:gd name="connsiteX3" fmla="*/ 464695 w 2608289"/>
              <a:gd name="connsiteY3" fmla="*/ 914400 h 1873771"/>
              <a:gd name="connsiteX4" fmla="*/ 779489 w 2608289"/>
              <a:gd name="connsiteY4" fmla="*/ 1214203 h 1873771"/>
              <a:gd name="connsiteX5" fmla="*/ 1349115 w 2608289"/>
              <a:gd name="connsiteY5" fmla="*/ 1528997 h 1873771"/>
              <a:gd name="connsiteX6" fmla="*/ 1948721 w 2608289"/>
              <a:gd name="connsiteY6" fmla="*/ 1738859 h 1873771"/>
              <a:gd name="connsiteX7" fmla="*/ 2608289 w 2608289"/>
              <a:gd name="connsiteY7" fmla="*/ 1873771 h 187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08289" h="1873771">
                <a:moveTo>
                  <a:pt x="0" y="0"/>
                </a:moveTo>
                <a:cubicBezTo>
                  <a:pt x="18737" y="99934"/>
                  <a:pt x="37475" y="199868"/>
                  <a:pt x="74951" y="299803"/>
                </a:cubicBezTo>
                <a:cubicBezTo>
                  <a:pt x="112427" y="399738"/>
                  <a:pt x="159896" y="497174"/>
                  <a:pt x="224853" y="599607"/>
                </a:cubicBezTo>
                <a:cubicBezTo>
                  <a:pt x="289810" y="702040"/>
                  <a:pt x="372256" y="811967"/>
                  <a:pt x="464695" y="914400"/>
                </a:cubicBezTo>
                <a:cubicBezTo>
                  <a:pt x="557134" y="1016833"/>
                  <a:pt x="632086" y="1111770"/>
                  <a:pt x="779489" y="1214203"/>
                </a:cubicBezTo>
                <a:cubicBezTo>
                  <a:pt x="926892" y="1316636"/>
                  <a:pt x="1154243" y="1441554"/>
                  <a:pt x="1349115" y="1528997"/>
                </a:cubicBezTo>
                <a:cubicBezTo>
                  <a:pt x="1543987" y="1616440"/>
                  <a:pt x="1738859" y="1681397"/>
                  <a:pt x="1948721" y="1738859"/>
                </a:cubicBezTo>
                <a:cubicBezTo>
                  <a:pt x="2158583" y="1796321"/>
                  <a:pt x="2383436" y="1835046"/>
                  <a:pt x="2608289" y="1873771"/>
                </a:cubicBezTo>
              </a:path>
            </a:pathLst>
          </a:custGeom>
          <a:noFill/>
          <a:ln w="539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C32A4E3-A153-36D6-BCD6-8326600D5D7E}"/>
              </a:ext>
            </a:extLst>
          </p:cNvPr>
          <p:cNvSpPr/>
          <p:nvPr/>
        </p:nvSpPr>
        <p:spPr bwMode="auto">
          <a:xfrm>
            <a:off x="5486400" y="4557010"/>
            <a:ext cx="2653259" cy="1169233"/>
          </a:xfrm>
          <a:custGeom>
            <a:avLst/>
            <a:gdLst>
              <a:gd name="connsiteX0" fmla="*/ 0 w 2653259"/>
              <a:gd name="connsiteY0" fmla="*/ 0 h 1169233"/>
              <a:gd name="connsiteX1" fmla="*/ 209862 w 2653259"/>
              <a:gd name="connsiteY1" fmla="*/ 239842 h 1169233"/>
              <a:gd name="connsiteX2" fmla="*/ 389744 w 2653259"/>
              <a:gd name="connsiteY2" fmla="*/ 509665 h 1169233"/>
              <a:gd name="connsiteX3" fmla="*/ 824459 w 2653259"/>
              <a:gd name="connsiteY3" fmla="*/ 734518 h 1169233"/>
              <a:gd name="connsiteX4" fmla="*/ 1094282 w 2653259"/>
              <a:gd name="connsiteY4" fmla="*/ 884420 h 1169233"/>
              <a:gd name="connsiteX5" fmla="*/ 1678898 w 2653259"/>
              <a:gd name="connsiteY5" fmla="*/ 1034321 h 1169233"/>
              <a:gd name="connsiteX6" fmla="*/ 2653259 w 2653259"/>
              <a:gd name="connsiteY6" fmla="*/ 1169233 h 1169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53259" h="1169233">
                <a:moveTo>
                  <a:pt x="0" y="0"/>
                </a:moveTo>
                <a:cubicBezTo>
                  <a:pt x="72452" y="77449"/>
                  <a:pt x="144905" y="154898"/>
                  <a:pt x="209862" y="239842"/>
                </a:cubicBezTo>
                <a:cubicBezTo>
                  <a:pt x="274819" y="324786"/>
                  <a:pt x="287311" y="427219"/>
                  <a:pt x="389744" y="509665"/>
                </a:cubicBezTo>
                <a:cubicBezTo>
                  <a:pt x="492177" y="592111"/>
                  <a:pt x="707036" y="672059"/>
                  <a:pt x="824459" y="734518"/>
                </a:cubicBezTo>
                <a:cubicBezTo>
                  <a:pt x="941882" y="796977"/>
                  <a:pt x="951876" y="834453"/>
                  <a:pt x="1094282" y="884420"/>
                </a:cubicBezTo>
                <a:cubicBezTo>
                  <a:pt x="1236688" y="934387"/>
                  <a:pt x="1419069" y="986852"/>
                  <a:pt x="1678898" y="1034321"/>
                </a:cubicBezTo>
                <a:cubicBezTo>
                  <a:pt x="1938727" y="1081790"/>
                  <a:pt x="2295993" y="1125511"/>
                  <a:pt x="2653259" y="1169233"/>
                </a:cubicBezTo>
              </a:path>
            </a:pathLst>
          </a:custGeom>
          <a:noFill/>
          <a:ln w="539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1B64BAF-8879-A8AE-D77E-A2F9112B9161}"/>
              </a:ext>
            </a:extLst>
          </p:cNvPr>
          <p:cNvCxnSpPr>
            <a:cxnSpLocks/>
          </p:cNvCxnSpPr>
          <p:nvPr/>
        </p:nvCxnSpPr>
        <p:spPr bwMode="auto">
          <a:xfrm>
            <a:off x="2951813" y="3239721"/>
            <a:ext cx="2594548" cy="17585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2EFECC7-5BEC-6B79-7912-A1C14295FD5E}"/>
              </a:ext>
            </a:extLst>
          </p:cNvPr>
          <p:cNvCxnSpPr>
            <a:cxnSpLocks/>
          </p:cNvCxnSpPr>
          <p:nvPr/>
        </p:nvCxnSpPr>
        <p:spPr bwMode="auto">
          <a:xfrm>
            <a:off x="5562600" y="3259015"/>
            <a:ext cx="2594548" cy="17585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2243139-9519-4C4F-B095-D9402AD75891}"/>
              </a:ext>
            </a:extLst>
          </p:cNvPr>
          <p:cNvCxnSpPr>
            <a:cxnSpLocks/>
          </p:cNvCxnSpPr>
          <p:nvPr/>
        </p:nvCxnSpPr>
        <p:spPr bwMode="auto">
          <a:xfrm>
            <a:off x="2971800" y="4876800"/>
            <a:ext cx="2514600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71FDE96-44AC-AE59-0622-140BB9BC2DAC}"/>
              </a:ext>
            </a:extLst>
          </p:cNvPr>
          <p:cNvSpPr/>
          <p:nvPr/>
        </p:nvSpPr>
        <p:spPr bwMode="auto">
          <a:xfrm>
            <a:off x="5486400" y="4876801"/>
            <a:ext cx="2670748" cy="1006476"/>
          </a:xfrm>
          <a:custGeom>
            <a:avLst/>
            <a:gdLst>
              <a:gd name="connsiteX0" fmla="*/ 0 w 2653259"/>
              <a:gd name="connsiteY0" fmla="*/ 0 h 1169233"/>
              <a:gd name="connsiteX1" fmla="*/ 209862 w 2653259"/>
              <a:gd name="connsiteY1" fmla="*/ 239842 h 1169233"/>
              <a:gd name="connsiteX2" fmla="*/ 389744 w 2653259"/>
              <a:gd name="connsiteY2" fmla="*/ 509665 h 1169233"/>
              <a:gd name="connsiteX3" fmla="*/ 824459 w 2653259"/>
              <a:gd name="connsiteY3" fmla="*/ 734518 h 1169233"/>
              <a:gd name="connsiteX4" fmla="*/ 1094282 w 2653259"/>
              <a:gd name="connsiteY4" fmla="*/ 884420 h 1169233"/>
              <a:gd name="connsiteX5" fmla="*/ 1678898 w 2653259"/>
              <a:gd name="connsiteY5" fmla="*/ 1034321 h 1169233"/>
              <a:gd name="connsiteX6" fmla="*/ 2653259 w 2653259"/>
              <a:gd name="connsiteY6" fmla="*/ 1169233 h 1169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53259" h="1169233">
                <a:moveTo>
                  <a:pt x="0" y="0"/>
                </a:moveTo>
                <a:cubicBezTo>
                  <a:pt x="72452" y="77449"/>
                  <a:pt x="144905" y="154898"/>
                  <a:pt x="209862" y="239842"/>
                </a:cubicBezTo>
                <a:cubicBezTo>
                  <a:pt x="274819" y="324786"/>
                  <a:pt x="287311" y="427219"/>
                  <a:pt x="389744" y="509665"/>
                </a:cubicBezTo>
                <a:cubicBezTo>
                  <a:pt x="492177" y="592111"/>
                  <a:pt x="707036" y="672059"/>
                  <a:pt x="824459" y="734518"/>
                </a:cubicBezTo>
                <a:cubicBezTo>
                  <a:pt x="941882" y="796977"/>
                  <a:pt x="951876" y="834453"/>
                  <a:pt x="1094282" y="884420"/>
                </a:cubicBezTo>
                <a:cubicBezTo>
                  <a:pt x="1236688" y="934387"/>
                  <a:pt x="1419069" y="986852"/>
                  <a:pt x="1678898" y="1034321"/>
                </a:cubicBezTo>
                <a:cubicBezTo>
                  <a:pt x="1938727" y="1081790"/>
                  <a:pt x="2295993" y="1125511"/>
                  <a:pt x="2653259" y="1169233"/>
                </a:cubicBezTo>
              </a:path>
            </a:pathLst>
          </a:custGeom>
          <a:noFill/>
          <a:ln w="539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47F1BF7-48EB-843C-4AC8-C947B9F17B8D}"/>
              </a:ext>
            </a:extLst>
          </p:cNvPr>
          <p:cNvSpPr/>
          <p:nvPr/>
        </p:nvSpPr>
        <p:spPr bwMode="auto">
          <a:xfrm>
            <a:off x="609600" y="1676400"/>
            <a:ext cx="7391400" cy="79007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C6E8C18-DB1B-D076-DA2E-7C944ADCC08B}"/>
              </a:ext>
            </a:extLst>
          </p:cNvPr>
          <p:cNvCxnSpPr>
            <a:cxnSpLocks/>
          </p:cNvCxnSpPr>
          <p:nvPr/>
        </p:nvCxnSpPr>
        <p:spPr bwMode="auto">
          <a:xfrm>
            <a:off x="8077200" y="1749449"/>
            <a:ext cx="0" cy="4346551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6FB1F21-E3A5-572A-B17F-C05D56DBE3C2}"/>
              </a:ext>
            </a:extLst>
          </p:cNvPr>
          <p:cNvCxnSpPr>
            <a:cxnSpLocks/>
          </p:cNvCxnSpPr>
          <p:nvPr/>
        </p:nvCxnSpPr>
        <p:spPr bwMode="auto">
          <a:xfrm>
            <a:off x="2895600" y="1752600"/>
            <a:ext cx="0" cy="4346551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FE2880C-5BD1-1EC0-8582-B7F887C4CCE7}"/>
              </a:ext>
            </a:extLst>
          </p:cNvPr>
          <p:cNvCxnSpPr>
            <a:cxnSpLocks/>
          </p:cNvCxnSpPr>
          <p:nvPr/>
        </p:nvCxnSpPr>
        <p:spPr bwMode="auto">
          <a:xfrm>
            <a:off x="5486400" y="1828800"/>
            <a:ext cx="0" cy="4346551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81C86549-7B08-353A-B30B-8B278D7A3BF0}"/>
              </a:ext>
            </a:extLst>
          </p:cNvPr>
          <p:cNvSpPr txBox="1"/>
          <p:nvPr/>
        </p:nvSpPr>
        <p:spPr>
          <a:xfrm>
            <a:off x="884410" y="2743200"/>
            <a:ext cx="1126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C000"/>
                </a:solidFill>
              </a:rPr>
              <a:t>Torque</a:t>
            </a:r>
            <a:endParaRPr lang="en-IN" sz="2400" dirty="0">
              <a:solidFill>
                <a:srgbClr val="FFC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9226B1A-6CC6-E58D-C697-3BFE751AEEC6}"/>
              </a:ext>
            </a:extLst>
          </p:cNvPr>
          <p:cNvSpPr txBox="1"/>
          <p:nvPr/>
        </p:nvSpPr>
        <p:spPr>
          <a:xfrm rot="18556597">
            <a:off x="943871" y="3583185"/>
            <a:ext cx="2171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CC"/>
                </a:solidFill>
              </a:rPr>
              <a:t>Voltage/Power</a:t>
            </a:r>
            <a:endParaRPr lang="en-IN" sz="2400" dirty="0">
              <a:solidFill>
                <a:srgbClr val="0033CC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0B778B6-1E49-411D-DD7A-4EF5247EE16F}"/>
              </a:ext>
            </a:extLst>
          </p:cNvPr>
          <p:cNvSpPr txBox="1"/>
          <p:nvPr/>
        </p:nvSpPr>
        <p:spPr>
          <a:xfrm>
            <a:off x="1573713" y="4948535"/>
            <a:ext cx="1212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Current</a:t>
            </a:r>
            <a:endParaRPr lang="en-IN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34" grpId="0" animBg="1"/>
      <p:bldP spid="38" grpId="0" animBg="1"/>
      <p:bldP spid="44" grpId="0"/>
      <p:bldP spid="45" grpId="0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2" y="990600"/>
            <a:ext cx="8288338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6797675" cy="759008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of A Typical variable-speed electric motor</a:t>
            </a:r>
          </a:p>
        </p:txBody>
      </p:sp>
      <p:sp>
        <p:nvSpPr>
          <p:cNvPr id="16389" name="Rectangle 16"/>
          <p:cNvSpPr>
            <a:spLocks noChangeArrowheads="1"/>
          </p:cNvSpPr>
          <p:nvPr/>
        </p:nvSpPr>
        <p:spPr bwMode="auto">
          <a:xfrm>
            <a:off x="2882900" y="1063808"/>
            <a:ext cx="5867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IN" sz="3200" dirty="0">
                <a:solidFill>
                  <a:srgbClr val="FF000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The range of the constant power operation depends primarily on the particular motor type and its control strategy.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122" name="Ink 1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329363" y="6194425"/>
              <a:ext cx="1587" cy="1588"/>
            </p14:xfrm>
          </p:contentPart>
        </mc:Choice>
        <mc:Fallback xmlns="">
          <p:pic>
            <p:nvPicPr>
              <p:cNvPr id="5122" name="Ink 1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88101" y="6153137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C8998A6A-B7C2-4595-AF74-91D62F880576}"/>
                  </a:ext>
                </a:extLst>
              </p:cNvPr>
              <p:cNvSpPr txBox="1"/>
              <p:nvPr/>
            </p:nvSpPr>
            <p:spPr bwMode="auto">
              <a:xfrm>
                <a:off x="5562600" y="3041377"/>
                <a:ext cx="2887816" cy="616223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𝑚𝑜𝑡𝑜𝑟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𝑚𝑜𝑡𝑜𝑟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type m:val="skw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𝑀𝑜𝑡𝑜𝑟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C8998A6A-B7C2-4595-AF74-91D62F880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2600" y="3041377"/>
                <a:ext cx="2887816" cy="616223"/>
              </a:xfrm>
              <a:prstGeom prst="rect">
                <a:avLst/>
              </a:prstGeom>
              <a:blipFill>
                <a:blip r:embed="rId7"/>
                <a:stretch>
                  <a:fillRect t="-65347" r="-11628" b="-7821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8">
            <a:extLst>
              <a:ext uri="{FF2B5EF4-FFF2-40B4-BE49-F238E27FC236}">
                <a16:creationId xmlns:a16="http://schemas.microsoft.com/office/drawing/2014/main" id="{6E1A4470-6D7A-4DAB-B84A-D85958D85DE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8" name="Group 19">
              <a:extLst>
                <a:ext uri="{FF2B5EF4-FFF2-40B4-BE49-F238E27FC236}">
                  <a16:creationId xmlns:a16="http://schemas.microsoft.com/office/drawing/2014/main" id="{67C31901-801E-494E-9CC1-065E3DE9EB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0" name="Group 8">
                <a:extLst>
                  <a:ext uri="{FF2B5EF4-FFF2-40B4-BE49-F238E27FC236}">
                    <a16:creationId xmlns:a16="http://schemas.microsoft.com/office/drawing/2014/main" id="{517ECE17-5275-40DB-8911-F2098FC632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2" name="Group 9">
                  <a:extLst>
                    <a:ext uri="{FF2B5EF4-FFF2-40B4-BE49-F238E27FC236}">
                      <a16:creationId xmlns:a16="http://schemas.microsoft.com/office/drawing/2014/main" id="{77E013E8-5096-4434-BABD-B1BA63575A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2" name="Rectangle 10">
                    <a:extLst>
                      <a:ext uri="{FF2B5EF4-FFF2-40B4-BE49-F238E27FC236}">
                        <a16:creationId xmlns:a16="http://schemas.microsoft.com/office/drawing/2014/main" id="{A57544B7-455E-44EA-B686-217085CE6D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" name="Rectangle 11">
                    <a:extLst>
                      <a:ext uri="{FF2B5EF4-FFF2-40B4-BE49-F238E27FC236}">
                        <a16:creationId xmlns:a16="http://schemas.microsoft.com/office/drawing/2014/main" id="{ED4E8DBA-D216-484C-8784-E6117B7E7B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2">
                  <a:extLst>
                    <a:ext uri="{FF2B5EF4-FFF2-40B4-BE49-F238E27FC236}">
                      <a16:creationId xmlns:a16="http://schemas.microsoft.com/office/drawing/2014/main" id="{B647E919-1E56-4633-8E12-334E5C44C0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0" name="Rectangle 13">
                    <a:extLst>
                      <a:ext uri="{FF2B5EF4-FFF2-40B4-BE49-F238E27FC236}">
                        <a16:creationId xmlns:a16="http://schemas.microsoft.com/office/drawing/2014/main" id="{20E56BE9-735E-4460-BB92-008A38047C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4">
                    <a:extLst>
                      <a:ext uri="{FF2B5EF4-FFF2-40B4-BE49-F238E27FC236}">
                        <a16:creationId xmlns:a16="http://schemas.microsoft.com/office/drawing/2014/main" id="{7D1012E9-21F2-44A9-9A94-1293DF756C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5">
                  <a:extLst>
                    <a:ext uri="{FF2B5EF4-FFF2-40B4-BE49-F238E27FC236}">
                      <a16:creationId xmlns:a16="http://schemas.microsoft.com/office/drawing/2014/main" id="{64A23947-A063-4909-98B5-2ED18FB9D7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8" name="Rectangle 16">
                    <a:extLst>
                      <a:ext uri="{FF2B5EF4-FFF2-40B4-BE49-F238E27FC236}">
                        <a16:creationId xmlns:a16="http://schemas.microsoft.com/office/drawing/2014/main" id="{3E9E3A96-1961-4F46-970D-BD17D133D0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7">
                    <a:extLst>
                      <a:ext uri="{FF2B5EF4-FFF2-40B4-BE49-F238E27FC236}">
                        <a16:creationId xmlns:a16="http://schemas.microsoft.com/office/drawing/2014/main" id="{56247C1D-7E1D-4CB3-800F-4A9E0750A8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8">
                  <a:extLst>
                    <a:ext uri="{FF2B5EF4-FFF2-40B4-BE49-F238E27FC236}">
                      <a16:creationId xmlns:a16="http://schemas.microsoft.com/office/drawing/2014/main" id="{19F55A10-1530-41B7-8DCA-AFB0A9DB4D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6" name="Rectangle 19">
                    <a:extLst>
                      <a:ext uri="{FF2B5EF4-FFF2-40B4-BE49-F238E27FC236}">
                        <a16:creationId xmlns:a16="http://schemas.microsoft.com/office/drawing/2014/main" id="{1C9F7770-2FF8-4E01-BE2E-95150BC945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20">
                    <a:extLst>
                      <a:ext uri="{FF2B5EF4-FFF2-40B4-BE49-F238E27FC236}">
                        <a16:creationId xmlns:a16="http://schemas.microsoft.com/office/drawing/2014/main" id="{7F0CB662-F499-4459-8981-B77C829629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1" name="Rectangle 21">
                <a:extLst>
                  <a:ext uri="{FF2B5EF4-FFF2-40B4-BE49-F238E27FC236}">
                    <a16:creationId xmlns:a16="http://schemas.microsoft.com/office/drawing/2014/main" id="{1AEFD960-2473-4AA1-92A5-6DDA4F0E5E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AEACD22-3955-4D99-A375-846152D220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30C7B-E583-9957-FFE8-D3629E9A7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1"/>
          </a:xfrm>
        </p:spPr>
        <p:txBody>
          <a:bodyPr/>
          <a:lstStyle/>
          <a:p>
            <a:r>
              <a:rPr lang="en-US" sz="2400" dirty="0"/>
              <a:t>Nominal Characteristics of A Motor</a:t>
            </a:r>
            <a:endParaRPr lang="en-IN" sz="24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FDABD9A-47F2-6AF0-11D1-7D3999085F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FB36C0F-5EC6-1EF6-9DAD-F9E037012D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8280CCA-D437-A0DA-0609-1A5AC86E14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232BF31-CFC0-528A-8F0C-148E257A14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A7E0600-0838-73D5-EB6E-20E843DA05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23FB326-45EC-4E58-3989-4A5B285A7A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56CB53B-17B6-76A2-4497-5903571880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7E94513-6747-DE6D-E5FA-EB5684418F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C739A09-C8B5-F37B-AC8E-605B2CEB9B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55AB33C-8600-8365-FB5D-4068DF4DA1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095EA68-6833-7F76-BBE2-7C1F660C45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277842A-0971-18F0-6152-870E91051E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2D20530-8845-551C-DCB7-79A3330EDA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E49C2EE-DF4F-CF8A-476A-D4E6B7D0B1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E686048-17E6-10D6-F8D1-86C9F9686F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90E3FB6-0B50-70A6-4FED-FD81981129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6E1B467-36FB-C8B4-8901-A4C4C06EF7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5A3DCB5E-2960-0284-CB21-788EEA113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9925" y="1219200"/>
            <a:ext cx="7483475" cy="533505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48F6B963-2A9C-FE4B-C066-E63BDC858E4B}"/>
              </a:ext>
            </a:extLst>
          </p:cNvPr>
          <p:cNvGrpSpPr/>
          <p:nvPr/>
        </p:nvGrpSpPr>
        <p:grpSpPr>
          <a:xfrm>
            <a:off x="1066800" y="2895600"/>
            <a:ext cx="6653134" cy="2530839"/>
            <a:chOff x="1066800" y="2895600"/>
            <a:chExt cx="6653134" cy="2530839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3AD93716-1189-5ED4-8EC8-96B446D531FD}"/>
                </a:ext>
              </a:extLst>
            </p:cNvPr>
            <p:cNvCxnSpPr/>
            <p:nvPr/>
          </p:nvCxnSpPr>
          <p:spPr bwMode="auto">
            <a:xfrm>
              <a:off x="1066800" y="2895600"/>
              <a:ext cx="1447800" cy="0"/>
            </a:xfrm>
            <a:prstGeom prst="line">
              <a:avLst/>
            </a:prstGeom>
            <a:solidFill>
              <a:schemeClr val="accent1"/>
            </a:solidFill>
            <a:ln w="539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985C3CC-2DD7-C286-F0CB-C734E7A38D54}"/>
                </a:ext>
              </a:extLst>
            </p:cNvPr>
            <p:cNvSpPr/>
            <p:nvPr/>
          </p:nvSpPr>
          <p:spPr bwMode="auto">
            <a:xfrm>
              <a:off x="2473377" y="2938072"/>
              <a:ext cx="5246557" cy="2488367"/>
            </a:xfrm>
            <a:custGeom>
              <a:avLst/>
              <a:gdLst>
                <a:gd name="connsiteX0" fmla="*/ 0 w 5246557"/>
                <a:gd name="connsiteY0" fmla="*/ 0 h 2488367"/>
                <a:gd name="connsiteX1" fmla="*/ 104931 w 5246557"/>
                <a:gd name="connsiteY1" fmla="*/ 179882 h 2488367"/>
                <a:gd name="connsiteX2" fmla="*/ 449705 w 5246557"/>
                <a:gd name="connsiteY2" fmla="*/ 674558 h 2488367"/>
                <a:gd name="connsiteX3" fmla="*/ 869430 w 5246557"/>
                <a:gd name="connsiteY3" fmla="*/ 1049312 h 2488367"/>
                <a:gd name="connsiteX4" fmla="*/ 1528997 w 5246557"/>
                <a:gd name="connsiteY4" fmla="*/ 1469036 h 2488367"/>
                <a:gd name="connsiteX5" fmla="*/ 2338466 w 5246557"/>
                <a:gd name="connsiteY5" fmla="*/ 1828800 h 2488367"/>
                <a:gd name="connsiteX6" fmla="*/ 3537679 w 5246557"/>
                <a:gd name="connsiteY6" fmla="*/ 2143594 h 2488367"/>
                <a:gd name="connsiteX7" fmla="*/ 5246557 w 5246557"/>
                <a:gd name="connsiteY7" fmla="*/ 2488367 h 248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6557" h="2488367">
                  <a:moveTo>
                    <a:pt x="0" y="0"/>
                  </a:moveTo>
                  <a:cubicBezTo>
                    <a:pt x="14990" y="33728"/>
                    <a:pt x="29980" y="67456"/>
                    <a:pt x="104931" y="179882"/>
                  </a:cubicBezTo>
                  <a:cubicBezTo>
                    <a:pt x="179882" y="292308"/>
                    <a:pt x="322289" y="529653"/>
                    <a:pt x="449705" y="674558"/>
                  </a:cubicBezTo>
                  <a:cubicBezTo>
                    <a:pt x="577122" y="819463"/>
                    <a:pt x="689548" y="916899"/>
                    <a:pt x="869430" y="1049312"/>
                  </a:cubicBezTo>
                  <a:cubicBezTo>
                    <a:pt x="1049312" y="1181725"/>
                    <a:pt x="1284158" y="1339121"/>
                    <a:pt x="1528997" y="1469036"/>
                  </a:cubicBezTo>
                  <a:cubicBezTo>
                    <a:pt x="1773836" y="1598951"/>
                    <a:pt x="2003686" y="1716374"/>
                    <a:pt x="2338466" y="1828800"/>
                  </a:cubicBezTo>
                  <a:cubicBezTo>
                    <a:pt x="2673246" y="1941226"/>
                    <a:pt x="3052997" y="2033666"/>
                    <a:pt x="3537679" y="2143594"/>
                  </a:cubicBezTo>
                  <a:cubicBezTo>
                    <a:pt x="4022361" y="2253522"/>
                    <a:pt x="4634459" y="2370944"/>
                    <a:pt x="5246557" y="2488367"/>
                  </a:cubicBezTo>
                </a:path>
              </a:pathLst>
            </a:custGeom>
            <a:noFill/>
            <a:ln w="53975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013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6019800" cy="6858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Speed Ratio of Typical variable-speed electric motor 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8625" y="1255712"/>
            <a:ext cx="3729038" cy="4238626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maximum speed at which a motor generates a constant (maximum) torque is known as base speed.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highest speed at which the motor generates constant maximum power is known as maximum speed.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066800"/>
            <a:ext cx="46418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0" y="4419600"/>
            <a:ext cx="4572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This characteristic is usually represented by a speed ratio </a:t>
            </a:r>
            <a:r>
              <a:rPr lang="en-IN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x, defined as the ratio of its maximum</a:t>
            </a:r>
          </a:p>
          <a:p>
            <a:pPr eaLnBrk="1" hangingPunct="1"/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speed to its base speed.</a:t>
            </a:r>
          </a:p>
          <a:p>
            <a:pPr eaLnBrk="1" hangingPunct="1"/>
            <a:endParaRPr lang="en-I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147" name="Ink 2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820150" y="5160963"/>
              <a:ext cx="1588" cy="1587"/>
            </p14:xfrm>
          </p:contentPart>
        </mc:Choice>
        <mc:Fallback xmlns="">
          <p:pic>
            <p:nvPicPr>
              <p:cNvPr id="6147" name="Ink 2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78862" y="5119701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oup 38">
            <a:extLst>
              <a:ext uri="{FF2B5EF4-FFF2-40B4-BE49-F238E27FC236}">
                <a16:creationId xmlns:a16="http://schemas.microsoft.com/office/drawing/2014/main" id="{84391E01-ECE0-4DD1-A8CA-FD90C7B16C7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" name="Group 19">
              <a:extLst>
                <a:ext uri="{FF2B5EF4-FFF2-40B4-BE49-F238E27FC236}">
                  <a16:creationId xmlns:a16="http://schemas.microsoft.com/office/drawing/2014/main" id="{5B96AB9A-3679-4A52-854D-55B2AE3ACD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>
                <a:extLst>
                  <a:ext uri="{FF2B5EF4-FFF2-40B4-BE49-F238E27FC236}">
                    <a16:creationId xmlns:a16="http://schemas.microsoft.com/office/drawing/2014/main" id="{84CEA72C-E523-4363-B7AC-9F8724D23B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9">
                  <a:extLst>
                    <a:ext uri="{FF2B5EF4-FFF2-40B4-BE49-F238E27FC236}">
                      <a16:creationId xmlns:a16="http://schemas.microsoft.com/office/drawing/2014/main" id="{AD9329D5-8EBA-41A2-B230-5D81C3EA37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>
                    <a:extLst>
                      <a:ext uri="{FF2B5EF4-FFF2-40B4-BE49-F238E27FC236}">
                        <a16:creationId xmlns:a16="http://schemas.microsoft.com/office/drawing/2014/main" id="{ED8AF4E8-3876-464C-A228-95DD4EED94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>
                    <a:extLst>
                      <a:ext uri="{FF2B5EF4-FFF2-40B4-BE49-F238E27FC236}">
                        <a16:creationId xmlns:a16="http://schemas.microsoft.com/office/drawing/2014/main" id="{8C4EFE31-9648-4CAF-8386-EA147F322C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>
                  <a:extLst>
                    <a:ext uri="{FF2B5EF4-FFF2-40B4-BE49-F238E27FC236}">
                      <a16:creationId xmlns:a16="http://schemas.microsoft.com/office/drawing/2014/main" id="{F47086EC-F1E1-4B05-AC15-C1BA5A0387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>
                    <a:extLst>
                      <a:ext uri="{FF2B5EF4-FFF2-40B4-BE49-F238E27FC236}">
                        <a16:creationId xmlns:a16="http://schemas.microsoft.com/office/drawing/2014/main" id="{E322B19A-DBFA-41DD-B709-330748A91F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>
                    <a:extLst>
                      <a:ext uri="{FF2B5EF4-FFF2-40B4-BE49-F238E27FC236}">
                        <a16:creationId xmlns:a16="http://schemas.microsoft.com/office/drawing/2014/main" id="{0427108C-7420-435F-8CA6-55C93E3E70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>
                  <a:extLst>
                    <a:ext uri="{FF2B5EF4-FFF2-40B4-BE49-F238E27FC236}">
                      <a16:creationId xmlns:a16="http://schemas.microsoft.com/office/drawing/2014/main" id="{FE51494E-1CE0-48A1-913D-0D77E34303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>
                    <a:extLst>
                      <a:ext uri="{FF2B5EF4-FFF2-40B4-BE49-F238E27FC236}">
                        <a16:creationId xmlns:a16="http://schemas.microsoft.com/office/drawing/2014/main" id="{A3AF5497-6941-42E5-BF71-1D49A54C8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>
                    <a:extLst>
                      <a:ext uri="{FF2B5EF4-FFF2-40B4-BE49-F238E27FC236}">
                        <a16:creationId xmlns:a16="http://schemas.microsoft.com/office/drawing/2014/main" id="{09901F31-79C5-4916-8665-B9EC3A1E7D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>
                  <a:extLst>
                    <a:ext uri="{FF2B5EF4-FFF2-40B4-BE49-F238E27FC236}">
                      <a16:creationId xmlns:a16="http://schemas.microsoft.com/office/drawing/2014/main" id="{4CB03039-7C23-4C0B-8641-562862764C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>
                    <a:extLst>
                      <a:ext uri="{FF2B5EF4-FFF2-40B4-BE49-F238E27FC236}">
                        <a16:creationId xmlns:a16="http://schemas.microsoft.com/office/drawing/2014/main" id="{56964DA2-B182-48C1-BDCE-02A996D2AD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>
                    <a:extLst>
                      <a:ext uri="{FF2B5EF4-FFF2-40B4-BE49-F238E27FC236}">
                        <a16:creationId xmlns:a16="http://schemas.microsoft.com/office/drawing/2014/main" id="{A309C279-26C6-4585-8144-3271517FF4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278565E3-B0CA-4A30-A12D-1F5B149F56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67D3BFF-D59F-4E3E-9A2C-F6CAE4AAF8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04800" y="290513"/>
            <a:ext cx="6645275" cy="762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of A Direct Powered Electric Vehicle</a:t>
            </a:r>
          </a:p>
        </p:txBody>
      </p:sp>
      <p:pic>
        <p:nvPicPr>
          <p:cNvPr id="18449" name="Picture 17"/>
          <p:cNvPicPr>
            <a:picLocks noChangeAspect="1" noChangeArrowheads="1"/>
          </p:cNvPicPr>
          <p:nvPr/>
        </p:nvPicPr>
        <p:blipFill>
          <a:blip r:embed="rId2">
            <a:lum bright="-40000" contrast="9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40" y="1197745"/>
            <a:ext cx="8382000" cy="5518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2A0F33A2-9207-4549-922D-E5DDADB9049D}"/>
                  </a:ext>
                </a:extLst>
              </p:cNvPr>
              <p:cNvSpPr txBox="1"/>
              <p:nvPr/>
            </p:nvSpPr>
            <p:spPr>
              <a:xfrm>
                <a:off x="4572000" y="1749425"/>
                <a:ext cx="3436938" cy="1146175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𝑚𝑜𝑡𝑜𝑟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𝑚𝑒𝑐h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_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𝑒𝑙𝑒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×100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2A0F33A2-9207-4549-922D-E5DDADB904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749425"/>
                <a:ext cx="3436938" cy="11461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818927BA-197D-4A63-A835-32BD172880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7175" y="1981200"/>
            <a:ext cx="1520825" cy="8380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69F276-8BF0-4571-9BF4-5A873350AB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800" y="4081219"/>
            <a:ext cx="1752600" cy="876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941250-CE60-4FFD-8B35-5A5435ABD6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3956" y="4800600"/>
            <a:ext cx="2424427" cy="876299"/>
          </a:xfrm>
          <a:prstGeom prst="rect">
            <a:avLst/>
          </a:prstGeom>
        </p:spPr>
      </p:pic>
      <p:grpSp>
        <p:nvGrpSpPr>
          <p:cNvPr id="34" name="Group 38">
            <a:extLst>
              <a:ext uri="{FF2B5EF4-FFF2-40B4-BE49-F238E27FC236}">
                <a16:creationId xmlns:a16="http://schemas.microsoft.com/office/drawing/2014/main" id="{087E177C-0422-4E0F-8F4E-AAC1B39AA9A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>
              <a:extLst>
                <a:ext uri="{FF2B5EF4-FFF2-40B4-BE49-F238E27FC236}">
                  <a16:creationId xmlns:a16="http://schemas.microsoft.com/office/drawing/2014/main" id="{2E6C6612-5151-4BBC-865E-68F8C6D001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>
                <a:extLst>
                  <a:ext uri="{FF2B5EF4-FFF2-40B4-BE49-F238E27FC236}">
                    <a16:creationId xmlns:a16="http://schemas.microsoft.com/office/drawing/2014/main" id="{169F4451-FB5B-4330-AF2F-E288A2D3E6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>
                  <a:extLst>
                    <a:ext uri="{FF2B5EF4-FFF2-40B4-BE49-F238E27FC236}">
                      <a16:creationId xmlns:a16="http://schemas.microsoft.com/office/drawing/2014/main" id="{A1CAAC4A-6B40-4B0B-82B6-2641FA5452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>
                    <a:extLst>
                      <a:ext uri="{FF2B5EF4-FFF2-40B4-BE49-F238E27FC236}">
                        <a16:creationId xmlns:a16="http://schemas.microsoft.com/office/drawing/2014/main" id="{27DD283E-096B-4490-80FD-E571D88E89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>
                    <a:extLst>
                      <a:ext uri="{FF2B5EF4-FFF2-40B4-BE49-F238E27FC236}">
                        <a16:creationId xmlns:a16="http://schemas.microsoft.com/office/drawing/2014/main" id="{841DB414-047A-4999-B49A-AC6D0F4755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>
                  <a:extLst>
                    <a:ext uri="{FF2B5EF4-FFF2-40B4-BE49-F238E27FC236}">
                      <a16:creationId xmlns:a16="http://schemas.microsoft.com/office/drawing/2014/main" id="{8B7BA865-47B3-4689-A5A1-42CBB1F6B5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>
                    <a:extLst>
                      <a:ext uri="{FF2B5EF4-FFF2-40B4-BE49-F238E27FC236}">
                        <a16:creationId xmlns:a16="http://schemas.microsoft.com/office/drawing/2014/main" id="{031DF455-95A8-40DE-A61A-7C0DCB8AC2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>
                    <a:extLst>
                      <a:ext uri="{FF2B5EF4-FFF2-40B4-BE49-F238E27FC236}">
                        <a16:creationId xmlns:a16="http://schemas.microsoft.com/office/drawing/2014/main" id="{6B620630-A446-493B-9704-97CBF9A2B9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>
                  <a:extLst>
                    <a:ext uri="{FF2B5EF4-FFF2-40B4-BE49-F238E27FC236}">
                      <a16:creationId xmlns:a16="http://schemas.microsoft.com/office/drawing/2014/main" id="{05CEF38D-DD54-4150-844E-FEC3C8857B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>
                    <a:extLst>
                      <a:ext uri="{FF2B5EF4-FFF2-40B4-BE49-F238E27FC236}">
                        <a16:creationId xmlns:a16="http://schemas.microsoft.com/office/drawing/2014/main" id="{D0D47DC6-6C76-4747-B9DB-AA090AD0B5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>
                    <a:extLst>
                      <a:ext uri="{FF2B5EF4-FFF2-40B4-BE49-F238E27FC236}">
                        <a16:creationId xmlns:a16="http://schemas.microsoft.com/office/drawing/2014/main" id="{49DE5BE2-5737-4843-A667-C8C525E81C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>
                  <a:extLst>
                    <a:ext uri="{FF2B5EF4-FFF2-40B4-BE49-F238E27FC236}">
                      <a16:creationId xmlns:a16="http://schemas.microsoft.com/office/drawing/2014/main" id="{F3831F32-D29B-48B1-BE2B-542CE49FF2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>
                    <a:extLst>
                      <a:ext uri="{FF2B5EF4-FFF2-40B4-BE49-F238E27FC236}">
                        <a16:creationId xmlns:a16="http://schemas.microsoft.com/office/drawing/2014/main" id="{DFC319B4-008B-4473-B263-86CB0AB2F2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>
                    <a:extLst>
                      <a:ext uri="{FF2B5EF4-FFF2-40B4-BE49-F238E27FC236}">
                        <a16:creationId xmlns:a16="http://schemas.microsoft.com/office/drawing/2014/main" id="{D676C08E-9E59-49AF-88FB-883C0BF00D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C163B9A3-EED8-423E-8147-BC62056992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EFE44D5-076D-4E70-9DCE-97B147C833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070C0FB-A337-9F33-FD43-56BD3A477BCD}"/>
                  </a:ext>
                </a:extLst>
              </p14:cNvPr>
              <p14:cNvContentPartPr/>
              <p14:nvPr/>
            </p14:nvContentPartPr>
            <p14:xfrm>
              <a:off x="5087880" y="2473200"/>
              <a:ext cx="3936600" cy="10767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070C0FB-A337-9F33-FD43-56BD3A477BC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78520" y="2463840"/>
                <a:ext cx="3955320" cy="109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2182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2C820-7C15-279A-560B-8A35F321B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z="2800" dirty="0"/>
              <a:t>Metals Used in EV Motors</a:t>
            </a:r>
            <a:endParaRPr lang="en-IN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1825DB-B3F2-B72B-CF3F-B488804B1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38" y="1464093"/>
            <a:ext cx="8058462" cy="4382021"/>
          </a:xfrm>
          <a:prstGeom prst="rect">
            <a:avLst/>
          </a:prstGeom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70B103DD-0B81-86A6-088F-7B257A7B7D8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21022D0-A5D2-84E7-9ECD-5186B97D53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A0C0C35-C63E-1F53-13C3-9FD0AEEFC6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34211C0-DBC3-2F3D-85E8-6DF227671B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988F3F7-9D85-E24A-D7CF-35FA0F473F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FB68FB4-8E6E-7E8A-0E27-863A96116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DE71929-8F85-C3EC-EC85-18AD1633C1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CC01A3B-C910-8FF2-079B-A7F09E20A9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8EDE365-2690-B13A-A6F9-F682AFB614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47939F4-50C0-1DA6-EA18-E8F61F1912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77414AD-9A1F-DA73-6148-6198E4D0C8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CD8231C-057D-09A1-623B-24B5F6BCE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EE7BFD5-04C1-7259-C085-93308BC6A2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D46F444-2D32-BDFD-C790-DE5927A1D5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61D52A9-7F84-ABF1-AF06-B54340F505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5AEEBCA-3642-1223-14BD-226B314476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7E5E37E-B854-BF83-D79A-EFA75AF0C5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176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6292C-3F53-8CB9-8B0A-B31A79FC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331075" cy="1143000"/>
          </a:xfrm>
        </p:spPr>
        <p:txBody>
          <a:bodyPr/>
          <a:lstStyle/>
          <a:p>
            <a:r>
              <a:rPr lang="en-US" sz="2800" dirty="0"/>
              <a:t>The products map of newly developed electrical steel for EVMs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9B99BE-C36F-15E6-3301-ACF19873A2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675" y="1066799"/>
            <a:ext cx="8442325" cy="5502275"/>
          </a:xfrm>
        </p:spPr>
      </p:pic>
      <p:grpSp>
        <p:nvGrpSpPr>
          <p:cNvPr id="6" name="Group 38">
            <a:extLst>
              <a:ext uri="{FF2B5EF4-FFF2-40B4-BE49-F238E27FC236}">
                <a16:creationId xmlns:a16="http://schemas.microsoft.com/office/drawing/2014/main" id="{1D3B450B-4148-8FF6-AE87-727B768B85C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6DD027E2-6F47-B1E5-EF7E-C318A44390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A45F9A4-1538-0B30-66BC-09A09A9DE5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DBAAD4AD-BA8B-BE37-4CBF-9426648DA9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CEB6CE70-6D17-D894-3CDA-87EF44D676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BF5DE9E3-427C-8B08-407F-3407F85F8D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BD38A710-A777-3049-1147-8F5FAC6EDB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551CA76C-8A1F-25C2-638C-B8E7D7AF9E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2BB7564B-61EE-E2CA-3F06-92765B2324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73678D27-DE25-C5BD-4F2C-2E3C1E7828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A5EF5B55-A516-AB79-66CD-3D58A9CC5A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2A57A74A-9820-FE23-2DDC-39FE6C4602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AFE455D0-4C97-11C4-C1D8-11BFAD762B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D3671D27-6433-020A-4C93-EE7C1653CA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B55F2301-D95C-E92D-3726-302A412D0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C5AF8EB0-90D2-1B49-29C4-961F3DDF9F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767B5E1-5133-81EF-3651-0C92999E74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58821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BC965-C610-54F6-8B56-C83F863D7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462" y="76200"/>
            <a:ext cx="6629400" cy="1143000"/>
          </a:xfrm>
        </p:spPr>
        <p:txBody>
          <a:bodyPr/>
          <a:lstStyle/>
          <a:p>
            <a:r>
              <a:rPr lang="en-US" sz="2800" dirty="0"/>
              <a:t>Impact of Steel Quality on Maximum EM Efficiency</a:t>
            </a:r>
            <a:endParaRPr lang="en-IN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99528A-E4C1-F0E6-9C15-94F5B7209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004" y="1676400"/>
            <a:ext cx="7989045" cy="3953129"/>
          </a:xfrm>
          <a:prstGeom prst="rect">
            <a:avLst/>
          </a:prstGeom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72668520-C493-2974-2CDD-D9357BED2CC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EF3CCD8-BF21-181D-0CDD-292750F36F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2893DB6-A38B-026C-712D-424B6E9846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E5E6BBB-51C1-7F90-CFA6-0EF47E4590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C156E9D-ADB3-D411-0884-291D96EF91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0F5C734-8FFB-4945-A4D0-34B65AB44F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44B3F35-7938-A0F5-77F6-628C290E20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EEA5B5E-B4B1-4FEE-28B2-D1300AA3F0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FDD3DD2-2BD9-5E8A-8D8F-E69C43E810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2CA57BB-5666-EA86-659C-9CF3D5D578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BA31442-D508-1CA9-73F1-F300AC476B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B2274ED-C960-DBA4-7303-AD8BD51574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402ADDC-DF2C-0945-4622-D8F3718D92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26F2DA0-2562-BDA9-D97D-CA5BCAC042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800FE1D-6A37-7707-6829-FE87A91A08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997CFAD-63EA-366F-2942-F612021720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A79ECD6-4D87-37C6-A8BB-F009FF9C22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2222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BC965-C610-54F6-8B56-C83F863D7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76200"/>
            <a:ext cx="6477000" cy="1143000"/>
          </a:xfrm>
        </p:spPr>
        <p:txBody>
          <a:bodyPr/>
          <a:lstStyle/>
          <a:p>
            <a:r>
              <a:rPr lang="en-US" sz="2800" dirty="0"/>
              <a:t>Impact of Steel Quality on EM Efficiency at High Speed</a:t>
            </a:r>
            <a:endParaRPr lang="en-IN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0D851-6199-14EE-42C6-83C382FD8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64" y="1491912"/>
            <a:ext cx="8877336" cy="4527888"/>
          </a:xfrm>
          <a:prstGeom prst="rect">
            <a:avLst/>
          </a:prstGeom>
        </p:spPr>
      </p:pic>
      <p:grpSp>
        <p:nvGrpSpPr>
          <p:cNvPr id="6" name="Group 38">
            <a:extLst>
              <a:ext uri="{FF2B5EF4-FFF2-40B4-BE49-F238E27FC236}">
                <a16:creationId xmlns:a16="http://schemas.microsoft.com/office/drawing/2014/main" id="{99FDD7A2-6DAC-FE83-7035-C82CD233A1B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FBFA61E2-A45E-5B5E-F066-E67819200B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34E2C9F-F01A-6A02-8050-A13FC61699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F73CA0C4-E514-DB49-CB8B-B3B3E83C2F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082659A9-A5E0-74CD-C359-A38FD22C0B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949B74B2-88F5-792D-4553-9B9668C6CD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2946134C-7811-1805-674A-C5788C0047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97977EB5-9813-107C-F96C-B553CC93E3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21B62417-8890-43CE-B970-E19C315EFA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6FBE992A-85F4-EE37-1F4C-516E00AEC1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2F97325-E302-E6E8-5A97-2CB1F1DD68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F9EBF594-CC30-1BCF-9B33-0B3FD9BEC3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2C1B9BB2-544A-FE85-8FCD-74C66590E9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EF17D33B-C9F7-10FB-47EF-158AE17206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522D4F8A-3B7E-3760-E791-BB16F6E96A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A25670A9-9523-4E3F-8F26-68AD716AFB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740949F-BC52-DE05-2D6F-7DA3F0AC45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16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2909F-35E7-933D-3441-EA972320A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878260" cy="722249"/>
          </a:xfrm>
        </p:spPr>
        <p:txBody>
          <a:bodyPr/>
          <a:lstStyle/>
          <a:p>
            <a:r>
              <a:rPr lang="en-US" sz="2800" dirty="0"/>
              <a:t>Impact of Steel Quality on Core Losses </a:t>
            </a:r>
            <a:endParaRPr lang="en-IN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5F7C2F-C3CA-3DE4-8254-430972589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3000"/>
                    </a14:imgEffect>
                    <a14:imgEffect>
                      <a14:brightnessContrast bright="-30000" contrast="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675" y="1316780"/>
            <a:ext cx="8670925" cy="4974169"/>
          </a:xfrm>
          <a:prstGeom prst="rect">
            <a:avLst/>
          </a:prstGeom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18774AB7-9F7D-074E-94F4-1D3189838FF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0C82EEB-F16D-16A3-2094-C6929EB65B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DD98604-7D90-47DD-4A12-C874D1887D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1398BC0-7765-B555-2D67-8CBCDCC013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82CDEF2-EBAF-C232-46F5-1CDD50E5E1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2E11E57-D7B5-F5F5-FD36-18B503FA0E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B4FBEC6-A54C-F44B-826D-F48015EBC0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05F345B-B4B0-9AA6-5EAE-125CC03F41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4A2808A-1247-AF93-43C7-2B28D3ED98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1B700EF-9A59-89A2-B343-8B3EAF79A5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1525F8EA-C2BB-F0D8-36D6-E5000B98B2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E41CF2C-7E5F-322A-5823-4795003EE2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610A7AA-D831-2FBB-AFA4-9D24DB93D2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4A6A1CB-55A3-7327-29B8-1167CD7286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CAE60A4-6B2A-522B-3CAF-1EB79D0F15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6F1BD76-BE93-023E-E1EA-D7ECCE7554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12B2EF1-E496-ECE8-9E0F-7A8E4AF32C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2833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45275" cy="792162"/>
          </a:xfrm>
        </p:spPr>
        <p:txBody>
          <a:bodyPr/>
          <a:lstStyle/>
          <a:p>
            <a:r>
              <a:rPr lang="en-IN" sz="2800" dirty="0"/>
              <a:t>Performance, Utility &amp; design of an Electric Motor</a:t>
            </a:r>
          </a:p>
        </p:txBody>
      </p:sp>
      <p:grpSp>
        <p:nvGrpSpPr>
          <p:cNvPr id="22" name="Group 38">
            <a:extLst>
              <a:ext uri="{FF2B5EF4-FFF2-40B4-BE49-F238E27FC236}">
                <a16:creationId xmlns:a16="http://schemas.microsoft.com/office/drawing/2014/main" id="{FEF05610-76BA-4D24-AB66-7371573ECFF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19">
              <a:extLst>
                <a:ext uri="{FF2B5EF4-FFF2-40B4-BE49-F238E27FC236}">
                  <a16:creationId xmlns:a16="http://schemas.microsoft.com/office/drawing/2014/main" id="{4ECEB59E-2EFC-4D8B-9400-F7325F6A62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>
                <a:extLst>
                  <a:ext uri="{FF2B5EF4-FFF2-40B4-BE49-F238E27FC236}">
                    <a16:creationId xmlns:a16="http://schemas.microsoft.com/office/drawing/2014/main" id="{5BC2FFED-0321-40D6-80C2-A270AD3112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9">
                  <a:extLst>
                    <a:ext uri="{FF2B5EF4-FFF2-40B4-BE49-F238E27FC236}">
                      <a16:creationId xmlns:a16="http://schemas.microsoft.com/office/drawing/2014/main" id="{911BE940-EAC7-4F9A-95CE-E2687A4715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>
                    <a:extLst>
                      <a:ext uri="{FF2B5EF4-FFF2-40B4-BE49-F238E27FC236}">
                        <a16:creationId xmlns:a16="http://schemas.microsoft.com/office/drawing/2014/main" id="{8F803DE8-C725-4CA8-9A2E-8B1CB1EFB3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>
                    <a:extLst>
                      <a:ext uri="{FF2B5EF4-FFF2-40B4-BE49-F238E27FC236}">
                        <a16:creationId xmlns:a16="http://schemas.microsoft.com/office/drawing/2014/main" id="{7D6BB4C2-7635-4EE0-9D55-E0BE5F9250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>
                  <a:extLst>
                    <a:ext uri="{FF2B5EF4-FFF2-40B4-BE49-F238E27FC236}">
                      <a16:creationId xmlns:a16="http://schemas.microsoft.com/office/drawing/2014/main" id="{95CFD260-A1AE-4CE6-9846-6D74DCCF45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>
                    <a:extLst>
                      <a:ext uri="{FF2B5EF4-FFF2-40B4-BE49-F238E27FC236}">
                        <a16:creationId xmlns:a16="http://schemas.microsoft.com/office/drawing/2014/main" id="{56D23657-4BFA-45E5-8B56-863DB3B992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>
                    <a:extLst>
                      <a:ext uri="{FF2B5EF4-FFF2-40B4-BE49-F238E27FC236}">
                        <a16:creationId xmlns:a16="http://schemas.microsoft.com/office/drawing/2014/main" id="{3FF5D0FB-E1C3-4EFC-ABF2-CBD4A2D357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>
                  <a:extLst>
                    <a:ext uri="{FF2B5EF4-FFF2-40B4-BE49-F238E27FC236}">
                      <a16:creationId xmlns:a16="http://schemas.microsoft.com/office/drawing/2014/main" id="{8C795CBD-400B-41F8-BBA5-932C0AAE84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>
                    <a:extLst>
                      <a:ext uri="{FF2B5EF4-FFF2-40B4-BE49-F238E27FC236}">
                        <a16:creationId xmlns:a16="http://schemas.microsoft.com/office/drawing/2014/main" id="{7F26AE14-8409-422B-A400-FC79AC7835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>
                    <a:extLst>
                      <a:ext uri="{FF2B5EF4-FFF2-40B4-BE49-F238E27FC236}">
                        <a16:creationId xmlns:a16="http://schemas.microsoft.com/office/drawing/2014/main" id="{7017C84E-2CEA-43EB-A6EB-DDBB85FD45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>
                  <a:extLst>
                    <a:ext uri="{FF2B5EF4-FFF2-40B4-BE49-F238E27FC236}">
                      <a16:creationId xmlns:a16="http://schemas.microsoft.com/office/drawing/2014/main" id="{DF189238-8500-4549-B5A4-B9869B57BC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>
                    <a:extLst>
                      <a:ext uri="{FF2B5EF4-FFF2-40B4-BE49-F238E27FC236}">
                        <a16:creationId xmlns:a16="http://schemas.microsoft.com/office/drawing/2014/main" id="{365BACBF-456A-417F-8E85-828C117197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>
                    <a:extLst>
                      <a:ext uri="{FF2B5EF4-FFF2-40B4-BE49-F238E27FC236}">
                        <a16:creationId xmlns:a16="http://schemas.microsoft.com/office/drawing/2014/main" id="{2FE506AF-4D64-427E-8363-D8F050D526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8727493C-7E94-4552-9DA8-36BDD9BF19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B0D0F26-1600-4E26-B14C-031288BB59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60EC406-80F8-3D9D-4FED-9A9EE74BA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0000"/>
                    </a14:imgEffect>
                    <a14:imgEffect>
                      <a14:brightnessContrast bright="-20000" contrast="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675" y="1163987"/>
            <a:ext cx="8446647" cy="542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64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8331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Dynamometer Tests</a:t>
            </a:r>
          </a:p>
        </p:txBody>
      </p:sp>
      <p:sp>
        <p:nvSpPr>
          <p:cNvPr id="35" name="Content Placeholder 34"/>
          <p:cNvSpPr>
            <a:spLocks noGrp="1"/>
          </p:cNvSpPr>
          <p:nvPr>
            <p:ph idx="1"/>
          </p:nvPr>
        </p:nvSpPr>
        <p:spPr>
          <a:xfrm>
            <a:off x="4737893" y="1291751"/>
            <a:ext cx="4315749" cy="1862861"/>
          </a:xfrm>
        </p:spPr>
        <p:txBody>
          <a:bodyPr/>
          <a:lstStyle/>
          <a:p>
            <a:r>
              <a:rPr lang="en-IN" sz="2400" dirty="0"/>
              <a:t>Constant vehicle speed Test</a:t>
            </a:r>
          </a:p>
          <a:p>
            <a:r>
              <a:rPr lang="en-IN" sz="2400" dirty="0"/>
              <a:t>Constant Power Test</a:t>
            </a:r>
          </a:p>
          <a:p>
            <a:r>
              <a:rPr lang="en-IN" sz="2400" dirty="0"/>
              <a:t>Constant Torque Test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0" y="1245694"/>
            <a:ext cx="4480680" cy="33343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91" y="3795463"/>
            <a:ext cx="4781550" cy="3009900"/>
          </a:xfrm>
          <a:prstGeom prst="rect">
            <a:avLst/>
          </a:prstGeom>
        </p:spPr>
      </p:pic>
      <p:grpSp>
        <p:nvGrpSpPr>
          <p:cNvPr id="36" name="Group 38">
            <a:extLst>
              <a:ext uri="{FF2B5EF4-FFF2-40B4-BE49-F238E27FC236}">
                <a16:creationId xmlns:a16="http://schemas.microsoft.com/office/drawing/2014/main" id="{B760EAD6-2820-4912-A41D-49D2CBB650C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" name="Group 19">
              <a:extLst>
                <a:ext uri="{FF2B5EF4-FFF2-40B4-BE49-F238E27FC236}">
                  <a16:creationId xmlns:a16="http://schemas.microsoft.com/office/drawing/2014/main" id="{9C281440-9F7C-45E9-8162-4E8023D050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>
                <a:extLst>
                  <a:ext uri="{FF2B5EF4-FFF2-40B4-BE49-F238E27FC236}">
                    <a16:creationId xmlns:a16="http://schemas.microsoft.com/office/drawing/2014/main" id="{6AA5C390-8927-476E-9CE5-E5C1B2F926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9">
                  <a:extLst>
                    <a:ext uri="{FF2B5EF4-FFF2-40B4-BE49-F238E27FC236}">
                      <a16:creationId xmlns:a16="http://schemas.microsoft.com/office/drawing/2014/main" id="{1D7A81EA-2F18-4505-8391-41604577F3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>
                    <a:extLst>
                      <a:ext uri="{FF2B5EF4-FFF2-40B4-BE49-F238E27FC236}">
                        <a16:creationId xmlns:a16="http://schemas.microsoft.com/office/drawing/2014/main" id="{2EFC239A-26B3-4039-B6B2-E6FC493F23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>
                    <a:extLst>
                      <a:ext uri="{FF2B5EF4-FFF2-40B4-BE49-F238E27FC236}">
                        <a16:creationId xmlns:a16="http://schemas.microsoft.com/office/drawing/2014/main" id="{B840208E-FC80-46EE-898E-9BB98F1983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>
                  <a:extLst>
                    <a:ext uri="{FF2B5EF4-FFF2-40B4-BE49-F238E27FC236}">
                      <a16:creationId xmlns:a16="http://schemas.microsoft.com/office/drawing/2014/main" id="{CF8467F4-5AD9-4513-8E93-91E87AE90F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>
                    <a:extLst>
                      <a:ext uri="{FF2B5EF4-FFF2-40B4-BE49-F238E27FC236}">
                        <a16:creationId xmlns:a16="http://schemas.microsoft.com/office/drawing/2014/main" id="{78851219-A566-42D9-A96F-0C360D0059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>
                    <a:extLst>
                      <a:ext uri="{FF2B5EF4-FFF2-40B4-BE49-F238E27FC236}">
                        <a16:creationId xmlns:a16="http://schemas.microsoft.com/office/drawing/2014/main" id="{262083ED-3116-4201-BBE3-71CFE9C7FB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>
                  <a:extLst>
                    <a:ext uri="{FF2B5EF4-FFF2-40B4-BE49-F238E27FC236}">
                      <a16:creationId xmlns:a16="http://schemas.microsoft.com/office/drawing/2014/main" id="{DEB7E775-E0BD-43BE-95F4-2600411355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>
                    <a:extLst>
                      <a:ext uri="{FF2B5EF4-FFF2-40B4-BE49-F238E27FC236}">
                        <a16:creationId xmlns:a16="http://schemas.microsoft.com/office/drawing/2014/main" id="{098EE16B-E492-425F-9331-DA1C845964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>
                    <a:extLst>
                      <a:ext uri="{FF2B5EF4-FFF2-40B4-BE49-F238E27FC236}">
                        <a16:creationId xmlns:a16="http://schemas.microsoft.com/office/drawing/2014/main" id="{2C166987-361A-422A-861B-52EEBC118D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>
                  <a:extLst>
                    <a:ext uri="{FF2B5EF4-FFF2-40B4-BE49-F238E27FC236}">
                      <a16:creationId xmlns:a16="http://schemas.microsoft.com/office/drawing/2014/main" id="{B8B38FE8-B7F0-4166-AB0E-5FDBC51485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>
                    <a:extLst>
                      <a:ext uri="{FF2B5EF4-FFF2-40B4-BE49-F238E27FC236}">
                        <a16:creationId xmlns:a16="http://schemas.microsoft.com/office/drawing/2014/main" id="{8CA96400-614A-4C79-920E-65A4B49754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>
                    <a:extLst>
                      <a:ext uri="{FF2B5EF4-FFF2-40B4-BE49-F238E27FC236}">
                        <a16:creationId xmlns:a16="http://schemas.microsoft.com/office/drawing/2014/main" id="{B6D4E6E6-8EE6-4051-A018-3D762A9D25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57BA45BD-9F99-42BE-BDF4-01AED1C19A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CA1C15C-01A0-4374-8361-5CAA3A520B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811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41243"/>
            <a:ext cx="7086600" cy="563562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Motor Power 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Wheel Power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788" y="1104899"/>
            <a:ext cx="8507412" cy="5616575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1295400" y="1524000"/>
            <a:ext cx="1447800" cy="51974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5" name="Group 38">
            <a:extLst>
              <a:ext uri="{FF2B5EF4-FFF2-40B4-BE49-F238E27FC236}">
                <a16:creationId xmlns:a16="http://schemas.microsoft.com/office/drawing/2014/main" id="{13B43E72-A8A1-40E6-82E0-C88B117C924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" name="Group 19">
              <a:extLst>
                <a:ext uri="{FF2B5EF4-FFF2-40B4-BE49-F238E27FC236}">
                  <a16:creationId xmlns:a16="http://schemas.microsoft.com/office/drawing/2014/main" id="{617F99CA-56DC-4443-97CA-4089A3ABAB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8">
                <a:extLst>
                  <a:ext uri="{FF2B5EF4-FFF2-40B4-BE49-F238E27FC236}">
                    <a16:creationId xmlns:a16="http://schemas.microsoft.com/office/drawing/2014/main" id="{1124F38A-6E6A-44A9-86B1-364F3927A1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" name="Group 9">
                  <a:extLst>
                    <a:ext uri="{FF2B5EF4-FFF2-40B4-BE49-F238E27FC236}">
                      <a16:creationId xmlns:a16="http://schemas.microsoft.com/office/drawing/2014/main" id="{0354E8B9-7236-498E-B3AB-ED27DA2572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" name="Rectangle 10">
                    <a:extLst>
                      <a:ext uri="{FF2B5EF4-FFF2-40B4-BE49-F238E27FC236}">
                        <a16:creationId xmlns:a16="http://schemas.microsoft.com/office/drawing/2014/main" id="{56DC9C32-90F3-45BA-A2D5-04D9F87BA6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1">
                    <a:extLst>
                      <a:ext uri="{FF2B5EF4-FFF2-40B4-BE49-F238E27FC236}">
                        <a16:creationId xmlns:a16="http://schemas.microsoft.com/office/drawing/2014/main" id="{E0263398-855F-496B-B0B6-E53E189DEE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2">
                  <a:extLst>
                    <a:ext uri="{FF2B5EF4-FFF2-40B4-BE49-F238E27FC236}">
                      <a16:creationId xmlns:a16="http://schemas.microsoft.com/office/drawing/2014/main" id="{48797BCF-9053-4C57-B15E-B3E2C2D51D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8" name="Rectangle 13">
                    <a:extLst>
                      <a:ext uri="{FF2B5EF4-FFF2-40B4-BE49-F238E27FC236}">
                        <a16:creationId xmlns:a16="http://schemas.microsoft.com/office/drawing/2014/main" id="{5844994E-4340-4428-9EF3-7EDE46B013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4">
                    <a:extLst>
                      <a:ext uri="{FF2B5EF4-FFF2-40B4-BE49-F238E27FC236}">
                        <a16:creationId xmlns:a16="http://schemas.microsoft.com/office/drawing/2014/main" id="{B03B656C-9C17-4BEC-BE12-92B38AF705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5">
                  <a:extLst>
                    <a:ext uri="{FF2B5EF4-FFF2-40B4-BE49-F238E27FC236}">
                      <a16:creationId xmlns:a16="http://schemas.microsoft.com/office/drawing/2014/main" id="{746B4534-40F1-4B6F-8C36-B5781AFFDD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6" name="Rectangle 16">
                    <a:extLst>
                      <a:ext uri="{FF2B5EF4-FFF2-40B4-BE49-F238E27FC236}">
                        <a16:creationId xmlns:a16="http://schemas.microsoft.com/office/drawing/2014/main" id="{8E583707-8639-4586-9800-5F0E10F4A1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7">
                    <a:extLst>
                      <a:ext uri="{FF2B5EF4-FFF2-40B4-BE49-F238E27FC236}">
                        <a16:creationId xmlns:a16="http://schemas.microsoft.com/office/drawing/2014/main" id="{162656FB-4902-4D40-BD01-125183A911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8">
                  <a:extLst>
                    <a:ext uri="{FF2B5EF4-FFF2-40B4-BE49-F238E27FC236}">
                      <a16:creationId xmlns:a16="http://schemas.microsoft.com/office/drawing/2014/main" id="{8B458A2F-07CE-47CF-AC73-F7C1ED49B7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" name="Rectangle 19">
                    <a:extLst>
                      <a:ext uri="{FF2B5EF4-FFF2-40B4-BE49-F238E27FC236}">
                        <a16:creationId xmlns:a16="http://schemas.microsoft.com/office/drawing/2014/main" id="{7D1E7FD0-E56D-429B-8FBF-D310C17F48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20">
                    <a:extLst>
                      <a:ext uri="{FF2B5EF4-FFF2-40B4-BE49-F238E27FC236}">
                        <a16:creationId xmlns:a16="http://schemas.microsoft.com/office/drawing/2014/main" id="{E2774A6C-23F4-4D1A-97E5-EE73EE37D1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D138B461-3B25-442B-B7F7-323FEC7208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EC766CE-9F02-40B9-878B-D4119A55BD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7407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41243"/>
            <a:ext cx="7086600" cy="563562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Motor Power 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Power Train Losses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37" y="1142999"/>
            <a:ext cx="8298763" cy="5502276"/>
          </a:xfrm>
          <a:prstGeom prst="rect">
            <a:avLst/>
          </a:prstGeom>
        </p:spPr>
      </p:pic>
      <p:grpSp>
        <p:nvGrpSpPr>
          <p:cNvPr id="34" name="Group 38">
            <a:extLst>
              <a:ext uri="{FF2B5EF4-FFF2-40B4-BE49-F238E27FC236}">
                <a16:creationId xmlns:a16="http://schemas.microsoft.com/office/drawing/2014/main" id="{05FF61DC-EB7B-4B74-BEEA-2A64D314749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>
              <a:extLst>
                <a:ext uri="{FF2B5EF4-FFF2-40B4-BE49-F238E27FC236}">
                  <a16:creationId xmlns:a16="http://schemas.microsoft.com/office/drawing/2014/main" id="{BF933698-1A79-4991-AAC9-48C215CCBA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>
                <a:extLst>
                  <a:ext uri="{FF2B5EF4-FFF2-40B4-BE49-F238E27FC236}">
                    <a16:creationId xmlns:a16="http://schemas.microsoft.com/office/drawing/2014/main" id="{9D408496-F75B-4258-A77F-C059B6AF78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>
                  <a:extLst>
                    <a:ext uri="{FF2B5EF4-FFF2-40B4-BE49-F238E27FC236}">
                      <a16:creationId xmlns:a16="http://schemas.microsoft.com/office/drawing/2014/main" id="{357F214F-8498-485F-BFF6-F1BC481C17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>
                    <a:extLst>
                      <a:ext uri="{FF2B5EF4-FFF2-40B4-BE49-F238E27FC236}">
                        <a16:creationId xmlns:a16="http://schemas.microsoft.com/office/drawing/2014/main" id="{015EE6D6-01F1-4D1E-BCF8-DC42C5E620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>
                    <a:extLst>
                      <a:ext uri="{FF2B5EF4-FFF2-40B4-BE49-F238E27FC236}">
                        <a16:creationId xmlns:a16="http://schemas.microsoft.com/office/drawing/2014/main" id="{7D369929-5040-4FEF-81D4-FE320914DF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>
                  <a:extLst>
                    <a:ext uri="{FF2B5EF4-FFF2-40B4-BE49-F238E27FC236}">
                      <a16:creationId xmlns:a16="http://schemas.microsoft.com/office/drawing/2014/main" id="{BAC62C33-EB3F-4891-A4C8-C9452037E7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>
                    <a:extLst>
                      <a:ext uri="{FF2B5EF4-FFF2-40B4-BE49-F238E27FC236}">
                        <a16:creationId xmlns:a16="http://schemas.microsoft.com/office/drawing/2014/main" id="{8AB72C63-D96C-4CD6-B9E1-BC7D6B4D57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>
                    <a:extLst>
                      <a:ext uri="{FF2B5EF4-FFF2-40B4-BE49-F238E27FC236}">
                        <a16:creationId xmlns:a16="http://schemas.microsoft.com/office/drawing/2014/main" id="{CBC9E439-FF1E-4994-B800-F59CAFD01A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>
                  <a:extLst>
                    <a:ext uri="{FF2B5EF4-FFF2-40B4-BE49-F238E27FC236}">
                      <a16:creationId xmlns:a16="http://schemas.microsoft.com/office/drawing/2014/main" id="{80EB68B4-1D77-445A-9DDF-3FBA11FC5D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>
                    <a:extLst>
                      <a:ext uri="{FF2B5EF4-FFF2-40B4-BE49-F238E27FC236}">
                        <a16:creationId xmlns:a16="http://schemas.microsoft.com/office/drawing/2014/main" id="{15FBF92B-F894-4F76-AF08-D4FB6638FF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>
                    <a:extLst>
                      <a:ext uri="{FF2B5EF4-FFF2-40B4-BE49-F238E27FC236}">
                        <a16:creationId xmlns:a16="http://schemas.microsoft.com/office/drawing/2014/main" id="{6987C857-7FB9-40B8-92DC-AD636507DA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>
                  <a:extLst>
                    <a:ext uri="{FF2B5EF4-FFF2-40B4-BE49-F238E27FC236}">
                      <a16:creationId xmlns:a16="http://schemas.microsoft.com/office/drawing/2014/main" id="{8D52127D-2CF9-4456-BC05-43957E0A4C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>
                    <a:extLst>
                      <a:ext uri="{FF2B5EF4-FFF2-40B4-BE49-F238E27FC236}">
                        <a16:creationId xmlns:a16="http://schemas.microsoft.com/office/drawing/2014/main" id="{7ED7031A-C7EA-4AFE-9178-20EA4F6B5E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>
                    <a:extLst>
                      <a:ext uri="{FF2B5EF4-FFF2-40B4-BE49-F238E27FC236}">
                        <a16:creationId xmlns:a16="http://schemas.microsoft.com/office/drawing/2014/main" id="{EB4EA436-1060-43F7-B3B7-98AE7578F1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F2533036-F440-4922-BF6B-EBBD43D541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222AB41-1BB1-45CA-B29C-1096095945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7766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24600" cy="792162"/>
          </a:xfrm>
        </p:spPr>
        <p:txBody>
          <a:bodyPr/>
          <a:lstStyle/>
          <a:p>
            <a:r>
              <a:rPr lang="en-IN" sz="2800" dirty="0"/>
              <a:t>Energy Efficiency of Power Train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12" y="1163938"/>
            <a:ext cx="8129175" cy="5706572"/>
          </a:xfrm>
          <a:prstGeom prst="rect">
            <a:avLst/>
          </a:prstGeom>
        </p:spPr>
      </p:pic>
      <p:grpSp>
        <p:nvGrpSpPr>
          <p:cNvPr id="33" name="Group 38">
            <a:extLst>
              <a:ext uri="{FF2B5EF4-FFF2-40B4-BE49-F238E27FC236}">
                <a16:creationId xmlns:a16="http://schemas.microsoft.com/office/drawing/2014/main" id="{F79EC468-1061-4CFF-95C9-49FE06DBABB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>
              <a:extLst>
                <a:ext uri="{FF2B5EF4-FFF2-40B4-BE49-F238E27FC236}">
                  <a16:creationId xmlns:a16="http://schemas.microsoft.com/office/drawing/2014/main" id="{D6080539-F882-47B4-B6F6-F5A2EBCA1D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>
                <a:extLst>
                  <a:ext uri="{FF2B5EF4-FFF2-40B4-BE49-F238E27FC236}">
                    <a16:creationId xmlns:a16="http://schemas.microsoft.com/office/drawing/2014/main" id="{8D410C9A-A167-44CA-AFBD-C9354279C6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>
                  <a:extLst>
                    <a:ext uri="{FF2B5EF4-FFF2-40B4-BE49-F238E27FC236}">
                      <a16:creationId xmlns:a16="http://schemas.microsoft.com/office/drawing/2014/main" id="{49AE52D9-945B-43C4-AB35-E99B901559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>
                    <a:extLst>
                      <a:ext uri="{FF2B5EF4-FFF2-40B4-BE49-F238E27FC236}">
                        <a16:creationId xmlns:a16="http://schemas.microsoft.com/office/drawing/2014/main" id="{59B1E0C9-554F-4497-8C88-19B3ECA48F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>
                    <a:extLst>
                      <a:ext uri="{FF2B5EF4-FFF2-40B4-BE49-F238E27FC236}">
                        <a16:creationId xmlns:a16="http://schemas.microsoft.com/office/drawing/2014/main" id="{36FC08B0-E561-4A3C-AF04-5D773C76AE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A8D4BA67-F850-4062-97DE-CB74F87E06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>
                    <a:extLst>
                      <a:ext uri="{FF2B5EF4-FFF2-40B4-BE49-F238E27FC236}">
                        <a16:creationId xmlns:a16="http://schemas.microsoft.com/office/drawing/2014/main" id="{DBEB0EEC-62F8-4772-812A-62A704C4B6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>
                    <a:extLst>
                      <a:ext uri="{FF2B5EF4-FFF2-40B4-BE49-F238E27FC236}">
                        <a16:creationId xmlns:a16="http://schemas.microsoft.com/office/drawing/2014/main" id="{6083F85C-25E1-49C7-A287-623AEA6206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>
                  <a:extLst>
                    <a:ext uri="{FF2B5EF4-FFF2-40B4-BE49-F238E27FC236}">
                      <a16:creationId xmlns:a16="http://schemas.microsoft.com/office/drawing/2014/main" id="{62BB1291-F619-49D3-85B1-F46269E9C4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>
                    <a:extLst>
                      <a:ext uri="{FF2B5EF4-FFF2-40B4-BE49-F238E27FC236}">
                        <a16:creationId xmlns:a16="http://schemas.microsoft.com/office/drawing/2014/main" id="{D9852933-816D-432E-BA26-AE9CD50495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>
                    <a:extLst>
                      <a:ext uri="{FF2B5EF4-FFF2-40B4-BE49-F238E27FC236}">
                        <a16:creationId xmlns:a16="http://schemas.microsoft.com/office/drawing/2014/main" id="{F7F77D90-2FA4-415B-8B09-8AF511B979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>
                  <a:extLst>
                    <a:ext uri="{FF2B5EF4-FFF2-40B4-BE49-F238E27FC236}">
                      <a16:creationId xmlns:a16="http://schemas.microsoft.com/office/drawing/2014/main" id="{8D36B444-D577-41E4-987A-427CEC6BED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>
                    <a:extLst>
                      <a:ext uri="{FF2B5EF4-FFF2-40B4-BE49-F238E27FC236}">
                        <a16:creationId xmlns:a16="http://schemas.microsoft.com/office/drawing/2014/main" id="{6E553B80-AE4B-44F6-BD26-F01C79E3AE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>
                    <a:extLst>
                      <a:ext uri="{FF2B5EF4-FFF2-40B4-BE49-F238E27FC236}">
                        <a16:creationId xmlns:a16="http://schemas.microsoft.com/office/drawing/2014/main" id="{F0C7A17A-C33B-4E09-A6ED-2BE62CC096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EF88A9D1-4D6C-4871-960F-EF40911503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EA96D5C-33EB-4449-AF87-A0130539F0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128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143000"/>
            <a:ext cx="8648700" cy="5438775"/>
          </a:xfrm>
          <a:prstGeom prst="rect">
            <a:avLst/>
          </a:prstGeo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279779" y="133140"/>
            <a:ext cx="7055681" cy="963909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Speed ratio &amp; Speed–torque profile of a 60 kW electric motor: No Gear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371600" y="2961564"/>
            <a:ext cx="7144603" cy="2197290"/>
            <a:chOff x="1371600" y="2961564"/>
            <a:chExt cx="7144603" cy="2197290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1371600" y="2971800"/>
              <a:ext cx="1752600" cy="0"/>
            </a:xfrm>
            <a:prstGeom prst="line">
              <a:avLst/>
            </a:prstGeom>
            <a:ln w="508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Freeform 14"/>
            <p:cNvSpPr/>
            <p:nvPr/>
          </p:nvSpPr>
          <p:spPr>
            <a:xfrm>
              <a:off x="3166281" y="2961564"/>
              <a:ext cx="5349922" cy="2197290"/>
            </a:xfrm>
            <a:custGeom>
              <a:avLst/>
              <a:gdLst>
                <a:gd name="connsiteX0" fmla="*/ 0 w 5349922"/>
                <a:gd name="connsiteY0" fmla="*/ 0 h 2197290"/>
                <a:gd name="connsiteX1" fmla="*/ 300250 w 5349922"/>
                <a:gd name="connsiteY1" fmla="*/ 491320 h 2197290"/>
                <a:gd name="connsiteX2" fmla="*/ 955343 w 5349922"/>
                <a:gd name="connsiteY2" fmla="*/ 1037230 h 2197290"/>
                <a:gd name="connsiteX3" fmla="*/ 1665026 w 5349922"/>
                <a:gd name="connsiteY3" fmla="*/ 1419367 h 2197290"/>
                <a:gd name="connsiteX4" fmla="*/ 2825086 w 5349922"/>
                <a:gd name="connsiteY4" fmla="*/ 1801505 h 2197290"/>
                <a:gd name="connsiteX5" fmla="*/ 4735773 w 5349922"/>
                <a:gd name="connsiteY5" fmla="*/ 2115403 h 2197290"/>
                <a:gd name="connsiteX6" fmla="*/ 5349922 w 5349922"/>
                <a:gd name="connsiteY6" fmla="*/ 2197290 h 2197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49922" h="2197290">
                  <a:moveTo>
                    <a:pt x="0" y="0"/>
                  </a:moveTo>
                  <a:cubicBezTo>
                    <a:pt x="70513" y="159224"/>
                    <a:pt x="141026" y="318448"/>
                    <a:pt x="300250" y="491320"/>
                  </a:cubicBezTo>
                  <a:cubicBezTo>
                    <a:pt x="459474" y="664192"/>
                    <a:pt x="727880" y="882556"/>
                    <a:pt x="955343" y="1037230"/>
                  </a:cubicBezTo>
                  <a:cubicBezTo>
                    <a:pt x="1182806" y="1191904"/>
                    <a:pt x="1353402" y="1291988"/>
                    <a:pt x="1665026" y="1419367"/>
                  </a:cubicBezTo>
                  <a:cubicBezTo>
                    <a:pt x="1976650" y="1546746"/>
                    <a:pt x="2313295" y="1685499"/>
                    <a:pt x="2825086" y="1801505"/>
                  </a:cubicBezTo>
                  <a:cubicBezTo>
                    <a:pt x="3336877" y="1917511"/>
                    <a:pt x="4314967" y="2049439"/>
                    <a:pt x="4735773" y="2115403"/>
                  </a:cubicBezTo>
                  <a:cubicBezTo>
                    <a:pt x="5156579" y="2181367"/>
                    <a:pt x="5249839" y="2188192"/>
                    <a:pt x="5349922" y="2197290"/>
                  </a:cubicBezTo>
                </a:path>
              </a:pathLst>
            </a:custGeom>
            <a:noFill/>
            <a:ln w="508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294153" y="2971800"/>
              <a:ext cx="6014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i="1" dirty="0">
                  <a:solidFill>
                    <a:srgbClr val="00B0F0"/>
                  </a:solidFill>
                </a:rPr>
                <a:t>X=4</a:t>
              </a:r>
            </a:p>
          </p:txBody>
        </p:sp>
      </p:grpSp>
      <p:grpSp>
        <p:nvGrpSpPr>
          <p:cNvPr id="33" name="Group 38">
            <a:extLst>
              <a:ext uri="{FF2B5EF4-FFF2-40B4-BE49-F238E27FC236}">
                <a16:creationId xmlns:a16="http://schemas.microsoft.com/office/drawing/2014/main" id="{1BA65EB6-9422-4A7C-B68C-D6E5D877A4C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>
              <a:extLst>
                <a:ext uri="{FF2B5EF4-FFF2-40B4-BE49-F238E27FC236}">
                  <a16:creationId xmlns:a16="http://schemas.microsoft.com/office/drawing/2014/main" id="{51EF900D-6387-4D76-9A51-CF10D80ECD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0" name="Group 8">
                <a:extLst>
                  <a:ext uri="{FF2B5EF4-FFF2-40B4-BE49-F238E27FC236}">
                    <a16:creationId xmlns:a16="http://schemas.microsoft.com/office/drawing/2014/main" id="{D8BD488E-11D7-4041-B9CB-82BA6E0D1A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2" name="Group 9">
                  <a:extLst>
                    <a:ext uri="{FF2B5EF4-FFF2-40B4-BE49-F238E27FC236}">
                      <a16:creationId xmlns:a16="http://schemas.microsoft.com/office/drawing/2014/main" id="{3A9257B1-39B9-40BC-84B9-CA8592DD94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3" name="Rectangle 10">
                    <a:extLst>
                      <a:ext uri="{FF2B5EF4-FFF2-40B4-BE49-F238E27FC236}">
                        <a16:creationId xmlns:a16="http://schemas.microsoft.com/office/drawing/2014/main" id="{88D6E152-DB9F-4AEA-B9E6-6BD5EA47B5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5" name="Rectangle 11">
                    <a:extLst>
                      <a:ext uri="{FF2B5EF4-FFF2-40B4-BE49-F238E27FC236}">
                        <a16:creationId xmlns:a16="http://schemas.microsoft.com/office/drawing/2014/main" id="{A82B2EA4-8853-4B4E-8C82-2E13A61D62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2">
                  <a:extLst>
                    <a:ext uri="{FF2B5EF4-FFF2-40B4-BE49-F238E27FC236}">
                      <a16:creationId xmlns:a16="http://schemas.microsoft.com/office/drawing/2014/main" id="{1E80F1F5-DB9C-4850-BB07-94B35744FA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" name="Rectangle 13">
                    <a:extLst>
                      <a:ext uri="{FF2B5EF4-FFF2-40B4-BE49-F238E27FC236}">
                        <a16:creationId xmlns:a16="http://schemas.microsoft.com/office/drawing/2014/main" id="{1B5720D9-7E87-47AA-BE8D-FDE3EDC95F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4">
                    <a:extLst>
                      <a:ext uri="{FF2B5EF4-FFF2-40B4-BE49-F238E27FC236}">
                        <a16:creationId xmlns:a16="http://schemas.microsoft.com/office/drawing/2014/main" id="{90DA5274-CA76-43A8-851A-9F6585CD02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5">
                  <a:extLst>
                    <a:ext uri="{FF2B5EF4-FFF2-40B4-BE49-F238E27FC236}">
                      <a16:creationId xmlns:a16="http://schemas.microsoft.com/office/drawing/2014/main" id="{51F52095-B6E2-435D-A037-E3B84F18A9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9" name="Rectangle 16">
                    <a:extLst>
                      <a:ext uri="{FF2B5EF4-FFF2-40B4-BE49-F238E27FC236}">
                        <a16:creationId xmlns:a16="http://schemas.microsoft.com/office/drawing/2014/main" id="{C8D63781-746B-4EB1-BDB2-1B9361EADF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7">
                    <a:extLst>
                      <a:ext uri="{FF2B5EF4-FFF2-40B4-BE49-F238E27FC236}">
                        <a16:creationId xmlns:a16="http://schemas.microsoft.com/office/drawing/2014/main" id="{16B8C971-6496-48D8-B855-ABFFCF0E5C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8">
                  <a:extLst>
                    <a:ext uri="{FF2B5EF4-FFF2-40B4-BE49-F238E27FC236}">
                      <a16:creationId xmlns:a16="http://schemas.microsoft.com/office/drawing/2014/main" id="{980D3C2F-9E7B-4653-A8CE-68490CBD5A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6" name="Rectangle 19">
                    <a:extLst>
                      <a:ext uri="{FF2B5EF4-FFF2-40B4-BE49-F238E27FC236}">
                        <a16:creationId xmlns:a16="http://schemas.microsoft.com/office/drawing/2014/main" id="{73347E98-7F71-43CC-A90B-ACC8DA6643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20">
                    <a:extLst>
                      <a:ext uri="{FF2B5EF4-FFF2-40B4-BE49-F238E27FC236}">
                        <a16:creationId xmlns:a16="http://schemas.microsoft.com/office/drawing/2014/main" id="{F9BAAB02-AFAE-446D-B2CD-2D47C26584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1" name="Rectangle 21">
                <a:extLst>
                  <a:ext uri="{FF2B5EF4-FFF2-40B4-BE49-F238E27FC236}">
                    <a16:creationId xmlns:a16="http://schemas.microsoft.com/office/drawing/2014/main" id="{C3132179-2AB5-4F0B-8BC1-76219BF21F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1E7A31-098A-4DC8-9F83-8C8B9AE160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8BADC36-A3A4-AF22-15E7-6AD00B0D8486}"/>
              </a:ext>
            </a:extLst>
          </p:cNvPr>
          <p:cNvSpPr/>
          <p:nvPr/>
        </p:nvSpPr>
        <p:spPr bwMode="auto">
          <a:xfrm>
            <a:off x="1385342" y="5158854"/>
            <a:ext cx="7130862" cy="708546"/>
          </a:xfrm>
          <a:custGeom>
            <a:avLst/>
            <a:gdLst>
              <a:gd name="connsiteX0" fmla="*/ 0 w 7225259"/>
              <a:gd name="connsiteY0" fmla="*/ 614596 h 620365"/>
              <a:gd name="connsiteX1" fmla="*/ 1019331 w 7225259"/>
              <a:gd name="connsiteY1" fmla="*/ 614596 h 620365"/>
              <a:gd name="connsiteX2" fmla="*/ 2188564 w 7225259"/>
              <a:gd name="connsiteY2" fmla="*/ 554636 h 620365"/>
              <a:gd name="connsiteX3" fmla="*/ 3882452 w 7225259"/>
              <a:gd name="connsiteY3" fmla="*/ 449705 h 620365"/>
              <a:gd name="connsiteX4" fmla="*/ 5366478 w 7225259"/>
              <a:gd name="connsiteY4" fmla="*/ 329783 h 620365"/>
              <a:gd name="connsiteX5" fmla="*/ 7225259 w 7225259"/>
              <a:gd name="connsiteY5" fmla="*/ 0 h 620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25259" h="620365">
                <a:moveTo>
                  <a:pt x="0" y="614596"/>
                </a:moveTo>
                <a:cubicBezTo>
                  <a:pt x="327285" y="619592"/>
                  <a:pt x="654570" y="624589"/>
                  <a:pt x="1019331" y="614596"/>
                </a:cubicBezTo>
                <a:cubicBezTo>
                  <a:pt x="1384092" y="604603"/>
                  <a:pt x="2188564" y="554636"/>
                  <a:pt x="2188564" y="554636"/>
                </a:cubicBezTo>
                <a:lnTo>
                  <a:pt x="3882452" y="449705"/>
                </a:lnTo>
                <a:cubicBezTo>
                  <a:pt x="4412104" y="412229"/>
                  <a:pt x="4809344" y="404734"/>
                  <a:pt x="5366478" y="329783"/>
                </a:cubicBezTo>
                <a:cubicBezTo>
                  <a:pt x="5923612" y="254832"/>
                  <a:pt x="6574435" y="127416"/>
                  <a:pt x="7225259" y="0"/>
                </a:cubicBezTo>
              </a:path>
            </a:pathLst>
          </a:custGeom>
          <a:noFill/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5FF34A-D1F8-753D-9B70-DA122DC911A5}"/>
              </a:ext>
            </a:extLst>
          </p:cNvPr>
          <p:cNvSpPr txBox="1"/>
          <p:nvPr/>
        </p:nvSpPr>
        <p:spPr>
          <a:xfrm>
            <a:off x="1676400" y="5060088"/>
            <a:ext cx="3651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Resistance Torque due to aerodynamic Drag +RR</a:t>
            </a:r>
            <a:endParaRPr lang="en-IN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6D13A5-9FBF-CAC4-1E93-B4343EF75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143000"/>
            <a:ext cx="8648700" cy="5438775"/>
          </a:xfrm>
          <a:prstGeom prst="rect">
            <a:avLst/>
          </a:prstGeom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73" y="685801"/>
            <a:ext cx="8764339" cy="5943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itle 1"/>
          <p:cNvSpPr>
            <a:spLocks noGrp="1"/>
          </p:cNvSpPr>
          <p:nvPr>
            <p:ph type="title"/>
          </p:nvPr>
        </p:nvSpPr>
        <p:spPr>
          <a:xfrm>
            <a:off x="425201" y="38100"/>
            <a:ext cx="6677274" cy="1143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Tractive effort vs. vehicle speed with a traction motor of </a:t>
            </a:r>
            <a:r>
              <a:rPr lang="en-I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=4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4" name="Group 38">
            <a:extLst>
              <a:ext uri="{FF2B5EF4-FFF2-40B4-BE49-F238E27FC236}">
                <a16:creationId xmlns:a16="http://schemas.microsoft.com/office/drawing/2014/main" id="{1B8F4B5C-F7FE-47BC-8A25-00A699A9DE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>
              <a:extLst>
                <a:ext uri="{FF2B5EF4-FFF2-40B4-BE49-F238E27FC236}">
                  <a16:creationId xmlns:a16="http://schemas.microsoft.com/office/drawing/2014/main" id="{8E97D2D1-C4D7-47C1-B6FA-96D84EA1FC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>
                <a:extLst>
                  <a:ext uri="{FF2B5EF4-FFF2-40B4-BE49-F238E27FC236}">
                    <a16:creationId xmlns:a16="http://schemas.microsoft.com/office/drawing/2014/main" id="{9B1C1D9D-BB4F-41D8-9B26-B23567F994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>
                  <a:extLst>
                    <a:ext uri="{FF2B5EF4-FFF2-40B4-BE49-F238E27FC236}">
                      <a16:creationId xmlns:a16="http://schemas.microsoft.com/office/drawing/2014/main" id="{A8AC7783-54D0-4229-8A38-9E81BCE827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>
                    <a:extLst>
                      <a:ext uri="{FF2B5EF4-FFF2-40B4-BE49-F238E27FC236}">
                        <a16:creationId xmlns:a16="http://schemas.microsoft.com/office/drawing/2014/main" id="{3FCA21F0-0700-40C5-A269-F5DEA20E7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>
                    <a:extLst>
                      <a:ext uri="{FF2B5EF4-FFF2-40B4-BE49-F238E27FC236}">
                        <a16:creationId xmlns:a16="http://schemas.microsoft.com/office/drawing/2014/main" id="{9572FD92-D54B-42C3-9FDA-EE1DF27E1A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>
                  <a:extLst>
                    <a:ext uri="{FF2B5EF4-FFF2-40B4-BE49-F238E27FC236}">
                      <a16:creationId xmlns:a16="http://schemas.microsoft.com/office/drawing/2014/main" id="{10EFC06F-3B08-4012-A58C-0E574C1F58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>
                    <a:extLst>
                      <a:ext uri="{FF2B5EF4-FFF2-40B4-BE49-F238E27FC236}">
                        <a16:creationId xmlns:a16="http://schemas.microsoft.com/office/drawing/2014/main" id="{0A82D321-26D8-40C8-AAC0-35FA476E2F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>
                    <a:extLst>
                      <a:ext uri="{FF2B5EF4-FFF2-40B4-BE49-F238E27FC236}">
                        <a16:creationId xmlns:a16="http://schemas.microsoft.com/office/drawing/2014/main" id="{F9A8CE62-9928-40E3-A4DA-74A2D6D63A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>
                  <a:extLst>
                    <a:ext uri="{FF2B5EF4-FFF2-40B4-BE49-F238E27FC236}">
                      <a16:creationId xmlns:a16="http://schemas.microsoft.com/office/drawing/2014/main" id="{C8B8BC40-B4F6-4C55-86A1-2115A3BA14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>
                    <a:extLst>
                      <a:ext uri="{FF2B5EF4-FFF2-40B4-BE49-F238E27FC236}">
                        <a16:creationId xmlns:a16="http://schemas.microsoft.com/office/drawing/2014/main" id="{1ACD691B-C4E8-4DCC-ACBB-619896B82F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>
                    <a:extLst>
                      <a:ext uri="{FF2B5EF4-FFF2-40B4-BE49-F238E27FC236}">
                        <a16:creationId xmlns:a16="http://schemas.microsoft.com/office/drawing/2014/main" id="{711B80BF-409F-4D0C-8EFC-122F1A00F5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>
                  <a:extLst>
                    <a:ext uri="{FF2B5EF4-FFF2-40B4-BE49-F238E27FC236}">
                      <a16:creationId xmlns:a16="http://schemas.microsoft.com/office/drawing/2014/main" id="{A0FD9A4D-5E8E-42D8-B8DF-240147FBF1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>
                    <a:extLst>
                      <a:ext uri="{FF2B5EF4-FFF2-40B4-BE49-F238E27FC236}">
                        <a16:creationId xmlns:a16="http://schemas.microsoft.com/office/drawing/2014/main" id="{B017EEB9-3CFC-43E8-9F64-72827F8365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>
                    <a:extLst>
                      <a:ext uri="{FF2B5EF4-FFF2-40B4-BE49-F238E27FC236}">
                        <a16:creationId xmlns:a16="http://schemas.microsoft.com/office/drawing/2014/main" id="{1F5052D5-5973-4311-A124-F8AE566A53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C0CA3DAC-72C7-4E07-9082-A53F8F71B8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BDA18C4-141F-4E0D-88DC-EF4E9D212F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B390FD4-2EFC-4B11-9760-A980C3383196}"/>
              </a:ext>
            </a:extLst>
          </p:cNvPr>
          <p:cNvGrpSpPr/>
          <p:nvPr/>
        </p:nvGrpSpPr>
        <p:grpSpPr>
          <a:xfrm>
            <a:off x="1143000" y="3429000"/>
            <a:ext cx="7239000" cy="2209800"/>
            <a:chOff x="1277203" y="2949054"/>
            <a:chExt cx="7239000" cy="22098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8DA5472-9416-4305-A861-4183E0C20EFF}"/>
                </a:ext>
              </a:extLst>
            </p:cNvPr>
            <p:cNvCxnSpPr/>
            <p:nvPr/>
          </p:nvCxnSpPr>
          <p:spPr>
            <a:xfrm>
              <a:off x="1277203" y="2971800"/>
              <a:ext cx="1752600" cy="0"/>
            </a:xfrm>
            <a:prstGeom prst="line">
              <a:avLst/>
            </a:prstGeom>
            <a:ln w="508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A1BF8380-473F-44D6-BA09-E6FF14BFACEA}"/>
                </a:ext>
              </a:extLst>
            </p:cNvPr>
            <p:cNvSpPr/>
            <p:nvPr/>
          </p:nvSpPr>
          <p:spPr>
            <a:xfrm>
              <a:off x="3045678" y="2949054"/>
              <a:ext cx="5470525" cy="2209800"/>
            </a:xfrm>
            <a:custGeom>
              <a:avLst/>
              <a:gdLst>
                <a:gd name="connsiteX0" fmla="*/ 0 w 5349922"/>
                <a:gd name="connsiteY0" fmla="*/ 0 h 2197290"/>
                <a:gd name="connsiteX1" fmla="*/ 300250 w 5349922"/>
                <a:gd name="connsiteY1" fmla="*/ 491320 h 2197290"/>
                <a:gd name="connsiteX2" fmla="*/ 955343 w 5349922"/>
                <a:gd name="connsiteY2" fmla="*/ 1037230 h 2197290"/>
                <a:gd name="connsiteX3" fmla="*/ 1665026 w 5349922"/>
                <a:gd name="connsiteY3" fmla="*/ 1419367 h 2197290"/>
                <a:gd name="connsiteX4" fmla="*/ 2825086 w 5349922"/>
                <a:gd name="connsiteY4" fmla="*/ 1801505 h 2197290"/>
                <a:gd name="connsiteX5" fmla="*/ 4735773 w 5349922"/>
                <a:gd name="connsiteY5" fmla="*/ 2115403 h 2197290"/>
                <a:gd name="connsiteX6" fmla="*/ 5349922 w 5349922"/>
                <a:gd name="connsiteY6" fmla="*/ 2197290 h 2197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49922" h="2197290">
                  <a:moveTo>
                    <a:pt x="0" y="0"/>
                  </a:moveTo>
                  <a:cubicBezTo>
                    <a:pt x="70513" y="159224"/>
                    <a:pt x="141026" y="318448"/>
                    <a:pt x="300250" y="491320"/>
                  </a:cubicBezTo>
                  <a:cubicBezTo>
                    <a:pt x="459474" y="664192"/>
                    <a:pt x="727880" y="882556"/>
                    <a:pt x="955343" y="1037230"/>
                  </a:cubicBezTo>
                  <a:cubicBezTo>
                    <a:pt x="1182806" y="1191904"/>
                    <a:pt x="1353402" y="1291988"/>
                    <a:pt x="1665026" y="1419367"/>
                  </a:cubicBezTo>
                  <a:cubicBezTo>
                    <a:pt x="1976650" y="1546746"/>
                    <a:pt x="2313295" y="1685499"/>
                    <a:pt x="2825086" y="1801505"/>
                  </a:cubicBezTo>
                  <a:cubicBezTo>
                    <a:pt x="3336877" y="1917511"/>
                    <a:pt x="4314967" y="2049439"/>
                    <a:pt x="4735773" y="2115403"/>
                  </a:cubicBezTo>
                  <a:cubicBezTo>
                    <a:pt x="5156579" y="2181367"/>
                    <a:pt x="5249839" y="2188192"/>
                    <a:pt x="5349922" y="2197290"/>
                  </a:cubicBezTo>
                </a:path>
              </a:pathLst>
            </a:custGeom>
            <a:noFill/>
            <a:ln w="508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61201E3-4E6B-457B-8172-D1A2CE366385}"/>
                </a:ext>
              </a:extLst>
            </p:cNvPr>
            <p:cNvSpPr txBox="1"/>
            <p:nvPr/>
          </p:nvSpPr>
          <p:spPr>
            <a:xfrm>
              <a:off x="2294153" y="2971800"/>
              <a:ext cx="6014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i="1" dirty="0">
                  <a:solidFill>
                    <a:srgbClr val="00B0F0"/>
                  </a:solidFill>
                </a:rPr>
                <a:t>X=4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933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>
            <a:spLocks noGrp="1"/>
          </p:cNvSpPr>
          <p:nvPr>
            <p:ph type="title"/>
          </p:nvPr>
        </p:nvSpPr>
        <p:spPr>
          <a:xfrm>
            <a:off x="425201" y="38100"/>
            <a:ext cx="6677274" cy="1143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Tractive effort vs. vehicle speed with a traction motor of </a:t>
            </a:r>
            <a:r>
              <a:rPr lang="en-IN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=4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40" y="1117690"/>
            <a:ext cx="8440571" cy="556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38">
            <a:extLst>
              <a:ext uri="{FF2B5EF4-FFF2-40B4-BE49-F238E27FC236}">
                <a16:creationId xmlns:a16="http://schemas.microsoft.com/office/drawing/2014/main" id="{1B8F4B5C-F7FE-47BC-8A25-00A699A9DE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>
              <a:extLst>
                <a:ext uri="{FF2B5EF4-FFF2-40B4-BE49-F238E27FC236}">
                  <a16:creationId xmlns:a16="http://schemas.microsoft.com/office/drawing/2014/main" id="{8E97D2D1-C4D7-47C1-B6FA-96D84EA1FC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>
                <a:extLst>
                  <a:ext uri="{FF2B5EF4-FFF2-40B4-BE49-F238E27FC236}">
                    <a16:creationId xmlns:a16="http://schemas.microsoft.com/office/drawing/2014/main" id="{9B1C1D9D-BB4F-41D8-9B26-B23567F994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>
                  <a:extLst>
                    <a:ext uri="{FF2B5EF4-FFF2-40B4-BE49-F238E27FC236}">
                      <a16:creationId xmlns:a16="http://schemas.microsoft.com/office/drawing/2014/main" id="{A8AC7783-54D0-4229-8A38-9E81BCE827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>
                    <a:extLst>
                      <a:ext uri="{FF2B5EF4-FFF2-40B4-BE49-F238E27FC236}">
                        <a16:creationId xmlns:a16="http://schemas.microsoft.com/office/drawing/2014/main" id="{3FCA21F0-0700-40C5-A269-F5DEA20E7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>
                    <a:extLst>
                      <a:ext uri="{FF2B5EF4-FFF2-40B4-BE49-F238E27FC236}">
                        <a16:creationId xmlns:a16="http://schemas.microsoft.com/office/drawing/2014/main" id="{9572FD92-D54B-42C3-9FDA-EE1DF27E1A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>
                  <a:extLst>
                    <a:ext uri="{FF2B5EF4-FFF2-40B4-BE49-F238E27FC236}">
                      <a16:creationId xmlns:a16="http://schemas.microsoft.com/office/drawing/2014/main" id="{10EFC06F-3B08-4012-A58C-0E574C1F58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>
                    <a:extLst>
                      <a:ext uri="{FF2B5EF4-FFF2-40B4-BE49-F238E27FC236}">
                        <a16:creationId xmlns:a16="http://schemas.microsoft.com/office/drawing/2014/main" id="{0A82D321-26D8-40C8-AAC0-35FA476E2F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>
                    <a:extLst>
                      <a:ext uri="{FF2B5EF4-FFF2-40B4-BE49-F238E27FC236}">
                        <a16:creationId xmlns:a16="http://schemas.microsoft.com/office/drawing/2014/main" id="{F9A8CE62-9928-40E3-A4DA-74A2D6D63A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>
                  <a:extLst>
                    <a:ext uri="{FF2B5EF4-FFF2-40B4-BE49-F238E27FC236}">
                      <a16:creationId xmlns:a16="http://schemas.microsoft.com/office/drawing/2014/main" id="{C8B8BC40-B4F6-4C55-86A1-2115A3BA14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>
                    <a:extLst>
                      <a:ext uri="{FF2B5EF4-FFF2-40B4-BE49-F238E27FC236}">
                        <a16:creationId xmlns:a16="http://schemas.microsoft.com/office/drawing/2014/main" id="{1ACD691B-C4E8-4DCC-ACBB-619896B82F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>
                    <a:extLst>
                      <a:ext uri="{FF2B5EF4-FFF2-40B4-BE49-F238E27FC236}">
                        <a16:creationId xmlns:a16="http://schemas.microsoft.com/office/drawing/2014/main" id="{711B80BF-409F-4D0C-8EFC-122F1A00F5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>
                  <a:extLst>
                    <a:ext uri="{FF2B5EF4-FFF2-40B4-BE49-F238E27FC236}">
                      <a16:creationId xmlns:a16="http://schemas.microsoft.com/office/drawing/2014/main" id="{A0FD9A4D-5E8E-42D8-B8DF-240147FBF1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>
                    <a:extLst>
                      <a:ext uri="{FF2B5EF4-FFF2-40B4-BE49-F238E27FC236}">
                        <a16:creationId xmlns:a16="http://schemas.microsoft.com/office/drawing/2014/main" id="{B017EEB9-3CFC-43E8-9F64-72827F8365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>
                    <a:extLst>
                      <a:ext uri="{FF2B5EF4-FFF2-40B4-BE49-F238E27FC236}">
                        <a16:creationId xmlns:a16="http://schemas.microsoft.com/office/drawing/2014/main" id="{1F5052D5-5973-4311-A124-F8AE566A53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C0CA3DAC-72C7-4E07-9082-A53F8F71B8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BDA18C4-141F-4E0D-88DC-EF4E9D212F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7102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871FB2-327B-424C-A4F9-D8A0378E1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477000" cy="730250"/>
          </a:xfrm>
        </p:spPr>
        <p:txBody>
          <a:bodyPr/>
          <a:lstStyle/>
          <a:p>
            <a:r>
              <a:rPr lang="en-IN" sz="2800" dirty="0"/>
              <a:t>Mechanical Performance of EVs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5BE7F0-6F5E-4CD0-9586-6CA1AFB26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143000"/>
            <a:ext cx="8670925" cy="5440361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practice, automobile manufacturers and firms specializing in mechanical performance estimate the efficiency of electric vehicles by taking several factors into consideration.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measurement process first requires testing the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charging conditions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battery efficiency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find out how much energy is being injected.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electric car, assessed on its average speed and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recovery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 then driven in everyday situations and along typical routes, to calculate the number of kilometres travelled on a single charge.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ratio between the two values obtained shows that the efficiency of an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electric motor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three to four times higher than that of a gasoline or diesel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combustion engine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equal power.</a:t>
            </a:r>
            <a:b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65F05BD-C2E0-4744-9AFC-4CACDF01A5C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8857BC8-A370-4CCF-82BA-8B02CDCD54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1C80577-3843-4319-B920-BE0747552D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77E4523-2363-48B0-B137-20A0EB7DD3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F17671E-0F66-49D6-B5FE-C80DB68DC6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B6F3A8C-1365-450E-8BD3-573A3926C5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1E36815-28AB-46B2-8FA4-EB8540C5F1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66FD5CC-489E-4D66-901E-3BD55F64AA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9545CAA-CB76-4C04-8408-EFD854E346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C373B6A-B456-4971-AD6F-0BBD1E8FA6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5031715-8768-4F15-B3C3-9DBFD671BE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879E8CE-6C67-4DD5-9ECC-525E8BD8CE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B3151E0-3A35-4F60-B72B-1E6CB81BFC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153DED7-0B2B-4A4F-AB3D-661F68BAC6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D671E63-AE12-415E-91D8-B591CA3CE5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9EF8300-1646-4166-B367-E0B30F4FD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5BF6B6-A576-4368-953C-46076FBF12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676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IN" sz="2800" dirty="0"/>
              <a:t>Structure of an EV Battery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6570" y="1368669"/>
            <a:ext cx="3517610" cy="46482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743200" y="3258989"/>
            <a:ext cx="5943600" cy="3149162"/>
            <a:chOff x="2133600" y="2514600"/>
            <a:chExt cx="5943600" cy="314916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33600" y="2514600"/>
              <a:ext cx="5886450" cy="3149162"/>
            </a:xfrm>
            <a:prstGeom prst="rect">
              <a:avLst/>
            </a:prstGeom>
          </p:spPr>
        </p:pic>
        <p:cxnSp>
          <p:nvCxnSpPr>
            <p:cNvPr id="8" name="Straight Connector 7"/>
            <p:cNvCxnSpPr/>
            <p:nvPr/>
          </p:nvCxnSpPr>
          <p:spPr>
            <a:xfrm>
              <a:off x="8077200" y="2590800"/>
              <a:ext cx="0" cy="2971800"/>
            </a:xfrm>
            <a:prstGeom prst="line">
              <a:avLst/>
            </a:prstGeom>
            <a:ln w="1047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8">
            <a:extLst>
              <a:ext uri="{FF2B5EF4-FFF2-40B4-BE49-F238E27FC236}">
                <a16:creationId xmlns:a16="http://schemas.microsoft.com/office/drawing/2014/main" id="{41BFC262-E7C0-4A64-AB9D-8D5AD6C4123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9" name="Group 19">
              <a:extLst>
                <a:ext uri="{FF2B5EF4-FFF2-40B4-BE49-F238E27FC236}">
                  <a16:creationId xmlns:a16="http://schemas.microsoft.com/office/drawing/2014/main" id="{2978B06D-0103-4FB4-B841-AE9C914095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1" name="Group 8">
                <a:extLst>
                  <a:ext uri="{FF2B5EF4-FFF2-40B4-BE49-F238E27FC236}">
                    <a16:creationId xmlns:a16="http://schemas.microsoft.com/office/drawing/2014/main" id="{14D61B86-54F2-4776-9551-A4987A4CBB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3" name="Group 9">
                  <a:extLst>
                    <a:ext uri="{FF2B5EF4-FFF2-40B4-BE49-F238E27FC236}">
                      <a16:creationId xmlns:a16="http://schemas.microsoft.com/office/drawing/2014/main" id="{4F178F9A-2B1A-43A4-9F3D-2A45A2EAF2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3" name="Rectangle 10">
                    <a:extLst>
                      <a:ext uri="{FF2B5EF4-FFF2-40B4-BE49-F238E27FC236}">
                        <a16:creationId xmlns:a16="http://schemas.microsoft.com/office/drawing/2014/main" id="{86154433-E2F2-4760-A9FD-04E9A018E5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1">
                    <a:extLst>
                      <a:ext uri="{FF2B5EF4-FFF2-40B4-BE49-F238E27FC236}">
                        <a16:creationId xmlns:a16="http://schemas.microsoft.com/office/drawing/2014/main" id="{FA81C234-4C32-4213-835D-4C93368AA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2">
                  <a:extLst>
                    <a:ext uri="{FF2B5EF4-FFF2-40B4-BE49-F238E27FC236}">
                      <a16:creationId xmlns:a16="http://schemas.microsoft.com/office/drawing/2014/main" id="{B806EDDB-61D3-4B21-B14F-E9DFD6EEF9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" name="Rectangle 13">
                    <a:extLst>
                      <a:ext uri="{FF2B5EF4-FFF2-40B4-BE49-F238E27FC236}">
                        <a16:creationId xmlns:a16="http://schemas.microsoft.com/office/drawing/2014/main" id="{93930241-8BCC-4747-969D-67C700A4A7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4">
                    <a:extLst>
                      <a:ext uri="{FF2B5EF4-FFF2-40B4-BE49-F238E27FC236}">
                        <a16:creationId xmlns:a16="http://schemas.microsoft.com/office/drawing/2014/main" id="{0A4F4F34-ABB3-4A24-B1E8-08021EB9CD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5">
                  <a:extLst>
                    <a:ext uri="{FF2B5EF4-FFF2-40B4-BE49-F238E27FC236}">
                      <a16:creationId xmlns:a16="http://schemas.microsoft.com/office/drawing/2014/main" id="{52F16309-6AFF-4F7F-8475-77A9991A50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9" name="Rectangle 16">
                    <a:extLst>
                      <a:ext uri="{FF2B5EF4-FFF2-40B4-BE49-F238E27FC236}">
                        <a16:creationId xmlns:a16="http://schemas.microsoft.com/office/drawing/2014/main" id="{03FF3FDA-10F1-4C68-9B8A-89B5E97231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7">
                    <a:extLst>
                      <a:ext uri="{FF2B5EF4-FFF2-40B4-BE49-F238E27FC236}">
                        <a16:creationId xmlns:a16="http://schemas.microsoft.com/office/drawing/2014/main" id="{F19A39B7-3D1D-47A9-8B28-7A871B3A98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6" name="Group 18">
                  <a:extLst>
                    <a:ext uri="{FF2B5EF4-FFF2-40B4-BE49-F238E27FC236}">
                      <a16:creationId xmlns:a16="http://schemas.microsoft.com/office/drawing/2014/main" id="{D85DB0F7-2221-4934-B185-B6F5ED4B16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7" name="Rectangle 19">
                    <a:extLst>
                      <a:ext uri="{FF2B5EF4-FFF2-40B4-BE49-F238E27FC236}">
                        <a16:creationId xmlns:a16="http://schemas.microsoft.com/office/drawing/2014/main" id="{9C2D3C33-A7A9-46FC-9FDE-CD500951C2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20">
                    <a:extLst>
                      <a:ext uri="{FF2B5EF4-FFF2-40B4-BE49-F238E27FC236}">
                        <a16:creationId xmlns:a16="http://schemas.microsoft.com/office/drawing/2014/main" id="{961FA633-D8D6-4F86-8910-915C6D9C1D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F2087AC3-6A47-4272-AEDF-2D39104297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94FC578-F88E-41AE-B441-84C239A607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AC5E7123-415C-47CA-A245-3E7425C4C6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85" y="1556405"/>
            <a:ext cx="7858578" cy="442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78260" cy="715962"/>
          </a:xfrm>
        </p:spPr>
        <p:txBody>
          <a:bodyPr/>
          <a:lstStyle/>
          <a:p>
            <a:pPr>
              <a:defRPr/>
            </a:pPr>
            <a:r>
              <a:rPr lang="en-IN" sz="2800" dirty="0"/>
              <a:t>Electro-chemistry : </a:t>
            </a:r>
            <a:r>
              <a:rPr lang="it-IT" altLang="ja-JP" sz="2800" b="1" i="1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MS Gothic" panose="020B0609070205080204" pitchFamily="49" charset="-128"/>
              </a:rPr>
              <a:t> 3.2 </a:t>
            </a:r>
            <a:r>
              <a:rPr lang="it-IT" altLang="ja-JP" sz="2800" b="1" i="1" dirty="0">
                <a:solidFill>
                  <a:srgbClr val="000000"/>
                </a:solidFill>
                <a:latin typeface="Calibri" panose="020F0502020204030204" pitchFamily="34" charset="0"/>
                <a:ea typeface="MS Gothic" panose="020B0609070205080204" pitchFamily="49" charset="-128"/>
              </a:rPr>
              <a:t>VDC </a:t>
            </a:r>
            <a:endParaRPr lang="en-IN" sz="2800" dirty="0"/>
          </a:p>
        </p:txBody>
      </p:sp>
      <p:grpSp>
        <p:nvGrpSpPr>
          <p:cNvPr id="38" name="Group 38">
            <a:extLst>
              <a:ext uri="{FF2B5EF4-FFF2-40B4-BE49-F238E27FC236}">
                <a16:creationId xmlns:a16="http://schemas.microsoft.com/office/drawing/2014/main" id="{41BFC262-E7C0-4A64-AB9D-8D5AD6C4123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9" name="Group 19">
              <a:extLst>
                <a:ext uri="{FF2B5EF4-FFF2-40B4-BE49-F238E27FC236}">
                  <a16:creationId xmlns:a16="http://schemas.microsoft.com/office/drawing/2014/main" id="{2978B06D-0103-4FB4-B841-AE9C914095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1" name="Group 8">
                <a:extLst>
                  <a:ext uri="{FF2B5EF4-FFF2-40B4-BE49-F238E27FC236}">
                    <a16:creationId xmlns:a16="http://schemas.microsoft.com/office/drawing/2014/main" id="{14D61B86-54F2-4776-9551-A4987A4CBB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3" name="Group 9">
                  <a:extLst>
                    <a:ext uri="{FF2B5EF4-FFF2-40B4-BE49-F238E27FC236}">
                      <a16:creationId xmlns:a16="http://schemas.microsoft.com/office/drawing/2014/main" id="{4F178F9A-2B1A-43A4-9F3D-2A45A2EAF2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3" name="Rectangle 10">
                    <a:extLst>
                      <a:ext uri="{FF2B5EF4-FFF2-40B4-BE49-F238E27FC236}">
                        <a16:creationId xmlns:a16="http://schemas.microsoft.com/office/drawing/2014/main" id="{86154433-E2F2-4760-A9FD-04E9A018E5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1">
                    <a:extLst>
                      <a:ext uri="{FF2B5EF4-FFF2-40B4-BE49-F238E27FC236}">
                        <a16:creationId xmlns:a16="http://schemas.microsoft.com/office/drawing/2014/main" id="{FA81C234-4C32-4213-835D-4C93368AA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2">
                  <a:extLst>
                    <a:ext uri="{FF2B5EF4-FFF2-40B4-BE49-F238E27FC236}">
                      <a16:creationId xmlns:a16="http://schemas.microsoft.com/office/drawing/2014/main" id="{B806EDDB-61D3-4B21-B14F-E9DFD6EEF9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" name="Rectangle 13">
                    <a:extLst>
                      <a:ext uri="{FF2B5EF4-FFF2-40B4-BE49-F238E27FC236}">
                        <a16:creationId xmlns:a16="http://schemas.microsoft.com/office/drawing/2014/main" id="{93930241-8BCC-4747-969D-67C700A4A7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4">
                    <a:extLst>
                      <a:ext uri="{FF2B5EF4-FFF2-40B4-BE49-F238E27FC236}">
                        <a16:creationId xmlns:a16="http://schemas.microsoft.com/office/drawing/2014/main" id="{0A4F4F34-ABB3-4A24-B1E8-08021EB9CD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5">
                  <a:extLst>
                    <a:ext uri="{FF2B5EF4-FFF2-40B4-BE49-F238E27FC236}">
                      <a16:creationId xmlns:a16="http://schemas.microsoft.com/office/drawing/2014/main" id="{52F16309-6AFF-4F7F-8475-77A9991A50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9" name="Rectangle 16">
                    <a:extLst>
                      <a:ext uri="{FF2B5EF4-FFF2-40B4-BE49-F238E27FC236}">
                        <a16:creationId xmlns:a16="http://schemas.microsoft.com/office/drawing/2014/main" id="{03FF3FDA-10F1-4C68-9B8A-89B5E97231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7">
                    <a:extLst>
                      <a:ext uri="{FF2B5EF4-FFF2-40B4-BE49-F238E27FC236}">
                        <a16:creationId xmlns:a16="http://schemas.microsoft.com/office/drawing/2014/main" id="{F19A39B7-3D1D-47A9-8B28-7A871B3A98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6" name="Group 18">
                  <a:extLst>
                    <a:ext uri="{FF2B5EF4-FFF2-40B4-BE49-F238E27FC236}">
                      <a16:creationId xmlns:a16="http://schemas.microsoft.com/office/drawing/2014/main" id="{D85DB0F7-2221-4934-B185-B6F5ED4B16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7" name="Rectangle 19">
                    <a:extLst>
                      <a:ext uri="{FF2B5EF4-FFF2-40B4-BE49-F238E27FC236}">
                        <a16:creationId xmlns:a16="http://schemas.microsoft.com/office/drawing/2014/main" id="{9C2D3C33-A7A9-46FC-9FDE-CD500951C2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20">
                    <a:extLst>
                      <a:ext uri="{FF2B5EF4-FFF2-40B4-BE49-F238E27FC236}">
                        <a16:creationId xmlns:a16="http://schemas.microsoft.com/office/drawing/2014/main" id="{961FA633-D8D6-4F86-8910-915C6D9C1D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F2087AC3-6A47-4272-AEDF-2D39104297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94FC578-F88E-41AE-B441-84C239A607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Rectangle 3">
            <a:extLst>
              <a:ext uri="{FF2B5EF4-FFF2-40B4-BE49-F238E27FC236}">
                <a16:creationId xmlns:a16="http://schemas.microsoft.com/office/drawing/2014/main" id="{532467A4-DCF7-4FC5-BD6D-8B76E8950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854" y="1132537"/>
            <a:ext cx="8631621" cy="495520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Monotype Sorts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Monotype Sorts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ja-JP" sz="2400" b="1" i="1" dirty="0">
                <a:solidFill>
                  <a:srgbClr val="000000"/>
                </a:solidFill>
                <a:latin typeface="Calibri" panose="020F0502020204030204" pitchFamily="34" charset="0"/>
                <a:ea typeface="MS Gothic" panose="020B0609070205080204" pitchFamily="49" charset="-128"/>
              </a:rPr>
              <a:t>  CHEMISTRY:              (LITHIUM IRON PHOSPATE) </a:t>
            </a:r>
            <a:r>
              <a:rPr lang="en-US" altLang="en-US" sz="2400" dirty="0">
                <a:ea typeface="MS Gothic" panose="020B0609070205080204" pitchFamily="49" charset="-128"/>
              </a:rPr>
              <a:t>LiFePO</a:t>
            </a:r>
            <a:r>
              <a:rPr lang="en-US" altLang="en-US" sz="2400" baseline="-25000" dirty="0">
                <a:ea typeface="MS Gothic" panose="020B0609070205080204" pitchFamily="49" charset="-128"/>
              </a:rPr>
              <a:t>4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ja-JP" sz="2800" b="1" i="1" baseline="-25000" dirty="0">
                <a:solidFill>
                  <a:srgbClr val="000000"/>
                </a:solidFill>
                <a:latin typeface="Calibri" panose="020F0502020204030204" pitchFamily="34" charset="0"/>
                <a:ea typeface="MS Gothic" panose="020B0609070205080204" pitchFamily="49" charset="-128"/>
              </a:rPr>
              <a:t>  2-Part Reaction: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ja-JP" sz="28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en-US" sz="2800" b="1" dirty="0"/>
              <a:t> LiFePO</a:t>
            </a:r>
            <a:r>
              <a:rPr lang="it-IT" altLang="en-US" sz="2800" b="1" baseline="-25000" dirty="0"/>
              <a:t>4</a:t>
            </a:r>
            <a:r>
              <a:rPr lang="it-IT" altLang="en-US" sz="2800" b="1" dirty="0"/>
              <a:t> ←→ FePO</a:t>
            </a:r>
            <a:r>
              <a:rPr lang="it-IT" altLang="en-US" sz="2800" b="1" baseline="-25000" dirty="0"/>
              <a:t>4</a:t>
            </a:r>
            <a:r>
              <a:rPr lang="it-IT" altLang="en-US" sz="2800" b="1" dirty="0"/>
              <a:t> </a:t>
            </a:r>
            <a:r>
              <a:rPr lang="it-IT" altLang="en-US" sz="1200" b="1" dirty="0"/>
              <a:t>←  Electrolyte  → </a:t>
            </a:r>
            <a:r>
              <a:rPr lang="it-IT" altLang="en-US" sz="2800" b="1" dirty="0"/>
              <a:t>Li + e- + C ←→ LiC</a:t>
            </a:r>
            <a:r>
              <a:rPr lang="it-IT" altLang="en-US" sz="2800" b="1" baseline="-25000" dirty="0"/>
              <a:t>5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ja-JP" sz="2000" b="1" i="1" baseline="-25000" dirty="0">
                <a:solidFill>
                  <a:srgbClr val="000000"/>
                </a:solidFill>
                <a:latin typeface="Calibri" panose="020F0502020204030204" pitchFamily="34" charset="0"/>
                <a:ea typeface="MS Gothic" panose="020B0609070205080204" pitchFamily="49" charset="-128"/>
              </a:rPr>
              <a:t>Cathode (+ electrode)                                                                                                                                               Anode (- electrode)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ja-JP" sz="2000" b="1" i="1" baseline="-25000" dirty="0">
                <a:solidFill>
                  <a:srgbClr val="000000"/>
                </a:solidFill>
                <a:latin typeface="Calibri" panose="020F0502020204030204" pitchFamily="34" charset="0"/>
                <a:ea typeface="MS Gothic" panose="020B0609070205080204" pitchFamily="49" charset="-128"/>
              </a:rPr>
              <a:t>Aluminum Current Collector                                                                                                                                     Copper Current</a:t>
            </a:r>
            <a:r>
              <a:rPr lang="it-IT" altLang="ja-JP" sz="2000" b="1" i="1" dirty="0">
                <a:solidFill>
                  <a:srgbClr val="000000"/>
                </a:solidFill>
                <a:latin typeface="Calibri" panose="020F0502020204030204" pitchFamily="34" charset="0"/>
                <a:ea typeface="MS Gothic" panose="020B0609070205080204" pitchFamily="49" charset="-128"/>
              </a:rPr>
              <a:t>     								</a:t>
            </a:r>
            <a:r>
              <a:rPr lang="it-IT" altLang="ja-JP" sz="2000" b="1" i="1" baseline="-25000" dirty="0">
                <a:solidFill>
                  <a:srgbClr val="000000"/>
                </a:solidFill>
                <a:latin typeface="Calibri" panose="020F0502020204030204" pitchFamily="34" charset="0"/>
                <a:ea typeface="MS Gothic" panose="020B0609070205080204" pitchFamily="49" charset="-128"/>
              </a:rPr>
              <a:t>Collector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ja-JP" sz="2000" b="1" i="1" baseline="-25000" dirty="0">
                <a:solidFill>
                  <a:srgbClr val="000000"/>
                </a:solidFill>
                <a:latin typeface="Calibri" panose="020F0502020204030204" pitchFamily="34" charset="0"/>
                <a:ea typeface="MS Gothic" panose="020B0609070205080204" pitchFamily="49" charset="-128"/>
              </a:rPr>
              <a:t>    </a:t>
            </a:r>
            <a:r>
              <a:rPr lang="it-IT" altLang="en-US" sz="2000" b="1" dirty="0"/>
              <a:t>→</a:t>
            </a:r>
            <a:r>
              <a:rPr lang="it-IT" altLang="ja-JP" sz="2000" b="1" i="1" baseline="-25000" dirty="0">
                <a:solidFill>
                  <a:srgbClr val="000000"/>
                </a:solidFill>
                <a:latin typeface="Calibri" panose="020F0502020204030204" pitchFamily="34" charset="0"/>
                <a:ea typeface="MS Gothic" panose="020B0609070205080204" pitchFamily="49" charset="-128"/>
              </a:rPr>
              <a:t> Left to right is Charging.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ja-JP" sz="2000" b="1" i="1" baseline="-25000" dirty="0">
                <a:solidFill>
                  <a:srgbClr val="000000"/>
                </a:solidFill>
                <a:latin typeface="Calibri" panose="020F0502020204030204" pitchFamily="34" charset="0"/>
                <a:ea typeface="MS Gothic" panose="020B0609070205080204" pitchFamily="49" charset="-128"/>
              </a:rPr>
              <a:t>    </a:t>
            </a:r>
            <a:r>
              <a:rPr lang="it-IT" altLang="en-US" sz="2000" b="1" dirty="0"/>
              <a:t>←</a:t>
            </a:r>
            <a:r>
              <a:rPr lang="it-IT" altLang="ja-JP" sz="2000" b="1" i="1" baseline="-25000" dirty="0">
                <a:solidFill>
                  <a:srgbClr val="000000"/>
                </a:solidFill>
                <a:latin typeface="Calibri" panose="020F0502020204030204" pitchFamily="34" charset="0"/>
                <a:ea typeface="MS Gothic" panose="020B0609070205080204" pitchFamily="49" charset="-128"/>
              </a:rPr>
              <a:t>Right to Left is Discharging.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ja-JP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ja-JP" b="1" i="1" baseline="-25000" dirty="0">
                <a:solidFill>
                  <a:srgbClr val="000000"/>
                </a:solidFill>
                <a:latin typeface="Calibri" panose="020F0502020204030204" pitchFamily="34" charset="0"/>
                <a:ea typeface="MS Gothic" panose="020B0609070205080204" pitchFamily="49" charset="-128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ja-JP" b="1" i="1" baseline="-25000" dirty="0">
                <a:solidFill>
                  <a:srgbClr val="000000"/>
                </a:solidFill>
                <a:latin typeface="Calibri" panose="020F0502020204030204" pitchFamily="34" charset="0"/>
                <a:ea typeface="MS Gothic" panose="020B0609070205080204" pitchFamily="49" charset="-128"/>
              </a:rPr>
              <a:t>CELL VOLTAGE:</a:t>
            </a:r>
            <a:br>
              <a:rPr lang="it-IT" altLang="ja-JP" b="1" i="1" baseline="-25000" dirty="0">
                <a:solidFill>
                  <a:srgbClr val="000000"/>
                </a:solidFill>
                <a:latin typeface="Calibri" panose="020F0502020204030204" pitchFamily="34" charset="0"/>
                <a:ea typeface="MS Gothic" panose="020B0609070205080204" pitchFamily="49" charset="-128"/>
              </a:rPr>
            </a:br>
            <a:endParaRPr lang="it-IT" altLang="ja-JP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ja-JP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</p:txBody>
      </p:sp>
      <p:sp>
        <p:nvSpPr>
          <p:cNvPr id="26" name="TextBox 6">
            <a:extLst>
              <a:ext uri="{FF2B5EF4-FFF2-40B4-BE49-F238E27FC236}">
                <a16:creationId xmlns:a16="http://schemas.microsoft.com/office/drawing/2014/main" id="{759CA178-F3F6-4BFB-8C26-4B7688986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2388" y="2836180"/>
            <a:ext cx="2181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000" dirty="0"/>
              <a:t>Ethylene Carbonate (EC) /</a:t>
            </a:r>
            <a:r>
              <a:rPr lang="en-US" altLang="en-US" sz="1000" dirty="0" err="1"/>
              <a:t>Dimethylcarbonate</a:t>
            </a:r>
            <a:r>
              <a:rPr lang="en-US" altLang="en-US" sz="1000" dirty="0"/>
              <a:t> (DMC)</a:t>
            </a:r>
          </a:p>
        </p:txBody>
      </p:sp>
      <p:sp>
        <p:nvSpPr>
          <p:cNvPr id="28" name="Oval 5">
            <a:extLst>
              <a:ext uri="{FF2B5EF4-FFF2-40B4-BE49-F238E27FC236}">
                <a16:creationId xmlns:a16="http://schemas.microsoft.com/office/drawing/2014/main" id="{5226439A-7637-4921-8C61-78A07FB8EE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3700" y="2006600"/>
            <a:ext cx="596900" cy="584200"/>
          </a:xfrm>
          <a:prstGeom prst="ellipse">
            <a:avLst/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9" name="Oval 8">
            <a:extLst>
              <a:ext uri="{FF2B5EF4-FFF2-40B4-BE49-F238E27FC236}">
                <a16:creationId xmlns:a16="http://schemas.microsoft.com/office/drawing/2014/main" id="{2679FDDD-04D7-4879-91D0-9B9ADD831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8300" y="1981200"/>
            <a:ext cx="596900" cy="584200"/>
          </a:xfrm>
          <a:prstGeom prst="ellipse">
            <a:avLst/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0" name="Oval 7">
            <a:extLst>
              <a:ext uri="{FF2B5EF4-FFF2-40B4-BE49-F238E27FC236}">
                <a16:creationId xmlns:a16="http://schemas.microsoft.com/office/drawing/2014/main" id="{3DFAAD9F-A941-4668-85F1-ADCF10C44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451" y="2834592"/>
            <a:ext cx="1201738" cy="195263"/>
          </a:xfrm>
          <a:prstGeom prst="ellipse">
            <a:avLst/>
          </a:prstGeom>
          <a:noFill/>
          <a:ln w="1905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1" name="Oval 10">
            <a:extLst>
              <a:ext uri="{FF2B5EF4-FFF2-40B4-BE49-F238E27FC236}">
                <a16:creationId xmlns:a16="http://schemas.microsoft.com/office/drawing/2014/main" id="{D67A2844-A762-40FD-84F5-F1773C063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3051" y="3029855"/>
            <a:ext cx="1201738" cy="220662"/>
          </a:xfrm>
          <a:prstGeom prst="ellipse">
            <a:avLst/>
          </a:prstGeom>
          <a:noFill/>
          <a:ln w="1905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cxnSp>
        <p:nvCxnSpPr>
          <p:cNvPr id="32" name="Straight Arrow Connector 11">
            <a:extLst>
              <a:ext uri="{FF2B5EF4-FFF2-40B4-BE49-F238E27FC236}">
                <a16:creationId xmlns:a16="http://schemas.microsoft.com/office/drawing/2014/main" id="{1B21B345-86EF-497B-9D7B-3A959CB7245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141913" y="3326717"/>
            <a:ext cx="327025" cy="468313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3" name="Straight Arrow Connector 13">
            <a:extLst>
              <a:ext uri="{FF2B5EF4-FFF2-40B4-BE49-F238E27FC236}">
                <a16:creationId xmlns:a16="http://schemas.microsoft.com/office/drawing/2014/main" id="{8F35905C-5871-4F9B-BB3D-5DFAD2DF18B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311775" y="2952067"/>
            <a:ext cx="382588" cy="80168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4" name="Straight Arrow Connector 16">
            <a:extLst>
              <a:ext uri="{FF2B5EF4-FFF2-40B4-BE49-F238E27FC236}">
                <a16:creationId xmlns:a16="http://schemas.microsoft.com/office/drawing/2014/main" id="{A6F7078B-8D15-4F5A-863E-BF2E4894388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862638" y="2834592"/>
            <a:ext cx="919162" cy="7239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5" name="Straight Arrow Connector 18">
            <a:extLst>
              <a:ext uri="{FF2B5EF4-FFF2-40B4-BE49-F238E27FC236}">
                <a16:creationId xmlns:a16="http://schemas.microsoft.com/office/drawing/2014/main" id="{3F1D3269-D7C9-48A1-93D4-F3B60890918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172200" y="2750455"/>
            <a:ext cx="1912938" cy="118586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36" name="Picture 2" descr="Image result for chemistry of ethylene carbonate">
            <a:extLst>
              <a:ext uri="{FF2B5EF4-FFF2-40B4-BE49-F238E27FC236}">
                <a16:creationId xmlns:a16="http://schemas.microsoft.com/office/drawing/2014/main" id="{BFA685B9-582A-472C-B089-F7378CC12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350" y="4341130"/>
            <a:ext cx="163353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" descr="Image result for dimethyl ethylene carbonate">
            <a:extLst>
              <a:ext uri="{FF2B5EF4-FFF2-40B4-BE49-F238E27FC236}">
                <a16:creationId xmlns:a16="http://schemas.microsoft.com/office/drawing/2014/main" id="{64E62474-78F7-4FA5-AB12-8AB270A4B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888" y="5384563"/>
            <a:ext cx="1912937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Oval 22">
            <a:extLst>
              <a:ext uri="{FF2B5EF4-FFF2-40B4-BE49-F238E27FC236}">
                <a16:creationId xmlns:a16="http://schemas.microsoft.com/office/drawing/2014/main" id="{58C9A999-C8D7-4E50-9449-EB94DFD56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9913" y="5644467"/>
            <a:ext cx="298450" cy="339725"/>
          </a:xfrm>
          <a:prstGeom prst="ellipse">
            <a:avLst/>
          </a:prstGeom>
          <a:noFill/>
          <a:ln w="25400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6" name="Oval 26">
            <a:extLst>
              <a:ext uri="{FF2B5EF4-FFF2-40B4-BE49-F238E27FC236}">
                <a16:creationId xmlns:a16="http://schemas.microsoft.com/office/drawing/2014/main" id="{7F1947AE-664E-429E-9706-80F2AF88B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2240" y="5643983"/>
            <a:ext cx="300037" cy="339725"/>
          </a:xfrm>
          <a:prstGeom prst="ellipse">
            <a:avLst/>
          </a:prstGeom>
          <a:noFill/>
          <a:ln w="25400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7" name="Oval 27">
            <a:extLst>
              <a:ext uri="{FF2B5EF4-FFF2-40B4-BE49-F238E27FC236}">
                <a16:creationId xmlns:a16="http://schemas.microsoft.com/office/drawing/2014/main" id="{9683F339-3CDB-46A5-BD89-D9BD8F19A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3006" y="5610736"/>
            <a:ext cx="298450" cy="339725"/>
          </a:xfrm>
          <a:prstGeom prst="ellipse">
            <a:avLst/>
          </a:prstGeom>
          <a:noFill/>
          <a:ln w="25400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8" name="Oval 28">
            <a:extLst>
              <a:ext uri="{FF2B5EF4-FFF2-40B4-BE49-F238E27FC236}">
                <a16:creationId xmlns:a16="http://schemas.microsoft.com/office/drawing/2014/main" id="{83A0707C-9296-4DC1-A80F-5262E1093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9988" y="5063442"/>
            <a:ext cx="304800" cy="280988"/>
          </a:xfrm>
          <a:prstGeom prst="ellipse">
            <a:avLst/>
          </a:prstGeom>
          <a:noFill/>
          <a:ln w="25400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" name="Oval 29">
            <a:extLst>
              <a:ext uri="{FF2B5EF4-FFF2-40B4-BE49-F238E27FC236}">
                <a16:creationId xmlns:a16="http://schemas.microsoft.com/office/drawing/2014/main" id="{B2CF48E1-A674-4E98-A99A-D1FF7CCFE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6450" y="5076142"/>
            <a:ext cx="304800" cy="280988"/>
          </a:xfrm>
          <a:prstGeom prst="ellipse">
            <a:avLst/>
          </a:prstGeom>
          <a:noFill/>
          <a:ln w="25400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0" name="Oval 30">
            <a:extLst>
              <a:ext uri="{FF2B5EF4-FFF2-40B4-BE49-F238E27FC236}">
                <a16:creationId xmlns:a16="http://schemas.microsoft.com/office/drawing/2014/main" id="{DDA92E81-78C8-4899-A6D6-D327FABF6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250" y="4568142"/>
            <a:ext cx="304800" cy="280988"/>
          </a:xfrm>
          <a:prstGeom prst="ellipse">
            <a:avLst/>
          </a:prstGeom>
          <a:noFill/>
          <a:ln w="25400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1" name="Oval 31">
            <a:extLst>
              <a:ext uri="{FF2B5EF4-FFF2-40B4-BE49-F238E27FC236}">
                <a16:creationId xmlns:a16="http://schemas.microsoft.com/office/drawing/2014/main" id="{70A44D1D-A0B0-4F56-8AA8-B2028B2C5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2388" y="5339667"/>
            <a:ext cx="304800" cy="282575"/>
          </a:xfrm>
          <a:prstGeom prst="ellipse">
            <a:avLst/>
          </a:prstGeom>
          <a:noFill/>
          <a:ln w="25400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2" name="Oval 32">
            <a:extLst>
              <a:ext uri="{FF2B5EF4-FFF2-40B4-BE49-F238E27FC236}">
                <a16:creationId xmlns:a16="http://schemas.microsoft.com/office/drawing/2014/main" id="{A06B4D9A-64FD-4CAF-9978-DED9E7424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3650" y="5088842"/>
            <a:ext cx="304800" cy="282575"/>
          </a:xfrm>
          <a:prstGeom prst="ellipse">
            <a:avLst/>
          </a:prstGeom>
          <a:noFill/>
          <a:ln w="25400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3" name="Oval 33">
            <a:extLst>
              <a:ext uri="{FF2B5EF4-FFF2-40B4-BE49-F238E27FC236}">
                <a16:creationId xmlns:a16="http://schemas.microsoft.com/office/drawing/2014/main" id="{A77E209D-D731-4D1B-A041-B0CAE33927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3063" y="5076142"/>
            <a:ext cx="304800" cy="280988"/>
          </a:xfrm>
          <a:prstGeom prst="ellipse">
            <a:avLst/>
          </a:prstGeom>
          <a:noFill/>
          <a:ln w="25400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64" name="Oval 34">
            <a:extLst>
              <a:ext uri="{FF2B5EF4-FFF2-40B4-BE49-F238E27FC236}">
                <a16:creationId xmlns:a16="http://schemas.microsoft.com/office/drawing/2014/main" id="{895B188B-5858-480C-9DDF-F82D4A1C7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6050" y="4574492"/>
            <a:ext cx="304800" cy="280988"/>
          </a:xfrm>
          <a:prstGeom prst="ellipse">
            <a:avLst/>
          </a:prstGeom>
          <a:noFill/>
          <a:ln w="25400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584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75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 animBg="1"/>
      <p:bldP spid="29" grpId="0" animBg="1"/>
      <p:bldP spid="30" grpId="0" animBg="1"/>
      <p:bldP spid="31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IN" sz="2800" dirty="0"/>
              <a:t>Capacity of A Battery</a:t>
            </a:r>
          </a:p>
        </p:txBody>
      </p:sp>
      <p:grpSp>
        <p:nvGrpSpPr>
          <p:cNvPr id="38" name="Group 38">
            <a:extLst>
              <a:ext uri="{FF2B5EF4-FFF2-40B4-BE49-F238E27FC236}">
                <a16:creationId xmlns:a16="http://schemas.microsoft.com/office/drawing/2014/main" id="{41BFC262-E7C0-4A64-AB9D-8D5AD6C4123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9" name="Group 19">
              <a:extLst>
                <a:ext uri="{FF2B5EF4-FFF2-40B4-BE49-F238E27FC236}">
                  <a16:creationId xmlns:a16="http://schemas.microsoft.com/office/drawing/2014/main" id="{2978B06D-0103-4FB4-B841-AE9C914095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1" name="Group 8">
                <a:extLst>
                  <a:ext uri="{FF2B5EF4-FFF2-40B4-BE49-F238E27FC236}">
                    <a16:creationId xmlns:a16="http://schemas.microsoft.com/office/drawing/2014/main" id="{14D61B86-54F2-4776-9551-A4987A4CBB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3" name="Group 9">
                  <a:extLst>
                    <a:ext uri="{FF2B5EF4-FFF2-40B4-BE49-F238E27FC236}">
                      <a16:creationId xmlns:a16="http://schemas.microsoft.com/office/drawing/2014/main" id="{4F178F9A-2B1A-43A4-9F3D-2A45A2EAF2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3" name="Rectangle 10">
                    <a:extLst>
                      <a:ext uri="{FF2B5EF4-FFF2-40B4-BE49-F238E27FC236}">
                        <a16:creationId xmlns:a16="http://schemas.microsoft.com/office/drawing/2014/main" id="{86154433-E2F2-4760-A9FD-04E9A018E5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1">
                    <a:extLst>
                      <a:ext uri="{FF2B5EF4-FFF2-40B4-BE49-F238E27FC236}">
                        <a16:creationId xmlns:a16="http://schemas.microsoft.com/office/drawing/2014/main" id="{FA81C234-4C32-4213-835D-4C93368AA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2">
                  <a:extLst>
                    <a:ext uri="{FF2B5EF4-FFF2-40B4-BE49-F238E27FC236}">
                      <a16:creationId xmlns:a16="http://schemas.microsoft.com/office/drawing/2014/main" id="{B806EDDB-61D3-4B21-B14F-E9DFD6EEF9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" name="Rectangle 13">
                    <a:extLst>
                      <a:ext uri="{FF2B5EF4-FFF2-40B4-BE49-F238E27FC236}">
                        <a16:creationId xmlns:a16="http://schemas.microsoft.com/office/drawing/2014/main" id="{93930241-8BCC-4747-969D-67C700A4A7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4">
                    <a:extLst>
                      <a:ext uri="{FF2B5EF4-FFF2-40B4-BE49-F238E27FC236}">
                        <a16:creationId xmlns:a16="http://schemas.microsoft.com/office/drawing/2014/main" id="{0A4F4F34-ABB3-4A24-B1E8-08021EB9CD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5">
                  <a:extLst>
                    <a:ext uri="{FF2B5EF4-FFF2-40B4-BE49-F238E27FC236}">
                      <a16:creationId xmlns:a16="http://schemas.microsoft.com/office/drawing/2014/main" id="{52F16309-6AFF-4F7F-8475-77A9991A50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9" name="Rectangle 16">
                    <a:extLst>
                      <a:ext uri="{FF2B5EF4-FFF2-40B4-BE49-F238E27FC236}">
                        <a16:creationId xmlns:a16="http://schemas.microsoft.com/office/drawing/2014/main" id="{03FF3FDA-10F1-4C68-9B8A-89B5E97231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7">
                    <a:extLst>
                      <a:ext uri="{FF2B5EF4-FFF2-40B4-BE49-F238E27FC236}">
                        <a16:creationId xmlns:a16="http://schemas.microsoft.com/office/drawing/2014/main" id="{F19A39B7-3D1D-47A9-8B28-7A871B3A98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6" name="Group 18">
                  <a:extLst>
                    <a:ext uri="{FF2B5EF4-FFF2-40B4-BE49-F238E27FC236}">
                      <a16:creationId xmlns:a16="http://schemas.microsoft.com/office/drawing/2014/main" id="{D85DB0F7-2221-4934-B185-B6F5ED4B16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7" name="Rectangle 19">
                    <a:extLst>
                      <a:ext uri="{FF2B5EF4-FFF2-40B4-BE49-F238E27FC236}">
                        <a16:creationId xmlns:a16="http://schemas.microsoft.com/office/drawing/2014/main" id="{9C2D3C33-A7A9-46FC-9FDE-CD500951C2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20">
                    <a:extLst>
                      <a:ext uri="{FF2B5EF4-FFF2-40B4-BE49-F238E27FC236}">
                        <a16:creationId xmlns:a16="http://schemas.microsoft.com/office/drawing/2014/main" id="{961FA633-D8D6-4F86-8910-915C6D9C1D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F2087AC3-6A47-4272-AEDF-2D39104297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94FC578-F88E-41AE-B441-84C239A607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Rectangle 3">
            <a:extLst>
              <a:ext uri="{FF2B5EF4-FFF2-40B4-BE49-F238E27FC236}">
                <a16:creationId xmlns:a16="http://schemas.microsoft.com/office/drawing/2014/main" id="{89C15C46-CB29-4A33-A581-E0F65577A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75" y="1143000"/>
            <a:ext cx="8162925" cy="54895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Monotype Sorts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Monotype Sorts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2400" b="1" i="1" dirty="0">
                <a:solidFill>
                  <a:srgbClr val="000000"/>
                </a:solidFill>
                <a:latin typeface="Calibri" panose="020F0502020204030204" pitchFamily="34" charset="0"/>
                <a:ea typeface="MS Gothic" panose="020B0609070205080204" pitchFamily="49" charset="-128"/>
              </a:rPr>
              <a:t>(LITHIUM IRON PHOSPATE) </a:t>
            </a:r>
            <a:endParaRPr lang="en-US" altLang="en-US" sz="2400" baseline="-25000" dirty="0"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baseline="-25000" dirty="0"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ja-JP" b="1" i="1" baseline="-25000" dirty="0">
                <a:solidFill>
                  <a:srgbClr val="000000"/>
                </a:solidFill>
                <a:latin typeface="Calibri" panose="020F0502020204030204" pitchFamily="34" charset="0"/>
                <a:ea typeface="MS Gothic" panose="020B0609070205080204" pitchFamily="49" charset="-128"/>
              </a:rPr>
              <a:t> </a:t>
            </a:r>
            <a:r>
              <a:rPr lang="it-IT" altLang="ja-JP" b="1" i="1" u="sng" baseline="-25000" dirty="0">
                <a:solidFill>
                  <a:srgbClr val="000000"/>
                </a:solidFill>
                <a:latin typeface="Calibri" panose="020F0502020204030204" pitchFamily="34" charset="0"/>
                <a:ea typeface="MS Gothic" panose="020B0609070205080204" pitchFamily="49" charset="-128"/>
              </a:rPr>
              <a:t>Nominal Voltage: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ja-JP" sz="2000" b="1" i="1" baseline="-25000" dirty="0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id="{B07E33C9-AB4F-4E71-82D6-31703EE99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1930400"/>
            <a:ext cx="543242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 dirty="0"/>
              <a:t>The average voltage is where the flat part of the curve intersects the green line. This is the “nominal cell voltage” @ 3.2 </a:t>
            </a:r>
            <a:r>
              <a:rPr lang="en-US" altLang="en-US" sz="2000" dirty="0" err="1"/>
              <a:t>vpc</a:t>
            </a:r>
            <a:r>
              <a:rPr lang="en-US" altLang="en-US" sz="2000" dirty="0"/>
              <a:t>.</a:t>
            </a:r>
          </a:p>
        </p:txBody>
      </p:sp>
      <p:sp>
        <p:nvSpPr>
          <p:cNvPr id="34" name="TextBox 16">
            <a:extLst>
              <a:ext uri="{FF2B5EF4-FFF2-40B4-BE49-F238E27FC236}">
                <a16:creationId xmlns:a16="http://schemas.microsoft.com/office/drawing/2014/main" id="{6ADCF091-864E-4886-B5AD-C098BEF9F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0588" y="5018523"/>
            <a:ext cx="2944812" cy="1323439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 dirty="0"/>
              <a:t>The capacity per kilogram is nearly 3.5 times that of lead acid high rate batteries.</a:t>
            </a:r>
          </a:p>
        </p:txBody>
      </p:sp>
      <p:pic>
        <p:nvPicPr>
          <p:cNvPr id="56" name="Picture 3">
            <a:extLst>
              <a:ext uri="{FF2B5EF4-FFF2-40B4-BE49-F238E27FC236}">
                <a16:creationId xmlns:a16="http://schemas.microsoft.com/office/drawing/2014/main" id="{E961FC67-46B0-4C92-AFD6-4D6838C72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352800"/>
            <a:ext cx="5172075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Straight Connector 7">
            <a:extLst>
              <a:ext uri="{FF2B5EF4-FFF2-40B4-BE49-F238E27FC236}">
                <a16:creationId xmlns:a16="http://schemas.microsoft.com/office/drawing/2014/main" id="{BA027497-CCB2-4FFB-A36C-90370124150A}"/>
              </a:ext>
            </a:extLst>
          </p:cNvPr>
          <p:cNvCxnSpPr>
            <a:cxnSpLocks/>
          </p:cNvCxnSpPr>
          <p:nvPr/>
        </p:nvCxnSpPr>
        <p:spPr bwMode="auto">
          <a:xfrm>
            <a:off x="1295400" y="3636963"/>
            <a:ext cx="3441700" cy="0"/>
          </a:xfrm>
          <a:prstGeom prst="line">
            <a:avLst/>
          </a:prstGeom>
          <a:noFill/>
          <a:ln w="38100" algn="ctr">
            <a:solidFill>
              <a:srgbClr val="00B050"/>
            </a:solidFill>
            <a:round/>
            <a:headEnd/>
            <a:tailEnd/>
          </a:ln>
        </p:spPr>
      </p:cxnSp>
      <p:sp>
        <p:nvSpPr>
          <p:cNvPr id="27" name="Oval 8">
            <a:extLst>
              <a:ext uri="{FF2B5EF4-FFF2-40B4-BE49-F238E27FC236}">
                <a16:creationId xmlns:a16="http://schemas.microsoft.com/office/drawing/2014/main" id="{644E4953-94AC-4A8A-BBBB-E8EAEF58C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3475" y="3521075"/>
            <a:ext cx="339725" cy="212725"/>
          </a:xfrm>
          <a:prstGeom prst="ellipse">
            <a:avLst/>
          </a:prstGeom>
          <a:noFill/>
          <a:ln w="28575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5" name="Arrow: Right 17">
            <a:extLst>
              <a:ext uri="{FF2B5EF4-FFF2-40B4-BE49-F238E27FC236}">
                <a16:creationId xmlns:a16="http://schemas.microsoft.com/office/drawing/2014/main" id="{C17700FC-8EA7-4CEC-9D9A-8A2B9D3A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3513" y="5420160"/>
            <a:ext cx="2579687" cy="238125"/>
          </a:xfrm>
          <a:prstGeom prst="rightArrow">
            <a:avLst>
              <a:gd name="adj1" fmla="val 50000"/>
              <a:gd name="adj2" fmla="val 49904"/>
            </a:avLst>
          </a:prstGeom>
          <a:solidFill>
            <a:schemeClr val="tx2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6" name="TextBox 11">
            <a:extLst>
              <a:ext uri="{FF2B5EF4-FFF2-40B4-BE49-F238E27FC236}">
                <a16:creationId xmlns:a16="http://schemas.microsoft.com/office/drawing/2014/main" id="{A571AF14-01C8-4370-9843-13D60A05A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1638" y="5938837"/>
            <a:ext cx="1846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/>
              <a:t>Difference in discharge   </a:t>
            </a:r>
          </a:p>
          <a:p>
            <a:r>
              <a:rPr lang="en-US" altLang="en-US" sz="1200" dirty="0"/>
              <a:t>          capacity/kg</a:t>
            </a:r>
          </a:p>
        </p:txBody>
      </p:sp>
      <p:cxnSp>
        <p:nvCxnSpPr>
          <p:cNvPr id="37" name="Straight Connector 6">
            <a:extLst>
              <a:ext uri="{FF2B5EF4-FFF2-40B4-BE49-F238E27FC236}">
                <a16:creationId xmlns:a16="http://schemas.microsoft.com/office/drawing/2014/main" id="{1BD5D63C-204B-4E02-BE18-A005A3C5B68F}"/>
              </a:ext>
            </a:extLst>
          </p:cNvPr>
          <p:cNvCxnSpPr>
            <a:cxnSpLocks/>
          </p:cNvCxnSpPr>
          <p:nvPr/>
        </p:nvCxnSpPr>
        <p:spPr bwMode="auto">
          <a:xfrm>
            <a:off x="5321300" y="3670735"/>
            <a:ext cx="0" cy="2411413"/>
          </a:xfrm>
          <a:prstGeom prst="line">
            <a:avLst/>
          </a:prstGeom>
          <a:noFill/>
          <a:ln w="38100" algn="ctr">
            <a:solidFill>
              <a:srgbClr val="00B050"/>
            </a:solidFill>
            <a:prstDash val="dash"/>
            <a:round/>
            <a:headEnd/>
            <a:tailEnd/>
          </a:ln>
        </p:spPr>
      </p:cxnSp>
      <p:cxnSp>
        <p:nvCxnSpPr>
          <p:cNvPr id="55" name="Straight Connector 13">
            <a:extLst>
              <a:ext uri="{FF2B5EF4-FFF2-40B4-BE49-F238E27FC236}">
                <a16:creationId xmlns:a16="http://schemas.microsoft.com/office/drawing/2014/main" id="{E9BAF863-1AA4-43F5-8EE4-9EE091F52EC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6675" y="4016810"/>
            <a:ext cx="0" cy="2120900"/>
          </a:xfrm>
          <a:prstGeom prst="line">
            <a:avLst/>
          </a:prstGeom>
          <a:noFill/>
          <a:ln w="38100" algn="ctr">
            <a:solidFill>
              <a:srgbClr val="00B050"/>
            </a:solidFill>
            <a:prstDash val="dash"/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4432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4" grpId="0" animBg="1"/>
      <p:bldP spid="27" grpId="0" animBg="1"/>
      <p:bldP spid="35" grpId="0" animBg="1"/>
      <p:bldP spid="3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7553"/>
          </a:xfrm>
        </p:spPr>
        <p:txBody>
          <a:bodyPr/>
          <a:lstStyle/>
          <a:p>
            <a:r>
              <a:rPr lang="en-IN" sz="2800" dirty="0"/>
              <a:t>Details of A Typical EV Battery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617" y="1152668"/>
            <a:ext cx="7985540" cy="5095732"/>
          </a:xfrm>
          <a:prstGeom prst="rect">
            <a:avLst/>
          </a:prstGeom>
        </p:spPr>
      </p:pic>
      <p:grpSp>
        <p:nvGrpSpPr>
          <p:cNvPr id="35" name="Group 38">
            <a:extLst>
              <a:ext uri="{FF2B5EF4-FFF2-40B4-BE49-F238E27FC236}">
                <a16:creationId xmlns:a16="http://schemas.microsoft.com/office/drawing/2014/main" id="{E57CFBC9-1FA8-483A-9615-3CFB9620032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" name="Group 19">
              <a:extLst>
                <a:ext uri="{FF2B5EF4-FFF2-40B4-BE49-F238E27FC236}">
                  <a16:creationId xmlns:a16="http://schemas.microsoft.com/office/drawing/2014/main" id="{1E5CEB3F-E318-4F1A-82C5-0A0F8DD12B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8">
                <a:extLst>
                  <a:ext uri="{FF2B5EF4-FFF2-40B4-BE49-F238E27FC236}">
                    <a16:creationId xmlns:a16="http://schemas.microsoft.com/office/drawing/2014/main" id="{FCD97BC3-5FA9-4AB2-BA25-DE9C70BA7E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" name="Group 9">
                  <a:extLst>
                    <a:ext uri="{FF2B5EF4-FFF2-40B4-BE49-F238E27FC236}">
                      <a16:creationId xmlns:a16="http://schemas.microsoft.com/office/drawing/2014/main" id="{D046A4F8-5919-469A-AE13-0685DECC0E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" name="Rectangle 10">
                    <a:extLst>
                      <a:ext uri="{FF2B5EF4-FFF2-40B4-BE49-F238E27FC236}">
                        <a16:creationId xmlns:a16="http://schemas.microsoft.com/office/drawing/2014/main" id="{BA79E3A0-DDEE-46C1-9273-5F7F9EC183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1">
                    <a:extLst>
                      <a:ext uri="{FF2B5EF4-FFF2-40B4-BE49-F238E27FC236}">
                        <a16:creationId xmlns:a16="http://schemas.microsoft.com/office/drawing/2014/main" id="{A9BAD3DE-6EBE-4D3A-856D-8062C13128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2">
                  <a:extLst>
                    <a:ext uri="{FF2B5EF4-FFF2-40B4-BE49-F238E27FC236}">
                      <a16:creationId xmlns:a16="http://schemas.microsoft.com/office/drawing/2014/main" id="{DCDE26A5-37BA-44EE-B9CE-D037F541BC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8" name="Rectangle 13">
                    <a:extLst>
                      <a:ext uri="{FF2B5EF4-FFF2-40B4-BE49-F238E27FC236}">
                        <a16:creationId xmlns:a16="http://schemas.microsoft.com/office/drawing/2014/main" id="{0B9D3E3E-D954-487F-B7FF-0D2D7D3A5D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4">
                    <a:extLst>
                      <a:ext uri="{FF2B5EF4-FFF2-40B4-BE49-F238E27FC236}">
                        <a16:creationId xmlns:a16="http://schemas.microsoft.com/office/drawing/2014/main" id="{0E4B897B-4DF3-4E0C-A7EB-B190287097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5">
                  <a:extLst>
                    <a:ext uri="{FF2B5EF4-FFF2-40B4-BE49-F238E27FC236}">
                      <a16:creationId xmlns:a16="http://schemas.microsoft.com/office/drawing/2014/main" id="{75BEA54C-15F1-4021-BE7E-4FB7097A5F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6" name="Rectangle 16">
                    <a:extLst>
                      <a:ext uri="{FF2B5EF4-FFF2-40B4-BE49-F238E27FC236}">
                        <a16:creationId xmlns:a16="http://schemas.microsoft.com/office/drawing/2014/main" id="{977E5C29-08DD-407A-B424-3EA4681924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7">
                    <a:extLst>
                      <a:ext uri="{FF2B5EF4-FFF2-40B4-BE49-F238E27FC236}">
                        <a16:creationId xmlns:a16="http://schemas.microsoft.com/office/drawing/2014/main" id="{F4AE6DC9-A706-4BCA-BF1A-EE83BD1632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8">
                  <a:extLst>
                    <a:ext uri="{FF2B5EF4-FFF2-40B4-BE49-F238E27FC236}">
                      <a16:creationId xmlns:a16="http://schemas.microsoft.com/office/drawing/2014/main" id="{B4497898-0E23-42E3-9EE2-E2A38787A7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" name="Rectangle 19">
                    <a:extLst>
                      <a:ext uri="{FF2B5EF4-FFF2-40B4-BE49-F238E27FC236}">
                        <a16:creationId xmlns:a16="http://schemas.microsoft.com/office/drawing/2014/main" id="{2BA6E9EF-A925-46EF-A5EF-0F6F8320D1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20">
                    <a:extLst>
                      <a:ext uri="{FF2B5EF4-FFF2-40B4-BE49-F238E27FC236}">
                        <a16:creationId xmlns:a16="http://schemas.microsoft.com/office/drawing/2014/main" id="{25FD8496-E370-427B-8A69-44426C12CF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70F10897-0EE6-4341-AC51-B58BEE9389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5704A12-BF73-46F0-8A47-1B24DEF5B9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2599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7553"/>
          </a:xfrm>
        </p:spPr>
        <p:txBody>
          <a:bodyPr/>
          <a:lstStyle/>
          <a:p>
            <a:r>
              <a:rPr lang="en-IN" sz="2800" dirty="0"/>
              <a:t>Details of A Typical EV Battery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87" y="1041761"/>
            <a:ext cx="4724401" cy="48987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60" y="3763168"/>
            <a:ext cx="8488120" cy="2958307"/>
          </a:xfrm>
          <a:prstGeom prst="rect">
            <a:avLst/>
          </a:prstGeom>
        </p:spPr>
      </p:pic>
      <p:grpSp>
        <p:nvGrpSpPr>
          <p:cNvPr id="35" name="Group 38">
            <a:extLst>
              <a:ext uri="{FF2B5EF4-FFF2-40B4-BE49-F238E27FC236}">
                <a16:creationId xmlns:a16="http://schemas.microsoft.com/office/drawing/2014/main" id="{514E4673-A41B-47F2-9773-BECFDE6C368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" name="Group 19">
              <a:extLst>
                <a:ext uri="{FF2B5EF4-FFF2-40B4-BE49-F238E27FC236}">
                  <a16:creationId xmlns:a16="http://schemas.microsoft.com/office/drawing/2014/main" id="{BD218AA0-9033-4E58-B944-4646C1A19A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8">
                <a:extLst>
                  <a:ext uri="{FF2B5EF4-FFF2-40B4-BE49-F238E27FC236}">
                    <a16:creationId xmlns:a16="http://schemas.microsoft.com/office/drawing/2014/main" id="{D2784664-6C86-4FC1-8372-8A6257E40C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" name="Group 9">
                  <a:extLst>
                    <a:ext uri="{FF2B5EF4-FFF2-40B4-BE49-F238E27FC236}">
                      <a16:creationId xmlns:a16="http://schemas.microsoft.com/office/drawing/2014/main" id="{ED4DFE42-E006-488D-852D-51EA6A0079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" name="Rectangle 10">
                    <a:extLst>
                      <a:ext uri="{FF2B5EF4-FFF2-40B4-BE49-F238E27FC236}">
                        <a16:creationId xmlns:a16="http://schemas.microsoft.com/office/drawing/2014/main" id="{85529302-6152-4689-8B41-FF493C8D67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1">
                    <a:extLst>
                      <a:ext uri="{FF2B5EF4-FFF2-40B4-BE49-F238E27FC236}">
                        <a16:creationId xmlns:a16="http://schemas.microsoft.com/office/drawing/2014/main" id="{1CEA4F1F-ADFF-4285-9561-6110499C71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2">
                  <a:extLst>
                    <a:ext uri="{FF2B5EF4-FFF2-40B4-BE49-F238E27FC236}">
                      <a16:creationId xmlns:a16="http://schemas.microsoft.com/office/drawing/2014/main" id="{72F750C5-110B-456B-B00D-93A3FB6E35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8" name="Rectangle 13">
                    <a:extLst>
                      <a:ext uri="{FF2B5EF4-FFF2-40B4-BE49-F238E27FC236}">
                        <a16:creationId xmlns:a16="http://schemas.microsoft.com/office/drawing/2014/main" id="{59BC10C8-BD5F-4F85-B3F4-DFC21A0928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4">
                    <a:extLst>
                      <a:ext uri="{FF2B5EF4-FFF2-40B4-BE49-F238E27FC236}">
                        <a16:creationId xmlns:a16="http://schemas.microsoft.com/office/drawing/2014/main" id="{29B14EAE-5E9A-4B1F-B497-E025C9A68B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5">
                  <a:extLst>
                    <a:ext uri="{FF2B5EF4-FFF2-40B4-BE49-F238E27FC236}">
                      <a16:creationId xmlns:a16="http://schemas.microsoft.com/office/drawing/2014/main" id="{CF250E7E-2E76-44CE-9698-8D58D38855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6" name="Rectangle 16">
                    <a:extLst>
                      <a:ext uri="{FF2B5EF4-FFF2-40B4-BE49-F238E27FC236}">
                        <a16:creationId xmlns:a16="http://schemas.microsoft.com/office/drawing/2014/main" id="{F28D091D-8B80-4156-AB56-904682176A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7">
                    <a:extLst>
                      <a:ext uri="{FF2B5EF4-FFF2-40B4-BE49-F238E27FC236}">
                        <a16:creationId xmlns:a16="http://schemas.microsoft.com/office/drawing/2014/main" id="{02BFE62E-EC1C-464B-B08C-CECBA49AD8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8">
                  <a:extLst>
                    <a:ext uri="{FF2B5EF4-FFF2-40B4-BE49-F238E27FC236}">
                      <a16:creationId xmlns:a16="http://schemas.microsoft.com/office/drawing/2014/main" id="{F554D1BC-D189-4193-8583-0FF75004C3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" name="Rectangle 19">
                    <a:extLst>
                      <a:ext uri="{FF2B5EF4-FFF2-40B4-BE49-F238E27FC236}">
                        <a16:creationId xmlns:a16="http://schemas.microsoft.com/office/drawing/2014/main" id="{8994AE7C-928E-413C-9647-AB94512E70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20">
                    <a:extLst>
                      <a:ext uri="{FF2B5EF4-FFF2-40B4-BE49-F238E27FC236}">
                        <a16:creationId xmlns:a16="http://schemas.microsoft.com/office/drawing/2014/main" id="{61BB93B8-C3E0-480D-94CB-CB6A339E6E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2CBA29DD-077F-4777-9F60-5B4E72077A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52AF029-771F-4BEC-BE33-A71B968DD1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2360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8337" y="38100"/>
            <a:ext cx="8229600" cy="1143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typical model of the charge/discharge profile of a Li/LiCoO2 full cell.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08" y="1447800"/>
            <a:ext cx="8102221" cy="4784063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233615" y="5566123"/>
            <a:ext cx="2719422" cy="856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Fluid, </a:t>
            </a:r>
          </a:p>
        </p:txBody>
      </p:sp>
      <p:grpSp>
        <p:nvGrpSpPr>
          <p:cNvPr id="36" name="Group 38">
            <a:extLst>
              <a:ext uri="{FF2B5EF4-FFF2-40B4-BE49-F238E27FC236}">
                <a16:creationId xmlns:a16="http://schemas.microsoft.com/office/drawing/2014/main" id="{C7F021FC-1763-4034-844B-B3515B9C54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" name="Group 19">
              <a:extLst>
                <a:ext uri="{FF2B5EF4-FFF2-40B4-BE49-F238E27FC236}">
                  <a16:creationId xmlns:a16="http://schemas.microsoft.com/office/drawing/2014/main" id="{EC7150F4-1C13-42CE-86A0-247445BAFB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>
                <a:extLst>
                  <a:ext uri="{FF2B5EF4-FFF2-40B4-BE49-F238E27FC236}">
                    <a16:creationId xmlns:a16="http://schemas.microsoft.com/office/drawing/2014/main" id="{93437139-F040-47FB-B139-E777C2D2E6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9">
                  <a:extLst>
                    <a:ext uri="{FF2B5EF4-FFF2-40B4-BE49-F238E27FC236}">
                      <a16:creationId xmlns:a16="http://schemas.microsoft.com/office/drawing/2014/main" id="{ED2DF739-3ABC-46F7-8F81-7949BA91F5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>
                    <a:extLst>
                      <a:ext uri="{FF2B5EF4-FFF2-40B4-BE49-F238E27FC236}">
                        <a16:creationId xmlns:a16="http://schemas.microsoft.com/office/drawing/2014/main" id="{8481844D-E6A1-4688-8893-BE8BEECEB0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>
                    <a:extLst>
                      <a:ext uri="{FF2B5EF4-FFF2-40B4-BE49-F238E27FC236}">
                        <a16:creationId xmlns:a16="http://schemas.microsoft.com/office/drawing/2014/main" id="{6DFCF8CC-D42D-4F09-B12B-AA50533A6D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>
                  <a:extLst>
                    <a:ext uri="{FF2B5EF4-FFF2-40B4-BE49-F238E27FC236}">
                      <a16:creationId xmlns:a16="http://schemas.microsoft.com/office/drawing/2014/main" id="{BEEE17E2-6A47-4EBE-B787-071AD6F442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>
                    <a:extLst>
                      <a:ext uri="{FF2B5EF4-FFF2-40B4-BE49-F238E27FC236}">
                        <a16:creationId xmlns:a16="http://schemas.microsoft.com/office/drawing/2014/main" id="{FC2B0F6E-4B26-451C-88CD-70445CE496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>
                    <a:extLst>
                      <a:ext uri="{FF2B5EF4-FFF2-40B4-BE49-F238E27FC236}">
                        <a16:creationId xmlns:a16="http://schemas.microsoft.com/office/drawing/2014/main" id="{70C9D42F-9320-43C5-A93A-B81CC67023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>
                  <a:extLst>
                    <a:ext uri="{FF2B5EF4-FFF2-40B4-BE49-F238E27FC236}">
                      <a16:creationId xmlns:a16="http://schemas.microsoft.com/office/drawing/2014/main" id="{C0A48712-F4DC-4679-92B6-CA7705FB9C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>
                    <a:extLst>
                      <a:ext uri="{FF2B5EF4-FFF2-40B4-BE49-F238E27FC236}">
                        <a16:creationId xmlns:a16="http://schemas.microsoft.com/office/drawing/2014/main" id="{41FE0323-6B39-4B9B-9043-17D56FB4F9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>
                    <a:extLst>
                      <a:ext uri="{FF2B5EF4-FFF2-40B4-BE49-F238E27FC236}">
                        <a16:creationId xmlns:a16="http://schemas.microsoft.com/office/drawing/2014/main" id="{EE3AC2B8-6D2C-4A76-8909-4640E013AD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>
                  <a:extLst>
                    <a:ext uri="{FF2B5EF4-FFF2-40B4-BE49-F238E27FC236}">
                      <a16:creationId xmlns:a16="http://schemas.microsoft.com/office/drawing/2014/main" id="{B4016316-BFF4-4426-A0EA-FFA7B31DD0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>
                    <a:extLst>
                      <a:ext uri="{FF2B5EF4-FFF2-40B4-BE49-F238E27FC236}">
                        <a16:creationId xmlns:a16="http://schemas.microsoft.com/office/drawing/2014/main" id="{E652301C-5B5A-4C84-82DA-A4CB5367B9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>
                    <a:extLst>
                      <a:ext uri="{FF2B5EF4-FFF2-40B4-BE49-F238E27FC236}">
                        <a16:creationId xmlns:a16="http://schemas.microsoft.com/office/drawing/2014/main" id="{674BE4B9-CFE5-4014-A019-BCDA7F38E4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03C0B482-3541-418E-9BC3-BB8DF2979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5A8F95A-B5CD-498C-A950-DC8A308308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0690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737" y="-40586"/>
            <a:ext cx="8229600" cy="1143000"/>
          </a:xfrm>
        </p:spPr>
        <p:txBody>
          <a:bodyPr/>
          <a:lstStyle/>
          <a:p>
            <a:r>
              <a:rPr lang="en-IN" sz="2800" dirty="0"/>
              <a:t>Battery model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800" y="1903166"/>
            <a:ext cx="6934200" cy="442073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19173" y="1288882"/>
            <a:ext cx="81431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kWh battery pack weighs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540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kg and contains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7,104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Lithium-ion battery cells in 16 modules wired in series.</a:t>
            </a:r>
          </a:p>
        </p:txBody>
      </p:sp>
      <p:grpSp>
        <p:nvGrpSpPr>
          <p:cNvPr id="34" name="Group 38">
            <a:extLst>
              <a:ext uri="{FF2B5EF4-FFF2-40B4-BE49-F238E27FC236}">
                <a16:creationId xmlns:a16="http://schemas.microsoft.com/office/drawing/2014/main" id="{5F0F1322-E6D2-43C9-84E8-3E3DF9035D4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>
              <a:extLst>
                <a:ext uri="{FF2B5EF4-FFF2-40B4-BE49-F238E27FC236}">
                  <a16:creationId xmlns:a16="http://schemas.microsoft.com/office/drawing/2014/main" id="{69136996-A122-4768-988D-A9697CA16E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>
                <a:extLst>
                  <a:ext uri="{FF2B5EF4-FFF2-40B4-BE49-F238E27FC236}">
                    <a16:creationId xmlns:a16="http://schemas.microsoft.com/office/drawing/2014/main" id="{0462507C-673D-4401-8533-15FAE26F68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>
                  <a:extLst>
                    <a:ext uri="{FF2B5EF4-FFF2-40B4-BE49-F238E27FC236}">
                      <a16:creationId xmlns:a16="http://schemas.microsoft.com/office/drawing/2014/main" id="{1BFE2B6A-6293-406F-8968-A8DDF1C9BD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>
                    <a:extLst>
                      <a:ext uri="{FF2B5EF4-FFF2-40B4-BE49-F238E27FC236}">
                        <a16:creationId xmlns:a16="http://schemas.microsoft.com/office/drawing/2014/main" id="{F8B58EA7-DCEE-4945-A45B-ADC72536B0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>
                    <a:extLst>
                      <a:ext uri="{FF2B5EF4-FFF2-40B4-BE49-F238E27FC236}">
                        <a16:creationId xmlns:a16="http://schemas.microsoft.com/office/drawing/2014/main" id="{8E18B903-AB65-4D3C-B6CD-567FD83208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>
                  <a:extLst>
                    <a:ext uri="{FF2B5EF4-FFF2-40B4-BE49-F238E27FC236}">
                      <a16:creationId xmlns:a16="http://schemas.microsoft.com/office/drawing/2014/main" id="{CD209878-15A1-4726-A1F0-92A55C201F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>
                    <a:extLst>
                      <a:ext uri="{FF2B5EF4-FFF2-40B4-BE49-F238E27FC236}">
                        <a16:creationId xmlns:a16="http://schemas.microsoft.com/office/drawing/2014/main" id="{EA0D94D1-8F28-4147-8A15-0C9D8B3B2A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>
                    <a:extLst>
                      <a:ext uri="{FF2B5EF4-FFF2-40B4-BE49-F238E27FC236}">
                        <a16:creationId xmlns:a16="http://schemas.microsoft.com/office/drawing/2014/main" id="{6A8B4DE4-865B-4E2C-B813-0B0250E0AE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>
                  <a:extLst>
                    <a:ext uri="{FF2B5EF4-FFF2-40B4-BE49-F238E27FC236}">
                      <a16:creationId xmlns:a16="http://schemas.microsoft.com/office/drawing/2014/main" id="{4103D22F-625E-4E16-AD66-004421875E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>
                    <a:extLst>
                      <a:ext uri="{FF2B5EF4-FFF2-40B4-BE49-F238E27FC236}">
                        <a16:creationId xmlns:a16="http://schemas.microsoft.com/office/drawing/2014/main" id="{5714EDD4-A5AD-4A99-AFD3-B6F685FFF3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>
                    <a:extLst>
                      <a:ext uri="{FF2B5EF4-FFF2-40B4-BE49-F238E27FC236}">
                        <a16:creationId xmlns:a16="http://schemas.microsoft.com/office/drawing/2014/main" id="{01E270A6-55C7-4396-A642-C87EDC8308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>
                  <a:extLst>
                    <a:ext uri="{FF2B5EF4-FFF2-40B4-BE49-F238E27FC236}">
                      <a16:creationId xmlns:a16="http://schemas.microsoft.com/office/drawing/2014/main" id="{0D154BEC-7D1A-468E-99D7-CB4EE60A8C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>
                    <a:extLst>
                      <a:ext uri="{FF2B5EF4-FFF2-40B4-BE49-F238E27FC236}">
                        <a16:creationId xmlns:a16="http://schemas.microsoft.com/office/drawing/2014/main" id="{CED4B5B2-45C7-4F64-BFEE-DBEF0FCC6F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>
                    <a:extLst>
                      <a:ext uri="{FF2B5EF4-FFF2-40B4-BE49-F238E27FC236}">
                        <a16:creationId xmlns:a16="http://schemas.microsoft.com/office/drawing/2014/main" id="{9A915ED8-0BDA-42F3-A480-AD9BDC5685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112D91EE-7C38-40CB-BB35-AD00337D3E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1C1A57B-971D-475F-BCCF-70C13D6E6A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60523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533400" y="223705"/>
            <a:ext cx="8229600" cy="762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Consumption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890" y="1198828"/>
            <a:ext cx="8229600" cy="4038600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energy consumption per unit distance in kWh/km is generally used to evaluate the vehicle energy consumption.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consumption is an integration of the power output at the battery terminals.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propelling, the battery power output is equal to resistance power and any power losses in the transmission and the motor drive, including power losses in electronics.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power losses in transmission and motor drive are represented by their efficiencies 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en-IN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en-IN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respectively.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the battery power output can be expressed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82" name="Object 10"/>
              <p:cNvSpPr txBox="1"/>
              <p:nvPr/>
            </p:nvSpPr>
            <p:spPr bwMode="auto">
              <a:xfrm>
                <a:off x="1371600" y="5477801"/>
                <a:ext cx="6151563" cy="10033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𝑏𝑎𝑡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𝑎𝑐𝑐𝑒𝑙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𝑎𝑒𝑟𝑜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𝑟𝑟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𝑣𝑒h𝑖𝑐𝑙𝑒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𝑎𝑢𝑥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082" name="Object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5477801"/>
                <a:ext cx="6151563" cy="10033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8">
            <a:extLst>
              <a:ext uri="{FF2B5EF4-FFF2-40B4-BE49-F238E27FC236}">
                <a16:creationId xmlns:a16="http://schemas.microsoft.com/office/drawing/2014/main" id="{0928EDAB-4D1C-4AC5-A89D-6DE22DA40B9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>
              <a:extLst>
                <a:ext uri="{FF2B5EF4-FFF2-40B4-BE49-F238E27FC236}">
                  <a16:creationId xmlns:a16="http://schemas.microsoft.com/office/drawing/2014/main" id="{E9D68E57-8F74-439C-96C5-FC6389D73C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>
                <a:extLst>
                  <a:ext uri="{FF2B5EF4-FFF2-40B4-BE49-F238E27FC236}">
                    <a16:creationId xmlns:a16="http://schemas.microsoft.com/office/drawing/2014/main" id="{14516D1A-11C1-4A64-B50C-D7AA3B1EE4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>
                  <a:extLst>
                    <a:ext uri="{FF2B5EF4-FFF2-40B4-BE49-F238E27FC236}">
                      <a16:creationId xmlns:a16="http://schemas.microsoft.com/office/drawing/2014/main" id="{66714F51-3094-4ACF-8F55-9CD08B3380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>
                    <a:extLst>
                      <a:ext uri="{FF2B5EF4-FFF2-40B4-BE49-F238E27FC236}">
                        <a16:creationId xmlns:a16="http://schemas.microsoft.com/office/drawing/2014/main" id="{2FA501AC-EA09-4A88-BE91-F3C9D0795E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>
                    <a:extLst>
                      <a:ext uri="{FF2B5EF4-FFF2-40B4-BE49-F238E27FC236}">
                        <a16:creationId xmlns:a16="http://schemas.microsoft.com/office/drawing/2014/main" id="{96B750EE-72A4-4336-A791-4EEDCBEE08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>
                  <a:extLst>
                    <a:ext uri="{FF2B5EF4-FFF2-40B4-BE49-F238E27FC236}">
                      <a16:creationId xmlns:a16="http://schemas.microsoft.com/office/drawing/2014/main" id="{8BC17EC5-3FBE-4B98-A313-34EE720D06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>
                    <a:extLst>
                      <a:ext uri="{FF2B5EF4-FFF2-40B4-BE49-F238E27FC236}">
                        <a16:creationId xmlns:a16="http://schemas.microsoft.com/office/drawing/2014/main" id="{0ED37FAA-8C35-41B8-A346-C950749528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>
                    <a:extLst>
                      <a:ext uri="{FF2B5EF4-FFF2-40B4-BE49-F238E27FC236}">
                        <a16:creationId xmlns:a16="http://schemas.microsoft.com/office/drawing/2014/main" id="{4EDBEF91-F22B-40D7-90CD-995254DF18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>
                  <a:extLst>
                    <a:ext uri="{FF2B5EF4-FFF2-40B4-BE49-F238E27FC236}">
                      <a16:creationId xmlns:a16="http://schemas.microsoft.com/office/drawing/2014/main" id="{6A95F49F-B601-4D19-81EC-A8CAAAE4A0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>
                    <a:extLst>
                      <a:ext uri="{FF2B5EF4-FFF2-40B4-BE49-F238E27FC236}">
                        <a16:creationId xmlns:a16="http://schemas.microsoft.com/office/drawing/2014/main" id="{03105998-0C57-4561-9683-EAE42E6026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>
                    <a:extLst>
                      <a:ext uri="{FF2B5EF4-FFF2-40B4-BE49-F238E27FC236}">
                        <a16:creationId xmlns:a16="http://schemas.microsoft.com/office/drawing/2014/main" id="{F8DADA4A-AE27-4180-9616-F01343098B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>
                  <a:extLst>
                    <a:ext uri="{FF2B5EF4-FFF2-40B4-BE49-F238E27FC236}">
                      <a16:creationId xmlns:a16="http://schemas.microsoft.com/office/drawing/2014/main" id="{471FDE61-CDB1-40A1-9D8E-4AFD8EFB3C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>
                    <a:extLst>
                      <a:ext uri="{FF2B5EF4-FFF2-40B4-BE49-F238E27FC236}">
                        <a16:creationId xmlns:a16="http://schemas.microsoft.com/office/drawing/2014/main" id="{A6957942-6E4F-457E-BE19-0AAEE3E58C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>
                    <a:extLst>
                      <a:ext uri="{FF2B5EF4-FFF2-40B4-BE49-F238E27FC236}">
                        <a16:creationId xmlns:a16="http://schemas.microsoft.com/office/drawing/2014/main" id="{144DFB49-55F9-410B-A509-C305003D21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8DA745B1-A39A-460F-81FB-182590A2F5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E79E67B-D5AA-452F-8718-106D91D143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7991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6645275" cy="1143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City Cycle : Total traction energy and energies consumed by drags and braking</a:t>
            </a: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0"/>
            <a:ext cx="7543800" cy="522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Group 38">
            <a:extLst>
              <a:ext uri="{FF2B5EF4-FFF2-40B4-BE49-F238E27FC236}">
                <a16:creationId xmlns:a16="http://schemas.microsoft.com/office/drawing/2014/main" id="{53D24C2D-79E8-4464-B2A4-2C20D5126DD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>
              <a:extLst>
                <a:ext uri="{FF2B5EF4-FFF2-40B4-BE49-F238E27FC236}">
                  <a16:creationId xmlns:a16="http://schemas.microsoft.com/office/drawing/2014/main" id="{E767C66E-9CA1-4AF1-96AA-911A03D647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>
                <a:extLst>
                  <a:ext uri="{FF2B5EF4-FFF2-40B4-BE49-F238E27FC236}">
                    <a16:creationId xmlns:a16="http://schemas.microsoft.com/office/drawing/2014/main" id="{07154253-6D12-453B-AA3D-0292AD1C7C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>
                  <a:extLst>
                    <a:ext uri="{FF2B5EF4-FFF2-40B4-BE49-F238E27FC236}">
                      <a16:creationId xmlns:a16="http://schemas.microsoft.com/office/drawing/2014/main" id="{2263CD90-C63F-4E50-80C1-E5F60F480C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>
                    <a:extLst>
                      <a:ext uri="{FF2B5EF4-FFF2-40B4-BE49-F238E27FC236}">
                        <a16:creationId xmlns:a16="http://schemas.microsoft.com/office/drawing/2014/main" id="{57B63C9A-AD89-4466-92BF-23AEB6AC8E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>
                    <a:extLst>
                      <a:ext uri="{FF2B5EF4-FFF2-40B4-BE49-F238E27FC236}">
                        <a16:creationId xmlns:a16="http://schemas.microsoft.com/office/drawing/2014/main" id="{E7025DB9-E35D-4468-9440-F6D113470E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72AB4C18-F371-41B2-9514-7F2F96D919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>
                    <a:extLst>
                      <a:ext uri="{FF2B5EF4-FFF2-40B4-BE49-F238E27FC236}">
                        <a16:creationId xmlns:a16="http://schemas.microsoft.com/office/drawing/2014/main" id="{25FFBA0B-82DC-4742-BD31-392304D89E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>
                    <a:extLst>
                      <a:ext uri="{FF2B5EF4-FFF2-40B4-BE49-F238E27FC236}">
                        <a16:creationId xmlns:a16="http://schemas.microsoft.com/office/drawing/2014/main" id="{55DDA099-C8BA-4407-B7E5-331BDB1C61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>
                  <a:extLst>
                    <a:ext uri="{FF2B5EF4-FFF2-40B4-BE49-F238E27FC236}">
                      <a16:creationId xmlns:a16="http://schemas.microsoft.com/office/drawing/2014/main" id="{9BA49C96-1621-489D-925D-DB4E66062F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>
                    <a:extLst>
                      <a:ext uri="{FF2B5EF4-FFF2-40B4-BE49-F238E27FC236}">
                        <a16:creationId xmlns:a16="http://schemas.microsoft.com/office/drawing/2014/main" id="{55DC3808-0A90-4206-B7FA-144C6507E7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>
                    <a:extLst>
                      <a:ext uri="{FF2B5EF4-FFF2-40B4-BE49-F238E27FC236}">
                        <a16:creationId xmlns:a16="http://schemas.microsoft.com/office/drawing/2014/main" id="{0CEFDF57-CC70-4A65-9439-D3CCD0FEB1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>
                  <a:extLst>
                    <a:ext uri="{FF2B5EF4-FFF2-40B4-BE49-F238E27FC236}">
                      <a16:creationId xmlns:a16="http://schemas.microsoft.com/office/drawing/2014/main" id="{CB94D554-75D6-45E4-9773-59766940CA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>
                    <a:extLst>
                      <a:ext uri="{FF2B5EF4-FFF2-40B4-BE49-F238E27FC236}">
                        <a16:creationId xmlns:a16="http://schemas.microsoft.com/office/drawing/2014/main" id="{2F41E3CD-48A9-4C23-A87B-2F12E50F12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>
                    <a:extLst>
                      <a:ext uri="{FF2B5EF4-FFF2-40B4-BE49-F238E27FC236}">
                        <a16:creationId xmlns:a16="http://schemas.microsoft.com/office/drawing/2014/main" id="{4EB7580E-BA5F-4504-B848-28534196B7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1FC89A6D-A14B-4F00-BEE2-1DE456C1D8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5C5295C-3B88-467C-8CFC-70ECB9F455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3400920" y="5190120"/>
              <a:ext cx="4788000" cy="7444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96960" y="5182560"/>
                <a:ext cx="4797720" cy="759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233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87170" y="221562"/>
            <a:ext cx="8229600" cy="762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Regeneration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788" y="1174347"/>
            <a:ext cx="8229600" cy="2895600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major advantage of EV is the possibility of regeneration during breaking.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regenerative braking is effective on an EV, a part of that braking energy  is recovered by operating the motor drive as a generator and restoring it into the batteries.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regenerative braking power at the battery terminals can also be expressed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82" name="Object 10"/>
              <p:cNvSpPr txBox="1"/>
              <p:nvPr/>
            </p:nvSpPr>
            <p:spPr bwMode="auto">
              <a:xfrm>
                <a:off x="2683372" y="3788430"/>
                <a:ext cx="5619750" cy="1058863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𝑏𝑎𝑡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𝑑𝑒𝑐𝑒𝑙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𝑎𝑒𝑟𝑜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𝑟𝑟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𝑣𝑒h𝑖𝑐𝑙𝑒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082" name="Object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83372" y="3788430"/>
                <a:ext cx="5619750" cy="10588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31788" y="4809867"/>
            <a:ext cx="8382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road grade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deceleration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or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of them are negative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 &lt; α &lt;1) is the fraction of the total braking energy that can be applied by the electric generator, called the regenerative braking factor</a:t>
            </a:r>
          </a:p>
        </p:txBody>
      </p:sp>
      <p:grpSp>
        <p:nvGrpSpPr>
          <p:cNvPr id="35" name="Group 38">
            <a:extLst>
              <a:ext uri="{FF2B5EF4-FFF2-40B4-BE49-F238E27FC236}">
                <a16:creationId xmlns:a16="http://schemas.microsoft.com/office/drawing/2014/main" id="{D8CD44D3-0180-4EA3-8B77-B8F704A872F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" name="Group 19">
              <a:extLst>
                <a:ext uri="{FF2B5EF4-FFF2-40B4-BE49-F238E27FC236}">
                  <a16:creationId xmlns:a16="http://schemas.microsoft.com/office/drawing/2014/main" id="{1DC4C0F7-C63F-4852-A33C-1A4BD0FD34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8">
                <a:extLst>
                  <a:ext uri="{FF2B5EF4-FFF2-40B4-BE49-F238E27FC236}">
                    <a16:creationId xmlns:a16="http://schemas.microsoft.com/office/drawing/2014/main" id="{893EBD7B-C04A-45CD-A3D4-709789662A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" name="Group 9">
                  <a:extLst>
                    <a:ext uri="{FF2B5EF4-FFF2-40B4-BE49-F238E27FC236}">
                      <a16:creationId xmlns:a16="http://schemas.microsoft.com/office/drawing/2014/main" id="{DB7E601E-292E-4760-A2B2-20E9825596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" name="Rectangle 10">
                    <a:extLst>
                      <a:ext uri="{FF2B5EF4-FFF2-40B4-BE49-F238E27FC236}">
                        <a16:creationId xmlns:a16="http://schemas.microsoft.com/office/drawing/2014/main" id="{0FBEBD8A-09F6-47D5-874E-5AFA43553A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1">
                    <a:extLst>
                      <a:ext uri="{FF2B5EF4-FFF2-40B4-BE49-F238E27FC236}">
                        <a16:creationId xmlns:a16="http://schemas.microsoft.com/office/drawing/2014/main" id="{D163C19E-C57F-49B8-A3D7-DED6A4312D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2">
                  <a:extLst>
                    <a:ext uri="{FF2B5EF4-FFF2-40B4-BE49-F238E27FC236}">
                      <a16:creationId xmlns:a16="http://schemas.microsoft.com/office/drawing/2014/main" id="{67D9D0D0-7069-486B-B86D-667AA54054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8" name="Rectangle 13">
                    <a:extLst>
                      <a:ext uri="{FF2B5EF4-FFF2-40B4-BE49-F238E27FC236}">
                        <a16:creationId xmlns:a16="http://schemas.microsoft.com/office/drawing/2014/main" id="{C265C7F0-A411-4678-9308-E1A94D40E1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4">
                    <a:extLst>
                      <a:ext uri="{FF2B5EF4-FFF2-40B4-BE49-F238E27FC236}">
                        <a16:creationId xmlns:a16="http://schemas.microsoft.com/office/drawing/2014/main" id="{C878DC09-B70E-4C4F-AD7F-131B789A28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5">
                  <a:extLst>
                    <a:ext uri="{FF2B5EF4-FFF2-40B4-BE49-F238E27FC236}">
                      <a16:creationId xmlns:a16="http://schemas.microsoft.com/office/drawing/2014/main" id="{47B19800-CDC0-4282-8ABF-E70C7D0675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6" name="Rectangle 16">
                    <a:extLst>
                      <a:ext uri="{FF2B5EF4-FFF2-40B4-BE49-F238E27FC236}">
                        <a16:creationId xmlns:a16="http://schemas.microsoft.com/office/drawing/2014/main" id="{FD9A8FEC-5458-4EB5-84ED-97469C13A0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7">
                    <a:extLst>
                      <a:ext uri="{FF2B5EF4-FFF2-40B4-BE49-F238E27FC236}">
                        <a16:creationId xmlns:a16="http://schemas.microsoft.com/office/drawing/2014/main" id="{46ADDBC1-CEB8-4521-A6A0-D44C37E145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8">
                  <a:extLst>
                    <a:ext uri="{FF2B5EF4-FFF2-40B4-BE49-F238E27FC236}">
                      <a16:creationId xmlns:a16="http://schemas.microsoft.com/office/drawing/2014/main" id="{D20165E4-7119-453B-91F2-3CE84842FA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" name="Rectangle 19">
                    <a:extLst>
                      <a:ext uri="{FF2B5EF4-FFF2-40B4-BE49-F238E27FC236}">
                        <a16:creationId xmlns:a16="http://schemas.microsoft.com/office/drawing/2014/main" id="{1E69CE62-0B9A-4EC8-B05F-95C642701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20">
                    <a:extLst>
                      <a:ext uri="{FF2B5EF4-FFF2-40B4-BE49-F238E27FC236}">
                        <a16:creationId xmlns:a16="http://schemas.microsoft.com/office/drawing/2014/main" id="{89490D79-F89E-424F-B66A-DF6EA03071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BF7C57EA-6DC0-4102-8DF6-92B7CEA97A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5061D40-69D5-424D-B1A4-DAB765A0A5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0333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135340" y="124784"/>
            <a:ext cx="8229600" cy="1143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 Energy Consumption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513" y="1330553"/>
            <a:ext cx="8229600" cy="1524000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regenerative braking factor α is a function of the applied braking strength and the design of the power train.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net energy consumption from the batteries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82" name="Object 10"/>
              <p:cNvSpPr txBox="1"/>
              <p:nvPr/>
            </p:nvSpPr>
            <p:spPr bwMode="auto">
              <a:xfrm>
                <a:off x="336645" y="2775219"/>
                <a:ext cx="8374062" cy="1058863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𝑏𝑎𝑡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𝑡𝑟𝑎𝑐𝑡𝑖𝑜𝑛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𝑏𝑎𝑡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𝑏𝑟𝑎𝑘𝑖𝑛𝑔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𝑏𝑎𝑡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𝑑𝑜𝑤𝑛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𝑠𝑙𝑜𝑝𝑒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𝑏𝑎𝑡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𝑏𝑟𝑎𝑘𝑖𝑛𝑔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𝑑𝑜𝑤𝑛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𝑠𝑙𝑜𝑝𝑒</m:t>
                              </m:r>
                            </m:e>
                          </m:eqAr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𝑏𝑎𝑡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082" name="Object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6645" y="2775219"/>
                <a:ext cx="8374062" cy="10588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172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35338" y="5937250"/>
              <a:ext cx="1587" cy="1588"/>
            </p14:xfrm>
          </p:contentPart>
        </mc:Choice>
        <mc:Fallback xmlns="">
          <p:pic>
            <p:nvPicPr>
              <p:cNvPr id="7172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94076" y="58959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10"/>
              <p:cNvSpPr txBox="1"/>
              <p:nvPr/>
            </p:nvSpPr>
            <p:spPr bwMode="auto">
              <a:xfrm>
                <a:off x="336645" y="5130906"/>
                <a:ext cx="8485187" cy="1058862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𝑎𝑣𝑎𝑖𝑙𝑎𝑏𝑙𝑒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𝑡𝑟𝑎𝑐𝑡𝑖𝑜𝑛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𝑏𝑎𝑡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𝑏𝑟𝑎𝑘𝑖𝑛𝑔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𝑏𝑎𝑡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𝑑𝑜𝑤𝑛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𝑠𝑙𝑜𝑝𝑒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𝑏𝑎𝑡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𝑏𝑟𝑎𝑘𝑖𝑛𝑔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𝑑𝑜𝑤𝑛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𝑠𝑙𝑜𝑝𝑒</m:t>
                              </m:r>
                            </m:e>
                          </m:eqAr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𝑏𝑎𝑡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9" name="Object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6645" y="5130906"/>
                <a:ext cx="8485187" cy="105886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8">
            <a:extLst>
              <a:ext uri="{FF2B5EF4-FFF2-40B4-BE49-F238E27FC236}">
                <a16:creationId xmlns:a16="http://schemas.microsoft.com/office/drawing/2014/main" id="{8E1414C5-1586-4452-9175-97B0CF9F36E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" name="Group 19">
              <a:extLst>
                <a:ext uri="{FF2B5EF4-FFF2-40B4-BE49-F238E27FC236}">
                  <a16:creationId xmlns:a16="http://schemas.microsoft.com/office/drawing/2014/main" id="{C610F246-E3E8-45ED-B143-C81D3A4C9B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>
                <a:extLst>
                  <a:ext uri="{FF2B5EF4-FFF2-40B4-BE49-F238E27FC236}">
                    <a16:creationId xmlns:a16="http://schemas.microsoft.com/office/drawing/2014/main" id="{3C069E61-892C-4606-9D15-54DE72BCEA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9">
                  <a:extLst>
                    <a:ext uri="{FF2B5EF4-FFF2-40B4-BE49-F238E27FC236}">
                      <a16:creationId xmlns:a16="http://schemas.microsoft.com/office/drawing/2014/main" id="{C36810EC-D9F9-4342-BD5C-127F9C611A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>
                    <a:extLst>
                      <a:ext uri="{FF2B5EF4-FFF2-40B4-BE49-F238E27FC236}">
                        <a16:creationId xmlns:a16="http://schemas.microsoft.com/office/drawing/2014/main" id="{661888BA-0A63-4FAC-B315-4346C72D8B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>
                    <a:extLst>
                      <a:ext uri="{FF2B5EF4-FFF2-40B4-BE49-F238E27FC236}">
                        <a16:creationId xmlns:a16="http://schemas.microsoft.com/office/drawing/2014/main" id="{FA0D26E0-145A-4863-9A63-01A382159A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>
                  <a:extLst>
                    <a:ext uri="{FF2B5EF4-FFF2-40B4-BE49-F238E27FC236}">
                      <a16:creationId xmlns:a16="http://schemas.microsoft.com/office/drawing/2014/main" id="{507D84B3-0666-4E37-899F-E17006BB57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>
                    <a:extLst>
                      <a:ext uri="{FF2B5EF4-FFF2-40B4-BE49-F238E27FC236}">
                        <a16:creationId xmlns:a16="http://schemas.microsoft.com/office/drawing/2014/main" id="{1B3F3AE0-F11A-4C26-98E8-BD4FB78099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>
                    <a:extLst>
                      <a:ext uri="{FF2B5EF4-FFF2-40B4-BE49-F238E27FC236}">
                        <a16:creationId xmlns:a16="http://schemas.microsoft.com/office/drawing/2014/main" id="{C955B8BE-0DC7-4A80-8FB3-4B75BAEF58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>
                  <a:extLst>
                    <a:ext uri="{FF2B5EF4-FFF2-40B4-BE49-F238E27FC236}">
                      <a16:creationId xmlns:a16="http://schemas.microsoft.com/office/drawing/2014/main" id="{6FC196A3-D094-402E-A99A-E5667D3D07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>
                    <a:extLst>
                      <a:ext uri="{FF2B5EF4-FFF2-40B4-BE49-F238E27FC236}">
                        <a16:creationId xmlns:a16="http://schemas.microsoft.com/office/drawing/2014/main" id="{51C8E5C7-319E-4C09-90D3-5A7DD65E7B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>
                    <a:extLst>
                      <a:ext uri="{FF2B5EF4-FFF2-40B4-BE49-F238E27FC236}">
                        <a16:creationId xmlns:a16="http://schemas.microsoft.com/office/drawing/2014/main" id="{61199CAA-6707-4D5E-9EC6-FCD938B2FD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>
                  <a:extLst>
                    <a:ext uri="{FF2B5EF4-FFF2-40B4-BE49-F238E27FC236}">
                      <a16:creationId xmlns:a16="http://schemas.microsoft.com/office/drawing/2014/main" id="{7F256B78-3CF4-48AC-85B3-5934C72E2E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>
                    <a:extLst>
                      <a:ext uri="{FF2B5EF4-FFF2-40B4-BE49-F238E27FC236}">
                        <a16:creationId xmlns:a16="http://schemas.microsoft.com/office/drawing/2014/main" id="{66D987B9-DA0F-4C0F-9ECF-C6B2E36FBA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>
                    <a:extLst>
                      <a:ext uri="{FF2B5EF4-FFF2-40B4-BE49-F238E27FC236}">
                        <a16:creationId xmlns:a16="http://schemas.microsoft.com/office/drawing/2014/main" id="{7ACE1199-B252-42CE-94AB-2ADDDB164B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DB744F5B-F432-4CE7-A19F-F56E9F72C9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20E6C22-CD0A-4B6C-99F8-441C27E2EC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7313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IN" sz="2800"/>
              <a:t>Travel Range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878" y="1164562"/>
            <a:ext cx="5410200" cy="5562600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travelling distance between two charges is called effective travel range.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determined by the total energy carried by the batteries, the resistance power, and the effectiveness of the regenerative braking (α).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efficiency of a traction motor varies with its operating points on the speed–torque, where the most efficient operating area exists.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power train design, most efficient area should overlap with or at least be as close as possible to the area of the greatest operation.</a:t>
            </a:r>
          </a:p>
        </p:txBody>
      </p:sp>
      <p:pic>
        <p:nvPicPr>
          <p:cNvPr id="8198" name="Picture 2"/>
          <p:cNvPicPr>
            <a:picLocks noChangeAspect="1" noChangeArrowheads="1"/>
          </p:cNvPicPr>
          <p:nvPr/>
        </p:nvPicPr>
        <p:blipFill>
          <a:blip r:embed="rId2">
            <a:lum bright="-44000" contras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850" y="1905000"/>
            <a:ext cx="36131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38">
            <a:extLst>
              <a:ext uri="{FF2B5EF4-FFF2-40B4-BE49-F238E27FC236}">
                <a16:creationId xmlns:a16="http://schemas.microsoft.com/office/drawing/2014/main" id="{FBC3CB32-7B5B-46A9-B6A4-006C4765EB6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>
              <a:extLst>
                <a:ext uri="{FF2B5EF4-FFF2-40B4-BE49-F238E27FC236}">
                  <a16:creationId xmlns:a16="http://schemas.microsoft.com/office/drawing/2014/main" id="{09FCD557-4FC3-47A7-98A4-A262D92129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>
                <a:extLst>
                  <a:ext uri="{FF2B5EF4-FFF2-40B4-BE49-F238E27FC236}">
                    <a16:creationId xmlns:a16="http://schemas.microsoft.com/office/drawing/2014/main" id="{BFB6EB39-1EBD-49DD-B390-C7E2AE0D6B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>
                  <a:extLst>
                    <a:ext uri="{FF2B5EF4-FFF2-40B4-BE49-F238E27FC236}">
                      <a16:creationId xmlns:a16="http://schemas.microsoft.com/office/drawing/2014/main" id="{2B13062E-C71E-4764-9308-0EE975FDC2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>
                    <a:extLst>
                      <a:ext uri="{FF2B5EF4-FFF2-40B4-BE49-F238E27FC236}">
                        <a16:creationId xmlns:a16="http://schemas.microsoft.com/office/drawing/2014/main" id="{530D8013-017D-4D01-A5F5-5E6A91FFD3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>
                    <a:extLst>
                      <a:ext uri="{FF2B5EF4-FFF2-40B4-BE49-F238E27FC236}">
                        <a16:creationId xmlns:a16="http://schemas.microsoft.com/office/drawing/2014/main" id="{52DA9E58-EDCE-468B-B42C-32D2E4C312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>
                  <a:extLst>
                    <a:ext uri="{FF2B5EF4-FFF2-40B4-BE49-F238E27FC236}">
                      <a16:creationId xmlns:a16="http://schemas.microsoft.com/office/drawing/2014/main" id="{B1ED4269-A091-44F8-8DA9-E5BB2A2580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>
                    <a:extLst>
                      <a:ext uri="{FF2B5EF4-FFF2-40B4-BE49-F238E27FC236}">
                        <a16:creationId xmlns:a16="http://schemas.microsoft.com/office/drawing/2014/main" id="{B13D26D1-F66E-4CA2-AB8B-CC6AD65CA2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>
                    <a:extLst>
                      <a:ext uri="{FF2B5EF4-FFF2-40B4-BE49-F238E27FC236}">
                        <a16:creationId xmlns:a16="http://schemas.microsoft.com/office/drawing/2014/main" id="{C5D58E0D-D6CC-40D4-9DFC-81F6DAA23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>
                  <a:extLst>
                    <a:ext uri="{FF2B5EF4-FFF2-40B4-BE49-F238E27FC236}">
                      <a16:creationId xmlns:a16="http://schemas.microsoft.com/office/drawing/2014/main" id="{FF29791B-9289-4F43-9AE3-8F8F3455D4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>
                    <a:extLst>
                      <a:ext uri="{FF2B5EF4-FFF2-40B4-BE49-F238E27FC236}">
                        <a16:creationId xmlns:a16="http://schemas.microsoft.com/office/drawing/2014/main" id="{5E105DC6-7B3D-407F-9BD6-BE1F47A7DC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>
                    <a:extLst>
                      <a:ext uri="{FF2B5EF4-FFF2-40B4-BE49-F238E27FC236}">
                        <a16:creationId xmlns:a16="http://schemas.microsoft.com/office/drawing/2014/main" id="{F2EC98A2-6A01-4F80-BC7D-078CDD2313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>
                  <a:extLst>
                    <a:ext uri="{FF2B5EF4-FFF2-40B4-BE49-F238E27FC236}">
                      <a16:creationId xmlns:a16="http://schemas.microsoft.com/office/drawing/2014/main" id="{C3083E36-22CA-45B8-972F-FB614B7FEB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>
                    <a:extLst>
                      <a:ext uri="{FF2B5EF4-FFF2-40B4-BE49-F238E27FC236}">
                        <a16:creationId xmlns:a16="http://schemas.microsoft.com/office/drawing/2014/main" id="{D795AA45-5273-48E6-9F14-E3910DF81F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>
                    <a:extLst>
                      <a:ext uri="{FF2B5EF4-FFF2-40B4-BE49-F238E27FC236}">
                        <a16:creationId xmlns:a16="http://schemas.microsoft.com/office/drawing/2014/main" id="{520DF45A-460E-4012-92EE-EB1E33C816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8E67B66A-4739-4F1C-84C2-00F07988A2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38D16BB-0956-47E9-ABDC-AF7A6A7A2C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719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and Power Needs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82000" cy="4495800"/>
          </a:xfrm>
        </p:spPr>
        <p:txBody>
          <a:bodyPr/>
          <a:lstStyle/>
          <a:p>
            <a:pPr eaLnBrk="1" hangingPunct="1"/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Rate is a problem.</a:t>
            </a:r>
          </a:p>
          <a:p>
            <a:pPr eaLnBrk="1" hangingPunct="1"/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Example:  refill a gas tank with 15 gal in 5 min.</a:t>
            </a:r>
          </a:p>
          <a:p>
            <a:pPr eaLnBrk="1" hangingPunct="1"/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energy rate is roughly that of 20 major campus buildings!</a:t>
            </a:r>
          </a:p>
          <a:p>
            <a:pPr eaLnBrk="1" hangingPunct="1"/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It is costly and problematic to fill batteries quickly.</a:t>
            </a:r>
          </a:p>
        </p:txBody>
      </p:sp>
      <p:pic>
        <p:nvPicPr>
          <p:cNvPr id="22532" name="Picture 4" descr="Plug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324350"/>
            <a:ext cx="2667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9" descr="fordmot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8"/>
          <a:stretch>
            <a:fillRect/>
          </a:stretch>
        </p:blipFill>
        <p:spPr bwMode="auto">
          <a:xfrm>
            <a:off x="4800600" y="4157663"/>
            <a:ext cx="2798763" cy="231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" name="Group 38">
            <a:extLst>
              <a:ext uri="{FF2B5EF4-FFF2-40B4-BE49-F238E27FC236}">
                <a16:creationId xmlns:a16="http://schemas.microsoft.com/office/drawing/2014/main" id="{B545E323-6C6C-46AB-BE47-665B777A900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" name="Group 19">
              <a:extLst>
                <a:ext uri="{FF2B5EF4-FFF2-40B4-BE49-F238E27FC236}">
                  <a16:creationId xmlns:a16="http://schemas.microsoft.com/office/drawing/2014/main" id="{273F5846-F770-45E8-8242-F7266DEB35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8">
                <a:extLst>
                  <a:ext uri="{FF2B5EF4-FFF2-40B4-BE49-F238E27FC236}">
                    <a16:creationId xmlns:a16="http://schemas.microsoft.com/office/drawing/2014/main" id="{E8616E53-8AF0-4502-AF42-4A6D8089F5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" name="Group 9">
                  <a:extLst>
                    <a:ext uri="{FF2B5EF4-FFF2-40B4-BE49-F238E27FC236}">
                      <a16:creationId xmlns:a16="http://schemas.microsoft.com/office/drawing/2014/main" id="{51C1AEDA-DD2B-4046-9723-A8D9F12008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" name="Rectangle 10">
                    <a:extLst>
                      <a:ext uri="{FF2B5EF4-FFF2-40B4-BE49-F238E27FC236}">
                        <a16:creationId xmlns:a16="http://schemas.microsoft.com/office/drawing/2014/main" id="{8F22DF6C-B78B-4096-90FD-F6EBD2B6A8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1">
                    <a:extLst>
                      <a:ext uri="{FF2B5EF4-FFF2-40B4-BE49-F238E27FC236}">
                        <a16:creationId xmlns:a16="http://schemas.microsoft.com/office/drawing/2014/main" id="{FA769A89-6311-43A4-8C31-64D8B2B2A8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2">
                  <a:extLst>
                    <a:ext uri="{FF2B5EF4-FFF2-40B4-BE49-F238E27FC236}">
                      <a16:creationId xmlns:a16="http://schemas.microsoft.com/office/drawing/2014/main" id="{79B98837-23AC-4F51-A6F8-06346797B1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8" name="Rectangle 13">
                    <a:extLst>
                      <a:ext uri="{FF2B5EF4-FFF2-40B4-BE49-F238E27FC236}">
                        <a16:creationId xmlns:a16="http://schemas.microsoft.com/office/drawing/2014/main" id="{5524F9A4-6956-4096-B891-F70FC71FEC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4">
                    <a:extLst>
                      <a:ext uri="{FF2B5EF4-FFF2-40B4-BE49-F238E27FC236}">
                        <a16:creationId xmlns:a16="http://schemas.microsoft.com/office/drawing/2014/main" id="{1D42FA91-1C20-459D-946F-929D5C4C61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5">
                  <a:extLst>
                    <a:ext uri="{FF2B5EF4-FFF2-40B4-BE49-F238E27FC236}">
                      <a16:creationId xmlns:a16="http://schemas.microsoft.com/office/drawing/2014/main" id="{A3651322-9DAF-447A-AAC9-B7675AB226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6" name="Rectangle 16">
                    <a:extLst>
                      <a:ext uri="{FF2B5EF4-FFF2-40B4-BE49-F238E27FC236}">
                        <a16:creationId xmlns:a16="http://schemas.microsoft.com/office/drawing/2014/main" id="{B53A0226-94E7-47D8-BCC4-F09C5FC09A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7">
                    <a:extLst>
                      <a:ext uri="{FF2B5EF4-FFF2-40B4-BE49-F238E27FC236}">
                        <a16:creationId xmlns:a16="http://schemas.microsoft.com/office/drawing/2014/main" id="{EEE448CF-1CD1-4623-89B5-DB3C115307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8">
                  <a:extLst>
                    <a:ext uri="{FF2B5EF4-FFF2-40B4-BE49-F238E27FC236}">
                      <a16:creationId xmlns:a16="http://schemas.microsoft.com/office/drawing/2014/main" id="{486CD82F-5868-4739-99D8-E60FD90A90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" name="Rectangle 19">
                    <a:extLst>
                      <a:ext uri="{FF2B5EF4-FFF2-40B4-BE49-F238E27FC236}">
                        <a16:creationId xmlns:a16="http://schemas.microsoft.com/office/drawing/2014/main" id="{40E1DAF1-8031-4CE3-9E03-0B9EC7435C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20">
                    <a:extLst>
                      <a:ext uri="{FF2B5EF4-FFF2-40B4-BE49-F238E27FC236}">
                        <a16:creationId xmlns:a16="http://schemas.microsoft.com/office/drawing/2014/main" id="{8F65204F-FF69-47E5-AC97-6DB4C0E956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E800912A-BD14-4735-88C9-CF0DAC1BAF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E991D05-D2C3-4F9A-AB2C-704B3AC5C1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8955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52400" y="219505"/>
            <a:ext cx="7051431" cy="792163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Compactness of An Energy Source</a:t>
            </a:r>
          </a:p>
        </p:txBody>
      </p:sp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3F5ACDA8-6F75-42D6-8753-C61905794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19989"/>
            <a:ext cx="8381999" cy="5635214"/>
          </a:xfrm>
          <a:prstGeom prst="rect">
            <a:avLst/>
          </a:prstGeom>
        </p:spPr>
      </p:pic>
      <p:grpSp>
        <p:nvGrpSpPr>
          <p:cNvPr id="20" name="Group 38">
            <a:extLst>
              <a:ext uri="{FF2B5EF4-FFF2-40B4-BE49-F238E27FC236}">
                <a16:creationId xmlns:a16="http://schemas.microsoft.com/office/drawing/2014/main" id="{B65F05BD-C2E0-4744-9AFC-4CACDF01A5C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" name="Group 19">
              <a:extLst>
                <a:ext uri="{FF2B5EF4-FFF2-40B4-BE49-F238E27FC236}">
                  <a16:creationId xmlns:a16="http://schemas.microsoft.com/office/drawing/2014/main" id="{98857BC8-A370-4CCF-82BA-8B02CDCD54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>
                <a:extLst>
                  <a:ext uri="{FF2B5EF4-FFF2-40B4-BE49-F238E27FC236}">
                    <a16:creationId xmlns:a16="http://schemas.microsoft.com/office/drawing/2014/main" id="{51C80577-3843-4319-B920-BE0747552D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977E4523-2363-48B0-B137-20A0EB7DD3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>
                    <a:extLst>
                      <a:ext uri="{FF2B5EF4-FFF2-40B4-BE49-F238E27FC236}">
                        <a16:creationId xmlns:a16="http://schemas.microsoft.com/office/drawing/2014/main" id="{4F17671E-0F66-49D6-B5FE-C80DB68DC6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>
                    <a:extLst>
                      <a:ext uri="{FF2B5EF4-FFF2-40B4-BE49-F238E27FC236}">
                        <a16:creationId xmlns:a16="http://schemas.microsoft.com/office/drawing/2014/main" id="{BB6F3A8C-1365-450E-8BD3-573A3926C5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>
                  <a:extLst>
                    <a:ext uri="{FF2B5EF4-FFF2-40B4-BE49-F238E27FC236}">
                      <a16:creationId xmlns:a16="http://schemas.microsoft.com/office/drawing/2014/main" id="{A1E36815-28AB-46B2-8FA4-EB8540C5F1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>
                    <a:extLst>
                      <a:ext uri="{FF2B5EF4-FFF2-40B4-BE49-F238E27FC236}">
                        <a16:creationId xmlns:a16="http://schemas.microsoft.com/office/drawing/2014/main" id="{A66FD5CC-489E-4D66-901E-3BD55F64AA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>
                    <a:extLst>
                      <a:ext uri="{FF2B5EF4-FFF2-40B4-BE49-F238E27FC236}">
                        <a16:creationId xmlns:a16="http://schemas.microsoft.com/office/drawing/2014/main" id="{E9545CAA-CB76-4C04-8408-EFD854E346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>
                  <a:extLst>
                    <a:ext uri="{FF2B5EF4-FFF2-40B4-BE49-F238E27FC236}">
                      <a16:creationId xmlns:a16="http://schemas.microsoft.com/office/drawing/2014/main" id="{6C373B6A-B456-4971-AD6F-0BBD1E8FA6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>
                    <a:extLst>
                      <a:ext uri="{FF2B5EF4-FFF2-40B4-BE49-F238E27FC236}">
                        <a16:creationId xmlns:a16="http://schemas.microsoft.com/office/drawing/2014/main" id="{A5031715-8768-4F15-B3C3-9DBFD671BE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>
                    <a:extLst>
                      <a:ext uri="{FF2B5EF4-FFF2-40B4-BE49-F238E27FC236}">
                        <a16:creationId xmlns:a16="http://schemas.microsoft.com/office/drawing/2014/main" id="{2879E8CE-6C67-4DD5-9ECC-525E8BD8CE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>
                  <a:extLst>
                    <a:ext uri="{FF2B5EF4-FFF2-40B4-BE49-F238E27FC236}">
                      <a16:creationId xmlns:a16="http://schemas.microsoft.com/office/drawing/2014/main" id="{2B3151E0-3A35-4F60-B72B-1E6CB81BFC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>
                    <a:extLst>
                      <a:ext uri="{FF2B5EF4-FFF2-40B4-BE49-F238E27FC236}">
                        <a16:creationId xmlns:a16="http://schemas.microsoft.com/office/drawing/2014/main" id="{3153DED7-0B2B-4A4F-AB3D-661F68BAC6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>
                    <a:extLst>
                      <a:ext uri="{FF2B5EF4-FFF2-40B4-BE49-F238E27FC236}">
                        <a16:creationId xmlns:a16="http://schemas.microsoft.com/office/drawing/2014/main" id="{FD671E63-AE12-415E-91D8-B591CA3CE5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99EF8300-1646-4166-B367-E0B30F4FD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5BF6B6-A576-4368-953C-46076FBF12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5292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52400" y="219505"/>
            <a:ext cx="7051431" cy="792163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Compactness of An Energy Source: 2017</a:t>
            </a:r>
          </a:p>
        </p:txBody>
      </p:sp>
      <p:pic>
        <p:nvPicPr>
          <p:cNvPr id="3" name="Picture 2" descr="Chart, diagram, bubble chart&#10;&#10;Description automatically generated">
            <a:extLst>
              <a:ext uri="{FF2B5EF4-FFF2-40B4-BE49-F238E27FC236}">
                <a16:creationId xmlns:a16="http://schemas.microsoft.com/office/drawing/2014/main" id="{B8F6E3CB-3A21-4BC7-9B38-563739A9E4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88" y="1142999"/>
            <a:ext cx="8480424" cy="5502275"/>
          </a:xfrm>
          <a:prstGeom prst="rect">
            <a:avLst/>
          </a:prstGeom>
        </p:spPr>
      </p:pic>
      <p:grpSp>
        <p:nvGrpSpPr>
          <p:cNvPr id="37" name="Group 38">
            <a:extLst>
              <a:ext uri="{FF2B5EF4-FFF2-40B4-BE49-F238E27FC236}">
                <a16:creationId xmlns:a16="http://schemas.microsoft.com/office/drawing/2014/main" id="{B65F05BD-C2E0-4744-9AFC-4CACDF01A5C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8" name="Group 19">
              <a:extLst>
                <a:ext uri="{FF2B5EF4-FFF2-40B4-BE49-F238E27FC236}">
                  <a16:creationId xmlns:a16="http://schemas.microsoft.com/office/drawing/2014/main" id="{98857BC8-A370-4CCF-82BA-8B02CDCD54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0" name="Group 8">
                <a:extLst>
                  <a:ext uri="{FF2B5EF4-FFF2-40B4-BE49-F238E27FC236}">
                    <a16:creationId xmlns:a16="http://schemas.microsoft.com/office/drawing/2014/main" id="{51C80577-3843-4319-B920-BE0747552D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977E4523-2363-48B0-B137-20A0EB7DD3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2" name="Rectangle 10">
                    <a:extLst>
                      <a:ext uri="{FF2B5EF4-FFF2-40B4-BE49-F238E27FC236}">
                        <a16:creationId xmlns:a16="http://schemas.microsoft.com/office/drawing/2014/main" id="{4F17671E-0F66-49D6-B5FE-C80DB68DC6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" name="Rectangle 11">
                    <a:extLst>
                      <a:ext uri="{FF2B5EF4-FFF2-40B4-BE49-F238E27FC236}">
                        <a16:creationId xmlns:a16="http://schemas.microsoft.com/office/drawing/2014/main" id="{BB6F3A8C-1365-450E-8BD3-573A3926C5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2">
                  <a:extLst>
                    <a:ext uri="{FF2B5EF4-FFF2-40B4-BE49-F238E27FC236}">
                      <a16:creationId xmlns:a16="http://schemas.microsoft.com/office/drawing/2014/main" id="{A1E36815-28AB-46B2-8FA4-EB8540C5F1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0" name="Rectangle 13">
                    <a:extLst>
                      <a:ext uri="{FF2B5EF4-FFF2-40B4-BE49-F238E27FC236}">
                        <a16:creationId xmlns:a16="http://schemas.microsoft.com/office/drawing/2014/main" id="{A66FD5CC-489E-4D66-901E-3BD55F64AA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4">
                    <a:extLst>
                      <a:ext uri="{FF2B5EF4-FFF2-40B4-BE49-F238E27FC236}">
                        <a16:creationId xmlns:a16="http://schemas.microsoft.com/office/drawing/2014/main" id="{E9545CAA-CB76-4C04-8408-EFD854E346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5">
                  <a:extLst>
                    <a:ext uri="{FF2B5EF4-FFF2-40B4-BE49-F238E27FC236}">
                      <a16:creationId xmlns:a16="http://schemas.microsoft.com/office/drawing/2014/main" id="{6C373B6A-B456-4971-AD6F-0BBD1E8FA6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8" name="Rectangle 16">
                    <a:extLst>
                      <a:ext uri="{FF2B5EF4-FFF2-40B4-BE49-F238E27FC236}">
                        <a16:creationId xmlns:a16="http://schemas.microsoft.com/office/drawing/2014/main" id="{A5031715-8768-4F15-B3C3-9DBFD671BE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7">
                    <a:extLst>
                      <a:ext uri="{FF2B5EF4-FFF2-40B4-BE49-F238E27FC236}">
                        <a16:creationId xmlns:a16="http://schemas.microsoft.com/office/drawing/2014/main" id="{2879E8CE-6C67-4DD5-9ECC-525E8BD8CE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8">
                  <a:extLst>
                    <a:ext uri="{FF2B5EF4-FFF2-40B4-BE49-F238E27FC236}">
                      <a16:creationId xmlns:a16="http://schemas.microsoft.com/office/drawing/2014/main" id="{2B3151E0-3A35-4F60-B72B-1E6CB81BFC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6" name="Rectangle 19">
                    <a:extLst>
                      <a:ext uri="{FF2B5EF4-FFF2-40B4-BE49-F238E27FC236}">
                        <a16:creationId xmlns:a16="http://schemas.microsoft.com/office/drawing/2014/main" id="{3153DED7-0B2B-4A4F-AB3D-661F68BAC6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20">
                    <a:extLst>
                      <a:ext uri="{FF2B5EF4-FFF2-40B4-BE49-F238E27FC236}">
                        <a16:creationId xmlns:a16="http://schemas.microsoft.com/office/drawing/2014/main" id="{FD671E63-AE12-415E-91D8-B591CA3CE5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1" name="Rectangle 21">
                <a:extLst>
                  <a:ext uri="{FF2B5EF4-FFF2-40B4-BE49-F238E27FC236}">
                    <a16:creationId xmlns:a16="http://schemas.microsoft.com/office/drawing/2014/main" id="{99EF8300-1646-4166-B367-E0B30F4FD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5BF6B6-A576-4368-953C-46076FBF12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4714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3099</TotalTime>
  <Words>1113</Words>
  <Application>Microsoft Office PowerPoint</Application>
  <PresentationFormat>On-screen Show (4:3)</PresentationFormat>
  <Paragraphs>147</Paragraphs>
  <Slides>42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Arial</vt:lpstr>
      <vt:lpstr>Blackadder ITC</vt:lpstr>
      <vt:lpstr>Calibri</vt:lpstr>
      <vt:lpstr>Cambria Math</vt:lpstr>
      <vt:lpstr>Script MT Bold</vt:lpstr>
      <vt:lpstr>Times New Roman</vt:lpstr>
      <vt:lpstr>Times-Roman</vt:lpstr>
      <vt:lpstr>Default Design</vt:lpstr>
      <vt:lpstr>Electric Prime Movers</vt:lpstr>
      <vt:lpstr>Various types of Electric Motors used in Electric Vehicles</vt:lpstr>
      <vt:lpstr>Selection Criteria</vt:lpstr>
      <vt:lpstr>Figure of Merit Analysis</vt:lpstr>
      <vt:lpstr>COMMON EVs AND THEIR PROPULSION SYSTEMS</vt:lpstr>
      <vt:lpstr>COMMON EVs AND THEIR PROPULSION SYSTEMS</vt:lpstr>
      <vt:lpstr>Torque Speed Characteristics of An Induction  Motor w/o Electronics</vt:lpstr>
      <vt:lpstr>Functional Block Diagram of A Typical Electric Propulsion System</vt:lpstr>
      <vt:lpstr>Variable Speed Operation of Motor + Electronics</vt:lpstr>
      <vt:lpstr>Characteristics of A Typical variable-speed electric motor</vt:lpstr>
      <vt:lpstr>Nominal Characteristics of A Motor</vt:lpstr>
      <vt:lpstr>Speed Ratio of Typical variable-speed electric motor  </vt:lpstr>
      <vt:lpstr>Performance of A Direct Powered Electric Vehicle</vt:lpstr>
      <vt:lpstr>Metals Used in EV Motors</vt:lpstr>
      <vt:lpstr>The products map of newly developed electrical steel for EVMs</vt:lpstr>
      <vt:lpstr>Impact of Steel Quality on Maximum EM Efficiency</vt:lpstr>
      <vt:lpstr>Impact of Steel Quality on EM Efficiency at High Speed</vt:lpstr>
      <vt:lpstr>Impact of Steel Quality on Core Losses </vt:lpstr>
      <vt:lpstr>Performance, Utility &amp; design of an Electric Motor</vt:lpstr>
      <vt:lpstr>The Dynamometer Tests</vt:lpstr>
      <vt:lpstr>Motor Power Vs Wheel Power</vt:lpstr>
      <vt:lpstr>Motor Power Vs Power Train Losses</vt:lpstr>
      <vt:lpstr>Energy Efficiency of Power Train</vt:lpstr>
      <vt:lpstr>Speed ratio &amp; Speed–torque profile of a 60 kW electric motor: No Gear</vt:lpstr>
      <vt:lpstr>Tractive effort vs. vehicle speed with a traction motor of x =4</vt:lpstr>
      <vt:lpstr>Tractive effort vs. vehicle speed with a traction motor of x =4</vt:lpstr>
      <vt:lpstr>Mechanical Performance of EVs </vt:lpstr>
      <vt:lpstr>Structure of an EV Battery</vt:lpstr>
      <vt:lpstr>Electro-chemistry :  3.2 VDC </vt:lpstr>
      <vt:lpstr>Capacity of A Battery</vt:lpstr>
      <vt:lpstr>Details of A Typical EV Battery</vt:lpstr>
      <vt:lpstr>Details of A Typical EV Battery</vt:lpstr>
      <vt:lpstr>A typical model of the charge/discharge profile of a Li/LiCoO2 full cell.</vt:lpstr>
      <vt:lpstr>Battery model</vt:lpstr>
      <vt:lpstr>Energy Consumption</vt:lpstr>
      <vt:lpstr>City Cycle : Total traction energy and energies consumed by drags and braking</vt:lpstr>
      <vt:lpstr>Regeneration</vt:lpstr>
      <vt:lpstr>Net Energy Consumption</vt:lpstr>
      <vt:lpstr>Travel Range</vt:lpstr>
      <vt:lpstr>Energy and Power Needs</vt:lpstr>
      <vt:lpstr>Compactness of An Energy Source</vt:lpstr>
      <vt:lpstr>Compactness of An Energy Source: 2017</vt:lpstr>
    </vt:vector>
  </TitlesOfParts>
  <Company>IITD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Investigation of Flow and Air-Fuel Mixture Formation in Various Cylinder and Injection Configurations of DI-SI Engines through Multi-Dimensional Modelling</dc:title>
  <dc:creator>MPO</dc:creator>
  <cp:lastModifiedBy>P M V Subbarao</cp:lastModifiedBy>
  <cp:revision>791</cp:revision>
  <dcterms:created xsi:type="dcterms:W3CDTF">2004-09-07T09:24:56Z</dcterms:created>
  <dcterms:modified xsi:type="dcterms:W3CDTF">2023-11-16T07:21:15Z</dcterms:modified>
</cp:coreProperties>
</file>