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wav" ContentType="audio/x-wav"/>
  <Default Extension="wdp" ContentType="image/vnd.ms-photo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handoutMasterIdLst>
    <p:handoutMasterId r:id="rId28"/>
  </p:handoutMasterIdLst>
  <p:sldIdLst>
    <p:sldId id="461" r:id="rId2"/>
    <p:sldId id="533" r:id="rId3"/>
    <p:sldId id="534" r:id="rId4"/>
    <p:sldId id="537" r:id="rId5"/>
    <p:sldId id="538" r:id="rId6"/>
    <p:sldId id="539" r:id="rId7"/>
    <p:sldId id="553" r:id="rId8"/>
    <p:sldId id="540" r:id="rId9"/>
    <p:sldId id="541" r:id="rId10"/>
    <p:sldId id="542" r:id="rId11"/>
    <p:sldId id="996" r:id="rId12"/>
    <p:sldId id="544" r:id="rId13"/>
    <p:sldId id="545" r:id="rId14"/>
    <p:sldId id="546" r:id="rId15"/>
    <p:sldId id="547" r:id="rId16"/>
    <p:sldId id="548" r:id="rId17"/>
    <p:sldId id="549" r:id="rId18"/>
    <p:sldId id="550" r:id="rId19"/>
    <p:sldId id="754" r:id="rId20"/>
    <p:sldId id="753" r:id="rId21"/>
    <p:sldId id="755" r:id="rId22"/>
    <p:sldId id="751" r:id="rId23"/>
    <p:sldId id="756" r:id="rId24"/>
    <p:sldId id="836" r:id="rId25"/>
    <p:sldId id="945" r:id="rId26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EA977"/>
    <a:srgbClr val="99CCFF"/>
    <a:srgbClr val="FF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21313" autoAdjust="0"/>
    <p:restoredTop sz="90929"/>
  </p:normalViewPr>
  <p:slideViewPr>
    <p:cSldViewPr>
      <p:cViewPr varScale="1">
        <p:scale>
          <a:sx n="67" d="100"/>
          <a:sy n="67" d="100"/>
        </p:scale>
        <p:origin x="1040" y="5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-6632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oleObject" Target="Book1" TargetMode="External"/><Relationship Id="rId1" Type="http://schemas.openxmlformats.org/officeDocument/2006/relationships/themeOverride" Target="../theme/themeOverrid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scatterChart>
        <c:scatterStyle val="smoothMarker"/>
        <c:varyColors val="0"/>
        <c:ser>
          <c:idx val="0"/>
          <c:order val="0"/>
          <c:spPr>
            <a:ln w="44450">
              <a:solidFill>
                <a:srgbClr val="FF0000"/>
              </a:solidFill>
            </a:ln>
          </c:spPr>
          <c:marker>
            <c:symbol val="none"/>
          </c:marker>
          <c:xVal>
            <c:numRef>
              <c:f>Sheet1!$B$1:$B$15</c:f>
              <c:numCache>
                <c:formatCode>General</c:formatCode>
                <c:ptCount val="15"/>
                <c:pt idx="0">
                  <c:v>1.01</c:v>
                </c:pt>
                <c:pt idx="1">
                  <c:v>1.02</c:v>
                </c:pt>
                <c:pt idx="2">
                  <c:v>1.03</c:v>
                </c:pt>
                <c:pt idx="3">
                  <c:v>1.04</c:v>
                </c:pt>
                <c:pt idx="4">
                  <c:v>1.05</c:v>
                </c:pt>
                <c:pt idx="5">
                  <c:v>1.2</c:v>
                </c:pt>
                <c:pt idx="6">
                  <c:v>1.4</c:v>
                </c:pt>
                <c:pt idx="7">
                  <c:v>1.6</c:v>
                </c:pt>
                <c:pt idx="8">
                  <c:v>1.8</c:v>
                </c:pt>
                <c:pt idx="9">
                  <c:v>2</c:v>
                </c:pt>
                <c:pt idx="10">
                  <c:v>2.2000000000000002</c:v>
                </c:pt>
                <c:pt idx="11">
                  <c:v>2.4</c:v>
                </c:pt>
                <c:pt idx="12">
                  <c:v>2.6</c:v>
                </c:pt>
                <c:pt idx="13">
                  <c:v>2.8</c:v>
                </c:pt>
                <c:pt idx="14">
                  <c:v>3</c:v>
                </c:pt>
              </c:numCache>
            </c:numRef>
          </c:xVal>
          <c:yVal>
            <c:numRef>
              <c:f>Sheet1!$C$1:$C$15</c:f>
              <c:numCache>
                <c:formatCode>General</c:formatCode>
                <c:ptCount val="15"/>
                <c:pt idx="0">
                  <c:v>1.0019960159172898</c:v>
                </c:pt>
                <c:pt idx="1">
                  <c:v>1.0039841266845644</c:v>
                </c:pt>
                <c:pt idx="2">
                  <c:v>1.0059644253797606</c:v>
                </c:pt>
                <c:pt idx="3">
                  <c:v>1.007937003198911</c:v>
                </c:pt>
                <c:pt idx="4">
                  <c:v>1.0099019495104706</c:v>
                </c:pt>
                <c:pt idx="5">
                  <c:v>1.0385161011395863</c:v>
                </c:pt>
                <c:pt idx="6">
                  <c:v>1.074451603932522</c:v>
                </c:pt>
                <c:pt idx="7">
                  <c:v>1.1082576520172049</c:v>
                </c:pt>
                <c:pt idx="8">
                  <c:v>1.1402650662954021</c:v>
                </c:pt>
                <c:pt idx="9">
                  <c:v>1.1707255868184203</c:v>
                </c:pt>
                <c:pt idx="10">
                  <c:v>1.1998363793392879</c:v>
                </c:pt>
                <c:pt idx="11">
                  <c:v>1.2277554794185057</c:v>
                </c:pt>
                <c:pt idx="12">
                  <c:v>1.2546119872868746</c:v>
                </c:pt>
                <c:pt idx="13">
                  <c:v>1.2805130554020496</c:v>
                </c:pt>
                <c:pt idx="14">
                  <c:v>1.3055488291950281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0-86DC-41F6-A117-8E1DC51621F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70120576"/>
        <c:axId val="70162688"/>
      </c:scatterChart>
      <c:valAx>
        <c:axId val="70120576"/>
        <c:scaling>
          <c:orientation val="minMax"/>
          <c:min val="1"/>
        </c:scaling>
        <c:delete val="0"/>
        <c:axPos val="b"/>
        <c:numFmt formatCode="General" sourceLinked="1"/>
        <c:majorTickMark val="out"/>
        <c:minorTickMark val="none"/>
        <c:tickLblPos val="nextTo"/>
        <c:crossAx val="70162688"/>
        <c:crosses val="autoZero"/>
        <c:crossBetween val="midCat"/>
      </c:valAx>
      <c:valAx>
        <c:axId val="70162688"/>
        <c:scaling>
          <c:orientation val="minMax"/>
          <c:min val="1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70120576"/>
        <c:crosses val="autoZero"/>
        <c:crossBetween val="midCat"/>
      </c:valAx>
    </c:plotArea>
    <c:plotVisOnly val="1"/>
    <c:dispBlanksAs val="gap"/>
    <c:showDLblsOverMax val="0"/>
  </c:chart>
  <c:txPr>
    <a:bodyPr/>
    <a:lstStyle/>
    <a:p>
      <a:pPr>
        <a:defRPr sz="2400"/>
      </a:pPr>
      <a:endParaRPr lang="en-US"/>
    </a:p>
  </c:txPr>
  <c:externalData r:id="rId2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0645289E-1E38-7886-F03E-D90E1C11B4F7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47" name="Rectangle 3">
            <a:extLst>
              <a:ext uri="{FF2B5EF4-FFF2-40B4-BE49-F238E27FC236}">
                <a16:creationId xmlns:a16="http://schemas.microsoft.com/office/drawing/2014/main" id="{796EE48C-2892-B77C-428A-5DFC487D68D3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48" name="Rectangle 4">
            <a:extLst>
              <a:ext uri="{FF2B5EF4-FFF2-40B4-BE49-F238E27FC236}">
                <a16:creationId xmlns:a16="http://schemas.microsoft.com/office/drawing/2014/main" id="{633DAC38-0AFA-292F-82EA-71A95AB82220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49" name="Rectangle 5">
            <a:extLst>
              <a:ext uri="{FF2B5EF4-FFF2-40B4-BE49-F238E27FC236}">
                <a16:creationId xmlns:a16="http://schemas.microsoft.com/office/drawing/2014/main" id="{6F1F8B53-94C6-5CC6-336F-49F68AB066E8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28995FEA-3732-4CBB-9C30-C793A9D7E87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" units="cm"/>
          <inkml:channel name="Y" type="integer" max="1632" units="cm"/>
        </inkml:traceFormat>
        <inkml:channelProperties>
          <inkml:channelProperty channel="X" name="resolution" value="99.99233" units="1/cm"/>
          <inkml:channelProperty channel="Y" name="resolution" value="99.99999" units="1/cm"/>
        </inkml:channelProperties>
      </inkml:inkSource>
      <inkml:timestamp xml:id="ts0" timeString="2012-07-25T06:31:52.783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0,'0'0,"0"0,0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" units="cm"/>
          <inkml:channel name="Y" type="integer" max="1632" units="cm"/>
        </inkml:traceFormat>
        <inkml:channelProperties>
          <inkml:channelProperty channel="X" name="resolution" value="99.99233" units="1/cm"/>
          <inkml:channelProperty channel="Y" name="resolution" value="99.99999" units="1/cm"/>
        </inkml:channelProperties>
      </inkml:inkSource>
      <inkml:timestamp xml:id="ts0" timeString="2012-08-13T06:28:50.612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0,'0'0,"0"0,0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" units="cm"/>
          <inkml:channel name="Y" type="integer" max="1632" units="cm"/>
        </inkml:traceFormat>
        <inkml:channelProperties>
          <inkml:channelProperty channel="X" name="resolution" value="99.99233" units="1/cm"/>
          <inkml:channelProperty channel="Y" name="resolution" value="99.99999" units="1/cm"/>
        </inkml:channelProperties>
      </inkml:inkSource>
      <inkml:timestamp xml:id="ts0" timeString="2012-08-27T06:30:09.174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1280" units="cm"/>
          <inkml:channel name="Y" type="integer" max="720" units="cm"/>
        </inkml:traceFormat>
        <inkml:channelProperties>
          <inkml:channelProperty channel="X" name="resolution" value="28.31858" units="1/cm"/>
          <inkml:channelProperty channel="Y" name="resolution" value="28.34646" units="1/cm"/>
        </inkml:channelProperties>
      </inkml:inkSource>
      <inkml:timestamp xml:id="ts0" timeString="2016-04-11T05:30:38.824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0,'0'25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1" units="in"/>
          <inkml:channel name="Y" type="integer" max="16319" units="in"/>
          <inkml:channel name="F" type="integer" max="32767" units="dev"/>
        </inkml:traceFormat>
        <inkml:channelProperties>
          <inkml:channelProperty channel="X" name="resolution" value="2540.22754" units="1/in"/>
          <inkml:channelProperty channel="Y" name="resolution" value="2540.31738" units="1/in"/>
          <inkml:channelProperty channel="F" name="resolution" value="0" units="1/dev"/>
        </inkml:channelProperties>
      </inkml:inkSource>
      <inkml:timestamp xml:id="ts0" timeString="2015-01-13T02:39:41.032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0 387,'0'0'1548,"0"0"-516,0 0-645,0 0-387,0 0 0,0 0 0,0 0 0,0 0-258,15 0 129,-6 4-903,14-4-774</inkml:trace>
  <inkml:trace contextRef="#ctx0" brushRef="#br0" timeOffset="219">486 677 903,'51'111'-387</inkml:trace>
  <inkml:trace contextRef="#ctx0" brushRef="#br0" timeOffset="531">1506 2640 129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1" units="in"/>
          <inkml:channel name="Y" type="integer" max="16319" units="in"/>
          <inkml:channel name="F" type="integer" max="32767" units="dev"/>
        </inkml:traceFormat>
        <inkml:channelProperties>
          <inkml:channelProperty channel="X" name="resolution" value="2540.22754" units="1/in"/>
          <inkml:channelProperty channel="Y" name="resolution" value="2540.31738" units="1/in"/>
          <inkml:channelProperty channel="F" name="resolution" value="0" units="1/dev"/>
        </inkml:channelProperties>
      </inkml:inkSource>
      <inkml:timestamp xml:id="ts0" timeString="2015-01-13T02:39:40.206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34 0 1161,'-5'137'3225,"5"-78"-387,-7-17-1290,1-1-2322,4 1-1548,-10-15 258,10 6-387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1" units="in"/>
          <inkml:channel name="Y" type="integer" max="16319" units="in"/>
          <inkml:channel name="F" type="integer" max="32767" units="dev"/>
        </inkml:traceFormat>
        <inkml:channelProperties>
          <inkml:channelProperty channel="X" name="resolution" value="2540.22754" units="1/in"/>
          <inkml:channelProperty channel="Y" name="resolution" value="2540.31738" units="1/in"/>
          <inkml:channelProperty channel="F" name="resolution" value="0" units="1/dev"/>
        </inkml:channelProperties>
      </inkml:inkSource>
      <inkml:timestamp xml:id="ts0" timeString="2016-01-18T06:15:10.075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10 1290,'0'-6'1548,"0"6"-129,0 0-774,0 0-258,0 0-258,9-4-258,-9 4-774,0 0-1161,0 0 258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1" units="in"/>
          <inkml:channel name="Y" type="integer" max="16319" units="in"/>
          <inkml:channel name="F" type="integer" max="32767" units="dev"/>
        </inkml:traceFormat>
        <inkml:channelProperties>
          <inkml:channelProperty channel="X" name="resolution" value="2540.22754" units="1/in"/>
          <inkml:channelProperty channel="Y" name="resolution" value="2540.31738" units="1/in"/>
          <inkml:channelProperty channel="F" name="resolution" value="0" units="1/dev"/>
        </inkml:channelProperties>
      </inkml:inkSource>
      <inkml:timestamp xml:id="ts0" timeString="2015-01-16T03:12:08.938"/>
    </inkml:context>
    <inkml:brush xml:id="br0">
      <inkml:brushProperty name="width" value="0.05292" units="cm"/>
      <inkml:brushProperty name="height" value="0.05292" units="cm"/>
      <inkml:brushProperty name="color" value="#1F497D"/>
      <inkml:brushProperty name="fitToCurve" value="1"/>
    </inkml:brush>
  </inkml:definitions>
  <inkml:trace contextRef="#ctx0" brushRef="#br0">12 0 9933,'-10'1'4515,"10"-1"-516,0 0-516,1 12-5031,10-5-2451,-11-7-387,19 2-129,-19-2-129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1" units="in"/>
          <inkml:channel name="Y" type="integer" max="16319" units="in"/>
          <inkml:channel name="F" type="integer" max="32767" units="dev"/>
        </inkml:traceFormat>
        <inkml:channelProperties>
          <inkml:channelProperty channel="X" name="resolution" value="2540.22754" units="1/in"/>
          <inkml:channelProperty channel="Y" name="resolution" value="2540.31738" units="1/in"/>
          <inkml:channelProperty channel="F" name="resolution" value="0" units="1/dev"/>
        </inkml:channelProperties>
      </inkml:inkSource>
      <inkml:timestamp xml:id="ts0" timeString="2013-07-25T10:47:08.707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0 14061,'28'6'4773,"-19"-5"-387,-9-1 0,0 0-4128,0 0-387,0 0-129,0 0-258,0 0-258,0 0-1161,0 0-2064,6 12-516,-6-12-129,-2 18-645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1" units="in"/>
          <inkml:channel name="Y" type="integer" max="16319" units="in"/>
          <inkml:channel name="F" type="integer" max="32767" units="dev"/>
        </inkml:traceFormat>
        <inkml:channelProperties>
          <inkml:channelProperty channel="X" name="resolution" value="2540.22754" units="1/in"/>
          <inkml:channelProperty channel="Y" name="resolution" value="2540.31738" units="1/in"/>
          <inkml:channelProperty channel="F" name="resolution" value="0" units="1/dev"/>
        </inkml:channelProperties>
      </inkml:inkSource>
      <inkml:timestamp xml:id="ts0" timeString="2016-04-27T05:33:36.352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13 129,'0'0'903,"0"0"129,0 0-129,0 0 129,0 0-387,0 0-387,0 0 0,0 0-129,6-6 0,-6 6 0,0 0 0,16 0 0,-16 0 129,21 2 0,-6 0 258,2 2 0,5-2-129,0 1-129,4-1 0,0 0-129,6 1 0,1-1 129,6 0-258,-4 1 0,5 0 129,0 1-129,3-1 129,-1 1 0,2 0 129,0 0-129,0 0 129,3-1 129,-2 0-258,3 0 258,-1 0-387,1 1 0,-4-2 129,-1 1-258,-2 1 129,-1-1 0,2 0 0,-3-1 0,6 0 0,-2 0 0,4-1 129,1-1-129,1 0 129,1 0-129,1 0 129,-2 0-129,-2-1 0,1-1 129,-4 0-129,-2 0 129,-2-1-129,-3 2 258,1-1-258,-2 1 129,-1 1-129,-1 0 129,2 0-129,-1 0 129,2 0-129,-4 0 0,1 0 129,-3-1-129,-2 1 129,-2-2 129,-5 1 0,-1 0 258,-6 0-387,2 0 258,-5 0-129,0 1 0,-12 0-129,17-2-129,-17 2 0,12 0-129,-12 0 129,12 0-258,-12 0 258,0 0-258,17 4 0,-17-4-774,16 0-1290,2 5-903,-18-5-258,24 0 258</inkml:trace>
  <inkml:trace contextRef="#ctx0" brushRef="#br0" timeOffset="811">2259 31 1032,'0'0'2064,"2"-7"-1161,-2 7-645,14-9-129,-2 4-258,-1 2 129,5-1-258,-1 3 129,2 1-129,-1 0 0,1 2 258,-3 4-387,-1 4 387,-5 0 0,-6 3 387,-2 1-129,-6 1 516,-7 3-129,-11-1-129,0 4 258,-10-2 258,2 2-516,-3 2-2967,-7-11 129,17 5-258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074" name="Rectangle 2">
            <a:extLst>
              <a:ext uri="{FF2B5EF4-FFF2-40B4-BE49-F238E27FC236}">
                <a16:creationId xmlns:a16="http://schemas.microsoft.com/office/drawing/2014/main" id="{73DAC548-048B-43B0-B84E-23B4B484C7E8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59075" name="Rectangle 3">
            <a:extLst>
              <a:ext uri="{FF2B5EF4-FFF2-40B4-BE49-F238E27FC236}">
                <a16:creationId xmlns:a16="http://schemas.microsoft.com/office/drawing/2014/main" id="{F8984582-512D-AD57-8AD6-3F0BB99C7A99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52" name="Rectangle 4">
            <a:extLst>
              <a:ext uri="{FF2B5EF4-FFF2-40B4-BE49-F238E27FC236}">
                <a16:creationId xmlns:a16="http://schemas.microsoft.com/office/drawing/2014/main" id="{364F15BF-0DDB-9B3C-1517-B3BFB2740087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9077" name="Rectangle 5">
            <a:extLst>
              <a:ext uri="{FF2B5EF4-FFF2-40B4-BE49-F238E27FC236}">
                <a16:creationId xmlns:a16="http://schemas.microsoft.com/office/drawing/2014/main" id="{4CC0221B-EE1A-F8C6-2B43-6EBA925D2201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259078" name="Rectangle 6">
            <a:extLst>
              <a:ext uri="{FF2B5EF4-FFF2-40B4-BE49-F238E27FC236}">
                <a16:creationId xmlns:a16="http://schemas.microsoft.com/office/drawing/2014/main" id="{E3BD8617-3B58-4F97-DCF1-AA5EDC6EEF69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59079" name="Rectangle 7">
            <a:extLst>
              <a:ext uri="{FF2B5EF4-FFF2-40B4-BE49-F238E27FC236}">
                <a16:creationId xmlns:a16="http://schemas.microsoft.com/office/drawing/2014/main" id="{21997177-F267-D4E0-6785-FB8623D14F5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95668F0D-5D11-4F6D-936B-1AAB9DC77DB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F440A7F4-4BA6-7C09-F4DC-55D4D50580E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93D9BB56-F357-D423-C824-DAD0266224A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EFE6CE0D-D827-F830-2568-F0383DBB47D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1480BDF-9C68-4EF6-8926-2C108D32233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176261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D8D8CAE4-D279-E57D-3533-F6C0BB2F75E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9B260A42-DA7E-7F1E-53C1-810762C80B3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FAAFF4F3-6CD3-1BD5-1282-D799231DF73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7E22138-ADF3-4657-8120-07FEDC4C1BF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189978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ADEAFB13-2C27-62E8-0B64-B13C3517B9D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4E6089BE-33E0-B7C7-36D8-D9979E04B51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AAE776B5-8AEF-0DE4-410D-939C1D166F7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9EE0FDB-5972-412E-8F7D-80800870C67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68259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2B4087D-B7B9-E18F-D7AF-89B9C513F88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AF98821-D913-90FF-5F07-E7D9D3E6331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2429483-A756-66CD-295B-634B1134F62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470360-C508-48B3-AA9B-E62534BB9F9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250757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CAFE351E-AF01-C65A-CBD4-2F2CC5A7675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9247FDC4-CD70-C912-C5B3-575E8A3EABB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713AEABC-38D1-A4A6-4906-E34AA6914F5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6D13B6-3017-4BB8-A438-B3DFBE9FD9C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828745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BD4C7044-FBD6-83DA-0026-53847649064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4100077B-A2D5-6066-39A1-44593BCB6C7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451559CB-5922-D495-C248-14FA368C0FF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1C90D6-6982-4383-9E2A-B0CAB4E85E3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747031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746EE8CE-3352-E3FB-F79B-56B89AD2C94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669A41DB-B5A1-8E47-051E-C0D16917B96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2AE5A1C6-98AE-D94A-9339-0011AD6112E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D033BB7-04B7-44D6-B172-E9018704F4A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830032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88E3992-6581-AFCF-22A2-6CD78CF39C5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A614104-DCF5-9301-4A85-ED21865D3F1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95D9BE6-170C-4A74-672D-12BA9A949DE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635D794-63CE-404A-92BB-0F83A1D5D74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364849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84FADCE-55E3-386C-B76F-125FCFC59F5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5B04C50-406A-0DC4-FEFB-740C7BD9083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8BF19F5-C743-1817-E408-B7B2CAC8F34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D2A415F-3350-445B-B272-54BE5D392C7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172854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B3E28891-2D1C-C6F8-F42D-6DDAF214A8F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319850DF-506F-9CAD-0F6C-8F315FDF50F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A646666B-3CDC-A8B6-23AF-4409793C7DB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B7A3A73-9AD0-4429-BCF5-9D81AC45E1B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764037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04CACF50-9649-0890-6199-07219CC7114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A4C6D2D6-C3CD-019B-C6FD-FF14CCDE713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20BABD9F-5867-A675-26B2-99246ACD54C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2ED688-B0BE-426D-A9A0-FA187ACA76C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858705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DCDCE981-B4F0-59C1-9B6B-79237EFB244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0391C12C-9C92-CDE7-4821-FF4F41F2EDC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EDB4B5B5-F7E5-73C0-A384-D74B2223ABA4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225440AA-0D2A-5621-AC66-CE0C3F489D74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C733A9C6-7C28-BB48-02A3-60DD7D1DCD35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>
              <a:defRPr/>
            </a:pPr>
            <a:fld id="{7FAA4287-DCB2-49EC-B880-0CE50D6BC66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customXml" Target="../ink/ink1.xml"/><Relationship Id="rId7" Type="http://schemas.openxmlformats.org/officeDocument/2006/relationships/customXml" Target="../ink/ink4.xml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6" Type="http://schemas.openxmlformats.org/officeDocument/2006/relationships/customXml" Target="../ink/ink3.xml"/><Relationship Id="rId5" Type="http://schemas.openxmlformats.org/officeDocument/2006/relationships/customXml" Target="../ink/ink2.xml"/><Relationship Id="rId4" Type="http://schemas.openxmlformats.org/officeDocument/2006/relationships/image" Target="../media/image1.png"/><Relationship Id="rId9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oleObject" Target="../embeddings/oleObject1.bin"/><Relationship Id="rId7" Type="http://schemas.openxmlformats.org/officeDocument/2006/relationships/customXml" Target="../ink/ink6.xm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customXml" Target="../ink/ink5.xml"/><Relationship Id="rId4" Type="http://schemas.openxmlformats.org/officeDocument/2006/relationships/image" Target="../media/image6.wmf"/><Relationship Id="rId9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.bin"/><Relationship Id="rId3" Type="http://schemas.openxmlformats.org/officeDocument/2006/relationships/image" Target="../media/image7.wmf"/><Relationship Id="rId7" Type="http://schemas.openxmlformats.org/officeDocument/2006/relationships/image" Target="../media/image9.wmf"/><Relationship Id="rId12" Type="http://schemas.openxmlformats.org/officeDocument/2006/relationships/image" Target="../media/image11.wmf"/><Relationship Id="rId2" Type="http://schemas.openxmlformats.org/officeDocument/2006/relationships/oleObject" Target="../embeddings/oleObject2.bin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4.bin"/><Relationship Id="rId11" Type="http://schemas.openxmlformats.org/officeDocument/2006/relationships/oleObject" Target="../embeddings/oleObject6.bin"/><Relationship Id="rId5" Type="http://schemas.openxmlformats.org/officeDocument/2006/relationships/image" Target="../media/image8.wmf"/><Relationship Id="rId10" Type="http://schemas.openxmlformats.org/officeDocument/2006/relationships/image" Target="../media/image4.png"/><Relationship Id="rId4" Type="http://schemas.openxmlformats.org/officeDocument/2006/relationships/oleObject" Target="../embeddings/oleObject3.bin"/><Relationship Id="rId9" Type="http://schemas.openxmlformats.org/officeDocument/2006/relationships/image" Target="../media/image10.w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11.wmf"/><Relationship Id="rId4" Type="http://schemas.openxmlformats.org/officeDocument/2006/relationships/oleObject" Target="../embeddings/oleObject6.bin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wmf"/><Relationship Id="rId3" Type="http://schemas.openxmlformats.org/officeDocument/2006/relationships/oleObject" Target="../embeddings/oleObject7.bin"/><Relationship Id="rId7" Type="http://schemas.openxmlformats.org/officeDocument/2006/relationships/oleObject" Target="../embeddings/oleObject9.bin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4.wmf"/><Relationship Id="rId5" Type="http://schemas.openxmlformats.org/officeDocument/2006/relationships/oleObject" Target="../embeddings/oleObject8.bin"/><Relationship Id="rId4" Type="http://schemas.openxmlformats.org/officeDocument/2006/relationships/image" Target="../media/image13.wmf"/><Relationship Id="rId9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customXml" Target="../ink/ink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customXml" Target="../ink/ink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7" Type="http://schemas.openxmlformats.org/officeDocument/2006/relationships/image" Target="../media/image4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wmf"/><Relationship Id="rId5" Type="http://schemas.openxmlformats.org/officeDocument/2006/relationships/oleObject" Target="../embeddings/oleObject11.bin"/><Relationship Id="rId4" Type="http://schemas.openxmlformats.org/officeDocument/2006/relationships/image" Target="../media/image20.wmf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5.bin"/><Relationship Id="rId13" Type="http://schemas.openxmlformats.org/officeDocument/2006/relationships/image" Target="../media/image27.wmf"/><Relationship Id="rId3" Type="http://schemas.openxmlformats.org/officeDocument/2006/relationships/image" Target="../media/image22.wmf"/><Relationship Id="rId7" Type="http://schemas.openxmlformats.org/officeDocument/2006/relationships/image" Target="../media/image24.wmf"/><Relationship Id="rId12" Type="http://schemas.openxmlformats.org/officeDocument/2006/relationships/oleObject" Target="../embeddings/oleObject17.bin"/><Relationship Id="rId2" Type="http://schemas.openxmlformats.org/officeDocument/2006/relationships/oleObject" Target="../embeddings/oleObject12.bin"/><Relationship Id="rId16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14.bin"/><Relationship Id="rId11" Type="http://schemas.openxmlformats.org/officeDocument/2006/relationships/image" Target="../media/image26.wmf"/><Relationship Id="rId5" Type="http://schemas.openxmlformats.org/officeDocument/2006/relationships/image" Target="../media/image23.wmf"/><Relationship Id="rId15" Type="http://schemas.openxmlformats.org/officeDocument/2006/relationships/image" Target="../media/image31.png"/><Relationship Id="rId10" Type="http://schemas.openxmlformats.org/officeDocument/2006/relationships/oleObject" Target="../embeddings/oleObject16.bin"/><Relationship Id="rId4" Type="http://schemas.openxmlformats.org/officeDocument/2006/relationships/oleObject" Target="../embeddings/oleObject13.bin"/><Relationship Id="rId9" Type="http://schemas.openxmlformats.org/officeDocument/2006/relationships/image" Target="../media/image25.wmf"/><Relationship Id="rId14" Type="http://schemas.openxmlformats.org/officeDocument/2006/relationships/customXml" Target="../ink/ink9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1.bin"/><Relationship Id="rId3" Type="http://schemas.openxmlformats.org/officeDocument/2006/relationships/image" Target="../media/image28.wmf"/><Relationship Id="rId7" Type="http://schemas.openxmlformats.org/officeDocument/2006/relationships/image" Target="../media/image30.wmf"/><Relationship Id="rId2" Type="http://schemas.openxmlformats.org/officeDocument/2006/relationships/oleObject" Target="../embeddings/oleObject18.bin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20.bin"/><Relationship Id="rId5" Type="http://schemas.openxmlformats.org/officeDocument/2006/relationships/image" Target="../media/image29.wmf"/><Relationship Id="rId10" Type="http://schemas.openxmlformats.org/officeDocument/2006/relationships/image" Target="../media/image4.png"/><Relationship Id="rId4" Type="http://schemas.openxmlformats.org/officeDocument/2006/relationships/oleObject" Target="../embeddings/oleObject19.bin"/><Relationship Id="rId9" Type="http://schemas.openxmlformats.org/officeDocument/2006/relationships/image" Target="../media/image31.w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4.wmf"/><Relationship Id="rId4" Type="http://schemas.openxmlformats.org/officeDocument/2006/relationships/oleObject" Target="../embeddings/oleObject22.bin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5.tiff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.png"/><Relationship Id="rId4" Type="http://schemas.microsoft.com/office/2007/relationships/hdphoto" Target="../media/hdphoto1.wdp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5.bin"/><Relationship Id="rId13" Type="http://schemas.openxmlformats.org/officeDocument/2006/relationships/image" Target="../media/image43.wmf"/><Relationship Id="rId3" Type="http://schemas.openxmlformats.org/officeDocument/2006/relationships/image" Target="../media/image38.jpeg"/><Relationship Id="rId7" Type="http://schemas.openxmlformats.org/officeDocument/2006/relationships/image" Target="../media/image40.wmf"/><Relationship Id="rId12" Type="http://schemas.openxmlformats.org/officeDocument/2006/relationships/oleObject" Target="../embeddings/oleObject27.bin"/><Relationship Id="rId2" Type="http://schemas.openxmlformats.org/officeDocument/2006/relationships/audio" Target="../media/audio1.wav"/><Relationship Id="rId16" Type="http://schemas.openxmlformats.org/officeDocument/2006/relationships/image" Target="../media/image4.png"/><Relationship Id="rId1" Type="http://schemas.openxmlformats.org/officeDocument/2006/relationships/slideLayout" Target="../slideLayouts/slideLayout6.xml"/><Relationship Id="rId6" Type="http://schemas.openxmlformats.org/officeDocument/2006/relationships/oleObject" Target="../embeddings/oleObject24.bin"/><Relationship Id="rId11" Type="http://schemas.openxmlformats.org/officeDocument/2006/relationships/image" Target="../media/image42.wmf"/><Relationship Id="rId5" Type="http://schemas.openxmlformats.org/officeDocument/2006/relationships/image" Target="../media/image39.wmf"/><Relationship Id="rId15" Type="http://schemas.openxmlformats.org/officeDocument/2006/relationships/image" Target="../media/image44.wmf"/><Relationship Id="rId10" Type="http://schemas.openxmlformats.org/officeDocument/2006/relationships/oleObject" Target="../embeddings/oleObject26.bin"/><Relationship Id="rId4" Type="http://schemas.openxmlformats.org/officeDocument/2006/relationships/oleObject" Target="../embeddings/oleObject23.bin"/><Relationship Id="rId9" Type="http://schemas.openxmlformats.org/officeDocument/2006/relationships/image" Target="../media/image41.wmf"/><Relationship Id="rId14" Type="http://schemas.openxmlformats.org/officeDocument/2006/relationships/oleObject" Target="../embeddings/oleObject28.bin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6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customXml" Target="../ink/ink10.xml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.png"/><Relationship Id="rId4" Type="http://schemas.openxmlformats.org/officeDocument/2006/relationships/image" Target="../media/image20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>
            <a:extLst>
              <a:ext uri="{FF2B5EF4-FFF2-40B4-BE49-F238E27FC236}">
                <a16:creationId xmlns:a16="http://schemas.microsoft.com/office/drawing/2014/main" id="{F2ECBDB1-A5C6-5BA2-6D77-74F9BC36088C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293688" y="228600"/>
            <a:ext cx="8839200" cy="914400"/>
          </a:xfrm>
          <a:solidFill>
            <a:schemeClr val="bg1"/>
          </a:solidFill>
          <a:ln>
            <a:solidFill>
              <a:srgbClr val="FF33CC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altLang="en-US" sz="2800" dirty="0">
                <a:solidFill>
                  <a:schemeClr val="accent2"/>
                </a:solidFill>
              </a:rPr>
              <a:t>Advanced Studies on Combustion in CI Engines</a:t>
            </a:r>
          </a:p>
        </p:txBody>
      </p:sp>
      <p:sp>
        <p:nvSpPr>
          <p:cNvPr id="4099" name="Rectangle 3">
            <a:extLst>
              <a:ext uri="{FF2B5EF4-FFF2-40B4-BE49-F238E27FC236}">
                <a16:creationId xmlns:a16="http://schemas.microsoft.com/office/drawing/2014/main" id="{CAB1B514-C434-AC9C-BBB0-2DD688DB6D8A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676400" y="3505200"/>
            <a:ext cx="6400800" cy="1295400"/>
          </a:xfrm>
        </p:spPr>
        <p:txBody>
          <a:bodyPr/>
          <a:lstStyle/>
          <a:p>
            <a:pPr eaLnBrk="1" hangingPunct="1"/>
            <a:r>
              <a:rPr lang="en-US" altLang="en-US" sz="1800">
                <a:latin typeface="CommercialScript BT"/>
              </a:rPr>
              <a:t> P M V Subbarao</a:t>
            </a:r>
          </a:p>
          <a:p>
            <a:pPr eaLnBrk="1" hangingPunct="1"/>
            <a:r>
              <a:rPr lang="en-US" altLang="en-US" sz="1800">
                <a:latin typeface="CommercialScript BT"/>
              </a:rPr>
              <a:t>Professor</a:t>
            </a:r>
          </a:p>
          <a:p>
            <a:pPr eaLnBrk="1" hangingPunct="1"/>
            <a:r>
              <a:rPr lang="en-US" altLang="en-US" sz="1800">
                <a:latin typeface="Tempus Sans ITC" panose="04020404030D07020202" pitchFamily="82" charset="0"/>
              </a:rPr>
              <a:t>Mechanical Engineering Department</a:t>
            </a:r>
          </a:p>
        </p:txBody>
      </p:sp>
      <p:sp>
        <p:nvSpPr>
          <p:cNvPr id="4100" name="Text Box 4">
            <a:extLst>
              <a:ext uri="{FF2B5EF4-FFF2-40B4-BE49-F238E27FC236}">
                <a16:creationId xmlns:a16="http://schemas.microsoft.com/office/drawing/2014/main" id="{F68B26A2-9C7D-92AE-8F31-7D1C7A8621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9200" y="4800600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Arial" panose="020B0604020202020204" pitchFamily="34" charset="0"/>
            </a:endParaRPr>
          </a:p>
        </p:txBody>
      </p:sp>
      <p:sp>
        <p:nvSpPr>
          <p:cNvPr id="74757" name="Text Box 5">
            <a:extLst>
              <a:ext uri="{FF2B5EF4-FFF2-40B4-BE49-F238E27FC236}">
                <a16:creationId xmlns:a16="http://schemas.microsoft.com/office/drawing/2014/main" id="{1157B656-0244-4069-5FA4-E6D16FA7A6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0175" y="5105400"/>
            <a:ext cx="8839200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4000" b="1" dirty="0">
                <a:solidFill>
                  <a:srgbClr val="FF0000"/>
                </a:solidFill>
                <a:latin typeface="Blackadder ITC" panose="04020505051007020D02" pitchFamily="82" charset="0"/>
              </a:rPr>
              <a:t>Combustion Process in Heterogeneous Mixtures….</a:t>
            </a:r>
          </a:p>
        </p:txBody>
      </p:sp>
      <p:grpSp>
        <p:nvGrpSpPr>
          <p:cNvPr id="4102" name="Group 8">
            <a:extLst>
              <a:ext uri="{FF2B5EF4-FFF2-40B4-BE49-F238E27FC236}">
                <a16:creationId xmlns:a16="http://schemas.microsoft.com/office/drawing/2014/main" id="{BB04537B-EAA5-E417-A900-FEA0D28DD25F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grpSp>
          <p:nvGrpSpPr>
            <p:cNvPr id="4121" name="Group 9">
              <a:extLst>
                <a:ext uri="{FF2B5EF4-FFF2-40B4-BE49-F238E27FC236}">
                  <a16:creationId xmlns:a16="http://schemas.microsoft.com/office/drawing/2014/main" id="{0C85A9AA-D842-F7E0-BE0B-CF05E2E3550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192" cy="4320"/>
              <a:chOff x="0" y="-48"/>
              <a:chExt cx="144" cy="4368"/>
            </a:xfrm>
          </p:grpSpPr>
          <p:sp>
            <p:nvSpPr>
              <p:cNvPr id="4131" name="Rectangle 10">
                <a:extLst>
                  <a:ext uri="{FF2B5EF4-FFF2-40B4-BE49-F238E27FC236}">
                    <a16:creationId xmlns:a16="http://schemas.microsoft.com/office/drawing/2014/main" id="{571BA078-AB34-C112-CBBD-CE598F20441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-48"/>
                <a:ext cx="144" cy="2352"/>
              </a:xfrm>
              <a:prstGeom prst="rect">
                <a:avLst/>
              </a:prstGeom>
              <a:gradFill rotWithShape="0">
                <a:gsLst>
                  <a:gs pos="0">
                    <a:srgbClr val="FF9900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2400">
                  <a:latin typeface="Arial" panose="020B0604020202020204" pitchFamily="34" charset="0"/>
                </a:endParaRPr>
              </a:p>
            </p:txBody>
          </p:sp>
          <p:sp>
            <p:nvSpPr>
              <p:cNvPr id="4132" name="Rectangle 11">
                <a:extLst>
                  <a:ext uri="{FF2B5EF4-FFF2-40B4-BE49-F238E27FC236}">
                    <a16:creationId xmlns:a16="http://schemas.microsoft.com/office/drawing/2014/main" id="{8F2553FF-975D-6F5E-8240-C64182E0EE9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2160"/>
                <a:ext cx="144" cy="2160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0066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2400">
                  <a:latin typeface="Arial" panose="020B0604020202020204" pitchFamily="34" charset="0"/>
                </a:endParaRPr>
              </a:p>
            </p:txBody>
          </p:sp>
        </p:grpSp>
        <p:grpSp>
          <p:nvGrpSpPr>
            <p:cNvPr id="4122" name="Group 12">
              <a:extLst>
                <a:ext uri="{FF2B5EF4-FFF2-40B4-BE49-F238E27FC236}">
                  <a16:creationId xmlns:a16="http://schemas.microsoft.com/office/drawing/2014/main" id="{78617FFE-A066-100E-C5AB-44F088007DD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674" y="24"/>
              <a:ext cx="86" cy="4296"/>
              <a:chOff x="5616" y="-48"/>
              <a:chExt cx="144" cy="4368"/>
            </a:xfrm>
          </p:grpSpPr>
          <p:sp>
            <p:nvSpPr>
              <p:cNvPr id="4129" name="Rectangle 13">
                <a:extLst>
                  <a:ext uri="{FF2B5EF4-FFF2-40B4-BE49-F238E27FC236}">
                    <a16:creationId xmlns:a16="http://schemas.microsoft.com/office/drawing/2014/main" id="{332F7BC2-B757-B5D1-3567-7AB38E027EC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16" y="-48"/>
                <a:ext cx="144" cy="2352"/>
              </a:xfrm>
              <a:prstGeom prst="rect">
                <a:avLst/>
              </a:prstGeom>
              <a:gradFill rotWithShape="0">
                <a:gsLst>
                  <a:gs pos="0">
                    <a:srgbClr val="006600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2400">
                  <a:latin typeface="Arial" panose="020B0604020202020204" pitchFamily="34" charset="0"/>
                </a:endParaRPr>
              </a:p>
            </p:txBody>
          </p:sp>
          <p:sp>
            <p:nvSpPr>
              <p:cNvPr id="4130" name="Rectangle 14">
                <a:extLst>
                  <a:ext uri="{FF2B5EF4-FFF2-40B4-BE49-F238E27FC236}">
                    <a16:creationId xmlns:a16="http://schemas.microsoft.com/office/drawing/2014/main" id="{12569943-FDBB-372E-254A-01D9DCA1D4C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16" y="2160"/>
                <a:ext cx="144" cy="2160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FF99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2400">
                  <a:latin typeface="Arial" panose="020B0604020202020204" pitchFamily="34" charset="0"/>
                </a:endParaRPr>
              </a:p>
            </p:txBody>
          </p:sp>
        </p:grpSp>
        <p:grpSp>
          <p:nvGrpSpPr>
            <p:cNvPr id="4123" name="Group 15">
              <a:extLst>
                <a:ext uri="{FF2B5EF4-FFF2-40B4-BE49-F238E27FC236}">
                  <a16:creationId xmlns:a16="http://schemas.microsoft.com/office/drawing/2014/main" id="{5E918F1C-2AA9-C1A6-FCF2-F5ECF213DBA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4" y="0"/>
              <a:ext cx="5616" cy="144"/>
              <a:chOff x="96" y="-48"/>
              <a:chExt cx="5520" cy="144"/>
            </a:xfrm>
          </p:grpSpPr>
          <p:sp>
            <p:nvSpPr>
              <p:cNvPr id="4127" name="Rectangle 16">
                <a:extLst>
                  <a:ext uri="{FF2B5EF4-FFF2-40B4-BE49-F238E27FC236}">
                    <a16:creationId xmlns:a16="http://schemas.microsoft.com/office/drawing/2014/main" id="{03585978-608D-9A92-4D9B-2B73D60CF78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6" y="-48"/>
                <a:ext cx="2736" cy="144"/>
              </a:xfrm>
              <a:prstGeom prst="rect">
                <a:avLst/>
              </a:prstGeom>
              <a:gradFill rotWithShape="0">
                <a:gsLst>
                  <a:gs pos="0">
                    <a:srgbClr val="FF990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2400">
                  <a:latin typeface="Arial" panose="020B0604020202020204" pitchFamily="34" charset="0"/>
                </a:endParaRPr>
              </a:p>
            </p:txBody>
          </p:sp>
          <p:sp>
            <p:nvSpPr>
              <p:cNvPr id="4128" name="Rectangle 17">
                <a:extLst>
                  <a:ext uri="{FF2B5EF4-FFF2-40B4-BE49-F238E27FC236}">
                    <a16:creationId xmlns:a16="http://schemas.microsoft.com/office/drawing/2014/main" id="{35480F15-AF49-A58A-4841-375541C228E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2" y="-48"/>
                <a:ext cx="2784" cy="144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00660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2400">
                  <a:latin typeface="Arial" panose="020B0604020202020204" pitchFamily="34" charset="0"/>
                </a:endParaRPr>
              </a:p>
            </p:txBody>
          </p:sp>
        </p:grpSp>
        <p:grpSp>
          <p:nvGrpSpPr>
            <p:cNvPr id="4124" name="Group 18">
              <a:extLst>
                <a:ext uri="{FF2B5EF4-FFF2-40B4-BE49-F238E27FC236}">
                  <a16:creationId xmlns:a16="http://schemas.microsoft.com/office/drawing/2014/main" id="{77519778-82DD-2230-F9DC-6447C7CA354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4" y="4234"/>
              <a:ext cx="5616" cy="86"/>
              <a:chOff x="96" y="4176"/>
              <a:chExt cx="5520" cy="144"/>
            </a:xfrm>
          </p:grpSpPr>
          <p:sp>
            <p:nvSpPr>
              <p:cNvPr id="4125" name="Rectangle 19">
                <a:extLst>
                  <a:ext uri="{FF2B5EF4-FFF2-40B4-BE49-F238E27FC236}">
                    <a16:creationId xmlns:a16="http://schemas.microsoft.com/office/drawing/2014/main" id="{BF60C079-EBF2-A319-9709-DB83559C8E5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6" y="4176"/>
                <a:ext cx="2736" cy="144"/>
              </a:xfrm>
              <a:prstGeom prst="rect">
                <a:avLst/>
              </a:prstGeom>
              <a:gradFill rotWithShape="0">
                <a:gsLst>
                  <a:gs pos="0">
                    <a:srgbClr val="00660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2400">
                  <a:latin typeface="Arial" panose="020B0604020202020204" pitchFamily="34" charset="0"/>
                </a:endParaRPr>
              </a:p>
            </p:txBody>
          </p:sp>
          <p:sp>
            <p:nvSpPr>
              <p:cNvPr id="4126" name="Rectangle 20">
                <a:extLst>
                  <a:ext uri="{FF2B5EF4-FFF2-40B4-BE49-F238E27FC236}">
                    <a16:creationId xmlns:a16="http://schemas.microsoft.com/office/drawing/2014/main" id="{909DA30D-7350-6459-ECD7-C863C20B1F2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2" y="4176"/>
                <a:ext cx="2784" cy="144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FF990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2400">
                  <a:latin typeface="Arial" panose="020B0604020202020204" pitchFamily="34" charset="0"/>
                </a:endParaRPr>
              </a:p>
            </p:txBody>
          </p:sp>
        </p:grpSp>
      </p:grp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1026" name="Ink 20">
                <a:extLst>
                  <a:ext uri="{FF2B5EF4-FFF2-40B4-BE49-F238E27FC236}">
                    <a16:creationId xmlns:a16="http://schemas.microsoft.com/office/drawing/2014/main" id="{AD30D929-3849-A9FE-040E-9E0BFB722C17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0" y="3386138"/>
              <a:ext cx="1588" cy="1587"/>
            </p14:xfrm>
          </p:contentPart>
        </mc:Choice>
        <mc:Fallback xmlns="">
          <p:pic>
            <p:nvPicPr>
              <p:cNvPr id="1026" name="Ink 20">
                <a:extLst>
                  <a:ext uri="{FF2B5EF4-FFF2-40B4-BE49-F238E27FC236}">
                    <a16:creationId xmlns:a16="http://schemas.microsoft.com/office/drawing/2014/main" id="{AD30D929-3849-A9FE-040E-9E0BFB722C17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-41288" y="3344876"/>
                <a:ext cx="84164" cy="84111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1027" name="Ink 21">
                <a:extLst>
                  <a:ext uri="{FF2B5EF4-FFF2-40B4-BE49-F238E27FC236}">
                    <a16:creationId xmlns:a16="http://schemas.microsoft.com/office/drawing/2014/main" id="{C39184BA-D06E-5DA1-CA24-FE1B990238BA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9080500" y="0"/>
              <a:ext cx="1588" cy="1588"/>
            </p14:xfrm>
          </p:contentPart>
        </mc:Choice>
        <mc:Fallback xmlns="">
          <p:pic>
            <p:nvPicPr>
              <p:cNvPr id="1027" name="Ink 21">
                <a:extLst>
                  <a:ext uri="{FF2B5EF4-FFF2-40B4-BE49-F238E27FC236}">
                    <a16:creationId xmlns:a16="http://schemas.microsoft.com/office/drawing/2014/main" id="{C39184BA-D06E-5DA1-CA24-FE1B990238BA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9039212" y="-41288"/>
                <a:ext cx="84164" cy="84164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028" name="Ink 22">
                <a:extLst>
                  <a:ext uri="{FF2B5EF4-FFF2-40B4-BE49-F238E27FC236}">
                    <a16:creationId xmlns:a16="http://schemas.microsoft.com/office/drawing/2014/main" id="{95A1AC7C-AEC1-1F24-CD4F-CFCD9D7AE067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9132888" y="0"/>
              <a:ext cx="1587" cy="1588"/>
            </p14:xfrm>
          </p:contentPart>
        </mc:Choice>
        <mc:Fallback xmlns="">
          <p:pic>
            <p:nvPicPr>
              <p:cNvPr id="1028" name="Ink 22">
                <a:extLst>
                  <a:ext uri="{FF2B5EF4-FFF2-40B4-BE49-F238E27FC236}">
                    <a16:creationId xmlns:a16="http://schemas.microsoft.com/office/drawing/2014/main" id="{95A1AC7C-AEC1-1F24-CD4F-CFCD9D7AE067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9091626" y="-41288"/>
                <a:ext cx="84111" cy="84164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1029" name="Ink 23">
                <a:extLst>
                  <a:ext uri="{FF2B5EF4-FFF2-40B4-BE49-F238E27FC236}">
                    <a16:creationId xmlns:a16="http://schemas.microsoft.com/office/drawing/2014/main" id="{2E24286B-9116-B379-2724-8EECAA43F733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514350" y="6115050"/>
              <a:ext cx="1588" cy="9525"/>
            </p14:xfrm>
          </p:contentPart>
        </mc:Choice>
        <mc:Fallback xmlns="">
          <p:pic>
            <p:nvPicPr>
              <p:cNvPr id="1029" name="Ink 23">
                <a:extLst>
                  <a:ext uri="{FF2B5EF4-FFF2-40B4-BE49-F238E27FC236}">
                    <a16:creationId xmlns:a16="http://schemas.microsoft.com/office/drawing/2014/main" id="{2E24286B-9116-B379-2724-8EECAA43F733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473062" y="6105525"/>
                <a:ext cx="84164" cy="28575"/>
              </a:xfrm>
              <a:prstGeom prst="rect">
                <a:avLst/>
              </a:prstGeom>
            </p:spPr>
          </p:pic>
        </mc:Fallback>
      </mc:AlternateContent>
      <p:grpSp>
        <p:nvGrpSpPr>
          <p:cNvPr id="4107" name="Group 8">
            <a:extLst>
              <a:ext uri="{FF2B5EF4-FFF2-40B4-BE49-F238E27FC236}">
                <a16:creationId xmlns:a16="http://schemas.microsoft.com/office/drawing/2014/main" id="{58ED4726-1199-53FD-AF7B-433F140D220B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grpSp>
          <p:nvGrpSpPr>
            <p:cNvPr id="4109" name="Group 9">
              <a:extLst>
                <a:ext uri="{FF2B5EF4-FFF2-40B4-BE49-F238E27FC236}">
                  <a16:creationId xmlns:a16="http://schemas.microsoft.com/office/drawing/2014/main" id="{CAA43EBC-B37D-8E2B-19D3-02802062D4D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192" cy="4320"/>
              <a:chOff x="0" y="-48"/>
              <a:chExt cx="144" cy="4368"/>
            </a:xfrm>
          </p:grpSpPr>
          <p:sp>
            <p:nvSpPr>
              <p:cNvPr id="4119" name="Rectangle 10">
                <a:extLst>
                  <a:ext uri="{FF2B5EF4-FFF2-40B4-BE49-F238E27FC236}">
                    <a16:creationId xmlns:a16="http://schemas.microsoft.com/office/drawing/2014/main" id="{C1D0C354-58FA-E575-1207-98C8A2A8E07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-48"/>
                <a:ext cx="144" cy="2352"/>
              </a:xfrm>
              <a:prstGeom prst="rect">
                <a:avLst/>
              </a:prstGeom>
              <a:gradFill rotWithShape="0">
                <a:gsLst>
                  <a:gs pos="0">
                    <a:srgbClr val="FF9900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  <p:sp>
            <p:nvSpPr>
              <p:cNvPr id="4120" name="Rectangle 11">
                <a:extLst>
                  <a:ext uri="{FF2B5EF4-FFF2-40B4-BE49-F238E27FC236}">
                    <a16:creationId xmlns:a16="http://schemas.microsoft.com/office/drawing/2014/main" id="{84973E8B-11BA-3458-EC2B-4EBE98938C2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2160"/>
                <a:ext cx="144" cy="2160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0066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</p:grpSp>
        <p:grpSp>
          <p:nvGrpSpPr>
            <p:cNvPr id="4110" name="Group 12">
              <a:extLst>
                <a:ext uri="{FF2B5EF4-FFF2-40B4-BE49-F238E27FC236}">
                  <a16:creationId xmlns:a16="http://schemas.microsoft.com/office/drawing/2014/main" id="{3909A78B-72D4-E470-16AC-7006031B377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674" y="24"/>
              <a:ext cx="86" cy="4296"/>
              <a:chOff x="5616" y="-48"/>
              <a:chExt cx="144" cy="4368"/>
            </a:xfrm>
          </p:grpSpPr>
          <p:sp>
            <p:nvSpPr>
              <p:cNvPr id="4117" name="Rectangle 13">
                <a:extLst>
                  <a:ext uri="{FF2B5EF4-FFF2-40B4-BE49-F238E27FC236}">
                    <a16:creationId xmlns:a16="http://schemas.microsoft.com/office/drawing/2014/main" id="{F490150F-64F7-EB7B-9918-669D519E4F4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16" y="-48"/>
                <a:ext cx="144" cy="2352"/>
              </a:xfrm>
              <a:prstGeom prst="rect">
                <a:avLst/>
              </a:prstGeom>
              <a:gradFill rotWithShape="0">
                <a:gsLst>
                  <a:gs pos="0">
                    <a:srgbClr val="006600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  <p:sp>
            <p:nvSpPr>
              <p:cNvPr id="4118" name="Rectangle 14">
                <a:extLst>
                  <a:ext uri="{FF2B5EF4-FFF2-40B4-BE49-F238E27FC236}">
                    <a16:creationId xmlns:a16="http://schemas.microsoft.com/office/drawing/2014/main" id="{BBBCE7D1-3FB9-79A1-0DDD-941FBB82E70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16" y="2160"/>
                <a:ext cx="144" cy="2160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FF99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</p:grpSp>
        <p:grpSp>
          <p:nvGrpSpPr>
            <p:cNvPr id="4111" name="Group 15">
              <a:extLst>
                <a:ext uri="{FF2B5EF4-FFF2-40B4-BE49-F238E27FC236}">
                  <a16:creationId xmlns:a16="http://schemas.microsoft.com/office/drawing/2014/main" id="{DA3A20A7-56FB-7380-649C-A9063944F27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4" y="0"/>
              <a:ext cx="5616" cy="144"/>
              <a:chOff x="96" y="-48"/>
              <a:chExt cx="5520" cy="144"/>
            </a:xfrm>
          </p:grpSpPr>
          <p:sp>
            <p:nvSpPr>
              <p:cNvPr id="4115" name="Rectangle 16">
                <a:extLst>
                  <a:ext uri="{FF2B5EF4-FFF2-40B4-BE49-F238E27FC236}">
                    <a16:creationId xmlns:a16="http://schemas.microsoft.com/office/drawing/2014/main" id="{9D39B747-F04B-DF14-5D0F-9F5D5EA2F26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6" y="-48"/>
                <a:ext cx="2736" cy="144"/>
              </a:xfrm>
              <a:prstGeom prst="rect">
                <a:avLst/>
              </a:prstGeom>
              <a:gradFill rotWithShape="0">
                <a:gsLst>
                  <a:gs pos="0">
                    <a:srgbClr val="FF990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  <p:sp>
            <p:nvSpPr>
              <p:cNvPr id="4116" name="Rectangle 17">
                <a:extLst>
                  <a:ext uri="{FF2B5EF4-FFF2-40B4-BE49-F238E27FC236}">
                    <a16:creationId xmlns:a16="http://schemas.microsoft.com/office/drawing/2014/main" id="{CBAB4722-28C0-009A-D1CB-F32E3CD8A58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2" y="-48"/>
                <a:ext cx="2784" cy="144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00660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</p:grpSp>
        <p:grpSp>
          <p:nvGrpSpPr>
            <p:cNvPr id="4112" name="Group 18">
              <a:extLst>
                <a:ext uri="{FF2B5EF4-FFF2-40B4-BE49-F238E27FC236}">
                  <a16:creationId xmlns:a16="http://schemas.microsoft.com/office/drawing/2014/main" id="{844F0F80-5CD8-0957-091F-F5FD26285E8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4" y="4234"/>
              <a:ext cx="5616" cy="86"/>
              <a:chOff x="96" y="4176"/>
              <a:chExt cx="5520" cy="144"/>
            </a:xfrm>
          </p:grpSpPr>
          <p:sp>
            <p:nvSpPr>
              <p:cNvPr id="4113" name="Rectangle 19">
                <a:extLst>
                  <a:ext uri="{FF2B5EF4-FFF2-40B4-BE49-F238E27FC236}">
                    <a16:creationId xmlns:a16="http://schemas.microsoft.com/office/drawing/2014/main" id="{70022BD2-1D5F-FBD8-A663-55CB5492682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6" y="4176"/>
                <a:ext cx="2736" cy="144"/>
              </a:xfrm>
              <a:prstGeom prst="rect">
                <a:avLst/>
              </a:prstGeom>
              <a:gradFill rotWithShape="0">
                <a:gsLst>
                  <a:gs pos="0">
                    <a:srgbClr val="00660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  <p:sp>
            <p:nvSpPr>
              <p:cNvPr id="4114" name="Rectangle 20">
                <a:extLst>
                  <a:ext uri="{FF2B5EF4-FFF2-40B4-BE49-F238E27FC236}">
                    <a16:creationId xmlns:a16="http://schemas.microsoft.com/office/drawing/2014/main" id="{CC114D41-F51D-676E-15EC-C1671D99273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2" y="4176"/>
                <a:ext cx="2784" cy="144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FF990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</p:grpSp>
      </p:grpSp>
      <p:pic>
        <p:nvPicPr>
          <p:cNvPr id="4108" name="Picture 2" descr="A picture containing shape&#10;&#10;Description automatically generated">
            <a:extLst>
              <a:ext uri="{FF2B5EF4-FFF2-40B4-BE49-F238E27FC236}">
                <a16:creationId xmlns:a16="http://schemas.microsoft.com/office/drawing/2014/main" id="{FB823202-5225-FD6F-DD77-D1889DB368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9638" y="1639888"/>
            <a:ext cx="4362450" cy="2297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747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4757" grpId="0" build="p" autoUpdateAnimBg="0"/>
      <p:bldP spid="74757" grpId="1" build="p" autoUpdateAnimBg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47">
            <a:extLst>
              <a:ext uri="{FF2B5EF4-FFF2-40B4-BE49-F238E27FC236}">
                <a16:creationId xmlns:a16="http://schemas.microsoft.com/office/drawing/2014/main" id="{DE83E975-14FF-D83E-BC20-98D15361C76E}"/>
              </a:ext>
            </a:extLst>
          </p:cNvPr>
          <p:cNvGrpSpPr>
            <a:grpSpLocks/>
          </p:cNvGrpSpPr>
          <p:nvPr/>
        </p:nvGrpSpPr>
        <p:grpSpPr bwMode="auto">
          <a:xfrm>
            <a:off x="685800" y="2578100"/>
            <a:ext cx="1824038" cy="3213100"/>
            <a:chOff x="762000" y="2121524"/>
            <a:chExt cx="1823479" cy="3212476"/>
          </a:xfrm>
        </p:grpSpPr>
        <p:sp>
          <p:nvSpPr>
            <p:cNvPr id="3117" name="AutoShape 5">
              <a:extLst>
                <a:ext uri="{FF2B5EF4-FFF2-40B4-BE49-F238E27FC236}">
                  <a16:creationId xmlns:a16="http://schemas.microsoft.com/office/drawing/2014/main" id="{572D4D1E-FF21-F63D-314B-418260519B3E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9725402">
              <a:off x="1593975" y="3162862"/>
              <a:ext cx="278671" cy="813861"/>
            </a:xfrm>
            <a:custGeom>
              <a:avLst/>
              <a:gdLst>
                <a:gd name="T0" fmla="*/ 2147483647 w 21600"/>
                <a:gd name="T1" fmla="*/ 2147483647 h 21600"/>
                <a:gd name="T2" fmla="*/ 2147483647 w 21600"/>
                <a:gd name="T3" fmla="*/ 2147483647 h 21600"/>
                <a:gd name="T4" fmla="*/ 2147483647 w 21600"/>
                <a:gd name="T5" fmla="*/ 2147483647 h 21600"/>
                <a:gd name="T6" fmla="*/ 2147483647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4539 w 21600"/>
                <a:gd name="T13" fmla="*/ 4494 h 21600"/>
                <a:gd name="T14" fmla="*/ 17061 w 21600"/>
                <a:gd name="T15" fmla="*/ 17106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18" name="Rectangle 7">
              <a:extLst>
                <a:ext uri="{FF2B5EF4-FFF2-40B4-BE49-F238E27FC236}">
                  <a16:creationId xmlns:a16="http://schemas.microsoft.com/office/drawing/2014/main" id="{7B7630FD-6A81-4C6C-1879-316344C94B2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36633" y="2985935"/>
              <a:ext cx="1207575" cy="348798"/>
            </a:xfrm>
            <a:prstGeom prst="rect">
              <a:avLst/>
            </a:prstGeom>
            <a:gradFill rotWithShape="0">
              <a:gsLst>
                <a:gs pos="0">
                  <a:srgbClr val="767676"/>
                </a:gs>
                <a:gs pos="50000">
                  <a:srgbClr val="FFFFFF"/>
                </a:gs>
                <a:gs pos="100000">
                  <a:srgbClr val="767676"/>
                </a:gs>
              </a:gsLst>
              <a:lin ang="0" scaled="1"/>
            </a:gra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3119" name="Line 8">
              <a:extLst>
                <a:ext uri="{FF2B5EF4-FFF2-40B4-BE49-F238E27FC236}">
                  <a16:creationId xmlns:a16="http://schemas.microsoft.com/office/drawing/2014/main" id="{DC1D0EEB-115C-7974-B4C9-174F909AE907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036633" y="2121524"/>
              <a:ext cx="0" cy="1976519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120" name="Line 9">
              <a:extLst>
                <a:ext uri="{FF2B5EF4-FFF2-40B4-BE49-F238E27FC236}">
                  <a16:creationId xmlns:a16="http://schemas.microsoft.com/office/drawing/2014/main" id="{94E911EF-DCFA-5E62-86E1-DC960E6AFD82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244208" y="2121524"/>
              <a:ext cx="0" cy="1976519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121" name="AutoShape 21">
              <a:extLst>
                <a:ext uri="{FF2B5EF4-FFF2-40B4-BE49-F238E27FC236}">
                  <a16:creationId xmlns:a16="http://schemas.microsoft.com/office/drawing/2014/main" id="{E6F0557C-9FB9-E014-A134-C88EDE3F5F44}"/>
                </a:ext>
              </a:extLst>
            </p:cNvPr>
            <p:cNvSpPr>
              <a:spLocks noChangeArrowheads="1"/>
            </p:cNvSpPr>
            <p:nvPr/>
          </p:nvSpPr>
          <p:spPr bwMode="auto">
            <a:xfrm flipV="1">
              <a:off x="2306808" y="2604280"/>
              <a:ext cx="278671" cy="1046393"/>
            </a:xfrm>
            <a:prstGeom prst="downArrow">
              <a:avLst>
                <a:gd name="adj1" fmla="val 50000"/>
                <a:gd name="adj2" fmla="val 74995"/>
              </a:avLst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3122" name="Oval 22">
              <a:extLst>
                <a:ext uri="{FF2B5EF4-FFF2-40B4-BE49-F238E27FC236}">
                  <a16:creationId xmlns:a16="http://schemas.microsoft.com/office/drawing/2014/main" id="{1A002284-2D43-BE97-8BB0-1644BC38312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93975" y="3162862"/>
              <a:ext cx="92890" cy="116266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3123" name="Rectangle 26">
              <a:extLst>
                <a:ext uri="{FF2B5EF4-FFF2-40B4-BE49-F238E27FC236}">
                  <a16:creationId xmlns:a16="http://schemas.microsoft.com/office/drawing/2014/main" id="{C0E7C2AF-630F-0281-441F-8ECF42C91987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1032526">
              <a:off x="1593975" y="3860457"/>
              <a:ext cx="557343" cy="23253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3124" name="Text Box 30">
              <a:extLst>
                <a:ext uri="{FF2B5EF4-FFF2-40B4-BE49-F238E27FC236}">
                  <a16:creationId xmlns:a16="http://schemas.microsoft.com/office/drawing/2014/main" id="{B7733427-FE23-BCB9-4F7B-ABE95BB04AF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359730" y="2308560"/>
              <a:ext cx="498781" cy="4322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1200"/>
                <a:t>Air</a:t>
              </a:r>
              <a:endParaRPr lang="en-US" altLang="en-US" sz="2000"/>
            </a:p>
          </p:txBody>
        </p:sp>
        <p:sp>
          <p:nvSpPr>
            <p:cNvPr id="3125" name="Line 31">
              <a:extLst>
                <a:ext uri="{FF2B5EF4-FFF2-40B4-BE49-F238E27FC236}">
                  <a16:creationId xmlns:a16="http://schemas.microsoft.com/office/drawing/2014/main" id="{DEC6D7CD-C5C4-2E73-B392-B45902521AA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30574" y="2141744"/>
              <a:ext cx="1207575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126" name="Text Box 39">
              <a:extLst>
                <a:ext uri="{FF2B5EF4-FFF2-40B4-BE49-F238E27FC236}">
                  <a16:creationId xmlns:a16="http://schemas.microsoft.com/office/drawing/2014/main" id="{FF54012A-8FD1-E51D-4621-5B7018D5013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62000" y="4459479"/>
              <a:ext cx="1821460" cy="8745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US" altLang="en-US" sz="1400"/>
                <a:t>Compression</a:t>
              </a:r>
            </a:p>
            <a:p>
              <a:pPr algn="ctr" eaLnBrk="1" hangingPunct="1"/>
              <a:r>
                <a:rPr lang="en-US" altLang="en-US" sz="1400"/>
                <a:t>Process</a:t>
              </a:r>
              <a:endParaRPr lang="en-US" altLang="en-US" sz="2000"/>
            </a:p>
          </p:txBody>
        </p:sp>
      </p:grpSp>
      <p:grpSp>
        <p:nvGrpSpPr>
          <p:cNvPr id="3" name="Group 49">
            <a:extLst>
              <a:ext uri="{FF2B5EF4-FFF2-40B4-BE49-F238E27FC236}">
                <a16:creationId xmlns:a16="http://schemas.microsoft.com/office/drawing/2014/main" id="{D678929F-5DEB-74B5-1D9C-79F7779DA7B6}"/>
              </a:ext>
            </a:extLst>
          </p:cNvPr>
          <p:cNvGrpSpPr>
            <a:grpSpLocks/>
          </p:cNvGrpSpPr>
          <p:nvPr/>
        </p:nvGrpSpPr>
        <p:grpSpPr bwMode="auto">
          <a:xfrm>
            <a:off x="4484688" y="2565400"/>
            <a:ext cx="1820862" cy="3225800"/>
            <a:chOff x="4560410" y="2108886"/>
            <a:chExt cx="1821460" cy="3225114"/>
          </a:xfrm>
        </p:grpSpPr>
        <p:sp>
          <p:nvSpPr>
            <p:cNvPr id="3108" name="AutoShape 4">
              <a:extLst>
                <a:ext uri="{FF2B5EF4-FFF2-40B4-BE49-F238E27FC236}">
                  <a16:creationId xmlns:a16="http://schemas.microsoft.com/office/drawing/2014/main" id="{B8E3DA2C-3A6F-43BE-3F6C-F1DB6956C03D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9725402">
              <a:off x="5402482" y="3183082"/>
              <a:ext cx="278671" cy="813861"/>
            </a:xfrm>
            <a:custGeom>
              <a:avLst/>
              <a:gdLst>
                <a:gd name="T0" fmla="*/ 2147483647 w 21600"/>
                <a:gd name="T1" fmla="*/ 2147483647 h 21600"/>
                <a:gd name="T2" fmla="*/ 2147483647 w 21600"/>
                <a:gd name="T3" fmla="*/ 2147483647 h 21600"/>
                <a:gd name="T4" fmla="*/ 2147483647 w 21600"/>
                <a:gd name="T5" fmla="*/ 2147483647 h 21600"/>
                <a:gd name="T6" fmla="*/ 2147483647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4539 w 21600"/>
                <a:gd name="T13" fmla="*/ 4494 h 21600"/>
                <a:gd name="T14" fmla="*/ 17061 w 21600"/>
                <a:gd name="T15" fmla="*/ 17106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09" name="Rectangle 10">
              <a:extLst>
                <a:ext uri="{FF2B5EF4-FFF2-40B4-BE49-F238E27FC236}">
                  <a16:creationId xmlns:a16="http://schemas.microsoft.com/office/drawing/2014/main" id="{0CA1A53B-17CD-19B7-0C5A-57430450BDB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45140" y="3006156"/>
              <a:ext cx="1207575" cy="348798"/>
            </a:xfrm>
            <a:prstGeom prst="rect">
              <a:avLst/>
            </a:prstGeom>
            <a:gradFill rotWithShape="0">
              <a:gsLst>
                <a:gs pos="0">
                  <a:srgbClr val="767676"/>
                </a:gs>
                <a:gs pos="50000">
                  <a:srgbClr val="FFFFFF"/>
                </a:gs>
                <a:gs pos="100000">
                  <a:srgbClr val="767676"/>
                </a:gs>
              </a:gsLst>
              <a:lin ang="0" scaled="1"/>
            </a:gra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3110" name="Line 11">
              <a:extLst>
                <a:ext uri="{FF2B5EF4-FFF2-40B4-BE49-F238E27FC236}">
                  <a16:creationId xmlns:a16="http://schemas.microsoft.com/office/drawing/2014/main" id="{5301C3EC-E72B-47F6-2CA4-E9A011466D3B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845140" y="2121524"/>
              <a:ext cx="0" cy="1976519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111" name="Line 12">
              <a:extLst>
                <a:ext uri="{FF2B5EF4-FFF2-40B4-BE49-F238E27FC236}">
                  <a16:creationId xmlns:a16="http://schemas.microsoft.com/office/drawing/2014/main" id="{F679902B-2A85-B978-3376-C0310BEAADCF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6052715" y="2121524"/>
              <a:ext cx="0" cy="1976519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112" name="AutoShape 20">
              <a:extLst>
                <a:ext uri="{FF2B5EF4-FFF2-40B4-BE49-F238E27FC236}">
                  <a16:creationId xmlns:a16="http://schemas.microsoft.com/office/drawing/2014/main" id="{2F00E0EC-845E-6573-62E3-A6036CAE247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085025" y="2738239"/>
              <a:ext cx="278671" cy="1046393"/>
            </a:xfrm>
            <a:prstGeom prst="downArrow">
              <a:avLst>
                <a:gd name="adj1" fmla="val 50000"/>
                <a:gd name="adj2" fmla="val 74995"/>
              </a:avLst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3113" name="Oval 24">
              <a:extLst>
                <a:ext uri="{FF2B5EF4-FFF2-40B4-BE49-F238E27FC236}">
                  <a16:creationId xmlns:a16="http://schemas.microsoft.com/office/drawing/2014/main" id="{46B87865-E16F-A637-6235-ABC7D5E8D3E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02482" y="3183082"/>
              <a:ext cx="92890" cy="116266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3114" name="Rectangle 27">
              <a:extLst>
                <a:ext uri="{FF2B5EF4-FFF2-40B4-BE49-F238E27FC236}">
                  <a16:creationId xmlns:a16="http://schemas.microsoft.com/office/drawing/2014/main" id="{96C00F10-0F4A-CE3C-7D47-B9E8F2504608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1032526">
              <a:off x="5402482" y="3832654"/>
              <a:ext cx="557343" cy="23253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3115" name="Line 32">
              <a:extLst>
                <a:ext uri="{FF2B5EF4-FFF2-40B4-BE49-F238E27FC236}">
                  <a16:creationId xmlns:a16="http://schemas.microsoft.com/office/drawing/2014/main" id="{5DD2460C-7827-CC8A-356C-09A6E51405B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861295" y="2108886"/>
              <a:ext cx="1207575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116" name="Text Box 41">
              <a:extLst>
                <a:ext uri="{FF2B5EF4-FFF2-40B4-BE49-F238E27FC236}">
                  <a16:creationId xmlns:a16="http://schemas.microsoft.com/office/drawing/2014/main" id="{2244234C-2D25-2ED6-5481-273E78F6E88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560410" y="4459479"/>
              <a:ext cx="1821460" cy="8745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US" altLang="en-US" sz="1400"/>
                <a:t>Expansion</a:t>
              </a:r>
            </a:p>
            <a:p>
              <a:pPr algn="ctr" eaLnBrk="1" hangingPunct="1"/>
              <a:r>
                <a:rPr lang="en-US" altLang="en-US" sz="1400"/>
                <a:t>Process</a:t>
              </a:r>
              <a:endParaRPr lang="en-US" altLang="en-US" sz="2000"/>
            </a:p>
          </p:txBody>
        </p:sp>
      </p:grpSp>
      <p:grpSp>
        <p:nvGrpSpPr>
          <p:cNvPr id="4" name="Group 50">
            <a:extLst>
              <a:ext uri="{FF2B5EF4-FFF2-40B4-BE49-F238E27FC236}">
                <a16:creationId xmlns:a16="http://schemas.microsoft.com/office/drawing/2014/main" id="{708D8F35-3D27-242A-63D6-0426476CC3C3}"/>
              </a:ext>
            </a:extLst>
          </p:cNvPr>
          <p:cNvGrpSpPr>
            <a:grpSpLocks/>
          </p:cNvGrpSpPr>
          <p:nvPr/>
        </p:nvGrpSpPr>
        <p:grpSpPr bwMode="auto">
          <a:xfrm>
            <a:off x="6376988" y="1704975"/>
            <a:ext cx="1952625" cy="4086225"/>
            <a:chOff x="6452548" y="1247003"/>
            <a:chExt cx="1952718" cy="4086997"/>
          </a:xfrm>
        </p:grpSpPr>
        <p:sp>
          <p:nvSpPr>
            <p:cNvPr id="3095" name="AutoShape 2">
              <a:extLst>
                <a:ext uri="{FF2B5EF4-FFF2-40B4-BE49-F238E27FC236}">
                  <a16:creationId xmlns:a16="http://schemas.microsoft.com/office/drawing/2014/main" id="{A392F0CF-59E4-A77D-4B4B-433FE429C98D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1874598" flipH="1">
              <a:off x="7167400" y="3592540"/>
              <a:ext cx="278671" cy="813861"/>
            </a:xfrm>
            <a:custGeom>
              <a:avLst/>
              <a:gdLst>
                <a:gd name="T0" fmla="*/ 2147483647 w 21600"/>
                <a:gd name="T1" fmla="*/ 2147483647 h 21600"/>
                <a:gd name="T2" fmla="*/ 2147483647 w 21600"/>
                <a:gd name="T3" fmla="*/ 2147483647 h 21600"/>
                <a:gd name="T4" fmla="*/ 2147483647 w 21600"/>
                <a:gd name="T5" fmla="*/ 2147483647 h 21600"/>
                <a:gd name="T6" fmla="*/ 2147483647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4539 w 21600"/>
                <a:gd name="T13" fmla="*/ 4494 h 21600"/>
                <a:gd name="T14" fmla="*/ 17061 w 21600"/>
                <a:gd name="T15" fmla="*/ 17106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96" name="Rectangle 6">
              <a:extLst>
                <a:ext uri="{FF2B5EF4-FFF2-40B4-BE49-F238E27FC236}">
                  <a16:creationId xmlns:a16="http://schemas.microsoft.com/office/drawing/2014/main" id="{5BA3ABA3-9B4D-6511-D6FA-ECF6AB28B7B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795839" y="2121524"/>
              <a:ext cx="1207575" cy="1278924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3097" name="Rectangle 17">
              <a:extLst>
                <a:ext uri="{FF2B5EF4-FFF2-40B4-BE49-F238E27FC236}">
                  <a16:creationId xmlns:a16="http://schemas.microsoft.com/office/drawing/2014/main" id="{37675F06-3C8A-1340-AC1C-9E1321F78CC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795839" y="3476274"/>
              <a:ext cx="1207575" cy="348798"/>
            </a:xfrm>
            <a:prstGeom prst="rect">
              <a:avLst/>
            </a:prstGeom>
            <a:gradFill rotWithShape="0">
              <a:gsLst>
                <a:gs pos="0">
                  <a:srgbClr val="767676"/>
                </a:gs>
                <a:gs pos="50000">
                  <a:srgbClr val="FFFFFF"/>
                </a:gs>
                <a:gs pos="100000">
                  <a:srgbClr val="767676"/>
                </a:gs>
              </a:gsLst>
              <a:lin ang="0" scaled="1"/>
            </a:gra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3098" name="Line 18">
              <a:extLst>
                <a:ext uri="{FF2B5EF4-FFF2-40B4-BE49-F238E27FC236}">
                  <a16:creationId xmlns:a16="http://schemas.microsoft.com/office/drawing/2014/main" id="{05A9EB6A-6D56-BAE0-472E-33FC4FCB5757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6795839" y="2121524"/>
              <a:ext cx="0" cy="1976519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099" name="Line 19">
              <a:extLst>
                <a:ext uri="{FF2B5EF4-FFF2-40B4-BE49-F238E27FC236}">
                  <a16:creationId xmlns:a16="http://schemas.microsoft.com/office/drawing/2014/main" id="{1C6684EC-E743-1882-0005-ECB049C0962E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8003414" y="2121524"/>
              <a:ext cx="0" cy="1976519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100" name="Oval 23">
              <a:extLst>
                <a:ext uri="{FF2B5EF4-FFF2-40B4-BE49-F238E27FC236}">
                  <a16:creationId xmlns:a16="http://schemas.microsoft.com/office/drawing/2014/main" id="{4463DFEA-34D8-EBE3-61F2-DE1FB832A93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353181" y="3592540"/>
              <a:ext cx="92890" cy="116266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3101" name="Rectangle 29">
              <a:extLst>
                <a:ext uri="{FF2B5EF4-FFF2-40B4-BE49-F238E27FC236}">
                  <a16:creationId xmlns:a16="http://schemas.microsoft.com/office/drawing/2014/main" id="{2065FCC3-1EEE-F596-AB79-BA577B485EEF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753377">
              <a:off x="6888729" y="4532777"/>
              <a:ext cx="557343" cy="23253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3102" name="Line 33">
              <a:extLst>
                <a:ext uri="{FF2B5EF4-FFF2-40B4-BE49-F238E27FC236}">
                  <a16:creationId xmlns:a16="http://schemas.microsoft.com/office/drawing/2014/main" id="{91C1F4BC-A792-722D-A89C-1A27F8A8B2A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789780" y="2131634"/>
              <a:ext cx="1207575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103" name="Text Box 34">
              <a:extLst>
                <a:ext uri="{FF2B5EF4-FFF2-40B4-BE49-F238E27FC236}">
                  <a16:creationId xmlns:a16="http://schemas.microsoft.com/office/drawing/2014/main" id="{A2207023-44E5-5A1F-695F-F08B4DDE874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973124" y="3428251"/>
              <a:ext cx="432142" cy="3058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CA" altLang="en-US" sz="1400"/>
                <a:t>BC</a:t>
              </a:r>
              <a:endParaRPr lang="en-US" altLang="en-US" sz="1400"/>
            </a:p>
          </p:txBody>
        </p:sp>
        <p:sp>
          <p:nvSpPr>
            <p:cNvPr id="3104" name="AutoShape 36">
              <a:extLst>
                <a:ext uri="{FF2B5EF4-FFF2-40B4-BE49-F238E27FC236}">
                  <a16:creationId xmlns:a16="http://schemas.microsoft.com/office/drawing/2014/main" id="{5377BF52-D671-E042-3B42-1EE904863FA2}"/>
                </a:ext>
              </a:extLst>
            </p:cNvPr>
            <p:cNvSpPr>
              <a:spLocks noChangeArrowheads="1"/>
            </p:cNvSpPr>
            <p:nvPr/>
          </p:nvSpPr>
          <p:spPr bwMode="auto">
            <a:xfrm flipV="1">
              <a:off x="7147207" y="1767671"/>
              <a:ext cx="500801" cy="710233"/>
            </a:xfrm>
            <a:prstGeom prst="downArrow">
              <a:avLst>
                <a:gd name="adj1" fmla="val 50000"/>
                <a:gd name="adj2" fmla="val 28324"/>
              </a:avLst>
            </a:prstGeom>
            <a:solidFill>
              <a:srgbClr val="FF33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3105" name="Text Box 38">
              <a:extLst>
                <a:ext uri="{FF2B5EF4-FFF2-40B4-BE49-F238E27FC236}">
                  <a16:creationId xmlns:a16="http://schemas.microsoft.com/office/drawing/2014/main" id="{8187E230-18F2-AE64-D3AE-65D1E55E54A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425878" y="1247003"/>
              <a:ext cx="599749" cy="3664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CA" altLang="en-US"/>
                <a:t>Q</a:t>
              </a:r>
              <a:r>
                <a:rPr lang="en-CA" altLang="en-US" baseline="-25000"/>
                <a:t>out</a:t>
              </a:r>
              <a:endParaRPr lang="en-US" altLang="en-US" baseline="-25000"/>
            </a:p>
          </p:txBody>
        </p:sp>
        <p:sp>
          <p:nvSpPr>
            <p:cNvPr id="3106" name="Text Box 42">
              <a:extLst>
                <a:ext uri="{FF2B5EF4-FFF2-40B4-BE49-F238E27FC236}">
                  <a16:creationId xmlns:a16="http://schemas.microsoft.com/office/drawing/2014/main" id="{B9817AA0-DCAC-D54B-3E94-A20C6FDCEB1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452548" y="4459479"/>
              <a:ext cx="1821460" cy="8745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US" altLang="en-US" sz="1400"/>
                <a:t>Const volume </a:t>
              </a:r>
            </a:p>
            <a:p>
              <a:pPr algn="ctr" eaLnBrk="1" hangingPunct="1"/>
              <a:r>
                <a:rPr lang="en-US" altLang="en-US" sz="1400"/>
                <a:t>heat rejection</a:t>
              </a:r>
            </a:p>
            <a:p>
              <a:pPr algn="ctr" eaLnBrk="1" hangingPunct="1"/>
              <a:r>
                <a:rPr lang="en-US" altLang="en-US" sz="1400"/>
                <a:t>Process</a:t>
              </a:r>
              <a:endParaRPr lang="en-US" altLang="en-US" sz="2000"/>
            </a:p>
          </p:txBody>
        </p:sp>
        <p:sp>
          <p:nvSpPr>
            <p:cNvPr id="3107" name="Rectangle 44">
              <a:extLst>
                <a:ext uri="{FF2B5EF4-FFF2-40B4-BE49-F238E27FC236}">
                  <a16:creationId xmlns:a16="http://schemas.microsoft.com/office/drawing/2014/main" id="{158D7671-DC5E-F698-7322-B1969DE64897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753377">
              <a:off x="6878632" y="4297717"/>
              <a:ext cx="557343" cy="23253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</p:grpSp>
      <p:grpSp>
        <p:nvGrpSpPr>
          <p:cNvPr id="5" name="Group 48">
            <a:extLst>
              <a:ext uri="{FF2B5EF4-FFF2-40B4-BE49-F238E27FC236}">
                <a16:creationId xmlns:a16="http://schemas.microsoft.com/office/drawing/2014/main" id="{70EFD2C7-78A2-B414-EE62-2187F620F9B4}"/>
              </a:ext>
            </a:extLst>
          </p:cNvPr>
          <p:cNvGrpSpPr>
            <a:grpSpLocks/>
          </p:cNvGrpSpPr>
          <p:nvPr/>
        </p:nvGrpSpPr>
        <p:grpSpPr bwMode="auto">
          <a:xfrm>
            <a:off x="2579688" y="1676400"/>
            <a:ext cx="1973262" cy="4114800"/>
            <a:chOff x="2656157" y="1219200"/>
            <a:chExt cx="1972912" cy="4114800"/>
          </a:xfrm>
        </p:grpSpPr>
        <p:sp>
          <p:nvSpPr>
            <p:cNvPr id="3084" name="AutoShape 3">
              <a:extLst>
                <a:ext uri="{FF2B5EF4-FFF2-40B4-BE49-F238E27FC236}">
                  <a16:creationId xmlns:a16="http://schemas.microsoft.com/office/drawing/2014/main" id="{7CE52D98-C6FE-C1A8-9758-682F4E86CE52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1874598" flipH="1">
              <a:off x="3358893" y="2743294"/>
              <a:ext cx="278671" cy="813861"/>
            </a:xfrm>
            <a:custGeom>
              <a:avLst/>
              <a:gdLst>
                <a:gd name="T0" fmla="*/ 2147483647 w 21600"/>
                <a:gd name="T1" fmla="*/ 2147483647 h 21600"/>
                <a:gd name="T2" fmla="*/ 2147483647 w 21600"/>
                <a:gd name="T3" fmla="*/ 2147483647 h 21600"/>
                <a:gd name="T4" fmla="*/ 2147483647 w 21600"/>
                <a:gd name="T5" fmla="*/ 2147483647 h 21600"/>
                <a:gd name="T6" fmla="*/ 2147483647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4539 w 21600"/>
                <a:gd name="T13" fmla="*/ 4494 h 21600"/>
                <a:gd name="T14" fmla="*/ 17061 w 21600"/>
                <a:gd name="T15" fmla="*/ 17106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85" name="Rectangle 13">
              <a:extLst>
                <a:ext uri="{FF2B5EF4-FFF2-40B4-BE49-F238E27FC236}">
                  <a16:creationId xmlns:a16="http://schemas.microsoft.com/office/drawing/2014/main" id="{B0168CA6-C204-8EDA-4DF9-EE53DA00EB0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87331" y="2566367"/>
              <a:ext cx="1207575" cy="348798"/>
            </a:xfrm>
            <a:prstGeom prst="rect">
              <a:avLst/>
            </a:prstGeom>
            <a:gradFill rotWithShape="0">
              <a:gsLst>
                <a:gs pos="0">
                  <a:srgbClr val="767676"/>
                </a:gs>
                <a:gs pos="50000">
                  <a:srgbClr val="FFFFFF"/>
                </a:gs>
                <a:gs pos="100000">
                  <a:srgbClr val="767676"/>
                </a:gs>
              </a:gsLst>
              <a:lin ang="0" scaled="1"/>
            </a:gra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3086" name="Line 14">
              <a:extLst>
                <a:ext uri="{FF2B5EF4-FFF2-40B4-BE49-F238E27FC236}">
                  <a16:creationId xmlns:a16="http://schemas.microsoft.com/office/drawing/2014/main" id="{96A7DCB0-384F-BFF7-D7A9-9127293220C8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987331" y="2121524"/>
              <a:ext cx="0" cy="1976519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087" name="Line 15">
              <a:extLst>
                <a:ext uri="{FF2B5EF4-FFF2-40B4-BE49-F238E27FC236}">
                  <a16:creationId xmlns:a16="http://schemas.microsoft.com/office/drawing/2014/main" id="{9779BCEC-6DE7-ACEE-DC37-D28321D57B17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194907" y="2121524"/>
              <a:ext cx="0" cy="1976519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088" name="Line 16">
              <a:extLst>
                <a:ext uri="{FF2B5EF4-FFF2-40B4-BE49-F238E27FC236}">
                  <a16:creationId xmlns:a16="http://schemas.microsoft.com/office/drawing/2014/main" id="{EBB42910-E277-C4F7-2B1D-13795A66BAF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87331" y="2121524"/>
              <a:ext cx="1207575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089" name="Oval 25">
              <a:extLst>
                <a:ext uri="{FF2B5EF4-FFF2-40B4-BE49-F238E27FC236}">
                  <a16:creationId xmlns:a16="http://schemas.microsoft.com/office/drawing/2014/main" id="{D350D41A-B238-41FD-E313-2C3D948EBE0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44674" y="2743294"/>
              <a:ext cx="92890" cy="116266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3090" name="Rectangle 28">
              <a:extLst>
                <a:ext uri="{FF2B5EF4-FFF2-40B4-BE49-F238E27FC236}">
                  <a16:creationId xmlns:a16="http://schemas.microsoft.com/office/drawing/2014/main" id="{F527665B-72E5-BA61-5B99-069E69EFA148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753377">
              <a:off x="3080222" y="3440889"/>
              <a:ext cx="557343" cy="23253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3091" name="AutoShape 35">
              <a:extLst>
                <a:ext uri="{FF2B5EF4-FFF2-40B4-BE49-F238E27FC236}">
                  <a16:creationId xmlns:a16="http://schemas.microsoft.com/office/drawing/2014/main" id="{D8FAEC63-0F17-3FF6-7385-F05C9212EDC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32641" y="1676681"/>
              <a:ext cx="500801" cy="710233"/>
            </a:xfrm>
            <a:prstGeom prst="downArrow">
              <a:avLst>
                <a:gd name="adj1" fmla="val 50000"/>
                <a:gd name="adj2" fmla="val 28324"/>
              </a:avLst>
            </a:prstGeom>
            <a:solidFill>
              <a:srgbClr val="FF33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3092" name="Text Box 37">
              <a:extLst>
                <a:ext uri="{FF2B5EF4-FFF2-40B4-BE49-F238E27FC236}">
                  <a16:creationId xmlns:a16="http://schemas.microsoft.com/office/drawing/2014/main" id="{6C1A4F94-84DB-A849-3357-07D9313EF95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627467" y="1219200"/>
              <a:ext cx="496762" cy="3664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CA" altLang="en-US"/>
                <a:t>Q</a:t>
              </a:r>
              <a:r>
                <a:rPr lang="en-CA" altLang="en-US" baseline="-25000"/>
                <a:t>in</a:t>
              </a:r>
              <a:endParaRPr lang="en-US" altLang="en-US" baseline="-25000"/>
            </a:p>
          </p:txBody>
        </p:sp>
        <p:sp>
          <p:nvSpPr>
            <p:cNvPr id="3093" name="Text Box 40">
              <a:extLst>
                <a:ext uri="{FF2B5EF4-FFF2-40B4-BE49-F238E27FC236}">
                  <a16:creationId xmlns:a16="http://schemas.microsoft.com/office/drawing/2014/main" id="{A96859A1-2CE5-F0AE-D5CA-BE2C3546669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656157" y="4459479"/>
              <a:ext cx="1972912" cy="8745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US" altLang="en-US" sz="1400"/>
                <a:t>Const pressure </a:t>
              </a:r>
            </a:p>
            <a:p>
              <a:pPr algn="ctr" eaLnBrk="1" hangingPunct="1"/>
              <a:r>
                <a:rPr lang="en-US" altLang="en-US" sz="1400"/>
                <a:t>heat addition</a:t>
              </a:r>
            </a:p>
            <a:p>
              <a:pPr algn="ctr" eaLnBrk="1" hangingPunct="1"/>
              <a:r>
                <a:rPr lang="en-US" altLang="en-US" sz="1400"/>
                <a:t>Process</a:t>
              </a:r>
              <a:endParaRPr lang="en-US" altLang="en-US" sz="2000"/>
            </a:p>
          </p:txBody>
        </p:sp>
        <p:sp>
          <p:nvSpPr>
            <p:cNvPr id="3094" name="AutoShape 45">
              <a:extLst>
                <a:ext uri="{FF2B5EF4-FFF2-40B4-BE49-F238E27FC236}">
                  <a16:creationId xmlns:a16="http://schemas.microsoft.com/office/drawing/2014/main" id="{FCBCEE19-D2F8-C5DC-B619-A3FF000F1E6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59526" y="2333836"/>
              <a:ext cx="278671" cy="1046393"/>
            </a:xfrm>
            <a:prstGeom prst="downArrow">
              <a:avLst>
                <a:gd name="adj1" fmla="val 50000"/>
                <a:gd name="adj2" fmla="val 74995"/>
              </a:avLst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</p:grpSp>
      <p:sp>
        <p:nvSpPr>
          <p:cNvPr id="3083" name="Text Box 46">
            <a:extLst>
              <a:ext uri="{FF2B5EF4-FFF2-40B4-BE49-F238E27FC236}">
                <a16:creationId xmlns:a16="http://schemas.microsoft.com/office/drawing/2014/main" id="{C7F1FB78-2DCB-56A4-7D38-FD1254BC49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228600"/>
            <a:ext cx="7031629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800" dirty="0">
                <a:latin typeface="+mj-lt"/>
              </a:rPr>
              <a:t>Active Part of the Innovation : Air-standard Ideal Diesel Cycle </a:t>
            </a:r>
          </a:p>
        </p:txBody>
      </p:sp>
      <p:grpSp>
        <p:nvGrpSpPr>
          <p:cNvPr id="6" name="Group 38">
            <a:extLst>
              <a:ext uri="{FF2B5EF4-FFF2-40B4-BE49-F238E27FC236}">
                <a16:creationId xmlns:a16="http://schemas.microsoft.com/office/drawing/2014/main" id="{E058690B-5394-A182-841E-06139C013B6A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7" name="Group 19">
              <a:extLst>
                <a:ext uri="{FF2B5EF4-FFF2-40B4-BE49-F238E27FC236}">
                  <a16:creationId xmlns:a16="http://schemas.microsoft.com/office/drawing/2014/main" id="{48E188AC-C50C-C0A8-9B7B-344F3D0C3E3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9" name="Group 8">
                <a:extLst>
                  <a:ext uri="{FF2B5EF4-FFF2-40B4-BE49-F238E27FC236}">
                    <a16:creationId xmlns:a16="http://schemas.microsoft.com/office/drawing/2014/main" id="{422FC6F1-A896-8954-74EF-510280A4759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1" name="Group 9">
                  <a:extLst>
                    <a:ext uri="{FF2B5EF4-FFF2-40B4-BE49-F238E27FC236}">
                      <a16:creationId xmlns:a16="http://schemas.microsoft.com/office/drawing/2014/main" id="{C6C995ED-D64A-4CBA-EAB4-BCD24C66B96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1" name="Rectangle 10">
                    <a:extLst>
                      <a:ext uri="{FF2B5EF4-FFF2-40B4-BE49-F238E27FC236}">
                        <a16:creationId xmlns:a16="http://schemas.microsoft.com/office/drawing/2014/main" id="{BA8997B3-4A79-51F9-0528-80C3560159C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2" name="Rectangle 11">
                    <a:extLst>
                      <a:ext uri="{FF2B5EF4-FFF2-40B4-BE49-F238E27FC236}">
                        <a16:creationId xmlns:a16="http://schemas.microsoft.com/office/drawing/2014/main" id="{E43CB414-2ED5-7C5C-D0FC-FB688D0A866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2">
                  <a:extLst>
                    <a:ext uri="{FF2B5EF4-FFF2-40B4-BE49-F238E27FC236}">
                      <a16:creationId xmlns:a16="http://schemas.microsoft.com/office/drawing/2014/main" id="{37FC2540-6103-21D1-2018-B4E24AC588C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9" name="Rectangle 13">
                    <a:extLst>
                      <a:ext uri="{FF2B5EF4-FFF2-40B4-BE49-F238E27FC236}">
                        <a16:creationId xmlns:a16="http://schemas.microsoft.com/office/drawing/2014/main" id="{82B1D6C1-41FF-6C60-9E51-89BC62A2982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0" name="Rectangle 14">
                    <a:extLst>
                      <a:ext uri="{FF2B5EF4-FFF2-40B4-BE49-F238E27FC236}">
                        <a16:creationId xmlns:a16="http://schemas.microsoft.com/office/drawing/2014/main" id="{47788B14-151F-26CC-3A96-416A2E9AF25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5">
                  <a:extLst>
                    <a:ext uri="{FF2B5EF4-FFF2-40B4-BE49-F238E27FC236}">
                      <a16:creationId xmlns:a16="http://schemas.microsoft.com/office/drawing/2014/main" id="{001F2C99-49CE-079A-8D98-79160664F5E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7" name="Rectangle 16">
                    <a:extLst>
                      <a:ext uri="{FF2B5EF4-FFF2-40B4-BE49-F238E27FC236}">
                        <a16:creationId xmlns:a16="http://schemas.microsoft.com/office/drawing/2014/main" id="{2644E770-4562-5B19-21D1-883B121F84D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7">
                    <a:extLst>
                      <a:ext uri="{FF2B5EF4-FFF2-40B4-BE49-F238E27FC236}">
                        <a16:creationId xmlns:a16="http://schemas.microsoft.com/office/drawing/2014/main" id="{1DE3DC8E-F779-E27E-B85F-13FD18A1E70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4" name="Group 18">
                  <a:extLst>
                    <a:ext uri="{FF2B5EF4-FFF2-40B4-BE49-F238E27FC236}">
                      <a16:creationId xmlns:a16="http://schemas.microsoft.com/office/drawing/2014/main" id="{9BBDAAE3-B47F-24C1-607A-9DCA4EA131B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5" name="Rectangle 19">
                    <a:extLst>
                      <a:ext uri="{FF2B5EF4-FFF2-40B4-BE49-F238E27FC236}">
                        <a16:creationId xmlns:a16="http://schemas.microsoft.com/office/drawing/2014/main" id="{3DD866DF-0010-BE9A-5831-7C56CA6AB07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20">
                    <a:extLst>
                      <a:ext uri="{FF2B5EF4-FFF2-40B4-BE49-F238E27FC236}">
                        <a16:creationId xmlns:a16="http://schemas.microsoft.com/office/drawing/2014/main" id="{5ACC91E4-DEFE-F04B-D4C8-C4103B23471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10" name="Rectangle 21">
                <a:extLst>
                  <a:ext uri="{FF2B5EF4-FFF2-40B4-BE49-F238E27FC236}">
                    <a16:creationId xmlns:a16="http://schemas.microsoft.com/office/drawing/2014/main" id="{5DDB1805-01EF-A13F-9550-7566F8FD4BF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latin typeface="Times New Roman" charset="0"/>
                </a:endParaRPr>
              </a:p>
            </p:txBody>
          </p:sp>
        </p:grpSp>
        <p:pic>
          <p:nvPicPr>
            <p:cNvPr id="8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12BF7CDC-B0AF-919E-5A91-E01C648069C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11" name="Group 19">
            <a:extLst>
              <a:ext uri="{FF2B5EF4-FFF2-40B4-BE49-F238E27FC236}">
                <a16:creationId xmlns:a16="http://schemas.microsoft.com/office/drawing/2014/main" id="{F5501EC5-6A3D-04B0-47BE-A0573C7BF8D8}"/>
              </a:ext>
            </a:extLst>
          </p:cNvPr>
          <p:cNvGrpSpPr>
            <a:grpSpLocks/>
          </p:cNvGrpSpPr>
          <p:nvPr/>
        </p:nvGrpSpPr>
        <p:grpSpPr bwMode="auto">
          <a:xfrm>
            <a:off x="641350" y="3101975"/>
            <a:ext cx="6064250" cy="3603625"/>
            <a:chOff x="1147763" y="2727325"/>
            <a:chExt cx="6064250" cy="3603625"/>
          </a:xfrm>
        </p:grpSpPr>
        <p:pic>
          <p:nvPicPr>
            <p:cNvPr id="4112" name="Picture 1028" descr="diesel">
              <a:extLst>
                <a:ext uri="{FF2B5EF4-FFF2-40B4-BE49-F238E27FC236}">
                  <a16:creationId xmlns:a16="http://schemas.microsoft.com/office/drawing/2014/main" id="{8DDB34E1-E099-B11F-3EE0-A5B36D5CB35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47763" y="2727325"/>
              <a:ext cx="6064250" cy="34559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113" name="Line 1029">
              <a:extLst>
                <a:ext uri="{FF2B5EF4-FFF2-40B4-BE49-F238E27FC236}">
                  <a16:creationId xmlns:a16="http://schemas.microsoft.com/office/drawing/2014/main" id="{06CC0B1E-64F5-5727-03C2-D7AC327E916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638800" y="4516438"/>
              <a:ext cx="0" cy="438150"/>
            </a:xfrm>
            <a:prstGeom prst="line">
              <a:avLst/>
            </a:prstGeom>
            <a:noFill/>
            <a:ln w="28575">
              <a:solidFill>
                <a:srgbClr val="FF33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114" name="Line 1030">
              <a:extLst>
                <a:ext uri="{FF2B5EF4-FFF2-40B4-BE49-F238E27FC236}">
                  <a16:creationId xmlns:a16="http://schemas.microsoft.com/office/drawing/2014/main" id="{8AD5EF96-182A-F3AB-8557-A09D8D495FD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454650" y="3402013"/>
              <a:ext cx="0" cy="438150"/>
            </a:xfrm>
            <a:prstGeom prst="line">
              <a:avLst/>
            </a:prstGeom>
            <a:noFill/>
            <a:ln w="28575">
              <a:solidFill>
                <a:srgbClr val="FF33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115" name="Text Box 1031">
              <a:extLst>
                <a:ext uri="{FF2B5EF4-FFF2-40B4-BE49-F238E27FC236}">
                  <a16:creationId xmlns:a16="http://schemas.microsoft.com/office/drawing/2014/main" id="{381CBF96-5DA5-4E9B-CC2E-C940B9FD0C5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208588" y="3028950"/>
              <a:ext cx="477837" cy="4381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1600" i="1">
                  <a:cs typeface="Times New Roman" panose="02020603050405020304" pitchFamily="18" charset="0"/>
                </a:rPr>
                <a:t>Q</a:t>
              </a:r>
              <a:r>
                <a:rPr lang="en-US" altLang="en-US" sz="1600" i="1" baseline="-30000">
                  <a:cs typeface="Times New Roman" panose="02020603050405020304" pitchFamily="18" charset="0"/>
                </a:rPr>
                <a:t>in</a:t>
              </a:r>
              <a:endParaRPr lang="en-US" altLang="en-US"/>
            </a:p>
          </p:txBody>
        </p:sp>
        <p:sp>
          <p:nvSpPr>
            <p:cNvPr id="4116" name="Text Box 1032">
              <a:extLst>
                <a:ext uri="{FF2B5EF4-FFF2-40B4-BE49-F238E27FC236}">
                  <a16:creationId xmlns:a16="http://schemas.microsoft.com/office/drawing/2014/main" id="{C3B4AEA7-C034-5864-D450-0E07B3E59E1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516563" y="4919663"/>
              <a:ext cx="622300" cy="4381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1600" i="1">
                  <a:cs typeface="Times New Roman" panose="02020603050405020304" pitchFamily="18" charset="0"/>
                </a:rPr>
                <a:t>Q</a:t>
              </a:r>
              <a:r>
                <a:rPr lang="en-US" altLang="en-US" sz="1600" i="1" baseline="-30000">
                  <a:cs typeface="Times New Roman" panose="02020603050405020304" pitchFamily="18" charset="0"/>
                </a:rPr>
                <a:t>out</a:t>
              </a:r>
            </a:p>
            <a:p>
              <a:pPr eaLnBrk="1" hangingPunct="1"/>
              <a:endParaRPr lang="en-CA" altLang="en-US" sz="1600" i="1" baseline="-30000">
                <a:cs typeface="Times New Roman" panose="02020603050405020304" pitchFamily="18" charset="0"/>
              </a:endParaRPr>
            </a:p>
            <a:p>
              <a:pPr eaLnBrk="1" hangingPunct="1"/>
              <a:endParaRPr lang="en-US" altLang="en-US"/>
            </a:p>
          </p:txBody>
        </p:sp>
        <p:sp>
          <p:nvSpPr>
            <p:cNvPr id="4117" name="Rectangle 1036">
              <a:extLst>
                <a:ext uri="{FF2B5EF4-FFF2-40B4-BE49-F238E27FC236}">
                  <a16:creationId xmlns:a16="http://schemas.microsoft.com/office/drawing/2014/main" id="{893C0098-B04E-C094-B96D-CA4BCC92506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475413" y="3787775"/>
              <a:ext cx="146050" cy="36512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4118" name="Text Box 1040">
              <a:extLst>
                <a:ext uri="{FF2B5EF4-FFF2-40B4-BE49-F238E27FC236}">
                  <a16:creationId xmlns:a16="http://schemas.microsoft.com/office/drawing/2014/main" id="{7FE8780A-1E72-3A06-3F1E-2D40D452038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52563" y="5815013"/>
              <a:ext cx="584200" cy="51117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bIns="0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US" altLang="en-US" sz="1600" i="1">
                  <a:cs typeface="Times New Roman" panose="02020603050405020304" pitchFamily="18" charset="0"/>
                </a:rPr>
                <a:t>v</a:t>
              </a:r>
              <a:r>
                <a:rPr lang="en-US" altLang="en-US" sz="1600" i="1" baseline="-30000">
                  <a:cs typeface="Times New Roman" panose="02020603050405020304" pitchFamily="18" charset="0"/>
                </a:rPr>
                <a:t>2</a:t>
              </a:r>
              <a:endParaRPr lang="en-US" altLang="en-US" sz="1200">
                <a:cs typeface="Times New Roman" panose="02020603050405020304" pitchFamily="18" charset="0"/>
              </a:endParaRPr>
            </a:p>
            <a:p>
              <a:pPr algn="ctr"/>
              <a:r>
                <a:rPr lang="en-US" altLang="en-US" sz="1200">
                  <a:cs typeface="Times New Roman" panose="02020603050405020304" pitchFamily="18" charset="0"/>
                </a:rPr>
                <a:t>TC</a:t>
              </a:r>
              <a:endParaRPr lang="en-US" altLang="en-US"/>
            </a:p>
          </p:txBody>
        </p:sp>
        <p:sp>
          <p:nvSpPr>
            <p:cNvPr id="4119" name="Text Box 1041">
              <a:extLst>
                <a:ext uri="{FF2B5EF4-FFF2-40B4-BE49-F238E27FC236}">
                  <a16:creationId xmlns:a16="http://schemas.microsoft.com/office/drawing/2014/main" id="{A72A176E-AEED-857F-EAF3-B096A7525BC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154363" y="5819775"/>
              <a:ext cx="511175" cy="51117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bIns="0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1600" i="1"/>
                <a:t>v</a:t>
              </a:r>
              <a:r>
                <a:rPr lang="en-US" altLang="en-US" sz="1600" i="1" baseline="-30000">
                  <a:cs typeface="Times New Roman" panose="02020603050405020304" pitchFamily="18" charset="0"/>
                </a:rPr>
                <a:t>1</a:t>
              </a:r>
            </a:p>
            <a:p>
              <a:pPr eaLnBrk="1" hangingPunct="1"/>
              <a:r>
                <a:rPr lang="en-US" altLang="en-US" sz="1200">
                  <a:cs typeface="Times New Roman" panose="02020603050405020304" pitchFamily="18" charset="0"/>
                </a:rPr>
                <a:t>BC</a:t>
              </a:r>
            </a:p>
            <a:p>
              <a:endParaRPr lang="en-US" altLang="en-US"/>
            </a:p>
          </p:txBody>
        </p:sp>
        <p:sp>
          <p:nvSpPr>
            <p:cNvPr id="4120" name="Text Box 1042">
              <a:extLst>
                <a:ext uri="{FF2B5EF4-FFF2-40B4-BE49-F238E27FC236}">
                  <a16:creationId xmlns:a16="http://schemas.microsoft.com/office/drawing/2014/main" id="{A848E108-51DF-CA91-3F8F-BB574822B09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862513" y="5805488"/>
              <a:ext cx="584200" cy="51117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bIns="0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endParaRPr lang="en-US" altLang="en-US" sz="1200">
                <a:cs typeface="Times New Roman" panose="02020603050405020304" pitchFamily="18" charset="0"/>
              </a:endParaRPr>
            </a:p>
            <a:p>
              <a:pPr algn="ctr"/>
              <a:r>
                <a:rPr lang="en-US" altLang="en-US" sz="1200">
                  <a:cs typeface="Times New Roman" panose="02020603050405020304" pitchFamily="18" charset="0"/>
                </a:rPr>
                <a:t>TC</a:t>
              </a:r>
              <a:endParaRPr lang="en-US" altLang="en-US"/>
            </a:p>
          </p:txBody>
        </p:sp>
        <p:sp>
          <p:nvSpPr>
            <p:cNvPr id="4121" name="Text Box 1043">
              <a:extLst>
                <a:ext uri="{FF2B5EF4-FFF2-40B4-BE49-F238E27FC236}">
                  <a16:creationId xmlns:a16="http://schemas.microsoft.com/office/drawing/2014/main" id="{E37C83F0-07AA-EFDA-2A85-F9DF7C86BAA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099175" y="5808663"/>
              <a:ext cx="511175" cy="51117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bIns="0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 sz="1600" i="1" baseline="-30000">
                <a:cs typeface="Times New Roman" panose="02020603050405020304" pitchFamily="18" charset="0"/>
              </a:endParaRPr>
            </a:p>
            <a:p>
              <a:pPr eaLnBrk="1" hangingPunct="1"/>
              <a:r>
                <a:rPr lang="en-US" altLang="en-US" sz="1200">
                  <a:cs typeface="Times New Roman" panose="02020603050405020304" pitchFamily="18" charset="0"/>
                </a:rPr>
                <a:t>BC</a:t>
              </a:r>
            </a:p>
            <a:p>
              <a:endParaRPr lang="en-US" altLang="en-US"/>
            </a:p>
          </p:txBody>
        </p:sp>
      </p:grpSp>
      <p:sp>
        <p:nvSpPr>
          <p:cNvPr id="9219" name="Rectangle 1026">
            <a:extLst>
              <a:ext uri="{FF2B5EF4-FFF2-40B4-BE49-F238E27FC236}">
                <a16:creationId xmlns:a16="http://schemas.microsoft.com/office/drawing/2014/main" id="{02F2039E-697F-AC7B-A263-582FFEF9409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" y="1325562"/>
            <a:ext cx="8305800" cy="1570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400" dirty="0"/>
              <a:t>	Process 1</a:t>
            </a:r>
            <a:r>
              <a:rPr lang="en-US" altLang="en-US" sz="2400" dirty="0">
                <a:sym typeface="Wingdings" panose="05000000000000000000" pitchFamily="2" charset="2"/>
              </a:rPr>
              <a:t></a:t>
            </a:r>
            <a:r>
              <a:rPr lang="en-US" altLang="en-US" sz="2400" dirty="0"/>
              <a:t> 2   Isentropic compression</a:t>
            </a:r>
          </a:p>
          <a:p>
            <a:pPr eaLnBrk="1" hangingPunct="1"/>
            <a:r>
              <a:rPr lang="en-US" altLang="en-US" sz="2400" dirty="0"/>
              <a:t>	Process 2 </a:t>
            </a:r>
            <a:r>
              <a:rPr lang="en-US" altLang="en-US" sz="2400" dirty="0">
                <a:sym typeface="Wingdings" panose="05000000000000000000" pitchFamily="2" charset="2"/>
              </a:rPr>
              <a:t></a:t>
            </a:r>
            <a:r>
              <a:rPr lang="en-US" altLang="en-US" sz="2400" dirty="0"/>
              <a:t> 3  Constant pressure heat addition</a:t>
            </a:r>
          </a:p>
          <a:p>
            <a:pPr eaLnBrk="1" hangingPunct="1"/>
            <a:r>
              <a:rPr lang="en-US" altLang="en-US" sz="2400" dirty="0"/>
              <a:t>	Process 3 </a:t>
            </a:r>
            <a:r>
              <a:rPr lang="en-US" altLang="en-US" sz="2400" dirty="0">
                <a:sym typeface="Wingdings" panose="05000000000000000000" pitchFamily="2" charset="2"/>
              </a:rPr>
              <a:t></a:t>
            </a:r>
            <a:r>
              <a:rPr lang="en-US" altLang="en-US" sz="2400" dirty="0"/>
              <a:t> 4  Isentropic expansion</a:t>
            </a:r>
          </a:p>
          <a:p>
            <a:pPr eaLnBrk="1" hangingPunct="1"/>
            <a:r>
              <a:rPr lang="en-US" altLang="en-US" sz="2400" dirty="0"/>
              <a:t>	Process 4 </a:t>
            </a:r>
            <a:r>
              <a:rPr lang="en-US" altLang="en-US" sz="2400" dirty="0">
                <a:sym typeface="Wingdings" panose="05000000000000000000" pitchFamily="2" charset="2"/>
              </a:rPr>
              <a:t></a:t>
            </a:r>
            <a:r>
              <a:rPr lang="en-US" altLang="en-US" sz="2400" dirty="0"/>
              <a:t> 1  Constant volume heat rejection</a:t>
            </a:r>
          </a:p>
        </p:txBody>
      </p:sp>
      <p:sp>
        <p:nvSpPr>
          <p:cNvPr id="4105" name="Text Box 1027">
            <a:extLst>
              <a:ext uri="{FF2B5EF4-FFF2-40B4-BE49-F238E27FC236}">
                <a16:creationId xmlns:a16="http://schemas.microsoft.com/office/drawing/2014/main" id="{EBA60572-8D41-2BB7-E9AA-08F780C2D8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38400" y="390525"/>
            <a:ext cx="422275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800"/>
              <a:t>Air-Standard Diesel cycle</a:t>
            </a:r>
          </a:p>
        </p:txBody>
      </p:sp>
      <p:sp>
        <p:nvSpPr>
          <p:cNvPr id="4106" name="Rectangle 1033">
            <a:extLst>
              <a:ext uri="{FF2B5EF4-FFF2-40B4-BE49-F238E27FC236}">
                <a16:creationId xmlns:a16="http://schemas.microsoft.com/office/drawing/2014/main" id="{8E534A4F-6148-AAE3-A393-2B8ED39A625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89547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4107" name="Rectangle 1034">
            <a:extLst>
              <a:ext uri="{FF2B5EF4-FFF2-40B4-BE49-F238E27FC236}">
                <a16:creationId xmlns:a16="http://schemas.microsoft.com/office/drawing/2014/main" id="{1C937E28-7076-B8BC-217C-8E2AA5CE7D8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89547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4108" name="Rectangle 1035">
            <a:extLst>
              <a:ext uri="{FF2B5EF4-FFF2-40B4-BE49-F238E27FC236}">
                <a16:creationId xmlns:a16="http://schemas.microsoft.com/office/drawing/2014/main" id="{4E06860C-5C77-CDED-0F38-2DD7BC46832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89547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graphicFrame>
        <p:nvGraphicFramePr>
          <p:cNvPr id="12290" name="Object 2">
            <a:extLst>
              <a:ext uri="{FF2B5EF4-FFF2-40B4-BE49-F238E27FC236}">
                <a16:creationId xmlns:a16="http://schemas.microsoft.com/office/drawing/2014/main" id="{8CCF939B-852C-F85C-5476-42CFEB849633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886575" y="4492625"/>
          <a:ext cx="962025" cy="8810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736560" imgH="672840" progId="Equation.3">
                  <p:embed/>
                </p:oleObj>
              </mc:Choice>
              <mc:Fallback>
                <p:oleObj name="Equation" r:id="rId3" imgW="736560" imgH="672840" progId="Equation.3">
                  <p:embed/>
                  <p:pic>
                    <p:nvPicPr>
                      <p:cNvPr id="12290" name="Object 2">
                        <a:extLst>
                          <a:ext uri="{FF2B5EF4-FFF2-40B4-BE49-F238E27FC236}">
                            <a16:creationId xmlns:a16="http://schemas.microsoft.com/office/drawing/2014/main" id="{8CCF939B-852C-F85C-5476-42CFEB849633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86575" y="4492625"/>
                        <a:ext cx="962025" cy="8810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ext Box 1038">
            <a:extLst>
              <a:ext uri="{FF2B5EF4-FFF2-40B4-BE49-F238E27FC236}">
                <a16:creationId xmlns:a16="http://schemas.microsoft.com/office/drawing/2014/main" id="{740A5703-67EC-B1B6-435F-EFC5E845086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83363" y="4192588"/>
            <a:ext cx="1871662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CA" altLang="en-US" sz="2400"/>
              <a:t>Cut-off ratio:</a:t>
            </a:r>
            <a:endParaRPr lang="en-US" altLang="en-US" sz="2400"/>
          </a:p>
        </p:txBody>
      </p:sp>
      <p:sp>
        <p:nvSpPr>
          <p:cNvPr id="9231" name="Rectangle 1039">
            <a:extLst>
              <a:ext uri="{FF2B5EF4-FFF2-40B4-BE49-F238E27FC236}">
                <a16:creationId xmlns:a16="http://schemas.microsoft.com/office/drawing/2014/main" id="{FF3FF708-6E81-94D4-EB96-C23390CFC9C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72200" y="4184650"/>
            <a:ext cx="2438400" cy="12255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4099" name="Ink 21">
                <a:extLst>
                  <a:ext uri="{FF2B5EF4-FFF2-40B4-BE49-F238E27FC236}">
                    <a16:creationId xmlns:a16="http://schemas.microsoft.com/office/drawing/2014/main" id="{35BCD8A0-F48F-B74B-945D-AD0658D06DFF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457200" y="2209800"/>
              <a:ext cx="542925" cy="949325"/>
            </p14:xfrm>
          </p:contentPart>
        </mc:Choice>
        <mc:Fallback xmlns="">
          <p:pic>
            <p:nvPicPr>
              <p:cNvPr id="4099" name="Ink 21">
                <a:extLst>
                  <a:ext uri="{FF2B5EF4-FFF2-40B4-BE49-F238E27FC236}">
                    <a16:creationId xmlns:a16="http://schemas.microsoft.com/office/drawing/2014/main" id="{35BCD8A0-F48F-B74B-945D-AD0658D06DFF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447833" y="2200454"/>
                <a:ext cx="561659" cy="968017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4100" name="Ink 24">
                <a:extLst>
                  <a:ext uri="{FF2B5EF4-FFF2-40B4-BE49-F238E27FC236}">
                    <a16:creationId xmlns:a16="http://schemas.microsoft.com/office/drawing/2014/main" id="{724C8C0D-03FB-34BB-CB0C-DB8B0EC72861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652463" y="3608388"/>
              <a:ext cx="12700" cy="138112"/>
            </p14:xfrm>
          </p:contentPart>
        </mc:Choice>
        <mc:Fallback xmlns="">
          <p:pic>
            <p:nvPicPr>
              <p:cNvPr id="4100" name="Ink 24">
                <a:extLst>
                  <a:ext uri="{FF2B5EF4-FFF2-40B4-BE49-F238E27FC236}">
                    <a16:creationId xmlns:a16="http://schemas.microsoft.com/office/drawing/2014/main" id="{724C8C0D-03FB-34BB-CB0C-DB8B0EC72861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643029" y="3598988"/>
                <a:ext cx="31569" cy="156913"/>
              </a:xfrm>
              <a:prstGeom prst="rect">
                <a:avLst/>
              </a:prstGeom>
            </p:spPr>
          </p:pic>
        </mc:Fallback>
      </mc:AlternateContent>
      <p:grpSp>
        <p:nvGrpSpPr>
          <p:cNvPr id="3" name="Group 38">
            <a:extLst>
              <a:ext uri="{FF2B5EF4-FFF2-40B4-BE49-F238E27FC236}">
                <a16:creationId xmlns:a16="http://schemas.microsoft.com/office/drawing/2014/main" id="{F66BFE28-A2E8-70AD-A2F7-CCACE913EBB5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4" name="Group 19">
              <a:extLst>
                <a:ext uri="{FF2B5EF4-FFF2-40B4-BE49-F238E27FC236}">
                  <a16:creationId xmlns:a16="http://schemas.microsoft.com/office/drawing/2014/main" id="{BAAB06F5-10EB-8125-D9A7-D75A1A69FF0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6" name="Group 8">
                <a:extLst>
                  <a:ext uri="{FF2B5EF4-FFF2-40B4-BE49-F238E27FC236}">
                    <a16:creationId xmlns:a16="http://schemas.microsoft.com/office/drawing/2014/main" id="{3201879C-DB76-F0BD-1E91-2F3DE01C832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8" name="Group 9">
                  <a:extLst>
                    <a:ext uri="{FF2B5EF4-FFF2-40B4-BE49-F238E27FC236}">
                      <a16:creationId xmlns:a16="http://schemas.microsoft.com/office/drawing/2014/main" id="{47E5A8E9-5FA4-B000-5F8B-C8889B3589D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8" name="Rectangle 10">
                    <a:extLst>
                      <a:ext uri="{FF2B5EF4-FFF2-40B4-BE49-F238E27FC236}">
                        <a16:creationId xmlns:a16="http://schemas.microsoft.com/office/drawing/2014/main" id="{1FB242EB-A3FA-1405-0D1C-EA3BA6FC4D6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1">
                    <a:extLst>
                      <a:ext uri="{FF2B5EF4-FFF2-40B4-BE49-F238E27FC236}">
                        <a16:creationId xmlns:a16="http://schemas.microsoft.com/office/drawing/2014/main" id="{1293AC03-0D21-9C81-1998-995CA7110DC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2">
                  <a:extLst>
                    <a:ext uri="{FF2B5EF4-FFF2-40B4-BE49-F238E27FC236}">
                      <a16:creationId xmlns:a16="http://schemas.microsoft.com/office/drawing/2014/main" id="{466DB9B6-E672-DB13-CB1F-F4500A481E5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6" name="Rectangle 13">
                    <a:extLst>
                      <a:ext uri="{FF2B5EF4-FFF2-40B4-BE49-F238E27FC236}">
                        <a16:creationId xmlns:a16="http://schemas.microsoft.com/office/drawing/2014/main" id="{E1A634A6-B368-CE1C-15BB-20DD0AB83D5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4">
                    <a:extLst>
                      <a:ext uri="{FF2B5EF4-FFF2-40B4-BE49-F238E27FC236}">
                        <a16:creationId xmlns:a16="http://schemas.microsoft.com/office/drawing/2014/main" id="{B1345007-AD17-D925-7253-F356CFBD7B9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5">
                  <a:extLst>
                    <a:ext uri="{FF2B5EF4-FFF2-40B4-BE49-F238E27FC236}">
                      <a16:creationId xmlns:a16="http://schemas.microsoft.com/office/drawing/2014/main" id="{AFCAC2CD-4FFF-02F5-3F46-9EF3BBFB658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4" name="Rectangle 16">
                    <a:extLst>
                      <a:ext uri="{FF2B5EF4-FFF2-40B4-BE49-F238E27FC236}">
                        <a16:creationId xmlns:a16="http://schemas.microsoft.com/office/drawing/2014/main" id="{FD3F5526-8466-D606-6A67-556871B2E41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17">
                    <a:extLst>
                      <a:ext uri="{FF2B5EF4-FFF2-40B4-BE49-F238E27FC236}">
                        <a16:creationId xmlns:a16="http://schemas.microsoft.com/office/drawing/2014/main" id="{BF490DDF-EAB3-82EF-77A0-FA183E6E0BC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8">
                  <a:extLst>
                    <a:ext uri="{FF2B5EF4-FFF2-40B4-BE49-F238E27FC236}">
                      <a16:creationId xmlns:a16="http://schemas.microsoft.com/office/drawing/2014/main" id="{40738E44-F148-E4FC-AB4B-83BAE041741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2" name="Rectangle 19">
                    <a:extLst>
                      <a:ext uri="{FF2B5EF4-FFF2-40B4-BE49-F238E27FC236}">
                        <a16:creationId xmlns:a16="http://schemas.microsoft.com/office/drawing/2014/main" id="{92C96492-0550-0A0F-532E-BC1F73DF307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3" name="Rectangle 20">
                    <a:extLst>
                      <a:ext uri="{FF2B5EF4-FFF2-40B4-BE49-F238E27FC236}">
                        <a16:creationId xmlns:a16="http://schemas.microsoft.com/office/drawing/2014/main" id="{4A43ED08-84C7-C69B-CDD1-5DC47219260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7" name="Rectangle 21">
                <a:extLst>
                  <a:ext uri="{FF2B5EF4-FFF2-40B4-BE49-F238E27FC236}">
                    <a16:creationId xmlns:a16="http://schemas.microsoft.com/office/drawing/2014/main" id="{0010237C-6383-13BC-3DA7-CE1F66D3358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5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2A9B2587-61DB-8644-795D-9E6E2E60CBB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15200" y="2286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12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92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9" grpId="0" build="p" bldLvl="2"/>
      <p:bldP spid="2" grpId="0"/>
      <p:bldP spid="9231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22208" name="Object 2">
            <a:extLst>
              <a:ext uri="{FF2B5EF4-FFF2-40B4-BE49-F238E27FC236}">
                <a16:creationId xmlns:a16="http://schemas.microsoft.com/office/drawing/2014/main" id="{36D2F4A2-88EC-A885-03ED-8904ED7223A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48923471"/>
              </p:ext>
            </p:extLst>
          </p:nvPr>
        </p:nvGraphicFramePr>
        <p:xfrm>
          <a:off x="419100" y="3124200"/>
          <a:ext cx="5981700" cy="1143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2730240" imgH="520560" progId="Equation.3">
                  <p:embed/>
                </p:oleObj>
              </mc:Choice>
              <mc:Fallback>
                <p:oleObj name="Equation" r:id="rId2" imgW="2730240" imgH="520560" progId="Equation.3">
                  <p:embed/>
                  <p:pic>
                    <p:nvPicPr>
                      <p:cNvPr id="222208" name="Object 2">
                        <a:extLst>
                          <a:ext uri="{FF2B5EF4-FFF2-40B4-BE49-F238E27FC236}">
                            <a16:creationId xmlns:a16="http://schemas.microsoft.com/office/drawing/2014/main" id="{36D2F4A2-88EC-A885-03ED-8904ED7223A6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9100" y="3124200"/>
                        <a:ext cx="5981700" cy="1143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206" name="Rectangle 3">
            <a:extLst>
              <a:ext uri="{FF2B5EF4-FFF2-40B4-BE49-F238E27FC236}">
                <a16:creationId xmlns:a16="http://schemas.microsoft.com/office/drawing/2014/main" id="{A33EFA54-97D6-1D3D-7F3C-4AF9A42D989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200" y="317817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8207" name="Rectangle 4">
            <a:extLst>
              <a:ext uri="{FF2B5EF4-FFF2-40B4-BE49-F238E27FC236}">
                <a16:creationId xmlns:a16="http://schemas.microsoft.com/office/drawing/2014/main" id="{6713714D-EE67-8E7E-E438-C027BE51005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200" y="389255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8208" name="Rectangle 5">
            <a:extLst>
              <a:ext uri="{FF2B5EF4-FFF2-40B4-BE49-F238E27FC236}">
                <a16:creationId xmlns:a16="http://schemas.microsoft.com/office/drawing/2014/main" id="{64E78B1F-B237-8074-7969-4C0BF0FDF6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200" y="389255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49511" name="Text Box 7">
            <a:extLst>
              <a:ext uri="{FF2B5EF4-FFF2-40B4-BE49-F238E27FC236}">
                <a16:creationId xmlns:a16="http://schemas.microsoft.com/office/drawing/2014/main" id="{889E132C-7E7E-DD54-9B2A-1D5AB089861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200" y="2690812"/>
            <a:ext cx="351631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CA" altLang="en-US" sz="2400"/>
              <a:t>Cycle thermal efficiency:</a:t>
            </a:r>
            <a:endParaRPr lang="en-US" altLang="en-US" sz="2400"/>
          </a:p>
        </p:txBody>
      </p:sp>
      <p:sp>
        <p:nvSpPr>
          <p:cNvPr id="8210" name="Rectangle 8">
            <a:extLst>
              <a:ext uri="{FF2B5EF4-FFF2-40B4-BE49-F238E27FC236}">
                <a16:creationId xmlns:a16="http://schemas.microsoft.com/office/drawing/2014/main" id="{81B69303-86D3-9E10-EE0E-5A6419C32A9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200" y="355282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49515" name="Text Box 11">
            <a:extLst>
              <a:ext uri="{FF2B5EF4-FFF2-40B4-BE49-F238E27FC236}">
                <a16:creationId xmlns:a16="http://schemas.microsoft.com/office/drawing/2014/main" id="{B61036A1-88FF-72E3-9F7E-F590673865A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200" y="1395412"/>
            <a:ext cx="227171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CA" altLang="en-US" sz="2400" dirty="0"/>
              <a:t>Net cycle work:</a:t>
            </a:r>
            <a:endParaRPr lang="en-US" altLang="en-US" sz="2400" dirty="0"/>
          </a:p>
        </p:txBody>
      </p:sp>
      <p:graphicFrame>
        <p:nvGraphicFramePr>
          <p:cNvPr id="222211" name="Object 5">
            <a:extLst>
              <a:ext uri="{FF2B5EF4-FFF2-40B4-BE49-F238E27FC236}">
                <a16:creationId xmlns:a16="http://schemas.microsoft.com/office/drawing/2014/main" id="{7E43DDD4-AF4D-E37D-143B-CCFCB50E288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77293000"/>
              </p:ext>
            </p:extLst>
          </p:nvPr>
        </p:nvGraphicFramePr>
        <p:xfrm>
          <a:off x="1697038" y="1928812"/>
          <a:ext cx="6221412" cy="6175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2831760" imgH="279360" progId="Equation.3">
                  <p:embed/>
                </p:oleObj>
              </mc:Choice>
              <mc:Fallback>
                <p:oleObj name="Equation" r:id="rId4" imgW="2831760" imgH="279360" progId="Equation.3">
                  <p:embed/>
                  <p:pic>
                    <p:nvPicPr>
                      <p:cNvPr id="222211" name="Object 5">
                        <a:extLst>
                          <a:ext uri="{FF2B5EF4-FFF2-40B4-BE49-F238E27FC236}">
                            <a16:creationId xmlns:a16="http://schemas.microsoft.com/office/drawing/2014/main" id="{7E43DDD4-AF4D-E37D-143B-CCFCB50E2882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97038" y="1928812"/>
                        <a:ext cx="6221412" cy="6175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212" name="Text Box 13">
            <a:extLst>
              <a:ext uri="{FF2B5EF4-FFF2-40B4-BE49-F238E27FC236}">
                <a16:creationId xmlns:a16="http://schemas.microsoft.com/office/drawing/2014/main" id="{37BF16AF-2CD4-57C1-732B-45FC15C0953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9262" y="391180"/>
            <a:ext cx="648493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CA" altLang="en-US" sz="2800" dirty="0"/>
              <a:t> Analysis of Air Standard Diesel Cycle</a:t>
            </a:r>
            <a:endParaRPr lang="en-US" altLang="en-US" sz="2800" dirty="0"/>
          </a:p>
        </p:txBody>
      </p:sp>
      <p:graphicFrame>
        <p:nvGraphicFramePr>
          <p:cNvPr id="222212" name="Object 6">
            <a:extLst>
              <a:ext uri="{FF2B5EF4-FFF2-40B4-BE49-F238E27FC236}">
                <a16:creationId xmlns:a16="http://schemas.microsoft.com/office/drawing/2014/main" id="{F11650FB-8C57-98C1-46B0-3EB275786FC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76195753"/>
              </p:ext>
            </p:extLst>
          </p:nvPr>
        </p:nvGraphicFramePr>
        <p:xfrm>
          <a:off x="6477000" y="3071812"/>
          <a:ext cx="2452688" cy="1066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1015920" imgH="444240" progId="Equation.3">
                  <p:embed/>
                </p:oleObj>
              </mc:Choice>
              <mc:Fallback>
                <p:oleObj name="Equation" r:id="rId6" imgW="1015920" imgH="444240" progId="Equation.3">
                  <p:embed/>
                  <p:pic>
                    <p:nvPicPr>
                      <p:cNvPr id="222212" name="Object 6">
                        <a:extLst>
                          <a:ext uri="{FF2B5EF4-FFF2-40B4-BE49-F238E27FC236}">
                            <a16:creationId xmlns:a16="http://schemas.microsoft.com/office/drawing/2014/main" id="{F11650FB-8C57-98C1-46B0-3EB275786FCE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77000" y="3071812"/>
                        <a:ext cx="2452688" cy="1066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ject 5">
            <a:extLst>
              <a:ext uri="{FF2B5EF4-FFF2-40B4-BE49-F238E27FC236}">
                <a16:creationId xmlns:a16="http://schemas.microsoft.com/office/drawing/2014/main" id="{5355A710-8D10-613A-98F7-5CD89F1FE00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71321942"/>
              </p:ext>
            </p:extLst>
          </p:nvPr>
        </p:nvGraphicFramePr>
        <p:xfrm>
          <a:off x="4191000" y="1363662"/>
          <a:ext cx="1701800" cy="6175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774360" imgH="279360" progId="Equation.3">
                  <p:embed/>
                </p:oleObj>
              </mc:Choice>
              <mc:Fallback>
                <p:oleObj name="Equation" r:id="rId8" imgW="774360" imgH="279360" progId="Equation.3">
                  <p:embed/>
                  <p:pic>
                    <p:nvPicPr>
                      <p:cNvPr id="3" name="Object 5">
                        <a:extLst>
                          <a:ext uri="{FF2B5EF4-FFF2-40B4-BE49-F238E27FC236}">
                            <a16:creationId xmlns:a16="http://schemas.microsoft.com/office/drawing/2014/main" id="{5355A710-8D10-613A-98F7-5CD89F1FE007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91000" y="1363662"/>
                        <a:ext cx="1701800" cy="6175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" name="Group 38">
            <a:extLst>
              <a:ext uri="{FF2B5EF4-FFF2-40B4-BE49-F238E27FC236}">
                <a16:creationId xmlns:a16="http://schemas.microsoft.com/office/drawing/2014/main" id="{C93AB5D3-77D0-F2BF-6B9A-FF9FF50E9EA0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5" name="Group 19">
              <a:extLst>
                <a:ext uri="{FF2B5EF4-FFF2-40B4-BE49-F238E27FC236}">
                  <a16:creationId xmlns:a16="http://schemas.microsoft.com/office/drawing/2014/main" id="{DDB2664D-2438-5EE6-A9E9-5E121CA53CC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" name="Group 8">
                <a:extLst>
                  <a:ext uri="{FF2B5EF4-FFF2-40B4-BE49-F238E27FC236}">
                    <a16:creationId xmlns:a16="http://schemas.microsoft.com/office/drawing/2014/main" id="{489EF6F9-EC01-CE56-B837-E5C36FB841C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9" name="Group 9">
                  <a:extLst>
                    <a:ext uri="{FF2B5EF4-FFF2-40B4-BE49-F238E27FC236}">
                      <a16:creationId xmlns:a16="http://schemas.microsoft.com/office/drawing/2014/main" id="{090AA815-AE25-5053-2A07-C6BC138BD59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9" name="Rectangle 10">
                    <a:extLst>
                      <a:ext uri="{FF2B5EF4-FFF2-40B4-BE49-F238E27FC236}">
                        <a16:creationId xmlns:a16="http://schemas.microsoft.com/office/drawing/2014/main" id="{30041AD9-F59F-2077-0996-EEE1C7F350A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0" name="Rectangle 11">
                    <a:extLst>
                      <a:ext uri="{FF2B5EF4-FFF2-40B4-BE49-F238E27FC236}">
                        <a16:creationId xmlns:a16="http://schemas.microsoft.com/office/drawing/2014/main" id="{F43B93FA-9F65-8EAA-759A-D6F9198D55F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2">
                  <a:extLst>
                    <a:ext uri="{FF2B5EF4-FFF2-40B4-BE49-F238E27FC236}">
                      <a16:creationId xmlns:a16="http://schemas.microsoft.com/office/drawing/2014/main" id="{37AB5D5E-4009-C3B3-F835-B08B949F91D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7" name="Rectangle 13">
                    <a:extLst>
                      <a:ext uri="{FF2B5EF4-FFF2-40B4-BE49-F238E27FC236}">
                        <a16:creationId xmlns:a16="http://schemas.microsoft.com/office/drawing/2014/main" id="{1AFBFD34-216E-A83D-391E-ADC5919DDEC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4">
                    <a:extLst>
                      <a:ext uri="{FF2B5EF4-FFF2-40B4-BE49-F238E27FC236}">
                        <a16:creationId xmlns:a16="http://schemas.microsoft.com/office/drawing/2014/main" id="{BC7881D6-BB5C-1A14-3118-7E47D8C23D2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5">
                  <a:extLst>
                    <a:ext uri="{FF2B5EF4-FFF2-40B4-BE49-F238E27FC236}">
                      <a16:creationId xmlns:a16="http://schemas.microsoft.com/office/drawing/2014/main" id="{BD29DD9D-3918-C4D9-6F74-F1EDC5D501B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5" name="Rectangle 16">
                    <a:extLst>
                      <a:ext uri="{FF2B5EF4-FFF2-40B4-BE49-F238E27FC236}">
                        <a16:creationId xmlns:a16="http://schemas.microsoft.com/office/drawing/2014/main" id="{48350E26-A06C-A21C-C2D2-98918CD5E90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7">
                    <a:extLst>
                      <a:ext uri="{FF2B5EF4-FFF2-40B4-BE49-F238E27FC236}">
                        <a16:creationId xmlns:a16="http://schemas.microsoft.com/office/drawing/2014/main" id="{06D03656-E038-39A0-6E28-22879776350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8">
                  <a:extLst>
                    <a:ext uri="{FF2B5EF4-FFF2-40B4-BE49-F238E27FC236}">
                      <a16:creationId xmlns:a16="http://schemas.microsoft.com/office/drawing/2014/main" id="{CFC15A41-2E61-7B25-84B7-2344D282D8B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3" name="Rectangle 19">
                    <a:extLst>
                      <a:ext uri="{FF2B5EF4-FFF2-40B4-BE49-F238E27FC236}">
                        <a16:creationId xmlns:a16="http://schemas.microsoft.com/office/drawing/2014/main" id="{11DC3EE1-0498-D957-5CF6-6A45555D619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20">
                    <a:extLst>
                      <a:ext uri="{FF2B5EF4-FFF2-40B4-BE49-F238E27FC236}">
                        <a16:creationId xmlns:a16="http://schemas.microsoft.com/office/drawing/2014/main" id="{36EC4CC6-ABF1-A278-03C9-5330434EFEE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8" name="Rectangle 21">
                <a:extLst>
                  <a:ext uri="{FF2B5EF4-FFF2-40B4-BE49-F238E27FC236}">
                    <a16:creationId xmlns:a16="http://schemas.microsoft.com/office/drawing/2014/main" id="{52094CF3-3D22-EBA6-A520-C0CD2EF592C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6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98598FAE-89CB-9EFF-9E29-22387540B30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aphicFrame>
        <p:nvGraphicFramePr>
          <p:cNvPr id="21" name="Object 3">
            <a:extLst>
              <a:ext uri="{FF2B5EF4-FFF2-40B4-BE49-F238E27FC236}">
                <a16:creationId xmlns:a16="http://schemas.microsoft.com/office/drawing/2014/main" id="{5ECC53FF-10AD-0A33-1865-A10466931C4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00598885"/>
              </p:ext>
            </p:extLst>
          </p:nvPr>
        </p:nvGraphicFramePr>
        <p:xfrm>
          <a:off x="2971800" y="4648200"/>
          <a:ext cx="4108450" cy="1066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1" imgW="1866600" imgH="482400" progId="Equation.3">
                  <p:embed/>
                </p:oleObj>
              </mc:Choice>
              <mc:Fallback>
                <p:oleObj name="Equation" r:id="rId11" imgW="1866600" imgH="482400" progId="Equation.3">
                  <p:embed/>
                  <p:pic>
                    <p:nvPicPr>
                      <p:cNvPr id="25612" name="Object 3">
                        <a:extLst>
                          <a:ext uri="{FF2B5EF4-FFF2-40B4-BE49-F238E27FC236}">
                            <a16:creationId xmlns:a16="http://schemas.microsoft.com/office/drawing/2014/main" id="{922C7D7E-F025-5320-2140-58B277B3575A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71800" y="4648200"/>
                        <a:ext cx="4108450" cy="1066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5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495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2222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5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1495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2222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2222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9511" grpId="0"/>
      <p:bldP spid="14951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7">
            <a:extLst>
              <a:ext uri="{FF2B5EF4-FFF2-40B4-BE49-F238E27FC236}">
                <a16:creationId xmlns:a16="http://schemas.microsoft.com/office/drawing/2014/main" id="{D09C14FE-DC24-51A2-56A4-03022AA91748}"/>
              </a:ext>
            </a:extLst>
          </p:cNvPr>
          <p:cNvGrpSpPr>
            <a:grpSpLocks/>
          </p:cNvGrpSpPr>
          <p:nvPr/>
        </p:nvGrpSpPr>
        <p:grpSpPr bwMode="auto">
          <a:xfrm>
            <a:off x="228600" y="1166812"/>
            <a:ext cx="5105400" cy="4632325"/>
            <a:chOff x="1600200" y="849313"/>
            <a:chExt cx="5105400" cy="4632325"/>
          </a:xfrm>
        </p:grpSpPr>
        <p:pic>
          <p:nvPicPr>
            <p:cNvPr id="9240" name="Picture 2" descr="compr">
              <a:extLst>
                <a:ext uri="{FF2B5EF4-FFF2-40B4-BE49-F238E27FC236}">
                  <a16:creationId xmlns:a16="http://schemas.microsoft.com/office/drawing/2014/main" id="{BC37778E-CE9E-2094-756E-61CEFA18B25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00200" y="849313"/>
              <a:ext cx="5105400" cy="46323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241" name="Rectangle 16">
              <a:extLst>
                <a:ext uri="{FF2B5EF4-FFF2-40B4-BE49-F238E27FC236}">
                  <a16:creationId xmlns:a16="http://schemas.microsoft.com/office/drawing/2014/main" id="{610E70C4-D034-0289-DE06-5B271A2C757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14600" y="990600"/>
              <a:ext cx="4114800" cy="20574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</p:grpSp>
      <p:grpSp>
        <p:nvGrpSpPr>
          <p:cNvPr id="3" name="Group 12">
            <a:extLst>
              <a:ext uri="{FF2B5EF4-FFF2-40B4-BE49-F238E27FC236}">
                <a16:creationId xmlns:a16="http://schemas.microsoft.com/office/drawing/2014/main" id="{A4E0EA36-4FC5-AF0A-6F6E-60EEDC07261E}"/>
              </a:ext>
            </a:extLst>
          </p:cNvPr>
          <p:cNvGrpSpPr>
            <a:grpSpLocks/>
          </p:cNvGrpSpPr>
          <p:nvPr/>
        </p:nvGrpSpPr>
        <p:grpSpPr bwMode="auto">
          <a:xfrm>
            <a:off x="3562350" y="1852612"/>
            <a:ext cx="2762250" cy="2117725"/>
            <a:chOff x="4648200" y="1143000"/>
            <a:chExt cx="2762250" cy="2117725"/>
          </a:xfrm>
        </p:grpSpPr>
        <p:sp>
          <p:nvSpPr>
            <p:cNvPr id="9236" name="Line 3">
              <a:extLst>
                <a:ext uri="{FF2B5EF4-FFF2-40B4-BE49-F238E27FC236}">
                  <a16:creationId xmlns:a16="http://schemas.microsoft.com/office/drawing/2014/main" id="{3061CFA4-A327-9D83-578C-C8C6B3E7CBA3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648200" y="1295400"/>
              <a:ext cx="0" cy="189865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37" name="Line 4">
              <a:extLst>
                <a:ext uri="{FF2B5EF4-FFF2-40B4-BE49-F238E27FC236}">
                  <a16:creationId xmlns:a16="http://schemas.microsoft.com/office/drawing/2014/main" id="{56AB1C72-72AD-7462-73FC-0BDAAF4B6108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562600" y="1143000"/>
              <a:ext cx="0" cy="2117725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38" name="Line 5">
              <a:extLst>
                <a:ext uri="{FF2B5EF4-FFF2-40B4-BE49-F238E27FC236}">
                  <a16:creationId xmlns:a16="http://schemas.microsoft.com/office/drawing/2014/main" id="{EFF7B609-C268-1D25-BC6E-B1CF09462503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699000" y="3043238"/>
              <a:ext cx="885825" cy="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39" name="Text Box 6">
              <a:extLst>
                <a:ext uri="{FF2B5EF4-FFF2-40B4-BE49-F238E27FC236}">
                  <a16:creationId xmlns:a16="http://schemas.microsoft.com/office/drawing/2014/main" id="{690009E6-D808-8EF8-89E3-027E398566C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657850" y="2719388"/>
              <a:ext cx="1752600" cy="5111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1400">
                  <a:cs typeface="Times New Roman" panose="02020603050405020304" pitchFamily="18" charset="0"/>
                </a:rPr>
                <a:t>Typical CI Engines</a:t>
              </a:r>
              <a:endParaRPr lang="en-US" altLang="en-US" sz="1100"/>
            </a:p>
            <a:p>
              <a:r>
                <a:rPr lang="en-US" altLang="en-US" sz="1400">
                  <a:cs typeface="Times New Roman" panose="02020603050405020304" pitchFamily="18" charset="0"/>
                </a:rPr>
                <a:t>15 &lt; </a:t>
              </a:r>
              <a:r>
                <a:rPr lang="en-US" altLang="en-US" sz="1400" i="1">
                  <a:cs typeface="Times New Roman" panose="02020603050405020304" pitchFamily="18" charset="0"/>
                </a:rPr>
                <a:t>r</a:t>
              </a:r>
              <a:r>
                <a:rPr lang="en-US" altLang="en-US" sz="1400">
                  <a:cs typeface="Times New Roman" panose="02020603050405020304" pitchFamily="18" charset="0"/>
                </a:rPr>
                <a:t> &lt; 20 </a:t>
              </a:r>
              <a:endParaRPr lang="en-US" altLang="en-US"/>
            </a:p>
          </p:txBody>
        </p:sp>
      </p:grpSp>
      <p:sp>
        <p:nvSpPr>
          <p:cNvPr id="9223" name="Rectangle 7">
            <a:extLst>
              <a:ext uri="{FF2B5EF4-FFF2-40B4-BE49-F238E27FC236}">
                <a16:creationId xmlns:a16="http://schemas.microsoft.com/office/drawing/2014/main" id="{EC13E62A-3525-F818-74EC-EAB6356D5F1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80498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9224" name="Rectangle 8">
            <a:extLst>
              <a:ext uri="{FF2B5EF4-FFF2-40B4-BE49-F238E27FC236}">
                <a16:creationId xmlns:a16="http://schemas.microsoft.com/office/drawing/2014/main" id="{2694EFB5-41F1-5C43-4AAF-05BC784CE9C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80498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60777" name="Text Box 9">
            <a:extLst>
              <a:ext uri="{FF2B5EF4-FFF2-40B4-BE49-F238E27FC236}">
                <a16:creationId xmlns:a16="http://schemas.microsoft.com/office/drawing/2014/main" id="{FBB95CDC-470E-45C9-1FA7-21E0CC556B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5646737"/>
            <a:ext cx="853440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CA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When </a:t>
            </a:r>
            <a:r>
              <a:rPr lang="en-CA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CA" altLang="en-US" sz="2400" i="1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CA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(= </a:t>
            </a:r>
            <a:r>
              <a:rPr lang="en-CA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lang="en-CA" altLang="en-US" sz="2400" i="1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CA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/v</a:t>
            </a:r>
            <a:r>
              <a:rPr lang="en-CA" altLang="en-US" sz="2400" i="1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CA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CA" altLang="en-US" sz="240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</a:t>
            </a:r>
            <a:r>
              <a:rPr lang="en-CA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1 the Diesel cycle efficiency approaches the efficiency of the Otto cycle</a:t>
            </a:r>
          </a:p>
        </p:txBody>
      </p:sp>
      <p:sp>
        <p:nvSpPr>
          <p:cNvPr id="9226" name="Text Box 10">
            <a:extLst>
              <a:ext uri="{FF2B5EF4-FFF2-40B4-BE49-F238E27FC236}">
                <a16:creationId xmlns:a16="http://schemas.microsoft.com/office/drawing/2014/main" id="{602CDD20-BD0A-E475-062F-AD07C2FF377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32125" y="366713"/>
            <a:ext cx="2439988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CA" altLang="en-US" sz="2000"/>
              <a:t>Thermal Efficiency</a:t>
            </a:r>
            <a:endParaRPr lang="en-US" altLang="en-US" sz="2000"/>
          </a:p>
        </p:txBody>
      </p:sp>
      <p:graphicFrame>
        <p:nvGraphicFramePr>
          <p:cNvPr id="25612" name="Object 3">
            <a:extLst>
              <a:ext uri="{FF2B5EF4-FFF2-40B4-BE49-F238E27FC236}">
                <a16:creationId xmlns:a16="http://schemas.microsoft.com/office/drawing/2014/main" id="{922C7D7E-F025-5320-2140-58B277B3575A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035550" y="1905000"/>
          <a:ext cx="4108450" cy="1066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866600" imgH="482400" progId="Equation.3">
                  <p:embed/>
                </p:oleObj>
              </mc:Choice>
              <mc:Fallback>
                <p:oleObj name="Equation" r:id="rId4" imgW="1866600" imgH="482400" progId="Equation.3">
                  <p:embed/>
                  <p:pic>
                    <p:nvPicPr>
                      <p:cNvPr id="25612" name="Object 3">
                        <a:extLst>
                          <a:ext uri="{FF2B5EF4-FFF2-40B4-BE49-F238E27FC236}">
                            <a16:creationId xmlns:a16="http://schemas.microsoft.com/office/drawing/2014/main" id="{922C7D7E-F025-5320-2140-58B277B3575A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35550" y="1905000"/>
                        <a:ext cx="4108450" cy="1066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4" name="Group 21">
            <a:extLst>
              <a:ext uri="{FF2B5EF4-FFF2-40B4-BE49-F238E27FC236}">
                <a16:creationId xmlns:a16="http://schemas.microsoft.com/office/drawing/2014/main" id="{C204368D-CAC6-9D65-418B-097AAC5CE891}"/>
              </a:ext>
            </a:extLst>
          </p:cNvPr>
          <p:cNvGrpSpPr>
            <a:grpSpLocks/>
          </p:cNvGrpSpPr>
          <p:nvPr/>
        </p:nvGrpSpPr>
        <p:grpSpPr bwMode="auto">
          <a:xfrm>
            <a:off x="993775" y="1150937"/>
            <a:ext cx="3932238" cy="1544638"/>
            <a:chOff x="2365248" y="685800"/>
            <a:chExt cx="3932682" cy="1545336"/>
          </a:xfrm>
        </p:grpSpPr>
        <p:sp>
          <p:nvSpPr>
            <p:cNvPr id="9234" name="Freeform 13">
              <a:extLst>
                <a:ext uri="{FF2B5EF4-FFF2-40B4-BE49-F238E27FC236}">
                  <a16:creationId xmlns:a16="http://schemas.microsoft.com/office/drawing/2014/main" id="{E24A013F-4357-83C3-AD71-B1CA42DB0B78}"/>
                </a:ext>
              </a:extLst>
            </p:cNvPr>
            <p:cNvSpPr>
              <a:spLocks/>
            </p:cNvSpPr>
            <p:nvPr/>
          </p:nvSpPr>
          <p:spPr bwMode="auto">
            <a:xfrm>
              <a:off x="2365248" y="1158240"/>
              <a:ext cx="3718560" cy="1072896"/>
            </a:xfrm>
            <a:custGeom>
              <a:avLst/>
              <a:gdLst>
                <a:gd name="T0" fmla="*/ 0 w 3718560"/>
                <a:gd name="T1" fmla="*/ 1072896 h 1072896"/>
                <a:gd name="T2" fmla="*/ 341376 w 3718560"/>
                <a:gd name="T3" fmla="*/ 816864 h 1072896"/>
                <a:gd name="T4" fmla="*/ 841248 w 3718560"/>
                <a:gd name="T5" fmla="*/ 573024 h 1072896"/>
                <a:gd name="T6" fmla="*/ 1767840 w 3718560"/>
                <a:gd name="T7" fmla="*/ 280416 h 1072896"/>
                <a:gd name="T8" fmla="*/ 2621280 w 3718560"/>
                <a:gd name="T9" fmla="*/ 121920 h 1072896"/>
                <a:gd name="T10" fmla="*/ 3389376 w 3718560"/>
                <a:gd name="T11" fmla="*/ 24384 h 1072896"/>
                <a:gd name="T12" fmla="*/ 3718560 w 3718560"/>
                <a:gd name="T13" fmla="*/ 0 h 107289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718560"/>
                <a:gd name="T22" fmla="*/ 0 h 1072896"/>
                <a:gd name="T23" fmla="*/ 3718560 w 3718560"/>
                <a:gd name="T24" fmla="*/ 1072896 h 107289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718560" h="1072896">
                  <a:moveTo>
                    <a:pt x="0" y="1072896"/>
                  </a:moveTo>
                  <a:cubicBezTo>
                    <a:pt x="100584" y="986536"/>
                    <a:pt x="201168" y="900176"/>
                    <a:pt x="341376" y="816864"/>
                  </a:cubicBezTo>
                  <a:cubicBezTo>
                    <a:pt x="481584" y="733552"/>
                    <a:pt x="603504" y="662432"/>
                    <a:pt x="841248" y="573024"/>
                  </a:cubicBezTo>
                  <a:cubicBezTo>
                    <a:pt x="1078992" y="483616"/>
                    <a:pt x="1471168" y="355600"/>
                    <a:pt x="1767840" y="280416"/>
                  </a:cubicBezTo>
                  <a:cubicBezTo>
                    <a:pt x="2064512" y="205232"/>
                    <a:pt x="2351024" y="164592"/>
                    <a:pt x="2621280" y="121920"/>
                  </a:cubicBezTo>
                  <a:cubicBezTo>
                    <a:pt x="2891536" y="79248"/>
                    <a:pt x="3206496" y="44704"/>
                    <a:pt x="3389376" y="24384"/>
                  </a:cubicBezTo>
                  <a:cubicBezTo>
                    <a:pt x="3572256" y="4064"/>
                    <a:pt x="3645408" y="2032"/>
                    <a:pt x="3718560" y="0"/>
                  </a:cubicBezTo>
                </a:path>
              </a:pathLst>
            </a:custGeom>
            <a:noFill/>
            <a:ln w="28575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35" name="TextBox 18">
              <a:extLst>
                <a:ext uri="{FF2B5EF4-FFF2-40B4-BE49-F238E27FC236}">
                  <a16:creationId xmlns:a16="http://schemas.microsoft.com/office/drawing/2014/main" id="{F7E86869-1F05-D8BF-8B83-A7FE536F943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562600" y="685800"/>
              <a:ext cx="735330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i="1"/>
                <a:t>r</a:t>
              </a:r>
              <a:r>
                <a:rPr lang="en-US" altLang="en-US" i="1" baseline="-25000"/>
                <a:t>c</a:t>
              </a:r>
              <a:r>
                <a:rPr lang="en-US" altLang="en-US"/>
                <a:t>=1</a:t>
              </a:r>
            </a:p>
          </p:txBody>
        </p:sp>
      </p:grpSp>
      <p:grpSp>
        <p:nvGrpSpPr>
          <p:cNvPr id="5" name="Group 22">
            <a:extLst>
              <a:ext uri="{FF2B5EF4-FFF2-40B4-BE49-F238E27FC236}">
                <a16:creationId xmlns:a16="http://schemas.microsoft.com/office/drawing/2014/main" id="{F482BE3A-00FB-6E82-9F2A-8DE412D114EC}"/>
              </a:ext>
            </a:extLst>
          </p:cNvPr>
          <p:cNvGrpSpPr>
            <a:grpSpLocks/>
          </p:cNvGrpSpPr>
          <p:nvPr/>
        </p:nvGrpSpPr>
        <p:grpSpPr bwMode="auto">
          <a:xfrm>
            <a:off x="993775" y="1527175"/>
            <a:ext cx="4456113" cy="1584325"/>
            <a:chOff x="2365248" y="1062335"/>
            <a:chExt cx="4455630" cy="1583329"/>
          </a:xfrm>
        </p:grpSpPr>
        <p:sp>
          <p:nvSpPr>
            <p:cNvPr id="9232" name="Freeform 14">
              <a:extLst>
                <a:ext uri="{FF2B5EF4-FFF2-40B4-BE49-F238E27FC236}">
                  <a16:creationId xmlns:a16="http://schemas.microsoft.com/office/drawing/2014/main" id="{67C0FE08-4703-E185-BF83-AD25FD427DD8}"/>
                </a:ext>
              </a:extLst>
            </p:cNvPr>
            <p:cNvSpPr>
              <a:spLocks/>
            </p:cNvSpPr>
            <p:nvPr/>
          </p:nvSpPr>
          <p:spPr bwMode="auto">
            <a:xfrm>
              <a:off x="2365248" y="1402080"/>
              <a:ext cx="3730752" cy="1243584"/>
            </a:xfrm>
            <a:custGeom>
              <a:avLst/>
              <a:gdLst>
                <a:gd name="T0" fmla="*/ 0 w 3730752"/>
                <a:gd name="T1" fmla="*/ 1243584 h 1243584"/>
                <a:gd name="T2" fmla="*/ 329184 w 3730752"/>
                <a:gd name="T3" fmla="*/ 950976 h 1243584"/>
                <a:gd name="T4" fmla="*/ 877824 w 3730752"/>
                <a:gd name="T5" fmla="*/ 670560 h 1243584"/>
                <a:gd name="T6" fmla="*/ 1633728 w 3730752"/>
                <a:gd name="T7" fmla="*/ 365760 h 1243584"/>
                <a:gd name="T8" fmla="*/ 2499360 w 3730752"/>
                <a:gd name="T9" fmla="*/ 158496 h 1243584"/>
                <a:gd name="T10" fmla="*/ 3730752 w 3730752"/>
                <a:gd name="T11" fmla="*/ 0 h 1243584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3730752"/>
                <a:gd name="T19" fmla="*/ 0 h 1243584"/>
                <a:gd name="T20" fmla="*/ 3730752 w 3730752"/>
                <a:gd name="T21" fmla="*/ 1243584 h 1243584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3730752" h="1243584">
                  <a:moveTo>
                    <a:pt x="0" y="1243584"/>
                  </a:moveTo>
                  <a:cubicBezTo>
                    <a:pt x="91440" y="1145032"/>
                    <a:pt x="182880" y="1046480"/>
                    <a:pt x="329184" y="950976"/>
                  </a:cubicBezTo>
                  <a:cubicBezTo>
                    <a:pt x="475488" y="855472"/>
                    <a:pt x="660400" y="768096"/>
                    <a:pt x="877824" y="670560"/>
                  </a:cubicBezTo>
                  <a:cubicBezTo>
                    <a:pt x="1095248" y="573024"/>
                    <a:pt x="1363472" y="451104"/>
                    <a:pt x="1633728" y="365760"/>
                  </a:cubicBezTo>
                  <a:cubicBezTo>
                    <a:pt x="1903984" y="280416"/>
                    <a:pt x="2149856" y="219456"/>
                    <a:pt x="2499360" y="158496"/>
                  </a:cubicBezTo>
                  <a:cubicBezTo>
                    <a:pt x="2848864" y="97536"/>
                    <a:pt x="3289808" y="48768"/>
                    <a:pt x="3730752" y="0"/>
                  </a:cubicBezTo>
                </a:path>
              </a:pathLst>
            </a:custGeom>
            <a:noFill/>
            <a:ln w="412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33" name="TextBox 19">
              <a:extLst>
                <a:ext uri="{FF2B5EF4-FFF2-40B4-BE49-F238E27FC236}">
                  <a16:creationId xmlns:a16="http://schemas.microsoft.com/office/drawing/2014/main" id="{102E9555-9CB2-7B1C-1002-920C3931353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096000" y="1062335"/>
              <a:ext cx="724878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i="1"/>
                <a:t>r</a:t>
              </a:r>
              <a:r>
                <a:rPr lang="en-US" altLang="en-US" i="1" baseline="-25000"/>
                <a:t>c</a:t>
              </a:r>
              <a:r>
                <a:rPr lang="en-US" altLang="en-US"/>
                <a:t>=2</a:t>
              </a:r>
            </a:p>
          </p:txBody>
        </p:sp>
      </p:grpSp>
      <p:grpSp>
        <p:nvGrpSpPr>
          <p:cNvPr id="6" name="Group 23">
            <a:extLst>
              <a:ext uri="{FF2B5EF4-FFF2-40B4-BE49-F238E27FC236}">
                <a16:creationId xmlns:a16="http://schemas.microsoft.com/office/drawing/2014/main" id="{B92F915A-236D-668B-443C-76916CBE6A7E}"/>
              </a:ext>
            </a:extLst>
          </p:cNvPr>
          <p:cNvGrpSpPr>
            <a:grpSpLocks/>
          </p:cNvGrpSpPr>
          <p:nvPr/>
        </p:nvGrpSpPr>
        <p:grpSpPr bwMode="auto">
          <a:xfrm>
            <a:off x="993775" y="1984375"/>
            <a:ext cx="4405313" cy="1455737"/>
            <a:chOff x="2365248" y="1519535"/>
            <a:chExt cx="4406100" cy="1455313"/>
          </a:xfrm>
        </p:grpSpPr>
        <p:sp>
          <p:nvSpPr>
            <p:cNvPr id="9230" name="Freeform 15">
              <a:extLst>
                <a:ext uri="{FF2B5EF4-FFF2-40B4-BE49-F238E27FC236}">
                  <a16:creationId xmlns:a16="http://schemas.microsoft.com/office/drawing/2014/main" id="{04C52694-91DE-88C8-04A3-1CF8425A4B0E}"/>
                </a:ext>
              </a:extLst>
            </p:cNvPr>
            <p:cNvSpPr>
              <a:spLocks/>
            </p:cNvSpPr>
            <p:nvPr/>
          </p:nvSpPr>
          <p:spPr bwMode="auto">
            <a:xfrm>
              <a:off x="2365248" y="1633728"/>
              <a:ext cx="3767328" cy="1341120"/>
            </a:xfrm>
            <a:custGeom>
              <a:avLst/>
              <a:gdLst>
                <a:gd name="T0" fmla="*/ 0 w 3767328"/>
                <a:gd name="T1" fmla="*/ 1341120 h 1341120"/>
                <a:gd name="T2" fmla="*/ 426720 w 3767328"/>
                <a:gd name="T3" fmla="*/ 999744 h 1341120"/>
                <a:gd name="T4" fmla="*/ 1243584 w 3767328"/>
                <a:gd name="T5" fmla="*/ 548640 h 1341120"/>
                <a:gd name="T6" fmla="*/ 2121408 w 3767328"/>
                <a:gd name="T7" fmla="*/ 280416 h 1341120"/>
                <a:gd name="T8" fmla="*/ 2913888 w 3767328"/>
                <a:gd name="T9" fmla="*/ 109728 h 1341120"/>
                <a:gd name="T10" fmla="*/ 3767328 w 3767328"/>
                <a:gd name="T11" fmla="*/ 0 h 134112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3767328"/>
                <a:gd name="T19" fmla="*/ 0 h 1341120"/>
                <a:gd name="T20" fmla="*/ 3767328 w 3767328"/>
                <a:gd name="T21" fmla="*/ 1341120 h 1341120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3767328" h="1341120">
                  <a:moveTo>
                    <a:pt x="0" y="1341120"/>
                  </a:moveTo>
                  <a:cubicBezTo>
                    <a:pt x="109728" y="1236472"/>
                    <a:pt x="219456" y="1131824"/>
                    <a:pt x="426720" y="999744"/>
                  </a:cubicBezTo>
                  <a:cubicBezTo>
                    <a:pt x="633984" y="867664"/>
                    <a:pt x="961136" y="668528"/>
                    <a:pt x="1243584" y="548640"/>
                  </a:cubicBezTo>
                  <a:cubicBezTo>
                    <a:pt x="1526032" y="428752"/>
                    <a:pt x="1843024" y="353568"/>
                    <a:pt x="2121408" y="280416"/>
                  </a:cubicBezTo>
                  <a:cubicBezTo>
                    <a:pt x="2399792" y="207264"/>
                    <a:pt x="2639568" y="156464"/>
                    <a:pt x="2913888" y="109728"/>
                  </a:cubicBezTo>
                  <a:cubicBezTo>
                    <a:pt x="3188208" y="62992"/>
                    <a:pt x="3477768" y="31496"/>
                    <a:pt x="3767328" y="0"/>
                  </a:cubicBezTo>
                </a:path>
              </a:pathLst>
            </a:custGeom>
            <a:noFill/>
            <a:ln w="38100" cap="flat" cmpd="sng" algn="ctr">
              <a:solidFill>
                <a:srgbClr val="009900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31" name="TextBox 20">
              <a:extLst>
                <a:ext uri="{FF2B5EF4-FFF2-40B4-BE49-F238E27FC236}">
                  <a16:creationId xmlns:a16="http://schemas.microsoft.com/office/drawing/2014/main" id="{728A9641-F423-566B-2BED-6F9F788C8EF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046470" y="1519535"/>
              <a:ext cx="724878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i="1"/>
                <a:t>r</a:t>
              </a:r>
              <a:r>
                <a:rPr lang="en-US" altLang="en-US" i="1" baseline="-25000"/>
                <a:t>c</a:t>
              </a:r>
              <a:r>
                <a:rPr lang="en-US" altLang="en-US"/>
                <a:t>=3</a:t>
              </a:r>
            </a:p>
          </p:txBody>
        </p:sp>
      </p:grpSp>
      <p:grpSp>
        <p:nvGrpSpPr>
          <p:cNvPr id="7" name="Group 38">
            <a:extLst>
              <a:ext uri="{FF2B5EF4-FFF2-40B4-BE49-F238E27FC236}">
                <a16:creationId xmlns:a16="http://schemas.microsoft.com/office/drawing/2014/main" id="{F68914AD-CA8B-F673-71D4-6335713B3FED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8" name="Group 19">
              <a:extLst>
                <a:ext uri="{FF2B5EF4-FFF2-40B4-BE49-F238E27FC236}">
                  <a16:creationId xmlns:a16="http://schemas.microsoft.com/office/drawing/2014/main" id="{09395098-7F14-E3ED-FB55-A3DDBA45BFC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" name="Group 8">
                <a:extLst>
                  <a:ext uri="{FF2B5EF4-FFF2-40B4-BE49-F238E27FC236}">
                    <a16:creationId xmlns:a16="http://schemas.microsoft.com/office/drawing/2014/main" id="{31240A31-E60E-4442-AA8F-2639308EB50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2" name="Group 9">
                  <a:extLst>
                    <a:ext uri="{FF2B5EF4-FFF2-40B4-BE49-F238E27FC236}">
                      <a16:creationId xmlns:a16="http://schemas.microsoft.com/office/drawing/2014/main" id="{3DE727B2-87E1-1124-BF74-5F63CE6B0EC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2" name="Rectangle 10">
                    <a:extLst>
                      <a:ext uri="{FF2B5EF4-FFF2-40B4-BE49-F238E27FC236}">
                        <a16:creationId xmlns:a16="http://schemas.microsoft.com/office/drawing/2014/main" id="{6466E146-342E-2766-813D-E1CCBA11006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3" name="Rectangle 11">
                    <a:extLst>
                      <a:ext uri="{FF2B5EF4-FFF2-40B4-BE49-F238E27FC236}">
                        <a16:creationId xmlns:a16="http://schemas.microsoft.com/office/drawing/2014/main" id="{6C39801D-323D-D3E3-7116-45ADC7CC610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2">
                  <a:extLst>
                    <a:ext uri="{FF2B5EF4-FFF2-40B4-BE49-F238E27FC236}">
                      <a16:creationId xmlns:a16="http://schemas.microsoft.com/office/drawing/2014/main" id="{F23EBD94-4DC4-E081-4575-446281442BC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20" name="Rectangle 13">
                    <a:extLst>
                      <a:ext uri="{FF2B5EF4-FFF2-40B4-BE49-F238E27FC236}">
                        <a16:creationId xmlns:a16="http://schemas.microsoft.com/office/drawing/2014/main" id="{DF3B68E3-0019-EA82-45FD-CF64E7EA741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4">
                    <a:extLst>
                      <a:ext uri="{FF2B5EF4-FFF2-40B4-BE49-F238E27FC236}">
                        <a16:creationId xmlns:a16="http://schemas.microsoft.com/office/drawing/2014/main" id="{812E5FB3-B9E8-E899-CACF-DE332301BA8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4" name="Group 15">
                  <a:extLst>
                    <a:ext uri="{FF2B5EF4-FFF2-40B4-BE49-F238E27FC236}">
                      <a16:creationId xmlns:a16="http://schemas.microsoft.com/office/drawing/2014/main" id="{3A9ACD57-44A4-07FC-8396-5A6260964FD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8" name="Rectangle 16">
                    <a:extLst>
                      <a:ext uri="{FF2B5EF4-FFF2-40B4-BE49-F238E27FC236}">
                        <a16:creationId xmlns:a16="http://schemas.microsoft.com/office/drawing/2014/main" id="{17278DDD-51CA-C53E-AE6C-1B77907F757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7">
                    <a:extLst>
                      <a:ext uri="{FF2B5EF4-FFF2-40B4-BE49-F238E27FC236}">
                        <a16:creationId xmlns:a16="http://schemas.microsoft.com/office/drawing/2014/main" id="{629DBC31-88BD-A0E7-C157-C8A68A09FB8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5" name="Group 18">
                  <a:extLst>
                    <a:ext uri="{FF2B5EF4-FFF2-40B4-BE49-F238E27FC236}">
                      <a16:creationId xmlns:a16="http://schemas.microsoft.com/office/drawing/2014/main" id="{26B40529-794A-6EFE-4136-615CA4E9B6D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6" name="Rectangle 19">
                    <a:extLst>
                      <a:ext uri="{FF2B5EF4-FFF2-40B4-BE49-F238E27FC236}">
                        <a16:creationId xmlns:a16="http://schemas.microsoft.com/office/drawing/2014/main" id="{3FDF7AE9-986D-713F-613F-CDB28903A9C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20">
                    <a:extLst>
                      <a:ext uri="{FF2B5EF4-FFF2-40B4-BE49-F238E27FC236}">
                        <a16:creationId xmlns:a16="http://schemas.microsoft.com/office/drawing/2014/main" id="{6DD47D71-85E1-FFD8-4BEF-2F698B06758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11" name="Rectangle 21">
                <a:extLst>
                  <a:ext uri="{FF2B5EF4-FFF2-40B4-BE49-F238E27FC236}">
                    <a16:creationId xmlns:a16="http://schemas.microsoft.com/office/drawing/2014/main" id="{84C4AE67-6809-5F03-7A9D-741D1728A6B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9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145A35EA-E3C7-E7CB-63D0-66C43EFBD74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56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500"/>
                                        <p:tgtEl>
                                          <p:spTgt spid="1607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0777" grpId="0" build="p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5" name="Title 1">
            <a:extLst>
              <a:ext uri="{FF2B5EF4-FFF2-40B4-BE49-F238E27FC236}">
                <a16:creationId xmlns:a16="http://schemas.microsoft.com/office/drawing/2014/main" id="{81BAC39D-4D79-B4C5-4510-97AEB4010F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" y="228600"/>
            <a:ext cx="8229600" cy="762000"/>
          </a:xfrm>
        </p:spPr>
        <p:txBody>
          <a:bodyPr/>
          <a:lstStyle/>
          <a:p>
            <a:r>
              <a:rPr lang="en-US" altLang="en-US" sz="2800" dirty="0"/>
              <a:t>Structure of Efficient Diesel Cycle</a:t>
            </a:r>
          </a:p>
        </p:txBody>
      </p:sp>
      <p:grpSp>
        <p:nvGrpSpPr>
          <p:cNvPr id="2" name="Group 6">
            <a:extLst>
              <a:ext uri="{FF2B5EF4-FFF2-40B4-BE49-F238E27FC236}">
                <a16:creationId xmlns:a16="http://schemas.microsoft.com/office/drawing/2014/main" id="{8CC18263-AE1D-E33B-E7B9-2A162C33BB69}"/>
              </a:ext>
            </a:extLst>
          </p:cNvPr>
          <p:cNvGrpSpPr>
            <a:grpSpLocks/>
          </p:cNvGrpSpPr>
          <p:nvPr/>
        </p:nvGrpSpPr>
        <p:grpSpPr bwMode="auto">
          <a:xfrm>
            <a:off x="261937" y="1219200"/>
            <a:ext cx="8653463" cy="5456238"/>
            <a:chOff x="261937" y="1219200"/>
            <a:chExt cx="8653463" cy="5455920"/>
          </a:xfrm>
        </p:grpSpPr>
        <p:graphicFrame>
          <p:nvGraphicFramePr>
            <p:cNvPr id="3" name="Chart 2">
              <a:extLst>
                <a:ext uri="{FF2B5EF4-FFF2-40B4-BE49-F238E27FC236}">
                  <a16:creationId xmlns:a16="http://schemas.microsoft.com/office/drawing/2014/main" id="{D50FE7C9-A4F2-D395-660B-256881F8E805}"/>
                </a:ext>
              </a:extLst>
            </p:cNvPr>
            <p:cNvGraphicFramePr/>
            <p:nvPr/>
          </p:nvGraphicFramePr>
          <p:xfrm>
            <a:off x="1066800" y="1219200"/>
            <a:ext cx="7848600" cy="48768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graphicFrame>
          <p:nvGraphicFramePr>
            <p:cNvPr id="10243" name="Object 3">
              <a:extLst>
                <a:ext uri="{FF2B5EF4-FFF2-40B4-BE49-F238E27FC236}">
                  <a16:creationId xmlns:a16="http://schemas.microsoft.com/office/drawing/2014/main" id="{DF578FEB-8660-FE34-1DDE-5E3B33EE7B58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4495800" y="6019800"/>
            <a:ext cx="533400" cy="65532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3" imgW="139680" imgH="228600" progId="Equation.3">
                    <p:embed/>
                  </p:oleObj>
                </mc:Choice>
                <mc:Fallback>
                  <p:oleObj name="Equation" r:id="rId3" imgW="139680" imgH="228600" progId="Equation.3">
                    <p:embed/>
                    <p:pic>
                      <p:nvPicPr>
                        <p:cNvPr id="10243" name="Object 3">
                          <a:extLst>
                            <a:ext uri="{FF2B5EF4-FFF2-40B4-BE49-F238E27FC236}">
                              <a16:creationId xmlns:a16="http://schemas.microsoft.com/office/drawing/2014/main" id="{DF578FEB-8660-FE34-1DDE-5E3B33EE7B58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495800" y="6019800"/>
                          <a:ext cx="533400" cy="65532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0244" name="Object 4">
              <a:extLst>
                <a:ext uri="{FF2B5EF4-FFF2-40B4-BE49-F238E27FC236}">
                  <a16:creationId xmlns:a16="http://schemas.microsoft.com/office/drawing/2014/main" id="{965735D1-7B50-7C93-F456-B232F91CDF7F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450951952"/>
                </p:ext>
              </p:extLst>
            </p:nvPr>
          </p:nvGraphicFramePr>
          <p:xfrm>
            <a:off x="261937" y="2590720"/>
            <a:ext cx="1033463" cy="108102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5" imgW="533160" imgH="469800" progId="Equation.3">
                    <p:embed/>
                  </p:oleObj>
                </mc:Choice>
                <mc:Fallback>
                  <p:oleObj name="Equation" r:id="rId5" imgW="533160" imgH="469800" progId="Equation.3">
                    <p:embed/>
                    <p:pic>
                      <p:nvPicPr>
                        <p:cNvPr id="10244" name="Object 4">
                          <a:extLst>
                            <a:ext uri="{FF2B5EF4-FFF2-40B4-BE49-F238E27FC236}">
                              <a16:creationId xmlns:a16="http://schemas.microsoft.com/office/drawing/2014/main" id="{965735D1-7B50-7C93-F456-B232F91CDF7F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61937" y="2590720"/>
                          <a:ext cx="1033463" cy="108102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25612" name="Object 3">
            <a:extLst>
              <a:ext uri="{FF2B5EF4-FFF2-40B4-BE49-F238E27FC236}">
                <a16:creationId xmlns:a16="http://schemas.microsoft.com/office/drawing/2014/main" id="{8781A894-3E07-3B95-7D82-DE9BB28B7A6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18334711"/>
              </p:ext>
            </p:extLst>
          </p:nvPr>
        </p:nvGraphicFramePr>
        <p:xfrm>
          <a:off x="2667000" y="1143000"/>
          <a:ext cx="4108450" cy="1066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1866600" imgH="482400" progId="Equation.3">
                  <p:embed/>
                </p:oleObj>
              </mc:Choice>
              <mc:Fallback>
                <p:oleObj name="Equation" r:id="rId7" imgW="1866600" imgH="482400" progId="Equation.3">
                  <p:embed/>
                  <p:pic>
                    <p:nvPicPr>
                      <p:cNvPr id="25612" name="Object 3">
                        <a:extLst>
                          <a:ext uri="{FF2B5EF4-FFF2-40B4-BE49-F238E27FC236}">
                            <a16:creationId xmlns:a16="http://schemas.microsoft.com/office/drawing/2014/main" id="{8781A894-3E07-3B95-7D82-DE9BB28B7A61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67000" y="1143000"/>
                        <a:ext cx="4108450" cy="106680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Text Box 11">
            <a:extLst>
              <a:ext uri="{FF2B5EF4-FFF2-40B4-BE49-F238E27FC236}">
                <a16:creationId xmlns:a16="http://schemas.microsoft.com/office/drawing/2014/main" id="{9270E28F-A518-FF8C-3D35-7AD8E9D1B9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79500" y="2971800"/>
            <a:ext cx="8064500" cy="830263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CA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Higher efficiency is obtained by adding less heat per cycle, Q</a:t>
            </a:r>
            <a:r>
              <a:rPr lang="en-CA" altLang="en-US" sz="2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in</a:t>
            </a:r>
            <a:r>
              <a:rPr lang="en-CA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</a:p>
          <a:p>
            <a:pPr eaLnBrk="1" hangingPunct="1"/>
            <a:r>
              <a:rPr lang="en-CA" altLang="en-US" sz="240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</a:t>
            </a:r>
            <a:r>
              <a:rPr lang="en-CA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run engine at higher speed to get the same power.</a:t>
            </a:r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4" name="Group 38">
            <a:extLst>
              <a:ext uri="{FF2B5EF4-FFF2-40B4-BE49-F238E27FC236}">
                <a16:creationId xmlns:a16="http://schemas.microsoft.com/office/drawing/2014/main" id="{85C7D92B-14A6-CA4E-3F01-06C02DE1504F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5" name="Group 19">
              <a:extLst>
                <a:ext uri="{FF2B5EF4-FFF2-40B4-BE49-F238E27FC236}">
                  <a16:creationId xmlns:a16="http://schemas.microsoft.com/office/drawing/2014/main" id="{1698CD07-549F-0D18-A6F1-DEFDA9EF805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" name="Group 8">
                <a:extLst>
                  <a:ext uri="{FF2B5EF4-FFF2-40B4-BE49-F238E27FC236}">
                    <a16:creationId xmlns:a16="http://schemas.microsoft.com/office/drawing/2014/main" id="{AEAC508B-798C-F122-A50D-FE9F9CDD475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0A31C0E2-2036-A462-C2CB-F32C6D372CF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FC36F0DF-B0F9-089C-2B97-9248981EC8A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653E844A-593A-2E5B-5EC6-FE9A6B9FD01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D01CC1DB-D926-2F87-2F9E-6ED348A92AE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87F76172-8F44-094B-EF7A-0FA56F7B455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1D5F1C1C-8AAF-1D5B-69BE-CD5EC7B92CF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6DAFDB83-E105-8B4F-8600-FBCFC0A735B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03D1E1AF-6970-2773-CC1C-DB2649BB698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A825F429-1F07-07FC-EA20-39833710EA7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7558C7F3-9593-9336-3AA4-C7139792D89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36E937F5-722E-68C4-F46B-DD2EFBD1772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8CE9C58C-B3DB-AEBD-2066-C34E95AE128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8C05D509-BAB3-0D7C-7D6C-49EB3474A83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6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E9848F95-2DA1-7387-7701-63C9680CDD9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56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4">
            <a:extLst>
              <a:ext uri="{FF2B5EF4-FFF2-40B4-BE49-F238E27FC236}">
                <a16:creationId xmlns:a16="http://schemas.microsoft.com/office/drawing/2014/main" id="{EAF78C89-6549-8F33-B515-1BB0570458E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00" y="0"/>
            <a:ext cx="77724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2800">
                <a:solidFill>
                  <a:schemeClr val="tx2"/>
                </a:solidFill>
              </a:rPr>
              <a:t> Multi Cylinder diesel engines</a:t>
            </a:r>
          </a:p>
        </p:txBody>
      </p:sp>
      <p:sp>
        <p:nvSpPr>
          <p:cNvPr id="20485" name="Rectangle 5">
            <a:extLst>
              <a:ext uri="{FF2B5EF4-FFF2-40B4-BE49-F238E27FC236}">
                <a16:creationId xmlns:a16="http://schemas.microsoft.com/office/drawing/2014/main" id="{A3B74FCB-CFC9-6E6F-37BA-0997B33355F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" y="1143000"/>
            <a:ext cx="8763000" cy="563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20000"/>
              </a:spcBef>
              <a:buFontTx/>
              <a:buChar char="•"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1897 --  Diesel built the first diesel engine at the Augsburg 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Maschinenfabrik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.</a:t>
            </a:r>
          </a:p>
          <a:p>
            <a:pPr eaLnBrk="1" hangingPunct="1">
              <a:spcBef>
                <a:spcPct val="20000"/>
              </a:spcBef>
              <a:buFontTx/>
              <a:buChar char="•"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1898 -- Rudolph Diesel, filed a patent  application</a:t>
            </a:r>
          </a:p>
          <a:p>
            <a:pPr eaLnBrk="1" hangingPunct="1">
              <a:spcBef>
                <a:spcPct val="20000"/>
              </a:spcBef>
              <a:buFontTx/>
              <a:buChar char="•"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single cylinder engine was used to power stationary machinery. </a:t>
            </a:r>
          </a:p>
          <a:p>
            <a:pPr eaLnBrk="1" hangingPunct="1">
              <a:spcBef>
                <a:spcPct val="20000"/>
              </a:spcBef>
              <a:buFontTx/>
              <a:buChar char="•"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It  weighed five 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tonnes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 produced 20 hp at 172 rpm! </a:t>
            </a:r>
          </a:p>
          <a:p>
            <a:pPr eaLnBrk="1" hangingPunct="1">
              <a:spcBef>
                <a:spcPct val="20000"/>
              </a:spcBef>
              <a:buFontTx/>
              <a:buChar char="•"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engine operated at 26.2%  efficiency, a very significant improvement on the 20% achieved by the best gasoline               engines of the time. </a:t>
            </a:r>
          </a:p>
          <a:p>
            <a:pPr eaLnBrk="1" hangingPunct="1">
              <a:spcBef>
                <a:spcPct val="20000"/>
              </a:spcBef>
              <a:buFontTx/>
              <a:buChar char="•"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1922 Benz introduces a 2-cylinder, 30 hp 800 rpm tractor engine. </a:t>
            </a:r>
          </a:p>
          <a:p>
            <a:pPr eaLnBrk="1" hangingPunct="1">
              <a:spcBef>
                <a:spcPct val="20000"/>
              </a:spcBef>
              <a:buFontTx/>
              <a:buChar char="•"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1924 Benz introduces a 4-cylinder, 50 hp 1000 rpm truck engine. </a:t>
            </a:r>
          </a:p>
          <a:p>
            <a:pPr eaLnBrk="1" hangingPunct="1">
              <a:spcBef>
                <a:spcPct val="20000"/>
              </a:spcBef>
              <a:buFontTx/>
              <a:buChar char="•"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1960- 1970  Peugeot introduces the 404 Diesel  followed by the 504 Diesel and the 204 Diesel, the first diesel-powered compact car</a:t>
            </a:r>
          </a:p>
        </p:txBody>
      </p:sp>
      <p:grpSp>
        <p:nvGrpSpPr>
          <p:cNvPr id="2" name="Group 38">
            <a:extLst>
              <a:ext uri="{FF2B5EF4-FFF2-40B4-BE49-F238E27FC236}">
                <a16:creationId xmlns:a16="http://schemas.microsoft.com/office/drawing/2014/main" id="{03FB7992-3D9E-7B11-DF22-B61C7EB65F19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8D5A50D0-5BC3-6C2A-E5F3-678ED4270AC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0A739563-C71E-6961-761A-4AF1053C26F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9">
                  <a:extLst>
                    <a:ext uri="{FF2B5EF4-FFF2-40B4-BE49-F238E27FC236}">
                      <a16:creationId xmlns:a16="http://schemas.microsoft.com/office/drawing/2014/main" id="{BA94BD5A-84D5-7739-DB36-29C02938BC0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7" name="Rectangle 10">
                    <a:extLst>
                      <a:ext uri="{FF2B5EF4-FFF2-40B4-BE49-F238E27FC236}">
                        <a16:creationId xmlns:a16="http://schemas.microsoft.com/office/drawing/2014/main" id="{2B96FE4F-CE13-FC00-018F-604B1080FED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1">
                    <a:extLst>
                      <a:ext uri="{FF2B5EF4-FFF2-40B4-BE49-F238E27FC236}">
                        <a16:creationId xmlns:a16="http://schemas.microsoft.com/office/drawing/2014/main" id="{65C2E937-F9FE-1EC6-B880-F53A5958042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" name="Group 12">
                  <a:extLst>
                    <a:ext uri="{FF2B5EF4-FFF2-40B4-BE49-F238E27FC236}">
                      <a16:creationId xmlns:a16="http://schemas.microsoft.com/office/drawing/2014/main" id="{E870679C-0B5F-D0E6-FE3C-3A5533C071D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" name="Rectangle 13">
                    <a:extLst>
                      <a:ext uri="{FF2B5EF4-FFF2-40B4-BE49-F238E27FC236}">
                        <a16:creationId xmlns:a16="http://schemas.microsoft.com/office/drawing/2014/main" id="{EB87DF83-4CE8-ACA7-2498-7609386D139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4">
                    <a:extLst>
                      <a:ext uri="{FF2B5EF4-FFF2-40B4-BE49-F238E27FC236}">
                        <a16:creationId xmlns:a16="http://schemas.microsoft.com/office/drawing/2014/main" id="{00BAE4D9-78AE-FE16-B4B3-999A81108EB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5">
                  <a:extLst>
                    <a:ext uri="{FF2B5EF4-FFF2-40B4-BE49-F238E27FC236}">
                      <a16:creationId xmlns:a16="http://schemas.microsoft.com/office/drawing/2014/main" id="{F6BE4E90-5F17-DFA6-4FF6-5EE8EE122C0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3" name="Rectangle 16">
                    <a:extLst>
                      <a:ext uri="{FF2B5EF4-FFF2-40B4-BE49-F238E27FC236}">
                        <a16:creationId xmlns:a16="http://schemas.microsoft.com/office/drawing/2014/main" id="{7D3EE6C2-96FF-3BFD-6DD6-F431A82825E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17">
                    <a:extLst>
                      <a:ext uri="{FF2B5EF4-FFF2-40B4-BE49-F238E27FC236}">
                        <a16:creationId xmlns:a16="http://schemas.microsoft.com/office/drawing/2014/main" id="{0CAFC78F-4403-7988-AF71-3B29C1BB161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8">
                  <a:extLst>
                    <a:ext uri="{FF2B5EF4-FFF2-40B4-BE49-F238E27FC236}">
                      <a16:creationId xmlns:a16="http://schemas.microsoft.com/office/drawing/2014/main" id="{BBF03238-AB97-090D-CE59-1EE1F710C9C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" name="Rectangle 19">
                    <a:extLst>
                      <a:ext uri="{FF2B5EF4-FFF2-40B4-BE49-F238E27FC236}">
                        <a16:creationId xmlns:a16="http://schemas.microsoft.com/office/drawing/2014/main" id="{B60BBDBB-A392-1760-64B1-AA71C551993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" name="Rectangle 20">
                    <a:extLst>
                      <a:ext uri="{FF2B5EF4-FFF2-40B4-BE49-F238E27FC236}">
                        <a16:creationId xmlns:a16="http://schemas.microsoft.com/office/drawing/2014/main" id="{AA80AD7C-977F-21CE-B17B-6941E7F7A0F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21">
                <a:extLst>
                  <a:ext uri="{FF2B5EF4-FFF2-40B4-BE49-F238E27FC236}">
                    <a16:creationId xmlns:a16="http://schemas.microsoft.com/office/drawing/2014/main" id="{B42277D9-B238-0B30-F8FD-3FAB5041FF3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20300407-6E32-6B6B-BF76-BDFFBB853D2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04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048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048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048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048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2048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2048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2048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5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9" name="Text Box 2">
            <a:extLst>
              <a:ext uri="{FF2B5EF4-FFF2-40B4-BE49-F238E27FC236}">
                <a16:creationId xmlns:a16="http://schemas.microsoft.com/office/drawing/2014/main" id="{FB679001-ACE5-5200-249E-DDAD5C8378F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90800" y="304800"/>
            <a:ext cx="391160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CA" altLang="en-US" sz="2000" b="1"/>
              <a:t> </a:t>
            </a:r>
            <a:r>
              <a:rPr lang="en-CA" altLang="en-US" sz="2800" b="1"/>
              <a:t>Early CI Engine Cycle</a:t>
            </a:r>
            <a:endParaRPr lang="en-US" altLang="en-US" sz="2800" b="1"/>
          </a:p>
        </p:txBody>
      </p:sp>
      <p:grpSp>
        <p:nvGrpSpPr>
          <p:cNvPr id="11270" name="Group 3">
            <a:extLst>
              <a:ext uri="{FF2B5EF4-FFF2-40B4-BE49-F238E27FC236}">
                <a16:creationId xmlns:a16="http://schemas.microsoft.com/office/drawing/2014/main" id="{7F02BD5E-B80A-0405-F472-D84A60145F79}"/>
              </a:ext>
            </a:extLst>
          </p:cNvPr>
          <p:cNvGrpSpPr>
            <a:grpSpLocks/>
          </p:cNvGrpSpPr>
          <p:nvPr/>
        </p:nvGrpSpPr>
        <p:grpSpPr bwMode="auto">
          <a:xfrm>
            <a:off x="331789" y="1752600"/>
            <a:ext cx="8812212" cy="4038600"/>
            <a:chOff x="567" y="744"/>
            <a:chExt cx="4165" cy="1652"/>
          </a:xfrm>
        </p:grpSpPr>
        <p:sp>
          <p:nvSpPr>
            <p:cNvPr id="11271" name="AutoShape 4">
              <a:extLst>
                <a:ext uri="{FF2B5EF4-FFF2-40B4-BE49-F238E27FC236}">
                  <a16:creationId xmlns:a16="http://schemas.microsoft.com/office/drawing/2014/main" id="{53C342BA-4079-BAB0-28B7-5F6DF37144B4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1874598" flipH="1">
              <a:off x="4134" y="1731"/>
              <a:ext cx="138" cy="322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4539 w 21600"/>
                <a:gd name="T13" fmla="*/ 4494 h 21600"/>
                <a:gd name="T14" fmla="*/ 17061 w 21600"/>
                <a:gd name="T15" fmla="*/ 17106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272" name="AutoShape 5">
              <a:extLst>
                <a:ext uri="{FF2B5EF4-FFF2-40B4-BE49-F238E27FC236}">
                  <a16:creationId xmlns:a16="http://schemas.microsoft.com/office/drawing/2014/main" id="{8FF7712E-F476-F364-1200-D4080C6DA26B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1874598" flipH="1">
              <a:off x="2248" y="1731"/>
              <a:ext cx="138" cy="322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4539 w 21600"/>
                <a:gd name="T13" fmla="*/ 4494 h 21600"/>
                <a:gd name="T14" fmla="*/ 17061 w 21600"/>
                <a:gd name="T15" fmla="*/ 17106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273" name="AutoShape 6">
              <a:extLst>
                <a:ext uri="{FF2B5EF4-FFF2-40B4-BE49-F238E27FC236}">
                  <a16:creationId xmlns:a16="http://schemas.microsoft.com/office/drawing/2014/main" id="{9B47FC15-D4CC-40EA-1E54-429A3BF2D8B6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9725402">
              <a:off x="3260" y="1593"/>
              <a:ext cx="138" cy="322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4539 w 21600"/>
                <a:gd name="T13" fmla="*/ 4494 h 21600"/>
                <a:gd name="T14" fmla="*/ 17061 w 21600"/>
                <a:gd name="T15" fmla="*/ 17106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274" name="AutoShape 7">
              <a:extLst>
                <a:ext uri="{FF2B5EF4-FFF2-40B4-BE49-F238E27FC236}">
                  <a16:creationId xmlns:a16="http://schemas.microsoft.com/office/drawing/2014/main" id="{A68FCB59-A14D-AA96-4F42-DDB80ABC57C3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9725402">
              <a:off x="1374" y="1593"/>
              <a:ext cx="138" cy="322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4539 w 21600"/>
                <a:gd name="T13" fmla="*/ 4494 h 21600"/>
                <a:gd name="T14" fmla="*/ 17061 w 21600"/>
                <a:gd name="T15" fmla="*/ 17106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275" name="Rectangle 8">
              <a:extLst>
                <a:ext uri="{FF2B5EF4-FFF2-40B4-BE49-F238E27FC236}">
                  <a16:creationId xmlns:a16="http://schemas.microsoft.com/office/drawing/2014/main" id="{7A63BCB0-BB88-A85D-33F6-5EAE20D9EED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50" y="1293"/>
              <a:ext cx="598" cy="506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11276" name="Freeform 9">
              <a:extLst>
                <a:ext uri="{FF2B5EF4-FFF2-40B4-BE49-F238E27FC236}">
                  <a16:creationId xmlns:a16="http://schemas.microsoft.com/office/drawing/2014/main" id="{BAEDF6F7-D458-CAE7-33B6-8DF1F7555122}"/>
                </a:ext>
              </a:extLst>
            </p:cNvPr>
            <p:cNvSpPr>
              <a:spLocks/>
            </p:cNvSpPr>
            <p:nvPr/>
          </p:nvSpPr>
          <p:spPr bwMode="auto">
            <a:xfrm>
              <a:off x="3128" y="1291"/>
              <a:ext cx="313" cy="120"/>
            </a:xfrm>
            <a:custGeom>
              <a:avLst/>
              <a:gdLst>
                <a:gd name="T0" fmla="*/ 0 w 783"/>
                <a:gd name="T1" fmla="*/ 0 h 300"/>
                <a:gd name="T2" fmla="*/ 0 w 783"/>
                <a:gd name="T3" fmla="*/ 0 h 300"/>
                <a:gd name="T4" fmla="*/ 0 w 783"/>
                <a:gd name="T5" fmla="*/ 0 h 300"/>
                <a:gd name="T6" fmla="*/ 0 w 783"/>
                <a:gd name="T7" fmla="*/ 0 h 300"/>
                <a:gd name="T8" fmla="*/ 0 w 783"/>
                <a:gd name="T9" fmla="*/ 0 h 300"/>
                <a:gd name="T10" fmla="*/ 0 w 783"/>
                <a:gd name="T11" fmla="*/ 0 h 300"/>
                <a:gd name="T12" fmla="*/ 0 w 783"/>
                <a:gd name="T13" fmla="*/ 0 h 300"/>
                <a:gd name="T14" fmla="*/ 0 w 783"/>
                <a:gd name="T15" fmla="*/ 0 h 300"/>
                <a:gd name="T16" fmla="*/ 0 w 783"/>
                <a:gd name="T17" fmla="*/ 0 h 300"/>
                <a:gd name="T18" fmla="*/ 0 w 783"/>
                <a:gd name="T19" fmla="*/ 0 h 300"/>
                <a:gd name="T20" fmla="*/ 0 w 783"/>
                <a:gd name="T21" fmla="*/ 0 h 300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783"/>
                <a:gd name="T34" fmla="*/ 0 h 300"/>
                <a:gd name="T35" fmla="*/ 783 w 783"/>
                <a:gd name="T36" fmla="*/ 300 h 300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783" h="300">
                  <a:moveTo>
                    <a:pt x="0" y="0"/>
                  </a:moveTo>
                  <a:cubicBezTo>
                    <a:pt x="20" y="59"/>
                    <a:pt x="38" y="85"/>
                    <a:pt x="90" y="120"/>
                  </a:cubicBezTo>
                  <a:cubicBezTo>
                    <a:pt x="110" y="150"/>
                    <a:pt x="130" y="180"/>
                    <a:pt x="150" y="210"/>
                  </a:cubicBezTo>
                  <a:cubicBezTo>
                    <a:pt x="159" y="223"/>
                    <a:pt x="275" y="247"/>
                    <a:pt x="300" y="255"/>
                  </a:cubicBezTo>
                  <a:cubicBezTo>
                    <a:pt x="330" y="264"/>
                    <a:pt x="360" y="275"/>
                    <a:pt x="390" y="285"/>
                  </a:cubicBezTo>
                  <a:cubicBezTo>
                    <a:pt x="405" y="290"/>
                    <a:pt x="435" y="300"/>
                    <a:pt x="435" y="300"/>
                  </a:cubicBezTo>
                  <a:cubicBezTo>
                    <a:pt x="559" y="259"/>
                    <a:pt x="499" y="288"/>
                    <a:pt x="615" y="210"/>
                  </a:cubicBezTo>
                  <a:cubicBezTo>
                    <a:pt x="630" y="200"/>
                    <a:pt x="660" y="180"/>
                    <a:pt x="660" y="180"/>
                  </a:cubicBezTo>
                  <a:cubicBezTo>
                    <a:pt x="665" y="165"/>
                    <a:pt x="664" y="146"/>
                    <a:pt x="675" y="135"/>
                  </a:cubicBezTo>
                  <a:cubicBezTo>
                    <a:pt x="686" y="124"/>
                    <a:pt x="709" y="131"/>
                    <a:pt x="720" y="120"/>
                  </a:cubicBezTo>
                  <a:cubicBezTo>
                    <a:pt x="783" y="57"/>
                    <a:pt x="780" y="62"/>
                    <a:pt x="780" y="15"/>
                  </a:cubicBezTo>
                </a:path>
              </a:pathLst>
            </a:cu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277" name="Rectangle 10">
              <a:extLst>
                <a:ext uri="{FF2B5EF4-FFF2-40B4-BE49-F238E27FC236}">
                  <a16:creationId xmlns:a16="http://schemas.microsoft.com/office/drawing/2014/main" id="{5FC5B1F8-3C98-E690-B03D-7B67F4421BE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98" y="1523"/>
              <a:ext cx="598" cy="138"/>
            </a:xfrm>
            <a:prstGeom prst="rect">
              <a:avLst/>
            </a:prstGeom>
            <a:gradFill rotWithShape="0">
              <a:gsLst>
                <a:gs pos="0">
                  <a:srgbClr val="767676"/>
                </a:gs>
                <a:gs pos="50000">
                  <a:srgbClr val="FFFFFF"/>
                </a:gs>
                <a:gs pos="100000">
                  <a:srgbClr val="767676"/>
                </a:gs>
              </a:gsLst>
              <a:lin ang="0" scaled="1"/>
            </a:gra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11278" name="Line 11">
              <a:extLst>
                <a:ext uri="{FF2B5EF4-FFF2-40B4-BE49-F238E27FC236}">
                  <a16:creationId xmlns:a16="http://schemas.microsoft.com/office/drawing/2014/main" id="{CEE33C5C-2799-CDCE-9206-60B5E31DF097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098" y="1293"/>
              <a:ext cx="0" cy="78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279" name="Line 12">
              <a:extLst>
                <a:ext uri="{FF2B5EF4-FFF2-40B4-BE49-F238E27FC236}">
                  <a16:creationId xmlns:a16="http://schemas.microsoft.com/office/drawing/2014/main" id="{58497A14-B4E5-E3A4-6EDE-C1BE65C51F3D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696" y="1293"/>
              <a:ext cx="0" cy="78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280" name="Line 13">
              <a:extLst>
                <a:ext uri="{FF2B5EF4-FFF2-40B4-BE49-F238E27FC236}">
                  <a16:creationId xmlns:a16="http://schemas.microsoft.com/office/drawing/2014/main" id="{29C77CA2-72FC-F8D9-0596-49D94FE9B98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98" y="1293"/>
              <a:ext cx="138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281" name="Line 14">
              <a:extLst>
                <a:ext uri="{FF2B5EF4-FFF2-40B4-BE49-F238E27FC236}">
                  <a16:creationId xmlns:a16="http://schemas.microsoft.com/office/drawing/2014/main" id="{57572F94-0527-59AB-663A-05C4F7D86C6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328" y="1293"/>
              <a:ext cx="368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282" name="Line 15">
              <a:extLst>
                <a:ext uri="{FF2B5EF4-FFF2-40B4-BE49-F238E27FC236}">
                  <a16:creationId xmlns:a16="http://schemas.microsoft.com/office/drawing/2014/main" id="{C38FF4A3-AD9B-222E-66D6-BF25513BF9B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190" y="1385"/>
              <a:ext cx="184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283" name="Line 16">
              <a:extLst>
                <a:ext uri="{FF2B5EF4-FFF2-40B4-BE49-F238E27FC236}">
                  <a16:creationId xmlns:a16="http://schemas.microsoft.com/office/drawing/2014/main" id="{34EFBC62-C8FE-4F68-155A-210E77724742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282" y="1247"/>
              <a:ext cx="0" cy="138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284" name="Freeform 17">
              <a:extLst>
                <a:ext uri="{FF2B5EF4-FFF2-40B4-BE49-F238E27FC236}">
                  <a16:creationId xmlns:a16="http://schemas.microsoft.com/office/drawing/2014/main" id="{1F817291-7743-1793-A2AA-BEE7740B77B3}"/>
                </a:ext>
              </a:extLst>
            </p:cNvPr>
            <p:cNvSpPr>
              <a:spLocks/>
            </p:cNvSpPr>
            <p:nvPr/>
          </p:nvSpPr>
          <p:spPr bwMode="auto">
            <a:xfrm>
              <a:off x="1285" y="1199"/>
              <a:ext cx="135" cy="234"/>
            </a:xfrm>
            <a:custGeom>
              <a:avLst/>
              <a:gdLst>
                <a:gd name="T0" fmla="*/ 0 w 438"/>
                <a:gd name="T1" fmla="*/ 0 h 585"/>
                <a:gd name="T2" fmla="*/ 0 w 438"/>
                <a:gd name="T3" fmla="*/ 0 h 585"/>
                <a:gd name="T4" fmla="*/ 0 w 438"/>
                <a:gd name="T5" fmla="*/ 0 h 585"/>
                <a:gd name="T6" fmla="*/ 0 w 438"/>
                <a:gd name="T7" fmla="*/ 0 h 585"/>
                <a:gd name="T8" fmla="*/ 0 w 438"/>
                <a:gd name="T9" fmla="*/ 0 h 58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38"/>
                <a:gd name="T16" fmla="*/ 0 h 585"/>
                <a:gd name="T17" fmla="*/ 438 w 438"/>
                <a:gd name="T18" fmla="*/ 585 h 58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38" h="585">
                  <a:moveTo>
                    <a:pt x="78" y="0"/>
                  </a:moveTo>
                  <a:cubicBezTo>
                    <a:pt x="90" y="277"/>
                    <a:pt x="0" y="341"/>
                    <a:pt x="198" y="390"/>
                  </a:cubicBezTo>
                  <a:cubicBezTo>
                    <a:pt x="213" y="400"/>
                    <a:pt x="226" y="415"/>
                    <a:pt x="243" y="420"/>
                  </a:cubicBezTo>
                  <a:cubicBezTo>
                    <a:pt x="277" y="430"/>
                    <a:pt x="318" y="416"/>
                    <a:pt x="348" y="435"/>
                  </a:cubicBezTo>
                  <a:cubicBezTo>
                    <a:pt x="422" y="482"/>
                    <a:pt x="390" y="537"/>
                    <a:pt x="438" y="585"/>
                  </a:cubicBezTo>
                </a:path>
              </a:pathLst>
            </a:custGeom>
            <a:noFill/>
            <a:ln w="9525" cap="flat">
              <a:solidFill>
                <a:srgbClr val="000000"/>
              </a:solidFill>
              <a:prstDash val="dash"/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285" name="Freeform 18">
              <a:extLst>
                <a:ext uri="{FF2B5EF4-FFF2-40B4-BE49-F238E27FC236}">
                  <a16:creationId xmlns:a16="http://schemas.microsoft.com/office/drawing/2014/main" id="{F50834D3-8835-3DAF-C5A5-136D1E0A958A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1144" y="1201"/>
              <a:ext cx="129" cy="234"/>
            </a:xfrm>
            <a:custGeom>
              <a:avLst/>
              <a:gdLst>
                <a:gd name="T0" fmla="*/ 0 w 438"/>
                <a:gd name="T1" fmla="*/ 0 h 585"/>
                <a:gd name="T2" fmla="*/ 0 w 438"/>
                <a:gd name="T3" fmla="*/ 0 h 585"/>
                <a:gd name="T4" fmla="*/ 0 w 438"/>
                <a:gd name="T5" fmla="*/ 0 h 585"/>
                <a:gd name="T6" fmla="*/ 0 w 438"/>
                <a:gd name="T7" fmla="*/ 0 h 585"/>
                <a:gd name="T8" fmla="*/ 0 w 438"/>
                <a:gd name="T9" fmla="*/ 0 h 58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38"/>
                <a:gd name="T16" fmla="*/ 0 h 585"/>
                <a:gd name="T17" fmla="*/ 438 w 438"/>
                <a:gd name="T18" fmla="*/ 585 h 58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38" h="585">
                  <a:moveTo>
                    <a:pt x="78" y="0"/>
                  </a:moveTo>
                  <a:cubicBezTo>
                    <a:pt x="90" y="277"/>
                    <a:pt x="0" y="341"/>
                    <a:pt x="198" y="390"/>
                  </a:cubicBezTo>
                  <a:cubicBezTo>
                    <a:pt x="213" y="400"/>
                    <a:pt x="226" y="415"/>
                    <a:pt x="243" y="420"/>
                  </a:cubicBezTo>
                  <a:cubicBezTo>
                    <a:pt x="277" y="430"/>
                    <a:pt x="318" y="416"/>
                    <a:pt x="348" y="435"/>
                  </a:cubicBezTo>
                  <a:cubicBezTo>
                    <a:pt x="422" y="482"/>
                    <a:pt x="390" y="537"/>
                    <a:pt x="438" y="585"/>
                  </a:cubicBezTo>
                </a:path>
              </a:pathLst>
            </a:custGeom>
            <a:noFill/>
            <a:ln w="9525" cap="flat">
              <a:solidFill>
                <a:srgbClr val="000000"/>
              </a:solidFill>
              <a:prstDash val="dash"/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286" name="Arc 19">
              <a:extLst>
                <a:ext uri="{FF2B5EF4-FFF2-40B4-BE49-F238E27FC236}">
                  <a16:creationId xmlns:a16="http://schemas.microsoft.com/office/drawing/2014/main" id="{298FA89F-F329-35B8-CE06-976DC42D2C13}"/>
                </a:ext>
              </a:extLst>
            </p:cNvPr>
            <p:cNvSpPr>
              <a:spLocks/>
            </p:cNvSpPr>
            <p:nvPr/>
          </p:nvSpPr>
          <p:spPr bwMode="auto">
            <a:xfrm>
              <a:off x="1190" y="971"/>
              <a:ext cx="184" cy="322"/>
            </a:xfrm>
            <a:custGeom>
              <a:avLst/>
              <a:gdLst>
                <a:gd name="T0" fmla="*/ 0 w 21600"/>
                <a:gd name="T1" fmla="*/ 0 h 21388"/>
                <a:gd name="T2" fmla="*/ 0 w 21600"/>
                <a:gd name="T3" fmla="*/ 0 h 21388"/>
                <a:gd name="T4" fmla="*/ 0 w 21600"/>
                <a:gd name="T5" fmla="*/ 0 h 21388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388"/>
                <a:gd name="T11" fmla="*/ 21600 w 21600"/>
                <a:gd name="T12" fmla="*/ 21388 h 2138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388" fill="none" extrusionOk="0">
                  <a:moveTo>
                    <a:pt x="3021" y="0"/>
                  </a:moveTo>
                  <a:cubicBezTo>
                    <a:pt x="13677" y="1506"/>
                    <a:pt x="21600" y="10626"/>
                    <a:pt x="21600" y="21388"/>
                  </a:cubicBezTo>
                </a:path>
                <a:path w="21600" h="21388" stroke="0" extrusionOk="0">
                  <a:moveTo>
                    <a:pt x="3021" y="0"/>
                  </a:moveTo>
                  <a:cubicBezTo>
                    <a:pt x="13677" y="1506"/>
                    <a:pt x="21600" y="10626"/>
                    <a:pt x="21600" y="21388"/>
                  </a:cubicBezTo>
                  <a:lnTo>
                    <a:pt x="0" y="21388"/>
                  </a:lnTo>
                  <a:close/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287" name="Arc 20">
              <a:extLst>
                <a:ext uri="{FF2B5EF4-FFF2-40B4-BE49-F238E27FC236}">
                  <a16:creationId xmlns:a16="http://schemas.microsoft.com/office/drawing/2014/main" id="{951DE872-243E-FF45-0155-E79CC5035803}"/>
                </a:ext>
              </a:extLst>
            </p:cNvPr>
            <p:cNvSpPr>
              <a:spLocks/>
            </p:cNvSpPr>
            <p:nvPr/>
          </p:nvSpPr>
          <p:spPr bwMode="auto">
            <a:xfrm>
              <a:off x="914" y="971"/>
              <a:ext cx="276" cy="322"/>
            </a:xfrm>
            <a:custGeom>
              <a:avLst/>
              <a:gdLst>
                <a:gd name="T0" fmla="*/ 0 w 21600"/>
                <a:gd name="T1" fmla="*/ 0 h 21388"/>
                <a:gd name="T2" fmla="*/ 0 w 21600"/>
                <a:gd name="T3" fmla="*/ 0 h 21388"/>
                <a:gd name="T4" fmla="*/ 0 w 21600"/>
                <a:gd name="T5" fmla="*/ 0 h 21388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388"/>
                <a:gd name="T11" fmla="*/ 21600 w 21600"/>
                <a:gd name="T12" fmla="*/ 21388 h 2138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388" fill="none" extrusionOk="0">
                  <a:moveTo>
                    <a:pt x="3021" y="0"/>
                  </a:moveTo>
                  <a:cubicBezTo>
                    <a:pt x="13677" y="1506"/>
                    <a:pt x="21600" y="10626"/>
                    <a:pt x="21600" y="21388"/>
                  </a:cubicBezTo>
                </a:path>
                <a:path w="21600" h="21388" stroke="0" extrusionOk="0">
                  <a:moveTo>
                    <a:pt x="3021" y="0"/>
                  </a:moveTo>
                  <a:cubicBezTo>
                    <a:pt x="13677" y="1506"/>
                    <a:pt x="21600" y="10626"/>
                    <a:pt x="21600" y="21388"/>
                  </a:cubicBezTo>
                  <a:lnTo>
                    <a:pt x="0" y="21388"/>
                  </a:lnTo>
                  <a:close/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288" name="Text Box 21">
              <a:extLst>
                <a:ext uri="{FF2B5EF4-FFF2-40B4-BE49-F238E27FC236}">
                  <a16:creationId xmlns:a16="http://schemas.microsoft.com/office/drawing/2014/main" id="{C92ECD57-84FA-0AEE-1924-EC8E4B7DEA4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60" y="833"/>
              <a:ext cx="414" cy="4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1200"/>
                <a:t>A</a:t>
              </a:r>
            </a:p>
            <a:p>
              <a:pPr eaLnBrk="1" hangingPunct="1"/>
              <a:r>
                <a:rPr lang="en-US" altLang="en-US" sz="1200"/>
                <a:t>     I</a:t>
              </a:r>
            </a:p>
            <a:p>
              <a:pPr eaLnBrk="1" hangingPunct="1"/>
              <a:r>
                <a:rPr lang="en-US" altLang="en-US" sz="1200"/>
                <a:t>        R</a:t>
              </a:r>
              <a:endParaRPr lang="en-US" altLang="en-US" sz="2000"/>
            </a:p>
          </p:txBody>
        </p:sp>
        <p:sp>
          <p:nvSpPr>
            <p:cNvPr id="11289" name="Rectangle 22">
              <a:extLst>
                <a:ext uri="{FF2B5EF4-FFF2-40B4-BE49-F238E27FC236}">
                  <a16:creationId xmlns:a16="http://schemas.microsoft.com/office/drawing/2014/main" id="{A63B7CBD-63BE-B380-1AC4-1B35839B858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84" y="1523"/>
              <a:ext cx="598" cy="138"/>
            </a:xfrm>
            <a:prstGeom prst="rect">
              <a:avLst/>
            </a:prstGeom>
            <a:gradFill rotWithShape="0">
              <a:gsLst>
                <a:gs pos="0">
                  <a:srgbClr val="767676"/>
                </a:gs>
                <a:gs pos="50000">
                  <a:srgbClr val="FFFFFF"/>
                </a:gs>
                <a:gs pos="100000">
                  <a:srgbClr val="767676"/>
                </a:gs>
              </a:gsLst>
              <a:lin ang="0" scaled="1"/>
            </a:gra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11290" name="Line 23">
              <a:extLst>
                <a:ext uri="{FF2B5EF4-FFF2-40B4-BE49-F238E27FC236}">
                  <a16:creationId xmlns:a16="http://schemas.microsoft.com/office/drawing/2014/main" id="{FEA5E7B2-8148-A747-D4D2-FC2399CBF6B6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984" y="1293"/>
              <a:ext cx="0" cy="78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291" name="Line 24">
              <a:extLst>
                <a:ext uri="{FF2B5EF4-FFF2-40B4-BE49-F238E27FC236}">
                  <a16:creationId xmlns:a16="http://schemas.microsoft.com/office/drawing/2014/main" id="{E09AA266-E9D2-8A4E-C758-7D1BDBDD8618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582" y="1293"/>
              <a:ext cx="0" cy="78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292" name="Line 25">
              <a:extLst>
                <a:ext uri="{FF2B5EF4-FFF2-40B4-BE49-F238E27FC236}">
                  <a16:creationId xmlns:a16="http://schemas.microsoft.com/office/drawing/2014/main" id="{780F2C04-FC2D-DB71-5110-CCF037DCC7F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84" y="1293"/>
              <a:ext cx="138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293" name="Line 26">
              <a:extLst>
                <a:ext uri="{FF2B5EF4-FFF2-40B4-BE49-F238E27FC236}">
                  <a16:creationId xmlns:a16="http://schemas.microsoft.com/office/drawing/2014/main" id="{012F94FC-7F46-0BFC-E833-ED4B6C19BCA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076" y="1293"/>
              <a:ext cx="506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294" name="Rectangle 27">
              <a:extLst>
                <a:ext uri="{FF2B5EF4-FFF2-40B4-BE49-F238E27FC236}">
                  <a16:creationId xmlns:a16="http://schemas.microsoft.com/office/drawing/2014/main" id="{FF5535D4-8999-BFC6-88DA-DD5C4833EBA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64" y="1661"/>
              <a:ext cx="598" cy="138"/>
            </a:xfrm>
            <a:prstGeom prst="rect">
              <a:avLst/>
            </a:prstGeom>
            <a:gradFill rotWithShape="0">
              <a:gsLst>
                <a:gs pos="0">
                  <a:srgbClr val="767676"/>
                </a:gs>
                <a:gs pos="50000">
                  <a:srgbClr val="FFFFFF"/>
                </a:gs>
                <a:gs pos="100000">
                  <a:srgbClr val="767676"/>
                </a:gs>
              </a:gsLst>
              <a:lin ang="0" scaled="1"/>
            </a:gra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11295" name="Line 28">
              <a:extLst>
                <a:ext uri="{FF2B5EF4-FFF2-40B4-BE49-F238E27FC236}">
                  <a16:creationId xmlns:a16="http://schemas.microsoft.com/office/drawing/2014/main" id="{C0272EF2-B540-D612-9BCF-52A40AFA1A2D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064" y="1293"/>
              <a:ext cx="0" cy="78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296" name="Line 29">
              <a:extLst>
                <a:ext uri="{FF2B5EF4-FFF2-40B4-BE49-F238E27FC236}">
                  <a16:creationId xmlns:a16="http://schemas.microsoft.com/office/drawing/2014/main" id="{7D86D72B-7340-F4C5-C630-A4E593CCE94D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662" y="1293"/>
              <a:ext cx="0" cy="78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297" name="Line 30">
              <a:extLst>
                <a:ext uri="{FF2B5EF4-FFF2-40B4-BE49-F238E27FC236}">
                  <a16:creationId xmlns:a16="http://schemas.microsoft.com/office/drawing/2014/main" id="{E04FF141-BB5E-546A-BA23-EE551426B67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064" y="1293"/>
              <a:ext cx="598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298" name="Rectangle 31">
              <a:extLst>
                <a:ext uri="{FF2B5EF4-FFF2-40B4-BE49-F238E27FC236}">
                  <a16:creationId xmlns:a16="http://schemas.microsoft.com/office/drawing/2014/main" id="{2D015592-EE62-22F8-62D5-42DC0D8E60E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50" y="1685"/>
              <a:ext cx="598" cy="138"/>
            </a:xfrm>
            <a:prstGeom prst="rect">
              <a:avLst/>
            </a:prstGeom>
            <a:gradFill rotWithShape="0">
              <a:gsLst>
                <a:gs pos="0">
                  <a:srgbClr val="767676"/>
                </a:gs>
                <a:gs pos="50000">
                  <a:srgbClr val="FFFFFF"/>
                </a:gs>
                <a:gs pos="100000">
                  <a:srgbClr val="767676"/>
                </a:gs>
              </a:gsLst>
              <a:lin ang="0" scaled="1"/>
            </a:gra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11299" name="Line 32">
              <a:extLst>
                <a:ext uri="{FF2B5EF4-FFF2-40B4-BE49-F238E27FC236}">
                  <a16:creationId xmlns:a16="http://schemas.microsoft.com/office/drawing/2014/main" id="{94E43440-35A3-548A-6ED3-90C7656730DE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950" y="1293"/>
              <a:ext cx="0" cy="78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300" name="Line 33">
              <a:extLst>
                <a:ext uri="{FF2B5EF4-FFF2-40B4-BE49-F238E27FC236}">
                  <a16:creationId xmlns:a16="http://schemas.microsoft.com/office/drawing/2014/main" id="{7CA24C24-9E4C-4F61-7A94-AB0983B64BE7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548" y="1293"/>
              <a:ext cx="0" cy="78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301" name="Line 34">
              <a:extLst>
                <a:ext uri="{FF2B5EF4-FFF2-40B4-BE49-F238E27FC236}">
                  <a16:creationId xmlns:a16="http://schemas.microsoft.com/office/drawing/2014/main" id="{8EBFEEC5-40CA-0575-3471-20585790D0DB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410" y="1293"/>
              <a:ext cx="138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302" name="Line 35">
              <a:extLst>
                <a:ext uri="{FF2B5EF4-FFF2-40B4-BE49-F238E27FC236}">
                  <a16:creationId xmlns:a16="http://schemas.microsoft.com/office/drawing/2014/main" id="{51BBC8D2-3A53-C009-4F7E-E6A16DA48869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950" y="1293"/>
              <a:ext cx="368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303" name="Line 36">
              <a:extLst>
                <a:ext uri="{FF2B5EF4-FFF2-40B4-BE49-F238E27FC236}">
                  <a16:creationId xmlns:a16="http://schemas.microsoft.com/office/drawing/2014/main" id="{E0FF2F5E-9BE4-6658-007B-603B46F56011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272" y="1385"/>
              <a:ext cx="184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304" name="Line 37">
              <a:extLst>
                <a:ext uri="{FF2B5EF4-FFF2-40B4-BE49-F238E27FC236}">
                  <a16:creationId xmlns:a16="http://schemas.microsoft.com/office/drawing/2014/main" id="{291434CC-C410-407E-3598-16632002CC16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4364" y="1247"/>
              <a:ext cx="0" cy="138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305" name="Freeform 38">
              <a:extLst>
                <a:ext uri="{FF2B5EF4-FFF2-40B4-BE49-F238E27FC236}">
                  <a16:creationId xmlns:a16="http://schemas.microsoft.com/office/drawing/2014/main" id="{2E4850C1-9E34-0C04-C5FC-D69E91C556E2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4226" y="1199"/>
              <a:ext cx="135" cy="234"/>
            </a:xfrm>
            <a:custGeom>
              <a:avLst/>
              <a:gdLst>
                <a:gd name="T0" fmla="*/ 0 w 438"/>
                <a:gd name="T1" fmla="*/ 0 h 585"/>
                <a:gd name="T2" fmla="*/ 0 w 438"/>
                <a:gd name="T3" fmla="*/ 0 h 585"/>
                <a:gd name="T4" fmla="*/ 0 w 438"/>
                <a:gd name="T5" fmla="*/ 0 h 585"/>
                <a:gd name="T6" fmla="*/ 0 w 438"/>
                <a:gd name="T7" fmla="*/ 0 h 585"/>
                <a:gd name="T8" fmla="*/ 0 w 438"/>
                <a:gd name="T9" fmla="*/ 0 h 58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38"/>
                <a:gd name="T16" fmla="*/ 0 h 585"/>
                <a:gd name="T17" fmla="*/ 438 w 438"/>
                <a:gd name="T18" fmla="*/ 585 h 58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38" h="585">
                  <a:moveTo>
                    <a:pt x="78" y="0"/>
                  </a:moveTo>
                  <a:cubicBezTo>
                    <a:pt x="90" y="277"/>
                    <a:pt x="0" y="341"/>
                    <a:pt x="198" y="390"/>
                  </a:cubicBezTo>
                  <a:cubicBezTo>
                    <a:pt x="213" y="400"/>
                    <a:pt x="226" y="415"/>
                    <a:pt x="243" y="420"/>
                  </a:cubicBezTo>
                  <a:cubicBezTo>
                    <a:pt x="277" y="430"/>
                    <a:pt x="318" y="416"/>
                    <a:pt x="348" y="435"/>
                  </a:cubicBezTo>
                  <a:cubicBezTo>
                    <a:pt x="422" y="482"/>
                    <a:pt x="390" y="537"/>
                    <a:pt x="438" y="585"/>
                  </a:cubicBezTo>
                </a:path>
              </a:pathLst>
            </a:custGeom>
            <a:noFill/>
            <a:ln w="9525" cap="flat">
              <a:solidFill>
                <a:srgbClr val="000000"/>
              </a:solidFill>
              <a:prstDash val="dash"/>
              <a:round/>
              <a:headEnd type="triangl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306" name="Freeform 39">
              <a:extLst>
                <a:ext uri="{FF2B5EF4-FFF2-40B4-BE49-F238E27FC236}">
                  <a16:creationId xmlns:a16="http://schemas.microsoft.com/office/drawing/2014/main" id="{560506FB-5FE2-CDC2-B0F5-2E6F805529A9}"/>
                </a:ext>
              </a:extLst>
            </p:cNvPr>
            <p:cNvSpPr>
              <a:spLocks/>
            </p:cNvSpPr>
            <p:nvPr/>
          </p:nvSpPr>
          <p:spPr bwMode="auto">
            <a:xfrm>
              <a:off x="4373" y="1201"/>
              <a:ext cx="129" cy="234"/>
            </a:xfrm>
            <a:custGeom>
              <a:avLst/>
              <a:gdLst>
                <a:gd name="T0" fmla="*/ 0 w 438"/>
                <a:gd name="T1" fmla="*/ 0 h 585"/>
                <a:gd name="T2" fmla="*/ 0 w 438"/>
                <a:gd name="T3" fmla="*/ 0 h 585"/>
                <a:gd name="T4" fmla="*/ 0 w 438"/>
                <a:gd name="T5" fmla="*/ 0 h 585"/>
                <a:gd name="T6" fmla="*/ 0 w 438"/>
                <a:gd name="T7" fmla="*/ 0 h 585"/>
                <a:gd name="T8" fmla="*/ 0 w 438"/>
                <a:gd name="T9" fmla="*/ 0 h 58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38"/>
                <a:gd name="T16" fmla="*/ 0 h 585"/>
                <a:gd name="T17" fmla="*/ 438 w 438"/>
                <a:gd name="T18" fmla="*/ 585 h 58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38" h="585">
                  <a:moveTo>
                    <a:pt x="78" y="0"/>
                  </a:moveTo>
                  <a:cubicBezTo>
                    <a:pt x="90" y="277"/>
                    <a:pt x="0" y="341"/>
                    <a:pt x="198" y="390"/>
                  </a:cubicBezTo>
                  <a:cubicBezTo>
                    <a:pt x="213" y="400"/>
                    <a:pt x="226" y="415"/>
                    <a:pt x="243" y="420"/>
                  </a:cubicBezTo>
                  <a:cubicBezTo>
                    <a:pt x="277" y="430"/>
                    <a:pt x="318" y="416"/>
                    <a:pt x="348" y="435"/>
                  </a:cubicBezTo>
                  <a:cubicBezTo>
                    <a:pt x="422" y="482"/>
                    <a:pt x="390" y="537"/>
                    <a:pt x="438" y="585"/>
                  </a:cubicBezTo>
                </a:path>
              </a:pathLst>
            </a:custGeom>
            <a:noFill/>
            <a:ln w="9525" cap="flat">
              <a:solidFill>
                <a:srgbClr val="000000"/>
              </a:solidFill>
              <a:prstDash val="dash"/>
              <a:round/>
              <a:headEnd type="triangl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307" name="Arc 40">
              <a:extLst>
                <a:ext uri="{FF2B5EF4-FFF2-40B4-BE49-F238E27FC236}">
                  <a16:creationId xmlns:a16="http://schemas.microsoft.com/office/drawing/2014/main" id="{B3370F86-E447-FA74-49A7-A583D31034E2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4272" y="971"/>
              <a:ext cx="184" cy="322"/>
            </a:xfrm>
            <a:custGeom>
              <a:avLst/>
              <a:gdLst>
                <a:gd name="T0" fmla="*/ 0 w 21600"/>
                <a:gd name="T1" fmla="*/ 0 h 21388"/>
                <a:gd name="T2" fmla="*/ 0 w 21600"/>
                <a:gd name="T3" fmla="*/ 0 h 21388"/>
                <a:gd name="T4" fmla="*/ 0 w 21600"/>
                <a:gd name="T5" fmla="*/ 0 h 21388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388"/>
                <a:gd name="T11" fmla="*/ 21600 w 21600"/>
                <a:gd name="T12" fmla="*/ 21388 h 2138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388" fill="none" extrusionOk="0">
                  <a:moveTo>
                    <a:pt x="3021" y="0"/>
                  </a:moveTo>
                  <a:cubicBezTo>
                    <a:pt x="13677" y="1506"/>
                    <a:pt x="21600" y="10626"/>
                    <a:pt x="21600" y="21388"/>
                  </a:cubicBezTo>
                </a:path>
                <a:path w="21600" h="21388" stroke="0" extrusionOk="0">
                  <a:moveTo>
                    <a:pt x="3021" y="0"/>
                  </a:moveTo>
                  <a:cubicBezTo>
                    <a:pt x="13677" y="1506"/>
                    <a:pt x="21600" y="10626"/>
                    <a:pt x="21600" y="21388"/>
                  </a:cubicBezTo>
                  <a:lnTo>
                    <a:pt x="0" y="21388"/>
                  </a:lnTo>
                  <a:close/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308" name="Arc 41">
              <a:extLst>
                <a:ext uri="{FF2B5EF4-FFF2-40B4-BE49-F238E27FC236}">
                  <a16:creationId xmlns:a16="http://schemas.microsoft.com/office/drawing/2014/main" id="{C0A804BB-52BE-7D6F-C211-5A64371AF993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4456" y="971"/>
              <a:ext cx="276" cy="322"/>
            </a:xfrm>
            <a:custGeom>
              <a:avLst/>
              <a:gdLst>
                <a:gd name="T0" fmla="*/ 0 w 21600"/>
                <a:gd name="T1" fmla="*/ 0 h 21388"/>
                <a:gd name="T2" fmla="*/ 0 w 21600"/>
                <a:gd name="T3" fmla="*/ 0 h 21388"/>
                <a:gd name="T4" fmla="*/ 0 w 21600"/>
                <a:gd name="T5" fmla="*/ 0 h 21388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388"/>
                <a:gd name="T11" fmla="*/ 21600 w 21600"/>
                <a:gd name="T12" fmla="*/ 21388 h 2138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388" fill="none" extrusionOk="0">
                  <a:moveTo>
                    <a:pt x="3021" y="0"/>
                  </a:moveTo>
                  <a:cubicBezTo>
                    <a:pt x="13677" y="1506"/>
                    <a:pt x="21600" y="10626"/>
                    <a:pt x="21600" y="21388"/>
                  </a:cubicBezTo>
                </a:path>
                <a:path w="21600" h="21388" stroke="0" extrusionOk="0">
                  <a:moveTo>
                    <a:pt x="3021" y="0"/>
                  </a:moveTo>
                  <a:cubicBezTo>
                    <a:pt x="13677" y="1506"/>
                    <a:pt x="21600" y="10626"/>
                    <a:pt x="21600" y="21388"/>
                  </a:cubicBezTo>
                  <a:lnTo>
                    <a:pt x="0" y="21388"/>
                  </a:lnTo>
                  <a:close/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309" name="AutoShape 42">
              <a:extLst>
                <a:ext uri="{FF2B5EF4-FFF2-40B4-BE49-F238E27FC236}">
                  <a16:creationId xmlns:a16="http://schemas.microsoft.com/office/drawing/2014/main" id="{AEE5CE8B-7085-BB38-8321-0FF3F6A8305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96" y="1431"/>
              <a:ext cx="138" cy="414"/>
            </a:xfrm>
            <a:prstGeom prst="downArrow">
              <a:avLst>
                <a:gd name="adj1" fmla="val 50000"/>
                <a:gd name="adj2" fmla="val 75000"/>
              </a:avLst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11310" name="AutoShape 43">
              <a:extLst>
                <a:ext uri="{FF2B5EF4-FFF2-40B4-BE49-F238E27FC236}">
                  <a16:creationId xmlns:a16="http://schemas.microsoft.com/office/drawing/2014/main" id="{77F67D16-DB64-5DFA-C8C2-B723F99D83B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82" y="1385"/>
              <a:ext cx="138" cy="414"/>
            </a:xfrm>
            <a:prstGeom prst="downArrow">
              <a:avLst>
                <a:gd name="adj1" fmla="val 50000"/>
                <a:gd name="adj2" fmla="val 75000"/>
              </a:avLst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11311" name="AutoShape 44">
              <a:extLst>
                <a:ext uri="{FF2B5EF4-FFF2-40B4-BE49-F238E27FC236}">
                  <a16:creationId xmlns:a16="http://schemas.microsoft.com/office/drawing/2014/main" id="{FCCBAC0E-2C2C-CA3E-5293-2C89B5B4E18A}"/>
                </a:ext>
              </a:extLst>
            </p:cNvPr>
            <p:cNvSpPr>
              <a:spLocks noChangeArrowheads="1"/>
            </p:cNvSpPr>
            <p:nvPr/>
          </p:nvSpPr>
          <p:spPr bwMode="auto">
            <a:xfrm flipV="1">
              <a:off x="2662" y="1523"/>
              <a:ext cx="138" cy="414"/>
            </a:xfrm>
            <a:prstGeom prst="downArrow">
              <a:avLst>
                <a:gd name="adj1" fmla="val 50000"/>
                <a:gd name="adj2" fmla="val 75000"/>
              </a:avLst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11312" name="AutoShape 45">
              <a:extLst>
                <a:ext uri="{FF2B5EF4-FFF2-40B4-BE49-F238E27FC236}">
                  <a16:creationId xmlns:a16="http://schemas.microsoft.com/office/drawing/2014/main" id="{94D2AD70-A59D-C8E2-4F31-7D05C45B9C1A}"/>
                </a:ext>
              </a:extLst>
            </p:cNvPr>
            <p:cNvSpPr>
              <a:spLocks noChangeArrowheads="1"/>
            </p:cNvSpPr>
            <p:nvPr/>
          </p:nvSpPr>
          <p:spPr bwMode="auto">
            <a:xfrm flipV="1">
              <a:off x="4548" y="1569"/>
              <a:ext cx="138" cy="414"/>
            </a:xfrm>
            <a:prstGeom prst="downArrow">
              <a:avLst>
                <a:gd name="adj1" fmla="val 50000"/>
                <a:gd name="adj2" fmla="val 75000"/>
              </a:avLst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11313" name="Text Box 46">
              <a:extLst>
                <a:ext uri="{FF2B5EF4-FFF2-40B4-BE49-F238E27FC236}">
                  <a16:creationId xmlns:a16="http://schemas.microsoft.com/office/drawing/2014/main" id="{662EE5F6-2E4A-7169-498E-9D5F41FFB3E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923" y="1389"/>
              <a:ext cx="725" cy="2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1200"/>
                <a:t>Combustion</a:t>
              </a:r>
            </a:p>
            <a:p>
              <a:pPr eaLnBrk="1" hangingPunct="1"/>
              <a:r>
                <a:rPr lang="en-US" altLang="en-US" sz="1200"/>
                <a:t>Products</a:t>
              </a:r>
              <a:endParaRPr lang="en-US" altLang="en-US" sz="2000"/>
            </a:p>
          </p:txBody>
        </p:sp>
        <p:sp>
          <p:nvSpPr>
            <p:cNvPr id="11314" name="AutoShape 47">
              <a:extLst>
                <a:ext uri="{FF2B5EF4-FFF2-40B4-BE49-F238E27FC236}">
                  <a16:creationId xmlns:a16="http://schemas.microsoft.com/office/drawing/2014/main" id="{7E5D9880-076B-5F82-4783-AD1C180DAC02}"/>
                </a:ext>
              </a:extLst>
            </p:cNvPr>
            <p:cNvSpPr>
              <a:spLocks noChangeArrowheads="1"/>
            </p:cNvSpPr>
            <p:nvPr/>
          </p:nvSpPr>
          <p:spPr bwMode="auto">
            <a:xfrm flipV="1">
              <a:off x="3214" y="1155"/>
              <a:ext cx="138" cy="138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4539 w 21600"/>
                <a:gd name="T13" fmla="*/ 4539 h 21600"/>
                <a:gd name="T14" fmla="*/ 17061 w 21600"/>
                <a:gd name="T15" fmla="*/ 17061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315" name="Rectangle 48">
              <a:extLst>
                <a:ext uri="{FF2B5EF4-FFF2-40B4-BE49-F238E27FC236}">
                  <a16:creationId xmlns:a16="http://schemas.microsoft.com/office/drawing/2014/main" id="{3738B025-0D20-C2B5-A2FC-D79202CE258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60" y="1063"/>
              <a:ext cx="46" cy="9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11316" name="Line 49">
              <a:extLst>
                <a:ext uri="{FF2B5EF4-FFF2-40B4-BE49-F238E27FC236}">
                  <a16:creationId xmlns:a16="http://schemas.microsoft.com/office/drawing/2014/main" id="{E3E8E9B4-7949-2FF9-3106-9D94F33DC5BD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076" y="1314"/>
              <a:ext cx="167" cy="117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317" name="Line 50">
              <a:extLst>
                <a:ext uri="{FF2B5EF4-FFF2-40B4-BE49-F238E27FC236}">
                  <a16:creationId xmlns:a16="http://schemas.microsoft.com/office/drawing/2014/main" id="{4A1FECF3-858F-4AEA-9AB0-25E276A6D1FE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260" y="1310"/>
              <a:ext cx="16" cy="213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318" name="Line 51">
              <a:extLst>
                <a:ext uri="{FF2B5EF4-FFF2-40B4-BE49-F238E27FC236}">
                  <a16:creationId xmlns:a16="http://schemas.microsoft.com/office/drawing/2014/main" id="{15C77D1F-71E3-9801-74DE-D7CFD2B9E4D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06" y="1306"/>
              <a:ext cx="184" cy="125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319" name="Text Box 52">
              <a:extLst>
                <a:ext uri="{FF2B5EF4-FFF2-40B4-BE49-F238E27FC236}">
                  <a16:creationId xmlns:a16="http://schemas.microsoft.com/office/drawing/2014/main" id="{8A005C2E-E5FA-993B-B5C3-E31FD822898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641" y="744"/>
              <a:ext cx="1456" cy="3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US" altLang="en-US" sz="2400"/>
                <a:t>Fuel injected</a:t>
              </a:r>
            </a:p>
            <a:p>
              <a:pPr algn="ctr" eaLnBrk="1" hangingPunct="1"/>
              <a:r>
                <a:rPr lang="en-CA" altLang="en-US" sz="2400"/>
                <a:t>at TC</a:t>
              </a:r>
              <a:endParaRPr lang="en-US" altLang="en-US" sz="2400"/>
            </a:p>
          </p:txBody>
        </p:sp>
        <p:sp>
          <p:nvSpPr>
            <p:cNvPr id="11320" name="Text Box 53">
              <a:extLst>
                <a:ext uri="{FF2B5EF4-FFF2-40B4-BE49-F238E27FC236}">
                  <a16:creationId xmlns:a16="http://schemas.microsoft.com/office/drawing/2014/main" id="{555C17D3-BD47-AFEC-B7C3-FC7931CE2B1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90" y="2050"/>
              <a:ext cx="576" cy="3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US" altLang="en-US" sz="1400" b="1"/>
                <a:t>Intake</a:t>
              </a:r>
            </a:p>
            <a:p>
              <a:pPr algn="ctr" eaLnBrk="1" hangingPunct="1"/>
              <a:r>
                <a:rPr lang="en-US" altLang="en-US" sz="1400" b="1"/>
                <a:t>Stroke</a:t>
              </a:r>
              <a:endParaRPr lang="en-US" altLang="en-US" sz="2000"/>
            </a:p>
          </p:txBody>
        </p:sp>
        <p:sp>
          <p:nvSpPr>
            <p:cNvPr id="11321" name="Oval 54">
              <a:extLst>
                <a:ext uri="{FF2B5EF4-FFF2-40B4-BE49-F238E27FC236}">
                  <a16:creationId xmlns:a16="http://schemas.microsoft.com/office/drawing/2014/main" id="{B8BAF7CD-60D1-756C-E841-55C62A669F5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74" y="1593"/>
              <a:ext cx="46" cy="46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11322" name="Oval 55">
              <a:extLst>
                <a:ext uri="{FF2B5EF4-FFF2-40B4-BE49-F238E27FC236}">
                  <a16:creationId xmlns:a16="http://schemas.microsoft.com/office/drawing/2014/main" id="{AF68DD58-78EC-6396-BBD1-01A70B657DE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26" y="1731"/>
              <a:ext cx="46" cy="46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11323" name="Oval 56">
              <a:extLst>
                <a:ext uri="{FF2B5EF4-FFF2-40B4-BE49-F238E27FC236}">
                  <a16:creationId xmlns:a16="http://schemas.microsoft.com/office/drawing/2014/main" id="{401A40B9-398E-6529-5256-1E906FD55A3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60" y="1593"/>
              <a:ext cx="46" cy="46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11324" name="Oval 57">
              <a:extLst>
                <a:ext uri="{FF2B5EF4-FFF2-40B4-BE49-F238E27FC236}">
                  <a16:creationId xmlns:a16="http://schemas.microsoft.com/office/drawing/2014/main" id="{2FB96D53-989A-BBD3-4A8C-08E2FA9C222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40" y="1731"/>
              <a:ext cx="46" cy="46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11325" name="Rectangle 58">
              <a:extLst>
                <a:ext uri="{FF2B5EF4-FFF2-40B4-BE49-F238E27FC236}">
                  <a16:creationId xmlns:a16="http://schemas.microsoft.com/office/drawing/2014/main" id="{B73B31A6-F0B7-6117-A7A4-B02459EC38BA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1032526">
              <a:off x="1374" y="1869"/>
              <a:ext cx="276" cy="9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11326" name="Rectangle 59">
              <a:extLst>
                <a:ext uri="{FF2B5EF4-FFF2-40B4-BE49-F238E27FC236}">
                  <a16:creationId xmlns:a16="http://schemas.microsoft.com/office/drawing/2014/main" id="{CC91EA53-5B1A-7D01-41AE-B444E709C0C5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1032526">
              <a:off x="3260" y="1869"/>
              <a:ext cx="276" cy="9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11327" name="Rectangle 60">
              <a:extLst>
                <a:ext uri="{FF2B5EF4-FFF2-40B4-BE49-F238E27FC236}">
                  <a16:creationId xmlns:a16="http://schemas.microsoft.com/office/drawing/2014/main" id="{59A112D4-E650-0A77-BFED-375CBBEABF4A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753377">
              <a:off x="2110" y="2079"/>
              <a:ext cx="276" cy="9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11328" name="Rectangle 61">
              <a:extLst>
                <a:ext uri="{FF2B5EF4-FFF2-40B4-BE49-F238E27FC236}">
                  <a16:creationId xmlns:a16="http://schemas.microsoft.com/office/drawing/2014/main" id="{2BB33DC7-2756-7945-02C1-0C369A7B23F8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753377">
              <a:off x="3996" y="2079"/>
              <a:ext cx="276" cy="9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11329" name="Text Box 62">
              <a:extLst>
                <a:ext uri="{FF2B5EF4-FFF2-40B4-BE49-F238E27FC236}">
                  <a16:creationId xmlns:a16="http://schemas.microsoft.com/office/drawing/2014/main" id="{88685E8A-374C-3C90-2BD8-48E24EFB7D8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110" y="1317"/>
              <a:ext cx="506" cy="3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 sz="1200"/>
            </a:p>
            <a:p>
              <a:pPr eaLnBrk="1" hangingPunct="1"/>
              <a:r>
                <a:rPr lang="en-US" altLang="en-US" sz="1200"/>
                <a:t>     Air</a:t>
              </a:r>
              <a:endParaRPr lang="en-US" altLang="en-US" sz="2000"/>
            </a:p>
          </p:txBody>
        </p:sp>
        <p:sp>
          <p:nvSpPr>
            <p:cNvPr id="11330" name="Text Box 63">
              <a:extLst>
                <a:ext uri="{FF2B5EF4-FFF2-40B4-BE49-F238E27FC236}">
                  <a16:creationId xmlns:a16="http://schemas.microsoft.com/office/drawing/2014/main" id="{BFD67925-052E-F872-754D-38706C9C065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952" y="2050"/>
              <a:ext cx="902" cy="3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US" altLang="en-US" sz="1400" b="1"/>
                <a:t>Compression</a:t>
              </a:r>
            </a:p>
            <a:p>
              <a:pPr algn="ctr" eaLnBrk="1" hangingPunct="1"/>
              <a:r>
                <a:rPr lang="en-US" altLang="en-US" sz="1400" b="1"/>
                <a:t>Stroke</a:t>
              </a:r>
              <a:endParaRPr lang="en-US" altLang="en-US" sz="2000"/>
            </a:p>
          </p:txBody>
        </p:sp>
        <p:sp>
          <p:nvSpPr>
            <p:cNvPr id="11331" name="Text Box 64">
              <a:extLst>
                <a:ext uri="{FF2B5EF4-FFF2-40B4-BE49-F238E27FC236}">
                  <a16:creationId xmlns:a16="http://schemas.microsoft.com/office/drawing/2014/main" id="{7D81021B-DCB6-8CE8-D064-59F6634BEA2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988" y="2050"/>
              <a:ext cx="576" cy="3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US" altLang="en-US" sz="1400" b="1"/>
                <a:t>Power</a:t>
              </a:r>
            </a:p>
            <a:p>
              <a:pPr algn="ctr" eaLnBrk="1" hangingPunct="1"/>
              <a:r>
                <a:rPr lang="en-US" altLang="en-US" sz="1400" b="1"/>
                <a:t>Stroke</a:t>
              </a:r>
              <a:endParaRPr lang="en-US" altLang="en-US" sz="2000"/>
            </a:p>
          </p:txBody>
        </p:sp>
        <p:sp>
          <p:nvSpPr>
            <p:cNvPr id="11332" name="Text Box 65">
              <a:extLst>
                <a:ext uri="{FF2B5EF4-FFF2-40B4-BE49-F238E27FC236}">
                  <a16:creationId xmlns:a16="http://schemas.microsoft.com/office/drawing/2014/main" id="{D6980A55-36E8-7199-6CF4-D0A24F06234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955" y="2050"/>
              <a:ext cx="576" cy="3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US" altLang="en-US" sz="1400" b="1"/>
                <a:t>Exhaust</a:t>
              </a:r>
            </a:p>
            <a:p>
              <a:pPr algn="ctr" eaLnBrk="1" hangingPunct="1"/>
              <a:r>
                <a:rPr lang="en-US" altLang="en-US" sz="1400" b="1"/>
                <a:t>Stroke</a:t>
              </a:r>
              <a:endParaRPr lang="en-US" altLang="en-US" sz="2000"/>
            </a:p>
          </p:txBody>
        </p:sp>
        <p:sp>
          <p:nvSpPr>
            <p:cNvPr id="11333" name="Rectangle 66">
              <a:extLst>
                <a:ext uri="{FF2B5EF4-FFF2-40B4-BE49-F238E27FC236}">
                  <a16:creationId xmlns:a16="http://schemas.microsoft.com/office/drawing/2014/main" id="{17FB019B-ED78-3279-3EC3-F9E559F02D7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12" y="1998"/>
              <a:ext cx="334" cy="7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11334" name="Rectangle 67">
              <a:extLst>
                <a:ext uri="{FF2B5EF4-FFF2-40B4-BE49-F238E27FC236}">
                  <a16:creationId xmlns:a16="http://schemas.microsoft.com/office/drawing/2014/main" id="{01DB9082-D5EF-2CD1-7FCA-59EDE94E51D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09" y="2015"/>
              <a:ext cx="334" cy="5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11335" name="Text Box 68">
              <a:extLst>
                <a:ext uri="{FF2B5EF4-FFF2-40B4-BE49-F238E27FC236}">
                  <a16:creationId xmlns:a16="http://schemas.microsoft.com/office/drawing/2014/main" id="{1A752FEC-CC6D-6FEE-6B9F-6BD14C51867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67" y="1484"/>
              <a:ext cx="480" cy="2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CA" altLang="en-US" sz="2000" dirty="0"/>
                <a:t>Actual</a:t>
              </a:r>
            </a:p>
            <a:p>
              <a:pPr eaLnBrk="1" hangingPunct="1"/>
              <a:r>
                <a:rPr lang="en-CA" altLang="en-US" sz="2000" dirty="0"/>
                <a:t>Cycle</a:t>
              </a:r>
              <a:endParaRPr lang="en-US" altLang="en-US" sz="2000" dirty="0"/>
            </a:p>
          </p:txBody>
        </p:sp>
      </p:grp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268" name="Ink 71">
                <a:extLst>
                  <a:ext uri="{FF2B5EF4-FFF2-40B4-BE49-F238E27FC236}">
                    <a16:creationId xmlns:a16="http://schemas.microsoft.com/office/drawing/2014/main" id="{0D8D90D9-85BE-AEE6-1F69-668F4BD4CA69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3497263" y="1385888"/>
              <a:ext cx="3175" cy="3175"/>
            </p14:xfrm>
          </p:contentPart>
        </mc:Choice>
        <mc:Fallback xmlns="">
          <p:pic>
            <p:nvPicPr>
              <p:cNvPr id="11268" name="Ink 71">
                <a:extLst>
                  <a:ext uri="{FF2B5EF4-FFF2-40B4-BE49-F238E27FC236}">
                    <a16:creationId xmlns:a16="http://schemas.microsoft.com/office/drawing/2014/main" id="{0D8D90D9-85BE-AEE6-1F69-668F4BD4CA69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489008" y="1378383"/>
                <a:ext cx="19685" cy="18184"/>
              </a:xfrm>
              <a:prstGeom prst="rect">
                <a:avLst/>
              </a:prstGeom>
            </p:spPr>
          </p:pic>
        </mc:Fallback>
      </mc:AlternateContent>
      <p:grpSp>
        <p:nvGrpSpPr>
          <p:cNvPr id="2" name="Group 38">
            <a:extLst>
              <a:ext uri="{FF2B5EF4-FFF2-40B4-BE49-F238E27FC236}">
                <a16:creationId xmlns:a16="http://schemas.microsoft.com/office/drawing/2014/main" id="{21BB539B-C308-5CF4-B273-52BFA2B94564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2E6AEE05-32E8-63DF-E86D-6FA1532319A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73FFA61C-7CB6-E9DD-EA72-41206C5E617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9">
                  <a:extLst>
                    <a:ext uri="{FF2B5EF4-FFF2-40B4-BE49-F238E27FC236}">
                      <a16:creationId xmlns:a16="http://schemas.microsoft.com/office/drawing/2014/main" id="{430A2074-85EA-9298-5BC9-E5CB97F0E9E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7" name="Rectangle 10">
                    <a:extLst>
                      <a:ext uri="{FF2B5EF4-FFF2-40B4-BE49-F238E27FC236}">
                        <a16:creationId xmlns:a16="http://schemas.microsoft.com/office/drawing/2014/main" id="{A34187B6-3D94-B4FD-058D-66A3E9DE4D3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1">
                    <a:extLst>
                      <a:ext uri="{FF2B5EF4-FFF2-40B4-BE49-F238E27FC236}">
                        <a16:creationId xmlns:a16="http://schemas.microsoft.com/office/drawing/2014/main" id="{748D5738-C93D-364E-37B0-5083ADAA176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" name="Group 12">
                  <a:extLst>
                    <a:ext uri="{FF2B5EF4-FFF2-40B4-BE49-F238E27FC236}">
                      <a16:creationId xmlns:a16="http://schemas.microsoft.com/office/drawing/2014/main" id="{B5BFD110-E501-9956-B1C7-908BA5CED5D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" name="Rectangle 13">
                    <a:extLst>
                      <a:ext uri="{FF2B5EF4-FFF2-40B4-BE49-F238E27FC236}">
                        <a16:creationId xmlns:a16="http://schemas.microsoft.com/office/drawing/2014/main" id="{BE4C0A4D-928B-9DEC-4BC3-1A480DEFECB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4">
                    <a:extLst>
                      <a:ext uri="{FF2B5EF4-FFF2-40B4-BE49-F238E27FC236}">
                        <a16:creationId xmlns:a16="http://schemas.microsoft.com/office/drawing/2014/main" id="{8E46BC97-2605-AAB4-6104-9AEA1A0A84D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5">
                  <a:extLst>
                    <a:ext uri="{FF2B5EF4-FFF2-40B4-BE49-F238E27FC236}">
                      <a16:creationId xmlns:a16="http://schemas.microsoft.com/office/drawing/2014/main" id="{25039FE7-1B72-CDDF-48EF-9CEBB69032E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3" name="Rectangle 16">
                    <a:extLst>
                      <a:ext uri="{FF2B5EF4-FFF2-40B4-BE49-F238E27FC236}">
                        <a16:creationId xmlns:a16="http://schemas.microsoft.com/office/drawing/2014/main" id="{FBBECAF6-09F3-CD9C-4D81-643D1399DFF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17">
                    <a:extLst>
                      <a:ext uri="{FF2B5EF4-FFF2-40B4-BE49-F238E27FC236}">
                        <a16:creationId xmlns:a16="http://schemas.microsoft.com/office/drawing/2014/main" id="{D2386ACA-3A94-147A-243A-0315F5BF56A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8">
                  <a:extLst>
                    <a:ext uri="{FF2B5EF4-FFF2-40B4-BE49-F238E27FC236}">
                      <a16:creationId xmlns:a16="http://schemas.microsoft.com/office/drawing/2014/main" id="{8254D90E-88ED-5FD3-C66F-82FDF705841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" name="Rectangle 19">
                    <a:extLst>
                      <a:ext uri="{FF2B5EF4-FFF2-40B4-BE49-F238E27FC236}">
                        <a16:creationId xmlns:a16="http://schemas.microsoft.com/office/drawing/2014/main" id="{397C3A8D-8DB1-FDB5-417A-27987E28B2C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" name="Rectangle 20">
                    <a:extLst>
                      <a:ext uri="{FF2B5EF4-FFF2-40B4-BE49-F238E27FC236}">
                        <a16:creationId xmlns:a16="http://schemas.microsoft.com/office/drawing/2014/main" id="{6D4658AC-0A5B-1605-4356-F76C8110DBE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21">
                <a:extLst>
                  <a:ext uri="{FF2B5EF4-FFF2-40B4-BE49-F238E27FC236}">
                    <a16:creationId xmlns:a16="http://schemas.microsoft.com/office/drawing/2014/main" id="{44E5D3B1-F7A9-3F73-6F0B-0239D20F6A1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F6D586FE-2446-CA89-676D-FD18D6E4B07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3">
            <a:extLst>
              <a:ext uri="{FF2B5EF4-FFF2-40B4-BE49-F238E27FC236}">
                <a16:creationId xmlns:a16="http://schemas.microsoft.com/office/drawing/2014/main" id="{6D260289-00F7-C820-F673-7CD89414EF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76200"/>
            <a:ext cx="6833810" cy="1143000"/>
          </a:xfrm>
        </p:spPr>
        <p:txBody>
          <a:bodyPr/>
          <a:lstStyle/>
          <a:p>
            <a:r>
              <a:rPr lang="en-US" altLang="en-US" sz="2800"/>
              <a:t>Schematic of a diesel spray &amp; flame with temperatures and chemistry </a:t>
            </a:r>
          </a:p>
        </p:txBody>
      </p:sp>
      <p:pic>
        <p:nvPicPr>
          <p:cNvPr id="21507" name="Picture 2">
            <a:extLst>
              <a:ext uri="{FF2B5EF4-FFF2-40B4-BE49-F238E27FC236}">
                <a16:creationId xmlns:a16="http://schemas.microsoft.com/office/drawing/2014/main" id="{6B07E296-ED61-86DE-AC05-5B48DC1351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47800"/>
            <a:ext cx="9144000" cy="4886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Group 38">
            <a:extLst>
              <a:ext uri="{FF2B5EF4-FFF2-40B4-BE49-F238E27FC236}">
                <a16:creationId xmlns:a16="http://schemas.microsoft.com/office/drawing/2014/main" id="{9F43F5D7-552F-B145-E882-F1E15A3F3E4C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81E3AE7C-9E79-8AE6-FD38-6D3F94554DD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825F8128-CEDA-4554-4DE8-E8267ED3488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9">
                  <a:extLst>
                    <a:ext uri="{FF2B5EF4-FFF2-40B4-BE49-F238E27FC236}">
                      <a16:creationId xmlns:a16="http://schemas.microsoft.com/office/drawing/2014/main" id="{61D7E2D8-B04E-ABA2-17EA-C1AFC9B2F35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7" name="Rectangle 10">
                    <a:extLst>
                      <a:ext uri="{FF2B5EF4-FFF2-40B4-BE49-F238E27FC236}">
                        <a16:creationId xmlns:a16="http://schemas.microsoft.com/office/drawing/2014/main" id="{7A52841C-00AC-3462-FA80-81731F12A32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1">
                    <a:extLst>
                      <a:ext uri="{FF2B5EF4-FFF2-40B4-BE49-F238E27FC236}">
                        <a16:creationId xmlns:a16="http://schemas.microsoft.com/office/drawing/2014/main" id="{2C7AA2EA-E2FF-2BC8-9F4E-B6C9AA2D0FA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" name="Group 12">
                  <a:extLst>
                    <a:ext uri="{FF2B5EF4-FFF2-40B4-BE49-F238E27FC236}">
                      <a16:creationId xmlns:a16="http://schemas.microsoft.com/office/drawing/2014/main" id="{AEC0434B-9026-98AD-66BE-E72C37965F6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" name="Rectangle 13">
                    <a:extLst>
                      <a:ext uri="{FF2B5EF4-FFF2-40B4-BE49-F238E27FC236}">
                        <a16:creationId xmlns:a16="http://schemas.microsoft.com/office/drawing/2014/main" id="{6EC8ACFE-5CE3-F302-8DBB-A798BF27721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4">
                    <a:extLst>
                      <a:ext uri="{FF2B5EF4-FFF2-40B4-BE49-F238E27FC236}">
                        <a16:creationId xmlns:a16="http://schemas.microsoft.com/office/drawing/2014/main" id="{69FC92F5-2F0E-1022-5321-4204196D352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5">
                  <a:extLst>
                    <a:ext uri="{FF2B5EF4-FFF2-40B4-BE49-F238E27FC236}">
                      <a16:creationId xmlns:a16="http://schemas.microsoft.com/office/drawing/2014/main" id="{A8EDB074-1EB2-8A2C-9F07-96F0BC23226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3" name="Rectangle 16">
                    <a:extLst>
                      <a:ext uri="{FF2B5EF4-FFF2-40B4-BE49-F238E27FC236}">
                        <a16:creationId xmlns:a16="http://schemas.microsoft.com/office/drawing/2014/main" id="{7B0DB46D-F03A-AA93-95ED-24E97897D26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17">
                    <a:extLst>
                      <a:ext uri="{FF2B5EF4-FFF2-40B4-BE49-F238E27FC236}">
                        <a16:creationId xmlns:a16="http://schemas.microsoft.com/office/drawing/2014/main" id="{C6277204-A5BE-78CC-6B21-BA82F27BC9B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8">
                  <a:extLst>
                    <a:ext uri="{FF2B5EF4-FFF2-40B4-BE49-F238E27FC236}">
                      <a16:creationId xmlns:a16="http://schemas.microsoft.com/office/drawing/2014/main" id="{87ED14E4-8DA8-8604-F3FC-0A709AD2128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" name="Rectangle 19">
                    <a:extLst>
                      <a:ext uri="{FF2B5EF4-FFF2-40B4-BE49-F238E27FC236}">
                        <a16:creationId xmlns:a16="http://schemas.microsoft.com/office/drawing/2014/main" id="{0D144D1F-9F8D-3747-5639-E45029D9294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" name="Rectangle 20">
                    <a:extLst>
                      <a:ext uri="{FF2B5EF4-FFF2-40B4-BE49-F238E27FC236}">
                        <a16:creationId xmlns:a16="http://schemas.microsoft.com/office/drawing/2014/main" id="{F9F5A9C6-A514-ACF6-AC33-F894B783EA8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21">
                <a:extLst>
                  <a:ext uri="{FF2B5EF4-FFF2-40B4-BE49-F238E27FC236}">
                    <a16:creationId xmlns:a16="http://schemas.microsoft.com/office/drawing/2014/main" id="{FE2E35C3-088D-D11B-1C2D-02CF73F3957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16DA9A60-B49A-9145-0B9D-AD0D66B3B31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ext Box 2">
            <a:extLst>
              <a:ext uri="{FF2B5EF4-FFF2-40B4-BE49-F238E27FC236}">
                <a16:creationId xmlns:a16="http://schemas.microsoft.com/office/drawing/2014/main" id="{87666F1B-A616-2587-F91B-F19268E1868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57400" y="358775"/>
            <a:ext cx="4153701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CA" altLang="en-US" sz="2800" dirty="0"/>
              <a:t>Modern CI Engine Cycle</a:t>
            </a:r>
            <a:r>
              <a:rPr lang="en-CA" altLang="en-US" sz="2000" dirty="0"/>
              <a:t> </a:t>
            </a:r>
            <a:endParaRPr lang="en-US" altLang="en-US" sz="2000" dirty="0"/>
          </a:p>
        </p:txBody>
      </p:sp>
      <p:grpSp>
        <p:nvGrpSpPr>
          <p:cNvPr id="22531" name="Group 68">
            <a:extLst>
              <a:ext uri="{FF2B5EF4-FFF2-40B4-BE49-F238E27FC236}">
                <a16:creationId xmlns:a16="http://schemas.microsoft.com/office/drawing/2014/main" id="{FCA29FBC-271F-43F5-92F2-E6FEA6CA7E21}"/>
              </a:ext>
            </a:extLst>
          </p:cNvPr>
          <p:cNvGrpSpPr>
            <a:grpSpLocks/>
          </p:cNvGrpSpPr>
          <p:nvPr/>
        </p:nvGrpSpPr>
        <p:grpSpPr bwMode="auto">
          <a:xfrm>
            <a:off x="554037" y="1331912"/>
            <a:ext cx="8589963" cy="3849688"/>
            <a:chOff x="554037" y="942975"/>
            <a:chExt cx="8589963" cy="3849688"/>
          </a:xfrm>
        </p:grpSpPr>
        <p:sp>
          <p:nvSpPr>
            <p:cNvPr id="22532" name="AutoShape 4">
              <a:extLst>
                <a:ext uri="{FF2B5EF4-FFF2-40B4-BE49-F238E27FC236}">
                  <a16:creationId xmlns:a16="http://schemas.microsoft.com/office/drawing/2014/main" id="{455E56C3-B068-54A6-039C-B3E442E07DFF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1874598" flipH="1">
              <a:off x="7923213" y="3243263"/>
              <a:ext cx="282575" cy="750887"/>
            </a:xfrm>
            <a:custGeom>
              <a:avLst/>
              <a:gdLst>
                <a:gd name="T0" fmla="*/ 2147483647 w 21600"/>
                <a:gd name="T1" fmla="*/ 2147483647 h 21600"/>
                <a:gd name="T2" fmla="*/ 2147483647 w 21600"/>
                <a:gd name="T3" fmla="*/ 2147483647 h 21600"/>
                <a:gd name="T4" fmla="*/ 2147483647 w 21600"/>
                <a:gd name="T5" fmla="*/ 2147483647 h 21600"/>
                <a:gd name="T6" fmla="*/ 2147483647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4500 w 21600"/>
                <a:gd name="T13" fmla="*/ 4500 h 21600"/>
                <a:gd name="T14" fmla="*/ 17100 w 21600"/>
                <a:gd name="T15" fmla="*/ 17100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533" name="AutoShape 5">
              <a:extLst>
                <a:ext uri="{FF2B5EF4-FFF2-40B4-BE49-F238E27FC236}">
                  <a16:creationId xmlns:a16="http://schemas.microsoft.com/office/drawing/2014/main" id="{7F6DA394-82C9-83A0-EB86-CAAF0B5A656E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1874598" flipH="1">
              <a:off x="4075113" y="3243263"/>
              <a:ext cx="280987" cy="750887"/>
            </a:xfrm>
            <a:custGeom>
              <a:avLst/>
              <a:gdLst>
                <a:gd name="T0" fmla="*/ 2147483647 w 21600"/>
                <a:gd name="T1" fmla="*/ 2147483647 h 21600"/>
                <a:gd name="T2" fmla="*/ 2147483647 w 21600"/>
                <a:gd name="T3" fmla="*/ 2147483647 h 21600"/>
                <a:gd name="T4" fmla="*/ 2147483647 w 21600"/>
                <a:gd name="T5" fmla="*/ 2147483647 h 21600"/>
                <a:gd name="T6" fmla="*/ 2147483647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4500 w 21600"/>
                <a:gd name="T13" fmla="*/ 4500 h 21600"/>
                <a:gd name="T14" fmla="*/ 17100 w 21600"/>
                <a:gd name="T15" fmla="*/ 17100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534" name="AutoShape 6">
              <a:extLst>
                <a:ext uri="{FF2B5EF4-FFF2-40B4-BE49-F238E27FC236}">
                  <a16:creationId xmlns:a16="http://schemas.microsoft.com/office/drawing/2014/main" id="{47BEBD69-F548-9600-B86D-9D9AD5CE8D78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9725402">
              <a:off x="6140450" y="2922588"/>
              <a:ext cx="280988" cy="749300"/>
            </a:xfrm>
            <a:custGeom>
              <a:avLst/>
              <a:gdLst>
                <a:gd name="T0" fmla="*/ 2147483647 w 21600"/>
                <a:gd name="T1" fmla="*/ 2147483647 h 21600"/>
                <a:gd name="T2" fmla="*/ 2147483647 w 21600"/>
                <a:gd name="T3" fmla="*/ 2147483647 h 21600"/>
                <a:gd name="T4" fmla="*/ 2147483647 w 21600"/>
                <a:gd name="T5" fmla="*/ 2147483647 h 21600"/>
                <a:gd name="T6" fmla="*/ 2147483647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4500 w 21600"/>
                <a:gd name="T13" fmla="*/ 4500 h 21600"/>
                <a:gd name="T14" fmla="*/ 17100 w 21600"/>
                <a:gd name="T15" fmla="*/ 17100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535" name="Rectangle 8">
              <a:extLst>
                <a:ext uri="{FF2B5EF4-FFF2-40B4-BE49-F238E27FC236}">
                  <a16:creationId xmlns:a16="http://schemas.microsoft.com/office/drawing/2014/main" id="{92E8F47F-D779-96D2-B719-492321CFB89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548563" y="2224088"/>
              <a:ext cx="1219200" cy="117792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22536" name="Freeform 9">
              <a:extLst>
                <a:ext uri="{FF2B5EF4-FFF2-40B4-BE49-F238E27FC236}">
                  <a16:creationId xmlns:a16="http://schemas.microsoft.com/office/drawing/2014/main" id="{8A811C05-E683-9759-9985-6D3749DDF657}"/>
                </a:ext>
              </a:extLst>
            </p:cNvPr>
            <p:cNvSpPr>
              <a:spLocks/>
            </p:cNvSpPr>
            <p:nvPr/>
          </p:nvSpPr>
          <p:spPr bwMode="auto">
            <a:xfrm>
              <a:off x="5870575" y="2219325"/>
              <a:ext cx="639763" cy="279400"/>
            </a:xfrm>
            <a:custGeom>
              <a:avLst/>
              <a:gdLst>
                <a:gd name="T0" fmla="*/ 0 w 783"/>
                <a:gd name="T1" fmla="*/ 0 h 300"/>
                <a:gd name="T2" fmla="*/ 2147483647 w 783"/>
                <a:gd name="T3" fmla="*/ 2147483647 h 300"/>
                <a:gd name="T4" fmla="*/ 2147483647 w 783"/>
                <a:gd name="T5" fmla="*/ 2147483647 h 300"/>
                <a:gd name="T6" fmla="*/ 2147483647 w 783"/>
                <a:gd name="T7" fmla="*/ 2147483647 h 300"/>
                <a:gd name="T8" fmla="*/ 2147483647 w 783"/>
                <a:gd name="T9" fmla="*/ 2147483647 h 300"/>
                <a:gd name="T10" fmla="*/ 2147483647 w 783"/>
                <a:gd name="T11" fmla="*/ 2147483647 h 300"/>
                <a:gd name="T12" fmla="*/ 2147483647 w 783"/>
                <a:gd name="T13" fmla="*/ 2147483647 h 300"/>
                <a:gd name="T14" fmla="*/ 2147483647 w 783"/>
                <a:gd name="T15" fmla="*/ 2147483647 h 300"/>
                <a:gd name="T16" fmla="*/ 2147483647 w 783"/>
                <a:gd name="T17" fmla="*/ 2147483647 h 300"/>
                <a:gd name="T18" fmla="*/ 2147483647 w 783"/>
                <a:gd name="T19" fmla="*/ 2147483647 h 300"/>
                <a:gd name="T20" fmla="*/ 2147483647 w 783"/>
                <a:gd name="T21" fmla="*/ 2147483647 h 300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783"/>
                <a:gd name="T34" fmla="*/ 0 h 300"/>
                <a:gd name="T35" fmla="*/ 783 w 783"/>
                <a:gd name="T36" fmla="*/ 300 h 300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783" h="300">
                  <a:moveTo>
                    <a:pt x="0" y="0"/>
                  </a:moveTo>
                  <a:cubicBezTo>
                    <a:pt x="20" y="59"/>
                    <a:pt x="38" y="85"/>
                    <a:pt x="90" y="120"/>
                  </a:cubicBezTo>
                  <a:cubicBezTo>
                    <a:pt x="110" y="150"/>
                    <a:pt x="130" y="180"/>
                    <a:pt x="150" y="210"/>
                  </a:cubicBezTo>
                  <a:cubicBezTo>
                    <a:pt x="159" y="223"/>
                    <a:pt x="275" y="247"/>
                    <a:pt x="300" y="255"/>
                  </a:cubicBezTo>
                  <a:cubicBezTo>
                    <a:pt x="330" y="264"/>
                    <a:pt x="360" y="275"/>
                    <a:pt x="390" y="285"/>
                  </a:cubicBezTo>
                  <a:cubicBezTo>
                    <a:pt x="405" y="290"/>
                    <a:pt x="435" y="300"/>
                    <a:pt x="435" y="300"/>
                  </a:cubicBezTo>
                  <a:cubicBezTo>
                    <a:pt x="559" y="259"/>
                    <a:pt x="499" y="288"/>
                    <a:pt x="615" y="210"/>
                  </a:cubicBezTo>
                  <a:cubicBezTo>
                    <a:pt x="630" y="200"/>
                    <a:pt x="660" y="180"/>
                    <a:pt x="660" y="180"/>
                  </a:cubicBezTo>
                  <a:cubicBezTo>
                    <a:pt x="665" y="165"/>
                    <a:pt x="664" y="146"/>
                    <a:pt x="675" y="135"/>
                  </a:cubicBezTo>
                  <a:cubicBezTo>
                    <a:pt x="686" y="124"/>
                    <a:pt x="709" y="131"/>
                    <a:pt x="720" y="120"/>
                  </a:cubicBezTo>
                  <a:cubicBezTo>
                    <a:pt x="783" y="57"/>
                    <a:pt x="780" y="62"/>
                    <a:pt x="780" y="15"/>
                  </a:cubicBezTo>
                </a:path>
              </a:pathLst>
            </a:cu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537" name="Rectangle 22">
              <a:extLst>
                <a:ext uri="{FF2B5EF4-FFF2-40B4-BE49-F238E27FC236}">
                  <a16:creationId xmlns:a16="http://schemas.microsoft.com/office/drawing/2014/main" id="{8F7AE413-4FBB-5BD1-730F-4E050CB166F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576888" y="2759075"/>
              <a:ext cx="1220787" cy="322263"/>
            </a:xfrm>
            <a:prstGeom prst="rect">
              <a:avLst/>
            </a:prstGeom>
            <a:gradFill rotWithShape="0">
              <a:gsLst>
                <a:gs pos="0">
                  <a:srgbClr val="767676"/>
                </a:gs>
                <a:gs pos="50000">
                  <a:srgbClr val="FFFFFF"/>
                </a:gs>
                <a:gs pos="100000">
                  <a:srgbClr val="767676"/>
                </a:gs>
              </a:gsLst>
              <a:lin ang="0" scaled="1"/>
            </a:gra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22538" name="Line 23">
              <a:extLst>
                <a:ext uri="{FF2B5EF4-FFF2-40B4-BE49-F238E27FC236}">
                  <a16:creationId xmlns:a16="http://schemas.microsoft.com/office/drawing/2014/main" id="{EEAB0FBA-D78B-5F59-7A81-568A39887001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576888" y="2224088"/>
              <a:ext cx="0" cy="182086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539" name="Line 24">
              <a:extLst>
                <a:ext uri="{FF2B5EF4-FFF2-40B4-BE49-F238E27FC236}">
                  <a16:creationId xmlns:a16="http://schemas.microsoft.com/office/drawing/2014/main" id="{672AFA69-4952-E98A-A762-79790C624AE7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6797675" y="2224088"/>
              <a:ext cx="0" cy="182086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540" name="Line 25">
              <a:extLst>
                <a:ext uri="{FF2B5EF4-FFF2-40B4-BE49-F238E27FC236}">
                  <a16:creationId xmlns:a16="http://schemas.microsoft.com/office/drawing/2014/main" id="{FDA45457-C507-7DB0-C0E7-8A6ABB0E2AA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576888" y="2224088"/>
              <a:ext cx="280987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541" name="Line 26">
              <a:extLst>
                <a:ext uri="{FF2B5EF4-FFF2-40B4-BE49-F238E27FC236}">
                  <a16:creationId xmlns:a16="http://schemas.microsoft.com/office/drawing/2014/main" id="{09788CCC-ED16-AD94-727A-65675625F07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764213" y="2224088"/>
              <a:ext cx="1033462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542" name="Rectangle 27">
              <a:extLst>
                <a:ext uri="{FF2B5EF4-FFF2-40B4-BE49-F238E27FC236}">
                  <a16:creationId xmlns:a16="http://schemas.microsoft.com/office/drawing/2014/main" id="{C874157C-7444-D8EF-C6D5-001D3C9E364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98875" y="3081338"/>
              <a:ext cx="1220788" cy="320675"/>
            </a:xfrm>
            <a:prstGeom prst="rect">
              <a:avLst/>
            </a:prstGeom>
            <a:gradFill rotWithShape="0">
              <a:gsLst>
                <a:gs pos="0">
                  <a:srgbClr val="767676"/>
                </a:gs>
                <a:gs pos="50000">
                  <a:srgbClr val="FFFFFF"/>
                </a:gs>
                <a:gs pos="100000">
                  <a:srgbClr val="767676"/>
                </a:gs>
              </a:gsLst>
              <a:lin ang="0" scaled="1"/>
            </a:gra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22543" name="Line 28">
              <a:extLst>
                <a:ext uri="{FF2B5EF4-FFF2-40B4-BE49-F238E27FC236}">
                  <a16:creationId xmlns:a16="http://schemas.microsoft.com/office/drawing/2014/main" id="{C2A1B22A-51CC-85CC-08F0-7462675C351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698875" y="2224088"/>
              <a:ext cx="0" cy="182086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544" name="Line 29">
              <a:extLst>
                <a:ext uri="{FF2B5EF4-FFF2-40B4-BE49-F238E27FC236}">
                  <a16:creationId xmlns:a16="http://schemas.microsoft.com/office/drawing/2014/main" id="{89FD0417-6460-ACBF-33B2-1009F5FFEB34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919663" y="2224088"/>
              <a:ext cx="0" cy="182086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545" name="Line 30">
              <a:extLst>
                <a:ext uri="{FF2B5EF4-FFF2-40B4-BE49-F238E27FC236}">
                  <a16:creationId xmlns:a16="http://schemas.microsoft.com/office/drawing/2014/main" id="{68DF51D5-5BB2-FCB1-DFBF-85F94F98D63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698875" y="2224088"/>
              <a:ext cx="1220788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546" name="Rectangle 31">
              <a:extLst>
                <a:ext uri="{FF2B5EF4-FFF2-40B4-BE49-F238E27FC236}">
                  <a16:creationId xmlns:a16="http://schemas.microsoft.com/office/drawing/2014/main" id="{89CDD9B5-65B4-B3EE-EB08-FF96C6EA8AA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548563" y="3136900"/>
              <a:ext cx="1219200" cy="320675"/>
            </a:xfrm>
            <a:prstGeom prst="rect">
              <a:avLst/>
            </a:prstGeom>
            <a:gradFill rotWithShape="0">
              <a:gsLst>
                <a:gs pos="0">
                  <a:srgbClr val="767676"/>
                </a:gs>
                <a:gs pos="50000">
                  <a:srgbClr val="FFFFFF"/>
                </a:gs>
                <a:gs pos="100000">
                  <a:srgbClr val="767676"/>
                </a:gs>
              </a:gsLst>
              <a:lin ang="0" scaled="1"/>
            </a:gra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22547" name="Line 32">
              <a:extLst>
                <a:ext uri="{FF2B5EF4-FFF2-40B4-BE49-F238E27FC236}">
                  <a16:creationId xmlns:a16="http://schemas.microsoft.com/office/drawing/2014/main" id="{AD83E271-28A9-796E-FFD6-DD384984560E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7548563" y="2224088"/>
              <a:ext cx="0" cy="182086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548" name="Line 33">
              <a:extLst>
                <a:ext uri="{FF2B5EF4-FFF2-40B4-BE49-F238E27FC236}">
                  <a16:creationId xmlns:a16="http://schemas.microsoft.com/office/drawing/2014/main" id="{4EAB1594-6A0E-6C1A-0FD6-398972EC5772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8767763" y="2224088"/>
              <a:ext cx="0" cy="182086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549" name="Line 34">
              <a:extLst>
                <a:ext uri="{FF2B5EF4-FFF2-40B4-BE49-F238E27FC236}">
                  <a16:creationId xmlns:a16="http://schemas.microsoft.com/office/drawing/2014/main" id="{3B380AC4-9960-0449-19DC-C65435A3AA73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8486775" y="2224088"/>
              <a:ext cx="280988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550" name="Line 35">
              <a:extLst>
                <a:ext uri="{FF2B5EF4-FFF2-40B4-BE49-F238E27FC236}">
                  <a16:creationId xmlns:a16="http://schemas.microsoft.com/office/drawing/2014/main" id="{8EFCF23B-81CC-0960-79FD-BF4BF6C842BE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7548563" y="2224088"/>
              <a:ext cx="750887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551" name="Line 36">
              <a:extLst>
                <a:ext uri="{FF2B5EF4-FFF2-40B4-BE49-F238E27FC236}">
                  <a16:creationId xmlns:a16="http://schemas.microsoft.com/office/drawing/2014/main" id="{AE1EE7D7-BB1F-C0BB-D2AA-9C0B79236559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8205788" y="2438400"/>
              <a:ext cx="374650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552" name="Line 37">
              <a:extLst>
                <a:ext uri="{FF2B5EF4-FFF2-40B4-BE49-F238E27FC236}">
                  <a16:creationId xmlns:a16="http://schemas.microsoft.com/office/drawing/2014/main" id="{53FAA766-F9BF-D02D-A8A8-0F04B094006E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8393113" y="2116138"/>
              <a:ext cx="0" cy="32226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553" name="Freeform 38">
              <a:extLst>
                <a:ext uri="{FF2B5EF4-FFF2-40B4-BE49-F238E27FC236}">
                  <a16:creationId xmlns:a16="http://schemas.microsoft.com/office/drawing/2014/main" id="{06EE0835-F5FA-4482-82BA-B9AE2B742E29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8112125" y="2005013"/>
              <a:ext cx="274638" cy="544512"/>
            </a:xfrm>
            <a:custGeom>
              <a:avLst/>
              <a:gdLst>
                <a:gd name="T0" fmla="*/ 2147483647 w 438"/>
                <a:gd name="T1" fmla="*/ 0 h 585"/>
                <a:gd name="T2" fmla="*/ 2147483647 w 438"/>
                <a:gd name="T3" fmla="*/ 2147483647 h 585"/>
                <a:gd name="T4" fmla="*/ 2147483647 w 438"/>
                <a:gd name="T5" fmla="*/ 2147483647 h 585"/>
                <a:gd name="T6" fmla="*/ 2147483647 w 438"/>
                <a:gd name="T7" fmla="*/ 2147483647 h 585"/>
                <a:gd name="T8" fmla="*/ 2147483647 w 438"/>
                <a:gd name="T9" fmla="*/ 2147483647 h 58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38"/>
                <a:gd name="T16" fmla="*/ 0 h 585"/>
                <a:gd name="T17" fmla="*/ 438 w 438"/>
                <a:gd name="T18" fmla="*/ 585 h 58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38" h="585">
                  <a:moveTo>
                    <a:pt x="78" y="0"/>
                  </a:moveTo>
                  <a:cubicBezTo>
                    <a:pt x="90" y="277"/>
                    <a:pt x="0" y="341"/>
                    <a:pt x="198" y="390"/>
                  </a:cubicBezTo>
                  <a:cubicBezTo>
                    <a:pt x="213" y="400"/>
                    <a:pt x="226" y="415"/>
                    <a:pt x="243" y="420"/>
                  </a:cubicBezTo>
                  <a:cubicBezTo>
                    <a:pt x="277" y="430"/>
                    <a:pt x="318" y="416"/>
                    <a:pt x="348" y="435"/>
                  </a:cubicBezTo>
                  <a:cubicBezTo>
                    <a:pt x="422" y="482"/>
                    <a:pt x="390" y="537"/>
                    <a:pt x="438" y="585"/>
                  </a:cubicBezTo>
                </a:path>
              </a:pathLst>
            </a:custGeom>
            <a:noFill/>
            <a:ln w="9525" cap="flat">
              <a:solidFill>
                <a:srgbClr val="000000"/>
              </a:solidFill>
              <a:prstDash val="dash"/>
              <a:round/>
              <a:headEnd type="triangl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554" name="Freeform 39">
              <a:extLst>
                <a:ext uri="{FF2B5EF4-FFF2-40B4-BE49-F238E27FC236}">
                  <a16:creationId xmlns:a16="http://schemas.microsoft.com/office/drawing/2014/main" id="{BED10A83-39F7-DEB5-15C7-0DECA018740E}"/>
                </a:ext>
              </a:extLst>
            </p:cNvPr>
            <p:cNvSpPr>
              <a:spLocks/>
            </p:cNvSpPr>
            <p:nvPr/>
          </p:nvSpPr>
          <p:spPr bwMode="auto">
            <a:xfrm>
              <a:off x="8412163" y="2009775"/>
              <a:ext cx="261937" cy="544513"/>
            </a:xfrm>
            <a:custGeom>
              <a:avLst/>
              <a:gdLst>
                <a:gd name="T0" fmla="*/ 2147483647 w 438"/>
                <a:gd name="T1" fmla="*/ 0 h 585"/>
                <a:gd name="T2" fmla="*/ 2147483647 w 438"/>
                <a:gd name="T3" fmla="*/ 2147483647 h 585"/>
                <a:gd name="T4" fmla="*/ 2147483647 w 438"/>
                <a:gd name="T5" fmla="*/ 2147483647 h 585"/>
                <a:gd name="T6" fmla="*/ 2147483647 w 438"/>
                <a:gd name="T7" fmla="*/ 2147483647 h 585"/>
                <a:gd name="T8" fmla="*/ 2147483647 w 438"/>
                <a:gd name="T9" fmla="*/ 2147483647 h 58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38"/>
                <a:gd name="T16" fmla="*/ 0 h 585"/>
                <a:gd name="T17" fmla="*/ 438 w 438"/>
                <a:gd name="T18" fmla="*/ 585 h 58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38" h="585">
                  <a:moveTo>
                    <a:pt x="78" y="0"/>
                  </a:moveTo>
                  <a:cubicBezTo>
                    <a:pt x="90" y="277"/>
                    <a:pt x="0" y="341"/>
                    <a:pt x="198" y="390"/>
                  </a:cubicBezTo>
                  <a:cubicBezTo>
                    <a:pt x="213" y="400"/>
                    <a:pt x="226" y="415"/>
                    <a:pt x="243" y="420"/>
                  </a:cubicBezTo>
                  <a:cubicBezTo>
                    <a:pt x="277" y="430"/>
                    <a:pt x="318" y="416"/>
                    <a:pt x="348" y="435"/>
                  </a:cubicBezTo>
                  <a:cubicBezTo>
                    <a:pt x="422" y="482"/>
                    <a:pt x="390" y="537"/>
                    <a:pt x="438" y="585"/>
                  </a:cubicBezTo>
                </a:path>
              </a:pathLst>
            </a:custGeom>
            <a:noFill/>
            <a:ln w="9525" cap="flat">
              <a:solidFill>
                <a:srgbClr val="000000"/>
              </a:solidFill>
              <a:prstDash val="dash"/>
              <a:round/>
              <a:headEnd type="triangl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555" name="Arc 40">
              <a:extLst>
                <a:ext uri="{FF2B5EF4-FFF2-40B4-BE49-F238E27FC236}">
                  <a16:creationId xmlns:a16="http://schemas.microsoft.com/office/drawing/2014/main" id="{7FEB0C17-62FC-0A39-0B5D-DD550974E055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8205788" y="1473200"/>
              <a:ext cx="374650" cy="750888"/>
            </a:xfrm>
            <a:custGeom>
              <a:avLst/>
              <a:gdLst>
                <a:gd name="T0" fmla="*/ 2147483647 w 21600"/>
                <a:gd name="T1" fmla="*/ 0 h 21388"/>
                <a:gd name="T2" fmla="*/ 2147483647 w 21600"/>
                <a:gd name="T3" fmla="*/ 2147483647 h 21388"/>
                <a:gd name="T4" fmla="*/ 0 w 21600"/>
                <a:gd name="T5" fmla="*/ 2147483647 h 21388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388"/>
                <a:gd name="T11" fmla="*/ 21600 w 21600"/>
                <a:gd name="T12" fmla="*/ 21388 h 2138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388" fill="none" extrusionOk="0">
                  <a:moveTo>
                    <a:pt x="3021" y="0"/>
                  </a:moveTo>
                  <a:cubicBezTo>
                    <a:pt x="13677" y="1506"/>
                    <a:pt x="21600" y="10626"/>
                    <a:pt x="21600" y="21388"/>
                  </a:cubicBezTo>
                </a:path>
                <a:path w="21600" h="21388" stroke="0" extrusionOk="0">
                  <a:moveTo>
                    <a:pt x="3021" y="0"/>
                  </a:moveTo>
                  <a:cubicBezTo>
                    <a:pt x="13677" y="1506"/>
                    <a:pt x="21600" y="10626"/>
                    <a:pt x="21600" y="21388"/>
                  </a:cubicBezTo>
                  <a:lnTo>
                    <a:pt x="0" y="21388"/>
                  </a:lnTo>
                  <a:close/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556" name="Arc 41">
              <a:extLst>
                <a:ext uri="{FF2B5EF4-FFF2-40B4-BE49-F238E27FC236}">
                  <a16:creationId xmlns:a16="http://schemas.microsoft.com/office/drawing/2014/main" id="{70E6D831-2A57-27FF-02FF-76E42038DCA0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8580438" y="1473200"/>
              <a:ext cx="563562" cy="750888"/>
            </a:xfrm>
            <a:custGeom>
              <a:avLst/>
              <a:gdLst>
                <a:gd name="T0" fmla="*/ 2147483647 w 21600"/>
                <a:gd name="T1" fmla="*/ 0 h 21388"/>
                <a:gd name="T2" fmla="*/ 2147483647 w 21600"/>
                <a:gd name="T3" fmla="*/ 2147483647 h 21388"/>
                <a:gd name="T4" fmla="*/ 0 w 21600"/>
                <a:gd name="T5" fmla="*/ 2147483647 h 21388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388"/>
                <a:gd name="T11" fmla="*/ 21600 w 21600"/>
                <a:gd name="T12" fmla="*/ 21388 h 2138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388" fill="none" extrusionOk="0">
                  <a:moveTo>
                    <a:pt x="3021" y="0"/>
                  </a:moveTo>
                  <a:cubicBezTo>
                    <a:pt x="13677" y="1506"/>
                    <a:pt x="21600" y="10626"/>
                    <a:pt x="21600" y="21388"/>
                  </a:cubicBezTo>
                </a:path>
                <a:path w="21600" h="21388" stroke="0" extrusionOk="0">
                  <a:moveTo>
                    <a:pt x="3021" y="0"/>
                  </a:moveTo>
                  <a:cubicBezTo>
                    <a:pt x="13677" y="1506"/>
                    <a:pt x="21600" y="10626"/>
                    <a:pt x="21600" y="21388"/>
                  </a:cubicBezTo>
                  <a:lnTo>
                    <a:pt x="0" y="21388"/>
                  </a:lnTo>
                  <a:close/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557" name="AutoShape 43">
              <a:extLst>
                <a:ext uri="{FF2B5EF4-FFF2-40B4-BE49-F238E27FC236}">
                  <a16:creationId xmlns:a16="http://schemas.microsoft.com/office/drawing/2014/main" id="{B9620D9B-2B0F-727E-866B-6B58EDCE986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797675" y="2438400"/>
              <a:ext cx="280988" cy="963613"/>
            </a:xfrm>
            <a:prstGeom prst="downArrow">
              <a:avLst>
                <a:gd name="adj1" fmla="val 50000"/>
                <a:gd name="adj2" fmla="val 85734"/>
              </a:avLst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22558" name="AutoShape 44">
              <a:extLst>
                <a:ext uri="{FF2B5EF4-FFF2-40B4-BE49-F238E27FC236}">
                  <a16:creationId xmlns:a16="http://schemas.microsoft.com/office/drawing/2014/main" id="{1D42954B-C624-5054-E68A-F974445CD61B}"/>
                </a:ext>
              </a:extLst>
            </p:cNvPr>
            <p:cNvSpPr>
              <a:spLocks noChangeArrowheads="1"/>
            </p:cNvSpPr>
            <p:nvPr/>
          </p:nvSpPr>
          <p:spPr bwMode="auto">
            <a:xfrm flipV="1">
              <a:off x="4919663" y="2759075"/>
              <a:ext cx="282575" cy="965200"/>
            </a:xfrm>
            <a:prstGeom prst="downArrow">
              <a:avLst>
                <a:gd name="adj1" fmla="val 50000"/>
                <a:gd name="adj2" fmla="val 85393"/>
              </a:avLst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22559" name="AutoShape 45">
              <a:extLst>
                <a:ext uri="{FF2B5EF4-FFF2-40B4-BE49-F238E27FC236}">
                  <a16:creationId xmlns:a16="http://schemas.microsoft.com/office/drawing/2014/main" id="{51109C11-9C5C-4C60-E484-A2BEED6781F2}"/>
                </a:ext>
              </a:extLst>
            </p:cNvPr>
            <p:cNvSpPr>
              <a:spLocks noChangeArrowheads="1"/>
            </p:cNvSpPr>
            <p:nvPr/>
          </p:nvSpPr>
          <p:spPr bwMode="auto">
            <a:xfrm flipV="1">
              <a:off x="8767763" y="2867025"/>
              <a:ext cx="282575" cy="963613"/>
            </a:xfrm>
            <a:prstGeom prst="downArrow">
              <a:avLst>
                <a:gd name="adj1" fmla="val 50000"/>
                <a:gd name="adj2" fmla="val 85253"/>
              </a:avLst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22560" name="Text Box 46">
              <a:extLst>
                <a:ext uri="{FF2B5EF4-FFF2-40B4-BE49-F238E27FC236}">
                  <a16:creationId xmlns:a16="http://schemas.microsoft.com/office/drawing/2014/main" id="{A47E73B9-20F7-3318-15F7-05333C6BD26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493000" y="2447925"/>
              <a:ext cx="1479550" cy="6429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1200"/>
                <a:t>Combustion</a:t>
              </a:r>
            </a:p>
            <a:p>
              <a:pPr eaLnBrk="1" hangingPunct="1"/>
              <a:r>
                <a:rPr lang="en-US" altLang="en-US" sz="1200"/>
                <a:t>Products</a:t>
              </a:r>
              <a:endParaRPr lang="en-US" altLang="en-US" sz="2000"/>
            </a:p>
          </p:txBody>
        </p:sp>
        <p:sp>
          <p:nvSpPr>
            <p:cNvPr id="22561" name="AutoShape 47">
              <a:extLst>
                <a:ext uri="{FF2B5EF4-FFF2-40B4-BE49-F238E27FC236}">
                  <a16:creationId xmlns:a16="http://schemas.microsoft.com/office/drawing/2014/main" id="{C7BBCF42-B503-C51A-489B-26A34C059E6B}"/>
                </a:ext>
              </a:extLst>
            </p:cNvPr>
            <p:cNvSpPr>
              <a:spLocks noChangeArrowheads="1"/>
            </p:cNvSpPr>
            <p:nvPr/>
          </p:nvSpPr>
          <p:spPr bwMode="auto">
            <a:xfrm flipV="1">
              <a:off x="6046788" y="1901825"/>
              <a:ext cx="280987" cy="322263"/>
            </a:xfrm>
            <a:custGeom>
              <a:avLst/>
              <a:gdLst>
                <a:gd name="T0" fmla="*/ 2147483647 w 21600"/>
                <a:gd name="T1" fmla="*/ 2147483647 h 21600"/>
                <a:gd name="T2" fmla="*/ 2147483647 w 21600"/>
                <a:gd name="T3" fmla="*/ 2147483647 h 21600"/>
                <a:gd name="T4" fmla="*/ 2147483647 w 21600"/>
                <a:gd name="T5" fmla="*/ 2147483647 h 21600"/>
                <a:gd name="T6" fmla="*/ 2147483647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4500 w 21600"/>
                <a:gd name="T13" fmla="*/ 4500 h 21600"/>
                <a:gd name="T14" fmla="*/ 17100 w 21600"/>
                <a:gd name="T15" fmla="*/ 17100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562" name="Rectangle 48">
              <a:extLst>
                <a:ext uri="{FF2B5EF4-FFF2-40B4-BE49-F238E27FC236}">
                  <a16:creationId xmlns:a16="http://schemas.microsoft.com/office/drawing/2014/main" id="{FD1645BC-D31F-CBD3-95D9-99DFB3DF5CE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140450" y="1687513"/>
              <a:ext cx="93663" cy="21431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22563" name="Line 49">
              <a:extLst>
                <a:ext uri="{FF2B5EF4-FFF2-40B4-BE49-F238E27FC236}">
                  <a16:creationId xmlns:a16="http://schemas.microsoft.com/office/drawing/2014/main" id="{AD55E0FA-E6F0-C84B-D0F7-46C2198D2E58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5764213" y="2273300"/>
              <a:ext cx="341312" cy="271463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564" name="Line 50">
              <a:extLst>
                <a:ext uri="{FF2B5EF4-FFF2-40B4-BE49-F238E27FC236}">
                  <a16:creationId xmlns:a16="http://schemas.microsoft.com/office/drawing/2014/main" id="{D3722C70-9894-04FC-16B1-E7B9D650802B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6140450" y="2263775"/>
              <a:ext cx="31750" cy="49530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565" name="Line 51">
              <a:extLst>
                <a:ext uri="{FF2B5EF4-FFF2-40B4-BE49-F238E27FC236}">
                  <a16:creationId xmlns:a16="http://schemas.microsoft.com/office/drawing/2014/main" id="{99140FDC-1853-D578-2A66-A760723D879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234113" y="2254250"/>
              <a:ext cx="374650" cy="290513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566" name="Text Box 52">
              <a:extLst>
                <a:ext uri="{FF2B5EF4-FFF2-40B4-BE49-F238E27FC236}">
                  <a16:creationId xmlns:a16="http://schemas.microsoft.com/office/drawing/2014/main" id="{F1B5F884-1B88-21C5-77DF-9B608D1E73F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029200" y="942975"/>
              <a:ext cx="2209800" cy="7032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US" altLang="en-US" sz="2000" dirty="0">
                  <a:solidFill>
                    <a:srgbClr val="0070C0"/>
                  </a:solidFill>
                </a:rPr>
                <a:t>Fuel injected</a:t>
              </a:r>
            </a:p>
            <a:p>
              <a:pPr algn="ctr" eaLnBrk="1" hangingPunct="1"/>
              <a:r>
                <a:rPr lang="en-CA" altLang="en-US" sz="2000" dirty="0">
                  <a:solidFill>
                    <a:srgbClr val="0070C0"/>
                  </a:solidFill>
                </a:rPr>
                <a:t>at 35</a:t>
              </a:r>
              <a:r>
                <a:rPr lang="en-CA" altLang="en-US" sz="2000" baseline="30000" dirty="0">
                  <a:solidFill>
                    <a:srgbClr val="0070C0"/>
                  </a:solidFill>
                </a:rPr>
                <a:t>o</a:t>
              </a:r>
              <a:r>
                <a:rPr lang="en-CA" altLang="en-US" sz="2000" dirty="0">
                  <a:solidFill>
                    <a:srgbClr val="0070C0"/>
                  </a:solidFill>
                </a:rPr>
                <a:t> </a:t>
              </a:r>
              <a:r>
                <a:rPr lang="en-CA" altLang="en-US" sz="2000" dirty="0" err="1">
                  <a:solidFill>
                    <a:srgbClr val="0070C0"/>
                  </a:solidFill>
                </a:rPr>
                <a:t>bTC</a:t>
              </a:r>
              <a:endParaRPr lang="en-US" altLang="en-US" sz="2000" dirty="0">
                <a:solidFill>
                  <a:srgbClr val="0070C0"/>
                </a:solidFill>
              </a:endParaRPr>
            </a:p>
          </p:txBody>
        </p:sp>
        <p:sp>
          <p:nvSpPr>
            <p:cNvPr id="22567" name="Text Box 53">
              <a:extLst>
                <a:ext uri="{FF2B5EF4-FFF2-40B4-BE49-F238E27FC236}">
                  <a16:creationId xmlns:a16="http://schemas.microsoft.com/office/drawing/2014/main" id="{FC134079-E72B-2906-F2A3-7110069DEF7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711325" y="3986213"/>
              <a:ext cx="1176338" cy="8064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US" altLang="en-US" sz="1400" b="1"/>
                <a:t>Intake</a:t>
              </a:r>
            </a:p>
            <a:p>
              <a:pPr algn="ctr" eaLnBrk="1" hangingPunct="1"/>
              <a:r>
                <a:rPr lang="en-US" altLang="en-US" sz="1400" b="1"/>
                <a:t>Stroke</a:t>
              </a:r>
              <a:endParaRPr lang="en-US" altLang="en-US" sz="2000"/>
            </a:p>
          </p:txBody>
        </p:sp>
        <p:sp>
          <p:nvSpPr>
            <p:cNvPr id="22568" name="Oval 55">
              <a:extLst>
                <a:ext uri="{FF2B5EF4-FFF2-40B4-BE49-F238E27FC236}">
                  <a16:creationId xmlns:a16="http://schemas.microsoft.com/office/drawing/2014/main" id="{FC9CFC00-93FC-DDA9-3888-BEE22FFE45C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112125" y="3243263"/>
              <a:ext cx="93663" cy="107950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22569" name="Oval 56">
              <a:extLst>
                <a:ext uri="{FF2B5EF4-FFF2-40B4-BE49-F238E27FC236}">
                  <a16:creationId xmlns:a16="http://schemas.microsoft.com/office/drawing/2014/main" id="{4AF4F84A-ED34-A790-75A0-9D0F49F426B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140450" y="2922588"/>
              <a:ext cx="93663" cy="106362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22570" name="Oval 57">
              <a:extLst>
                <a:ext uri="{FF2B5EF4-FFF2-40B4-BE49-F238E27FC236}">
                  <a16:creationId xmlns:a16="http://schemas.microsoft.com/office/drawing/2014/main" id="{699EB29B-D8B6-D644-0434-88C7F85E77C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62438" y="3243263"/>
              <a:ext cx="93662" cy="107950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grpSp>
          <p:nvGrpSpPr>
            <p:cNvPr id="22571" name="Group 69">
              <a:extLst>
                <a:ext uri="{FF2B5EF4-FFF2-40B4-BE49-F238E27FC236}">
                  <a16:creationId xmlns:a16="http://schemas.microsoft.com/office/drawing/2014/main" id="{9C9E9687-FFC1-8755-2010-0051DCAE420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352550" y="1152525"/>
              <a:ext cx="1878013" cy="2892425"/>
              <a:chOff x="852" y="1092"/>
              <a:chExt cx="1183" cy="1822"/>
            </a:xfrm>
          </p:grpSpPr>
          <p:sp>
            <p:nvSpPr>
              <p:cNvPr id="22582" name="AutoShape 7">
                <a:extLst>
                  <a:ext uri="{FF2B5EF4-FFF2-40B4-BE49-F238E27FC236}">
                    <a16:creationId xmlns:a16="http://schemas.microsoft.com/office/drawing/2014/main" id="{49B0506E-43E6-2994-5BB7-A643577205B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9725402">
                <a:off x="1444" y="2207"/>
                <a:ext cx="177" cy="472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4515 w 21600"/>
                  <a:gd name="T13" fmla="*/ 4485 h 21600"/>
                  <a:gd name="T14" fmla="*/ 17085 w 21600"/>
                  <a:gd name="T15" fmla="*/ 17115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0" y="0"/>
                    </a:moveTo>
                    <a:lnTo>
                      <a:pt x="5400" y="21600"/>
                    </a:lnTo>
                    <a:lnTo>
                      <a:pt x="16200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583" name="Rectangle 10">
                <a:extLst>
                  <a:ext uri="{FF2B5EF4-FFF2-40B4-BE49-F238E27FC236}">
                    <a16:creationId xmlns:a16="http://schemas.microsoft.com/office/drawing/2014/main" id="{BC4F5507-46C3-07DE-5CAC-7436EFE7F7C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89" y="2104"/>
                <a:ext cx="768" cy="203"/>
              </a:xfrm>
              <a:prstGeom prst="rect">
                <a:avLst/>
              </a:prstGeom>
              <a:gradFill rotWithShape="0">
                <a:gsLst>
                  <a:gs pos="0">
                    <a:srgbClr val="767676"/>
                  </a:gs>
                  <a:gs pos="50000">
                    <a:srgbClr val="FFFFFF"/>
                  </a:gs>
                  <a:gs pos="100000">
                    <a:srgbClr val="767676"/>
                  </a:gs>
                </a:gsLst>
                <a:lin ang="0" scaled="1"/>
              </a:gra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22584" name="Line 11">
                <a:extLst>
                  <a:ext uri="{FF2B5EF4-FFF2-40B4-BE49-F238E27FC236}">
                    <a16:creationId xmlns:a16="http://schemas.microsoft.com/office/drawing/2014/main" id="{0616CD1A-3606-C152-C54D-6894C407C92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089" y="1767"/>
                <a:ext cx="0" cy="1147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585" name="Line 12">
                <a:extLst>
                  <a:ext uri="{FF2B5EF4-FFF2-40B4-BE49-F238E27FC236}">
                    <a16:creationId xmlns:a16="http://schemas.microsoft.com/office/drawing/2014/main" id="{9BD1953A-F1F3-1D0E-7F27-62A3AD6384C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857" y="1767"/>
                <a:ext cx="0" cy="1147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586" name="Line 13">
                <a:extLst>
                  <a:ext uri="{FF2B5EF4-FFF2-40B4-BE49-F238E27FC236}">
                    <a16:creationId xmlns:a16="http://schemas.microsoft.com/office/drawing/2014/main" id="{F29D4268-1FAF-02B7-9926-978B3AFF611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089" y="1767"/>
                <a:ext cx="177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587" name="Line 14">
                <a:extLst>
                  <a:ext uri="{FF2B5EF4-FFF2-40B4-BE49-F238E27FC236}">
                    <a16:creationId xmlns:a16="http://schemas.microsoft.com/office/drawing/2014/main" id="{D3101212-94DE-7CE7-488F-EC6F8360E33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384" y="1767"/>
                <a:ext cx="473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588" name="Line 15">
                <a:extLst>
                  <a:ext uri="{FF2B5EF4-FFF2-40B4-BE49-F238E27FC236}">
                    <a16:creationId xmlns:a16="http://schemas.microsoft.com/office/drawing/2014/main" id="{706E5CDF-36FC-660E-352D-E206F98D20C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207" y="1902"/>
                <a:ext cx="237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589" name="Line 16">
                <a:extLst>
                  <a:ext uri="{FF2B5EF4-FFF2-40B4-BE49-F238E27FC236}">
                    <a16:creationId xmlns:a16="http://schemas.microsoft.com/office/drawing/2014/main" id="{43DC888B-4404-B50F-B05B-27DFA0B0275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325" y="1699"/>
                <a:ext cx="0" cy="203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590" name="Freeform 17">
                <a:extLst>
                  <a:ext uri="{FF2B5EF4-FFF2-40B4-BE49-F238E27FC236}">
                    <a16:creationId xmlns:a16="http://schemas.microsoft.com/office/drawing/2014/main" id="{69DFBFF3-FCF6-1C34-9036-3F5714C6E26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29" y="1629"/>
                <a:ext cx="174" cy="343"/>
              </a:xfrm>
              <a:custGeom>
                <a:avLst/>
                <a:gdLst>
                  <a:gd name="T0" fmla="*/ 0 w 438"/>
                  <a:gd name="T1" fmla="*/ 0 h 585"/>
                  <a:gd name="T2" fmla="*/ 0 w 438"/>
                  <a:gd name="T3" fmla="*/ 1 h 585"/>
                  <a:gd name="T4" fmla="*/ 0 w 438"/>
                  <a:gd name="T5" fmla="*/ 1 h 585"/>
                  <a:gd name="T6" fmla="*/ 0 w 438"/>
                  <a:gd name="T7" fmla="*/ 1 h 585"/>
                  <a:gd name="T8" fmla="*/ 0 w 438"/>
                  <a:gd name="T9" fmla="*/ 1 h 58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38"/>
                  <a:gd name="T16" fmla="*/ 0 h 585"/>
                  <a:gd name="T17" fmla="*/ 438 w 438"/>
                  <a:gd name="T18" fmla="*/ 585 h 58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38" h="585">
                    <a:moveTo>
                      <a:pt x="78" y="0"/>
                    </a:moveTo>
                    <a:cubicBezTo>
                      <a:pt x="90" y="277"/>
                      <a:pt x="0" y="341"/>
                      <a:pt x="198" y="390"/>
                    </a:cubicBezTo>
                    <a:cubicBezTo>
                      <a:pt x="213" y="400"/>
                      <a:pt x="226" y="415"/>
                      <a:pt x="243" y="420"/>
                    </a:cubicBezTo>
                    <a:cubicBezTo>
                      <a:pt x="277" y="430"/>
                      <a:pt x="318" y="416"/>
                      <a:pt x="348" y="435"/>
                    </a:cubicBezTo>
                    <a:cubicBezTo>
                      <a:pt x="422" y="482"/>
                      <a:pt x="390" y="537"/>
                      <a:pt x="438" y="585"/>
                    </a:cubicBezTo>
                  </a:path>
                </a:pathLst>
              </a:custGeom>
              <a:noFill/>
              <a:ln w="9525" cap="flat">
                <a:solidFill>
                  <a:srgbClr val="000000"/>
                </a:solidFill>
                <a:prstDash val="dash"/>
                <a:round/>
                <a:headEnd/>
                <a:tailEnd type="triangle" w="sm" len="sm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591" name="Freeform 18">
                <a:extLst>
                  <a:ext uri="{FF2B5EF4-FFF2-40B4-BE49-F238E27FC236}">
                    <a16:creationId xmlns:a16="http://schemas.microsoft.com/office/drawing/2014/main" id="{31218A50-34E6-9089-2B7C-5134F5D90014}"/>
                  </a:ext>
                </a:extLst>
              </p:cNvPr>
              <p:cNvSpPr>
                <a:spLocks/>
              </p:cNvSpPr>
              <p:nvPr/>
            </p:nvSpPr>
            <p:spPr bwMode="auto">
              <a:xfrm flipH="1">
                <a:off x="1148" y="1632"/>
                <a:ext cx="166" cy="343"/>
              </a:xfrm>
              <a:custGeom>
                <a:avLst/>
                <a:gdLst>
                  <a:gd name="T0" fmla="*/ 0 w 438"/>
                  <a:gd name="T1" fmla="*/ 0 h 585"/>
                  <a:gd name="T2" fmla="*/ 0 w 438"/>
                  <a:gd name="T3" fmla="*/ 1 h 585"/>
                  <a:gd name="T4" fmla="*/ 0 w 438"/>
                  <a:gd name="T5" fmla="*/ 1 h 585"/>
                  <a:gd name="T6" fmla="*/ 0 w 438"/>
                  <a:gd name="T7" fmla="*/ 1 h 585"/>
                  <a:gd name="T8" fmla="*/ 0 w 438"/>
                  <a:gd name="T9" fmla="*/ 1 h 58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38"/>
                  <a:gd name="T16" fmla="*/ 0 h 585"/>
                  <a:gd name="T17" fmla="*/ 438 w 438"/>
                  <a:gd name="T18" fmla="*/ 585 h 58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38" h="585">
                    <a:moveTo>
                      <a:pt x="78" y="0"/>
                    </a:moveTo>
                    <a:cubicBezTo>
                      <a:pt x="90" y="277"/>
                      <a:pt x="0" y="341"/>
                      <a:pt x="198" y="390"/>
                    </a:cubicBezTo>
                    <a:cubicBezTo>
                      <a:pt x="213" y="400"/>
                      <a:pt x="226" y="415"/>
                      <a:pt x="243" y="420"/>
                    </a:cubicBezTo>
                    <a:cubicBezTo>
                      <a:pt x="277" y="430"/>
                      <a:pt x="318" y="416"/>
                      <a:pt x="348" y="435"/>
                    </a:cubicBezTo>
                    <a:cubicBezTo>
                      <a:pt x="422" y="482"/>
                      <a:pt x="390" y="537"/>
                      <a:pt x="438" y="585"/>
                    </a:cubicBezTo>
                  </a:path>
                </a:pathLst>
              </a:custGeom>
              <a:noFill/>
              <a:ln w="9525" cap="flat">
                <a:solidFill>
                  <a:srgbClr val="000000"/>
                </a:solidFill>
                <a:prstDash val="dash"/>
                <a:round/>
                <a:headEnd/>
                <a:tailEnd type="triangle" w="sm" len="sm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592" name="Arc 19">
                <a:extLst>
                  <a:ext uri="{FF2B5EF4-FFF2-40B4-BE49-F238E27FC236}">
                    <a16:creationId xmlns:a16="http://schemas.microsoft.com/office/drawing/2014/main" id="{5ACAF222-013C-4754-F4FA-A3264C9022D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07" y="1294"/>
                <a:ext cx="237" cy="473"/>
              </a:xfrm>
              <a:custGeom>
                <a:avLst/>
                <a:gdLst>
                  <a:gd name="T0" fmla="*/ 0 w 21600"/>
                  <a:gd name="T1" fmla="*/ 0 h 21388"/>
                  <a:gd name="T2" fmla="*/ 0 w 21600"/>
                  <a:gd name="T3" fmla="*/ 0 h 21388"/>
                  <a:gd name="T4" fmla="*/ 0 w 21600"/>
                  <a:gd name="T5" fmla="*/ 0 h 21388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388"/>
                  <a:gd name="T11" fmla="*/ 21600 w 21600"/>
                  <a:gd name="T12" fmla="*/ 21388 h 21388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388" fill="none" extrusionOk="0">
                    <a:moveTo>
                      <a:pt x="3021" y="0"/>
                    </a:moveTo>
                    <a:cubicBezTo>
                      <a:pt x="13677" y="1506"/>
                      <a:pt x="21600" y="10626"/>
                      <a:pt x="21600" y="21388"/>
                    </a:cubicBezTo>
                  </a:path>
                  <a:path w="21600" h="21388" stroke="0" extrusionOk="0">
                    <a:moveTo>
                      <a:pt x="3021" y="0"/>
                    </a:moveTo>
                    <a:cubicBezTo>
                      <a:pt x="13677" y="1506"/>
                      <a:pt x="21600" y="10626"/>
                      <a:pt x="21600" y="21388"/>
                    </a:cubicBezTo>
                    <a:lnTo>
                      <a:pt x="0" y="21388"/>
                    </a:lnTo>
                    <a:close/>
                  </a:path>
                </a:pathLst>
              </a:cu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593" name="Arc 20">
                <a:extLst>
                  <a:ext uri="{FF2B5EF4-FFF2-40B4-BE49-F238E27FC236}">
                    <a16:creationId xmlns:a16="http://schemas.microsoft.com/office/drawing/2014/main" id="{F2B0E6EA-4290-C7AA-9144-DB86D190F0C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52" y="1294"/>
                <a:ext cx="355" cy="473"/>
              </a:xfrm>
              <a:custGeom>
                <a:avLst/>
                <a:gdLst>
                  <a:gd name="T0" fmla="*/ 0 w 21600"/>
                  <a:gd name="T1" fmla="*/ 0 h 21388"/>
                  <a:gd name="T2" fmla="*/ 0 w 21600"/>
                  <a:gd name="T3" fmla="*/ 0 h 21388"/>
                  <a:gd name="T4" fmla="*/ 0 w 21600"/>
                  <a:gd name="T5" fmla="*/ 0 h 21388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388"/>
                  <a:gd name="T11" fmla="*/ 21600 w 21600"/>
                  <a:gd name="T12" fmla="*/ 21388 h 21388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388" fill="none" extrusionOk="0">
                    <a:moveTo>
                      <a:pt x="3021" y="0"/>
                    </a:moveTo>
                    <a:cubicBezTo>
                      <a:pt x="13677" y="1506"/>
                      <a:pt x="21600" y="10626"/>
                      <a:pt x="21600" y="21388"/>
                    </a:cubicBezTo>
                  </a:path>
                  <a:path w="21600" h="21388" stroke="0" extrusionOk="0">
                    <a:moveTo>
                      <a:pt x="3021" y="0"/>
                    </a:moveTo>
                    <a:cubicBezTo>
                      <a:pt x="13677" y="1506"/>
                      <a:pt x="21600" y="10626"/>
                      <a:pt x="21600" y="21388"/>
                    </a:cubicBezTo>
                    <a:lnTo>
                      <a:pt x="0" y="21388"/>
                    </a:lnTo>
                    <a:close/>
                  </a:path>
                </a:pathLst>
              </a:cu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594" name="Text Box 21">
                <a:extLst>
                  <a:ext uri="{FF2B5EF4-FFF2-40B4-BE49-F238E27FC236}">
                    <a16:creationId xmlns:a16="http://schemas.microsoft.com/office/drawing/2014/main" id="{EA884979-A71D-E897-5842-E5573E9BB9EF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911" y="1092"/>
                <a:ext cx="533" cy="6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r>
                  <a:rPr lang="en-US" altLang="en-US" sz="1200"/>
                  <a:t>A</a:t>
                </a:r>
              </a:p>
              <a:p>
                <a:pPr eaLnBrk="1" hangingPunct="1"/>
                <a:r>
                  <a:rPr lang="en-US" altLang="en-US" sz="1200"/>
                  <a:t>     I</a:t>
                </a:r>
              </a:p>
              <a:p>
                <a:pPr eaLnBrk="1" hangingPunct="1"/>
                <a:r>
                  <a:rPr lang="en-US" altLang="en-US" sz="1200"/>
                  <a:t>        R</a:t>
                </a:r>
                <a:endParaRPr lang="en-US" altLang="en-US" sz="2000"/>
              </a:p>
            </p:txBody>
          </p:sp>
          <p:sp>
            <p:nvSpPr>
              <p:cNvPr id="22595" name="AutoShape 42">
                <a:extLst>
                  <a:ext uri="{FF2B5EF4-FFF2-40B4-BE49-F238E27FC236}">
                    <a16:creationId xmlns:a16="http://schemas.microsoft.com/office/drawing/2014/main" id="{AB2DA3B4-3F20-FE75-0437-08188F007E8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857" y="1969"/>
                <a:ext cx="178" cy="608"/>
              </a:xfrm>
              <a:prstGeom prst="downArrow">
                <a:avLst>
                  <a:gd name="adj1" fmla="val 50000"/>
                  <a:gd name="adj2" fmla="val 85393"/>
                </a:avLst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22596" name="Oval 54">
                <a:extLst>
                  <a:ext uri="{FF2B5EF4-FFF2-40B4-BE49-F238E27FC236}">
                    <a16:creationId xmlns:a16="http://schemas.microsoft.com/office/drawing/2014/main" id="{144190A5-A303-5ADA-3530-2F05FF94D22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44" y="2207"/>
                <a:ext cx="59" cy="67"/>
              </a:xfrm>
              <a:prstGeom prst="ellipse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22597" name="Rectangle 58">
                <a:extLst>
                  <a:ext uri="{FF2B5EF4-FFF2-40B4-BE49-F238E27FC236}">
                    <a16:creationId xmlns:a16="http://schemas.microsoft.com/office/drawing/2014/main" id="{6655E773-787D-66CB-5C3F-17C3135B773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-1032526">
                <a:off x="1444" y="2612"/>
                <a:ext cx="354" cy="135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</p:grpSp>
        <p:sp>
          <p:nvSpPr>
            <p:cNvPr id="22572" name="Rectangle 59">
              <a:extLst>
                <a:ext uri="{FF2B5EF4-FFF2-40B4-BE49-F238E27FC236}">
                  <a16:creationId xmlns:a16="http://schemas.microsoft.com/office/drawing/2014/main" id="{4EBB43C5-B076-806F-8ADA-70EFACC9AF7C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1032526">
              <a:off x="6140450" y="3565525"/>
              <a:ext cx="563563" cy="214313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22573" name="Rectangle 60">
              <a:extLst>
                <a:ext uri="{FF2B5EF4-FFF2-40B4-BE49-F238E27FC236}">
                  <a16:creationId xmlns:a16="http://schemas.microsoft.com/office/drawing/2014/main" id="{65F531B9-37D4-E7D7-C18F-D529EC1BEA9A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753377">
              <a:off x="3794125" y="4054475"/>
              <a:ext cx="561975" cy="214313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22574" name="Rectangle 61">
              <a:extLst>
                <a:ext uri="{FF2B5EF4-FFF2-40B4-BE49-F238E27FC236}">
                  <a16:creationId xmlns:a16="http://schemas.microsoft.com/office/drawing/2014/main" id="{1E2A621E-1A04-6CB4-C48C-A65B8CB5DC73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753377">
              <a:off x="7642225" y="4054475"/>
              <a:ext cx="563563" cy="214313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22575" name="Text Box 62">
              <a:extLst>
                <a:ext uri="{FF2B5EF4-FFF2-40B4-BE49-F238E27FC236}">
                  <a16:creationId xmlns:a16="http://schemas.microsoft.com/office/drawing/2014/main" id="{3FC43570-7DD6-61F3-AD70-90B247ABAF5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70350" y="2447925"/>
              <a:ext cx="542925" cy="4333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1200"/>
                <a:t>Air</a:t>
              </a:r>
              <a:endParaRPr lang="en-US" altLang="en-US" sz="2000"/>
            </a:p>
          </p:txBody>
        </p:sp>
        <p:sp>
          <p:nvSpPr>
            <p:cNvPr id="22576" name="Text Box 63">
              <a:extLst>
                <a:ext uri="{FF2B5EF4-FFF2-40B4-BE49-F238E27FC236}">
                  <a16:creationId xmlns:a16="http://schemas.microsoft.com/office/drawing/2014/main" id="{2E688C6D-C89D-FA3F-9427-C7E93B797EE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471863" y="3986213"/>
              <a:ext cx="1839912" cy="8064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US" altLang="en-US" sz="1400" b="1"/>
                <a:t>Compression</a:t>
              </a:r>
            </a:p>
            <a:p>
              <a:pPr algn="ctr" eaLnBrk="1" hangingPunct="1"/>
              <a:r>
                <a:rPr lang="en-US" altLang="en-US" sz="1400" b="1"/>
                <a:t>Stroke</a:t>
              </a:r>
              <a:endParaRPr lang="en-US" altLang="en-US" sz="2000"/>
            </a:p>
          </p:txBody>
        </p:sp>
        <p:sp>
          <p:nvSpPr>
            <p:cNvPr id="22577" name="Text Box 64">
              <a:extLst>
                <a:ext uri="{FF2B5EF4-FFF2-40B4-BE49-F238E27FC236}">
                  <a16:creationId xmlns:a16="http://schemas.microsoft.com/office/drawing/2014/main" id="{54CC6410-1FD0-E355-B94D-47DE1EB0EBC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584825" y="3986213"/>
              <a:ext cx="1176338" cy="8064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US" altLang="en-US" sz="1400" b="1"/>
                <a:t>Power</a:t>
              </a:r>
            </a:p>
            <a:p>
              <a:pPr algn="ctr" eaLnBrk="1" hangingPunct="1"/>
              <a:r>
                <a:rPr lang="en-US" altLang="en-US" sz="1400" b="1"/>
                <a:t>Stroke</a:t>
              </a:r>
              <a:endParaRPr lang="en-US" altLang="en-US" sz="2000"/>
            </a:p>
          </p:txBody>
        </p:sp>
        <p:sp>
          <p:nvSpPr>
            <p:cNvPr id="22578" name="Text Box 65">
              <a:extLst>
                <a:ext uri="{FF2B5EF4-FFF2-40B4-BE49-F238E27FC236}">
                  <a16:creationId xmlns:a16="http://schemas.microsoft.com/office/drawing/2014/main" id="{50632038-A087-219C-1D00-06E18EED768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558088" y="3986213"/>
              <a:ext cx="1176337" cy="8064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US" altLang="en-US" sz="1400" b="1"/>
                <a:t>Exhaust</a:t>
              </a:r>
            </a:p>
            <a:p>
              <a:pPr algn="ctr" eaLnBrk="1" hangingPunct="1"/>
              <a:r>
                <a:rPr lang="en-US" altLang="en-US" sz="1400" b="1"/>
                <a:t>Stroke</a:t>
              </a:r>
              <a:endParaRPr lang="en-US" altLang="en-US" sz="2000"/>
            </a:p>
          </p:txBody>
        </p:sp>
        <p:sp>
          <p:nvSpPr>
            <p:cNvPr id="22579" name="Rectangle 66">
              <a:extLst>
                <a:ext uri="{FF2B5EF4-FFF2-40B4-BE49-F238E27FC236}">
                  <a16:creationId xmlns:a16="http://schemas.microsoft.com/office/drawing/2014/main" id="{5D4AD0D2-B07B-D844-2A2C-DBCE7CC8190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97300" y="3865563"/>
              <a:ext cx="682625" cy="17303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22580" name="Rectangle 67">
              <a:extLst>
                <a:ext uri="{FF2B5EF4-FFF2-40B4-BE49-F238E27FC236}">
                  <a16:creationId xmlns:a16="http://schemas.microsoft.com/office/drawing/2014/main" id="{C3A79241-F901-E225-A895-2FD624FDD6F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669213" y="3905250"/>
              <a:ext cx="681037" cy="13493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22581" name="Text Box 68">
              <a:extLst>
                <a:ext uri="{FF2B5EF4-FFF2-40B4-BE49-F238E27FC236}">
                  <a16:creationId xmlns:a16="http://schemas.microsoft.com/office/drawing/2014/main" id="{296AD0B4-06EF-BD1F-79E5-B8275849CCB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54037" y="2803525"/>
              <a:ext cx="1157288" cy="8309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CA" altLang="en-US" dirty="0"/>
                <a:t>Actual</a:t>
              </a:r>
            </a:p>
            <a:p>
              <a:pPr eaLnBrk="1" hangingPunct="1"/>
              <a:r>
                <a:rPr lang="en-CA" altLang="en-US" dirty="0"/>
                <a:t>Cycle</a:t>
              </a:r>
              <a:endParaRPr lang="en-US" altLang="en-US" dirty="0"/>
            </a:p>
          </p:txBody>
        </p:sp>
      </p:grpSp>
      <p:grpSp>
        <p:nvGrpSpPr>
          <p:cNvPr id="2" name="Group 38">
            <a:extLst>
              <a:ext uri="{FF2B5EF4-FFF2-40B4-BE49-F238E27FC236}">
                <a16:creationId xmlns:a16="http://schemas.microsoft.com/office/drawing/2014/main" id="{7AB461F3-FD33-DCDD-949D-AB896FBBF13D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4ED8B3AB-933C-9BB9-9C43-891597DCA5D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278EE7FA-39B1-BEB6-D428-F9B014D1BAC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9">
                  <a:extLst>
                    <a:ext uri="{FF2B5EF4-FFF2-40B4-BE49-F238E27FC236}">
                      <a16:creationId xmlns:a16="http://schemas.microsoft.com/office/drawing/2014/main" id="{A915560C-8870-BED9-8CBA-2EA251E9737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7" name="Rectangle 10">
                    <a:extLst>
                      <a:ext uri="{FF2B5EF4-FFF2-40B4-BE49-F238E27FC236}">
                        <a16:creationId xmlns:a16="http://schemas.microsoft.com/office/drawing/2014/main" id="{6E867874-54A1-1022-2C61-E670207EE6A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1">
                    <a:extLst>
                      <a:ext uri="{FF2B5EF4-FFF2-40B4-BE49-F238E27FC236}">
                        <a16:creationId xmlns:a16="http://schemas.microsoft.com/office/drawing/2014/main" id="{19C8AC4A-CF20-8D1C-73FD-2EF97ED8BD7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" name="Group 12">
                  <a:extLst>
                    <a:ext uri="{FF2B5EF4-FFF2-40B4-BE49-F238E27FC236}">
                      <a16:creationId xmlns:a16="http://schemas.microsoft.com/office/drawing/2014/main" id="{57CB38B0-5FDD-19A5-90DA-4E12EFA9413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" name="Rectangle 13">
                    <a:extLst>
                      <a:ext uri="{FF2B5EF4-FFF2-40B4-BE49-F238E27FC236}">
                        <a16:creationId xmlns:a16="http://schemas.microsoft.com/office/drawing/2014/main" id="{F698278A-2866-3735-9774-D823EBA21A3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4">
                    <a:extLst>
                      <a:ext uri="{FF2B5EF4-FFF2-40B4-BE49-F238E27FC236}">
                        <a16:creationId xmlns:a16="http://schemas.microsoft.com/office/drawing/2014/main" id="{EDB8EA08-E500-C332-10D5-068DD091F3D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5">
                  <a:extLst>
                    <a:ext uri="{FF2B5EF4-FFF2-40B4-BE49-F238E27FC236}">
                      <a16:creationId xmlns:a16="http://schemas.microsoft.com/office/drawing/2014/main" id="{3E05F351-74FE-54E7-CCE4-9C00B53CE25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3" name="Rectangle 16">
                    <a:extLst>
                      <a:ext uri="{FF2B5EF4-FFF2-40B4-BE49-F238E27FC236}">
                        <a16:creationId xmlns:a16="http://schemas.microsoft.com/office/drawing/2014/main" id="{A6F30FCE-2EE7-CD6A-5A34-D72FB72B250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17">
                    <a:extLst>
                      <a:ext uri="{FF2B5EF4-FFF2-40B4-BE49-F238E27FC236}">
                        <a16:creationId xmlns:a16="http://schemas.microsoft.com/office/drawing/2014/main" id="{0F5D0B56-5603-13D3-9D66-8A5870A35E4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8">
                  <a:extLst>
                    <a:ext uri="{FF2B5EF4-FFF2-40B4-BE49-F238E27FC236}">
                      <a16:creationId xmlns:a16="http://schemas.microsoft.com/office/drawing/2014/main" id="{406861E6-234E-725A-614B-5D41567F87D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" name="Rectangle 19">
                    <a:extLst>
                      <a:ext uri="{FF2B5EF4-FFF2-40B4-BE49-F238E27FC236}">
                        <a16:creationId xmlns:a16="http://schemas.microsoft.com/office/drawing/2014/main" id="{A13AE265-6B01-EC47-B3E7-9E7B0636CDD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" name="Rectangle 20">
                    <a:extLst>
                      <a:ext uri="{FF2B5EF4-FFF2-40B4-BE49-F238E27FC236}">
                        <a16:creationId xmlns:a16="http://schemas.microsoft.com/office/drawing/2014/main" id="{6596AD6B-67DB-1B88-C209-01FDFB2E3F4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21">
                <a:extLst>
                  <a:ext uri="{FF2B5EF4-FFF2-40B4-BE49-F238E27FC236}">
                    <a16:creationId xmlns:a16="http://schemas.microsoft.com/office/drawing/2014/main" id="{DCFB803D-42CD-BB0A-C094-C1A254C2F7D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C65EBB8E-9736-9B0C-E5B2-7AB4C28138C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Title 2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762000"/>
          </a:xfrm>
        </p:spPr>
        <p:txBody>
          <a:bodyPr/>
          <a:lstStyle/>
          <a:p>
            <a:r>
              <a:rPr lang="en-IN"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Rate of Combustion (Heat Release rate) in a Diesel Engine</a:t>
            </a: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600" y="3719988"/>
            <a:ext cx="8509000" cy="28847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649908"/>
            <a:ext cx="8191500" cy="3072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3" name="Straight Connector 2"/>
          <p:cNvCxnSpPr/>
          <p:nvPr/>
        </p:nvCxnSpPr>
        <p:spPr bwMode="auto">
          <a:xfrm>
            <a:off x="4267200" y="726108"/>
            <a:ext cx="76200" cy="5598492"/>
          </a:xfrm>
          <a:prstGeom prst="line">
            <a:avLst/>
          </a:prstGeom>
          <a:solidFill>
            <a:schemeClr val="accent1"/>
          </a:solidFill>
          <a:ln w="25400" cap="flat" cmpd="sng" algn="ctr">
            <a:solidFill>
              <a:srgbClr val="0033CC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grpSp>
        <p:nvGrpSpPr>
          <p:cNvPr id="20" name="Group 38">
            <a:extLst>
              <a:ext uri="{FF2B5EF4-FFF2-40B4-BE49-F238E27FC236}">
                <a16:creationId xmlns:a16="http://schemas.microsoft.com/office/drawing/2014/main" id="{2318B8B0-B9C8-42BB-84E5-1D2F6992B1B6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3" name="Group 8">
              <a:extLst>
                <a:ext uri="{FF2B5EF4-FFF2-40B4-BE49-F238E27FC236}">
                  <a16:creationId xmlns:a16="http://schemas.microsoft.com/office/drawing/2014/main" id="{322C35C9-701B-44EB-A0A7-A1B6C9988BE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25" name="Group 9">
                <a:extLst>
                  <a:ext uri="{FF2B5EF4-FFF2-40B4-BE49-F238E27FC236}">
                    <a16:creationId xmlns:a16="http://schemas.microsoft.com/office/drawing/2014/main" id="{94BCFF51-E44A-420B-9A87-7BB99C125EB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35" name="Rectangle 10">
                  <a:extLst>
                    <a:ext uri="{FF2B5EF4-FFF2-40B4-BE49-F238E27FC236}">
                      <a16:creationId xmlns:a16="http://schemas.microsoft.com/office/drawing/2014/main" id="{86921B2C-DB3B-4389-8086-374F8F5C072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36" name="Rectangle 11">
                  <a:extLst>
                    <a:ext uri="{FF2B5EF4-FFF2-40B4-BE49-F238E27FC236}">
                      <a16:creationId xmlns:a16="http://schemas.microsoft.com/office/drawing/2014/main" id="{A65F5DC6-4D88-4203-ADE5-4ABB796BDE4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  <p:grpSp>
            <p:nvGrpSpPr>
              <p:cNvPr id="26" name="Group 12">
                <a:extLst>
                  <a:ext uri="{FF2B5EF4-FFF2-40B4-BE49-F238E27FC236}">
                    <a16:creationId xmlns:a16="http://schemas.microsoft.com/office/drawing/2014/main" id="{5ACA9B5D-A61C-436E-8E84-853EBCC0233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33" name="Rectangle 13">
                  <a:extLst>
                    <a:ext uri="{FF2B5EF4-FFF2-40B4-BE49-F238E27FC236}">
                      <a16:creationId xmlns:a16="http://schemas.microsoft.com/office/drawing/2014/main" id="{A475D107-EA68-440F-994C-80C4BF1247F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34" name="Rectangle 14">
                  <a:extLst>
                    <a:ext uri="{FF2B5EF4-FFF2-40B4-BE49-F238E27FC236}">
                      <a16:creationId xmlns:a16="http://schemas.microsoft.com/office/drawing/2014/main" id="{FEED066A-8432-4F5D-A8C9-F10357C1ABE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  <p:grpSp>
            <p:nvGrpSpPr>
              <p:cNvPr id="27" name="Group 15">
                <a:extLst>
                  <a:ext uri="{FF2B5EF4-FFF2-40B4-BE49-F238E27FC236}">
                    <a16:creationId xmlns:a16="http://schemas.microsoft.com/office/drawing/2014/main" id="{D84FCDA0-24A9-4655-9ADA-A2DC0A47E72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31" name="Rectangle 16">
                  <a:extLst>
                    <a:ext uri="{FF2B5EF4-FFF2-40B4-BE49-F238E27FC236}">
                      <a16:creationId xmlns:a16="http://schemas.microsoft.com/office/drawing/2014/main" id="{B891E55B-F2E2-4BEF-8F98-FD6DD66DBA5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32" name="Rectangle 17">
                  <a:extLst>
                    <a:ext uri="{FF2B5EF4-FFF2-40B4-BE49-F238E27FC236}">
                      <a16:creationId xmlns:a16="http://schemas.microsoft.com/office/drawing/2014/main" id="{42F28C31-12C9-48C9-80ED-486140CB642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  <p:grpSp>
            <p:nvGrpSpPr>
              <p:cNvPr id="28" name="Group 18">
                <a:extLst>
                  <a:ext uri="{FF2B5EF4-FFF2-40B4-BE49-F238E27FC236}">
                    <a16:creationId xmlns:a16="http://schemas.microsoft.com/office/drawing/2014/main" id="{113BDEB8-F444-40BF-8E14-81A312D14D8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29" name="Rectangle 19">
                  <a:extLst>
                    <a:ext uri="{FF2B5EF4-FFF2-40B4-BE49-F238E27FC236}">
                      <a16:creationId xmlns:a16="http://schemas.microsoft.com/office/drawing/2014/main" id="{8890662E-0CF7-4995-9853-759B0BA4CFA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30" name="Rectangle 20">
                  <a:extLst>
                    <a:ext uri="{FF2B5EF4-FFF2-40B4-BE49-F238E27FC236}">
                      <a16:creationId xmlns:a16="http://schemas.microsoft.com/office/drawing/2014/main" id="{6158C617-5027-44C5-97DF-66E568322E4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</p:grpSp>
        <p:pic>
          <p:nvPicPr>
            <p:cNvPr id="22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7D3C7BC7-5B24-4A7D-8EF6-3BA3D3D0C42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1869645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Text Box 36">
            <a:extLst>
              <a:ext uri="{FF2B5EF4-FFF2-40B4-BE49-F238E27FC236}">
                <a16:creationId xmlns:a16="http://schemas.microsoft.com/office/drawing/2014/main" id="{A0664C99-6172-9D48-25E1-AE86234BED3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12200" y="3609975"/>
            <a:ext cx="431800" cy="306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CA" altLang="en-US" sz="1400"/>
              <a:t>BC</a:t>
            </a:r>
            <a:endParaRPr lang="en-US" altLang="en-US" sz="1400"/>
          </a:p>
        </p:txBody>
      </p:sp>
      <p:grpSp>
        <p:nvGrpSpPr>
          <p:cNvPr id="2" name="Group 58">
            <a:extLst>
              <a:ext uri="{FF2B5EF4-FFF2-40B4-BE49-F238E27FC236}">
                <a16:creationId xmlns:a16="http://schemas.microsoft.com/office/drawing/2014/main" id="{5297B417-CFEF-5657-EA01-7F85F2E5F5C2}"/>
              </a:ext>
            </a:extLst>
          </p:cNvPr>
          <p:cNvGrpSpPr>
            <a:grpSpLocks/>
          </p:cNvGrpSpPr>
          <p:nvPr/>
        </p:nvGrpSpPr>
        <p:grpSpPr bwMode="auto">
          <a:xfrm>
            <a:off x="1516063" y="2376488"/>
            <a:ext cx="1531937" cy="3033712"/>
            <a:chOff x="1162600" y="2376195"/>
            <a:chExt cx="1532596" cy="3034005"/>
          </a:xfrm>
        </p:grpSpPr>
        <p:sp>
          <p:nvSpPr>
            <p:cNvPr id="13380" name="AutoShape 6">
              <a:extLst>
                <a:ext uri="{FF2B5EF4-FFF2-40B4-BE49-F238E27FC236}">
                  <a16:creationId xmlns:a16="http://schemas.microsoft.com/office/drawing/2014/main" id="{8CC7AA58-3451-B1EE-D4B1-1FC6792E8581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9725402">
              <a:off x="1861858" y="3359680"/>
              <a:ext cx="234217" cy="768646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4539 w 21600"/>
                <a:gd name="T13" fmla="*/ 4494 h 21600"/>
                <a:gd name="T14" fmla="*/ 17061 w 21600"/>
                <a:gd name="T15" fmla="*/ 17106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381" name="Rectangle 8">
              <a:extLst>
                <a:ext uri="{FF2B5EF4-FFF2-40B4-BE49-F238E27FC236}">
                  <a16:creationId xmlns:a16="http://schemas.microsoft.com/office/drawing/2014/main" id="{B3405222-69E3-0FD8-BFDE-02C3FF3A763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93423" y="3192583"/>
              <a:ext cx="1014942" cy="329420"/>
            </a:xfrm>
            <a:prstGeom prst="rect">
              <a:avLst/>
            </a:prstGeom>
            <a:gradFill rotWithShape="0">
              <a:gsLst>
                <a:gs pos="0">
                  <a:srgbClr val="767676"/>
                </a:gs>
                <a:gs pos="50000">
                  <a:srgbClr val="FFFFFF"/>
                </a:gs>
                <a:gs pos="100000">
                  <a:srgbClr val="767676"/>
                </a:gs>
              </a:gsLst>
              <a:lin ang="0" scaled="1"/>
            </a:gra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13382" name="Line 9">
              <a:extLst>
                <a:ext uri="{FF2B5EF4-FFF2-40B4-BE49-F238E27FC236}">
                  <a16:creationId xmlns:a16="http://schemas.microsoft.com/office/drawing/2014/main" id="{A9169A69-04B5-531E-D4E5-5277E576F6E2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393423" y="2376195"/>
              <a:ext cx="0" cy="1866713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383" name="Line 10">
              <a:extLst>
                <a:ext uri="{FF2B5EF4-FFF2-40B4-BE49-F238E27FC236}">
                  <a16:creationId xmlns:a16="http://schemas.microsoft.com/office/drawing/2014/main" id="{4DB0A459-3D1F-E7DC-E1AA-4D88BC747158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408365" y="2376195"/>
              <a:ext cx="0" cy="1866713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384" name="AutoShape 22">
              <a:extLst>
                <a:ext uri="{FF2B5EF4-FFF2-40B4-BE49-F238E27FC236}">
                  <a16:creationId xmlns:a16="http://schemas.microsoft.com/office/drawing/2014/main" id="{31FC1C26-FBD1-5C00-627A-EAA24F9EAEB3}"/>
                </a:ext>
              </a:extLst>
            </p:cNvPr>
            <p:cNvSpPr>
              <a:spLocks noChangeArrowheads="1"/>
            </p:cNvSpPr>
            <p:nvPr/>
          </p:nvSpPr>
          <p:spPr bwMode="auto">
            <a:xfrm flipV="1">
              <a:off x="2460979" y="2832131"/>
              <a:ext cx="234217" cy="988260"/>
            </a:xfrm>
            <a:prstGeom prst="downArrow">
              <a:avLst>
                <a:gd name="adj1" fmla="val 50000"/>
                <a:gd name="adj2" fmla="val 74992"/>
              </a:avLst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13385" name="Oval 23">
              <a:extLst>
                <a:ext uri="{FF2B5EF4-FFF2-40B4-BE49-F238E27FC236}">
                  <a16:creationId xmlns:a16="http://schemas.microsoft.com/office/drawing/2014/main" id="{ABA97FB1-71C1-DF8B-8066-B76B6C9A720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61858" y="3359680"/>
              <a:ext cx="78072" cy="109807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13386" name="Rectangle 27">
              <a:extLst>
                <a:ext uri="{FF2B5EF4-FFF2-40B4-BE49-F238E27FC236}">
                  <a16:creationId xmlns:a16="http://schemas.microsoft.com/office/drawing/2014/main" id="{A142D1C0-14BA-418F-AC15-A893141BB11F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1032526">
              <a:off x="1861858" y="4018520"/>
              <a:ext cx="468435" cy="219613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13387" name="Text Box 31">
              <a:extLst>
                <a:ext uri="{FF2B5EF4-FFF2-40B4-BE49-F238E27FC236}">
                  <a16:creationId xmlns:a16="http://schemas.microsoft.com/office/drawing/2014/main" id="{C63AD63C-F8A4-49D5-7A98-D87350AA7DC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664980" y="2552840"/>
              <a:ext cx="419215" cy="4081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1200"/>
                <a:t>Air</a:t>
              </a:r>
              <a:endParaRPr lang="en-US" altLang="en-US" sz="2000"/>
            </a:p>
          </p:txBody>
        </p:sp>
        <p:sp>
          <p:nvSpPr>
            <p:cNvPr id="13388" name="Line 32">
              <a:extLst>
                <a:ext uri="{FF2B5EF4-FFF2-40B4-BE49-F238E27FC236}">
                  <a16:creationId xmlns:a16="http://schemas.microsoft.com/office/drawing/2014/main" id="{84465E3E-3472-9B6D-41E0-F654FFF9E8D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388332" y="2395292"/>
              <a:ext cx="1014942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389" name="Text Box 41">
              <a:extLst>
                <a:ext uri="{FF2B5EF4-FFF2-40B4-BE49-F238E27FC236}">
                  <a16:creationId xmlns:a16="http://schemas.microsoft.com/office/drawing/2014/main" id="{21625F1D-29E8-BB8F-CF49-FD22F7E45D4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162600" y="4584263"/>
              <a:ext cx="1530899" cy="8259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US" altLang="en-US" sz="1400" b="1"/>
                <a:t>Compression</a:t>
              </a:r>
            </a:p>
            <a:p>
              <a:pPr algn="ctr" eaLnBrk="1" hangingPunct="1"/>
              <a:r>
                <a:rPr lang="en-US" altLang="en-US" sz="1400" b="1"/>
                <a:t>Process</a:t>
              </a:r>
              <a:endParaRPr lang="en-US" altLang="en-US" sz="2000"/>
            </a:p>
          </p:txBody>
        </p:sp>
      </p:grpSp>
      <p:grpSp>
        <p:nvGrpSpPr>
          <p:cNvPr id="13317" name="Group 79">
            <a:extLst>
              <a:ext uri="{FF2B5EF4-FFF2-40B4-BE49-F238E27FC236}">
                <a16:creationId xmlns:a16="http://schemas.microsoft.com/office/drawing/2014/main" id="{62D4C8F1-1ED9-67D3-63E7-5F1FBF6A57E0}"/>
              </a:ext>
            </a:extLst>
          </p:cNvPr>
          <p:cNvGrpSpPr>
            <a:grpSpLocks/>
          </p:cNvGrpSpPr>
          <p:nvPr/>
        </p:nvGrpSpPr>
        <p:grpSpPr bwMode="auto">
          <a:xfrm>
            <a:off x="5926138" y="2363788"/>
            <a:ext cx="1530350" cy="3046412"/>
            <a:chOff x="5926058" y="2364259"/>
            <a:chExt cx="1530899" cy="3045941"/>
          </a:xfrm>
        </p:grpSpPr>
        <p:sp>
          <p:nvSpPr>
            <p:cNvPr id="13371" name="AutoShape 5">
              <a:extLst>
                <a:ext uri="{FF2B5EF4-FFF2-40B4-BE49-F238E27FC236}">
                  <a16:creationId xmlns:a16="http://schemas.microsoft.com/office/drawing/2014/main" id="{804F6917-940D-5712-5DD7-8CE2C39FFABF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9725402">
              <a:off x="6633801" y="3378777"/>
              <a:ext cx="234217" cy="768646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4539 w 21600"/>
                <a:gd name="T13" fmla="*/ 4494 h 21600"/>
                <a:gd name="T14" fmla="*/ 17061 w 21600"/>
                <a:gd name="T15" fmla="*/ 17106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372" name="Rectangle 11">
              <a:extLst>
                <a:ext uri="{FF2B5EF4-FFF2-40B4-BE49-F238E27FC236}">
                  <a16:creationId xmlns:a16="http://schemas.microsoft.com/office/drawing/2014/main" id="{B162BF16-76F9-63BF-C2F3-5925204CA11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165367" y="3211680"/>
              <a:ext cx="1014942" cy="329420"/>
            </a:xfrm>
            <a:prstGeom prst="rect">
              <a:avLst/>
            </a:prstGeom>
            <a:gradFill rotWithShape="0">
              <a:gsLst>
                <a:gs pos="0">
                  <a:srgbClr val="767676"/>
                </a:gs>
                <a:gs pos="50000">
                  <a:srgbClr val="FFFFFF"/>
                </a:gs>
                <a:gs pos="100000">
                  <a:srgbClr val="767676"/>
                </a:gs>
              </a:gsLst>
              <a:lin ang="0" scaled="1"/>
            </a:gra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13373" name="Line 12">
              <a:extLst>
                <a:ext uri="{FF2B5EF4-FFF2-40B4-BE49-F238E27FC236}">
                  <a16:creationId xmlns:a16="http://schemas.microsoft.com/office/drawing/2014/main" id="{F53C3D80-0CBE-00E8-F570-498F5921ABD5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6165367" y="2376195"/>
              <a:ext cx="0" cy="1866713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374" name="Line 13">
              <a:extLst>
                <a:ext uri="{FF2B5EF4-FFF2-40B4-BE49-F238E27FC236}">
                  <a16:creationId xmlns:a16="http://schemas.microsoft.com/office/drawing/2014/main" id="{941D7803-DA78-1650-3D0B-FBB98DB07AD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7180309" y="2376195"/>
              <a:ext cx="0" cy="1866713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375" name="AutoShape 21">
              <a:extLst>
                <a:ext uri="{FF2B5EF4-FFF2-40B4-BE49-F238E27FC236}">
                  <a16:creationId xmlns:a16="http://schemas.microsoft.com/office/drawing/2014/main" id="{C38B0565-20A3-E864-F680-BD7FECD3077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221042" y="2958648"/>
              <a:ext cx="234217" cy="988260"/>
            </a:xfrm>
            <a:prstGeom prst="downArrow">
              <a:avLst>
                <a:gd name="adj1" fmla="val 50000"/>
                <a:gd name="adj2" fmla="val 74992"/>
              </a:avLst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13376" name="Oval 25">
              <a:extLst>
                <a:ext uri="{FF2B5EF4-FFF2-40B4-BE49-F238E27FC236}">
                  <a16:creationId xmlns:a16="http://schemas.microsoft.com/office/drawing/2014/main" id="{C534840F-8DD2-0B6E-3C7C-7D97255A3CA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633801" y="3378777"/>
              <a:ext cx="78072" cy="109807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13377" name="Rectangle 28">
              <a:extLst>
                <a:ext uri="{FF2B5EF4-FFF2-40B4-BE49-F238E27FC236}">
                  <a16:creationId xmlns:a16="http://schemas.microsoft.com/office/drawing/2014/main" id="{13941663-D6E1-8FA4-579B-8BE68EA8DA27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1032526">
              <a:off x="6633801" y="3992262"/>
              <a:ext cx="468435" cy="219613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13378" name="Line 33">
              <a:extLst>
                <a:ext uri="{FF2B5EF4-FFF2-40B4-BE49-F238E27FC236}">
                  <a16:creationId xmlns:a16="http://schemas.microsoft.com/office/drawing/2014/main" id="{DC658936-02AC-6E83-7452-9BD52E4195E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178945" y="2364259"/>
              <a:ext cx="1014942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379" name="Text Box 43">
              <a:extLst>
                <a:ext uri="{FF2B5EF4-FFF2-40B4-BE49-F238E27FC236}">
                  <a16:creationId xmlns:a16="http://schemas.microsoft.com/office/drawing/2014/main" id="{27970B7A-C552-240E-38E9-186D07572E9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926058" y="4584263"/>
              <a:ext cx="1530899" cy="8259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US" altLang="en-US" sz="1400" b="1"/>
                <a:t>Expansion</a:t>
              </a:r>
            </a:p>
            <a:p>
              <a:pPr algn="ctr" eaLnBrk="1" hangingPunct="1"/>
              <a:r>
                <a:rPr lang="en-US" altLang="en-US" sz="1400" b="1"/>
                <a:t>Process</a:t>
              </a:r>
              <a:endParaRPr lang="en-US" altLang="en-US" sz="2000"/>
            </a:p>
          </p:txBody>
        </p:sp>
      </p:grpSp>
      <p:grpSp>
        <p:nvGrpSpPr>
          <p:cNvPr id="13318" name="Group 80">
            <a:extLst>
              <a:ext uri="{FF2B5EF4-FFF2-40B4-BE49-F238E27FC236}">
                <a16:creationId xmlns:a16="http://schemas.microsoft.com/office/drawing/2014/main" id="{F2E765E3-265A-5C82-572E-0DFE893098F8}"/>
              </a:ext>
            </a:extLst>
          </p:cNvPr>
          <p:cNvGrpSpPr>
            <a:grpSpLocks/>
          </p:cNvGrpSpPr>
          <p:nvPr/>
        </p:nvGrpSpPr>
        <p:grpSpPr bwMode="auto">
          <a:xfrm>
            <a:off x="7516813" y="1550988"/>
            <a:ext cx="1530350" cy="3859212"/>
            <a:chOff x="7516359" y="1550258"/>
            <a:chExt cx="1530899" cy="3859942"/>
          </a:xfrm>
        </p:grpSpPr>
        <p:sp>
          <p:nvSpPr>
            <p:cNvPr id="13359" name="AutoShape 3">
              <a:extLst>
                <a:ext uri="{FF2B5EF4-FFF2-40B4-BE49-F238E27FC236}">
                  <a16:creationId xmlns:a16="http://schemas.microsoft.com/office/drawing/2014/main" id="{BE70B51E-2AAA-BF2D-ECF8-85495BECF65E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1874598" flipH="1">
              <a:off x="8035711" y="3765488"/>
              <a:ext cx="234217" cy="768646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4539 w 21600"/>
                <a:gd name="T13" fmla="*/ 4494 h 21600"/>
                <a:gd name="T14" fmla="*/ 17061 w 21600"/>
                <a:gd name="T15" fmla="*/ 17106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360" name="Rectangle 7">
              <a:extLst>
                <a:ext uri="{FF2B5EF4-FFF2-40B4-BE49-F238E27FC236}">
                  <a16:creationId xmlns:a16="http://schemas.microsoft.com/office/drawing/2014/main" id="{C6062E20-2A4A-6C74-752B-918DD76602B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723421" y="2376195"/>
              <a:ext cx="1014942" cy="1207873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13361" name="Rectangle 18">
              <a:extLst>
                <a:ext uri="{FF2B5EF4-FFF2-40B4-BE49-F238E27FC236}">
                  <a16:creationId xmlns:a16="http://schemas.microsoft.com/office/drawing/2014/main" id="{CF4D8FA3-FF85-8D26-4346-E13B6625F75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723421" y="3655681"/>
              <a:ext cx="1014942" cy="329420"/>
            </a:xfrm>
            <a:prstGeom prst="rect">
              <a:avLst/>
            </a:prstGeom>
            <a:gradFill rotWithShape="0">
              <a:gsLst>
                <a:gs pos="0">
                  <a:srgbClr val="767676"/>
                </a:gs>
                <a:gs pos="50000">
                  <a:srgbClr val="FFFFFF"/>
                </a:gs>
                <a:gs pos="100000">
                  <a:srgbClr val="767676"/>
                </a:gs>
              </a:gsLst>
              <a:lin ang="0" scaled="1"/>
            </a:gra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13362" name="Line 19">
              <a:extLst>
                <a:ext uri="{FF2B5EF4-FFF2-40B4-BE49-F238E27FC236}">
                  <a16:creationId xmlns:a16="http://schemas.microsoft.com/office/drawing/2014/main" id="{6D32F8B7-0BE6-84B5-6F11-6652F9EC92E6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7723421" y="2376195"/>
              <a:ext cx="0" cy="1866713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363" name="Line 20">
              <a:extLst>
                <a:ext uri="{FF2B5EF4-FFF2-40B4-BE49-F238E27FC236}">
                  <a16:creationId xmlns:a16="http://schemas.microsoft.com/office/drawing/2014/main" id="{A4612AA7-B73F-2DEF-EF95-BFF764EA747A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8738363" y="2376195"/>
              <a:ext cx="0" cy="1866713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364" name="Oval 24">
              <a:extLst>
                <a:ext uri="{FF2B5EF4-FFF2-40B4-BE49-F238E27FC236}">
                  <a16:creationId xmlns:a16="http://schemas.microsoft.com/office/drawing/2014/main" id="{81D84F11-28EF-624C-AAA8-F4873B0A003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191856" y="3765488"/>
              <a:ext cx="78072" cy="109807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13365" name="Rectangle 30">
              <a:extLst>
                <a:ext uri="{FF2B5EF4-FFF2-40B4-BE49-F238E27FC236}">
                  <a16:creationId xmlns:a16="http://schemas.microsoft.com/office/drawing/2014/main" id="{CA6DB7C3-6B1C-10A9-3513-ACFE6CA52DBA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753377">
              <a:off x="7882960" y="4653489"/>
              <a:ext cx="468435" cy="219613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13366" name="Line 34">
              <a:extLst>
                <a:ext uri="{FF2B5EF4-FFF2-40B4-BE49-F238E27FC236}">
                  <a16:creationId xmlns:a16="http://schemas.microsoft.com/office/drawing/2014/main" id="{582562CB-1696-F86B-FDE7-8F9DCAD5AC6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718329" y="2385743"/>
              <a:ext cx="1014942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367" name="AutoShape 38">
              <a:extLst>
                <a:ext uri="{FF2B5EF4-FFF2-40B4-BE49-F238E27FC236}">
                  <a16:creationId xmlns:a16="http://schemas.microsoft.com/office/drawing/2014/main" id="{4A993E65-E8BA-6E63-F18F-E5DEACA0B141}"/>
                </a:ext>
              </a:extLst>
            </p:cNvPr>
            <p:cNvSpPr>
              <a:spLocks noChangeArrowheads="1"/>
            </p:cNvSpPr>
            <p:nvPr/>
          </p:nvSpPr>
          <p:spPr bwMode="auto">
            <a:xfrm flipV="1">
              <a:off x="8018739" y="2042001"/>
              <a:ext cx="420912" cy="670775"/>
            </a:xfrm>
            <a:prstGeom prst="downArrow">
              <a:avLst>
                <a:gd name="adj1" fmla="val 50000"/>
                <a:gd name="adj2" fmla="val 28324"/>
              </a:avLst>
            </a:prstGeom>
            <a:solidFill>
              <a:srgbClr val="FF33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13368" name="Text Box 40">
              <a:extLst>
                <a:ext uri="{FF2B5EF4-FFF2-40B4-BE49-F238E27FC236}">
                  <a16:creationId xmlns:a16="http://schemas.microsoft.com/office/drawing/2014/main" id="{155323FA-7BBC-9822-9BF4-0239F1F7862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252956" y="1550258"/>
              <a:ext cx="600818" cy="3676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CA" altLang="en-US" b="1"/>
                <a:t>Q</a:t>
              </a:r>
              <a:r>
                <a:rPr lang="en-CA" altLang="en-US" b="1" baseline="-25000"/>
                <a:t>out</a:t>
              </a:r>
              <a:endParaRPr lang="en-US" altLang="en-US" b="1" baseline="-25000"/>
            </a:p>
          </p:txBody>
        </p:sp>
        <p:sp>
          <p:nvSpPr>
            <p:cNvPr id="13369" name="Text Box 44">
              <a:extLst>
                <a:ext uri="{FF2B5EF4-FFF2-40B4-BE49-F238E27FC236}">
                  <a16:creationId xmlns:a16="http://schemas.microsoft.com/office/drawing/2014/main" id="{6642E7F6-9F54-2D58-CB41-25A000E4D19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516359" y="4584263"/>
              <a:ext cx="1530899" cy="8259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US" altLang="en-US" sz="1400" b="1"/>
                <a:t>Const volume </a:t>
              </a:r>
            </a:p>
            <a:p>
              <a:pPr algn="ctr" eaLnBrk="1" hangingPunct="1"/>
              <a:r>
                <a:rPr lang="en-US" altLang="en-US" sz="1400" b="1"/>
                <a:t>heat rejection</a:t>
              </a:r>
            </a:p>
            <a:p>
              <a:pPr algn="ctr" eaLnBrk="1" hangingPunct="1"/>
              <a:r>
                <a:rPr lang="en-US" altLang="en-US" sz="1400" b="1"/>
                <a:t>Process</a:t>
              </a:r>
              <a:endParaRPr lang="en-US" altLang="en-US" sz="2000"/>
            </a:p>
          </p:txBody>
        </p:sp>
        <p:sp>
          <p:nvSpPr>
            <p:cNvPr id="13370" name="Rectangle 46">
              <a:extLst>
                <a:ext uri="{FF2B5EF4-FFF2-40B4-BE49-F238E27FC236}">
                  <a16:creationId xmlns:a16="http://schemas.microsoft.com/office/drawing/2014/main" id="{0C4598E9-0DB6-F07E-D905-6422A8B9DCE4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753377">
              <a:off x="7793007" y="4431489"/>
              <a:ext cx="468435" cy="219613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</p:grpSp>
      <p:grpSp>
        <p:nvGrpSpPr>
          <p:cNvPr id="13319" name="Group 78">
            <a:extLst>
              <a:ext uri="{FF2B5EF4-FFF2-40B4-BE49-F238E27FC236}">
                <a16:creationId xmlns:a16="http://schemas.microsoft.com/office/drawing/2014/main" id="{F056CA3F-CF50-1001-F045-16EA7860341A}"/>
              </a:ext>
            </a:extLst>
          </p:cNvPr>
          <p:cNvGrpSpPr>
            <a:grpSpLocks/>
          </p:cNvGrpSpPr>
          <p:nvPr/>
        </p:nvGrpSpPr>
        <p:grpSpPr bwMode="auto">
          <a:xfrm>
            <a:off x="4230688" y="2376488"/>
            <a:ext cx="1676400" cy="3033712"/>
            <a:chOff x="4230528" y="2376195"/>
            <a:chExt cx="1676860" cy="3034005"/>
          </a:xfrm>
        </p:grpSpPr>
        <p:sp>
          <p:nvSpPr>
            <p:cNvPr id="13350" name="AutoShape 4">
              <a:extLst>
                <a:ext uri="{FF2B5EF4-FFF2-40B4-BE49-F238E27FC236}">
                  <a16:creationId xmlns:a16="http://schemas.microsoft.com/office/drawing/2014/main" id="{FE075E43-CD0E-4BA3-83B4-F9E83D855D92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1874598" flipH="1">
              <a:off x="4916208" y="3230777"/>
              <a:ext cx="234217" cy="768646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4539 w 21600"/>
                <a:gd name="T13" fmla="*/ 4494 h 21600"/>
                <a:gd name="T14" fmla="*/ 17061 w 21600"/>
                <a:gd name="T15" fmla="*/ 17106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351" name="Rectangle 14">
              <a:extLst>
                <a:ext uri="{FF2B5EF4-FFF2-40B4-BE49-F238E27FC236}">
                  <a16:creationId xmlns:a16="http://schemas.microsoft.com/office/drawing/2014/main" id="{5167FD73-B2BE-F5C9-7245-1A2A7A9A359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03918" y="3063680"/>
              <a:ext cx="1014942" cy="329420"/>
            </a:xfrm>
            <a:prstGeom prst="rect">
              <a:avLst/>
            </a:prstGeom>
            <a:gradFill rotWithShape="0">
              <a:gsLst>
                <a:gs pos="0">
                  <a:srgbClr val="767676"/>
                </a:gs>
                <a:gs pos="50000">
                  <a:srgbClr val="FFFFFF"/>
                </a:gs>
                <a:gs pos="100000">
                  <a:srgbClr val="767676"/>
                </a:gs>
              </a:gsLst>
              <a:lin ang="0" scaled="1"/>
            </a:gra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13352" name="Line 15">
              <a:extLst>
                <a:ext uri="{FF2B5EF4-FFF2-40B4-BE49-F238E27FC236}">
                  <a16:creationId xmlns:a16="http://schemas.microsoft.com/office/drawing/2014/main" id="{402E0DFD-2B17-AE5F-88B6-184FA9A70877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603918" y="2376195"/>
              <a:ext cx="0" cy="1866713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353" name="Line 16">
              <a:extLst>
                <a:ext uri="{FF2B5EF4-FFF2-40B4-BE49-F238E27FC236}">
                  <a16:creationId xmlns:a16="http://schemas.microsoft.com/office/drawing/2014/main" id="{56381C0F-A341-DE44-FC57-06865F69B3A8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618860" y="2376195"/>
              <a:ext cx="0" cy="1866713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354" name="Line 17">
              <a:extLst>
                <a:ext uri="{FF2B5EF4-FFF2-40B4-BE49-F238E27FC236}">
                  <a16:creationId xmlns:a16="http://schemas.microsoft.com/office/drawing/2014/main" id="{D2D61CC0-C629-DF4A-EFF5-FD1DC208D1F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603918" y="2376195"/>
              <a:ext cx="1014942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355" name="Oval 26">
              <a:extLst>
                <a:ext uri="{FF2B5EF4-FFF2-40B4-BE49-F238E27FC236}">
                  <a16:creationId xmlns:a16="http://schemas.microsoft.com/office/drawing/2014/main" id="{5305982B-4E00-C0AB-00E3-C67C0D164BD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72353" y="3230777"/>
              <a:ext cx="78072" cy="109807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13356" name="Rectangle 29">
              <a:extLst>
                <a:ext uri="{FF2B5EF4-FFF2-40B4-BE49-F238E27FC236}">
                  <a16:creationId xmlns:a16="http://schemas.microsoft.com/office/drawing/2014/main" id="{E14B327E-9E83-4A11-F67A-B76D7713F9B6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753377">
              <a:off x="4681991" y="3832326"/>
              <a:ext cx="468435" cy="219613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13357" name="Text Box 42">
              <a:extLst>
                <a:ext uri="{FF2B5EF4-FFF2-40B4-BE49-F238E27FC236}">
                  <a16:creationId xmlns:a16="http://schemas.microsoft.com/office/drawing/2014/main" id="{84454990-D556-ECFE-5A1C-18098971537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230528" y="4584263"/>
              <a:ext cx="1658191" cy="8259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US" altLang="en-US" sz="1400" b="1"/>
                <a:t>Slow Combustion</a:t>
              </a:r>
            </a:p>
            <a:p>
              <a:pPr algn="ctr" eaLnBrk="1" hangingPunct="1"/>
              <a:r>
                <a:rPr lang="en-US" altLang="en-US" sz="1400" b="1"/>
                <a:t>Process</a:t>
              </a:r>
              <a:endParaRPr lang="en-US" altLang="en-US" sz="2000"/>
            </a:p>
          </p:txBody>
        </p:sp>
        <p:sp>
          <p:nvSpPr>
            <p:cNvPr id="13358" name="AutoShape 56">
              <a:extLst>
                <a:ext uri="{FF2B5EF4-FFF2-40B4-BE49-F238E27FC236}">
                  <a16:creationId xmlns:a16="http://schemas.microsoft.com/office/drawing/2014/main" id="{3166EF79-DD15-D579-227C-0439ECB3D67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673171" y="2710389"/>
              <a:ext cx="234217" cy="988260"/>
            </a:xfrm>
            <a:prstGeom prst="downArrow">
              <a:avLst>
                <a:gd name="adj1" fmla="val 50000"/>
                <a:gd name="adj2" fmla="val 74992"/>
              </a:avLst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</p:grpSp>
      <p:grpSp>
        <p:nvGrpSpPr>
          <p:cNvPr id="6" name="Group 77">
            <a:extLst>
              <a:ext uri="{FF2B5EF4-FFF2-40B4-BE49-F238E27FC236}">
                <a16:creationId xmlns:a16="http://schemas.microsoft.com/office/drawing/2014/main" id="{84803AB2-88D7-BDEC-A380-8F171C4FFD00}"/>
              </a:ext>
            </a:extLst>
          </p:cNvPr>
          <p:cNvGrpSpPr>
            <a:grpSpLocks/>
          </p:cNvGrpSpPr>
          <p:nvPr/>
        </p:nvGrpSpPr>
        <p:grpSpPr bwMode="auto">
          <a:xfrm>
            <a:off x="2743200" y="2376488"/>
            <a:ext cx="1703388" cy="2995612"/>
            <a:chOff x="2743200" y="2376195"/>
            <a:chExt cx="1702876" cy="2995812"/>
          </a:xfrm>
        </p:grpSpPr>
        <p:sp>
          <p:nvSpPr>
            <p:cNvPr id="13340" name="Text Box 35">
              <a:extLst>
                <a:ext uri="{FF2B5EF4-FFF2-40B4-BE49-F238E27FC236}">
                  <a16:creationId xmlns:a16="http://schemas.microsoft.com/office/drawing/2014/main" id="{0AABACB4-020F-7284-EFAB-96C8CB4832E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25164" y="2724712"/>
              <a:ext cx="420912" cy="3031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CA" altLang="en-US" sz="1400"/>
                <a:t>TC</a:t>
              </a:r>
              <a:endParaRPr lang="en-US" altLang="en-US" sz="1400"/>
            </a:p>
          </p:txBody>
        </p:sp>
        <p:grpSp>
          <p:nvGrpSpPr>
            <p:cNvPr id="13341" name="Group 59">
              <a:extLst>
                <a:ext uri="{FF2B5EF4-FFF2-40B4-BE49-F238E27FC236}">
                  <a16:creationId xmlns:a16="http://schemas.microsoft.com/office/drawing/2014/main" id="{69F18B34-79B8-8099-EA9A-8EAB85D49B5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743200" y="2376195"/>
              <a:ext cx="1530899" cy="2995812"/>
              <a:chOff x="2768177" y="2376195"/>
              <a:chExt cx="1530899" cy="2995812"/>
            </a:xfrm>
          </p:grpSpPr>
          <p:sp>
            <p:nvSpPr>
              <p:cNvPr id="13342" name="AutoShape 47">
                <a:extLst>
                  <a:ext uri="{FF2B5EF4-FFF2-40B4-BE49-F238E27FC236}">
                    <a16:creationId xmlns:a16="http://schemas.microsoft.com/office/drawing/2014/main" id="{B61A49C6-55B1-7A5F-2275-B4D1E743C4D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1874598" flipH="1">
                <a:off x="3372390" y="2963422"/>
                <a:ext cx="234217" cy="768646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4539 w 21600"/>
                  <a:gd name="T13" fmla="*/ 4494 h 21600"/>
                  <a:gd name="T14" fmla="*/ 17061 w 21600"/>
                  <a:gd name="T15" fmla="*/ 1710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0" y="0"/>
                    </a:moveTo>
                    <a:lnTo>
                      <a:pt x="5400" y="21600"/>
                    </a:lnTo>
                    <a:lnTo>
                      <a:pt x="16200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343" name="Rectangle 48">
                <a:extLst>
                  <a:ext uri="{FF2B5EF4-FFF2-40B4-BE49-F238E27FC236}">
                    <a16:creationId xmlns:a16="http://schemas.microsoft.com/office/drawing/2014/main" id="{EC009B98-C29A-3E46-4854-5122BE71940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60100" y="2796325"/>
                <a:ext cx="1014942" cy="329420"/>
              </a:xfrm>
              <a:prstGeom prst="rect">
                <a:avLst/>
              </a:prstGeom>
              <a:gradFill rotWithShape="0">
                <a:gsLst>
                  <a:gs pos="0">
                    <a:srgbClr val="767676"/>
                  </a:gs>
                  <a:gs pos="50000">
                    <a:srgbClr val="FFFFFF"/>
                  </a:gs>
                  <a:gs pos="100000">
                    <a:srgbClr val="767676"/>
                  </a:gs>
                </a:gsLst>
                <a:lin ang="0" scaled="1"/>
              </a:gra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13344" name="Line 49">
                <a:extLst>
                  <a:ext uri="{FF2B5EF4-FFF2-40B4-BE49-F238E27FC236}">
                    <a16:creationId xmlns:a16="http://schemas.microsoft.com/office/drawing/2014/main" id="{8C6AB6DA-0824-7BDE-0012-D9A95C1A038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3060100" y="2376195"/>
                <a:ext cx="0" cy="1866713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345" name="Line 50">
                <a:extLst>
                  <a:ext uri="{FF2B5EF4-FFF2-40B4-BE49-F238E27FC236}">
                    <a16:creationId xmlns:a16="http://schemas.microsoft.com/office/drawing/2014/main" id="{B33DDBF7-7043-1446-61BB-D28C7C42122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4075042" y="2376195"/>
                <a:ext cx="0" cy="1866713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346" name="Line 51">
                <a:extLst>
                  <a:ext uri="{FF2B5EF4-FFF2-40B4-BE49-F238E27FC236}">
                    <a16:creationId xmlns:a16="http://schemas.microsoft.com/office/drawing/2014/main" id="{E9D67803-CF30-6339-C851-640EFB39EC6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060100" y="2376195"/>
                <a:ext cx="1014942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347" name="Oval 52">
                <a:extLst>
                  <a:ext uri="{FF2B5EF4-FFF2-40B4-BE49-F238E27FC236}">
                    <a16:creationId xmlns:a16="http://schemas.microsoft.com/office/drawing/2014/main" id="{4CB63DF2-FE9E-574B-72C0-320B194877A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28535" y="2963422"/>
                <a:ext cx="78072" cy="109807"/>
              </a:xfrm>
              <a:prstGeom prst="ellipse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13348" name="Rectangle 53">
                <a:extLst>
                  <a:ext uri="{FF2B5EF4-FFF2-40B4-BE49-F238E27FC236}">
                    <a16:creationId xmlns:a16="http://schemas.microsoft.com/office/drawing/2014/main" id="{57691054-B27F-8CBC-2C3A-A83C5B67063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753377">
                <a:off x="3138172" y="3622262"/>
                <a:ext cx="468435" cy="219613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13349" name="Text Box 57">
                <a:extLst>
                  <a:ext uri="{FF2B5EF4-FFF2-40B4-BE49-F238E27FC236}">
                    <a16:creationId xmlns:a16="http://schemas.microsoft.com/office/drawing/2014/main" id="{858171DB-FDC0-BFF7-E8AD-370E2F8870F3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768177" y="4546070"/>
                <a:ext cx="1530899" cy="82593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r>
                  <a:rPr lang="en-US" altLang="en-US" sz="1400" b="1"/>
                  <a:t>Sudden Combustion</a:t>
                </a:r>
              </a:p>
              <a:p>
                <a:pPr algn="ctr" eaLnBrk="1" hangingPunct="1"/>
                <a:r>
                  <a:rPr lang="en-US" altLang="en-US" sz="1400" b="1"/>
                  <a:t>Process</a:t>
                </a:r>
                <a:endParaRPr lang="en-US" altLang="en-US" sz="2000"/>
              </a:p>
            </p:txBody>
          </p:sp>
        </p:grpSp>
      </p:grpSp>
      <p:sp>
        <p:nvSpPr>
          <p:cNvPr id="13321" name="Rectangle 58">
            <a:extLst>
              <a:ext uri="{FF2B5EF4-FFF2-40B4-BE49-F238E27FC236}">
                <a16:creationId xmlns:a16="http://schemas.microsoft.com/office/drawing/2014/main" id="{0F202544-1B0F-C71E-BF39-BACA670228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57400" y="457200"/>
            <a:ext cx="4852988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CA" altLang="en-US" sz="2800" b="1"/>
              <a:t>Thermodynamic Dual Cycle</a:t>
            </a:r>
            <a:endParaRPr lang="en-US" altLang="en-US" sz="2800" b="1"/>
          </a:p>
        </p:txBody>
      </p:sp>
      <p:grpSp>
        <p:nvGrpSpPr>
          <p:cNvPr id="8" name="Group 67">
            <a:extLst>
              <a:ext uri="{FF2B5EF4-FFF2-40B4-BE49-F238E27FC236}">
                <a16:creationId xmlns:a16="http://schemas.microsoft.com/office/drawing/2014/main" id="{2F4CAC9A-060C-86A1-6805-040352E559B9}"/>
              </a:ext>
            </a:extLst>
          </p:cNvPr>
          <p:cNvGrpSpPr>
            <a:grpSpLocks/>
          </p:cNvGrpSpPr>
          <p:nvPr/>
        </p:nvGrpSpPr>
        <p:grpSpPr bwMode="auto">
          <a:xfrm>
            <a:off x="76200" y="1295400"/>
            <a:ext cx="1600200" cy="3821113"/>
            <a:chOff x="819528" y="1589088"/>
            <a:chExt cx="1877367" cy="3821112"/>
          </a:xfrm>
        </p:grpSpPr>
        <p:sp>
          <p:nvSpPr>
            <p:cNvPr id="13323" name="AutoShape 7">
              <a:extLst>
                <a:ext uri="{FF2B5EF4-FFF2-40B4-BE49-F238E27FC236}">
                  <a16:creationId xmlns:a16="http://schemas.microsoft.com/office/drawing/2014/main" id="{F3EBFF3C-6F1D-6A99-9673-64490F8C2E39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9725402">
              <a:off x="1758212" y="3755851"/>
              <a:ext cx="281605" cy="787203"/>
            </a:xfrm>
            <a:custGeom>
              <a:avLst/>
              <a:gdLst>
                <a:gd name="T0" fmla="*/ 2147483647 w 21600"/>
                <a:gd name="T1" fmla="*/ 2147483647 h 21600"/>
                <a:gd name="T2" fmla="*/ 0 w 21600"/>
                <a:gd name="T3" fmla="*/ 2147483647 h 21600"/>
                <a:gd name="T4" fmla="*/ 0 w 21600"/>
                <a:gd name="T5" fmla="*/ 2147483647 h 21600"/>
                <a:gd name="T6" fmla="*/ 0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4539 w 21600"/>
                <a:gd name="T13" fmla="*/ 4494 h 21600"/>
                <a:gd name="T14" fmla="*/ 17061 w 21600"/>
                <a:gd name="T15" fmla="*/ 17106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324" name="Rectangle 10">
              <a:extLst>
                <a:ext uri="{FF2B5EF4-FFF2-40B4-BE49-F238E27FC236}">
                  <a16:creationId xmlns:a16="http://schemas.microsoft.com/office/drawing/2014/main" id="{25656829-0F0E-7970-1B9D-BDC24C4506A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95003" y="3584720"/>
              <a:ext cx="1220289" cy="337373"/>
            </a:xfrm>
            <a:prstGeom prst="rect">
              <a:avLst/>
            </a:prstGeom>
            <a:gradFill rotWithShape="0">
              <a:gsLst>
                <a:gs pos="0">
                  <a:srgbClr val="767676"/>
                </a:gs>
                <a:gs pos="50000">
                  <a:srgbClr val="FFFFFF"/>
                </a:gs>
                <a:gs pos="100000">
                  <a:srgbClr val="767676"/>
                </a:gs>
              </a:gsLst>
              <a:lin ang="0" scaled="1"/>
            </a:gra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13325" name="Line 11">
              <a:extLst>
                <a:ext uri="{FF2B5EF4-FFF2-40B4-BE49-F238E27FC236}">
                  <a16:creationId xmlns:a16="http://schemas.microsoft.com/office/drawing/2014/main" id="{1F3C9EC0-CC14-B1CA-3A13-C7D3C2720D90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195002" y="2713664"/>
              <a:ext cx="0" cy="1911778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326" name="Line 12">
              <a:extLst>
                <a:ext uri="{FF2B5EF4-FFF2-40B4-BE49-F238E27FC236}">
                  <a16:creationId xmlns:a16="http://schemas.microsoft.com/office/drawing/2014/main" id="{3F1F0644-9B81-7895-8559-81B99A62FA0B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415290" y="2713664"/>
              <a:ext cx="0" cy="1911778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327" name="Line 13">
              <a:extLst>
                <a:ext uri="{FF2B5EF4-FFF2-40B4-BE49-F238E27FC236}">
                  <a16:creationId xmlns:a16="http://schemas.microsoft.com/office/drawing/2014/main" id="{8BBF308E-435A-0FBB-0871-CDFAE3942C0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195002" y="2713664"/>
              <a:ext cx="281605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328" name="Line 14">
              <a:extLst>
                <a:ext uri="{FF2B5EF4-FFF2-40B4-BE49-F238E27FC236}">
                  <a16:creationId xmlns:a16="http://schemas.microsoft.com/office/drawing/2014/main" id="{C6C5C420-E529-B342-9FE1-AE67FD5B40A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664343" y="2713664"/>
              <a:ext cx="750947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329" name="Line 15">
              <a:extLst>
                <a:ext uri="{FF2B5EF4-FFF2-40B4-BE49-F238E27FC236}">
                  <a16:creationId xmlns:a16="http://schemas.microsoft.com/office/drawing/2014/main" id="{8EA7950E-CFC0-EC86-311D-DC91794C92D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382738" y="2938579"/>
              <a:ext cx="375473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330" name="Line 16">
              <a:extLst>
                <a:ext uri="{FF2B5EF4-FFF2-40B4-BE49-F238E27FC236}">
                  <a16:creationId xmlns:a16="http://schemas.microsoft.com/office/drawing/2014/main" id="{7DED4459-9DCC-2794-AB76-F1DED1860E66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570475" y="2601206"/>
              <a:ext cx="0" cy="337373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331" name="Freeform 17">
              <a:extLst>
                <a:ext uri="{FF2B5EF4-FFF2-40B4-BE49-F238E27FC236}">
                  <a16:creationId xmlns:a16="http://schemas.microsoft.com/office/drawing/2014/main" id="{3FD918AF-7118-6AFF-DC3E-BBF6E489954A}"/>
                </a:ext>
              </a:extLst>
            </p:cNvPr>
            <p:cNvSpPr>
              <a:spLocks/>
            </p:cNvSpPr>
            <p:nvPr/>
          </p:nvSpPr>
          <p:spPr bwMode="auto">
            <a:xfrm>
              <a:off x="1576597" y="2483859"/>
              <a:ext cx="275483" cy="572067"/>
            </a:xfrm>
            <a:custGeom>
              <a:avLst/>
              <a:gdLst>
                <a:gd name="T0" fmla="*/ 2147483647 w 438"/>
                <a:gd name="T1" fmla="*/ 0 h 585"/>
                <a:gd name="T2" fmla="*/ 2147483647 w 438"/>
                <a:gd name="T3" fmla="*/ 2147483647 h 585"/>
                <a:gd name="T4" fmla="*/ 2147483647 w 438"/>
                <a:gd name="T5" fmla="*/ 2147483647 h 585"/>
                <a:gd name="T6" fmla="*/ 2147483647 w 438"/>
                <a:gd name="T7" fmla="*/ 2147483647 h 585"/>
                <a:gd name="T8" fmla="*/ 2147483647 w 438"/>
                <a:gd name="T9" fmla="*/ 2147483647 h 58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38"/>
                <a:gd name="T16" fmla="*/ 0 h 585"/>
                <a:gd name="T17" fmla="*/ 438 w 438"/>
                <a:gd name="T18" fmla="*/ 585 h 58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38" h="585">
                  <a:moveTo>
                    <a:pt x="78" y="0"/>
                  </a:moveTo>
                  <a:cubicBezTo>
                    <a:pt x="90" y="277"/>
                    <a:pt x="0" y="341"/>
                    <a:pt x="198" y="390"/>
                  </a:cubicBezTo>
                  <a:cubicBezTo>
                    <a:pt x="213" y="400"/>
                    <a:pt x="226" y="415"/>
                    <a:pt x="243" y="420"/>
                  </a:cubicBezTo>
                  <a:cubicBezTo>
                    <a:pt x="277" y="430"/>
                    <a:pt x="318" y="416"/>
                    <a:pt x="348" y="435"/>
                  </a:cubicBezTo>
                  <a:cubicBezTo>
                    <a:pt x="422" y="482"/>
                    <a:pt x="390" y="537"/>
                    <a:pt x="438" y="585"/>
                  </a:cubicBezTo>
                </a:path>
              </a:pathLst>
            </a:custGeom>
            <a:noFill/>
            <a:ln w="9525" cap="flat">
              <a:solidFill>
                <a:srgbClr val="000000"/>
              </a:solidFill>
              <a:prstDash val="dash"/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332" name="Freeform 18">
              <a:extLst>
                <a:ext uri="{FF2B5EF4-FFF2-40B4-BE49-F238E27FC236}">
                  <a16:creationId xmlns:a16="http://schemas.microsoft.com/office/drawing/2014/main" id="{66F9A4D1-FF69-D8AD-9C91-6355EF97E98B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1288870" y="2488748"/>
              <a:ext cx="263239" cy="572067"/>
            </a:xfrm>
            <a:custGeom>
              <a:avLst/>
              <a:gdLst>
                <a:gd name="T0" fmla="*/ 2147483647 w 438"/>
                <a:gd name="T1" fmla="*/ 0 h 585"/>
                <a:gd name="T2" fmla="*/ 2147483647 w 438"/>
                <a:gd name="T3" fmla="*/ 2147483647 h 585"/>
                <a:gd name="T4" fmla="*/ 2147483647 w 438"/>
                <a:gd name="T5" fmla="*/ 2147483647 h 585"/>
                <a:gd name="T6" fmla="*/ 2147483647 w 438"/>
                <a:gd name="T7" fmla="*/ 2147483647 h 585"/>
                <a:gd name="T8" fmla="*/ 2147483647 w 438"/>
                <a:gd name="T9" fmla="*/ 2147483647 h 58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38"/>
                <a:gd name="T16" fmla="*/ 0 h 585"/>
                <a:gd name="T17" fmla="*/ 438 w 438"/>
                <a:gd name="T18" fmla="*/ 585 h 58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38" h="585">
                  <a:moveTo>
                    <a:pt x="78" y="0"/>
                  </a:moveTo>
                  <a:cubicBezTo>
                    <a:pt x="90" y="277"/>
                    <a:pt x="0" y="341"/>
                    <a:pt x="198" y="390"/>
                  </a:cubicBezTo>
                  <a:cubicBezTo>
                    <a:pt x="213" y="400"/>
                    <a:pt x="226" y="415"/>
                    <a:pt x="243" y="420"/>
                  </a:cubicBezTo>
                  <a:cubicBezTo>
                    <a:pt x="277" y="430"/>
                    <a:pt x="318" y="416"/>
                    <a:pt x="348" y="435"/>
                  </a:cubicBezTo>
                  <a:cubicBezTo>
                    <a:pt x="422" y="482"/>
                    <a:pt x="390" y="537"/>
                    <a:pt x="438" y="585"/>
                  </a:cubicBezTo>
                </a:path>
              </a:pathLst>
            </a:custGeom>
            <a:noFill/>
            <a:ln w="9525" cap="flat">
              <a:solidFill>
                <a:srgbClr val="000000"/>
              </a:solidFill>
              <a:prstDash val="dash"/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333" name="Arc 19">
              <a:extLst>
                <a:ext uri="{FF2B5EF4-FFF2-40B4-BE49-F238E27FC236}">
                  <a16:creationId xmlns:a16="http://schemas.microsoft.com/office/drawing/2014/main" id="{7F350CFE-D8A1-608B-5B3F-20F4365E06A3}"/>
                </a:ext>
              </a:extLst>
            </p:cNvPr>
            <p:cNvSpPr>
              <a:spLocks/>
            </p:cNvSpPr>
            <p:nvPr/>
          </p:nvSpPr>
          <p:spPr bwMode="auto">
            <a:xfrm>
              <a:off x="1382738" y="1926461"/>
              <a:ext cx="375473" cy="787203"/>
            </a:xfrm>
            <a:custGeom>
              <a:avLst/>
              <a:gdLst>
                <a:gd name="T0" fmla="*/ 0 w 21600"/>
                <a:gd name="T1" fmla="*/ 0 h 21388"/>
                <a:gd name="T2" fmla="*/ 2147483647 w 21600"/>
                <a:gd name="T3" fmla="*/ 2147483647 h 21388"/>
                <a:gd name="T4" fmla="*/ 0 w 21600"/>
                <a:gd name="T5" fmla="*/ 2147483647 h 21388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388"/>
                <a:gd name="T11" fmla="*/ 21600 w 21600"/>
                <a:gd name="T12" fmla="*/ 21388 h 2138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388" fill="none" extrusionOk="0">
                  <a:moveTo>
                    <a:pt x="3021" y="0"/>
                  </a:moveTo>
                  <a:cubicBezTo>
                    <a:pt x="13677" y="1506"/>
                    <a:pt x="21600" y="10626"/>
                    <a:pt x="21600" y="21388"/>
                  </a:cubicBezTo>
                </a:path>
                <a:path w="21600" h="21388" stroke="0" extrusionOk="0">
                  <a:moveTo>
                    <a:pt x="3021" y="0"/>
                  </a:moveTo>
                  <a:cubicBezTo>
                    <a:pt x="13677" y="1506"/>
                    <a:pt x="21600" y="10626"/>
                    <a:pt x="21600" y="21388"/>
                  </a:cubicBezTo>
                  <a:lnTo>
                    <a:pt x="0" y="21388"/>
                  </a:lnTo>
                  <a:close/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334" name="Arc 20">
              <a:extLst>
                <a:ext uri="{FF2B5EF4-FFF2-40B4-BE49-F238E27FC236}">
                  <a16:creationId xmlns:a16="http://schemas.microsoft.com/office/drawing/2014/main" id="{B0DEE319-7C26-BC26-0684-6398A03FAA23}"/>
                </a:ext>
              </a:extLst>
            </p:cNvPr>
            <p:cNvSpPr>
              <a:spLocks/>
            </p:cNvSpPr>
            <p:nvPr/>
          </p:nvSpPr>
          <p:spPr bwMode="auto">
            <a:xfrm>
              <a:off x="819528" y="1926461"/>
              <a:ext cx="563210" cy="787203"/>
            </a:xfrm>
            <a:custGeom>
              <a:avLst/>
              <a:gdLst>
                <a:gd name="T0" fmla="*/ 0 w 21600"/>
                <a:gd name="T1" fmla="*/ 0 h 21388"/>
                <a:gd name="T2" fmla="*/ 2147483647 w 21600"/>
                <a:gd name="T3" fmla="*/ 2147483647 h 21388"/>
                <a:gd name="T4" fmla="*/ 0 w 21600"/>
                <a:gd name="T5" fmla="*/ 2147483647 h 21388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388"/>
                <a:gd name="T11" fmla="*/ 21600 w 21600"/>
                <a:gd name="T12" fmla="*/ 21388 h 2138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388" fill="none" extrusionOk="0">
                  <a:moveTo>
                    <a:pt x="3021" y="0"/>
                  </a:moveTo>
                  <a:cubicBezTo>
                    <a:pt x="13677" y="1506"/>
                    <a:pt x="21600" y="10626"/>
                    <a:pt x="21600" y="21388"/>
                  </a:cubicBezTo>
                </a:path>
                <a:path w="21600" h="21388" stroke="0" extrusionOk="0">
                  <a:moveTo>
                    <a:pt x="3021" y="0"/>
                  </a:moveTo>
                  <a:cubicBezTo>
                    <a:pt x="13677" y="1506"/>
                    <a:pt x="21600" y="10626"/>
                    <a:pt x="21600" y="21388"/>
                  </a:cubicBezTo>
                  <a:lnTo>
                    <a:pt x="0" y="21388"/>
                  </a:lnTo>
                  <a:close/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335" name="Text Box 21">
              <a:extLst>
                <a:ext uri="{FF2B5EF4-FFF2-40B4-BE49-F238E27FC236}">
                  <a16:creationId xmlns:a16="http://schemas.microsoft.com/office/drawing/2014/main" id="{ED0AC55E-CDFB-BF8E-DA42-8232997D603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13397" y="1589088"/>
              <a:ext cx="844815" cy="11245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1200"/>
                <a:t>A</a:t>
              </a:r>
            </a:p>
            <a:p>
              <a:pPr eaLnBrk="1" hangingPunct="1"/>
              <a:r>
                <a:rPr lang="en-US" altLang="en-US" sz="1200"/>
                <a:t>     I</a:t>
              </a:r>
            </a:p>
            <a:p>
              <a:pPr eaLnBrk="1" hangingPunct="1"/>
              <a:r>
                <a:rPr lang="en-US" altLang="en-US" sz="1200"/>
                <a:t>        R</a:t>
              </a:r>
              <a:endParaRPr lang="en-US" altLang="en-US" sz="2000"/>
            </a:p>
          </p:txBody>
        </p:sp>
        <p:sp>
          <p:nvSpPr>
            <p:cNvPr id="13336" name="AutoShape 42">
              <a:extLst>
                <a:ext uri="{FF2B5EF4-FFF2-40B4-BE49-F238E27FC236}">
                  <a16:creationId xmlns:a16="http://schemas.microsoft.com/office/drawing/2014/main" id="{B58E647F-2487-5152-8E2D-BF0C80181CE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15290" y="3051036"/>
              <a:ext cx="281605" cy="1012118"/>
            </a:xfrm>
            <a:prstGeom prst="downArrow">
              <a:avLst>
                <a:gd name="adj1" fmla="val 50000"/>
                <a:gd name="adj2" fmla="val 74994"/>
              </a:avLst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13337" name="Text Box 53">
              <a:extLst>
                <a:ext uri="{FF2B5EF4-FFF2-40B4-BE49-F238E27FC236}">
                  <a16:creationId xmlns:a16="http://schemas.microsoft.com/office/drawing/2014/main" id="{8EEF4038-F254-B1B0-7D08-10F7006F12A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178677" y="4564324"/>
              <a:ext cx="1175395" cy="8458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US" altLang="en-US" sz="1400"/>
                <a:t>Intake</a:t>
              </a:r>
            </a:p>
            <a:p>
              <a:pPr algn="ctr" eaLnBrk="1" hangingPunct="1"/>
              <a:r>
                <a:rPr lang="en-US" altLang="en-US" sz="1400"/>
                <a:t>Stroke</a:t>
              </a:r>
              <a:endParaRPr lang="en-US" altLang="en-US" sz="2000"/>
            </a:p>
          </p:txBody>
        </p:sp>
        <p:sp>
          <p:nvSpPr>
            <p:cNvPr id="13338" name="Oval 54">
              <a:extLst>
                <a:ext uri="{FF2B5EF4-FFF2-40B4-BE49-F238E27FC236}">
                  <a16:creationId xmlns:a16="http://schemas.microsoft.com/office/drawing/2014/main" id="{3FB24FAE-F9A9-37FB-6A53-EC9C8C24729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58211" y="3755851"/>
              <a:ext cx="93868" cy="112458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13339" name="Rectangle 58">
              <a:extLst>
                <a:ext uri="{FF2B5EF4-FFF2-40B4-BE49-F238E27FC236}">
                  <a16:creationId xmlns:a16="http://schemas.microsoft.com/office/drawing/2014/main" id="{2D02D731-9877-0D80-B9ED-1F1605E63830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1032526">
              <a:off x="1758212" y="4121828"/>
              <a:ext cx="563210" cy="22491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</p:grp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3314" name="Ink 80">
                <a:extLst>
                  <a:ext uri="{FF2B5EF4-FFF2-40B4-BE49-F238E27FC236}">
                    <a16:creationId xmlns:a16="http://schemas.microsoft.com/office/drawing/2014/main" id="{BBD735ED-AED7-3A81-9833-E3C9888F33A2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5062538" y="1685925"/>
              <a:ext cx="11112" cy="7938"/>
            </p14:xfrm>
          </p:contentPart>
        </mc:Choice>
        <mc:Fallback xmlns="">
          <p:pic>
            <p:nvPicPr>
              <p:cNvPr id="13314" name="Ink 80">
                <a:extLst>
                  <a:ext uri="{FF2B5EF4-FFF2-40B4-BE49-F238E27FC236}">
                    <a16:creationId xmlns:a16="http://schemas.microsoft.com/office/drawing/2014/main" id="{BBD735ED-AED7-3A81-9833-E3C9888F33A2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5054041" y="1676952"/>
                <a:ext cx="28107" cy="25885"/>
              </a:xfrm>
              <a:prstGeom prst="rect">
                <a:avLst/>
              </a:prstGeom>
            </p:spPr>
          </p:pic>
        </mc:Fallback>
      </mc:AlternateContent>
      <p:grpSp>
        <p:nvGrpSpPr>
          <p:cNvPr id="3" name="Group 38">
            <a:extLst>
              <a:ext uri="{FF2B5EF4-FFF2-40B4-BE49-F238E27FC236}">
                <a16:creationId xmlns:a16="http://schemas.microsoft.com/office/drawing/2014/main" id="{7C0A5F32-4B5D-A162-35DA-B1B738DD0AF8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4" name="Group 19">
              <a:extLst>
                <a:ext uri="{FF2B5EF4-FFF2-40B4-BE49-F238E27FC236}">
                  <a16:creationId xmlns:a16="http://schemas.microsoft.com/office/drawing/2014/main" id="{482FC435-13AC-C9E6-BD85-07D0280DFFB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" name="Group 8">
                <a:extLst>
                  <a:ext uri="{FF2B5EF4-FFF2-40B4-BE49-F238E27FC236}">
                    <a16:creationId xmlns:a16="http://schemas.microsoft.com/office/drawing/2014/main" id="{132E0C04-81CE-A700-594E-F5CA75483A2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22175205-E7B9-840B-3EA3-AF3D8717378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693B10B6-C488-C0A3-7EA7-E113F082308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F5B8587A-4A45-AD37-D2F9-6B0708478C3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7D2E89E4-A32C-F33B-EB51-AB4796BB42A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9BA107E8-DC76-792E-5BC5-C98FBCA0250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36B7E6E3-7D9B-96C6-CA28-CD31CBCD86E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8C25C240-7F3F-BBAA-5C0B-8DBE40124B4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016B748E-503C-FED1-DEF0-EA42812199C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5B0A3993-DEC8-287C-367E-C2E6FA3D207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D0C90B8C-B06C-D49A-F918-EE2E431A731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7F595439-C7C5-5564-E0A1-C3CA968B630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24007957-8D82-AD45-F11D-DE0646CB57C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D2A1A371-B88C-C498-74C2-232135FC095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5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DD13A406-9D7F-0875-8E5E-BB4728B80DB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554" name="Group 58">
            <a:extLst>
              <a:ext uri="{FF2B5EF4-FFF2-40B4-BE49-F238E27FC236}">
                <a16:creationId xmlns:a16="http://schemas.microsoft.com/office/drawing/2014/main" id="{C1EB536C-D651-1D84-1CE2-DF5414679CE9}"/>
              </a:ext>
            </a:extLst>
          </p:cNvPr>
          <p:cNvGrpSpPr>
            <a:grpSpLocks/>
          </p:cNvGrpSpPr>
          <p:nvPr/>
        </p:nvGrpSpPr>
        <p:grpSpPr bwMode="auto">
          <a:xfrm>
            <a:off x="457200" y="2376488"/>
            <a:ext cx="1531938" cy="3033712"/>
            <a:chOff x="1162600" y="2376195"/>
            <a:chExt cx="1532596" cy="3034005"/>
          </a:xfrm>
        </p:grpSpPr>
        <p:sp>
          <p:nvSpPr>
            <p:cNvPr id="23606" name="AutoShape 6">
              <a:extLst>
                <a:ext uri="{FF2B5EF4-FFF2-40B4-BE49-F238E27FC236}">
                  <a16:creationId xmlns:a16="http://schemas.microsoft.com/office/drawing/2014/main" id="{EB61996D-77A7-7D11-4059-8CE03D10A838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9725402">
              <a:off x="1861858" y="3359680"/>
              <a:ext cx="234217" cy="768646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4539 w 21600"/>
                <a:gd name="T13" fmla="*/ 4494 h 21600"/>
                <a:gd name="T14" fmla="*/ 17061 w 21600"/>
                <a:gd name="T15" fmla="*/ 17106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607" name="Rectangle 8">
              <a:extLst>
                <a:ext uri="{FF2B5EF4-FFF2-40B4-BE49-F238E27FC236}">
                  <a16:creationId xmlns:a16="http://schemas.microsoft.com/office/drawing/2014/main" id="{350A6FC0-ABE3-6038-CABB-4DBB6C9D5B6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93423" y="3192583"/>
              <a:ext cx="1014942" cy="329420"/>
            </a:xfrm>
            <a:prstGeom prst="rect">
              <a:avLst/>
            </a:prstGeom>
            <a:gradFill rotWithShape="0">
              <a:gsLst>
                <a:gs pos="0">
                  <a:srgbClr val="767676"/>
                </a:gs>
                <a:gs pos="50000">
                  <a:srgbClr val="FFFFFF"/>
                </a:gs>
                <a:gs pos="100000">
                  <a:srgbClr val="767676"/>
                </a:gs>
              </a:gsLst>
              <a:lin ang="0" scaled="1"/>
            </a:gra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23608" name="Line 9">
              <a:extLst>
                <a:ext uri="{FF2B5EF4-FFF2-40B4-BE49-F238E27FC236}">
                  <a16:creationId xmlns:a16="http://schemas.microsoft.com/office/drawing/2014/main" id="{C0C7D352-43E8-B9F0-4BE9-EEE5A48E8463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393423" y="2376195"/>
              <a:ext cx="0" cy="1866713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609" name="Line 10">
              <a:extLst>
                <a:ext uri="{FF2B5EF4-FFF2-40B4-BE49-F238E27FC236}">
                  <a16:creationId xmlns:a16="http://schemas.microsoft.com/office/drawing/2014/main" id="{0CC61B05-529C-1B87-DCB2-D2D81DBA1D66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408365" y="2376195"/>
              <a:ext cx="0" cy="1866713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610" name="AutoShape 22">
              <a:extLst>
                <a:ext uri="{FF2B5EF4-FFF2-40B4-BE49-F238E27FC236}">
                  <a16:creationId xmlns:a16="http://schemas.microsoft.com/office/drawing/2014/main" id="{0367742D-DFBA-5688-6E8D-86C76F956C0C}"/>
                </a:ext>
              </a:extLst>
            </p:cNvPr>
            <p:cNvSpPr>
              <a:spLocks noChangeArrowheads="1"/>
            </p:cNvSpPr>
            <p:nvPr/>
          </p:nvSpPr>
          <p:spPr bwMode="auto">
            <a:xfrm flipV="1">
              <a:off x="2460979" y="2832131"/>
              <a:ext cx="234217" cy="988260"/>
            </a:xfrm>
            <a:prstGeom prst="downArrow">
              <a:avLst>
                <a:gd name="adj1" fmla="val 50000"/>
                <a:gd name="adj2" fmla="val 74992"/>
              </a:avLst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23611" name="Oval 23">
              <a:extLst>
                <a:ext uri="{FF2B5EF4-FFF2-40B4-BE49-F238E27FC236}">
                  <a16:creationId xmlns:a16="http://schemas.microsoft.com/office/drawing/2014/main" id="{A2868AE7-ABA6-233C-26BC-54F873DD562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61858" y="3359680"/>
              <a:ext cx="78072" cy="109807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23612" name="Rectangle 27">
              <a:extLst>
                <a:ext uri="{FF2B5EF4-FFF2-40B4-BE49-F238E27FC236}">
                  <a16:creationId xmlns:a16="http://schemas.microsoft.com/office/drawing/2014/main" id="{A286E52A-A372-0CAF-A881-9C9AE9652E04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1032526">
              <a:off x="1861858" y="4018520"/>
              <a:ext cx="468435" cy="219613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23613" name="Text Box 31">
              <a:extLst>
                <a:ext uri="{FF2B5EF4-FFF2-40B4-BE49-F238E27FC236}">
                  <a16:creationId xmlns:a16="http://schemas.microsoft.com/office/drawing/2014/main" id="{D5F89BC5-F28E-5E74-D4D0-D396814ADDE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664980" y="2552840"/>
              <a:ext cx="419215" cy="4081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1200"/>
                <a:t>Air</a:t>
              </a:r>
              <a:endParaRPr lang="en-US" altLang="en-US" sz="2000"/>
            </a:p>
          </p:txBody>
        </p:sp>
        <p:sp>
          <p:nvSpPr>
            <p:cNvPr id="23614" name="Line 32">
              <a:extLst>
                <a:ext uri="{FF2B5EF4-FFF2-40B4-BE49-F238E27FC236}">
                  <a16:creationId xmlns:a16="http://schemas.microsoft.com/office/drawing/2014/main" id="{17222D8F-28A2-BACC-9BB2-A308D672F4F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388332" y="2395292"/>
              <a:ext cx="1014942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615" name="Text Box 41">
              <a:extLst>
                <a:ext uri="{FF2B5EF4-FFF2-40B4-BE49-F238E27FC236}">
                  <a16:creationId xmlns:a16="http://schemas.microsoft.com/office/drawing/2014/main" id="{2298DF69-CC10-753C-6272-DAFE038C2E1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162600" y="4584263"/>
              <a:ext cx="1530899" cy="8259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US" altLang="en-US" sz="1400" b="1"/>
                <a:t>Compression</a:t>
              </a:r>
            </a:p>
            <a:p>
              <a:pPr algn="ctr" eaLnBrk="1" hangingPunct="1"/>
              <a:r>
                <a:rPr lang="en-US" altLang="en-US" sz="1400" b="1"/>
                <a:t>Process</a:t>
              </a:r>
              <a:endParaRPr lang="en-US" altLang="en-US" sz="2000"/>
            </a:p>
          </p:txBody>
        </p:sp>
      </p:grpSp>
      <p:grpSp>
        <p:nvGrpSpPr>
          <p:cNvPr id="23555" name="Group 62">
            <a:extLst>
              <a:ext uri="{FF2B5EF4-FFF2-40B4-BE49-F238E27FC236}">
                <a16:creationId xmlns:a16="http://schemas.microsoft.com/office/drawing/2014/main" id="{2801DCF8-AAD4-DA68-1DC0-0B0589861507}"/>
              </a:ext>
            </a:extLst>
          </p:cNvPr>
          <p:cNvGrpSpPr>
            <a:grpSpLocks/>
          </p:cNvGrpSpPr>
          <p:nvPr/>
        </p:nvGrpSpPr>
        <p:grpSpPr bwMode="auto">
          <a:xfrm>
            <a:off x="5211763" y="2363788"/>
            <a:ext cx="1530350" cy="3046412"/>
            <a:chOff x="5211133" y="2364259"/>
            <a:chExt cx="1530899" cy="3045941"/>
          </a:xfrm>
        </p:grpSpPr>
        <p:sp>
          <p:nvSpPr>
            <p:cNvPr id="23597" name="AutoShape 5">
              <a:extLst>
                <a:ext uri="{FF2B5EF4-FFF2-40B4-BE49-F238E27FC236}">
                  <a16:creationId xmlns:a16="http://schemas.microsoft.com/office/drawing/2014/main" id="{4593FE59-7144-D362-3DA7-98AEEDDACDC6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9725402">
              <a:off x="5918876" y="3378777"/>
              <a:ext cx="234217" cy="768646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4539 w 21600"/>
                <a:gd name="T13" fmla="*/ 4494 h 21600"/>
                <a:gd name="T14" fmla="*/ 17061 w 21600"/>
                <a:gd name="T15" fmla="*/ 17106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598" name="Rectangle 11">
              <a:extLst>
                <a:ext uri="{FF2B5EF4-FFF2-40B4-BE49-F238E27FC236}">
                  <a16:creationId xmlns:a16="http://schemas.microsoft.com/office/drawing/2014/main" id="{55E95439-70D4-3BFE-A158-4447D76EE9D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50442" y="3211680"/>
              <a:ext cx="1014942" cy="329420"/>
            </a:xfrm>
            <a:prstGeom prst="rect">
              <a:avLst/>
            </a:prstGeom>
            <a:gradFill rotWithShape="0">
              <a:gsLst>
                <a:gs pos="0">
                  <a:srgbClr val="767676"/>
                </a:gs>
                <a:gs pos="50000">
                  <a:srgbClr val="FFFFFF"/>
                </a:gs>
                <a:gs pos="100000">
                  <a:srgbClr val="767676"/>
                </a:gs>
              </a:gsLst>
              <a:lin ang="0" scaled="1"/>
            </a:gra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23599" name="Line 12">
              <a:extLst>
                <a:ext uri="{FF2B5EF4-FFF2-40B4-BE49-F238E27FC236}">
                  <a16:creationId xmlns:a16="http://schemas.microsoft.com/office/drawing/2014/main" id="{C5C77A18-5C1A-811B-A9D6-F401D23FF7C3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450442" y="2376195"/>
              <a:ext cx="0" cy="1866713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600" name="Line 13">
              <a:extLst>
                <a:ext uri="{FF2B5EF4-FFF2-40B4-BE49-F238E27FC236}">
                  <a16:creationId xmlns:a16="http://schemas.microsoft.com/office/drawing/2014/main" id="{7EC14A18-E059-E533-1401-15C285F52E19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6465384" y="2376195"/>
              <a:ext cx="0" cy="1866713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601" name="AutoShape 21">
              <a:extLst>
                <a:ext uri="{FF2B5EF4-FFF2-40B4-BE49-F238E27FC236}">
                  <a16:creationId xmlns:a16="http://schemas.microsoft.com/office/drawing/2014/main" id="{BD7A53D7-6C5E-EA8F-B1C1-9966F3B34D1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506117" y="2958648"/>
              <a:ext cx="234217" cy="988260"/>
            </a:xfrm>
            <a:prstGeom prst="downArrow">
              <a:avLst>
                <a:gd name="adj1" fmla="val 50000"/>
                <a:gd name="adj2" fmla="val 74992"/>
              </a:avLst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23602" name="Oval 25">
              <a:extLst>
                <a:ext uri="{FF2B5EF4-FFF2-40B4-BE49-F238E27FC236}">
                  <a16:creationId xmlns:a16="http://schemas.microsoft.com/office/drawing/2014/main" id="{0DB98FBB-1523-5DCF-380A-33B2BE60969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918876" y="3378777"/>
              <a:ext cx="78072" cy="109807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23603" name="Rectangle 28">
              <a:extLst>
                <a:ext uri="{FF2B5EF4-FFF2-40B4-BE49-F238E27FC236}">
                  <a16:creationId xmlns:a16="http://schemas.microsoft.com/office/drawing/2014/main" id="{A35F62BC-AA7D-6B81-7B22-428409729565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1032526">
              <a:off x="5918876" y="3992262"/>
              <a:ext cx="468435" cy="219613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23604" name="Line 33">
              <a:extLst>
                <a:ext uri="{FF2B5EF4-FFF2-40B4-BE49-F238E27FC236}">
                  <a16:creationId xmlns:a16="http://schemas.microsoft.com/office/drawing/2014/main" id="{04D3D751-B8ED-AFA3-988D-1E3CF20C4E6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464020" y="2364259"/>
              <a:ext cx="1014942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605" name="Text Box 43">
              <a:extLst>
                <a:ext uri="{FF2B5EF4-FFF2-40B4-BE49-F238E27FC236}">
                  <a16:creationId xmlns:a16="http://schemas.microsoft.com/office/drawing/2014/main" id="{20987BB3-3EC8-21E2-363E-5B77BA640D3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211133" y="4584263"/>
              <a:ext cx="1530899" cy="8259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US" altLang="en-US" sz="1400" b="1"/>
                <a:t>Expansion</a:t>
              </a:r>
            </a:p>
            <a:p>
              <a:pPr algn="ctr" eaLnBrk="1" hangingPunct="1"/>
              <a:r>
                <a:rPr lang="en-US" altLang="en-US" sz="1400" b="1"/>
                <a:t>Process</a:t>
              </a:r>
              <a:endParaRPr lang="en-US" altLang="en-US" sz="2000"/>
            </a:p>
          </p:txBody>
        </p:sp>
      </p:grpSp>
      <p:grpSp>
        <p:nvGrpSpPr>
          <p:cNvPr id="23556" name="Group 64">
            <a:extLst>
              <a:ext uri="{FF2B5EF4-FFF2-40B4-BE49-F238E27FC236}">
                <a16:creationId xmlns:a16="http://schemas.microsoft.com/office/drawing/2014/main" id="{B71B8F06-56B8-0F62-BF4F-2B0CF5878EB7}"/>
              </a:ext>
            </a:extLst>
          </p:cNvPr>
          <p:cNvGrpSpPr>
            <a:grpSpLocks/>
          </p:cNvGrpSpPr>
          <p:nvPr/>
        </p:nvGrpSpPr>
        <p:grpSpPr bwMode="auto">
          <a:xfrm>
            <a:off x="6858000" y="1550988"/>
            <a:ext cx="1571625" cy="4151312"/>
            <a:chOff x="6858000" y="1550258"/>
            <a:chExt cx="1571075" cy="4152479"/>
          </a:xfrm>
        </p:grpSpPr>
        <p:sp>
          <p:nvSpPr>
            <p:cNvPr id="23583" name="Text Box 44">
              <a:extLst>
                <a:ext uri="{FF2B5EF4-FFF2-40B4-BE49-F238E27FC236}">
                  <a16:creationId xmlns:a16="http://schemas.microsoft.com/office/drawing/2014/main" id="{07A599B2-12D7-257B-BDAE-AA95A751D9E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858000" y="4876800"/>
              <a:ext cx="1530899" cy="8259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US" altLang="en-US" sz="1400" b="1"/>
                <a:t>Const volume </a:t>
              </a:r>
            </a:p>
            <a:p>
              <a:pPr algn="ctr" eaLnBrk="1" hangingPunct="1"/>
              <a:r>
                <a:rPr lang="en-US" altLang="en-US" sz="1400" b="1"/>
                <a:t>heat rejection</a:t>
              </a:r>
            </a:p>
            <a:p>
              <a:pPr algn="ctr" eaLnBrk="1" hangingPunct="1"/>
              <a:r>
                <a:rPr lang="en-US" altLang="en-US" sz="1400" b="1"/>
                <a:t>Process</a:t>
              </a:r>
              <a:endParaRPr lang="en-US" altLang="en-US" sz="2000"/>
            </a:p>
          </p:txBody>
        </p:sp>
        <p:grpSp>
          <p:nvGrpSpPr>
            <p:cNvPr id="23584" name="Group 63">
              <a:extLst>
                <a:ext uri="{FF2B5EF4-FFF2-40B4-BE49-F238E27FC236}">
                  <a16:creationId xmlns:a16="http://schemas.microsoft.com/office/drawing/2014/main" id="{48D8F2B8-EC18-91AC-F54A-3970C9F54BC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7003404" y="1550258"/>
              <a:ext cx="1425671" cy="3322844"/>
              <a:chOff x="7003404" y="1550258"/>
              <a:chExt cx="1425671" cy="3322844"/>
            </a:xfrm>
          </p:grpSpPr>
          <p:sp>
            <p:nvSpPr>
              <p:cNvPr id="23585" name="AutoShape 3">
                <a:extLst>
                  <a:ext uri="{FF2B5EF4-FFF2-40B4-BE49-F238E27FC236}">
                    <a16:creationId xmlns:a16="http://schemas.microsoft.com/office/drawing/2014/main" id="{61C2CA97-E01E-9AFE-449A-BE5508EB047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1874598" flipH="1">
                <a:off x="7320786" y="3765488"/>
                <a:ext cx="234217" cy="768646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4539 w 21600"/>
                  <a:gd name="T13" fmla="*/ 4494 h 21600"/>
                  <a:gd name="T14" fmla="*/ 17061 w 21600"/>
                  <a:gd name="T15" fmla="*/ 1710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0" y="0"/>
                    </a:moveTo>
                    <a:lnTo>
                      <a:pt x="5400" y="21600"/>
                    </a:lnTo>
                    <a:lnTo>
                      <a:pt x="16200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586" name="Rectangle 7">
                <a:extLst>
                  <a:ext uri="{FF2B5EF4-FFF2-40B4-BE49-F238E27FC236}">
                    <a16:creationId xmlns:a16="http://schemas.microsoft.com/office/drawing/2014/main" id="{01371DEF-F212-B962-B801-F7499B3FAEB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008496" y="2376195"/>
                <a:ext cx="1014942" cy="1207873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23587" name="Rectangle 18">
                <a:extLst>
                  <a:ext uri="{FF2B5EF4-FFF2-40B4-BE49-F238E27FC236}">
                    <a16:creationId xmlns:a16="http://schemas.microsoft.com/office/drawing/2014/main" id="{FF4CF758-F602-5F98-DDB1-3C8EA5EDD60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008496" y="3655681"/>
                <a:ext cx="1014942" cy="329420"/>
              </a:xfrm>
              <a:prstGeom prst="rect">
                <a:avLst/>
              </a:prstGeom>
              <a:gradFill rotWithShape="0">
                <a:gsLst>
                  <a:gs pos="0">
                    <a:srgbClr val="767676"/>
                  </a:gs>
                  <a:gs pos="50000">
                    <a:srgbClr val="FFFFFF"/>
                  </a:gs>
                  <a:gs pos="100000">
                    <a:srgbClr val="767676"/>
                  </a:gs>
                </a:gsLst>
                <a:lin ang="0" scaled="1"/>
              </a:gra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23588" name="Line 19">
                <a:extLst>
                  <a:ext uri="{FF2B5EF4-FFF2-40B4-BE49-F238E27FC236}">
                    <a16:creationId xmlns:a16="http://schemas.microsoft.com/office/drawing/2014/main" id="{4D24D3F9-CBDD-F6FF-22B6-300885177BE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7008496" y="2376195"/>
                <a:ext cx="0" cy="1866713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589" name="Line 20">
                <a:extLst>
                  <a:ext uri="{FF2B5EF4-FFF2-40B4-BE49-F238E27FC236}">
                    <a16:creationId xmlns:a16="http://schemas.microsoft.com/office/drawing/2014/main" id="{6D292D55-BD01-A322-6BD8-F6E59347AD6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8023438" y="2376195"/>
                <a:ext cx="0" cy="1866713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590" name="Oval 24">
                <a:extLst>
                  <a:ext uri="{FF2B5EF4-FFF2-40B4-BE49-F238E27FC236}">
                    <a16:creationId xmlns:a16="http://schemas.microsoft.com/office/drawing/2014/main" id="{E3DD2723-8562-85DC-C41F-F2D602EDDE9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476931" y="3765488"/>
                <a:ext cx="78072" cy="109807"/>
              </a:xfrm>
              <a:prstGeom prst="ellipse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23591" name="Rectangle 30">
                <a:extLst>
                  <a:ext uri="{FF2B5EF4-FFF2-40B4-BE49-F238E27FC236}">
                    <a16:creationId xmlns:a16="http://schemas.microsoft.com/office/drawing/2014/main" id="{F33C64CB-2AB5-020E-720A-030A8C0F64F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753377">
                <a:off x="7168035" y="4653489"/>
                <a:ext cx="468435" cy="219613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23592" name="Line 34">
                <a:extLst>
                  <a:ext uri="{FF2B5EF4-FFF2-40B4-BE49-F238E27FC236}">
                    <a16:creationId xmlns:a16="http://schemas.microsoft.com/office/drawing/2014/main" id="{E9B1F27E-D599-398F-8E93-AD51EFA3B19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003404" y="2385743"/>
                <a:ext cx="1014942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593" name="Text Box 36">
                <a:extLst>
                  <a:ext uri="{FF2B5EF4-FFF2-40B4-BE49-F238E27FC236}">
                    <a16:creationId xmlns:a16="http://schemas.microsoft.com/office/drawing/2014/main" id="{9F361E13-0753-059D-CF3F-26BA9AB9F977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997979" y="3610326"/>
                <a:ext cx="431096" cy="30554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r>
                  <a:rPr lang="en-CA" altLang="en-US" sz="1400"/>
                  <a:t>BC</a:t>
                </a:r>
                <a:endParaRPr lang="en-US" altLang="en-US" sz="1400"/>
              </a:p>
            </p:txBody>
          </p:sp>
          <p:sp>
            <p:nvSpPr>
              <p:cNvPr id="23594" name="AutoShape 38">
                <a:extLst>
                  <a:ext uri="{FF2B5EF4-FFF2-40B4-BE49-F238E27FC236}">
                    <a16:creationId xmlns:a16="http://schemas.microsoft.com/office/drawing/2014/main" id="{41657892-2F20-6D89-6A36-1F9A2003741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flipV="1">
                <a:off x="7303814" y="2042001"/>
                <a:ext cx="420912" cy="670775"/>
              </a:xfrm>
              <a:prstGeom prst="downArrow">
                <a:avLst>
                  <a:gd name="adj1" fmla="val 50000"/>
                  <a:gd name="adj2" fmla="val 28324"/>
                </a:avLst>
              </a:prstGeom>
              <a:solidFill>
                <a:srgbClr val="FF33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23595" name="Text Box 40">
                <a:extLst>
                  <a:ext uri="{FF2B5EF4-FFF2-40B4-BE49-F238E27FC236}">
                    <a16:creationId xmlns:a16="http://schemas.microsoft.com/office/drawing/2014/main" id="{ECD12952-C54A-3C26-26E0-1A51B6A8899B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538031" y="1550258"/>
                <a:ext cx="600818" cy="36761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r>
                  <a:rPr lang="en-CA" altLang="en-US" b="1"/>
                  <a:t>Q</a:t>
                </a:r>
                <a:r>
                  <a:rPr lang="en-CA" altLang="en-US" b="1" baseline="-25000"/>
                  <a:t>out</a:t>
                </a:r>
                <a:endParaRPr lang="en-US" altLang="en-US" b="1" baseline="-25000"/>
              </a:p>
            </p:txBody>
          </p:sp>
          <p:sp>
            <p:nvSpPr>
              <p:cNvPr id="23596" name="Rectangle 46">
                <a:extLst>
                  <a:ext uri="{FF2B5EF4-FFF2-40B4-BE49-F238E27FC236}">
                    <a16:creationId xmlns:a16="http://schemas.microsoft.com/office/drawing/2014/main" id="{2EE256F2-2DFC-C747-22E0-4803B761065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753377">
                <a:off x="7078082" y="4431489"/>
                <a:ext cx="468435" cy="219613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</p:grpSp>
      </p:grpSp>
      <p:grpSp>
        <p:nvGrpSpPr>
          <p:cNvPr id="23557" name="Group 61">
            <a:extLst>
              <a:ext uri="{FF2B5EF4-FFF2-40B4-BE49-F238E27FC236}">
                <a16:creationId xmlns:a16="http://schemas.microsoft.com/office/drawing/2014/main" id="{9F976A7F-0A11-764B-6E16-8F2EB0393883}"/>
              </a:ext>
            </a:extLst>
          </p:cNvPr>
          <p:cNvGrpSpPr>
            <a:grpSpLocks/>
          </p:cNvGrpSpPr>
          <p:nvPr/>
        </p:nvGrpSpPr>
        <p:grpSpPr bwMode="auto">
          <a:xfrm>
            <a:off x="3516313" y="1524000"/>
            <a:ext cx="1676400" cy="3886200"/>
            <a:chOff x="3515603" y="1524000"/>
            <a:chExt cx="1676860" cy="3886200"/>
          </a:xfrm>
        </p:grpSpPr>
        <p:sp>
          <p:nvSpPr>
            <p:cNvPr id="23573" name="AutoShape 4">
              <a:extLst>
                <a:ext uri="{FF2B5EF4-FFF2-40B4-BE49-F238E27FC236}">
                  <a16:creationId xmlns:a16="http://schemas.microsoft.com/office/drawing/2014/main" id="{E68F43B3-DEF3-71E1-4216-C87DEFAFA888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1874598" flipH="1">
              <a:off x="4201283" y="3230777"/>
              <a:ext cx="234217" cy="768646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4539 w 21600"/>
                <a:gd name="T13" fmla="*/ 4494 h 21600"/>
                <a:gd name="T14" fmla="*/ 17061 w 21600"/>
                <a:gd name="T15" fmla="*/ 17106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574" name="Rectangle 14">
              <a:extLst>
                <a:ext uri="{FF2B5EF4-FFF2-40B4-BE49-F238E27FC236}">
                  <a16:creationId xmlns:a16="http://schemas.microsoft.com/office/drawing/2014/main" id="{9EBCC0AD-DB9F-4739-BFF0-3BC125955AC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88993" y="3063680"/>
              <a:ext cx="1014942" cy="329420"/>
            </a:xfrm>
            <a:prstGeom prst="rect">
              <a:avLst/>
            </a:prstGeom>
            <a:gradFill rotWithShape="0">
              <a:gsLst>
                <a:gs pos="0">
                  <a:srgbClr val="767676"/>
                </a:gs>
                <a:gs pos="50000">
                  <a:srgbClr val="FFFFFF"/>
                </a:gs>
                <a:gs pos="100000">
                  <a:srgbClr val="767676"/>
                </a:gs>
              </a:gsLst>
              <a:lin ang="0" scaled="1"/>
            </a:gra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23575" name="Line 16">
              <a:extLst>
                <a:ext uri="{FF2B5EF4-FFF2-40B4-BE49-F238E27FC236}">
                  <a16:creationId xmlns:a16="http://schemas.microsoft.com/office/drawing/2014/main" id="{057A6281-E4C4-7429-F28A-3E18E0F87F2F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903935" y="2376195"/>
              <a:ext cx="0" cy="1866713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576" name="Line 17">
              <a:extLst>
                <a:ext uri="{FF2B5EF4-FFF2-40B4-BE49-F238E27FC236}">
                  <a16:creationId xmlns:a16="http://schemas.microsoft.com/office/drawing/2014/main" id="{02FD8988-F093-A013-6076-E966D379B29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88993" y="2376195"/>
              <a:ext cx="1014942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577" name="Oval 26">
              <a:extLst>
                <a:ext uri="{FF2B5EF4-FFF2-40B4-BE49-F238E27FC236}">
                  <a16:creationId xmlns:a16="http://schemas.microsoft.com/office/drawing/2014/main" id="{D519A3E1-2153-1B13-2747-8FA9E7D695D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57428" y="3230777"/>
              <a:ext cx="78072" cy="109807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23578" name="Rectangle 29">
              <a:extLst>
                <a:ext uri="{FF2B5EF4-FFF2-40B4-BE49-F238E27FC236}">
                  <a16:creationId xmlns:a16="http://schemas.microsoft.com/office/drawing/2014/main" id="{B17FE5CE-C583-4349-8F08-2E2F9E56B8DD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753377">
              <a:off x="3967066" y="3832326"/>
              <a:ext cx="468435" cy="219613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23579" name="AutoShape 37">
              <a:extLst>
                <a:ext uri="{FF2B5EF4-FFF2-40B4-BE49-F238E27FC236}">
                  <a16:creationId xmlns:a16="http://schemas.microsoft.com/office/drawing/2014/main" id="{8B4BFA31-0FE1-9A35-5B9C-3F4B0855A2C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79219" y="1956065"/>
              <a:ext cx="420912" cy="670775"/>
            </a:xfrm>
            <a:prstGeom prst="downArrow">
              <a:avLst>
                <a:gd name="adj1" fmla="val 50000"/>
                <a:gd name="adj2" fmla="val 28324"/>
              </a:avLst>
            </a:prstGeom>
            <a:solidFill>
              <a:srgbClr val="FF33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23580" name="Text Box 39">
              <a:extLst>
                <a:ext uri="{FF2B5EF4-FFF2-40B4-BE49-F238E27FC236}">
                  <a16:creationId xmlns:a16="http://schemas.microsoft.com/office/drawing/2014/main" id="{E41435B4-9B86-9D3E-6327-5062110BA4D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427014" y="1524000"/>
              <a:ext cx="498985" cy="3676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CA" altLang="en-US" b="1"/>
                <a:t>Q</a:t>
              </a:r>
              <a:r>
                <a:rPr lang="en-CA" altLang="en-US" b="1" baseline="-25000"/>
                <a:t>in</a:t>
              </a:r>
              <a:endParaRPr lang="en-US" altLang="en-US" b="1" baseline="-25000"/>
            </a:p>
          </p:txBody>
        </p:sp>
        <p:sp>
          <p:nvSpPr>
            <p:cNvPr id="23581" name="Text Box 42">
              <a:extLst>
                <a:ext uri="{FF2B5EF4-FFF2-40B4-BE49-F238E27FC236}">
                  <a16:creationId xmlns:a16="http://schemas.microsoft.com/office/drawing/2014/main" id="{35B59E20-94AC-050C-2B69-D6D9B496733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515603" y="4584263"/>
              <a:ext cx="1658191" cy="8259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US" altLang="en-US" sz="1400" b="1"/>
                <a:t>Const pressure </a:t>
              </a:r>
            </a:p>
            <a:p>
              <a:pPr algn="ctr" eaLnBrk="1" hangingPunct="1"/>
              <a:r>
                <a:rPr lang="en-US" altLang="en-US" sz="1400" b="1"/>
                <a:t>heat addition</a:t>
              </a:r>
            </a:p>
            <a:p>
              <a:pPr algn="ctr" eaLnBrk="1" hangingPunct="1"/>
              <a:r>
                <a:rPr lang="en-US" altLang="en-US" sz="1400" b="1"/>
                <a:t>Process</a:t>
              </a:r>
              <a:endParaRPr lang="en-US" altLang="en-US" sz="2000"/>
            </a:p>
          </p:txBody>
        </p:sp>
        <p:sp>
          <p:nvSpPr>
            <p:cNvPr id="23582" name="AutoShape 56">
              <a:extLst>
                <a:ext uri="{FF2B5EF4-FFF2-40B4-BE49-F238E27FC236}">
                  <a16:creationId xmlns:a16="http://schemas.microsoft.com/office/drawing/2014/main" id="{FD11982A-4FA3-BD47-9754-DF0BE469433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58246" y="2710389"/>
              <a:ext cx="234217" cy="988260"/>
            </a:xfrm>
            <a:prstGeom prst="downArrow">
              <a:avLst>
                <a:gd name="adj1" fmla="val 50000"/>
                <a:gd name="adj2" fmla="val 74992"/>
              </a:avLst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</p:grpSp>
      <p:grpSp>
        <p:nvGrpSpPr>
          <p:cNvPr id="23558" name="Group 60">
            <a:extLst>
              <a:ext uri="{FF2B5EF4-FFF2-40B4-BE49-F238E27FC236}">
                <a16:creationId xmlns:a16="http://schemas.microsoft.com/office/drawing/2014/main" id="{6AFD66FA-F121-456F-C6D2-C464F86E14FC}"/>
              </a:ext>
            </a:extLst>
          </p:cNvPr>
          <p:cNvGrpSpPr>
            <a:grpSpLocks/>
          </p:cNvGrpSpPr>
          <p:nvPr/>
        </p:nvGrpSpPr>
        <p:grpSpPr bwMode="auto">
          <a:xfrm>
            <a:off x="2062163" y="1524000"/>
            <a:ext cx="1827212" cy="3848100"/>
            <a:chOff x="2062777" y="1524000"/>
            <a:chExt cx="1826216" cy="3848007"/>
          </a:xfrm>
        </p:grpSpPr>
        <p:sp>
          <p:nvSpPr>
            <p:cNvPr id="23560" name="Line 15">
              <a:extLst>
                <a:ext uri="{FF2B5EF4-FFF2-40B4-BE49-F238E27FC236}">
                  <a16:creationId xmlns:a16="http://schemas.microsoft.com/office/drawing/2014/main" id="{8DD921B0-A3DF-C6F6-A240-AFE563A4503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888993" y="2376195"/>
              <a:ext cx="0" cy="1866713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561" name="Text Box 35">
              <a:extLst>
                <a:ext uri="{FF2B5EF4-FFF2-40B4-BE49-F238E27FC236}">
                  <a16:creationId xmlns:a16="http://schemas.microsoft.com/office/drawing/2014/main" id="{58AB3B90-D8A0-11EB-A296-C367035D3B6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310239" y="2724712"/>
              <a:ext cx="420912" cy="3031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CA" altLang="en-US" sz="1400"/>
                <a:t>TC</a:t>
              </a:r>
              <a:endParaRPr lang="en-US" altLang="en-US" sz="1400"/>
            </a:p>
          </p:txBody>
        </p:sp>
        <p:grpSp>
          <p:nvGrpSpPr>
            <p:cNvPr id="23562" name="Group 59">
              <a:extLst>
                <a:ext uri="{FF2B5EF4-FFF2-40B4-BE49-F238E27FC236}">
                  <a16:creationId xmlns:a16="http://schemas.microsoft.com/office/drawing/2014/main" id="{D4DD4B65-B8E2-B827-3A0A-C9FCCB1E424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062777" y="1524000"/>
              <a:ext cx="1530899" cy="3848007"/>
              <a:chOff x="2768177" y="1524000"/>
              <a:chExt cx="1530899" cy="3848007"/>
            </a:xfrm>
          </p:grpSpPr>
          <p:sp>
            <p:nvSpPr>
              <p:cNvPr id="23563" name="AutoShape 47">
                <a:extLst>
                  <a:ext uri="{FF2B5EF4-FFF2-40B4-BE49-F238E27FC236}">
                    <a16:creationId xmlns:a16="http://schemas.microsoft.com/office/drawing/2014/main" id="{30A3E795-A12C-7547-EE10-7C5EC3CF9CD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1874598" flipH="1">
                <a:off x="3372390" y="2963422"/>
                <a:ext cx="234217" cy="768646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4539 w 21600"/>
                  <a:gd name="T13" fmla="*/ 4494 h 21600"/>
                  <a:gd name="T14" fmla="*/ 17061 w 21600"/>
                  <a:gd name="T15" fmla="*/ 1710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0" y="0"/>
                    </a:moveTo>
                    <a:lnTo>
                      <a:pt x="5400" y="21600"/>
                    </a:lnTo>
                    <a:lnTo>
                      <a:pt x="16200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564" name="Rectangle 48">
                <a:extLst>
                  <a:ext uri="{FF2B5EF4-FFF2-40B4-BE49-F238E27FC236}">
                    <a16:creationId xmlns:a16="http://schemas.microsoft.com/office/drawing/2014/main" id="{F0A52C40-F5BB-7516-C827-082E6CBDA38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60100" y="2796325"/>
                <a:ext cx="1014942" cy="329420"/>
              </a:xfrm>
              <a:prstGeom prst="rect">
                <a:avLst/>
              </a:prstGeom>
              <a:gradFill rotWithShape="0">
                <a:gsLst>
                  <a:gs pos="0">
                    <a:srgbClr val="767676"/>
                  </a:gs>
                  <a:gs pos="50000">
                    <a:srgbClr val="FFFFFF"/>
                  </a:gs>
                  <a:gs pos="100000">
                    <a:srgbClr val="767676"/>
                  </a:gs>
                </a:gsLst>
                <a:lin ang="0" scaled="1"/>
              </a:gra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23565" name="Line 49">
                <a:extLst>
                  <a:ext uri="{FF2B5EF4-FFF2-40B4-BE49-F238E27FC236}">
                    <a16:creationId xmlns:a16="http://schemas.microsoft.com/office/drawing/2014/main" id="{62D10ABB-A0BD-2581-61D9-7D0BDC0C81B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3060100" y="2376195"/>
                <a:ext cx="0" cy="1866713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566" name="Line 50">
                <a:extLst>
                  <a:ext uri="{FF2B5EF4-FFF2-40B4-BE49-F238E27FC236}">
                    <a16:creationId xmlns:a16="http://schemas.microsoft.com/office/drawing/2014/main" id="{0E022053-4BBF-8249-8E88-E1B9933187E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4075042" y="2376195"/>
                <a:ext cx="0" cy="1866713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567" name="Line 51">
                <a:extLst>
                  <a:ext uri="{FF2B5EF4-FFF2-40B4-BE49-F238E27FC236}">
                    <a16:creationId xmlns:a16="http://schemas.microsoft.com/office/drawing/2014/main" id="{FD3523F8-FF03-4889-B331-099211C3CC0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060100" y="2376195"/>
                <a:ext cx="1014942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568" name="Oval 52">
                <a:extLst>
                  <a:ext uri="{FF2B5EF4-FFF2-40B4-BE49-F238E27FC236}">
                    <a16:creationId xmlns:a16="http://schemas.microsoft.com/office/drawing/2014/main" id="{98AC14F5-455E-CDE6-C76C-BF1D8746F48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28535" y="2963422"/>
                <a:ext cx="78072" cy="109807"/>
              </a:xfrm>
              <a:prstGeom prst="ellipse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23569" name="Rectangle 53">
                <a:extLst>
                  <a:ext uri="{FF2B5EF4-FFF2-40B4-BE49-F238E27FC236}">
                    <a16:creationId xmlns:a16="http://schemas.microsoft.com/office/drawing/2014/main" id="{2966FD86-7CEC-02FE-C4C6-9A6DAAACB5B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753377">
                <a:off x="3138172" y="3622262"/>
                <a:ext cx="468435" cy="219613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23570" name="AutoShape 54">
                <a:extLst>
                  <a:ext uri="{FF2B5EF4-FFF2-40B4-BE49-F238E27FC236}">
                    <a16:creationId xmlns:a16="http://schemas.microsoft.com/office/drawing/2014/main" id="{1731C4B8-2F1E-DC51-7AF6-5E0BE8263A1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350326" y="1956065"/>
                <a:ext cx="420912" cy="670775"/>
              </a:xfrm>
              <a:prstGeom prst="downArrow">
                <a:avLst>
                  <a:gd name="adj1" fmla="val 50000"/>
                  <a:gd name="adj2" fmla="val 28324"/>
                </a:avLst>
              </a:prstGeom>
              <a:solidFill>
                <a:srgbClr val="FF33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23571" name="Text Box 55">
                <a:extLst>
                  <a:ext uri="{FF2B5EF4-FFF2-40B4-BE49-F238E27FC236}">
                    <a16:creationId xmlns:a16="http://schemas.microsoft.com/office/drawing/2014/main" id="{180A0348-07C2-72EA-F25E-C992D40ADD2D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598121" y="1524000"/>
                <a:ext cx="498985" cy="36761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r>
                  <a:rPr lang="en-CA" altLang="en-US" b="1"/>
                  <a:t>Q</a:t>
                </a:r>
                <a:r>
                  <a:rPr lang="en-CA" altLang="en-US" b="1" baseline="-25000"/>
                  <a:t>in</a:t>
                </a:r>
                <a:endParaRPr lang="en-US" altLang="en-US" b="1" baseline="-25000"/>
              </a:p>
            </p:txBody>
          </p:sp>
          <p:sp>
            <p:nvSpPr>
              <p:cNvPr id="23572" name="Text Box 57">
                <a:extLst>
                  <a:ext uri="{FF2B5EF4-FFF2-40B4-BE49-F238E27FC236}">
                    <a16:creationId xmlns:a16="http://schemas.microsoft.com/office/drawing/2014/main" id="{CA0E7DDA-E55A-40F7-846D-1D234C28BBFB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768177" y="4546070"/>
                <a:ext cx="1530899" cy="82593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r>
                  <a:rPr lang="en-US" altLang="en-US" sz="1400" b="1"/>
                  <a:t>Const volume </a:t>
                </a:r>
              </a:p>
              <a:p>
                <a:pPr algn="ctr" eaLnBrk="1" hangingPunct="1"/>
                <a:r>
                  <a:rPr lang="en-US" altLang="en-US" sz="1400" b="1"/>
                  <a:t>heat addition</a:t>
                </a:r>
              </a:p>
              <a:p>
                <a:pPr algn="ctr" eaLnBrk="1" hangingPunct="1"/>
                <a:r>
                  <a:rPr lang="en-US" altLang="en-US" sz="1400" b="1"/>
                  <a:t>Process</a:t>
                </a:r>
                <a:endParaRPr lang="en-US" altLang="en-US" sz="2000"/>
              </a:p>
            </p:txBody>
          </p:sp>
        </p:grpSp>
      </p:grpSp>
      <p:sp>
        <p:nvSpPr>
          <p:cNvPr id="23559" name="Rectangle 58">
            <a:extLst>
              <a:ext uri="{FF2B5EF4-FFF2-40B4-BE49-F238E27FC236}">
                <a16:creationId xmlns:a16="http://schemas.microsoft.com/office/drawing/2014/main" id="{AC0DBBFB-6EB1-B6FC-D73C-EB0028C4B38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57400" y="457200"/>
            <a:ext cx="4852988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CA" altLang="en-US" sz="2800" b="1"/>
              <a:t>Thermodynamic Dual Cycle</a:t>
            </a:r>
            <a:endParaRPr lang="en-US" altLang="en-US" sz="2800" b="1"/>
          </a:p>
        </p:txBody>
      </p:sp>
      <p:grpSp>
        <p:nvGrpSpPr>
          <p:cNvPr id="2" name="Group 38">
            <a:extLst>
              <a:ext uri="{FF2B5EF4-FFF2-40B4-BE49-F238E27FC236}">
                <a16:creationId xmlns:a16="http://schemas.microsoft.com/office/drawing/2014/main" id="{33BED2AB-959E-53F9-8CC6-E2AF12D82CED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75C6E8A9-3978-CEF1-BB64-358C72A9519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E72C0F96-677B-D627-774A-0FD8ED0A82F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9">
                  <a:extLst>
                    <a:ext uri="{FF2B5EF4-FFF2-40B4-BE49-F238E27FC236}">
                      <a16:creationId xmlns:a16="http://schemas.microsoft.com/office/drawing/2014/main" id="{8865FBFF-A587-B00C-917E-F79750FF456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7" name="Rectangle 10">
                    <a:extLst>
                      <a:ext uri="{FF2B5EF4-FFF2-40B4-BE49-F238E27FC236}">
                        <a16:creationId xmlns:a16="http://schemas.microsoft.com/office/drawing/2014/main" id="{2CBCF0D6-4D87-A661-FEA7-600DE5BDDD2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1">
                    <a:extLst>
                      <a:ext uri="{FF2B5EF4-FFF2-40B4-BE49-F238E27FC236}">
                        <a16:creationId xmlns:a16="http://schemas.microsoft.com/office/drawing/2014/main" id="{BE2C5966-9DD4-494B-19E7-B91E856D06E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" name="Group 12">
                  <a:extLst>
                    <a:ext uri="{FF2B5EF4-FFF2-40B4-BE49-F238E27FC236}">
                      <a16:creationId xmlns:a16="http://schemas.microsoft.com/office/drawing/2014/main" id="{B3D4CEA5-A8FE-8DF5-63CD-026ED2AE75C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" name="Rectangle 13">
                    <a:extLst>
                      <a:ext uri="{FF2B5EF4-FFF2-40B4-BE49-F238E27FC236}">
                        <a16:creationId xmlns:a16="http://schemas.microsoft.com/office/drawing/2014/main" id="{37272854-E97C-6080-C2FD-3B64430E471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4">
                    <a:extLst>
                      <a:ext uri="{FF2B5EF4-FFF2-40B4-BE49-F238E27FC236}">
                        <a16:creationId xmlns:a16="http://schemas.microsoft.com/office/drawing/2014/main" id="{7C55972B-380C-E47F-6960-B1462949918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5">
                  <a:extLst>
                    <a:ext uri="{FF2B5EF4-FFF2-40B4-BE49-F238E27FC236}">
                      <a16:creationId xmlns:a16="http://schemas.microsoft.com/office/drawing/2014/main" id="{3973FCAC-B2A2-3905-1899-6A01E1D9B19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3" name="Rectangle 16">
                    <a:extLst>
                      <a:ext uri="{FF2B5EF4-FFF2-40B4-BE49-F238E27FC236}">
                        <a16:creationId xmlns:a16="http://schemas.microsoft.com/office/drawing/2014/main" id="{EF915223-9463-D3C6-9E75-EE0676B64D3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17">
                    <a:extLst>
                      <a:ext uri="{FF2B5EF4-FFF2-40B4-BE49-F238E27FC236}">
                        <a16:creationId xmlns:a16="http://schemas.microsoft.com/office/drawing/2014/main" id="{03F2E65E-0A80-A7A9-507B-5CF261DC2B5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8">
                  <a:extLst>
                    <a:ext uri="{FF2B5EF4-FFF2-40B4-BE49-F238E27FC236}">
                      <a16:creationId xmlns:a16="http://schemas.microsoft.com/office/drawing/2014/main" id="{8D087DA3-A3A1-8A39-968F-40685343BF3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" name="Rectangle 19">
                    <a:extLst>
                      <a:ext uri="{FF2B5EF4-FFF2-40B4-BE49-F238E27FC236}">
                        <a16:creationId xmlns:a16="http://schemas.microsoft.com/office/drawing/2014/main" id="{57D1C571-7197-C1E5-6452-15476449A28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" name="Rectangle 20">
                    <a:extLst>
                      <a:ext uri="{FF2B5EF4-FFF2-40B4-BE49-F238E27FC236}">
                        <a16:creationId xmlns:a16="http://schemas.microsoft.com/office/drawing/2014/main" id="{16FF0A10-14B9-26BD-D1E7-846DC5728EF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21">
                <a:extLst>
                  <a:ext uri="{FF2B5EF4-FFF2-40B4-BE49-F238E27FC236}">
                    <a16:creationId xmlns:a16="http://schemas.microsoft.com/office/drawing/2014/main" id="{FEC159A6-84F2-AEE8-A04D-EC7ACC9352F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E7F94F9A-1A60-6D39-7ECE-D4086774E24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3" name="Rectangle 1026">
            <a:extLst>
              <a:ext uri="{FF2B5EF4-FFF2-40B4-BE49-F238E27FC236}">
                <a16:creationId xmlns:a16="http://schemas.microsoft.com/office/drawing/2014/main" id="{822E9B49-4BF2-6540-5C9F-F8E334EA13D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8988" y="1033463"/>
            <a:ext cx="7077075" cy="1938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Process 1 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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  Isentropic compression</a:t>
            </a:r>
          </a:p>
          <a:p>
            <a:pPr eaLnBrk="1" hangingPunct="1"/>
            <a:r>
              <a:rPr lang="en-CA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Process 2 </a:t>
            </a:r>
            <a:r>
              <a:rPr lang="en-CA" altLang="en-US" sz="2400" dirty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 2.5  Constant volume heat addition</a:t>
            </a:r>
            <a:endParaRPr lang="en-US" alt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/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Process 2.5 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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3  Constant pressure heat addition</a:t>
            </a:r>
          </a:p>
          <a:p>
            <a:pPr eaLnBrk="1" hangingPunct="1"/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Process 3 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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4  Isentropic expansion</a:t>
            </a:r>
          </a:p>
          <a:p>
            <a:pPr eaLnBrk="1" hangingPunct="1"/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Process 4 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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  Constant volume heat rejection</a:t>
            </a:r>
          </a:p>
        </p:txBody>
      </p:sp>
      <p:sp>
        <p:nvSpPr>
          <p:cNvPr id="14341" name="Text Box 1027">
            <a:extLst>
              <a:ext uri="{FF2B5EF4-FFF2-40B4-BE49-F238E27FC236}">
                <a16:creationId xmlns:a16="http://schemas.microsoft.com/office/drawing/2014/main" id="{4F31FCA3-678A-8368-E884-D7F8E9828BE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81400" y="228600"/>
            <a:ext cx="2024063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CA" altLang="en-US" sz="2800" b="1"/>
              <a:t>Dual Cycle</a:t>
            </a:r>
            <a:endParaRPr lang="en-US" altLang="en-US" sz="2800" b="1"/>
          </a:p>
        </p:txBody>
      </p:sp>
      <p:pic>
        <p:nvPicPr>
          <p:cNvPr id="14342" name="Picture 1028">
            <a:extLst>
              <a:ext uri="{FF2B5EF4-FFF2-40B4-BE49-F238E27FC236}">
                <a16:creationId xmlns:a16="http://schemas.microsoft.com/office/drawing/2014/main" id="{B5E9CC51-D870-C2C4-E354-15955E7B51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5500" y="2884488"/>
            <a:ext cx="7199313" cy="291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43" name="Line 1029">
            <a:extLst>
              <a:ext uri="{FF2B5EF4-FFF2-40B4-BE49-F238E27FC236}">
                <a16:creationId xmlns:a16="http://schemas.microsoft.com/office/drawing/2014/main" id="{B9E65F77-3178-3E51-9687-276B488E1E08}"/>
              </a:ext>
            </a:extLst>
          </p:cNvPr>
          <p:cNvSpPr>
            <a:spLocks noChangeShapeType="1"/>
          </p:cNvSpPr>
          <p:nvPr/>
        </p:nvSpPr>
        <p:spPr bwMode="auto">
          <a:xfrm>
            <a:off x="6184900" y="3810000"/>
            <a:ext cx="0" cy="749300"/>
          </a:xfrm>
          <a:prstGeom prst="line">
            <a:avLst/>
          </a:prstGeom>
          <a:noFill/>
          <a:ln w="28575">
            <a:solidFill>
              <a:srgbClr val="FF33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344" name="Line 1030">
            <a:extLst>
              <a:ext uri="{FF2B5EF4-FFF2-40B4-BE49-F238E27FC236}">
                <a16:creationId xmlns:a16="http://schemas.microsoft.com/office/drawing/2014/main" id="{E91FB041-6C11-4F51-4301-8F25945FC816}"/>
              </a:ext>
            </a:extLst>
          </p:cNvPr>
          <p:cNvSpPr>
            <a:spLocks noChangeShapeType="1"/>
          </p:cNvSpPr>
          <p:nvPr/>
        </p:nvSpPr>
        <p:spPr bwMode="auto">
          <a:xfrm>
            <a:off x="7137400" y="3187700"/>
            <a:ext cx="0" cy="749300"/>
          </a:xfrm>
          <a:prstGeom prst="line">
            <a:avLst/>
          </a:prstGeom>
          <a:noFill/>
          <a:ln w="28575">
            <a:solidFill>
              <a:srgbClr val="FF33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345" name="Text Box 1031">
            <a:extLst>
              <a:ext uri="{FF2B5EF4-FFF2-40B4-BE49-F238E27FC236}">
                <a16:creationId xmlns:a16="http://schemas.microsoft.com/office/drawing/2014/main" id="{3419B19A-B1DE-F9AA-08AB-427C8BC012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02325" y="3438525"/>
            <a:ext cx="466725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CA" altLang="en-US" sz="1600" b="1" i="1"/>
              <a:t>Q</a:t>
            </a:r>
            <a:r>
              <a:rPr lang="en-CA" altLang="en-US" sz="1600" b="1" i="1" baseline="-25000"/>
              <a:t>in</a:t>
            </a:r>
            <a:endParaRPr lang="en-US" altLang="en-US" sz="1600" b="1" i="1" baseline="-25000"/>
          </a:p>
        </p:txBody>
      </p:sp>
      <p:sp>
        <p:nvSpPr>
          <p:cNvPr id="14346" name="Text Box 1032">
            <a:extLst>
              <a:ext uri="{FF2B5EF4-FFF2-40B4-BE49-F238E27FC236}">
                <a16:creationId xmlns:a16="http://schemas.microsoft.com/office/drawing/2014/main" id="{BEA33E4F-CBEE-0169-3121-D798D11059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92925" y="2790825"/>
            <a:ext cx="466725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CA" altLang="en-US" sz="1600" b="1" i="1"/>
              <a:t>Q</a:t>
            </a:r>
            <a:r>
              <a:rPr lang="en-CA" altLang="en-US" sz="1600" b="1" i="1" baseline="-25000"/>
              <a:t>in</a:t>
            </a:r>
            <a:endParaRPr lang="en-US" altLang="en-US" sz="1600" b="1" i="1" baseline="-25000"/>
          </a:p>
        </p:txBody>
      </p:sp>
      <p:sp>
        <p:nvSpPr>
          <p:cNvPr id="14347" name="Text Box 1033">
            <a:extLst>
              <a:ext uri="{FF2B5EF4-FFF2-40B4-BE49-F238E27FC236}">
                <a16:creationId xmlns:a16="http://schemas.microsoft.com/office/drawing/2014/main" id="{B8F61D0C-7ED7-C00C-4349-BB1F1AA233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75425" y="5153025"/>
            <a:ext cx="560388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CA" altLang="en-US" sz="1600" b="1" i="1"/>
              <a:t>Q</a:t>
            </a:r>
            <a:r>
              <a:rPr lang="en-CA" altLang="en-US" sz="1600" b="1" i="1" baseline="-25000"/>
              <a:t>out</a:t>
            </a:r>
            <a:endParaRPr lang="en-US" altLang="en-US" sz="1600" b="1" i="1" baseline="-25000"/>
          </a:p>
        </p:txBody>
      </p:sp>
      <p:sp>
        <p:nvSpPr>
          <p:cNvPr id="14348" name="Line 1034">
            <a:extLst>
              <a:ext uri="{FF2B5EF4-FFF2-40B4-BE49-F238E27FC236}">
                <a16:creationId xmlns:a16="http://schemas.microsoft.com/office/drawing/2014/main" id="{ACE81764-356A-B7D5-6576-A15AC7D587AF}"/>
              </a:ext>
            </a:extLst>
          </p:cNvPr>
          <p:cNvSpPr>
            <a:spLocks noChangeShapeType="1"/>
          </p:cNvSpPr>
          <p:nvPr/>
        </p:nvSpPr>
        <p:spPr bwMode="auto">
          <a:xfrm>
            <a:off x="6565900" y="4660900"/>
            <a:ext cx="0" cy="749300"/>
          </a:xfrm>
          <a:prstGeom prst="line">
            <a:avLst/>
          </a:prstGeom>
          <a:noFill/>
          <a:ln w="28575">
            <a:solidFill>
              <a:srgbClr val="FF33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349" name="Rectangle 1035">
            <a:extLst>
              <a:ext uri="{FF2B5EF4-FFF2-40B4-BE49-F238E27FC236}">
                <a16:creationId xmlns:a16="http://schemas.microsoft.com/office/drawing/2014/main" id="{DAF184A8-03CB-55C6-7A82-B7D5FD618AC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67100" y="5067300"/>
            <a:ext cx="203200" cy="2032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4350" name="Rectangle 1036">
            <a:extLst>
              <a:ext uri="{FF2B5EF4-FFF2-40B4-BE49-F238E27FC236}">
                <a16:creationId xmlns:a16="http://schemas.microsoft.com/office/drawing/2014/main" id="{3BD515E5-728B-7141-589B-6E480BDCEC5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92500" y="4432300"/>
            <a:ext cx="203200" cy="2032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4351" name="Rectangle 1037">
            <a:extLst>
              <a:ext uri="{FF2B5EF4-FFF2-40B4-BE49-F238E27FC236}">
                <a16:creationId xmlns:a16="http://schemas.microsoft.com/office/drawing/2014/main" id="{0EFA2450-529F-9B27-E71C-34FA7441F26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70100" y="2933700"/>
            <a:ext cx="203200" cy="2032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4352" name="Rectangle 1038">
            <a:extLst>
              <a:ext uri="{FF2B5EF4-FFF2-40B4-BE49-F238E27FC236}">
                <a16:creationId xmlns:a16="http://schemas.microsoft.com/office/drawing/2014/main" id="{3567DA18-B757-D6C9-FC1A-B52659DA205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20800" y="2946400"/>
            <a:ext cx="203200" cy="2032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4353" name="Rectangle 1039">
            <a:extLst>
              <a:ext uri="{FF2B5EF4-FFF2-40B4-BE49-F238E27FC236}">
                <a16:creationId xmlns:a16="http://schemas.microsoft.com/office/drawing/2014/main" id="{8BEE2E88-511C-3CDC-AE53-368C82194B5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33500" y="3441700"/>
            <a:ext cx="203200" cy="2032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4354" name="Rectangle 1040">
            <a:extLst>
              <a:ext uri="{FF2B5EF4-FFF2-40B4-BE49-F238E27FC236}">
                <a16:creationId xmlns:a16="http://schemas.microsoft.com/office/drawing/2014/main" id="{6DCE2400-27B4-1995-F27C-76985CDC88F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86400" y="4445000"/>
            <a:ext cx="203200" cy="2032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4355" name="Rectangle 1041">
            <a:extLst>
              <a:ext uri="{FF2B5EF4-FFF2-40B4-BE49-F238E27FC236}">
                <a16:creationId xmlns:a16="http://schemas.microsoft.com/office/drawing/2014/main" id="{74506DF6-0C83-9B0B-8162-88FA65F7779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35700" y="3771900"/>
            <a:ext cx="203200" cy="2032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4356" name="Rectangle 1042">
            <a:extLst>
              <a:ext uri="{FF2B5EF4-FFF2-40B4-BE49-F238E27FC236}">
                <a16:creationId xmlns:a16="http://schemas.microsoft.com/office/drawing/2014/main" id="{39ECA41C-33A5-FE74-E495-B51F5781D54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43800" y="3238500"/>
            <a:ext cx="203200" cy="2032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4357" name="Rectangle 1043">
            <a:extLst>
              <a:ext uri="{FF2B5EF4-FFF2-40B4-BE49-F238E27FC236}">
                <a16:creationId xmlns:a16="http://schemas.microsoft.com/office/drawing/2014/main" id="{FE182D45-5BF5-3C86-3089-103072E71B0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43800" y="4343400"/>
            <a:ext cx="203200" cy="2032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4358" name="Rectangle 1044">
            <a:extLst>
              <a:ext uri="{FF2B5EF4-FFF2-40B4-BE49-F238E27FC236}">
                <a16:creationId xmlns:a16="http://schemas.microsoft.com/office/drawing/2014/main" id="{1A1C9F4C-6129-2EC2-4F11-525C432792D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99100" y="5181600"/>
            <a:ext cx="203200" cy="2032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4359" name="Text Box 1045">
            <a:extLst>
              <a:ext uri="{FF2B5EF4-FFF2-40B4-BE49-F238E27FC236}">
                <a16:creationId xmlns:a16="http://schemas.microsoft.com/office/drawing/2014/main" id="{05075A8F-B459-59CD-3B05-1E861F42361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67100" y="49784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CA" altLang="en-US" sz="1400" b="1"/>
              <a:t>1</a:t>
            </a:r>
            <a:endParaRPr lang="en-US" altLang="en-US" sz="1400" b="1"/>
          </a:p>
        </p:txBody>
      </p:sp>
      <p:sp>
        <p:nvSpPr>
          <p:cNvPr id="14360" name="Text Box 1046">
            <a:extLst>
              <a:ext uri="{FF2B5EF4-FFF2-40B4-BE49-F238E27FC236}">
                <a16:creationId xmlns:a16="http://schemas.microsoft.com/office/drawing/2014/main" id="{FA9DF4A1-416F-143E-C835-C083842FBEC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73700" y="51689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CA" altLang="en-US" sz="1400" b="1"/>
              <a:t>1</a:t>
            </a:r>
            <a:endParaRPr lang="en-US" altLang="en-US" sz="1400" b="1"/>
          </a:p>
        </p:txBody>
      </p:sp>
      <p:sp>
        <p:nvSpPr>
          <p:cNvPr id="14361" name="Text Box 1047">
            <a:extLst>
              <a:ext uri="{FF2B5EF4-FFF2-40B4-BE49-F238E27FC236}">
                <a16:creationId xmlns:a16="http://schemas.microsoft.com/office/drawing/2014/main" id="{66C8B888-FA19-0E5C-C300-B9422D8F761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86400" y="43942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CA" altLang="en-US" sz="1400" b="1"/>
              <a:t>2</a:t>
            </a:r>
            <a:endParaRPr lang="en-US" altLang="en-US" sz="1400" b="1"/>
          </a:p>
        </p:txBody>
      </p:sp>
      <p:sp>
        <p:nvSpPr>
          <p:cNvPr id="14362" name="Text Box 1048">
            <a:extLst>
              <a:ext uri="{FF2B5EF4-FFF2-40B4-BE49-F238E27FC236}">
                <a16:creationId xmlns:a16="http://schemas.microsoft.com/office/drawing/2014/main" id="{31A06C99-27F2-CADC-E4A2-A8BE0217352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95400" y="34417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CA" altLang="en-US" sz="1400" b="1"/>
              <a:t>2</a:t>
            </a:r>
            <a:endParaRPr lang="en-US" altLang="en-US" sz="1400" b="1"/>
          </a:p>
        </p:txBody>
      </p:sp>
      <p:sp>
        <p:nvSpPr>
          <p:cNvPr id="14363" name="Text Box 1049">
            <a:extLst>
              <a:ext uri="{FF2B5EF4-FFF2-40B4-BE49-F238E27FC236}">
                <a16:creationId xmlns:a16="http://schemas.microsoft.com/office/drawing/2014/main" id="{C86B05C0-C155-ECEC-F5AC-E7E431C37D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81100" y="2870200"/>
            <a:ext cx="4445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CA" altLang="en-US" sz="1400" b="1"/>
              <a:t>2.5</a:t>
            </a:r>
            <a:endParaRPr lang="en-US" altLang="en-US" sz="1400" b="1"/>
          </a:p>
        </p:txBody>
      </p:sp>
      <p:sp>
        <p:nvSpPr>
          <p:cNvPr id="14364" name="Text Box 1050">
            <a:extLst>
              <a:ext uri="{FF2B5EF4-FFF2-40B4-BE49-F238E27FC236}">
                <a16:creationId xmlns:a16="http://schemas.microsoft.com/office/drawing/2014/main" id="{B1D525CA-EE94-9A27-2D90-6C749FBC074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61100" y="3619500"/>
            <a:ext cx="5080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CA" altLang="en-US" sz="1400" b="1"/>
              <a:t>2.5</a:t>
            </a:r>
            <a:endParaRPr lang="en-US" altLang="en-US" sz="1400" b="1"/>
          </a:p>
        </p:txBody>
      </p:sp>
      <p:sp>
        <p:nvSpPr>
          <p:cNvPr id="14365" name="Text Box 1051">
            <a:extLst>
              <a:ext uri="{FF2B5EF4-FFF2-40B4-BE49-F238E27FC236}">
                <a16:creationId xmlns:a16="http://schemas.microsoft.com/office/drawing/2014/main" id="{4A8D3132-06E8-C372-4C77-FDFB7D8F37D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81200" y="28448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CA" altLang="en-US" sz="1400" b="1"/>
              <a:t>3</a:t>
            </a:r>
            <a:endParaRPr lang="en-US" altLang="en-US" sz="1400" b="1"/>
          </a:p>
        </p:txBody>
      </p:sp>
      <p:sp>
        <p:nvSpPr>
          <p:cNvPr id="14366" name="Text Box 1052">
            <a:extLst>
              <a:ext uri="{FF2B5EF4-FFF2-40B4-BE49-F238E27FC236}">
                <a16:creationId xmlns:a16="http://schemas.microsoft.com/office/drawing/2014/main" id="{618086D7-FA79-88AB-D832-FB42CA7C673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29500" y="30480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CA" altLang="en-US" sz="1400" b="1"/>
              <a:t>3</a:t>
            </a:r>
            <a:endParaRPr lang="en-US" altLang="en-US" sz="1400" b="1"/>
          </a:p>
        </p:txBody>
      </p:sp>
      <p:sp>
        <p:nvSpPr>
          <p:cNvPr id="14367" name="Text Box 1053">
            <a:extLst>
              <a:ext uri="{FF2B5EF4-FFF2-40B4-BE49-F238E27FC236}">
                <a16:creationId xmlns:a16="http://schemas.microsoft.com/office/drawing/2014/main" id="{98DF603A-4C05-C7EA-D380-6BFD6DE9B9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05700" y="42799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CA" altLang="en-US" sz="1400" b="1"/>
              <a:t>4</a:t>
            </a:r>
            <a:endParaRPr lang="en-US" altLang="en-US" sz="1400" b="1"/>
          </a:p>
        </p:txBody>
      </p:sp>
      <p:sp>
        <p:nvSpPr>
          <p:cNvPr id="14368" name="Text Box 1054">
            <a:extLst>
              <a:ext uri="{FF2B5EF4-FFF2-40B4-BE49-F238E27FC236}">
                <a16:creationId xmlns:a16="http://schemas.microsoft.com/office/drawing/2014/main" id="{DE6B4078-29F0-E706-C936-6B11DDAD38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56000" y="44704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CA" altLang="en-US" sz="1400" b="1"/>
              <a:t>4</a:t>
            </a:r>
            <a:endParaRPr lang="en-US" altLang="en-US" sz="1400" b="1"/>
          </a:p>
        </p:txBody>
      </p:sp>
      <p:graphicFrame>
        <p:nvGraphicFramePr>
          <p:cNvPr id="20482" name="Object 1055">
            <a:extLst>
              <a:ext uri="{FF2B5EF4-FFF2-40B4-BE49-F238E27FC236}">
                <a16:creationId xmlns:a16="http://schemas.microsoft.com/office/drawing/2014/main" id="{281F68E1-B247-3340-620E-18AB251685C0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09600" y="5715000"/>
          <a:ext cx="3632200" cy="838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1688760" imgH="393480" progId="Equation.3">
                  <p:embed/>
                </p:oleObj>
              </mc:Choice>
              <mc:Fallback>
                <p:oleObj name="Equation" r:id="rId3" imgW="1688760" imgH="393480" progId="Equation.3">
                  <p:embed/>
                  <p:pic>
                    <p:nvPicPr>
                      <p:cNvPr id="20482" name="Object 1055">
                        <a:extLst>
                          <a:ext uri="{FF2B5EF4-FFF2-40B4-BE49-F238E27FC236}">
                            <a16:creationId xmlns:a16="http://schemas.microsoft.com/office/drawing/2014/main" id="{281F68E1-B247-3340-620E-18AB251685C0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9600" y="5715000"/>
                        <a:ext cx="3632200" cy="838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6323" name="Object 1055">
            <a:extLst>
              <a:ext uri="{FF2B5EF4-FFF2-40B4-BE49-F238E27FC236}">
                <a16:creationId xmlns:a16="http://schemas.microsoft.com/office/drawing/2014/main" id="{BAADCC41-01F7-058E-4E9A-FEECE2146E17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495800" y="5715000"/>
          <a:ext cx="4178300" cy="838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1942920" imgH="393480" progId="Equation.3">
                  <p:embed/>
                </p:oleObj>
              </mc:Choice>
              <mc:Fallback>
                <p:oleObj name="Equation" r:id="rId5" imgW="1942920" imgH="393480" progId="Equation.3">
                  <p:embed/>
                  <p:pic>
                    <p:nvPicPr>
                      <p:cNvPr id="56323" name="Object 1055">
                        <a:extLst>
                          <a:ext uri="{FF2B5EF4-FFF2-40B4-BE49-F238E27FC236}">
                            <a16:creationId xmlns:a16="http://schemas.microsoft.com/office/drawing/2014/main" id="{BAADCC41-01F7-058E-4E9A-FEECE2146E17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95800" y="5715000"/>
                        <a:ext cx="4178300" cy="838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" name="Group 38">
            <a:extLst>
              <a:ext uri="{FF2B5EF4-FFF2-40B4-BE49-F238E27FC236}">
                <a16:creationId xmlns:a16="http://schemas.microsoft.com/office/drawing/2014/main" id="{6AF39BF2-09F4-A7AD-F0BB-3F6A2A4CC1BC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B839D3C1-89C9-FA19-B9D0-7C270F0A3BB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2E2B0CFE-7BCA-B9A6-DB7D-5D182DAF90B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9">
                  <a:extLst>
                    <a:ext uri="{FF2B5EF4-FFF2-40B4-BE49-F238E27FC236}">
                      <a16:creationId xmlns:a16="http://schemas.microsoft.com/office/drawing/2014/main" id="{EC2644AE-106F-F6F5-F592-60644AC380E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7" name="Rectangle 10">
                    <a:extLst>
                      <a:ext uri="{FF2B5EF4-FFF2-40B4-BE49-F238E27FC236}">
                        <a16:creationId xmlns:a16="http://schemas.microsoft.com/office/drawing/2014/main" id="{075145D0-5208-965F-0136-1786CFFE073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1">
                    <a:extLst>
                      <a:ext uri="{FF2B5EF4-FFF2-40B4-BE49-F238E27FC236}">
                        <a16:creationId xmlns:a16="http://schemas.microsoft.com/office/drawing/2014/main" id="{49AEE925-3508-15A4-3BA7-204E1F8DA04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" name="Group 12">
                  <a:extLst>
                    <a:ext uri="{FF2B5EF4-FFF2-40B4-BE49-F238E27FC236}">
                      <a16:creationId xmlns:a16="http://schemas.microsoft.com/office/drawing/2014/main" id="{FC131338-B13E-46EF-290D-E576C876671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" name="Rectangle 13">
                    <a:extLst>
                      <a:ext uri="{FF2B5EF4-FFF2-40B4-BE49-F238E27FC236}">
                        <a16:creationId xmlns:a16="http://schemas.microsoft.com/office/drawing/2014/main" id="{79C47417-7A53-1F20-30CF-2BA94EA82B9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4">
                    <a:extLst>
                      <a:ext uri="{FF2B5EF4-FFF2-40B4-BE49-F238E27FC236}">
                        <a16:creationId xmlns:a16="http://schemas.microsoft.com/office/drawing/2014/main" id="{637307FF-29DE-F2D8-AD2D-01F161EE388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5">
                  <a:extLst>
                    <a:ext uri="{FF2B5EF4-FFF2-40B4-BE49-F238E27FC236}">
                      <a16:creationId xmlns:a16="http://schemas.microsoft.com/office/drawing/2014/main" id="{30B990DE-33DA-B681-A50A-595FE039452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3" name="Rectangle 16">
                    <a:extLst>
                      <a:ext uri="{FF2B5EF4-FFF2-40B4-BE49-F238E27FC236}">
                        <a16:creationId xmlns:a16="http://schemas.microsoft.com/office/drawing/2014/main" id="{C8DBC7D5-D9C4-EB87-7E8C-0264985B7B1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17">
                    <a:extLst>
                      <a:ext uri="{FF2B5EF4-FFF2-40B4-BE49-F238E27FC236}">
                        <a16:creationId xmlns:a16="http://schemas.microsoft.com/office/drawing/2014/main" id="{B95F6989-580D-D3B3-0286-567BBECA477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8">
                  <a:extLst>
                    <a:ext uri="{FF2B5EF4-FFF2-40B4-BE49-F238E27FC236}">
                      <a16:creationId xmlns:a16="http://schemas.microsoft.com/office/drawing/2014/main" id="{C65D77D0-3368-318D-24AF-09044A37FD0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" name="Rectangle 19">
                    <a:extLst>
                      <a:ext uri="{FF2B5EF4-FFF2-40B4-BE49-F238E27FC236}">
                        <a16:creationId xmlns:a16="http://schemas.microsoft.com/office/drawing/2014/main" id="{A059370A-C08E-0D8E-4990-CC4255BF0AB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" name="Rectangle 20">
                    <a:extLst>
                      <a:ext uri="{FF2B5EF4-FFF2-40B4-BE49-F238E27FC236}">
                        <a16:creationId xmlns:a16="http://schemas.microsoft.com/office/drawing/2014/main" id="{559B42E3-10D8-8592-152D-DAAA54A0CE6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21">
                <a:extLst>
                  <a:ext uri="{FF2B5EF4-FFF2-40B4-BE49-F238E27FC236}">
                    <a16:creationId xmlns:a16="http://schemas.microsoft.com/office/drawing/2014/main" id="{E69DB037-9C6C-3A63-3978-506638D39CD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DD5B7623-2B74-BB2F-7C6D-5D73D874F56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204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563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9" name="Text Box 1026">
            <a:extLst>
              <a:ext uri="{FF2B5EF4-FFF2-40B4-BE49-F238E27FC236}">
                <a16:creationId xmlns:a16="http://schemas.microsoft.com/office/drawing/2014/main" id="{0525C551-6AFE-630D-6117-F14A99A8CAC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71800" y="390525"/>
            <a:ext cx="313573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CA" altLang="en-US" sz="2800" dirty="0"/>
              <a:t>Thermal Efficiency</a:t>
            </a:r>
            <a:endParaRPr lang="en-US" altLang="en-US" sz="2800" dirty="0"/>
          </a:p>
        </p:txBody>
      </p:sp>
      <p:graphicFrame>
        <p:nvGraphicFramePr>
          <p:cNvPr id="21506" name="Object 1027">
            <a:extLst>
              <a:ext uri="{FF2B5EF4-FFF2-40B4-BE49-F238E27FC236}">
                <a16:creationId xmlns:a16="http://schemas.microsoft.com/office/drawing/2014/main" id="{09052D64-B5D6-2504-FE94-C0C92234E78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42785936"/>
              </p:ext>
            </p:extLst>
          </p:nvPr>
        </p:nvGraphicFramePr>
        <p:xfrm>
          <a:off x="914400" y="1066800"/>
          <a:ext cx="2209800" cy="866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104840" imgH="431640" progId="Equation.3">
                  <p:embed/>
                </p:oleObj>
              </mc:Choice>
              <mc:Fallback>
                <p:oleObj name="Equation" r:id="rId2" imgW="1104840" imgH="431640" progId="Equation.3">
                  <p:embed/>
                  <p:pic>
                    <p:nvPicPr>
                      <p:cNvPr id="21506" name="Object 1027">
                        <a:extLst>
                          <a:ext uri="{FF2B5EF4-FFF2-40B4-BE49-F238E27FC236}">
                            <a16:creationId xmlns:a16="http://schemas.microsoft.com/office/drawing/2014/main" id="{09052D64-B5D6-2504-FE94-C0C92234E782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14400" y="1066800"/>
                        <a:ext cx="2209800" cy="8667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507" name="Object 1028">
            <a:extLst>
              <a:ext uri="{FF2B5EF4-FFF2-40B4-BE49-F238E27FC236}">
                <a16:creationId xmlns:a16="http://schemas.microsoft.com/office/drawing/2014/main" id="{0181491B-2FEB-93AD-9BF8-6C860D4C0D9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94636418"/>
              </p:ext>
            </p:extLst>
          </p:nvPr>
        </p:nvGraphicFramePr>
        <p:xfrm>
          <a:off x="2209800" y="2374900"/>
          <a:ext cx="4992688" cy="1066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2273040" imgH="482400" progId="Equation.3">
                  <p:embed/>
                </p:oleObj>
              </mc:Choice>
              <mc:Fallback>
                <p:oleObj name="Equation" r:id="rId4" imgW="2273040" imgH="482400" progId="Equation.3">
                  <p:embed/>
                  <p:pic>
                    <p:nvPicPr>
                      <p:cNvPr id="21507" name="Object 1028">
                        <a:extLst>
                          <a:ext uri="{FF2B5EF4-FFF2-40B4-BE49-F238E27FC236}">
                            <a16:creationId xmlns:a16="http://schemas.microsoft.com/office/drawing/2014/main" id="{0181491B-2FEB-93AD-9BF8-6C860D4C0D99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09800" y="2374900"/>
                        <a:ext cx="4992688" cy="1066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508" name="Object 1029">
            <a:extLst>
              <a:ext uri="{FF2B5EF4-FFF2-40B4-BE49-F238E27FC236}">
                <a16:creationId xmlns:a16="http://schemas.microsoft.com/office/drawing/2014/main" id="{5D021D17-0E6C-5FC9-28C6-E45795998983}"/>
              </a:ext>
            </a:extLst>
          </p:cNvPr>
          <p:cNvGraphicFramePr>
            <a:graphicFrameLocks noChangeAspect="1"/>
          </p:cNvGraphicFramePr>
          <p:nvPr/>
        </p:nvGraphicFramePr>
        <p:xfrm>
          <a:off x="838200" y="5410200"/>
          <a:ext cx="2254250" cy="990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888840" imgH="393480" progId="Equation.3">
                  <p:embed/>
                </p:oleObj>
              </mc:Choice>
              <mc:Fallback>
                <p:oleObj name="Equation" r:id="rId6" imgW="888840" imgH="393480" progId="Equation.3">
                  <p:embed/>
                  <p:pic>
                    <p:nvPicPr>
                      <p:cNvPr id="21508" name="Object 1029">
                        <a:extLst>
                          <a:ext uri="{FF2B5EF4-FFF2-40B4-BE49-F238E27FC236}">
                            <a16:creationId xmlns:a16="http://schemas.microsoft.com/office/drawing/2014/main" id="{5D021D17-0E6C-5FC9-28C6-E45795998983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8200" y="5410200"/>
                        <a:ext cx="2254250" cy="9906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509" name="Object 1030">
            <a:extLst>
              <a:ext uri="{FF2B5EF4-FFF2-40B4-BE49-F238E27FC236}">
                <a16:creationId xmlns:a16="http://schemas.microsoft.com/office/drawing/2014/main" id="{A04C5EDE-8CB1-9E28-B11F-BEC00E531B20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210050" y="5410200"/>
          <a:ext cx="4318000" cy="1219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1714320" imgH="482400" progId="Equation.3">
                  <p:embed/>
                </p:oleObj>
              </mc:Choice>
              <mc:Fallback>
                <p:oleObj name="Equation" r:id="rId8" imgW="1714320" imgH="482400" progId="Equation.3">
                  <p:embed/>
                  <p:pic>
                    <p:nvPicPr>
                      <p:cNvPr id="21509" name="Object 1030">
                        <a:extLst>
                          <a:ext uri="{FF2B5EF4-FFF2-40B4-BE49-F238E27FC236}">
                            <a16:creationId xmlns:a16="http://schemas.microsoft.com/office/drawing/2014/main" id="{A04C5EDE-8CB1-9E28-B11F-BEC00E531B20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10050" y="5410200"/>
                        <a:ext cx="4318000" cy="1219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513" name="Text Box 1031">
            <a:extLst>
              <a:ext uri="{FF2B5EF4-FFF2-40B4-BE49-F238E27FC236}">
                <a16:creationId xmlns:a16="http://schemas.microsoft.com/office/drawing/2014/main" id="{30A1D4B3-924B-2F62-B7BA-873ED68FF0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4187" y="4354939"/>
            <a:ext cx="7847014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CA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Note, the Otto cycle (</a:t>
            </a:r>
            <a:r>
              <a:rPr lang="en-CA" altLang="en-US" sz="2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CA" altLang="en-US" sz="24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CA" alt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=1</a:t>
            </a:r>
            <a:r>
              <a:rPr lang="en-CA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and the Diesel cycle (</a:t>
            </a:r>
            <a:r>
              <a:rPr lang="en-CA" altLang="en-US" sz="2400" i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</a:t>
            </a:r>
            <a:r>
              <a:rPr lang="en-CA" alt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=1</a:t>
            </a:r>
            <a:r>
              <a:rPr lang="en-CA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are special cases:</a:t>
            </a:r>
            <a:endParaRPr lang="en-US" alt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514" name="Rectangle 1032">
            <a:extLst>
              <a:ext uri="{FF2B5EF4-FFF2-40B4-BE49-F238E27FC236}">
                <a16:creationId xmlns:a16="http://schemas.microsoft.com/office/drawing/2014/main" id="{002A9994-4FF9-F092-ADF2-DA697A73E49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57400" y="2298700"/>
            <a:ext cx="5461000" cy="12827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graphicFrame>
        <p:nvGraphicFramePr>
          <p:cNvPr id="21510" name="Object 1033">
            <a:extLst>
              <a:ext uri="{FF2B5EF4-FFF2-40B4-BE49-F238E27FC236}">
                <a16:creationId xmlns:a16="http://schemas.microsoft.com/office/drawing/2014/main" id="{C653E14E-4E6F-2FD9-B9D8-AD51EB1F30C8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743200" y="3505200"/>
          <a:ext cx="4191000" cy="838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1904760" imgH="380880" progId="Equation.3">
                  <p:embed/>
                </p:oleObj>
              </mc:Choice>
              <mc:Fallback>
                <p:oleObj name="Equation" r:id="rId10" imgW="1904760" imgH="380880" progId="Equation.3">
                  <p:embed/>
                  <p:pic>
                    <p:nvPicPr>
                      <p:cNvPr id="21510" name="Object 1033">
                        <a:extLst>
                          <a:ext uri="{FF2B5EF4-FFF2-40B4-BE49-F238E27FC236}">
                            <a16:creationId xmlns:a16="http://schemas.microsoft.com/office/drawing/2014/main" id="{C653E14E-4E6F-2FD9-B9D8-AD51EB1F30C8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43200" y="3505200"/>
                        <a:ext cx="4191000" cy="838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7352" name="Object 1027">
            <a:extLst>
              <a:ext uri="{FF2B5EF4-FFF2-40B4-BE49-F238E27FC236}">
                <a16:creationId xmlns:a16="http://schemas.microsoft.com/office/drawing/2014/main" id="{1046A72E-5E9B-7B15-3D08-AC60F2583C7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28076793"/>
              </p:ext>
            </p:extLst>
          </p:nvPr>
        </p:nvGraphicFramePr>
        <p:xfrm>
          <a:off x="3810000" y="990600"/>
          <a:ext cx="4503738" cy="990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2" imgW="1968480" imgH="431640" progId="Equation.3">
                  <p:embed/>
                </p:oleObj>
              </mc:Choice>
              <mc:Fallback>
                <p:oleObj name="Equation" r:id="rId12" imgW="1968480" imgH="431640" progId="Equation.3">
                  <p:embed/>
                  <p:pic>
                    <p:nvPicPr>
                      <p:cNvPr id="57352" name="Object 1027">
                        <a:extLst>
                          <a:ext uri="{FF2B5EF4-FFF2-40B4-BE49-F238E27FC236}">
                            <a16:creationId xmlns:a16="http://schemas.microsoft.com/office/drawing/2014/main" id="{1046A72E-5E9B-7B15-3D08-AC60F2583C79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10000" y="990600"/>
                        <a:ext cx="4503738" cy="9906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15368" name="Ink 16">
                <a:extLst>
                  <a:ext uri="{FF2B5EF4-FFF2-40B4-BE49-F238E27FC236}">
                    <a16:creationId xmlns:a16="http://schemas.microsoft.com/office/drawing/2014/main" id="{624D23BB-132D-8A38-3E42-1EA9989F023E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8509000" y="2016125"/>
              <a:ext cx="14288" cy="14288"/>
            </p14:xfrm>
          </p:contentPart>
        </mc:Choice>
        <mc:Fallback xmlns="">
          <p:pic>
            <p:nvPicPr>
              <p:cNvPr id="15368" name="Ink 16">
                <a:extLst>
                  <a:ext uri="{FF2B5EF4-FFF2-40B4-BE49-F238E27FC236}">
                    <a16:creationId xmlns:a16="http://schemas.microsoft.com/office/drawing/2014/main" id="{624D23BB-132D-8A38-3E42-1EA9989F023E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8500155" y="2006349"/>
                <a:ext cx="31978" cy="33840"/>
              </a:xfrm>
              <a:prstGeom prst="rect">
                <a:avLst/>
              </a:prstGeom>
            </p:spPr>
          </p:pic>
        </mc:Fallback>
      </mc:AlternateContent>
      <p:grpSp>
        <p:nvGrpSpPr>
          <p:cNvPr id="2" name="Group 38">
            <a:extLst>
              <a:ext uri="{FF2B5EF4-FFF2-40B4-BE49-F238E27FC236}">
                <a16:creationId xmlns:a16="http://schemas.microsoft.com/office/drawing/2014/main" id="{6AB3A1CC-3F1C-2FBB-A5C5-F18FD3D2884C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E96DE47A-235C-B2EC-D7CE-6CCB1341744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41FA538E-A1A5-04D2-9740-B7BB47BD3D8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9">
                  <a:extLst>
                    <a:ext uri="{FF2B5EF4-FFF2-40B4-BE49-F238E27FC236}">
                      <a16:creationId xmlns:a16="http://schemas.microsoft.com/office/drawing/2014/main" id="{3CE8A24B-1ADA-2C55-665A-87B2B682357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7" name="Rectangle 10">
                    <a:extLst>
                      <a:ext uri="{FF2B5EF4-FFF2-40B4-BE49-F238E27FC236}">
                        <a16:creationId xmlns:a16="http://schemas.microsoft.com/office/drawing/2014/main" id="{20743156-3156-9AAA-A87F-A5B4E6E1354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1">
                    <a:extLst>
                      <a:ext uri="{FF2B5EF4-FFF2-40B4-BE49-F238E27FC236}">
                        <a16:creationId xmlns:a16="http://schemas.microsoft.com/office/drawing/2014/main" id="{3F3B55FA-B2B3-17CF-AC6E-9891B6DA272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" name="Group 12">
                  <a:extLst>
                    <a:ext uri="{FF2B5EF4-FFF2-40B4-BE49-F238E27FC236}">
                      <a16:creationId xmlns:a16="http://schemas.microsoft.com/office/drawing/2014/main" id="{9A892937-9423-F5D2-7FF1-BC8866EDFE0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" name="Rectangle 13">
                    <a:extLst>
                      <a:ext uri="{FF2B5EF4-FFF2-40B4-BE49-F238E27FC236}">
                        <a16:creationId xmlns:a16="http://schemas.microsoft.com/office/drawing/2014/main" id="{F41CFA8B-399D-4593-2E87-72333DA6061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4">
                    <a:extLst>
                      <a:ext uri="{FF2B5EF4-FFF2-40B4-BE49-F238E27FC236}">
                        <a16:creationId xmlns:a16="http://schemas.microsoft.com/office/drawing/2014/main" id="{5970D7EF-6EE6-E26E-B420-928ECAB29B0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5">
                  <a:extLst>
                    <a:ext uri="{FF2B5EF4-FFF2-40B4-BE49-F238E27FC236}">
                      <a16:creationId xmlns:a16="http://schemas.microsoft.com/office/drawing/2014/main" id="{2A4C6A7D-8B8F-E075-DB29-B01DD565E82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3" name="Rectangle 16">
                    <a:extLst>
                      <a:ext uri="{FF2B5EF4-FFF2-40B4-BE49-F238E27FC236}">
                        <a16:creationId xmlns:a16="http://schemas.microsoft.com/office/drawing/2014/main" id="{41AE5F44-B6B4-1855-2BE0-CE393BAA6B1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17">
                    <a:extLst>
                      <a:ext uri="{FF2B5EF4-FFF2-40B4-BE49-F238E27FC236}">
                        <a16:creationId xmlns:a16="http://schemas.microsoft.com/office/drawing/2014/main" id="{35D23347-924F-52DF-0601-A6E237405FA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8">
                  <a:extLst>
                    <a:ext uri="{FF2B5EF4-FFF2-40B4-BE49-F238E27FC236}">
                      <a16:creationId xmlns:a16="http://schemas.microsoft.com/office/drawing/2014/main" id="{4F81E772-4490-9A19-6368-4885A051128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" name="Rectangle 19">
                    <a:extLst>
                      <a:ext uri="{FF2B5EF4-FFF2-40B4-BE49-F238E27FC236}">
                        <a16:creationId xmlns:a16="http://schemas.microsoft.com/office/drawing/2014/main" id="{2D3649FB-5C69-5894-C25E-1622ADBFE5F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" name="Rectangle 20">
                    <a:extLst>
                      <a:ext uri="{FF2B5EF4-FFF2-40B4-BE49-F238E27FC236}">
                        <a16:creationId xmlns:a16="http://schemas.microsoft.com/office/drawing/2014/main" id="{FFC51160-A46D-20E5-166D-395E84C4BFD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21">
                <a:extLst>
                  <a:ext uri="{FF2B5EF4-FFF2-40B4-BE49-F238E27FC236}">
                    <a16:creationId xmlns:a16="http://schemas.microsoft.com/office/drawing/2014/main" id="{BAAC26CC-7063-0628-3C90-0039BA81A3F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D1FEC99E-E94B-298B-00E6-03A2590F5F6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15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573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15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15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15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215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215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215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13" grpId="0"/>
      <p:bldP spid="21514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4" name="Text Box 1026">
            <a:extLst>
              <a:ext uri="{FF2B5EF4-FFF2-40B4-BE49-F238E27FC236}">
                <a16:creationId xmlns:a16="http://schemas.microsoft.com/office/drawing/2014/main" id="{C822393F-7AA1-48FD-711C-D8EBB741855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1066800"/>
            <a:ext cx="8382000" cy="2308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71475" indent="-371475">
              <a:defRPr/>
            </a:pPr>
            <a:r>
              <a:rPr lang="en-CA" sz="2400" dirty="0">
                <a:latin typeface="Times New Roman" pitchFamily="18" charset="0"/>
                <a:cs typeface="Times New Roman" pitchFamily="18" charset="0"/>
              </a:rPr>
              <a:t>The use of the Dual cycle requires information about either:</a:t>
            </a:r>
          </a:p>
          <a:p>
            <a:pPr marL="371475" indent="-371475">
              <a:buFontTx/>
              <a:buAutoNum type="romanLcParenR"/>
              <a:defRPr/>
            </a:pPr>
            <a:r>
              <a:rPr lang="en-CA" sz="2400" dirty="0">
                <a:latin typeface="Times New Roman" pitchFamily="18" charset="0"/>
                <a:cs typeface="Times New Roman" pitchFamily="18" charset="0"/>
              </a:rPr>
              <a:t>the fractions of constant volume and constant pressure heat addition </a:t>
            </a:r>
          </a:p>
          <a:p>
            <a:pPr marL="371475" indent="-371475">
              <a:defRPr/>
            </a:pPr>
            <a:r>
              <a:rPr lang="en-CA" sz="2400" dirty="0">
                <a:latin typeface="Times New Roman" pitchFamily="18" charset="0"/>
                <a:cs typeface="Times New Roman" pitchFamily="18" charset="0"/>
              </a:rPr>
              <a:t>     (common assumption is to </a:t>
            </a:r>
            <a:r>
              <a:rPr lang="en-CA" sz="2400" i="1" dirty="0">
                <a:latin typeface="Times New Roman" pitchFamily="18" charset="0"/>
                <a:cs typeface="Times New Roman" pitchFamily="18" charset="0"/>
              </a:rPr>
              <a:t>equally</a:t>
            </a:r>
            <a:r>
              <a:rPr lang="en-CA" sz="2400" dirty="0">
                <a:latin typeface="Times New Roman" pitchFamily="18" charset="0"/>
                <a:cs typeface="Times New Roman" pitchFamily="18" charset="0"/>
              </a:rPr>
              <a:t> split the heat addition), or</a:t>
            </a:r>
          </a:p>
          <a:p>
            <a:pPr marL="514350" indent="-514350">
              <a:buFontTx/>
              <a:buAutoNum type="romanLcParenR" startAt="2"/>
              <a:defRPr/>
            </a:pPr>
            <a:r>
              <a:rPr lang="en-CA" sz="2400" dirty="0">
                <a:latin typeface="Times New Roman" pitchFamily="18" charset="0"/>
                <a:cs typeface="Times New Roman" pitchFamily="18" charset="0"/>
              </a:rPr>
              <a:t>maximum pressure </a:t>
            </a:r>
            <a:r>
              <a:rPr lang="en-CA" sz="2400" i="1" dirty="0">
                <a:latin typeface="Times New Roman" pitchFamily="18" charset="0"/>
                <a:cs typeface="Times New Roman" pitchFamily="18" charset="0"/>
              </a:rPr>
              <a:t>p</a:t>
            </a:r>
            <a:r>
              <a:rPr lang="en-CA" sz="2400" i="1" baseline="-25000" dirty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n-CA" sz="2400" dirty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marL="514350" indent="-514350">
              <a:buFontTx/>
              <a:buAutoNum type="romanLcParenR" startAt="2"/>
              <a:defRPr/>
            </a:pPr>
            <a:r>
              <a:rPr lang="en-CA" sz="2400" dirty="0">
                <a:latin typeface="Times New Roman" pitchFamily="18" charset="0"/>
                <a:cs typeface="Times New Roman" pitchFamily="18" charset="0"/>
              </a:rPr>
              <a:t>Transformation of </a:t>
            </a:r>
            <a:r>
              <a:rPr lang="en-CA" sz="2400" i="1" dirty="0" err="1"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CA" sz="2400" i="1" baseline="-25000" dirty="0" err="1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en-CA" sz="2400" dirty="0">
                <a:latin typeface="Times New Roman" pitchFamily="18" charset="0"/>
                <a:cs typeface="Times New Roman" pitchFamily="18" charset="0"/>
              </a:rPr>
              <a:t> and </a:t>
            </a:r>
            <a:r>
              <a:rPr lang="en-CA" sz="2400" i="1" dirty="0">
                <a:latin typeface="Times New Roman" pitchFamily="18" charset="0"/>
                <a:cs typeface="Times New Roman" pitchFamily="18" charset="0"/>
                <a:sym typeface="Symbol"/>
              </a:rPr>
              <a:t></a:t>
            </a:r>
            <a:r>
              <a:rPr lang="en-CA" sz="2400" dirty="0">
                <a:latin typeface="Times New Roman" pitchFamily="18" charset="0"/>
                <a:cs typeface="Times New Roman" pitchFamily="18" charset="0"/>
              </a:rPr>
              <a:t> into more natural variables yields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9218" name="Object 1027">
            <a:extLst>
              <a:ext uri="{FF2B5EF4-FFF2-40B4-BE49-F238E27FC236}">
                <a16:creationId xmlns:a16="http://schemas.microsoft.com/office/drawing/2014/main" id="{2140A62D-E700-DC67-1819-1DB1B1C9569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62570232"/>
              </p:ext>
            </p:extLst>
          </p:nvPr>
        </p:nvGraphicFramePr>
        <p:xfrm>
          <a:off x="990600" y="3449637"/>
          <a:ext cx="3394075" cy="838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2057400" imgH="507960" progId="Equation.3">
                  <p:embed/>
                </p:oleObj>
              </mc:Choice>
              <mc:Fallback>
                <p:oleObj name="Equation" r:id="rId2" imgW="2057400" imgH="507960" progId="Equation.3">
                  <p:embed/>
                  <p:pic>
                    <p:nvPicPr>
                      <p:cNvPr id="9218" name="Object 1027">
                        <a:extLst>
                          <a:ext uri="{FF2B5EF4-FFF2-40B4-BE49-F238E27FC236}">
                            <a16:creationId xmlns:a16="http://schemas.microsoft.com/office/drawing/2014/main" id="{2140A62D-E700-DC67-1819-1DB1B1C95693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90600" y="3449637"/>
                        <a:ext cx="3394075" cy="838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219" name="Object 1028">
            <a:extLst>
              <a:ext uri="{FF2B5EF4-FFF2-40B4-BE49-F238E27FC236}">
                <a16:creationId xmlns:a16="http://schemas.microsoft.com/office/drawing/2014/main" id="{F24709BC-7EE6-B329-6908-AFDAB23E180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97234902"/>
              </p:ext>
            </p:extLst>
          </p:nvPr>
        </p:nvGraphicFramePr>
        <p:xfrm>
          <a:off x="5257800" y="3373437"/>
          <a:ext cx="1600200" cy="10461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660240" imgH="431640" progId="Equation.3">
                  <p:embed/>
                </p:oleObj>
              </mc:Choice>
              <mc:Fallback>
                <p:oleObj name="Equation" r:id="rId4" imgW="660240" imgH="431640" progId="Equation.3">
                  <p:embed/>
                  <p:pic>
                    <p:nvPicPr>
                      <p:cNvPr id="9219" name="Object 1028">
                        <a:extLst>
                          <a:ext uri="{FF2B5EF4-FFF2-40B4-BE49-F238E27FC236}">
                            <a16:creationId xmlns:a16="http://schemas.microsoft.com/office/drawing/2014/main" id="{F24709BC-7EE6-B329-6908-AFDAB23E1801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57800" y="3373437"/>
                        <a:ext cx="1600200" cy="10461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223" name="Text Box 1029">
            <a:extLst>
              <a:ext uri="{FF2B5EF4-FFF2-40B4-BE49-F238E27FC236}">
                <a16:creationId xmlns:a16="http://schemas.microsoft.com/office/drawing/2014/main" id="{E373C92D-AC8B-8627-8756-AA4DCA0AC8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9925" y="4479925"/>
            <a:ext cx="79121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CA" altLang="en-US" sz="2000" dirty="0"/>
              <a:t>For the same inlet conditions </a:t>
            </a:r>
            <a:r>
              <a:rPr lang="en-CA" altLang="en-US" sz="2000" i="1" dirty="0"/>
              <a:t>p</a:t>
            </a:r>
            <a:r>
              <a:rPr lang="en-CA" altLang="en-US" sz="2000" i="1" baseline="-25000" dirty="0"/>
              <a:t>1</a:t>
            </a:r>
            <a:r>
              <a:rPr lang="en-CA" altLang="en-US" sz="2000" i="1" dirty="0"/>
              <a:t>, V</a:t>
            </a:r>
            <a:r>
              <a:rPr lang="en-CA" altLang="en-US" sz="2000" i="1" baseline="-25000" dirty="0"/>
              <a:t>1</a:t>
            </a:r>
            <a:r>
              <a:rPr lang="en-CA" altLang="en-US" sz="2000" i="1" dirty="0"/>
              <a:t> </a:t>
            </a:r>
            <a:r>
              <a:rPr lang="en-CA" altLang="en-US" sz="2000" dirty="0"/>
              <a:t>and the same compression ratio:</a:t>
            </a:r>
            <a:endParaRPr lang="en-US" altLang="en-US" sz="2000" dirty="0"/>
          </a:p>
        </p:txBody>
      </p:sp>
      <p:graphicFrame>
        <p:nvGraphicFramePr>
          <p:cNvPr id="9220" name="Object 1030">
            <a:extLst>
              <a:ext uri="{FF2B5EF4-FFF2-40B4-BE49-F238E27FC236}">
                <a16:creationId xmlns:a16="http://schemas.microsoft.com/office/drawing/2014/main" id="{C4EE1C38-2AEE-E609-4B2B-23CDFF2DBF8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34668764"/>
              </p:ext>
            </p:extLst>
          </p:nvPr>
        </p:nvGraphicFramePr>
        <p:xfrm>
          <a:off x="2743200" y="4800600"/>
          <a:ext cx="3609975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2234880" imgH="330120" progId="Equation.3">
                  <p:embed/>
                </p:oleObj>
              </mc:Choice>
              <mc:Fallback>
                <p:oleObj name="Equation" r:id="rId6" imgW="2234880" imgH="330120" progId="Equation.3">
                  <p:embed/>
                  <p:pic>
                    <p:nvPicPr>
                      <p:cNvPr id="9220" name="Object 1030">
                        <a:extLst>
                          <a:ext uri="{FF2B5EF4-FFF2-40B4-BE49-F238E27FC236}">
                            <a16:creationId xmlns:a16="http://schemas.microsoft.com/office/drawing/2014/main" id="{C4EE1C38-2AEE-E609-4B2B-23CDFF2DBF8F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43200" y="4800600"/>
                        <a:ext cx="3609975" cy="533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224" name="Text Box 1031">
            <a:extLst>
              <a:ext uri="{FF2B5EF4-FFF2-40B4-BE49-F238E27FC236}">
                <a16:creationId xmlns:a16="http://schemas.microsoft.com/office/drawing/2014/main" id="{C2C8F12E-7A7C-D0F8-0C71-2C763A733EB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5394325"/>
            <a:ext cx="7848600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CA" altLang="en-US" sz="2000" dirty="0"/>
              <a:t>For the same inlet conditions </a:t>
            </a:r>
            <a:r>
              <a:rPr lang="en-CA" altLang="en-US" sz="2000" i="1" dirty="0"/>
              <a:t>p</a:t>
            </a:r>
            <a:r>
              <a:rPr lang="en-CA" altLang="en-US" sz="2000" baseline="-25000" dirty="0"/>
              <a:t>1</a:t>
            </a:r>
            <a:r>
              <a:rPr lang="en-CA" altLang="en-US" sz="2000" dirty="0"/>
              <a:t>, </a:t>
            </a:r>
            <a:r>
              <a:rPr lang="en-CA" altLang="en-US" sz="2000" i="1" dirty="0"/>
              <a:t>v</a:t>
            </a:r>
            <a:r>
              <a:rPr lang="en-CA" altLang="en-US" sz="2000" i="1" baseline="-25000" dirty="0"/>
              <a:t>1</a:t>
            </a:r>
            <a:r>
              <a:rPr lang="en-CA" altLang="en-US" sz="2000" dirty="0"/>
              <a:t> and the same peak pressure</a:t>
            </a:r>
            <a:r>
              <a:rPr lang="en-CA" altLang="en-US" sz="2000" i="1" dirty="0"/>
              <a:t> p</a:t>
            </a:r>
            <a:r>
              <a:rPr lang="en-CA" altLang="en-US" sz="2000" i="1" baseline="-25000" dirty="0"/>
              <a:t>3</a:t>
            </a:r>
            <a:r>
              <a:rPr lang="en-CA" altLang="en-US" sz="2000" dirty="0"/>
              <a:t> </a:t>
            </a:r>
          </a:p>
          <a:p>
            <a:pPr eaLnBrk="1" hangingPunct="1"/>
            <a:r>
              <a:rPr lang="en-CA" altLang="en-US" sz="2000" dirty="0"/>
              <a:t>(actual design limitation in engines):</a:t>
            </a:r>
            <a:endParaRPr lang="en-US" altLang="en-US" sz="2000" dirty="0"/>
          </a:p>
        </p:txBody>
      </p:sp>
      <p:graphicFrame>
        <p:nvGraphicFramePr>
          <p:cNvPr id="9221" name="Object 1032">
            <a:extLst>
              <a:ext uri="{FF2B5EF4-FFF2-40B4-BE49-F238E27FC236}">
                <a16:creationId xmlns:a16="http://schemas.microsoft.com/office/drawing/2014/main" id="{FB8CA762-1E5C-B846-3928-39942987ECFB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028950" y="5905500"/>
          <a:ext cx="3802063" cy="571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2197080" imgH="330120" progId="Equation.3">
                  <p:embed/>
                </p:oleObj>
              </mc:Choice>
              <mc:Fallback>
                <p:oleObj name="Equation" r:id="rId8" imgW="2197080" imgH="330120" progId="Equation.3">
                  <p:embed/>
                  <p:pic>
                    <p:nvPicPr>
                      <p:cNvPr id="9221" name="Object 1032">
                        <a:extLst>
                          <a:ext uri="{FF2B5EF4-FFF2-40B4-BE49-F238E27FC236}">
                            <a16:creationId xmlns:a16="http://schemas.microsoft.com/office/drawing/2014/main" id="{FB8CA762-1E5C-B846-3928-39942987ECFB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28950" y="5905500"/>
                        <a:ext cx="3802063" cy="571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" name="Group 38">
            <a:extLst>
              <a:ext uri="{FF2B5EF4-FFF2-40B4-BE49-F238E27FC236}">
                <a16:creationId xmlns:a16="http://schemas.microsoft.com/office/drawing/2014/main" id="{58CDB495-6751-FE07-460E-887A7C128C9F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2DFD1409-CFBE-82B5-80E7-1825E2289A0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8FBADAD0-30CD-741E-105F-DAE47DC99BB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9">
                  <a:extLst>
                    <a:ext uri="{FF2B5EF4-FFF2-40B4-BE49-F238E27FC236}">
                      <a16:creationId xmlns:a16="http://schemas.microsoft.com/office/drawing/2014/main" id="{80D3E40A-1141-AE80-7FDC-2C2A1481AE1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7" name="Rectangle 10">
                    <a:extLst>
                      <a:ext uri="{FF2B5EF4-FFF2-40B4-BE49-F238E27FC236}">
                        <a16:creationId xmlns:a16="http://schemas.microsoft.com/office/drawing/2014/main" id="{A4CB0E1F-E12B-0D93-DDB0-DBF68DAFF4D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1">
                    <a:extLst>
                      <a:ext uri="{FF2B5EF4-FFF2-40B4-BE49-F238E27FC236}">
                        <a16:creationId xmlns:a16="http://schemas.microsoft.com/office/drawing/2014/main" id="{9BB6B76C-6FF0-9069-00C5-7FD2583A23B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" name="Group 12">
                  <a:extLst>
                    <a:ext uri="{FF2B5EF4-FFF2-40B4-BE49-F238E27FC236}">
                      <a16:creationId xmlns:a16="http://schemas.microsoft.com/office/drawing/2014/main" id="{E0B7409E-753A-6909-9801-C2DEEE751E2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" name="Rectangle 13">
                    <a:extLst>
                      <a:ext uri="{FF2B5EF4-FFF2-40B4-BE49-F238E27FC236}">
                        <a16:creationId xmlns:a16="http://schemas.microsoft.com/office/drawing/2014/main" id="{760ADE99-87BC-00A7-009A-B445F0F226E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4">
                    <a:extLst>
                      <a:ext uri="{FF2B5EF4-FFF2-40B4-BE49-F238E27FC236}">
                        <a16:creationId xmlns:a16="http://schemas.microsoft.com/office/drawing/2014/main" id="{3DCDE006-B1E0-175A-A625-F29BCE3DAAA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5">
                  <a:extLst>
                    <a:ext uri="{FF2B5EF4-FFF2-40B4-BE49-F238E27FC236}">
                      <a16:creationId xmlns:a16="http://schemas.microsoft.com/office/drawing/2014/main" id="{6AAEAA46-AF1F-70BB-E80D-5566360B0DB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3" name="Rectangle 16">
                    <a:extLst>
                      <a:ext uri="{FF2B5EF4-FFF2-40B4-BE49-F238E27FC236}">
                        <a16:creationId xmlns:a16="http://schemas.microsoft.com/office/drawing/2014/main" id="{A9772461-8394-DD73-50B6-ABEA2BF92E8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17">
                    <a:extLst>
                      <a:ext uri="{FF2B5EF4-FFF2-40B4-BE49-F238E27FC236}">
                        <a16:creationId xmlns:a16="http://schemas.microsoft.com/office/drawing/2014/main" id="{F183EF3B-BE09-E608-E7AA-A63E1A1FE7A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8">
                  <a:extLst>
                    <a:ext uri="{FF2B5EF4-FFF2-40B4-BE49-F238E27FC236}">
                      <a16:creationId xmlns:a16="http://schemas.microsoft.com/office/drawing/2014/main" id="{7C388B75-FB08-D8FD-A5E3-ED77F9DEBA2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" name="Rectangle 19">
                    <a:extLst>
                      <a:ext uri="{FF2B5EF4-FFF2-40B4-BE49-F238E27FC236}">
                        <a16:creationId xmlns:a16="http://schemas.microsoft.com/office/drawing/2014/main" id="{FB896C92-716D-1C5B-6F55-FD5D863F341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" name="Rectangle 20">
                    <a:extLst>
                      <a:ext uri="{FF2B5EF4-FFF2-40B4-BE49-F238E27FC236}">
                        <a16:creationId xmlns:a16="http://schemas.microsoft.com/office/drawing/2014/main" id="{41A6C312-1496-4917-8D38-0BD8296F7E1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21">
                <a:extLst>
                  <a:ext uri="{FF2B5EF4-FFF2-40B4-BE49-F238E27FC236}">
                    <a16:creationId xmlns:a16="http://schemas.microsoft.com/office/drawing/2014/main" id="{CE9751DF-499A-CC89-8B64-5503B4E8237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D049811C-36FD-38FB-1727-B19E6B4D1CB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9" name="Text Box 1026">
            <a:extLst>
              <a:ext uri="{FF2B5EF4-FFF2-40B4-BE49-F238E27FC236}">
                <a16:creationId xmlns:a16="http://schemas.microsoft.com/office/drawing/2014/main" id="{A8B881AC-8B44-5A99-3712-15FE5F8C5B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95400" y="390525"/>
            <a:ext cx="5575501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CA" altLang="en-US" sz="2800" dirty="0"/>
              <a:t>Generic Nature of The Dual Cycle</a:t>
            </a:r>
            <a:endParaRPr lang="en-US" alt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25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25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25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253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253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9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92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9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9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7" dur="500"/>
                                        <p:tgtEl>
                                          <p:spTgt spid="9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4" grpId="0" build="p"/>
      <p:bldP spid="9223" grpId="0"/>
      <p:bldP spid="922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5" name="Picture 1026" descr="~lwf0007">
            <a:extLst>
              <a:ext uri="{FF2B5EF4-FFF2-40B4-BE49-F238E27FC236}">
                <a16:creationId xmlns:a16="http://schemas.microsoft.com/office/drawing/2014/main" id="{F30667C3-5D4A-3F15-D71B-8798828648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2763" y="1101725"/>
            <a:ext cx="2717800" cy="5332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56" name="Picture 1027" descr="~lwf0008">
            <a:extLst>
              <a:ext uri="{FF2B5EF4-FFF2-40B4-BE49-F238E27FC236}">
                <a16:creationId xmlns:a16="http://schemas.microsoft.com/office/drawing/2014/main" id="{D4AC2A63-5CBE-1F51-B5B6-94B506F66E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4925" y="993775"/>
            <a:ext cx="3630613" cy="5478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557" name="Text Box 1028">
            <a:extLst>
              <a:ext uri="{FF2B5EF4-FFF2-40B4-BE49-F238E27FC236}">
                <a16:creationId xmlns:a16="http://schemas.microsoft.com/office/drawing/2014/main" id="{F5E5E6D9-8711-CED1-91DC-E3B894EDDF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0375" y="219502"/>
            <a:ext cx="335280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CA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 the </a:t>
            </a:r>
            <a:r>
              <a:rPr lang="en-CA" alt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same compression ratio p</a:t>
            </a:r>
            <a:r>
              <a:rPr lang="en-CA" altLang="en-US" sz="24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CA" alt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/p</a:t>
            </a:r>
            <a:r>
              <a:rPr lang="en-CA" altLang="en-US" sz="24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CA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en-US" alt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558" name="Text Box 1029">
            <a:extLst>
              <a:ext uri="{FF2B5EF4-FFF2-40B4-BE49-F238E27FC236}">
                <a16:creationId xmlns:a16="http://schemas.microsoft.com/office/drawing/2014/main" id="{D2B2D9F5-72A8-3B90-3D84-BE14851CA6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53000" y="381000"/>
            <a:ext cx="39655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CA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For the </a:t>
            </a:r>
            <a:r>
              <a:rPr lang="en-CA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same peak pressure p</a:t>
            </a:r>
            <a:r>
              <a:rPr lang="en-CA" altLang="en-US" sz="2400" i="1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CA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415" name="Rectangle 1030">
            <a:extLst>
              <a:ext uri="{FF2B5EF4-FFF2-40B4-BE49-F238E27FC236}">
                <a16:creationId xmlns:a16="http://schemas.microsoft.com/office/drawing/2014/main" id="{F9447566-3561-C59A-5C60-56F5F2405F4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72200" y="2714625"/>
            <a:ext cx="1917700" cy="1524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7416" name="Rectangle 1031">
            <a:extLst>
              <a:ext uri="{FF2B5EF4-FFF2-40B4-BE49-F238E27FC236}">
                <a16:creationId xmlns:a16="http://schemas.microsoft.com/office/drawing/2014/main" id="{B6CA3A2D-6F18-792A-7A06-C99CCE1AE9B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86600" y="2587625"/>
            <a:ext cx="558800" cy="1270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7417" name="Rectangle 1032">
            <a:extLst>
              <a:ext uri="{FF2B5EF4-FFF2-40B4-BE49-F238E27FC236}">
                <a16:creationId xmlns:a16="http://schemas.microsoft.com/office/drawing/2014/main" id="{48AAD0A4-B713-A5DC-365C-A19349FFFFA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73188" y="3227388"/>
            <a:ext cx="1347787" cy="93662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7418" name="Rectangle 1033">
            <a:extLst>
              <a:ext uri="{FF2B5EF4-FFF2-40B4-BE49-F238E27FC236}">
                <a16:creationId xmlns:a16="http://schemas.microsoft.com/office/drawing/2014/main" id="{AD9D0B62-B8E7-72F0-9F4E-3CD31DEF30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00200" y="3124200"/>
            <a:ext cx="88900" cy="889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7419" name="Rectangle 1034">
            <a:extLst>
              <a:ext uri="{FF2B5EF4-FFF2-40B4-BE49-F238E27FC236}">
                <a16:creationId xmlns:a16="http://schemas.microsoft.com/office/drawing/2014/main" id="{07D48EF6-1D2B-1446-28F6-6BBEE93DF93A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1373188" y="3060700"/>
            <a:ext cx="77787" cy="27781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graphicFrame>
        <p:nvGraphicFramePr>
          <p:cNvPr id="23554" name="Object 1024">
            <a:extLst>
              <a:ext uri="{FF2B5EF4-FFF2-40B4-BE49-F238E27FC236}">
                <a16:creationId xmlns:a16="http://schemas.microsoft.com/office/drawing/2014/main" id="{983F61F3-7820-904B-9BE1-D7963D7E8477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498850" y="2555875"/>
          <a:ext cx="1436688" cy="15541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434960" imgH="1549080" progId="Equation.3">
                  <p:embed/>
                </p:oleObj>
              </mc:Choice>
              <mc:Fallback>
                <p:oleObj name="Equation" r:id="rId4" imgW="1434960" imgH="1549080" progId="Equation.3">
                  <p:embed/>
                  <p:pic>
                    <p:nvPicPr>
                      <p:cNvPr id="23554" name="Object 1024">
                        <a:extLst>
                          <a:ext uri="{FF2B5EF4-FFF2-40B4-BE49-F238E27FC236}">
                            <a16:creationId xmlns:a16="http://schemas.microsoft.com/office/drawing/2014/main" id="{983F61F3-7820-904B-9BE1-D7963D7E8477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98850" y="2555875"/>
                        <a:ext cx="1436688" cy="15541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420" name="Rectangle 1036">
            <a:extLst>
              <a:ext uri="{FF2B5EF4-FFF2-40B4-BE49-F238E27FC236}">
                <a16:creationId xmlns:a16="http://schemas.microsoft.com/office/drawing/2014/main" id="{32986756-2CF8-0751-0B73-1150930B62C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54400" y="2552700"/>
            <a:ext cx="1511300" cy="15875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7421" name="Text Box 1037">
            <a:extLst>
              <a:ext uri="{FF2B5EF4-FFF2-40B4-BE49-F238E27FC236}">
                <a16:creationId xmlns:a16="http://schemas.microsoft.com/office/drawing/2014/main" id="{3BD6EFD2-BC0D-6C32-CFA4-B5C0902D6102}"/>
              </a:ext>
            </a:extLst>
          </p:cNvPr>
          <p:cNvSpPr txBox="1">
            <a:spLocks noChangeArrowheads="1"/>
          </p:cNvSpPr>
          <p:nvPr/>
        </p:nvSpPr>
        <p:spPr bwMode="auto">
          <a:xfrm rot="-967459">
            <a:off x="5788025" y="4516438"/>
            <a:ext cx="604838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CA" altLang="en-US" sz="1200"/>
              <a:t>Diesel</a:t>
            </a:r>
            <a:endParaRPr lang="en-US" altLang="en-US" sz="1200"/>
          </a:p>
        </p:txBody>
      </p:sp>
      <p:sp>
        <p:nvSpPr>
          <p:cNvPr id="17422" name="Text Box 1038">
            <a:extLst>
              <a:ext uri="{FF2B5EF4-FFF2-40B4-BE49-F238E27FC236}">
                <a16:creationId xmlns:a16="http://schemas.microsoft.com/office/drawing/2014/main" id="{74594194-292A-F0DD-50FC-EB9B95438444}"/>
              </a:ext>
            </a:extLst>
          </p:cNvPr>
          <p:cNvSpPr txBox="1">
            <a:spLocks noChangeArrowheads="1"/>
          </p:cNvSpPr>
          <p:nvPr/>
        </p:nvSpPr>
        <p:spPr bwMode="auto">
          <a:xfrm rot="-1633825">
            <a:off x="5800725" y="4884738"/>
            <a:ext cx="495300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CA" altLang="en-US" sz="1200"/>
              <a:t>Dual</a:t>
            </a:r>
            <a:endParaRPr lang="en-US" altLang="en-US" sz="1200"/>
          </a:p>
        </p:txBody>
      </p:sp>
      <p:sp>
        <p:nvSpPr>
          <p:cNvPr id="17423" name="Text Box 1039">
            <a:extLst>
              <a:ext uri="{FF2B5EF4-FFF2-40B4-BE49-F238E27FC236}">
                <a16:creationId xmlns:a16="http://schemas.microsoft.com/office/drawing/2014/main" id="{BB9878FF-3152-928D-2248-09048B4C4649}"/>
              </a:ext>
            </a:extLst>
          </p:cNvPr>
          <p:cNvSpPr txBox="1">
            <a:spLocks noChangeArrowheads="1"/>
          </p:cNvSpPr>
          <p:nvPr/>
        </p:nvSpPr>
        <p:spPr bwMode="auto">
          <a:xfrm rot="-1789140">
            <a:off x="5829300" y="5194300"/>
            <a:ext cx="473075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CA" altLang="en-US" sz="1200"/>
              <a:t>Otto</a:t>
            </a:r>
            <a:endParaRPr lang="en-US" altLang="en-US" sz="1200"/>
          </a:p>
        </p:txBody>
      </p:sp>
      <p:sp>
        <p:nvSpPr>
          <p:cNvPr id="17424" name="Text Box 1040">
            <a:extLst>
              <a:ext uri="{FF2B5EF4-FFF2-40B4-BE49-F238E27FC236}">
                <a16:creationId xmlns:a16="http://schemas.microsoft.com/office/drawing/2014/main" id="{1CD01604-0AB1-829B-3FFE-4D5BAE830D76}"/>
              </a:ext>
            </a:extLst>
          </p:cNvPr>
          <p:cNvSpPr txBox="1">
            <a:spLocks noChangeArrowheads="1"/>
          </p:cNvSpPr>
          <p:nvPr/>
        </p:nvSpPr>
        <p:spPr bwMode="auto">
          <a:xfrm rot="-1385923">
            <a:off x="2232025" y="4503738"/>
            <a:ext cx="604838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CA" altLang="en-US" sz="1200"/>
              <a:t>Diesel</a:t>
            </a:r>
            <a:endParaRPr lang="en-US" altLang="en-US" sz="1200"/>
          </a:p>
        </p:txBody>
      </p:sp>
      <p:sp>
        <p:nvSpPr>
          <p:cNvPr id="17425" name="Text Box 1041">
            <a:extLst>
              <a:ext uri="{FF2B5EF4-FFF2-40B4-BE49-F238E27FC236}">
                <a16:creationId xmlns:a16="http://schemas.microsoft.com/office/drawing/2014/main" id="{10A7AD9F-3222-7E97-2E8C-77CABA03C44C}"/>
              </a:ext>
            </a:extLst>
          </p:cNvPr>
          <p:cNvSpPr txBox="1">
            <a:spLocks noChangeArrowheads="1"/>
          </p:cNvSpPr>
          <p:nvPr/>
        </p:nvSpPr>
        <p:spPr bwMode="auto">
          <a:xfrm rot="-1633825">
            <a:off x="2409825" y="4211638"/>
            <a:ext cx="495300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CA" altLang="en-US" sz="1200"/>
              <a:t>Dual</a:t>
            </a:r>
            <a:endParaRPr lang="en-US" altLang="en-US" sz="1200"/>
          </a:p>
        </p:txBody>
      </p:sp>
      <p:sp>
        <p:nvSpPr>
          <p:cNvPr id="17426" name="Text Box 1042">
            <a:extLst>
              <a:ext uri="{FF2B5EF4-FFF2-40B4-BE49-F238E27FC236}">
                <a16:creationId xmlns:a16="http://schemas.microsoft.com/office/drawing/2014/main" id="{A78FAB1D-AA43-F651-4D3D-821860BF350A}"/>
              </a:ext>
            </a:extLst>
          </p:cNvPr>
          <p:cNvSpPr txBox="1">
            <a:spLocks noChangeArrowheads="1"/>
          </p:cNvSpPr>
          <p:nvPr/>
        </p:nvSpPr>
        <p:spPr bwMode="auto">
          <a:xfrm rot="-2555522">
            <a:off x="2298700" y="4051300"/>
            <a:ext cx="473075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CA" altLang="en-US" sz="1200"/>
              <a:t>Otto</a:t>
            </a:r>
            <a:endParaRPr lang="en-US" altLang="en-US" sz="1200"/>
          </a:p>
        </p:txBody>
      </p:sp>
      <p:sp>
        <p:nvSpPr>
          <p:cNvPr id="17427" name="Rectangle 1043">
            <a:extLst>
              <a:ext uri="{FF2B5EF4-FFF2-40B4-BE49-F238E27FC236}">
                <a16:creationId xmlns:a16="http://schemas.microsoft.com/office/drawing/2014/main" id="{38B5991D-EA75-F0AF-A2E2-BEB7DDC54D7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71600" y="3195638"/>
            <a:ext cx="615950" cy="55562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7428" name="Text Box 1044">
            <a:extLst>
              <a:ext uri="{FF2B5EF4-FFF2-40B4-BE49-F238E27FC236}">
                <a16:creationId xmlns:a16="http://schemas.microsoft.com/office/drawing/2014/main" id="{59228DD0-993E-BB5A-2786-DBC7371944E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25625" y="1963738"/>
            <a:ext cx="869950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200">
                <a:solidFill>
                  <a:srgbClr val="FF3300"/>
                </a:solidFill>
              </a:rPr>
              <a:t>“x” </a:t>
            </a:r>
            <a:r>
              <a:rPr lang="en-US" altLang="en-US" sz="1200">
                <a:solidFill>
                  <a:srgbClr val="FF3300"/>
                </a:solidFill>
                <a:cs typeface="Arial" panose="020B0604020202020204" pitchFamily="34" charset="0"/>
              </a:rPr>
              <a:t>→</a:t>
            </a:r>
            <a:r>
              <a:rPr lang="en-US" altLang="en-US" sz="1200">
                <a:solidFill>
                  <a:srgbClr val="FF3300"/>
                </a:solidFill>
              </a:rPr>
              <a:t>“2.5”</a:t>
            </a:r>
          </a:p>
        </p:txBody>
      </p:sp>
      <p:sp>
        <p:nvSpPr>
          <p:cNvPr id="17429" name="Line 1045">
            <a:extLst>
              <a:ext uri="{FF2B5EF4-FFF2-40B4-BE49-F238E27FC236}">
                <a16:creationId xmlns:a16="http://schemas.microsoft.com/office/drawing/2014/main" id="{AD49FE21-B969-43D7-223A-B78116CB617B}"/>
              </a:ext>
            </a:extLst>
          </p:cNvPr>
          <p:cNvSpPr>
            <a:spLocks noChangeShapeType="1"/>
          </p:cNvSpPr>
          <p:nvPr/>
        </p:nvSpPr>
        <p:spPr bwMode="auto">
          <a:xfrm>
            <a:off x="1346200" y="3225800"/>
            <a:ext cx="10668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430" name="Line 1046">
            <a:extLst>
              <a:ext uri="{FF2B5EF4-FFF2-40B4-BE49-F238E27FC236}">
                <a16:creationId xmlns:a16="http://schemas.microsoft.com/office/drawing/2014/main" id="{5E69A994-7D1D-CC57-B027-9D9F67C862CD}"/>
              </a:ext>
            </a:extLst>
          </p:cNvPr>
          <p:cNvSpPr>
            <a:spLocks noChangeShapeType="1"/>
          </p:cNvSpPr>
          <p:nvPr/>
        </p:nvSpPr>
        <p:spPr bwMode="auto">
          <a:xfrm>
            <a:off x="5956300" y="2743200"/>
            <a:ext cx="21590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431" name="Rectangle 1047">
            <a:extLst>
              <a:ext uri="{FF2B5EF4-FFF2-40B4-BE49-F238E27FC236}">
                <a16:creationId xmlns:a16="http://schemas.microsoft.com/office/drawing/2014/main" id="{C8FCC66E-A135-6944-C03F-2143F8FE506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51500" y="1295400"/>
            <a:ext cx="330200" cy="1778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7432" name="Text Box 1048">
            <a:extLst>
              <a:ext uri="{FF2B5EF4-FFF2-40B4-BE49-F238E27FC236}">
                <a16:creationId xmlns:a16="http://schemas.microsoft.com/office/drawing/2014/main" id="{1868AC53-4571-6D56-53ED-0C2082E8BFC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97525" y="1239838"/>
            <a:ext cx="436563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CA" altLang="en-US" sz="1000"/>
              <a:t>P</a:t>
            </a:r>
            <a:r>
              <a:rPr lang="en-CA" altLang="en-US" sz="1000" baseline="-25000"/>
              <a:t>max</a:t>
            </a:r>
            <a:endParaRPr lang="en-US" altLang="en-US" sz="1000" baseline="-25000"/>
          </a:p>
        </p:txBody>
      </p:sp>
      <p:sp>
        <p:nvSpPr>
          <p:cNvPr id="17433" name="Rectangle 1049">
            <a:extLst>
              <a:ext uri="{FF2B5EF4-FFF2-40B4-BE49-F238E27FC236}">
                <a16:creationId xmlns:a16="http://schemas.microsoft.com/office/drawing/2014/main" id="{200AB368-3A63-7A20-300E-DCC7795E04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10200" y="3898900"/>
            <a:ext cx="317500" cy="1778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7434" name="Text Box 1050">
            <a:extLst>
              <a:ext uri="{FF2B5EF4-FFF2-40B4-BE49-F238E27FC236}">
                <a16:creationId xmlns:a16="http://schemas.microsoft.com/office/drawing/2014/main" id="{EBC02D8D-BC27-3D87-33C0-9922925D7D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43525" y="3843338"/>
            <a:ext cx="430213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CA" altLang="en-US" sz="1000"/>
              <a:t>T</a:t>
            </a:r>
            <a:r>
              <a:rPr lang="en-CA" altLang="en-US" sz="1000" baseline="-25000"/>
              <a:t>max</a:t>
            </a:r>
            <a:endParaRPr lang="en-US" altLang="en-US" sz="1000" baseline="-25000"/>
          </a:p>
        </p:txBody>
      </p:sp>
      <p:sp>
        <p:nvSpPr>
          <p:cNvPr id="17435" name="Rectangle 1051">
            <a:extLst>
              <a:ext uri="{FF2B5EF4-FFF2-40B4-BE49-F238E27FC236}">
                <a16:creationId xmlns:a16="http://schemas.microsoft.com/office/drawing/2014/main" id="{F0741207-5109-021D-6C7C-1AB54E25F06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65800" y="2628900"/>
            <a:ext cx="241300" cy="2159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7436" name="Text Box 1052">
            <a:extLst>
              <a:ext uri="{FF2B5EF4-FFF2-40B4-BE49-F238E27FC236}">
                <a16:creationId xmlns:a16="http://schemas.microsoft.com/office/drawing/2014/main" id="{EF3F5BAE-A810-C98E-6297-6EAB09C15A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99125" y="2624138"/>
            <a:ext cx="3175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CA" altLang="en-US" sz="1000"/>
              <a:t>P</a:t>
            </a:r>
            <a:r>
              <a:rPr lang="en-CA" altLang="en-US" sz="1000" baseline="-25000"/>
              <a:t>o</a:t>
            </a:r>
            <a:endParaRPr lang="en-US" altLang="en-US" sz="1000" baseline="-25000"/>
          </a:p>
        </p:txBody>
      </p:sp>
      <p:sp>
        <p:nvSpPr>
          <p:cNvPr id="17437" name="Rectangle 1053">
            <a:extLst>
              <a:ext uri="{FF2B5EF4-FFF2-40B4-BE49-F238E27FC236}">
                <a16:creationId xmlns:a16="http://schemas.microsoft.com/office/drawing/2014/main" id="{D5CC982B-C2E7-B2D2-A1A2-609D5703A1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04900" y="3162300"/>
            <a:ext cx="177800" cy="1651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7438" name="Text Box 1054">
            <a:extLst>
              <a:ext uri="{FF2B5EF4-FFF2-40B4-BE49-F238E27FC236}">
                <a16:creationId xmlns:a16="http://schemas.microsoft.com/office/drawing/2014/main" id="{0144C69A-5149-FBA9-7598-0BFF1B71228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25525" y="3106738"/>
            <a:ext cx="3175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CA" altLang="en-US" sz="1000"/>
              <a:t>P</a:t>
            </a:r>
            <a:r>
              <a:rPr lang="en-CA" altLang="en-US" sz="1000" baseline="-25000"/>
              <a:t>o</a:t>
            </a:r>
            <a:endParaRPr lang="en-US" altLang="en-US" sz="1000" baseline="-25000"/>
          </a:p>
        </p:txBody>
      </p:sp>
      <p:sp>
        <p:nvSpPr>
          <p:cNvPr id="17439" name="Text Box 1055">
            <a:extLst>
              <a:ext uri="{FF2B5EF4-FFF2-40B4-BE49-F238E27FC236}">
                <a16:creationId xmlns:a16="http://schemas.microsoft.com/office/drawing/2014/main" id="{D3F3F6F3-0986-51FD-DADF-11F5041123A9}"/>
              </a:ext>
            </a:extLst>
          </p:cNvPr>
          <p:cNvSpPr txBox="1">
            <a:spLocks noChangeArrowheads="1"/>
          </p:cNvSpPr>
          <p:nvPr/>
        </p:nvSpPr>
        <p:spPr bwMode="auto">
          <a:xfrm rot="-5400000">
            <a:off x="435769" y="2275681"/>
            <a:ext cx="877888" cy="24447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CA" altLang="en-US" sz="1000" b="1"/>
              <a:t>Pressure, P</a:t>
            </a:r>
            <a:endParaRPr lang="en-US" altLang="en-US" sz="1000" b="1"/>
          </a:p>
        </p:txBody>
      </p:sp>
      <p:sp>
        <p:nvSpPr>
          <p:cNvPr id="17440" name="Text Box 1056">
            <a:extLst>
              <a:ext uri="{FF2B5EF4-FFF2-40B4-BE49-F238E27FC236}">
                <a16:creationId xmlns:a16="http://schemas.microsoft.com/office/drawing/2014/main" id="{F3DDA21D-31F9-941E-032A-75EED70BB074}"/>
              </a:ext>
            </a:extLst>
          </p:cNvPr>
          <p:cNvSpPr txBox="1">
            <a:spLocks noChangeArrowheads="1"/>
          </p:cNvSpPr>
          <p:nvPr/>
        </p:nvSpPr>
        <p:spPr bwMode="auto">
          <a:xfrm rot="-5400000">
            <a:off x="4944269" y="2085181"/>
            <a:ext cx="877888" cy="24447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CA" altLang="en-US" sz="1000" b="1"/>
              <a:t>Pressure, P</a:t>
            </a:r>
            <a:endParaRPr lang="en-US" altLang="en-US" sz="1000" b="1"/>
          </a:p>
        </p:txBody>
      </p:sp>
      <p:sp>
        <p:nvSpPr>
          <p:cNvPr id="17441" name="Text Box 1057">
            <a:extLst>
              <a:ext uri="{FF2B5EF4-FFF2-40B4-BE49-F238E27FC236}">
                <a16:creationId xmlns:a16="http://schemas.microsoft.com/office/drawing/2014/main" id="{AC514984-97D9-EA24-610F-1A71578CDB3E}"/>
              </a:ext>
            </a:extLst>
          </p:cNvPr>
          <p:cNvSpPr txBox="1">
            <a:spLocks noChangeArrowheads="1"/>
          </p:cNvSpPr>
          <p:nvPr/>
        </p:nvSpPr>
        <p:spPr bwMode="auto">
          <a:xfrm rot="-5400000">
            <a:off x="60326" y="5087937"/>
            <a:ext cx="1098550" cy="24447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CA" altLang="en-US" sz="1000" b="1"/>
              <a:t>Temperature, T</a:t>
            </a:r>
            <a:endParaRPr lang="en-US" altLang="en-US" sz="1000" b="1"/>
          </a:p>
        </p:txBody>
      </p:sp>
      <p:sp>
        <p:nvSpPr>
          <p:cNvPr id="17442" name="Text Box 1058">
            <a:extLst>
              <a:ext uri="{FF2B5EF4-FFF2-40B4-BE49-F238E27FC236}">
                <a16:creationId xmlns:a16="http://schemas.microsoft.com/office/drawing/2014/main" id="{A669B562-63E5-CD33-12E8-56E2FF6CB786}"/>
              </a:ext>
            </a:extLst>
          </p:cNvPr>
          <p:cNvSpPr txBox="1">
            <a:spLocks noChangeArrowheads="1"/>
          </p:cNvSpPr>
          <p:nvPr/>
        </p:nvSpPr>
        <p:spPr bwMode="auto">
          <a:xfrm rot="-5400000">
            <a:off x="4606926" y="4897437"/>
            <a:ext cx="1098550" cy="24447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CA" altLang="en-US" sz="1000" b="1"/>
              <a:t>Temperature, T</a:t>
            </a:r>
            <a:endParaRPr lang="en-US" altLang="en-US" sz="1000" b="1"/>
          </a:p>
        </p:txBody>
      </p:sp>
      <p:sp>
        <p:nvSpPr>
          <p:cNvPr id="17443" name="Text Box 1059">
            <a:extLst>
              <a:ext uri="{FF2B5EF4-FFF2-40B4-BE49-F238E27FC236}">
                <a16:creationId xmlns:a16="http://schemas.microsoft.com/office/drawing/2014/main" id="{7F023165-EEF0-976C-493C-24A67A744EE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4625" y="3424238"/>
            <a:ext cx="1160463" cy="39687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CA" altLang="en-US" sz="1000" b="1"/>
              <a:t>Specific Volume</a:t>
            </a:r>
          </a:p>
          <a:p>
            <a:pPr eaLnBrk="1" hangingPunct="1"/>
            <a:endParaRPr lang="en-US" altLang="en-US" sz="1000" b="1"/>
          </a:p>
        </p:txBody>
      </p:sp>
      <p:sp>
        <p:nvSpPr>
          <p:cNvPr id="17444" name="Text Box 1060">
            <a:extLst>
              <a:ext uri="{FF2B5EF4-FFF2-40B4-BE49-F238E27FC236}">
                <a16:creationId xmlns:a16="http://schemas.microsoft.com/office/drawing/2014/main" id="{39DC898E-06D7-E7CB-7453-A4B29F9755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35725" y="3221038"/>
            <a:ext cx="1160463" cy="39687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CA" altLang="en-US" sz="1000" b="1"/>
              <a:t>Specific Volume</a:t>
            </a:r>
          </a:p>
          <a:p>
            <a:pPr eaLnBrk="1" hangingPunct="1"/>
            <a:endParaRPr lang="en-US" altLang="en-US" sz="1000" b="1"/>
          </a:p>
        </p:txBody>
      </p:sp>
      <p:sp>
        <p:nvSpPr>
          <p:cNvPr id="17445" name="Text Box 1061">
            <a:extLst>
              <a:ext uri="{FF2B5EF4-FFF2-40B4-BE49-F238E27FC236}">
                <a16:creationId xmlns:a16="http://schemas.microsoft.com/office/drawing/2014/main" id="{D53F900F-D126-33AC-4AAC-881E1D548B2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84325" y="6294438"/>
            <a:ext cx="1160463" cy="24447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CA" altLang="en-US" sz="1000" b="1"/>
              <a:t>Entropy</a:t>
            </a:r>
            <a:endParaRPr lang="en-US" altLang="en-US" sz="1000" b="1"/>
          </a:p>
        </p:txBody>
      </p:sp>
      <p:sp>
        <p:nvSpPr>
          <p:cNvPr id="17446" name="Text Box 1062">
            <a:extLst>
              <a:ext uri="{FF2B5EF4-FFF2-40B4-BE49-F238E27FC236}">
                <a16:creationId xmlns:a16="http://schemas.microsoft.com/office/drawing/2014/main" id="{D964819F-8774-537B-E8FE-0D53E8062F7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50025" y="6281738"/>
            <a:ext cx="1160463" cy="24447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CA" altLang="en-US" sz="1000" b="1"/>
              <a:t>Entropy</a:t>
            </a:r>
            <a:endParaRPr lang="en-US" altLang="en-US" sz="1000" b="1"/>
          </a:p>
        </p:txBody>
      </p:sp>
      <p:grpSp>
        <p:nvGrpSpPr>
          <p:cNvPr id="3" name="Group 19">
            <a:extLst>
              <a:ext uri="{FF2B5EF4-FFF2-40B4-BE49-F238E27FC236}">
                <a16:creationId xmlns:a16="http://schemas.microsoft.com/office/drawing/2014/main" id="{11B2C93B-F5C9-997E-0FF5-5A8057539201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5" name="Group 8">
              <a:extLst>
                <a:ext uri="{FF2B5EF4-FFF2-40B4-BE49-F238E27FC236}">
                  <a16:creationId xmlns:a16="http://schemas.microsoft.com/office/drawing/2014/main" id="{DA2D9EC9-C8F9-2BD0-BBCD-965BA4B8F04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7" name="Group 9">
                <a:extLst>
                  <a:ext uri="{FF2B5EF4-FFF2-40B4-BE49-F238E27FC236}">
                    <a16:creationId xmlns:a16="http://schemas.microsoft.com/office/drawing/2014/main" id="{DF039763-819F-7E27-AC9C-550D5D8D5EE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17" name="Rectangle 10">
                  <a:extLst>
                    <a:ext uri="{FF2B5EF4-FFF2-40B4-BE49-F238E27FC236}">
                      <a16:creationId xmlns:a16="http://schemas.microsoft.com/office/drawing/2014/main" id="{A3E71D3C-44CF-FED1-BD4D-ACE7954D40F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18" name="Rectangle 11">
                  <a:extLst>
                    <a:ext uri="{FF2B5EF4-FFF2-40B4-BE49-F238E27FC236}">
                      <a16:creationId xmlns:a16="http://schemas.microsoft.com/office/drawing/2014/main" id="{1744DE30-5089-5363-B453-E542DE79C3B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  <p:grpSp>
            <p:nvGrpSpPr>
              <p:cNvPr id="8" name="Group 12">
                <a:extLst>
                  <a:ext uri="{FF2B5EF4-FFF2-40B4-BE49-F238E27FC236}">
                    <a16:creationId xmlns:a16="http://schemas.microsoft.com/office/drawing/2014/main" id="{A7C0A937-C4E4-1B52-F36C-BB206D65A35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15" name="Rectangle 13">
                  <a:extLst>
                    <a:ext uri="{FF2B5EF4-FFF2-40B4-BE49-F238E27FC236}">
                      <a16:creationId xmlns:a16="http://schemas.microsoft.com/office/drawing/2014/main" id="{A3B13386-910F-AD1C-06C1-903F4D40BAE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16" name="Rectangle 14">
                  <a:extLst>
                    <a:ext uri="{FF2B5EF4-FFF2-40B4-BE49-F238E27FC236}">
                      <a16:creationId xmlns:a16="http://schemas.microsoft.com/office/drawing/2014/main" id="{EDC8B932-77BB-071E-BDE2-DCC3BA0F203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  <p:grpSp>
            <p:nvGrpSpPr>
              <p:cNvPr id="9" name="Group 15">
                <a:extLst>
                  <a:ext uri="{FF2B5EF4-FFF2-40B4-BE49-F238E27FC236}">
                    <a16:creationId xmlns:a16="http://schemas.microsoft.com/office/drawing/2014/main" id="{AC51CFCB-EC5A-E1FC-4372-177BCA9EEEE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13" name="Rectangle 16">
                  <a:extLst>
                    <a:ext uri="{FF2B5EF4-FFF2-40B4-BE49-F238E27FC236}">
                      <a16:creationId xmlns:a16="http://schemas.microsoft.com/office/drawing/2014/main" id="{206F233C-609B-0EEC-3EA6-FA14C6716D4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14" name="Rectangle 17">
                  <a:extLst>
                    <a:ext uri="{FF2B5EF4-FFF2-40B4-BE49-F238E27FC236}">
                      <a16:creationId xmlns:a16="http://schemas.microsoft.com/office/drawing/2014/main" id="{820767F8-06AD-D5A0-025F-EDB358D6349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  <p:grpSp>
            <p:nvGrpSpPr>
              <p:cNvPr id="10" name="Group 18">
                <a:extLst>
                  <a:ext uri="{FF2B5EF4-FFF2-40B4-BE49-F238E27FC236}">
                    <a16:creationId xmlns:a16="http://schemas.microsoft.com/office/drawing/2014/main" id="{3EE3AA57-5A40-7742-F5C4-0198A1D5AB3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11" name="Rectangle 19">
                  <a:extLst>
                    <a:ext uri="{FF2B5EF4-FFF2-40B4-BE49-F238E27FC236}">
                      <a16:creationId xmlns:a16="http://schemas.microsoft.com/office/drawing/2014/main" id="{5D031F42-2DA9-4FAC-FC6F-C29B98F077C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12" name="Rectangle 20">
                  <a:extLst>
                    <a:ext uri="{FF2B5EF4-FFF2-40B4-BE49-F238E27FC236}">
                      <a16:creationId xmlns:a16="http://schemas.microsoft.com/office/drawing/2014/main" id="{728998A5-32E5-8082-9B03-D655F2D95B6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</p:grpSp>
        <p:sp>
          <p:nvSpPr>
            <p:cNvPr id="6" name="Rectangle 21">
              <a:extLst>
                <a:ext uri="{FF2B5EF4-FFF2-40B4-BE49-F238E27FC236}">
                  <a16:creationId xmlns:a16="http://schemas.microsoft.com/office/drawing/2014/main" id="{81D14821-72CC-E4DA-1CB0-1F615F8A9C7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93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35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35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35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35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35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57" grpId="0"/>
      <p:bldP spid="23558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2">
            <a:extLst>
              <a:ext uri="{FF2B5EF4-FFF2-40B4-BE49-F238E27FC236}">
                <a16:creationId xmlns:a16="http://schemas.microsoft.com/office/drawing/2014/main" id="{559B2636-9579-0C4A-C149-17408CC4CB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0" y="0"/>
            <a:ext cx="7772400" cy="1143000"/>
          </a:xfrm>
        </p:spPr>
        <p:txBody>
          <a:bodyPr/>
          <a:lstStyle/>
          <a:p>
            <a:r>
              <a:rPr lang="en-US" altLang="en-US" sz="2800" dirty="0"/>
              <a:t>Type of Fuel Vs Combustion Strategy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DC8D09E-C4E4-A3C6-81CE-1DBBBAF4A02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Highly volatile with High self Ignition Temperature: Spark Ignition. Ignition after thorough mixing of air and fuel.</a:t>
            </a:r>
          </a:p>
          <a:p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Less Volatile with low self Ignition Temperature: Compression Ignition , Almost simultaneous mixing &amp; Ignition.</a:t>
            </a:r>
          </a:p>
        </p:txBody>
      </p:sp>
      <p:grpSp>
        <p:nvGrpSpPr>
          <p:cNvPr id="2" name="Group 38">
            <a:extLst>
              <a:ext uri="{FF2B5EF4-FFF2-40B4-BE49-F238E27FC236}">
                <a16:creationId xmlns:a16="http://schemas.microsoft.com/office/drawing/2014/main" id="{D6CB8C36-6985-F5D5-FBD2-D0374BF4286F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1E59626B-9ADC-D20D-C33C-9CACFB798FE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6" name="Group 8">
                <a:extLst>
                  <a:ext uri="{FF2B5EF4-FFF2-40B4-BE49-F238E27FC236}">
                    <a16:creationId xmlns:a16="http://schemas.microsoft.com/office/drawing/2014/main" id="{2B5B177A-4DD5-4E81-8F76-76AF9B92A48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8" name="Group 9">
                  <a:extLst>
                    <a:ext uri="{FF2B5EF4-FFF2-40B4-BE49-F238E27FC236}">
                      <a16:creationId xmlns:a16="http://schemas.microsoft.com/office/drawing/2014/main" id="{47D4CFA5-3FDD-2E9F-03DE-8222F532012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8" name="Rectangle 10">
                    <a:extLst>
                      <a:ext uri="{FF2B5EF4-FFF2-40B4-BE49-F238E27FC236}">
                        <a16:creationId xmlns:a16="http://schemas.microsoft.com/office/drawing/2014/main" id="{B864B77F-DD03-A478-449D-3848D740938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1">
                    <a:extLst>
                      <a:ext uri="{FF2B5EF4-FFF2-40B4-BE49-F238E27FC236}">
                        <a16:creationId xmlns:a16="http://schemas.microsoft.com/office/drawing/2014/main" id="{2E327DB8-BA03-13A4-8463-28626DB2068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2">
                  <a:extLst>
                    <a:ext uri="{FF2B5EF4-FFF2-40B4-BE49-F238E27FC236}">
                      <a16:creationId xmlns:a16="http://schemas.microsoft.com/office/drawing/2014/main" id="{097E084D-BFEB-46EB-BE2C-B8F7BF93D0D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6" name="Rectangle 13">
                    <a:extLst>
                      <a:ext uri="{FF2B5EF4-FFF2-40B4-BE49-F238E27FC236}">
                        <a16:creationId xmlns:a16="http://schemas.microsoft.com/office/drawing/2014/main" id="{39B52F1F-3C83-1A88-48EE-3291C195EC1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4">
                    <a:extLst>
                      <a:ext uri="{FF2B5EF4-FFF2-40B4-BE49-F238E27FC236}">
                        <a16:creationId xmlns:a16="http://schemas.microsoft.com/office/drawing/2014/main" id="{A0A4B1BB-F933-B861-BC86-60CF67073A0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5">
                  <a:extLst>
                    <a:ext uri="{FF2B5EF4-FFF2-40B4-BE49-F238E27FC236}">
                      <a16:creationId xmlns:a16="http://schemas.microsoft.com/office/drawing/2014/main" id="{8E0D8FAC-016D-5A8E-17D2-FB841D1F650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4" name="Rectangle 16">
                    <a:extLst>
                      <a:ext uri="{FF2B5EF4-FFF2-40B4-BE49-F238E27FC236}">
                        <a16:creationId xmlns:a16="http://schemas.microsoft.com/office/drawing/2014/main" id="{082FDA4B-061A-6A4D-1867-1A596F6C0ED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17">
                    <a:extLst>
                      <a:ext uri="{FF2B5EF4-FFF2-40B4-BE49-F238E27FC236}">
                        <a16:creationId xmlns:a16="http://schemas.microsoft.com/office/drawing/2014/main" id="{10CDC465-FB76-090F-0089-5D319C30979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8">
                  <a:extLst>
                    <a:ext uri="{FF2B5EF4-FFF2-40B4-BE49-F238E27FC236}">
                      <a16:creationId xmlns:a16="http://schemas.microsoft.com/office/drawing/2014/main" id="{E2F51EC4-EEE2-5A9E-35A0-88B6DB14FFE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2" name="Rectangle 19">
                    <a:extLst>
                      <a:ext uri="{FF2B5EF4-FFF2-40B4-BE49-F238E27FC236}">
                        <a16:creationId xmlns:a16="http://schemas.microsoft.com/office/drawing/2014/main" id="{08CF9BBD-6B13-AD6E-416B-19FE1673751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3" name="Rectangle 20">
                    <a:extLst>
                      <a:ext uri="{FF2B5EF4-FFF2-40B4-BE49-F238E27FC236}">
                        <a16:creationId xmlns:a16="http://schemas.microsoft.com/office/drawing/2014/main" id="{307823B5-C78F-E086-BCF4-F7FF9EC31EE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7" name="Rectangle 21">
                <a:extLst>
                  <a:ext uri="{FF2B5EF4-FFF2-40B4-BE49-F238E27FC236}">
                    <a16:creationId xmlns:a16="http://schemas.microsoft.com/office/drawing/2014/main" id="{6E2A0AF2-B499-9628-AEF6-6C15FFE4E72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5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A169EAF0-9679-2056-8078-F129E5D387D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ransition advTm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1734" y="355186"/>
            <a:ext cx="6930741" cy="563562"/>
          </a:xfrm>
        </p:spPr>
        <p:txBody>
          <a:bodyPr/>
          <a:lstStyle/>
          <a:p>
            <a:r>
              <a:rPr lang="en-I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Nature of Diesel (CI) Combustion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4832" y="1181859"/>
            <a:ext cx="8229600" cy="5447541"/>
          </a:xfrm>
        </p:spPr>
        <p:txBody>
          <a:bodyPr/>
          <a:lstStyle/>
          <a:p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Overall A/F Ratio: Full load ~19 </a:t>
            </a:r>
          </a:p>
          <a:p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This ratio is leaner than overall stoichiometric.</a:t>
            </a:r>
          </a:p>
          <a:p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A/F ratio: idling ~ 80</a:t>
            </a:r>
          </a:p>
          <a:p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Overall Lean but this is not premixed.</a:t>
            </a:r>
          </a:p>
          <a:p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Overall air-fuel ratio is not important as CI engine-cylinder consists of a Heterogeneous mixture of</a:t>
            </a:r>
          </a:p>
          <a:p>
            <a:pPr marL="0" indent="0">
              <a:buNone/>
            </a:pP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– liquid, </a:t>
            </a:r>
            <a:r>
              <a:rPr lang="en-IN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vapor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 air</a:t>
            </a:r>
          </a:p>
          <a:p>
            <a:pPr marL="0" indent="0">
              <a:buNone/>
            </a:pP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– spatially non-uniform</a:t>
            </a:r>
          </a:p>
          <a:p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Diffusion flame</a:t>
            </a:r>
          </a:p>
          <a:p>
            <a:pPr marL="0" indent="0">
              <a:buNone/>
            </a:pP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– High temperature and pressure</a:t>
            </a:r>
          </a:p>
          <a:p>
            <a:pPr marL="0" indent="0">
              <a:buNone/>
            </a:pP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– Mixing limited</a:t>
            </a:r>
          </a:p>
          <a:p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Demands Highly Turbulent flow</a:t>
            </a:r>
          </a:p>
        </p:txBody>
      </p:sp>
      <p:grpSp>
        <p:nvGrpSpPr>
          <p:cNvPr id="33" name="Group 38">
            <a:extLst>
              <a:ext uri="{FF2B5EF4-FFF2-40B4-BE49-F238E27FC236}">
                <a16:creationId xmlns:a16="http://schemas.microsoft.com/office/drawing/2014/main" id="{2318B8B0-B9C8-42BB-84E5-1D2F6992B1B6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4" name="Group 19">
              <a:extLst>
                <a:ext uri="{FF2B5EF4-FFF2-40B4-BE49-F238E27FC236}">
                  <a16:creationId xmlns:a16="http://schemas.microsoft.com/office/drawing/2014/main" id="{ABB391B9-560E-4591-9183-3978EF8B101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36" name="Group 8">
                <a:extLst>
                  <a:ext uri="{FF2B5EF4-FFF2-40B4-BE49-F238E27FC236}">
                    <a16:creationId xmlns:a16="http://schemas.microsoft.com/office/drawing/2014/main" id="{322C35C9-701B-44EB-A0A7-A1B6C9988BE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38" name="Group 9">
                  <a:extLst>
                    <a:ext uri="{FF2B5EF4-FFF2-40B4-BE49-F238E27FC236}">
                      <a16:creationId xmlns:a16="http://schemas.microsoft.com/office/drawing/2014/main" id="{94BCFF51-E44A-420B-9A87-7BB99C125EB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48" name="Rectangle 10">
                    <a:extLst>
                      <a:ext uri="{FF2B5EF4-FFF2-40B4-BE49-F238E27FC236}">
                        <a16:creationId xmlns:a16="http://schemas.microsoft.com/office/drawing/2014/main" id="{86921B2C-DB3B-4389-8086-374F8F5C072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49" name="Rectangle 11">
                    <a:extLst>
                      <a:ext uri="{FF2B5EF4-FFF2-40B4-BE49-F238E27FC236}">
                        <a16:creationId xmlns:a16="http://schemas.microsoft.com/office/drawing/2014/main" id="{A65F5DC6-4D88-4203-ADE5-4ABB796BDE4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39" name="Group 12">
                  <a:extLst>
                    <a:ext uri="{FF2B5EF4-FFF2-40B4-BE49-F238E27FC236}">
                      <a16:creationId xmlns:a16="http://schemas.microsoft.com/office/drawing/2014/main" id="{5ACA9B5D-A61C-436E-8E84-853EBCC0233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46" name="Rectangle 13">
                    <a:extLst>
                      <a:ext uri="{FF2B5EF4-FFF2-40B4-BE49-F238E27FC236}">
                        <a16:creationId xmlns:a16="http://schemas.microsoft.com/office/drawing/2014/main" id="{A475D107-EA68-440F-994C-80C4BF1247F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47" name="Rectangle 14">
                    <a:extLst>
                      <a:ext uri="{FF2B5EF4-FFF2-40B4-BE49-F238E27FC236}">
                        <a16:creationId xmlns:a16="http://schemas.microsoft.com/office/drawing/2014/main" id="{FEED066A-8432-4F5D-A8C9-F10357C1ABE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40" name="Group 15">
                  <a:extLst>
                    <a:ext uri="{FF2B5EF4-FFF2-40B4-BE49-F238E27FC236}">
                      <a16:creationId xmlns:a16="http://schemas.microsoft.com/office/drawing/2014/main" id="{D84FCDA0-24A9-4655-9ADA-A2DC0A47E72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44" name="Rectangle 16">
                    <a:extLst>
                      <a:ext uri="{FF2B5EF4-FFF2-40B4-BE49-F238E27FC236}">
                        <a16:creationId xmlns:a16="http://schemas.microsoft.com/office/drawing/2014/main" id="{B891E55B-F2E2-4BEF-8F98-FD6DD66DBA5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45" name="Rectangle 17">
                    <a:extLst>
                      <a:ext uri="{FF2B5EF4-FFF2-40B4-BE49-F238E27FC236}">
                        <a16:creationId xmlns:a16="http://schemas.microsoft.com/office/drawing/2014/main" id="{42F28C31-12C9-48C9-80ED-486140CB642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41" name="Group 18">
                  <a:extLst>
                    <a:ext uri="{FF2B5EF4-FFF2-40B4-BE49-F238E27FC236}">
                      <a16:creationId xmlns:a16="http://schemas.microsoft.com/office/drawing/2014/main" id="{113BDEB8-F444-40BF-8E14-81A312D14D8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42" name="Rectangle 19">
                    <a:extLst>
                      <a:ext uri="{FF2B5EF4-FFF2-40B4-BE49-F238E27FC236}">
                        <a16:creationId xmlns:a16="http://schemas.microsoft.com/office/drawing/2014/main" id="{8890662E-0CF7-4995-9853-759B0BA4CFA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43" name="Rectangle 20">
                    <a:extLst>
                      <a:ext uri="{FF2B5EF4-FFF2-40B4-BE49-F238E27FC236}">
                        <a16:creationId xmlns:a16="http://schemas.microsoft.com/office/drawing/2014/main" id="{6158C617-5027-44C5-97DF-66E568322E4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37" name="Rectangle 21">
                <a:extLst>
                  <a:ext uri="{FF2B5EF4-FFF2-40B4-BE49-F238E27FC236}">
                    <a16:creationId xmlns:a16="http://schemas.microsoft.com/office/drawing/2014/main" id="{02C5EF99-2260-4E8F-BC27-8301AEDC91E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35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7D3C7BC7-5B24-4A7D-8EF6-3BA3D3D0C42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0501080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7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2238" y="122238"/>
            <a:ext cx="7192962" cy="944562"/>
          </a:xfrm>
        </p:spPr>
        <p:txBody>
          <a:bodyPr/>
          <a:lstStyle/>
          <a:p>
            <a:r>
              <a:rPr lang="en-I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Multi Physics in CI Engine Cylinder</a:t>
            </a:r>
          </a:p>
        </p:txBody>
      </p:sp>
      <p:pic>
        <p:nvPicPr>
          <p:cNvPr id="3" name="Picture 2" descr="C:\Users\IC Engine Lab\Desktop\My Comprehensive\2.tif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141294"/>
            <a:ext cx="7239000" cy="5183306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3" name="Group 38">
            <a:extLst>
              <a:ext uri="{FF2B5EF4-FFF2-40B4-BE49-F238E27FC236}">
                <a16:creationId xmlns:a16="http://schemas.microsoft.com/office/drawing/2014/main" id="{2318B8B0-B9C8-42BB-84E5-1D2F6992B1B6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4" name="Group 19">
              <a:extLst>
                <a:ext uri="{FF2B5EF4-FFF2-40B4-BE49-F238E27FC236}">
                  <a16:creationId xmlns:a16="http://schemas.microsoft.com/office/drawing/2014/main" id="{ABB391B9-560E-4591-9183-3978EF8B101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36" name="Group 8">
                <a:extLst>
                  <a:ext uri="{FF2B5EF4-FFF2-40B4-BE49-F238E27FC236}">
                    <a16:creationId xmlns:a16="http://schemas.microsoft.com/office/drawing/2014/main" id="{322C35C9-701B-44EB-A0A7-A1B6C9988BE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38" name="Group 9">
                  <a:extLst>
                    <a:ext uri="{FF2B5EF4-FFF2-40B4-BE49-F238E27FC236}">
                      <a16:creationId xmlns:a16="http://schemas.microsoft.com/office/drawing/2014/main" id="{94BCFF51-E44A-420B-9A87-7BB99C125EB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48" name="Rectangle 10">
                    <a:extLst>
                      <a:ext uri="{FF2B5EF4-FFF2-40B4-BE49-F238E27FC236}">
                        <a16:creationId xmlns:a16="http://schemas.microsoft.com/office/drawing/2014/main" id="{86921B2C-DB3B-4389-8086-374F8F5C072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49" name="Rectangle 11">
                    <a:extLst>
                      <a:ext uri="{FF2B5EF4-FFF2-40B4-BE49-F238E27FC236}">
                        <a16:creationId xmlns:a16="http://schemas.microsoft.com/office/drawing/2014/main" id="{A65F5DC6-4D88-4203-ADE5-4ABB796BDE4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39" name="Group 12">
                  <a:extLst>
                    <a:ext uri="{FF2B5EF4-FFF2-40B4-BE49-F238E27FC236}">
                      <a16:creationId xmlns:a16="http://schemas.microsoft.com/office/drawing/2014/main" id="{5ACA9B5D-A61C-436E-8E84-853EBCC0233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46" name="Rectangle 13">
                    <a:extLst>
                      <a:ext uri="{FF2B5EF4-FFF2-40B4-BE49-F238E27FC236}">
                        <a16:creationId xmlns:a16="http://schemas.microsoft.com/office/drawing/2014/main" id="{A475D107-EA68-440F-994C-80C4BF1247F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47" name="Rectangle 14">
                    <a:extLst>
                      <a:ext uri="{FF2B5EF4-FFF2-40B4-BE49-F238E27FC236}">
                        <a16:creationId xmlns:a16="http://schemas.microsoft.com/office/drawing/2014/main" id="{FEED066A-8432-4F5D-A8C9-F10357C1ABE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40" name="Group 15">
                  <a:extLst>
                    <a:ext uri="{FF2B5EF4-FFF2-40B4-BE49-F238E27FC236}">
                      <a16:creationId xmlns:a16="http://schemas.microsoft.com/office/drawing/2014/main" id="{D84FCDA0-24A9-4655-9ADA-A2DC0A47E72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44" name="Rectangle 16">
                    <a:extLst>
                      <a:ext uri="{FF2B5EF4-FFF2-40B4-BE49-F238E27FC236}">
                        <a16:creationId xmlns:a16="http://schemas.microsoft.com/office/drawing/2014/main" id="{B891E55B-F2E2-4BEF-8F98-FD6DD66DBA5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45" name="Rectangle 17">
                    <a:extLst>
                      <a:ext uri="{FF2B5EF4-FFF2-40B4-BE49-F238E27FC236}">
                        <a16:creationId xmlns:a16="http://schemas.microsoft.com/office/drawing/2014/main" id="{42F28C31-12C9-48C9-80ED-486140CB642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41" name="Group 18">
                  <a:extLst>
                    <a:ext uri="{FF2B5EF4-FFF2-40B4-BE49-F238E27FC236}">
                      <a16:creationId xmlns:a16="http://schemas.microsoft.com/office/drawing/2014/main" id="{113BDEB8-F444-40BF-8E14-81A312D14D8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42" name="Rectangle 19">
                    <a:extLst>
                      <a:ext uri="{FF2B5EF4-FFF2-40B4-BE49-F238E27FC236}">
                        <a16:creationId xmlns:a16="http://schemas.microsoft.com/office/drawing/2014/main" id="{8890662E-0CF7-4995-9853-759B0BA4CFA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43" name="Rectangle 20">
                    <a:extLst>
                      <a:ext uri="{FF2B5EF4-FFF2-40B4-BE49-F238E27FC236}">
                        <a16:creationId xmlns:a16="http://schemas.microsoft.com/office/drawing/2014/main" id="{6158C617-5027-44C5-97DF-66E568322E4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37" name="Rectangle 21">
                <a:extLst>
                  <a:ext uri="{FF2B5EF4-FFF2-40B4-BE49-F238E27FC236}">
                    <a16:creationId xmlns:a16="http://schemas.microsoft.com/office/drawing/2014/main" id="{02C5EF99-2260-4E8F-BC27-8301AEDC91E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35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7D3C7BC7-5B24-4A7D-8EF6-3BA3D3D0C42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1814829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493594" y="101622"/>
            <a:ext cx="6364406" cy="1143000"/>
          </a:xfrm>
        </p:spPr>
        <p:txBody>
          <a:bodyPr/>
          <a:lstStyle/>
          <a:p>
            <a:r>
              <a:rPr lang="en-I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Enhanced Turbulence During Fuel Injection to Combustion 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5028" y="1164126"/>
            <a:ext cx="7032009" cy="2199757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39000" contrast="88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733658" y="3057646"/>
            <a:ext cx="6044006" cy="3732091"/>
          </a:xfrm>
          <a:prstGeom prst="rect">
            <a:avLst/>
          </a:prstGeom>
        </p:spPr>
      </p:pic>
      <p:sp>
        <p:nvSpPr>
          <p:cNvPr id="2" name="Freeform 1"/>
          <p:cNvSpPr/>
          <p:nvPr/>
        </p:nvSpPr>
        <p:spPr bwMode="auto">
          <a:xfrm>
            <a:off x="2456597" y="4295510"/>
            <a:ext cx="4913194" cy="1947582"/>
          </a:xfrm>
          <a:custGeom>
            <a:avLst/>
            <a:gdLst>
              <a:gd name="connsiteX0" fmla="*/ 0 w 4913194"/>
              <a:gd name="connsiteY0" fmla="*/ 1941517 h 1947582"/>
              <a:gd name="connsiteX1" fmla="*/ 600502 w 4913194"/>
              <a:gd name="connsiteY1" fmla="*/ 1941517 h 1947582"/>
              <a:gd name="connsiteX2" fmla="*/ 655093 w 4913194"/>
              <a:gd name="connsiteY2" fmla="*/ 1941517 h 1947582"/>
              <a:gd name="connsiteX3" fmla="*/ 709684 w 4913194"/>
              <a:gd name="connsiteY3" fmla="*/ 1859630 h 1947582"/>
              <a:gd name="connsiteX4" fmla="*/ 791570 w 4913194"/>
              <a:gd name="connsiteY4" fmla="*/ 1613971 h 1947582"/>
              <a:gd name="connsiteX5" fmla="*/ 873457 w 4913194"/>
              <a:gd name="connsiteY5" fmla="*/ 126365 h 1947582"/>
              <a:gd name="connsiteX6" fmla="*/ 887104 w 4913194"/>
              <a:gd name="connsiteY6" fmla="*/ 126365 h 1947582"/>
              <a:gd name="connsiteX7" fmla="*/ 968991 w 4913194"/>
              <a:gd name="connsiteY7" fmla="*/ 522150 h 1947582"/>
              <a:gd name="connsiteX8" fmla="*/ 1146412 w 4913194"/>
              <a:gd name="connsiteY8" fmla="*/ 1341015 h 1947582"/>
              <a:gd name="connsiteX9" fmla="*/ 1173707 w 4913194"/>
              <a:gd name="connsiteY9" fmla="*/ 1436550 h 1947582"/>
              <a:gd name="connsiteX10" fmla="*/ 1228299 w 4913194"/>
              <a:gd name="connsiteY10" fmla="*/ 1422902 h 1947582"/>
              <a:gd name="connsiteX11" fmla="*/ 1337481 w 4913194"/>
              <a:gd name="connsiteY11" fmla="*/ 1354663 h 1947582"/>
              <a:gd name="connsiteX12" fmla="*/ 1569493 w 4913194"/>
              <a:gd name="connsiteY12" fmla="*/ 1163594 h 1947582"/>
              <a:gd name="connsiteX13" fmla="*/ 1978925 w 4913194"/>
              <a:gd name="connsiteY13" fmla="*/ 1040765 h 1947582"/>
              <a:gd name="connsiteX14" fmla="*/ 2306472 w 4913194"/>
              <a:gd name="connsiteY14" fmla="*/ 1040765 h 1947582"/>
              <a:gd name="connsiteX15" fmla="*/ 2579427 w 4913194"/>
              <a:gd name="connsiteY15" fmla="*/ 1149947 h 1947582"/>
              <a:gd name="connsiteX16" fmla="*/ 3289110 w 4913194"/>
              <a:gd name="connsiteY16" fmla="*/ 1477493 h 1947582"/>
              <a:gd name="connsiteX17" fmla="*/ 4490113 w 4913194"/>
              <a:gd name="connsiteY17" fmla="*/ 1845983 h 1947582"/>
              <a:gd name="connsiteX18" fmla="*/ 4913194 w 4913194"/>
              <a:gd name="connsiteY18" fmla="*/ 1900574 h 19475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913194" h="1947582">
                <a:moveTo>
                  <a:pt x="0" y="1941517"/>
                </a:moveTo>
                <a:lnTo>
                  <a:pt x="600502" y="1941517"/>
                </a:lnTo>
                <a:cubicBezTo>
                  <a:pt x="709684" y="1941517"/>
                  <a:pt x="636896" y="1955165"/>
                  <a:pt x="655093" y="1941517"/>
                </a:cubicBezTo>
                <a:cubicBezTo>
                  <a:pt x="673290" y="1927869"/>
                  <a:pt x="686938" y="1914221"/>
                  <a:pt x="709684" y="1859630"/>
                </a:cubicBezTo>
                <a:cubicBezTo>
                  <a:pt x="732430" y="1805039"/>
                  <a:pt x="764275" y="1902848"/>
                  <a:pt x="791570" y="1613971"/>
                </a:cubicBezTo>
                <a:cubicBezTo>
                  <a:pt x="818865" y="1325094"/>
                  <a:pt x="857535" y="374299"/>
                  <a:pt x="873457" y="126365"/>
                </a:cubicBezTo>
                <a:cubicBezTo>
                  <a:pt x="889379" y="-121569"/>
                  <a:pt x="871182" y="60401"/>
                  <a:pt x="887104" y="126365"/>
                </a:cubicBezTo>
                <a:cubicBezTo>
                  <a:pt x="903026" y="192329"/>
                  <a:pt x="925773" y="319708"/>
                  <a:pt x="968991" y="522150"/>
                </a:cubicBezTo>
                <a:cubicBezTo>
                  <a:pt x="1012209" y="724592"/>
                  <a:pt x="1112293" y="1188615"/>
                  <a:pt x="1146412" y="1341015"/>
                </a:cubicBezTo>
                <a:cubicBezTo>
                  <a:pt x="1180531" y="1493415"/>
                  <a:pt x="1160059" y="1422902"/>
                  <a:pt x="1173707" y="1436550"/>
                </a:cubicBezTo>
                <a:cubicBezTo>
                  <a:pt x="1187355" y="1450198"/>
                  <a:pt x="1201003" y="1436550"/>
                  <a:pt x="1228299" y="1422902"/>
                </a:cubicBezTo>
                <a:cubicBezTo>
                  <a:pt x="1255595" y="1409254"/>
                  <a:pt x="1280615" y="1397881"/>
                  <a:pt x="1337481" y="1354663"/>
                </a:cubicBezTo>
                <a:cubicBezTo>
                  <a:pt x="1394347" y="1311445"/>
                  <a:pt x="1462586" y="1215910"/>
                  <a:pt x="1569493" y="1163594"/>
                </a:cubicBezTo>
                <a:cubicBezTo>
                  <a:pt x="1676400" y="1111278"/>
                  <a:pt x="1856095" y="1061236"/>
                  <a:pt x="1978925" y="1040765"/>
                </a:cubicBezTo>
                <a:cubicBezTo>
                  <a:pt x="2101755" y="1020294"/>
                  <a:pt x="2206388" y="1022568"/>
                  <a:pt x="2306472" y="1040765"/>
                </a:cubicBezTo>
                <a:cubicBezTo>
                  <a:pt x="2406556" y="1058962"/>
                  <a:pt x="2415654" y="1077159"/>
                  <a:pt x="2579427" y="1149947"/>
                </a:cubicBezTo>
                <a:cubicBezTo>
                  <a:pt x="2743200" y="1222735"/>
                  <a:pt x="2970662" y="1361487"/>
                  <a:pt x="3289110" y="1477493"/>
                </a:cubicBezTo>
                <a:cubicBezTo>
                  <a:pt x="3607558" y="1593499"/>
                  <a:pt x="4219433" y="1775470"/>
                  <a:pt x="4490113" y="1845983"/>
                </a:cubicBezTo>
                <a:cubicBezTo>
                  <a:pt x="4760793" y="1916496"/>
                  <a:pt x="4836993" y="1908535"/>
                  <a:pt x="4913194" y="1900574"/>
                </a:cubicBezTo>
              </a:path>
            </a:pathLst>
          </a:custGeom>
          <a:noFill/>
          <a:ln w="66675" cap="flat" cmpd="sng" algn="ctr">
            <a:solidFill>
              <a:srgbClr val="0070C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1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" name="Freeform 2"/>
          <p:cNvSpPr/>
          <p:nvPr/>
        </p:nvSpPr>
        <p:spPr bwMode="auto">
          <a:xfrm>
            <a:off x="2456597" y="4632012"/>
            <a:ext cx="4804012" cy="1645958"/>
          </a:xfrm>
          <a:custGeom>
            <a:avLst/>
            <a:gdLst>
              <a:gd name="connsiteX0" fmla="*/ 0 w 4804012"/>
              <a:gd name="connsiteY0" fmla="*/ 1605015 h 1645958"/>
              <a:gd name="connsiteX1" fmla="*/ 423081 w 4804012"/>
              <a:gd name="connsiteY1" fmla="*/ 1632310 h 1645958"/>
              <a:gd name="connsiteX2" fmla="*/ 477672 w 4804012"/>
              <a:gd name="connsiteY2" fmla="*/ 1605015 h 1645958"/>
              <a:gd name="connsiteX3" fmla="*/ 518615 w 4804012"/>
              <a:gd name="connsiteY3" fmla="*/ 1536776 h 1645958"/>
              <a:gd name="connsiteX4" fmla="*/ 532263 w 4804012"/>
              <a:gd name="connsiteY4" fmla="*/ 1004513 h 1645958"/>
              <a:gd name="connsiteX5" fmla="*/ 518615 w 4804012"/>
              <a:gd name="connsiteY5" fmla="*/ 444955 h 1645958"/>
              <a:gd name="connsiteX6" fmla="*/ 518615 w 4804012"/>
              <a:gd name="connsiteY6" fmla="*/ 76466 h 1645958"/>
              <a:gd name="connsiteX7" fmla="*/ 559558 w 4804012"/>
              <a:gd name="connsiteY7" fmla="*/ 8227 h 1645958"/>
              <a:gd name="connsiteX8" fmla="*/ 573206 w 4804012"/>
              <a:gd name="connsiteY8" fmla="*/ 199295 h 1645958"/>
              <a:gd name="connsiteX9" fmla="*/ 600502 w 4804012"/>
              <a:gd name="connsiteY9" fmla="*/ 390364 h 1645958"/>
              <a:gd name="connsiteX10" fmla="*/ 682388 w 4804012"/>
              <a:gd name="connsiteY10" fmla="*/ 731558 h 1645958"/>
              <a:gd name="connsiteX11" fmla="*/ 736979 w 4804012"/>
              <a:gd name="connsiteY11" fmla="*/ 704263 h 1645958"/>
              <a:gd name="connsiteX12" fmla="*/ 764275 w 4804012"/>
              <a:gd name="connsiteY12" fmla="*/ 581433 h 1645958"/>
              <a:gd name="connsiteX13" fmla="*/ 846161 w 4804012"/>
              <a:gd name="connsiteY13" fmla="*/ 458603 h 1645958"/>
              <a:gd name="connsiteX14" fmla="*/ 1296537 w 4804012"/>
              <a:gd name="connsiteY14" fmla="*/ 363069 h 1645958"/>
              <a:gd name="connsiteX15" fmla="*/ 2074460 w 4804012"/>
              <a:gd name="connsiteY15" fmla="*/ 308478 h 1645958"/>
              <a:gd name="connsiteX16" fmla="*/ 2825087 w 4804012"/>
              <a:gd name="connsiteY16" fmla="*/ 431307 h 1645958"/>
              <a:gd name="connsiteX17" fmla="*/ 3029803 w 4804012"/>
              <a:gd name="connsiteY17" fmla="*/ 772501 h 1645958"/>
              <a:gd name="connsiteX18" fmla="*/ 3507475 w 4804012"/>
              <a:gd name="connsiteY18" fmla="*/ 1318412 h 1645958"/>
              <a:gd name="connsiteX19" fmla="*/ 4107976 w 4804012"/>
              <a:gd name="connsiteY19" fmla="*/ 1509481 h 1645958"/>
              <a:gd name="connsiteX20" fmla="*/ 4804012 w 4804012"/>
              <a:gd name="connsiteY20" fmla="*/ 1645958 h 1645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4804012" h="1645958">
                <a:moveTo>
                  <a:pt x="0" y="1605015"/>
                </a:moveTo>
                <a:cubicBezTo>
                  <a:pt x="171734" y="1618662"/>
                  <a:pt x="343469" y="1632310"/>
                  <a:pt x="423081" y="1632310"/>
                </a:cubicBezTo>
                <a:cubicBezTo>
                  <a:pt x="502693" y="1632310"/>
                  <a:pt x="461750" y="1620937"/>
                  <a:pt x="477672" y="1605015"/>
                </a:cubicBezTo>
                <a:cubicBezTo>
                  <a:pt x="493594" y="1589093"/>
                  <a:pt x="509517" y="1636860"/>
                  <a:pt x="518615" y="1536776"/>
                </a:cubicBezTo>
                <a:cubicBezTo>
                  <a:pt x="527713" y="1436692"/>
                  <a:pt x="532263" y="1186483"/>
                  <a:pt x="532263" y="1004513"/>
                </a:cubicBezTo>
                <a:cubicBezTo>
                  <a:pt x="532263" y="822543"/>
                  <a:pt x="520890" y="599629"/>
                  <a:pt x="518615" y="444955"/>
                </a:cubicBezTo>
                <a:cubicBezTo>
                  <a:pt x="516340" y="290281"/>
                  <a:pt x="511791" y="149254"/>
                  <a:pt x="518615" y="76466"/>
                </a:cubicBezTo>
                <a:cubicBezTo>
                  <a:pt x="525439" y="3678"/>
                  <a:pt x="550460" y="-12244"/>
                  <a:pt x="559558" y="8227"/>
                </a:cubicBezTo>
                <a:cubicBezTo>
                  <a:pt x="568656" y="28698"/>
                  <a:pt x="566382" y="135605"/>
                  <a:pt x="573206" y="199295"/>
                </a:cubicBezTo>
                <a:cubicBezTo>
                  <a:pt x="580030" y="262984"/>
                  <a:pt x="582305" y="301654"/>
                  <a:pt x="600502" y="390364"/>
                </a:cubicBezTo>
                <a:cubicBezTo>
                  <a:pt x="618699" y="479074"/>
                  <a:pt x="659642" y="679241"/>
                  <a:pt x="682388" y="731558"/>
                </a:cubicBezTo>
                <a:cubicBezTo>
                  <a:pt x="705134" y="783875"/>
                  <a:pt x="723331" y="729284"/>
                  <a:pt x="736979" y="704263"/>
                </a:cubicBezTo>
                <a:cubicBezTo>
                  <a:pt x="750627" y="679242"/>
                  <a:pt x="746078" y="622376"/>
                  <a:pt x="764275" y="581433"/>
                </a:cubicBezTo>
                <a:cubicBezTo>
                  <a:pt x="782472" y="540490"/>
                  <a:pt x="757451" y="494997"/>
                  <a:pt x="846161" y="458603"/>
                </a:cubicBezTo>
                <a:cubicBezTo>
                  <a:pt x="934871" y="422209"/>
                  <a:pt x="1091821" y="388090"/>
                  <a:pt x="1296537" y="363069"/>
                </a:cubicBezTo>
                <a:cubicBezTo>
                  <a:pt x="1501254" y="338048"/>
                  <a:pt x="1819702" y="297105"/>
                  <a:pt x="2074460" y="308478"/>
                </a:cubicBezTo>
                <a:cubicBezTo>
                  <a:pt x="2329218" y="319851"/>
                  <a:pt x="2665863" y="353970"/>
                  <a:pt x="2825087" y="431307"/>
                </a:cubicBezTo>
                <a:cubicBezTo>
                  <a:pt x="2984311" y="508644"/>
                  <a:pt x="2916072" y="624650"/>
                  <a:pt x="3029803" y="772501"/>
                </a:cubicBezTo>
                <a:cubicBezTo>
                  <a:pt x="3143534" y="920352"/>
                  <a:pt x="3327780" y="1195582"/>
                  <a:pt x="3507475" y="1318412"/>
                </a:cubicBezTo>
                <a:cubicBezTo>
                  <a:pt x="3687171" y="1441242"/>
                  <a:pt x="3891887" y="1454890"/>
                  <a:pt x="4107976" y="1509481"/>
                </a:cubicBezTo>
                <a:cubicBezTo>
                  <a:pt x="4324066" y="1564072"/>
                  <a:pt x="4804012" y="1645958"/>
                  <a:pt x="4804012" y="1645958"/>
                </a:cubicBezTo>
              </a:path>
            </a:pathLst>
          </a:custGeom>
          <a:noFill/>
          <a:ln w="444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1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grpSp>
        <p:nvGrpSpPr>
          <p:cNvPr id="38" name="Group 38">
            <a:extLst>
              <a:ext uri="{FF2B5EF4-FFF2-40B4-BE49-F238E27FC236}">
                <a16:creationId xmlns:a16="http://schemas.microsoft.com/office/drawing/2014/main" id="{2318B8B0-B9C8-42BB-84E5-1D2F6992B1B6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9" name="Group 19">
              <a:extLst>
                <a:ext uri="{FF2B5EF4-FFF2-40B4-BE49-F238E27FC236}">
                  <a16:creationId xmlns:a16="http://schemas.microsoft.com/office/drawing/2014/main" id="{ABB391B9-560E-4591-9183-3978EF8B101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41" name="Group 8">
                <a:extLst>
                  <a:ext uri="{FF2B5EF4-FFF2-40B4-BE49-F238E27FC236}">
                    <a16:creationId xmlns:a16="http://schemas.microsoft.com/office/drawing/2014/main" id="{322C35C9-701B-44EB-A0A7-A1B6C9988BE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43" name="Group 9">
                  <a:extLst>
                    <a:ext uri="{FF2B5EF4-FFF2-40B4-BE49-F238E27FC236}">
                      <a16:creationId xmlns:a16="http://schemas.microsoft.com/office/drawing/2014/main" id="{94BCFF51-E44A-420B-9A87-7BB99C125EB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53" name="Rectangle 10">
                    <a:extLst>
                      <a:ext uri="{FF2B5EF4-FFF2-40B4-BE49-F238E27FC236}">
                        <a16:creationId xmlns:a16="http://schemas.microsoft.com/office/drawing/2014/main" id="{86921B2C-DB3B-4389-8086-374F8F5C072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54" name="Rectangle 11">
                    <a:extLst>
                      <a:ext uri="{FF2B5EF4-FFF2-40B4-BE49-F238E27FC236}">
                        <a16:creationId xmlns:a16="http://schemas.microsoft.com/office/drawing/2014/main" id="{A65F5DC6-4D88-4203-ADE5-4ABB796BDE4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44" name="Group 12">
                  <a:extLst>
                    <a:ext uri="{FF2B5EF4-FFF2-40B4-BE49-F238E27FC236}">
                      <a16:creationId xmlns:a16="http://schemas.microsoft.com/office/drawing/2014/main" id="{5ACA9B5D-A61C-436E-8E84-853EBCC0233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51" name="Rectangle 13">
                    <a:extLst>
                      <a:ext uri="{FF2B5EF4-FFF2-40B4-BE49-F238E27FC236}">
                        <a16:creationId xmlns:a16="http://schemas.microsoft.com/office/drawing/2014/main" id="{A475D107-EA68-440F-994C-80C4BF1247F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52" name="Rectangle 14">
                    <a:extLst>
                      <a:ext uri="{FF2B5EF4-FFF2-40B4-BE49-F238E27FC236}">
                        <a16:creationId xmlns:a16="http://schemas.microsoft.com/office/drawing/2014/main" id="{FEED066A-8432-4F5D-A8C9-F10357C1ABE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45" name="Group 15">
                  <a:extLst>
                    <a:ext uri="{FF2B5EF4-FFF2-40B4-BE49-F238E27FC236}">
                      <a16:creationId xmlns:a16="http://schemas.microsoft.com/office/drawing/2014/main" id="{D84FCDA0-24A9-4655-9ADA-A2DC0A47E72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49" name="Rectangle 16">
                    <a:extLst>
                      <a:ext uri="{FF2B5EF4-FFF2-40B4-BE49-F238E27FC236}">
                        <a16:creationId xmlns:a16="http://schemas.microsoft.com/office/drawing/2014/main" id="{B891E55B-F2E2-4BEF-8F98-FD6DD66DBA5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50" name="Rectangle 17">
                    <a:extLst>
                      <a:ext uri="{FF2B5EF4-FFF2-40B4-BE49-F238E27FC236}">
                        <a16:creationId xmlns:a16="http://schemas.microsoft.com/office/drawing/2014/main" id="{42F28C31-12C9-48C9-80ED-486140CB642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46" name="Group 18">
                  <a:extLst>
                    <a:ext uri="{FF2B5EF4-FFF2-40B4-BE49-F238E27FC236}">
                      <a16:creationId xmlns:a16="http://schemas.microsoft.com/office/drawing/2014/main" id="{113BDEB8-F444-40BF-8E14-81A312D14D8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47" name="Rectangle 19">
                    <a:extLst>
                      <a:ext uri="{FF2B5EF4-FFF2-40B4-BE49-F238E27FC236}">
                        <a16:creationId xmlns:a16="http://schemas.microsoft.com/office/drawing/2014/main" id="{8890662E-0CF7-4995-9853-759B0BA4CFA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48" name="Rectangle 20">
                    <a:extLst>
                      <a:ext uri="{FF2B5EF4-FFF2-40B4-BE49-F238E27FC236}">
                        <a16:creationId xmlns:a16="http://schemas.microsoft.com/office/drawing/2014/main" id="{6158C617-5027-44C5-97DF-66E568322E4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42" name="Rectangle 21">
                <a:extLst>
                  <a:ext uri="{FF2B5EF4-FFF2-40B4-BE49-F238E27FC236}">
                    <a16:creationId xmlns:a16="http://schemas.microsoft.com/office/drawing/2014/main" id="{02C5EF99-2260-4E8F-BC27-8301AEDC91E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0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7D3C7BC7-5B24-4A7D-8EF6-3BA3D3D0C42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5227536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Title 2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762000"/>
          </a:xfrm>
        </p:spPr>
        <p:txBody>
          <a:bodyPr/>
          <a:lstStyle/>
          <a:p>
            <a:r>
              <a:rPr lang="en-IN"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Rate of Combustion (Heat Release rate) in a Diesel Engine</a:t>
            </a: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700" y="3719988"/>
            <a:ext cx="8509000" cy="28847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649908"/>
            <a:ext cx="8191500" cy="3072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3" name="Straight Connector 2"/>
          <p:cNvCxnSpPr/>
          <p:nvPr/>
        </p:nvCxnSpPr>
        <p:spPr bwMode="auto">
          <a:xfrm>
            <a:off x="4267200" y="649908"/>
            <a:ext cx="76200" cy="5598492"/>
          </a:xfrm>
          <a:prstGeom prst="line">
            <a:avLst/>
          </a:prstGeom>
          <a:solidFill>
            <a:schemeClr val="accent1"/>
          </a:solidFill>
          <a:ln w="25400" cap="flat" cmpd="sng" algn="ctr">
            <a:solidFill>
              <a:srgbClr val="0033CC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grpSp>
        <p:nvGrpSpPr>
          <p:cNvPr id="20" name="Group 38">
            <a:extLst>
              <a:ext uri="{FF2B5EF4-FFF2-40B4-BE49-F238E27FC236}">
                <a16:creationId xmlns:a16="http://schemas.microsoft.com/office/drawing/2014/main" id="{2318B8B0-B9C8-42BB-84E5-1D2F6992B1B6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3" name="Group 8">
              <a:extLst>
                <a:ext uri="{FF2B5EF4-FFF2-40B4-BE49-F238E27FC236}">
                  <a16:creationId xmlns:a16="http://schemas.microsoft.com/office/drawing/2014/main" id="{322C35C9-701B-44EB-A0A7-A1B6C9988BE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25" name="Group 9">
                <a:extLst>
                  <a:ext uri="{FF2B5EF4-FFF2-40B4-BE49-F238E27FC236}">
                    <a16:creationId xmlns:a16="http://schemas.microsoft.com/office/drawing/2014/main" id="{94BCFF51-E44A-420B-9A87-7BB99C125EB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35" name="Rectangle 10">
                  <a:extLst>
                    <a:ext uri="{FF2B5EF4-FFF2-40B4-BE49-F238E27FC236}">
                      <a16:creationId xmlns:a16="http://schemas.microsoft.com/office/drawing/2014/main" id="{86921B2C-DB3B-4389-8086-374F8F5C072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36" name="Rectangle 11">
                  <a:extLst>
                    <a:ext uri="{FF2B5EF4-FFF2-40B4-BE49-F238E27FC236}">
                      <a16:creationId xmlns:a16="http://schemas.microsoft.com/office/drawing/2014/main" id="{A65F5DC6-4D88-4203-ADE5-4ABB796BDE4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  <p:grpSp>
            <p:nvGrpSpPr>
              <p:cNvPr id="26" name="Group 12">
                <a:extLst>
                  <a:ext uri="{FF2B5EF4-FFF2-40B4-BE49-F238E27FC236}">
                    <a16:creationId xmlns:a16="http://schemas.microsoft.com/office/drawing/2014/main" id="{5ACA9B5D-A61C-436E-8E84-853EBCC0233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33" name="Rectangle 13">
                  <a:extLst>
                    <a:ext uri="{FF2B5EF4-FFF2-40B4-BE49-F238E27FC236}">
                      <a16:creationId xmlns:a16="http://schemas.microsoft.com/office/drawing/2014/main" id="{A475D107-EA68-440F-994C-80C4BF1247F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34" name="Rectangle 14">
                  <a:extLst>
                    <a:ext uri="{FF2B5EF4-FFF2-40B4-BE49-F238E27FC236}">
                      <a16:creationId xmlns:a16="http://schemas.microsoft.com/office/drawing/2014/main" id="{FEED066A-8432-4F5D-A8C9-F10357C1ABE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  <p:grpSp>
            <p:nvGrpSpPr>
              <p:cNvPr id="27" name="Group 15">
                <a:extLst>
                  <a:ext uri="{FF2B5EF4-FFF2-40B4-BE49-F238E27FC236}">
                    <a16:creationId xmlns:a16="http://schemas.microsoft.com/office/drawing/2014/main" id="{D84FCDA0-24A9-4655-9ADA-A2DC0A47E72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31" name="Rectangle 16">
                  <a:extLst>
                    <a:ext uri="{FF2B5EF4-FFF2-40B4-BE49-F238E27FC236}">
                      <a16:creationId xmlns:a16="http://schemas.microsoft.com/office/drawing/2014/main" id="{B891E55B-F2E2-4BEF-8F98-FD6DD66DBA5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32" name="Rectangle 17">
                  <a:extLst>
                    <a:ext uri="{FF2B5EF4-FFF2-40B4-BE49-F238E27FC236}">
                      <a16:creationId xmlns:a16="http://schemas.microsoft.com/office/drawing/2014/main" id="{42F28C31-12C9-48C9-80ED-486140CB642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  <p:grpSp>
            <p:nvGrpSpPr>
              <p:cNvPr id="28" name="Group 18">
                <a:extLst>
                  <a:ext uri="{FF2B5EF4-FFF2-40B4-BE49-F238E27FC236}">
                    <a16:creationId xmlns:a16="http://schemas.microsoft.com/office/drawing/2014/main" id="{113BDEB8-F444-40BF-8E14-81A312D14D8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29" name="Rectangle 19">
                  <a:extLst>
                    <a:ext uri="{FF2B5EF4-FFF2-40B4-BE49-F238E27FC236}">
                      <a16:creationId xmlns:a16="http://schemas.microsoft.com/office/drawing/2014/main" id="{8890662E-0CF7-4995-9853-759B0BA4CFA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30" name="Rectangle 20">
                  <a:extLst>
                    <a:ext uri="{FF2B5EF4-FFF2-40B4-BE49-F238E27FC236}">
                      <a16:creationId xmlns:a16="http://schemas.microsoft.com/office/drawing/2014/main" id="{6158C617-5027-44C5-97DF-66E568322E4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</p:grpSp>
        <p:pic>
          <p:nvPicPr>
            <p:cNvPr id="22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7D3C7BC7-5B24-4A7D-8EF6-3BA3D3D0C42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6503526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71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715963"/>
          </a:xfrm>
        </p:spPr>
        <p:txBody>
          <a:bodyPr/>
          <a:lstStyle/>
          <a:p>
            <a:pPr eaLnBrk="1" hangingPunct="1"/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Regimes of Turbulent Flame</a:t>
            </a:r>
          </a:p>
        </p:txBody>
      </p:sp>
      <p:sp>
        <p:nvSpPr>
          <p:cNvPr id="11272" name="Rectangle 3" descr="Dotted grid"/>
          <p:cNvSpPr>
            <a:spLocks noChangeArrowheads="1"/>
          </p:cNvSpPr>
          <p:nvPr/>
        </p:nvSpPr>
        <p:spPr bwMode="auto">
          <a:xfrm>
            <a:off x="1006475" y="695450"/>
            <a:ext cx="6324600" cy="5638800"/>
          </a:xfrm>
          <a:prstGeom prst="rect">
            <a:avLst/>
          </a:prstGeom>
          <a:pattFill prst="dotGrid">
            <a:fgClr>
              <a:srgbClr val="000000"/>
            </a:fgClr>
            <a:bgClr>
              <a:schemeClr val="bg1"/>
            </a:bgClr>
          </a:patt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n-US"/>
          </a:p>
        </p:txBody>
      </p:sp>
      <p:sp>
        <p:nvSpPr>
          <p:cNvPr id="11273" name="Line 4"/>
          <p:cNvSpPr>
            <a:spLocks noChangeShapeType="1"/>
          </p:cNvSpPr>
          <p:nvPr/>
        </p:nvSpPr>
        <p:spPr bwMode="auto">
          <a:xfrm>
            <a:off x="1006475" y="5572250"/>
            <a:ext cx="6324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11275" name="Line 6"/>
          <p:cNvSpPr>
            <a:spLocks noChangeShapeType="1"/>
          </p:cNvSpPr>
          <p:nvPr/>
        </p:nvSpPr>
        <p:spPr bwMode="auto">
          <a:xfrm>
            <a:off x="1006475" y="3895850"/>
            <a:ext cx="6324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11276" name="Line 7"/>
          <p:cNvSpPr>
            <a:spLocks noChangeShapeType="1"/>
          </p:cNvSpPr>
          <p:nvPr/>
        </p:nvSpPr>
        <p:spPr bwMode="auto">
          <a:xfrm>
            <a:off x="1006475" y="3057650"/>
            <a:ext cx="6324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11277" name="Line 8"/>
          <p:cNvSpPr>
            <a:spLocks noChangeShapeType="1"/>
          </p:cNvSpPr>
          <p:nvPr/>
        </p:nvSpPr>
        <p:spPr bwMode="auto">
          <a:xfrm>
            <a:off x="1006475" y="2295650"/>
            <a:ext cx="6324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11278" name="Line 9"/>
          <p:cNvSpPr>
            <a:spLocks noChangeShapeType="1"/>
          </p:cNvSpPr>
          <p:nvPr/>
        </p:nvSpPr>
        <p:spPr bwMode="auto">
          <a:xfrm>
            <a:off x="1006475" y="1457450"/>
            <a:ext cx="6324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11279" name="Line 10"/>
          <p:cNvSpPr>
            <a:spLocks noChangeShapeType="1"/>
          </p:cNvSpPr>
          <p:nvPr/>
        </p:nvSpPr>
        <p:spPr bwMode="auto">
          <a:xfrm>
            <a:off x="2682875" y="695450"/>
            <a:ext cx="0" cy="5638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11280" name="Line 11"/>
          <p:cNvSpPr>
            <a:spLocks noChangeShapeType="1"/>
          </p:cNvSpPr>
          <p:nvPr/>
        </p:nvSpPr>
        <p:spPr bwMode="auto">
          <a:xfrm>
            <a:off x="4206875" y="695450"/>
            <a:ext cx="0" cy="5638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11281" name="Line 12"/>
          <p:cNvSpPr>
            <a:spLocks noChangeShapeType="1"/>
          </p:cNvSpPr>
          <p:nvPr/>
        </p:nvSpPr>
        <p:spPr bwMode="auto">
          <a:xfrm>
            <a:off x="5654675" y="695450"/>
            <a:ext cx="0" cy="5638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11283" name="Text Box 19"/>
          <p:cNvSpPr txBox="1">
            <a:spLocks noChangeArrowheads="1"/>
          </p:cNvSpPr>
          <p:nvPr/>
        </p:nvSpPr>
        <p:spPr bwMode="auto">
          <a:xfrm>
            <a:off x="152400" y="2944937"/>
            <a:ext cx="5746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Da</a:t>
            </a:r>
          </a:p>
        </p:txBody>
      </p:sp>
      <p:sp>
        <p:nvSpPr>
          <p:cNvPr id="11284" name="Text Box 20"/>
          <p:cNvSpPr txBox="1">
            <a:spLocks noChangeArrowheads="1"/>
          </p:cNvSpPr>
          <p:nvPr/>
        </p:nvSpPr>
        <p:spPr bwMode="auto">
          <a:xfrm>
            <a:off x="3924299" y="6257925"/>
            <a:ext cx="69532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sz="2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</a:t>
            </a:r>
            <a:r>
              <a:rPr lang="en-US" sz="28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endParaRPr lang="en-US" sz="2800" i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285" name="Text Box 21"/>
          <p:cNvSpPr txBox="1">
            <a:spLocks noChangeArrowheads="1"/>
          </p:cNvSpPr>
          <p:nvPr/>
        </p:nvSpPr>
        <p:spPr bwMode="auto">
          <a:xfrm>
            <a:off x="609600" y="4541962"/>
            <a:ext cx="3111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/>
              <a:t>1</a:t>
            </a:r>
          </a:p>
        </p:txBody>
      </p:sp>
      <p:sp>
        <p:nvSpPr>
          <p:cNvPr id="68630" name="AutoShape 22"/>
          <p:cNvSpPr>
            <a:spLocks noChangeArrowheads="1"/>
          </p:cNvSpPr>
          <p:nvPr/>
        </p:nvSpPr>
        <p:spPr bwMode="auto">
          <a:xfrm>
            <a:off x="3408284" y="4255741"/>
            <a:ext cx="838200" cy="914400"/>
          </a:xfrm>
          <a:prstGeom prst="diamond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/>
          </a:p>
        </p:txBody>
      </p:sp>
      <p:sp>
        <p:nvSpPr>
          <p:cNvPr id="11287" name="Text Box 23"/>
          <p:cNvSpPr txBox="1">
            <a:spLocks noChangeArrowheads="1"/>
          </p:cNvSpPr>
          <p:nvPr/>
        </p:nvSpPr>
        <p:spPr bwMode="auto">
          <a:xfrm>
            <a:off x="533400" y="503362"/>
            <a:ext cx="522287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/>
              <a:t>10</a:t>
            </a:r>
            <a:r>
              <a:rPr lang="en-US" baseline="30000"/>
              <a:t>8</a:t>
            </a:r>
            <a:endParaRPr lang="en-US"/>
          </a:p>
        </p:txBody>
      </p:sp>
      <p:sp>
        <p:nvSpPr>
          <p:cNvPr id="11288" name="Text Box 24"/>
          <p:cNvSpPr txBox="1">
            <a:spLocks noChangeArrowheads="1"/>
          </p:cNvSpPr>
          <p:nvPr/>
        </p:nvSpPr>
        <p:spPr bwMode="auto">
          <a:xfrm>
            <a:off x="320675" y="6105650"/>
            <a:ext cx="573087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/>
              <a:t>10</a:t>
            </a:r>
            <a:r>
              <a:rPr lang="en-US" baseline="30000"/>
              <a:t>-4</a:t>
            </a:r>
            <a:endParaRPr lang="en-US"/>
          </a:p>
        </p:txBody>
      </p:sp>
      <p:sp>
        <p:nvSpPr>
          <p:cNvPr id="11289" name="Text Box 25"/>
          <p:cNvSpPr txBox="1">
            <a:spLocks noChangeArrowheads="1"/>
          </p:cNvSpPr>
          <p:nvPr/>
        </p:nvSpPr>
        <p:spPr bwMode="auto">
          <a:xfrm>
            <a:off x="7331075" y="6105650"/>
            <a:ext cx="522287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/>
              <a:t>10</a:t>
            </a:r>
            <a:r>
              <a:rPr lang="en-US" baseline="30000"/>
              <a:t>8</a:t>
            </a:r>
            <a:endParaRPr lang="en-US"/>
          </a:p>
        </p:txBody>
      </p:sp>
      <p:grpSp>
        <p:nvGrpSpPr>
          <p:cNvPr id="2" name="Group 40"/>
          <p:cNvGrpSpPr>
            <a:grpSpLocks/>
          </p:cNvGrpSpPr>
          <p:nvPr/>
        </p:nvGrpSpPr>
        <p:grpSpPr bwMode="auto">
          <a:xfrm>
            <a:off x="1006475" y="695450"/>
            <a:ext cx="3200400" cy="1600200"/>
            <a:chOff x="1458912" y="573087"/>
            <a:chExt cx="3200400" cy="1600200"/>
          </a:xfrm>
        </p:grpSpPr>
        <p:sp>
          <p:nvSpPr>
            <p:cNvPr id="11313" name="Line 14"/>
            <p:cNvSpPr>
              <a:spLocks noChangeShapeType="1"/>
            </p:cNvSpPr>
            <p:nvPr/>
          </p:nvSpPr>
          <p:spPr bwMode="auto">
            <a:xfrm flipV="1">
              <a:off x="1458912" y="573087"/>
              <a:ext cx="3200400" cy="1600200"/>
            </a:xfrm>
            <a:prstGeom prst="line">
              <a:avLst/>
            </a:prstGeom>
            <a:noFill/>
            <a:ln w="28575">
              <a:solidFill>
                <a:schemeClr val="accent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1314" name="Text Box 27"/>
            <p:cNvSpPr txBox="1">
              <a:spLocks noChangeArrowheads="1"/>
            </p:cNvSpPr>
            <p:nvPr/>
          </p:nvSpPr>
          <p:spPr bwMode="auto">
            <a:xfrm rot="-1510444">
              <a:off x="1747837" y="762000"/>
              <a:ext cx="2336537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Weak Turbulence</a:t>
              </a:r>
            </a:p>
          </p:txBody>
        </p:sp>
      </p:grpSp>
      <p:sp>
        <p:nvSpPr>
          <p:cNvPr id="11312" name="Text Box 29"/>
          <p:cNvSpPr txBox="1">
            <a:spLocks noChangeArrowheads="1"/>
          </p:cNvSpPr>
          <p:nvPr/>
        </p:nvSpPr>
        <p:spPr bwMode="auto">
          <a:xfrm rot="1976446">
            <a:off x="3343191" y="2294510"/>
            <a:ext cx="248337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Reaction Sheets</a:t>
            </a:r>
          </a:p>
        </p:txBody>
      </p:sp>
      <p:grpSp>
        <p:nvGrpSpPr>
          <p:cNvPr id="10" name="Group 42"/>
          <p:cNvGrpSpPr>
            <a:grpSpLocks/>
          </p:cNvGrpSpPr>
          <p:nvPr/>
        </p:nvGrpSpPr>
        <p:grpSpPr bwMode="auto">
          <a:xfrm>
            <a:off x="4206875" y="4734050"/>
            <a:ext cx="3454401" cy="1600200"/>
            <a:chOff x="4659312" y="4611687"/>
            <a:chExt cx="3454247" cy="1600200"/>
          </a:xfrm>
        </p:grpSpPr>
        <p:sp>
          <p:nvSpPr>
            <p:cNvPr id="11295" name="Line 17"/>
            <p:cNvSpPr>
              <a:spLocks noChangeShapeType="1"/>
            </p:cNvSpPr>
            <p:nvPr/>
          </p:nvSpPr>
          <p:spPr bwMode="auto">
            <a:xfrm flipV="1">
              <a:off x="4659312" y="4611687"/>
              <a:ext cx="3124200" cy="1600200"/>
            </a:xfrm>
            <a:prstGeom prst="line">
              <a:avLst/>
            </a:prstGeom>
            <a:noFill/>
            <a:ln w="28575">
              <a:solidFill>
                <a:schemeClr val="hlink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1296" name="Text Box 27"/>
            <p:cNvSpPr txBox="1">
              <a:spLocks noChangeArrowheads="1"/>
            </p:cNvSpPr>
            <p:nvPr/>
          </p:nvSpPr>
          <p:spPr bwMode="auto">
            <a:xfrm rot="20075914">
              <a:off x="5359664" y="5368937"/>
              <a:ext cx="2753895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sz="2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Cyclonic Turbulence</a:t>
              </a:r>
            </a:p>
          </p:txBody>
        </p:sp>
      </p:grpSp>
      <p:cxnSp>
        <p:nvCxnSpPr>
          <p:cNvPr id="7" name="Straight Connector 6"/>
          <p:cNvCxnSpPr>
            <a:endCxn id="11295" idx="0"/>
          </p:cNvCxnSpPr>
          <p:nvPr/>
        </p:nvCxnSpPr>
        <p:spPr>
          <a:xfrm>
            <a:off x="1005704" y="4734050"/>
            <a:ext cx="3201171" cy="1600200"/>
          </a:xfrm>
          <a:prstGeom prst="line">
            <a:avLst/>
          </a:prstGeom>
          <a:ln w="6350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>
            <a:endCxn id="11295" idx="1"/>
          </p:cNvCxnSpPr>
          <p:nvPr/>
        </p:nvCxnSpPr>
        <p:spPr>
          <a:xfrm>
            <a:off x="968374" y="731962"/>
            <a:ext cx="6362840" cy="4002088"/>
          </a:xfrm>
          <a:prstGeom prst="line">
            <a:avLst/>
          </a:prstGeom>
          <a:ln w="53975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274" name="Line 5"/>
          <p:cNvSpPr>
            <a:spLocks noChangeShapeType="1"/>
          </p:cNvSpPr>
          <p:nvPr/>
        </p:nvSpPr>
        <p:spPr bwMode="auto">
          <a:xfrm>
            <a:off x="1006475" y="4734050"/>
            <a:ext cx="6324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11310" name="Text Box 30"/>
          <p:cNvSpPr txBox="1">
            <a:spLocks noChangeArrowheads="1"/>
          </p:cNvSpPr>
          <p:nvPr/>
        </p:nvSpPr>
        <p:spPr bwMode="auto">
          <a:xfrm rot="1657589">
            <a:off x="1015724" y="5482900"/>
            <a:ext cx="285722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Distributed Reactions</a:t>
            </a:r>
          </a:p>
        </p:txBody>
      </p:sp>
      <p:grpSp>
        <p:nvGrpSpPr>
          <p:cNvPr id="21" name="Group 20"/>
          <p:cNvGrpSpPr/>
          <p:nvPr/>
        </p:nvGrpSpPr>
        <p:grpSpPr>
          <a:xfrm>
            <a:off x="1005704" y="2295650"/>
            <a:ext cx="6325371" cy="4038600"/>
            <a:chOff x="1458142" y="2173288"/>
            <a:chExt cx="6325371" cy="4038600"/>
          </a:xfrm>
        </p:grpSpPr>
        <p:sp>
          <p:nvSpPr>
            <p:cNvPr id="11309" name="Line 16"/>
            <p:cNvSpPr>
              <a:spLocks noChangeShapeType="1"/>
            </p:cNvSpPr>
            <p:nvPr/>
          </p:nvSpPr>
          <p:spPr bwMode="auto">
            <a:xfrm flipV="1">
              <a:off x="1458142" y="2173288"/>
              <a:ext cx="6325371" cy="4038600"/>
            </a:xfrm>
            <a:prstGeom prst="line">
              <a:avLst/>
            </a:prstGeom>
            <a:noFill/>
            <a:ln w="38100">
              <a:solidFill>
                <a:srgbClr val="CC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graphicFrame>
          <p:nvGraphicFramePr>
            <p:cNvPr id="56" name="Object 55"/>
            <p:cNvGraphicFramePr>
              <a:graphicFrameLocks noChangeAspect="1"/>
            </p:cNvGraphicFramePr>
            <p:nvPr/>
          </p:nvGraphicFramePr>
          <p:xfrm>
            <a:off x="4489933" y="3305010"/>
            <a:ext cx="1030288" cy="73025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4" imgW="609480" imgH="431640" progId="Equation.3">
                    <p:embed/>
                  </p:oleObj>
                </mc:Choice>
                <mc:Fallback>
                  <p:oleObj name="Equation" r:id="rId4" imgW="609480" imgH="431640" progId="Equation.3">
                    <p:embed/>
                    <p:pic>
                      <p:nvPicPr>
                        <p:cNvPr id="56" name="Object 55"/>
                        <p:cNvPicPr/>
                        <p:nvPr/>
                      </p:nvPicPr>
                      <p:blipFill>
                        <a:blip r:embed="rId5"/>
                        <a:stretch>
                          <a:fillRect/>
                        </a:stretch>
                      </p:blipFill>
                      <p:spPr>
                        <a:xfrm>
                          <a:off x="4489933" y="3305010"/>
                          <a:ext cx="1030288" cy="730250"/>
                        </a:xfrm>
                        <a:prstGeom prst="rect">
                          <a:avLst/>
                        </a:prstGeom>
                        <a:solidFill>
                          <a:schemeClr val="bg1"/>
                        </a:solidFill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53" name="Text Box 29"/>
          <p:cNvSpPr txBox="1">
            <a:spLocks noChangeArrowheads="1"/>
          </p:cNvSpPr>
          <p:nvPr/>
        </p:nvSpPr>
        <p:spPr bwMode="auto">
          <a:xfrm rot="20577800">
            <a:off x="3464267" y="4841348"/>
            <a:ext cx="3012363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Flamelets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 Eddies</a:t>
            </a:r>
          </a:p>
        </p:txBody>
      </p:sp>
      <p:grpSp>
        <p:nvGrpSpPr>
          <p:cNvPr id="15" name="Group 14"/>
          <p:cNvGrpSpPr/>
          <p:nvPr/>
        </p:nvGrpSpPr>
        <p:grpSpPr>
          <a:xfrm>
            <a:off x="3696481" y="753314"/>
            <a:ext cx="1582571" cy="730250"/>
            <a:chOff x="4148919" y="630952"/>
            <a:chExt cx="1582571" cy="730250"/>
          </a:xfrm>
        </p:grpSpPr>
        <p:graphicFrame>
          <p:nvGraphicFramePr>
            <p:cNvPr id="13" name="Object 12"/>
            <p:cNvGraphicFramePr>
              <a:graphicFrameLocks noChangeAspect="1"/>
            </p:cNvGraphicFramePr>
            <p:nvPr/>
          </p:nvGraphicFramePr>
          <p:xfrm>
            <a:off x="4615477" y="630952"/>
            <a:ext cx="1116013" cy="73025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6" imgW="660240" imgH="431640" progId="Equation.3">
                    <p:embed/>
                  </p:oleObj>
                </mc:Choice>
                <mc:Fallback>
                  <p:oleObj name="Equation" r:id="rId6" imgW="660240" imgH="431640" progId="Equation.3">
                    <p:embed/>
                    <p:pic>
                      <p:nvPicPr>
                        <p:cNvPr id="13" name="Object 12"/>
                        <p:cNvPicPr/>
                        <p:nvPr/>
                      </p:nvPicPr>
                      <p:blipFill>
                        <a:blip r:embed="rId7"/>
                        <a:stretch>
                          <a:fillRect/>
                        </a:stretch>
                      </p:blipFill>
                      <p:spPr>
                        <a:xfrm>
                          <a:off x="4615477" y="630952"/>
                          <a:ext cx="1116013" cy="730250"/>
                        </a:xfrm>
                        <a:prstGeom prst="rect">
                          <a:avLst/>
                        </a:prstGeom>
                        <a:solidFill>
                          <a:schemeClr val="bg1"/>
                        </a:solidFill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4" name="Freeform 13"/>
            <p:cNvSpPr/>
            <p:nvPr/>
          </p:nvSpPr>
          <p:spPr>
            <a:xfrm>
              <a:off x="4148919" y="846161"/>
              <a:ext cx="464024" cy="475295"/>
            </a:xfrm>
            <a:custGeom>
              <a:avLst/>
              <a:gdLst>
                <a:gd name="connsiteX0" fmla="*/ 464024 w 464024"/>
                <a:gd name="connsiteY0" fmla="*/ 286603 h 475295"/>
                <a:gd name="connsiteX1" fmla="*/ 204717 w 464024"/>
                <a:gd name="connsiteY1" fmla="*/ 464024 h 475295"/>
                <a:gd name="connsiteX2" fmla="*/ 0 w 464024"/>
                <a:gd name="connsiteY2" fmla="*/ 0 h 4752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64024" h="475295">
                  <a:moveTo>
                    <a:pt x="464024" y="286603"/>
                  </a:moveTo>
                  <a:cubicBezTo>
                    <a:pt x="373039" y="399197"/>
                    <a:pt x="282054" y="511791"/>
                    <a:pt x="204717" y="464024"/>
                  </a:cubicBezTo>
                  <a:cubicBezTo>
                    <a:pt x="127380" y="416257"/>
                    <a:pt x="63690" y="208128"/>
                    <a:pt x="0" y="0"/>
                  </a:cubicBezTo>
                </a:path>
              </a:pathLst>
            </a:custGeom>
            <a:noFill/>
            <a:ln>
              <a:solidFill>
                <a:schemeClr val="tx1"/>
              </a:solidFill>
              <a:headEnd type="none"/>
              <a:tailEnd type="stealt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</p:grpSp>
      <p:grpSp>
        <p:nvGrpSpPr>
          <p:cNvPr id="17" name="Group 16"/>
          <p:cNvGrpSpPr/>
          <p:nvPr/>
        </p:nvGrpSpPr>
        <p:grpSpPr>
          <a:xfrm>
            <a:off x="6890058" y="4346583"/>
            <a:ext cx="1546630" cy="894349"/>
            <a:chOff x="7342496" y="4224221"/>
            <a:chExt cx="1546630" cy="894349"/>
          </a:xfrm>
        </p:grpSpPr>
        <p:graphicFrame>
          <p:nvGraphicFramePr>
            <p:cNvPr id="57" name="Object 56"/>
            <p:cNvGraphicFramePr>
              <a:graphicFrameLocks noChangeAspect="1"/>
            </p:cNvGraphicFramePr>
            <p:nvPr/>
          </p:nvGraphicFramePr>
          <p:xfrm>
            <a:off x="7881064" y="4224221"/>
            <a:ext cx="1008062" cy="73025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8" imgW="596880" imgH="431640" progId="Equation.3">
                    <p:embed/>
                  </p:oleObj>
                </mc:Choice>
                <mc:Fallback>
                  <p:oleObj name="Equation" r:id="rId8" imgW="596880" imgH="431640" progId="Equation.3">
                    <p:embed/>
                    <p:pic>
                      <p:nvPicPr>
                        <p:cNvPr id="57" name="Object 56"/>
                        <p:cNvPicPr/>
                        <p:nvPr/>
                      </p:nvPicPr>
                      <p:blipFill>
                        <a:blip r:embed="rId9"/>
                        <a:stretch>
                          <a:fillRect/>
                        </a:stretch>
                      </p:blipFill>
                      <p:spPr>
                        <a:xfrm>
                          <a:off x="7881064" y="4224221"/>
                          <a:ext cx="1008062" cy="730250"/>
                        </a:xfrm>
                        <a:prstGeom prst="rect">
                          <a:avLst/>
                        </a:prstGeom>
                        <a:solidFill>
                          <a:schemeClr val="bg1"/>
                        </a:solidFill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6" name="Freeform 15"/>
            <p:cNvSpPr/>
            <p:nvPr/>
          </p:nvSpPr>
          <p:spPr>
            <a:xfrm>
              <a:off x="7342496" y="4899546"/>
              <a:ext cx="545910" cy="219024"/>
            </a:xfrm>
            <a:custGeom>
              <a:avLst/>
              <a:gdLst>
                <a:gd name="connsiteX0" fmla="*/ 545910 w 545910"/>
                <a:gd name="connsiteY0" fmla="*/ 54591 h 219024"/>
                <a:gd name="connsiteX1" fmla="*/ 177420 w 545910"/>
                <a:gd name="connsiteY1" fmla="*/ 218364 h 219024"/>
                <a:gd name="connsiteX2" fmla="*/ 0 w 545910"/>
                <a:gd name="connsiteY2" fmla="*/ 0 h 2190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45910" h="219024">
                  <a:moveTo>
                    <a:pt x="545910" y="54591"/>
                  </a:moveTo>
                  <a:cubicBezTo>
                    <a:pt x="407157" y="141026"/>
                    <a:pt x="268405" y="227462"/>
                    <a:pt x="177420" y="218364"/>
                  </a:cubicBezTo>
                  <a:cubicBezTo>
                    <a:pt x="86435" y="209266"/>
                    <a:pt x="43217" y="104633"/>
                    <a:pt x="0" y="0"/>
                  </a:cubicBezTo>
                </a:path>
              </a:pathLst>
            </a:custGeom>
            <a:noFill/>
            <a:ln>
              <a:solidFill>
                <a:schemeClr val="tx1"/>
              </a:solidFill>
              <a:tailEnd type="stealt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1006475" y="695450"/>
            <a:ext cx="6324600" cy="4038600"/>
            <a:chOff x="1458913" y="573088"/>
            <a:chExt cx="6324600" cy="4038600"/>
          </a:xfrm>
        </p:grpSpPr>
        <p:graphicFrame>
          <p:nvGraphicFramePr>
            <p:cNvPr id="55" name="Object 54"/>
            <p:cNvGraphicFramePr>
              <a:graphicFrameLocks noChangeAspect="1"/>
            </p:cNvGraphicFramePr>
            <p:nvPr/>
          </p:nvGraphicFramePr>
          <p:xfrm>
            <a:off x="2879488" y="2607964"/>
            <a:ext cx="750887" cy="72943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0" imgW="444240" imgH="431640" progId="Equation.3">
                    <p:embed/>
                  </p:oleObj>
                </mc:Choice>
                <mc:Fallback>
                  <p:oleObj name="Equation" r:id="rId10" imgW="444240" imgH="431640" progId="Equation.3">
                    <p:embed/>
                    <p:pic>
                      <p:nvPicPr>
                        <p:cNvPr id="55" name="Object 54"/>
                        <p:cNvPicPr/>
                        <p:nvPr/>
                      </p:nvPicPr>
                      <p:blipFill>
                        <a:blip r:embed="rId11"/>
                        <a:stretch>
                          <a:fillRect/>
                        </a:stretch>
                      </p:blipFill>
                      <p:spPr>
                        <a:xfrm>
                          <a:off x="2879488" y="2607964"/>
                          <a:ext cx="750887" cy="729433"/>
                        </a:xfrm>
                        <a:prstGeom prst="rect">
                          <a:avLst/>
                        </a:prstGeom>
                        <a:solidFill>
                          <a:schemeClr val="bg1"/>
                        </a:solidFill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1311" name="Line 15"/>
            <p:cNvSpPr>
              <a:spLocks noChangeShapeType="1"/>
            </p:cNvSpPr>
            <p:nvPr/>
          </p:nvSpPr>
          <p:spPr bwMode="auto">
            <a:xfrm flipV="1">
              <a:off x="1458913" y="573088"/>
              <a:ext cx="6324600" cy="4038600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</p:grpSp>
      <p:graphicFrame>
        <p:nvGraphicFramePr>
          <p:cNvPr id="66" name="Object 65"/>
          <p:cNvGraphicFramePr>
            <a:graphicFrameLocks noChangeAspect="1"/>
          </p:cNvGraphicFramePr>
          <p:nvPr/>
        </p:nvGraphicFramePr>
        <p:xfrm>
          <a:off x="2323814" y="4786461"/>
          <a:ext cx="750887" cy="72943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2" imgW="444240" imgH="431640" progId="Equation.3">
                  <p:embed/>
                </p:oleObj>
              </mc:Choice>
              <mc:Fallback>
                <p:oleObj name="Equation" r:id="rId12" imgW="444240" imgH="431640" progId="Equation.3">
                  <p:embed/>
                  <p:pic>
                    <p:nvPicPr>
                      <p:cNvPr id="66" name="Object 65"/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2323814" y="4786461"/>
                        <a:ext cx="750887" cy="729433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7" name="Object 66"/>
          <p:cNvGraphicFramePr>
            <a:graphicFrameLocks noChangeAspect="1"/>
          </p:cNvGraphicFramePr>
          <p:nvPr/>
        </p:nvGraphicFramePr>
        <p:xfrm>
          <a:off x="5881140" y="3324401"/>
          <a:ext cx="1008063" cy="730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4" imgW="596880" imgH="431640" progId="Equation.3">
                  <p:embed/>
                </p:oleObj>
              </mc:Choice>
              <mc:Fallback>
                <p:oleObj name="Equation" r:id="rId14" imgW="596880" imgH="431640" progId="Equation.3">
                  <p:embed/>
                  <p:pic>
                    <p:nvPicPr>
                      <p:cNvPr id="67" name="Object 66"/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5881140" y="3324401"/>
                        <a:ext cx="1008063" cy="73025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61" name="Group 38">
            <a:extLst>
              <a:ext uri="{FF2B5EF4-FFF2-40B4-BE49-F238E27FC236}">
                <a16:creationId xmlns:a16="http://schemas.microsoft.com/office/drawing/2014/main" id="{2318B8B0-B9C8-42BB-84E5-1D2F6992B1B6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76" name="Group 19">
              <a:extLst>
                <a:ext uri="{FF2B5EF4-FFF2-40B4-BE49-F238E27FC236}">
                  <a16:creationId xmlns:a16="http://schemas.microsoft.com/office/drawing/2014/main" id="{ABB391B9-560E-4591-9183-3978EF8B101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8" name="Group 8">
                <a:extLst>
                  <a:ext uri="{FF2B5EF4-FFF2-40B4-BE49-F238E27FC236}">
                    <a16:creationId xmlns:a16="http://schemas.microsoft.com/office/drawing/2014/main" id="{322C35C9-701B-44EB-A0A7-A1B6C9988BE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80" name="Group 9">
                  <a:extLst>
                    <a:ext uri="{FF2B5EF4-FFF2-40B4-BE49-F238E27FC236}">
                      <a16:creationId xmlns:a16="http://schemas.microsoft.com/office/drawing/2014/main" id="{94BCFF51-E44A-420B-9A87-7BB99C125EB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90" name="Rectangle 10">
                    <a:extLst>
                      <a:ext uri="{FF2B5EF4-FFF2-40B4-BE49-F238E27FC236}">
                        <a16:creationId xmlns:a16="http://schemas.microsoft.com/office/drawing/2014/main" id="{86921B2C-DB3B-4389-8086-374F8F5C072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91" name="Rectangle 11">
                    <a:extLst>
                      <a:ext uri="{FF2B5EF4-FFF2-40B4-BE49-F238E27FC236}">
                        <a16:creationId xmlns:a16="http://schemas.microsoft.com/office/drawing/2014/main" id="{A65F5DC6-4D88-4203-ADE5-4ABB796BDE4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1" name="Group 12">
                  <a:extLst>
                    <a:ext uri="{FF2B5EF4-FFF2-40B4-BE49-F238E27FC236}">
                      <a16:creationId xmlns:a16="http://schemas.microsoft.com/office/drawing/2014/main" id="{5ACA9B5D-A61C-436E-8E84-853EBCC0233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88" name="Rectangle 13">
                    <a:extLst>
                      <a:ext uri="{FF2B5EF4-FFF2-40B4-BE49-F238E27FC236}">
                        <a16:creationId xmlns:a16="http://schemas.microsoft.com/office/drawing/2014/main" id="{A475D107-EA68-440F-994C-80C4BF1247F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89" name="Rectangle 14">
                    <a:extLst>
                      <a:ext uri="{FF2B5EF4-FFF2-40B4-BE49-F238E27FC236}">
                        <a16:creationId xmlns:a16="http://schemas.microsoft.com/office/drawing/2014/main" id="{FEED066A-8432-4F5D-A8C9-F10357C1ABE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2" name="Group 15">
                  <a:extLst>
                    <a:ext uri="{FF2B5EF4-FFF2-40B4-BE49-F238E27FC236}">
                      <a16:creationId xmlns:a16="http://schemas.microsoft.com/office/drawing/2014/main" id="{D84FCDA0-24A9-4655-9ADA-A2DC0A47E72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86" name="Rectangle 16">
                    <a:extLst>
                      <a:ext uri="{FF2B5EF4-FFF2-40B4-BE49-F238E27FC236}">
                        <a16:creationId xmlns:a16="http://schemas.microsoft.com/office/drawing/2014/main" id="{B891E55B-F2E2-4BEF-8F98-FD6DD66DBA5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87" name="Rectangle 17">
                    <a:extLst>
                      <a:ext uri="{FF2B5EF4-FFF2-40B4-BE49-F238E27FC236}">
                        <a16:creationId xmlns:a16="http://schemas.microsoft.com/office/drawing/2014/main" id="{42F28C31-12C9-48C9-80ED-486140CB642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3" name="Group 18">
                  <a:extLst>
                    <a:ext uri="{FF2B5EF4-FFF2-40B4-BE49-F238E27FC236}">
                      <a16:creationId xmlns:a16="http://schemas.microsoft.com/office/drawing/2014/main" id="{113BDEB8-F444-40BF-8E14-81A312D14D8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84" name="Rectangle 19">
                    <a:extLst>
                      <a:ext uri="{FF2B5EF4-FFF2-40B4-BE49-F238E27FC236}">
                        <a16:creationId xmlns:a16="http://schemas.microsoft.com/office/drawing/2014/main" id="{8890662E-0CF7-4995-9853-759B0BA4CFA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85" name="Rectangle 20">
                    <a:extLst>
                      <a:ext uri="{FF2B5EF4-FFF2-40B4-BE49-F238E27FC236}">
                        <a16:creationId xmlns:a16="http://schemas.microsoft.com/office/drawing/2014/main" id="{6158C617-5027-44C5-97DF-66E568322E4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79" name="Rectangle 21">
                <a:extLst>
                  <a:ext uri="{FF2B5EF4-FFF2-40B4-BE49-F238E27FC236}">
                    <a16:creationId xmlns:a16="http://schemas.microsoft.com/office/drawing/2014/main" id="{02C5EF99-2260-4E8F-BC27-8301AEDC91E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7D3C7BC7-5B24-4A7D-8EF6-3BA3D3D0C42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3" name="Arrow: Curved Left 2">
            <a:extLst>
              <a:ext uri="{FF2B5EF4-FFF2-40B4-BE49-F238E27FC236}">
                <a16:creationId xmlns:a16="http://schemas.microsoft.com/office/drawing/2014/main" id="{F456F02B-C5C7-4B0C-9F19-0D8EF5A3421F}"/>
              </a:ext>
            </a:extLst>
          </p:cNvPr>
          <p:cNvSpPr/>
          <p:nvPr/>
        </p:nvSpPr>
        <p:spPr>
          <a:xfrm rot="20259767">
            <a:off x="4359232" y="4132533"/>
            <a:ext cx="1421072" cy="1328738"/>
          </a:xfrm>
          <a:prstGeom prst="curved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" name="AutoShape 22">
            <a:extLst>
              <a:ext uri="{FF2B5EF4-FFF2-40B4-BE49-F238E27FC236}">
                <a16:creationId xmlns:a16="http://schemas.microsoft.com/office/drawing/2014/main" id="{8EAB669A-C94B-97DC-2560-5151427BE97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14800" y="5181600"/>
            <a:ext cx="838200" cy="914400"/>
          </a:xfrm>
          <a:prstGeom prst="diamond">
            <a:avLst/>
          </a:prstGeom>
          <a:pattFill prst="solidDmnd">
            <a:fgClr>
              <a:srgbClr val="FF0000"/>
            </a:fgClr>
            <a:bgClr>
              <a:schemeClr val="bg1"/>
            </a:bgClr>
          </a:patt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92347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6863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630" grpId="0" animBg="1"/>
      <p:bldP spid="3" grpId="0" animBg="1"/>
      <p:bldP spid="4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C647A2-40ED-CBD8-71D2-09DEBA014C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0" y="76200"/>
            <a:ext cx="6629400" cy="1143000"/>
          </a:xfrm>
        </p:spPr>
        <p:txBody>
          <a:bodyPr/>
          <a:lstStyle/>
          <a:p>
            <a:r>
              <a:rPr lang="en-US" sz="2800" dirty="0"/>
              <a:t>Effect of Diesel Injection Pressure on Degree of Pre-mixed Combustion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83FA50A-6547-82B9-EA1F-6E2105E9C1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176094"/>
            <a:ext cx="6248400" cy="3929306"/>
          </a:xfrm>
          <a:prstGeom prst="rect">
            <a:avLst/>
          </a:prstGeom>
        </p:spPr>
      </p:pic>
      <p:grpSp>
        <p:nvGrpSpPr>
          <p:cNvPr id="5" name="Group 38">
            <a:extLst>
              <a:ext uri="{FF2B5EF4-FFF2-40B4-BE49-F238E27FC236}">
                <a16:creationId xmlns:a16="http://schemas.microsoft.com/office/drawing/2014/main" id="{8E08D61C-55B9-06CE-C5DC-0FDF2CCCCFC7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854CA253-D5F1-7520-6668-A345066AEE9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C7DCCB57-56AD-0A90-C975-6B65E0DD82C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A1C0CFDE-0E3C-CE36-600B-83573B5363B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E46572D8-FEDC-D099-6A50-604719264DC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6B7DB02C-2561-FECB-3E2A-84A29013A07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66979419-56D0-9C1F-506C-592D9AF5BC6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2CF39996-B2AA-AAA9-35DF-A12A475349A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5578AFC9-883D-DD4C-0493-D304C316011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3F7608C0-E034-1465-4494-05EABBDDF8D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DA3028FC-C78F-36B4-A2E1-A1E5FADAAED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871FBF98-089F-110E-D00D-C66E4CDE59A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19E5C6CD-848B-99BA-5299-B4F57EC488A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885C19EB-E280-6114-5A90-C1F6B126011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B70983B6-DC00-1036-D116-3EDB6B9EFB0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67F9E4F7-C653-7F01-9AEB-893F85E020D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A7ECBA0B-FB18-E6BA-B064-10F8B8B05B0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23" name="Picture 22">
            <a:extLst>
              <a:ext uri="{FF2B5EF4-FFF2-40B4-BE49-F238E27FC236}">
                <a16:creationId xmlns:a16="http://schemas.microsoft.com/office/drawing/2014/main" id="{8AF0EA16-5373-C22D-5055-F4AC75B3735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19400" y="2590800"/>
            <a:ext cx="5997662" cy="38182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76407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2">
            <a:extLst>
              <a:ext uri="{FF2B5EF4-FFF2-40B4-BE49-F238E27FC236}">
                <a16:creationId xmlns:a16="http://schemas.microsoft.com/office/drawing/2014/main" id="{AAFBD789-5E47-C39A-3B0F-C8ADA74B8C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0" y="1273175"/>
            <a:ext cx="5715000" cy="558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542FCD59-E539-8DEB-14AC-5550FB475CB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" y="5105400"/>
            <a:ext cx="8305800" cy="83026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r>
              <a:rPr lang="en-US" altLang="en-US" i="1">
                <a:solidFill>
                  <a:srgbClr val="FF0000"/>
                </a:solidFill>
              </a:rPr>
              <a:t>Diesel developed an engine that was more than seven times more efficient than the (100 years evolved steam engine).</a:t>
            </a:r>
            <a:endParaRPr lang="en-US" altLang="en-US">
              <a:solidFill>
                <a:srgbClr val="FF0000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C503BBB-A854-4923-2BAC-E47E2432B9B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0" y="4572000"/>
            <a:ext cx="271303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/>
              <a:t>Compressed air tank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6F05510-7FDE-5B2F-CFD7-A8815CAAAF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86200" y="1752600"/>
            <a:ext cx="11080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/>
              <a:t>Hopper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3709E98-D6CD-C7EE-1437-519571FD23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91000" y="4648200"/>
            <a:ext cx="290036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/>
              <a:t>Combustion chamber 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42887D3-56E0-6170-1270-DCA58CE483C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53000" y="1905000"/>
            <a:ext cx="2017713" cy="46196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/>
              <a:t>Injection valve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8893952-9B79-18E2-E8AA-BD8DC06DB82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05200" y="2667000"/>
            <a:ext cx="1763713" cy="46196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/>
              <a:t>Rotary valve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A2E68C2-9A68-45E4-72EA-F1BFE6D1C89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11713" y="3657600"/>
            <a:ext cx="1055687" cy="46196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/>
              <a:t>Orifice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050" name="Ink 11">
                <a:extLst>
                  <a:ext uri="{FF2B5EF4-FFF2-40B4-BE49-F238E27FC236}">
                    <a16:creationId xmlns:a16="http://schemas.microsoft.com/office/drawing/2014/main" id="{6F73B439-B5FC-6853-5C68-14C9B8B4B14F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3479800" y="3722688"/>
              <a:ext cx="869950" cy="79375"/>
            </p14:xfrm>
          </p:contentPart>
        </mc:Choice>
        <mc:Fallback xmlns="">
          <p:pic>
            <p:nvPicPr>
              <p:cNvPr id="2050" name="Ink 11">
                <a:extLst>
                  <a:ext uri="{FF2B5EF4-FFF2-40B4-BE49-F238E27FC236}">
                    <a16:creationId xmlns:a16="http://schemas.microsoft.com/office/drawing/2014/main" id="{6F73B439-B5FC-6853-5C68-14C9B8B4B14F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470442" y="3713350"/>
                <a:ext cx="888666" cy="98051"/>
              </a:xfrm>
              <a:prstGeom prst="rect">
                <a:avLst/>
              </a:prstGeom>
            </p:spPr>
          </p:pic>
        </mc:Fallback>
      </mc:AlternateContent>
      <p:grpSp>
        <p:nvGrpSpPr>
          <p:cNvPr id="2" name="Group 38">
            <a:extLst>
              <a:ext uri="{FF2B5EF4-FFF2-40B4-BE49-F238E27FC236}">
                <a16:creationId xmlns:a16="http://schemas.microsoft.com/office/drawing/2014/main" id="{D295D6FB-A7BC-A6E2-EA0A-717DE241F871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3ED4DADE-540F-FCB0-8B85-5F6523B0141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2" name="Group 8">
                <a:extLst>
                  <a:ext uri="{FF2B5EF4-FFF2-40B4-BE49-F238E27FC236}">
                    <a16:creationId xmlns:a16="http://schemas.microsoft.com/office/drawing/2014/main" id="{45757625-04D6-46D0-EA7C-92B173D41F3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4" name="Group 13">
                  <a:extLst>
                    <a:ext uri="{FF2B5EF4-FFF2-40B4-BE49-F238E27FC236}">
                      <a16:creationId xmlns:a16="http://schemas.microsoft.com/office/drawing/2014/main" id="{49A3E719-8C8D-F751-6975-3A04E79C610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4" name="Rectangle 10">
                    <a:extLst>
                      <a:ext uri="{FF2B5EF4-FFF2-40B4-BE49-F238E27FC236}">
                        <a16:creationId xmlns:a16="http://schemas.microsoft.com/office/drawing/2014/main" id="{08F73E89-D7F8-C21D-CE45-1F00BCEF639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5" name="Rectangle 11">
                    <a:extLst>
                      <a:ext uri="{FF2B5EF4-FFF2-40B4-BE49-F238E27FC236}">
                        <a16:creationId xmlns:a16="http://schemas.microsoft.com/office/drawing/2014/main" id="{22E590CD-789F-1DFE-0DBF-376D7CC3219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5" name="Group 12">
                  <a:extLst>
                    <a:ext uri="{FF2B5EF4-FFF2-40B4-BE49-F238E27FC236}">
                      <a16:creationId xmlns:a16="http://schemas.microsoft.com/office/drawing/2014/main" id="{169BB4B8-A6F4-EBE6-211D-70AF91FD9D1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22" name="Rectangle 13">
                    <a:extLst>
                      <a:ext uri="{FF2B5EF4-FFF2-40B4-BE49-F238E27FC236}">
                        <a16:creationId xmlns:a16="http://schemas.microsoft.com/office/drawing/2014/main" id="{8E13F0A4-5358-03BB-C975-D39389941F1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3" name="Rectangle 14">
                    <a:extLst>
                      <a:ext uri="{FF2B5EF4-FFF2-40B4-BE49-F238E27FC236}">
                        <a16:creationId xmlns:a16="http://schemas.microsoft.com/office/drawing/2014/main" id="{C71F24C8-24B6-D12B-9DD2-836097C9C8C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6" name="Group 15">
                  <a:extLst>
                    <a:ext uri="{FF2B5EF4-FFF2-40B4-BE49-F238E27FC236}">
                      <a16:creationId xmlns:a16="http://schemas.microsoft.com/office/drawing/2014/main" id="{92A8F450-1B5B-8543-4901-AD5AEF867C5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20" name="Rectangle 16">
                    <a:extLst>
                      <a:ext uri="{FF2B5EF4-FFF2-40B4-BE49-F238E27FC236}">
                        <a16:creationId xmlns:a16="http://schemas.microsoft.com/office/drawing/2014/main" id="{767F97D4-D63D-B476-FCB3-91DEB7F21B8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7">
                    <a:extLst>
                      <a:ext uri="{FF2B5EF4-FFF2-40B4-BE49-F238E27FC236}">
                        <a16:creationId xmlns:a16="http://schemas.microsoft.com/office/drawing/2014/main" id="{EC1829B3-1662-5EF0-4F13-DB3DFB0CB2F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7" name="Group 18">
                  <a:extLst>
                    <a:ext uri="{FF2B5EF4-FFF2-40B4-BE49-F238E27FC236}">
                      <a16:creationId xmlns:a16="http://schemas.microsoft.com/office/drawing/2014/main" id="{7887A6A2-9445-B74C-3A49-B9291588501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8" name="Rectangle 19">
                    <a:extLst>
                      <a:ext uri="{FF2B5EF4-FFF2-40B4-BE49-F238E27FC236}">
                        <a16:creationId xmlns:a16="http://schemas.microsoft.com/office/drawing/2014/main" id="{E03C90D1-1FE3-08B3-0FC4-CE5A19E5262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20">
                    <a:extLst>
                      <a:ext uri="{FF2B5EF4-FFF2-40B4-BE49-F238E27FC236}">
                        <a16:creationId xmlns:a16="http://schemas.microsoft.com/office/drawing/2014/main" id="{1361E185-4D43-2E2B-3BA9-4DA0A7D58B7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13" name="Rectangle 21">
                <a:extLst>
                  <a:ext uri="{FF2B5EF4-FFF2-40B4-BE49-F238E27FC236}">
                    <a16:creationId xmlns:a16="http://schemas.microsoft.com/office/drawing/2014/main" id="{8E85E2C5-61C9-2AF8-F04B-C7245E13950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ED90DA40-56B5-3FAD-F0BD-C1A9DCA0A60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051" name="Title 3">
            <a:extLst>
              <a:ext uri="{FF2B5EF4-FFF2-40B4-BE49-F238E27FC236}">
                <a16:creationId xmlns:a16="http://schemas.microsoft.com/office/drawing/2014/main" id="{BABCD5B1-A90E-BE73-0F89-CE1AC36E13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04800"/>
            <a:ext cx="6781800" cy="1143000"/>
          </a:xfrm>
        </p:spPr>
        <p:txBody>
          <a:bodyPr/>
          <a:lstStyle/>
          <a:p>
            <a:r>
              <a:rPr lang="en-US" altLang="en-US" sz="2800" dirty="0"/>
              <a:t>Coal dust injection system of Rudolph Diesel. AIR INJ ECTION</a:t>
            </a:r>
            <a:br>
              <a:rPr lang="en-US" altLang="en-US" sz="2800" dirty="0"/>
            </a:br>
            <a:r>
              <a:rPr lang="en-US" altLang="en-US" sz="2800" dirty="0"/>
              <a:t>(After U.S. patent No. 54286 of 1895.)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7" grpId="0"/>
      <p:bldP spid="8" grpId="0"/>
      <p:bldP spid="9" grpId="0" animBg="1"/>
      <p:bldP spid="10" grpId="0" animBg="1"/>
      <p:bldP spid="11" grpId="0" animBg="1"/>
    </p:bldLst>
  </p:timing>
</p:sld>
</file>

<file path=ppt/theme/theme1.xml><?xml version="1.0" encoding="utf-8"?>
<a:theme xmlns:a="http://schemas.openxmlformats.org/drawingml/2006/main" name="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Default Design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  <a:fontScheme name="Default Design">
    <a:majorFont>
      <a:latin typeface="Arial"/>
      <a:ea typeface=""/>
      <a:cs typeface=""/>
    </a:majorFont>
    <a:minorFont>
      <a:latin typeface="Arial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8102</TotalTime>
  <Words>899</Words>
  <Application>Microsoft Office PowerPoint</Application>
  <PresentationFormat>On-screen Show (4:3)</PresentationFormat>
  <Paragraphs>230</Paragraphs>
  <Slides>25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2" baseType="lpstr">
      <vt:lpstr>Arial</vt:lpstr>
      <vt:lpstr>Blackadder ITC</vt:lpstr>
      <vt:lpstr>CommercialScript BT</vt:lpstr>
      <vt:lpstr>Tempus Sans ITC</vt:lpstr>
      <vt:lpstr>Times New Roman</vt:lpstr>
      <vt:lpstr>Default Design</vt:lpstr>
      <vt:lpstr>Equation</vt:lpstr>
      <vt:lpstr>Advanced Studies on Combustion in CI Engines</vt:lpstr>
      <vt:lpstr>PowerPoint Presentation</vt:lpstr>
      <vt:lpstr>PowerPoint Presentation</vt:lpstr>
      <vt:lpstr>PowerPoint Presentation</vt:lpstr>
      <vt:lpstr>PowerPoint Presentation</vt:lpstr>
      <vt:lpstr>Structure of Efficient Diesel Cycle</vt:lpstr>
      <vt:lpstr>PowerPoint Presentation</vt:lpstr>
      <vt:lpstr>PowerPoint Presentation</vt:lpstr>
      <vt:lpstr>Schematic of a diesel spray &amp; flame with temperatures and chemistry </vt:lpstr>
      <vt:lpstr>PowerPoint Presentation</vt:lpstr>
      <vt:lpstr>Rate of Combustion (Heat Release rate) in a Diesel Engine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Type of Fuel Vs Combustion Strategy</vt:lpstr>
      <vt:lpstr>Nature of Diesel (CI) Combustion</vt:lpstr>
      <vt:lpstr>Multi Physics in CI Engine Cylinder</vt:lpstr>
      <vt:lpstr>Enhanced Turbulence During Fuel Injection to Combustion </vt:lpstr>
      <vt:lpstr>Rate of Combustion (Heat Release rate) in a Diesel Engine</vt:lpstr>
      <vt:lpstr>Regimes of Turbulent Flame</vt:lpstr>
      <vt:lpstr>Effect of Diesel Injection Pressure on Degree of Pre-mixed Combustion</vt:lpstr>
      <vt:lpstr>Coal dust injection system of Rudolph Diesel. AIR INJ ECTION (After U.S. patent No. 54286 of 1895.)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abc</dc:creator>
  <cp:lastModifiedBy>Turbo Machinery</cp:lastModifiedBy>
  <cp:revision>664</cp:revision>
  <cp:lastPrinted>2021-09-24T00:09:15Z</cp:lastPrinted>
  <dcterms:created xsi:type="dcterms:W3CDTF">2003-07-30T05:45:36Z</dcterms:created>
  <dcterms:modified xsi:type="dcterms:W3CDTF">2023-11-09T03:26:16Z</dcterms:modified>
</cp:coreProperties>
</file>