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4" r:id="rId2"/>
    <p:sldId id="673" r:id="rId3"/>
    <p:sldId id="623" r:id="rId4"/>
    <p:sldId id="670" r:id="rId5"/>
    <p:sldId id="569" r:id="rId6"/>
    <p:sldId id="677" r:id="rId7"/>
    <p:sldId id="628" r:id="rId8"/>
    <p:sldId id="629" r:id="rId9"/>
    <p:sldId id="630" r:id="rId10"/>
    <p:sldId id="667" r:id="rId11"/>
    <p:sldId id="631" r:id="rId12"/>
    <p:sldId id="669" r:id="rId13"/>
    <p:sldId id="642" r:id="rId14"/>
    <p:sldId id="645" r:id="rId15"/>
    <p:sldId id="648" r:id="rId16"/>
    <p:sldId id="671" r:id="rId17"/>
    <p:sldId id="649" r:id="rId18"/>
    <p:sldId id="672" r:id="rId19"/>
    <p:sldId id="652" r:id="rId20"/>
    <p:sldId id="674" r:id="rId21"/>
    <p:sldId id="675" r:id="rId22"/>
    <p:sldId id="676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5D3C47B-20A4-0DFA-6FB5-C3A9182A0C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448DC03-CBB5-89C1-D8F3-E6013CC6637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0477877-CA69-E177-BFFA-DC3D3F678D4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17C2C48-5447-3CCF-78DE-7DAB422A7A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3520C2C-913F-41F9-BED9-9617726FB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4:22.6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42:45.7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3-07T06:18:42.7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C84F9721-D8EE-1A74-91B2-68429D3DEE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A6E7E551-8EB2-292C-1D46-5A7D931F66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2E15BC9-C903-DB67-4017-EFA736F1CE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730DE30-B879-E718-3E57-A69C16EBC39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0355A3CE-BA75-5A21-CF8B-2E51FF27B8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85B04ED3-F8CF-C4BE-3F7A-96C6F5302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D0E62C1-C7B7-47B9-9DE8-503E2F268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9F43A1-B003-DE9F-174E-1FE7819DF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7C248-E077-261D-918C-84F366F250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35373E-157A-105A-B99F-B05D594D89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B9EE-5E81-4C22-825D-5F9AFB6933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552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879E78-9322-B7BF-3CF5-FD499790D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F5077D-8267-00F1-14B5-4D7FA58934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F26DEC-2FC2-62F1-3EC1-CB7F3BC866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B283B-3385-4E04-8359-45C14FAB41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70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C5255D-5A2A-7482-43BE-D6210FE3B5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A15ACF-9E90-1290-A083-AF6B35E4F3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F3E35A-0216-CCB0-096A-68D44633E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D6E34-2A28-4976-920F-FA2ACF342D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567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019E2-9DC9-C26E-6B5E-CA00CBDF0E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4E3A62-DF14-D0F2-CEC2-519323C93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583DAB-07D7-87CC-E61E-FB5CCF8EE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6658F-23AC-4C17-894A-8A8C8ACE38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72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AE91E2-B3A5-EA69-926E-513389F814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8C51AF-BC8B-C8D0-408C-E04F8B19EC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4F6A3A1-A6BB-7D22-6FFA-922E4E4BD1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A0A6A-C059-4769-9D47-1F9C406DA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94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57385F1-49CB-64C2-0E8F-37DCAA5109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7C4795-B607-8E3F-38A3-ED92D844F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4D0786-CB42-0266-4711-E6819BA4FF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B113B-22F5-4476-A14B-C09039D89D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35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E5D0FB4-96E0-7701-18AE-E9D6748A53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709792-CC84-C018-BF00-84DA0075D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DED956-39E9-83FE-5B56-9EC349EBDE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F558D-7D32-46C4-AB83-DE94435EC2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084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F5132C-9568-7114-52BC-7C4A7AB1F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ABA6F-1A20-7C7B-3D8A-E6976DF84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815C6B-73D7-0A9F-EF5E-B252DFBE6D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FBD8F-4BFE-4D91-9621-E54019BCB1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71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AA893-80A6-0EC5-31BA-D3A4E133C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16E4AC-0868-80CE-F24A-A9F2D721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8B36E-EAC3-54F8-C62C-255282BBC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B7148-FFB5-442E-A345-A9AC993256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52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F0F287-5D2F-9F2E-3307-7F3DA3D66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203F70-09C5-C0D2-0330-044C1CDBA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C51C99-90B4-1EC6-7C99-6C726DA9F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198BD-13A5-4D7C-8EEB-B1C2FA54DA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58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4958BA-A8E6-3FA1-9100-FCB0BFFB0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DED46A-1DEB-A3BC-9A67-BD4EE40FBC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51C111-6C51-6C4C-C8F9-197BDF0186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06434-C28A-4E61-BEEF-42E5E0B00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42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A87840-DCA3-BF1A-4AB8-A7A5C01A5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EB112D-62EF-9DDB-3F65-1F5D76DC5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6C2F181-1EB0-05A4-5EF7-8B35B7BEA8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C28F28D-95F1-9A1A-D3B6-A6872D06FD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D54776-E750-39CD-0EED-4D2778561EE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B432B57-6C12-4C55-AEF9-9911278FF4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customXml" Target="../ink/ink6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customXml" Target="../ink/ink7.xml"/><Relationship Id="rId10" Type="http://schemas.openxmlformats.org/officeDocument/2006/relationships/image" Target="../media/image4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6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E897F57-9FFE-D903-1007-6F24285DAE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Analysis of First Generation (Class S) Models for Artificial Horse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D3D6D57-EDBC-53F1-A43F-598E5DD2B01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89D5EF79-6F11-C9CD-CD0E-90AAC64938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F89D9D64-A4CF-78E3-326F-C18AF83E60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4F1CE45C-877E-2706-B46A-0B0A70339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03278DC8-0BE8-F1C3-1BA1-3B377216D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AE8F4DE0-3A61-ABCE-C6BC-D6A6453E0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1DC713A2-7A1D-EB40-FC65-AA169BEE3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C93C64C9-D2EF-4460-792A-F9ABD8E0C3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71A44B4C-50BA-4DD3-B3B8-137A20770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0AA6439C-1C7F-7207-A6FA-76C791175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2F6FF398-F4EA-087A-506F-7DBB7793D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6A7DDA69-D3A3-B8B6-C2BB-36E48E3A20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5BA1DB85-6869-C0BD-50F8-3ECB2A7CA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208BEDB3-9E63-9D1A-8732-969F359F8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8B77E860-EEB6-C774-9D43-40AB5B290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5410200"/>
            <a:ext cx="86852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Development and Evaluation of Exact Measures for Fuel </a:t>
            </a:r>
            <a:r>
              <a:rPr lang="en-US" altLang="en-US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Capacility</a:t>
            </a:r>
            <a:r>
              <a:rPr lang="en-US" alt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 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A82F4478-9922-CDAD-B81C-188C3BA6E90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A82F4478-9922-CDAD-B81C-188C3BA6E9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91E68F6F-5343-A0DF-7F74-2199C7913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5D19A9-C939-BF59-BAF0-DFCD6603F2D3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5D19A9-C939-BF59-BAF0-DFCD6603F2D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D3E3DA82-DF8E-993F-6FAF-9B5627E56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85725"/>
            <a:ext cx="6419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Analysis of Compression Process in Otto’s Model</a:t>
            </a:r>
          </a:p>
        </p:txBody>
      </p:sp>
      <p:grpSp>
        <p:nvGrpSpPr>
          <p:cNvPr id="6" name="Group 120">
            <a:extLst>
              <a:ext uri="{FF2B5EF4-FFF2-40B4-BE49-F238E27FC236}">
                <a16:creationId xmlns:a16="http://schemas.microsoft.com/office/drawing/2014/main" id="{73950B15-C7E8-D35D-3870-7D24B4D4A667}"/>
              </a:ext>
            </a:extLst>
          </p:cNvPr>
          <p:cNvGrpSpPr>
            <a:grpSpLocks/>
          </p:cNvGrpSpPr>
          <p:nvPr/>
        </p:nvGrpSpPr>
        <p:grpSpPr bwMode="auto">
          <a:xfrm>
            <a:off x="7329488" y="1562100"/>
            <a:ext cx="1431925" cy="2017713"/>
            <a:chOff x="978" y="2768"/>
            <a:chExt cx="903" cy="1271"/>
          </a:xfrm>
        </p:grpSpPr>
        <p:sp>
          <p:nvSpPr>
            <p:cNvPr id="5148" name="AutoShape 69">
              <a:extLst>
                <a:ext uri="{FF2B5EF4-FFF2-40B4-BE49-F238E27FC236}">
                  <a16:creationId xmlns:a16="http://schemas.microsoft.com/office/drawing/2014/main" id="{20CFA7D6-931A-A5EB-B480-B51EE56545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90" y="3180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149" name="Rectangle 71">
              <a:extLst>
                <a:ext uri="{FF2B5EF4-FFF2-40B4-BE49-F238E27FC236}">
                  <a16:creationId xmlns:a16="http://schemas.microsoft.com/office/drawing/2014/main" id="{BAD01B87-2CAA-63C2-74F7-F6DCC510C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3110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50" name="Line 72">
              <a:extLst>
                <a:ext uri="{FF2B5EF4-FFF2-40B4-BE49-F238E27FC236}">
                  <a16:creationId xmlns:a16="http://schemas.microsoft.com/office/drawing/2014/main" id="{3C9C4B57-E49B-C4E1-3628-F3B3821298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4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1" name="Line 73">
              <a:extLst>
                <a:ext uri="{FF2B5EF4-FFF2-40B4-BE49-F238E27FC236}">
                  <a16:creationId xmlns:a16="http://schemas.microsoft.com/office/drawing/2014/main" id="{5BFF8871-1431-0D17-A064-FE2B78D167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2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2" name="AutoShape 85">
              <a:extLst>
                <a:ext uri="{FF2B5EF4-FFF2-40B4-BE49-F238E27FC236}">
                  <a16:creationId xmlns:a16="http://schemas.microsoft.com/office/drawing/2014/main" id="{F4E027A8-5B64-6AA1-742A-864520BFF8C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743" y="295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53" name="Oval 86">
              <a:extLst>
                <a:ext uri="{FF2B5EF4-FFF2-40B4-BE49-F238E27FC236}">
                  <a16:creationId xmlns:a16="http://schemas.microsoft.com/office/drawing/2014/main" id="{BC11B39F-037F-9CB1-6B63-45F9560B2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3180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54" name="Rectangle 90">
              <a:extLst>
                <a:ext uri="{FF2B5EF4-FFF2-40B4-BE49-F238E27FC236}">
                  <a16:creationId xmlns:a16="http://schemas.microsoft.com/office/drawing/2014/main" id="{0948E165-7067-ECB3-DEE8-1098032C8D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90" y="3456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55" name="Text Box 94">
              <a:extLst>
                <a:ext uri="{FF2B5EF4-FFF2-40B4-BE49-F238E27FC236}">
                  <a16:creationId xmlns:a16="http://schemas.microsoft.com/office/drawing/2014/main" id="{CC9C5362-3BAF-B364-7CED-AD4C7F08B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9" y="2842"/>
              <a:ext cx="49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Mixture</a:t>
              </a:r>
              <a:endParaRPr lang="en-US" altLang="en-US" sz="2000" dirty="0"/>
            </a:p>
          </p:txBody>
        </p:sp>
        <p:sp>
          <p:nvSpPr>
            <p:cNvPr id="5156" name="Line 95">
              <a:extLst>
                <a:ext uri="{FF2B5EF4-FFF2-40B4-BE49-F238E27FC236}">
                  <a16:creationId xmlns:a16="http://schemas.microsoft.com/office/drawing/2014/main" id="{1C2243F5-126C-BE85-2260-D589A05700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2776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7" name="Text Box 109">
              <a:extLst>
                <a:ext uri="{FF2B5EF4-FFF2-40B4-BE49-F238E27FC236}">
                  <a16:creationId xmlns:a16="http://schemas.microsoft.com/office/drawing/2014/main" id="{7096B196-7D21-F20D-8B5B-874A535FF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" y="3693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F50057E2-3E3E-30C3-F074-9294C65402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2" name="Group 19">
              <a:extLst>
                <a:ext uri="{FF2B5EF4-FFF2-40B4-BE49-F238E27FC236}">
                  <a16:creationId xmlns:a16="http://schemas.microsoft.com/office/drawing/2014/main" id="{4631B0BE-659C-AE61-E790-BE5ACE845F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4" name="Group 8">
                <a:extLst>
                  <a:ext uri="{FF2B5EF4-FFF2-40B4-BE49-F238E27FC236}">
                    <a16:creationId xmlns:a16="http://schemas.microsoft.com/office/drawing/2014/main" id="{9EEFA705-2FAC-03F0-74C9-E026DCBB1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6" name="Group 9">
                  <a:extLst>
                    <a:ext uri="{FF2B5EF4-FFF2-40B4-BE49-F238E27FC236}">
                      <a16:creationId xmlns:a16="http://schemas.microsoft.com/office/drawing/2014/main" id="{C6D55683-4C94-B8B6-DDF0-81CC34A10A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6" name="Rectangle 10">
                    <a:extLst>
                      <a:ext uri="{FF2B5EF4-FFF2-40B4-BE49-F238E27FC236}">
                        <a16:creationId xmlns:a16="http://schemas.microsoft.com/office/drawing/2014/main" id="{354A83B0-1776-A681-4E02-7477FE4CB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7" name="Rectangle 11">
                    <a:extLst>
                      <a:ext uri="{FF2B5EF4-FFF2-40B4-BE49-F238E27FC236}">
                        <a16:creationId xmlns:a16="http://schemas.microsoft.com/office/drawing/2014/main" id="{91BC1D2A-BBD3-BA95-093F-94C172EFC6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2">
                  <a:extLst>
                    <a:ext uri="{FF2B5EF4-FFF2-40B4-BE49-F238E27FC236}">
                      <a16:creationId xmlns:a16="http://schemas.microsoft.com/office/drawing/2014/main" id="{CBA40C07-4CC0-1113-1D92-82543516FC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4" name="Rectangle 13">
                    <a:extLst>
                      <a:ext uri="{FF2B5EF4-FFF2-40B4-BE49-F238E27FC236}">
                        <a16:creationId xmlns:a16="http://schemas.microsoft.com/office/drawing/2014/main" id="{7119FEC1-BBED-3D7E-265F-E60C47B47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4">
                    <a:extLst>
                      <a:ext uri="{FF2B5EF4-FFF2-40B4-BE49-F238E27FC236}">
                        <a16:creationId xmlns:a16="http://schemas.microsoft.com/office/drawing/2014/main" id="{CFFBEA91-67FD-283E-6FDE-3037D353A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8" name="Group 15">
                  <a:extLst>
                    <a:ext uri="{FF2B5EF4-FFF2-40B4-BE49-F238E27FC236}">
                      <a16:creationId xmlns:a16="http://schemas.microsoft.com/office/drawing/2014/main" id="{14BF1A8A-36B3-4CE6-3E7E-EF85C0E42B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2" name="Rectangle 16">
                    <a:extLst>
                      <a:ext uri="{FF2B5EF4-FFF2-40B4-BE49-F238E27FC236}">
                        <a16:creationId xmlns:a16="http://schemas.microsoft.com/office/drawing/2014/main" id="{72EE4E08-2736-EAF0-AFC3-D89289287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7">
                    <a:extLst>
                      <a:ext uri="{FF2B5EF4-FFF2-40B4-BE49-F238E27FC236}">
                        <a16:creationId xmlns:a16="http://schemas.microsoft.com/office/drawing/2014/main" id="{BBA7CA25-EC47-6FE9-4AD2-75517AA24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9" name="Group 18">
                  <a:extLst>
                    <a:ext uri="{FF2B5EF4-FFF2-40B4-BE49-F238E27FC236}">
                      <a16:creationId xmlns:a16="http://schemas.microsoft.com/office/drawing/2014/main" id="{384607CE-24FE-AC97-7744-F742BEDE1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0" name="Rectangle 19">
                    <a:extLst>
                      <a:ext uri="{FF2B5EF4-FFF2-40B4-BE49-F238E27FC236}">
                        <a16:creationId xmlns:a16="http://schemas.microsoft.com/office/drawing/2014/main" id="{34CB9C26-D552-94EA-3181-433CCA8A2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20">
                    <a:extLst>
                      <a:ext uri="{FF2B5EF4-FFF2-40B4-BE49-F238E27FC236}">
                        <a16:creationId xmlns:a16="http://schemas.microsoft.com/office/drawing/2014/main" id="{9A8793D1-446D-E7A4-F03C-4F9D4D55C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6" name="Rectangle 21">
                <a:extLst>
                  <a:ext uri="{FF2B5EF4-FFF2-40B4-BE49-F238E27FC236}">
                    <a16:creationId xmlns:a16="http://schemas.microsoft.com/office/drawing/2014/main" id="{D0978D0B-BB24-8387-6A0E-CBCFA3C97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71C747-5887-A911-C23C-5FD57E72F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5" name="Picture 1">
            <a:extLst>
              <a:ext uri="{FF2B5EF4-FFF2-40B4-BE49-F238E27FC236}">
                <a16:creationId xmlns:a16="http://schemas.microsoft.com/office/drawing/2014/main" id="{A96C9263-E38A-051E-7B2B-422A1EF4E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93850"/>
            <a:ext cx="24288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8">
                <a:extLst>
                  <a:ext uri="{FF2B5EF4-FFF2-40B4-BE49-F238E27FC236}">
                    <a16:creationId xmlns:a16="http://schemas.microsoft.com/office/drawing/2014/main" id="{95F7C26C-DA3D-13A5-085F-1B1B2CC1E743}"/>
                  </a:ext>
                </a:extLst>
              </p:cNvPr>
              <p:cNvSpPr txBox="1"/>
              <p:nvPr/>
            </p:nvSpPr>
            <p:spPr bwMode="auto">
              <a:xfrm>
                <a:off x="3228975" y="4427538"/>
                <a:ext cx="3071813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" name="Object 8">
                <a:extLst>
                  <a:ext uri="{FF2B5EF4-FFF2-40B4-BE49-F238E27FC236}">
                    <a16:creationId xmlns:a16="http://schemas.microsoft.com/office/drawing/2014/main" id="{95F7C26C-DA3D-13A5-085F-1B1B2CC1E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8975" y="4427538"/>
                <a:ext cx="3071813" cy="1012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1A26CC96-AEA6-30D3-4F4C-C471C29231E3}"/>
                  </a:ext>
                </a:extLst>
              </p:cNvPr>
              <p:cNvSpPr txBox="1"/>
              <p:nvPr/>
            </p:nvSpPr>
            <p:spPr bwMode="auto">
              <a:xfrm>
                <a:off x="685800" y="5486400"/>
                <a:ext cx="8077200" cy="97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1A26CC96-AEA6-30D3-4F4C-C471C2923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486400"/>
                <a:ext cx="8077200" cy="977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9">
                <a:extLst>
                  <a:ext uri="{FF2B5EF4-FFF2-40B4-BE49-F238E27FC236}">
                    <a16:creationId xmlns:a16="http://schemas.microsoft.com/office/drawing/2014/main" id="{AD449B6E-27D9-4246-E61E-1F6E9FB32691}"/>
                  </a:ext>
                </a:extLst>
              </p:cNvPr>
              <p:cNvSpPr txBox="1"/>
              <p:nvPr/>
            </p:nvSpPr>
            <p:spPr bwMode="auto">
              <a:xfrm>
                <a:off x="1550988" y="1692275"/>
                <a:ext cx="6065837" cy="86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Object 9">
                <a:extLst>
                  <a:ext uri="{FF2B5EF4-FFF2-40B4-BE49-F238E27FC236}">
                    <a16:creationId xmlns:a16="http://schemas.microsoft.com/office/drawing/2014/main" id="{AD449B6E-27D9-4246-E61E-1F6E9FB32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0988" y="1692275"/>
                <a:ext cx="6065837" cy="8620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34">
                <a:extLst>
                  <a:ext uri="{FF2B5EF4-FFF2-40B4-BE49-F238E27FC236}">
                    <a16:creationId xmlns:a16="http://schemas.microsoft.com/office/drawing/2014/main" id="{98F5FA72-C8C2-C308-281C-230225A6DD2F}"/>
                  </a:ext>
                </a:extLst>
              </p:cNvPr>
              <p:cNvSpPr txBox="1"/>
              <p:nvPr/>
            </p:nvSpPr>
            <p:spPr bwMode="auto">
              <a:xfrm>
                <a:off x="3756025" y="2514600"/>
                <a:ext cx="1882775" cy="874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Object 34">
                <a:extLst>
                  <a:ext uri="{FF2B5EF4-FFF2-40B4-BE49-F238E27FC236}">
                    <a16:creationId xmlns:a16="http://schemas.microsoft.com/office/drawing/2014/main" id="{98F5FA72-C8C2-C308-281C-230225A6D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6025" y="2514600"/>
                <a:ext cx="1882775" cy="8747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605113B-EB8B-6EBF-08FB-1DF95508D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650" y="3435350"/>
            <a:ext cx="50784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an infinitesimal Isentropic compression process: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3DC467-EFF5-E560-4306-91559F5EB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1127125"/>
            <a:ext cx="547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crank displacement from 180</a:t>
            </a:r>
            <a:r>
              <a:rPr lang="en-IN" altLang="en-US" sz="2400">
                <a:sym typeface="Symbol" panose="05050102010706020507" pitchFamily="18" charset="2"/>
              </a:rPr>
              <a:t> to 360</a:t>
            </a:r>
            <a:r>
              <a:rPr lang="en-IN" altLang="en-US" sz="240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33" grpId="0"/>
      <p:bldP spid="2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6929D63-6993-96D5-16BB-EBF405DB6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True Phenomenological Model for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8A73B63-8E1E-C6F8-454A-E15E546E6CEE}"/>
                  </a:ext>
                </a:extLst>
              </p:cNvPr>
              <p:cNvSpPr txBox="1"/>
              <p:nvPr/>
            </p:nvSpPr>
            <p:spPr bwMode="auto">
              <a:xfrm>
                <a:off x="1143000" y="1249363"/>
                <a:ext cx="22256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8A73B63-8E1E-C6F8-454A-E15E546E6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249363"/>
                <a:ext cx="2225675" cy="8842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2B6939D-D9B8-C071-82C3-CDF22B09892F}"/>
                  </a:ext>
                </a:extLst>
              </p:cNvPr>
              <p:cNvSpPr txBox="1"/>
              <p:nvPr/>
            </p:nvSpPr>
            <p:spPr bwMode="auto">
              <a:xfrm>
                <a:off x="4800600" y="1371600"/>
                <a:ext cx="2082800" cy="884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92B6939D-D9B8-C071-82C3-CDF22B098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1371600"/>
                <a:ext cx="2082800" cy="884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386262B-B8A0-4E45-47EF-FF25262D4857}"/>
                  </a:ext>
                </a:extLst>
              </p:cNvPr>
              <p:cNvSpPr txBox="1"/>
              <p:nvPr/>
            </p:nvSpPr>
            <p:spPr bwMode="auto">
              <a:xfrm>
                <a:off x="1204913" y="2484438"/>
                <a:ext cx="66738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,4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386262B-B8A0-4E45-47EF-FF25262D4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4913" y="2484438"/>
                <a:ext cx="6673850" cy="974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B3C5295-17F6-1765-2959-B8A40BB23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" y="2171700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CACDFA16-3C93-B053-7D75-42555691656E}"/>
                  </a:ext>
                </a:extLst>
              </p:cNvPr>
              <p:cNvSpPr txBox="1"/>
              <p:nvPr/>
            </p:nvSpPr>
            <p:spPr bwMode="auto">
              <a:xfrm>
                <a:off x="252413" y="4513263"/>
                <a:ext cx="8580437" cy="831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CACDFA16-3C93-B053-7D75-425556916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413" y="4513263"/>
                <a:ext cx="8580437" cy="831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5AE726BA-F15D-0A62-E25F-84A505EC8790}"/>
                  </a:ext>
                </a:extLst>
              </p:cNvPr>
              <p:cNvSpPr txBox="1"/>
              <p:nvPr/>
            </p:nvSpPr>
            <p:spPr bwMode="auto">
              <a:xfrm>
                <a:off x="887413" y="3352800"/>
                <a:ext cx="6846887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,4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5AE726BA-F15D-0A62-E25F-84A505EC8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7413" y="3352800"/>
                <a:ext cx="6846887" cy="10556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4181348E-E0D7-AC8D-6C50-4A3BFA28B635}"/>
                  </a:ext>
                </a:extLst>
              </p:cNvPr>
              <p:cNvSpPr txBox="1"/>
              <p:nvPr/>
            </p:nvSpPr>
            <p:spPr bwMode="auto">
              <a:xfrm>
                <a:off x="460375" y="5491163"/>
                <a:ext cx="8250238" cy="100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4181348E-E0D7-AC8D-6C50-4A3BFA28B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375" y="5491163"/>
                <a:ext cx="8250238" cy="10064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54" name="Group 38">
            <a:extLst>
              <a:ext uri="{FF2B5EF4-FFF2-40B4-BE49-F238E27FC236}">
                <a16:creationId xmlns:a16="http://schemas.microsoft.com/office/drawing/2014/main" id="{D6F2D7B4-C080-752C-D8D4-6A58855DA2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5" name="Group 19">
              <a:extLst>
                <a:ext uri="{FF2B5EF4-FFF2-40B4-BE49-F238E27FC236}">
                  <a16:creationId xmlns:a16="http://schemas.microsoft.com/office/drawing/2014/main" id="{259922CB-24E0-FD5B-0F7C-C608EA2FE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7" name="Group 8">
                <a:extLst>
                  <a:ext uri="{FF2B5EF4-FFF2-40B4-BE49-F238E27FC236}">
                    <a16:creationId xmlns:a16="http://schemas.microsoft.com/office/drawing/2014/main" id="{F7A36D5E-422E-FE3A-6F62-B92D4E33C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9" name="Group 9">
                  <a:extLst>
                    <a:ext uri="{FF2B5EF4-FFF2-40B4-BE49-F238E27FC236}">
                      <a16:creationId xmlns:a16="http://schemas.microsoft.com/office/drawing/2014/main" id="{BB0E7559-4873-AF17-AD9C-6F8F02563E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9" name="Rectangle 10">
                    <a:extLst>
                      <a:ext uri="{FF2B5EF4-FFF2-40B4-BE49-F238E27FC236}">
                        <a16:creationId xmlns:a16="http://schemas.microsoft.com/office/drawing/2014/main" id="{6FC786A2-5C88-4A64-EFC1-9D7EE1F4D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0" name="Rectangle 11">
                    <a:extLst>
                      <a:ext uri="{FF2B5EF4-FFF2-40B4-BE49-F238E27FC236}">
                        <a16:creationId xmlns:a16="http://schemas.microsoft.com/office/drawing/2014/main" id="{269F2EED-DAC9-BC87-0655-FD1DE2E79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0" name="Group 12">
                  <a:extLst>
                    <a:ext uri="{FF2B5EF4-FFF2-40B4-BE49-F238E27FC236}">
                      <a16:creationId xmlns:a16="http://schemas.microsoft.com/office/drawing/2014/main" id="{52FCFBD7-5638-F76B-5419-00E505CEE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7" name="Rectangle 13">
                    <a:extLst>
                      <a:ext uri="{FF2B5EF4-FFF2-40B4-BE49-F238E27FC236}">
                        <a16:creationId xmlns:a16="http://schemas.microsoft.com/office/drawing/2014/main" id="{3F94923F-498B-F0CA-B013-E3C28BC97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14">
                    <a:extLst>
                      <a:ext uri="{FF2B5EF4-FFF2-40B4-BE49-F238E27FC236}">
                        <a16:creationId xmlns:a16="http://schemas.microsoft.com/office/drawing/2014/main" id="{BCDCCE1D-E2E4-5411-C1D5-E84E370D4C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1" name="Group 15">
                  <a:extLst>
                    <a:ext uri="{FF2B5EF4-FFF2-40B4-BE49-F238E27FC236}">
                      <a16:creationId xmlns:a16="http://schemas.microsoft.com/office/drawing/2014/main" id="{8FDFE03B-2A58-E667-302C-19DF6EB68A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5" name="Rectangle 16">
                    <a:extLst>
                      <a:ext uri="{FF2B5EF4-FFF2-40B4-BE49-F238E27FC236}">
                        <a16:creationId xmlns:a16="http://schemas.microsoft.com/office/drawing/2014/main" id="{557B4BB2-0251-0834-EEC0-34725E58A5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6" name="Rectangle 17">
                    <a:extLst>
                      <a:ext uri="{FF2B5EF4-FFF2-40B4-BE49-F238E27FC236}">
                        <a16:creationId xmlns:a16="http://schemas.microsoft.com/office/drawing/2014/main" id="{35711614-9931-4D5F-578E-41617460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2" name="Group 18">
                  <a:extLst>
                    <a:ext uri="{FF2B5EF4-FFF2-40B4-BE49-F238E27FC236}">
                      <a16:creationId xmlns:a16="http://schemas.microsoft.com/office/drawing/2014/main" id="{3C710242-4189-C2C1-C373-62EC1EFD0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3" name="Rectangle 19">
                    <a:extLst>
                      <a:ext uri="{FF2B5EF4-FFF2-40B4-BE49-F238E27FC236}">
                        <a16:creationId xmlns:a16="http://schemas.microsoft.com/office/drawing/2014/main" id="{54098C23-10B1-E633-6B18-D7DF74530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20">
                    <a:extLst>
                      <a:ext uri="{FF2B5EF4-FFF2-40B4-BE49-F238E27FC236}">
                        <a16:creationId xmlns:a16="http://schemas.microsoft.com/office/drawing/2014/main" id="{BB917A9A-9557-E3D6-45CF-A603A0E5FA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33E39E19-9B90-7DE8-BD0D-0B77A95D9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A72136-1A46-01A7-5A94-88B920DB1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6" grpId="0"/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34B5D92-D367-319D-5E53-7C092EDBF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Realistic Estimate of Work for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301C0F54-C7B3-A229-31FE-60730CD1907E}"/>
                  </a:ext>
                </a:extLst>
              </p:cNvPr>
              <p:cNvSpPr txBox="1"/>
              <p:nvPr/>
            </p:nvSpPr>
            <p:spPr bwMode="auto">
              <a:xfrm>
                <a:off x="2571750" y="1312863"/>
                <a:ext cx="2198688" cy="512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301C0F54-C7B3-A229-31FE-60730CD19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1750" y="1312863"/>
                <a:ext cx="2198688" cy="5127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81282426-F626-6DC5-3475-A6A72DCE4425}"/>
                  </a:ext>
                </a:extLst>
              </p:cNvPr>
              <p:cNvSpPr txBox="1"/>
              <p:nvPr/>
            </p:nvSpPr>
            <p:spPr bwMode="auto">
              <a:xfrm>
                <a:off x="1720850" y="2462213"/>
                <a:ext cx="57292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81282426-F626-6DC5-3475-A6A72DCE4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0850" y="2462213"/>
                <a:ext cx="5729288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66175D3-2139-7543-460E-B6DF79BEE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1981200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E2DD7D15-7C65-290F-1848-4906B932F4AE}"/>
                  </a:ext>
                </a:extLst>
              </p:cNvPr>
              <p:cNvSpPr txBox="1"/>
              <p:nvPr/>
            </p:nvSpPr>
            <p:spPr bwMode="auto">
              <a:xfrm>
                <a:off x="485775" y="4702175"/>
                <a:ext cx="8340725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E2DD7D15-7C65-290F-1848-4906B932F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775" y="4702175"/>
                <a:ext cx="8340725" cy="920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B331C13-44F1-B859-B776-EED8A3446346}"/>
                  </a:ext>
                </a:extLst>
              </p:cNvPr>
              <p:cNvSpPr txBox="1"/>
              <p:nvPr/>
            </p:nvSpPr>
            <p:spPr bwMode="auto">
              <a:xfrm>
                <a:off x="2030413" y="3316288"/>
                <a:ext cx="5419725" cy="1055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B331C13-44F1-B859-B776-EED8A34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0413" y="3316288"/>
                <a:ext cx="5419725" cy="10556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76" name="Group 38">
            <a:extLst>
              <a:ext uri="{FF2B5EF4-FFF2-40B4-BE49-F238E27FC236}">
                <a16:creationId xmlns:a16="http://schemas.microsoft.com/office/drawing/2014/main" id="{F40278DF-4B24-6769-B5BE-4DF5AD8151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7" name="Group 19">
              <a:extLst>
                <a:ext uri="{FF2B5EF4-FFF2-40B4-BE49-F238E27FC236}">
                  <a16:creationId xmlns:a16="http://schemas.microsoft.com/office/drawing/2014/main" id="{78516295-8EFD-FF6F-ECF0-F54D003CC6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9" name="Group 8">
                <a:extLst>
                  <a:ext uri="{FF2B5EF4-FFF2-40B4-BE49-F238E27FC236}">
                    <a16:creationId xmlns:a16="http://schemas.microsoft.com/office/drawing/2014/main" id="{92778A03-CACC-189B-DB41-2C06E91CA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1" name="Group 9">
                  <a:extLst>
                    <a:ext uri="{FF2B5EF4-FFF2-40B4-BE49-F238E27FC236}">
                      <a16:creationId xmlns:a16="http://schemas.microsoft.com/office/drawing/2014/main" id="{1061A8E8-8394-E986-D4C7-2FB8BD3CB6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1" name="Rectangle 10">
                    <a:extLst>
                      <a:ext uri="{FF2B5EF4-FFF2-40B4-BE49-F238E27FC236}">
                        <a16:creationId xmlns:a16="http://schemas.microsoft.com/office/drawing/2014/main" id="{6DBAEE11-DB48-832B-A46B-11C110DB4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2" name="Rectangle 11">
                    <a:extLst>
                      <a:ext uri="{FF2B5EF4-FFF2-40B4-BE49-F238E27FC236}">
                        <a16:creationId xmlns:a16="http://schemas.microsoft.com/office/drawing/2014/main" id="{B12B4D96-18D3-8654-D2F2-5777B071A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2" name="Group 12">
                  <a:extLst>
                    <a:ext uri="{FF2B5EF4-FFF2-40B4-BE49-F238E27FC236}">
                      <a16:creationId xmlns:a16="http://schemas.microsoft.com/office/drawing/2014/main" id="{B3815DAD-E2D2-4108-93F6-845AA0FE78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9" name="Rectangle 13">
                    <a:extLst>
                      <a:ext uri="{FF2B5EF4-FFF2-40B4-BE49-F238E27FC236}">
                        <a16:creationId xmlns:a16="http://schemas.microsoft.com/office/drawing/2014/main" id="{1D042B9A-AA22-22FA-2319-140570B51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0" name="Rectangle 14">
                    <a:extLst>
                      <a:ext uri="{FF2B5EF4-FFF2-40B4-BE49-F238E27FC236}">
                        <a16:creationId xmlns:a16="http://schemas.microsoft.com/office/drawing/2014/main" id="{C7711B4D-AC50-8654-DE9F-DBAE188BA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3" name="Group 15">
                  <a:extLst>
                    <a:ext uri="{FF2B5EF4-FFF2-40B4-BE49-F238E27FC236}">
                      <a16:creationId xmlns:a16="http://schemas.microsoft.com/office/drawing/2014/main" id="{E9ECDB19-E22E-0862-0419-22F2BC21A0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7" name="Rectangle 16">
                    <a:extLst>
                      <a:ext uri="{FF2B5EF4-FFF2-40B4-BE49-F238E27FC236}">
                        <a16:creationId xmlns:a16="http://schemas.microsoft.com/office/drawing/2014/main" id="{DF8B644B-0CD7-7BBC-B90A-A8843058E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7">
                    <a:extLst>
                      <a:ext uri="{FF2B5EF4-FFF2-40B4-BE49-F238E27FC236}">
                        <a16:creationId xmlns:a16="http://schemas.microsoft.com/office/drawing/2014/main" id="{486E1749-8D12-66AE-A85D-32FC0C3A6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4" name="Group 18">
                  <a:extLst>
                    <a:ext uri="{FF2B5EF4-FFF2-40B4-BE49-F238E27FC236}">
                      <a16:creationId xmlns:a16="http://schemas.microsoft.com/office/drawing/2014/main" id="{EAEB3F64-23EE-FF58-0355-510D45E519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5" name="Rectangle 19">
                    <a:extLst>
                      <a:ext uri="{FF2B5EF4-FFF2-40B4-BE49-F238E27FC236}">
                        <a16:creationId xmlns:a16="http://schemas.microsoft.com/office/drawing/2014/main" id="{83C91165-3BC9-86AB-31EB-0D400FDF2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20">
                    <a:extLst>
                      <a:ext uri="{FF2B5EF4-FFF2-40B4-BE49-F238E27FC236}">
                        <a16:creationId xmlns:a16="http://schemas.microsoft.com/office/drawing/2014/main" id="{48C41FB6-1C44-1C0A-0545-F2FDFEA738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489B11B4-CAD6-22E6-C95A-605FDB652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F31E9F-0824-4B7E-A3C1-FC2A97129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B0E439C-A853-B492-1D5F-CC030991C5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" y="114300"/>
            <a:ext cx="7375525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Generalized First Order Models for Variable Specific Heats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B132149F-DA44-1816-A432-E1B18491A48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B132149F-DA44-1816-A432-E1B18491A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0F88E3F8-144B-859B-2556-823435780ED1}"/>
                  </a:ext>
                </a:extLst>
              </p:cNvPr>
              <p:cNvSpPr txBox="1"/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0F88E3F8-144B-859B-2556-823435780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1" name="TextBox 6">
            <a:extLst>
              <a:ext uri="{FF2B5EF4-FFF2-40B4-BE49-F238E27FC236}">
                <a16:creationId xmlns:a16="http://schemas.microsoft.com/office/drawing/2014/main" id="{BEF2B984-7CD7-D719-2B1A-D00650F55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62400"/>
            <a:ext cx="4464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latin typeface="Arial" panose="020B0604020202020204" pitchFamily="34" charset="0"/>
              </a:rPr>
              <a:t>p</a:t>
            </a:r>
            <a:r>
              <a:rPr lang="en-US" altLang="en-US" sz="2400">
                <a:latin typeface="Arial" panose="020B0604020202020204" pitchFamily="34" charset="0"/>
              </a:rPr>
              <a:t> = 28.182 – 32.182 kJ/kmol.K</a:t>
            </a:r>
          </a:p>
        </p:txBody>
      </p:sp>
      <p:sp>
        <p:nvSpPr>
          <p:cNvPr id="20502" name="TextBox 7">
            <a:extLst>
              <a:ext uri="{FF2B5EF4-FFF2-40B4-BE49-F238E27FC236}">
                <a16:creationId xmlns:a16="http://schemas.microsoft.com/office/drawing/2014/main" id="{2E76B209-495C-E234-E5C3-536BBD37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445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b</a:t>
            </a:r>
            <a:r>
              <a:rPr lang="en-US" altLang="en-US" sz="2400" i="1" baseline="-25000">
                <a:latin typeface="Arial" panose="020B0604020202020204" pitchFamily="34" charset="0"/>
              </a:rPr>
              <a:t>v</a:t>
            </a:r>
            <a:r>
              <a:rPr lang="en-US" altLang="en-US" sz="2400">
                <a:latin typeface="Arial" panose="020B0604020202020204" pitchFamily="34" charset="0"/>
              </a:rPr>
              <a:t> = 19.868 – 23.868 kJ/kmol.K</a:t>
            </a:r>
          </a:p>
        </p:txBody>
      </p:sp>
      <p:sp>
        <p:nvSpPr>
          <p:cNvPr id="20503" name="TextBox 8">
            <a:extLst>
              <a:ext uri="{FF2B5EF4-FFF2-40B4-BE49-F238E27FC236}">
                <a16:creationId xmlns:a16="http://schemas.microsoft.com/office/drawing/2014/main" id="{D8B88556-9EC5-2179-13DB-AC2EEC8F3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4197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Arial" panose="020B0604020202020204" pitchFamily="34" charset="0"/>
              </a:rPr>
              <a:t>k</a:t>
            </a:r>
            <a:r>
              <a:rPr lang="en-US" altLang="en-US" sz="2400" i="1" baseline="-25000">
                <a:latin typeface="Arial" panose="020B0604020202020204" pitchFamily="34" charset="0"/>
              </a:rPr>
              <a:t>1</a:t>
            </a:r>
            <a:r>
              <a:rPr lang="en-US" altLang="en-US" sz="2400">
                <a:latin typeface="Arial" panose="020B0604020202020204" pitchFamily="34" charset="0"/>
              </a:rPr>
              <a:t> = 0.003844–0.009844 kJ/kmol.K</a:t>
            </a:r>
            <a:r>
              <a:rPr lang="en-US" altLang="en-US" sz="2400" baseline="30000">
                <a:latin typeface="Arial" panose="020B0604020202020204" pitchFamily="34" charset="0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4" name="Ink 29">
                <a:extLst>
                  <a:ext uri="{FF2B5EF4-FFF2-40B4-BE49-F238E27FC236}">
                    <a16:creationId xmlns:a16="http://schemas.microsoft.com/office/drawing/2014/main" id="{071D5F41-8620-86AE-FA7E-B08BB98C9D2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82913" y="6505575"/>
              <a:ext cx="1587" cy="1588"/>
            </p14:xfrm>
          </p:contentPart>
        </mc:Choice>
        <mc:Fallback xmlns="">
          <p:pic>
            <p:nvPicPr>
              <p:cNvPr id="10244" name="Ink 29">
                <a:extLst>
                  <a:ext uri="{FF2B5EF4-FFF2-40B4-BE49-F238E27FC236}">
                    <a16:creationId xmlns:a16="http://schemas.microsoft.com/office/drawing/2014/main" id="{071D5F41-8620-86AE-FA7E-B08BB98C9D2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41651" y="64642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45" name="Ink 19">
                <a:extLst>
                  <a:ext uri="{FF2B5EF4-FFF2-40B4-BE49-F238E27FC236}">
                    <a16:creationId xmlns:a16="http://schemas.microsoft.com/office/drawing/2014/main" id="{969CDF74-9C9F-1345-4530-0EA933B51F4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91438" y="4883150"/>
              <a:ext cx="1587" cy="1588"/>
            </p14:xfrm>
          </p:contentPart>
        </mc:Choice>
        <mc:Fallback xmlns="">
          <p:pic>
            <p:nvPicPr>
              <p:cNvPr id="10245" name="Ink 19">
                <a:extLst>
                  <a:ext uri="{FF2B5EF4-FFF2-40B4-BE49-F238E27FC236}">
                    <a16:creationId xmlns:a16="http://schemas.microsoft.com/office/drawing/2014/main" id="{969CDF74-9C9F-1345-4530-0EA933B51F4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0176" y="48418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353B436-0954-4692-E30F-7EA9CDE7F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3294063"/>
            <a:ext cx="5080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design analysis of Engine Models:</a:t>
            </a:r>
          </a:p>
        </p:txBody>
      </p:sp>
      <p:grpSp>
        <p:nvGrpSpPr>
          <p:cNvPr id="8203" name="Group 38">
            <a:extLst>
              <a:ext uri="{FF2B5EF4-FFF2-40B4-BE49-F238E27FC236}">
                <a16:creationId xmlns:a16="http://schemas.microsoft.com/office/drawing/2014/main" id="{1972049F-9670-6161-D768-4A6C6873EF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4" name="Group 19">
              <a:extLst>
                <a:ext uri="{FF2B5EF4-FFF2-40B4-BE49-F238E27FC236}">
                  <a16:creationId xmlns:a16="http://schemas.microsoft.com/office/drawing/2014/main" id="{01F8878D-E21E-7AD5-FC3E-7DB37F4F7D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6" name="Group 8">
                <a:extLst>
                  <a:ext uri="{FF2B5EF4-FFF2-40B4-BE49-F238E27FC236}">
                    <a16:creationId xmlns:a16="http://schemas.microsoft.com/office/drawing/2014/main" id="{43931170-208F-F008-4130-7E0CA7D7C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8" name="Group 9">
                  <a:extLst>
                    <a:ext uri="{FF2B5EF4-FFF2-40B4-BE49-F238E27FC236}">
                      <a16:creationId xmlns:a16="http://schemas.microsoft.com/office/drawing/2014/main" id="{3B71D103-357E-7582-AC2E-F247E2D3F6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8" name="Rectangle 10">
                    <a:extLst>
                      <a:ext uri="{FF2B5EF4-FFF2-40B4-BE49-F238E27FC236}">
                        <a16:creationId xmlns:a16="http://schemas.microsoft.com/office/drawing/2014/main" id="{D043539A-EC5F-75D7-492D-5F8F7D64E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9" name="Rectangle 11">
                    <a:extLst>
                      <a:ext uri="{FF2B5EF4-FFF2-40B4-BE49-F238E27FC236}">
                        <a16:creationId xmlns:a16="http://schemas.microsoft.com/office/drawing/2014/main" id="{71A87E58-0DCA-FE93-725C-8A591EB9B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9" name="Group 12">
                  <a:extLst>
                    <a:ext uri="{FF2B5EF4-FFF2-40B4-BE49-F238E27FC236}">
                      <a16:creationId xmlns:a16="http://schemas.microsoft.com/office/drawing/2014/main" id="{C7A185A2-D94A-03C6-26A7-E942ED61DC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6" name="Rectangle 13">
                    <a:extLst>
                      <a:ext uri="{FF2B5EF4-FFF2-40B4-BE49-F238E27FC236}">
                        <a16:creationId xmlns:a16="http://schemas.microsoft.com/office/drawing/2014/main" id="{1DC81F01-8FA3-E35D-0B83-10168EA05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7" name="Rectangle 14">
                    <a:extLst>
                      <a:ext uri="{FF2B5EF4-FFF2-40B4-BE49-F238E27FC236}">
                        <a16:creationId xmlns:a16="http://schemas.microsoft.com/office/drawing/2014/main" id="{484A8208-C3C3-6F73-56CE-6ACEA8AC7E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10" name="Group 15">
                  <a:extLst>
                    <a:ext uri="{FF2B5EF4-FFF2-40B4-BE49-F238E27FC236}">
                      <a16:creationId xmlns:a16="http://schemas.microsoft.com/office/drawing/2014/main" id="{8B769D00-E417-8444-3CB6-6F5FF26AF2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4" name="Rectangle 16">
                    <a:extLst>
                      <a:ext uri="{FF2B5EF4-FFF2-40B4-BE49-F238E27FC236}">
                        <a16:creationId xmlns:a16="http://schemas.microsoft.com/office/drawing/2014/main" id="{10A32CCD-B9E5-B7C0-BFE1-3D549D58B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5" name="Rectangle 17">
                    <a:extLst>
                      <a:ext uri="{FF2B5EF4-FFF2-40B4-BE49-F238E27FC236}">
                        <a16:creationId xmlns:a16="http://schemas.microsoft.com/office/drawing/2014/main" id="{50F51146-69CB-3CBA-EE9E-080B0BA6C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11" name="Group 18">
                  <a:extLst>
                    <a:ext uri="{FF2B5EF4-FFF2-40B4-BE49-F238E27FC236}">
                      <a16:creationId xmlns:a16="http://schemas.microsoft.com/office/drawing/2014/main" id="{0F1C47F0-D0AA-205D-3920-5D1C81928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12" name="Rectangle 19">
                    <a:extLst>
                      <a:ext uri="{FF2B5EF4-FFF2-40B4-BE49-F238E27FC236}">
                        <a16:creationId xmlns:a16="http://schemas.microsoft.com/office/drawing/2014/main" id="{82F376F6-7DFB-9EEA-C9DB-FF179BAD0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20">
                    <a:extLst>
                      <a:ext uri="{FF2B5EF4-FFF2-40B4-BE49-F238E27FC236}">
                        <a16:creationId xmlns:a16="http://schemas.microsoft.com/office/drawing/2014/main" id="{BE9B6533-D117-7556-0DD1-A73186A24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6B35A195-0631-4908-F77E-1C494D3511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FDB5C4-0648-1002-DA14-7ED4F4524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/>
      <p:bldP spid="20502" grpId="0"/>
      <p:bldP spid="2050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5CD8C9E-1593-9F5E-8C18-113F9793B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Carnot’s Concept of Air-Standard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6A8181-449C-3AA8-EE67-5936DF525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1123950"/>
            <a:ext cx="7753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 air with constant properties measured at STP: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8DED516C-D510-8BE3-4B89-DFEB151F08DF}"/>
                  </a:ext>
                </a:extLst>
              </p:cNvPr>
              <p:cNvSpPr txBox="1"/>
              <p:nvPr/>
            </p:nvSpPr>
            <p:spPr bwMode="auto">
              <a:xfrm>
                <a:off x="4419600" y="2289175"/>
                <a:ext cx="3171825" cy="97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8DED516C-D510-8BE3-4B89-DFEB151F0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2289175"/>
                <a:ext cx="3171825" cy="9731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AE870B89-5ACF-E611-BB08-DD3AD24BB0D7}"/>
                  </a:ext>
                </a:extLst>
              </p:cNvPr>
              <p:cNvSpPr txBox="1"/>
              <p:nvPr/>
            </p:nvSpPr>
            <p:spPr bwMode="auto">
              <a:xfrm>
                <a:off x="1282700" y="2206625"/>
                <a:ext cx="2824163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AE870B89-5ACF-E611-BB08-DD3AD24BB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2700" y="2206625"/>
                <a:ext cx="2824163" cy="10556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CCD1CE24-3773-BED2-7469-CA0C986804F6}"/>
                  </a:ext>
                </a:extLst>
              </p:cNvPr>
              <p:cNvSpPr txBox="1"/>
              <p:nvPr/>
            </p:nvSpPr>
            <p:spPr bwMode="auto">
              <a:xfrm>
                <a:off x="338138" y="3773488"/>
                <a:ext cx="3017837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CCD1CE24-3773-BED2-7469-CA0C98680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138" y="3773488"/>
                <a:ext cx="3017837" cy="955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23" name="Group 38">
            <a:extLst>
              <a:ext uri="{FF2B5EF4-FFF2-40B4-BE49-F238E27FC236}">
                <a16:creationId xmlns:a16="http://schemas.microsoft.com/office/drawing/2014/main" id="{5FC73DE3-3B25-7635-2BB6-A5BB8C79D76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7" name="Group 19">
              <a:extLst>
                <a:ext uri="{FF2B5EF4-FFF2-40B4-BE49-F238E27FC236}">
                  <a16:creationId xmlns:a16="http://schemas.microsoft.com/office/drawing/2014/main" id="{B3D37E55-DB58-A196-C00A-DB0C26607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9" name="Group 8">
                <a:extLst>
                  <a:ext uri="{FF2B5EF4-FFF2-40B4-BE49-F238E27FC236}">
                    <a16:creationId xmlns:a16="http://schemas.microsoft.com/office/drawing/2014/main" id="{97A22641-3DD0-A8A6-F471-D053A10389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1" name="Group 9">
                  <a:extLst>
                    <a:ext uri="{FF2B5EF4-FFF2-40B4-BE49-F238E27FC236}">
                      <a16:creationId xmlns:a16="http://schemas.microsoft.com/office/drawing/2014/main" id="{4D264554-C689-0A54-D576-A03D748D8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1" name="Rectangle 10">
                    <a:extLst>
                      <a:ext uri="{FF2B5EF4-FFF2-40B4-BE49-F238E27FC236}">
                        <a16:creationId xmlns:a16="http://schemas.microsoft.com/office/drawing/2014/main" id="{2A25D6E1-A774-B25F-6D20-2DBFAA039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2" name="Rectangle 11">
                    <a:extLst>
                      <a:ext uri="{FF2B5EF4-FFF2-40B4-BE49-F238E27FC236}">
                        <a16:creationId xmlns:a16="http://schemas.microsoft.com/office/drawing/2014/main" id="{2C6E9595-DFC7-6AC5-A6D3-9ECCFD45C4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2" name="Group 12">
                  <a:extLst>
                    <a:ext uri="{FF2B5EF4-FFF2-40B4-BE49-F238E27FC236}">
                      <a16:creationId xmlns:a16="http://schemas.microsoft.com/office/drawing/2014/main" id="{6FFB6ABD-D376-324C-85B4-87F7420E57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9" name="Rectangle 13">
                    <a:extLst>
                      <a:ext uri="{FF2B5EF4-FFF2-40B4-BE49-F238E27FC236}">
                        <a16:creationId xmlns:a16="http://schemas.microsoft.com/office/drawing/2014/main" id="{1D65BD6F-F380-C75E-6148-218EFDFF8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0" name="Rectangle 14">
                    <a:extLst>
                      <a:ext uri="{FF2B5EF4-FFF2-40B4-BE49-F238E27FC236}">
                        <a16:creationId xmlns:a16="http://schemas.microsoft.com/office/drawing/2014/main" id="{227A25A2-B84B-8A76-89E2-A5D66AEF5D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5">
                  <a:extLst>
                    <a:ext uri="{FF2B5EF4-FFF2-40B4-BE49-F238E27FC236}">
                      <a16:creationId xmlns:a16="http://schemas.microsoft.com/office/drawing/2014/main" id="{B66120A8-F3F4-1CB5-41D1-F03738455F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7" name="Rectangle 16">
                    <a:extLst>
                      <a:ext uri="{FF2B5EF4-FFF2-40B4-BE49-F238E27FC236}">
                        <a16:creationId xmlns:a16="http://schemas.microsoft.com/office/drawing/2014/main" id="{42A1E35A-E17C-76B7-B4F4-64050BD2C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17">
                    <a:extLst>
                      <a:ext uri="{FF2B5EF4-FFF2-40B4-BE49-F238E27FC236}">
                        <a16:creationId xmlns:a16="http://schemas.microsoft.com/office/drawing/2014/main" id="{CFEEC56A-5EBC-F79B-89E2-656B5FCE23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8">
                  <a:extLst>
                    <a:ext uri="{FF2B5EF4-FFF2-40B4-BE49-F238E27FC236}">
                      <a16:creationId xmlns:a16="http://schemas.microsoft.com/office/drawing/2014/main" id="{82B4540A-157B-0F0D-00CE-D94CC66A0F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5" name="Rectangle 19">
                    <a:extLst>
                      <a:ext uri="{FF2B5EF4-FFF2-40B4-BE49-F238E27FC236}">
                        <a16:creationId xmlns:a16="http://schemas.microsoft.com/office/drawing/2014/main" id="{B9D6B907-A5E4-EE2E-6F0C-3780F8FBB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6" name="Rectangle 20">
                    <a:extLst>
                      <a:ext uri="{FF2B5EF4-FFF2-40B4-BE49-F238E27FC236}">
                        <a16:creationId xmlns:a16="http://schemas.microsoft.com/office/drawing/2014/main" id="{E410E48B-CC4C-E467-6D8B-E332C3449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B7F7CBC1-10D8-8E4A-866B-B01D61E0A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8DAAD6-5D5B-EEEE-8394-87CFCE97B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F962AE5B-2CFF-3655-B93C-A2A8600707E4}"/>
                  </a:ext>
                </a:extLst>
              </p:cNvPr>
              <p:cNvSpPr txBox="1"/>
              <p:nvPr/>
            </p:nvSpPr>
            <p:spPr bwMode="auto">
              <a:xfrm>
                <a:off x="3810000" y="3627438"/>
                <a:ext cx="2665413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F962AE5B-2CFF-3655-B93C-A2A860070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3627438"/>
                <a:ext cx="2665413" cy="9556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0AB4E5A3-4504-B113-EBBA-F57BFBD5DA6D}"/>
                  </a:ext>
                </a:extLst>
              </p:cNvPr>
              <p:cNvSpPr txBox="1"/>
              <p:nvPr/>
            </p:nvSpPr>
            <p:spPr bwMode="auto">
              <a:xfrm>
                <a:off x="6877050" y="3781425"/>
                <a:ext cx="1708150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0AB4E5A3-4504-B113-EBBA-F57BFBD5D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7050" y="3781425"/>
                <a:ext cx="1708150" cy="10048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4BFF23EE-D8E6-F382-F18A-41B458C095B2}"/>
                  </a:ext>
                </a:extLst>
              </p:cNvPr>
              <p:cNvSpPr txBox="1"/>
              <p:nvPr/>
            </p:nvSpPr>
            <p:spPr bwMode="auto">
              <a:xfrm>
                <a:off x="430213" y="5197475"/>
                <a:ext cx="8547100" cy="1133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4BFF23EE-D8E6-F382-F18A-41B458C09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213" y="5197475"/>
                <a:ext cx="8547100" cy="11334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B981384-931E-D99E-4DB4-83126706BD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700" y="46038"/>
            <a:ext cx="6845300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The Role of 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7">
                <a:extLst>
                  <a:ext uri="{FF2B5EF4-FFF2-40B4-BE49-F238E27FC236}">
                    <a16:creationId xmlns:a16="http://schemas.microsoft.com/office/drawing/2014/main" id="{6C66C1A6-C59D-EB17-654A-CADC54E21D0A}"/>
                  </a:ext>
                </a:extLst>
              </p:cNvPr>
              <p:cNvSpPr txBox="1"/>
              <p:nvPr/>
            </p:nvSpPr>
            <p:spPr bwMode="auto">
              <a:xfrm>
                <a:off x="822325" y="1731963"/>
                <a:ext cx="7648575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3" name="Object 7">
                <a:extLst>
                  <a:ext uri="{FF2B5EF4-FFF2-40B4-BE49-F238E27FC236}">
                    <a16:creationId xmlns:a16="http://schemas.microsoft.com/office/drawing/2014/main" id="{6C66C1A6-C59D-EB17-654A-CADC54E21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5" y="1731963"/>
                <a:ext cx="7648575" cy="971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4" name="Content Placeholder 3">
                <a:extLst>
                  <a:ext uri="{FF2B5EF4-FFF2-40B4-BE49-F238E27FC236}">
                    <a16:creationId xmlns:a16="http://schemas.microsoft.com/office/drawing/2014/main" id="{98092CA8-D80A-9CEC-1A8F-00991F92EFD7}"/>
                  </a:ext>
                </a:extLst>
              </p:cNvPr>
              <p:cNvSpPr txBox="1"/>
              <p:nvPr/>
            </p:nvSpPr>
            <p:spPr bwMode="auto">
              <a:xfrm>
                <a:off x="3992563" y="2357438"/>
                <a:ext cx="4494212" cy="1081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4" name="Content Placeholder 3">
                <a:extLst>
                  <a:ext uri="{FF2B5EF4-FFF2-40B4-BE49-F238E27FC236}">
                    <a16:creationId xmlns:a16="http://schemas.microsoft.com/office/drawing/2014/main" id="{98092CA8-D80A-9CEC-1A8F-00991F92E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2563" y="2357438"/>
                <a:ext cx="4494212" cy="10810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5" name="TextBox 8">
            <a:extLst>
              <a:ext uri="{FF2B5EF4-FFF2-40B4-BE49-F238E27FC236}">
                <a16:creationId xmlns:a16="http://schemas.microsoft.com/office/drawing/2014/main" id="{0BA4A301-D282-B883-15C7-5BE3A85D2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1244600"/>
            <a:ext cx="386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Higher order Property Model:</a:t>
            </a:r>
          </a:p>
        </p:txBody>
      </p:sp>
      <p:sp>
        <p:nvSpPr>
          <p:cNvPr id="10246" name="TextBox 27">
            <a:extLst>
              <a:ext uri="{FF2B5EF4-FFF2-40B4-BE49-F238E27FC236}">
                <a16:creationId xmlns:a16="http://schemas.microsoft.com/office/drawing/2014/main" id="{6C69A327-C3E5-08F3-759A-50F74E286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628900"/>
            <a:ext cx="3713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order Property Model: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CD67F9-AE4D-2376-E58B-24FE03493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3324225"/>
            <a:ext cx="87868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Makes the fuel-air mixture ready for combustion: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In a combustion reaction, bonds are being destroyed and formed between different atoms in molecules.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 parts of the molecules that undergo bond breakage and formation need to line up with each other. 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There needs to be the appropriate overlap in the orbitals that are "donating" and "accepting" electrons.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 probability of occurrence of appropriate overlap is proportional to temperature of reacting molecules.</a:t>
            </a: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45E0B30D-F9AD-21DE-9BED-AB8BC4985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276600"/>
            <a:ext cx="8812212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grpSp>
        <p:nvGrpSpPr>
          <p:cNvPr id="10249" name="Group 38">
            <a:extLst>
              <a:ext uri="{FF2B5EF4-FFF2-40B4-BE49-F238E27FC236}">
                <a16:creationId xmlns:a16="http://schemas.microsoft.com/office/drawing/2014/main" id="{8DF5765E-D938-865E-E6EE-18F6BDBC6C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0" name="Group 19">
              <a:extLst>
                <a:ext uri="{FF2B5EF4-FFF2-40B4-BE49-F238E27FC236}">
                  <a16:creationId xmlns:a16="http://schemas.microsoft.com/office/drawing/2014/main" id="{A9AA051D-6CA3-6C86-EB95-7B5D25780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2" name="Group 8">
                <a:extLst>
                  <a:ext uri="{FF2B5EF4-FFF2-40B4-BE49-F238E27FC236}">
                    <a16:creationId xmlns:a16="http://schemas.microsoft.com/office/drawing/2014/main" id="{233DE944-5407-33DB-BB86-CC0CD0BADD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4" name="Group 9">
                  <a:extLst>
                    <a:ext uri="{FF2B5EF4-FFF2-40B4-BE49-F238E27FC236}">
                      <a16:creationId xmlns:a16="http://schemas.microsoft.com/office/drawing/2014/main" id="{9E10325E-414B-4FFB-CA2B-585B8695B3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4" name="Rectangle 10">
                    <a:extLst>
                      <a:ext uri="{FF2B5EF4-FFF2-40B4-BE49-F238E27FC236}">
                        <a16:creationId xmlns:a16="http://schemas.microsoft.com/office/drawing/2014/main" id="{53B067BA-1F44-BDD7-50BB-866D30372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5" name="Rectangle 11">
                    <a:extLst>
                      <a:ext uri="{FF2B5EF4-FFF2-40B4-BE49-F238E27FC236}">
                        <a16:creationId xmlns:a16="http://schemas.microsoft.com/office/drawing/2014/main" id="{F8EFB6DB-47B4-3FB3-7B7C-027F106CE1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2">
                  <a:extLst>
                    <a:ext uri="{FF2B5EF4-FFF2-40B4-BE49-F238E27FC236}">
                      <a16:creationId xmlns:a16="http://schemas.microsoft.com/office/drawing/2014/main" id="{2EAE7E92-F899-7FEF-AFAB-CA04EFAA10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2" name="Rectangle 13">
                    <a:extLst>
                      <a:ext uri="{FF2B5EF4-FFF2-40B4-BE49-F238E27FC236}">
                        <a16:creationId xmlns:a16="http://schemas.microsoft.com/office/drawing/2014/main" id="{202F5ABD-6BFA-176A-93C9-4F8214E6C5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3" name="Rectangle 14">
                    <a:extLst>
                      <a:ext uri="{FF2B5EF4-FFF2-40B4-BE49-F238E27FC236}">
                        <a16:creationId xmlns:a16="http://schemas.microsoft.com/office/drawing/2014/main" id="{11859DFB-E197-3792-ABD8-70B3F02CB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5">
                  <a:extLst>
                    <a:ext uri="{FF2B5EF4-FFF2-40B4-BE49-F238E27FC236}">
                      <a16:creationId xmlns:a16="http://schemas.microsoft.com/office/drawing/2014/main" id="{22260B59-5C19-4F41-B8C7-A4E14798A5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0" name="Rectangle 16">
                    <a:extLst>
                      <a:ext uri="{FF2B5EF4-FFF2-40B4-BE49-F238E27FC236}">
                        <a16:creationId xmlns:a16="http://schemas.microsoft.com/office/drawing/2014/main" id="{A98B5798-0FAD-E319-A52E-C0AFD0354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1" name="Rectangle 17">
                    <a:extLst>
                      <a:ext uri="{FF2B5EF4-FFF2-40B4-BE49-F238E27FC236}">
                        <a16:creationId xmlns:a16="http://schemas.microsoft.com/office/drawing/2014/main" id="{27D739D4-0659-891E-9002-701E8A952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7" name="Group 18">
                  <a:extLst>
                    <a:ext uri="{FF2B5EF4-FFF2-40B4-BE49-F238E27FC236}">
                      <a16:creationId xmlns:a16="http://schemas.microsoft.com/office/drawing/2014/main" id="{817B020A-251F-7F23-EC7F-A9D079443F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8" name="Rectangle 19">
                    <a:extLst>
                      <a:ext uri="{FF2B5EF4-FFF2-40B4-BE49-F238E27FC236}">
                        <a16:creationId xmlns:a16="http://schemas.microsoft.com/office/drawing/2014/main" id="{20C50AE3-628E-FB86-70F5-E69894D34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9" name="Rectangle 20">
                    <a:extLst>
                      <a:ext uri="{FF2B5EF4-FFF2-40B4-BE49-F238E27FC236}">
                        <a16:creationId xmlns:a16="http://schemas.microsoft.com/office/drawing/2014/main" id="{47F129E1-FAA0-1D28-91D6-72755AB66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E34EC6E2-EDD0-B34E-EED1-E14E604BE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13F44A-9D5E-8FAD-2BFB-8E1EA0A961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A9466CA-9ED6-8F85-6D75-C4B5536F7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3288" y="225425"/>
            <a:ext cx="7772400" cy="762000"/>
          </a:xfrm>
        </p:spPr>
        <p:txBody>
          <a:bodyPr/>
          <a:lstStyle/>
          <a:p>
            <a:r>
              <a:rPr lang="en-IN" altLang="en-US" sz="2800"/>
              <a:t>Collision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AF3A-9E99-A5EE-15CD-3390082D5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7663" y="1527175"/>
            <a:ext cx="8534400" cy="3108325"/>
          </a:xfrm>
        </p:spPr>
        <p:txBody>
          <a:bodyPr/>
          <a:lstStyle/>
          <a:p>
            <a:r>
              <a:rPr lang="en-IN" altLang="en-US" sz="2400"/>
              <a:t>Collision theory says that ”</a:t>
            </a:r>
            <a:r>
              <a:rPr lang="en-IN" altLang="en-US" sz="2400" i="1"/>
              <a:t>in order for a chemical reaction to happen, three separate things need to happen</a:t>
            </a:r>
            <a:r>
              <a:rPr lang="en-IN" altLang="en-US" sz="2400"/>
              <a:t>” : </a:t>
            </a:r>
          </a:p>
          <a:p>
            <a:r>
              <a:rPr lang="en-IN" altLang="en-US" sz="2400"/>
              <a:t>1. The molecules have to hit each other </a:t>
            </a:r>
          </a:p>
          <a:p>
            <a:r>
              <a:rPr lang="en-IN" altLang="en-US" sz="2400"/>
              <a:t>2. The molecules have to hit each other in the right way (both have to be facing the right way) </a:t>
            </a:r>
          </a:p>
          <a:p>
            <a:r>
              <a:rPr lang="en-IN" altLang="en-US" sz="2400"/>
              <a:t>3. The molecules have to hit each other with enough speed (energy of motion, or "kinetic energy") to activate the reaction.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2576B1D-839D-5C59-520F-4E04BE8FAA0E}"/>
              </a:ext>
            </a:extLst>
          </p:cNvPr>
          <p:cNvSpPr txBox="1">
            <a:spLocks/>
          </p:cNvSpPr>
          <p:nvPr/>
        </p:nvSpPr>
        <p:spPr bwMode="auto">
          <a:xfrm>
            <a:off x="304800" y="5022850"/>
            <a:ext cx="8534400" cy="8731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IN" sz="2400" i="1" kern="0" dirty="0"/>
              <a:t>Number of successful collisions </a:t>
            </a:r>
            <a:r>
              <a:rPr lang="en-IN" sz="2400" i="1" kern="0" dirty="0">
                <a:sym typeface="Symbol" panose="05050102010706020507" pitchFamily="18" charset="2"/>
              </a:rPr>
              <a:t> Frequency of collisions  Time available for collision</a:t>
            </a:r>
            <a:r>
              <a:rPr lang="en-IN" sz="2400" kern="0" dirty="0">
                <a:sym typeface="Symbol" panose="05050102010706020507" pitchFamily="18" charset="2"/>
              </a:rPr>
              <a:t>.</a:t>
            </a:r>
            <a:endParaRPr lang="en-IN" sz="2400" kern="0" dirty="0"/>
          </a:p>
        </p:txBody>
      </p:sp>
      <p:grpSp>
        <p:nvGrpSpPr>
          <p:cNvPr id="11269" name="Group 38">
            <a:extLst>
              <a:ext uri="{FF2B5EF4-FFF2-40B4-BE49-F238E27FC236}">
                <a16:creationId xmlns:a16="http://schemas.microsoft.com/office/drawing/2014/main" id="{CFB19D22-0853-BFB2-D275-E32F77A3C4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0" name="Group 19">
              <a:extLst>
                <a:ext uri="{FF2B5EF4-FFF2-40B4-BE49-F238E27FC236}">
                  <a16:creationId xmlns:a16="http://schemas.microsoft.com/office/drawing/2014/main" id="{C83D8051-EC22-4ED3-887A-AFCDC7871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2" name="Group 8">
                <a:extLst>
                  <a:ext uri="{FF2B5EF4-FFF2-40B4-BE49-F238E27FC236}">
                    <a16:creationId xmlns:a16="http://schemas.microsoft.com/office/drawing/2014/main" id="{FB982138-FEEC-A9E0-7929-DCA0A116E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4" name="Group 9">
                  <a:extLst>
                    <a:ext uri="{FF2B5EF4-FFF2-40B4-BE49-F238E27FC236}">
                      <a16:creationId xmlns:a16="http://schemas.microsoft.com/office/drawing/2014/main" id="{7DE01B5E-72C7-9B20-4FD4-B1F7234964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4" name="Rectangle 10">
                    <a:extLst>
                      <a:ext uri="{FF2B5EF4-FFF2-40B4-BE49-F238E27FC236}">
                        <a16:creationId xmlns:a16="http://schemas.microsoft.com/office/drawing/2014/main" id="{A457395B-47AC-C747-1DCD-E58B41608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5" name="Rectangle 11">
                    <a:extLst>
                      <a:ext uri="{FF2B5EF4-FFF2-40B4-BE49-F238E27FC236}">
                        <a16:creationId xmlns:a16="http://schemas.microsoft.com/office/drawing/2014/main" id="{1CD76297-103A-E27E-466B-6F1430669B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5" name="Group 12">
                  <a:extLst>
                    <a:ext uri="{FF2B5EF4-FFF2-40B4-BE49-F238E27FC236}">
                      <a16:creationId xmlns:a16="http://schemas.microsoft.com/office/drawing/2014/main" id="{43D4DD00-DD6C-92A5-293F-BA2A4B3BF9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2" name="Rectangle 13">
                    <a:extLst>
                      <a:ext uri="{FF2B5EF4-FFF2-40B4-BE49-F238E27FC236}">
                        <a16:creationId xmlns:a16="http://schemas.microsoft.com/office/drawing/2014/main" id="{5AA4D31B-8639-B265-76E5-F2A038CD2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3" name="Rectangle 14">
                    <a:extLst>
                      <a:ext uri="{FF2B5EF4-FFF2-40B4-BE49-F238E27FC236}">
                        <a16:creationId xmlns:a16="http://schemas.microsoft.com/office/drawing/2014/main" id="{C8385BDB-A8CA-EFE4-9952-1AEB4B4339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6" name="Group 15">
                  <a:extLst>
                    <a:ext uri="{FF2B5EF4-FFF2-40B4-BE49-F238E27FC236}">
                      <a16:creationId xmlns:a16="http://schemas.microsoft.com/office/drawing/2014/main" id="{12E6E6AC-C192-C41B-DD00-044ABF6961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0" name="Rectangle 16">
                    <a:extLst>
                      <a:ext uri="{FF2B5EF4-FFF2-40B4-BE49-F238E27FC236}">
                        <a16:creationId xmlns:a16="http://schemas.microsoft.com/office/drawing/2014/main" id="{DB40B556-C944-37DF-5630-BFD57F3CD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1" name="Rectangle 17">
                    <a:extLst>
                      <a:ext uri="{FF2B5EF4-FFF2-40B4-BE49-F238E27FC236}">
                        <a16:creationId xmlns:a16="http://schemas.microsoft.com/office/drawing/2014/main" id="{FB3DAA0C-C8E2-E841-4E42-6A20FED51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7" name="Group 18">
                  <a:extLst>
                    <a:ext uri="{FF2B5EF4-FFF2-40B4-BE49-F238E27FC236}">
                      <a16:creationId xmlns:a16="http://schemas.microsoft.com/office/drawing/2014/main" id="{A8E7AF32-E9A5-06F4-E555-EDD432301D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78" name="Rectangle 19">
                    <a:extLst>
                      <a:ext uri="{FF2B5EF4-FFF2-40B4-BE49-F238E27FC236}">
                        <a16:creationId xmlns:a16="http://schemas.microsoft.com/office/drawing/2014/main" id="{BD50A20F-519B-A945-02E0-9C5F6D5DB8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9" name="Rectangle 20">
                    <a:extLst>
                      <a:ext uri="{FF2B5EF4-FFF2-40B4-BE49-F238E27FC236}">
                        <a16:creationId xmlns:a16="http://schemas.microsoft.com/office/drawing/2014/main" id="{8A332746-B2DA-8A3E-9733-175E39601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29DC445F-BAC9-0C8B-B75C-3F45064FF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5332D7-503D-8BBE-D909-2131A6FECC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A8E1902-73E1-46D9-759C-3BE20B99E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3500" y="4763"/>
            <a:ext cx="7772400" cy="1143000"/>
          </a:xfrm>
        </p:spPr>
        <p:txBody>
          <a:bodyPr/>
          <a:lstStyle/>
          <a:p>
            <a:r>
              <a:rPr lang="en-US" altLang="en-US" sz="2800"/>
              <a:t>Phenomenological Modeling of Combustion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CCF1D-FDF8-9904-4C47-17BA60B9AA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1408113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Engineering  Objective of Combustion: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To Create Maximum Possible Temperature through conversion of free energy into microscopic kinetic energy.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594F30-55C8-FAF9-63BE-EAF2F0804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3133725"/>
            <a:ext cx="5638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Thermodynamic Strategies for conversion: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Constant temperature combustion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Constant volume combustion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Constant pressure combustion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6" name="Ink 7">
                <a:extLst>
                  <a:ext uri="{FF2B5EF4-FFF2-40B4-BE49-F238E27FC236}">
                    <a16:creationId xmlns:a16="http://schemas.microsoft.com/office/drawing/2014/main" id="{91E1429D-D3C1-10A4-262F-7B12053B910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5275" y="4105275"/>
              <a:ext cx="1588" cy="1588"/>
            </p14:xfrm>
          </p:contentPart>
        </mc:Choice>
        <mc:Fallback xmlns="">
          <p:pic>
            <p:nvPicPr>
              <p:cNvPr id="11266" name="Ink 7">
                <a:extLst>
                  <a:ext uri="{FF2B5EF4-FFF2-40B4-BE49-F238E27FC236}">
                    <a16:creationId xmlns:a16="http://schemas.microsoft.com/office/drawing/2014/main" id="{91E1429D-D3C1-10A4-262F-7B12053B910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3987" y="406398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2294" name="Group 38">
            <a:extLst>
              <a:ext uri="{FF2B5EF4-FFF2-40B4-BE49-F238E27FC236}">
                <a16:creationId xmlns:a16="http://schemas.microsoft.com/office/drawing/2014/main" id="{135781E5-9D01-4DAF-9544-9D2A2448CB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5" name="Group 19">
              <a:extLst>
                <a:ext uri="{FF2B5EF4-FFF2-40B4-BE49-F238E27FC236}">
                  <a16:creationId xmlns:a16="http://schemas.microsoft.com/office/drawing/2014/main" id="{74A7C82B-1254-CA3F-36A1-D855504D1D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7" name="Group 8">
                <a:extLst>
                  <a:ext uri="{FF2B5EF4-FFF2-40B4-BE49-F238E27FC236}">
                    <a16:creationId xmlns:a16="http://schemas.microsoft.com/office/drawing/2014/main" id="{60BDD637-BD00-816E-93AC-98EE3F9D00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299" name="Group 9">
                  <a:extLst>
                    <a:ext uri="{FF2B5EF4-FFF2-40B4-BE49-F238E27FC236}">
                      <a16:creationId xmlns:a16="http://schemas.microsoft.com/office/drawing/2014/main" id="{573E2D5C-3404-D46B-D8BA-9F8360F4D5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09" name="Rectangle 10">
                    <a:extLst>
                      <a:ext uri="{FF2B5EF4-FFF2-40B4-BE49-F238E27FC236}">
                        <a16:creationId xmlns:a16="http://schemas.microsoft.com/office/drawing/2014/main" id="{E25754E9-D0C8-F88C-9ED7-F6BC5B7E6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0" name="Rectangle 11">
                    <a:extLst>
                      <a:ext uri="{FF2B5EF4-FFF2-40B4-BE49-F238E27FC236}">
                        <a16:creationId xmlns:a16="http://schemas.microsoft.com/office/drawing/2014/main" id="{0F296C45-1BCE-9146-6440-1E7540100B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0" name="Group 12">
                  <a:extLst>
                    <a:ext uri="{FF2B5EF4-FFF2-40B4-BE49-F238E27FC236}">
                      <a16:creationId xmlns:a16="http://schemas.microsoft.com/office/drawing/2014/main" id="{72C2BF1A-FA46-0796-A83C-AE2FB3906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7" name="Rectangle 13">
                    <a:extLst>
                      <a:ext uri="{FF2B5EF4-FFF2-40B4-BE49-F238E27FC236}">
                        <a16:creationId xmlns:a16="http://schemas.microsoft.com/office/drawing/2014/main" id="{1EAB6E81-9EF0-52C0-3CD4-5AB3C040E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8" name="Rectangle 14">
                    <a:extLst>
                      <a:ext uri="{FF2B5EF4-FFF2-40B4-BE49-F238E27FC236}">
                        <a16:creationId xmlns:a16="http://schemas.microsoft.com/office/drawing/2014/main" id="{01183993-056D-0974-8827-062BF7DC6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1" name="Group 15">
                  <a:extLst>
                    <a:ext uri="{FF2B5EF4-FFF2-40B4-BE49-F238E27FC236}">
                      <a16:creationId xmlns:a16="http://schemas.microsoft.com/office/drawing/2014/main" id="{7BC9E634-8C4D-11EF-8BD5-3177FBF132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5" name="Rectangle 16">
                    <a:extLst>
                      <a:ext uri="{FF2B5EF4-FFF2-40B4-BE49-F238E27FC236}">
                        <a16:creationId xmlns:a16="http://schemas.microsoft.com/office/drawing/2014/main" id="{ADD87719-D584-CD41-E59E-9094D92A1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6" name="Rectangle 17">
                    <a:extLst>
                      <a:ext uri="{FF2B5EF4-FFF2-40B4-BE49-F238E27FC236}">
                        <a16:creationId xmlns:a16="http://schemas.microsoft.com/office/drawing/2014/main" id="{2AE24937-1587-651A-060B-0B35B72D5D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2" name="Group 18">
                  <a:extLst>
                    <a:ext uri="{FF2B5EF4-FFF2-40B4-BE49-F238E27FC236}">
                      <a16:creationId xmlns:a16="http://schemas.microsoft.com/office/drawing/2014/main" id="{B9F9B8B8-BF73-0DA4-E7E6-370BCFFBBD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3" name="Rectangle 19">
                    <a:extLst>
                      <a:ext uri="{FF2B5EF4-FFF2-40B4-BE49-F238E27FC236}">
                        <a16:creationId xmlns:a16="http://schemas.microsoft.com/office/drawing/2014/main" id="{51876A63-F2C6-38E9-5C03-8824494FE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4" name="Rectangle 20">
                    <a:extLst>
                      <a:ext uri="{FF2B5EF4-FFF2-40B4-BE49-F238E27FC236}">
                        <a16:creationId xmlns:a16="http://schemas.microsoft.com/office/drawing/2014/main" id="{55A3A743-D58C-E806-C9A2-D30F299E0D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D1DE531C-8E40-2033-5614-E77D037B8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F9F0AA-F772-05FF-B737-7FEA0A907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DC6532C-1B39-F5F1-CE19-A9735C9F1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96838"/>
            <a:ext cx="6781800" cy="1143000"/>
          </a:xfrm>
        </p:spPr>
        <p:txBody>
          <a:bodyPr/>
          <a:lstStyle/>
          <a:p>
            <a:r>
              <a:rPr lang="en-US" altLang="en-US" sz="2800"/>
              <a:t>Engineering  Strategy to Utilize A Resource</a:t>
            </a:r>
          </a:p>
        </p:txBody>
      </p:sp>
      <p:sp>
        <p:nvSpPr>
          <p:cNvPr id="20483" name="Content Placeholder 3">
            <a:extLst>
              <a:ext uri="{FF2B5EF4-FFF2-40B4-BE49-F238E27FC236}">
                <a16:creationId xmlns:a16="http://schemas.microsoft.com/office/drawing/2014/main" id="{0F77CA01-F391-C8CF-4503-9E49DF6728D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85800" y="1600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Engineering constraint: Both combustion and expansion must be finished in a single stroke.</a:t>
            </a:r>
          </a:p>
          <a:p>
            <a:r>
              <a:rPr lang="en-US" altLang="en-US" sz="2400" dirty="0"/>
              <a:t>Rapid combustion : Constant Volume combustion</a:t>
            </a:r>
          </a:p>
          <a:p>
            <a:pPr lvl="1"/>
            <a:r>
              <a:rPr lang="en-US" altLang="en-US" sz="2400" dirty="0"/>
              <a:t>Less time allowed for combustion process.</a:t>
            </a:r>
          </a:p>
          <a:p>
            <a:pPr lvl="1"/>
            <a:r>
              <a:rPr lang="en-US" altLang="en-US" sz="2400" dirty="0"/>
              <a:t>More time to  adiabatic expansion</a:t>
            </a:r>
          </a:p>
          <a:p>
            <a:r>
              <a:rPr lang="en-US" altLang="en-US" sz="2400" dirty="0"/>
              <a:t>Slow combustion : Constant pressure combustion</a:t>
            </a:r>
          </a:p>
          <a:p>
            <a:pPr lvl="1"/>
            <a:r>
              <a:rPr lang="en-US" altLang="en-US" sz="2400" dirty="0"/>
              <a:t>More time for combustion process.</a:t>
            </a:r>
          </a:p>
          <a:p>
            <a:pPr lvl="1"/>
            <a:r>
              <a:rPr lang="en-US" altLang="en-US" sz="2400" dirty="0"/>
              <a:t>Less time for adiabatic expansion</a:t>
            </a:r>
          </a:p>
        </p:txBody>
      </p:sp>
      <p:grpSp>
        <p:nvGrpSpPr>
          <p:cNvPr id="13316" name="Group 38">
            <a:extLst>
              <a:ext uri="{FF2B5EF4-FFF2-40B4-BE49-F238E27FC236}">
                <a16:creationId xmlns:a16="http://schemas.microsoft.com/office/drawing/2014/main" id="{80DCD1E3-3076-08A9-7485-EE1A73910E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17" name="Group 19">
              <a:extLst>
                <a:ext uri="{FF2B5EF4-FFF2-40B4-BE49-F238E27FC236}">
                  <a16:creationId xmlns:a16="http://schemas.microsoft.com/office/drawing/2014/main" id="{0CA64303-DC79-ED82-74BC-EA087A31F7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19" name="Group 8">
                <a:extLst>
                  <a:ext uri="{FF2B5EF4-FFF2-40B4-BE49-F238E27FC236}">
                    <a16:creationId xmlns:a16="http://schemas.microsoft.com/office/drawing/2014/main" id="{692107CD-B83F-B3B3-C0F7-72B03085F7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1" name="Group 9">
                  <a:extLst>
                    <a:ext uri="{FF2B5EF4-FFF2-40B4-BE49-F238E27FC236}">
                      <a16:creationId xmlns:a16="http://schemas.microsoft.com/office/drawing/2014/main" id="{961B7E38-3279-B17B-CFA4-FEEC0338D3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1" name="Rectangle 10">
                    <a:extLst>
                      <a:ext uri="{FF2B5EF4-FFF2-40B4-BE49-F238E27FC236}">
                        <a16:creationId xmlns:a16="http://schemas.microsoft.com/office/drawing/2014/main" id="{4A9D4CE6-301E-46F9-8CC7-0C852A676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2" name="Rectangle 11">
                    <a:extLst>
                      <a:ext uri="{FF2B5EF4-FFF2-40B4-BE49-F238E27FC236}">
                        <a16:creationId xmlns:a16="http://schemas.microsoft.com/office/drawing/2014/main" id="{99B61FB3-271C-1E20-A9CC-2B9F83C128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2" name="Group 12">
                  <a:extLst>
                    <a:ext uri="{FF2B5EF4-FFF2-40B4-BE49-F238E27FC236}">
                      <a16:creationId xmlns:a16="http://schemas.microsoft.com/office/drawing/2014/main" id="{CED1415E-332E-D804-978F-04E72C9E24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29" name="Rectangle 13">
                    <a:extLst>
                      <a:ext uri="{FF2B5EF4-FFF2-40B4-BE49-F238E27FC236}">
                        <a16:creationId xmlns:a16="http://schemas.microsoft.com/office/drawing/2014/main" id="{4D86E3EA-B4F1-4C0C-8EE2-455D6AEED0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0" name="Rectangle 14">
                    <a:extLst>
                      <a:ext uri="{FF2B5EF4-FFF2-40B4-BE49-F238E27FC236}">
                        <a16:creationId xmlns:a16="http://schemas.microsoft.com/office/drawing/2014/main" id="{01C4C9D7-14AB-7534-F08D-BF5F0D89DC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3" name="Group 15">
                  <a:extLst>
                    <a:ext uri="{FF2B5EF4-FFF2-40B4-BE49-F238E27FC236}">
                      <a16:creationId xmlns:a16="http://schemas.microsoft.com/office/drawing/2014/main" id="{BC415B21-F3AD-1C38-0A8F-2C4EC400B5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27" name="Rectangle 16">
                    <a:extLst>
                      <a:ext uri="{FF2B5EF4-FFF2-40B4-BE49-F238E27FC236}">
                        <a16:creationId xmlns:a16="http://schemas.microsoft.com/office/drawing/2014/main" id="{7C5A080B-8B90-B116-D52E-4C5C71A6A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28" name="Rectangle 17">
                    <a:extLst>
                      <a:ext uri="{FF2B5EF4-FFF2-40B4-BE49-F238E27FC236}">
                        <a16:creationId xmlns:a16="http://schemas.microsoft.com/office/drawing/2014/main" id="{F9051016-893B-89D3-5AC4-5A9088063B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4" name="Group 18">
                  <a:extLst>
                    <a:ext uri="{FF2B5EF4-FFF2-40B4-BE49-F238E27FC236}">
                      <a16:creationId xmlns:a16="http://schemas.microsoft.com/office/drawing/2014/main" id="{17F4CE03-92EC-9E26-43B0-DC9D63516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25" name="Rectangle 19">
                    <a:extLst>
                      <a:ext uri="{FF2B5EF4-FFF2-40B4-BE49-F238E27FC236}">
                        <a16:creationId xmlns:a16="http://schemas.microsoft.com/office/drawing/2014/main" id="{EDE85EF4-50D1-3F6A-8AA4-765234D821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26" name="Rectangle 20">
                    <a:extLst>
                      <a:ext uri="{FF2B5EF4-FFF2-40B4-BE49-F238E27FC236}">
                        <a16:creationId xmlns:a16="http://schemas.microsoft.com/office/drawing/2014/main" id="{0B8C2D3E-0A7F-3163-DF3C-7857852AD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5136F26-0499-FBF7-A1F9-0429117AB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796D5B-FFCE-A3C5-9B29-B14AAA13C0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E4BF12-BF18-830D-2861-16879BF079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5275" y="1892300"/>
            <a:ext cx="8612188" cy="1470025"/>
          </a:xfrm>
        </p:spPr>
        <p:txBody>
          <a:bodyPr/>
          <a:lstStyle/>
          <a:p>
            <a:r>
              <a:rPr lang="en-US" altLang="en-US" sz="2800">
                <a:solidFill>
                  <a:srgbClr val="C00000"/>
                </a:solidFill>
                <a:latin typeface="Segoe Script" panose="030B0504020000000003" pitchFamily="66" charset="0"/>
                <a:cs typeface="Times New Roman" panose="02020603050405020304" pitchFamily="18" charset="0"/>
              </a:rPr>
              <a:t>2—3 Complete combustion at constant volume, without heat loss.</a:t>
            </a:r>
            <a:endParaRPr lang="en-IN" altLang="en-US" sz="2800">
              <a:solidFill>
                <a:srgbClr val="C00000"/>
              </a:solidFill>
              <a:latin typeface="Segoe Script" panose="030B0504020000000003" pitchFamily="66" charset="0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881EF70B-A5B5-698C-943C-F0F69739C122}"/>
              </a:ext>
            </a:extLst>
          </p:cNvPr>
          <p:cNvSpPr txBox="1">
            <a:spLocks/>
          </p:cNvSpPr>
          <p:nvPr/>
        </p:nvSpPr>
        <p:spPr bwMode="auto">
          <a:xfrm>
            <a:off x="288925" y="3448050"/>
            <a:ext cx="8610600" cy="14700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C00000"/>
                </a:solidFill>
                <a:latin typeface="Segoe Script" panose="020B0504020000000003" pitchFamily="34" charset="0"/>
                <a:cs typeface="Times New Roman" panose="02020603050405020304" pitchFamily="18" charset="0"/>
              </a:rPr>
              <a:t>2—3 : Loss of Purity of Substance</a:t>
            </a:r>
            <a:endParaRPr lang="en-IN" sz="2800" kern="0" dirty="0">
              <a:solidFill>
                <a:srgbClr val="C00000"/>
              </a:solidFill>
              <a:latin typeface="Segoe Script" panose="020B05040200000000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Object 21">
                <a:extLst>
                  <a:ext uri="{FF2B5EF4-FFF2-40B4-BE49-F238E27FC236}">
                    <a16:creationId xmlns:a16="http://schemas.microsoft.com/office/drawing/2014/main" id="{D222D4C4-C46A-DD02-EFC4-20BDE2FB6341}"/>
                  </a:ext>
                </a:extLst>
              </p:cNvPr>
              <p:cNvSpPr txBox="1"/>
              <p:nvPr/>
            </p:nvSpPr>
            <p:spPr bwMode="auto">
              <a:xfrm>
                <a:off x="3810000" y="5029200"/>
                <a:ext cx="1757363" cy="811213"/>
              </a:xfrm>
              <a:prstGeom prst="rect">
                <a:avLst/>
              </a:prstGeom>
              <a:solidFill>
                <a:srgbClr val="AAE2CA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0" name="Object 21">
                <a:extLst>
                  <a:ext uri="{FF2B5EF4-FFF2-40B4-BE49-F238E27FC236}">
                    <a16:creationId xmlns:a16="http://schemas.microsoft.com/office/drawing/2014/main" id="{D222D4C4-C46A-DD02-EFC4-20BDE2FB6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5029200"/>
                <a:ext cx="1757363" cy="811213"/>
              </a:xfrm>
              <a:prstGeom prst="rect">
                <a:avLst/>
              </a:prstGeom>
              <a:blipFill>
                <a:blip r:embed="rId2"/>
                <a:stretch>
                  <a:fillRect l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1" name="TextBox 2">
            <a:extLst>
              <a:ext uri="{FF2B5EF4-FFF2-40B4-BE49-F238E27FC236}">
                <a16:creationId xmlns:a16="http://schemas.microsoft.com/office/drawing/2014/main" id="{67989BE6-DC13-41D3-4CEE-842FAE923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133350"/>
            <a:ext cx="65373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/>
              <a:t>Otto’s Strategy : Premixed, Homogeneous Combustion</a:t>
            </a:r>
          </a:p>
        </p:txBody>
      </p:sp>
      <p:grpSp>
        <p:nvGrpSpPr>
          <p:cNvPr id="14342" name="Group 38">
            <a:extLst>
              <a:ext uri="{FF2B5EF4-FFF2-40B4-BE49-F238E27FC236}">
                <a16:creationId xmlns:a16="http://schemas.microsoft.com/office/drawing/2014/main" id="{DB7CE2D6-06A9-7102-35BA-5F7E6B1E0D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3" name="Group 19">
              <a:extLst>
                <a:ext uri="{FF2B5EF4-FFF2-40B4-BE49-F238E27FC236}">
                  <a16:creationId xmlns:a16="http://schemas.microsoft.com/office/drawing/2014/main" id="{8080596D-6E94-2BF1-3239-9925E20E63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5" name="Group 8">
                <a:extLst>
                  <a:ext uri="{FF2B5EF4-FFF2-40B4-BE49-F238E27FC236}">
                    <a16:creationId xmlns:a16="http://schemas.microsoft.com/office/drawing/2014/main" id="{401B3783-C008-287C-C78E-440272F315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7" name="Group 9">
                  <a:extLst>
                    <a:ext uri="{FF2B5EF4-FFF2-40B4-BE49-F238E27FC236}">
                      <a16:creationId xmlns:a16="http://schemas.microsoft.com/office/drawing/2014/main" id="{4AB04C22-0ED3-2209-74DE-40321EA65E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7" name="Rectangle 10">
                    <a:extLst>
                      <a:ext uri="{FF2B5EF4-FFF2-40B4-BE49-F238E27FC236}">
                        <a16:creationId xmlns:a16="http://schemas.microsoft.com/office/drawing/2014/main" id="{C0CE3442-98EE-09E7-BFF9-1975F6F23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8" name="Rectangle 11">
                    <a:extLst>
                      <a:ext uri="{FF2B5EF4-FFF2-40B4-BE49-F238E27FC236}">
                        <a16:creationId xmlns:a16="http://schemas.microsoft.com/office/drawing/2014/main" id="{E73F0641-D4ED-9DAC-2186-E9EBFEB210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2">
                  <a:extLst>
                    <a:ext uri="{FF2B5EF4-FFF2-40B4-BE49-F238E27FC236}">
                      <a16:creationId xmlns:a16="http://schemas.microsoft.com/office/drawing/2014/main" id="{9E48C8EA-F47D-7E6B-A1EE-7920AD769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5" name="Rectangle 13">
                    <a:extLst>
                      <a:ext uri="{FF2B5EF4-FFF2-40B4-BE49-F238E27FC236}">
                        <a16:creationId xmlns:a16="http://schemas.microsoft.com/office/drawing/2014/main" id="{9439B4F3-43A2-0FAD-06DB-C70B52E6A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4">
                    <a:extLst>
                      <a:ext uri="{FF2B5EF4-FFF2-40B4-BE49-F238E27FC236}">
                        <a16:creationId xmlns:a16="http://schemas.microsoft.com/office/drawing/2014/main" id="{4657ABED-B3B1-2935-528C-DD39E1D7A4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9" name="Group 15">
                  <a:extLst>
                    <a:ext uri="{FF2B5EF4-FFF2-40B4-BE49-F238E27FC236}">
                      <a16:creationId xmlns:a16="http://schemas.microsoft.com/office/drawing/2014/main" id="{81E2BF67-B567-1794-D9EF-A05F4BF8A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3" name="Rectangle 16">
                    <a:extLst>
                      <a:ext uri="{FF2B5EF4-FFF2-40B4-BE49-F238E27FC236}">
                        <a16:creationId xmlns:a16="http://schemas.microsoft.com/office/drawing/2014/main" id="{57FF9520-8AE4-15A9-0676-9DB57A8E7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7">
                    <a:extLst>
                      <a:ext uri="{FF2B5EF4-FFF2-40B4-BE49-F238E27FC236}">
                        <a16:creationId xmlns:a16="http://schemas.microsoft.com/office/drawing/2014/main" id="{8C66ECCF-09B5-896E-4573-E085E56A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0" name="Group 18">
                  <a:extLst>
                    <a:ext uri="{FF2B5EF4-FFF2-40B4-BE49-F238E27FC236}">
                      <a16:creationId xmlns:a16="http://schemas.microsoft.com/office/drawing/2014/main" id="{FF5426B1-DCA4-AAF2-2F40-CA276BB6D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1" name="Rectangle 19">
                    <a:extLst>
                      <a:ext uri="{FF2B5EF4-FFF2-40B4-BE49-F238E27FC236}">
                        <a16:creationId xmlns:a16="http://schemas.microsoft.com/office/drawing/2014/main" id="{5C32AA78-A635-556E-F51E-B693C47E46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20">
                    <a:extLst>
                      <a:ext uri="{FF2B5EF4-FFF2-40B4-BE49-F238E27FC236}">
                        <a16:creationId xmlns:a16="http://schemas.microsoft.com/office/drawing/2014/main" id="{63F9EA1D-2908-2174-C8CA-582C34FA1D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FD7409FC-4C75-8518-DE09-6A7B6015A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68CC19-4001-C54D-00DB-44954AAC08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143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51C0008-9FFB-DD05-888D-BC0A4CA00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/>
              <a:t>Second law limit on possible extent of reaction</a:t>
            </a:r>
          </a:p>
        </p:txBody>
      </p:sp>
      <p:sp>
        <p:nvSpPr>
          <p:cNvPr id="382979" name="Rectangle 3">
            <a:extLst>
              <a:ext uri="{FF2B5EF4-FFF2-40B4-BE49-F238E27FC236}">
                <a16:creationId xmlns:a16="http://schemas.microsoft.com/office/drawing/2014/main" id="{AB5AF4E3-B591-4FCE-59FF-5EF703D6A4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72440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Reactants 			Products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At any time, a reactor contains a combination of reactants and products.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 reaction is said to be complete when the entropy of an adiabatic reactor reaches its maximum value.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value of maximum entropy will vary with the pressure and temperature of the reaction.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 reaction system  and parameters of reaction should be designed such that the maximum entropy is obtained when the reaction is almost complete (&gt;98%).</a:t>
            </a:r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F524CB3E-B105-EF02-651C-56117FF680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60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5365" name="Group 35">
            <a:extLst>
              <a:ext uri="{FF2B5EF4-FFF2-40B4-BE49-F238E27FC236}">
                <a16:creationId xmlns:a16="http://schemas.microsoft.com/office/drawing/2014/main" id="{76AFAE33-CB05-98B9-E3A6-1E174BACA0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6" name="Group 19">
              <a:extLst>
                <a:ext uri="{FF2B5EF4-FFF2-40B4-BE49-F238E27FC236}">
                  <a16:creationId xmlns:a16="http://schemas.microsoft.com/office/drawing/2014/main" id="{0E8A681A-755B-D6F1-C907-DFCD5C4DA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68" name="Group 8">
                <a:extLst>
                  <a:ext uri="{FF2B5EF4-FFF2-40B4-BE49-F238E27FC236}">
                    <a16:creationId xmlns:a16="http://schemas.microsoft.com/office/drawing/2014/main" id="{C6414FE8-6066-52E0-AB87-7480568A0B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0" name="Group 9">
                  <a:extLst>
                    <a:ext uri="{FF2B5EF4-FFF2-40B4-BE49-F238E27FC236}">
                      <a16:creationId xmlns:a16="http://schemas.microsoft.com/office/drawing/2014/main" id="{CC1F07AF-6A3B-0A2B-6470-65BDC5A87E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0" name="Rectangle 10">
                    <a:extLst>
                      <a:ext uri="{FF2B5EF4-FFF2-40B4-BE49-F238E27FC236}">
                        <a16:creationId xmlns:a16="http://schemas.microsoft.com/office/drawing/2014/main" id="{3A0D0B79-2E10-8584-7BAD-CA6629B86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1" name="Rectangle 11">
                    <a:extLst>
                      <a:ext uri="{FF2B5EF4-FFF2-40B4-BE49-F238E27FC236}">
                        <a16:creationId xmlns:a16="http://schemas.microsoft.com/office/drawing/2014/main" id="{093789F4-3D20-9AED-2466-036C0C1DEA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1" name="Group 12">
                  <a:extLst>
                    <a:ext uri="{FF2B5EF4-FFF2-40B4-BE49-F238E27FC236}">
                      <a16:creationId xmlns:a16="http://schemas.microsoft.com/office/drawing/2014/main" id="{E87841D3-B6D2-7F8E-7062-91160CC034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78" name="Rectangle 13">
                    <a:extLst>
                      <a:ext uri="{FF2B5EF4-FFF2-40B4-BE49-F238E27FC236}">
                        <a16:creationId xmlns:a16="http://schemas.microsoft.com/office/drawing/2014/main" id="{5B92587D-CC8E-6DFC-1379-E9DDA62EA7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9" name="Rectangle 14">
                    <a:extLst>
                      <a:ext uri="{FF2B5EF4-FFF2-40B4-BE49-F238E27FC236}">
                        <a16:creationId xmlns:a16="http://schemas.microsoft.com/office/drawing/2014/main" id="{932B752B-4BA3-742B-BB1D-10709E8FF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2" name="Group 15">
                  <a:extLst>
                    <a:ext uri="{FF2B5EF4-FFF2-40B4-BE49-F238E27FC236}">
                      <a16:creationId xmlns:a16="http://schemas.microsoft.com/office/drawing/2014/main" id="{F4FA0568-A66C-6FF0-228F-0630D230C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76" name="Rectangle 16">
                    <a:extLst>
                      <a:ext uri="{FF2B5EF4-FFF2-40B4-BE49-F238E27FC236}">
                        <a16:creationId xmlns:a16="http://schemas.microsoft.com/office/drawing/2014/main" id="{1C0BB9B4-5023-AB0C-3431-DD9583617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7" name="Rectangle 17">
                    <a:extLst>
                      <a:ext uri="{FF2B5EF4-FFF2-40B4-BE49-F238E27FC236}">
                        <a16:creationId xmlns:a16="http://schemas.microsoft.com/office/drawing/2014/main" id="{4B241CD3-CB93-9AE0-CB47-3872B3541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3" name="Group 18">
                  <a:extLst>
                    <a:ext uri="{FF2B5EF4-FFF2-40B4-BE49-F238E27FC236}">
                      <a16:creationId xmlns:a16="http://schemas.microsoft.com/office/drawing/2014/main" id="{3E34E26B-7D1C-EF84-8768-CB7BA1B9CE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74" name="Rectangle 19">
                    <a:extLst>
                      <a:ext uri="{FF2B5EF4-FFF2-40B4-BE49-F238E27FC236}">
                        <a16:creationId xmlns:a16="http://schemas.microsoft.com/office/drawing/2014/main" id="{70EF28A8-12CE-7B95-DB80-61E43B95E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5" name="Rectangle 20">
                    <a:extLst>
                      <a:ext uri="{FF2B5EF4-FFF2-40B4-BE49-F238E27FC236}">
                        <a16:creationId xmlns:a16="http://schemas.microsoft.com/office/drawing/2014/main" id="{24DDA72C-2290-5F13-76CA-367F218BB1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A2316AB-0A74-1EBB-47E3-4C02E7197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D6C4DE-E77D-1321-64FA-CBADE3692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7072" name="Object 2">
                <a:extLst>
                  <a:ext uri="{FF2B5EF4-FFF2-40B4-BE49-F238E27FC236}">
                    <a16:creationId xmlns:a16="http://schemas.microsoft.com/office/drawing/2014/main" id="{0810B607-C2FF-88BD-387F-624B4FD8B6EE}"/>
                  </a:ext>
                </a:extLst>
              </p:cNvPr>
              <p:cNvSpPr txBox="1"/>
              <p:nvPr/>
            </p:nvSpPr>
            <p:spPr bwMode="auto">
              <a:xfrm>
                <a:off x="2057400" y="1219200"/>
                <a:ext cx="5029200" cy="1676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⇔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𝑀𝑎𝑥𝑖𝑚𝑖𝑧𝑒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7072" name="Object 2">
                <a:extLst>
                  <a:ext uri="{FF2B5EF4-FFF2-40B4-BE49-F238E27FC236}">
                    <a16:creationId xmlns:a16="http://schemas.microsoft.com/office/drawing/2014/main" id="{0810B607-C2FF-88BD-387F-624B4FD8B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219200"/>
                <a:ext cx="5029200" cy="167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7" name="Text Box 3">
            <a:extLst>
              <a:ext uri="{FF2B5EF4-FFF2-40B4-BE49-F238E27FC236}">
                <a16:creationId xmlns:a16="http://schemas.microsoft.com/office/drawing/2014/main" id="{2C6F13F9-F007-CDA8-F342-19BE79971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76200"/>
            <a:ext cx="5016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Mathematical Model for Culmination of Reaction</a:t>
            </a:r>
          </a:p>
        </p:txBody>
      </p:sp>
      <p:sp>
        <p:nvSpPr>
          <p:cNvPr id="384004" name="Text Box 4">
            <a:extLst>
              <a:ext uri="{FF2B5EF4-FFF2-40B4-BE49-F238E27FC236}">
                <a16:creationId xmlns:a16="http://schemas.microsoft.com/office/drawing/2014/main" id="{324DA9FA-BDD5-5D2F-B1FF-6565CCCA7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24200"/>
            <a:ext cx="8610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For every fuel, a designer should know all possible reactants !!!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Some products will influence the efficiency of reaction.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Few other may not influence the efficiency of reaction but severely affect the environment.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 optimal parameters for efficient reaction may not be optimal for safe reaction 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There may be a need to use secondary reactor with catalysts.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66"/>
                </a:solidFill>
                <a:cs typeface="Times New Roman" panose="02020603050405020304" pitchFamily="18" charset="0"/>
              </a:rPr>
              <a:t>Catalytic Converter</a:t>
            </a:r>
            <a:r>
              <a:rPr lang="en-US" altLang="en-US" sz="2400"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6389" name="Group 35">
            <a:extLst>
              <a:ext uri="{FF2B5EF4-FFF2-40B4-BE49-F238E27FC236}">
                <a16:creationId xmlns:a16="http://schemas.microsoft.com/office/drawing/2014/main" id="{7D7C6116-EC0C-77E3-3A5F-3C7D83C329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0" name="Group 19">
              <a:extLst>
                <a:ext uri="{FF2B5EF4-FFF2-40B4-BE49-F238E27FC236}">
                  <a16:creationId xmlns:a16="http://schemas.microsoft.com/office/drawing/2014/main" id="{A4E3EAA5-8C8A-298B-299D-9B72E5E2E1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2" name="Group 8">
                <a:extLst>
                  <a:ext uri="{FF2B5EF4-FFF2-40B4-BE49-F238E27FC236}">
                    <a16:creationId xmlns:a16="http://schemas.microsoft.com/office/drawing/2014/main" id="{0E8FA443-88CA-491C-31ED-07A9F779AF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4" name="Group 9">
                  <a:extLst>
                    <a:ext uri="{FF2B5EF4-FFF2-40B4-BE49-F238E27FC236}">
                      <a16:creationId xmlns:a16="http://schemas.microsoft.com/office/drawing/2014/main" id="{57647ADA-77CF-D022-1191-CC0F660F3A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4" name="Rectangle 10">
                    <a:extLst>
                      <a:ext uri="{FF2B5EF4-FFF2-40B4-BE49-F238E27FC236}">
                        <a16:creationId xmlns:a16="http://schemas.microsoft.com/office/drawing/2014/main" id="{92CE14AD-A893-6EB1-EC24-F3EE89851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1">
                    <a:extLst>
                      <a:ext uri="{FF2B5EF4-FFF2-40B4-BE49-F238E27FC236}">
                        <a16:creationId xmlns:a16="http://schemas.microsoft.com/office/drawing/2014/main" id="{AD1390D7-9034-4C62-6BD8-DA958A5D1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5" name="Group 12">
                  <a:extLst>
                    <a:ext uri="{FF2B5EF4-FFF2-40B4-BE49-F238E27FC236}">
                      <a16:creationId xmlns:a16="http://schemas.microsoft.com/office/drawing/2014/main" id="{EAA2EE1A-1B74-9AF0-5E27-583ED4A68A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2" name="Rectangle 13">
                    <a:extLst>
                      <a:ext uri="{FF2B5EF4-FFF2-40B4-BE49-F238E27FC236}">
                        <a16:creationId xmlns:a16="http://schemas.microsoft.com/office/drawing/2014/main" id="{2BE86A93-1742-2FAD-7015-089A07E77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4">
                    <a:extLst>
                      <a:ext uri="{FF2B5EF4-FFF2-40B4-BE49-F238E27FC236}">
                        <a16:creationId xmlns:a16="http://schemas.microsoft.com/office/drawing/2014/main" id="{34A82B84-9FF7-36CD-15AC-9653C6CC0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6" name="Group 15">
                  <a:extLst>
                    <a:ext uri="{FF2B5EF4-FFF2-40B4-BE49-F238E27FC236}">
                      <a16:creationId xmlns:a16="http://schemas.microsoft.com/office/drawing/2014/main" id="{89F4E147-782D-4E04-8A7F-6C729C41FA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0" name="Rectangle 16">
                    <a:extLst>
                      <a:ext uri="{FF2B5EF4-FFF2-40B4-BE49-F238E27FC236}">
                        <a16:creationId xmlns:a16="http://schemas.microsoft.com/office/drawing/2014/main" id="{19386BE7-A99B-FC53-FB76-3B7000B903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17">
                    <a:extLst>
                      <a:ext uri="{FF2B5EF4-FFF2-40B4-BE49-F238E27FC236}">
                        <a16:creationId xmlns:a16="http://schemas.microsoft.com/office/drawing/2014/main" id="{D1F44B8C-A5C7-1A18-C893-70228DF7F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8">
                  <a:extLst>
                    <a:ext uri="{FF2B5EF4-FFF2-40B4-BE49-F238E27FC236}">
                      <a16:creationId xmlns:a16="http://schemas.microsoft.com/office/drawing/2014/main" id="{615C8B8A-2302-7414-614E-A7255CCF60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398" name="Rectangle 19">
                    <a:extLst>
                      <a:ext uri="{FF2B5EF4-FFF2-40B4-BE49-F238E27FC236}">
                        <a16:creationId xmlns:a16="http://schemas.microsoft.com/office/drawing/2014/main" id="{B7EB3AD4-D94C-6A19-08D9-9F3550D6A8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399" name="Rectangle 20">
                    <a:extLst>
                      <a:ext uri="{FF2B5EF4-FFF2-40B4-BE49-F238E27FC236}">
                        <a16:creationId xmlns:a16="http://schemas.microsoft.com/office/drawing/2014/main" id="{B291C87E-2262-F7AD-AD10-721A7C589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6791B402-80D5-E5B0-941E-8AF807A660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45CA66-6177-D313-7A9A-ECAC0C326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87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87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8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8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8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84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8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2" grpId="0" build="p"/>
      <p:bldP spid="38400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9930A0A-FA6E-7A0F-4306-9D43822B2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85725"/>
            <a:ext cx="6888162" cy="1143000"/>
          </a:xfrm>
        </p:spPr>
        <p:txBody>
          <a:bodyPr/>
          <a:lstStyle/>
          <a:p>
            <a:r>
              <a:rPr lang="en-US" altLang="en-US" sz="2800"/>
              <a:t>2—3 Complete &amp; Adiabatic  combustion at constant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B0FC13BE-8034-5432-1735-856F266CC337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100263" y="3173413"/>
                <a:ext cx="4422775" cy="820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B0FC13BE-8034-5432-1735-856F266CC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100263" y="3173413"/>
                <a:ext cx="4422775" cy="820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4" name="Line 7">
            <a:extLst>
              <a:ext uri="{FF2B5EF4-FFF2-40B4-BE49-F238E27FC236}">
                <a16:creationId xmlns:a16="http://schemas.microsoft.com/office/drawing/2014/main" id="{20CA8CF0-910A-6489-5E65-332EEA8E38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5450" y="28194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5" name="Line 8">
            <a:extLst>
              <a:ext uri="{FF2B5EF4-FFF2-40B4-BE49-F238E27FC236}">
                <a16:creationId xmlns:a16="http://schemas.microsoft.com/office/drawing/2014/main" id="{0A3CE36B-F9C8-DCB1-D811-5B3279744B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7050" y="2743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6" name="Text Box 9">
            <a:extLst>
              <a:ext uri="{FF2B5EF4-FFF2-40B4-BE49-F238E27FC236}">
                <a16:creationId xmlns:a16="http://schemas.microsoft.com/office/drawing/2014/main" id="{4576561C-8987-F355-2AB7-E267F7FFE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23209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2297" name="Text Box 10">
            <a:extLst>
              <a:ext uri="{FF2B5EF4-FFF2-40B4-BE49-F238E27FC236}">
                <a16:creationId xmlns:a16="http://schemas.microsoft.com/office/drawing/2014/main" id="{A2097C28-3E6E-152D-64FE-AAB6438B3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2362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5883F5CC-08E3-93CD-4AE2-C17DD0BBAC0D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3771900" y="4611688"/>
                <a:ext cx="1800225" cy="79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5883F5CC-08E3-93CD-4AE2-C17DD0BBA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3771900" y="4611688"/>
                <a:ext cx="1800225" cy="790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C1A0A60-7ECF-7A7D-DB09-060675C1E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176338"/>
            <a:ext cx="6977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law for a Closed system under going process 2 - 3</a:t>
            </a:r>
          </a:p>
        </p:txBody>
      </p:sp>
      <p:grpSp>
        <p:nvGrpSpPr>
          <p:cNvPr id="17418" name="Group 41">
            <a:extLst>
              <a:ext uri="{FF2B5EF4-FFF2-40B4-BE49-F238E27FC236}">
                <a16:creationId xmlns:a16="http://schemas.microsoft.com/office/drawing/2014/main" id="{85092506-AFDF-5404-723E-676537E1EE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9" name="Group 19">
              <a:extLst>
                <a:ext uri="{FF2B5EF4-FFF2-40B4-BE49-F238E27FC236}">
                  <a16:creationId xmlns:a16="http://schemas.microsoft.com/office/drawing/2014/main" id="{4A3B5FE7-DF9B-FF6A-1621-E8796DCEE9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1" name="Group 8">
                <a:extLst>
                  <a:ext uri="{FF2B5EF4-FFF2-40B4-BE49-F238E27FC236}">
                    <a16:creationId xmlns:a16="http://schemas.microsoft.com/office/drawing/2014/main" id="{872908ED-128C-1BA1-E011-F8504EACCC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3" name="Group 9">
                  <a:extLst>
                    <a:ext uri="{FF2B5EF4-FFF2-40B4-BE49-F238E27FC236}">
                      <a16:creationId xmlns:a16="http://schemas.microsoft.com/office/drawing/2014/main" id="{D0DA1914-17E6-42F7-EEF1-F8A8A07C89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3" name="Rectangle 10">
                    <a:extLst>
                      <a:ext uri="{FF2B5EF4-FFF2-40B4-BE49-F238E27FC236}">
                        <a16:creationId xmlns:a16="http://schemas.microsoft.com/office/drawing/2014/main" id="{868A0F30-E0E9-A7C9-278E-70F412DFD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4" name="Rectangle 11">
                    <a:extLst>
                      <a:ext uri="{FF2B5EF4-FFF2-40B4-BE49-F238E27FC236}">
                        <a16:creationId xmlns:a16="http://schemas.microsoft.com/office/drawing/2014/main" id="{37692ED1-EB46-A75C-AE30-3FB5C00331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4" name="Group 12">
                  <a:extLst>
                    <a:ext uri="{FF2B5EF4-FFF2-40B4-BE49-F238E27FC236}">
                      <a16:creationId xmlns:a16="http://schemas.microsoft.com/office/drawing/2014/main" id="{D03EF492-A8A5-2724-4EA0-125F7E1CFE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1" name="Rectangle 13">
                    <a:extLst>
                      <a:ext uri="{FF2B5EF4-FFF2-40B4-BE49-F238E27FC236}">
                        <a16:creationId xmlns:a16="http://schemas.microsoft.com/office/drawing/2014/main" id="{61E24EED-2C65-ADC2-B00A-1D76BD37F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2" name="Rectangle 14">
                    <a:extLst>
                      <a:ext uri="{FF2B5EF4-FFF2-40B4-BE49-F238E27FC236}">
                        <a16:creationId xmlns:a16="http://schemas.microsoft.com/office/drawing/2014/main" id="{2B598FBC-46FC-E3B2-C96D-101BE250D4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5" name="Group 15">
                  <a:extLst>
                    <a:ext uri="{FF2B5EF4-FFF2-40B4-BE49-F238E27FC236}">
                      <a16:creationId xmlns:a16="http://schemas.microsoft.com/office/drawing/2014/main" id="{700FB2D5-EA3C-1ABC-0D3E-0A2310193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9" name="Rectangle 16">
                    <a:extLst>
                      <a:ext uri="{FF2B5EF4-FFF2-40B4-BE49-F238E27FC236}">
                        <a16:creationId xmlns:a16="http://schemas.microsoft.com/office/drawing/2014/main" id="{0488D157-D384-7610-3443-90E20CF78C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17">
                    <a:extLst>
                      <a:ext uri="{FF2B5EF4-FFF2-40B4-BE49-F238E27FC236}">
                        <a16:creationId xmlns:a16="http://schemas.microsoft.com/office/drawing/2014/main" id="{B34901D4-77F3-2452-E167-48B5506B1E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6" name="Group 18">
                  <a:extLst>
                    <a:ext uri="{FF2B5EF4-FFF2-40B4-BE49-F238E27FC236}">
                      <a16:creationId xmlns:a16="http://schemas.microsoft.com/office/drawing/2014/main" id="{1F190F27-6089-649C-72E8-736C546EA5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7" name="Rectangle 19">
                    <a:extLst>
                      <a:ext uri="{FF2B5EF4-FFF2-40B4-BE49-F238E27FC236}">
                        <a16:creationId xmlns:a16="http://schemas.microsoft.com/office/drawing/2014/main" id="{7FCE6BF2-AA27-B47A-CE4C-AABF5A34C0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8" name="Rectangle 20">
                    <a:extLst>
                      <a:ext uri="{FF2B5EF4-FFF2-40B4-BE49-F238E27FC236}">
                        <a16:creationId xmlns:a16="http://schemas.microsoft.com/office/drawing/2014/main" id="{98133C0B-AF8E-308B-EAA9-20C43DA34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FD895974-94D8-44BA-F299-FB65F286B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31146A4-582C-CD21-ECF0-E878140DB1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  <p:bldP spid="12296" grpId="0"/>
      <p:bldP spid="12297" grpId="0"/>
      <p:bldP spid="12291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90CC54A9-80FC-4BFE-84EC-00A0A49901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188" y="152400"/>
            <a:ext cx="6704012" cy="1143000"/>
          </a:xfrm>
        </p:spPr>
        <p:txBody>
          <a:bodyPr/>
          <a:lstStyle/>
          <a:p>
            <a:r>
              <a:rPr lang="en-US" altLang="en-US" sz="2800"/>
              <a:t>Engineering Model for Prediction of Highest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9978E72-7A36-98CE-24B6-7ABD5E591956}"/>
                  </a:ext>
                </a:extLst>
              </p:cNvPr>
              <p:cNvSpPr txBox="1"/>
              <p:nvPr/>
            </p:nvSpPr>
            <p:spPr bwMode="auto">
              <a:xfrm>
                <a:off x="255588" y="1928813"/>
                <a:ext cx="8769350" cy="936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𝑓𝑢𝑒𝑙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𝑓𝑢𝑒𝑙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99978E72-7A36-98CE-24B6-7ABD5E591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1928813"/>
                <a:ext cx="8769350" cy="9366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AF7A70E1-B17A-22AE-8676-A0AF9A3DB404}"/>
                  </a:ext>
                </a:extLst>
              </p:cNvPr>
              <p:cNvSpPr txBox="1"/>
              <p:nvPr/>
            </p:nvSpPr>
            <p:spPr bwMode="auto">
              <a:xfrm>
                <a:off x="255588" y="2955925"/>
                <a:ext cx="8539162" cy="1017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AF7A70E1-B17A-22AE-8676-A0AF9A3DB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2955925"/>
                <a:ext cx="8539162" cy="1017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F4340502-630C-8A1A-98F0-D9BC1ED639C8}"/>
                  </a:ext>
                </a:extLst>
              </p:cNvPr>
              <p:cNvSpPr txBox="1"/>
              <p:nvPr/>
            </p:nvSpPr>
            <p:spPr bwMode="auto">
              <a:xfrm>
                <a:off x="4284663" y="3973513"/>
                <a:ext cx="4102100" cy="873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F4340502-630C-8A1A-98F0-D9BC1ED63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4663" y="3973513"/>
                <a:ext cx="4102100" cy="873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CE795519-E4DE-E8BC-2150-4F71DB2EF5C0}"/>
                  </a:ext>
                </a:extLst>
              </p:cNvPr>
              <p:cNvSpPr txBox="1"/>
              <p:nvPr/>
            </p:nvSpPr>
            <p:spPr bwMode="auto">
              <a:xfrm>
                <a:off x="4256088" y="5014913"/>
                <a:ext cx="2589212" cy="569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CE795519-E4DE-E8BC-2150-4F71DB2EF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6088" y="5014913"/>
                <a:ext cx="2589212" cy="5699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0DC38F8F-A92D-8F14-BB8F-B3912CB9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4149725"/>
            <a:ext cx="391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Second order Property Model: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514E6B-2CBE-245E-7065-BAF1BF90D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29200"/>
            <a:ext cx="3713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First order Property Model: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">
                <a:extLst>
                  <a:ext uri="{FF2B5EF4-FFF2-40B4-BE49-F238E27FC236}">
                    <a16:creationId xmlns:a16="http://schemas.microsoft.com/office/drawing/2014/main" id="{B0DD79CB-FBFD-A88A-397B-2850AC37FCDD}"/>
                  </a:ext>
                </a:extLst>
              </p:cNvPr>
              <p:cNvSpPr txBox="1"/>
              <p:nvPr/>
            </p:nvSpPr>
            <p:spPr bwMode="auto">
              <a:xfrm>
                <a:off x="3171825" y="1173163"/>
                <a:ext cx="1800225" cy="79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">
                <a:extLst>
                  <a:ext uri="{FF2B5EF4-FFF2-40B4-BE49-F238E27FC236}">
                    <a16:creationId xmlns:a16="http://schemas.microsoft.com/office/drawing/2014/main" id="{B0DD79CB-FBFD-A88A-397B-2850AC37F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1825" y="1173163"/>
                <a:ext cx="1800225" cy="790575"/>
              </a:xfrm>
              <a:prstGeom prst="rect">
                <a:avLst/>
              </a:prstGeom>
              <a:blipFill>
                <a:blip r:embed="rId6"/>
                <a:stretch>
                  <a:fillRect l="-67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54A868F0-36C3-C0F6-3244-4E52D4F30DD0}"/>
                  </a:ext>
                </a:extLst>
              </p:cNvPr>
              <p:cNvSpPr txBox="1"/>
              <p:nvPr/>
            </p:nvSpPr>
            <p:spPr bwMode="auto">
              <a:xfrm>
                <a:off x="4719637" y="5491163"/>
                <a:ext cx="1833563" cy="989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54A868F0-36C3-C0F6-3244-4E52D4F30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9637" y="5491163"/>
                <a:ext cx="1833563" cy="9890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43" name="Group 26">
            <a:extLst>
              <a:ext uri="{FF2B5EF4-FFF2-40B4-BE49-F238E27FC236}">
                <a16:creationId xmlns:a16="http://schemas.microsoft.com/office/drawing/2014/main" id="{9F02756E-3D55-F990-1343-E88C5EBA23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4" name="Group 19">
              <a:extLst>
                <a:ext uri="{FF2B5EF4-FFF2-40B4-BE49-F238E27FC236}">
                  <a16:creationId xmlns:a16="http://schemas.microsoft.com/office/drawing/2014/main" id="{4C146788-6C8E-228E-85DC-9FEB5C9EF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6" name="Group 8">
                <a:extLst>
                  <a:ext uri="{FF2B5EF4-FFF2-40B4-BE49-F238E27FC236}">
                    <a16:creationId xmlns:a16="http://schemas.microsoft.com/office/drawing/2014/main" id="{18DBA427-9778-2E0F-8E45-229D414E8B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8" name="Group 9">
                  <a:extLst>
                    <a:ext uri="{FF2B5EF4-FFF2-40B4-BE49-F238E27FC236}">
                      <a16:creationId xmlns:a16="http://schemas.microsoft.com/office/drawing/2014/main" id="{672A258D-0FB0-5EFC-1D22-8B67451358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8" name="Rectangle 10">
                    <a:extLst>
                      <a:ext uri="{FF2B5EF4-FFF2-40B4-BE49-F238E27FC236}">
                        <a16:creationId xmlns:a16="http://schemas.microsoft.com/office/drawing/2014/main" id="{CE1BC74A-8C3F-CF70-E783-4C56D03C1D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9" name="Rectangle 11">
                    <a:extLst>
                      <a:ext uri="{FF2B5EF4-FFF2-40B4-BE49-F238E27FC236}">
                        <a16:creationId xmlns:a16="http://schemas.microsoft.com/office/drawing/2014/main" id="{62E98E44-F05F-F8FD-918A-E434482C47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9" name="Group 12">
                  <a:extLst>
                    <a:ext uri="{FF2B5EF4-FFF2-40B4-BE49-F238E27FC236}">
                      <a16:creationId xmlns:a16="http://schemas.microsoft.com/office/drawing/2014/main" id="{12E6886F-4909-EEB8-6AF8-D2F2CA431C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6" name="Rectangle 13">
                    <a:extLst>
                      <a:ext uri="{FF2B5EF4-FFF2-40B4-BE49-F238E27FC236}">
                        <a16:creationId xmlns:a16="http://schemas.microsoft.com/office/drawing/2014/main" id="{772AFCA8-3DBB-0739-7257-0B85B23E1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7" name="Rectangle 14">
                    <a:extLst>
                      <a:ext uri="{FF2B5EF4-FFF2-40B4-BE49-F238E27FC236}">
                        <a16:creationId xmlns:a16="http://schemas.microsoft.com/office/drawing/2014/main" id="{CA7710F8-2C45-927D-0990-0664D77DC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0" name="Group 15">
                  <a:extLst>
                    <a:ext uri="{FF2B5EF4-FFF2-40B4-BE49-F238E27FC236}">
                      <a16:creationId xmlns:a16="http://schemas.microsoft.com/office/drawing/2014/main" id="{38B65AEE-A2EF-B51C-97EE-6257FB48A2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4" name="Rectangle 16">
                    <a:extLst>
                      <a:ext uri="{FF2B5EF4-FFF2-40B4-BE49-F238E27FC236}">
                        <a16:creationId xmlns:a16="http://schemas.microsoft.com/office/drawing/2014/main" id="{EB7E6A21-8E6C-3418-5049-FFD2A0E127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5" name="Rectangle 17">
                    <a:extLst>
                      <a:ext uri="{FF2B5EF4-FFF2-40B4-BE49-F238E27FC236}">
                        <a16:creationId xmlns:a16="http://schemas.microsoft.com/office/drawing/2014/main" id="{695B118F-F87A-B79B-04D4-8D51A574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1" name="Group 18">
                  <a:extLst>
                    <a:ext uri="{FF2B5EF4-FFF2-40B4-BE49-F238E27FC236}">
                      <a16:creationId xmlns:a16="http://schemas.microsoft.com/office/drawing/2014/main" id="{F2A78563-3B24-97EE-5F86-B5F2A98109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52" name="Rectangle 19">
                    <a:extLst>
                      <a:ext uri="{FF2B5EF4-FFF2-40B4-BE49-F238E27FC236}">
                        <a16:creationId xmlns:a16="http://schemas.microsoft.com/office/drawing/2014/main" id="{63C55E78-D772-98E0-4288-3F55397CFF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3" name="Rectangle 20">
                    <a:extLst>
                      <a:ext uri="{FF2B5EF4-FFF2-40B4-BE49-F238E27FC236}">
                        <a16:creationId xmlns:a16="http://schemas.microsoft.com/office/drawing/2014/main" id="{DA0B4E4D-AE39-C6AC-2D0E-F2B2DF534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CE61B385-4457-4554-BB0D-F47A46ED1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F4CE3D-A14D-A578-F8DA-B27B6DA5CB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38" grpId="0"/>
      <p:bldP spid="39" grpId="0"/>
      <p:bldP spid="39" grpId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CBA0914-5A02-22F6-6A23-98A49E289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85725"/>
            <a:ext cx="6888162" cy="1143000"/>
          </a:xfrm>
        </p:spPr>
        <p:txBody>
          <a:bodyPr/>
          <a:lstStyle/>
          <a:p>
            <a:r>
              <a:rPr lang="en-US" altLang="en-US" sz="2800"/>
              <a:t>2—3 constant volume Heat addition to air with constant properties : Air Standard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36060585-1AAA-C6B5-76C6-F29A98C4EAD5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1365250" y="2205038"/>
                <a:ext cx="3127375" cy="581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36060585-1AAA-C6B5-76C6-F29A98C4E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1365250" y="2205038"/>
                <a:ext cx="3127375" cy="581025"/>
              </a:xfrm>
              <a:prstGeom prst="rect">
                <a:avLst/>
              </a:prstGeom>
              <a:blipFill>
                <a:blip r:embed="rId2"/>
                <a:stretch>
                  <a:fillRect l="-13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5" name="Line 8">
            <a:extLst>
              <a:ext uri="{FF2B5EF4-FFF2-40B4-BE49-F238E27FC236}">
                <a16:creationId xmlns:a16="http://schemas.microsoft.com/office/drawing/2014/main" id="{8E555F0E-B634-C46A-8F53-1017B3F3CC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1846263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7" name="Text Box 10">
            <a:extLst>
              <a:ext uri="{FF2B5EF4-FFF2-40B4-BE49-F238E27FC236}">
                <a16:creationId xmlns:a16="http://schemas.microsoft.com/office/drawing/2014/main" id="{AB72AF88-9108-9EA7-5964-6AFCC1A51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828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CF3D39DE-D755-7B4F-B8BC-B23773F24558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982663" y="3322638"/>
                <a:ext cx="5181600" cy="644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CF3D39DE-D755-7B4F-B8BC-B23773F24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982663" y="3322638"/>
                <a:ext cx="5181600" cy="644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5A4DEA2-68D4-9038-8054-4E8CBCD04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71563"/>
            <a:ext cx="697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First law for a Closed system undergoing process 2 - 3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3">
                <a:extLst>
                  <a:ext uri="{FF2B5EF4-FFF2-40B4-BE49-F238E27FC236}">
                    <a16:creationId xmlns:a16="http://schemas.microsoft.com/office/drawing/2014/main" id="{EC3B8C88-39B2-D09C-1349-EB08C9A88C15}"/>
                  </a:ext>
                </a:extLst>
              </p:cNvPr>
              <p:cNvSpPr txBox="1"/>
              <p:nvPr/>
            </p:nvSpPr>
            <p:spPr bwMode="auto">
              <a:xfrm>
                <a:off x="1066800" y="4286250"/>
                <a:ext cx="4948238" cy="573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𝐻𝐶𝑉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2" name="Object 3">
                <a:extLst>
                  <a:ext uri="{FF2B5EF4-FFF2-40B4-BE49-F238E27FC236}">
                    <a16:creationId xmlns:a16="http://schemas.microsoft.com/office/drawing/2014/main" id="{EC3B8C88-39B2-D09C-1349-EB08C9A88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4286250"/>
                <a:ext cx="4948238" cy="573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465" name="Group 42">
            <a:extLst>
              <a:ext uri="{FF2B5EF4-FFF2-40B4-BE49-F238E27FC236}">
                <a16:creationId xmlns:a16="http://schemas.microsoft.com/office/drawing/2014/main" id="{8FEE1FDE-441C-4F0F-AEE3-3835C9FE2D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79" name="Group 19">
              <a:extLst>
                <a:ext uri="{FF2B5EF4-FFF2-40B4-BE49-F238E27FC236}">
                  <a16:creationId xmlns:a16="http://schemas.microsoft.com/office/drawing/2014/main" id="{828C3CFD-8336-C816-FB64-882A098D6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81" name="Group 8">
                <a:extLst>
                  <a:ext uri="{FF2B5EF4-FFF2-40B4-BE49-F238E27FC236}">
                    <a16:creationId xmlns:a16="http://schemas.microsoft.com/office/drawing/2014/main" id="{BBE4B822-68A7-E105-5247-022B412E77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83" name="Group 9">
                  <a:extLst>
                    <a:ext uri="{FF2B5EF4-FFF2-40B4-BE49-F238E27FC236}">
                      <a16:creationId xmlns:a16="http://schemas.microsoft.com/office/drawing/2014/main" id="{CBBBAB20-39DF-8AE3-78C4-9A1209AC1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93" name="Rectangle 10">
                    <a:extLst>
                      <a:ext uri="{FF2B5EF4-FFF2-40B4-BE49-F238E27FC236}">
                        <a16:creationId xmlns:a16="http://schemas.microsoft.com/office/drawing/2014/main" id="{E318CFCC-9C58-4A5F-FDF2-279AE5A02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94" name="Rectangle 11">
                    <a:extLst>
                      <a:ext uri="{FF2B5EF4-FFF2-40B4-BE49-F238E27FC236}">
                        <a16:creationId xmlns:a16="http://schemas.microsoft.com/office/drawing/2014/main" id="{06080671-3CF1-D0E5-4A71-91B8749CDE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84" name="Group 12">
                  <a:extLst>
                    <a:ext uri="{FF2B5EF4-FFF2-40B4-BE49-F238E27FC236}">
                      <a16:creationId xmlns:a16="http://schemas.microsoft.com/office/drawing/2014/main" id="{2F9278DE-F1EE-7022-AB24-3B801DB9BA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91" name="Rectangle 13">
                    <a:extLst>
                      <a:ext uri="{FF2B5EF4-FFF2-40B4-BE49-F238E27FC236}">
                        <a16:creationId xmlns:a16="http://schemas.microsoft.com/office/drawing/2014/main" id="{6AA58608-1086-A52C-3BBB-FBE1011EFC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92" name="Rectangle 14">
                    <a:extLst>
                      <a:ext uri="{FF2B5EF4-FFF2-40B4-BE49-F238E27FC236}">
                        <a16:creationId xmlns:a16="http://schemas.microsoft.com/office/drawing/2014/main" id="{F8B6CA0B-3704-0FDE-1224-76EB32F5E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85" name="Group 15">
                  <a:extLst>
                    <a:ext uri="{FF2B5EF4-FFF2-40B4-BE49-F238E27FC236}">
                      <a16:creationId xmlns:a16="http://schemas.microsoft.com/office/drawing/2014/main" id="{E00184F8-8AAB-25CB-35FB-D33A2D0649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89" name="Rectangle 16">
                    <a:extLst>
                      <a:ext uri="{FF2B5EF4-FFF2-40B4-BE49-F238E27FC236}">
                        <a16:creationId xmlns:a16="http://schemas.microsoft.com/office/drawing/2014/main" id="{0CD86305-AB0C-370C-8B6F-78F3329F4B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90" name="Rectangle 17">
                    <a:extLst>
                      <a:ext uri="{FF2B5EF4-FFF2-40B4-BE49-F238E27FC236}">
                        <a16:creationId xmlns:a16="http://schemas.microsoft.com/office/drawing/2014/main" id="{3B1B70A4-7EF3-DD40-4A16-230DED491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86" name="Group 18">
                  <a:extLst>
                    <a:ext uri="{FF2B5EF4-FFF2-40B4-BE49-F238E27FC236}">
                      <a16:creationId xmlns:a16="http://schemas.microsoft.com/office/drawing/2014/main" id="{BD4EFDE5-5AA3-14E1-75D9-5FDA337F8D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87" name="Rectangle 19">
                    <a:extLst>
                      <a:ext uri="{FF2B5EF4-FFF2-40B4-BE49-F238E27FC236}">
                        <a16:creationId xmlns:a16="http://schemas.microsoft.com/office/drawing/2014/main" id="{AA134DFD-92D8-8F56-8274-F5C4412D5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88" name="Rectangle 20">
                    <a:extLst>
                      <a:ext uri="{FF2B5EF4-FFF2-40B4-BE49-F238E27FC236}">
                        <a16:creationId xmlns:a16="http://schemas.microsoft.com/office/drawing/2014/main" id="{9B7B87AC-FD86-0208-677E-D6F6FFEEA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7" name="Rectangle 21">
                <a:extLst>
                  <a:ext uri="{FF2B5EF4-FFF2-40B4-BE49-F238E27FC236}">
                    <a16:creationId xmlns:a16="http://schemas.microsoft.com/office/drawing/2014/main" id="{4E68873F-AE60-0776-EC72-6DCDC180F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8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787B1E-AC49-D3DA-7677-3C2183C902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137">
            <a:extLst>
              <a:ext uri="{FF2B5EF4-FFF2-40B4-BE49-F238E27FC236}">
                <a16:creationId xmlns:a16="http://schemas.microsoft.com/office/drawing/2014/main" id="{8AEA3D32-A74C-B45B-7D69-3D31FEE0DB84}"/>
              </a:ext>
            </a:extLst>
          </p:cNvPr>
          <p:cNvGrpSpPr>
            <a:grpSpLocks/>
          </p:cNvGrpSpPr>
          <p:nvPr/>
        </p:nvGrpSpPr>
        <p:grpSpPr bwMode="auto">
          <a:xfrm>
            <a:off x="7635875" y="1219200"/>
            <a:ext cx="1431925" cy="2378075"/>
            <a:chOff x="4093299" y="3827463"/>
            <a:chExt cx="1431925" cy="2378737"/>
          </a:xfrm>
        </p:grpSpPr>
        <p:grpSp>
          <p:nvGrpSpPr>
            <p:cNvPr id="19467" name="Group 121">
              <a:extLst>
                <a:ext uri="{FF2B5EF4-FFF2-40B4-BE49-F238E27FC236}">
                  <a16:creationId xmlns:a16="http://schemas.microsoft.com/office/drawing/2014/main" id="{B82468E4-ACE2-0EA4-B5B0-BF04DFEC5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6863" y="3827463"/>
              <a:ext cx="1327150" cy="1808162"/>
              <a:chOff x="2080" y="2411"/>
              <a:chExt cx="836" cy="1139"/>
            </a:xfrm>
          </p:grpSpPr>
          <p:sp>
            <p:nvSpPr>
              <p:cNvPr id="19469" name="AutoShape 67">
                <a:extLst>
                  <a:ext uri="{FF2B5EF4-FFF2-40B4-BE49-F238E27FC236}">
                    <a16:creationId xmlns:a16="http://schemas.microsoft.com/office/drawing/2014/main" id="{C8022731-B60A-16CC-9125-38F8CF10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2264" y="3014"/>
                <a:ext cx="138" cy="3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9470" name="Rectangle 77">
                <a:extLst>
                  <a:ext uri="{FF2B5EF4-FFF2-40B4-BE49-F238E27FC236}">
                    <a16:creationId xmlns:a16="http://schemas.microsoft.com/office/drawing/2014/main" id="{5624F44A-4A85-1E0F-AD86-640129271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944"/>
                <a:ext cx="598" cy="138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1" name="Line 78">
                <a:extLst>
                  <a:ext uri="{FF2B5EF4-FFF2-40B4-BE49-F238E27FC236}">
                    <a16:creationId xmlns:a16="http://schemas.microsoft.com/office/drawing/2014/main" id="{A1A4DBCA-8AC0-85A8-AEB8-5B94E5CB25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80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9472" name="Line 79">
                <a:extLst>
                  <a:ext uri="{FF2B5EF4-FFF2-40B4-BE49-F238E27FC236}">
                    <a16:creationId xmlns:a16="http://schemas.microsoft.com/office/drawing/2014/main" id="{A5D9FCF3-63CA-E572-1355-47EF2C7660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78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9473" name="Line 80">
                <a:extLst>
                  <a:ext uri="{FF2B5EF4-FFF2-40B4-BE49-F238E27FC236}">
                    <a16:creationId xmlns:a16="http://schemas.microsoft.com/office/drawing/2014/main" id="{AFE002C0-3C7C-F120-2DA4-38546DB061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0" y="2768"/>
                <a:ext cx="59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9474" name="Oval 89">
                <a:extLst>
                  <a:ext uri="{FF2B5EF4-FFF2-40B4-BE49-F238E27FC236}">
                    <a16:creationId xmlns:a16="http://schemas.microsoft.com/office/drawing/2014/main" id="{F111708F-6525-FC58-8A15-6C2E9290E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3014"/>
                <a:ext cx="46" cy="4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5" name="Rectangle 92">
                <a:extLst>
                  <a:ext uri="{FF2B5EF4-FFF2-40B4-BE49-F238E27FC236}">
                    <a16:creationId xmlns:a16="http://schemas.microsoft.com/office/drawing/2014/main" id="{98D48B61-480E-7596-F0AC-82BCF2AA4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2126" y="3290"/>
                <a:ext cx="276" cy="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6" name="Text Box 98">
                <a:extLst>
                  <a:ext uri="{FF2B5EF4-FFF2-40B4-BE49-F238E27FC236}">
                    <a16:creationId xmlns:a16="http://schemas.microsoft.com/office/drawing/2014/main" id="{83FD772D-A82B-C635-9B98-3B0AF59C52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1" y="2914"/>
                <a:ext cx="26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/>
                  <a:t>TC</a:t>
                </a:r>
                <a:endParaRPr lang="en-US" altLang="en-US" sz="1400"/>
              </a:p>
            </p:txBody>
          </p:sp>
          <p:sp>
            <p:nvSpPr>
              <p:cNvPr id="19477" name="AutoShape 100">
                <a:extLst>
                  <a:ext uri="{FF2B5EF4-FFF2-40B4-BE49-F238E27FC236}">
                    <a16:creationId xmlns:a16="http://schemas.microsoft.com/office/drawing/2014/main" id="{7E115110-0AF1-7BD4-FB0B-B1F809216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1" y="2592"/>
                <a:ext cx="248" cy="281"/>
              </a:xfrm>
              <a:prstGeom prst="downArrow">
                <a:avLst>
                  <a:gd name="adj1" fmla="val 50000"/>
                  <a:gd name="adj2" fmla="val 28327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8" name="Text Box 107">
                <a:extLst>
                  <a:ext uri="{FF2B5EF4-FFF2-40B4-BE49-F238E27FC236}">
                    <a16:creationId xmlns:a16="http://schemas.microsoft.com/office/drawing/2014/main" id="{5D2E6F45-6F88-33BF-C622-FD3E6BA231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7" y="2411"/>
                <a:ext cx="31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2400" b="1"/>
                  <a:t>Q</a:t>
                </a:r>
                <a:r>
                  <a:rPr lang="en-CA" altLang="en-US" sz="2400" b="1" baseline="-25000"/>
                  <a:t>in</a:t>
                </a:r>
                <a:endParaRPr lang="en-US" altLang="en-US" sz="2400" b="1" baseline="-25000"/>
              </a:p>
            </p:txBody>
          </p:sp>
        </p:grpSp>
        <p:sp>
          <p:nvSpPr>
            <p:cNvPr id="19468" name="Text Box 110">
              <a:extLst>
                <a:ext uri="{FF2B5EF4-FFF2-40B4-BE49-F238E27FC236}">
                  <a16:creationId xmlns:a16="http://schemas.microsoft.com/office/drawing/2014/main" id="{C5173284-CEE2-0AEE-1E8E-D5D1620C0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3299" y="5656925"/>
              <a:ext cx="1431925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Const volume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heat addition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  <p:bldP spid="12295" grpId="0" animBg="1"/>
      <p:bldP spid="12297" grpId="0"/>
      <p:bldP spid="12297" grpId="1"/>
      <p:bldP spid="12291" grpId="0" build="p"/>
      <p:bldP spid="2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892EC13-4984-9E79-67E7-0780E9723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6248400" cy="966788"/>
          </a:xfrm>
        </p:spPr>
        <p:txBody>
          <a:bodyPr/>
          <a:lstStyle/>
          <a:p>
            <a:r>
              <a:rPr lang="en-US" altLang="en-US" sz="2800"/>
              <a:t>3—4 Isentropic expansion of the burned gases</a:t>
            </a:r>
          </a:p>
        </p:txBody>
      </p:sp>
      <p:sp>
        <p:nvSpPr>
          <p:cNvPr id="13319" name="Text Box 3">
            <a:extLst>
              <a:ext uri="{FF2B5EF4-FFF2-40B4-BE49-F238E27FC236}">
                <a16:creationId xmlns:a16="http://schemas.microsoft.com/office/drawing/2014/main" id="{51777D91-B4D7-72B3-F1F6-E769C2D79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1289050"/>
            <a:ext cx="5017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an infinitesimal expansion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E874167E-9582-E42A-E902-31D1CFBD8DB7}"/>
                  </a:ext>
                </a:extLst>
              </p:cNvPr>
              <p:cNvSpPr txBox="1"/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E874167E-9582-E42A-E902-31D1CFBD8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blipFill>
                <a:blip r:embed="rId2"/>
                <a:stretch>
                  <a:fillRect l="-63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2A151A19-022B-E109-6D17-3ECD3345CA13}"/>
                  </a:ext>
                </a:extLst>
              </p:cNvPr>
              <p:cNvSpPr txBox="1"/>
              <p:nvPr/>
            </p:nvSpPr>
            <p:spPr bwMode="auto">
              <a:xfrm>
                <a:off x="5724525" y="2163763"/>
                <a:ext cx="208280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2A151A19-022B-E109-6D17-3ECD3345C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24525" y="2163763"/>
                <a:ext cx="2082800" cy="884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D526A039-1195-79FA-BADA-162762C0F44E}"/>
                  </a:ext>
                </a:extLst>
              </p:cNvPr>
              <p:cNvSpPr txBox="1"/>
              <p:nvPr/>
            </p:nvSpPr>
            <p:spPr bwMode="auto">
              <a:xfrm>
                <a:off x="320675" y="3209925"/>
                <a:ext cx="8594725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D526A039-1195-79FA-BADA-162762C0F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3209925"/>
                <a:ext cx="8594725" cy="1028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26EF24D6-4DD9-A0B6-FF82-8DB9C39AE07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26EF24D6-4DD9-A0B6-FF82-8DB9C39AE07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AD43027F-7F6F-A039-FD81-1E094728F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2279650"/>
            <a:ext cx="5370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Using second order models for properties:</a:t>
            </a:r>
          </a:p>
        </p:txBody>
      </p:sp>
      <p:grpSp>
        <p:nvGrpSpPr>
          <p:cNvPr id="20489" name="Group 45">
            <a:extLst>
              <a:ext uri="{FF2B5EF4-FFF2-40B4-BE49-F238E27FC236}">
                <a16:creationId xmlns:a16="http://schemas.microsoft.com/office/drawing/2014/main" id="{8A139654-47F1-9F8D-461B-8874D22B3F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91" name="Group 19">
              <a:extLst>
                <a:ext uri="{FF2B5EF4-FFF2-40B4-BE49-F238E27FC236}">
                  <a16:creationId xmlns:a16="http://schemas.microsoft.com/office/drawing/2014/main" id="{66F7264B-F818-2235-16A7-A0DF1F89D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93" name="Group 8">
                <a:extLst>
                  <a:ext uri="{FF2B5EF4-FFF2-40B4-BE49-F238E27FC236}">
                    <a16:creationId xmlns:a16="http://schemas.microsoft.com/office/drawing/2014/main" id="{556899D9-C045-2D32-5DB5-ABDF6CE024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95" name="Group 9">
                  <a:extLst>
                    <a:ext uri="{FF2B5EF4-FFF2-40B4-BE49-F238E27FC236}">
                      <a16:creationId xmlns:a16="http://schemas.microsoft.com/office/drawing/2014/main" id="{8A7F24A5-AD58-E1AE-90E7-B075A3DF1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05" name="Rectangle 10">
                    <a:extLst>
                      <a:ext uri="{FF2B5EF4-FFF2-40B4-BE49-F238E27FC236}">
                        <a16:creationId xmlns:a16="http://schemas.microsoft.com/office/drawing/2014/main" id="{2E9D1CBA-3235-463B-7FB9-4B98CE5EC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6" name="Rectangle 11">
                    <a:extLst>
                      <a:ext uri="{FF2B5EF4-FFF2-40B4-BE49-F238E27FC236}">
                        <a16:creationId xmlns:a16="http://schemas.microsoft.com/office/drawing/2014/main" id="{4E4E5E30-D0A1-C372-10BA-B3AEDAB38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6" name="Group 12">
                  <a:extLst>
                    <a:ext uri="{FF2B5EF4-FFF2-40B4-BE49-F238E27FC236}">
                      <a16:creationId xmlns:a16="http://schemas.microsoft.com/office/drawing/2014/main" id="{6F5CE64C-42F4-CB03-E38A-E8DBE5B8D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03" name="Rectangle 13">
                    <a:extLst>
                      <a:ext uri="{FF2B5EF4-FFF2-40B4-BE49-F238E27FC236}">
                        <a16:creationId xmlns:a16="http://schemas.microsoft.com/office/drawing/2014/main" id="{4302427B-225A-49BE-BBDB-382769812B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4" name="Rectangle 14">
                    <a:extLst>
                      <a:ext uri="{FF2B5EF4-FFF2-40B4-BE49-F238E27FC236}">
                        <a16:creationId xmlns:a16="http://schemas.microsoft.com/office/drawing/2014/main" id="{3888AD92-24C1-FF6B-F0C7-6D499DC1B4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7" name="Group 15">
                  <a:extLst>
                    <a:ext uri="{FF2B5EF4-FFF2-40B4-BE49-F238E27FC236}">
                      <a16:creationId xmlns:a16="http://schemas.microsoft.com/office/drawing/2014/main" id="{E1FB6D72-C93B-AE09-CA87-CD9ABDF6A4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01" name="Rectangle 16">
                    <a:extLst>
                      <a:ext uri="{FF2B5EF4-FFF2-40B4-BE49-F238E27FC236}">
                        <a16:creationId xmlns:a16="http://schemas.microsoft.com/office/drawing/2014/main" id="{48E73D8E-085F-9E20-76DF-3D290CDA37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2" name="Rectangle 17">
                    <a:extLst>
                      <a:ext uri="{FF2B5EF4-FFF2-40B4-BE49-F238E27FC236}">
                        <a16:creationId xmlns:a16="http://schemas.microsoft.com/office/drawing/2014/main" id="{BEDF137E-046C-E85C-AF14-9B1E4BE59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8" name="Group 18">
                  <a:extLst>
                    <a:ext uri="{FF2B5EF4-FFF2-40B4-BE49-F238E27FC236}">
                      <a16:creationId xmlns:a16="http://schemas.microsoft.com/office/drawing/2014/main" id="{56163BB2-63EF-BDFB-203C-012C84E31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9" name="Rectangle 19">
                    <a:extLst>
                      <a:ext uri="{FF2B5EF4-FFF2-40B4-BE49-F238E27FC236}">
                        <a16:creationId xmlns:a16="http://schemas.microsoft.com/office/drawing/2014/main" id="{DCCC1FF0-8CE6-965F-B851-8BBA4D75B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0" name="Rectangle 20">
                    <a:extLst>
                      <a:ext uri="{FF2B5EF4-FFF2-40B4-BE49-F238E27FC236}">
                        <a16:creationId xmlns:a16="http://schemas.microsoft.com/office/drawing/2014/main" id="{97079089-04AF-6ECB-EE69-625297163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4DA5C41D-D68D-95B4-E60C-3E1C81C37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9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A85B03-AFF4-4D2E-DA09-C338225A8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7">
                <a:extLst>
                  <a:ext uri="{FF2B5EF4-FFF2-40B4-BE49-F238E27FC236}">
                    <a16:creationId xmlns:a16="http://schemas.microsoft.com/office/drawing/2014/main" id="{8A10966B-7845-DEC9-98F3-461D53A78689}"/>
                  </a:ext>
                </a:extLst>
              </p:cNvPr>
              <p:cNvSpPr txBox="1"/>
              <p:nvPr/>
            </p:nvSpPr>
            <p:spPr bwMode="auto">
              <a:xfrm>
                <a:off x="434975" y="4910138"/>
                <a:ext cx="8596313" cy="9731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7">
                <a:extLst>
                  <a:ext uri="{FF2B5EF4-FFF2-40B4-BE49-F238E27FC236}">
                    <a16:creationId xmlns:a16="http://schemas.microsoft.com/office/drawing/2014/main" id="{8A10966B-7845-DEC9-98F3-461D53A78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975" y="4910138"/>
                <a:ext cx="8596313" cy="9731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5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E44A270-B7CA-EE18-FADB-900D96D7F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3—4 Isentropic expansion of Standard Air</a:t>
            </a:r>
          </a:p>
        </p:txBody>
      </p:sp>
      <p:sp>
        <p:nvSpPr>
          <p:cNvPr id="13319" name="Text Box 3">
            <a:extLst>
              <a:ext uri="{FF2B5EF4-FFF2-40B4-BE49-F238E27FC236}">
                <a16:creationId xmlns:a16="http://schemas.microsoft.com/office/drawing/2014/main" id="{1DF23026-C3B6-0C9B-682D-A19F0BD95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1366838"/>
            <a:ext cx="5017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an infinitesimal expansion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90075E40-1899-6B85-608F-EA6A6F4DF858}"/>
                  </a:ext>
                </a:extLst>
              </p:cNvPr>
              <p:cNvSpPr txBox="1"/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90075E40-1899-6B85-608F-EA6A6F4D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blipFill>
                <a:blip r:embed="rId2"/>
                <a:stretch>
                  <a:fillRect l="-63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050C46F6-9BD7-049E-95F0-538326303D63}"/>
                  </a:ext>
                </a:extLst>
              </p:cNvPr>
              <p:cNvSpPr txBox="1"/>
              <p:nvPr/>
            </p:nvSpPr>
            <p:spPr bwMode="auto">
              <a:xfrm>
                <a:off x="2895600" y="1858963"/>
                <a:ext cx="208280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050C46F6-9BD7-049E-95F0-538326303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1858963"/>
                <a:ext cx="2082800" cy="884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5A0443B1-3C2A-35C0-F1D7-FD48FE5F01F7}"/>
                  </a:ext>
                </a:extLst>
              </p:cNvPr>
              <p:cNvSpPr txBox="1"/>
              <p:nvPr/>
            </p:nvSpPr>
            <p:spPr bwMode="auto">
              <a:xfrm>
                <a:off x="644525" y="2771775"/>
                <a:ext cx="3190875" cy="976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5A0443B1-3C2A-35C0-F1D7-FD48FE5F0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525" y="2771775"/>
                <a:ext cx="3190875" cy="9763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000B69D7-F718-8F45-61AD-843C9F626B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000B69D7-F718-8F45-61AD-843C9F626B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5">
                <a:extLst>
                  <a:ext uri="{FF2B5EF4-FFF2-40B4-BE49-F238E27FC236}">
                    <a16:creationId xmlns:a16="http://schemas.microsoft.com/office/drawing/2014/main" id="{1E51919D-164D-AA01-E17F-36BEA6B8A135}"/>
                  </a:ext>
                </a:extLst>
              </p:cNvPr>
              <p:cNvSpPr txBox="1"/>
              <p:nvPr/>
            </p:nvSpPr>
            <p:spPr bwMode="auto">
              <a:xfrm>
                <a:off x="3886200" y="2979738"/>
                <a:ext cx="1708150" cy="100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6" name="Object 45">
                <a:extLst>
                  <a:ext uri="{FF2B5EF4-FFF2-40B4-BE49-F238E27FC236}">
                    <a16:creationId xmlns:a16="http://schemas.microsoft.com/office/drawing/2014/main" id="{1E51919D-164D-AA01-E17F-36BEA6B8A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2979738"/>
                <a:ext cx="1708150" cy="10064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46">
                <a:extLst>
                  <a:ext uri="{FF2B5EF4-FFF2-40B4-BE49-F238E27FC236}">
                    <a16:creationId xmlns:a16="http://schemas.microsoft.com/office/drawing/2014/main" id="{258B1809-23D1-91E0-47E9-4FD6795DAEF6}"/>
                  </a:ext>
                </a:extLst>
              </p:cNvPr>
              <p:cNvSpPr txBox="1"/>
              <p:nvPr/>
            </p:nvSpPr>
            <p:spPr bwMode="auto">
              <a:xfrm>
                <a:off x="889000" y="4043363"/>
                <a:ext cx="1854200" cy="1106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𝑚𝑅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7" name="Object 46">
                <a:extLst>
                  <a:ext uri="{FF2B5EF4-FFF2-40B4-BE49-F238E27FC236}">
                    <a16:creationId xmlns:a16="http://schemas.microsoft.com/office/drawing/2014/main" id="{258B1809-23D1-91E0-47E9-4FD6795DA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9000" y="4043363"/>
                <a:ext cx="1854200" cy="11064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6">
                <a:extLst>
                  <a:ext uri="{FF2B5EF4-FFF2-40B4-BE49-F238E27FC236}">
                    <a16:creationId xmlns:a16="http://schemas.microsoft.com/office/drawing/2014/main" id="{F80DB842-BD35-B0B4-AFD1-CFEB82796C9B}"/>
                  </a:ext>
                </a:extLst>
              </p:cNvPr>
              <p:cNvSpPr txBox="1"/>
              <p:nvPr/>
            </p:nvSpPr>
            <p:spPr bwMode="auto">
              <a:xfrm>
                <a:off x="509588" y="5214938"/>
                <a:ext cx="8431212" cy="1103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8" name="Object 6">
                <a:extLst>
                  <a:ext uri="{FF2B5EF4-FFF2-40B4-BE49-F238E27FC236}">
                    <a16:creationId xmlns:a16="http://schemas.microsoft.com/office/drawing/2014/main" id="{F80DB842-BD35-B0B4-AFD1-CFEB82796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588" y="5214938"/>
                <a:ext cx="8431212" cy="11033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515" name="Group 48">
            <a:extLst>
              <a:ext uri="{FF2B5EF4-FFF2-40B4-BE49-F238E27FC236}">
                <a16:creationId xmlns:a16="http://schemas.microsoft.com/office/drawing/2014/main" id="{9212A0DB-8707-F195-5F08-93022837C9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26" name="Group 19">
              <a:extLst>
                <a:ext uri="{FF2B5EF4-FFF2-40B4-BE49-F238E27FC236}">
                  <a16:creationId xmlns:a16="http://schemas.microsoft.com/office/drawing/2014/main" id="{FD13655C-2803-149E-2FC1-047F31486E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28" name="Group 8">
                <a:extLst>
                  <a:ext uri="{FF2B5EF4-FFF2-40B4-BE49-F238E27FC236}">
                    <a16:creationId xmlns:a16="http://schemas.microsoft.com/office/drawing/2014/main" id="{89CF45AC-7F3D-A0F3-D749-814B3CEF9F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30" name="Group 9">
                  <a:extLst>
                    <a:ext uri="{FF2B5EF4-FFF2-40B4-BE49-F238E27FC236}">
                      <a16:creationId xmlns:a16="http://schemas.microsoft.com/office/drawing/2014/main" id="{D0449440-8D68-0D43-4352-4E16D5BB8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40" name="Rectangle 10">
                    <a:extLst>
                      <a:ext uri="{FF2B5EF4-FFF2-40B4-BE49-F238E27FC236}">
                        <a16:creationId xmlns:a16="http://schemas.microsoft.com/office/drawing/2014/main" id="{A9841A81-FA78-E619-BA8D-ED245FE55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41" name="Rectangle 11">
                    <a:extLst>
                      <a:ext uri="{FF2B5EF4-FFF2-40B4-BE49-F238E27FC236}">
                        <a16:creationId xmlns:a16="http://schemas.microsoft.com/office/drawing/2014/main" id="{00018B53-EA81-5DED-FB83-E6BFFBD226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31" name="Group 12">
                  <a:extLst>
                    <a:ext uri="{FF2B5EF4-FFF2-40B4-BE49-F238E27FC236}">
                      <a16:creationId xmlns:a16="http://schemas.microsoft.com/office/drawing/2014/main" id="{6434BBF9-8B89-B83C-D215-0BF2788675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38" name="Rectangle 13">
                    <a:extLst>
                      <a:ext uri="{FF2B5EF4-FFF2-40B4-BE49-F238E27FC236}">
                        <a16:creationId xmlns:a16="http://schemas.microsoft.com/office/drawing/2014/main" id="{B2640AEA-FE58-A7BA-8BD3-F8BCCB5760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39" name="Rectangle 14">
                    <a:extLst>
                      <a:ext uri="{FF2B5EF4-FFF2-40B4-BE49-F238E27FC236}">
                        <a16:creationId xmlns:a16="http://schemas.microsoft.com/office/drawing/2014/main" id="{C06EF7A1-6DC2-FF44-3A12-F6A8AB9BB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32" name="Group 15">
                  <a:extLst>
                    <a:ext uri="{FF2B5EF4-FFF2-40B4-BE49-F238E27FC236}">
                      <a16:creationId xmlns:a16="http://schemas.microsoft.com/office/drawing/2014/main" id="{7128AC6B-6EFA-AA5F-A89F-9FFA85040D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36" name="Rectangle 16">
                    <a:extLst>
                      <a:ext uri="{FF2B5EF4-FFF2-40B4-BE49-F238E27FC236}">
                        <a16:creationId xmlns:a16="http://schemas.microsoft.com/office/drawing/2014/main" id="{88138991-A9B0-568C-E5B9-BBF273BD6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37" name="Rectangle 17">
                    <a:extLst>
                      <a:ext uri="{FF2B5EF4-FFF2-40B4-BE49-F238E27FC236}">
                        <a16:creationId xmlns:a16="http://schemas.microsoft.com/office/drawing/2014/main" id="{8444FCC7-3521-9CED-F077-216087C88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33" name="Group 18">
                  <a:extLst>
                    <a:ext uri="{FF2B5EF4-FFF2-40B4-BE49-F238E27FC236}">
                      <a16:creationId xmlns:a16="http://schemas.microsoft.com/office/drawing/2014/main" id="{027CEAD4-444A-B400-298F-01855A9B8C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34" name="Rectangle 19">
                    <a:extLst>
                      <a:ext uri="{FF2B5EF4-FFF2-40B4-BE49-F238E27FC236}">
                        <a16:creationId xmlns:a16="http://schemas.microsoft.com/office/drawing/2014/main" id="{D61884F7-9FAA-F01E-6C5C-390AB90CB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35" name="Rectangle 20">
                    <a:extLst>
                      <a:ext uri="{FF2B5EF4-FFF2-40B4-BE49-F238E27FC236}">
                        <a16:creationId xmlns:a16="http://schemas.microsoft.com/office/drawing/2014/main" id="{92B78C7A-1A38-5C21-2083-381ABFDC4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C22CE553-9A2C-D559-2367-C5EDFAC9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2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623804-747A-A5F2-BE1D-BCF084178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122">
            <a:extLst>
              <a:ext uri="{FF2B5EF4-FFF2-40B4-BE49-F238E27FC236}">
                <a16:creationId xmlns:a16="http://schemas.microsoft.com/office/drawing/2014/main" id="{D7CBB8C3-B941-1076-EDE8-5FAF91900563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057400"/>
            <a:ext cx="1431925" cy="2025650"/>
            <a:chOff x="2859" y="2763"/>
            <a:chExt cx="902" cy="1276"/>
          </a:xfrm>
        </p:grpSpPr>
        <p:sp>
          <p:nvSpPr>
            <p:cNvPr id="21517" name="AutoShape 68">
              <a:extLst>
                <a:ext uri="{FF2B5EF4-FFF2-40B4-BE49-F238E27FC236}">
                  <a16:creationId xmlns:a16="http://schemas.microsoft.com/office/drawing/2014/main" id="{D2EB3F7D-25D1-B360-B64B-ACA32358AD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76" y="3188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18" name="Rectangle 74">
              <a:extLst>
                <a:ext uri="{FF2B5EF4-FFF2-40B4-BE49-F238E27FC236}">
                  <a16:creationId xmlns:a16="http://schemas.microsoft.com/office/drawing/2014/main" id="{F3C55B00-9A7B-145B-9798-D8F14599C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" y="3118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9" name="Line 75">
              <a:extLst>
                <a:ext uri="{FF2B5EF4-FFF2-40B4-BE49-F238E27FC236}">
                  <a16:creationId xmlns:a16="http://schemas.microsoft.com/office/drawing/2014/main" id="{63833232-E51B-C522-80C5-87F2B577A2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0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520" name="Line 76">
              <a:extLst>
                <a:ext uri="{FF2B5EF4-FFF2-40B4-BE49-F238E27FC236}">
                  <a16:creationId xmlns:a16="http://schemas.microsoft.com/office/drawing/2014/main" id="{79CE36CA-2C1C-B55C-4396-27187310FC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8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521" name="AutoShape 84">
              <a:extLst>
                <a:ext uri="{FF2B5EF4-FFF2-40B4-BE49-F238E27FC236}">
                  <a16:creationId xmlns:a16="http://schemas.microsoft.com/office/drawing/2014/main" id="{248D8C69-E141-534C-8951-7AD63F7E4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3012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2" name="Oval 88">
              <a:extLst>
                <a:ext uri="{FF2B5EF4-FFF2-40B4-BE49-F238E27FC236}">
                  <a16:creationId xmlns:a16="http://schemas.microsoft.com/office/drawing/2014/main" id="{3B5257F1-BDE9-A711-8507-7B06F3D9D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" y="3188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3" name="Rectangle 91">
              <a:extLst>
                <a:ext uri="{FF2B5EF4-FFF2-40B4-BE49-F238E27FC236}">
                  <a16:creationId xmlns:a16="http://schemas.microsoft.com/office/drawing/2014/main" id="{8310EDA8-0958-380E-4885-F0F914D652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76" y="3445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4" name="Line 96">
              <a:extLst>
                <a:ext uri="{FF2B5EF4-FFF2-40B4-BE49-F238E27FC236}">
                  <a16:creationId xmlns:a16="http://schemas.microsoft.com/office/drawing/2014/main" id="{EA574A87-9CA1-86EA-3858-388A65897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8" y="276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525" name="Text Box 111">
              <a:extLst>
                <a:ext uri="{FF2B5EF4-FFF2-40B4-BE49-F238E27FC236}">
                  <a16:creationId xmlns:a16="http://schemas.microsoft.com/office/drawing/2014/main" id="{2498F885-DF89-E4F4-3EFF-08D20E3A2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9" y="3693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Expansion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10F9D36-5035-C470-E46F-65455760E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55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The Quick Closure Model : Constant Volume Process Heat Rejection: 4 – 1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78C2995-51AF-F6A9-1BF0-26D22452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295400"/>
            <a:ext cx="6288088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2" name="Group 40">
            <a:extLst>
              <a:ext uri="{FF2B5EF4-FFF2-40B4-BE49-F238E27FC236}">
                <a16:creationId xmlns:a16="http://schemas.microsoft.com/office/drawing/2014/main" id="{9CDD32B2-4013-5834-0B23-FAF9625824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3" name="Group 19">
              <a:extLst>
                <a:ext uri="{FF2B5EF4-FFF2-40B4-BE49-F238E27FC236}">
                  <a16:creationId xmlns:a16="http://schemas.microsoft.com/office/drawing/2014/main" id="{1D0E2BBB-9DD7-E239-D1D4-A64447A63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5" name="Group 8">
                <a:extLst>
                  <a:ext uri="{FF2B5EF4-FFF2-40B4-BE49-F238E27FC236}">
                    <a16:creationId xmlns:a16="http://schemas.microsoft.com/office/drawing/2014/main" id="{26164581-7B2E-C474-B14D-D697345FA4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7" name="Group 9">
                  <a:extLst>
                    <a:ext uri="{FF2B5EF4-FFF2-40B4-BE49-F238E27FC236}">
                      <a16:creationId xmlns:a16="http://schemas.microsoft.com/office/drawing/2014/main" id="{57901815-58C3-0440-7602-AB2BA3E5F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7" name="Rectangle 10">
                    <a:extLst>
                      <a:ext uri="{FF2B5EF4-FFF2-40B4-BE49-F238E27FC236}">
                        <a16:creationId xmlns:a16="http://schemas.microsoft.com/office/drawing/2014/main" id="{F950E487-5972-C33F-50F2-BAB093CFD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1">
                    <a:extLst>
                      <a:ext uri="{FF2B5EF4-FFF2-40B4-BE49-F238E27FC236}">
                        <a16:creationId xmlns:a16="http://schemas.microsoft.com/office/drawing/2014/main" id="{352EB087-5525-A7A9-1DB3-B36F372D9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8" name="Group 12">
                  <a:extLst>
                    <a:ext uri="{FF2B5EF4-FFF2-40B4-BE49-F238E27FC236}">
                      <a16:creationId xmlns:a16="http://schemas.microsoft.com/office/drawing/2014/main" id="{5F6DE4A3-F502-CD12-B120-66E59ED14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5" name="Rectangle 13">
                    <a:extLst>
                      <a:ext uri="{FF2B5EF4-FFF2-40B4-BE49-F238E27FC236}">
                        <a16:creationId xmlns:a16="http://schemas.microsoft.com/office/drawing/2014/main" id="{15818301-E570-68F4-BAF1-8A19F8ACA1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14">
                    <a:extLst>
                      <a:ext uri="{FF2B5EF4-FFF2-40B4-BE49-F238E27FC236}">
                        <a16:creationId xmlns:a16="http://schemas.microsoft.com/office/drawing/2014/main" id="{D44C5CBB-CC10-0A4E-1EE9-9BDA8EA26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9" name="Group 15">
                  <a:extLst>
                    <a:ext uri="{FF2B5EF4-FFF2-40B4-BE49-F238E27FC236}">
                      <a16:creationId xmlns:a16="http://schemas.microsoft.com/office/drawing/2014/main" id="{C7CCB053-0B9C-4649-E015-93FAE578DD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3" name="Rectangle 16">
                    <a:extLst>
                      <a:ext uri="{FF2B5EF4-FFF2-40B4-BE49-F238E27FC236}">
                        <a16:creationId xmlns:a16="http://schemas.microsoft.com/office/drawing/2014/main" id="{F36BEA3F-2547-1BDC-DE7B-9FEA5F7781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4" name="Rectangle 17">
                    <a:extLst>
                      <a:ext uri="{FF2B5EF4-FFF2-40B4-BE49-F238E27FC236}">
                        <a16:creationId xmlns:a16="http://schemas.microsoft.com/office/drawing/2014/main" id="{2B053030-24B9-508C-5C3B-E4E8F6F9E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0" name="Group 18">
                  <a:extLst>
                    <a:ext uri="{FF2B5EF4-FFF2-40B4-BE49-F238E27FC236}">
                      <a16:creationId xmlns:a16="http://schemas.microsoft.com/office/drawing/2014/main" id="{0F4A830F-DCA1-D95E-7112-B59059694E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1" name="Rectangle 19">
                    <a:extLst>
                      <a:ext uri="{FF2B5EF4-FFF2-40B4-BE49-F238E27FC236}">
                        <a16:creationId xmlns:a16="http://schemas.microsoft.com/office/drawing/2014/main" id="{4A14FED0-01C8-2FBA-CD91-31DE2B4E0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2" name="Rectangle 20">
                    <a:extLst>
                      <a:ext uri="{FF2B5EF4-FFF2-40B4-BE49-F238E27FC236}">
                        <a16:creationId xmlns:a16="http://schemas.microsoft.com/office/drawing/2014/main" id="{5738DBBD-0C05-6861-49F5-F9764B9D6F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D5BD74BD-5B21-1E86-2722-6294611F2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2F26F1-CFEB-42B3-A00E-B9734C936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A74E3B7-538B-81A3-015F-B660DA63F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Evaluation of Process Effects: Realistic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3DA4C6B5-72AE-B1DE-B09A-7DA182DEA06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3556" name="Group 48">
            <a:extLst>
              <a:ext uri="{FF2B5EF4-FFF2-40B4-BE49-F238E27FC236}">
                <a16:creationId xmlns:a16="http://schemas.microsoft.com/office/drawing/2014/main" id="{16FB0276-0D05-0C55-4841-3D9371BF01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1" name="Group 19">
              <a:extLst>
                <a:ext uri="{FF2B5EF4-FFF2-40B4-BE49-F238E27FC236}">
                  <a16:creationId xmlns:a16="http://schemas.microsoft.com/office/drawing/2014/main" id="{1FE83517-59CF-8658-CDBC-F5A2A03F4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3" name="Group 8">
                <a:extLst>
                  <a:ext uri="{FF2B5EF4-FFF2-40B4-BE49-F238E27FC236}">
                    <a16:creationId xmlns:a16="http://schemas.microsoft.com/office/drawing/2014/main" id="{2894B95A-2C97-4D5C-163D-2C57591777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5" name="Group 9">
                  <a:extLst>
                    <a:ext uri="{FF2B5EF4-FFF2-40B4-BE49-F238E27FC236}">
                      <a16:creationId xmlns:a16="http://schemas.microsoft.com/office/drawing/2014/main" id="{7CD11D9D-C38D-D184-E9DF-B10BE5EDAD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5" name="Rectangle 10">
                    <a:extLst>
                      <a:ext uri="{FF2B5EF4-FFF2-40B4-BE49-F238E27FC236}">
                        <a16:creationId xmlns:a16="http://schemas.microsoft.com/office/drawing/2014/main" id="{85F4E20F-8607-899F-E17A-554AF2BF5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1">
                    <a:extLst>
                      <a:ext uri="{FF2B5EF4-FFF2-40B4-BE49-F238E27FC236}">
                        <a16:creationId xmlns:a16="http://schemas.microsoft.com/office/drawing/2014/main" id="{EE3C3503-E1E4-9F4C-B077-763B39ECD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2">
                  <a:extLst>
                    <a:ext uri="{FF2B5EF4-FFF2-40B4-BE49-F238E27FC236}">
                      <a16:creationId xmlns:a16="http://schemas.microsoft.com/office/drawing/2014/main" id="{DFE697BC-D7F3-6D8A-C951-3221DBD51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3" name="Rectangle 13">
                    <a:extLst>
                      <a:ext uri="{FF2B5EF4-FFF2-40B4-BE49-F238E27FC236}">
                        <a16:creationId xmlns:a16="http://schemas.microsoft.com/office/drawing/2014/main" id="{C80E1720-21DB-AE5E-68BC-64BFDDEA8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14">
                    <a:extLst>
                      <a:ext uri="{FF2B5EF4-FFF2-40B4-BE49-F238E27FC236}">
                        <a16:creationId xmlns:a16="http://schemas.microsoft.com/office/drawing/2014/main" id="{71966CE6-F5CC-D25F-3E67-0B14DE229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5">
                  <a:extLst>
                    <a:ext uri="{FF2B5EF4-FFF2-40B4-BE49-F238E27FC236}">
                      <a16:creationId xmlns:a16="http://schemas.microsoft.com/office/drawing/2014/main" id="{1710D0CF-0C21-C11B-3DF7-F1AC4AE510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1" name="Rectangle 16">
                    <a:extLst>
                      <a:ext uri="{FF2B5EF4-FFF2-40B4-BE49-F238E27FC236}">
                        <a16:creationId xmlns:a16="http://schemas.microsoft.com/office/drawing/2014/main" id="{25407945-E231-E390-448B-98A6C38B5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2" name="Rectangle 17">
                    <a:extLst>
                      <a:ext uri="{FF2B5EF4-FFF2-40B4-BE49-F238E27FC236}">
                        <a16:creationId xmlns:a16="http://schemas.microsoft.com/office/drawing/2014/main" id="{0875A6CA-06D0-0482-0ABD-00AD20C9B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8" name="Group 18">
                  <a:extLst>
                    <a:ext uri="{FF2B5EF4-FFF2-40B4-BE49-F238E27FC236}">
                      <a16:creationId xmlns:a16="http://schemas.microsoft.com/office/drawing/2014/main" id="{83A2F468-19E7-A745-9C1A-A08978BAA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9" name="Rectangle 19">
                    <a:extLst>
                      <a:ext uri="{FF2B5EF4-FFF2-40B4-BE49-F238E27FC236}">
                        <a16:creationId xmlns:a16="http://schemas.microsoft.com/office/drawing/2014/main" id="{2958BC1D-A4D6-3CB1-8D5C-7445FF9D2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0" name="Rectangle 20">
                    <a:extLst>
                      <a:ext uri="{FF2B5EF4-FFF2-40B4-BE49-F238E27FC236}">
                        <a16:creationId xmlns:a16="http://schemas.microsoft.com/office/drawing/2014/main" id="{9C4FD631-FDE1-AA70-0533-8568EA14F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2AABED6D-46EE-399B-9828-2C71B8781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D8B4D6-1540-3455-CCB9-E5BD60A68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A98F035B-CEB8-AFB0-6C7F-BDFB62F9FC8A}"/>
                  </a:ext>
                </a:extLst>
              </p:cNvPr>
              <p:cNvSpPr txBox="1"/>
              <p:nvPr/>
            </p:nvSpPr>
            <p:spPr bwMode="auto">
              <a:xfrm>
                <a:off x="635000" y="1289050"/>
                <a:ext cx="8340725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A98F035B-CEB8-AFB0-6C7F-BDFB62F9F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000" y="1289050"/>
                <a:ext cx="8340725" cy="920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/>
              <p:nvPr/>
            </p:nvSpPr>
            <p:spPr bwMode="auto">
              <a:xfrm>
                <a:off x="2841625" y="2578100"/>
                <a:ext cx="3495675" cy="820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𝐻𝐶𝑉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EC45FC2-658E-EDE0-6B59-EEC0EB73D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5" y="2578100"/>
                <a:ext cx="3495675" cy="820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/>
              <p:nvPr/>
            </p:nvSpPr>
            <p:spPr bwMode="auto">
              <a:xfrm>
                <a:off x="304800" y="4781550"/>
                <a:ext cx="8661400" cy="1665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/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𝑣𝑔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𝑣𝑔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8141BE10-9FA5-91CD-A1C1-9F67845EE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781550"/>
                <a:ext cx="8661400" cy="16652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219F7E22-22E8-584C-A482-4750BD3947FE}"/>
                  </a:ext>
                </a:extLst>
              </p:cNvPr>
              <p:cNvSpPr txBox="1"/>
              <p:nvPr/>
            </p:nvSpPr>
            <p:spPr bwMode="auto">
              <a:xfrm>
                <a:off x="411163" y="3294062"/>
                <a:ext cx="8596312" cy="97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𝑣𝑔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7">
                <a:extLst>
                  <a:ext uri="{FF2B5EF4-FFF2-40B4-BE49-F238E27FC236}">
                    <a16:creationId xmlns:a16="http://schemas.microsoft.com/office/drawing/2014/main" id="{219F7E22-22E8-584C-A482-4750BD394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163" y="3294062"/>
                <a:ext cx="8596312" cy="9731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 build="p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297672F-CCAF-B9CF-64D4-8592CD107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7525" y="217488"/>
            <a:ext cx="6248400" cy="966787"/>
          </a:xfrm>
        </p:spPr>
        <p:txBody>
          <a:bodyPr/>
          <a:lstStyle/>
          <a:p>
            <a:r>
              <a:rPr lang="en-US" altLang="en-US" sz="2800"/>
              <a:t>Evaluation Process Effects: Air Standard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F64D8733-5399-A19E-8B68-FFEAB8EF711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F64D8733-5399-A19E-8B68-FFEAB8EF711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grpSp>
        <p:nvGrpSpPr>
          <p:cNvPr id="24580" name="Group 48">
            <a:extLst>
              <a:ext uri="{FF2B5EF4-FFF2-40B4-BE49-F238E27FC236}">
                <a16:creationId xmlns:a16="http://schemas.microsoft.com/office/drawing/2014/main" id="{6E0C69A5-A698-B25B-D966-7BAE3B1F32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5" name="Group 19">
              <a:extLst>
                <a:ext uri="{FF2B5EF4-FFF2-40B4-BE49-F238E27FC236}">
                  <a16:creationId xmlns:a16="http://schemas.microsoft.com/office/drawing/2014/main" id="{7FB007D3-E9E6-5B23-B9F2-BC2D17ABCE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7" name="Group 8">
                <a:extLst>
                  <a:ext uri="{FF2B5EF4-FFF2-40B4-BE49-F238E27FC236}">
                    <a16:creationId xmlns:a16="http://schemas.microsoft.com/office/drawing/2014/main" id="{1C43B738-94A5-1B0E-8E8A-F9D6B262E7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9" name="Group 9">
                  <a:extLst>
                    <a:ext uri="{FF2B5EF4-FFF2-40B4-BE49-F238E27FC236}">
                      <a16:creationId xmlns:a16="http://schemas.microsoft.com/office/drawing/2014/main" id="{BE260D92-CB02-B45E-74B4-D246286CBC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9" name="Rectangle 10">
                    <a:extLst>
                      <a:ext uri="{FF2B5EF4-FFF2-40B4-BE49-F238E27FC236}">
                        <a16:creationId xmlns:a16="http://schemas.microsoft.com/office/drawing/2014/main" id="{22AA4564-D3EF-D140-5DA1-694EA42EC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600" name="Rectangle 11">
                    <a:extLst>
                      <a:ext uri="{FF2B5EF4-FFF2-40B4-BE49-F238E27FC236}">
                        <a16:creationId xmlns:a16="http://schemas.microsoft.com/office/drawing/2014/main" id="{FD01434E-168A-5D92-7107-FCB1A4FAC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0" name="Group 12">
                  <a:extLst>
                    <a:ext uri="{FF2B5EF4-FFF2-40B4-BE49-F238E27FC236}">
                      <a16:creationId xmlns:a16="http://schemas.microsoft.com/office/drawing/2014/main" id="{2150A1D4-8262-1AA1-CE5A-E3ED719B9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7" name="Rectangle 13">
                    <a:extLst>
                      <a:ext uri="{FF2B5EF4-FFF2-40B4-BE49-F238E27FC236}">
                        <a16:creationId xmlns:a16="http://schemas.microsoft.com/office/drawing/2014/main" id="{0B7CA3CF-D6F4-8145-98E9-EAFD13CB8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8" name="Rectangle 14">
                    <a:extLst>
                      <a:ext uri="{FF2B5EF4-FFF2-40B4-BE49-F238E27FC236}">
                        <a16:creationId xmlns:a16="http://schemas.microsoft.com/office/drawing/2014/main" id="{303DE8D5-11DD-F9CF-E292-A648F9ABB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1" name="Group 15">
                  <a:extLst>
                    <a:ext uri="{FF2B5EF4-FFF2-40B4-BE49-F238E27FC236}">
                      <a16:creationId xmlns:a16="http://schemas.microsoft.com/office/drawing/2014/main" id="{17629D28-21B0-6FAB-97E0-74D4A94E1E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5" name="Rectangle 16">
                    <a:extLst>
                      <a:ext uri="{FF2B5EF4-FFF2-40B4-BE49-F238E27FC236}">
                        <a16:creationId xmlns:a16="http://schemas.microsoft.com/office/drawing/2014/main" id="{1F6C1433-8B82-9DE6-2624-EB866E110E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7">
                    <a:extLst>
                      <a:ext uri="{FF2B5EF4-FFF2-40B4-BE49-F238E27FC236}">
                        <a16:creationId xmlns:a16="http://schemas.microsoft.com/office/drawing/2014/main" id="{8EA234D2-A345-B188-F1FC-60B71D770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2" name="Group 18">
                  <a:extLst>
                    <a:ext uri="{FF2B5EF4-FFF2-40B4-BE49-F238E27FC236}">
                      <a16:creationId xmlns:a16="http://schemas.microsoft.com/office/drawing/2014/main" id="{05344447-8E78-9C83-ED71-0C9976E7FF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3" name="Rectangle 19">
                    <a:extLst>
                      <a:ext uri="{FF2B5EF4-FFF2-40B4-BE49-F238E27FC236}">
                        <a16:creationId xmlns:a16="http://schemas.microsoft.com/office/drawing/2014/main" id="{7F693CC4-A607-3D65-7B5B-27A806A3D7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20">
                    <a:extLst>
                      <a:ext uri="{FF2B5EF4-FFF2-40B4-BE49-F238E27FC236}">
                        <a16:creationId xmlns:a16="http://schemas.microsoft.com/office/drawing/2014/main" id="{AEC435C2-3FF8-4AE8-2F21-B1DFA6AD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AF935DF4-75AC-C009-5A56-D3755E4A2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E7B8AC-2680-97EA-D5FB-F5F5208A8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B302E5FD-B7BC-CCF3-DFE8-1ACC62CA7660}"/>
                  </a:ext>
                </a:extLst>
              </p:cNvPr>
              <p:cNvSpPr txBox="1"/>
              <p:nvPr/>
            </p:nvSpPr>
            <p:spPr bwMode="auto">
              <a:xfrm>
                <a:off x="2878138" y="1519238"/>
                <a:ext cx="2943225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B302E5FD-B7BC-CCF3-DFE8-1ACC62CA7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8138" y="1519238"/>
                <a:ext cx="2943225" cy="485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001C01EA-B69B-774E-F37D-F838206FA994}"/>
                  </a:ext>
                </a:extLst>
              </p:cNvPr>
              <p:cNvSpPr txBox="1"/>
              <p:nvPr/>
            </p:nvSpPr>
            <p:spPr bwMode="auto">
              <a:xfrm>
                <a:off x="2614613" y="2287588"/>
                <a:ext cx="3692525" cy="674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001C01EA-B69B-774E-F37D-F838206FA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4613" y="2287588"/>
                <a:ext cx="3692525" cy="6746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4F58D818-F241-53B2-FA6C-0BEBFD81BB7E}"/>
                  </a:ext>
                </a:extLst>
              </p:cNvPr>
              <p:cNvSpPr txBox="1"/>
              <p:nvPr/>
            </p:nvSpPr>
            <p:spPr bwMode="auto">
              <a:xfrm>
                <a:off x="1371600" y="4478338"/>
                <a:ext cx="7202488" cy="654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4F58D818-F241-53B2-FA6C-0BEBFD81B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478338"/>
                <a:ext cx="7202488" cy="6540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9A88B1E-69B0-1D63-C0BE-DABA9E13244B}"/>
                  </a:ext>
                </a:extLst>
              </p:cNvPr>
              <p:cNvSpPr txBox="1"/>
              <p:nvPr/>
            </p:nvSpPr>
            <p:spPr bwMode="auto">
              <a:xfrm>
                <a:off x="2851150" y="3429000"/>
                <a:ext cx="3668713" cy="636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99A88B1E-69B0-1D63-C0BE-DABA9E132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1150" y="3429000"/>
                <a:ext cx="3668713" cy="6365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57DA2CB-CBD6-0402-877D-67B763E83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55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Cyclic Integral of Standard Air Cycle</a:t>
            </a:r>
          </a:p>
        </p:txBody>
      </p:sp>
      <p:pic>
        <p:nvPicPr>
          <p:cNvPr id="25603" name="Picture 1">
            <a:extLst>
              <a:ext uri="{FF2B5EF4-FFF2-40B4-BE49-F238E27FC236}">
                <a16:creationId xmlns:a16="http://schemas.microsoft.com/office/drawing/2014/main" id="{C57A3A35-8501-2EE2-88CC-5969DC303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1195388"/>
            <a:ext cx="2765425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E922AB7B-8DD2-DDD6-1B91-DF59F4011798}"/>
                  </a:ext>
                </a:extLst>
              </p:cNvPr>
              <p:cNvSpPr txBox="1"/>
              <p:nvPr/>
            </p:nvSpPr>
            <p:spPr bwMode="auto">
              <a:xfrm>
                <a:off x="492125" y="3354388"/>
                <a:ext cx="6205538" cy="554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E922AB7B-8DD2-DDD6-1B91-DF59F4011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125" y="3354388"/>
                <a:ext cx="6205538" cy="554037"/>
              </a:xfrm>
              <a:prstGeom prst="rect">
                <a:avLst/>
              </a:prstGeom>
              <a:blipFill>
                <a:blip r:embed="rId3"/>
                <a:stretch>
                  <a:fillRect l="-10020" t="-147253" b="-20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9831824F-0977-34C4-9D45-C4511AE9E22D}"/>
                  </a:ext>
                </a:extLst>
              </p:cNvPr>
              <p:cNvSpPr txBox="1"/>
              <p:nvPr/>
            </p:nvSpPr>
            <p:spPr bwMode="auto">
              <a:xfrm>
                <a:off x="841375" y="4117975"/>
                <a:ext cx="5226050" cy="146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𝐴𝑆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nary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9831824F-0977-34C4-9D45-C4511AE9E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375" y="4117975"/>
                <a:ext cx="5226050" cy="1460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606" name="Group 40">
            <a:extLst>
              <a:ext uri="{FF2B5EF4-FFF2-40B4-BE49-F238E27FC236}">
                <a16:creationId xmlns:a16="http://schemas.microsoft.com/office/drawing/2014/main" id="{BBF17EC6-C63B-3033-69F8-6BE2F00749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9" name="Group 19">
              <a:extLst>
                <a:ext uri="{FF2B5EF4-FFF2-40B4-BE49-F238E27FC236}">
                  <a16:creationId xmlns:a16="http://schemas.microsoft.com/office/drawing/2014/main" id="{1AF79B6E-3337-2913-B696-FD6A1CC799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1" name="Group 8">
                <a:extLst>
                  <a:ext uri="{FF2B5EF4-FFF2-40B4-BE49-F238E27FC236}">
                    <a16:creationId xmlns:a16="http://schemas.microsoft.com/office/drawing/2014/main" id="{8820A601-A2C7-BDD8-6787-1CA3DF329A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3" name="Group 9">
                  <a:extLst>
                    <a:ext uri="{FF2B5EF4-FFF2-40B4-BE49-F238E27FC236}">
                      <a16:creationId xmlns:a16="http://schemas.microsoft.com/office/drawing/2014/main" id="{FCC3CADF-29EA-A534-B157-FC6D9EC12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3" name="Rectangle 10">
                    <a:extLst>
                      <a:ext uri="{FF2B5EF4-FFF2-40B4-BE49-F238E27FC236}">
                        <a16:creationId xmlns:a16="http://schemas.microsoft.com/office/drawing/2014/main" id="{9148B0BA-AA56-BFF1-7728-2293E4C33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4" name="Rectangle 11">
                    <a:extLst>
                      <a:ext uri="{FF2B5EF4-FFF2-40B4-BE49-F238E27FC236}">
                        <a16:creationId xmlns:a16="http://schemas.microsoft.com/office/drawing/2014/main" id="{033BD1A7-1AEF-4259-F0A2-B55D3AA92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4" name="Group 12">
                  <a:extLst>
                    <a:ext uri="{FF2B5EF4-FFF2-40B4-BE49-F238E27FC236}">
                      <a16:creationId xmlns:a16="http://schemas.microsoft.com/office/drawing/2014/main" id="{C77FC43A-BFE3-6467-4D7F-0BA3188D99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1" name="Rectangle 13">
                    <a:extLst>
                      <a:ext uri="{FF2B5EF4-FFF2-40B4-BE49-F238E27FC236}">
                        <a16:creationId xmlns:a16="http://schemas.microsoft.com/office/drawing/2014/main" id="{DE7D69C1-0521-8E7B-854F-B4B7398A8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2" name="Rectangle 14">
                    <a:extLst>
                      <a:ext uri="{FF2B5EF4-FFF2-40B4-BE49-F238E27FC236}">
                        <a16:creationId xmlns:a16="http://schemas.microsoft.com/office/drawing/2014/main" id="{F6B53EE9-B4C7-1A81-E64E-4EB66F629D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5" name="Group 15">
                  <a:extLst>
                    <a:ext uri="{FF2B5EF4-FFF2-40B4-BE49-F238E27FC236}">
                      <a16:creationId xmlns:a16="http://schemas.microsoft.com/office/drawing/2014/main" id="{BA193E88-57F5-45CA-74C2-69400A665D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19" name="Rectangle 16">
                    <a:extLst>
                      <a:ext uri="{FF2B5EF4-FFF2-40B4-BE49-F238E27FC236}">
                        <a16:creationId xmlns:a16="http://schemas.microsoft.com/office/drawing/2014/main" id="{62E771DE-4747-6A3A-DC6B-50F9FC227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0" name="Rectangle 17">
                    <a:extLst>
                      <a:ext uri="{FF2B5EF4-FFF2-40B4-BE49-F238E27FC236}">
                        <a16:creationId xmlns:a16="http://schemas.microsoft.com/office/drawing/2014/main" id="{BC579742-F891-19AB-4D7F-A72DF6A68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6" name="Group 18">
                  <a:extLst>
                    <a:ext uri="{FF2B5EF4-FFF2-40B4-BE49-F238E27FC236}">
                      <a16:creationId xmlns:a16="http://schemas.microsoft.com/office/drawing/2014/main" id="{7035D1E3-F89B-E71D-04EA-7C9E9D564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17" name="Rectangle 19">
                    <a:extLst>
                      <a:ext uri="{FF2B5EF4-FFF2-40B4-BE49-F238E27FC236}">
                        <a16:creationId xmlns:a16="http://schemas.microsoft.com/office/drawing/2014/main" id="{65DF6122-39D7-3597-5F48-BD7774351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8" name="Rectangle 20">
                    <a:extLst>
                      <a:ext uri="{FF2B5EF4-FFF2-40B4-BE49-F238E27FC236}">
                        <a16:creationId xmlns:a16="http://schemas.microsoft.com/office/drawing/2014/main" id="{89BC9DDD-5B5C-A73E-CA5B-34D78F62E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89D7BC4F-6A13-16CD-71E9-643110FBF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2334CC-63C2-4E02-86FF-AFF2A5F2A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01F9F263-F940-7441-1E2E-2058777BFAF6}"/>
                  </a:ext>
                </a:extLst>
              </p:cNvPr>
              <p:cNvSpPr txBox="1"/>
              <p:nvPr/>
            </p:nvSpPr>
            <p:spPr bwMode="auto">
              <a:xfrm>
                <a:off x="841375" y="1511300"/>
                <a:ext cx="4573588" cy="85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Compression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Ratio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01F9F263-F940-7441-1E2E-2058777BF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375" y="1511300"/>
                <a:ext cx="4573588" cy="855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72CC9898-7AF7-A9D2-F614-C2B48A774E00}"/>
                  </a:ext>
                </a:extLst>
              </p:cNvPr>
              <p:cNvSpPr txBox="1"/>
              <p:nvPr/>
            </p:nvSpPr>
            <p:spPr bwMode="auto">
              <a:xfrm>
                <a:off x="1181100" y="5788025"/>
                <a:ext cx="4924425" cy="85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𝐴𝑆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72CC9898-7AF7-A9D2-F614-C2B48A774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1100" y="5788025"/>
                <a:ext cx="4924425" cy="855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5733</TotalTime>
  <Words>1147</Words>
  <Application>Microsoft Office PowerPoint</Application>
  <PresentationFormat>On-screen Show (4:3)</PresentationFormat>
  <Paragraphs>154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Cambria Math</vt:lpstr>
      <vt:lpstr>CommercialScript BT</vt:lpstr>
      <vt:lpstr>Script MT Bold</vt:lpstr>
      <vt:lpstr>Segoe Script</vt:lpstr>
      <vt:lpstr>Tempus Sans ITC</vt:lpstr>
      <vt:lpstr>Times New Roman</vt:lpstr>
      <vt:lpstr>Default Design</vt:lpstr>
      <vt:lpstr>Analysis of First Generation (Class S) Models for Artificial Horse</vt:lpstr>
      <vt:lpstr>PowerPoint Presentation</vt:lpstr>
      <vt:lpstr>True Phenomenological Model for Isentropic Compression</vt:lpstr>
      <vt:lpstr>Realistic Estimate of Work for Isentropic Compression</vt:lpstr>
      <vt:lpstr>Generalized First Order Models for Variable Specific Heats</vt:lpstr>
      <vt:lpstr>Carnot’s Concept of Air-Standard Model</vt:lpstr>
      <vt:lpstr>The Role of  Isentropic Compression</vt:lpstr>
      <vt:lpstr>Collision Theory</vt:lpstr>
      <vt:lpstr>Phenomenological Modeling of Combustion</vt:lpstr>
      <vt:lpstr>Engineering  Strategy to Utilize A Resource</vt:lpstr>
      <vt:lpstr>2—3 Complete combustion at constant volume, without heat loss.</vt:lpstr>
      <vt:lpstr>Second law limit on possible extent of reaction</vt:lpstr>
      <vt:lpstr>PowerPoint Presentation</vt:lpstr>
      <vt:lpstr>2—3 Complete &amp; Adiabatic  combustion at constant volume</vt:lpstr>
      <vt:lpstr>Engineering Model for Prediction of Highest Temperature</vt:lpstr>
      <vt:lpstr>2—3 constant volume Heat addition to air with constant properties : Air Standard Model</vt:lpstr>
      <vt:lpstr>3—4 Isentropic expansion of the burned gases</vt:lpstr>
      <vt:lpstr>3—4 Isentropic expansion of Standard Air</vt:lpstr>
      <vt:lpstr>The Quick Closure Model : Constant Volume Process Heat Rejection: 4 – 1 </vt:lpstr>
      <vt:lpstr>Evaluation of Process Effects: Realistic Model</vt:lpstr>
      <vt:lpstr>Evaluation Process Effects: Air Standard Model</vt:lpstr>
      <vt:lpstr>Cyclic Integral of Standard Air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389</cp:revision>
  <dcterms:created xsi:type="dcterms:W3CDTF">2003-07-30T05:45:36Z</dcterms:created>
  <dcterms:modified xsi:type="dcterms:W3CDTF">2023-09-04T09:05:30Z</dcterms:modified>
</cp:coreProperties>
</file>