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0"/>
  </p:notesMasterIdLst>
  <p:sldIdLst>
    <p:sldId id="275" r:id="rId2"/>
    <p:sldId id="540" r:id="rId3"/>
    <p:sldId id="541" r:id="rId4"/>
    <p:sldId id="542" r:id="rId5"/>
    <p:sldId id="568" r:id="rId6"/>
    <p:sldId id="564" r:id="rId7"/>
    <p:sldId id="565" r:id="rId8"/>
    <p:sldId id="567" r:id="rId9"/>
    <p:sldId id="580" r:id="rId10"/>
    <p:sldId id="543" r:id="rId11"/>
    <p:sldId id="544" r:id="rId12"/>
    <p:sldId id="545" r:id="rId13"/>
    <p:sldId id="546" r:id="rId14"/>
    <p:sldId id="547" r:id="rId15"/>
    <p:sldId id="548" r:id="rId16"/>
    <p:sldId id="583" r:id="rId17"/>
    <p:sldId id="585" r:id="rId18"/>
    <p:sldId id="586" r:id="rId19"/>
    <p:sldId id="588" r:id="rId20"/>
    <p:sldId id="587" r:id="rId21"/>
    <p:sldId id="582" r:id="rId22"/>
    <p:sldId id="589" r:id="rId23"/>
    <p:sldId id="591" r:id="rId24"/>
    <p:sldId id="590" r:id="rId25"/>
    <p:sldId id="592" r:id="rId26"/>
    <p:sldId id="593" r:id="rId27"/>
    <p:sldId id="594" r:id="rId28"/>
    <p:sldId id="569" r:id="rId29"/>
    <p:sldId id="570" r:id="rId30"/>
    <p:sldId id="571" r:id="rId31"/>
    <p:sldId id="572" r:id="rId32"/>
    <p:sldId id="573" r:id="rId33"/>
    <p:sldId id="574" r:id="rId34"/>
    <p:sldId id="575" r:id="rId35"/>
    <p:sldId id="595" r:id="rId36"/>
    <p:sldId id="596" r:id="rId37"/>
    <p:sldId id="579" r:id="rId38"/>
    <p:sldId id="597" r:id="rId39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99"/>
    <a:srgbClr val="CC6600"/>
    <a:srgbClr val="FFFFCC"/>
    <a:srgbClr val="E5291B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>
      <p:cViewPr varScale="1">
        <p:scale>
          <a:sx n="68" d="100"/>
          <a:sy n="68" d="100"/>
        </p:scale>
        <p:origin x="124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10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4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2.wmf"/><Relationship Id="rId7" Type="http://schemas.openxmlformats.org/officeDocument/2006/relationships/image" Target="../media/image17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22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19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4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4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35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image" Target="../media/image48.wmf"/><Relationship Id="rId7" Type="http://schemas.openxmlformats.org/officeDocument/2006/relationships/image" Target="../media/image52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Relationship Id="rId9" Type="http://schemas.openxmlformats.org/officeDocument/2006/relationships/image" Target="../media/image5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4.wmf"/><Relationship Id="rId1" Type="http://schemas.openxmlformats.org/officeDocument/2006/relationships/image" Target="../media/image5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png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wmf"/><Relationship Id="rId1" Type="http://schemas.openxmlformats.org/officeDocument/2006/relationships/image" Target="../media/image81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22T04:18:39.8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12004 11259 141,'-1'-41'104,"2"21"-1,1 1-41,-4-5-18,8 7-10,-6-5-9,0 22-9,0-22-4,0 22-5,0 0-4,0 0-2,0 0-2,0 0 0,-24 35-4,13-7 2,-3 16-1,1 3 4,-3 8-2,2 5 3,7-4-2,1-4 0,8-4 1,8-11 7,3-7-1,11-15 0,2-10-2,6-10-1,3-12-2,1-9-2,-4-15 2,-6-4-10,-8-5 3,-12 0-2,-6 2 4,-13 1 1,-6 8 3,-11 6 3,4 7 3,-4 7 3,6 6 1,5 4 0,19 9-1,-18-15-2,18 15 1,24-18-4,6 7-4,7-2-2,6 3-2,8 5 0,5 7-2,-2 1 0,-4 12-3,-10 6 1,-7 5 0,-12 3 2,-8 1 1,-8-4 2,-5-4 3,-5-1 8,5-21 3,0 0 1,-24-15 2,29-9-2,1-8 0,12-5-3,1-6-1,7 4-8,4 8-1,2 7-1,3 14-1,-5 16 1,-2 12 0,-5 12 1,-5 7-1,-4 8 3,-7 1-1,-1-1 2,-1-6-1,-5-8 1,4-6-4,-4-25-6,7 24-55,-7-24-53,0 0 0,27-19-4,-27 19 1,24-20 48</inkml:trace>
  <inkml:trace contextRef="#ctx0" brushRef="#br0" timeOffset="570.0008">13385 10889 169,'0'0'91,"0"0"-9,0 0-46,24 32-17,-11-4-9,4 14-3,0 10-2,4 12 3,-8 4-2,5 7 3,-10-7-1,1 3 1,-7-12-1,-2-9-4,0-9-8,0-13-20,0-28-71,0 22-2,0-22-1,-2-16-6,-3-10 56</inkml:trace>
  <inkml:trace contextRef="#ctx0" brushRef="#br0" timeOffset="1510.0021">13402 10873 15,'0'0'70,"19"-38"1,-5 20-44,9 3-4,1 2-5,8 0 0,-2 2 0,3 5-8,3 1-3,-1 5-3,-1 3-3,-4 7-3,0 8 1,-10 5-1,-6 8 0,-5 6 3,-15 8 2,-5 1 2,-15 3 1,2-3 4,-14-1-1,1-10 1,1-5-12,3-8-30,-3-17-46,18 5-1,-1-18-3,19 8 37,2-26 45</inkml:trace>
  <inkml:trace contextRef="#ctx0" brushRef="#br0" timeOffset="2790.0039">13996 11060 139,'2'-28'55,"-2"28"-9,-6-28-13,6 28-12,-15-18-7,15 18-7,-30 2-2,12 14-1,1 5-2,-2 12-3,-1 6 0,7 6 2,0 3 2,3-1 0,8-3 1,4-9 2,9-3 2,1-15 1,8-8 2,4-13 2,4-9-3,-1-7 1,2-6-1,-2-4-3,-3 2-2,-4 4-2,-3 0-3,-17 24-2,19-17 2,-19 17-1,0 0 2,19 26-2,-19-26 3,16 30 3,-6-13 4,-10-17 4,24 15 2,-24-15 0,23-8-1,-23 8 2,20-35 1,-14 5 2,5-1-3,-5-8-3,1 0-1,-1-2 0,-1 9-3,-3 4 3,4 6-7,-4 5-2,-2 17-2,0 0 0,0 0-1,24-15-1,-24 15-1,24 2-1,-24-2 2,24 10 1,-24-10 0,27 16-2,-27-16-1,29 26 1,-15-9 1,2 2-1,-3-1-1,0 8 0,-1-5 3,1 3-2,-2-2 2,-5-3 0,1-1 2,-7-18-2,11 28 1,-11-28 2,0 0 0,21 17-1,-21-17 2,24-4 3,-24 4-1,30-17 0,-30 17 1,30-31 0,-17 14-2,-4-7 2,3 3 0,-5-3-2,2-2-2,-7 2 2,4 0 0,-6-4-1,2-2 1,-2 1 1,-2-1-1,0-3 1,-2-1 0,-1 1 3,3 3-2,-4 0-2,4 4-1,-3 4-1,5 0 2,-4 1-1,4 5 0,0-1-4,0 17 2,0-30 0,0 13 1,-2-1-2,2 18-1,-6-22 0,6 22 0,0 0-1,-11-23 0,11 23-1,0 0-3,0 0-1,-2 24 1,2 8 4,6 9-1,1 11 0,-1 7-2,2 8 3,3 7 1,4 3 3,1-16-1,3-4-4,0-10 2,5-6-1,0-15 3,8-10 0,-2-10 0,2-10-4,-2-3 1,-4-8 0,0 2 0,-7 0 0,-19 13-5,22-19 1,-22 19-1,0 0 2,6 34 1,-4-8-1,3-4-1,1 4 3,1 2 3,6-6 0,-13-22-6,36 19-20,-36-19-67,37-35-36,-18 5 0,-6-7-2,4-12-3</inkml:trace>
  <inkml:trace contextRef="#ctx0" brushRef="#br0" timeOffset="2940.0041">15104 10822 229,'-17'-7'113,"17"7"2,0 0-55,0 0-33,0 0-23,0 0-61,30-2-48,-30 2-6,32-7-5,-15 3-2,3 8 78</inkml:trace>
  <inkml:trace contextRef="#ctx0" brushRef="#br0" timeOffset="3500.0049">15377 11127 108,'13'-19'100,"-4"-8"2,-1-3-41,-1 4-14,-7-4-7,4 12-9,-8-3-9,4 21-8,-7-17-5,7 17-4,-19 23-4,8 3-2,-1 9-2,3 0-1,0 6 1,3 0 2,4-2 2,8-7 1,-1-8 1,-5-24 1,38 11-4,-12-22 3,4-8-1,5-1-1,-1-4-4,-2 1-2,1 3-1,-5 7-1,-3 4 2,-8 9 1,-17 0 2,29 1 1,-29-1 3,27-16 1,-12-7 4,1-10-2,-3-10 1,4-11-1,-9-9 4,-1-5 1,-7-1 4,-2 9 0,-3 7-2,-3 12-1,-5 20 3,13 21-1,-30 17-5,13 24-6,4 11-3,2 11 0,7 8 0,-1 1-2,7-1-11,3-16-17,14-8-88,-2-10-1,-2-17-1,3-14-2,-18-6 12</inkml:trace>
  <inkml:trace contextRef="#ctx0" brushRef="#br0" timeOffset="4110.0057">14622 10637 209,'0'0'118,"0"0"7,0 0-52,0 0-19,0 0-18,0 0-16,37-15-17,4 13-41,-1-7-82,8-1-3,8 1-5,4-4 1,0 4 26</inkml:trace>
  <inkml:trace contextRef="#ctx0" brushRef="#br0" timeOffset="4750.0066">11948 12336 96,'17'4'74,"-17"-4"4,4 16-53,7 5-2,-5 1 0,5 4 1,-4 2 1,5 2-2,-7-3-6,3 1 0,-6 0-5,1-7-9,3-1-18,-6-3-55,0-17-18,0 0-7,0 0 4,0 0 11</inkml:trace>
  <inkml:trace contextRef="#ctx0" brushRef="#br0" timeOffset="4960.0069">11719 12278 307,'0'0'115,"11"-20"-2,-11 20-76,32-22-22,-12 9-6,10 0-6,7-2-11,3-6-29,6 3-75,7 9-2,-7-1-1,-3 8 2,-11-1 14</inkml:trace>
  <inkml:trace contextRef="#ctx0" brushRef="#br0" timeOffset="5170.0072">11786 12711 104,'-23'24'97,"16"-2"-2,7-22-38,0 0-12,43 12-10,-11-22-18,7-5-44,2-7-57,15 7-13,-2-11-1,2 8-4,-13-8 61</inkml:trace>
  <inkml:trace contextRef="#ctx0" brushRef="#br0" timeOffset="7670.0107">12247 12575 254,'-20'-40'114,"20"15"-4,7 1-63,3-4-19,4 2-11,11 0-7,1 10-8,8 5-4,-1 7-5,-1 9-1,-2 7 0,0 6 1,-10 3 1,-3 5 1,-9-4 1,-3 2 1,-1-5 3,-8-3 1,4-16 2,-5 21 2,5-21 4,0 0 1,0 0 2,0 0-2,0-23-2,5 7-2,6-3 1,2-3-4,1 1-5,4 5-3,5 3 0,1 7 0,-4 10 2,7 5 0,-5 8-1,2 3 1,-3 4 1,-2 2 1,-3-1 3,-1-5-2,-3-1 1,-12-19 1,18 20 1,-18-20 2,19-4 2,-19 4 0,17-29-5,-10 3 5,1-4-2,1-7-1,-3-2 1,-5-6-1,5-3-2,-10 0 0,2-1 1,-3 3 1,-3-2 1,3 3-2,-6-1-2,3 5 3,-3 6 1,0 5 2,3 6-3,1 5-1,7 19-2,-6-20 1,6 20-4,0 0 0,0 0-3,2 31-2,4-3 1,3 13 1,0 7 1,4 14 1,4 4 4,2 7-3,0-3 3,-1-1-1,5-10 2,-1-10-5,-1-12 0,1-11-1,2-11 1,4-12 1,-1-10-2,-1-12-1,2-7 2,-2-9 2,-7-4-1,-1 2 2,-5-2 0,-5 9-2,-3 4 0,-5 8 1,0 18-3,0 0 1,0 0 2,0 0-2,-18 22 0,16-2 1,-4 5 1,4 2-1,2 3 1,2 0 0,4-2 1,5-4-1,-2-6-1,8-5 3,4-5 1,7-10-2,0-7 1,5-8-1,-1-9 0,0-4-1,-2-3 1,-6-1-1,-3 1 3,-10 7 0,-4 2 0,-7 24 1,6-26 1,-6 26-1,0 0-1,0 0-1,0 0-2,6 22 2,-6-22-3,7 30 0,-1-13 0,-6-17 3,18 31-2,-18-31 2,25 26 0,-25-26-1,26 15 0,-8-9-1,5-6 2,1-4-1,0-5 1,3-6-3,-7-6 0,3-3-1,-10-4 5,-2-1 1,-6-1-1,-5 6 0,-5 3 0,-6 3 2,11 18 0,-27-15 1,27 15-6,-22 7 0,11 10-1,7 4-1,-1 6 2,1 9-2,4 6 2,0 7-1,0 6 4,-2 10-2,-4 2 3,-7 2-1,2-2 0,-8-8-1,1-3 2,1-6-2,2-11 1,-2-17 2,17-22-3,0 0 0,0 0-1,-2-33 2,15-8-5,6-11 2,5-7-3,8-5 1,4 1 1,1 6 0,-3 1-1,1 10 1,-3 10 1,-2 7 0,-6 6-1,-5 5 3,-1 1 0,-1-3 4,-4 3 2,-3-3 1,-5-1 1,1-5 5,-6 8-1,-2-7-1,2 9-3,-6-1 1,6 17-2,-3-19-4,3 19-2,0 0-2,0 0 1,16 2-4,-16-2 2,21 26-2,-6-5 0,-2 7 0,0 5 3,-2 6 0,-1 2-1,-1-2 0,-3-2 3,-5-2-1,5-5 0,1-4 0,-1-2 1,-6-24-2,24 20 2,-5-18 1,2-7-2,1-6 0,2-4-1,-3-4 3,1 1-1,-9 1-1,-13 17-2,19-28 1,-19 28-3,0 0 2,0 0-1,0 0 0,0 0-1,-4 26-1,4-26 3,0 24 1,0-24 1,4 22-1,-4-22-1,0 0-1,24 4-4,-9-13-5,0-10-4,4-3-1,-4-6-1,2 0 3,-8-5 2,2 7 2,-7 0 4,-10 9 6,6 17 2,-18-7 3,18 7-2,-25 29 2,14-3-3,0 2 0,7 2-1,0 0 3,8-2 3,4-6-2,10-9 1,1-8 0,7-8-1,4-14-5,2-16 2,-2-10-2,5-15-4,-9-8 1,1-12-1,-9-6 4,-1-1 1,-9-1 6,-5 4 3,-6 4-1,-5 17 3,1 5-3,-3 17 3,3 6-8,1 11 2,6 22-7,0 0 0,-19 5 2,14 21-6,3 10 3,-4 8-3,3 16 4,1 12 0,2 8 3,2 5-6,7 1 2,-2-5 4,10-3-4,-4-5 0,8-14-3,3-16 1,8-12-2,3-14 3,5-13-1,1-13-1,-2-10 1,-2-5 3,-1 0 2,-10 1 1,-4 3-1,-22 20-1,15-22 2,-15 22 1,0 0 2,-1 28-2,1-28-1,-8 29 0,8-29 2,-4 24 1,4-24-3,0 0-17,19-7-64,-8-12-42,0-7-1,1-5-2,-5-6-1,6 0 33</inkml:trace>
  <inkml:trace contextRef="#ctx0" brushRef="#br0" timeOffset="7810.0109">14975 12080 227,'0'0'120,"0"0"-3,0 0-44,0 0-39,0 0-32,0 0-85,28-13-23,-7 13-9,-1-6-6,8 6 1</inkml:trace>
  <inkml:trace contextRef="#ctx0" brushRef="#br0" timeOffset="8370.0117">15208 12278 233,'2'26'68,"2"4"-5,-2-4-14,4 2-9,-5-6-9,11-1-6,-12-21-5,24 20-1,-24-20-1,32 2-2,-16-13-2,5 0-2,-4-12-3,2-1-1,-6-7 0,0-1-1,-4-1 4,-1 1-1,-8 2 2,5 6 0,-3 2-2,-2 22-4,13-24 2,-13 24-3,32-9-5,-10 9-4,3 1-6,-5 3-7,10 13-6,-11-4 3,-3 9-3,-8-3 2,-2 10-3,-12-8 8,0 1 4,-1-5 11,7-17 5,0 0 3,-19-6 2,19 6 0,11-39 5,2 19-2,-3-2-1,7 3-5,-17 19 0,30-17-4,-30 17 0,26 23 0,-21-3-1,1 8-1,-6 2 1,2-1 1,1-7 3,-3 1 0,0-7-5,0-16-13,0 0-96,0 0-10,6-16 1,-4-8-3,-2-10-4</inkml:trace>
  <inkml:trace contextRef="#ctx0" brushRef="#br0" timeOffset="8610.012">14906 11907 221,'0'0'110,"0"0"-25,0 0-32,17 11-14,3-11-28,10 0-68,2-2-46,11 4-3,-8-7-5,5 5 2</inkml:trace>
  <inkml:trace contextRef="#ctx0" brushRef="#br0" timeOffset="9420.0131">12757 11992 172,'0'0'96,"15"6"-27,10-2-23,-1-4-10,15 3-17,8-3-53,14 8-48,1-12-10,7 6-6,-2-13-8,4 9 81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22T04:20:58.0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17127 15718 310,'26'-56'112,"2"8"3,-9 9-82,-13 0-8,1 7-5,-5 6-1,2 7 1,-14 3-2,10 16-5,-20-10-3,1 25-4,-5 15-3,-8 18 0,-11 23 1,-7 20 2,-21 26 2,-17 26 0,-24 20 3,-25 19 4,-29 21-5,-26 10 0,-25 3-9,-30-3-4,-9 1-13,-20-19-77,9-4-37,0-20-7,1-36 2,3-25-5,13-32 15</inkml:trace>
  <inkml:trace contextRef="#ctx0" brushRef="#br0" timeOffset="480.0007">10723 15640 396,'-11'-34'137,"-1"14"-5,-8 3-82,20 17-17,-24 0-17,24 0-7,-32 52-5,7 9-6,-4 30 1,-14 36 1,-13 34 1,-19 38 3,-20 46 1,-21 34-1,-24 31-7,-15 20-16,-6 6-112,-9 4-3,-10-17-2,3-24-8,9-44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22T04:22:33.6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10024 15783 264,'-6'-21'109,"6"21"-19,0 0-36,0 0-8,0 0-16,0 0-13,0 0-11,0 0-7,12 41-2,-5-8-2,1 8 0,7 8 1,-1 1 3,5 2 7,5 0 0,1-13 1,6-11 2,11-15 1,2-12-2,5-17 0,3-10 0,3-13-2,-1-13-1,-6-6 1,-9 8 4,-7 2-4,-7 11-4,-14 9-2,-11 28-2,0 0 2,7 28 1,-14 18-3,-1 15-6,-3 10 1,-2 9 9,-4 9 1,-7 7 3,-2-5-4,0-9 4,-8-6 1,0-7 3,-7-13-1,8-6-2,-3-15-1,6-9 3,4-11 2,7-2-1,19-13 0,-24 7-5,24-7 0,-6-20-3,6 20-6,4-41-16,6 17-41,-5-13-66,6-6-3,2-7-1,1-2 2,2-4-2</inkml:trace>
  <inkml:trace contextRef="#ctx0" brushRef="#br0" timeOffset="930.0013">12288 15959 343,'0'0'113,"0"0"1,0 0-78,0 0-9,0 0-1,43 6-11,-11-8-21,4-4-42,7 4-63,7 4-3,0 0-5,-7 5-1,-7 6-1</inkml:trace>
  <inkml:trace contextRef="#ctx0" brushRef="#br0" timeOffset="1092.0017">12432 16447 368,'0'0'128,"-5"21"-1,5-21-72,30-11-22,-1-4-28,9 4-112,10-6-10,3 2-10,-1 0-3,1 4-5</inkml:trace>
  <inkml:trace contextRef="#ctx0" brushRef="#br0" timeOffset="2002.003">14635 15699 220,'6'-19'105,"-6"-1"0,0 20-37,5-28-32,-5 28-7,0-24-4,0 24-6,-5-17-3,5 17-6,0 0-1,-14-18-1,14 18-2,-18-8-2,18 8-3,-36-5 0,16 7-2,-10-1 1,0 7-2,-2 5 2,0 4 0,1 5 0,1 2 2,-2 9 1,4 6 0,7 6 0,3 3 0,1 1 4,9 8-2,3 1 2,10 3 1,7-7 3,6 5 3,7-7-2,8 0 3,8-9-3,4-2 0,4-10-1,7-6-1,-8-9-1,3-6 0,-8-5-3,-6-5-1,-7-5 1,-4-3-1,-9 1 1,-17 7-1,19-15-2,-19 15-3,11-19 2,-11 19 1,0 0-3,0 0-1,0 0-6,7-16-10,-7 16-12,0 0-45,0 0-61,21-2-3,-21 2-1,19-2 0,-19 2 5</inkml:trace>
  <inkml:trace contextRef="#ctx0" brushRef="#br0" timeOffset="2922.0042">15674 15914 95,'-19'-13'86,"19"13"5,0 0-29,0 0-14,0 0 0,0 0-1,0 0-8,0 0-12,0 0-10,0 0-3,0 0-4,0 0-2,0 0-2,0 0 1,0 0 0,0 0 3,6 17 3,-6-17 3,0 0 0,0 0 1,18 9-1,-18-9 4,21 4-1,-21-4-4,35 4-4,-10 0-3,5-1 0,3 1-1,4-2-3,1 3-3,3-1 2,-4 0-2,-1 0 3,-10-3 0,-5 1-3,-21-2 0,24 6 1,-24-6-1,0 0 0,0 0 2,0 0-1,0 0-2,0 0 1,0 0 3,0 0-1,0 0-4,0 0-4,0 0-8,0 0-5,0 0-10,0 0-31,0 0-75,0 0 1,0 0 1,0 0 4,0 0 3</inkml:trace>
  <inkml:trace contextRef="#ctx0" brushRef="#br0" timeOffset="9322.0132">16522 15530 267,'0'0'108,"0"0"-4,11-19-49,-11 19-10,0 0-7,32-14-9,-13 1-9,12 0-6,5-2-4,12-2-4,3-3-2,3 1-1,-7 6-4,-4 0-2,-6 9 1,-7 10-1,-8 7 1,-9 9 1,-5 15 0,-4 10 1,-3 7 1,5 9 1,0 5 2,-4 7-1,3-1 0,-3-3-1,2-5 2,-2-6 0,1-8-1,-1-11 1,-4-12-4,2-4-5,0-25-10,-5 18-66,5-18-39,-6-17-3,-1-5-2,-6-4 0,-8-9 1</inkml:trace>
  <inkml:trace contextRef="#ctx0" brushRef="#br0" timeOffset="9512.0135">16638 15926 359,'0'0'125,"18"0"-5,9-12-85,21-4-17,10-7-7,13-3-24,11-3-74,2-3-29,4 1-3,-8 3-3,-10-4-2</inkml:trace>
  <inkml:trace contextRef="#ctx0" brushRef="#br0" timeOffset="9912.014">17312 15513 256,'24'-13'101,"3"-9"1,10 7-66,6 8-11,-6 3-7,8 4-2,-8 11-5,-3 13-3,-15 6-6,-14 9 1,-16 4-1,-7-1 1,-7-1 1,1-4 0,-8-3 2,8-12 0,1-9-1,23-13-7,0 0-7,-7-41-11,26 10-5,5-12 1,11-3 2,-7-1 0,8 10 6,-6 13 11,-6 13 11,0 20 17,-16 17 8,3 17 1,-15 9 1,10 11-6,0-6 0,5 1-8,2-12-4,7-10-24,16-16-71,1-14-35,4-19-2,1-11-2,-1-15-1</inkml:trace>
  <inkml:trace contextRef="#ctx0" brushRef="#br0" timeOffset="10402.0147">17895 15004 158,'0'-22'111,"-2"4"5,-3 1-27,5 17-9,1-21-15,-1 21-13,0 0-15,30-16-8,-13 6-9,9 9-9,6 1-6,5 7-5,-1 8-1,1 11 1,-5 9 0,-13 12-1,-12 5-1,-11-2 2,-12-2 0,-9-2 0,1-7-1,0-13 0,5-11-3,19-15 3,0 0 0,24-9-2,17 2-1,-1-3-1,5 10 0,-2 10 1,-6 14 1,-9 7 0,-19 14 0,-16 1 2,-19 4 0,-15 2 8,-6-7-3,-7-6 1,-2-11-4,1-13-8,11-8-36,1-11-83,18-7 5,7-2-10,12-5 2,6 1-3</inkml:trace>
  <inkml:trace contextRef="#ctx0" brushRef="#br0" timeOffset="11302.016">13691 17004 106,'27'-3'87,"-9"-3"5,7 4-29,6 6-14,5-6-1,11 6-2,7-8-6,13 6-8,2-4-9,17 0-6,7-1-2,18-1 3,6-7-1,12 3-1,10-1 4,21-2-2,12-9-2,15 3 3,3-7-3,5 3-2,12 3-6,6-3-1,2-3-2,2 4 2,-1 3-4,1 2-1,5 2-2,1-2-3,-10-1 4,-4 3 1,-11 0-3,-19-4-2,-12 4 5,-18 0-1,-20 0 0,-11 0 2,-19 0 1,-17 0-1,-15 2 0,-5 0 0,-19 1 2,-8 5 0,-14-1-3,-21 6 0,22-5-2,-22 5 2,0 0 1,0 0-3,0 0-9,0 0-9,-22 5-15,3-1-97,19-4-2,-35 15-6,14-8 0,-3-1-1</inkml:trace>
  <inkml:trace contextRef="#ctx0" brushRef="#br0" timeOffset="11972.0168">15859 17281 343,'20'-20'108,"-20"20"1,19-13-73,0 9-16,3-5-4,10-2-5,5-1-4,10 3 1,3-4-2,3 2-1,1 2-6,-4-4-6,1 5-7,-8-3-11,0 7-28,-14-1-58,-6-1-1,-8 3 0,-15 3 2,0 0 5</inkml:trace>
  <inkml:trace contextRef="#ctx0" brushRef="#br0" timeOffset="12292.0174">16008 17326 206,'-39'33'93,"11"2"1,18 1-42,1-5-14,18 3-5,5-12-8,19-3-4,14-10-7,15-5-2,7-8-2,5-2-3,5 1-1,-4 7-6,-6 7-2,-13 9 2,-13 10 0,-19 13-2,-16 9 3,-20 6-6,-14 0 7,-11-2 0,-17-8 8,-4-5-9,-6-11 6,-1-10-10,14-11-23,3-12-74,14-16-5,14-7-1,18-13-10,15-7 7</inkml:trace>
  <inkml:trace contextRef="#ctx0" brushRef="#br0" timeOffset="12812.0181">16836 17237 235,'26'-10'91,"-26"10"-3,24-3-45,-5 8-33,-19-5-6,37 22 0,-14-5 0,-3 7-1,-7 10 1,-2 1-2,-11 4 3,-1 6 3,-14-6 2,-4-2 1,-5-6-3,3 1 4,-3-15 2,7-1 10,17-16-3,-15-2-3,15 2-6,21-42-3,7-1 2,9-3-4,6-6-5,2-2-8,-2 5 3,-6 3-2,-5 13 5,-8 8-2,-5 14 1,-19 11 0,0 17 3,-6 2 4,1 8 1,3 9 1,2 1-3,2 6 4,3-1 0,8-1 5,4-9-8,7-4-12,8-6-29,-2-15-80,9-9 0,4-11-5,4-11-1,-4-5-6</inkml:trace>
  <inkml:trace contextRef="#ctx0" brushRef="#br0" timeOffset="13202.0186">17548 17019 222,'-23'-16'101,"23"16"6,0 0-44,-15-25-17,15 25-8,19-24-10,0 10-10,-19 14-4,31-23-9,-31 23-4,32 2 1,-32-2-1,24 34-2,-18 1-2,-4 11 3,-4 4 0,4 6 8,-2-6 0,4-5 3,-4-8 4,11-4 4,2-14-1,19-14-1,5-14 0,19-11-6,13-4-10,10-8-28,8 10-98,-1-6-2,-5 6-5,-14 3-2,-17 10-5</inkml:trace>
  <inkml:trace contextRef="#ctx0" brushRef="#br0" timeOffset="21882.0308">12686 17387 177,'17'-15'90,"-17"15"-16,0-18-14,0 18-12,6-19-13,-6 19-7,18-26-9,-18 26-8,32-33-5,-8 21-2,1 7-3,5-1-4,-2 6 2,2 15-1,-4 2-2,-4 7 2,-3 13 1,-12 0 1,-3 2-1,-10 0 3,1-5 0,-6-5 5,-1-6-1,12-23 3,0 0-2,0 0 0,25 7-3,-1-14 3,4 5-3,-2 9-5,-2 8 0,-5 11 0,-8 15 2,-14 7 1,-10 4 8,-10 8-2,-5-10 5,-7-6-1,-1-12 6,8-8-8,-2-11-9,11-18-35,1-5-78,12-6-1,4-7-1,4-1-2,0 4-5</inkml:trace>
  <inkml:trace contextRef="#ctx0" brushRef="#br0" timeOffset="23032.0324">12346 17924 328,'30'-23'104,"2"7"4,5 10-74,16 21-9,-3 11-4,17 22-8,-3 12-3,5 23 1,4 12-1,2 7-7,-8 4 1,-4-2 3,-8-7-6,-11-18 5,-3-14-4,-3-22 2,-8-24-2,1-21 6,-4-30 4,4-22-2,-3-33 5,-1-17-4,-3-22 1,0-15 2,-11-21-2,0-12-5,-9-16-6,-2 1 1,-8-8-4,4 4 4,-7 0-2,2 0-3,-6 5 3,1 19 0,-1 11 1,-4 13 3,2 19-2,-3 11-2,1 15 1,4 10-1,0 14 1,5 8-1,-1 10 1,2 4-1,5 10 2,-2 10-1,4 8 1,0 8 2,0 18-4,0-21 1,0 21-1,0 0-2,0 0 0,24-2 1,-5 2 0,5 4-1,8-4 0,5 7 3,6 1-1,11-3 1,3 3-2,12-4 2,-2-3-1,13-6-1,14 3 1,12-11-1,12-7 0,11-3 1,7-5 1,6-3-2,8-3 1,5 5-1,3-5 1,5 3 1,1 1-2,5 0-1,10-1 1,0-1 1,8 1-1,4-7 0,1 1 2,4-2-2,-1 4 3,-3 2-1,-7 1 1,-6 4-4,-7 0 4,-9 10-1,-3-1-3,-12 4 2,-6 1 1,-6 1-2,-10 0 2,1 3 0,-13-1 0,-4 2 2,-9 0-2,-10 1 1,-5 3-2,-11-3 2,-8 1 0,-5 1 1,-12 2-1,-5 1 0,-4-3 2,-3 6-2,-9-4 1,-8 3-3,-2 1 1,-19 0 0,24 0 0,-24 0 0,0 0-1,0 0 0,0 0 1,0 0-1,0 0 4,0 0-2,0 0-1,0 0-1,0 0 1,0 0 0,0 0-5,0 0-7,0 0-26,-30 14-102,9 3-1,-10-2-3,-12 0-1,-8 5-6</inkml:trace>
  <inkml:trace contextRef="#ctx0" brushRef="#br0" timeOffset="62278.0877">19100 8200 180,'0'-26'103,"8"2"-16,-8 24-30,7-31-24,-7 31-10,9-17-9,-9 17-6,0 0-4,8 22-4,-6 4-2,9 17-1,0 18-1,8 19 3,-4 20 4,7 25 5,-3 12-2,1 6 6,-3 6-3,-6-4 3,-3-15-8,-1-12-12,3-14-56,-3-20-47,-7-28-3,8-15-2,-8-41-1,0 0 95</inkml:trace>
  <inkml:trace contextRef="#ctx0" brushRef="#br0" timeOffset="62688.0882">19126 8371 263,'-18'-43'115,"-3"-5"1,10-6-72,-2-7-14,7-2-14,2-4-3,10 8-9,5 8 2,8 18-6,13 18-2,3 26-5,8 28 0,-6 19-1,1 22 0,-8 9 5,-10 9-2,-12 1 3,-10-5 0,-15-8 4,-7-16-5,-8-16-14,6-13-77,-6-11-19,8-21-3,24-9 2,-23-15 7</inkml:trace>
  <inkml:trace contextRef="#ctx0" brushRef="#br0" timeOffset="63278.0891">19707 8133 59,'19'-7'61,"0"1"-9,-1 12-10,7 7-8,-7 6-4,8 14-5,-3 8-4,3 15 0,-2 10-2,1 14-1,-1 8-4,6 10 1,-4-3-2,0-2-2,-2-8-2,6-7 3,-11-19 3,7-10 6,-9-25 3,9-13 2,-7-24-1,11-11 1,-6-28-1,6-13-4,-4-21-4,4-6-9,-10-14-3,-1 0-5,-8 7 3,-5 10-2,-10 19 1,-1 16-5,-3 22 0,8 32 1,-26 0 0,13 28 0,2 11 0,5 4-1,6 7 0,2 2 4,9-6-4,8-12-20,18-14-96,6-10-3,11-18-1,2-9-6,2-14 1</inkml:trace>
  <inkml:trace contextRef="#ctx0" brushRef="#br0" timeOffset="63468.0893">20993 8347 402,'26'-20'132,"-2"-1"-12,13-7-115,14 4-44,-3-4-86,9 8-1,-1 9-5,-8 16 1,-11 12 23</inkml:trace>
  <inkml:trace contextRef="#ctx0" brushRef="#br0" timeOffset="63608.0895">21249 8685 170,'-13'22'113,"13"-22"-25,24 8-26,9-27-20,20-11-43,3-10-83,19 2-16,5-8-6,8 1-8,-8-1 45</inkml:trace>
  <inkml:trace contextRef="#ctx0" brushRef="#br0" timeOffset="63978.09">22233 7996 213,'17'-39'110,"-4"6"3,9 7-67,-18-2-8,11 11-13,-13 0-8,-2 17-6,0 0-4,0 0-5,0 0-3,-32 13-2,10 13-4,-6 6 2,-6 16 2,1 12 4,-3 6 0,4 9 3,8-3 1,11 4 4,7-7 1,14-2 4,9-17-1,13-7 5,1-21 1,27-9 5,17-19-6,15-7-2,-3-11-11,11-7-16,2-1-42,-8-5-77,-4 5-2,-21 5-11,-24 4 6,-17 5 24</inkml:trace>
  <inkml:trace contextRef="#ctx0" brushRef="#br0" timeOffset="67008.0943">19337 10666 244,'0'0'74,"0"0"-10,0 0-15,0 0-15,17 6-17,-9 11-9,5 5-8,5 15-3,5 11 1,1 14-1,2 5 4,4 7 0,-4 4 3,4-4-1,-4-5 2,-1-12 0,-1-10 2,-4-16 5,5-6 7,-7-22 2,7-12-1,-7-23 2,12-14-2,-7-21 0,3-11-2,-2-13-4,0-2-8,-3-3-4,-4 7 3,-10 14-3,1 18 2,-3 14-8,-5 17 2,0 26-1,0 0-2,-20 35 4,9 1-6,5 6 4,4 5-2,-2 5 8,10 2 0,7-10 0,10-3-2,5-6-17,1-16-66,14-4-41,6-8 1,1-9-6,-3-7-2</inkml:trace>
  <inkml:trace contextRef="#ctx0" brushRef="#br0" timeOffset="67428.0949">19038 11901 277,'-5'-22'118,"23"4"-2,9-3-69,21 8-10,12-7-10,17 3-3,9-2-7,24 1-6,7-3-3,20 3 0,7-3-6,9 1 3,2-2-9,0 1 0,-13 1-5,-11 3-1,-13 2-10,-27-3-14,-11 10-56,-22-1-36,-22 2 6,-16-1-6,-20 8 7</inkml:trace>
  <inkml:trace contextRef="#ctx0" brushRef="#br0" timeOffset="68218.0959">20090 12332 280,'0'-24'123,"0"24"-4,0 0-58,2-22-26,-2 22-15,0 0-11,23 30-6,-14-1-4,6 14-2,-2 13-2,6 7 5,-4 7 1,1 6 3,-3-1-3,-1-5 4,-5-7-6,-1-12-3,-1-11-10,-5-15-19,0-25-88,0 0 3,0 0-3,-30-38-3,6-4 9</inkml:trace>
  <inkml:trace contextRef="#ctx0" brushRef="#br0" timeOffset="68418.0962">19689 12375 338,'29'-21'117,"16"-6"0,11-9-85,25 1-16,10-6-9,8-1-24,19 3-77,2 0-20,1 0-4,-7 1-1,-6-1-5</inkml:trace>
  <inkml:trace contextRef="#ctx0" brushRef="#br0" timeOffset="68648.0965">21605 11326 370,'19'-13'114,"2"-4"-26,3 4-91,13 7-47,-1 1-62,1 3-1,2 8 0,-7 7-1,-4 14 48</inkml:trace>
  <inkml:trace contextRef="#ctx0" brushRef="#br0" timeOffset="68788.0967">21768 11734 279,'-6'19'119,"6"-19"-30,36-2-25,-4-22-42,16-4-101,8-15-23,13-3-14,4-10-9,4-3 0</inkml:trace>
  <inkml:trace contextRef="#ctx0" brushRef="#br0" timeOffset="69128.0972">22937 10951 266,'25'-34'114,"-12"-1"-24,-8 11-30,-10-8-19,-1 14-14,-9 1-9,-3 6-12,-12 5-6,-2 8-3,-5 11 1,-4 11-1,-2 17-2,0 11 3,3 15 0,5 9 7,9 4 1,13 5 4,7-1-1,17-4 4,12-13-1,20-10 2,16-16 0,18-9-8,18-8-36,12-13-89,10-11-2,7-11-11,-7-12 1,1-1-10</inkml:trace>
  <inkml:trace contextRef="#ctx0" brushRef="#br0" timeOffset="70758.0995">23165 8423 263,'-5'-31'115,"5"-1"4,5 10-73,-10-6-6,5 28-9,2-32-6,-2 32-5,0 0-9,0 0-8,0 0-5,0 0-3,16 45-2,-2-6 0,2 15 1,3 9 4,5 13 1,3 8 5,-3-5-3,2 1-5,9 4-35,-5-12-77,4-10-5,3-10-2,-1-15-3,1-9 8</inkml:trace>
  <inkml:trace contextRef="#ctx0" brushRef="#br0" timeOffset="71458.1005">23896 10731 150,'0'0'82,"0"0"-9,0 0-9,0 0-5,0 0-6,-24-3-9,24 3-9,0 0-5,-19-13-4,19 13-4,-19-19-1,19 19 0,-13-20-5,13 20-3,-7-17-4,7 17-5,0 0-4,0 0-2,0 0 1,15 33-6,-10 3 0,8 14-1,-9 7 1,-2 12 4,-2 11 2,-6 2 0,-1-4 1,-6-11 1,2-10 5,-3-12 5,9-12 3,12-14-1,18-16 3,16-12 0,24-9 0,25-8-3,18-4-4,14 2-13,7 0-21,9 11-110,-9 8-5,-12 7-5,-19 2-2,-24-2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22T04:26:44.6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8470 3716 129,'-10'-28'95,"10"28"4,-7-23-49,7 23-21,-2-22-7,2 22 1,-4-18-2,4 18 0,0 0-3,-11-23-1,11 23-3,0 0 0,-21-13-3,21 13-5,-20-3-1,20 3-1,-30 5-1,13-1-1,2 5-1,-2 4-4,-1 8 0,5 3 0,0 5 1,1 7-1,9 3 0,3 3 0,3 3 0,3 3 3,7-1 1,4-5 0,3-1 1,-1-5 0,5-3 1,1-7 0,5-7 1,-4-6 0,6-6 1,-6-7 1,7-4 5,-10-7 1,5-4 3,-13-7 1,1-4 0,-10-13 2,-6 2 0,-7-10-1,-8-1-4,-6-4-1,-3 2-5,-6 5 0,4 6-2,-4 8 0,9 5-6,3 7-3,-1 4-7,19 15-10,-17-9-12,17 9-45,0 0-61,23 22-1,-5-18 1,8-2 1,10 0 79</inkml:trace>
  <inkml:trace contextRef="#ctx0" brushRef="#br0" timeOffset="440.0007">9172 3535 344,'0'0'127,"0"0"-1,-15-1-90,15 1-18,0 0-9,0 0-6,2 20 0,2-3-5,3 11 1,6 11 1,-1 18-2,1 12 2,-2 11-1,2 11 4,0 2-2,-7 5 4,-1-9-4,-9-5-1,3-19 2,1-11 3,-6-17 8,6-8 3,0-29 2,0 0 1,-17-29-1,8-16 2,-10-22-3,2-14 0,-3-18-7,-5-10-5,1-3-1,2 6-4,9 12 2,5 14-7,3 20-13,-3 12-32,14 22-98,-6 26-2,26-2-3,-6 11-3,8 1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7-28T05:14:59.454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37 174 9675,'-10'0'4128,"12"12"-258,13 20-258,6 1-3483,-4 9-387,3 6 258,1 6 0,2 1-516,-1 2-1032,0 1-1548,-9-21-774,5 6-129,-10-20-258</inkml:trace>
  <inkml:trace contextRef="#ctx0" brushRef="#br0" timeOffset="148">270 737 2064,'0'40'3612,"-9"-13"129,5 25-129,-7 2-1419,0 8-774,-2 5-258,-1-4 0,2-4-516,0-11-645,1-7-2322,0-26-1290,10-2-258,-7-27-387,8-7 0</inkml:trace>
  <inkml:trace contextRef="#ctx0" brushRef="#br0" timeOffset="412">179-2 9288,'11'-3'4257,"4"6"0,-7 8-387,6 8-2064,-4 15-1677,0 18-516,-1 12 0,2 16 129,-3 11 129,-1 16 129,-4 11-129,-3 14 0,0 3 0,-2 1 258,-4-1-129,2-3 129,-1-5-129,1-8 129,0-15 0,2-19 0,1-17-774,1-17-2580,7-10-903,-7-41 129,9 0-645</inkml:trace>
  <inkml:trace contextRef="#ctx0" brushRef="#br0" timeOffset="876">169 355 5160,'19'-34'3741,"-10"32"-516,-9 2-387,2 23-516,-4 23-774,-11 10-774,-4 19-645,-5 12-903,-3 14-2838,-16-18 0,7-2-258,-11-39-387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7-28T05:14:52.784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  <inkml:context xml:id="ctx1">
      <inkml:inkSource xml:id="inkSrc1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1" timeString="2014-07-28T05:14:54.767"/>
    </inkml:context>
  </inkml:definitions>
  <inkml:trace contextRef="#ctx0" brushRef="#br0">8214 13916,'0'0,"0"0,0 0,0 0,0 0,0 0,0 0,0 0,0 0,0 0,0 0,0 0,0 0,0 0,0 0,0 0,0 0,0 0,0 0,0 0,0 0</inkml:trace>
  <inkml:trace contextRef="#ctx1" brushRef="#br0">18-3 5160,'-14'-4'4386,"1"3"-387,13 1 129,0 0-1548,0 0-5289,13 14-645,-13-14-645,19 2-516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10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0.wmf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5" Type="http://schemas.openxmlformats.org/officeDocument/2006/relationships/oleObject" Target="../embeddings/oleObject11.bin"/><Relationship Id="rId10" Type="http://schemas.openxmlformats.org/officeDocument/2006/relationships/image" Target="../media/image9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8.bin"/><Relationship Id="rId14" Type="http://schemas.openxmlformats.org/officeDocument/2006/relationships/image" Target="../media/image11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5.wmf"/><Relationship Id="rId18" Type="http://schemas.openxmlformats.org/officeDocument/2006/relationships/oleObject" Target="../embeddings/oleObject19.bin"/><Relationship Id="rId3" Type="http://schemas.openxmlformats.org/officeDocument/2006/relationships/image" Target="../media/image6.png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17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8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3.wmf"/><Relationship Id="rId5" Type="http://schemas.openxmlformats.org/officeDocument/2006/relationships/image" Target="../media/image13.wmf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15.bin"/><Relationship Id="rId19" Type="http://schemas.openxmlformats.org/officeDocument/2006/relationships/image" Target="../media/image18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.wmf"/><Relationship Id="rId14" Type="http://schemas.openxmlformats.org/officeDocument/2006/relationships/oleObject" Target="../embeddings/oleObject1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20.wmf"/><Relationship Id="rId18" Type="http://schemas.openxmlformats.org/officeDocument/2006/relationships/customXml" Target="../ink/ink3.xml"/><Relationship Id="rId3" Type="http://schemas.openxmlformats.org/officeDocument/2006/relationships/image" Target="../media/image6.png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24.bin"/><Relationship Id="rId17" Type="http://schemas.openxmlformats.org/officeDocument/2006/relationships/image" Target="../media/image22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26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19.wmf"/><Relationship Id="rId5" Type="http://schemas.openxmlformats.org/officeDocument/2006/relationships/image" Target="../media/image13.wmf"/><Relationship Id="rId15" Type="http://schemas.openxmlformats.org/officeDocument/2006/relationships/image" Target="../media/image21.wmf"/><Relationship Id="rId10" Type="http://schemas.openxmlformats.org/officeDocument/2006/relationships/oleObject" Target="../embeddings/oleObject23.bin"/><Relationship Id="rId19" Type="http://schemas.openxmlformats.org/officeDocument/2006/relationships/image" Target="../media/image23.e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.wmf"/><Relationship Id="rId14" Type="http://schemas.openxmlformats.org/officeDocument/2006/relationships/oleObject" Target="../embeddings/oleObject2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25.wmf"/><Relationship Id="rId3" Type="http://schemas.openxmlformats.org/officeDocument/2006/relationships/image" Target="../media/image6.png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3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24.wmf"/><Relationship Id="rId5" Type="http://schemas.openxmlformats.org/officeDocument/2006/relationships/image" Target="../media/image19.wmf"/><Relationship Id="rId15" Type="http://schemas.openxmlformats.org/officeDocument/2006/relationships/image" Target="../media/image27.e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23.wmf"/><Relationship Id="rId14" Type="http://schemas.openxmlformats.org/officeDocument/2006/relationships/customXml" Target="../ink/ink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13" Type="http://schemas.openxmlformats.org/officeDocument/2006/relationships/image" Target="../media/image32.emf"/><Relationship Id="rId3" Type="http://schemas.openxmlformats.org/officeDocument/2006/relationships/image" Target="../media/image6.png"/><Relationship Id="rId7" Type="http://schemas.openxmlformats.org/officeDocument/2006/relationships/image" Target="../media/image27.wmf"/><Relationship Id="rId12" Type="http://schemas.openxmlformats.org/officeDocument/2006/relationships/customXml" Target="../ink/ink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3.bin"/><Relationship Id="rId11" Type="http://schemas.openxmlformats.org/officeDocument/2006/relationships/image" Target="../media/image29.wmf"/><Relationship Id="rId5" Type="http://schemas.openxmlformats.org/officeDocument/2006/relationships/image" Target="../media/image26.wmf"/><Relationship Id="rId10" Type="http://schemas.openxmlformats.org/officeDocument/2006/relationships/oleObject" Target="../embeddings/oleObject35.bin"/><Relationship Id="rId4" Type="http://schemas.openxmlformats.org/officeDocument/2006/relationships/oleObject" Target="../embeddings/oleObject32.bin"/><Relationship Id="rId9" Type="http://schemas.openxmlformats.org/officeDocument/2006/relationships/image" Target="../media/image28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customXml" Target="../ink/ink6.xml"/><Relationship Id="rId3" Type="http://schemas.openxmlformats.org/officeDocument/2006/relationships/image" Target="../media/image34.png"/><Relationship Id="rId7" Type="http://schemas.openxmlformats.org/officeDocument/2006/relationships/image" Target="../media/image31.wmf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7.bin"/><Relationship Id="rId11" Type="http://schemas.openxmlformats.org/officeDocument/2006/relationships/image" Target="../media/image33.wmf"/><Relationship Id="rId5" Type="http://schemas.openxmlformats.org/officeDocument/2006/relationships/image" Target="../media/image30.wmf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6.bin"/><Relationship Id="rId9" Type="http://schemas.openxmlformats.org/officeDocument/2006/relationships/image" Target="../media/image32.wmf"/><Relationship Id="rId14" Type="http://schemas.openxmlformats.org/officeDocument/2006/relationships/image" Target="../media/image3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33.wmf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image" Target="../media/image6.png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8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4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46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13" Type="http://schemas.openxmlformats.org/officeDocument/2006/relationships/image" Target="../media/image6.png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12" Type="http://schemas.openxmlformats.org/officeDocument/2006/relationships/image" Target="../media/image4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2.wmf"/><Relationship Id="rId11" Type="http://schemas.openxmlformats.org/officeDocument/2006/relationships/oleObject" Target="../embeddings/oleObject52.bin"/><Relationship Id="rId5" Type="http://schemas.openxmlformats.org/officeDocument/2006/relationships/oleObject" Target="../embeddings/oleObject49.bin"/><Relationship Id="rId10" Type="http://schemas.openxmlformats.org/officeDocument/2006/relationships/image" Target="../media/image44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5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oleObject" Target="../embeddings/oleObject58.bin"/><Relationship Id="rId18" Type="http://schemas.openxmlformats.org/officeDocument/2006/relationships/image" Target="../media/image53.wmf"/><Relationship Id="rId3" Type="http://schemas.openxmlformats.org/officeDocument/2006/relationships/oleObject" Target="../embeddings/oleObject53.bin"/><Relationship Id="rId21" Type="http://schemas.openxmlformats.org/officeDocument/2006/relationships/image" Target="../media/image6.png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50.wmf"/><Relationship Id="rId17" Type="http://schemas.openxmlformats.org/officeDocument/2006/relationships/oleObject" Target="../embeddings/oleObject60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52.wmf"/><Relationship Id="rId20" Type="http://schemas.openxmlformats.org/officeDocument/2006/relationships/image" Target="../media/image54.wmf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5" Type="http://schemas.openxmlformats.org/officeDocument/2006/relationships/oleObject" Target="../embeddings/oleObject59.bin"/><Relationship Id="rId10" Type="http://schemas.openxmlformats.org/officeDocument/2006/relationships/image" Target="../media/image49.wmf"/><Relationship Id="rId19" Type="http://schemas.openxmlformats.org/officeDocument/2006/relationships/oleObject" Target="../embeddings/oleObject61.bin"/><Relationship Id="rId4" Type="http://schemas.openxmlformats.org/officeDocument/2006/relationships/image" Target="../media/image46.wmf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5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55.wmf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3" Type="http://schemas.openxmlformats.org/officeDocument/2006/relationships/oleObject" Target="../embeddings/oleObject65.bin"/><Relationship Id="rId7" Type="http://schemas.openxmlformats.org/officeDocument/2006/relationships/customXml" Target="../ink/ink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5.emf"/><Relationship Id="rId5" Type="http://schemas.openxmlformats.org/officeDocument/2006/relationships/customXml" Target="../ink/ink7.xml"/><Relationship Id="rId4" Type="http://schemas.openxmlformats.org/officeDocument/2006/relationships/image" Target="../media/image60.png"/><Relationship Id="rId9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1.wav"/><Relationship Id="rId7" Type="http://schemas.openxmlformats.org/officeDocument/2006/relationships/image" Target="../media/image6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7.bin"/><Relationship Id="rId5" Type="http://schemas.openxmlformats.org/officeDocument/2006/relationships/image" Target="../media/image61.wmf"/><Relationship Id="rId4" Type="http://schemas.openxmlformats.org/officeDocument/2006/relationships/oleObject" Target="../embeddings/oleObject66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3" Type="http://schemas.openxmlformats.org/officeDocument/2006/relationships/audio" Target="../media/audio1.wav"/><Relationship Id="rId7" Type="http://schemas.openxmlformats.org/officeDocument/2006/relationships/image" Target="../media/image6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69.bin"/><Relationship Id="rId5" Type="http://schemas.openxmlformats.org/officeDocument/2006/relationships/image" Target="../media/image63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68.bin"/><Relationship Id="rId9" Type="http://schemas.openxmlformats.org/officeDocument/2006/relationships/image" Target="../media/image65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3" Type="http://schemas.openxmlformats.org/officeDocument/2006/relationships/audio" Target="../media/audio1.wav"/><Relationship Id="rId7" Type="http://schemas.openxmlformats.org/officeDocument/2006/relationships/image" Target="../media/image6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2.bin"/><Relationship Id="rId5" Type="http://schemas.openxmlformats.org/officeDocument/2006/relationships/image" Target="../media/image66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71.bin"/><Relationship Id="rId9" Type="http://schemas.openxmlformats.org/officeDocument/2006/relationships/image" Target="../media/image68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3.wmf"/><Relationship Id="rId11" Type="http://schemas.openxmlformats.org/officeDocument/2006/relationships/image" Target="../media/image75.wmf"/><Relationship Id="rId5" Type="http://schemas.openxmlformats.org/officeDocument/2006/relationships/oleObject" Target="../embeddings/oleObject74.bin"/><Relationship Id="rId10" Type="http://schemas.openxmlformats.org/officeDocument/2006/relationships/oleObject" Target="../embeddings/oleObject76.bin"/><Relationship Id="rId4" Type="http://schemas.openxmlformats.org/officeDocument/2006/relationships/audio" Target="../media/audio1.wav"/><Relationship Id="rId9" Type="http://schemas.openxmlformats.org/officeDocument/2006/relationships/image" Target="../media/image74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3" Type="http://schemas.openxmlformats.org/officeDocument/2006/relationships/audio" Target="../media/audio1.wav"/><Relationship Id="rId7" Type="http://schemas.openxmlformats.org/officeDocument/2006/relationships/image" Target="../media/image7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78.bin"/><Relationship Id="rId5" Type="http://schemas.openxmlformats.org/officeDocument/2006/relationships/image" Target="../media/image76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77.bin"/><Relationship Id="rId9" Type="http://schemas.openxmlformats.org/officeDocument/2006/relationships/image" Target="../media/image78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8.w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6.png"/><Relationship Id="rId4" Type="http://schemas.openxmlformats.org/officeDocument/2006/relationships/image" Target="../media/image7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6.png"/><Relationship Id="rId4" Type="http://schemas.openxmlformats.org/officeDocument/2006/relationships/image" Target="../media/image80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1.wav"/><Relationship Id="rId7" Type="http://schemas.openxmlformats.org/officeDocument/2006/relationships/image" Target="../media/image8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84.bin"/><Relationship Id="rId5" Type="http://schemas.openxmlformats.org/officeDocument/2006/relationships/image" Target="../media/image81.wmf"/><Relationship Id="rId4" Type="http://schemas.openxmlformats.org/officeDocument/2006/relationships/oleObject" Target="../embeddings/oleObject83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7.bin"/><Relationship Id="rId3" Type="http://schemas.openxmlformats.org/officeDocument/2006/relationships/audio" Target="../media/audio1.wav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86.bin"/><Relationship Id="rId5" Type="http://schemas.openxmlformats.org/officeDocument/2006/relationships/image" Target="../media/image83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85.bin"/><Relationship Id="rId9" Type="http://schemas.openxmlformats.org/officeDocument/2006/relationships/image" Target="../media/image85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7.wmf"/><Relationship Id="rId5" Type="http://schemas.openxmlformats.org/officeDocument/2006/relationships/oleObject" Target="../embeddings/oleObject88.bin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9205" y="136525"/>
            <a:ext cx="8534400" cy="838200"/>
          </a:xfrm>
        </p:spPr>
        <p:txBody>
          <a:bodyPr/>
          <a:lstStyle/>
          <a:p>
            <a:r>
              <a:rPr lang="en-IN" sz="2800" dirty="0" smtClean="0">
                <a:latin typeface="Comic Sans MS" panose="030F0702030302020204" pitchFamily="66" charset="0"/>
              </a:rPr>
              <a:t>First Order Exact Nonlinear ODEs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79205" y="5611463"/>
            <a:ext cx="8534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IN" sz="4000" dirty="0">
                <a:solidFill>
                  <a:srgbClr val="FF0000"/>
                </a:solidFill>
                <a:latin typeface="Blackadder ITC" panose="04020505051007020D02" pitchFamily="82" charset="0"/>
              </a:rPr>
              <a:t>Backbone of  </a:t>
            </a:r>
            <a:r>
              <a:rPr lang="en-IN" sz="4000" dirty="0" err="1">
                <a:solidFill>
                  <a:srgbClr val="FF0000"/>
                </a:solidFill>
                <a:latin typeface="Blackadder ITC" panose="04020505051007020D02" pitchFamily="82" charset="0"/>
              </a:rPr>
              <a:t>Thermofluid</a:t>
            </a:r>
            <a:r>
              <a:rPr lang="en-IN" sz="4000" dirty="0">
                <a:solidFill>
                  <a:srgbClr val="FF0000"/>
                </a:solidFill>
                <a:latin typeface="Blackadder ITC" panose="04020505051007020D02" pitchFamily="82" charset="0"/>
              </a:rPr>
              <a:t> </a:t>
            </a:r>
            <a:r>
              <a:rPr lang="en-IN" sz="400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Research</a:t>
            </a:r>
            <a:r>
              <a:rPr lang="en-IN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…</a:t>
            </a:r>
            <a:r>
              <a:rPr lang="en-US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.</a:t>
            </a:r>
            <a:endParaRPr lang="en-US" sz="4000" dirty="0">
              <a:solidFill>
                <a:srgbClr val="FF3399"/>
              </a:solidFill>
              <a:latin typeface="Brush Script MT" panose="03060802040406070304" pitchFamily="66" charset="0"/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58900" y="3714750"/>
            <a:ext cx="6400800" cy="1447800"/>
          </a:xfrm>
        </p:spPr>
        <p:txBody>
          <a:bodyPr/>
          <a:lstStyle/>
          <a:p>
            <a:pPr eaLnBrk="1" hangingPunct="1"/>
            <a:endParaRPr lang="en-US" sz="1600" i="1" dirty="0" smtClean="0"/>
          </a:p>
          <a:p>
            <a:pPr eaLnBrk="1" hangingPunct="1"/>
            <a:r>
              <a:rPr lang="en-US" sz="1600" b="1" dirty="0" smtClean="0">
                <a:latin typeface="Script MT Bold" panose="03040602040607080904" pitchFamily="66" charset="0"/>
              </a:rPr>
              <a:t>P M V </a:t>
            </a:r>
            <a:r>
              <a:rPr lang="en-US" sz="1600" b="1" dirty="0" err="1" smtClean="0">
                <a:latin typeface="Script MT Bold" panose="03040602040607080904" pitchFamily="66" charset="0"/>
              </a:rPr>
              <a:t>Subbarao</a:t>
            </a:r>
            <a:endParaRPr lang="en-US" sz="1600" b="1" dirty="0" smtClean="0">
              <a:latin typeface="Script MT Bold" panose="03040602040607080904" pitchFamily="66" charset="0"/>
            </a:endParaRPr>
          </a:p>
          <a:p>
            <a:pPr eaLnBrk="1" hangingPunct="1"/>
            <a:r>
              <a:rPr lang="en-US" sz="1600" i="1" dirty="0" smtClean="0"/>
              <a:t>Professor</a:t>
            </a:r>
          </a:p>
          <a:p>
            <a:pPr eaLnBrk="1" hangingPunct="1"/>
            <a:r>
              <a:rPr lang="en-US" sz="1600" i="1" dirty="0" smtClean="0"/>
              <a:t>Mechanical Engineering Department</a:t>
            </a:r>
          </a:p>
          <a:p>
            <a:pPr eaLnBrk="1" hangingPunct="1"/>
            <a:r>
              <a:rPr lang="en-US" sz="1600" i="1" dirty="0" smtClean="0"/>
              <a:t>I </a:t>
            </a:r>
            <a:r>
              <a:rPr lang="en-US" sz="1600" i="1" dirty="0" err="1" smtClean="0"/>
              <a:t>I</a:t>
            </a:r>
            <a:r>
              <a:rPr lang="en-US" sz="1600" i="1" dirty="0" smtClean="0"/>
              <a:t>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6764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22225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80" y="324473"/>
            <a:ext cx="7131754" cy="658319"/>
          </a:xfrm>
        </p:spPr>
        <p:txBody>
          <a:bodyPr/>
          <a:lstStyle/>
          <a:p>
            <a:r>
              <a:rPr lang="en-IN" sz="2800" dirty="0" smtClean="0"/>
              <a:t>Theorem of Exact Equation : NL-NS-FO-ODE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275" y="1061379"/>
            <a:ext cx="7772400" cy="533400"/>
          </a:xfrm>
        </p:spPr>
        <p:txBody>
          <a:bodyPr/>
          <a:lstStyle/>
          <a:p>
            <a:r>
              <a:rPr lang="en-IN" sz="2400" dirty="0"/>
              <a:t>For </a:t>
            </a:r>
            <a:r>
              <a:rPr lang="en-IN" sz="2400" dirty="0" smtClean="0"/>
              <a:t>a Nonlinear </a:t>
            </a:r>
            <a:r>
              <a:rPr lang="en-IN" sz="2400" dirty="0"/>
              <a:t>ordinary, first order differential equation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971570" y="1490925"/>
          <a:ext cx="344328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38" name="Equation" r:id="rId3" imgW="1434960" imgH="393480" progId="Equation.3">
                  <p:embed/>
                </p:oleObj>
              </mc:Choice>
              <mc:Fallback>
                <p:oleObj name="Equation" r:id="rId3" imgW="1434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1570" y="1490925"/>
                        <a:ext cx="3443287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730179" y="2651285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/>
              <a:t>if</a:t>
            </a:r>
            <a:endParaRPr lang="en-IN" i="1" dirty="0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2322207" y="2564225"/>
          <a:ext cx="133985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39" name="Equation" r:id="rId5" imgW="558720" imgH="419040" progId="Equation.3">
                  <p:embed/>
                </p:oleObj>
              </mc:Choice>
              <mc:Fallback>
                <p:oleObj name="Equation" r:id="rId5" imgW="5587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22207" y="2564225"/>
                        <a:ext cx="1339850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4515126" y="2466504"/>
            <a:ext cx="29649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then there exists a function </a:t>
            </a:r>
            <a:r>
              <a:rPr lang="en-IN" i="1" dirty="0" smtClean="0">
                <a:latin typeface="+mn-lt"/>
              </a:rPr>
              <a:t>ψ(y(</a:t>
            </a:r>
            <a:r>
              <a:rPr lang="en-IN" i="1" dirty="0">
                <a:latin typeface="+mn-lt"/>
              </a:rPr>
              <a:t>x</a:t>
            </a:r>
            <a:r>
              <a:rPr lang="en-IN" i="1" dirty="0" smtClean="0">
                <a:latin typeface="+mn-lt"/>
              </a:rPr>
              <a:t>), x) </a:t>
            </a:r>
            <a:r>
              <a:rPr lang="en-IN" dirty="0">
                <a:latin typeface="+mn-lt"/>
              </a:rPr>
              <a:t>such that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1907471" y="3761483"/>
          <a:ext cx="432435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40" name="Equation" r:id="rId7" imgW="1803240" imgH="419040" progId="Equation.3">
                  <p:embed/>
                </p:oleObj>
              </mc:Choice>
              <mc:Fallback>
                <p:oleObj name="Equation" r:id="rId7" imgW="1803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07471" y="3761483"/>
                        <a:ext cx="4324350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/>
          <p:nvPr/>
        </p:nvSpPr>
        <p:spPr>
          <a:xfrm>
            <a:off x="391357" y="4912817"/>
            <a:ext cx="78545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+mn-lt"/>
              </a:rPr>
              <a:t>The general solution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is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given implicitly by</a:t>
            </a:r>
            <a:endParaRPr lang="en-IN" dirty="0">
              <a:latin typeface="+mn-lt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4270927" y="5527484"/>
          <a:ext cx="2410052" cy="60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41" name="Equation" r:id="rId9" imgW="863280" imgH="215640" progId="Equation.3">
                  <p:embed/>
                </p:oleObj>
              </mc:Choice>
              <mc:Fallback>
                <p:oleObj name="Equation" r:id="rId9" imgW="86328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70927" y="5527484"/>
                        <a:ext cx="2410052" cy="602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814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  <p:bldP spid="22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999" y="76200"/>
            <a:ext cx="6867476" cy="1143000"/>
          </a:xfrm>
        </p:spPr>
        <p:txBody>
          <a:bodyPr/>
          <a:lstStyle/>
          <a:p>
            <a:r>
              <a:rPr lang="en-IN" sz="2800" dirty="0" smtClean="0"/>
              <a:t>Practical Problems to Solve Exact Nonlinear FO-ODE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616075"/>
            <a:ext cx="8670925" cy="4114800"/>
          </a:xfrm>
        </p:spPr>
        <p:txBody>
          <a:bodyPr/>
          <a:lstStyle/>
          <a:p>
            <a:r>
              <a:rPr lang="en-IN" sz="2400" dirty="0"/>
              <a:t>T</a:t>
            </a:r>
            <a:r>
              <a:rPr lang="en-IN" sz="2400" dirty="0" smtClean="0"/>
              <a:t>he </a:t>
            </a:r>
            <a:r>
              <a:rPr lang="en-IN" sz="2400" dirty="0"/>
              <a:t>theory is nice and </a:t>
            </a:r>
            <a:r>
              <a:rPr lang="en-IN" sz="2400" dirty="0" smtClean="0"/>
              <a:t>tidy.</a:t>
            </a:r>
          </a:p>
          <a:p>
            <a:r>
              <a:rPr lang="en-IN" sz="2400" dirty="0" smtClean="0"/>
              <a:t>However, </a:t>
            </a:r>
            <a:r>
              <a:rPr lang="en-IN" sz="2400" dirty="0"/>
              <a:t>there are </a:t>
            </a:r>
            <a:r>
              <a:rPr lang="en-IN" sz="2400" dirty="0" smtClean="0"/>
              <a:t> two practical </a:t>
            </a:r>
            <a:r>
              <a:rPr lang="en-IN" sz="2400" dirty="0"/>
              <a:t>problems. </a:t>
            </a:r>
            <a:endParaRPr lang="en-IN" sz="2400" dirty="0" smtClean="0"/>
          </a:p>
          <a:p>
            <a:r>
              <a:rPr lang="en-IN" sz="2400" dirty="0" smtClean="0"/>
              <a:t>First</a:t>
            </a:r>
            <a:r>
              <a:rPr lang="en-IN" sz="2400" dirty="0"/>
              <a:t>, the solution is only given implicitly by </a:t>
            </a:r>
            <a:r>
              <a:rPr lang="en-IN" sz="2400" i="1" dirty="0"/>
              <a:t>ψ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 smtClean="0"/>
              <a:t>Second, a method is to be formulated to </a:t>
            </a:r>
            <a:r>
              <a:rPr lang="en-IN" sz="2400" dirty="0"/>
              <a:t>determine </a:t>
            </a:r>
            <a:r>
              <a:rPr lang="en-IN" sz="2400" i="1" dirty="0" smtClean="0"/>
              <a:t>ψ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 smtClean="0"/>
              <a:t>The </a:t>
            </a:r>
            <a:r>
              <a:rPr lang="en-IN" sz="2400" dirty="0"/>
              <a:t>first problem is inherent in </a:t>
            </a:r>
            <a:r>
              <a:rPr lang="en-IN" sz="2400" dirty="0" smtClean="0"/>
              <a:t>the method </a:t>
            </a:r>
            <a:r>
              <a:rPr lang="en-IN" sz="2400" dirty="0"/>
              <a:t>and is unavoidable. </a:t>
            </a:r>
            <a:endParaRPr lang="en-IN" sz="2400" dirty="0" smtClean="0"/>
          </a:p>
          <a:p>
            <a:endParaRPr lang="en-IN" sz="2400" dirty="0"/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54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34471"/>
            <a:ext cx="7772400" cy="753988"/>
          </a:xfrm>
        </p:spPr>
        <p:txBody>
          <a:bodyPr/>
          <a:lstStyle/>
          <a:p>
            <a:r>
              <a:rPr lang="en-IN" sz="2800" dirty="0" smtClean="0"/>
              <a:t>Method to Determine </a:t>
            </a:r>
            <a:r>
              <a:rPr lang="en-IN" sz="2800" i="1" dirty="0" smtClean="0">
                <a:sym typeface="Symbol" panose="05050102010706020507" pitchFamily="18" charset="2"/>
              </a:rPr>
              <a:t>(y, x)</a:t>
            </a:r>
            <a:endParaRPr lang="en-IN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7772400" cy="533400"/>
          </a:xfrm>
        </p:spPr>
        <p:txBody>
          <a:bodyPr/>
          <a:lstStyle/>
          <a:p>
            <a:r>
              <a:rPr lang="en-IN" sz="2400" dirty="0"/>
              <a:t>Determining </a:t>
            </a:r>
            <a:r>
              <a:rPr lang="en-IN" sz="2400" i="1" smtClean="0"/>
              <a:t>ψ(</a:t>
            </a:r>
            <a:r>
              <a:rPr lang="en-IN" sz="2400" i="1" err="1" smtClean="0"/>
              <a:t>y</a:t>
            </a:r>
            <a:r>
              <a:rPr lang="en-IN" sz="2400" i="1" smtClean="0"/>
              <a:t>, x</a:t>
            </a:r>
            <a:r>
              <a:rPr lang="en-IN" sz="2400" dirty="0" smtClean="0"/>
              <a:t>) </a:t>
            </a:r>
            <a:r>
              <a:rPr lang="en-IN" sz="2400" dirty="0"/>
              <a:t>is actually rather straight-forward.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7902974"/>
              </p:ext>
            </p:extLst>
          </p:nvPr>
        </p:nvGraphicFramePr>
        <p:xfrm>
          <a:off x="3943350" y="1166813"/>
          <a:ext cx="3763963" cy="874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53" name="Equation" r:id="rId3" imgW="1803240" imgH="419040" progId="Equation.3">
                  <p:embed/>
                </p:oleObj>
              </mc:Choice>
              <mc:Fallback>
                <p:oleObj name="Equation" r:id="rId3" imgW="1803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43350" y="1166813"/>
                        <a:ext cx="3763963" cy="8746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30601" y="1307166"/>
            <a:ext cx="2910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We know that </a:t>
            </a:r>
            <a:r>
              <a:rPr lang="en-IN" dirty="0" smtClean="0">
                <a:sym typeface="Symbol" panose="05050102010706020507" pitchFamily="18" charset="2"/>
              </a:rPr>
              <a:t> a </a:t>
            </a:r>
            <a:r>
              <a:rPr lang="en-IN" i="1" dirty="0" smtClean="0">
                <a:sym typeface="Symbol" panose="05050102010706020507" pitchFamily="18" charset="2"/>
              </a:rPr>
              <a:t> </a:t>
            </a:r>
            <a:r>
              <a:rPr lang="en-IN" dirty="0" smtClean="0">
                <a:sym typeface="Symbol" panose="05050102010706020507" pitchFamily="18" charset="2"/>
              </a:rPr>
              <a:t></a:t>
            </a:r>
            <a:endParaRPr lang="en-IN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997342" y="2514600"/>
          <a:ext cx="2041525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54" name="Equation" r:id="rId5" imgW="850680" imgH="419040" progId="Equation.3">
                  <p:embed/>
                </p:oleObj>
              </mc:Choice>
              <mc:Fallback>
                <p:oleObj name="Equation" r:id="rId5" imgW="8506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97342" y="2514600"/>
                        <a:ext cx="2041525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3897712" y="2678592"/>
          <a:ext cx="4021137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55" name="Equation" r:id="rId7" imgW="1676160" imgH="279360" progId="Equation.3">
                  <p:embed/>
                </p:oleObj>
              </mc:Choice>
              <mc:Fallback>
                <p:oleObj name="Equation" r:id="rId7" imgW="167616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97712" y="2678592"/>
                        <a:ext cx="4021137" cy="66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995579" y="3721631"/>
          <a:ext cx="20097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56" name="Equation" r:id="rId9" imgW="838080" imgH="393480" progId="Equation.3">
                  <p:embed/>
                </p:oleObj>
              </mc:Choice>
              <mc:Fallback>
                <p:oleObj name="Equation" r:id="rId9" imgW="8380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95579" y="3721631"/>
                        <a:ext cx="2009775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3805238" y="3505200"/>
          <a:ext cx="46005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57" name="Equation" r:id="rId11" imgW="1917360" imgH="393480" progId="Equation.3">
                  <p:embed/>
                </p:oleObj>
              </mc:Choice>
              <mc:Fallback>
                <p:oleObj name="Equation" r:id="rId11" imgW="1917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05238" y="3505200"/>
                        <a:ext cx="4600575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2727325" y="4584700"/>
          <a:ext cx="48418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58" name="Equation" r:id="rId13" imgW="2019240" imgH="393480" progId="Equation.3">
                  <p:embed/>
                </p:oleObj>
              </mc:Choice>
              <mc:Fallback>
                <p:oleObj name="Equation" r:id="rId13" imgW="2019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727325" y="4584700"/>
                        <a:ext cx="4841875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61015"/>
              </p:ext>
            </p:extLst>
          </p:nvPr>
        </p:nvGraphicFramePr>
        <p:xfrm>
          <a:off x="2286000" y="5551488"/>
          <a:ext cx="5421313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59" name="Equation" r:id="rId15" imgW="2260440" imgH="431640" progId="Equation.3">
                  <p:embed/>
                </p:oleObj>
              </mc:Choice>
              <mc:Fallback>
                <p:oleObj name="Equation" r:id="rId15" imgW="226044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286000" y="5551488"/>
                        <a:ext cx="5421313" cy="103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0" name="Rectangle 1945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002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25" y="76200"/>
            <a:ext cx="7772400" cy="1143000"/>
          </a:xfrm>
        </p:spPr>
        <p:txBody>
          <a:bodyPr/>
          <a:lstStyle/>
          <a:p>
            <a:r>
              <a:rPr lang="en-IN" sz="2800" dirty="0" smtClean="0"/>
              <a:t>Example: Solution of Exact FO-NL-ODE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214707"/>
              </p:ext>
            </p:extLst>
          </p:nvPr>
        </p:nvGraphicFramePr>
        <p:xfrm>
          <a:off x="2146812" y="1139825"/>
          <a:ext cx="432752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98" name="Equation" r:id="rId4" imgW="1803240" imgH="393480" progId="Equation.3">
                  <p:embed/>
                </p:oleObj>
              </mc:Choice>
              <mc:Fallback>
                <p:oleObj name="Equation" r:id="rId4" imgW="1803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46812" y="1139825"/>
                        <a:ext cx="4327525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4679953"/>
              </p:ext>
            </p:extLst>
          </p:nvPr>
        </p:nvGraphicFramePr>
        <p:xfrm>
          <a:off x="1507050" y="2196229"/>
          <a:ext cx="5607050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99" name="Equation" r:id="rId6" imgW="2336760" imgH="228600" progId="Equation.3">
                  <p:embed/>
                </p:oleObj>
              </mc:Choice>
              <mc:Fallback>
                <p:oleObj name="Equation" r:id="rId6" imgW="23367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07050" y="2196229"/>
                        <a:ext cx="5607050" cy="547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570379"/>
              </p:ext>
            </p:extLst>
          </p:nvPr>
        </p:nvGraphicFramePr>
        <p:xfrm>
          <a:off x="2895857" y="2772210"/>
          <a:ext cx="344328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200" name="Equation" r:id="rId8" imgW="1434960" imgH="393480" progId="Equation.3">
                  <p:embed/>
                </p:oleObj>
              </mc:Choice>
              <mc:Fallback>
                <p:oleObj name="Equation" r:id="rId8" imgW="1434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895857" y="2772210"/>
                        <a:ext cx="3443287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828841"/>
              </p:ext>
            </p:extLst>
          </p:nvPr>
        </p:nvGraphicFramePr>
        <p:xfrm>
          <a:off x="4876981" y="3774639"/>
          <a:ext cx="133985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201" name="Equation" r:id="rId10" imgW="558720" imgH="419040" progId="Equation.3">
                  <p:embed/>
                </p:oleObj>
              </mc:Choice>
              <mc:Fallback>
                <p:oleObj name="Equation" r:id="rId10" imgW="5587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876981" y="3774639"/>
                        <a:ext cx="1339850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7927" y="4011044"/>
            <a:ext cx="3955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Test for exactness of the ODE.</a:t>
            </a:r>
            <a:endParaRPr lang="en-IN" dirty="0"/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1281171"/>
              </p:ext>
            </p:extLst>
          </p:nvPr>
        </p:nvGraphicFramePr>
        <p:xfrm>
          <a:off x="1005399" y="4874644"/>
          <a:ext cx="2466975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202" name="Equation" r:id="rId12" imgW="1028520" imgH="228600" progId="Equation.3">
                  <p:embed/>
                </p:oleObj>
              </mc:Choice>
              <mc:Fallback>
                <p:oleObj name="Equation" r:id="rId12" imgW="102852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05399" y="4874644"/>
                        <a:ext cx="2466975" cy="547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309539"/>
              </p:ext>
            </p:extLst>
          </p:nvPr>
        </p:nvGraphicFramePr>
        <p:xfrm>
          <a:off x="723491" y="6018626"/>
          <a:ext cx="328930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203" name="Equation" r:id="rId14" imgW="1371600" imgH="228600" progId="Equation.3">
                  <p:embed/>
                </p:oleObj>
              </mc:Choice>
              <mc:Fallback>
                <p:oleObj name="Equation" r:id="rId14" imgW="1371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23491" y="6018626"/>
                        <a:ext cx="3289300" cy="54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078337"/>
              </p:ext>
            </p:extLst>
          </p:nvPr>
        </p:nvGraphicFramePr>
        <p:xfrm>
          <a:off x="4617500" y="4786312"/>
          <a:ext cx="1735138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204" name="Equation" r:id="rId16" imgW="723600" imgH="393480" progId="Equation.3">
                  <p:embed/>
                </p:oleObj>
              </mc:Choice>
              <mc:Fallback>
                <p:oleObj name="Equation" r:id="rId16" imgW="7236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617500" y="4786312"/>
                        <a:ext cx="1735138" cy="944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3993499"/>
              </p:ext>
            </p:extLst>
          </p:nvPr>
        </p:nvGraphicFramePr>
        <p:xfrm>
          <a:off x="4547958" y="5784849"/>
          <a:ext cx="176530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205" name="Equation" r:id="rId18" imgW="736560" imgH="419040" progId="Equation.3">
                  <p:embed/>
                </p:oleObj>
              </mc:Choice>
              <mc:Fallback>
                <p:oleObj name="Equation" r:id="rId18" imgW="7365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547958" y="5784849"/>
                        <a:ext cx="1765300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179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25" y="76200"/>
            <a:ext cx="7772400" cy="1143000"/>
          </a:xfrm>
        </p:spPr>
        <p:txBody>
          <a:bodyPr/>
          <a:lstStyle/>
          <a:p>
            <a:r>
              <a:rPr lang="en-IN" sz="2800" dirty="0" smtClean="0"/>
              <a:t>Example: Solution of Exact FO-NL-ODE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757287"/>
              </p:ext>
            </p:extLst>
          </p:nvPr>
        </p:nvGraphicFramePr>
        <p:xfrm>
          <a:off x="1929363" y="1168555"/>
          <a:ext cx="432752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41" name="Equation" r:id="rId4" imgW="1803240" imgH="393480" progId="Equation.3">
                  <p:embed/>
                </p:oleObj>
              </mc:Choice>
              <mc:Fallback>
                <p:oleObj name="Equation" r:id="rId4" imgW="1803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29363" y="1168555"/>
                        <a:ext cx="4327525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1338373"/>
              </p:ext>
            </p:extLst>
          </p:nvPr>
        </p:nvGraphicFramePr>
        <p:xfrm>
          <a:off x="1495425" y="2165350"/>
          <a:ext cx="5607050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42" name="Equation" r:id="rId6" imgW="2336760" imgH="228600" progId="Equation.3">
                  <p:embed/>
                </p:oleObj>
              </mc:Choice>
              <mc:Fallback>
                <p:oleObj name="Equation" r:id="rId6" imgW="23367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95425" y="2165350"/>
                        <a:ext cx="5607050" cy="547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8008037"/>
              </p:ext>
            </p:extLst>
          </p:nvPr>
        </p:nvGraphicFramePr>
        <p:xfrm>
          <a:off x="2863850" y="2767379"/>
          <a:ext cx="344328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43" name="Equation" r:id="rId8" imgW="1434960" imgH="393480" progId="Equation.3">
                  <p:embed/>
                </p:oleObj>
              </mc:Choice>
              <mc:Fallback>
                <p:oleObj name="Equation" r:id="rId8" imgW="1434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863850" y="2767379"/>
                        <a:ext cx="3443287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737296"/>
              </p:ext>
            </p:extLst>
          </p:nvPr>
        </p:nvGraphicFramePr>
        <p:xfrm>
          <a:off x="681589" y="3928068"/>
          <a:ext cx="3411537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44" name="Equation" r:id="rId10" imgW="1422360" imgH="419040" progId="Equation.3">
                  <p:embed/>
                </p:oleObj>
              </mc:Choice>
              <mc:Fallback>
                <p:oleObj name="Equation" r:id="rId10" imgW="14223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81589" y="3928068"/>
                        <a:ext cx="3411537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3619784"/>
              </p:ext>
            </p:extLst>
          </p:nvPr>
        </p:nvGraphicFramePr>
        <p:xfrm>
          <a:off x="3117299" y="4699479"/>
          <a:ext cx="4203700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45" name="Equation" r:id="rId12" imgW="1752480" imgH="393480" progId="Equation.3">
                  <p:embed/>
                </p:oleObj>
              </mc:Choice>
              <mc:Fallback>
                <p:oleObj name="Equation" r:id="rId12" imgW="17524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117299" y="4699479"/>
                        <a:ext cx="4203700" cy="944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526570"/>
              </p:ext>
            </p:extLst>
          </p:nvPr>
        </p:nvGraphicFramePr>
        <p:xfrm>
          <a:off x="4639711" y="4008437"/>
          <a:ext cx="399097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46" name="Equation" r:id="rId14" imgW="1663560" imgH="279360" progId="Equation.3">
                  <p:embed/>
                </p:oleObj>
              </mc:Choice>
              <mc:Fallback>
                <p:oleObj name="Equation" r:id="rId14" imgW="166356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639711" y="4008437"/>
                        <a:ext cx="3990975" cy="66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8256839"/>
              </p:ext>
            </p:extLst>
          </p:nvPr>
        </p:nvGraphicFramePr>
        <p:xfrm>
          <a:off x="2507699" y="5666697"/>
          <a:ext cx="54229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47" name="Equation" r:id="rId16" imgW="2260440" imgH="393480" progId="Equation.3">
                  <p:embed/>
                </p:oleObj>
              </mc:Choice>
              <mc:Fallback>
                <p:oleObj name="Equation" r:id="rId16" imgW="22604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507699" y="5666697"/>
                        <a:ext cx="5422900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" name="Ink 2"/>
              <p14:cNvContentPartPr/>
              <p14:nvPr/>
            </p14:nvContentPartPr>
            <p14:xfrm>
              <a:off x="4218840" y="3779640"/>
              <a:ext cx="1462320" cy="8794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210560" y="3766320"/>
                <a:ext cx="1481040" cy="90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03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25" y="76200"/>
            <a:ext cx="7772400" cy="1143000"/>
          </a:xfrm>
        </p:spPr>
        <p:txBody>
          <a:bodyPr/>
          <a:lstStyle/>
          <a:p>
            <a:r>
              <a:rPr lang="en-IN" sz="2800" dirty="0" smtClean="0"/>
              <a:t>Example: Solution of Exact FO-NL-ODE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1795945"/>
              </p:ext>
            </p:extLst>
          </p:nvPr>
        </p:nvGraphicFramePr>
        <p:xfrm>
          <a:off x="2911293" y="2133600"/>
          <a:ext cx="3411537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108" name="Equation" r:id="rId4" imgW="1422360" imgH="419040" progId="Equation.3">
                  <p:embed/>
                </p:oleObj>
              </mc:Choice>
              <mc:Fallback>
                <p:oleObj name="Equation" r:id="rId4" imgW="14223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11293" y="2133600"/>
                        <a:ext cx="3411537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77102"/>
              </p:ext>
            </p:extLst>
          </p:nvPr>
        </p:nvGraphicFramePr>
        <p:xfrm>
          <a:off x="1694815" y="1137725"/>
          <a:ext cx="54229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109" name="Equation" r:id="rId6" imgW="2260440" imgH="393480" progId="Equation.3">
                  <p:embed/>
                </p:oleObj>
              </mc:Choice>
              <mc:Fallback>
                <p:oleObj name="Equation" r:id="rId6" imgW="22604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94815" y="1137725"/>
                        <a:ext cx="5422900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8174208"/>
              </p:ext>
            </p:extLst>
          </p:nvPr>
        </p:nvGraphicFramePr>
        <p:xfrm>
          <a:off x="1557496" y="3340100"/>
          <a:ext cx="569753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110" name="Equation" r:id="rId8" imgW="2374560" imgH="393480" progId="Equation.3">
                  <p:embed/>
                </p:oleObj>
              </mc:Choice>
              <mc:Fallback>
                <p:oleObj name="Equation" r:id="rId8" imgW="23745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57496" y="3340100"/>
                        <a:ext cx="5697537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7503206"/>
              </p:ext>
            </p:extLst>
          </p:nvPr>
        </p:nvGraphicFramePr>
        <p:xfrm>
          <a:off x="1495364" y="4484345"/>
          <a:ext cx="57277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111" name="Equation" r:id="rId10" imgW="2387520" imgH="393480" progId="Equation.3">
                  <p:embed/>
                </p:oleObj>
              </mc:Choice>
              <mc:Fallback>
                <p:oleObj name="Equation" r:id="rId10" imgW="23875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95364" y="4484345"/>
                        <a:ext cx="5727700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1577617"/>
              </p:ext>
            </p:extLst>
          </p:nvPr>
        </p:nvGraphicFramePr>
        <p:xfrm>
          <a:off x="1993900" y="5599113"/>
          <a:ext cx="4783138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112" name="Equation" r:id="rId12" imgW="1993680" imgH="419040" progId="Equation.3">
                  <p:embed/>
                </p:oleObj>
              </mc:Choice>
              <mc:Fallback>
                <p:oleObj name="Equation" r:id="rId12" imgW="19936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993900" y="5599113"/>
                        <a:ext cx="4783138" cy="100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" name="Ink 2"/>
              <p14:cNvContentPartPr/>
              <p14:nvPr/>
            </p14:nvContentPartPr>
            <p14:xfrm>
              <a:off x="3252240" y="5555880"/>
              <a:ext cx="2946960" cy="12762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248640" y="5543640"/>
                <a:ext cx="2962080" cy="129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124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25" y="76200"/>
            <a:ext cx="7772400" cy="1143000"/>
          </a:xfrm>
        </p:spPr>
        <p:txBody>
          <a:bodyPr/>
          <a:lstStyle/>
          <a:p>
            <a:r>
              <a:rPr lang="en-IN" sz="2800" dirty="0" smtClean="0"/>
              <a:t>Example: Solution of Exact FO-NL-ODE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422283"/>
              </p:ext>
            </p:extLst>
          </p:nvPr>
        </p:nvGraphicFramePr>
        <p:xfrm>
          <a:off x="2044368" y="1372577"/>
          <a:ext cx="4783138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126" name="Equation" r:id="rId4" imgW="1993680" imgH="419040" progId="Equation.3">
                  <p:embed/>
                </p:oleObj>
              </mc:Choice>
              <mc:Fallback>
                <p:oleObj name="Equation" r:id="rId4" imgW="19936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44368" y="1372577"/>
                        <a:ext cx="4783138" cy="100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1995021"/>
              </p:ext>
            </p:extLst>
          </p:nvPr>
        </p:nvGraphicFramePr>
        <p:xfrm>
          <a:off x="3170238" y="2768600"/>
          <a:ext cx="21018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127" name="Equation" r:id="rId6" imgW="876240" imgH="228600" progId="Equation.3">
                  <p:embed/>
                </p:oleObj>
              </mc:Choice>
              <mc:Fallback>
                <p:oleObj name="Equation" r:id="rId6" imgW="8762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70238" y="2768600"/>
                        <a:ext cx="2101850" cy="547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4947406"/>
              </p:ext>
            </p:extLst>
          </p:nvPr>
        </p:nvGraphicFramePr>
        <p:xfrm>
          <a:off x="2118519" y="3582133"/>
          <a:ext cx="4205287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128" name="Equation" r:id="rId8" imgW="1752480" imgH="279360" progId="Equation.3">
                  <p:embed/>
                </p:oleObj>
              </mc:Choice>
              <mc:Fallback>
                <p:oleObj name="Equation" r:id="rId8" imgW="175248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118519" y="3582133"/>
                        <a:ext cx="4205287" cy="66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517612"/>
              </p:ext>
            </p:extLst>
          </p:nvPr>
        </p:nvGraphicFramePr>
        <p:xfrm>
          <a:off x="2562225" y="4711700"/>
          <a:ext cx="374650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129" name="Equation" r:id="rId10" imgW="1562040" imgH="228600" progId="Equation.3">
                  <p:embed/>
                </p:oleObj>
              </mc:Choice>
              <mc:Fallback>
                <p:oleObj name="Equation" r:id="rId10" imgW="15620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562225" y="4711700"/>
                        <a:ext cx="3746500" cy="54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3606480" y="2820960"/>
              <a:ext cx="5372280" cy="39549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95320" y="2810520"/>
                <a:ext cx="5386680" cy="397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916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138" y="2890373"/>
            <a:ext cx="7772400" cy="1143000"/>
          </a:xfrm>
        </p:spPr>
        <p:txBody>
          <a:bodyPr/>
          <a:lstStyle/>
          <a:p>
            <a:r>
              <a:rPr lang="en-IN" sz="2800" dirty="0" smtClean="0"/>
              <a:t>Exact FO-NL-ODEs for Research in </a:t>
            </a:r>
            <a:r>
              <a:rPr lang="en-IN" sz="2800" dirty="0" err="1" smtClean="0"/>
              <a:t>Thermofluids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1400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350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65493"/>
            <a:ext cx="6400800" cy="777180"/>
          </a:xfrm>
        </p:spPr>
        <p:txBody>
          <a:bodyPr/>
          <a:lstStyle/>
          <a:p>
            <a:r>
              <a:rPr lang="en-US" sz="2800" dirty="0" smtClean="0"/>
              <a:t>Heat Treatment of Metallic Nano Particles</a:t>
            </a:r>
            <a:endParaRPr lang="en-US" sz="2800" dirty="0"/>
          </a:p>
        </p:txBody>
      </p:sp>
      <p:sp>
        <p:nvSpPr>
          <p:cNvPr id="402435" name="Rectangle 3"/>
          <p:cNvSpPr>
            <a:spLocks noChangeArrowheads="1"/>
          </p:cNvSpPr>
          <p:nvPr/>
        </p:nvSpPr>
        <p:spPr bwMode="auto">
          <a:xfrm>
            <a:off x="390074" y="1170086"/>
            <a:ext cx="822959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 dirty="0">
                <a:latin typeface="+mn-lt"/>
              </a:rPr>
              <a:t>For </a:t>
            </a:r>
            <a:r>
              <a:rPr lang="en-US" b="0" dirty="0" smtClean="0">
                <a:latin typeface="+mn-lt"/>
              </a:rPr>
              <a:t>these cases </a:t>
            </a:r>
            <a:r>
              <a:rPr lang="en-US" b="0" i="1" dirty="0">
                <a:latin typeface="+mn-lt"/>
              </a:rPr>
              <a:t>Bi</a:t>
            </a:r>
            <a:r>
              <a:rPr lang="en-US" b="0" dirty="0">
                <a:latin typeface="+mn-lt"/>
              </a:rPr>
              <a:t> </a:t>
            </a:r>
            <a:r>
              <a:rPr lang="en-US" b="0" dirty="0">
                <a:latin typeface="+mn-lt"/>
                <a:sym typeface="Symbol" panose="05050102010706020507" pitchFamily="18" charset="2"/>
              </a:rPr>
              <a:t> </a:t>
            </a:r>
            <a:r>
              <a:rPr lang="en-US" b="0" dirty="0">
                <a:latin typeface="+mn-lt"/>
              </a:rPr>
              <a:t>1.0.and the temperature profile within the body is quite uniform. </a:t>
            </a:r>
            <a:endParaRPr lang="en-US" b="0" dirty="0" smtClean="0">
              <a:latin typeface="+mn-lt"/>
            </a:endParaRPr>
          </a:p>
          <a:p>
            <a:pPr>
              <a:spcBef>
                <a:spcPct val="50000"/>
              </a:spcBef>
            </a:pPr>
            <a:r>
              <a:rPr lang="en-US" dirty="0" smtClean="0">
                <a:latin typeface="+mn-lt"/>
              </a:rPr>
              <a:t>The ODE for Instantaneous temperature of metallic solid is:</a:t>
            </a:r>
            <a:endParaRPr lang="en-US" b="0" dirty="0">
              <a:latin typeface="+mn-lt"/>
            </a:endParaRPr>
          </a:p>
        </p:txBody>
      </p:sp>
      <p:pic>
        <p:nvPicPr>
          <p:cNvPr id="402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012" y="2609409"/>
            <a:ext cx="2778877" cy="2125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3441191"/>
              </p:ext>
            </p:extLst>
          </p:nvPr>
        </p:nvGraphicFramePr>
        <p:xfrm>
          <a:off x="886193" y="2639748"/>
          <a:ext cx="441325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74" name="Equation" r:id="rId4" imgW="2031840" imgH="393480" progId="Equation.3">
                  <p:embed/>
                </p:oleObj>
              </mc:Choice>
              <mc:Fallback>
                <p:oleObj name="Equation" r:id="rId4" imgW="2031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6193" y="2639748"/>
                        <a:ext cx="441325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95539" y="3836228"/>
            <a:ext cx="1021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Define</a:t>
            </a:r>
            <a:endParaRPr lang="en-IN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2100769" y="3738033"/>
          <a:ext cx="2404105" cy="559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75" name="Equation" r:id="rId6" imgW="927000" imgH="215640" progId="Equation.3">
                  <p:embed/>
                </p:oleObj>
              </mc:Choice>
              <mc:Fallback>
                <p:oleObj name="Equation" r:id="rId6" imgW="9270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00769" y="3738033"/>
                        <a:ext cx="2404105" cy="559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2138363" y="4495800"/>
          <a:ext cx="2306637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76" name="Equation" r:id="rId8" imgW="888840" imgH="393480" progId="Equation.3">
                  <p:embed/>
                </p:oleObj>
              </mc:Choice>
              <mc:Fallback>
                <p:oleObj name="Equation" r:id="rId8" imgW="8888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138363" y="4495800"/>
                        <a:ext cx="2306637" cy="1022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10"/>
          <p:cNvGraphicFramePr>
            <a:graphicFrameLocks noChangeAspect="1"/>
          </p:cNvGraphicFramePr>
          <p:nvPr>
            <p:extLst/>
          </p:nvPr>
        </p:nvGraphicFramePr>
        <p:xfrm>
          <a:off x="1438275" y="5675313"/>
          <a:ext cx="350202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77" name="Equation" r:id="rId10" imgW="1612800" imgH="393480" progId="Equation.3">
                  <p:embed/>
                </p:oleObj>
              </mc:Choice>
              <mc:Fallback>
                <p:oleObj name="Equation" r:id="rId10" imgW="1612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8275" y="5675313"/>
                        <a:ext cx="3502025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" name="Ink 3"/>
              <p14:cNvContentPartPr/>
              <p14:nvPr/>
            </p14:nvContentPartPr>
            <p14:xfrm>
              <a:off x="2972520" y="1269360"/>
              <a:ext cx="360000" cy="3452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962080" y="1259280"/>
                <a:ext cx="382320" cy="36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225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2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2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402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35" grpId="0" build="p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1880"/>
            <a:ext cx="8308828" cy="1143000"/>
          </a:xfrm>
        </p:spPr>
        <p:txBody>
          <a:bodyPr/>
          <a:lstStyle/>
          <a:p>
            <a:r>
              <a:rPr lang="en-IN" sz="2800" dirty="0" smtClean="0"/>
              <a:t>Cooling of Metallic Particles  at Very High Temperatures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748" y="1905000"/>
            <a:ext cx="8812252" cy="3404019"/>
          </a:xfrm>
        </p:spPr>
        <p:txBody>
          <a:bodyPr/>
          <a:lstStyle/>
          <a:p>
            <a:r>
              <a:rPr lang="en-IN" sz="2400" dirty="0"/>
              <a:t>Experimental investigations on the specific heats of </a:t>
            </a:r>
            <a:r>
              <a:rPr lang="en-IN" sz="2400" dirty="0" smtClean="0"/>
              <a:t>metals  </a:t>
            </a:r>
            <a:r>
              <a:rPr lang="en-IN" sz="2400" dirty="0"/>
              <a:t>may be divided into three </a:t>
            </a:r>
            <a:r>
              <a:rPr lang="en-IN" sz="2400" dirty="0" smtClean="0"/>
              <a:t>sub-regions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 smtClean="0"/>
              <a:t>The liquid helium </a:t>
            </a:r>
            <a:r>
              <a:rPr lang="en-IN" sz="2400" dirty="0"/>
              <a:t>region is roughly between 0.1° and 4° K; </a:t>
            </a:r>
            <a:endParaRPr lang="en-IN" sz="2400" dirty="0" smtClean="0"/>
          </a:p>
          <a:p>
            <a:r>
              <a:rPr lang="en-IN" sz="2400" dirty="0" smtClean="0"/>
              <a:t>The intermediate </a:t>
            </a:r>
            <a:r>
              <a:rPr lang="en-IN" sz="2400" dirty="0"/>
              <a:t>temperature range is 4° to 300° K; and </a:t>
            </a:r>
            <a:endParaRPr lang="en-IN" sz="2400" dirty="0" smtClean="0"/>
          </a:p>
          <a:p>
            <a:r>
              <a:rPr lang="en-IN" sz="2400" dirty="0" smtClean="0"/>
              <a:t>The high </a:t>
            </a:r>
            <a:r>
              <a:rPr lang="en-IN" sz="2400" dirty="0"/>
              <a:t>temperature range is 298.15° K and above, </a:t>
            </a:r>
            <a:r>
              <a:rPr lang="en-IN" sz="2400" dirty="0" smtClean="0"/>
              <a:t>which is of our interest.</a:t>
            </a:r>
            <a:endParaRPr lang="en-IN" sz="2400" dirty="0"/>
          </a:p>
          <a:p>
            <a:r>
              <a:rPr lang="en-IN" sz="2400" dirty="0" smtClean="0"/>
              <a:t>The most </a:t>
            </a:r>
            <a:r>
              <a:rPr lang="en-IN" sz="2400" dirty="0"/>
              <a:t>widely used </a:t>
            </a:r>
            <a:r>
              <a:rPr lang="en-IN" sz="2400" dirty="0" smtClean="0"/>
              <a:t>equation for specific heat is the </a:t>
            </a:r>
            <a:r>
              <a:rPr lang="en-IN" sz="2400" dirty="0"/>
              <a:t>cube </a:t>
            </a:r>
            <a:r>
              <a:rPr lang="en-IN" sz="2400" dirty="0" smtClean="0"/>
              <a:t>law with higher order lattice terms.</a:t>
            </a:r>
            <a:endParaRPr lang="en-IN" sz="2400" dirty="0"/>
          </a:p>
        </p:txBody>
      </p:sp>
      <p:graphicFrame>
        <p:nvGraphicFramePr>
          <p:cNvPr id="23" name="Object 10"/>
          <p:cNvGraphicFramePr>
            <a:graphicFrameLocks noChangeAspect="1"/>
          </p:cNvGraphicFramePr>
          <p:nvPr>
            <p:extLst/>
          </p:nvPr>
        </p:nvGraphicFramePr>
        <p:xfrm>
          <a:off x="1022212" y="1132682"/>
          <a:ext cx="350202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32" name="Equation" r:id="rId3" imgW="1612800" imgH="393480" progId="Equation.3">
                  <p:embed/>
                </p:oleObj>
              </mc:Choice>
              <mc:Fallback>
                <p:oleObj name="Equation" r:id="rId3" imgW="1612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212" y="1132682"/>
                        <a:ext cx="3502025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697469" y="5428534"/>
          <a:ext cx="33210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33" name="Equation" r:id="rId5" imgW="1180800" imgH="228600" progId="Equation.3">
                  <p:embed/>
                </p:oleObj>
              </mc:Choice>
              <mc:Fallback>
                <p:oleObj name="Equation" r:id="rId5" imgW="11808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7469" y="5428534"/>
                        <a:ext cx="3321050" cy="641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4781187" y="5436394"/>
          <a:ext cx="3536950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34" name="Equation" r:id="rId7" imgW="1257120" imgH="228600" progId="Equation.3">
                  <p:embed/>
                </p:oleObj>
              </mc:Choice>
              <mc:Fallback>
                <p:oleObj name="Equation" r:id="rId7" imgW="125712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81187" y="5436394"/>
                        <a:ext cx="3536950" cy="642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10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81326"/>
            <a:ext cx="6977063" cy="1143000"/>
          </a:xfrm>
        </p:spPr>
        <p:txBody>
          <a:bodyPr/>
          <a:lstStyle/>
          <a:p>
            <a:r>
              <a:rPr lang="en-IN" sz="2800" dirty="0" smtClean="0"/>
              <a:t>Non Linear FO-ODE for Cooling of Nano Metallic Particles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02827"/>
            <a:ext cx="7772400" cy="564173"/>
          </a:xfrm>
        </p:spPr>
        <p:txBody>
          <a:bodyPr/>
          <a:lstStyle/>
          <a:p>
            <a:r>
              <a:rPr lang="en-IN" sz="2400" dirty="0" smtClean="0"/>
              <a:t>Compare with standard form of NL-FO-ODE</a:t>
            </a:r>
            <a:endParaRPr lang="en-IN" sz="2400" dirty="0"/>
          </a:p>
        </p:txBody>
      </p:sp>
      <p:graphicFrame>
        <p:nvGraphicFramePr>
          <p:cNvPr id="19" name="Object 10"/>
          <p:cNvGraphicFramePr>
            <a:graphicFrameLocks noChangeAspect="1"/>
          </p:cNvGraphicFramePr>
          <p:nvPr>
            <p:extLst/>
          </p:nvPr>
        </p:nvGraphicFramePr>
        <p:xfrm>
          <a:off x="1206500" y="1238250"/>
          <a:ext cx="5735638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80" name="Equation" r:id="rId3" imgW="2641320" imgH="393480" progId="Equation.3">
                  <p:embed/>
                </p:oleObj>
              </mc:Choice>
              <mc:Fallback>
                <p:oleObj name="Equation" r:id="rId3" imgW="2641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00" y="1238250"/>
                        <a:ext cx="5735638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3094038" y="2638425"/>
          <a:ext cx="3351212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81" name="Equation" r:id="rId5" imgW="1396800" imgH="393480" progId="Equation.3">
                  <p:embed/>
                </p:oleObj>
              </mc:Choice>
              <mc:Fallback>
                <p:oleObj name="Equation" r:id="rId5" imgW="13968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94038" y="2638425"/>
                        <a:ext cx="3351212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320675" y="3656013"/>
          <a:ext cx="4508500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82" name="Equation" r:id="rId7" imgW="1879560" imgH="228600" progId="Equation.3">
                  <p:embed/>
                </p:oleObj>
              </mc:Choice>
              <mc:Fallback>
                <p:oleObj name="Equation" r:id="rId7" imgW="18795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0675" y="3656013"/>
                        <a:ext cx="4508500" cy="547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561383" y="4597888"/>
          <a:ext cx="27114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83" name="Equation" r:id="rId9" imgW="1130040" imgH="228600" progId="Equation.3">
                  <p:embed/>
                </p:oleObj>
              </mc:Choice>
              <mc:Fallback>
                <p:oleObj name="Equation" r:id="rId9" imgW="11300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1383" y="4597888"/>
                        <a:ext cx="2711450" cy="547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5761038" y="3900488"/>
          <a:ext cx="1368425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84" name="Equation" r:id="rId11" imgW="571320" imgH="393480" progId="Equation.3">
                  <p:embed/>
                </p:oleObj>
              </mc:Choice>
              <mc:Fallback>
                <p:oleObj name="Equation" r:id="rId11" imgW="571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761038" y="3900488"/>
                        <a:ext cx="1368425" cy="944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Content Placeholder 2"/>
          <p:cNvSpPr txBox="1">
            <a:spLocks/>
          </p:cNvSpPr>
          <p:nvPr/>
        </p:nvSpPr>
        <p:spPr bwMode="auto">
          <a:xfrm>
            <a:off x="573859" y="5551976"/>
            <a:ext cx="7772400" cy="564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Above equation is not an Exact NL-FO-ODE.</a:t>
            </a:r>
            <a:endParaRPr lang="en-IN" sz="2400" kern="0" dirty="0"/>
          </a:p>
        </p:txBody>
      </p:sp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10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54" y="48530"/>
            <a:ext cx="6830646" cy="1143000"/>
          </a:xfrm>
        </p:spPr>
        <p:txBody>
          <a:bodyPr/>
          <a:lstStyle/>
          <a:p>
            <a:r>
              <a:rPr lang="en-IN" sz="2800" dirty="0" smtClean="0"/>
              <a:t>Models for Specific Heat to Obtain Exact ODE</a:t>
            </a:r>
            <a:endParaRPr lang="en-IN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743200" y="1499505"/>
          <a:ext cx="33210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04" name="Equation" r:id="rId3" imgW="1180800" imgH="228600" progId="Equation.3">
                  <p:embed/>
                </p:oleObj>
              </mc:Choice>
              <mc:Fallback>
                <p:oleObj name="Equation" r:id="rId3" imgW="11808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43200" y="1499505"/>
                        <a:ext cx="3321050" cy="641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2668588" y="2306638"/>
          <a:ext cx="274955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05" name="Equation" r:id="rId5" imgW="977760" imgH="228600" progId="Equation.3">
                  <p:embed/>
                </p:oleObj>
              </mc:Choice>
              <mc:Fallback>
                <p:oleObj name="Equation" r:id="rId5" imgW="9777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68588" y="2306638"/>
                        <a:ext cx="2749550" cy="641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198563" y="3309938"/>
          <a:ext cx="2249487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06" name="Equation" r:id="rId7" imgW="799920" imgH="215640" progId="Equation.3">
                  <p:embed/>
                </p:oleObj>
              </mc:Choice>
              <mc:Fallback>
                <p:oleObj name="Equation" r:id="rId7" imgW="7999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98563" y="3309938"/>
                        <a:ext cx="2249487" cy="60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3606800" y="3255963"/>
          <a:ext cx="3429000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07" name="Equation" r:id="rId9" imgW="1218960" imgH="228600" progId="Equation.3">
                  <p:embed/>
                </p:oleObj>
              </mc:Choice>
              <mc:Fallback>
                <p:oleObj name="Equation" r:id="rId9" imgW="12189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606800" y="3255963"/>
                        <a:ext cx="3429000" cy="642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1790700" y="4249738"/>
          <a:ext cx="4500563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08" name="Equation" r:id="rId11" imgW="1600200" imgH="558720" progId="Equation.3">
                  <p:embed/>
                </p:oleObj>
              </mc:Choice>
              <mc:Fallback>
                <p:oleObj name="Equation" r:id="rId11" imgW="1600200" imgH="5587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790700" y="4249738"/>
                        <a:ext cx="4500563" cy="1571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047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37" y="206264"/>
            <a:ext cx="7772400" cy="848351"/>
          </a:xfrm>
        </p:spPr>
        <p:txBody>
          <a:bodyPr/>
          <a:lstStyle/>
          <a:p>
            <a:r>
              <a:rPr lang="en-IN" sz="2800" dirty="0" smtClean="0"/>
              <a:t>A modified Model to Obtain Exact ODE</a:t>
            </a:r>
            <a:endParaRPr lang="en-IN" sz="2800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2859251" y="1080417"/>
          <a:ext cx="29845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76" name="Equation" r:id="rId3" imgW="1244520" imgH="393480" progId="Equation.3">
                  <p:embed/>
                </p:oleObj>
              </mc:Choice>
              <mc:Fallback>
                <p:oleObj name="Equation" r:id="rId3" imgW="12445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59251" y="1080417"/>
                        <a:ext cx="2984500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4591270" y="3455029"/>
          <a:ext cx="3840163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77" name="Equation" r:id="rId5" imgW="1600200" imgH="279360" progId="Equation.3">
                  <p:embed/>
                </p:oleObj>
              </mc:Choice>
              <mc:Fallback>
                <p:oleObj name="Equation" r:id="rId5" imgW="160020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91270" y="3455029"/>
                        <a:ext cx="3840163" cy="66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/>
          <p:cNvSpPr/>
          <p:nvPr/>
        </p:nvSpPr>
        <p:spPr>
          <a:xfrm>
            <a:off x="231631" y="3655330"/>
            <a:ext cx="41376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latin typeface="+mn-lt"/>
              </a:rPr>
              <a:t>The </a:t>
            </a:r>
            <a:r>
              <a:rPr lang="en-IN" dirty="0">
                <a:latin typeface="+mn-lt"/>
              </a:rPr>
              <a:t>general solution is given by</a:t>
            </a: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/>
          </p:nvPr>
        </p:nvGraphicFramePr>
        <p:xfrm>
          <a:off x="705070" y="2108427"/>
          <a:ext cx="188912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78" name="Equation" r:id="rId7" imgW="787320" imgH="215640" progId="Equation.3">
                  <p:embed/>
                </p:oleObj>
              </mc:Choice>
              <mc:Fallback>
                <p:oleObj name="Equation" r:id="rId7" imgW="7873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05070" y="2108427"/>
                        <a:ext cx="1889125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/>
          </p:nvPr>
        </p:nvGraphicFramePr>
        <p:xfrm>
          <a:off x="601168" y="2864278"/>
          <a:ext cx="2346325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79" name="Equation" r:id="rId9" imgW="977760" imgH="228600" progId="Equation.3">
                  <p:embed/>
                </p:oleObj>
              </mc:Choice>
              <mc:Fallback>
                <p:oleObj name="Equation" r:id="rId9" imgW="9777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1168" y="2864278"/>
                        <a:ext cx="2346325" cy="547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/>
          </p:nvPr>
        </p:nvGraphicFramePr>
        <p:xfrm>
          <a:off x="4150171" y="2059456"/>
          <a:ext cx="2128838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80" name="Equation" r:id="rId11" imgW="888840" imgH="393480" progId="Equation.3">
                  <p:embed/>
                </p:oleObj>
              </mc:Choice>
              <mc:Fallback>
                <p:oleObj name="Equation" r:id="rId11" imgW="8888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50171" y="2059456"/>
                        <a:ext cx="2128838" cy="944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/>
          </p:nvPr>
        </p:nvGraphicFramePr>
        <p:xfrm>
          <a:off x="381000" y="4433344"/>
          <a:ext cx="341312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81" name="Equation" r:id="rId13" imgW="1422360" imgH="279360" progId="Equation.3">
                  <p:embed/>
                </p:oleObj>
              </mc:Choice>
              <mc:Fallback>
                <p:oleObj name="Equation" r:id="rId13" imgW="142236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81000" y="4433344"/>
                        <a:ext cx="3413125" cy="66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/>
          </p:nvPr>
        </p:nvGraphicFramePr>
        <p:xfrm>
          <a:off x="4892327" y="4420899"/>
          <a:ext cx="2773363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82" name="Equation" r:id="rId15" imgW="1155600" imgH="228600" progId="Equation.3">
                  <p:embed/>
                </p:oleObj>
              </mc:Choice>
              <mc:Fallback>
                <p:oleObj name="Equation" r:id="rId15" imgW="1155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892327" y="4420899"/>
                        <a:ext cx="2773363" cy="54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/>
          </p:nvPr>
        </p:nvGraphicFramePr>
        <p:xfrm>
          <a:off x="138497" y="5359413"/>
          <a:ext cx="4571325" cy="919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83" name="Equation" r:id="rId17" imgW="2145960" imgH="431640" progId="Equation.3">
                  <p:embed/>
                </p:oleObj>
              </mc:Choice>
              <mc:Fallback>
                <p:oleObj name="Equation" r:id="rId17" imgW="21459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38497" y="5359413"/>
                        <a:ext cx="4571325" cy="9193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/>
          </p:nvPr>
        </p:nvGraphicFramePr>
        <p:xfrm>
          <a:off x="5027588" y="5406534"/>
          <a:ext cx="3705225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84" name="Equation" r:id="rId19" imgW="1739880" imgH="431640" progId="Equation.3">
                  <p:embed/>
                </p:oleObj>
              </mc:Choice>
              <mc:Fallback>
                <p:oleObj name="Equation" r:id="rId19" imgW="17398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027588" y="5406534"/>
                        <a:ext cx="3705225" cy="919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6" name="Rectangle 19458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13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3079" y="114300"/>
            <a:ext cx="5274855" cy="1143000"/>
          </a:xfrm>
        </p:spPr>
        <p:txBody>
          <a:bodyPr/>
          <a:lstStyle/>
          <a:p>
            <a:r>
              <a:rPr lang="en-IN" sz="2800" dirty="0" smtClean="0"/>
              <a:t>The general Solution of an Exact NL FO-ODE</a:t>
            </a:r>
            <a:endParaRPr lang="en-IN" sz="28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292343"/>
              </p:ext>
            </p:extLst>
          </p:nvPr>
        </p:nvGraphicFramePr>
        <p:xfrm>
          <a:off x="2606437" y="3657600"/>
          <a:ext cx="3106737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28" name="Equation" r:id="rId3" imgW="1295280" imgH="228600" progId="Equation.3">
                  <p:embed/>
                </p:oleObj>
              </mc:Choice>
              <mc:Fallback>
                <p:oleObj name="Equation" r:id="rId3" imgW="12952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06437" y="3657600"/>
                        <a:ext cx="3106737" cy="54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1617566"/>
              </p:ext>
            </p:extLst>
          </p:nvPr>
        </p:nvGraphicFramePr>
        <p:xfrm>
          <a:off x="2307192" y="1481138"/>
          <a:ext cx="3705225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29" name="Equation" r:id="rId5" imgW="1739880" imgH="431640" progId="Equation.3">
                  <p:embed/>
                </p:oleObj>
              </mc:Choice>
              <mc:Fallback>
                <p:oleObj name="Equation" r:id="rId5" imgW="17398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07192" y="1481138"/>
                        <a:ext cx="3705225" cy="919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6027473"/>
              </p:ext>
            </p:extLst>
          </p:nvPr>
        </p:nvGraphicFramePr>
        <p:xfrm>
          <a:off x="3655407" y="2794457"/>
          <a:ext cx="110807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30" name="Equation" r:id="rId7" imgW="520560" imgH="228600" progId="Equation.3">
                  <p:embed/>
                </p:oleObj>
              </mc:Choice>
              <mc:Fallback>
                <p:oleObj name="Equation" r:id="rId7" imgW="5205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55407" y="2794457"/>
                        <a:ext cx="1108075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070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general-anaesthesia.com/images/james-wat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0"/>
            <a:ext cx="2700338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412750" y="1077913"/>
            <a:ext cx="8001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James Watt radically improved Newcomen's engine (1769) by condensing the steam outside the cylinder .</a:t>
            </a:r>
          </a:p>
        </p:txBody>
      </p:sp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138113" y="150813"/>
            <a:ext cx="6034087" cy="990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800">
                <a:solidFill>
                  <a:schemeClr val="tx2"/>
                </a:solidFill>
              </a:rPr>
              <a:t>James Watt’s  Engine : Most Important Innovation for Conservation</a:t>
            </a:r>
            <a:endParaRPr lang="en-US" sz="4400">
              <a:solidFill>
                <a:schemeClr val="tx2"/>
              </a:solidFill>
            </a:endParaRPr>
          </a:p>
        </p:txBody>
      </p:sp>
      <p:grpSp>
        <p:nvGrpSpPr>
          <p:cNvPr id="4101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0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107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1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1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0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1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09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13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14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1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1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105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881063"/>
            <a:ext cx="7620000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38313"/>
            <a:ext cx="7364413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36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685800" y="1524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800" b="1">
                <a:solidFill>
                  <a:schemeClr val="tx2"/>
                </a:solidFill>
              </a:rPr>
              <a:t>James Watt Engine</a:t>
            </a:r>
            <a:endParaRPr lang="en-US" sz="2800">
              <a:solidFill>
                <a:schemeClr val="tx2"/>
              </a:solidFill>
            </a:endParaRP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366713" y="2178800"/>
            <a:ext cx="4724400" cy="257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400" dirty="0"/>
              <a:t> Watt's Double-Acting Engine, 1784.</a:t>
            </a:r>
          </a:p>
          <a:p>
            <a:r>
              <a:rPr lang="en-US" sz="2400" dirty="0"/>
              <a:t>The Watt Hammer, 1784.</a:t>
            </a:r>
          </a:p>
          <a:p>
            <a:r>
              <a:rPr lang="en-US" sz="2400" dirty="0"/>
              <a:t>Trevithick's Locomotive, 1804</a:t>
            </a:r>
          </a:p>
          <a:p>
            <a:r>
              <a:rPr lang="en-US" sz="2400" dirty="0"/>
              <a:t>The " </a:t>
            </a:r>
            <a:r>
              <a:rPr lang="en-US" sz="2400" dirty="0" err="1"/>
              <a:t>Atlantlc</a:t>
            </a:r>
            <a:r>
              <a:rPr lang="en-US" sz="2400" dirty="0"/>
              <a:t>," 1832.</a:t>
            </a:r>
          </a:p>
          <a:p>
            <a:endParaRPr lang="en-US" sz="2400" dirty="0"/>
          </a:p>
        </p:txBody>
      </p:sp>
      <p:graphicFrame>
        <p:nvGraphicFramePr>
          <p:cNvPr id="6148" name="Object 2"/>
          <p:cNvGraphicFramePr>
            <a:graphicFrameLocks noChangeAspect="1"/>
          </p:cNvGraphicFramePr>
          <p:nvPr/>
        </p:nvGraphicFramePr>
        <p:xfrm>
          <a:off x="5181600" y="1447800"/>
          <a:ext cx="356235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85" name="Clip" r:id="rId3" imgW="4114286" imgH="4752381" progId="MS_ClipArt_Gallery.2">
                  <p:embed/>
                </p:oleObj>
              </mc:Choice>
              <mc:Fallback>
                <p:oleObj name="Clip" r:id="rId3" imgW="4114286" imgH="4752381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447800"/>
                        <a:ext cx="356235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195" name="Ink 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32625" y="2336800"/>
              <a:ext cx="103188" cy="661988"/>
            </p14:xfrm>
          </p:contentPart>
        </mc:Choice>
        <mc:Fallback xmlns="">
          <p:pic>
            <p:nvPicPr>
              <p:cNvPr id="8195" name="Ink 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28670" y="2327801"/>
                <a:ext cx="119367" cy="6796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196" name="Ink 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772025" y="658813"/>
              <a:ext cx="2957513" cy="5010150"/>
            </p14:xfrm>
          </p:contentPart>
        </mc:Choice>
        <mc:Fallback xmlns="">
          <p:pic>
            <p:nvPicPr>
              <p:cNvPr id="8196" name="Ink 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60865" y="647653"/>
                <a:ext cx="2978034" cy="5030670"/>
              </a:xfrm>
              <a:prstGeom prst="rect">
                <a:avLst/>
              </a:prstGeom>
            </p:spPr>
          </p:pic>
        </mc:Fallback>
      </mc:AlternateContent>
      <p:grpSp>
        <p:nvGrpSpPr>
          <p:cNvPr id="6152" name="Group 2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5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157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16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16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615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616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16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6159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6163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164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616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616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16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155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251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2"/>
          <p:cNvSpPr>
            <a:spLocks noGrp="1"/>
          </p:cNvSpPr>
          <p:nvPr>
            <p:ph type="title"/>
          </p:nvPr>
        </p:nvSpPr>
        <p:spPr>
          <a:xfrm>
            <a:off x="274638" y="268288"/>
            <a:ext cx="6827837" cy="736600"/>
          </a:xfrm>
        </p:spPr>
        <p:txBody>
          <a:bodyPr/>
          <a:lstStyle/>
          <a:p>
            <a:r>
              <a:rPr lang="en-IN" sz="2800" smtClean="0"/>
              <a:t>Infusion of Analytical Ideas into Power Plant Development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0675" y="1295400"/>
            <a:ext cx="8686800" cy="5335588"/>
          </a:xfrm>
        </p:spPr>
        <p:txBody>
          <a:bodyPr/>
          <a:lstStyle/>
          <a:p>
            <a:r>
              <a:rPr lang="en-IN" sz="2400" smtClean="0"/>
              <a:t>Sir James Watt is an ingenious engineering scientist, who carried out most useful hardware research and development.</a:t>
            </a:r>
          </a:p>
          <a:p>
            <a:r>
              <a:rPr lang="en-IN" sz="2400" smtClean="0"/>
              <a:t>He was not aware of many of the thermodynamic quantities. </a:t>
            </a:r>
          </a:p>
          <a:p>
            <a:r>
              <a:rPr lang="en-IN" sz="2400" smtClean="0"/>
              <a:t>Later engineers used Charles and Boyle laws in sizing of cylinder.</a:t>
            </a:r>
          </a:p>
          <a:p>
            <a:r>
              <a:rPr lang="en-IN" sz="2400" smtClean="0"/>
              <a:t>Prof. James Black carriedout research to determine specific heats of steam and water.</a:t>
            </a:r>
          </a:p>
          <a:p>
            <a:r>
              <a:rPr lang="en-IN" sz="2400" smtClean="0"/>
              <a:t>There was a gradual infusion of analytical and theoretical research into basic hardware development.</a:t>
            </a:r>
          </a:p>
          <a:p>
            <a:r>
              <a:rPr lang="en-IN" sz="2400" smtClean="0"/>
              <a:t>Analytical methods helped in removal of uncertainty in engine operation. </a:t>
            </a:r>
          </a:p>
          <a:p>
            <a:r>
              <a:rPr lang="en-IN" sz="2400" smtClean="0"/>
              <a:t>Many theoreticians got motivated to work on theory of James Watt Engine.</a:t>
            </a:r>
          </a:p>
        </p:txBody>
      </p:sp>
      <p:grpSp>
        <p:nvGrpSpPr>
          <p:cNvPr id="7172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176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718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718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7177" name="Group 9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718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718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717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7182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7183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717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718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718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7174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798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08000" y="282575"/>
            <a:ext cx="6594475" cy="1143000"/>
          </a:xfrm>
        </p:spPr>
        <p:txBody>
          <a:bodyPr/>
          <a:lstStyle/>
          <a:p>
            <a:r>
              <a:rPr lang="en-US" sz="2800" smtClean="0">
                <a:solidFill>
                  <a:srgbClr val="663300"/>
                </a:solidFill>
              </a:rPr>
              <a:t>A MANUAL of the STEAM ENGINE and other PRIME MOVERS 1859  Rankine </a:t>
            </a:r>
          </a:p>
        </p:txBody>
      </p:sp>
      <p:sp>
        <p:nvSpPr>
          <p:cNvPr id="22531" name="Rectangle 1027"/>
          <p:cNvSpPr>
            <a:spLocks noGrp="1" noChangeArrowheads="1"/>
          </p:cNvSpPr>
          <p:nvPr>
            <p:ph idx="1"/>
          </p:nvPr>
        </p:nvSpPr>
        <p:spPr>
          <a:xfrm>
            <a:off x="336550" y="1670050"/>
            <a:ext cx="8670925" cy="3922713"/>
          </a:xfrm>
        </p:spPr>
        <p:txBody>
          <a:bodyPr/>
          <a:lstStyle/>
          <a:p>
            <a:r>
              <a:rPr lang="en-US" sz="2400" smtClean="0"/>
              <a:t>The conventional name “work of the thermodynamics ” by Rankine.</a:t>
            </a:r>
          </a:p>
          <a:p>
            <a:r>
              <a:rPr lang="en-US" sz="2400" smtClean="0"/>
              <a:t>Harmony meaning of this work becomes  " the manual of the steam engine and the other motive for action machines.’’</a:t>
            </a:r>
          </a:p>
          <a:p>
            <a:r>
              <a:rPr lang="en-US" sz="2400" smtClean="0"/>
              <a:t>Rankine is the largest meritorious person who in addition raises the technology of the steam engine to science, the word, "energy " is something due to him.</a:t>
            </a:r>
          </a:p>
          <a:p>
            <a:r>
              <a:rPr lang="en-US" sz="2400" smtClean="0"/>
              <a:t>This was related to the policy of researching the steam engine theoretically, brought the progress of the steam engine.</a:t>
            </a:r>
          </a:p>
        </p:txBody>
      </p:sp>
      <p:sp>
        <p:nvSpPr>
          <p:cNvPr id="12292" name="AutoShape 1030" descr="A MANUAL of the  STEAM ENGINE and other PRIME MOVERS (Fifth Edition)      "/>
          <p:cNvSpPr>
            <a:spLocks noChangeAspect="1" noChangeArrowheads="1"/>
          </p:cNvSpPr>
          <p:nvPr/>
        </p:nvSpPr>
        <p:spPr bwMode="auto">
          <a:xfrm>
            <a:off x="3429000" y="1646238"/>
            <a:ext cx="22860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sz="2400"/>
          </a:p>
        </p:txBody>
      </p:sp>
      <p:sp>
        <p:nvSpPr>
          <p:cNvPr id="12293" name="AutoShape 1032" descr="A MANUAL of the  STEAM ENGINE and other PRIME MOVERS (Fifth Edition)      "/>
          <p:cNvSpPr>
            <a:spLocks noChangeAspect="1" noChangeArrowheads="1"/>
          </p:cNvSpPr>
          <p:nvPr/>
        </p:nvSpPr>
        <p:spPr bwMode="auto">
          <a:xfrm>
            <a:off x="3429000" y="1646238"/>
            <a:ext cx="22860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sz="2400"/>
          </a:p>
        </p:txBody>
      </p:sp>
      <p:grpSp>
        <p:nvGrpSpPr>
          <p:cNvPr id="12294" name="Group 2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29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298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230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30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29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230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30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300" name="Group 1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304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305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301" name="Group 1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302" name="Rectangle 1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303" name="Rectangle 1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29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21"/>
            <p:cNvSpPr>
              <a:spLocks noChangeArrowheads="1"/>
            </p:cNvSpPr>
            <p:nvPr/>
          </p:nvSpPr>
          <p:spPr bwMode="auto">
            <a:xfrm>
              <a:off x="195263" y="1311275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770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84150" y="114300"/>
            <a:ext cx="7102475" cy="952500"/>
          </a:xfrm>
        </p:spPr>
        <p:txBody>
          <a:bodyPr/>
          <a:lstStyle/>
          <a:p>
            <a:r>
              <a:rPr lang="en-IN" sz="2800" b="1" smtClean="0"/>
              <a:t>Outlines of the Science of Energetics</a:t>
            </a:r>
            <a:r>
              <a:rPr lang="en-IN" sz="2800" smtClean="0"/>
              <a:t>  (1855) </a:t>
            </a:r>
            <a:br>
              <a:rPr lang="en-IN" sz="2800" smtClean="0"/>
            </a:br>
            <a:r>
              <a:rPr lang="en-IN" sz="2800" i="1" smtClean="0"/>
              <a:t>by William John Macquorn Rankine</a:t>
            </a:r>
            <a:endParaRPr lang="en-IN" sz="28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350" y="1295400"/>
            <a:ext cx="8670925" cy="4967288"/>
          </a:xfrm>
        </p:spPr>
        <p:txBody>
          <a:bodyPr/>
          <a:lstStyle/>
          <a:p>
            <a:pPr>
              <a:defRPr/>
            </a:pPr>
            <a:r>
              <a:rPr lang="en-IN" sz="2400" i="1" dirty="0" smtClean="0"/>
              <a:t>Proceedings of the Royal Philosophical Society of Glasgow</a:t>
            </a:r>
            <a:r>
              <a:rPr lang="en-IN" sz="2400" dirty="0" smtClean="0"/>
              <a:t>, Volume 3, by Royal Philosophical Society of Glasgow, 1855. pp.121-141.</a:t>
            </a:r>
          </a:p>
          <a:p>
            <a:pPr>
              <a:defRPr/>
            </a:pPr>
            <a:r>
              <a:rPr lang="en-IN" sz="2400" dirty="0" smtClean="0"/>
              <a:t>The object of the present paper is, to present the principles, forming part of a science whose subjects are, material bodies and physical phenomena in a more systematic form.</a:t>
            </a:r>
          </a:p>
          <a:p>
            <a:pPr>
              <a:defRPr/>
            </a:pPr>
            <a:r>
              <a:rPr lang="en-IN" sz="2400" dirty="0" smtClean="0"/>
              <a:t>It is proposed to call the </a:t>
            </a:r>
            <a:r>
              <a:rPr lang="en-IN" sz="2400" cap="small" dirty="0" smtClean="0"/>
              <a:t>Science Of Energetics</a:t>
            </a:r>
            <a:r>
              <a:rPr lang="en-IN" sz="2400" dirty="0" smtClean="0"/>
              <a:t>.</a:t>
            </a:r>
          </a:p>
          <a:p>
            <a:pPr>
              <a:defRPr/>
            </a:pPr>
            <a:r>
              <a:rPr lang="en-IN" sz="2400" dirty="0" smtClean="0"/>
              <a:t>Definition of new terms:  Substance, Property, Mass, Accident,  Effort, or Active Accident, Passive Accident,  Radical Accident, Effort as a Measure of Mass, Work. Energy, Actual and Potential.</a:t>
            </a:r>
          </a:p>
          <a:p>
            <a:pPr>
              <a:defRPr/>
            </a:pPr>
            <a:r>
              <a:rPr lang="en-IN" sz="2400" dirty="0" smtClean="0"/>
              <a:t>Carnot theory is a special case of “Science of Energetics”</a:t>
            </a:r>
          </a:p>
        </p:txBody>
      </p:sp>
      <p:grpSp>
        <p:nvGrpSpPr>
          <p:cNvPr id="6148" name="Group 20"/>
          <p:cNvGrpSpPr>
            <a:grpSpLocks/>
          </p:cNvGrpSpPr>
          <p:nvPr/>
        </p:nvGrpSpPr>
        <p:grpSpPr bwMode="auto">
          <a:xfrm>
            <a:off x="-60325" y="0"/>
            <a:ext cx="9144000" cy="6858000"/>
            <a:chOff x="0" y="0"/>
            <a:chExt cx="9144000" cy="6858000"/>
          </a:xfrm>
        </p:grpSpPr>
        <p:grpSp>
          <p:nvGrpSpPr>
            <p:cNvPr id="614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152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16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16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615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616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16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6154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6158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159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6155" name="Group 19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6156" name="Rectangle 20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157" name="Rectangle 21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150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236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01338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Mathematical Thermodynamics &amp; Equation of State for A </a:t>
            </a:r>
            <a:r>
              <a:rPr lang="en-US" sz="2800" dirty="0" err="1" smtClean="0"/>
              <a:t>vapour</a:t>
            </a:r>
            <a:endParaRPr lang="en-US" sz="2800" dirty="0" smtClean="0"/>
          </a:p>
        </p:txBody>
      </p:sp>
      <p:graphicFrame>
        <p:nvGraphicFramePr>
          <p:cNvPr id="15360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463164"/>
              </p:ext>
            </p:extLst>
          </p:nvPr>
        </p:nvGraphicFramePr>
        <p:xfrm>
          <a:off x="5426075" y="2120183"/>
          <a:ext cx="2620962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64" name="Equation" r:id="rId4" imgW="901440" imgH="419040" progId="Equation.3">
                  <p:embed/>
                </p:oleObj>
              </mc:Choice>
              <mc:Fallback>
                <p:oleObj name="Equation" r:id="rId4" imgW="9014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6075" y="2120183"/>
                        <a:ext cx="2620962" cy="121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78" name="Rectangle 6"/>
          <p:cNvSpPr>
            <a:spLocks noChangeArrowheads="1"/>
          </p:cNvSpPr>
          <p:nvPr/>
        </p:nvSpPr>
        <p:spPr bwMode="auto">
          <a:xfrm>
            <a:off x="623094" y="3188676"/>
            <a:ext cx="70104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2400" b="1" i="1" dirty="0"/>
              <a:t>R</a:t>
            </a:r>
            <a:r>
              <a:rPr lang="en-US" sz="2400" dirty="0"/>
              <a:t> and </a:t>
            </a:r>
            <a:r>
              <a:rPr lang="en-US" sz="2400" b="1" i="1" dirty="0"/>
              <a:t>a</a:t>
            </a:r>
            <a:r>
              <a:rPr lang="en-US" sz="2400" dirty="0"/>
              <a:t> are constants.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2400" dirty="0"/>
              <a:t>The is called as </a:t>
            </a:r>
            <a:r>
              <a:rPr lang="en-US" sz="2400" dirty="0" err="1"/>
              <a:t>Rankine’s</a:t>
            </a:r>
            <a:r>
              <a:rPr lang="en-US" sz="2400" dirty="0"/>
              <a:t> Equation of state, 1849.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60362" y="1186656"/>
            <a:ext cx="8783637" cy="1099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Greatest need for </a:t>
            </a:r>
            <a:r>
              <a:rPr lang="en-US" dirty="0" err="1"/>
              <a:t>EoS</a:t>
            </a:r>
            <a:r>
              <a:rPr lang="en-US" dirty="0"/>
              <a:t> of  saturated and superheated steam.</a:t>
            </a:r>
            <a:endParaRPr lang="en-US" b="1" i="1" baseline="30000" dirty="0"/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kern="0" dirty="0" smtClean="0">
                <a:latin typeface="+mn-lt"/>
              </a:rPr>
              <a:t>The </a:t>
            </a:r>
            <a:r>
              <a:rPr lang="en-US" kern="0" dirty="0">
                <a:latin typeface="+mn-lt"/>
              </a:rPr>
              <a:t>specific volume of A </a:t>
            </a:r>
            <a:r>
              <a:rPr lang="en-US" kern="0" dirty="0" err="1" smtClean="0">
                <a:latin typeface="+mn-lt"/>
              </a:rPr>
              <a:t>vapour</a:t>
            </a:r>
            <a:r>
              <a:rPr lang="en-US" kern="0" dirty="0" smtClean="0">
                <a:latin typeface="+mn-lt"/>
              </a:rPr>
              <a:t>:  </a:t>
            </a:r>
            <a:r>
              <a:rPr lang="en-US" sz="2800" b="1" i="1" kern="0" dirty="0" smtClean="0">
                <a:latin typeface="+mn-lt"/>
              </a:rPr>
              <a:t>v </a:t>
            </a:r>
            <a:r>
              <a:rPr lang="en-US" sz="2800" b="1" i="1" kern="0" dirty="0">
                <a:latin typeface="+mn-lt"/>
              </a:rPr>
              <a:t>= f (</a:t>
            </a:r>
            <a:r>
              <a:rPr lang="en-US" sz="2800" b="1" i="1" kern="0" dirty="0" err="1">
                <a:latin typeface="+mn-lt"/>
              </a:rPr>
              <a:t>p,T</a:t>
            </a:r>
            <a:r>
              <a:rPr lang="en-US" sz="2800" b="1" i="1" kern="0" dirty="0" smtClean="0">
                <a:latin typeface="+mn-lt"/>
              </a:rPr>
              <a:t>)</a:t>
            </a: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6270969"/>
              </p:ext>
            </p:extLst>
          </p:nvPr>
        </p:nvGraphicFramePr>
        <p:xfrm>
          <a:off x="3830637" y="4944037"/>
          <a:ext cx="3190875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65" name="Equation" r:id="rId6" imgW="1409700" imgH="469900" progId="Equation.3">
                  <p:embed/>
                </p:oleObj>
              </mc:Choice>
              <mc:Fallback>
                <p:oleObj name="Equation" r:id="rId6" imgW="14097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0637" y="4944037"/>
                        <a:ext cx="3190875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46894" y="4095506"/>
            <a:ext cx="7772400" cy="855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kern="0" dirty="0" smtClean="0">
                <a:latin typeface="+mn-lt"/>
              </a:rPr>
              <a:t>The </a:t>
            </a:r>
            <a:r>
              <a:rPr lang="en-US" kern="0" dirty="0" err="1" smtClean="0">
                <a:latin typeface="+mn-lt"/>
              </a:rPr>
              <a:t>EoS</a:t>
            </a:r>
            <a:r>
              <a:rPr lang="en-US" kern="0" dirty="0" smtClean="0">
                <a:latin typeface="+mn-lt"/>
              </a:rPr>
              <a:t> must be valid for all process and hence it must be an exact function.</a:t>
            </a:r>
            <a:endParaRPr lang="en-US" kern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797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31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31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8" grpId="0" build="p" autoUpdateAnimBg="0"/>
      <p:bldP spid="7" grpId="0" build="p" bldLvl="2" autoUpdateAnimBg="0"/>
      <p:bldP spid="27" grpId="0" build="p" bldLvl="2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16877" y="379413"/>
            <a:ext cx="7772400" cy="5334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Research on </a:t>
            </a:r>
            <a:r>
              <a:rPr lang="en-US" sz="2800" dirty="0" err="1" smtClean="0"/>
              <a:t>EoS</a:t>
            </a:r>
            <a:r>
              <a:rPr lang="en-US" sz="2800" dirty="0" smtClean="0"/>
              <a:t> for </a:t>
            </a:r>
            <a:r>
              <a:rPr lang="en-US" sz="2800" dirty="0" err="1" smtClean="0"/>
              <a:t>Vapours</a:t>
            </a:r>
            <a:endParaRPr lang="en-US" sz="2800" dirty="0" smtClean="0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95437"/>
            <a:ext cx="7772400" cy="68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err="1" smtClean="0"/>
              <a:t>Callender’s</a:t>
            </a:r>
            <a:r>
              <a:rPr lang="en-US" sz="2400" dirty="0" smtClean="0"/>
              <a:t> Characteristic Equation for saturated and superheated </a:t>
            </a:r>
            <a:r>
              <a:rPr lang="en-US" sz="2400" dirty="0" err="1" smtClean="0"/>
              <a:t>vapours</a:t>
            </a:r>
            <a:r>
              <a:rPr lang="en-US" sz="2400" dirty="0" smtClean="0"/>
              <a:t>.</a:t>
            </a:r>
            <a:endParaRPr lang="en-US" sz="2400" b="1" i="1" baseline="30000" dirty="0" smtClean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sz="2400" b="1" i="1" baseline="30000" dirty="0" smtClean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sz="2400" b="1" i="1" baseline="30000" dirty="0" smtClean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sz="2400" b="1" i="1" baseline="30000" dirty="0" smtClean="0"/>
          </a:p>
        </p:txBody>
      </p:sp>
      <p:graphicFrame>
        <p:nvGraphicFramePr>
          <p:cNvPr id="15360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910585"/>
              </p:ext>
            </p:extLst>
          </p:nvPr>
        </p:nvGraphicFramePr>
        <p:xfrm>
          <a:off x="4206077" y="2630121"/>
          <a:ext cx="2659063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47" name="Equation" r:id="rId4" imgW="914400" imgH="419100" progId="Equation.3">
                  <p:embed/>
                </p:oleObj>
              </mc:Choice>
              <mc:Fallback>
                <p:oleObj name="Equation" r:id="rId4" imgW="9144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077" y="2630121"/>
                        <a:ext cx="2659063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78" name="Rectangle 6"/>
          <p:cNvSpPr>
            <a:spLocks noChangeArrowheads="1"/>
          </p:cNvSpPr>
          <p:nvPr/>
        </p:nvSpPr>
        <p:spPr bwMode="auto">
          <a:xfrm>
            <a:off x="914400" y="3540919"/>
            <a:ext cx="7010400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2400" b="1" i="1" dirty="0"/>
              <a:t>R</a:t>
            </a:r>
            <a:r>
              <a:rPr lang="en-US" sz="2400" dirty="0"/>
              <a:t> and </a:t>
            </a:r>
            <a:r>
              <a:rPr lang="en-US" sz="2400" b="1" i="1" dirty="0"/>
              <a:t>b</a:t>
            </a:r>
            <a:r>
              <a:rPr lang="en-US" sz="2400" dirty="0"/>
              <a:t> are constants.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2400" b="1" i="1" dirty="0"/>
              <a:t>c</a:t>
            </a:r>
            <a:r>
              <a:rPr lang="en-US" sz="2400" dirty="0"/>
              <a:t> is  a function of temperature and it</a:t>
            </a:r>
            <a:r>
              <a:rPr lang="en-US" sz="2400" b="1" dirty="0"/>
              <a:t> </a:t>
            </a:r>
            <a:r>
              <a:rPr lang="en-US" sz="2400" dirty="0"/>
              <a:t>is called as co-aggregation volume.</a:t>
            </a:r>
          </a:p>
        </p:txBody>
      </p:sp>
      <p:graphicFrame>
        <p:nvGraphicFramePr>
          <p:cNvPr id="15360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409484"/>
              </p:ext>
            </p:extLst>
          </p:nvPr>
        </p:nvGraphicFramePr>
        <p:xfrm>
          <a:off x="1681162" y="4786496"/>
          <a:ext cx="18288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48" name="Equation" r:id="rId6" imgW="761669" imgH="469696" progId="Equation.3">
                  <p:embed/>
                </p:oleObj>
              </mc:Choice>
              <mc:Fallback>
                <p:oleObj name="Equation" r:id="rId6" imgW="761669" imgH="46969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1162" y="4786496"/>
                        <a:ext cx="182880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057953"/>
              </p:ext>
            </p:extLst>
          </p:nvPr>
        </p:nvGraphicFramePr>
        <p:xfrm>
          <a:off x="3844925" y="4833771"/>
          <a:ext cx="3914775" cy="1366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49" name="Equation" r:id="rId8" imgW="1346200" imgH="469900" progId="Equation.3">
                  <p:embed/>
                </p:oleObj>
              </mc:Choice>
              <mc:Fallback>
                <p:oleObj name="Equation" r:id="rId8" imgW="13462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4925" y="4833771"/>
                        <a:ext cx="3914775" cy="1366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" name="Group 1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4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739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1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31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3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build="p" autoUpdateAnimBg="0"/>
      <p:bldP spid="131078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3"/>
          <p:cNvSpPr>
            <a:spLocks noGrp="1"/>
          </p:cNvSpPr>
          <p:nvPr>
            <p:ph type="ctrTitle"/>
          </p:nvPr>
        </p:nvSpPr>
        <p:spPr>
          <a:xfrm>
            <a:off x="76200" y="511175"/>
            <a:ext cx="7467600" cy="1470025"/>
          </a:xfrm>
        </p:spPr>
        <p:txBody>
          <a:bodyPr/>
          <a:lstStyle/>
          <a:p>
            <a:pPr eaLnBrk="1" hangingPunct="1"/>
            <a:r>
              <a:rPr lang="pt-BR" sz="2800" dirty="0" smtClean="0"/>
              <a:t>JO H A N N E S D . V A N D E R W A A L S</a:t>
            </a:r>
            <a:br>
              <a:rPr lang="pt-BR" sz="2800" dirty="0" smtClean="0"/>
            </a:br>
            <a:r>
              <a:rPr lang="en-US" sz="2800" dirty="0" smtClean="0"/>
              <a:t>The equation of state for gases and liquids</a:t>
            </a:r>
            <a:br>
              <a:rPr lang="en-US" sz="2800" dirty="0" smtClean="0"/>
            </a:br>
            <a:r>
              <a:rPr lang="en-US" sz="2800" i="1" dirty="0" smtClean="0"/>
              <a:t>Nobel Lecture, December 12, 1910</a:t>
            </a:r>
            <a:endParaRPr lang="en-US" sz="2800" dirty="0" smtClean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4800" y="2438400"/>
            <a:ext cx="8610600" cy="3886200"/>
          </a:xfrm>
        </p:spPr>
        <p:txBody>
          <a:bodyPr/>
          <a:lstStyle/>
          <a:p>
            <a:pPr algn="l" eaLnBrk="1" hangingPunct="1"/>
            <a:r>
              <a:rPr lang="en-US" sz="2400" smtClean="0"/>
              <a:t>I intend to discuss in sequence:</a:t>
            </a:r>
          </a:p>
          <a:p>
            <a:pPr algn="l" eaLnBrk="1" hangingPunct="1"/>
            <a:r>
              <a:rPr lang="en-US" sz="2400" smtClean="0"/>
              <a:t>(1) the broad outlines of my equation of state and how I arrived at it;</a:t>
            </a:r>
          </a:p>
          <a:p>
            <a:pPr algn="l" eaLnBrk="1" hangingPunct="1"/>
            <a:r>
              <a:rPr lang="en-US" sz="2400" smtClean="0"/>
              <a:t>(2) what my attitude was and still is to that equation;</a:t>
            </a:r>
          </a:p>
          <a:p>
            <a:pPr algn="l" eaLnBrk="1" hangingPunct="1"/>
            <a:r>
              <a:rPr lang="en-US" sz="2400" smtClean="0"/>
              <a:t>(3) how in the last four years I have sought to account for the discrepancies which remained between the experimental results and this equation;</a:t>
            </a:r>
          </a:p>
          <a:p>
            <a:pPr algn="l" eaLnBrk="1" hangingPunct="1"/>
            <a:r>
              <a:rPr lang="en-US" sz="2400" smtClean="0"/>
              <a:t>(4) how I have also sought to explain the behaviour of binary and ternary mixtures by means of the equation of state.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7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40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4572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Arial" panose="020B0604020202020204" pitchFamily="34" charset="0"/>
              </a:rPr>
              <a:t>Van der Waals EOS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1551" y="1189037"/>
            <a:ext cx="8615924" cy="1828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One of the oldest but most extensively used of the EOS of non ideal gases</a:t>
            </a:r>
          </a:p>
          <a:p>
            <a:pPr eaLnBrk="1" hangingPunct="1"/>
            <a:r>
              <a:rPr lang="en-US" sz="2400" dirty="0" smtClean="0"/>
              <a:t>Any EOS model must reproduce graphs such as that of the previous</a:t>
            </a:r>
          </a:p>
        </p:txBody>
      </p:sp>
      <p:graphicFrame>
        <p:nvGraphicFramePr>
          <p:cNvPr id="133125" name="Object 2"/>
          <p:cNvGraphicFramePr>
            <a:graphicFrameLocks noChangeAspect="1"/>
          </p:cNvGraphicFramePr>
          <p:nvPr/>
        </p:nvGraphicFramePr>
        <p:xfrm>
          <a:off x="2514600" y="2667000"/>
          <a:ext cx="297180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68" name="Equation" r:id="rId4" imgW="1320227" imgH="431613" progId="Equation.3">
                  <p:embed/>
                </p:oleObj>
              </mc:Choice>
              <mc:Fallback>
                <p:oleObj name="Equation" r:id="rId4" imgW="1320227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667000"/>
                        <a:ext cx="2971800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26" name="Rectangle 6"/>
          <p:cNvSpPr>
            <a:spLocks noChangeArrowheads="1"/>
          </p:cNvSpPr>
          <p:nvPr/>
        </p:nvSpPr>
        <p:spPr bwMode="auto">
          <a:xfrm>
            <a:off x="762000" y="3810000"/>
            <a:ext cx="73914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i="1" dirty="0">
                <a:latin typeface="+mn-lt"/>
              </a:rPr>
              <a:t>a, b </a:t>
            </a:r>
            <a:r>
              <a:rPr lang="en-US" dirty="0">
                <a:latin typeface="+mn-lt"/>
              </a:rPr>
              <a:t>are the Van </a:t>
            </a:r>
            <a:r>
              <a:rPr lang="en-US" dirty="0" err="1">
                <a:latin typeface="+mn-lt"/>
              </a:rPr>
              <a:t>der</a:t>
            </a:r>
            <a:r>
              <a:rPr lang="en-US" dirty="0">
                <a:latin typeface="+mn-lt"/>
              </a:rPr>
              <a:t> Waals constants for the particular gas; 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en-US" dirty="0">
                <a:latin typeface="+mn-lt"/>
              </a:rPr>
              <a:t>for water:  </a:t>
            </a:r>
            <a:r>
              <a:rPr lang="en-US" i="1" dirty="0">
                <a:latin typeface="+mn-lt"/>
              </a:rPr>
              <a:t>a</a:t>
            </a:r>
            <a:r>
              <a:rPr lang="en-US" dirty="0">
                <a:latin typeface="+mn-lt"/>
              </a:rPr>
              <a:t> = 0.5658 </a:t>
            </a:r>
            <a:r>
              <a:rPr lang="en-US" i="1" dirty="0">
                <a:latin typeface="+mn-lt"/>
              </a:rPr>
              <a:t>J-m</a:t>
            </a:r>
            <a:r>
              <a:rPr lang="en-US" i="1" baseline="30000" dirty="0">
                <a:latin typeface="+mn-lt"/>
              </a:rPr>
              <a:t>3</a:t>
            </a:r>
            <a:r>
              <a:rPr lang="en-US" i="1" dirty="0">
                <a:latin typeface="+mn-lt"/>
              </a:rPr>
              <a:t>/mole</a:t>
            </a:r>
            <a:r>
              <a:rPr lang="en-US" i="1" baseline="30000" dirty="0">
                <a:latin typeface="+mn-lt"/>
              </a:rPr>
              <a:t>2</a:t>
            </a:r>
            <a:r>
              <a:rPr lang="en-US" dirty="0">
                <a:latin typeface="+mn-lt"/>
              </a:rPr>
              <a:t>; </a:t>
            </a:r>
            <a:r>
              <a:rPr lang="en-US" i="1" dirty="0">
                <a:latin typeface="+mn-lt"/>
              </a:rPr>
              <a:t>b</a:t>
            </a:r>
            <a:r>
              <a:rPr lang="en-US" dirty="0">
                <a:latin typeface="+mn-lt"/>
              </a:rPr>
              <a:t> = 3.049x10</a:t>
            </a:r>
            <a:r>
              <a:rPr lang="en-US" baseline="30000" dirty="0">
                <a:latin typeface="+mn-lt"/>
              </a:rPr>
              <a:t>-5</a:t>
            </a:r>
            <a:r>
              <a:rPr lang="en-US" dirty="0">
                <a:latin typeface="+mn-lt"/>
              </a:rPr>
              <a:t> </a:t>
            </a:r>
            <a:r>
              <a:rPr lang="en-US" i="1" dirty="0">
                <a:latin typeface="+mn-lt"/>
              </a:rPr>
              <a:t>m</a:t>
            </a:r>
            <a:r>
              <a:rPr lang="en-US" i="1" baseline="30000" dirty="0">
                <a:latin typeface="+mn-lt"/>
              </a:rPr>
              <a:t>3</a:t>
            </a:r>
            <a:r>
              <a:rPr lang="en-US" i="1" dirty="0">
                <a:latin typeface="+mn-lt"/>
              </a:rPr>
              <a:t>/mole</a:t>
            </a:r>
            <a:r>
              <a:rPr lang="en-US" dirty="0">
                <a:latin typeface="+mn-lt"/>
              </a:rPr>
              <a:t>, </a:t>
            </a: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6511798"/>
              </p:ext>
            </p:extLst>
          </p:nvPr>
        </p:nvGraphicFramePr>
        <p:xfrm>
          <a:off x="955344" y="5532193"/>
          <a:ext cx="391477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69" name="Equation" r:id="rId6" imgW="1739900" imgH="228600" progId="Equation.3">
                  <p:embed/>
                </p:oleObj>
              </mc:Choice>
              <mc:Fallback>
                <p:oleObj name="Equation" r:id="rId6" imgW="17399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344" y="5532193"/>
                        <a:ext cx="3914775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867400" y="5334000"/>
          <a:ext cx="15430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70" name="Equation" r:id="rId8" imgW="685800" imgH="419100" progId="Equation.3">
                  <p:embed/>
                </p:oleObj>
              </mc:Choice>
              <mc:Fallback>
                <p:oleObj name="Equation" r:id="rId8" imgW="6858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5334000"/>
                        <a:ext cx="154305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4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0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29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33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33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 build="p" autoUpdateAnimBg="0"/>
      <p:bldP spid="133126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3"/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smtClean="0"/>
              <a:t>Improved Cubic Equations of State</a:t>
            </a:r>
          </a:p>
        </p:txBody>
      </p:sp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8229600" cy="560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1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333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600"/>
            <a:ext cx="73914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1066800" y="4953000"/>
            <a:ext cx="635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>
                <a:latin typeface="TimesNewRoman"/>
              </a:rPr>
              <a:t>The constants </a:t>
            </a:r>
            <a:r>
              <a:rPr lang="en-US" sz="2400">
                <a:latin typeface="TimesNewRoman,Italic"/>
              </a:rPr>
              <a:t>a</a:t>
            </a:r>
            <a:r>
              <a:rPr lang="en-US" sz="2400">
                <a:latin typeface="TimesNewRoman"/>
              </a:rPr>
              <a:t>, </a:t>
            </a:r>
            <a:r>
              <a:rPr lang="en-US" sz="2400">
                <a:latin typeface="TimesNewRoman,Italic"/>
              </a:rPr>
              <a:t>b</a:t>
            </a:r>
            <a:r>
              <a:rPr lang="en-US" sz="2400">
                <a:latin typeface="TimesNewRoman"/>
              </a:rPr>
              <a:t>, </a:t>
            </a:r>
            <a:r>
              <a:rPr lang="en-US" sz="2400">
                <a:latin typeface="TimesNewRoman,Italic"/>
              </a:rPr>
              <a:t>c</a:t>
            </a:r>
            <a:r>
              <a:rPr lang="en-US" sz="2400">
                <a:latin typeface="TimesNewRoman"/>
              </a:rPr>
              <a:t>, </a:t>
            </a:r>
            <a:r>
              <a:rPr lang="en-US" sz="2400">
                <a:latin typeface="TimesNewRoman,Italic"/>
              </a:rPr>
              <a:t>A</a:t>
            </a:r>
            <a:r>
              <a:rPr lang="en-US" sz="2400">
                <a:latin typeface="TimesNewRoman"/>
              </a:rPr>
              <a:t>o, </a:t>
            </a:r>
            <a:r>
              <a:rPr lang="en-US" sz="2400">
                <a:latin typeface="TimesNewRoman,Italic"/>
              </a:rPr>
              <a:t>B</a:t>
            </a:r>
            <a:r>
              <a:rPr lang="en-US" sz="2400">
                <a:latin typeface="TimesNewRoman"/>
              </a:rPr>
              <a:t>o varies with substance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1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707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8534400" cy="41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90678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1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585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232117" y="354807"/>
            <a:ext cx="6870358" cy="4572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Exact NL FO ODE for </a:t>
            </a:r>
            <a:r>
              <a:rPr lang="en-US" sz="3200" dirty="0" err="1" smtClean="0"/>
              <a:t>EoS</a:t>
            </a:r>
            <a:endParaRPr lang="en-US" sz="3200" dirty="0" smtClean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599" y="1134471"/>
            <a:ext cx="8879681" cy="24384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Let the temperature </a:t>
            </a:r>
            <a:r>
              <a:rPr lang="en-US" sz="2400" i="1" dirty="0" smtClean="0"/>
              <a:t>T</a:t>
            </a:r>
            <a:r>
              <a:rPr lang="en-US" sz="2400" dirty="0" smtClean="0"/>
              <a:t> of a substance depend on variables </a:t>
            </a:r>
            <a:r>
              <a:rPr lang="en-US" sz="2400" i="1" dirty="0" smtClean="0"/>
              <a:t>p, </a:t>
            </a:r>
            <a:r>
              <a:rPr lang="en-US" sz="2400" i="1" dirty="0"/>
              <a:t>v</a:t>
            </a:r>
            <a:r>
              <a:rPr lang="en-US" sz="2400" i="1" dirty="0" smtClean="0"/>
              <a:t> and R. </a:t>
            </a:r>
          </a:p>
          <a:p>
            <a:pPr lvl="1" eaLnBrk="1" hangingPunct="1">
              <a:buFontTx/>
              <a:buNone/>
            </a:pPr>
            <a:r>
              <a:rPr lang="en-US" sz="2400" b="1" i="1" dirty="0" smtClean="0"/>
              <a:t>T = F(</a:t>
            </a:r>
            <a:r>
              <a:rPr lang="en-US" sz="2400" b="1" i="1" dirty="0" err="1" smtClean="0"/>
              <a:t>p,v,R</a:t>
            </a:r>
            <a:r>
              <a:rPr lang="en-US" sz="2400" b="1" i="1" dirty="0" smtClean="0"/>
              <a:t>)</a:t>
            </a:r>
            <a:r>
              <a:rPr lang="en-US" sz="2400" b="1" dirty="0" smtClean="0"/>
              <a:t>= Constant.</a:t>
            </a:r>
            <a:r>
              <a:rPr lang="en-US" sz="2400" dirty="0" smtClean="0"/>
              <a:t>  </a:t>
            </a:r>
          </a:p>
          <a:p>
            <a:pPr eaLnBrk="1" hangingPunct="1"/>
            <a:r>
              <a:rPr lang="en-US" sz="2400" dirty="0" smtClean="0"/>
              <a:t>This is written as </a:t>
            </a:r>
            <a:r>
              <a:rPr lang="en-US" sz="2400" i="1" dirty="0" smtClean="0"/>
              <a:t>F(.) </a:t>
            </a:r>
            <a:r>
              <a:rPr lang="en-US" sz="2400" dirty="0" smtClean="0"/>
              <a:t>and is called as Point (</a:t>
            </a:r>
            <a:r>
              <a:rPr lang="en-US" sz="2400" dirty="0" err="1" smtClean="0"/>
              <a:t>pfaffian</a:t>
            </a:r>
            <a:r>
              <a:rPr lang="en-US" sz="2400" dirty="0" smtClean="0"/>
              <a:t>) Function.</a:t>
            </a:r>
          </a:p>
          <a:p>
            <a:pPr eaLnBrk="1" hangingPunct="1"/>
            <a:r>
              <a:rPr lang="en-US" sz="2400" dirty="0" smtClean="0"/>
              <a:t>The rate of change of </a:t>
            </a:r>
            <a:r>
              <a:rPr lang="en-US" sz="2400" i="1" dirty="0" smtClean="0"/>
              <a:t>F</a:t>
            </a:r>
            <a:r>
              <a:rPr lang="en-US" sz="2400" dirty="0" smtClean="0"/>
              <a:t> with respect to </a:t>
            </a:r>
            <a:r>
              <a:rPr lang="en-US" sz="2400" i="1" dirty="0" smtClean="0"/>
              <a:t>p</a:t>
            </a:r>
            <a:r>
              <a:rPr lang="en-US" sz="2400" dirty="0" smtClean="0"/>
              <a:t> (holding </a:t>
            </a:r>
            <a:r>
              <a:rPr lang="en-US" sz="2400" i="1" dirty="0" smtClean="0"/>
              <a:t>v &amp; R</a:t>
            </a:r>
            <a:r>
              <a:rPr lang="en-US" sz="2400" dirty="0" smtClean="0"/>
              <a:t> constants) is called the </a:t>
            </a:r>
            <a:r>
              <a:rPr lang="en-US" sz="2400" b="1" dirty="0" smtClean="0"/>
              <a:t>partial derivative of </a:t>
            </a:r>
            <a:r>
              <a:rPr lang="en-US" sz="2400" b="1" i="1" dirty="0" smtClean="0"/>
              <a:t>F</a:t>
            </a:r>
            <a:r>
              <a:rPr lang="en-US" sz="2400" b="1" dirty="0" smtClean="0"/>
              <a:t> with respect to x</a:t>
            </a:r>
            <a:r>
              <a:rPr lang="en-US" sz="2400" dirty="0" smtClean="0"/>
              <a:t> and is denoted by . </a:t>
            </a:r>
            <a:endParaRPr lang="en-US" sz="2400" b="1" i="1" dirty="0" smtClean="0"/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281109" y="4278688"/>
            <a:ext cx="86106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400" dirty="0"/>
              <a:t>    Similarly, the rate of change of f with respect to </a:t>
            </a:r>
            <a:r>
              <a:rPr lang="en-US" sz="2400" i="1" dirty="0" smtClean="0"/>
              <a:t>v</a:t>
            </a:r>
            <a:r>
              <a:rPr lang="en-US" sz="2400" dirty="0" smtClean="0"/>
              <a:t> </a:t>
            </a:r>
            <a:r>
              <a:rPr lang="en-US" sz="2400" dirty="0"/>
              <a:t>is called the </a:t>
            </a:r>
            <a:r>
              <a:rPr lang="en-US" sz="2400" b="1" dirty="0"/>
              <a:t>partial derivative of f with respect to </a:t>
            </a:r>
            <a:r>
              <a:rPr lang="en-US" sz="2400" b="1" i="1" dirty="0" smtClean="0"/>
              <a:t>v</a:t>
            </a:r>
            <a:r>
              <a:rPr lang="en-US" sz="2400" dirty="0" smtClean="0"/>
              <a:t> </a:t>
            </a:r>
            <a:r>
              <a:rPr lang="en-US" sz="2400" dirty="0"/>
              <a:t>and is denoted by . </a:t>
            </a:r>
          </a:p>
        </p:txBody>
      </p:sp>
      <p:graphicFrame>
        <p:nvGraphicFramePr>
          <p:cNvPr id="1116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1839804"/>
              </p:ext>
            </p:extLst>
          </p:nvPr>
        </p:nvGraphicFramePr>
        <p:xfrm>
          <a:off x="2303463" y="3309938"/>
          <a:ext cx="5214937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22" name="Equation" r:id="rId5" imgW="2463480" imgH="457200" progId="Equation.3">
                  <p:embed/>
                </p:oleObj>
              </mc:Choice>
              <mc:Fallback>
                <p:oleObj name="Equation" r:id="rId5" imgW="24634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3463" y="3309938"/>
                        <a:ext cx="5214937" cy="96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0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9262176"/>
              </p:ext>
            </p:extLst>
          </p:nvPr>
        </p:nvGraphicFramePr>
        <p:xfrm>
          <a:off x="391857" y="4964300"/>
          <a:ext cx="518953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23" name="Equation" r:id="rId8" imgW="2450880" imgH="431640" progId="Equation.3">
                  <p:embed/>
                </p:oleObj>
              </mc:Choice>
              <mc:Fallback>
                <p:oleObj name="Equation" r:id="rId8" imgW="2450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857" y="4964300"/>
                        <a:ext cx="5189538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354816"/>
              </p:ext>
            </p:extLst>
          </p:nvPr>
        </p:nvGraphicFramePr>
        <p:xfrm>
          <a:off x="3675063" y="5772150"/>
          <a:ext cx="524351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24" name="Equation" r:id="rId10" imgW="2476440" imgH="431640" progId="Equation.3">
                  <p:embed/>
                </p:oleObj>
              </mc:Choice>
              <mc:Fallback>
                <p:oleObj name="Equation" r:id="rId10" imgW="24764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5063" y="5772150"/>
                        <a:ext cx="5243512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633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111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8" grpId="0" build="p" autoUpdateAnimBg="0"/>
      <p:bldP spid="111619" grpId="0" build="p" autoUpdateAnimBg="0"/>
      <p:bldP spid="111620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/>
          <p:cNvSpPr txBox="1">
            <a:spLocks noChangeArrowheads="1"/>
          </p:cNvSpPr>
          <p:nvPr/>
        </p:nvSpPr>
        <p:spPr bwMode="auto">
          <a:xfrm>
            <a:off x="388962" y="1205993"/>
            <a:ext cx="587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A total change in Temperature is expressed as:</a:t>
            </a:r>
          </a:p>
        </p:txBody>
      </p:sp>
      <p:graphicFrame>
        <p:nvGraphicFramePr>
          <p:cNvPr id="1126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4564844"/>
              </p:ext>
            </p:extLst>
          </p:nvPr>
        </p:nvGraphicFramePr>
        <p:xfrm>
          <a:off x="2006600" y="1676400"/>
          <a:ext cx="557053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3" name="Equation" r:id="rId4" imgW="2869920" imgH="482400" progId="Equation.3">
                  <p:embed/>
                </p:oleObj>
              </mc:Choice>
              <mc:Fallback>
                <p:oleObj name="Equation" r:id="rId4" imgW="28699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6600" y="1676400"/>
                        <a:ext cx="5570538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621456" y="2794657"/>
            <a:ext cx="4676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Define functions </a:t>
            </a:r>
            <a:r>
              <a:rPr lang="en-US" sz="2400" i="1" dirty="0"/>
              <a:t>M,N &amp; P </a:t>
            </a:r>
            <a:r>
              <a:rPr lang="en-US" sz="2400" dirty="0"/>
              <a:t>such that:</a:t>
            </a:r>
          </a:p>
        </p:txBody>
      </p:sp>
      <p:graphicFrame>
        <p:nvGraphicFramePr>
          <p:cNvPr id="1126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9357119"/>
              </p:ext>
            </p:extLst>
          </p:nvPr>
        </p:nvGraphicFramePr>
        <p:xfrm>
          <a:off x="289403" y="3481944"/>
          <a:ext cx="8397398" cy="480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4" name="Equation" r:id="rId6" imgW="3555720" imgH="203040" progId="Equation.3">
                  <p:embed/>
                </p:oleObj>
              </mc:Choice>
              <mc:Fallback>
                <p:oleObj name="Equation" r:id="rId6" imgW="35557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403" y="3481944"/>
                        <a:ext cx="8397398" cy="480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46" name="Text Box 6"/>
          <p:cNvSpPr txBox="1">
            <a:spLocks noChangeArrowheads="1"/>
          </p:cNvSpPr>
          <p:nvPr/>
        </p:nvSpPr>
        <p:spPr bwMode="auto">
          <a:xfrm>
            <a:off x="313348" y="4562192"/>
            <a:ext cx="87970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As </a:t>
            </a:r>
            <a:r>
              <a:rPr lang="en-US" sz="2400" i="1" dirty="0" smtClean="0"/>
              <a:t>F(</a:t>
            </a:r>
            <a:r>
              <a:rPr lang="en-US" sz="2400" i="1" dirty="0" err="1" smtClean="0"/>
              <a:t>p,v,R</a:t>
            </a:r>
            <a:r>
              <a:rPr lang="en-US" sz="2400" i="1" dirty="0" smtClean="0"/>
              <a:t>)</a:t>
            </a:r>
            <a:r>
              <a:rPr lang="en-US" sz="2400" dirty="0" smtClean="0"/>
              <a:t> </a:t>
            </a:r>
            <a:r>
              <a:rPr lang="en-US" sz="2400" dirty="0"/>
              <a:t>is a point function, differentiation is independent of order.</a:t>
            </a:r>
          </a:p>
        </p:txBody>
      </p:sp>
      <p:graphicFrame>
        <p:nvGraphicFramePr>
          <p:cNvPr id="1126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5077089"/>
              </p:ext>
            </p:extLst>
          </p:nvPr>
        </p:nvGraphicFramePr>
        <p:xfrm>
          <a:off x="1735138" y="5399088"/>
          <a:ext cx="5843587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5" name="Equation" r:id="rId8" imgW="3009600" imgH="482400" progId="Equation.3">
                  <p:embed/>
                </p:oleObj>
              </mc:Choice>
              <mc:Fallback>
                <p:oleObj name="Equation" r:id="rId8" imgW="30096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5138" y="5399088"/>
                        <a:ext cx="5843587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48" name="Text Box 8"/>
          <p:cNvSpPr txBox="1">
            <a:spLocks noChangeArrowheads="1"/>
          </p:cNvSpPr>
          <p:nvPr/>
        </p:nvSpPr>
        <p:spPr bwMode="auto">
          <a:xfrm>
            <a:off x="414753" y="4045436"/>
            <a:ext cx="5803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This is called as </a:t>
            </a:r>
            <a:r>
              <a:rPr lang="en-US" sz="2400" dirty="0" err="1"/>
              <a:t>pfaffian</a:t>
            </a:r>
            <a:r>
              <a:rPr lang="en-US" sz="2400" dirty="0"/>
              <a:t> differential equation.</a:t>
            </a:r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1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02785"/>
            <a:ext cx="7086600" cy="813630"/>
          </a:xfrm>
        </p:spPr>
        <p:txBody>
          <a:bodyPr/>
          <a:lstStyle/>
          <a:p>
            <a:r>
              <a:rPr lang="en-IN" sz="2800" dirty="0" smtClean="0"/>
              <a:t>The Total </a:t>
            </a:r>
            <a:r>
              <a:rPr lang="en-IN" sz="2800" dirty="0"/>
              <a:t>C</a:t>
            </a:r>
            <a:r>
              <a:rPr lang="en-IN" sz="2800" dirty="0" smtClean="0"/>
              <a:t>hange in A Property of Substance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07796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2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2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2" grpId="0" build="p" autoUpdateAnimBg="0"/>
      <p:bldP spid="112644" grpId="0" build="p" autoUpdateAnimBg="0"/>
      <p:bldP spid="112646" grpId="0" build="p" autoUpdateAnimBg="0"/>
      <p:bldP spid="112648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ext Box 3"/>
          <p:cNvSpPr txBox="1">
            <a:spLocks noChangeArrowheads="1"/>
          </p:cNvSpPr>
          <p:nvPr/>
        </p:nvSpPr>
        <p:spPr bwMode="auto">
          <a:xfrm>
            <a:off x="584994" y="2639556"/>
            <a:ext cx="825420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This is a necessary and sufficient condition for F(.) to be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Point function or state function</a:t>
            </a:r>
            <a:r>
              <a:rPr lang="en-US" sz="2400" dirty="0" smtClean="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 smtClean="0"/>
              <a:t>The exact function.</a:t>
            </a:r>
            <a:endParaRPr lang="en-US" sz="2400" dirty="0"/>
          </a:p>
        </p:txBody>
      </p:sp>
      <p:sp>
        <p:nvSpPr>
          <p:cNvPr id="113668" name="Text Box 4"/>
          <p:cNvSpPr txBox="1">
            <a:spLocks noChangeArrowheads="1"/>
          </p:cNvSpPr>
          <p:nvPr/>
        </p:nvSpPr>
        <p:spPr bwMode="auto">
          <a:xfrm>
            <a:off x="584994" y="3939966"/>
            <a:ext cx="8001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Thermodynamic properties are so related that </a:t>
            </a:r>
            <a:r>
              <a:rPr lang="en-US" sz="2400" i="1" dirty="0"/>
              <a:t>F(.) </a:t>
            </a:r>
            <a:r>
              <a:rPr lang="en-US" sz="2400" dirty="0"/>
              <a:t>is constant.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Every substance is represented as </a:t>
            </a:r>
            <a:r>
              <a:rPr lang="en-US" sz="2400" i="1" dirty="0"/>
              <a:t>F(.) </a:t>
            </a:r>
            <a:r>
              <a:rPr lang="en-US" sz="2400" dirty="0"/>
              <a:t>in Mathematical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(</a:t>
            </a:r>
            <a:r>
              <a:rPr lang="en-US" sz="2400" dirty="0" err="1"/>
              <a:t>Caratheodory</a:t>
            </a:r>
            <a:r>
              <a:rPr lang="en-US" sz="2400" dirty="0"/>
              <a:t>) Thermodynamics.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This is shows a surface connectivity of Property of a substance.</a:t>
            </a: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7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658" y="45696"/>
            <a:ext cx="6716380" cy="1143000"/>
          </a:xfrm>
        </p:spPr>
        <p:txBody>
          <a:bodyPr/>
          <a:lstStyle/>
          <a:p>
            <a:r>
              <a:rPr lang="en-IN" sz="2800" dirty="0" smtClean="0"/>
              <a:t>Invention of an Abstract </a:t>
            </a:r>
            <a:r>
              <a:rPr lang="en-IN" sz="2800" dirty="0"/>
              <a:t>M</a:t>
            </a:r>
            <a:r>
              <a:rPr lang="en-IN" sz="2800" dirty="0" smtClean="0"/>
              <a:t>athematical Concept</a:t>
            </a:r>
            <a:endParaRPr lang="en-IN" sz="2800" dirty="0"/>
          </a:p>
        </p:txBody>
      </p:sp>
      <p:graphicFrame>
        <p:nvGraphicFramePr>
          <p:cNvPr id="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3605348"/>
              </p:ext>
            </p:extLst>
          </p:nvPr>
        </p:nvGraphicFramePr>
        <p:xfrm>
          <a:off x="1447800" y="1295400"/>
          <a:ext cx="5843587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21" name="Equation" r:id="rId5" imgW="3009600" imgH="482400" progId="Equation.3">
                  <p:embed/>
                </p:oleObj>
              </mc:Choice>
              <mc:Fallback>
                <p:oleObj name="Equation" r:id="rId5" imgW="30096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295400"/>
                        <a:ext cx="5843587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586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36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136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136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 build="p" autoUpdateAnimBg="0"/>
      <p:bldP spid="113668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>
            <p:extLst/>
          </p:nvPr>
        </p:nvGraphicFramePr>
        <p:xfrm>
          <a:off x="0" y="0"/>
          <a:ext cx="8915400" cy="668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5" name="Slide" r:id="rId3" imgW="4178936" imgH="3131964" progId="PowerPoint.Slide.8">
                  <p:embed/>
                </p:oleObj>
              </mc:Choice>
              <mc:Fallback>
                <p:oleObj name="Slide" r:id="rId3" imgW="4178936" imgH="3131964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8915400" cy="668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253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81000" y="685800"/>
          <a:ext cx="67056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69" name="Slide" r:id="rId3" imgW="4572000" imgH="3429000" progId="PowerPoint.Slide.8">
                  <p:embed/>
                </p:oleObj>
              </mc:Choice>
              <mc:Fallback>
                <p:oleObj name="Slide" r:id="rId3" imgW="4572000" imgH="3429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685800"/>
                        <a:ext cx="6705600" cy="617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211525" y="209760"/>
            <a:ext cx="7772400" cy="609600"/>
          </a:xfrm>
        </p:spPr>
        <p:txBody>
          <a:bodyPr/>
          <a:lstStyle/>
          <a:p>
            <a:pPr eaLnBrk="1" hangingPunct="1"/>
            <a:r>
              <a:rPr lang="en-US" sz="2800" i="1" dirty="0" smtClean="0"/>
              <a:t>p-v-T </a:t>
            </a:r>
            <a:r>
              <a:rPr lang="en-US" sz="2800" dirty="0" smtClean="0"/>
              <a:t>Diagram of 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 </a:t>
            </a:r>
          </a:p>
        </p:txBody>
      </p:sp>
      <p:sp>
        <p:nvSpPr>
          <p:cNvPr id="115716" name="AutoShape 4"/>
          <p:cNvSpPr>
            <a:spLocks noChangeArrowheads="1"/>
          </p:cNvSpPr>
          <p:nvPr/>
        </p:nvSpPr>
        <p:spPr bwMode="auto">
          <a:xfrm>
            <a:off x="1600200" y="1676400"/>
            <a:ext cx="5029200" cy="4724400"/>
          </a:xfrm>
          <a:prstGeom prst="cube">
            <a:avLst>
              <a:gd name="adj" fmla="val 25000"/>
            </a:avLst>
          </a:prstGeom>
          <a:noFill/>
          <a:ln w="5715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400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7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538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9875" y="346821"/>
            <a:ext cx="7197725" cy="6096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Inaccessibility of Thermodynamic State</a:t>
            </a:r>
          </a:p>
        </p:txBody>
      </p:sp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410698" y="1140096"/>
            <a:ext cx="8448675" cy="278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From an point on any (property) surface (of a substance) only on the same surface are accessible along that solution surface.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Any given substance, starting from an initial state on its property relation surface it can access only those states which lie on this surface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graphicFrame>
        <p:nvGraphicFramePr>
          <p:cNvPr id="1167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774798"/>
              </p:ext>
            </p:extLst>
          </p:nvPr>
        </p:nvGraphicFramePr>
        <p:xfrm>
          <a:off x="320675" y="3693588"/>
          <a:ext cx="85407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16" name="Equation" r:id="rId4" imgW="3441700" imgH="203200" progId="Equation.3">
                  <p:embed/>
                </p:oleObj>
              </mc:Choice>
              <mc:Fallback>
                <p:oleObj name="Equation" r:id="rId4" imgW="3441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3693588"/>
                        <a:ext cx="8540750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741" name="Text Box 5"/>
          <p:cNvSpPr txBox="1">
            <a:spLocks noChangeArrowheads="1"/>
          </p:cNvSpPr>
          <p:nvPr/>
        </p:nvSpPr>
        <p:spPr bwMode="auto">
          <a:xfrm>
            <a:off x="385492" y="4683247"/>
            <a:ext cx="4781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This total differential  may not satisfy</a:t>
            </a:r>
          </a:p>
        </p:txBody>
      </p:sp>
      <p:graphicFrame>
        <p:nvGraphicFramePr>
          <p:cNvPr id="116742" name="Object 6"/>
          <p:cNvGraphicFramePr>
            <a:graphicFrameLocks noChangeAspect="1"/>
          </p:cNvGraphicFramePr>
          <p:nvPr>
            <p:extLst/>
          </p:nvPr>
        </p:nvGraphicFramePr>
        <p:xfrm>
          <a:off x="1201405" y="5338762"/>
          <a:ext cx="569436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17" name="Equation" r:id="rId6" imgW="2933700" imgH="482600" progId="Equation.3">
                  <p:embed/>
                </p:oleObj>
              </mc:Choice>
              <mc:Fallback>
                <p:oleObj name="Equation" r:id="rId6" imgW="29337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1405" y="5338762"/>
                        <a:ext cx="5694363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9" name="Rectangle 1945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633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6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build="p" autoUpdateAnimBg="0"/>
      <p:bldP spid="116741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2"/>
          <p:cNvSpPr txBox="1">
            <a:spLocks noChangeArrowheads="1"/>
          </p:cNvSpPr>
          <p:nvPr/>
        </p:nvSpPr>
        <p:spPr bwMode="auto">
          <a:xfrm>
            <a:off x="334962" y="1794549"/>
            <a:ext cx="8626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Then </a:t>
            </a:r>
            <a:r>
              <a:rPr lang="en-US" sz="2400" i="1" dirty="0"/>
              <a:t>G(</a:t>
            </a:r>
            <a:r>
              <a:rPr lang="en-US" sz="2400" i="1" dirty="0" err="1"/>
              <a:t>x,y,z</a:t>
            </a:r>
            <a:r>
              <a:rPr lang="en-US" sz="2400" i="1" dirty="0"/>
              <a:t>)</a:t>
            </a:r>
            <a:r>
              <a:rPr lang="en-US" sz="2400" dirty="0"/>
              <a:t> is not a property function (surface) of any substance…</a:t>
            </a:r>
          </a:p>
        </p:txBody>
      </p:sp>
      <p:sp>
        <p:nvSpPr>
          <p:cNvPr id="117763" name="Text Box 3"/>
          <p:cNvSpPr txBox="1">
            <a:spLocks noChangeArrowheads="1"/>
          </p:cNvSpPr>
          <p:nvPr/>
        </p:nvSpPr>
        <p:spPr bwMode="auto">
          <a:xfrm>
            <a:off x="382725" y="2541240"/>
            <a:ext cx="73025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However, if another analytic function </a:t>
            </a:r>
            <a:r>
              <a:rPr lang="en-US" sz="2400" i="1" dirty="0" smtClean="0"/>
              <a:t>H (</a:t>
            </a:r>
            <a:r>
              <a:rPr lang="en-US" sz="2400" i="1" dirty="0" err="1"/>
              <a:t>x,y</a:t>
            </a:r>
            <a:r>
              <a:rPr lang="en-US" sz="2400" i="1" dirty="0"/>
              <a:t>) </a:t>
            </a:r>
            <a:r>
              <a:rPr lang="en-US" sz="2400" dirty="0"/>
              <a:t>is such that:</a:t>
            </a:r>
          </a:p>
        </p:txBody>
      </p:sp>
      <p:graphicFrame>
        <p:nvGraphicFramePr>
          <p:cNvPr id="117764" name="Object 4"/>
          <p:cNvGraphicFramePr>
            <a:graphicFrameLocks noChangeAspect="1"/>
          </p:cNvGraphicFramePr>
          <p:nvPr>
            <p:extLst/>
          </p:nvPr>
        </p:nvGraphicFramePr>
        <p:xfrm>
          <a:off x="1582738" y="3427413"/>
          <a:ext cx="557688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63" name="Equation" r:id="rId4" imgW="2247840" imgH="203040" progId="Equation.3">
                  <p:embed/>
                </p:oleObj>
              </mc:Choice>
              <mc:Fallback>
                <p:oleObj name="Equation" r:id="rId4" imgW="2247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2738" y="3427413"/>
                        <a:ext cx="5576887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765" name="Text Box 5"/>
          <p:cNvSpPr txBox="1">
            <a:spLocks noChangeArrowheads="1"/>
          </p:cNvSpPr>
          <p:nvPr/>
        </p:nvSpPr>
        <p:spPr bwMode="auto">
          <a:xfrm>
            <a:off x="1028700" y="4181475"/>
            <a:ext cx="885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Then </a:t>
            </a:r>
          </a:p>
        </p:txBody>
      </p:sp>
      <p:graphicFrame>
        <p:nvGraphicFramePr>
          <p:cNvPr id="117766" name="Object 6"/>
          <p:cNvGraphicFramePr>
            <a:graphicFrameLocks noChangeAspect="1"/>
          </p:cNvGraphicFramePr>
          <p:nvPr>
            <p:extLst/>
          </p:nvPr>
        </p:nvGraphicFramePr>
        <p:xfrm>
          <a:off x="2339975" y="4368800"/>
          <a:ext cx="3908425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64" name="Equation" r:id="rId6" imgW="1574800" imgH="419100" progId="Equation.3">
                  <p:embed/>
                </p:oleObj>
              </mc:Choice>
              <mc:Fallback>
                <p:oleObj name="Equation" r:id="rId6" imgW="15748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4368800"/>
                        <a:ext cx="3908425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67" name="Object 7"/>
          <p:cNvGraphicFramePr>
            <a:graphicFrameLocks noChangeAspect="1"/>
          </p:cNvGraphicFramePr>
          <p:nvPr>
            <p:extLst/>
          </p:nvPr>
        </p:nvGraphicFramePr>
        <p:xfrm>
          <a:off x="990600" y="5194300"/>
          <a:ext cx="2017713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65" name="Equation" r:id="rId8" imgW="812447" imgH="393529" progId="Equation.3">
                  <p:embed/>
                </p:oleObj>
              </mc:Choice>
              <mc:Fallback>
                <p:oleObj name="Equation" r:id="rId8" imgW="81244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5194300"/>
                        <a:ext cx="2017713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768" name="Text Box 8"/>
          <p:cNvSpPr txBox="1">
            <a:spLocks noChangeArrowheads="1"/>
          </p:cNvSpPr>
          <p:nvPr/>
        </p:nvSpPr>
        <p:spPr bwMode="auto">
          <a:xfrm>
            <a:off x="3489325" y="5464175"/>
            <a:ext cx="5045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/>
              <a:t>Is an ordinary differential equation with</a:t>
            </a:r>
          </a:p>
        </p:txBody>
      </p:sp>
      <p:sp>
        <p:nvSpPr>
          <p:cNvPr id="117769" name="Text Box 9"/>
          <p:cNvSpPr txBox="1">
            <a:spLocks noChangeArrowheads="1"/>
          </p:cNvSpPr>
          <p:nvPr/>
        </p:nvSpPr>
        <p:spPr bwMode="auto">
          <a:xfrm>
            <a:off x="2270125" y="6061075"/>
            <a:ext cx="2309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i="1"/>
              <a:t>F(x,y) = constant</a:t>
            </a:r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982" y="213338"/>
            <a:ext cx="7263618" cy="794112"/>
          </a:xfrm>
        </p:spPr>
        <p:txBody>
          <a:bodyPr/>
          <a:lstStyle/>
          <a:p>
            <a:r>
              <a:rPr lang="en-IN" sz="2800" dirty="0" smtClean="0"/>
              <a:t>The Exact FO-NL-ODEs for Thermodynamics</a:t>
            </a:r>
            <a:endParaRPr lang="en-IN" sz="2800" dirty="0"/>
          </a:p>
        </p:txBody>
      </p:sp>
      <p:sp>
        <p:nvSpPr>
          <p:cNvPr id="3" name="Rectangle 2"/>
          <p:cNvSpPr/>
          <p:nvPr/>
        </p:nvSpPr>
        <p:spPr>
          <a:xfrm>
            <a:off x="393252" y="1213325"/>
            <a:ext cx="81411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dirty="0"/>
              <a:t>Consider an analytic function </a:t>
            </a:r>
            <a:r>
              <a:rPr lang="en-US" i="1" dirty="0"/>
              <a:t>G(</a:t>
            </a:r>
            <a:r>
              <a:rPr lang="en-US" i="1" dirty="0" err="1"/>
              <a:t>x,y,z</a:t>
            </a:r>
            <a:r>
              <a:rPr lang="en-US" i="1" dirty="0"/>
              <a:t>)</a:t>
            </a:r>
            <a:r>
              <a:rPr lang="en-US" dirty="0"/>
              <a:t> such that</a:t>
            </a:r>
          </a:p>
        </p:txBody>
      </p:sp>
    </p:spTree>
    <p:extLst>
      <p:ext uri="{BB962C8B-B14F-4D97-AF65-F5344CB8AC3E}">
        <p14:creationId xmlns:p14="http://schemas.microsoft.com/office/powerpoint/2010/main" val="122983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7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7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17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 build="p" autoUpdateAnimBg="0"/>
      <p:bldP spid="117763" grpId="0" build="p" autoUpdateAnimBg="0"/>
      <p:bldP spid="117765" grpId="0" build="p" autoUpdateAnimBg="0"/>
      <p:bldP spid="117768" grpId="0" build="p" autoUpdateAnimBg="0"/>
      <p:bldP spid="117769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33" y="1227138"/>
            <a:ext cx="7731522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053" y="254977"/>
            <a:ext cx="6772422" cy="811823"/>
          </a:xfrm>
        </p:spPr>
        <p:txBody>
          <a:bodyPr/>
          <a:lstStyle/>
          <a:p>
            <a:r>
              <a:rPr lang="en-IN" sz="2800" dirty="0" smtClean="0"/>
              <a:t>Ideal Gas Model : A Simplest Exact NL-ODE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3942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6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6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1228" y="228600"/>
            <a:ext cx="7772400" cy="762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Integration of Exact Differential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675" y="1465482"/>
            <a:ext cx="8610600" cy="4341593"/>
          </a:xfrm>
        </p:spPr>
        <p:txBody>
          <a:bodyPr/>
          <a:lstStyle/>
          <a:p>
            <a:pPr eaLnBrk="1" hangingPunct="1"/>
            <a:r>
              <a:rPr lang="en-US" sz="2400" dirty="0" smtClean="0"/>
              <a:t>we move in the </a:t>
            </a:r>
            <a:r>
              <a:rPr lang="en-US" sz="2400" i="1" dirty="0" smtClean="0"/>
              <a:t>X -Y </a:t>
            </a:r>
            <a:r>
              <a:rPr lang="en-US" sz="2400" dirty="0" smtClean="0"/>
              <a:t>plane from an initial point (</a:t>
            </a:r>
            <a:r>
              <a:rPr lang="en-US" sz="2400" i="1" dirty="0" err="1" smtClean="0"/>
              <a:t>x</a:t>
            </a:r>
            <a:r>
              <a:rPr lang="en-US" sz="2400" i="1" baseline="-25000" dirty="0" err="1" smtClean="0"/>
              <a:t>i</a:t>
            </a:r>
            <a:r>
              <a:rPr lang="en-US" sz="2400" i="1" dirty="0" err="1" smtClean="0"/>
              <a:t>,y</a:t>
            </a:r>
            <a:r>
              <a:rPr lang="en-US" sz="2400" baseline="-25000" dirty="0" err="1" smtClean="0"/>
              <a:t>i</a:t>
            </a:r>
            <a:r>
              <a:rPr lang="en-US" sz="2400" dirty="0" smtClean="0"/>
              <a:t>), to a final point  (</a:t>
            </a:r>
            <a:r>
              <a:rPr lang="en-US" sz="2400" i="1" dirty="0" err="1" smtClean="0"/>
              <a:t>x</a:t>
            </a:r>
            <a:r>
              <a:rPr lang="en-US" sz="2400" i="1" baseline="-25000" dirty="0" err="1" smtClean="0"/>
              <a:t>f</a:t>
            </a:r>
            <a:r>
              <a:rPr lang="en-US" sz="2400" i="1" dirty="0" err="1" smtClean="0"/>
              <a:t>,y</a:t>
            </a:r>
            <a:r>
              <a:rPr lang="en-US" sz="2400" i="1" baseline="-25000" dirty="0" err="1" smtClean="0"/>
              <a:t>f</a:t>
            </a:r>
            <a:r>
              <a:rPr lang="en-US" sz="2400" dirty="0" smtClean="0"/>
              <a:t>).</a:t>
            </a:r>
          </a:p>
          <a:p>
            <a:pPr eaLnBrk="1" hangingPunct="1"/>
            <a:r>
              <a:rPr lang="en-US" sz="2400" dirty="0" smtClean="0"/>
              <a:t>The corresponding change in   is given by </a:t>
            </a:r>
            <a:br>
              <a:rPr lang="en-US" sz="2400" dirty="0" smtClean="0"/>
            </a:br>
            <a:r>
              <a:rPr lang="en-US" sz="2400" dirty="0" smtClean="0"/>
              <a:t>      	</a:t>
            </a:r>
            <a:r>
              <a:rPr lang="en-US" sz="2400" i="1" dirty="0" smtClean="0">
                <a:sym typeface="Symbol" panose="05050102010706020507" pitchFamily="18" charset="2"/>
              </a:rPr>
              <a:t>f = </a:t>
            </a:r>
            <a:r>
              <a:rPr lang="en-US" sz="2400" i="1" dirty="0" err="1" smtClean="0">
                <a:sym typeface="Symbol" panose="05050102010706020507" pitchFamily="18" charset="2"/>
              </a:rPr>
              <a:t>f</a:t>
            </a:r>
            <a:r>
              <a:rPr lang="en-US" sz="2400" i="1" baseline="-25000" dirty="0" err="1" smtClean="0">
                <a:sym typeface="Symbol" panose="05050102010706020507" pitchFamily="18" charset="2"/>
              </a:rPr>
              <a:t>f</a:t>
            </a:r>
            <a:r>
              <a:rPr lang="en-US" sz="2400" i="1" dirty="0" smtClean="0">
                <a:sym typeface="Symbol" panose="05050102010706020507" pitchFamily="18" charset="2"/>
              </a:rPr>
              <a:t>-f</a:t>
            </a:r>
            <a:r>
              <a:rPr lang="en-US" sz="2400" i="1" baseline="-25000" dirty="0" smtClean="0">
                <a:sym typeface="Symbol" panose="05050102010706020507" pitchFamily="18" charset="2"/>
              </a:rPr>
              <a:t>i</a:t>
            </a:r>
            <a:r>
              <a:rPr lang="en-US" sz="2400" i="1" dirty="0" smtClean="0">
                <a:sym typeface="Symbol" panose="05050102010706020507" pitchFamily="18" charset="2"/>
              </a:rPr>
              <a:t> = 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df</a:t>
            </a:r>
            <a:r>
              <a:rPr lang="en-US" sz="2400" i="1" dirty="0" smtClean="0"/>
              <a:t> = </a:t>
            </a:r>
            <a:r>
              <a:rPr lang="en-US" sz="2400" i="1" dirty="0" smtClean="0">
                <a:sym typeface="Symbol" panose="05050102010706020507" pitchFamily="18" charset="2"/>
              </a:rPr>
              <a:t> P(</a:t>
            </a:r>
            <a:r>
              <a:rPr lang="en-US" sz="2400" i="1" dirty="0" err="1" smtClean="0">
                <a:sym typeface="Symbol" panose="05050102010706020507" pitchFamily="18" charset="2"/>
              </a:rPr>
              <a:t>x,y</a:t>
            </a:r>
            <a:r>
              <a:rPr lang="en-US" sz="2400" i="1" dirty="0" smtClean="0">
                <a:sym typeface="Symbol" panose="05050102010706020507" pitchFamily="18" charset="2"/>
              </a:rPr>
              <a:t>)dx + Q(</a:t>
            </a:r>
            <a:r>
              <a:rPr lang="en-US" sz="2400" i="1" dirty="0" err="1" smtClean="0">
                <a:sym typeface="Symbol" panose="05050102010706020507" pitchFamily="18" charset="2"/>
              </a:rPr>
              <a:t>x,y</a:t>
            </a:r>
            <a:r>
              <a:rPr lang="en-US" sz="2400" i="1" dirty="0" smtClean="0">
                <a:sym typeface="Symbol" panose="05050102010706020507" pitchFamily="18" charset="2"/>
              </a:rPr>
              <a:t>)</a:t>
            </a:r>
            <a:r>
              <a:rPr lang="en-US" sz="2400" i="1" dirty="0" err="1" smtClean="0">
                <a:sym typeface="Symbol" panose="05050102010706020507" pitchFamily="18" charset="2"/>
              </a:rPr>
              <a:t>dy</a:t>
            </a:r>
            <a:endParaRPr lang="en-US" sz="2400" i="1" dirty="0" smtClean="0">
              <a:sym typeface="Symbol" panose="05050102010706020507" pitchFamily="18" charset="2"/>
            </a:endParaRPr>
          </a:p>
          <a:p>
            <a:pPr eaLnBrk="1" hangingPunct="1"/>
            <a:r>
              <a:rPr lang="en-US" sz="2400" dirty="0" smtClean="0">
                <a:sym typeface="Symbol" panose="05050102010706020507" pitchFamily="18" charset="2"/>
              </a:rPr>
              <a:t>The difference (</a:t>
            </a:r>
            <a:r>
              <a:rPr lang="en-US" sz="2400" i="1" dirty="0" smtClean="0">
                <a:sym typeface="Symbol" panose="05050102010706020507" pitchFamily="18" charset="2"/>
              </a:rPr>
              <a:t>f</a:t>
            </a:r>
            <a:r>
              <a:rPr lang="en-US" sz="2400" dirty="0" smtClean="0">
                <a:sym typeface="Symbol" panose="05050102010706020507" pitchFamily="18" charset="2"/>
              </a:rPr>
              <a:t>) on the left-hand side depends only on the initial and final points, the integral on the right-hand side can only depend on these points as well. </a:t>
            </a:r>
          </a:p>
          <a:p>
            <a:pPr eaLnBrk="1" hangingPunct="1"/>
            <a:r>
              <a:rPr lang="en-US" sz="2400" dirty="0">
                <a:sym typeface="Symbol" panose="05050102010706020507" pitchFamily="18" charset="2"/>
              </a:rPr>
              <a:t>T</a:t>
            </a:r>
            <a:r>
              <a:rPr lang="en-US" sz="2400" dirty="0" smtClean="0">
                <a:sym typeface="Symbol" panose="05050102010706020507" pitchFamily="18" charset="2"/>
              </a:rPr>
              <a:t>he value of the integral is independent of the path taken in going from the initial to the final point.</a:t>
            </a:r>
          </a:p>
          <a:p>
            <a:pPr eaLnBrk="1" hangingPunct="1">
              <a:spcBef>
                <a:spcPts val="0"/>
              </a:spcBef>
            </a:pPr>
            <a:r>
              <a:rPr lang="en-US" sz="2400" dirty="0">
                <a:sym typeface="Symbol" panose="05050102010706020507" pitchFamily="18" charset="2"/>
              </a:rPr>
              <a:t>T</a:t>
            </a:r>
            <a:r>
              <a:rPr lang="en-US" sz="2400" dirty="0" smtClean="0">
                <a:sym typeface="Symbol" panose="05050102010706020507" pitchFamily="18" charset="2"/>
              </a:rPr>
              <a:t>he integral of an exact differential over a closed circuit is always zero</a:t>
            </a:r>
            <a:endParaRPr lang="en-US" sz="2400" dirty="0" smtClean="0"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7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7331692"/>
              </p:ext>
            </p:extLst>
          </p:nvPr>
        </p:nvGraphicFramePr>
        <p:xfrm>
          <a:off x="4037428" y="5667374"/>
          <a:ext cx="1525172" cy="818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53" name="Equation" r:id="rId5" imgW="520560" imgH="279360" progId="Equation.3">
                  <p:embed/>
                </p:oleObj>
              </mc:Choice>
              <mc:Fallback>
                <p:oleObj name="Equation" r:id="rId5" imgW="52056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37428" y="5667374"/>
                        <a:ext cx="1525172" cy="8183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512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256748" y="350044"/>
            <a:ext cx="7772400" cy="6096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Conclusions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0194" y="1143000"/>
            <a:ext cx="8610600" cy="556089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A thermodynamic system should be described using an Exact function.</a:t>
            </a:r>
          </a:p>
          <a:p>
            <a:pPr eaLnBrk="1" hangingPunct="1"/>
            <a:r>
              <a:rPr lang="en-US" sz="2400" dirty="0" smtClean="0"/>
              <a:t>The change in this function can be calculated without doing any action.</a:t>
            </a:r>
          </a:p>
          <a:p>
            <a:pPr eaLnBrk="1" hangingPunct="1"/>
            <a:r>
              <a:rPr lang="en-US" sz="2400" dirty="0" smtClean="0"/>
              <a:t>Instruments can be easily developed to measure these functions.</a:t>
            </a:r>
          </a:p>
          <a:p>
            <a:pPr eaLnBrk="1" hangingPunct="1"/>
            <a:r>
              <a:rPr lang="en-US" sz="2400" dirty="0" smtClean="0"/>
              <a:t>Function tables can be prepared and marketed.</a:t>
            </a:r>
          </a:p>
          <a:p>
            <a:pPr eaLnBrk="1" hangingPunct="1"/>
            <a:r>
              <a:rPr lang="en-US" sz="2400" dirty="0" smtClean="0"/>
              <a:t>Any industrial process can use these tables.</a:t>
            </a:r>
          </a:p>
          <a:p>
            <a:pPr eaLnBrk="1" hangingPunct="1"/>
            <a:r>
              <a:rPr lang="en-US" sz="2400" dirty="0" smtClean="0"/>
              <a:t>Primary functions are in general directly measured.</a:t>
            </a:r>
          </a:p>
          <a:p>
            <a:pPr eaLnBrk="1" hangingPunct="1"/>
            <a:r>
              <a:rPr lang="en-US" sz="2400" dirty="0" smtClean="0"/>
              <a:t>Derived functions are calculated using the measured primary functions.</a:t>
            </a:r>
          </a:p>
          <a:p>
            <a:pPr eaLnBrk="1" hangingPunct="1"/>
            <a:r>
              <a:rPr lang="en-US" sz="2400" b="1" dirty="0" smtClean="0"/>
              <a:t>Special instruments can be developed to measure derived properties !</a:t>
            </a:r>
          </a:p>
          <a:p>
            <a:pPr eaLnBrk="1" hangingPunct="1"/>
            <a:r>
              <a:rPr lang="en-US" sz="2400" b="1" dirty="0" smtClean="0"/>
              <a:t>This function is called as PROPERTY in Thermodynamics.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04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500"/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 build="p" autoUpdateAnimBg="0"/>
      <p:bldP spid="122883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2"/>
          <p:cNvSpPr txBox="1">
            <a:spLocks noChangeArrowheads="1"/>
          </p:cNvSpPr>
          <p:nvPr/>
        </p:nvSpPr>
        <p:spPr bwMode="auto">
          <a:xfrm>
            <a:off x="311834" y="1345908"/>
            <a:ext cx="8839200" cy="5020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sz="2400" dirty="0"/>
              <a:t>All </a:t>
            </a:r>
            <a:r>
              <a:rPr lang="en-US" sz="2400" dirty="0" err="1"/>
              <a:t>pfaffian</a:t>
            </a:r>
            <a:r>
              <a:rPr lang="en-US" sz="2400" dirty="0"/>
              <a:t> differential equations in two variables are </a:t>
            </a:r>
            <a:r>
              <a:rPr lang="en-US" sz="2400" dirty="0" smtClean="0"/>
              <a:t> Point </a:t>
            </a:r>
            <a:r>
              <a:rPr lang="en-US" sz="2400" dirty="0"/>
              <a:t>functions</a:t>
            </a:r>
            <a:r>
              <a:rPr lang="en-US" sz="2400" dirty="0" smtClean="0"/>
              <a:t>.</a:t>
            </a:r>
            <a:endParaRPr lang="en-US" sz="2400" dirty="0"/>
          </a:p>
          <a:p>
            <a:pPr marL="342900" indent="-342900" eaLnBrk="1" hangingPunct="1">
              <a:spcBef>
                <a:spcPct val="0"/>
              </a:spcBef>
            </a:pPr>
            <a:r>
              <a:rPr lang="en-US" sz="2400" dirty="0"/>
              <a:t>Theorem of </a:t>
            </a:r>
            <a:r>
              <a:rPr lang="en-US" sz="2400" dirty="0" err="1"/>
              <a:t>Caratheodory</a:t>
            </a:r>
            <a:r>
              <a:rPr lang="en-US" sz="2400" dirty="0"/>
              <a:t>: </a:t>
            </a:r>
            <a:endParaRPr lang="en-US" sz="2400" dirty="0" smtClean="0"/>
          </a:p>
          <a:p>
            <a:pPr algn="ctr" eaLnBrk="1" hangingPunct="1">
              <a:spcBef>
                <a:spcPct val="0"/>
              </a:spcBef>
              <a:buNone/>
            </a:pPr>
            <a:endParaRPr lang="en-US" sz="2400" i="1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sz="2400" i="1" dirty="0" smtClean="0"/>
              <a:t>If</a:t>
            </a:r>
            <a:r>
              <a:rPr lang="en-US" sz="2400" i="1" dirty="0"/>
              <a:t>, in the neighborhood of an </a:t>
            </a:r>
            <a:r>
              <a:rPr lang="en-US" sz="2400" i="1" dirty="0" smtClean="0"/>
              <a:t> arbitrary </a:t>
            </a:r>
            <a:r>
              <a:rPr lang="en-US" sz="2400" i="1" dirty="0"/>
              <a:t>point in the domain of the variables of a </a:t>
            </a:r>
            <a:r>
              <a:rPr lang="en-US" sz="2400" i="1" dirty="0" err="1" smtClean="0"/>
              <a:t>Pfaffian</a:t>
            </a:r>
            <a:r>
              <a:rPr lang="en-US" sz="2400" i="1" dirty="0" smtClean="0"/>
              <a:t> Differential </a:t>
            </a:r>
            <a:r>
              <a:rPr lang="en-US" sz="2400" i="1" dirty="0"/>
              <a:t>Equation, there are points which are inaccessible to it along the solution surface of the equation, then this equation has an integrating denominator.</a:t>
            </a:r>
          </a:p>
          <a:p>
            <a:pPr marL="342900" indent="-342900" eaLnBrk="1" hangingPunct="1">
              <a:spcBef>
                <a:spcPct val="0"/>
              </a:spcBef>
            </a:pPr>
            <a:endParaRPr lang="en-US" sz="2400" dirty="0"/>
          </a:p>
          <a:p>
            <a:pPr marL="342900" indent="-342900" eaLnBrk="1" hangingPunct="1">
              <a:spcBef>
                <a:spcPct val="0"/>
              </a:spcBef>
            </a:pPr>
            <a:r>
              <a:rPr lang="en-US" sz="2400" dirty="0"/>
              <a:t>It is possible to multiply any differential equation by a function of independent variables </a:t>
            </a:r>
            <a:r>
              <a:rPr lang="en-US" sz="2400" dirty="0" smtClean="0"/>
              <a:t>and create a </a:t>
            </a:r>
            <a:r>
              <a:rPr lang="en-US" sz="2400" dirty="0" err="1"/>
              <a:t>pfaffian</a:t>
            </a:r>
            <a:r>
              <a:rPr lang="en-US" sz="2400" dirty="0"/>
              <a:t> differential equation. </a:t>
            </a:r>
          </a:p>
          <a:p>
            <a:pPr marL="342900" indent="-342900" eaLnBrk="1" hangingPunct="1">
              <a:spcBef>
                <a:spcPct val="0"/>
              </a:spcBef>
            </a:pPr>
            <a:endParaRPr lang="en-US" sz="2400" dirty="0"/>
          </a:p>
          <a:p>
            <a:pPr marL="342900" indent="-342900" eaLnBrk="1" hangingPunct="1">
              <a:spcBef>
                <a:spcPct val="0"/>
              </a:spcBef>
            </a:pPr>
            <a:r>
              <a:rPr lang="en-US" sz="2400" dirty="0"/>
              <a:t>This function is called integrating denominator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5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705" y="147125"/>
            <a:ext cx="7772400" cy="884750"/>
          </a:xfrm>
        </p:spPr>
        <p:txBody>
          <a:bodyPr/>
          <a:lstStyle/>
          <a:p>
            <a:r>
              <a:rPr lang="en-IN" sz="2800" dirty="0" smtClean="0"/>
              <a:t>Exact NL FO ODEs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86486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8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8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8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87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87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8892</TotalTime>
  <Words>1571</Words>
  <Application>Microsoft Office PowerPoint</Application>
  <PresentationFormat>On-screen Show (4:3)</PresentationFormat>
  <Paragraphs>154</Paragraphs>
  <Slides>38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51" baseType="lpstr">
      <vt:lpstr>Arial</vt:lpstr>
      <vt:lpstr>Blackadder ITC</vt:lpstr>
      <vt:lpstr>Brush Script MT</vt:lpstr>
      <vt:lpstr>Comic Sans MS</vt:lpstr>
      <vt:lpstr>Script MT Bold</vt:lpstr>
      <vt:lpstr>Symbol</vt:lpstr>
      <vt:lpstr>Times New Roman</vt:lpstr>
      <vt:lpstr>TimesNewRoman</vt:lpstr>
      <vt:lpstr>TimesNewRoman,Italic</vt:lpstr>
      <vt:lpstr>Default Design</vt:lpstr>
      <vt:lpstr>Equation</vt:lpstr>
      <vt:lpstr>Clip</vt:lpstr>
      <vt:lpstr>Slide</vt:lpstr>
      <vt:lpstr>First Order Exact Nonlinear ODEs</vt:lpstr>
      <vt:lpstr>Theorem of Exact Equation : NL-NS-FO-ODE</vt:lpstr>
      <vt:lpstr>Practical Problems to Solve Exact Nonlinear FO-ODE</vt:lpstr>
      <vt:lpstr>Method to Determine (y, x)</vt:lpstr>
      <vt:lpstr>Example: Solution of Exact FO-NL-ODE</vt:lpstr>
      <vt:lpstr>Example: Solution of Exact FO-NL-ODE</vt:lpstr>
      <vt:lpstr>Example: Solution of Exact FO-NL-ODE</vt:lpstr>
      <vt:lpstr>Example: Solution of Exact FO-NL-ODE</vt:lpstr>
      <vt:lpstr>Exact FO-NL-ODEs for Research in Thermofluids</vt:lpstr>
      <vt:lpstr>Heat Treatment of Metallic Nano Particles</vt:lpstr>
      <vt:lpstr>Cooling of Metallic Particles  at Very High Temperatures</vt:lpstr>
      <vt:lpstr>Non Linear FO-ODE for Cooling of Nano Metallic Particles</vt:lpstr>
      <vt:lpstr>Models for Specific Heat to Obtain Exact ODE</vt:lpstr>
      <vt:lpstr>A modified Model to Obtain Exact ODE</vt:lpstr>
      <vt:lpstr>The general Solution of an Exact NL FO-ODE</vt:lpstr>
      <vt:lpstr>PowerPoint Presentation</vt:lpstr>
      <vt:lpstr>PowerPoint Presentation</vt:lpstr>
      <vt:lpstr>Infusion of Analytical Ideas into Power Plant Development</vt:lpstr>
      <vt:lpstr>A MANUAL of the STEAM ENGINE and other PRIME MOVERS 1859  Rankine </vt:lpstr>
      <vt:lpstr>Outlines of the Science of Energetics  (1855)  by William John Macquorn Rankine</vt:lpstr>
      <vt:lpstr>Mathematical Thermodynamics &amp; Equation of State for A vapour</vt:lpstr>
      <vt:lpstr>Research on EoS for Vapours</vt:lpstr>
      <vt:lpstr>JO H A N N E S D . V A N D E R W A A L S The equation of state for gases and liquids Nobel Lecture, December 12, 1910</vt:lpstr>
      <vt:lpstr>Van der Waals EOS</vt:lpstr>
      <vt:lpstr>Improved Cubic Equations of State</vt:lpstr>
      <vt:lpstr>PowerPoint Presentation</vt:lpstr>
      <vt:lpstr>PowerPoint Presentation</vt:lpstr>
      <vt:lpstr>Exact NL FO ODE for EoS</vt:lpstr>
      <vt:lpstr>The Total Change in A Property of Substance</vt:lpstr>
      <vt:lpstr>Invention of an Abstract Mathematical Concept</vt:lpstr>
      <vt:lpstr>PowerPoint Presentation</vt:lpstr>
      <vt:lpstr>p-v-T Diagram of H2O </vt:lpstr>
      <vt:lpstr>Inaccessibility of Thermodynamic State</vt:lpstr>
      <vt:lpstr>The Exact FO-NL-ODEs for Thermodynamics</vt:lpstr>
      <vt:lpstr>Ideal Gas Model : A Simplest Exact NL-ODE</vt:lpstr>
      <vt:lpstr>Integration of Exact Differential</vt:lpstr>
      <vt:lpstr>Conclusions</vt:lpstr>
      <vt:lpstr>Exact NL FO ODEs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804</cp:revision>
  <cp:lastPrinted>2002-01-11T03:20:09Z</cp:lastPrinted>
  <dcterms:created xsi:type="dcterms:W3CDTF">2002-01-11T02:48:10Z</dcterms:created>
  <dcterms:modified xsi:type="dcterms:W3CDTF">2019-08-22T10:27:36Z</dcterms:modified>
</cp:coreProperties>
</file>