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75" r:id="rId2"/>
    <p:sldId id="549" r:id="rId3"/>
    <p:sldId id="564" r:id="rId4"/>
    <p:sldId id="565" r:id="rId5"/>
    <p:sldId id="534" r:id="rId6"/>
    <p:sldId id="535" r:id="rId7"/>
    <p:sldId id="537" r:id="rId8"/>
    <p:sldId id="550" r:id="rId9"/>
    <p:sldId id="518" r:id="rId10"/>
    <p:sldId id="519" r:id="rId11"/>
    <p:sldId id="520" r:id="rId12"/>
    <p:sldId id="521" r:id="rId13"/>
    <p:sldId id="529" r:id="rId14"/>
    <p:sldId id="530" r:id="rId15"/>
    <p:sldId id="531" r:id="rId16"/>
    <p:sldId id="532" r:id="rId17"/>
    <p:sldId id="522" r:id="rId18"/>
    <p:sldId id="566" r:id="rId19"/>
    <p:sldId id="540" r:id="rId20"/>
    <p:sldId id="541" r:id="rId21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2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2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28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19T04:14:49.2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15321 10262 182,'0'0'80,"13"-23"-9,-13 23-7,0 0-8,5-18-12,-5 18-13,0 0-13,0 0-9,0 0-9,0 0-3,-26 18-1,2 3-2,-4 8 0,-11 5 2,-10 7 1,-7 5 2,-6 10 4,-1-2-1,-5-2 0,7-8 0,10-8 2,8-5-1,14-9 2,8-3-1,21-19-1,0 0 0,0 0 0,32 13-3,0-9-1,5 7-2,4 7-1,4 7 1,11 10-3,0 6 4,-2 13-1,4-2 4,-2 9-2,4-2 2,3-1-1,5-1-1,-7-3-10,-5-9-10,-2-4-19,-3-6-48,-12-13-15,2 2-4,-20-18 3,1-2 39</inkml:trace>
  <inkml:trace contextRef="#ctx0" brushRef="#br0" timeOffset="430.0006">14913 10824 270,'-13'-20'91,"13"20"-19,0 0-23,0 0-19,26-11-10,4 16-11,19 5-6,7 4-6,19 1 0,22 0 3,15-2 1,26-2 2,21-3-2,15-5 0,12-3-2,7-3-7,3-7-7,0 3-6,-15-4-7,-7 5-15,-24-3-15,-10 3-25,-17-1-17,-22-4 0,-8 5 14,-22-9 86</inkml:trace>
  <inkml:trace contextRef="#ctx0" brushRef="#br0" timeOffset="660.0009">17277 10631 175,'0'0'96,"-15"22"-3,15-22-62,39 36-16,4-20-1,2 12-3,9-5-1,2-1-5,-2 4-7,-9 0-4,-15 5-1,-17 1-4,-15 3-26,-20 1-59,-29-12 0,-10 0 3,-25-19-1,-2-3 87</inkml:trace>
  <inkml:trace contextRef="#ctx0" brushRef="#br0" timeOffset="1230.0017">16014 9393 249,'-12'-36'116,"5"5"4,1 7-75,6 24-6,4-28-16,-4 28-12,0 0-6,0 0-5,15 33-3,-9 10-4,-6 14 3,-2 8-3,-4 12 5,-5 1 4,-6-2 1,-1-8-1,-7-12 5,5-15 1,-1-19 4,-1-11 1,3-22-2,8-17-1,3-18 0,8-19 0,6-19-6,5-7-1,10-1-6,5 2 0,4 12-4,0 15 1,1 22-1,1 28-1,-2 28 2,0 17 1,-4 20 0,-2 9 3,6 6 3,2 5 0,0-1 3,3-6-2,-5-9 2,-2-10-2,-3-12-1,-1-12-8,-6-5-13,-18-17-27,25-15-65,-25 15-7,5-39-2,-10 16 1,-6-6 24</inkml:trace>
  <inkml:trace contextRef="#ctx0" brushRef="#br0" timeOffset="1400.002">15946 9721 219,'-33'8'109,"14"-3"4,19-5-58,0 0-20,0 0-16,45-9-27,-2-8-30,6-7-66,8-4-5,-1-7-3,10 2-3,-10-6 52</inkml:trace>
  <inkml:trace contextRef="#ctx0" brushRef="#br0" timeOffset="2420.0034">16546 9738 100,'0'22'87,"11"-1"16,-11-21-43,25 16-10,-7-19-13,1-16-2,7-5-3,-7-17-6,5-9-2,-5-9-15,-8-6-6,-3-4-4,-5 4 3,-6 7-2,1 10-3,-4 9-1,0 15-3,6 24 1,0 0 1,0 0 1,25 39-2,-7 0-1,3 4 5,3 7 3,4 0 1,-2 0 0,-1 0-4,-7-5 2,1-3-2,-6-10 4,0-4-2,0-10 3,6-3-1,5-11 7,6-8-3,6-11 3,3-5 2,2-6-4,0-9 1,0-4-3,-9 2 1,-4 5-6,-9 2 7,-10 8-6,0 5-2,-9 17-2,0 0-1,0 0 0,0 0 1,-16 24-3,4-3 1,5 5 1,-1 2-3,-3 1 9,6 7-5,5-8 5,5-2-5,3 0 7,8-4-3,3-5 3,7-6 2,0-4 0,8-9-1,-6-5 0,2-8 2,0-9-5,-6-2 3,-5-6-4,-4-1 2,-4 3-5,-5 0 5,-6 10-6,-2 0 0,2 20 0,0 0-1,-25-12-1,25 12-1,-24 25 0,11-7 1,2 3 1,3 5-1,-1 1 3,7 1-4,2 0 6,2-2-2,7-2 5,1-3-3,-10-21 4,35 24 1,-3-26-2,9-9 0,2-10-3,2-6 2,-2-7-3,0 1 3,-6-3-2,-7 9 2,-11 1-3,-10 9 5,-9 17-2,0 0-2,0 0 1,0 0-2,-15 20-2,15-20-1,-5 23 4,5-23 0,0 20 2,0-20 0,13 17 0,-13-17-2,26 13 4,-7-4-3,5 2 1,6 2-3,1 2 3,11 5-8,6 6-21,-3 2-86,11 2-3,0-2 0,-5-8-2,5-1 23</inkml:trace>
  <inkml:trace contextRef="#ctx0" brushRef="#br0" timeOffset="5822.0082">17370 9732 74,'0'0'86,"-6"-18"-28,6 18-6,-18-24-2,5 3-10,5 1-6,-5-8-12,2-4-7,-2 1-8,2-1-5,-1 6-4,-1 2-3,4 7 0,9 17-1,-24-1 2,11 19-1,1 12 1,7 7-3,5 4 3,2 3 0,9 5 4,8-1-2,10-9 4,7-9-2,3-4 3,12-11 0,8-8 1,5-13 0,-1-7-2,5-11 3,-1-4-3,-3-5 0,-5-4-2,-10 3 3,-10 3-3,-11 5 6,-9 5 2,-12 5 0,-7 16 0,-5-21 1,5 21 1,-32-13 1,10 10 0,-1-5-3,-7 6-4,6 0 0,-6 6-2,-2 2-1,1 5 0,-1 11-4,2 2 1,0 12-4,6-1 4,-1 4-3,10 5 3,4-3-2,13 0 2,7-4 4,16-11 2,8-7 0,14-12 1,9-9 1,8-14 0,-1-8-1,-3-8 2,2-1-4,-18-1 3,-8 6 1,-12 4-3,-9 7-2,-15 17 1,0 0 1,4 19 0,-2 5 3,1 6-4,5 0 2,5 3 1,11-1 5,12-10-2,3-15-30,15-12-92,8-6-1,0-25-6,1-5-2,-7-16 13</inkml:trace>
  <inkml:trace contextRef="#ctx0" brushRef="#br0" timeOffset="27692.0389">23192 14817 140,'16'-22'85,"-16"22"-15,0 0-11,0 0-11,0 0-11,0 0-6,0 0-5,0 0-4,19 0-7,-19 0-6,11 16-6,-11-16 0,8 36 2,-3-10 5,-3 7 2,-2 4-2,0 8 1,-7 5 0,1 11 1,-1 2-6,-3 4 2,5 2-5,-3-2 1,3-2-1,3-2 2,-4-9-4,1-8 2,-3-9 0,2-5-1,1-10 2,3-5-2,2-17 1,-6 17 3,6-17 4,0 0 1,0 0 2,0 0 0,0 0-1,0 0 4,0 0-2,0 0-3,0 0-5,8-17-1,-8 17-1,13-34-1,0 8 0,4-7-5,2-4 2,-3-2-1,-1-4 3,2 8-4,2 5 1,-8 4-2,-4 8 0,-7 18 1,8-21 2,-8 21-3,0 0 0,30 2 1,-13 4 1,1 3 2,5 8-2,5-1 0,-2 8-2,-2 1 4,-3 4-1,-4 1 2,-1 3-3,-8-1 2,-1 0-1,-1-1 3,0 1 2,-6 3-1,0 0-1,0 1-2,-2-5 3,-2 1-3,2-4 2,-4-2-4,3-6 2,1-1-3,2-19 1,-2 18 2,2-18-1,0 0 1,0 0-1,0 0 2,0 0 1,0 0-2,0 0-1,0 0-1,0 0-11,0 0-39,-4-18-78,4 18-1,0 0-4,0 0-2,0-23-2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19T04:36:44.0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14865 5716 92,'0'0'68,"0"0"-5,0 0-3,0 0-5,15-23-7,-15 23-10,0 0-8,0 0-9,3 28-10,-4-7-8,-5 6-5,-2 7-1,-3 9 1,-2 3 2,-6 2-1,-5-1-11,6-5-36,1-1-53,-4-17-2,14-7-2,7-17 1,2-30 97</inkml:trace>
  <inkml:trace contextRef="#ctx0" brushRef="#br0" timeOffset="780.001">15440 5279 1,'-7'-28'80,"5"6"9,-4 0-43,-1-4 5,3 9 4,-9-1 2,13 18 1,-11-19-12,11 19-16,0 0-10,0 0-11,0 0-7,-13 19-3,5 1 0,3 10-1,-7 9 3,1 7 3,-2 6 6,0 7 0,2 1 1,3-4-3,3-4 0,5-8-1,5-9 1,1-7 1,7-11-1,6-8 1,7-16 1,7-8 0,-1-17 2,6-7 2,-7-9-8,-1-4 3,-6-5-3,-5 3 3,-11 0-2,-5 11 2,-12 8-4,0 11-3,-14 9 4,-1 6-9,0 16-27,-14 4-105,7 10-1,-12 3-4,5 0-1,1 2 0</inkml:trace>
  <inkml:trace contextRef="#ctx0" brushRef="#br0" timeOffset="160843.2265">11900 14620 210,'5'-31'102,"-5"31"0,12-30-51,-11 9-14,-1 21-7,12-29-4,-12 29-6,11-19-6,-11 19-6,0 0-2,7-17-1,-7 17-3,0 0 0,0 0-3,6 19-3,-6-19-1,11 35 1,-7-3 0,0 3 2,1 13 3,-3 10 0,-4 3 2,-3 6 2,-1 0 3,-5 3-1,3-3-2,-3-5-1,4-14 0,1-7 0,0-8-1,5-7 1,1-26 3,0 26 5,0-26 6,0 0 3,0 0 1,7-28-2,-1-9 1,1-9-3,2-12-2,5-5-4,-1-6-6,0-3-4,-2 11-1,-4 7 3,1 13-4,-3 17 0,-5 24-5,4-21 0,-4 21-3,-4 26 2,10-3-2,0 6-1,1 7 3,4 3 2,2 11 4,1 2-3,2-4 4,-3 2-1,-5-9 1,1-4 2,-7-11 0,2-4 1,-4-22 3,0 0-1,0 0 6,-17-20-1,4-15 0,2-10-3,-8-9 2,2-1-1,-3-3-8,-5-1-6,7 10-25,-14 3-109,6 7-1,2 2-1,1 3-5,4 1-7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19T04:42:13.6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19051 4743 107,'0'0'92,"0"0"-41,2-21-8,-2 21-8,0 0-5,0 0-4,0 0-2,-20 9-5,20-9-6,-19 28-8,8-5-6,0-1-7,1 8-10,-3-8-16,4 2-32,7 0-36,2-24-1,0 21-1,0-21 96</inkml:trace>
  <inkml:trace contextRef="#ctx0" brushRef="#br0" timeOffset="460.0007">19627 4347 295,'0'0'111,"-19"-13"1,19 13-105,0 0-10,-20-7 2,20 7-1,0 0-1,0 0 1,-17 11-1,17-11 0,-6 28-4,6-4 0,-2 2-2,-7 11 0,7 4 4,-5 7 2,3 2-1,-2-2-1,6-1 3,0-4 2,6-6 1,1-6 3,12-8 1,5-9 1,6-10 2,6-11 3,-3-16 5,14-6 3,-9-14 3,1 0 0,-15-9 0,-7 0-1,-17-2-2,-9 15-4,-23 6-6,-11 16-8,-10 17-20,-19 10-109,2 14-4,-2 5-4,2 1-2,9 2 34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19T04:52:58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10966 10832 173,'0'0'107,"0"0"-30,16-19-19,-16 19-16,19-13-11,0 8-6,0-5-6,5 8-5,6-3-5,7 5-4,13 0-2,7 4-1,17-3 0,12 1-1,19 0 2,13 0 0,12 0 0,12-4 0,6-2 1,7 1-3,6-1 2,1-4 0,-9 3 0,-1-3-1,-7 1-1,-8-2 0,-14-1-1,-15 3 2,-12 0-1,-20-1-2,-14 1 0,-17 1 0,-12 2-2,-12 1-6,-21 3-26,17 0-65,-17 0-19,0 0 3,-17 2-1,17-2 19</inkml:trace>
  <inkml:trace contextRef="#ctx0" brushRef="#br0" timeOffset="360.0005">11379 11350 225,'0'0'100,"0"0"-41,0 0-33,31-22-7,1 16-3,4-1-10,12-1-6,10 8 0,9-2 2,14 2-2,12 0 0,12 0 1,12 0-1,12-2 2,10-1 0,8-3-2,8-1-9,-2 3-7,-5-2-7,-2 5-18,-6-3-26,-15-4-33,-9 10 0,-26-7 1,-10 7 97</inkml:trace>
  <inkml:trace contextRef="#ctx0" brushRef="#br0" timeOffset="900.0013">13230 10457 141,'-15'-12'92,"15"12"-1,0 0-53,0 0-24,0 0-9,37 21-2,-5 1 2,13-3 0,9 7 2,13 5-1,10 1-1,7-1-1,4 1 0,-6 0-6,-3-5-1,-12 7-3,-9-1 0,-12-5 0,-12 7-2,-17 1 2,-15 1-1,-15 4 4,-13 3-1,-21 3 3,-15 1 0,-7 0 1,-19 1 5,-3-3 3,-3-5 7,6-8 2,3-9 10,17-1 6,10-20 4,19-6 1,6-25-3,25-13-5,4-24-6,21-11-11,7-10-14,4-16-22,10 6-38,-8-1-52,5 14-15,-9 19-1,-13 14 3,-13 19 59</inkml:trace>
  <inkml:trace contextRef="#ctx0" brushRef="#br0" timeOffset="1320.0019">11016 10531 324,'0'-17'118,"0"17"-4,19 6-90,-10 14-17,6 10-12,7 13 2,-1 9-3,9 13 7,0 13-6,3 14-18,-3 11-89,0-3-2,2 2-2,-10-11 0,5 4 29</inkml:trace>
  <inkml:trace contextRef="#ctx0" brushRef="#br0" timeOffset="4450.0063">15619 9907 158,'-3'-35'102,"3"1"-26,0 14-15,-10-4-14,14 7-16,-9 0-2,5 17-8,0 0-8,0 0-5,0 0-6,7 19-6,0 14-2,-1 12 1,3 14-1,-7 12 5,4 10-2,0 5 3,-6 1 1,1-1 2,-2-7-2,1-8 1,-4-13 0,4-12 1,0-13 4,4-12 0,-4-21-1,0 0 0,-6-19-2,-2-14 1,-7-6-2,-5-2-1,-12 0-5,0 6-1,-9 3-3,-7 17 2,1 15 3,-2 13-1,1 13-1,11 6 2,5 13 2,7 3 0,12 0 3,10 0-3,16-7 3,17-2 0,11-9 2,9-8-2,12-12-8,-1-18-21,14-3-44,-6-17-40,-1-15-2,-7-5-3,-10-9 0,-3-5 107</inkml:trace>
  <inkml:trace contextRef="#ctx0" brushRef="#br0" timeOffset="4840.0068">15958 10163 205,'0'0'104,"5"-17"-2,-5 17-53,0 0-25,0 0-17,0 0-4,21 32-5,-10-12-1,6 8-1,-2 0 3,9 4 1,0-3 3,3-4-2,2-7 2,1-12 1,4-10 0,0-15 2,-3-10-2,-1-8 0,-4 1 0,-1 1 0,-7 3-5,-5 14 2,-13 18-3,17 18-1,-15 23 1,-2 15 0,-2 9-2,-2 13 4,-1 6 1,-1-6 1,-1-8 0,-1-10 1,-3-12 4,0-13-1,-2-18-4,13-17-16,-30-28-25,22-9-42,1-6-30,0-9 3,3 8-7,-4-7 53</inkml:trace>
  <inkml:trace contextRef="#ctx0" brushRef="#br0" timeOffset="5180.0072">15109 11138 283,'0'0'113,"19"-17"-1,11 4-80,13 4-20,9-2-9,16 5-2,12 1 1,8 3 2,9 4-2,9 2 0,5-1 0,1 5-1,0-5-1,-4 5-3,-1-6-14,-12-6-29,-4 0-63,-16 1-4,-15-3-2,-15-1 0,-19-5 65</inkml:trace>
  <inkml:trace contextRef="#ctx0" brushRef="#br0" timeOffset="5640.0078">15797 11322 133,'13'37'85,"-13"-37"6,8 35-72,3-7-4,-6 9 0,7-1 2,-7 1 1,3-2-3,-7 2-1,5-3-9,-2-10 4,-4-2-3,0-22 8,-4 21-3,4-21 2,-13-23-1,-4 3-5,2-2 3,-9 1-8,0 3 2,-6 5-9,-2 5 2,-5 23-1,5 13-1,2 7 8,4 10 1,7 5 8,8 2-4,3-4 4,16-1-1,3-14 2,10-3 1,9-12-8,5-14-19,10-8-57,5-12-40,-1-14-3,1-2-2,-3-7-4,-6-3 79</inkml:trace>
  <inkml:trace contextRef="#ctx0" brushRef="#br0" timeOffset="6020.0085">16139 11615 135,'0'0'100,"41"-16"-10,-17 8-42,-5-3-15,7 6-5,-7-8-10,-1 7-11,-18 6-5,19 11-2,-15 10 2,-10 6-5,-5 3 5,-2 5-1,2-3 4,-2 1 0,-4-7 6,9-1 1,8-25 0,0 0 1,19-12-1,7-19 2,10-12-6,1-5 0,8-2-6,-2 1 0,-2 3-5,-9 11-1,-2 12-4,-10 18 0,-3 18 4,-4 11 2,-7 8 3,1 3-1,4 4 4,2 0-2,6-8 6,0-5-11,11-9-64,13-13-41,2-21-5,9-9-2,-2-20 1</inkml:trace>
  <inkml:trace contextRef="#ctx0" brushRef="#br0" timeOffset="6290.0087">17368 10757 209,'0'0'117,"0"0"4,0 0-46,0 0-42,26-9-11,-1 4-9,5-5-19,12 8-33,1-5-41,2 5-34,0 8-3,-9 5-3,-6 7 8</inkml:trace>
  <inkml:trace contextRef="#ctx0" brushRef="#br0" timeOffset="6410.009">17641 10999 189,'0'0'81,"11"18"-19,8-21-43,13-5-81,-1-16-11,16 0-12,-10-11-14,8 3 68</inkml:trace>
  <inkml:trace contextRef="#ctx0" brushRef="#br0" timeOffset="6970.0098">18626 9874 4,'22'-2'1,"-22"2"0,0 0-1,15 20-2,-15-20 1,9 21 0,-9-21 0,8 24 1,-8-24 0,7 20 0,-7-20 0</inkml:trace>
  <inkml:trace contextRef="#ctx0" brushRef="#br0" timeOffset="7100.01">18680 9992 108,'0'0'34,"0"0"-23,-6-18-58,6 18-12,0 0 13,0 0 46,-7-26 0</inkml:trace>
  <inkml:trace contextRef="#ctx0" brushRef="#br0" timeOffset="8050.0113">18704 10059 89,'19'-33'104,"-14"16"5,-3-2-48,-9-5-10,7 6-6,-10-10-6,7 11-8,-9-7-11,12 24-9,-18-30-6,18 30-6,-25-11-3,1 11-1,4 11 1,-8 8 0,1 11-1,-4 5 2,3 10-1,5 3 2,5 2-3,6-2 3,12-3-2,6-6 3,13-11 0,7-12 2,6-10 1,9-10-1,-2-13 1,4-3 1,-6-2-1,-1-2-2,-10 5-4,-7 8 0,-1 13-1,-7 14 3,-3 14 0,3 11 0,2 4 0,4 7 3,4-2 2,1-4 3,-1-11-2,-3-5 4,-5-13 8,-13-17-2,28 4 1,-20-21 0,-1-15-1,1-12-3,-3-16 2,10-5-4,0-7-9,4-1 1,-2 8 0,-4 8-5,0 12 1,0 21 1,-13 24-3,24-2 1,-18 23-1,-1 8 0,1 7 2,2 1 1,-1 4 2,4-6-1,0-3-6,-5-6-13,9-8-69,2-7-31,1-13-1,1-5 0,0-12-4</inkml:trace>
  <inkml:trace contextRef="#ctx0" brushRef="#br0" timeOffset="8410.0118">19466 9684 205,'0'0'100,"-5"-17"-33,5 17-29,0 0-21,0 0-13,3 21-4,-1-3-3,-2 14-1,2 9 0,-2 13 2,4 11 2,-4 7 1,5 8 3,-3-2-1,6 0 5,1-9-2,4-10 2,6-11-8,0-12-16,10-18-70,5-1-13,-4-21-2,7-7-3,-7-17 63</inkml:trace>
  <inkml:trace contextRef="#ctx0" brushRef="#br0" timeOffset="9000.0126">19758 10050 184,'-15'-24'111,"15"24"3,13-36-53,-8 5-27,9 3-11,-1 0-9,3 2-7,3 4-4,0 5-2,1 10-2,-1 9-1,-2 14-3,-4 9 1,0 6 0,-7 8 3,-6 2 0,0 0 1,-6 1-3,0-4 3,-1-12 3,-1-4 2,8-22 6,0 0-1,-16-2-1,16-20 0,5-17 2,3-6-2,3-3-1,2 0-4,0 3-6,-2 6-2,0 11 1,-11 28 1,0 0-3,14 21 0,-14 16 0,0 4 2,0 7 0,0 0 3,5 2-2,-3-7 4,9-10-6,-3-12-18,18-12-92,2-5-3,-2-19-2,10-7 2,-5-14 33</inkml:trace>
  <inkml:trace contextRef="#ctx0" brushRef="#br0" timeOffset="9160.0129">20318 9983 190,'-4'22'100,"4"10"-27,0 5-39,-7-4-7,7 6-9,0-9-7,0-2-10,7-6-63,10-3-38,-17-19-2,43-4-1,-18-20 17</inkml:trace>
  <inkml:trace contextRef="#ctx0" brushRef="#br0" timeOffset="9490.0133">20585 9818 278,'0'0'114,"0"0"-1,0 0-87,0 0-12,19 9-5,-19-9-4,37 8-1,-12-10 0,6-2-1,-1-3-1,0-8 1,-4 2-4,-1-2-1,-10 2-2,-15 13 0,16 5-2,-16 18 2,-5 21 0,-3 10 2,-5 11 0,-4 6 2,4-1 3,2-1 1,-2-13-3,0-14 0,7-10-14,-5-15-91,11-17-9,6-23-1,-1-16-3,12-11 24</inkml:trace>
  <inkml:trace contextRef="#ctx0" brushRef="#br0" timeOffset="9740.0137">20920 9569 230,'0'0'107,"20"-2"5,-1 10-77,9 10-18,0 6-6,6 12-7,-3 8 0,1 17 0,-8 8-1,-5 7-1,-13 6 0,-10 3 2,-11-1-6,-9-8-25,-8-5-82,-5-8-2,-10-19 0,8-5-3,-2-16 54</inkml:trace>
  <inkml:trace contextRef="#ctx0" brushRef="#br0" timeOffset="10150.0142">18695 10689 147,'0'0'98,"28"-4"0,17 2-59,16 6-20,14 0-2,22 1 0,10-1 3,21 3-3,14-5 0,19 2-4,7-8 0,17 0 0,2-7-2,9-2-1,-1-5-6,1-6 3,-9-2-6,-8-2 4,-24 4-12,-19-2-11,-18 9-30,-28-2-44,-27 3-21,-20 12-2,-43 4 2,0 0 54</inkml:trace>
  <inkml:trace contextRef="#ctx0" brushRef="#br0" timeOffset="10610.0149">19102 11103 385,'6'-21'122,"-6"21"-39,0 0-57,0 0-17,24 13-7,-11 23-2,4 12-3,-2 10 1,7 14 3,-3 8 0,1 7 4,3-1-3,-8-8-1,-2-15-17,2-4-35,-6-16-68,-5-21-2,-4-22 1,0 0-6,7-33 48</inkml:trace>
  <inkml:trace contextRef="#ctx0" brushRef="#br0" timeOffset="10840.0152">19152 11214 315,'4'-44'123,"4"7"-2,3 11-85,0 1-16,-11 25-14,32-14-8,-32 14 2,26 31-2,-15 4-1,0 14 1,-3-1 2,-3 10-7,1-6-6,-2 1-19,-6-15-48,8-9-37,10-10-1,3-23-2,7-7-2</inkml:trace>
  <inkml:trace contextRef="#ctx0" brushRef="#br0" timeOffset="11120.0155">19689 11036 268,'0'-19'119,"0"19"-1,0 0-71,-6-18-24,6 18-13,0 0-6,7 22-3,-3 8-6,2 7 3,1 17-3,-1 5 3,5 12 3,-3 5 1,5 2 2,0-6-7,0-3-9,4-21-46,1-10-52,7-11-6,1-21 1,5-10-3,-2-20 68</inkml:trace>
  <inkml:trace contextRef="#ctx0" brushRef="#br0" timeOffset="11520.0162">19888 11222 241,'-7'-19'115,"7"-3"-2,6-2-62,-6 24-21,24-23-17,-5 14-7,-1 4-4,1 6-4,0 11 0,-6 10 0,-2 6 1,-9 3 0,-2 3-1,-6-1 2,2-5 3,-1-4 1,5-24 1,-11 19-2,11-19 1,13-34-2,0-5 2,9-5-3,-1-1-1,3-1-2,-2 3-3,-3 6 0,-4 16-2,-15 21 3,11 21 0,-11 18 1,-5 9-1,3 8 2,-2 3 2,4 3 3,0-5-3,8-10-5,7-12-26,-2-9-80,5-19 3,14-7-5,-2-20 1,7-6 39</inkml:trace>
  <inkml:trace contextRef="#ctx0" brushRef="#br0" timeOffset="11680.0164">20499 11146 170,'0'0'101,"12"26"1,-18-4-68,6 6-11,-6 0 0,6 5-6,0-1-22,0-5-49,2-6-45,9 1-4,-11-22-1,30 0 0</inkml:trace>
  <inkml:trace contextRef="#ctx0" brushRef="#br0" timeOffset="12060.0168">20753 10941 129,'0'0'95,"0"0"1,-7 26-51,13-7-15,-6 1-8,7 6-3,-5-5 1,9-1-3,-11-20-3,30 26 0,-9-26-1,3-2-4,6-7-2,-6-4 1,6-2-3,-6 0-4,-3 0-4,-21 15-2,30-11-1,-30 11 2,0 39 2,-6 0 1,0 10 0,-7 6 5,-3 5 3,3-3 1,-6 1 0,6-10 0,-4-13-3,8-10-3,-1-9-35,10-16-78,0 0 0,-2-18-4,4-14 0,9-3 37</inkml:trace>
  <inkml:trace contextRef="#ctx0" brushRef="#br0" timeOffset="12390.0174">21273 10783 244,'0'0'112,"24"2"-12,-24-2-62,30 4-13,-11-2-8,1 11-6,5 4-3,1 10-3,-4 12-2,-7 13 0,-4 13-1,-5 13 1,-12 6-1,-7 5 4,-7 8-11,-20-1-100,-4-10-7,-5-6-3,-7-27-1,6-4-3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19T05:15:31.4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19298 10691 205,'0'0'107,"0"0"-17,-19-8-55,19 8-10,0 0-3,0 0-1,0 0-1,19 4-4,-19-4-7,26 2-4,-3 0-3,8 1 0,7 1-2,18-2 1,6 0 2,12-2-1,7-2 2,5-4-1,3-1-4,1-10-12,3 6-22,-18-8-41,-2 6-39,-11 4-3,-18 2 0,-8 3 23</inkml:trace>
  <inkml:trace contextRef="#ctx0" brushRef="#br0" timeOffset="210.0003">19545 10945 138,'-53'20'96,"22"-8"-36,31-12-16,-19 16-10,38-16-4,12-9 0,24-2-4,6-6-13,14-3-27,17 1-39,3 1-49,-4-8-3,8 5 0,-20-7 14,-4 6 91</inkml:trace>
  <inkml:trace contextRef="#ctx0" brushRef="#br0" timeOffset="550.0008">20171 10412 204,'-19'2'102,"19"-2"1,-17-8-74,17 8-13,30 13-6,2 0-1,5-1 2,14 4-1,5 8 0,9 6-5,4 0 0,-7 1-8,-8 7 1,-17 2-4,-11 3 3,-14 4-3,-18-5 2,-18 1 3,-14 5 2,-10-3 5,-16-2 0,3-6 3,-7-2 0,-1-2 1,8-1-8,5-10-18,13-9-90,7-2-4,16-16-2,20 5-3,1-45 43</inkml:trace>
  <inkml:trace contextRef="#ctx0" brushRef="#br0" timeOffset="1140.0016">20703 9588 168,'-19'-6'124,"19"6"-2,0 0-47,-30-32-19,30 32-15,4-35-11,9 15-9,2-8-9,13 0-7,4 0-3,5 6-2,6 3-4,2 10 0,6 18-1,-5 15 0,-3 17 1,-5 17 2,-10 16 1,-6 15 0,-9 8-1,-13 3 2,-11-9 0,-4-7 0,-9-10 1,-2-17 2,-4-14 0,5-19 4,-1-18-1,8-21-4,6-15-10,3-22-10,18-5-23,-1-16-55,11-3-33,7 2-1,7 3 1,1 14 31</inkml:trace>
  <inkml:trace contextRef="#ctx0" brushRef="#br0" timeOffset="1640.0022">21396 9354 144,'0'0'105,"-17"-34"0,17 34-64,0 0-5,0 0-11,0 0-9,17 43-11,-4 1-7,4 10 1,4 11 0,3 10 2,6 4 0,2-1-1,-1-1 1,-1-18 2,2-9 2,0-16 2,-1-14 0,-1-20 1,0-13 2,-5-20 5,-1-12-1,-9-13 1,2-12-2,-4-4-3,-2-1 1,-4 1 1,5 11-3,-7 9-6,8 8 1,8 12-5,3 17 0,6 12 0,5 9-2,5 12-2,3 10 2,0 8 0,2 5 0,-3 2 1,-4-2-1,-5-2-3,-10-4-11,-1 1-27,-9-14-74,-13-20-3,0 0-1,-20-4 3,1-9 70</inkml:trace>
  <inkml:trace contextRef="#ctx0" brushRef="#br0" timeOffset="1910.0027">21805 9537 161,'-26'8'102,"26"-8"0,0 0-62,0 0-8,8 26-5,-3-9-3,6 12-4,-3 7-4,5 12-2,-7 9-3,1 12-4,-3 4-2,-4 3 2,-6-2-2,2-4-9,4 1-42,-1-10-67,1-14-4,0-12-2,0-16-1,0-19 67</inkml:trace>
  <inkml:trace contextRef="#ctx0" brushRef="#br0" timeOffset="2310.0033">20882 10570 154,'0'0'106,"0"0"-3,0 0-59,27-13-8,-3 5-9,13 8-3,8-9-7,17 5 0,14-9-3,18 8 5,10-6-4,10 0-4,10-2 1,5 1-5,1-1-1,-1 2-3,-5 2 0,-12 2 0,-13-1 0,-17 1-4,-9 1-9,-17-3-26,-6 1-83,-14 5-3,-36 3 1,18-8-5,-36 5 38</inkml:trace>
  <inkml:trace contextRef="#ctx0" brushRef="#br0" timeOffset="2890.0041">20451 10978 190,'0'0'95,"0"0"1,37-3-63,-13 5-23,8 1-8,6 5-6,5 7 1,3 7 0,-1 6 2,-4 9-2,-2 7 2,-7 8-3,-2 6 3,-11 3-2,-8 2 3,-9-1 6,-10-3 0,-10-3 10,-12-2 2,-9-13 10,1-6 0,-3-15 9,6-5-5,-3-20-6,14-5-1,5-21-15,17-8-12,16-8-30,-1-8-49,16-1-44,7 8-2,1 3 2,3 8 0</inkml:trace>
  <inkml:trace contextRef="#ctx0" brushRef="#br0" timeOffset="3290.0047">20981 11170 238,'6'-19'106,"-6"19"0,32-24-76,-12 13-15,5 9-10,5 6-8,-1 7-2,-2 13 0,-3 2-2,-5 11 2,-8-2 2,-11 4 2,-6-3 0,1-8 2,-9-2 6,14-26 4,-24 24 2,24-24-3,0-23-4,13-4-4,6-11-2,5-1-1,-1 0-8,-1 4-8,0 2-1,-1 18 3,-21 15 4,22 20 6,-22 17 3,-3 10 0,-1 1 3,0 6 6,4 2 2,6-12 1,1-5-2,10-11-18,2-9-90,7-17 2,9-4-4,-3-22 0,7-8 40</inkml:trace>
  <inkml:trace contextRef="#ctx0" brushRef="#br0" timeOffset="3680.0052">21587 11006 157,'0'0'103,"7"-26"-2,12 10-58,5 10-13,6 4-14,2 11-9,5 6-2,2 9-5,-1 14-3,-3 4 0,-5 10 0,-9 2 3,-8-2-1,-9-4 1,-10-3 0,-7-8 5,-6-11 2,-3-9 4,-4-15-2,5-12 1,1-14 0,6-13 0,13-13-3,6-6-7,8 1-6,0-3-8,13 10-15,-3 1-42,1 12-36,8 20-2,-12 2 0,9 13 34</inkml:trace>
  <inkml:trace contextRef="#ctx0" brushRef="#br0" timeOffset="4010.0057">22058 10969 193,'0'0'104,"0"0"-4,0 0-51,0 0-26,14 22-13,-8-1-5,5 5-7,-3 0 1,5 4 2,4-3 7,-4-2 0,4-9 2,1-12-3,7-8-2,-5-14 1,4-6 1,-5-6 0,5 2-4,1-4-5,-10 8-3,-15 24 3,24-3 0,-15 27 3,-7 20 1,-2 10-1,-2 7 0,-3 6 5,-1-2 4,-1-3-3,1-12-4,0-11-20,3-15-95,3-24 1,0 0-2,-2-30-3,13-5 23</inkml:trace>
  <inkml:trace contextRef="#ctx0" brushRef="#br0" timeOffset="4590.0065">22781 10263 187,'0'0'111,"0"0"-22,0 0-25,-4-16-14,23 14-12,-19 2-10,41-17-15,-13 10-19,7-8-32,14 6-75,1 3-5,-5 0 0,2 8-1,-10 0 52</inkml:trace>
  <inkml:trace contextRef="#ctx0" brushRef="#br0" timeOffset="4750.0067">22919 10471 166,'-32'23'121,"32"-23"0,-13 24-57,13-24-21,32-4-31,7-14-92,21 1-21,-4-9-12,13 0-9,-2-6 12</inkml:trace>
  <inkml:trace contextRef="#ctx0" brushRef="#br0" timeOffset="5300.0075">23068 9437 293,'0'0'93,"41"-7"-31,-14 1-33,15 12-17,13 7-12,1 11 0,0 9-1,2 12 0,-4 9-2,-11 5 1,-11 8 2,-14 0 3,-20-10 3,-7-1 3,-11-11 3,-7-8 5,-14-15 4,10-5 4,-11-23-3,14-11-6,0-16-9,13-11-15,12-5-33,6-8-78,16-1-2,7-1-8,4 3 3,2 15 51</inkml:trace>
  <inkml:trace contextRef="#ctx0" brushRef="#br0" timeOffset="5750.0081">23612 9276 115,'0'0'79,"0"0"5,0 0-59,6 31-6,-1 4-4,8 14-5,6 10 0,5 6 4,0 9 1,6 1-5,2-3-1,0-14-2,5-4 3,-7-21 8,2-9 0,-6-20 3,6-10-1,-4-20 3,2-11-3,-10-17 3,10-3-3,-2-12-7,8-3-3,-1-3-3,4 5 0,4 8-4,-1 10-3,2 15-6,-4 13-1,3 17-2,-8 12 2,-3 16 0,-8 8 2,0 10 1,-11 8 0,4 1-10,-9-5-22,-6-2-78,-2 0 0,-13-15-4,-2-4 1,-13-17 55</inkml:trace>
  <inkml:trace contextRef="#ctx0" brushRef="#br0" timeOffset="6030.0085">23797 9445 357,'0'0'128,"0"0"-4,19-4-90,-3 9-17,11 8-10,-3 10-8,2 5-5,6 9 2,0 5-1,1 12 2,-5 11 0,-5 4-4,-5 0-8,3 11-16,-10-12-33,0 5-61,4-3 3,-5-16-4,-5-8 0,-3-14 98</inkml:trace>
  <inkml:trace contextRef="#ctx0" brushRef="#br0" timeOffset="6350.0089">23251 10245 274,'21'-6'124,"20"-5"-1,11-4-82,29 4-11,12-9-9,25 3-3,11-3-5,11 1-8,2-1-4,0 5-2,-15 0-6,-6 2-7,-14 5-18,-21-6-44,-12 8-48,-12 2-1,-17-1 1,-11-1-2,-14-1 106</inkml:trace>
  <inkml:trace contextRef="#ctx0" brushRef="#br0" timeOffset="6920.0097">23192 10670 225,'0'0'106,"11"-28"-7,-11 28-74,35-7-13,-3 11-14,5 5-2,8 11-2,-2 14 2,8 5-2,-10 13 3,-4 3 0,-16 7 2,-12 1 5,-13-2 5,-14-5 5,-9-6 4,-8-13 5,9-5 7,-10-17-1,16-10 0,-3-22-10,18-7-8,10-11-10,7-8-13,14 4-19,-4-7-38,12 5-57,9 9 2,-2 10 0,4 7 5,-10 2 100</inkml:trace>
  <inkml:trace contextRef="#ctx0" brushRef="#br0" timeOffset="7370.0104">23778 10674 155,'0'0'87,"0"0"3,-4 24-62,4-24-19,17 35-3,2-11 0,3 2 2,1 2 2,7-5-3,1-5-8,5-9-7,-4-7-7,-1-9-2,-1-10 1,-5-3 11,-1-4 3,-5 1 0,-3 3 2,-16 20 8,21-15 7,-15 32 2,-6 12 0,0 14-8,-8 11-3,-3 7 5,-6 6 3,2 0 1,-9-8-1,5-5 3,-9-15-8,8-16-28,-5-18-80,25-5-3,-18-39-1,25-2-4,4-18 46</inkml:trace>
  <inkml:trace contextRef="#ctx0" brushRef="#br0" timeOffset="7710.0108">24268 10633 196,'0'0'98,"26"-11"-3,-26 11-75,41-2-5,-9 8-8,3 3-3,3 6-2,1 9 0,2 6-2,-7 3 0,-1 6 1,-12 4 0,-8 3-1,-8-3 4,-12-2 1,-12-4 1,-9-9 2,-4-6 2,1-9 2,-1-9 3,-4-15 0,10-10-7,8-9-7,6-5-13,18 2-32,7-3-42,9 3-25,7 7-1,6 2-2,2 13 69</inkml:trace>
  <inkml:trace contextRef="#ctx0" brushRef="#br0" timeOffset="8150.0115">24755 10640 138,'0'0'89,"0"-27"-3,0 27-72,19-15-3,0 13-4,-4 11-1,1-1-2,5 6-3,0 1-1,-3 13-1,-10 2 0,-3 5 1,-8 2 0,1-1 1,-4 1 0,-7-6 0,6-5 3,-5-3 13,12-23 3,-5 16 0,5-16 1,13-26-1,-6-5 2,16-3-2,-8-8-1,7 1-12,-3-2-2,-1 10 2,-6 5-1,-5 7-4,-7 21 1,0 0-2,0 0 1,0 19-1,0 3 0,0 4-1,6 6 1,1 1 6,6 4-3,10-1-7,8 3-81,12-2-25,-3-6-9,12-7 1,-7-11-4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4.png"/><Relationship Id="rId7" Type="http://schemas.openxmlformats.org/officeDocument/2006/relationships/customXml" Target="../ink/ink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png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7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customXml" Target="../ink/ink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22.emf"/><Relationship Id="rId10" Type="http://schemas.openxmlformats.org/officeDocument/2006/relationships/image" Target="../media/image18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6.bin"/><Relationship Id="rId1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oleObject" Target="../embeddings/oleObject23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5.wmf"/><Relationship Id="rId9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3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oleObject" Target="../embeddings/oleObject36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37.wmf"/><Relationship Id="rId9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9205" y="136525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First Order Nonlinear &amp; Non-autonomous 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305961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Models for Simple </a:t>
            </a:r>
            <a:r>
              <a:rPr lang="en-IN" sz="4000" dirty="0">
                <a:solidFill>
                  <a:srgbClr val="FF3399"/>
                </a:solidFill>
                <a:latin typeface="Brush Script MT" panose="03060802040406070304" pitchFamily="66" charset="0"/>
              </a:rPr>
              <a:t>Non-linear Processes 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in </a:t>
            </a:r>
            <a:r>
              <a:rPr lang="en-IN" sz="4000" dirty="0" err="1" smtClean="0">
                <a:solidFill>
                  <a:srgbClr val="FF3399"/>
                </a:solidFill>
                <a:latin typeface="Brush Script MT" panose="03060802040406070304" pitchFamily="66" charset="0"/>
              </a:rPr>
              <a:t>Thermofluids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 </a:t>
            </a:r>
            <a:r>
              <a:rPr lang="en-IN" sz="4000" dirty="0">
                <a:solidFill>
                  <a:srgbClr val="FF3399"/>
                </a:solidFill>
                <a:latin typeface="Brush Script MT" panose="03060802040406070304" pitchFamily="66" charset="0"/>
              </a:rPr>
              <a:t>…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 smtClean="0"/>
          </a:p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General First Order ODEs : Definition</a:t>
            </a:r>
            <a:endParaRPr lang="en-IN" sz="2800" dirty="0"/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602855"/>
              </p:ext>
            </p:extLst>
          </p:nvPr>
        </p:nvGraphicFramePr>
        <p:xfrm>
          <a:off x="3164681" y="1523622"/>
          <a:ext cx="2689225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6" name="Equation" r:id="rId3" imgW="965160" imgH="393480" progId="Equation.3">
                  <p:embed/>
                </p:oleObj>
              </mc:Choice>
              <mc:Fallback>
                <p:oleObj name="Equation" r:id="rId3" imgW="965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4681" y="1523622"/>
                        <a:ext cx="2689225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60312" y="1143000"/>
            <a:ext cx="8441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0" i="0" u="none" strike="noStrike" baseline="0" dirty="0" smtClean="0">
                <a:latin typeface="+mn-lt"/>
              </a:rPr>
              <a:t>The first-order differential equation (on the unknown </a:t>
            </a:r>
            <a:r>
              <a:rPr lang="en-IN" b="0" i="1" u="none" strike="noStrike" baseline="0" dirty="0" smtClean="0">
                <a:latin typeface="+mn-lt"/>
              </a:rPr>
              <a:t>y </a:t>
            </a:r>
            <a:r>
              <a:rPr lang="en-IN" b="0" u="none" strike="noStrike" baseline="0" dirty="0" smtClean="0">
                <a:latin typeface="+mn-lt"/>
              </a:rPr>
              <a:t>is</a:t>
            </a:r>
            <a:endParaRPr lang="en-IN" dirty="0"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5681" y="2708454"/>
            <a:ext cx="7955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where </a:t>
            </a:r>
            <a:r>
              <a:rPr lang="en-IN" i="1" dirty="0" smtClean="0"/>
              <a:t>f(</a:t>
            </a:r>
            <a:r>
              <a:rPr lang="en-IN" i="1" dirty="0" err="1" smtClean="0"/>
              <a:t>x,y</a:t>
            </a:r>
            <a:r>
              <a:rPr lang="en-IN" i="1" dirty="0" smtClean="0"/>
              <a:t>(x))</a:t>
            </a:r>
            <a:r>
              <a:rPr lang="en-IN" dirty="0" smtClean="0"/>
              <a:t> </a:t>
            </a:r>
            <a:r>
              <a:rPr lang="en-IN" dirty="0"/>
              <a:t>is </a:t>
            </a:r>
            <a:r>
              <a:rPr lang="en-IN" dirty="0" smtClean="0"/>
              <a:t>given or known and this called as source function.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First order </a:t>
            </a:r>
            <a:r>
              <a:rPr lang="en-IN" dirty="0" smtClean="0"/>
              <a:t>linear </a:t>
            </a:r>
            <a:r>
              <a:rPr lang="en-IN" dirty="0"/>
              <a:t>ODE:</a:t>
            </a:r>
            <a:endParaRPr lang="en-IN" dirty="0">
              <a:solidFill>
                <a:srgbClr val="000000"/>
              </a:solidFill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091943"/>
              </p:ext>
            </p:extLst>
          </p:nvPr>
        </p:nvGraphicFramePr>
        <p:xfrm>
          <a:off x="3989388" y="3743655"/>
          <a:ext cx="3113087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7" name="Equation" r:id="rId6" imgW="1117440" imgH="393480" progId="Equation.3">
                  <p:embed/>
                </p:oleObj>
              </mc:Choice>
              <mc:Fallback>
                <p:oleObj name="Equation" r:id="rId6" imgW="11174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3743655"/>
                        <a:ext cx="3113087" cy="109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/>
          <p:cNvSpPr/>
          <p:nvPr/>
        </p:nvSpPr>
        <p:spPr>
          <a:xfrm>
            <a:off x="2474563" y="5506524"/>
            <a:ext cx="4221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i="1" dirty="0" smtClean="0">
                <a:solidFill>
                  <a:srgbClr val="00B050"/>
                </a:solidFill>
              </a:rPr>
              <a:t>These are always separable…..</a:t>
            </a:r>
            <a:endParaRPr lang="en-IN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8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629400" cy="1143000"/>
          </a:xfrm>
        </p:spPr>
        <p:txBody>
          <a:bodyPr/>
          <a:lstStyle/>
          <a:p>
            <a:r>
              <a:rPr lang="en-IN" sz="2800" dirty="0"/>
              <a:t>Torricelli’s </a:t>
            </a:r>
            <a:r>
              <a:rPr lang="en-IN" sz="2800" dirty="0" smtClean="0"/>
              <a:t>theorem : The First Separable ODE</a:t>
            </a:r>
            <a:endParaRPr lang="en-IN" sz="2800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13" y="1773865"/>
            <a:ext cx="4010025" cy="3381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799" y="1571131"/>
            <a:ext cx="4815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The </a:t>
            </a:r>
            <a:r>
              <a:rPr lang="en-IN" dirty="0" smtClean="0"/>
              <a:t>theorem </a:t>
            </a:r>
            <a:r>
              <a:rPr lang="en-IN" dirty="0"/>
              <a:t>was discovered by and named after the Italian scientist </a:t>
            </a:r>
            <a:r>
              <a:rPr lang="en-IN" b="1" dirty="0"/>
              <a:t>Evangelista Torricelli</a:t>
            </a:r>
            <a:r>
              <a:rPr lang="en-IN" dirty="0"/>
              <a:t>, in 1643.</a:t>
            </a:r>
          </a:p>
        </p:txBody>
      </p:sp>
      <p:graphicFrame>
        <p:nvGraphicFramePr>
          <p:cNvPr id="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122919"/>
              </p:ext>
            </p:extLst>
          </p:nvPr>
        </p:nvGraphicFramePr>
        <p:xfrm>
          <a:off x="1178637" y="3222240"/>
          <a:ext cx="300672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6" name="Equation" r:id="rId5" imgW="1079280" imgH="393480" progId="Equation.3">
                  <p:embed/>
                </p:oleObj>
              </mc:Choice>
              <mc:Fallback>
                <p:oleObj name="Equation" r:id="rId5" imgW="1079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8637" y="3222240"/>
                        <a:ext cx="3006725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73737" y="5331467"/>
            <a:ext cx="838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</a:t>
            </a:r>
            <a:r>
              <a:rPr lang="en-IN" dirty="0">
                <a:latin typeface="+mn-lt"/>
              </a:rPr>
              <a:t>is a separable, nonlinear </a:t>
            </a:r>
            <a:r>
              <a:rPr lang="en-IN" dirty="0" smtClean="0">
                <a:latin typeface="+mn-lt"/>
              </a:rPr>
              <a:t>differential </a:t>
            </a:r>
            <a:r>
              <a:rPr lang="en-IN" dirty="0">
                <a:latin typeface="+mn-lt"/>
              </a:rPr>
              <a:t>equation for the depth </a:t>
            </a:r>
            <a:r>
              <a:rPr lang="en-IN" i="1" dirty="0">
                <a:latin typeface="+mn-lt"/>
              </a:rPr>
              <a:t>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/>
              <p14:cNvContentPartPr/>
              <p14:nvPr/>
            </p14:nvContentPartPr>
            <p14:xfrm>
              <a:off x="5298840" y="3311640"/>
              <a:ext cx="3188520" cy="243324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8760" y="3300120"/>
                <a:ext cx="3211920" cy="245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041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142561"/>
            <a:ext cx="6553200" cy="1000439"/>
          </a:xfrm>
        </p:spPr>
        <p:txBody>
          <a:bodyPr/>
          <a:lstStyle/>
          <a:p>
            <a:r>
              <a:rPr lang="en-IN" sz="2800" dirty="0" smtClean="0"/>
              <a:t>Newton’s Study on Nonlinear </a:t>
            </a:r>
            <a:r>
              <a:rPr lang="en-IN" sz="2800" dirty="0" err="1" smtClean="0"/>
              <a:t>Thermofluid</a:t>
            </a:r>
            <a:r>
              <a:rPr lang="en-IN" sz="2800" dirty="0" smtClean="0"/>
              <a:t> Systems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600200"/>
            <a:ext cx="8686800" cy="1219200"/>
          </a:xfrm>
        </p:spPr>
        <p:txBody>
          <a:bodyPr/>
          <a:lstStyle/>
          <a:p>
            <a:r>
              <a:rPr lang="en-IN" sz="2400" dirty="0"/>
              <a:t>In 1701, Newton published (in Latin and anonymously) in the Phil. Trans. of the </a:t>
            </a:r>
            <a:r>
              <a:rPr lang="en-IN" sz="2400" dirty="0" smtClean="0"/>
              <a:t>Royal Society </a:t>
            </a:r>
            <a:r>
              <a:rPr lang="en-IN" sz="2400" dirty="0"/>
              <a:t>a short article (</a:t>
            </a:r>
            <a:r>
              <a:rPr lang="en-IN" sz="2400" dirty="0" err="1"/>
              <a:t>Scala</a:t>
            </a:r>
            <a:r>
              <a:rPr lang="en-IN" sz="2400" dirty="0"/>
              <a:t> </a:t>
            </a:r>
            <a:r>
              <a:rPr lang="en-IN" sz="2400" dirty="0" err="1"/>
              <a:t>graduum</a:t>
            </a:r>
            <a:r>
              <a:rPr lang="en-IN" sz="2400" dirty="0"/>
              <a:t> </a:t>
            </a:r>
            <a:r>
              <a:rPr lang="en-IN" sz="2400" dirty="0" err="1"/>
              <a:t>Caloris</a:t>
            </a:r>
            <a:r>
              <a:rPr lang="en-IN" sz="2400" dirty="0" smtClean="0"/>
              <a:t>).</a:t>
            </a:r>
            <a:endParaRPr lang="en-IN" sz="24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1023755"/>
              </p:ext>
            </p:extLst>
          </p:nvPr>
        </p:nvGraphicFramePr>
        <p:xfrm>
          <a:off x="3141663" y="3219450"/>
          <a:ext cx="27098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0" name="Equation" r:id="rId4" imgW="1130040" imgH="393480" progId="Equation.3">
                  <p:embed/>
                </p:oleObj>
              </mc:Choice>
              <mc:Fallback>
                <p:oleObj name="Equation" r:id="rId4" imgW="1130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41663" y="3219450"/>
                        <a:ext cx="2709862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9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869" y="267191"/>
            <a:ext cx="7772400" cy="795807"/>
          </a:xfrm>
        </p:spPr>
        <p:txBody>
          <a:bodyPr/>
          <a:lstStyle/>
          <a:p>
            <a:r>
              <a:rPr lang="en-IN" sz="2800" dirty="0"/>
              <a:t>Autonomous </a:t>
            </a:r>
            <a:r>
              <a:rPr lang="en-IN" sz="2800" dirty="0" smtClean="0"/>
              <a:t>Differential </a:t>
            </a:r>
            <a:r>
              <a:rPr lang="en-IN" sz="2800" dirty="0"/>
              <a:t>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43792"/>
            <a:ext cx="8627305" cy="2097872"/>
          </a:xfrm>
        </p:spPr>
        <p:txBody>
          <a:bodyPr/>
          <a:lstStyle/>
          <a:p>
            <a:r>
              <a:rPr lang="en-IN" sz="2400" b="1" dirty="0" smtClean="0"/>
              <a:t>An autonomous </a:t>
            </a:r>
            <a:r>
              <a:rPr lang="en-IN" sz="2400" b="1" dirty="0"/>
              <a:t>differential equation</a:t>
            </a:r>
            <a:r>
              <a:rPr lang="en-IN" sz="2400" dirty="0"/>
              <a:t> is </a:t>
            </a:r>
            <a:r>
              <a:rPr lang="en-IN" sz="2400" dirty="0" smtClean="0"/>
              <a:t>an </a:t>
            </a:r>
            <a:r>
              <a:rPr lang="en-IN" sz="2400" dirty="0"/>
              <a:t>ordinary </a:t>
            </a:r>
            <a:r>
              <a:rPr lang="en-IN" sz="2400" b="1" dirty="0"/>
              <a:t>differential equations</a:t>
            </a:r>
            <a:r>
              <a:rPr lang="en-IN" sz="2400" dirty="0"/>
              <a:t> which does not explicitly depend on the independent variable. </a:t>
            </a:r>
            <a:endParaRPr lang="en-IN" sz="2400" dirty="0" smtClean="0"/>
          </a:p>
          <a:p>
            <a:r>
              <a:rPr lang="en-IN" sz="2400" dirty="0" smtClean="0"/>
              <a:t>An autonomous, nonlinear</a:t>
            </a:r>
            <a:r>
              <a:rPr lang="en-IN" sz="2400" dirty="0"/>
              <a:t>, </a:t>
            </a:r>
            <a:r>
              <a:rPr lang="en-IN" sz="2400" dirty="0" smtClean="0"/>
              <a:t>first-order differential </a:t>
            </a:r>
            <a:r>
              <a:rPr lang="en-IN" sz="2400" dirty="0"/>
              <a:t>equation </a:t>
            </a:r>
            <a:r>
              <a:rPr lang="en-IN" sz="2400" dirty="0" smtClean="0"/>
              <a:t>has the </a:t>
            </a:r>
            <a:r>
              <a:rPr lang="en-IN" sz="2400" dirty="0"/>
              <a:t>following form: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870684"/>
              </p:ext>
            </p:extLst>
          </p:nvPr>
        </p:nvGraphicFramePr>
        <p:xfrm>
          <a:off x="2258109" y="3219405"/>
          <a:ext cx="44799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42" name="Equation" r:id="rId3" imgW="1866600" imgH="393480" progId="Equation.3">
                  <p:embed/>
                </p:oleObj>
              </mc:Choice>
              <mc:Fallback>
                <p:oleObj name="Equation" r:id="rId3" imgW="1866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8109" y="3219405"/>
                        <a:ext cx="447992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818956"/>
              </p:ext>
            </p:extLst>
          </p:nvPr>
        </p:nvGraphicFramePr>
        <p:xfrm>
          <a:off x="2943908" y="4561472"/>
          <a:ext cx="3108325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43" name="Equation" r:id="rId5" imgW="1295280" imgH="444240" progId="Equation.3">
                  <p:embed/>
                </p:oleObj>
              </mc:Choice>
              <mc:Fallback>
                <p:oleObj name="Equation" r:id="rId5" imgW="12952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43908" y="4561472"/>
                        <a:ext cx="3108325" cy="1065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36279" y="3486987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where</a:t>
            </a:r>
            <a:endParaRPr lang="en-IN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831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IN" sz="2800" dirty="0"/>
              <a:t>The Guess and Check </a:t>
            </a:r>
            <a:r>
              <a:rPr lang="en-IN" sz="2800" dirty="0" smtClean="0"/>
              <a:t>method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/>
              <a:t>Guess and check is a </a:t>
            </a:r>
            <a:r>
              <a:rPr lang="en-IN" sz="2400" dirty="0" smtClean="0"/>
              <a:t>method, in which any </a:t>
            </a:r>
            <a:r>
              <a:rPr lang="en-IN" sz="2400" dirty="0"/>
              <a:t>function that satisfies the </a:t>
            </a:r>
            <a:r>
              <a:rPr lang="en-IN" sz="2400" dirty="0" smtClean="0"/>
              <a:t>autonomous equation is found.</a:t>
            </a:r>
          </a:p>
          <a:p>
            <a:r>
              <a:rPr lang="en-IN" sz="2400" dirty="0" smtClean="0"/>
              <a:t>It </a:t>
            </a:r>
            <a:r>
              <a:rPr lang="en-IN" sz="2400" dirty="0"/>
              <a:t>doesn't matter what method </a:t>
            </a:r>
            <a:r>
              <a:rPr lang="en-IN" sz="2400" dirty="0" smtClean="0"/>
              <a:t>is used </a:t>
            </a:r>
            <a:r>
              <a:rPr lang="en-IN" sz="2400" dirty="0"/>
              <a:t>to find the </a:t>
            </a:r>
            <a:r>
              <a:rPr lang="en-IN" sz="2400" dirty="0" smtClean="0"/>
              <a:t>function.</a:t>
            </a:r>
          </a:p>
          <a:p>
            <a:r>
              <a:rPr lang="en-IN" sz="2400" dirty="0" smtClean="0"/>
              <a:t>The task is to prove that it </a:t>
            </a:r>
            <a:r>
              <a:rPr lang="en-IN" sz="2400" dirty="0"/>
              <a:t>is a </a:t>
            </a:r>
            <a:r>
              <a:rPr lang="en-IN" sz="2400" dirty="0" smtClean="0"/>
              <a:t>solution.</a:t>
            </a:r>
          </a:p>
          <a:p>
            <a:r>
              <a:rPr lang="en-IN" sz="2400" dirty="0"/>
              <a:t>The way to guess is to use your knowledge and </a:t>
            </a:r>
            <a:r>
              <a:rPr lang="en-IN" sz="2400" dirty="0" smtClean="0"/>
              <a:t>intuition to </a:t>
            </a:r>
            <a:r>
              <a:rPr lang="en-IN" sz="2400" dirty="0"/>
              <a:t>find a function whose derivative behaves in the required way</a:t>
            </a:r>
            <a:r>
              <a:rPr lang="en-IN" sz="2400" dirty="0" smtClean="0"/>
              <a:t>.</a:t>
            </a:r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336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7" y="199083"/>
            <a:ext cx="6827838" cy="858592"/>
          </a:xfrm>
        </p:spPr>
        <p:txBody>
          <a:bodyPr/>
          <a:lstStyle/>
          <a:p>
            <a:r>
              <a:rPr lang="en-IN" sz="2800" dirty="0" smtClean="0"/>
              <a:t>Non-autonomous </a:t>
            </a:r>
            <a:r>
              <a:rPr lang="en-IN" sz="2800" dirty="0"/>
              <a:t>and Nonlinear </a:t>
            </a:r>
            <a:r>
              <a:rPr lang="en-IN" sz="2800" dirty="0" smtClean="0"/>
              <a:t>Equations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67860"/>
            <a:ext cx="8458200" cy="838200"/>
          </a:xfrm>
        </p:spPr>
        <p:txBody>
          <a:bodyPr/>
          <a:lstStyle/>
          <a:p>
            <a:r>
              <a:rPr lang="en-IN" sz="2400" dirty="0"/>
              <a:t>The general form of the </a:t>
            </a:r>
            <a:r>
              <a:rPr lang="en-IN" sz="2400" dirty="0" smtClean="0"/>
              <a:t>non-autonomous</a:t>
            </a:r>
            <a:r>
              <a:rPr lang="en-IN" sz="2400" dirty="0"/>
              <a:t>, </a:t>
            </a:r>
            <a:r>
              <a:rPr lang="en-IN" sz="2400" dirty="0" smtClean="0"/>
              <a:t>first-order differential </a:t>
            </a:r>
            <a:r>
              <a:rPr lang="en-IN" sz="2400" dirty="0"/>
              <a:t>equation 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997675"/>
              </p:ext>
            </p:extLst>
          </p:nvPr>
        </p:nvGraphicFramePr>
        <p:xfrm>
          <a:off x="3379463" y="2289804"/>
          <a:ext cx="2258347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9" name="Equation" r:id="rId3" imgW="799920" imgH="393480" progId="Equation.3">
                  <p:embed/>
                </p:oleObj>
              </mc:Choice>
              <mc:Fallback>
                <p:oleObj name="Equation" r:id="rId3" imgW="799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9463" y="2289804"/>
                        <a:ext cx="2258347" cy="111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28880" y="3692456"/>
            <a:ext cx="8434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equation can be a nonlinear function </a:t>
            </a:r>
            <a:r>
              <a:rPr lang="en-IN" dirty="0" smtClean="0">
                <a:latin typeface="+mn-lt"/>
              </a:rPr>
              <a:t>of both </a:t>
            </a:r>
            <a:r>
              <a:rPr lang="en-IN" i="1" dirty="0">
                <a:latin typeface="+mn-lt"/>
              </a:rPr>
              <a:t>y </a:t>
            </a:r>
            <a:r>
              <a:rPr lang="en-IN" dirty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.</a:t>
            </a:r>
          </a:p>
          <a:p>
            <a:r>
              <a:rPr lang="en-IN" dirty="0" smtClean="0"/>
              <a:t>There is No </a:t>
            </a:r>
            <a:r>
              <a:rPr lang="en-IN" dirty="0"/>
              <a:t>general method of solution for 1st-order </a:t>
            </a:r>
            <a:r>
              <a:rPr lang="en-IN" dirty="0" smtClean="0"/>
              <a:t>NL-ODEs.</a:t>
            </a:r>
            <a:endParaRPr lang="en-IN" dirty="0"/>
          </a:p>
          <a:p>
            <a:r>
              <a:rPr lang="en-IN" dirty="0" smtClean="0"/>
              <a:t>However, a </a:t>
            </a:r>
            <a:r>
              <a:rPr lang="en-IN" dirty="0"/>
              <a:t>variety of techniques </a:t>
            </a:r>
            <a:r>
              <a:rPr lang="en-IN" dirty="0" smtClean="0"/>
              <a:t>are invented for special class of NL-NA-ODE. </a:t>
            </a:r>
            <a:endParaRPr lang="en-IN" dirty="0">
              <a:latin typeface="+mn-lt"/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80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94" y="83343"/>
            <a:ext cx="6159305" cy="1143000"/>
          </a:xfrm>
        </p:spPr>
        <p:txBody>
          <a:bodyPr/>
          <a:lstStyle/>
          <a:p>
            <a:r>
              <a:rPr lang="en-IN" sz="2800" dirty="0" smtClean="0"/>
              <a:t>Central Idea for Innovation of Solutions to NL-NA-ODE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The sole idea lies in  </a:t>
            </a:r>
            <a:r>
              <a:rPr lang="en-IN" sz="2400" dirty="0" err="1" smtClean="0"/>
              <a:t>separability</a:t>
            </a:r>
            <a:r>
              <a:rPr lang="en-IN" sz="2400" dirty="0"/>
              <a:t> </a:t>
            </a:r>
            <a:r>
              <a:rPr lang="en-IN" sz="2400" dirty="0" smtClean="0"/>
              <a:t>of an ODE.</a:t>
            </a:r>
          </a:p>
          <a:p>
            <a:r>
              <a:rPr lang="en-IN" sz="2400" dirty="0" smtClean="0"/>
              <a:t>All separable NL-ODEs are easily solved.</a:t>
            </a:r>
          </a:p>
          <a:p>
            <a:r>
              <a:rPr lang="en-IN" sz="2400" dirty="0" smtClean="0"/>
              <a:t>Innovation of  solution to few non-separable NL ODEs deals with transformation of NL-NS-ODE into NL-S-ODE.</a:t>
            </a:r>
          </a:p>
          <a:p>
            <a:r>
              <a:rPr lang="en-IN" sz="2400" dirty="0" smtClean="0"/>
              <a:t>Let us discuss few such methods available in literature.</a:t>
            </a:r>
            <a:endParaRPr lang="en-IN" sz="24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17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766" y="353183"/>
            <a:ext cx="7772400" cy="609600"/>
          </a:xfrm>
        </p:spPr>
        <p:txBody>
          <a:bodyPr/>
          <a:lstStyle/>
          <a:p>
            <a:r>
              <a:rPr lang="en-IN" sz="2800" dirty="0"/>
              <a:t>The Bernoulli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47" y="1135690"/>
            <a:ext cx="8662053" cy="2895600"/>
          </a:xfrm>
        </p:spPr>
        <p:txBody>
          <a:bodyPr/>
          <a:lstStyle/>
          <a:p>
            <a:r>
              <a:rPr lang="en-IN" sz="2400" dirty="0"/>
              <a:t>In 1696 Jacob Bernoulli solved what is now known </a:t>
            </a:r>
            <a:r>
              <a:rPr lang="en-IN" sz="2400" dirty="0" smtClean="0"/>
              <a:t>as the </a:t>
            </a:r>
            <a:r>
              <a:rPr lang="en-IN" sz="2400" dirty="0"/>
              <a:t>Bernoulli </a:t>
            </a:r>
            <a:r>
              <a:rPr lang="en-IN" sz="2400" dirty="0" smtClean="0"/>
              <a:t>differential </a:t>
            </a:r>
            <a:r>
              <a:rPr lang="en-IN" sz="2400" dirty="0"/>
              <a:t>equation. </a:t>
            </a:r>
            <a:endParaRPr lang="en-IN" sz="2400" dirty="0" smtClean="0"/>
          </a:p>
          <a:p>
            <a:r>
              <a:rPr lang="en-IN" sz="2400" dirty="0" smtClean="0"/>
              <a:t>This </a:t>
            </a:r>
            <a:r>
              <a:rPr lang="en-IN" sz="2400" dirty="0"/>
              <a:t>is a </a:t>
            </a:r>
            <a:r>
              <a:rPr lang="en-IN" sz="2400" dirty="0" smtClean="0"/>
              <a:t>first </a:t>
            </a:r>
            <a:r>
              <a:rPr lang="en-IN" sz="2400" dirty="0"/>
              <a:t>order nonlinear </a:t>
            </a:r>
            <a:r>
              <a:rPr lang="en-IN" sz="2400" dirty="0" smtClean="0"/>
              <a:t>differential </a:t>
            </a:r>
            <a:r>
              <a:rPr lang="en-IN" sz="2400" dirty="0"/>
              <a:t>equation. </a:t>
            </a:r>
            <a:endParaRPr lang="en-IN" sz="2400" dirty="0" smtClean="0"/>
          </a:p>
          <a:p>
            <a:r>
              <a:rPr lang="en-IN" sz="2400" dirty="0" smtClean="0"/>
              <a:t>The</a:t>
            </a:r>
            <a:r>
              <a:rPr lang="en-IN" sz="2400" dirty="0"/>
              <a:t> </a:t>
            </a:r>
            <a:r>
              <a:rPr lang="en-IN" sz="2400" dirty="0" smtClean="0"/>
              <a:t>following </a:t>
            </a:r>
            <a:r>
              <a:rPr lang="en-IN" sz="2400" dirty="0"/>
              <a:t>year Leibniz solved this equation by transforming it into a linear equation. </a:t>
            </a:r>
            <a:endParaRPr lang="en-IN" sz="2400" dirty="0" smtClean="0"/>
          </a:p>
          <a:p>
            <a:r>
              <a:rPr lang="en-IN" sz="2400" dirty="0" smtClean="0"/>
              <a:t>Let us learn </a:t>
            </a:r>
            <a:r>
              <a:rPr lang="en-IN" sz="2400" dirty="0"/>
              <a:t>Leibniz's idea in more detail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Bernoulli equation 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490753"/>
              </p:ext>
            </p:extLst>
          </p:nvPr>
        </p:nvGraphicFramePr>
        <p:xfrm>
          <a:off x="2057400" y="4068563"/>
          <a:ext cx="304641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52" name="Equation" r:id="rId3" imgW="1269720" imgH="393480" progId="Equation.3">
                  <p:embed/>
                </p:oleObj>
              </mc:Choice>
              <mc:Fallback>
                <p:oleObj name="Equation" r:id="rId3" imgW="12697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4068563"/>
                        <a:ext cx="3046412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394007" y="4076343"/>
            <a:ext cx="312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p, q </a:t>
            </a:r>
            <a:r>
              <a:rPr lang="en-IN" dirty="0">
                <a:latin typeface="+mn-lt"/>
              </a:rPr>
              <a:t>are given functions and </a:t>
            </a:r>
            <a:r>
              <a:rPr lang="en-IN" i="1" dirty="0">
                <a:latin typeface="+mn-lt"/>
              </a:rPr>
              <a:t>n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 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9573" y="5029577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Remarks:</a:t>
            </a:r>
          </a:p>
          <a:p>
            <a:r>
              <a:rPr lang="en-IN" dirty="0">
                <a:latin typeface="+mn-lt"/>
              </a:rPr>
              <a:t>(a) For </a:t>
            </a:r>
            <a:r>
              <a:rPr lang="en-IN" i="1" dirty="0">
                <a:latin typeface="+mn-lt"/>
              </a:rPr>
              <a:t>n </a:t>
            </a:r>
            <a:r>
              <a:rPr lang="en-IN" i="1" dirty="0" smtClean="0">
                <a:latin typeface="+mn-lt"/>
              </a:rPr>
              <a:t>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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0,1 </a:t>
            </a:r>
            <a:r>
              <a:rPr lang="en-IN" dirty="0">
                <a:latin typeface="+mn-lt"/>
              </a:rPr>
              <a:t>the equation is nonlinear.</a:t>
            </a:r>
          </a:p>
          <a:p>
            <a:r>
              <a:rPr lang="en-IN" dirty="0">
                <a:latin typeface="+mn-lt"/>
              </a:rPr>
              <a:t>(b) If </a:t>
            </a:r>
            <a:r>
              <a:rPr lang="en-IN" i="1" dirty="0">
                <a:latin typeface="+mn-lt"/>
              </a:rPr>
              <a:t>n </a:t>
            </a:r>
            <a:r>
              <a:rPr lang="en-IN" dirty="0">
                <a:latin typeface="+mn-lt"/>
              </a:rPr>
              <a:t>= </a:t>
            </a:r>
            <a:r>
              <a:rPr lang="en-IN" dirty="0" smtClean="0">
                <a:latin typeface="+mn-lt"/>
              </a:rPr>
              <a:t>2, it is called as logistic equation </a:t>
            </a:r>
          </a:p>
          <a:p>
            <a:r>
              <a:rPr lang="en-IN" dirty="0" smtClean="0">
                <a:latin typeface="+mn-lt"/>
              </a:rPr>
              <a:t>(</a:t>
            </a:r>
            <a:r>
              <a:rPr lang="en-IN" dirty="0">
                <a:latin typeface="+mn-lt"/>
              </a:rPr>
              <a:t>c) This is not the Bernoulli equation from </a:t>
            </a:r>
            <a:r>
              <a:rPr lang="en-IN" dirty="0" smtClean="0">
                <a:latin typeface="+mn-lt"/>
              </a:rPr>
              <a:t>fluid </a:t>
            </a:r>
            <a:r>
              <a:rPr lang="en-IN" dirty="0">
                <a:latin typeface="+mn-lt"/>
              </a:rPr>
              <a:t>dynamics.</a:t>
            </a: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65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0993"/>
            <a:ext cx="7772400" cy="609515"/>
          </a:xfrm>
        </p:spPr>
        <p:txBody>
          <a:bodyPr/>
          <a:lstStyle/>
          <a:p>
            <a:r>
              <a:rPr lang="en-IN" sz="2800" dirty="0" smtClean="0"/>
              <a:t>Bernoulli Theorem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902" y="1076401"/>
            <a:ext cx="7772400" cy="609600"/>
          </a:xfrm>
        </p:spPr>
        <p:txBody>
          <a:bodyPr/>
          <a:lstStyle/>
          <a:p>
            <a:r>
              <a:rPr lang="en-IN" sz="2400" dirty="0"/>
              <a:t>The function </a:t>
            </a:r>
            <a:r>
              <a:rPr lang="en-IN" sz="2400" i="1" dirty="0"/>
              <a:t>y</a:t>
            </a:r>
            <a:r>
              <a:rPr lang="en-IN" sz="2400" dirty="0"/>
              <a:t> is a solution of the Bernoulli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544721"/>
              </p:ext>
            </p:extLst>
          </p:nvPr>
        </p:nvGraphicFramePr>
        <p:xfrm>
          <a:off x="685800" y="1489988"/>
          <a:ext cx="47545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73" name="Equation" r:id="rId3" imgW="1981080" imgH="393480" progId="Equation.3">
                  <p:embed/>
                </p:oleObj>
              </mc:Choice>
              <mc:Fallback>
                <p:oleObj name="Equation" r:id="rId3" imgW="1981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489988"/>
                        <a:ext cx="4754562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731444"/>
            <a:ext cx="1992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i="1" dirty="0" err="1" smtClean="0">
                <a:latin typeface="+mn-lt"/>
              </a:rPr>
              <a:t>iff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the function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051437"/>
              </p:ext>
            </p:extLst>
          </p:nvPr>
        </p:nvGraphicFramePr>
        <p:xfrm>
          <a:off x="2881852" y="2438400"/>
          <a:ext cx="1333502" cy="1047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74" name="Equation" r:id="rId5" imgW="533160" imgH="419040" progId="Equation.3">
                  <p:embed/>
                </p:oleObj>
              </mc:Choice>
              <mc:Fallback>
                <p:oleObj name="Equation" r:id="rId5" imgW="533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81852" y="2438400"/>
                        <a:ext cx="1333502" cy="1047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623455" y="2442533"/>
            <a:ext cx="312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is solution of the linear </a:t>
            </a:r>
            <a:r>
              <a:rPr lang="en-IN" dirty="0" smtClean="0">
                <a:latin typeface="+mn-lt"/>
              </a:rPr>
              <a:t>differential equation.</a:t>
            </a:r>
            <a:endParaRPr lang="en-IN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113404"/>
              </p:ext>
            </p:extLst>
          </p:nvPr>
        </p:nvGraphicFramePr>
        <p:xfrm>
          <a:off x="1945229" y="3322066"/>
          <a:ext cx="45402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75" name="Equation" r:id="rId7" imgW="1892160" imgH="393480" progId="Equation.3">
                  <p:embed/>
                </p:oleObj>
              </mc:Choice>
              <mc:Fallback>
                <p:oleObj name="Equation" r:id="rId7" imgW="1892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45229" y="3322066"/>
                        <a:ext cx="45402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19825" y="4309229"/>
            <a:ext cx="861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Bernoulli equation for </a:t>
            </a:r>
            <a:r>
              <a:rPr lang="en-IN" i="1" dirty="0">
                <a:latin typeface="+mn-lt"/>
              </a:rPr>
              <a:t>y</a:t>
            </a:r>
            <a:r>
              <a:rPr lang="en-IN" dirty="0">
                <a:latin typeface="+mn-lt"/>
              </a:rPr>
              <a:t>, which is nonlinear</a:t>
            </a:r>
            <a:r>
              <a:rPr lang="en-IN" dirty="0" smtClean="0">
                <a:latin typeface="+mn-lt"/>
              </a:rPr>
              <a:t>, is transformed </a:t>
            </a:r>
            <a:r>
              <a:rPr lang="en-IN" dirty="0">
                <a:latin typeface="+mn-lt"/>
              </a:rPr>
              <a:t>into a linear equation for </a:t>
            </a:r>
            <a:r>
              <a:rPr lang="en-IN" i="1" dirty="0">
                <a:latin typeface="+mn-lt"/>
              </a:rPr>
              <a:t>v</a:t>
            </a:r>
            <a:r>
              <a:rPr lang="en-IN" dirty="0">
                <a:latin typeface="+mn-lt"/>
              </a:rPr>
              <a:t> = </a:t>
            </a:r>
            <a:r>
              <a:rPr lang="en-IN" i="1" dirty="0" smtClean="0">
                <a:latin typeface="+mn-lt"/>
              </a:rPr>
              <a:t>1/y</a:t>
            </a:r>
            <a:r>
              <a:rPr lang="en-IN" i="1" baseline="30000" dirty="0" smtClean="0">
                <a:latin typeface="+mn-lt"/>
              </a:rPr>
              <a:t>(n-1</a:t>
            </a:r>
            <a:r>
              <a:rPr lang="en-IN" i="1" baseline="30000" dirty="0">
                <a:latin typeface="+mn-lt"/>
              </a:rPr>
              <a:t>)</a:t>
            </a:r>
            <a:r>
              <a:rPr lang="en-IN" dirty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The linear </a:t>
            </a:r>
            <a:r>
              <a:rPr lang="en-IN" dirty="0">
                <a:latin typeface="+mn-lt"/>
              </a:rPr>
              <a:t>equation for </a:t>
            </a:r>
            <a:r>
              <a:rPr lang="en-IN" i="1" dirty="0">
                <a:latin typeface="+mn-lt"/>
              </a:rPr>
              <a:t>v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cane be solved using </a:t>
            </a:r>
            <a:r>
              <a:rPr lang="en-IN" dirty="0">
                <a:latin typeface="+mn-lt"/>
              </a:rPr>
              <a:t>the integrating factor method.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last </a:t>
            </a:r>
            <a:r>
              <a:rPr lang="en-IN" dirty="0" smtClean="0">
                <a:latin typeface="+mn-lt"/>
              </a:rPr>
              <a:t>step is </a:t>
            </a:r>
            <a:r>
              <a:rPr lang="en-IN" dirty="0">
                <a:latin typeface="+mn-lt"/>
              </a:rPr>
              <a:t>to transform back </a:t>
            </a:r>
            <a:r>
              <a:rPr lang="en-IN" dirty="0" smtClean="0">
                <a:latin typeface="+mn-lt"/>
              </a:rPr>
              <a:t>to</a:t>
            </a:r>
            <a:endParaRPr lang="en-IN" dirty="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308095"/>
              </p:ext>
            </p:extLst>
          </p:nvPr>
        </p:nvGraphicFramePr>
        <p:xfrm>
          <a:off x="5440362" y="5404496"/>
          <a:ext cx="20320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76" name="Equation" r:id="rId9" imgW="812520" imgH="482400" progId="Equation.3">
                  <p:embed/>
                </p:oleObj>
              </mc:Choice>
              <mc:Fallback>
                <p:oleObj name="Equation" r:id="rId9" imgW="8125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40362" y="5404496"/>
                        <a:ext cx="2032000" cy="120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Ink 10"/>
              <p14:cNvContentPartPr/>
              <p14:nvPr/>
            </p14:nvContentPartPr>
            <p14:xfrm>
              <a:off x="4270320" y="1845720"/>
              <a:ext cx="1338120" cy="36511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66360" y="1835640"/>
                <a:ext cx="1354680" cy="36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283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39" y="-9547"/>
            <a:ext cx="7772400" cy="1143000"/>
          </a:xfrm>
        </p:spPr>
        <p:txBody>
          <a:bodyPr/>
          <a:lstStyle/>
          <a:p>
            <a:r>
              <a:rPr lang="en-IN" sz="2800" dirty="0" smtClean="0"/>
              <a:t>Proof of Bernoulli’s Theorem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4908935" cy="609600"/>
          </a:xfrm>
        </p:spPr>
        <p:txBody>
          <a:bodyPr/>
          <a:lstStyle/>
          <a:p>
            <a:r>
              <a:rPr lang="en-IN" sz="2400" dirty="0"/>
              <a:t>Divide the Bernoulli equation by </a:t>
            </a:r>
            <a:r>
              <a:rPr lang="en-IN" sz="2400" i="1" dirty="0" err="1" smtClean="0"/>
              <a:t>y</a:t>
            </a:r>
            <a:r>
              <a:rPr lang="en-IN" sz="2400" i="1" baseline="30000" dirty="0" err="1" smtClean="0"/>
              <a:t>n</a:t>
            </a:r>
            <a:endParaRPr lang="en-IN" sz="2400" i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358156"/>
              </p:ext>
            </p:extLst>
          </p:nvPr>
        </p:nvGraphicFramePr>
        <p:xfrm>
          <a:off x="2194719" y="1143000"/>
          <a:ext cx="47545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5" name="Equation" r:id="rId3" imgW="1981080" imgH="393480" progId="Equation.3">
                  <p:embed/>
                </p:oleObj>
              </mc:Choice>
              <mc:Fallback>
                <p:oleObj name="Equation" r:id="rId3" imgW="1981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4719" y="1143000"/>
                        <a:ext cx="4754562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714045"/>
              </p:ext>
            </p:extLst>
          </p:nvPr>
        </p:nvGraphicFramePr>
        <p:xfrm>
          <a:off x="5388651" y="2085689"/>
          <a:ext cx="301783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6" name="Equation" r:id="rId5" imgW="1257120" imgH="419040" progId="Equation.3">
                  <p:embed/>
                </p:oleObj>
              </mc:Choice>
              <mc:Fallback>
                <p:oleObj name="Equation" r:id="rId5" imgW="12571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88651" y="2085689"/>
                        <a:ext cx="3017838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80923" y="3316004"/>
            <a:ext cx="3627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Introduce the new unknown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864315"/>
              </p:ext>
            </p:extLst>
          </p:nvPr>
        </p:nvGraphicFramePr>
        <p:xfrm>
          <a:off x="3980134" y="3101306"/>
          <a:ext cx="1333502" cy="1047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7" name="Equation" r:id="rId7" imgW="533160" imgH="419040" progId="Equation.3">
                  <p:embed/>
                </p:oleObj>
              </mc:Choice>
              <mc:Fallback>
                <p:oleObj name="Equation" r:id="rId7" imgW="533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80134" y="3101306"/>
                        <a:ext cx="1333502" cy="1047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237733" y="3316004"/>
            <a:ext cx="35125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and compute its derivative,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117069"/>
              </p:ext>
            </p:extLst>
          </p:nvPr>
        </p:nvGraphicFramePr>
        <p:xfrm>
          <a:off x="1092589" y="4144929"/>
          <a:ext cx="301625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8" name="Equation" r:id="rId9" imgW="1206360" imgH="419040" progId="Equation.3">
                  <p:embed/>
                </p:oleObj>
              </mc:Choice>
              <mc:Fallback>
                <p:oleObj name="Equation" r:id="rId9" imgW="1206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92589" y="4144929"/>
                        <a:ext cx="301625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121370"/>
              </p:ext>
            </p:extLst>
          </p:nvPr>
        </p:nvGraphicFramePr>
        <p:xfrm>
          <a:off x="5062931" y="4144929"/>
          <a:ext cx="2857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49" name="Equation" r:id="rId11" imgW="1143000" imgH="419040" progId="Equation.3">
                  <p:embed/>
                </p:oleObj>
              </mc:Choice>
              <mc:Fallback>
                <p:oleObj name="Equation" r:id="rId11" imgW="1143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62931" y="4144929"/>
                        <a:ext cx="285750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71090" y="5447139"/>
            <a:ext cx="8088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S</a:t>
            </a:r>
            <a:r>
              <a:rPr lang="en-IN" dirty="0" smtClean="0">
                <a:latin typeface="+mn-lt"/>
              </a:rPr>
              <a:t>ubstitute </a:t>
            </a:r>
            <a:r>
              <a:rPr lang="en-IN" i="1" dirty="0">
                <a:latin typeface="+mn-lt"/>
              </a:rPr>
              <a:t>v</a:t>
            </a:r>
            <a:r>
              <a:rPr lang="en-IN" dirty="0">
                <a:latin typeface="+mn-lt"/>
              </a:rPr>
              <a:t> and this last equation into the Bernoulli equation </a:t>
            </a:r>
            <a:r>
              <a:rPr lang="en-IN" dirty="0" smtClean="0">
                <a:latin typeface="+mn-lt"/>
              </a:rPr>
              <a:t>to get linear first order inhomogeneous ODE.</a:t>
            </a:r>
            <a:endParaRPr lang="en-IN" dirty="0">
              <a:latin typeface="+mn-lt"/>
            </a:endParaRP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/>
              <p14:cNvContentPartPr/>
              <p14:nvPr/>
            </p14:nvContentPartPr>
            <p14:xfrm>
              <a:off x="6824880" y="1557720"/>
              <a:ext cx="323280" cy="2156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18760" y="1548000"/>
                <a:ext cx="340560" cy="2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97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222" y="183424"/>
            <a:ext cx="7772400" cy="795898"/>
          </a:xfrm>
        </p:spPr>
        <p:txBody>
          <a:bodyPr/>
          <a:lstStyle/>
          <a:p>
            <a:r>
              <a:rPr lang="en-IN" sz="2800" dirty="0" smtClean="0"/>
              <a:t>The Transformed 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136" y="5252663"/>
            <a:ext cx="7772400" cy="685800"/>
          </a:xfrm>
        </p:spPr>
        <p:txBody>
          <a:bodyPr/>
          <a:lstStyle/>
          <a:p>
            <a:r>
              <a:rPr lang="en-IN" sz="2400" dirty="0"/>
              <a:t>This establishes the Theorem.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1367779"/>
              </p:ext>
            </p:extLst>
          </p:nvPr>
        </p:nvGraphicFramePr>
        <p:xfrm>
          <a:off x="652073" y="1335882"/>
          <a:ext cx="301783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7" name="Equation" r:id="rId3" imgW="1257120" imgH="419040" progId="Equation.3">
                  <p:embed/>
                </p:oleObj>
              </mc:Choice>
              <mc:Fallback>
                <p:oleObj name="Equation" r:id="rId3" imgW="12571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2073" y="1335882"/>
                        <a:ext cx="3017838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321407"/>
              </p:ext>
            </p:extLst>
          </p:nvPr>
        </p:nvGraphicFramePr>
        <p:xfrm>
          <a:off x="3993547" y="1255117"/>
          <a:ext cx="1333502" cy="1047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8" name="Equation" r:id="rId5" imgW="533160" imgH="419040" progId="Equation.3">
                  <p:embed/>
                </p:oleObj>
              </mc:Choice>
              <mc:Fallback>
                <p:oleObj name="Equation" r:id="rId5" imgW="5331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93547" y="1255117"/>
                        <a:ext cx="1333502" cy="1047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530202"/>
              </p:ext>
            </p:extLst>
          </p:nvPr>
        </p:nvGraphicFramePr>
        <p:xfrm>
          <a:off x="5624311" y="1255117"/>
          <a:ext cx="2857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9" name="Equation" r:id="rId7" imgW="1143000" imgH="419040" progId="Equation.3">
                  <p:embed/>
                </p:oleObj>
              </mc:Choice>
              <mc:Fallback>
                <p:oleObj name="Equation" r:id="rId7" imgW="1143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24311" y="1255117"/>
                        <a:ext cx="285750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145286"/>
              </p:ext>
            </p:extLst>
          </p:nvPr>
        </p:nvGraphicFramePr>
        <p:xfrm>
          <a:off x="2393711" y="2515725"/>
          <a:ext cx="35988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0" name="Equation" r:id="rId9" imgW="1498320" imgH="419040" progId="Equation.3">
                  <p:embed/>
                </p:oleObj>
              </mc:Choice>
              <mc:Fallback>
                <p:oleObj name="Equation" r:id="rId9" imgW="1498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93711" y="2515725"/>
                        <a:ext cx="35988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000119"/>
              </p:ext>
            </p:extLst>
          </p:nvPr>
        </p:nvGraphicFramePr>
        <p:xfrm>
          <a:off x="1909948" y="3906671"/>
          <a:ext cx="5184775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1" name="Equation" r:id="rId11" imgW="2158920" imgH="393480" progId="Equation.3">
                  <p:embed/>
                </p:oleObj>
              </mc:Choice>
              <mc:Fallback>
                <p:oleObj name="Equation" r:id="rId11" imgW="2158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09948" y="3906671"/>
                        <a:ext cx="5184775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36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IN" sz="2800" dirty="0"/>
              <a:t>Euler Homogeneous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066800"/>
            <a:ext cx="8670925" cy="2514600"/>
          </a:xfrm>
        </p:spPr>
        <p:txBody>
          <a:bodyPr/>
          <a:lstStyle/>
          <a:p>
            <a:r>
              <a:rPr lang="en-IN" sz="2400" dirty="0" smtClean="0"/>
              <a:t>This is another special nonlinear differential </a:t>
            </a:r>
            <a:r>
              <a:rPr lang="en-IN" sz="2400" dirty="0"/>
              <a:t>equation </a:t>
            </a:r>
            <a:r>
              <a:rPr lang="en-IN" sz="2400" dirty="0" smtClean="0"/>
              <a:t>and it is </a:t>
            </a:r>
            <a:r>
              <a:rPr lang="en-IN" sz="2400" dirty="0"/>
              <a:t>not </a:t>
            </a:r>
            <a:r>
              <a:rPr lang="en-IN" sz="2400" dirty="0" smtClean="0"/>
              <a:t>separable, but </a:t>
            </a:r>
            <a:r>
              <a:rPr lang="en-IN" sz="2400" dirty="0"/>
              <a:t>it can be transformed into a separable equation changing the unknown function.</a:t>
            </a:r>
          </a:p>
          <a:p>
            <a:r>
              <a:rPr lang="en-IN" sz="2400" dirty="0"/>
              <a:t>This is the case for </a:t>
            </a:r>
            <a:r>
              <a:rPr lang="en-IN" sz="2400" dirty="0" smtClean="0"/>
              <a:t>differential </a:t>
            </a:r>
            <a:r>
              <a:rPr lang="en-IN" sz="2400" dirty="0"/>
              <a:t>equations known as Euler homogenous equations.</a:t>
            </a:r>
          </a:p>
          <a:p>
            <a:r>
              <a:rPr lang="en-IN" sz="2400" dirty="0" smtClean="0"/>
              <a:t>An </a:t>
            </a:r>
            <a:r>
              <a:rPr lang="en-IN" sz="2400" dirty="0"/>
              <a:t>Euler homogeneous </a:t>
            </a:r>
            <a:r>
              <a:rPr lang="en-IN" sz="2400" dirty="0" smtClean="0"/>
              <a:t>differential </a:t>
            </a:r>
            <a:r>
              <a:rPr lang="en-IN" sz="2400" dirty="0"/>
              <a:t>equation has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489503"/>
              </p:ext>
            </p:extLst>
          </p:nvPr>
        </p:nvGraphicFramePr>
        <p:xfrm>
          <a:off x="2088402" y="3521389"/>
          <a:ext cx="156471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31" name="Equation" r:id="rId3" imgW="749160" imgH="431640" progId="Equation.3">
                  <p:embed/>
                </p:oleObj>
              </mc:Choice>
              <mc:Fallback>
                <p:oleObj name="Equation" r:id="rId3" imgW="749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88402" y="3521389"/>
                        <a:ext cx="1564715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625" y="4416059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Another form of Euler homogeneous equations is</a:t>
            </a:r>
            <a:endParaRPr lang="en-IN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913070"/>
              </p:ext>
            </p:extLst>
          </p:nvPr>
        </p:nvGraphicFramePr>
        <p:xfrm>
          <a:off x="1292785" y="4906299"/>
          <a:ext cx="315595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32" name="Equation" r:id="rId5" imgW="1511280" imgH="393480" progId="Equation.3">
                  <p:embed/>
                </p:oleObj>
              </mc:Choice>
              <mc:Fallback>
                <p:oleObj name="Equation" r:id="rId5" imgW="1511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2785" y="4906299"/>
                        <a:ext cx="3155950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00486" y="5761524"/>
            <a:ext cx="76465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Where the </a:t>
            </a:r>
            <a:r>
              <a:rPr lang="en-IN" dirty="0"/>
              <a:t>functions </a:t>
            </a:r>
            <a:r>
              <a:rPr lang="en-IN" i="1" dirty="0"/>
              <a:t>N, M, </a:t>
            </a:r>
            <a:r>
              <a:rPr lang="en-IN" dirty="0"/>
              <a:t>of </a:t>
            </a:r>
            <a:r>
              <a:rPr lang="en-IN" i="1" dirty="0"/>
              <a:t>x; y</a:t>
            </a:r>
            <a:r>
              <a:rPr lang="en-IN" dirty="0"/>
              <a:t>, are homogeneous of the same </a:t>
            </a:r>
            <a:r>
              <a:rPr lang="en-IN" dirty="0" smtClean="0"/>
              <a:t>degree.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/>
              <p14:cNvContentPartPr/>
              <p14:nvPr/>
            </p14:nvContentPartPr>
            <p14:xfrm>
              <a:off x="3947760" y="3444120"/>
              <a:ext cx="3841920" cy="8708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40560" y="3435480"/>
                <a:ext cx="3853800" cy="88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253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6205"/>
            <a:ext cx="6564923" cy="533400"/>
          </a:xfrm>
        </p:spPr>
        <p:txBody>
          <a:bodyPr/>
          <a:lstStyle/>
          <a:p>
            <a:r>
              <a:rPr lang="en-IN" sz="2800" dirty="0"/>
              <a:t>Solving Euler Homogeneous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905000"/>
            <a:ext cx="8626475" cy="1188973"/>
          </a:xfrm>
        </p:spPr>
        <p:txBody>
          <a:bodyPr/>
          <a:lstStyle/>
          <a:p>
            <a:r>
              <a:rPr lang="en-IN" sz="2400" dirty="0"/>
              <a:t>The original homogeneous equation for the function </a:t>
            </a:r>
            <a:r>
              <a:rPr lang="en-IN" sz="2400" i="1" dirty="0"/>
              <a:t>y</a:t>
            </a:r>
            <a:r>
              <a:rPr lang="en-IN" sz="2400" dirty="0"/>
              <a:t> is transformed into a </a:t>
            </a:r>
            <a:r>
              <a:rPr lang="en-IN" sz="2400" dirty="0" smtClean="0"/>
              <a:t>separable equation for the </a:t>
            </a:r>
            <a:r>
              <a:rPr lang="en-IN" sz="2400" dirty="0"/>
              <a:t>unknown function </a:t>
            </a:r>
            <a:r>
              <a:rPr lang="en-IN" sz="2400" i="1" dirty="0"/>
              <a:t>v = </a:t>
            </a:r>
            <a:r>
              <a:rPr lang="en-IN" sz="2400" i="1" dirty="0" smtClean="0"/>
              <a:t>y/x</a:t>
            </a:r>
            <a:r>
              <a:rPr lang="en-IN" sz="2400" dirty="0" smtClean="0"/>
              <a:t>.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220630"/>
              </p:ext>
            </p:extLst>
          </p:nvPr>
        </p:nvGraphicFramePr>
        <p:xfrm>
          <a:off x="3823058" y="1065213"/>
          <a:ext cx="156471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62" name="Equation" r:id="rId3" imgW="749160" imgH="431640" progId="Equation.3">
                  <p:embed/>
                </p:oleObj>
              </mc:Choice>
              <mc:Fallback>
                <p:oleObj name="Equation" r:id="rId3" imgW="749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3058" y="1065213"/>
                        <a:ext cx="1564715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919006"/>
              </p:ext>
            </p:extLst>
          </p:nvPr>
        </p:nvGraphicFramePr>
        <p:xfrm>
          <a:off x="3979069" y="2721803"/>
          <a:ext cx="135413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63" name="Equation" r:id="rId5" imgW="647640" imgH="393480" progId="Equation.3">
                  <p:embed/>
                </p:oleObj>
              </mc:Choice>
              <mc:Fallback>
                <p:oleObj name="Equation" r:id="rId5" imgW="647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79069" y="2721803"/>
                        <a:ext cx="1354137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30774" y="4308901"/>
            <a:ext cx="7991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Next step is to </a:t>
            </a:r>
            <a:r>
              <a:rPr lang="en-IN" dirty="0">
                <a:latin typeface="+mn-lt"/>
              </a:rPr>
              <a:t>replace </a:t>
            </a:r>
            <a:r>
              <a:rPr lang="en-IN" i="1" dirty="0" err="1" smtClean="0">
                <a:latin typeface="+mn-lt"/>
              </a:rPr>
              <a:t>dy</a:t>
            </a:r>
            <a:r>
              <a:rPr lang="en-IN" i="1" dirty="0" smtClean="0">
                <a:latin typeface="+mn-lt"/>
              </a:rPr>
              <a:t>/dx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in terms of </a:t>
            </a:r>
            <a:r>
              <a:rPr lang="en-IN" i="1" dirty="0">
                <a:latin typeface="+mn-lt"/>
              </a:rPr>
              <a:t>v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This </a:t>
            </a:r>
            <a:r>
              <a:rPr lang="en-IN" dirty="0">
                <a:latin typeface="+mn-lt"/>
              </a:rPr>
              <a:t>is done as </a:t>
            </a:r>
            <a:r>
              <a:rPr lang="en-IN" dirty="0" smtClean="0">
                <a:latin typeface="+mn-lt"/>
              </a:rPr>
              <a:t>follows</a:t>
            </a:r>
            <a:endParaRPr lang="en-IN" dirty="0">
              <a:latin typeface="+mn-lt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863031"/>
              </p:ext>
            </p:extLst>
          </p:nvPr>
        </p:nvGraphicFramePr>
        <p:xfrm>
          <a:off x="4184650" y="4724400"/>
          <a:ext cx="2063750" cy="575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64" name="Equation" r:id="rId7" imgW="774360" imgH="215640" progId="Equation.3">
                  <p:embed/>
                </p:oleObj>
              </mc:Choice>
              <mc:Fallback>
                <p:oleObj name="Equation" r:id="rId7" imgW="774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84650" y="4724400"/>
                        <a:ext cx="2063750" cy="5751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897603"/>
              </p:ext>
            </p:extLst>
          </p:nvPr>
        </p:nvGraphicFramePr>
        <p:xfrm>
          <a:off x="411770" y="5395486"/>
          <a:ext cx="409416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65" name="Equation" r:id="rId9" imgW="1536480" imgH="393480" progId="Equation.3">
                  <p:embed/>
                </p:oleObj>
              </mc:Choice>
              <mc:Fallback>
                <p:oleObj name="Equation" r:id="rId9" imgW="1536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1770" y="5395486"/>
                        <a:ext cx="4094162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0" y="557380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T</a:t>
            </a:r>
            <a:r>
              <a:rPr lang="en-IN" dirty="0" smtClean="0">
                <a:latin typeface="+mn-lt"/>
              </a:rPr>
              <a:t>hese </a:t>
            </a:r>
            <a:r>
              <a:rPr lang="en-IN" dirty="0">
                <a:latin typeface="+mn-lt"/>
              </a:rPr>
              <a:t>expressions </a:t>
            </a:r>
            <a:r>
              <a:rPr lang="en-IN" dirty="0" smtClean="0">
                <a:latin typeface="+mn-lt"/>
              </a:rPr>
              <a:t>are introduced into </a:t>
            </a:r>
            <a:r>
              <a:rPr lang="en-IN" dirty="0">
                <a:latin typeface="+mn-lt"/>
              </a:rPr>
              <a:t>the </a:t>
            </a:r>
            <a:r>
              <a:rPr lang="en-IN" dirty="0" smtClean="0">
                <a:latin typeface="+mn-lt"/>
              </a:rPr>
              <a:t>differential </a:t>
            </a:r>
            <a:r>
              <a:rPr lang="en-IN" dirty="0">
                <a:latin typeface="+mn-lt"/>
              </a:rPr>
              <a:t>equation for </a:t>
            </a:r>
            <a:r>
              <a:rPr lang="en-IN" i="1" dirty="0" smtClean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255026" y="3436361"/>
            <a:ext cx="8626475" cy="88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First the Euler equations is solved for </a:t>
            </a:r>
            <a:r>
              <a:rPr lang="en-IN" sz="2400" i="1" kern="0" dirty="0" smtClean="0"/>
              <a:t>v</a:t>
            </a:r>
            <a:r>
              <a:rPr lang="en-IN" sz="2400" kern="0" dirty="0" smtClean="0"/>
              <a:t>, in implicit or explicit form, and then transforms back to </a:t>
            </a:r>
            <a:r>
              <a:rPr lang="en-IN" sz="2400" i="1" kern="0" dirty="0" smtClean="0"/>
              <a:t>y = x v</a:t>
            </a:r>
            <a:r>
              <a:rPr lang="en-IN" sz="2400" kern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14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9" grpId="0"/>
      <p:bldP spid="4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87176"/>
          </a:xfrm>
        </p:spPr>
        <p:txBody>
          <a:bodyPr/>
          <a:lstStyle/>
          <a:p>
            <a:r>
              <a:rPr lang="en-IN" sz="2800" dirty="0" smtClean="0"/>
              <a:t>Separable ODE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641823"/>
              </p:ext>
            </p:extLst>
          </p:nvPr>
        </p:nvGraphicFramePr>
        <p:xfrm>
          <a:off x="1846263" y="1524000"/>
          <a:ext cx="135413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4" name="Equation" r:id="rId3" imgW="647640" imgH="393480" progId="Equation.3">
                  <p:embed/>
                </p:oleObj>
              </mc:Choice>
              <mc:Fallback>
                <p:oleObj name="Equation" r:id="rId3" imgW="647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6263" y="1524000"/>
                        <a:ext cx="1354137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248300"/>
              </p:ext>
            </p:extLst>
          </p:nvPr>
        </p:nvGraphicFramePr>
        <p:xfrm>
          <a:off x="4076700" y="1447800"/>
          <a:ext cx="36195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5" name="Equation" r:id="rId5" imgW="1358640" imgH="393480" progId="Equation.3">
                  <p:embed/>
                </p:oleObj>
              </mc:Choice>
              <mc:Fallback>
                <p:oleObj name="Equation" r:id="rId5" imgW="1358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6700" y="1447800"/>
                        <a:ext cx="361950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267135"/>
              </p:ext>
            </p:extLst>
          </p:nvPr>
        </p:nvGraphicFramePr>
        <p:xfrm>
          <a:off x="1274763" y="2778349"/>
          <a:ext cx="3449637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6" name="Equation" r:id="rId7" imgW="1295280" imgH="393480" progId="Equation.3">
                  <p:embed/>
                </p:oleObj>
              </mc:Choice>
              <mc:Fallback>
                <p:oleObj name="Equation" r:id="rId7" imgW="1295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74763" y="2778349"/>
                        <a:ext cx="3449637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62024"/>
              </p:ext>
            </p:extLst>
          </p:nvPr>
        </p:nvGraphicFramePr>
        <p:xfrm>
          <a:off x="5045075" y="2778125"/>
          <a:ext cx="28067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7" name="Equation" r:id="rId9" imgW="1054080" imgH="393480" progId="Equation.3">
                  <p:embed/>
                </p:oleObj>
              </mc:Choice>
              <mc:Fallback>
                <p:oleObj name="Equation" r:id="rId9" imgW="1054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45075" y="2778125"/>
                        <a:ext cx="2806700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743687"/>
              </p:ext>
            </p:extLst>
          </p:nvPr>
        </p:nvGraphicFramePr>
        <p:xfrm>
          <a:off x="2998508" y="4257899"/>
          <a:ext cx="28067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648" name="Equation" r:id="rId11" imgW="1054080" imgH="419040" progId="Equation.3">
                  <p:embed/>
                </p:oleObj>
              </mc:Choice>
              <mc:Fallback>
                <p:oleObj name="Equation" r:id="rId11" imgW="1054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98508" y="4257899"/>
                        <a:ext cx="2806700" cy="1114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3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sz="2800" dirty="0"/>
              <a:t>Exact Differential Equations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648200"/>
          </a:xfrm>
        </p:spPr>
        <p:txBody>
          <a:bodyPr/>
          <a:lstStyle/>
          <a:p>
            <a:r>
              <a:rPr lang="en-IN" sz="2400" dirty="0"/>
              <a:t>A </a:t>
            </a:r>
            <a:r>
              <a:rPr lang="en-IN" sz="2400" dirty="0" smtClean="0"/>
              <a:t>differential </a:t>
            </a:r>
            <a:r>
              <a:rPr lang="en-IN" sz="2400" dirty="0"/>
              <a:t>equation is exact </a:t>
            </a:r>
            <a:r>
              <a:rPr lang="en-IN" sz="2400" dirty="0" smtClean="0"/>
              <a:t>when </a:t>
            </a:r>
            <a:r>
              <a:rPr lang="en-IN" sz="2400" dirty="0"/>
              <a:t>a total derivative of a function, called </a:t>
            </a:r>
            <a:r>
              <a:rPr lang="en-IN" sz="2400" dirty="0" smtClean="0"/>
              <a:t>potential function is zero. </a:t>
            </a:r>
          </a:p>
          <a:p>
            <a:r>
              <a:rPr lang="en-IN" sz="2400" dirty="0" smtClean="0"/>
              <a:t>Exact </a:t>
            </a:r>
            <a:r>
              <a:rPr lang="en-IN" sz="2400" dirty="0"/>
              <a:t>equations are simple to </a:t>
            </a:r>
            <a:r>
              <a:rPr lang="en-IN" sz="2400" dirty="0" smtClean="0"/>
              <a:t>integrate.</a:t>
            </a:r>
          </a:p>
          <a:p>
            <a:r>
              <a:rPr lang="en-IN" sz="2400" dirty="0"/>
              <a:t>A</a:t>
            </a:r>
            <a:r>
              <a:rPr lang="en-IN" sz="2400" dirty="0" smtClean="0"/>
              <a:t>ny </a:t>
            </a:r>
            <a:r>
              <a:rPr lang="en-IN" sz="2400" dirty="0"/>
              <a:t>potential function must be </a:t>
            </a:r>
            <a:r>
              <a:rPr lang="en-IN" sz="2400" dirty="0" smtClean="0"/>
              <a:t>equal to a constant is an implicit solution of an Exact ODE.</a:t>
            </a:r>
            <a:endParaRPr lang="en-IN" sz="2400" dirty="0"/>
          </a:p>
          <a:p>
            <a:r>
              <a:rPr lang="en-IN" sz="2400" dirty="0" smtClean="0"/>
              <a:t>This solution define </a:t>
            </a:r>
            <a:r>
              <a:rPr lang="en-IN" sz="2400" dirty="0"/>
              <a:t>level surfaces of a potential function.</a:t>
            </a:r>
          </a:p>
          <a:p>
            <a:r>
              <a:rPr lang="en-IN" sz="2400" dirty="0" smtClean="0"/>
              <a:t>An </a:t>
            </a:r>
            <a:r>
              <a:rPr lang="en-IN" sz="2400" dirty="0"/>
              <a:t>integrating factor converts </a:t>
            </a:r>
            <a:r>
              <a:rPr lang="en-IN" sz="2400" dirty="0" smtClean="0"/>
              <a:t>few </a:t>
            </a:r>
            <a:r>
              <a:rPr lang="en-IN" sz="2400" dirty="0"/>
              <a:t>non-exact </a:t>
            </a:r>
            <a:r>
              <a:rPr lang="en-IN" sz="2400" dirty="0" smtClean="0"/>
              <a:t>equations </a:t>
            </a:r>
            <a:r>
              <a:rPr lang="en-IN" sz="2400" dirty="0"/>
              <a:t>into an exact equation. </a:t>
            </a:r>
            <a:endParaRPr lang="en-IN" sz="2400" dirty="0" smtClean="0"/>
          </a:p>
          <a:p>
            <a:r>
              <a:rPr lang="en-IN" sz="2400" dirty="0" smtClean="0"/>
              <a:t>These are called as  </a:t>
            </a:r>
            <a:r>
              <a:rPr lang="en-IN" sz="2400" dirty="0"/>
              <a:t>semi-exact differential </a:t>
            </a:r>
            <a:r>
              <a:rPr lang="en-IN" sz="2400" dirty="0" smtClean="0"/>
              <a:t>equations</a:t>
            </a: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74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843" y="228600"/>
            <a:ext cx="7772400" cy="662257"/>
          </a:xfrm>
        </p:spPr>
        <p:txBody>
          <a:bodyPr/>
          <a:lstStyle/>
          <a:p>
            <a:r>
              <a:rPr lang="en-IN" sz="2800" dirty="0" smtClean="0"/>
              <a:t>Origin of Exact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504" y="1062694"/>
            <a:ext cx="8638096" cy="2636859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idea behind exact equations </a:t>
            </a:r>
            <a:r>
              <a:rPr lang="en-IN" sz="2400" dirty="0" smtClean="0"/>
              <a:t>is actually </a:t>
            </a:r>
            <a:r>
              <a:rPr lang="en-IN" sz="2400" dirty="0"/>
              <a:t>quite simple. </a:t>
            </a:r>
            <a:endParaRPr lang="en-IN" sz="2400" dirty="0" smtClean="0"/>
          </a:p>
          <a:p>
            <a:r>
              <a:rPr lang="en-IN" sz="2400" dirty="0" smtClean="0"/>
              <a:t>Consider </a:t>
            </a:r>
            <a:r>
              <a:rPr lang="en-IN" sz="2400" dirty="0"/>
              <a:t>a function, </a:t>
            </a:r>
            <a:r>
              <a:rPr lang="en-IN" sz="2400" i="1" dirty="0" smtClean="0"/>
              <a:t>ψ(y(x), </a:t>
            </a:r>
            <a:r>
              <a:rPr lang="en-IN" sz="2400" i="1" dirty="0"/>
              <a:t>x</a:t>
            </a:r>
            <a:r>
              <a:rPr lang="en-IN" sz="2400" i="1" dirty="0" smtClean="0"/>
              <a:t>).</a:t>
            </a:r>
          </a:p>
          <a:p>
            <a:r>
              <a:rPr lang="en-IN" sz="2400" dirty="0" smtClean="0"/>
              <a:t> As </a:t>
            </a:r>
            <a:r>
              <a:rPr lang="en-IN" sz="2400" dirty="0"/>
              <a:t>usual, </a:t>
            </a:r>
            <a:r>
              <a:rPr lang="en-IN" sz="2400" i="1" dirty="0" smtClean="0"/>
              <a:t>x</a:t>
            </a:r>
            <a:r>
              <a:rPr lang="en-IN" sz="2400" dirty="0" smtClean="0"/>
              <a:t> </a:t>
            </a:r>
            <a:r>
              <a:rPr lang="en-IN" sz="2400" dirty="0"/>
              <a:t>is the </a:t>
            </a:r>
            <a:r>
              <a:rPr lang="en-IN" sz="2400" dirty="0" smtClean="0"/>
              <a:t>independent variable </a:t>
            </a:r>
            <a:r>
              <a:rPr lang="en-IN" sz="2400" dirty="0"/>
              <a:t>and </a:t>
            </a:r>
            <a:r>
              <a:rPr lang="en-IN" sz="2400" i="1" dirty="0" smtClean="0"/>
              <a:t>y</a:t>
            </a:r>
            <a:r>
              <a:rPr lang="en-IN" sz="2400" dirty="0" smtClean="0"/>
              <a:t> </a:t>
            </a:r>
            <a:r>
              <a:rPr lang="en-IN" sz="2400" dirty="0"/>
              <a:t>is the dependent </a:t>
            </a:r>
            <a:r>
              <a:rPr lang="en-IN" sz="2400" dirty="0" smtClean="0"/>
              <a:t>variable.</a:t>
            </a:r>
          </a:p>
          <a:p>
            <a:r>
              <a:rPr lang="en-IN" sz="2400" dirty="0" smtClean="0"/>
              <a:t>A set of functions,</a:t>
            </a:r>
            <a:r>
              <a:rPr lang="en-IN" sz="2400" i="1" dirty="0" smtClean="0"/>
              <a:t> ψ</a:t>
            </a:r>
            <a:r>
              <a:rPr lang="en-IN" sz="2400" dirty="0"/>
              <a:t>; namely, </a:t>
            </a:r>
            <a:r>
              <a:rPr lang="en-IN" sz="2400" i="1" dirty="0" smtClean="0"/>
              <a:t>ψ(y(x), </a:t>
            </a:r>
            <a:r>
              <a:rPr lang="en-IN" sz="2400" i="1" dirty="0"/>
              <a:t>x</a:t>
            </a:r>
            <a:r>
              <a:rPr lang="en-IN" sz="2400" i="1" dirty="0" smtClean="0"/>
              <a:t>) </a:t>
            </a:r>
            <a:r>
              <a:rPr lang="en-IN" sz="2400" i="1" dirty="0"/>
              <a:t>= </a:t>
            </a:r>
            <a:r>
              <a:rPr lang="en-IN" sz="2400" i="1" dirty="0" smtClean="0"/>
              <a:t>c exist in </a:t>
            </a:r>
            <a:r>
              <a:rPr lang="en-IN" sz="2400" i="1" dirty="0" err="1" smtClean="0"/>
              <a:t>thermofluids</a:t>
            </a:r>
            <a:r>
              <a:rPr lang="en-IN" sz="2400" dirty="0" smtClean="0"/>
              <a:t>. </a:t>
            </a:r>
          </a:p>
          <a:p>
            <a:r>
              <a:rPr lang="en-IN" sz="2400" dirty="0" smtClean="0"/>
              <a:t>Differentiating </a:t>
            </a:r>
            <a:r>
              <a:rPr lang="en-IN" sz="2400" dirty="0"/>
              <a:t>ψ with respect to </a:t>
            </a:r>
            <a:r>
              <a:rPr lang="en-IN" sz="2400" i="1" dirty="0"/>
              <a:t>x</a:t>
            </a:r>
            <a:r>
              <a:rPr lang="en-IN" sz="2400" dirty="0" smtClean="0"/>
              <a:t> </a:t>
            </a:r>
            <a:r>
              <a:rPr lang="en-IN" sz="2400" dirty="0"/>
              <a:t>gives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566965"/>
              </p:ext>
            </p:extLst>
          </p:nvPr>
        </p:nvGraphicFramePr>
        <p:xfrm>
          <a:off x="2503805" y="3771647"/>
          <a:ext cx="462915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8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3805" y="3771647"/>
                        <a:ext cx="462915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53504" y="4872034"/>
            <a:ext cx="3583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Note that this is of the form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914832"/>
              </p:ext>
            </p:extLst>
          </p:nvPr>
        </p:nvGraphicFramePr>
        <p:xfrm>
          <a:off x="4089412" y="4646200"/>
          <a:ext cx="344328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9" name="Equation" r:id="rId5" imgW="1434960" imgH="393480" progId="Equation.3">
                  <p:embed/>
                </p:oleObj>
              </mc:Choice>
              <mc:Fallback>
                <p:oleObj name="Equation" r:id="rId5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89412" y="4646200"/>
                        <a:ext cx="3443288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76045" y="5417403"/>
            <a:ext cx="85631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f</a:t>
            </a:r>
            <a:r>
              <a:rPr lang="en-IN" dirty="0">
                <a:latin typeface="+mn-lt"/>
              </a:rPr>
              <a:t> and </a:t>
            </a:r>
            <a:r>
              <a:rPr lang="en-IN" i="1" dirty="0">
                <a:latin typeface="+mn-lt"/>
              </a:rPr>
              <a:t>g</a:t>
            </a:r>
            <a:r>
              <a:rPr lang="en-IN" dirty="0">
                <a:latin typeface="+mn-lt"/>
              </a:rPr>
              <a:t> are functions of both the independent variable,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, </a:t>
            </a:r>
            <a:r>
              <a:rPr lang="en-IN" dirty="0">
                <a:latin typeface="+mn-lt"/>
              </a:rPr>
              <a:t>and the </a:t>
            </a:r>
            <a:r>
              <a:rPr lang="en-IN" dirty="0" smtClean="0">
                <a:latin typeface="+mn-lt"/>
              </a:rPr>
              <a:t>dependent variable </a:t>
            </a:r>
            <a:r>
              <a:rPr lang="en-IN" i="1" dirty="0" smtClean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793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27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-30436"/>
            <a:ext cx="7772400" cy="1143000"/>
          </a:xfrm>
        </p:spPr>
        <p:txBody>
          <a:bodyPr/>
          <a:lstStyle/>
          <a:p>
            <a:r>
              <a:rPr lang="en-IN" sz="2800" dirty="0" smtClean="0"/>
              <a:t>Properties of Exact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510" y="4641446"/>
            <a:ext cx="8662053" cy="1712152"/>
          </a:xfrm>
        </p:spPr>
        <p:txBody>
          <a:bodyPr/>
          <a:lstStyle/>
          <a:p>
            <a:r>
              <a:rPr lang="en-IN" sz="2400" dirty="0" smtClean="0"/>
              <a:t>The general solution is </a:t>
            </a:r>
            <a:r>
              <a:rPr lang="en-IN" sz="2400" dirty="0"/>
              <a:t>simply a matter of determining </a:t>
            </a:r>
            <a:r>
              <a:rPr lang="en-IN" sz="2400" i="1" dirty="0" smtClean="0"/>
              <a:t>ψ</a:t>
            </a:r>
            <a:r>
              <a:rPr lang="en-IN" sz="2400" dirty="0" smtClean="0"/>
              <a:t> and </a:t>
            </a:r>
            <a:r>
              <a:rPr lang="en-IN" sz="2400" dirty="0"/>
              <a:t>setting </a:t>
            </a:r>
            <a:r>
              <a:rPr lang="en-IN" sz="2400" i="1" dirty="0" smtClean="0"/>
              <a:t>ψ(y, </a:t>
            </a:r>
            <a:r>
              <a:rPr lang="en-IN" sz="2400" i="1" dirty="0"/>
              <a:t>x</a:t>
            </a:r>
            <a:r>
              <a:rPr lang="en-IN" sz="2400" i="1" dirty="0" smtClean="0"/>
              <a:t>) </a:t>
            </a:r>
            <a:r>
              <a:rPr lang="en-IN" sz="2400" i="1" dirty="0"/>
              <a:t>= </a:t>
            </a:r>
            <a:r>
              <a:rPr lang="en-IN" sz="2400" i="1" dirty="0" smtClean="0"/>
              <a:t>c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correct value of </a:t>
            </a:r>
            <a:r>
              <a:rPr lang="en-IN" sz="2400" i="1" dirty="0"/>
              <a:t>c</a:t>
            </a:r>
            <a:r>
              <a:rPr lang="en-IN" sz="2400" dirty="0"/>
              <a:t> will </a:t>
            </a:r>
            <a:r>
              <a:rPr lang="en-IN" sz="2400" dirty="0" smtClean="0"/>
              <a:t>be determined </a:t>
            </a:r>
            <a:r>
              <a:rPr lang="en-IN" sz="2400" dirty="0"/>
              <a:t>from the initial condition in the case of the initial value problem.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960361" y="2478619"/>
          <a:ext cx="34417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6" name="Equation" r:id="rId3" imgW="1434960" imgH="393480" progId="Equation.3">
                  <p:embed/>
                </p:oleObj>
              </mc:Choice>
              <mc:Fallback>
                <p:oleObj name="Equation" r:id="rId3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60361" y="2478619"/>
                        <a:ext cx="34417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20675" y="1228327"/>
            <a:ext cx="8625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</a:rPr>
              <a:t>A </a:t>
            </a:r>
            <a:r>
              <a:rPr lang="en-IN" dirty="0" smtClean="0">
                <a:latin typeface="+mn-lt"/>
              </a:rPr>
              <a:t>differential </a:t>
            </a:r>
            <a:r>
              <a:rPr lang="en-IN" dirty="0">
                <a:latin typeface="+mn-lt"/>
              </a:rPr>
              <a:t>equation is exact if certain parts of the </a:t>
            </a:r>
            <a:r>
              <a:rPr lang="en-IN" dirty="0" smtClean="0">
                <a:latin typeface="+mn-lt"/>
              </a:rPr>
              <a:t>differential equation </a:t>
            </a:r>
            <a:r>
              <a:rPr lang="en-IN" dirty="0">
                <a:latin typeface="+mn-lt"/>
              </a:rPr>
              <a:t>have matching partial </a:t>
            </a:r>
            <a:r>
              <a:rPr lang="en-IN" dirty="0" smtClean="0">
                <a:latin typeface="+mn-lt"/>
              </a:rPr>
              <a:t>derivative.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An exact </a:t>
            </a:r>
            <a:r>
              <a:rPr lang="en-IN" dirty="0" smtClean="0"/>
              <a:t>differential </a:t>
            </a:r>
            <a:r>
              <a:rPr lang="en-IN" dirty="0"/>
              <a:t>equation for </a:t>
            </a:r>
            <a:r>
              <a:rPr lang="en-IN" i="1" dirty="0"/>
              <a:t>y</a:t>
            </a:r>
            <a:r>
              <a:rPr lang="en-IN" dirty="0"/>
              <a:t> is</a:t>
            </a:r>
            <a:endParaRPr lang="en-IN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922" y="3558638"/>
            <a:ext cx="6338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the functions </a:t>
            </a:r>
            <a:r>
              <a:rPr lang="en-IN" i="1" dirty="0" smtClean="0">
                <a:latin typeface="+mn-lt"/>
              </a:rPr>
              <a:t>f </a:t>
            </a:r>
            <a:r>
              <a:rPr lang="en-IN" dirty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g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satisfy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5433575" y="3419995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7" name="Equation" r:id="rId5" imgW="558720" imgH="419040" progId="Equation.3">
                  <p:embed/>
                </p:oleObj>
              </mc:Choice>
              <mc:Fallback>
                <p:oleObj name="Equation" r:id="rId5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33575" y="3419995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6940440" y="3333960"/>
              <a:ext cx="2148120" cy="882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30720" y="3323160"/>
                <a:ext cx="2160360" cy="90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882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80" y="324473"/>
            <a:ext cx="7131754" cy="658319"/>
          </a:xfrm>
        </p:spPr>
        <p:txBody>
          <a:bodyPr/>
          <a:lstStyle/>
          <a:p>
            <a:r>
              <a:rPr lang="en-IN" sz="2800" dirty="0" smtClean="0"/>
              <a:t>Theorem of Exact Equation : NL-NS-FO-ODE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75" y="1061379"/>
            <a:ext cx="7772400" cy="533400"/>
          </a:xfrm>
        </p:spPr>
        <p:txBody>
          <a:bodyPr/>
          <a:lstStyle/>
          <a:p>
            <a:r>
              <a:rPr lang="en-IN" sz="2400" dirty="0"/>
              <a:t>For </a:t>
            </a:r>
            <a:r>
              <a:rPr lang="en-IN" sz="2400" dirty="0" smtClean="0"/>
              <a:t>a Nonlinear </a:t>
            </a:r>
            <a:r>
              <a:rPr lang="en-IN" sz="2400" dirty="0"/>
              <a:t>ordinary, first order differential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971570" y="1490925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14" name="Equation" r:id="rId3" imgW="1434960" imgH="393480" progId="Equation.3">
                  <p:embed/>
                </p:oleObj>
              </mc:Choice>
              <mc:Fallback>
                <p:oleObj name="Equation" r:id="rId3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570" y="1490925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730179" y="265128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if</a:t>
            </a:r>
            <a:endParaRPr lang="en-IN" i="1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322207" y="2564225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15" name="Equation" r:id="rId5" imgW="558720" imgH="419040" progId="Equation.3">
                  <p:embed/>
                </p:oleObj>
              </mc:Choice>
              <mc:Fallback>
                <p:oleObj name="Equation" r:id="rId5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22207" y="2564225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4515126" y="2466504"/>
            <a:ext cx="2964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then there exists a function </a:t>
            </a:r>
            <a:r>
              <a:rPr lang="en-IN" i="1" dirty="0" smtClean="0">
                <a:latin typeface="+mn-lt"/>
              </a:rPr>
              <a:t>ψ(y(</a:t>
            </a:r>
            <a:r>
              <a:rPr lang="en-IN" i="1" dirty="0">
                <a:latin typeface="+mn-lt"/>
              </a:rPr>
              <a:t>x</a:t>
            </a:r>
            <a:r>
              <a:rPr lang="en-IN" i="1" dirty="0" smtClean="0">
                <a:latin typeface="+mn-lt"/>
              </a:rPr>
              <a:t>), x) </a:t>
            </a:r>
            <a:r>
              <a:rPr lang="en-IN" dirty="0">
                <a:latin typeface="+mn-lt"/>
              </a:rPr>
              <a:t>such that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1907471" y="3761483"/>
          <a:ext cx="43243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16" name="Equation" r:id="rId7" imgW="1803240" imgH="419040" progId="Equation.3">
                  <p:embed/>
                </p:oleObj>
              </mc:Choice>
              <mc:Fallback>
                <p:oleObj name="Equation" r:id="rId7" imgW="1803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7471" y="3761483"/>
                        <a:ext cx="43243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391357" y="4912817"/>
            <a:ext cx="7854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The general solution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given implicitly by</a:t>
            </a:r>
            <a:endParaRPr lang="en-IN" dirty="0"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270927" y="5527484"/>
          <a:ext cx="2410052" cy="60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17" name="Equation" r:id="rId9" imgW="863280" imgH="215640" progId="Equation.3">
                  <p:embed/>
                </p:oleObj>
              </mc:Choice>
              <mc:Fallback>
                <p:oleObj name="Equation" r:id="rId9" imgW="8632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70927" y="5527484"/>
                        <a:ext cx="2410052" cy="602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814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2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99" y="76200"/>
            <a:ext cx="6867476" cy="1143000"/>
          </a:xfrm>
        </p:spPr>
        <p:txBody>
          <a:bodyPr/>
          <a:lstStyle/>
          <a:p>
            <a:r>
              <a:rPr lang="en-IN" sz="2800" dirty="0" smtClean="0"/>
              <a:t>Practical Problems to Solve Exact Nonlinear FO-ODE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16075"/>
            <a:ext cx="8153400" cy="41148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theory is nice and </a:t>
            </a:r>
            <a:r>
              <a:rPr lang="en-IN" sz="2400" dirty="0" smtClean="0"/>
              <a:t>tidy.</a:t>
            </a:r>
          </a:p>
          <a:p>
            <a:r>
              <a:rPr lang="en-IN" sz="2400" dirty="0" smtClean="0"/>
              <a:t>However, </a:t>
            </a:r>
            <a:r>
              <a:rPr lang="en-IN" sz="2400" dirty="0"/>
              <a:t>there are </a:t>
            </a:r>
            <a:r>
              <a:rPr lang="en-IN" sz="2400" dirty="0" smtClean="0"/>
              <a:t> two practical </a:t>
            </a:r>
            <a:r>
              <a:rPr lang="en-IN" sz="2400" dirty="0"/>
              <a:t>problems. </a:t>
            </a:r>
            <a:endParaRPr lang="en-IN" sz="2400" dirty="0" smtClean="0"/>
          </a:p>
          <a:p>
            <a:r>
              <a:rPr lang="en-IN" sz="2400" dirty="0" smtClean="0"/>
              <a:t>First</a:t>
            </a:r>
            <a:r>
              <a:rPr lang="en-IN" sz="2400" dirty="0"/>
              <a:t>, the solution is only given implicitly by </a:t>
            </a:r>
            <a:r>
              <a:rPr lang="en-IN" sz="2400" i="1" dirty="0"/>
              <a:t>ψ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Second, a method is to be formulated to </a:t>
            </a:r>
            <a:r>
              <a:rPr lang="en-IN" sz="2400" dirty="0"/>
              <a:t>determine </a:t>
            </a:r>
            <a:r>
              <a:rPr lang="en-IN" sz="2400" i="1" dirty="0" smtClean="0"/>
              <a:t>ψ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first problem is inherent in </a:t>
            </a:r>
            <a:r>
              <a:rPr lang="en-IN" sz="2400" dirty="0" smtClean="0"/>
              <a:t>the method </a:t>
            </a:r>
            <a:r>
              <a:rPr lang="en-IN" sz="2400" dirty="0"/>
              <a:t>and is unavoidable. </a:t>
            </a:r>
            <a:endParaRPr lang="en-IN" sz="2400" dirty="0" smtClean="0"/>
          </a:p>
          <a:p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5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8641</TotalTime>
  <Words>1057</Words>
  <Application>Microsoft Office PowerPoint</Application>
  <PresentationFormat>On-screen Show (4:3)</PresentationFormat>
  <Paragraphs>106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Brush Script MT</vt:lpstr>
      <vt:lpstr>Comic Sans MS</vt:lpstr>
      <vt:lpstr>Script MT Bold</vt:lpstr>
      <vt:lpstr>Symbol</vt:lpstr>
      <vt:lpstr>Times New Roman</vt:lpstr>
      <vt:lpstr>Default Design</vt:lpstr>
      <vt:lpstr>Equation</vt:lpstr>
      <vt:lpstr>First Order Nonlinear &amp; Non-autonomous ODEs</vt:lpstr>
      <vt:lpstr>General First Order ODEs : Definition</vt:lpstr>
      <vt:lpstr>Torricelli’s theorem : The First Separable ODE</vt:lpstr>
      <vt:lpstr>Newton’s Study on Nonlinear Thermofluid Systems</vt:lpstr>
      <vt:lpstr>Autonomous Differential Equation</vt:lpstr>
      <vt:lpstr>The Guess and Check method</vt:lpstr>
      <vt:lpstr>Non-autonomous and Nonlinear Equations</vt:lpstr>
      <vt:lpstr>Central Idea for Innovation of Solutions to NL-NA-ODE</vt:lpstr>
      <vt:lpstr>The Bernoulli Equation</vt:lpstr>
      <vt:lpstr>Bernoulli Theorem</vt:lpstr>
      <vt:lpstr>Proof of Bernoulli’s Theorem</vt:lpstr>
      <vt:lpstr>The Transformed ODE</vt:lpstr>
      <vt:lpstr>Euler Homogeneous Equations</vt:lpstr>
      <vt:lpstr>Solving Euler Homogeneous Equations</vt:lpstr>
      <vt:lpstr>Separable ODE</vt:lpstr>
      <vt:lpstr>Exact Differential Equations</vt:lpstr>
      <vt:lpstr>Origin of Exact Equation</vt:lpstr>
      <vt:lpstr>Properties of Exact Equation</vt:lpstr>
      <vt:lpstr>Theorem of Exact Equation : NL-NS-FO-ODE</vt:lpstr>
      <vt:lpstr>Practical Problems to Solve Exact Nonlinear FO-ODE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777</cp:revision>
  <cp:lastPrinted>2002-01-11T03:20:09Z</cp:lastPrinted>
  <dcterms:created xsi:type="dcterms:W3CDTF">2002-01-11T02:48:10Z</dcterms:created>
  <dcterms:modified xsi:type="dcterms:W3CDTF">2019-08-20T00:11:06Z</dcterms:modified>
</cp:coreProperties>
</file>