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75" r:id="rId2"/>
    <p:sldId id="545" r:id="rId3"/>
    <p:sldId id="529" r:id="rId4"/>
    <p:sldId id="530" r:id="rId5"/>
    <p:sldId id="531" r:id="rId6"/>
    <p:sldId id="533" r:id="rId7"/>
    <p:sldId id="534" r:id="rId8"/>
    <p:sldId id="535" r:id="rId9"/>
    <p:sldId id="536" r:id="rId10"/>
    <p:sldId id="537" r:id="rId11"/>
    <p:sldId id="538" r:id="rId12"/>
    <p:sldId id="476" r:id="rId13"/>
    <p:sldId id="546" r:id="rId14"/>
    <p:sldId id="547" r:id="rId15"/>
    <p:sldId id="548" r:id="rId16"/>
    <p:sldId id="549" r:id="rId17"/>
    <p:sldId id="550" r:id="rId18"/>
    <p:sldId id="551" r:id="rId19"/>
    <p:sldId id="477" r:id="rId20"/>
    <p:sldId id="478" r:id="rId21"/>
    <p:sldId id="479" r:id="rId22"/>
    <p:sldId id="480" r:id="rId23"/>
    <p:sldId id="481" r:id="rId24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4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10" Type="http://schemas.openxmlformats.org/officeDocument/2006/relationships/image" Target="../media/image48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34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59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05T04:14:17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1677 15519 95,'0'0'81,"0"0"-13,13-17-26,-13 17-9,20-26-2,-20 26 0,36-31-6,-12 8-6,0-6-8,2-3-11,4-1-6,-5-1-2,-7 1-1,-5-1-3,-7 8 1,-6 4 0,0 22 4,-30-19 5,4 23 1,-4 9 0,-2 11 2,2 13 2,-1 4 1,6 13 10,5 0 1,9 4-1,11-6 2,7 3 0,16-6 0,3-14-1,5-5-1,12-12-3,0-9-1,6-9 1,-4-14-1,3-9 1,-8-14-4,6-9 0,-8-10 0,-5 2 0,-3 6-1,-6 1-4,-5 8-3,-6 13-3,-13 26 2,19-7 1,-8 24-3,0 9 0,2 9 1,6 6 2,2 7 3,3 8 2,4 5-1,-6 2-2,-1 0 2,-6-3 2,-4-4-1,-5-4 1,-12-6 0,2-5 3,-11-15 5,4 0 4,-9-9-1,-3-6 0,-3-6 0,2-1 1,-6-10-2,-2-1-2,0-8-2,8-2-5,0-1-1,3-1 1,3-5 0,3 0-7,7 5-6,1-3-4,7 22-21,-4-31-49,13 14-52,-9 17-3,32-24 4,-13 14 0,1-3 36</inkml:trace>
  <inkml:trace contextRef="#ctx0" brushRef="#br0" timeOffset="570.0008">2538 15040 310,'0'0'115,"-19"-21"-1,19 21-75,-13-16-27,13 16-9,0 0-3,0 0-5,0 0-10,0 0-24,11 16-55,-11-16-18,25 23 0,-25-23 0,31 14 9</inkml:trace>
  <inkml:trace contextRef="#ctx0" brushRef="#br0" timeOffset="1350.0019">2762 15560 185,'0'0'92,"0"0"-3,19-36-54,-8 5-18,0-6-8,2-6-4,0 2-1,4 0 2,-6 8-1,-3 3-5,-6 12-1,-2 18-3,0 0-3,-13 24 1,1 7 1,3 12-2,-2 0 2,3 9 6,3-4 4,7-3 4,7-5 3,0-14 5,8-5-1,7-14-2,3-5-1,2-17-4,9-9-4,-1-9-8,1-17-2,1-1-5,2-8 1,-6 1 2,-3 5 5,-6 10 7,-7 8 3,-8 7 7,-11 28-1,13-17-2,-13 17-2,-13 20 0,8 5-3,-1 2-3,-1 11 1,3 2-1,4 9 2,4-3-1,3 1 5,4-12 0,8-2 2,0-14-2,5-10 0,0-18-1,4-13-1,6-21 4,3-9-4,1-17-2,1-13-3,-4-9 0,-5-7 1,-6 1 1,-9 6 2,-7 12 0,-4 17 0,-10 12-3,0 15 1,1 13-3,5 22-1,0 0-4,-21 37 1,16 0 0,5 11 0,5 10 0,3 10 1,-3 3 3,8 0 1,4-3 0,4-12-1,-3-10-7,1-14-8,9-8-47,-7-22-62,3-9-1,-3-14-3,-7-10 0,-6-5-1</inkml:trace>
  <inkml:trace contextRef="#ctx0" brushRef="#br0" timeOffset="1480.0021">3653 15099 242,'-22'15'110,"11"7"6,11-1-56,0-21-29,39 5-60,8-14-63,20 0-8,-2-14-7,21 3-8,-6-15 0</inkml:trace>
  <inkml:trace contextRef="#ctx0" brushRef="#br0" timeOffset="97738.1373">11689 14464 119,'0'0'90,"-6"-17"4,6 17-29,0-24-15,-2 6-8,2 18-8,2-28-6,-2 28-7,8-32-6,-8 32-6,5-26-4,-5 26-4,0 0-4,-9-16-1,9 16 0,-23 11 1,23-11-4,-26 28 2,9-10 0,4 3 2,2 1-1,4 0 4,1-5 1,4 1 0,2-18 4,8 23 1,-8-23 3,16 5-1,-16-5 2,27-7-2,-27 7-1,31-30 0,-19 10-1,3-6-3,-4 0-2,-6 0-1,-3 3 1,-4 5 0,2 18-2,-18-19 0,18 19-1,-30 4 2,30-4-1,-26 19 2,26-19-1,-19 18 0,19-18 2,2 19 3,-2-19 1,22 5 1,-3-7-3,0-7-2,7-4 0,-8 4-6,5 0-17,-23 9-70,24-21-21,-24 21-2,0 0 2,8 24-1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05T04:44:41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14461 10613 169,'6'-30'60,"-6"30"-10,0 0-12,0 0-11,0 0-11,0 0-9,0 0-7,0 0 1,0 0-1,5 22 4,-5-5 0,0-17 11,8 26 4,-8-26 5,19 24 3,-19-24 0,35 15 0,-14-17-2,14 2-3,1-6-7,3-3-6,-2 0-9,1-4-10,-3 5-18,-9-6-49,-9 1-39,-17 13-4,0 0 0,0 0 7</inkml:trace>
  <inkml:trace contextRef="#ctx0" brushRef="#br0" timeOffset="210.0003">14553 10828 173,'0'0'120,"0"0"-26,0 0-20,0 0-9,24-17-9,8 6-15,7-6-19,10 1-18,12 3-20,1-4-50,7 6-60,6 7 0,-8-1-3,-2 5-1,-14-4 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05T04:49:47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8946 3649 185,'6'-17'84,"-6"17"-16,2-19-12,-2 19-9,0 0-6,1-24-7,-1 24-7,0 0-5,0 0-7,0 0-4,0 0-2,19 10-2,-19-10 0,17 14 1,-17-14 3,32 19 1,-4-8 2,5-5 2,10 3 1,6-9-1,18 2-1,8-6-2,18 0-1,14-7-3,10 2 1,7-4-4,1 0 0,-2 4-1,-1 1 0,-12 3 0,-15 3-1,-11 0-1,-18 4-2,-12 2 2,-17-3-3,-7 3 0,-11-4-1,-19 0 0,18 6 1,-18-6-2,0 0-2,0 0-6,0 0-8,0 0-11,-24 3-35,7 9-76,-16-1 2,-10 7-2,-19-1 1,-13 7 22</inkml:trace>
  <inkml:trace contextRef="#ctx0" brushRef="#br0" timeOffset="330.0005">9323 3989 189,'-28'0'117,"28"0"4,0 0-56,0 0-18,0 0-7,23-26-5,9 14-7,7-6-8,15 1-6,8-1-4,12 3-3,12 0 0,8 9-1,8 6 2,1 8-1,0-1-2,-4 6 1,0-2-1,-11 6-1,-8-2 0,-11 2-1,-13-10-3,-7 0 0,-8-1 2,-9-2-3,-8-1-11,-5-10-25,-1 11-94,-18-4-4,25-6-3,-25 6-2,13-26-5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9.wmf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7.png"/><Relationship Id="rId7" Type="http://schemas.openxmlformats.org/officeDocument/2006/relationships/image" Target="../media/image23.wmf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.png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8.bin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.png"/><Relationship Id="rId4" Type="http://schemas.openxmlformats.org/officeDocument/2006/relationships/image" Target="../media/image28.wmf"/><Relationship Id="rId9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28.bin"/><Relationship Id="rId3" Type="http://schemas.openxmlformats.org/officeDocument/2006/relationships/image" Target="../media/image2.png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7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5" Type="http://schemas.openxmlformats.org/officeDocument/2006/relationships/image" Target="../media/image36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8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2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3.wmf"/><Relationship Id="rId18" Type="http://schemas.openxmlformats.org/officeDocument/2006/relationships/oleObject" Target="../embeddings/oleObject36.bin"/><Relationship Id="rId3" Type="http://schemas.openxmlformats.org/officeDocument/2006/relationships/image" Target="../media/image2.png"/><Relationship Id="rId21" Type="http://schemas.openxmlformats.org/officeDocument/2006/relationships/image" Target="../media/image47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image" Target="../media/image44.wmf"/><Relationship Id="rId23" Type="http://schemas.openxmlformats.org/officeDocument/2006/relationships/image" Target="../media/image48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46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3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2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54.emf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9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40.bin"/><Relationship Id="rId15" Type="http://schemas.openxmlformats.org/officeDocument/2006/relationships/image" Target="../media/image53.wmf"/><Relationship Id="rId10" Type="http://schemas.openxmlformats.org/officeDocument/2006/relationships/image" Target="../media/image51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4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9.wmf"/><Relationship Id="rId11" Type="http://schemas.openxmlformats.org/officeDocument/2006/relationships/image" Target="../media/image61.emf"/><Relationship Id="rId5" Type="http://schemas.openxmlformats.org/officeDocument/2006/relationships/oleObject" Target="../embeddings/oleObject49.bin"/><Relationship Id="rId10" Type="http://schemas.openxmlformats.org/officeDocument/2006/relationships/customXml" Target="../ink/ink5.xml"/><Relationship Id="rId4" Type="http://schemas.openxmlformats.org/officeDocument/2006/relationships/image" Target="../media/image58.wmf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9.wmf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7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5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71.wmf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First Order Inhomogeneous ODEs to Study </a:t>
            </a:r>
            <a:r>
              <a:rPr lang="en-IN" sz="2800" dirty="0" err="1" smtClean="0">
                <a:latin typeface="Comic Sans MS" panose="030F0702030302020204" pitchFamily="66" charset="0"/>
              </a:rPr>
              <a:t>Thermofluids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305961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Understanding of A </a:t>
            </a:r>
            <a:r>
              <a:rPr lang="en-IN" sz="4000" dirty="0">
                <a:solidFill>
                  <a:srgbClr val="FF3399"/>
                </a:solidFill>
                <a:latin typeface="Brush Script MT" panose="03060802040406070304" pitchFamily="66" charset="0"/>
              </a:rPr>
              <a:t>Single </a:t>
            </a:r>
            <a:r>
              <a:rPr lang="en-IN" sz="4000" dirty="0" err="1" smtClean="0">
                <a:solidFill>
                  <a:srgbClr val="FF3399"/>
                </a:solidFill>
                <a:latin typeface="Brush Script MT" panose="03060802040406070304" pitchFamily="66" charset="0"/>
              </a:rPr>
              <a:t>DoF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 Systems Driven by External Drivers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….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smtClean="0"/>
          </a:p>
          <a:p>
            <a:pPr eaLnBrk="1" hangingPunct="1"/>
            <a:r>
              <a:rPr lang="en-US" sz="1600" b="1" smtClean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smtClean="0"/>
              <a:t>Professor</a:t>
            </a:r>
          </a:p>
          <a:p>
            <a:pPr eaLnBrk="1" hangingPunct="1"/>
            <a:r>
              <a:rPr lang="en-US" sz="1600" i="1" smtClean="0"/>
              <a:t>Mechanical Engineering Department</a:t>
            </a:r>
          </a:p>
          <a:p>
            <a:pPr eaLnBrk="1" hangingPunct="1"/>
            <a:r>
              <a:rPr lang="en-US" sz="1600" i="1" smtClean="0"/>
              <a:t>I I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142875"/>
            <a:ext cx="7772400" cy="1000125"/>
          </a:xfrm>
        </p:spPr>
        <p:txBody>
          <a:bodyPr/>
          <a:lstStyle/>
          <a:p>
            <a:r>
              <a:rPr lang="en-IN" sz="2800" smtClean="0"/>
              <a:t>Three Selected problems fit for FO-ODE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088" y="1676400"/>
            <a:ext cx="7772400" cy="4114800"/>
          </a:xfrm>
        </p:spPr>
        <p:txBody>
          <a:bodyPr/>
          <a:lstStyle/>
          <a:p>
            <a:r>
              <a:rPr lang="en-IN" sz="2400" dirty="0" smtClean="0"/>
              <a:t>Development of a design model for thermometers.</a:t>
            </a:r>
          </a:p>
          <a:p>
            <a:r>
              <a:rPr lang="en-IN" sz="2400" dirty="0" smtClean="0"/>
              <a:t>Development of Travel model for minute particles in a fluid : Principle of Momentum Transfer.</a:t>
            </a:r>
          </a:p>
          <a:p>
            <a:r>
              <a:rPr lang="en-IN" sz="2400" dirty="0" smtClean="0"/>
              <a:t>Development of primitive models for Space Vehicles: Principles of Chemical Reaction &amp; Momentum Transfer.</a:t>
            </a:r>
          </a:p>
        </p:txBody>
      </p:sp>
      <p:grpSp>
        <p:nvGrpSpPr>
          <p:cNvPr id="410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1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0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0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0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10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9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6200" y="258763"/>
            <a:ext cx="7239000" cy="808037"/>
          </a:xfrm>
        </p:spPr>
        <p:txBody>
          <a:bodyPr/>
          <a:lstStyle/>
          <a:p>
            <a:r>
              <a:rPr lang="en-IN" sz="2800" smtClean="0"/>
              <a:t>Important Applications of Particle Movement in A Field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54000" y="1676400"/>
            <a:ext cx="8661400" cy="41148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400" smtClean="0"/>
              <a:t>What is the effect of gravity on the movement of a monocyte in blood?</a:t>
            </a:r>
          </a:p>
          <a:p>
            <a:pPr marL="609600" indent="-609600">
              <a:buFontTx/>
              <a:buAutoNum type="arabicPeriod"/>
            </a:pPr>
            <a:r>
              <a:rPr lang="en-US" sz="2400" smtClean="0"/>
              <a:t>How does sedimentation vary with the size of the sediment particles?</a:t>
            </a:r>
          </a:p>
          <a:p>
            <a:pPr marL="609600" indent="-609600">
              <a:buFontTx/>
              <a:buAutoNum type="arabicPeriod"/>
            </a:pPr>
            <a:r>
              <a:rPr lang="en-US" sz="2400" smtClean="0"/>
              <a:t>How rapidly do enzyme-coated beads move in a bioreactor?</a:t>
            </a:r>
          </a:p>
          <a:p>
            <a:pPr marL="609600" indent="-609600">
              <a:buFontTx/>
              <a:buAutoNum type="arabicPeriod"/>
            </a:pPr>
            <a:r>
              <a:rPr lang="en-US" sz="2400" smtClean="0"/>
              <a:t>What electric field is required to move a charged particle in electrophoresis?</a:t>
            </a:r>
          </a:p>
          <a:p>
            <a:pPr marL="609600" indent="-609600">
              <a:buFontTx/>
              <a:buAutoNum type="arabicPeriod"/>
            </a:pPr>
            <a:r>
              <a:rPr lang="en-US" sz="2400" smtClean="0"/>
              <a:t>What </a:t>
            </a:r>
            <a:r>
              <a:rPr lang="en-US" sz="2400" i="1" smtClean="0"/>
              <a:t>g</a:t>
            </a:r>
            <a:r>
              <a:rPr lang="en-US" sz="2400" smtClean="0"/>
              <a:t> force is required to centrifuge cells in a given amount of time?</a:t>
            </a:r>
          </a:p>
        </p:txBody>
      </p:sp>
      <p:grpSp>
        <p:nvGrpSpPr>
          <p:cNvPr id="2355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5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6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7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7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6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6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6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6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56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56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55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009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219200"/>
            <a:ext cx="83693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7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8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8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8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9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58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8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58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58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606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/>
          <p:cNvSpPr>
            <a:spLocks noGrp="1"/>
          </p:cNvSpPr>
          <p:nvPr>
            <p:ph type="title"/>
          </p:nvPr>
        </p:nvSpPr>
        <p:spPr>
          <a:xfrm>
            <a:off x="704850" y="69850"/>
            <a:ext cx="7772400" cy="906463"/>
          </a:xfrm>
        </p:spPr>
        <p:txBody>
          <a:bodyPr/>
          <a:lstStyle/>
          <a:p>
            <a:r>
              <a:rPr lang="en-IN" sz="2800" smtClean="0"/>
              <a:t>Stokes Flow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163638"/>
            <a:ext cx="8382000" cy="741362"/>
          </a:xfrm>
        </p:spPr>
        <p:txBody>
          <a:bodyPr/>
          <a:lstStyle/>
          <a:p>
            <a:r>
              <a:rPr lang="en-IN" sz="2400" smtClean="0"/>
              <a:t>In a remarkable 1851 scientific paper, Sir G. G. Stokes first derived the basic formula for the drag of a sphere.</a:t>
            </a:r>
          </a:p>
        </p:txBody>
      </p: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609600" y="5586413"/>
            <a:ext cx="77724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400"/>
              <a:t>The formula is strictly valid only for Re &lt;&lt; 1 but agrees with experiment up to about </a:t>
            </a:r>
            <a:r>
              <a:rPr lang="en-US" sz="2400" i="1"/>
              <a:t>Re = 1</a:t>
            </a:r>
            <a:r>
              <a:rPr lang="en-US" sz="2400"/>
              <a:t>.</a:t>
            </a:r>
          </a:p>
        </p:txBody>
      </p:sp>
      <p:graphicFrame>
        <p:nvGraphicFramePr>
          <p:cNvPr id="21" name="Object 10"/>
          <p:cNvGraphicFramePr>
            <a:graphicFrameLocks noChangeAspect="1"/>
          </p:cNvGraphicFramePr>
          <p:nvPr/>
        </p:nvGraphicFramePr>
        <p:xfrm>
          <a:off x="733425" y="3868738"/>
          <a:ext cx="31496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5" name="Equation" r:id="rId3" imgW="1180588" imgH="241195" progId="Equation.3">
                  <p:embed/>
                </p:oleObj>
              </mc:Choice>
              <mc:Fallback>
                <p:oleObj name="Equation" r:id="rId3" imgW="118058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3868738"/>
                        <a:ext cx="31496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3883025" y="1970088"/>
            <a:ext cx="4999038" cy="3394075"/>
            <a:chOff x="3882273" y="1970236"/>
            <a:chExt cx="4999807" cy="3394257"/>
          </a:xfrm>
        </p:grpSpPr>
        <p:pic>
          <p:nvPicPr>
            <p:cNvPr id="25625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005" y="1970236"/>
              <a:ext cx="4791075" cy="306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6" name="TextBox 23"/>
            <p:cNvSpPr txBox="1">
              <a:spLocks noChangeArrowheads="1"/>
            </p:cNvSpPr>
            <p:nvPr/>
          </p:nvSpPr>
          <p:spPr bwMode="auto">
            <a:xfrm>
              <a:off x="3882273" y="2991451"/>
              <a:ext cx="5373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2400" i="1"/>
                <a:t>C</a:t>
              </a:r>
              <a:r>
                <a:rPr lang="en-IN" sz="2400" i="1" baseline="-25000"/>
                <a:t>D</a:t>
              </a:r>
            </a:p>
          </p:txBody>
        </p:sp>
        <p:sp>
          <p:nvSpPr>
            <p:cNvPr id="25627" name="TextBox 24"/>
            <p:cNvSpPr txBox="1">
              <a:spLocks noChangeArrowheads="1"/>
            </p:cNvSpPr>
            <p:nvPr/>
          </p:nvSpPr>
          <p:spPr bwMode="auto">
            <a:xfrm>
              <a:off x="6217878" y="4902828"/>
              <a:ext cx="50847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2400" i="1"/>
                <a:t>Re</a:t>
              </a:r>
              <a:endParaRPr lang="en-IN" sz="2400" i="1" baseline="-25000"/>
            </a:p>
          </p:txBody>
        </p:sp>
        <p:sp>
          <p:nvSpPr>
            <p:cNvPr id="25628" name="Freeform 25"/>
            <p:cNvSpPr>
              <a:spLocks/>
            </p:cNvSpPr>
            <p:nvPr/>
          </p:nvSpPr>
          <p:spPr bwMode="auto">
            <a:xfrm>
              <a:off x="4546242" y="2073499"/>
              <a:ext cx="3940935" cy="2653047"/>
            </a:xfrm>
            <a:custGeom>
              <a:avLst/>
              <a:gdLst>
                <a:gd name="T0" fmla="*/ 0 w 3940935"/>
                <a:gd name="T1" fmla="*/ 0 h 2653047"/>
                <a:gd name="T2" fmla="*/ 618186 w 3940935"/>
                <a:gd name="T3" fmla="*/ 772732 h 2653047"/>
                <a:gd name="T4" fmla="*/ 1506828 w 3940935"/>
                <a:gd name="T5" fmla="*/ 1635616 h 2653047"/>
                <a:gd name="T6" fmla="*/ 1867437 w 3940935"/>
                <a:gd name="T7" fmla="*/ 1983346 h 2653047"/>
                <a:gd name="T8" fmla="*/ 2369713 w 3940935"/>
                <a:gd name="T9" fmla="*/ 2279560 h 2653047"/>
                <a:gd name="T10" fmla="*/ 2768958 w 3940935"/>
                <a:gd name="T11" fmla="*/ 2446986 h 2653047"/>
                <a:gd name="T12" fmla="*/ 3142445 w 3940935"/>
                <a:gd name="T13" fmla="*/ 2472743 h 2653047"/>
                <a:gd name="T14" fmla="*/ 3451538 w 3940935"/>
                <a:gd name="T15" fmla="*/ 2446986 h 2653047"/>
                <a:gd name="T16" fmla="*/ 3593206 w 3940935"/>
                <a:gd name="T17" fmla="*/ 2395470 h 2653047"/>
                <a:gd name="T18" fmla="*/ 3786389 w 3940935"/>
                <a:gd name="T19" fmla="*/ 2421228 h 2653047"/>
                <a:gd name="T20" fmla="*/ 3863662 w 3940935"/>
                <a:gd name="T21" fmla="*/ 2472743 h 2653047"/>
                <a:gd name="T22" fmla="*/ 3928057 w 3940935"/>
                <a:gd name="T23" fmla="*/ 2537138 h 2653047"/>
                <a:gd name="T24" fmla="*/ 3940935 w 3940935"/>
                <a:gd name="T25" fmla="*/ 2653047 h 26530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40935" h="2653047">
                  <a:moveTo>
                    <a:pt x="0" y="0"/>
                  </a:moveTo>
                  <a:cubicBezTo>
                    <a:pt x="183524" y="250064"/>
                    <a:pt x="367048" y="500129"/>
                    <a:pt x="618186" y="772732"/>
                  </a:cubicBezTo>
                  <a:cubicBezTo>
                    <a:pt x="869324" y="1045335"/>
                    <a:pt x="1506828" y="1635616"/>
                    <a:pt x="1506828" y="1635616"/>
                  </a:cubicBezTo>
                  <a:cubicBezTo>
                    <a:pt x="1715036" y="1837385"/>
                    <a:pt x="1723623" y="1876022"/>
                    <a:pt x="1867437" y="1983346"/>
                  </a:cubicBezTo>
                  <a:cubicBezTo>
                    <a:pt x="2011251" y="2090670"/>
                    <a:pt x="2219460" y="2202287"/>
                    <a:pt x="2369713" y="2279560"/>
                  </a:cubicBezTo>
                  <a:cubicBezTo>
                    <a:pt x="2519967" y="2356833"/>
                    <a:pt x="2640169" y="2414789"/>
                    <a:pt x="2768958" y="2446986"/>
                  </a:cubicBezTo>
                  <a:cubicBezTo>
                    <a:pt x="2897747" y="2479183"/>
                    <a:pt x="3028682" y="2472743"/>
                    <a:pt x="3142445" y="2472743"/>
                  </a:cubicBezTo>
                  <a:cubicBezTo>
                    <a:pt x="3256208" y="2472743"/>
                    <a:pt x="3376411" y="2459865"/>
                    <a:pt x="3451538" y="2446986"/>
                  </a:cubicBezTo>
                  <a:cubicBezTo>
                    <a:pt x="3526665" y="2434107"/>
                    <a:pt x="3537397" y="2399763"/>
                    <a:pt x="3593206" y="2395470"/>
                  </a:cubicBezTo>
                  <a:cubicBezTo>
                    <a:pt x="3649015" y="2391177"/>
                    <a:pt x="3741313" y="2408349"/>
                    <a:pt x="3786389" y="2421228"/>
                  </a:cubicBezTo>
                  <a:cubicBezTo>
                    <a:pt x="3831465" y="2434107"/>
                    <a:pt x="3840051" y="2453425"/>
                    <a:pt x="3863662" y="2472743"/>
                  </a:cubicBezTo>
                  <a:cubicBezTo>
                    <a:pt x="3887273" y="2492061"/>
                    <a:pt x="3915178" y="2507087"/>
                    <a:pt x="3928057" y="2537138"/>
                  </a:cubicBezTo>
                  <a:cubicBezTo>
                    <a:pt x="3940936" y="2567189"/>
                    <a:pt x="3940935" y="2610118"/>
                    <a:pt x="3940935" y="2653047"/>
                  </a:cubicBezTo>
                </a:path>
              </a:pathLst>
            </a:custGeom>
            <a:noFill/>
            <a:ln w="66675" cap="flat" cmpd="sng" algn="ctr">
              <a:solidFill>
                <a:srgbClr val="FF0000">
                  <a:alpha val="72940"/>
                </a:srgbClr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>
            <a:off x="4551363" y="2087563"/>
            <a:ext cx="1925637" cy="2255837"/>
          </a:xfrm>
          <a:prstGeom prst="line">
            <a:avLst/>
          </a:prstGeom>
          <a:noFill/>
          <a:ln w="4445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33375" y="2339975"/>
            <a:ext cx="3900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Derived a simple formula for drag using above velocity field. </a:t>
            </a:r>
          </a:p>
        </p:txBody>
      </p:sp>
      <p:grpSp>
        <p:nvGrpSpPr>
          <p:cNvPr id="2560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1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2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6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6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611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1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6781800" cy="1143000"/>
          </a:xfrm>
        </p:spPr>
        <p:txBody>
          <a:bodyPr/>
          <a:lstStyle/>
          <a:p>
            <a:r>
              <a:rPr lang="en-IN" sz="2800" smtClean="0"/>
              <a:t>Instantaneous Velocity of A Settling Particle</a:t>
            </a:r>
          </a:p>
        </p:txBody>
      </p:sp>
      <p:pic>
        <p:nvPicPr>
          <p:cNvPr id="2765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381125"/>
            <a:ext cx="271462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113088"/>
            <a:ext cx="717550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27"/>
          <p:cNvSpPr txBox="1">
            <a:spLocks noChangeArrowheads="1"/>
          </p:cNvSpPr>
          <p:nvPr/>
        </p:nvSpPr>
        <p:spPr bwMode="auto">
          <a:xfrm>
            <a:off x="500063" y="2435225"/>
            <a:ext cx="4681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Initial condition: ball stats from rest:</a:t>
            </a:r>
          </a:p>
        </p:txBody>
      </p:sp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2135188" y="3125788"/>
          <a:ext cx="196373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5" name="Equation" r:id="rId5" imgW="990600" imgH="228600" progId="Equation.3">
                  <p:embed/>
                </p:oleObj>
              </mc:Choice>
              <mc:Fallback>
                <p:oleObj name="Equation" r:id="rId5" imgW="990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8" y="3125788"/>
                        <a:ext cx="196373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10"/>
          <p:cNvGraphicFramePr>
            <a:graphicFrameLocks noChangeAspect="1"/>
          </p:cNvGraphicFramePr>
          <p:nvPr/>
        </p:nvGraphicFramePr>
        <p:xfrm>
          <a:off x="322263" y="1403350"/>
          <a:ext cx="57737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6" name="Equation" r:id="rId7" imgW="3162300" imgH="482600" progId="Equation.3">
                  <p:embed/>
                </p:oleObj>
              </mc:Choice>
              <mc:Fallback>
                <p:oleObj name="Equation" r:id="rId7" imgW="31623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1403350"/>
                        <a:ext cx="5773737" cy="88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6" name="TextBox 36"/>
          <p:cNvSpPr txBox="1">
            <a:spLocks noChangeArrowheads="1"/>
          </p:cNvSpPr>
          <p:nvPr/>
        </p:nvSpPr>
        <p:spPr bwMode="auto">
          <a:xfrm>
            <a:off x="387350" y="3957638"/>
            <a:ext cx="2965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/>
              <a:t>Separate the variables:</a:t>
            </a:r>
          </a:p>
        </p:txBody>
      </p:sp>
      <p:graphicFrame>
        <p:nvGraphicFramePr>
          <p:cNvPr id="38" name="Object 10"/>
          <p:cNvGraphicFramePr>
            <a:graphicFrameLocks noChangeAspect="1"/>
          </p:cNvGraphicFramePr>
          <p:nvPr/>
        </p:nvGraphicFramePr>
        <p:xfrm>
          <a:off x="442913" y="4735513"/>
          <a:ext cx="5424487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7" name="Equation" r:id="rId9" imgW="2971800" imgH="660400" progId="Equation.3">
                  <p:embed/>
                </p:oleObj>
              </mc:Choice>
              <mc:Fallback>
                <p:oleObj name="Equation" r:id="rId9" imgW="29718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4735513"/>
                        <a:ext cx="5424487" cy="1208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66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67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7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6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67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7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6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66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66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66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66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660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22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92100" y="390525"/>
            <a:ext cx="7772400" cy="561975"/>
          </a:xfrm>
        </p:spPr>
        <p:txBody>
          <a:bodyPr/>
          <a:lstStyle/>
          <a:p>
            <a:r>
              <a:rPr lang="en-IN" sz="2800" smtClean="0"/>
              <a:t>Velocity of SettlingParticle</a:t>
            </a:r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/>
        </p:nvGraphicFramePr>
        <p:xfrm>
          <a:off x="1893888" y="1236663"/>
          <a:ext cx="5268912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2" name="Equation" r:id="rId3" imgW="3644900" imgH="520700" progId="Equation.3">
                  <p:embed/>
                </p:oleObj>
              </mc:Choice>
              <mc:Fallback>
                <p:oleObj name="Equation" r:id="rId3" imgW="3644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888" y="1236663"/>
                        <a:ext cx="5268912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1600200" y="2217738"/>
          <a:ext cx="6381750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3" name="Equation" r:id="rId5" imgW="2933700" imgH="787400" progId="Equation.3">
                  <p:embed/>
                </p:oleObj>
              </mc:Choice>
              <mc:Fallback>
                <p:oleObj name="Equation" r:id="rId5" imgW="29337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17738"/>
                        <a:ext cx="6381750" cy="171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381000" y="3833813"/>
          <a:ext cx="4889500" cy="146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4" name="Equation" r:id="rId7" imgW="2247900" imgH="673100" progId="Equation.3">
                  <p:embed/>
                </p:oleObj>
              </mc:Choice>
              <mc:Fallback>
                <p:oleObj name="Equation" r:id="rId7" imgW="2247900" imgH="673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33813"/>
                        <a:ext cx="4889500" cy="146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2613025" y="5221288"/>
          <a:ext cx="5800725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5" name="Equation" r:id="rId9" imgW="2667000" imgH="584200" progId="Equation.3">
                  <p:embed/>
                </p:oleObj>
              </mc:Choice>
              <mc:Fallback>
                <p:oleObj name="Equation" r:id="rId9" imgW="26670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3025" y="5221288"/>
                        <a:ext cx="5800725" cy="1274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7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8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68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869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9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869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9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68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9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68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68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68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681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62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/>
          </p:cNvSpPr>
          <p:nvPr>
            <p:ph type="ctrTitle"/>
          </p:nvPr>
        </p:nvSpPr>
        <p:spPr>
          <a:xfrm>
            <a:off x="0" y="201613"/>
            <a:ext cx="7772400" cy="811212"/>
          </a:xfrm>
        </p:spPr>
        <p:txBody>
          <a:bodyPr/>
          <a:lstStyle/>
          <a:p>
            <a:r>
              <a:rPr lang="en-IN" sz="2800" smtClean="0"/>
              <a:t>A Travel into Space…..</a:t>
            </a:r>
          </a:p>
        </p:txBody>
      </p:sp>
      <p:sp>
        <p:nvSpPr>
          <p:cNvPr id="29699" name="Subtitle 3"/>
          <p:cNvSpPr>
            <a:spLocks noGrp="1"/>
          </p:cNvSpPr>
          <p:nvPr>
            <p:ph type="subTitle" idx="1"/>
          </p:nvPr>
        </p:nvSpPr>
        <p:spPr>
          <a:xfrm>
            <a:off x="152400" y="1155700"/>
            <a:ext cx="8510588" cy="1006475"/>
          </a:xfrm>
        </p:spPr>
        <p:txBody>
          <a:bodyPr/>
          <a:lstStyle/>
          <a:p>
            <a:r>
              <a:rPr lang="en-IN" sz="2400" smtClean="0"/>
              <a:t>Generation of Cheapest Solutions thru Simple ODEs….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1735138"/>
            <a:ext cx="6923088" cy="443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70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97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7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7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7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7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7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71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71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70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71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71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704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358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800" smtClean="0"/>
              <a:t>Basic Forces Acting on A Rocket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519112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ontent Placeholder 4"/>
          <p:cNvSpPr>
            <a:spLocks noGrp="1"/>
          </p:cNvSpPr>
          <p:nvPr>
            <p:ph idx="1"/>
          </p:nvPr>
        </p:nvSpPr>
        <p:spPr>
          <a:xfrm>
            <a:off x="3676650" y="3803650"/>
            <a:ext cx="5257800" cy="2819400"/>
          </a:xfrm>
        </p:spPr>
        <p:txBody>
          <a:bodyPr/>
          <a:lstStyle/>
          <a:p>
            <a:r>
              <a:rPr lang="en-IN" sz="2400" i="1" smtClean="0"/>
              <a:t>T</a:t>
            </a:r>
            <a:r>
              <a:rPr lang="en-IN" sz="2400" smtClean="0"/>
              <a:t> = Rocket thrust</a:t>
            </a:r>
          </a:p>
          <a:p>
            <a:r>
              <a:rPr lang="en-IN" sz="2400" i="1" smtClean="0"/>
              <a:t>D</a:t>
            </a:r>
            <a:r>
              <a:rPr lang="en-IN" sz="2400" smtClean="0"/>
              <a:t> = Rocket Dynamic Drag</a:t>
            </a:r>
          </a:p>
          <a:p>
            <a:r>
              <a:rPr lang="en-IN" sz="2400" i="1" smtClean="0"/>
              <a:t>V</a:t>
            </a:r>
            <a:r>
              <a:rPr lang="en-IN" sz="2400" i="1" baseline="-25000" smtClean="0"/>
              <a:t>r</a:t>
            </a:r>
            <a:r>
              <a:rPr lang="en-IN" sz="2400" smtClean="0"/>
              <a:t> = Velocity of rocket</a:t>
            </a:r>
          </a:p>
          <a:p>
            <a:r>
              <a:rPr lang="en-IN" sz="2400" i="1" smtClean="0"/>
              <a:t>m</a:t>
            </a:r>
            <a:r>
              <a:rPr lang="en-IN" sz="2400" i="1" baseline="-25000" smtClean="0"/>
              <a:t>ejects</a:t>
            </a:r>
            <a:r>
              <a:rPr lang="en-IN" sz="2400" smtClean="0"/>
              <a:t> = Mass flow rate of  ejects</a:t>
            </a:r>
          </a:p>
          <a:p>
            <a:r>
              <a:rPr lang="en-IN" sz="2400" i="1" smtClean="0"/>
              <a:t>m</a:t>
            </a:r>
            <a:r>
              <a:rPr lang="en-IN" sz="2400" i="1" baseline="-25000" smtClean="0"/>
              <a:t>r</a:t>
            </a:r>
            <a:r>
              <a:rPr lang="en-IN" sz="2400" smtClean="0"/>
              <a:t>= Mass of the rocket</a:t>
            </a:r>
          </a:p>
          <a:p>
            <a:endParaRPr lang="en-IN" sz="2400" smtClean="0"/>
          </a:p>
        </p:txBody>
      </p:sp>
      <p:grpSp>
        <p:nvGrpSpPr>
          <p:cNvPr id="307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7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07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7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7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7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7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7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7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7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7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7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7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72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603720" y="5145480"/>
              <a:ext cx="3635640" cy="632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5080" y="5134680"/>
                <a:ext cx="3649320" cy="6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07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sz="2800" b="1" smtClean="0"/>
              <a:t>MOMENTUM BALANCE FOR A ROCKET</a:t>
            </a:r>
            <a:endParaRPr lang="en-US" sz="2800" smtClean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7650" y="1362075"/>
            <a:ext cx="8770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/>
              <a:t>Rocket mass X Acceleration = Thrust – Drag -gravity effect</a:t>
            </a:r>
          </a:p>
        </p:txBody>
      </p:sp>
      <p:graphicFrame>
        <p:nvGraphicFramePr>
          <p:cNvPr id="4" name="Object 19"/>
          <p:cNvGraphicFramePr>
            <a:graphicFrameLocks noChangeAspect="1"/>
          </p:cNvGraphicFramePr>
          <p:nvPr/>
        </p:nvGraphicFramePr>
        <p:xfrm>
          <a:off x="1908175" y="1954213"/>
          <a:ext cx="5437188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53" name="Equation" r:id="rId3" imgW="1675673" imgH="393529" progId="Equation.3">
                  <p:embed/>
                </p:oleObj>
              </mc:Choice>
              <mc:Fallback>
                <p:oleObj name="Equation" r:id="rId3" imgW="167567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954213"/>
                        <a:ext cx="5437188" cy="129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1"/>
          <p:cNvGraphicFramePr>
            <a:graphicFrameLocks noChangeAspect="1"/>
          </p:cNvGraphicFramePr>
          <p:nvPr/>
        </p:nvGraphicFramePr>
        <p:xfrm>
          <a:off x="3163888" y="3468688"/>
          <a:ext cx="31210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54" name="Equation" r:id="rId5" imgW="901309" imgH="241195" progId="Equation.3">
                  <p:embed/>
                </p:oleObj>
              </mc:Choice>
              <mc:Fallback>
                <p:oleObj name="Equation" r:id="rId5" imgW="90130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3468688"/>
                        <a:ext cx="3121025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2"/>
          <p:cNvSpPr>
            <a:spLocks noChangeArrowheads="1"/>
          </p:cNvSpPr>
          <p:nvPr/>
        </p:nvSpPr>
        <p:spPr bwMode="auto">
          <a:xfrm>
            <a:off x="1908175" y="4641850"/>
            <a:ext cx="87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 dirty="0">
                <a:solidFill>
                  <a:srgbClr val="000000"/>
                </a:solidFill>
              </a:rPr>
              <a:t>Drag </a:t>
            </a:r>
            <a:endParaRPr lang="en-IN" sz="2400" dirty="0"/>
          </a:p>
        </p:txBody>
      </p:sp>
      <p:graphicFrame>
        <p:nvGraphicFramePr>
          <p:cNvPr id="31751" name="Object 34"/>
          <p:cNvGraphicFramePr>
            <a:graphicFrameLocks noChangeAspect="1"/>
          </p:cNvGraphicFramePr>
          <p:nvPr/>
        </p:nvGraphicFramePr>
        <p:xfrm>
          <a:off x="3163888" y="4367213"/>
          <a:ext cx="20923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55" name="Equation" r:id="rId7" imgW="875920" imgH="393529" progId="Equation.3">
                  <p:embed/>
                </p:oleObj>
              </mc:Choice>
              <mc:Fallback>
                <p:oleObj name="Equation" r:id="rId7" imgW="87592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4367213"/>
                        <a:ext cx="209232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75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75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76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76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75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76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76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75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76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76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75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76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76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754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75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7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990600"/>
          </a:xfrm>
        </p:spPr>
        <p:txBody>
          <a:bodyPr/>
          <a:lstStyle/>
          <a:p>
            <a:r>
              <a:rPr lang="en-US" sz="2800" smtClean="0"/>
              <a:t>Force Balance on A Rocket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519112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9827" name="Object 3"/>
          <p:cNvGraphicFramePr>
            <a:graphicFrameLocks noChangeAspect="1"/>
          </p:cNvGraphicFramePr>
          <p:nvPr/>
        </p:nvGraphicFramePr>
        <p:xfrm>
          <a:off x="4876800" y="1425575"/>
          <a:ext cx="392588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0" name="Equation" r:id="rId4" imgW="1675673" imgH="393529" progId="Equation.3">
                  <p:embed/>
                </p:oleObj>
              </mc:Choice>
              <mc:Fallback>
                <p:oleObj name="Equation" r:id="rId4" imgW="167567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425575"/>
                        <a:ext cx="392588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16050" y="4335463"/>
          <a:ext cx="6921500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1" name="Equation" r:id="rId6" imgW="2692400" imgH="393700" progId="Equation.3">
                  <p:embed/>
                </p:oleObj>
              </mc:Choice>
              <mc:Fallback>
                <p:oleObj name="Equation" r:id="rId6" imgW="2692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335463"/>
                        <a:ext cx="6921500" cy="102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95725" y="2838450"/>
            <a:ext cx="3392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800"/>
              <a:t>Conservation of mass:</a:t>
            </a: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4487863" y="3228975"/>
          <a:ext cx="25908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2" name="Equation" r:id="rId8" imgW="901309" imgH="393529" progId="Equation.3">
                  <p:embed/>
                </p:oleObj>
              </mc:Choice>
              <mc:Fallback>
                <p:oleObj name="Equation" r:id="rId8" imgW="90130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863" y="3228975"/>
                        <a:ext cx="25908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2241550" y="5419725"/>
          <a:ext cx="527050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3" name="Equation" r:id="rId10" imgW="2387600" imgH="457200" progId="Equation.3">
                  <p:embed/>
                </p:oleObj>
              </mc:Choice>
              <mc:Fallback>
                <p:oleObj name="Equation" r:id="rId10" imgW="238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5419725"/>
                        <a:ext cx="5270500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7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7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78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79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79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78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78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79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78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78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78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78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78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78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779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4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9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9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First Order ODEs : Definition</a:t>
            </a:r>
            <a:endParaRPr lang="en-IN" sz="2800" dirty="0"/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74661"/>
              </p:ext>
            </p:extLst>
          </p:nvPr>
        </p:nvGraphicFramePr>
        <p:xfrm>
          <a:off x="2990850" y="1646237"/>
          <a:ext cx="2689225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8" name="Equation" r:id="rId3" imgW="965160" imgH="393480" progId="Equation.3">
                  <p:embed/>
                </p:oleObj>
              </mc:Choice>
              <mc:Fallback>
                <p:oleObj name="Equation" r:id="rId3" imgW="965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850" y="1646237"/>
                        <a:ext cx="2689225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60312" y="1143000"/>
            <a:ext cx="8441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0" i="0" u="none" strike="noStrike" baseline="0" dirty="0" smtClean="0">
                <a:latin typeface="+mn-lt"/>
              </a:rPr>
              <a:t>The first-order linear differential equation (on the unknown </a:t>
            </a:r>
            <a:r>
              <a:rPr lang="en-IN" b="0" i="1" u="none" strike="noStrike" baseline="0" dirty="0" smtClean="0">
                <a:latin typeface="+mn-lt"/>
              </a:rPr>
              <a:t>y </a:t>
            </a:r>
            <a:r>
              <a:rPr lang="en-IN" b="0" u="none" strike="noStrike" baseline="0" dirty="0" smtClean="0">
                <a:latin typeface="+mn-lt"/>
              </a:rPr>
              <a:t>is</a:t>
            </a:r>
            <a:endParaRPr lang="en-IN" dirty="0"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3079" y="2743200"/>
            <a:ext cx="87249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where </a:t>
            </a:r>
            <a:r>
              <a:rPr lang="en-IN" i="1" dirty="0" smtClean="0"/>
              <a:t>f(</a:t>
            </a:r>
            <a:r>
              <a:rPr lang="en-IN" i="1" dirty="0" err="1" smtClean="0"/>
              <a:t>x,y</a:t>
            </a:r>
            <a:r>
              <a:rPr lang="en-IN" i="1" dirty="0" smtClean="0"/>
              <a:t>(x))</a:t>
            </a:r>
            <a:r>
              <a:rPr lang="en-IN" dirty="0" smtClean="0"/>
              <a:t> </a:t>
            </a:r>
            <a:r>
              <a:rPr lang="en-IN" dirty="0"/>
              <a:t>is </a:t>
            </a:r>
            <a:r>
              <a:rPr lang="en-IN" dirty="0" smtClean="0"/>
              <a:t>given or known and this called as source function.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The </a:t>
            </a:r>
            <a:r>
              <a:rPr lang="en-IN" dirty="0"/>
              <a:t>equation is linear </a:t>
            </a:r>
            <a:r>
              <a:rPr lang="en-IN" i="1" dirty="0" err="1" smtClean="0"/>
              <a:t>iff</a:t>
            </a:r>
            <a:r>
              <a:rPr lang="en-IN" dirty="0" smtClean="0"/>
              <a:t> </a:t>
            </a:r>
            <a:r>
              <a:rPr lang="en-IN" dirty="0"/>
              <a:t>the source function </a:t>
            </a:r>
            <a:r>
              <a:rPr lang="en-IN" i="1" dirty="0"/>
              <a:t>f</a:t>
            </a:r>
            <a:r>
              <a:rPr lang="en-IN" dirty="0"/>
              <a:t> is linear </a:t>
            </a:r>
            <a:r>
              <a:rPr lang="en-IN" dirty="0" smtClean="0"/>
              <a:t>on its </a:t>
            </a:r>
            <a:r>
              <a:rPr lang="en-IN" dirty="0"/>
              <a:t>second argument</a:t>
            </a:r>
            <a:r>
              <a:rPr lang="en-IN" dirty="0" smtClean="0"/>
              <a:t>,</a:t>
            </a:r>
            <a:endParaRPr lang="en-IN" dirty="0" smtClean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545199"/>
              </p:ext>
            </p:extLst>
          </p:nvPr>
        </p:nvGraphicFramePr>
        <p:xfrm>
          <a:off x="3108325" y="3962400"/>
          <a:ext cx="3114675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9" name="Equation" r:id="rId6" imgW="1117440" imgH="393480" progId="Equation.3">
                  <p:embed/>
                </p:oleObj>
              </mc:Choice>
              <mc:Fallback>
                <p:oleObj name="Equation" r:id="rId6" imgW="111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3962400"/>
                        <a:ext cx="3114675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/>
          <p:cNvSpPr/>
          <p:nvPr/>
        </p:nvSpPr>
        <p:spPr>
          <a:xfrm>
            <a:off x="533400" y="5352871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The linear equation has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constant </a:t>
            </a:r>
            <a:r>
              <a:rPr lang="en-IN" dirty="0" smtClean="0">
                <a:solidFill>
                  <a:srgbClr val="0000CD"/>
                </a:solidFill>
                <a:latin typeface="+mn-lt"/>
              </a:rPr>
              <a:t>coefficients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if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both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p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(x)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and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q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(x)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are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constants. </a:t>
            </a:r>
            <a:endParaRPr lang="en-IN" dirty="0" smtClean="0">
              <a:solidFill>
                <a:srgbClr val="000000"/>
              </a:solidFill>
              <a:latin typeface="+mn-lt"/>
            </a:endParaRPr>
          </a:p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Otherwise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the equation has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variable </a:t>
            </a:r>
            <a:r>
              <a:rPr lang="en-IN" dirty="0" smtClean="0">
                <a:solidFill>
                  <a:srgbClr val="0000CD"/>
                </a:solidFill>
                <a:latin typeface="+mn-lt"/>
              </a:rPr>
              <a:t>coefficients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589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/>
      <p:bldP spid="3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"/>
            <a:ext cx="6512578" cy="1028700"/>
          </a:xfrm>
        </p:spPr>
        <p:txBody>
          <a:bodyPr/>
          <a:lstStyle/>
          <a:p>
            <a:r>
              <a:rPr lang="en-IN" sz="2800" dirty="0" smtClean="0"/>
              <a:t>Theory of Solution for Linear FO-ODEs  with  Constant Variables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62210" y="2115333"/>
            <a:ext cx="8629390" cy="604592"/>
          </a:xfrm>
        </p:spPr>
        <p:txBody>
          <a:bodyPr/>
          <a:lstStyle/>
          <a:p>
            <a:r>
              <a:rPr lang="en-IN" sz="2400" dirty="0"/>
              <a:t>The linear </a:t>
            </a:r>
            <a:r>
              <a:rPr lang="en-IN" sz="2400" dirty="0" smtClean="0"/>
              <a:t>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308439"/>
              </p:ext>
            </p:extLst>
          </p:nvPr>
        </p:nvGraphicFramePr>
        <p:xfrm>
          <a:off x="4876800" y="1873250"/>
          <a:ext cx="318452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29" name="Equation" r:id="rId3" imgW="1143000" imgH="393480" progId="Equation.3">
                  <p:embed/>
                </p:oleObj>
              </mc:Choice>
              <mc:Fallback>
                <p:oleObj name="Equation" r:id="rId3" imgW="1143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873250"/>
                        <a:ext cx="3184525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81947" y="2838271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j-lt"/>
              </a:rPr>
              <a:t>with </a:t>
            </a:r>
            <a:r>
              <a:rPr lang="en-IN" dirty="0" smtClean="0">
                <a:latin typeface="+mj-lt"/>
              </a:rPr>
              <a:t> </a:t>
            </a:r>
            <a:r>
              <a:rPr lang="en-IN" i="1" dirty="0" smtClean="0">
                <a:latin typeface="+mj-lt"/>
              </a:rPr>
              <a:t>p(x) = a</a:t>
            </a:r>
            <a:r>
              <a:rPr lang="en-IN" i="1" dirty="0" smtClean="0">
                <a:latin typeface="+mj-lt"/>
                <a:sym typeface="Symbol" panose="05050102010706020507" pitchFamily="18" charset="2"/>
              </a:rPr>
              <a:t> 0</a:t>
            </a:r>
            <a:r>
              <a:rPr lang="en-IN" dirty="0" smtClean="0">
                <a:latin typeface="+mj-lt"/>
              </a:rPr>
              <a:t>, and </a:t>
            </a:r>
            <a:r>
              <a:rPr lang="en-IN" i="1" dirty="0" smtClean="0">
                <a:latin typeface="+mj-lt"/>
              </a:rPr>
              <a:t>q(x) =b</a:t>
            </a:r>
            <a:r>
              <a:rPr lang="en-IN" dirty="0" smtClean="0">
                <a:latin typeface="+mj-lt"/>
              </a:rPr>
              <a:t>, where a &amp; b are constants.</a:t>
            </a:r>
          </a:p>
        </p:txBody>
      </p:sp>
      <p:sp>
        <p:nvSpPr>
          <p:cNvPr id="39" name="Content Placeholder 17"/>
          <p:cNvSpPr txBox="1">
            <a:spLocks/>
          </p:cNvSpPr>
          <p:nvPr/>
        </p:nvSpPr>
        <p:spPr bwMode="auto">
          <a:xfrm>
            <a:off x="375740" y="1295400"/>
            <a:ext cx="8629390" cy="60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Theorem CV-FO-ODE</a:t>
            </a:r>
            <a:endParaRPr lang="en-IN" sz="2400" kern="0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033848"/>
              </p:ext>
            </p:extLst>
          </p:nvPr>
        </p:nvGraphicFramePr>
        <p:xfrm>
          <a:off x="4953000" y="4387850"/>
          <a:ext cx="2617787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0" name="Equation" r:id="rId6" imgW="939600" imgH="393480" progId="Equation.3">
                  <p:embed/>
                </p:oleObj>
              </mc:Choice>
              <mc:Fallback>
                <p:oleObj name="Equation" r:id="rId6" imgW="939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387850"/>
                        <a:ext cx="2617787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87840" y="5476696"/>
            <a:ext cx="8275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Above equation 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called the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general solution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of the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differential equation.</a:t>
            </a:r>
            <a:endParaRPr lang="en-IN" dirty="0">
              <a:latin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81947" y="4643735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j-lt"/>
              </a:rPr>
              <a:t>This has infinitely </a:t>
            </a:r>
            <a:r>
              <a:rPr lang="en-IN" dirty="0">
                <a:latin typeface="+mj-lt"/>
              </a:rPr>
              <a:t>many solutions,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153962"/>
              </p:ext>
            </p:extLst>
          </p:nvPr>
        </p:nvGraphicFramePr>
        <p:xfrm>
          <a:off x="3644900" y="3429000"/>
          <a:ext cx="205105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1" name="Equation" r:id="rId8" imgW="736560" imgH="393480" progId="Equation.3">
                  <p:embed/>
                </p:oleObj>
              </mc:Choice>
              <mc:Fallback>
                <p:oleObj name="Equation" r:id="rId8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3429000"/>
                        <a:ext cx="2051050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30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3" grpId="0" build="p"/>
      <p:bldP spid="39" grpId="0" build="p"/>
      <p:bldP spid="4" grpId="0"/>
      <p:bldP spid="4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/>
          <a:lstStyle/>
          <a:p>
            <a:r>
              <a:rPr lang="en-IN" sz="2800" dirty="0"/>
              <a:t>Proof of </a:t>
            </a:r>
            <a:r>
              <a:rPr lang="en-IN" sz="2800" dirty="0" smtClean="0"/>
              <a:t>Theorem : CV-FO-ODE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381000"/>
          </a:xfrm>
        </p:spPr>
        <p:txBody>
          <a:bodyPr/>
          <a:lstStyle/>
          <a:p>
            <a:r>
              <a:rPr lang="en-IN" sz="2400" dirty="0" smtClean="0"/>
              <a:t>Case -1 :  </a:t>
            </a:r>
            <a:r>
              <a:rPr lang="en-IN" sz="2400" i="1" dirty="0"/>
              <a:t>b</a:t>
            </a:r>
            <a:r>
              <a:rPr lang="en-IN" sz="2400" dirty="0"/>
              <a:t> = 0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355738"/>
              </p:ext>
            </p:extLst>
          </p:nvPr>
        </p:nvGraphicFramePr>
        <p:xfrm>
          <a:off x="3644900" y="1143000"/>
          <a:ext cx="2051050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1" name="Equation" r:id="rId4" imgW="736560" imgH="393480" progId="Equation.3">
                  <p:embed/>
                </p:oleObj>
              </mc:Choice>
              <mc:Fallback>
                <p:oleObj name="Equation" r:id="rId4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1143000"/>
                        <a:ext cx="2051050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984393"/>
              </p:ext>
            </p:extLst>
          </p:nvPr>
        </p:nvGraphicFramePr>
        <p:xfrm>
          <a:off x="4052888" y="2209800"/>
          <a:ext cx="145097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2" name="Equation" r:id="rId6" imgW="520560" imgH="393480" progId="Equation.3">
                  <p:embed/>
                </p:oleObj>
              </mc:Choice>
              <mc:Fallback>
                <p:oleObj name="Equation" r:id="rId6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888" y="2209800"/>
                        <a:ext cx="1450975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481623"/>
              </p:ext>
            </p:extLst>
          </p:nvPr>
        </p:nvGraphicFramePr>
        <p:xfrm>
          <a:off x="6278563" y="2259013"/>
          <a:ext cx="1628775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3" name="Equation" r:id="rId8" imgW="583920" imgH="419040" progId="Equation.3">
                  <p:embed/>
                </p:oleObj>
              </mc:Choice>
              <mc:Fallback>
                <p:oleObj name="Equation" r:id="rId8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3" y="2259013"/>
                        <a:ext cx="1628775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249656"/>
              </p:ext>
            </p:extLst>
          </p:nvPr>
        </p:nvGraphicFramePr>
        <p:xfrm>
          <a:off x="838200" y="3200400"/>
          <a:ext cx="247808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4" name="Equation" r:id="rId10" imgW="888840" imgH="393480" progId="Equation.3">
                  <p:embed/>
                </p:oleObj>
              </mc:Choice>
              <mc:Fallback>
                <p:oleObj name="Equation" r:id="rId10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00400"/>
                        <a:ext cx="2478087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878646"/>
              </p:ext>
            </p:extLst>
          </p:nvPr>
        </p:nvGraphicFramePr>
        <p:xfrm>
          <a:off x="4486275" y="3581400"/>
          <a:ext cx="2582863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5" name="Equation" r:id="rId12" imgW="927000" imgH="253800" progId="Equation.3">
                  <p:embed/>
                </p:oleObj>
              </mc:Choice>
              <mc:Fallback>
                <p:oleObj name="Equation" r:id="rId12" imgW="9270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3581400"/>
                        <a:ext cx="2582863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457200" y="4267200"/>
            <a:ext cx="7069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</a:t>
            </a:r>
            <a:r>
              <a:rPr lang="en-IN" dirty="0" smtClean="0">
                <a:latin typeface="+mn-lt"/>
              </a:rPr>
              <a:t> is </a:t>
            </a:r>
            <a:r>
              <a:rPr lang="en-IN" dirty="0">
                <a:latin typeface="+mn-lt"/>
              </a:rPr>
              <a:t>an arbitrary integration </a:t>
            </a:r>
            <a:r>
              <a:rPr lang="en-IN" dirty="0" smtClean="0">
                <a:latin typeface="+mn-lt"/>
              </a:rPr>
              <a:t>constant.</a:t>
            </a:r>
          </a:p>
          <a:p>
            <a:r>
              <a:rPr lang="en-IN" dirty="0"/>
              <a:t>Compute the exponential on both </a:t>
            </a:r>
            <a:r>
              <a:rPr lang="en-IN" dirty="0" smtClean="0"/>
              <a:t>sides;</a:t>
            </a:r>
            <a:endParaRPr lang="en-IN" dirty="0">
              <a:latin typeface="+mn-lt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465089"/>
              </p:ext>
            </p:extLst>
          </p:nvPr>
        </p:nvGraphicFramePr>
        <p:xfrm>
          <a:off x="609600" y="5029200"/>
          <a:ext cx="2793652" cy="872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6" name="Equation" r:id="rId14" imgW="736560" imgH="228600" progId="Equation.3">
                  <p:embed/>
                </p:oleObj>
              </mc:Choice>
              <mc:Fallback>
                <p:oleObj name="Equation" r:id="rId14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029200"/>
                        <a:ext cx="2793652" cy="872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6440"/>
              </p:ext>
            </p:extLst>
          </p:nvPr>
        </p:nvGraphicFramePr>
        <p:xfrm>
          <a:off x="3733800" y="5029200"/>
          <a:ext cx="2890838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7" name="Equation" r:id="rId16" imgW="761760" imgH="228600" progId="Equation.3">
                  <p:embed/>
                </p:oleObj>
              </mc:Choice>
              <mc:Fallback>
                <p:oleObj name="Equation" r:id="rId16" imgW="761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029200"/>
                        <a:ext cx="2890838" cy="871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989457"/>
              </p:ext>
            </p:extLst>
          </p:nvPr>
        </p:nvGraphicFramePr>
        <p:xfrm>
          <a:off x="2293937" y="5834062"/>
          <a:ext cx="433546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18" name="Equation" r:id="rId18" imgW="1143000" imgH="228600" progId="Equation.3">
                  <p:embed/>
                </p:oleObj>
              </mc:Choice>
              <mc:Fallback>
                <p:oleObj name="Equation" r:id="rId18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937" y="5834062"/>
                        <a:ext cx="4335463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0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/>
          <a:lstStyle/>
          <a:p>
            <a:r>
              <a:rPr lang="en-IN" sz="2800" dirty="0"/>
              <a:t>Proof of </a:t>
            </a:r>
            <a:r>
              <a:rPr lang="en-IN" sz="2800" dirty="0" smtClean="0"/>
              <a:t>Theorem : CV-FO-ODE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7772400" cy="381000"/>
          </a:xfrm>
        </p:spPr>
        <p:txBody>
          <a:bodyPr/>
          <a:lstStyle/>
          <a:p>
            <a:r>
              <a:rPr lang="en-IN" sz="2400" dirty="0" smtClean="0"/>
              <a:t>Case -2 :  </a:t>
            </a:r>
            <a:r>
              <a:rPr lang="en-IN" sz="2400" i="1" dirty="0"/>
              <a:t>b</a:t>
            </a:r>
            <a:r>
              <a:rPr lang="en-IN" sz="2400" dirty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</a:t>
            </a:r>
            <a:r>
              <a:rPr lang="en-IN" sz="2400" dirty="0" smtClean="0"/>
              <a:t>0</a:t>
            </a:r>
            <a:endParaRPr lang="en-IN" sz="24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268040"/>
              </p:ext>
            </p:extLst>
          </p:nvPr>
        </p:nvGraphicFramePr>
        <p:xfrm>
          <a:off x="2895600" y="1143000"/>
          <a:ext cx="2052637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2" name="Equation" r:id="rId4" imgW="736560" imgH="393480" progId="Equation.3">
                  <p:embed/>
                </p:oleObj>
              </mc:Choice>
              <mc:Fallback>
                <p:oleObj name="Equation" r:id="rId4" imgW="736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143000"/>
                        <a:ext cx="2052637" cy="109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62861"/>
              </p:ext>
            </p:extLst>
          </p:nvPr>
        </p:nvGraphicFramePr>
        <p:xfrm>
          <a:off x="5334000" y="1143000"/>
          <a:ext cx="2584450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3" name="Equation" r:id="rId6" imgW="927000" imgH="431640" progId="Equation.3">
                  <p:embed/>
                </p:oleObj>
              </mc:Choice>
              <mc:Fallback>
                <p:oleObj name="Equation" r:id="rId6" imgW="9270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143000"/>
                        <a:ext cx="2584450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383354"/>
              </p:ext>
            </p:extLst>
          </p:nvPr>
        </p:nvGraphicFramePr>
        <p:xfrm>
          <a:off x="841723" y="2438400"/>
          <a:ext cx="3273077" cy="101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4" name="Equation" r:id="rId8" imgW="1396800" imgH="431640" progId="Equation.3">
                  <p:embed/>
                </p:oleObj>
              </mc:Choice>
              <mc:Fallback>
                <p:oleObj name="Equation" r:id="rId8" imgW="13968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723" y="2438400"/>
                        <a:ext cx="3273077" cy="1014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721088"/>
              </p:ext>
            </p:extLst>
          </p:nvPr>
        </p:nvGraphicFramePr>
        <p:xfrm>
          <a:off x="4343400" y="2514600"/>
          <a:ext cx="2024062" cy="851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5" name="Equation" r:id="rId10" imgW="939600" imgH="393480" progId="Equation.3">
                  <p:embed/>
                </p:oleObj>
              </mc:Choice>
              <mc:Fallback>
                <p:oleObj name="Equation" r:id="rId10" imgW="939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514600"/>
                        <a:ext cx="2024062" cy="8518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457200" y="4350603"/>
            <a:ext cx="7069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0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</a:t>
            </a:r>
            <a:r>
              <a:rPr lang="en-IN" dirty="0" smtClean="0">
                <a:latin typeface="+mn-lt"/>
              </a:rPr>
              <a:t> is </a:t>
            </a:r>
            <a:r>
              <a:rPr lang="en-IN" dirty="0">
                <a:latin typeface="+mn-lt"/>
              </a:rPr>
              <a:t>an arbitrary integration </a:t>
            </a:r>
            <a:r>
              <a:rPr lang="en-IN" dirty="0" smtClean="0">
                <a:latin typeface="+mn-lt"/>
              </a:rPr>
              <a:t>constant.</a:t>
            </a:r>
          </a:p>
          <a:p>
            <a:r>
              <a:rPr lang="en-IN" dirty="0"/>
              <a:t>Compute the exponential on both </a:t>
            </a:r>
            <a:r>
              <a:rPr lang="en-IN" dirty="0" smtClean="0"/>
              <a:t>sides;</a:t>
            </a:r>
            <a:endParaRPr lang="en-IN" dirty="0">
              <a:latin typeface="+mn-lt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314896"/>
              </p:ext>
            </p:extLst>
          </p:nvPr>
        </p:nvGraphicFramePr>
        <p:xfrm>
          <a:off x="746228" y="5181600"/>
          <a:ext cx="3520841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6" name="Equation" r:id="rId12" imgW="1155600" imgH="228600" progId="Equation.3">
                  <p:embed/>
                </p:oleObj>
              </mc:Choice>
              <mc:Fallback>
                <p:oleObj name="Equation" r:id="rId12" imgW="115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228" y="5181600"/>
                        <a:ext cx="3520841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78868"/>
              </p:ext>
            </p:extLst>
          </p:nvPr>
        </p:nvGraphicFramePr>
        <p:xfrm>
          <a:off x="6818313" y="2514600"/>
          <a:ext cx="169545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7" name="Equation" r:id="rId14" imgW="723600" imgH="393480" progId="Equation.3">
                  <p:embed/>
                </p:oleObj>
              </mc:Choice>
              <mc:Fallback>
                <p:oleObj name="Equation" r:id="rId14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8313" y="2514600"/>
                        <a:ext cx="169545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293700"/>
              </p:ext>
            </p:extLst>
          </p:nvPr>
        </p:nvGraphicFramePr>
        <p:xfrm>
          <a:off x="1190625" y="3505200"/>
          <a:ext cx="20859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8" name="Equation" r:id="rId16" imgW="901440" imgH="393480" progId="Equation.3">
                  <p:embed/>
                </p:oleObj>
              </mc:Choice>
              <mc:Fallback>
                <p:oleObj name="Equation" r:id="rId16" imgW="901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3505200"/>
                        <a:ext cx="208597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592910"/>
              </p:ext>
            </p:extLst>
          </p:nvPr>
        </p:nvGraphicFramePr>
        <p:xfrm>
          <a:off x="4468813" y="3581400"/>
          <a:ext cx="261778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49" name="Equation" r:id="rId18" imgW="939600" imgH="253800" progId="Equation.3">
                  <p:embed/>
                </p:oleObj>
              </mc:Choice>
              <mc:Fallback>
                <p:oleObj name="Equation" r:id="rId18" imgW="9396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8813" y="3581400"/>
                        <a:ext cx="2617787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409813"/>
              </p:ext>
            </p:extLst>
          </p:nvPr>
        </p:nvGraphicFramePr>
        <p:xfrm>
          <a:off x="5334000" y="5029200"/>
          <a:ext cx="1892333" cy="907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50" name="Equation" r:id="rId20" imgW="825480" imgH="393480" progId="Equation.3">
                  <p:embed/>
                </p:oleObj>
              </mc:Choice>
              <mc:Fallback>
                <p:oleObj name="Equation" r:id="rId20" imgW="825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5029200"/>
                        <a:ext cx="1892333" cy="907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6559337"/>
              </p:ext>
            </p:extLst>
          </p:nvPr>
        </p:nvGraphicFramePr>
        <p:xfrm>
          <a:off x="2692400" y="5867400"/>
          <a:ext cx="2300288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51" name="Equation" r:id="rId22" imgW="1002960" imgH="393480" progId="Equation.3">
                  <p:embed/>
                </p:oleObj>
              </mc:Choice>
              <mc:Fallback>
                <p:oleObj name="Equation" r:id="rId22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0" y="5867400"/>
                        <a:ext cx="2300288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095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IN" sz="2800" dirty="0"/>
              <a:t>Remark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143000"/>
            <a:ext cx="8626475" cy="881062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FO-ODE is solved by </a:t>
            </a:r>
            <a:r>
              <a:rPr lang="en-IN" sz="2400" dirty="0"/>
              <a:t>transforming it into </a:t>
            </a:r>
            <a:r>
              <a:rPr lang="en-IN" sz="2400" dirty="0" smtClean="0"/>
              <a:t>a total </a:t>
            </a:r>
            <a:r>
              <a:rPr lang="en-IN" sz="2400" dirty="0"/>
              <a:t>derivative. </a:t>
            </a:r>
            <a:endParaRPr lang="en-IN" sz="2400" dirty="0" smtClean="0"/>
          </a:p>
          <a:p>
            <a:r>
              <a:rPr lang="en-IN" sz="2400" dirty="0" smtClean="0"/>
              <a:t>Let </a:t>
            </a:r>
            <a:r>
              <a:rPr lang="en-IN" sz="2400" dirty="0"/>
              <a:t>us highlight this fact in the </a:t>
            </a:r>
            <a:r>
              <a:rPr lang="en-IN" sz="2400" dirty="0" smtClean="0"/>
              <a:t>calculation,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444068"/>
              </p:ext>
            </p:extLst>
          </p:nvPr>
        </p:nvGraphicFramePr>
        <p:xfrm>
          <a:off x="1524000" y="2057400"/>
          <a:ext cx="247808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5" name="Equation" r:id="rId3" imgW="888840" imgH="393480" progId="Equation.3">
                  <p:embed/>
                </p:oleObj>
              </mc:Choice>
              <mc:Fallback>
                <p:oleObj name="Equation" r:id="rId3" imgW="888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57400"/>
                        <a:ext cx="2478087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105577"/>
              </p:ext>
            </p:extLst>
          </p:nvPr>
        </p:nvGraphicFramePr>
        <p:xfrm>
          <a:off x="4448175" y="2057400"/>
          <a:ext cx="3752850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6" name="Equation" r:id="rId5" imgW="1346040" imgH="393480" progId="Equation.3">
                  <p:embed/>
                </p:oleObj>
              </mc:Choice>
              <mc:Fallback>
                <p:oleObj name="Equation" r:id="rId5" imgW="1346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8175" y="2057400"/>
                        <a:ext cx="3752850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802466"/>
              </p:ext>
            </p:extLst>
          </p:nvPr>
        </p:nvGraphicFramePr>
        <p:xfrm>
          <a:off x="457200" y="3243263"/>
          <a:ext cx="3717925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7" name="Equation" r:id="rId7" imgW="1333440" imgH="393480" progId="Equation.3">
                  <p:embed/>
                </p:oleObj>
              </mc:Choice>
              <mc:Fallback>
                <p:oleObj name="Equation" r:id="rId7" imgW="1333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243263"/>
                        <a:ext cx="3717925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99511"/>
              </p:ext>
            </p:extLst>
          </p:nvPr>
        </p:nvGraphicFramePr>
        <p:xfrm>
          <a:off x="4627562" y="3352800"/>
          <a:ext cx="3754438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8" name="Equation" r:id="rId9" imgW="1346040" imgH="253800" progId="Equation.3">
                  <p:embed/>
                </p:oleObj>
              </mc:Choice>
              <mc:Fallback>
                <p:oleObj name="Equation" r:id="rId9" imgW="134604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7562" y="3352800"/>
                        <a:ext cx="3754438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04800" y="419100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The function  </a:t>
            </a:r>
            <a:r>
              <a:rPr lang="en-IN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(x)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is called a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potential function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 </a:t>
            </a:r>
            <a:endParaRPr lang="en-IN" dirty="0" smtClean="0">
              <a:solidFill>
                <a:srgbClr val="000000"/>
              </a:solidFill>
              <a:latin typeface="+mn-lt"/>
            </a:endParaRPr>
          </a:p>
          <a:p>
            <a:endParaRPr lang="en-IN" dirty="0">
              <a:solidFill>
                <a:srgbClr val="000000"/>
              </a:solidFill>
              <a:latin typeface="+mn-lt"/>
            </a:endParaRPr>
          </a:p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This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is how the original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differential equation gets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transformed into a total derivative,</a:t>
            </a:r>
            <a:endParaRPr lang="en-IN" dirty="0"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127075"/>
              </p:ext>
            </p:extLst>
          </p:nvPr>
        </p:nvGraphicFramePr>
        <p:xfrm>
          <a:off x="3263900" y="5453063"/>
          <a:ext cx="1452563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19" name="Equation" r:id="rId12" imgW="520560" imgH="393480" progId="Equation.3">
                  <p:embed/>
                </p:oleObj>
              </mc:Choice>
              <mc:Fallback>
                <p:oleObj name="Equation" r:id="rId12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5453063"/>
                        <a:ext cx="1452563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172699"/>
              </p:ext>
            </p:extLst>
          </p:nvPr>
        </p:nvGraphicFramePr>
        <p:xfrm>
          <a:off x="5410200" y="5453063"/>
          <a:ext cx="1914525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20" name="Equation" r:id="rId14" imgW="685800" imgH="393480" progId="Equation.3">
                  <p:embed/>
                </p:oleObj>
              </mc:Choice>
              <mc:Fallback>
                <p:oleObj name="Equation" r:id="rId14" imgW="685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453063"/>
                        <a:ext cx="1914525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7" name="Ink 26"/>
              <p14:cNvContentPartPr/>
              <p14:nvPr/>
            </p14:nvContentPartPr>
            <p14:xfrm>
              <a:off x="5205960" y="3809880"/>
              <a:ext cx="247320" cy="8856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00560" y="3802320"/>
                <a:ext cx="255240" cy="1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746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Potential Function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533400"/>
          </a:xfrm>
        </p:spPr>
        <p:txBody>
          <a:bodyPr/>
          <a:lstStyle/>
          <a:p>
            <a:r>
              <a:rPr lang="en-IN" sz="2400" dirty="0" smtClean="0"/>
              <a:t>The potential </a:t>
            </a:r>
            <a:r>
              <a:rPr lang="en-IN" sz="2400" dirty="0"/>
              <a:t>function is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8496202"/>
              </p:ext>
            </p:extLst>
          </p:nvPr>
        </p:nvGraphicFramePr>
        <p:xfrm>
          <a:off x="2801937" y="2438400"/>
          <a:ext cx="5275263" cy="127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6" name="Equation" r:id="rId3" imgW="1892160" imgH="457200" progId="Equation.3">
                  <p:embed/>
                </p:oleObj>
              </mc:Choice>
              <mc:Fallback>
                <p:oleObj name="Equation" r:id="rId3" imgW="1892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937" y="2438400"/>
                        <a:ext cx="5275263" cy="127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894697"/>
              </p:ext>
            </p:extLst>
          </p:nvPr>
        </p:nvGraphicFramePr>
        <p:xfrm>
          <a:off x="3711575" y="3733800"/>
          <a:ext cx="1719263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97" name="Equation" r:id="rId5" imgW="749160" imgH="228600" progId="Equation.3">
                  <p:embed/>
                </p:oleObj>
              </mc:Choice>
              <mc:Fallback>
                <p:oleObj name="Equation" r:id="rId5" imgW="749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1575" y="3733800"/>
                        <a:ext cx="1719263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1" y="49530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This is known as conservative </a:t>
            </a:r>
            <a:r>
              <a:rPr lang="en-IN" sz="2800" dirty="0" err="1" smtClean="0">
                <a:latin typeface="MV Boli" panose="02000500030200090000" pitchFamily="2" charset="0"/>
                <a:cs typeface="MV Boli" panose="02000500030200090000" pitchFamily="2" charset="0"/>
              </a:rPr>
              <a:t>thermofluid</a:t>
            </a:r>
            <a:r>
              <a:rPr lang="en-IN" sz="2800" dirty="0" smtClean="0">
                <a:latin typeface="MV Boli" panose="02000500030200090000" pitchFamily="2" charset="0"/>
                <a:cs typeface="MV Boli" panose="02000500030200090000" pitchFamily="2" charset="0"/>
              </a:rPr>
              <a:t> system/field.</a:t>
            </a:r>
            <a:endParaRPr lang="en-IN" sz="28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65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7772400" cy="838200"/>
          </a:xfrm>
        </p:spPr>
        <p:txBody>
          <a:bodyPr/>
          <a:lstStyle/>
          <a:p>
            <a:r>
              <a:rPr lang="en-IN" sz="2800" dirty="0" smtClean="0"/>
              <a:t>Linear FO-ODE with Variable Coefficient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3421063"/>
          </a:xfrm>
        </p:spPr>
        <p:txBody>
          <a:bodyPr/>
          <a:lstStyle/>
          <a:p>
            <a:r>
              <a:rPr lang="en-IN" sz="2400" dirty="0"/>
              <a:t>Linear equations with constant </a:t>
            </a:r>
            <a:r>
              <a:rPr lang="en-IN" sz="2400" dirty="0" smtClean="0"/>
              <a:t>coefficient </a:t>
            </a:r>
            <a:r>
              <a:rPr lang="en-IN" sz="2400" dirty="0"/>
              <a:t>are simpler to solve than variable </a:t>
            </a:r>
            <a:r>
              <a:rPr lang="en-IN" sz="2400" dirty="0" smtClean="0"/>
              <a:t>coefficient </a:t>
            </a:r>
            <a:r>
              <a:rPr lang="en-IN" sz="2400" dirty="0"/>
              <a:t>ones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</a:t>
            </a:r>
            <a:r>
              <a:rPr lang="en-IN" sz="2400" dirty="0" smtClean="0"/>
              <a:t> Theorem used before cannot </a:t>
            </a:r>
            <a:r>
              <a:rPr lang="en-IN" sz="2400" dirty="0"/>
              <a:t>be generalized in a simple way to all linear equations with variable </a:t>
            </a:r>
            <a:r>
              <a:rPr lang="en-IN" sz="2400" dirty="0" smtClean="0"/>
              <a:t>coefficients.</a:t>
            </a:r>
            <a:endParaRPr lang="en-IN" sz="2400" dirty="0"/>
          </a:p>
          <a:p>
            <a:r>
              <a:rPr lang="en-IN" sz="2400" dirty="0" smtClean="0"/>
              <a:t>There is another </a:t>
            </a:r>
            <a:r>
              <a:rPr lang="en-IN" sz="2400" dirty="0"/>
              <a:t>way to solve linear equations with both constant and variable </a:t>
            </a:r>
            <a:r>
              <a:rPr lang="en-IN" sz="2400" dirty="0" smtClean="0"/>
              <a:t>coefficients. </a:t>
            </a:r>
          </a:p>
          <a:p>
            <a:r>
              <a:rPr lang="en-IN" sz="2400" dirty="0" smtClean="0"/>
              <a:t>This is known as integrating </a:t>
            </a:r>
            <a:r>
              <a:rPr lang="en-IN" sz="2400" dirty="0"/>
              <a:t>factor method. </a:t>
            </a:r>
            <a:endParaRPr lang="en-IN" sz="2400" dirty="0" smtClean="0"/>
          </a:p>
          <a:p>
            <a:r>
              <a:rPr lang="en-IN" sz="2400" dirty="0" smtClean="0"/>
              <a:t>Start from a Linear VC-FO-ODE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450890"/>
              </p:ext>
            </p:extLst>
          </p:nvPr>
        </p:nvGraphicFramePr>
        <p:xfrm>
          <a:off x="2936875" y="4945063"/>
          <a:ext cx="318452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Equation" r:id="rId4" imgW="1143000" imgH="393480" progId="Equation.3">
                  <p:embed/>
                </p:oleObj>
              </mc:Choice>
              <mc:Fallback>
                <p:oleObj name="Equation" r:id="rId4" imgW="1143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875" y="4945063"/>
                        <a:ext cx="3184525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238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22" y="10770"/>
            <a:ext cx="6741178" cy="1028700"/>
          </a:xfrm>
        </p:spPr>
        <p:txBody>
          <a:bodyPr/>
          <a:lstStyle/>
          <a:p>
            <a:r>
              <a:rPr lang="en-IN" sz="2800" dirty="0" smtClean="0"/>
              <a:t>Theory of Solution for </a:t>
            </a:r>
            <a:r>
              <a:rPr lang="en-IN" sz="2800" dirty="0" smtClean="0"/>
              <a:t>Linear FO-ODEs 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37463" y="1105862"/>
            <a:ext cx="8629390" cy="2032260"/>
          </a:xfrm>
        </p:spPr>
        <p:txBody>
          <a:bodyPr/>
          <a:lstStyle/>
          <a:p>
            <a:r>
              <a:rPr lang="en-IN" sz="2400" dirty="0"/>
              <a:t>A linear first order </a:t>
            </a:r>
            <a:r>
              <a:rPr lang="en-IN" sz="2400" dirty="0" smtClean="0"/>
              <a:t>linear ODE </a:t>
            </a:r>
            <a:r>
              <a:rPr lang="en-IN" sz="2400" dirty="0"/>
              <a:t>can be solved using the integrating </a:t>
            </a:r>
            <a:r>
              <a:rPr lang="en-IN" sz="2400" dirty="0" smtClean="0"/>
              <a:t>factor method.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equation</a:t>
            </a:r>
            <a:r>
              <a:rPr lang="en-IN" sz="2400" dirty="0" smtClean="0"/>
              <a:t> may be multiplied by the “Integrating </a:t>
            </a:r>
            <a:r>
              <a:rPr lang="en-IN" sz="2400" dirty="0"/>
              <a:t>F</a:t>
            </a:r>
            <a:r>
              <a:rPr lang="en-IN" sz="2400" dirty="0" smtClean="0"/>
              <a:t>actor”,</a:t>
            </a:r>
            <a:r>
              <a:rPr lang="en-IN" sz="2400" i="1" dirty="0">
                <a:sym typeface="Symbol" panose="05050102010706020507" pitchFamily="18" charset="2"/>
              </a:rPr>
              <a:t> </a:t>
            </a:r>
            <a:r>
              <a:rPr lang="en-IN" sz="2400" i="1" dirty="0"/>
              <a:t>(x)</a:t>
            </a:r>
            <a:r>
              <a:rPr lang="en-IN" sz="2400" dirty="0"/>
              <a:t>.</a:t>
            </a:r>
          </a:p>
          <a:p>
            <a:r>
              <a:rPr lang="en-IN" sz="2400" dirty="0" smtClean="0"/>
              <a:t>Multiply the original ODE with an integrating </a:t>
            </a:r>
            <a:r>
              <a:rPr lang="en-IN" sz="2400" dirty="0"/>
              <a:t>factor </a:t>
            </a:r>
            <a:r>
              <a:rPr lang="en-IN" sz="2400" i="1" dirty="0">
                <a:sym typeface="Symbol" panose="05050102010706020507" pitchFamily="18" charset="2"/>
              </a:rPr>
              <a:t></a:t>
            </a:r>
            <a:r>
              <a:rPr lang="en-IN" sz="2400" i="1" dirty="0" smtClean="0"/>
              <a:t>(</a:t>
            </a:r>
            <a:r>
              <a:rPr lang="en-IN" sz="2400" i="1" dirty="0"/>
              <a:t>x</a:t>
            </a:r>
            <a:r>
              <a:rPr lang="en-IN" sz="2400" i="1" dirty="0" smtClean="0"/>
              <a:t>)</a:t>
            </a:r>
            <a:r>
              <a:rPr lang="en-IN" sz="2400" dirty="0" smtClean="0"/>
              <a:t>.</a:t>
            </a:r>
          </a:p>
          <a:p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02048"/>
              </p:ext>
            </p:extLst>
          </p:nvPr>
        </p:nvGraphicFramePr>
        <p:xfrm>
          <a:off x="1963063" y="2987675"/>
          <a:ext cx="513080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1" name="Equation" r:id="rId3" imgW="1841400" imgH="431640" progId="Equation.3">
                  <p:embed/>
                </p:oleObj>
              </mc:Choice>
              <mc:Fallback>
                <p:oleObj name="Equation" r:id="rId3" imgW="1841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063" y="2987675"/>
                        <a:ext cx="5130800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176489" y="4110335"/>
            <a:ext cx="86709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 IF  </a:t>
            </a:r>
            <a:r>
              <a:rPr lang="en-IN" dirty="0">
                <a:latin typeface="+mn-lt"/>
              </a:rPr>
              <a:t>is defined so that the equation becomes equivalent to: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1322571"/>
              </p:ext>
            </p:extLst>
          </p:nvPr>
        </p:nvGraphicFramePr>
        <p:xfrm>
          <a:off x="2824653" y="4572000"/>
          <a:ext cx="3681412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2" name="Equation" r:id="rId5" imgW="1320480" imgH="393480" progId="Equation.3">
                  <p:embed/>
                </p:oleObj>
              </mc:Choice>
              <mc:Fallback>
                <p:oleObj name="Equation" r:id="rId5" imgW="1320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653" y="4572000"/>
                        <a:ext cx="3681412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77519"/>
              </p:ext>
            </p:extLst>
          </p:nvPr>
        </p:nvGraphicFramePr>
        <p:xfrm>
          <a:off x="3200400" y="5727700"/>
          <a:ext cx="309086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23" name="Equation" r:id="rId7" imgW="1244520" imgH="393480" progId="Equation.3">
                  <p:embed/>
                </p:oleObj>
              </mc:Choice>
              <mc:Fallback>
                <p:oleObj name="Equation" r:id="rId7" imgW="1244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727700"/>
                        <a:ext cx="3090863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3220560" y="1288800"/>
              <a:ext cx="660240" cy="1476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13000" y="1275120"/>
                <a:ext cx="670320" cy="17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988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228600"/>
            <a:ext cx="7772400" cy="727501"/>
          </a:xfrm>
        </p:spPr>
        <p:txBody>
          <a:bodyPr/>
          <a:lstStyle/>
          <a:p>
            <a:r>
              <a:rPr lang="en-IN" sz="2800" dirty="0" smtClean="0"/>
              <a:t>The Solution in terms of IF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457200" y="2664213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by </a:t>
            </a:r>
            <a:r>
              <a:rPr lang="en-IN" dirty="0">
                <a:latin typeface="+mn-lt"/>
              </a:rPr>
              <a:t>integrating both sides with respect to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, gives: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389844"/>
              </p:ext>
            </p:extLst>
          </p:nvPr>
        </p:nvGraphicFramePr>
        <p:xfrm>
          <a:off x="2590800" y="1470819"/>
          <a:ext cx="3681412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0" name="Equation" r:id="rId3" imgW="1320480" imgH="393480" progId="Equation.3">
                  <p:embed/>
                </p:oleObj>
              </mc:Choice>
              <mc:Fallback>
                <p:oleObj name="Equation" r:id="rId3" imgW="1320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470819"/>
                        <a:ext cx="3681412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978368"/>
              </p:ext>
            </p:extLst>
          </p:nvPr>
        </p:nvGraphicFramePr>
        <p:xfrm>
          <a:off x="2593975" y="3505200"/>
          <a:ext cx="37163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1" name="Equation" r:id="rId5" imgW="1333440" imgH="279360" progId="Equation.3">
                  <p:embed/>
                </p:oleObj>
              </mc:Choice>
              <mc:Fallback>
                <p:oleObj name="Equation" r:id="rId5" imgW="1333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3505200"/>
                        <a:ext cx="37163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57801" y="4273886"/>
            <a:ext cx="8328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Above equation is </a:t>
            </a:r>
            <a:r>
              <a:rPr lang="en-IN" dirty="0">
                <a:latin typeface="+mn-lt"/>
              </a:rPr>
              <a:t>easily integrated using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 </a:t>
            </a:r>
            <a:r>
              <a:rPr lang="en-IN" i="1" dirty="0" smtClean="0">
                <a:latin typeface="+mn-lt"/>
              </a:rPr>
              <a:t>(</a:t>
            </a:r>
            <a:r>
              <a:rPr lang="en-IN" i="1" dirty="0">
                <a:latin typeface="+mn-lt"/>
              </a:rPr>
              <a:t>x</a:t>
            </a:r>
            <a:r>
              <a:rPr lang="en-IN" sz="800" i="1" dirty="0">
                <a:latin typeface="+mn-lt"/>
              </a:rPr>
              <a:t>0</a:t>
            </a:r>
            <a:r>
              <a:rPr lang="en-IN" i="1" dirty="0">
                <a:latin typeface="+mn-lt"/>
              </a:rPr>
              <a:t>) = </a:t>
            </a:r>
            <a:r>
              <a:rPr lang="en-IN" i="1" dirty="0">
                <a:latin typeface="+mn-lt"/>
                <a:sym typeface="Symbol" panose="05050102010706020507" pitchFamily="18" charset="2"/>
              </a:rPr>
              <a:t></a:t>
            </a:r>
            <a:r>
              <a:rPr lang="en-IN" sz="800" i="1" dirty="0" smtClean="0">
                <a:latin typeface="+mn-lt"/>
              </a:rPr>
              <a:t>0</a:t>
            </a:r>
            <a:r>
              <a:rPr lang="en-IN" sz="800" dirty="0" smtClean="0">
                <a:latin typeface="+mn-lt"/>
              </a:rPr>
              <a:t> 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>
                <a:latin typeface="+mn-lt"/>
              </a:rPr>
              <a:t>y(x</a:t>
            </a:r>
            <a:r>
              <a:rPr lang="en-IN" sz="800" i="1" dirty="0">
                <a:latin typeface="+mn-lt"/>
              </a:rPr>
              <a:t>0</a:t>
            </a:r>
            <a:r>
              <a:rPr lang="en-IN" i="1" dirty="0">
                <a:latin typeface="+mn-lt"/>
              </a:rPr>
              <a:t>) = y</a:t>
            </a:r>
            <a:r>
              <a:rPr lang="en-IN" sz="800" i="1" dirty="0">
                <a:latin typeface="+mn-lt"/>
              </a:rPr>
              <a:t>0</a:t>
            </a:r>
            <a:r>
              <a:rPr lang="en-IN" dirty="0">
                <a:latin typeface="+mn-lt"/>
              </a:rPr>
              <a:t>: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919612"/>
              </p:ext>
            </p:extLst>
          </p:nvPr>
        </p:nvGraphicFramePr>
        <p:xfrm>
          <a:off x="1785938" y="4967288"/>
          <a:ext cx="5486400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2" name="Equation" r:id="rId7" imgW="1968480" imgH="495000" progId="Equation.3">
                  <p:embed/>
                </p:oleObj>
              </mc:Choice>
              <mc:Fallback>
                <p:oleObj name="Equation" r:id="rId7" imgW="19684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4967288"/>
                        <a:ext cx="5486400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0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214" y="-4762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Finale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916068"/>
              </p:ext>
            </p:extLst>
          </p:nvPr>
        </p:nvGraphicFramePr>
        <p:xfrm>
          <a:off x="2094706" y="1135062"/>
          <a:ext cx="5486400" cy="137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5" name="Equation" r:id="rId3" imgW="1968480" imgH="495000" progId="Equation.3">
                  <p:embed/>
                </p:oleObj>
              </mc:Choice>
              <mc:Fallback>
                <p:oleObj name="Equation" r:id="rId3" imgW="196848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4706" y="1135062"/>
                        <a:ext cx="5486400" cy="137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380560"/>
              </p:ext>
            </p:extLst>
          </p:nvPr>
        </p:nvGraphicFramePr>
        <p:xfrm>
          <a:off x="1828799" y="2781300"/>
          <a:ext cx="6018213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86" name="Equation" r:id="rId5" imgW="2158920" imgH="533160" progId="Equation.3">
                  <p:embed/>
                </p:oleObj>
              </mc:Choice>
              <mc:Fallback>
                <p:oleObj name="Equation" r:id="rId5" imgW="215892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799" y="2781300"/>
                        <a:ext cx="6018213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735940" y="4829010"/>
            <a:ext cx="7759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solidFill>
                  <a:srgbClr val="000000"/>
                </a:solidFill>
                <a:latin typeface="+mn-lt"/>
              </a:rPr>
              <a:t>It remains to determine </a:t>
            </a:r>
            <a:r>
              <a:rPr lang="en-IN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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x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). 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924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380" y="17172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Integrating Factor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838200" y="2214860"/>
            <a:ext cx="3777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Above equation is separable:</a:t>
            </a:r>
            <a:endParaRPr lang="en-IN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847091"/>
              </p:ext>
            </p:extLst>
          </p:nvPr>
        </p:nvGraphicFramePr>
        <p:xfrm>
          <a:off x="3299075" y="1155700"/>
          <a:ext cx="27749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1" name="Equation" r:id="rId3" imgW="1117440" imgH="393480" progId="Equation.3">
                  <p:embed/>
                </p:oleObj>
              </mc:Choice>
              <mc:Fallback>
                <p:oleObj name="Equation" r:id="rId3" imgW="111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9075" y="1155700"/>
                        <a:ext cx="277495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386804" y="3497411"/>
            <a:ext cx="29402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000000"/>
                </a:solidFill>
              </a:rPr>
              <a:t> </a:t>
            </a:r>
            <a:r>
              <a:rPr lang="en-IN" dirty="0" smtClean="0">
                <a:solidFill>
                  <a:srgbClr val="000000"/>
                </a:solidFill>
              </a:rPr>
              <a:t>It can </a:t>
            </a:r>
            <a:r>
              <a:rPr lang="en-IN" dirty="0">
                <a:solidFill>
                  <a:srgbClr val="000000"/>
                </a:solidFill>
              </a:rPr>
              <a:t>be </a:t>
            </a:r>
            <a:r>
              <a:rPr lang="en-IN" dirty="0" smtClean="0">
                <a:solidFill>
                  <a:srgbClr val="000000"/>
                </a:solidFill>
              </a:rPr>
              <a:t>integrated to</a:t>
            </a:r>
            <a:endParaRPr lang="en-IN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969942"/>
              </p:ext>
            </p:extLst>
          </p:nvPr>
        </p:nvGraphicFramePr>
        <p:xfrm>
          <a:off x="5033963" y="1905000"/>
          <a:ext cx="2460625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2" name="Equation" r:id="rId5" imgW="990360" imgH="419040" progId="Equation.3">
                  <p:embed/>
                </p:oleObj>
              </mc:Choice>
              <mc:Fallback>
                <p:oleObj name="Equation" r:id="rId5" imgW="9903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3963" y="1905000"/>
                        <a:ext cx="2460625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177826"/>
              </p:ext>
            </p:extLst>
          </p:nvPr>
        </p:nvGraphicFramePr>
        <p:xfrm>
          <a:off x="4662488" y="3113088"/>
          <a:ext cx="2963862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3" name="Equation" r:id="rId7" imgW="1193760" imgH="495000" progId="Equation.3">
                  <p:embed/>
                </p:oleObj>
              </mc:Choice>
              <mc:Fallback>
                <p:oleObj name="Equation" r:id="rId7" imgW="119376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488" y="3113088"/>
                        <a:ext cx="2963862" cy="123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200163"/>
              </p:ext>
            </p:extLst>
          </p:nvPr>
        </p:nvGraphicFramePr>
        <p:xfrm>
          <a:off x="609600" y="4446222"/>
          <a:ext cx="3341687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4" name="Equation" r:id="rId9" imgW="1346040" imgH="495000" progId="Equation.3">
                  <p:embed/>
                </p:oleObj>
              </mc:Choice>
              <mc:Fallback>
                <p:oleObj name="Equation" r:id="rId9" imgW="134604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446222"/>
                        <a:ext cx="3341687" cy="123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962209"/>
              </p:ext>
            </p:extLst>
          </p:nvPr>
        </p:nvGraphicFramePr>
        <p:xfrm>
          <a:off x="4759020" y="4446222"/>
          <a:ext cx="3459162" cy="1129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05" name="Equation" r:id="rId11" imgW="1206360" imgH="393480" progId="Equation.3">
                  <p:embed/>
                </p:oleObj>
              </mc:Choice>
              <mc:Fallback>
                <p:oleObj name="Equation" r:id="rId11" imgW="1206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020" y="4446222"/>
                        <a:ext cx="3459162" cy="11292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1719767" y="5932847"/>
            <a:ext cx="43957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it is customary to assign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(x</a:t>
            </a:r>
            <a:r>
              <a:rPr lang="en-IN" sz="800" dirty="0" smtClean="0">
                <a:latin typeface="+mn-lt"/>
              </a:rPr>
              <a:t>0)</a:t>
            </a:r>
            <a:r>
              <a:rPr lang="en-IN" dirty="0" smtClean="0">
                <a:latin typeface="+mn-lt"/>
              </a:rPr>
              <a:t>) = </a:t>
            </a:r>
            <a:r>
              <a:rPr lang="en-IN" dirty="0">
                <a:latin typeface="+mn-lt"/>
              </a:rPr>
              <a:t>1.</a:t>
            </a: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9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15" y="96715"/>
            <a:ext cx="6520985" cy="1143000"/>
          </a:xfrm>
        </p:spPr>
        <p:txBody>
          <a:bodyPr/>
          <a:lstStyle/>
          <a:p>
            <a:r>
              <a:rPr lang="en-IN" sz="2800" dirty="0" smtClean="0"/>
              <a:t>The Final Solution to Linear Inhomogeneous ODE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548925"/>
              </p:ext>
            </p:extLst>
          </p:nvPr>
        </p:nvGraphicFramePr>
        <p:xfrm>
          <a:off x="2003950" y="2662238"/>
          <a:ext cx="5097463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55" name="Equation" r:id="rId3" imgW="1828800" imgH="533160" progId="Equation.3">
                  <p:embed/>
                </p:oleObj>
              </mc:Choice>
              <mc:Fallback>
                <p:oleObj name="Equation" r:id="rId3" imgW="182880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950" y="2662238"/>
                        <a:ext cx="5097463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66800" y="4916487"/>
            <a:ext cx="2949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Integrating Factor</a:t>
            </a:r>
            <a:endParaRPr lang="en-IN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133039"/>
              </p:ext>
            </p:extLst>
          </p:nvPr>
        </p:nvGraphicFramePr>
        <p:xfrm>
          <a:off x="4283939" y="4447663"/>
          <a:ext cx="251301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56" name="Equation" r:id="rId5" imgW="876240" imgH="380880" progId="Equation.3">
                  <p:embed/>
                </p:oleObj>
              </mc:Choice>
              <mc:Fallback>
                <p:oleObj name="Equation" r:id="rId5" imgW="87624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39" y="4447663"/>
                        <a:ext cx="251301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179370"/>
              </p:ext>
            </p:extLst>
          </p:nvPr>
        </p:nvGraphicFramePr>
        <p:xfrm>
          <a:off x="3069622" y="1295400"/>
          <a:ext cx="318452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57" name="Equation" r:id="rId7" imgW="1143000" imgH="393480" progId="Equation.3">
                  <p:embed/>
                </p:oleObj>
              </mc:Choice>
              <mc:Fallback>
                <p:oleObj name="Equation" r:id="rId7" imgW="1143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9622" y="1295400"/>
                        <a:ext cx="3184525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218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7662</TotalTime>
  <Words>754</Words>
  <Application>Microsoft Office PowerPoint</Application>
  <PresentationFormat>On-screen Show (4:3)</PresentationFormat>
  <Paragraphs>91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Brush Script MT</vt:lpstr>
      <vt:lpstr>Comic Sans MS</vt:lpstr>
      <vt:lpstr>MV Boli</vt:lpstr>
      <vt:lpstr>Script MT Bold</vt:lpstr>
      <vt:lpstr>Symbol</vt:lpstr>
      <vt:lpstr>Times New Roman</vt:lpstr>
      <vt:lpstr>Default Design</vt:lpstr>
      <vt:lpstr>Equation</vt:lpstr>
      <vt:lpstr>Microsoft Equation 3.0</vt:lpstr>
      <vt:lpstr>First Order Inhomogeneous ODEs to Study Thermofluids</vt:lpstr>
      <vt:lpstr>Three Selected problems fit for FO-ODE</vt:lpstr>
      <vt:lpstr>Important Applications of Particle Movement in A Field</vt:lpstr>
      <vt:lpstr>PowerPoint Presentation</vt:lpstr>
      <vt:lpstr>Stokes Flow</vt:lpstr>
      <vt:lpstr>Instantaneous Velocity of A Settling Particle</vt:lpstr>
      <vt:lpstr>Velocity of SettlingParticle</vt:lpstr>
      <vt:lpstr>A Travel into Space…..</vt:lpstr>
      <vt:lpstr>Basic Forces Acting on A Rocket</vt:lpstr>
      <vt:lpstr>MOMENTUM BALANCE FOR A ROCKET</vt:lpstr>
      <vt:lpstr>Force Balance on A Rocket</vt:lpstr>
      <vt:lpstr>First Order ODEs : Definition</vt:lpstr>
      <vt:lpstr>Theory of Solution for Linear FO-ODEs  with  Constant Variables</vt:lpstr>
      <vt:lpstr>Proof of Theorem : CV-FO-ODE</vt:lpstr>
      <vt:lpstr>Proof of Theorem : CV-FO-ODE</vt:lpstr>
      <vt:lpstr>Remark</vt:lpstr>
      <vt:lpstr>The Potential Function</vt:lpstr>
      <vt:lpstr>Linear FO-ODE with Variable Coefficient</vt:lpstr>
      <vt:lpstr>Theory of Solution for Linear FO-ODEs </vt:lpstr>
      <vt:lpstr>The Solution in terms of IF</vt:lpstr>
      <vt:lpstr>The Finale</vt:lpstr>
      <vt:lpstr>The Integrating Factor</vt:lpstr>
      <vt:lpstr>The Final Solution to Linear Inhomogeneous ODE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713</cp:revision>
  <cp:lastPrinted>2002-01-11T03:20:09Z</cp:lastPrinted>
  <dcterms:created xsi:type="dcterms:W3CDTF">2002-01-11T02:48:10Z</dcterms:created>
  <dcterms:modified xsi:type="dcterms:W3CDTF">2019-08-05T05:25:55Z</dcterms:modified>
</cp:coreProperties>
</file>