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sldIdLst>
    <p:sldId id="533" r:id="rId2"/>
    <p:sldId id="878" r:id="rId3"/>
    <p:sldId id="965" r:id="rId4"/>
    <p:sldId id="966" r:id="rId5"/>
    <p:sldId id="967" r:id="rId6"/>
    <p:sldId id="968" r:id="rId7"/>
    <p:sldId id="969" r:id="rId8"/>
    <p:sldId id="970" r:id="rId9"/>
    <p:sldId id="971" r:id="rId10"/>
    <p:sldId id="972" r:id="rId11"/>
    <p:sldId id="973" r:id="rId12"/>
    <p:sldId id="974" r:id="rId13"/>
    <p:sldId id="977" r:id="rId14"/>
    <p:sldId id="975" r:id="rId15"/>
    <p:sldId id="976" r:id="rId16"/>
    <p:sldId id="978" r:id="rId17"/>
    <p:sldId id="979" r:id="rId18"/>
    <p:sldId id="980" r:id="rId19"/>
    <p:sldId id="981" r:id="rId20"/>
    <p:sldId id="982" r:id="rId21"/>
    <p:sldId id="892" r:id="rId22"/>
    <p:sldId id="893" r:id="rId23"/>
    <p:sldId id="894" r:id="rId24"/>
    <p:sldId id="895" r:id="rId25"/>
    <p:sldId id="896" r:id="rId26"/>
    <p:sldId id="897" r:id="rId27"/>
    <p:sldId id="898" r:id="rId28"/>
    <p:sldId id="964" r:id="rId29"/>
    <p:sldId id="907" r:id="rId30"/>
    <p:sldId id="908" r:id="rId31"/>
    <p:sldId id="909" r:id="rId32"/>
    <p:sldId id="914" r:id="rId33"/>
    <p:sldId id="918" r:id="rId34"/>
    <p:sldId id="922" r:id="rId35"/>
    <p:sldId id="925" r:id="rId36"/>
    <p:sldId id="963" r:id="rId37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99"/>
    <a:srgbClr val="FF9900"/>
    <a:srgbClr val="FF9999"/>
    <a:srgbClr val="CC6600"/>
    <a:srgbClr val="FFFFCC"/>
    <a:srgbClr val="E5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5" autoAdjust="0"/>
    <p:restoredTop sz="94434" autoAdjust="0"/>
  </p:normalViewPr>
  <p:slideViewPr>
    <p:cSldViewPr>
      <p:cViewPr varScale="1">
        <p:scale>
          <a:sx n="70" d="100"/>
          <a:sy n="70" d="100"/>
        </p:scale>
        <p:origin x="1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6.wmf"/><Relationship Id="rId5" Type="http://schemas.openxmlformats.org/officeDocument/2006/relationships/image" Target="../media/image11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3.wmf"/><Relationship Id="rId4" Type="http://schemas.openxmlformats.org/officeDocument/2006/relationships/image" Target="../media/image6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1.wmf"/><Relationship Id="rId1" Type="http://schemas.openxmlformats.org/officeDocument/2006/relationships/image" Target="../media/image3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4" Type="http://schemas.openxmlformats.org/officeDocument/2006/relationships/image" Target="../media/image6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7" Type="http://schemas.openxmlformats.org/officeDocument/2006/relationships/image" Target="../media/image76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2.wmf"/><Relationship Id="rId4" Type="http://schemas.openxmlformats.org/officeDocument/2006/relationships/image" Target="../media/image7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5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1-14T04:07:29.4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10904 6743 160,'30'-28'46,"-30"28"-3,20-23 1,-20 23-4,0 0-5,0 0-2,15-16-1,-15 16-1,0 0 1,0 0-7,0 0-10,0 0-9,0 0-5,0 20-2,-3 1-1,1 10-2,-2 12 0,-3 13 2,-1 10-1,-9 9 2,4 8 0,-11 1 2,5-2-1,-5-6 7,0-9-5,3-12 2,2-12-2,8-10 5,-2-10 0,13-23 1,0 0-1,0 0-1,-13-19 1,21-3-1,-8-4 2,5 0-2,1-2-1,1 2-4,-1 6 1,-6 20-5,26-12 5,-9 18-1,7 11 1,2 5 1,0 6-2,10 5 3,1 1-3,-1 3 3,-4-2-2,-1-3 0,-6-6-10,-7-10-15,7 5-38,-7-14-52,-18-7-2,21-4 3,-21 4-6,11-33 39</inkml:trace>
  <inkml:trace contextRef="#ctx0" brushRef="#br0" timeOffset="1410.002">11410 6432 163,'-5'-20'99,"5"20"1,-2-22-44,2 22-14,0 0-19,-11-17-6,11 17-7,0 0-2,-12 22-3,11-3-2,-5 7-8,0 4 6,1 3-6,3 10 7,-4-1-3,8 1 1,2 0-5,3-6 6,5-4 1,1-7 1,5-5 3,3-10-1,1-7-1,3-12-1,1-5-1,-4-11 1,-1-4-2,-5-9 3,-6-2 2,-1-2-9,-13 0 11,-3 2-9,-6 4 6,-10 5-4,3 8 6,-4 2-4,5 7 3,0 3 7,19 10-3,-24-9 2,24 9 0,0 0-2,19-13-1,-1 8-4,8-1-4,8 0 0,0 1-5,3 5 2,4 2-1,-3 3 1,-5 3-3,-5 7 0,-2-4 0,-9 5 1,-17-16 5,26 28-5,-26-28 7,8 19-5,-8-19 5,0 0 2,0 0 4,0 0-4,11-21-6,-3 3 5,3-1-7,6-1 3,-3-1-3,9 7 0,3 8-6,0 6 6,4 9-1,-4 12 6,2 7-5,2 1 7,-4 3-8,-1-2 8,-5-3-5,3-6 7,-3-4-5,-1-17 3,3-10 6,-7-12-10,4-8 9,-2-11-8,-2-9 5,5-9-7,-10-8 4,-5-2-5,-1 2-1,-8 6 7,-1 4-1,-3 8 2,-3 10 0,-4 6 2,4 12 0,3 5 0,8 16-1,0 0-1,-15-19 0,15 19-1,0 0-1,0 0-3,0 0-1,0 0-2,0 0 1,-2 28 0,2-6-1,2 10-1,2 5 1,-2 9-2,3 6 4,3 2 0,7-2 1,5-2-1,-1-5 2,5-10 0,6-5-1,0-11 5,4-6-4,1-12 2,5-6 1,-5-12 0,2-5-1,-1-4 1,-8-2 0,0 2 1,-7 4-1,-8 5-3,-13 17-1,0 0-2,0 0 1,0 0 0,9 24 0,-13-2-2,4 4 2,0 0 1,4 2 2,0-5 0,7-3-1,-11-20 0,19 28 0,-19-28 0,24 15-1,-24-15-1,24 20-5,-13 1 11,-3 5-8,-6 9 6,-4 9-5,-15 7 5,-4 2-5,-8-1 6,-3-5 0,-6-8-3,-3-11 0,8-12-1,1-16-4,10-7-21,-3-17-92,18-4-11,1-2 0,6-3-6,4 3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1-14T04:24:40.3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3971 5051 125,'-11'-21'98,"11"21"-2,-4-22-57,4 22-17,0 0-12,0 0-11,0 0-7,0 0-4,-15-11 0,15 11 0,0 0 1,0 0 1,0 0 2,0 0 2,0 0 5,21 6 1,-21-6 2,24 22-2,-6-4 0,7 5 0,10 5 3,12 1 0,15 1 1,16 0 0,19-1 0,21-3 3,15 0-3,16-3 2,17 1-3,19 4 1,6-1-5,9 3 5,15 5-3,9 3 0,6 1-1,14 0 4,5 1-2,5-2 1,7-1 1,8-4 3,1-1-2,0-1 3,1-3 2,-2-4 2,2 4 1,-7-4 1,-3 4 2,-9-2-2,-3 2 1,-14-2-2,1 4-1,-12-4-5,-7-2 1,-8-6-3,-5 1 1,-6-8-3,-6-2-1,-13-5 4,1 0 2,-14-8 1,-3 2 0,-8-3 2,-4 3-1,-15-6 3,-5 7-2,-17-5-1,-9 6-4,-19-2-2,-14 4 0,-19 0-1,-12 0-1,-17 0-2,-9-1 0,-15-1-1,0 0 1,0 0 1,0 0 0,0 0-1,0 0 1,0 0 1,0 0 1,0 0 0,0 0-2,0 0-9,0 0-28,0 0-81,0 0-5,6-18 1,-6 18-3,-6-22-1</inkml:trace>
  <inkml:trace contextRef="#ctx0" brushRef="#br0" timeOffset="540.0007">12679 5623 210,'0'0'93,"0"0"-2,0 0-69,0 0-13,37 11-7,-7 0 0,7 4 0,8 2 0,15 3-1,4 0-1,3 5 1,8 1-2,5 3 1,0 3 1,2 1-2,3 1 1,-11 5-3,-6 2 2,-7 1-3,-16 1 2,-15 2-4,-23-5 2,-14 3 0,-23 0 1,-19-6 0,-14-2 2,-16-3 0,-8-1 2,-9-3 7,-1-2 4,-7-3 3,8-1 8,7-9 5,20 0 6,-4-8-1,28 1 8,7-21-11,16 0-5,18-20-3,14-4-9,14-19-1,11-5-8,16-15 2,-3-9-13,10-2-8,-3-10-84,-1 10-27,-15 6 0,-15 7-7,-7 12-2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1-14T04:56:16.7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13871 14718 136,'0'0'88,"0"0"-3,0 0-37,2-24-15,-2 24-6,24-13-11,-5 11-2,-1-1-4,7 1 0,4-2 0,9 0 1,7 1 0,9-5 3,11-7 5,27-7 3,12-19 1,33-11 2,12-22 3,29-8-3,12-20 0,27-9-3,9-14-9,19 1-2,-2 0-7,5-1 0,4 4-5,8 4 1,-6 2-3,-2 9 1,-3 6 3,-8 7-2,-8 6 8,-14 11-5,-21 3 4,-19 18-6,-22 6 4,-22 12-3,-29 6 2,-20 7-3,-24 7-3,-15 8-1,-16 5-4,-31 4-3,25 0-20,-25 0-48,-30 7-52,0 8-3,-9 6 3,-16 5 0,-14 3 44</inkml:trace>
  <inkml:trace contextRef="#ctx0" brushRef="#br0" timeOffset="730.001">13714 14750 254,'0'0'88,"28"-20"-26,-28 20-23,37-13-11,-11 11-6,6 13-9,6 0-5,8 4-1,5 0 0,5 3 2,5 3 0,9 3-3,4-4-1,10 1 1,6-1-1,13 6 2,13-4 0,14 3 2,18 1-2,16 0 4,19 3-3,21 7 2,15-5-1,16 4 0,12 6-2,12 2 2,9-2-1,10 5 1,6-5 0,-6 0-1,1 2-2,-8-1 1,-12-6-2,-14-1 0,-13-3 0,-21-5-2,-19-2-2,-16-3 2,-23-5-1,-22-3 1,-21-2-2,-28-5 3,-16-3 0,-22-1 3,-14-1 0,-13-5 0,-17 3-5,-4-21-4,4 21-16,-26-31-48,4 12-62,1-7-7,-5-6 3,-8-1-6,-3-8 5</inkml:trace>
  <inkml:trace contextRef="#ctx0" brushRef="#br0" timeOffset="1770.0025">19151 12523 153,'-2'-18'84,"2"18"-4,0 0-66,22-13-8,-22 13-5,36 7 0,-10 3 2,7 10 2,5 2 8,7 10 0,16 7 6,8-2-1,19 8 5,15-1-5,16 4 2,22-3-4,19 3-1,20 1-5,18-5-1,18 4-3,14-1 2,17-3-3,9-1 2,9-2 2,8-2-1,3-4 3,3 1 1,-7-9 1,1 3-1,-13-6 0,-8 4-1,-17-7-1,-12 1-4,-23-4 0,-17 3-2,-24-4-1,-19-4-1,-23 0 1,-16-2-1,-24-4 1,-19-1 1,-15-4 3,-13-1 4,-15-1-1,-15 0 0,0 0-1,0 0 0,0 0-3,-21-13-1,21 13-2,-26-5-3,9 7-6,-2 0 3,1 3 0,-7 6 1,-4 8 2,-9 9-5,-10 9 1,-14 4-2,-20 7 6,-28 10-5,-21 10 5,-30 7-5,-31 10 2,-31 4 3,-31 6 1,-26 5 5,-28 10-2,-14-1 3,-12 1-1,0 1 1,1-5 1,12 4 3,11-6-6,20-2 0,28-13-1,21-2 1,27-7-3,25-11 2,28-12-4,25-10 3,26-12-6,24-11 0,18-3-17,18-23-62,18 0-48,14-9-5,1-8 0,4-11-4,-6-12 3</inkml:trace>
  <inkml:trace contextRef="#ctx0" brushRef="#br0" timeOffset="2485.0038">13699 14648 150,'0'0'91,"0"0"-10,19 7-6,-19-7-8,24-24-8,-5 0-13,12-2-13,7-15-13,18-11-12,11-13 0,19-13-4,15-13-2,20-18-2,23-16-1,30-18 2,22-22 1,28-11 1,23-16-2,20-6-1,19-16 1,20-5 0,4-2 5,8-4-1,9 6 0,0 0 0,0 2 2,-4 9 2,-15 16 0,-11 14-1,-28 11-7,-16 22-1,-37 19 2,-25 20-1,-30 19-2,-29 11 1,-29 14-3,-23 18 3,-24 10 2,-13 10-1,-17 9-8,-26 15-3,23-7-15,-40 9-26,-3 13-81,-10 3-2,-13 3-1,-13 6 2,-12-2 52</inkml:trace>
  <inkml:trace contextRef="#ctx0" brushRef="#br0" timeOffset="3525.0052">17583 7476 272,'-6'-26'104,"20"6"-2,4-8-86,12-4-14,15-1-12,17-6 3,12-2-3,20 2 6,8 0 0,5 7 2,7 5-1,7 10 0,-1 9 1,3 14 0,-1 13-1,-8 14 0,0 13 1,-6 16 1,-3 14 0,-12 13 1,-3 15 1,-16 15-1,-10 13 1,-4 7 0,-15 8 3,-6 7-6,-4 5 4,-3 3-3,-2-2 5,0-4-3,-4-4 5,-2-9-1,1-2 1,-1-15-1,-5-9 4,-1-14 2,-3-12 2,-5-15 1,-3-15-3,-1-15 1,-6-7 0,0-16 3,0-3 1,0-20 0,0 0-3,0 0 0,-6 17 0,6-17 0,0 0-2,0 0-2,0 0-3,0 0-3,0 0-6,0 0-20,-2-28-52,2 28-57,-5-32 1,-7 6-2,-1-3-1,-9-7 84</inkml:trace>
  <inkml:trace contextRef="#ctx0" brushRef="#br0" timeOffset="3825.0056">19689 9794 251,'26'29'116,"-2"3"-1,6-2-88,7 11-9,1-3-5,-1 1-6,-1-7 2,-5-8 3,-6-9 0,1-9 2,-8-18 0,1-8 1,-13-13-2,-1-3 1,-10-1-3,3 6-5,-4 3-4,-3 7-4,9 21-17,-21 10-64,16 18-46,5 12-2,0 1-2,0 7-1,-6 1 97</inkml:trace>
  <inkml:trace contextRef="#ctx0" brushRef="#br0" timeOffset="4765.007">13718 14858 152,'-13'-36'105,"-1"-8"7,5 1-36,15 8-17,-1-4-18,12 11-7,-8 0-5,10 10-12,0 7-6,-2 9-11,3 7-2,3 8 1,-3 10 0,3 4 2,8 7 2,5 7 0,3 9 0,6 5 2,7 14-2,6 9 5,9 9-4,16 17 2,1 6-5,15 7 4,7 4 1,17 12 0,12 3 0,9 11-2,11 5 3,9 6 4,4 7-1,6 6 0,-2 0-2,-4 5 3,-7-9-3,-12-9 3,-7-17-5,-18-13 1,-18-14-1,-14-21-6,-23-17 0,-15-24-11,-17-13-19,-37-39-92,0 0-7,-16-17-8,-22-29 1,-18-19 2</inkml:trace>
  <inkml:trace contextRef="#ctx0" brushRef="#br0" timeOffset="5695.0083">12840 10395 258,'-14'-16'111,"-2"-1"-1,16 17-88,-21-2-5,21 2-11,-24 39-6,5 4 0,-3 11-4,-4 14 4,-6 18-2,-6 20 5,-8 16-2,-1 17 3,-5 16-4,-1 10 4,5 19 0,-6 14 0,9 16 4,0 5-3,4 15 3,9 13-3,8 9 8,5 4-4,13 8 3,10-1-4,9 2 2,13-3-3,21-8 1,5-9 2,16-8-5,5-12 0,9-14 2,9-18-1,8-8 2,8-16 2,-1-13 0,8-17-3,0-11 2,4-17 0,5-11 0,-5-19-1,5-9-2,-5-14 0,5-12-2,-5-11 2,-6-6 0,6-10-2,-8-7-1,-3-7 0,-3-1 2,-1-6-1,-8-2-4,-1-4 3,-1-2-4,-7-1 1,0-2 1,-6 1 2,-5-1-3,-2-2 0,-4 0 2,-7 2-3,-6 1 3,-8-1-1,-5 3-2,-11 1-1,0 3 2,-14-4 0,1 6 2,-19 0-5,24-3-4,-24 3-10,0 0-27,17-10-86,-17 10-1,0 0-3,-17-26 2,4 10 3</inkml:trace>
  <inkml:trace contextRef="#ctx0" brushRef="#br0" timeOffset="5945.0086">15388 16598 343,'-19'-11'111,"19"11"2,0 0-68,19 16-26,5-3-10,4 2-1,13 4-4,2-1 0,6 10 1,1-2-2,1 8 1,-6 1 0,-4 11-1,-17 6 3,-5 15 0,-19 6 1,-6 3-11,-13 7-102,-11 5-13,-14-5 0,-12-9-7,-12-10-4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5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ustomXml" Target="../ink/ink3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png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Relationship Id="rId9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image" Target="../media/image4.png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image" Target="../media/image15.wmf"/><Relationship Id="rId5" Type="http://schemas.openxmlformats.org/officeDocument/2006/relationships/oleObject" Target="../embeddings/oleObject8.bin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12.wmf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4.pn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5" Type="http://schemas.openxmlformats.org/officeDocument/2006/relationships/customXml" Target="../ink/ink4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4.png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6.wmf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4.png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4.png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.png"/><Relationship Id="rId4" Type="http://schemas.openxmlformats.org/officeDocument/2006/relationships/image" Target="../media/image59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0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62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3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64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37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6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4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.png"/><Relationship Id="rId4" Type="http://schemas.openxmlformats.org/officeDocument/2006/relationships/image" Target="../media/image69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74.wmf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6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1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5" Type="http://schemas.openxmlformats.org/officeDocument/2006/relationships/oleObject" Target="../embeddings/oleObject50.bin"/><Relationship Id="rId10" Type="http://schemas.openxmlformats.org/officeDocument/2006/relationships/image" Target="../media/image73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47.bin"/><Relationship Id="rId14" Type="http://schemas.openxmlformats.org/officeDocument/2006/relationships/image" Target="../media/image75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7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79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5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image" Target="../media/image85.png"/><Relationship Id="rId7" Type="http://schemas.openxmlformats.org/officeDocument/2006/relationships/image" Target="../media/image8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4.png"/><Relationship Id="rId4" Type="http://schemas.openxmlformats.org/officeDocument/2006/relationships/image" Target="../media/image86.jpeg"/><Relationship Id="rId9" Type="http://schemas.openxmlformats.org/officeDocument/2006/relationships/image" Target="../media/image84.wmf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.png"/><Relationship Id="rId5" Type="http://schemas.openxmlformats.org/officeDocument/2006/relationships/image" Target="../media/image88.wmf"/><Relationship Id="rId4" Type="http://schemas.openxmlformats.org/officeDocument/2006/relationships/oleObject" Target="../embeddings/oleObject5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9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3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emf"/><Relationship Id="rId4" Type="http://schemas.openxmlformats.org/officeDocument/2006/relationships/customXml" Target="../ink/ink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5.w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35107"/>
            <a:ext cx="6754813" cy="838200"/>
          </a:xfrm>
        </p:spPr>
        <p:txBody>
          <a:bodyPr/>
          <a:lstStyle/>
          <a:p>
            <a:r>
              <a:rPr lang="en-IN" sz="2800" dirty="0" smtClean="0"/>
              <a:t>Analysis of Hyperbolic SO-PDES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523169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b="1" dirty="0" smtClean="0">
                <a:solidFill>
                  <a:srgbClr val="FF0000"/>
                </a:solidFill>
                <a:latin typeface="Vladimir Script" panose="03050402040407070305" pitchFamily="66" charset="0"/>
                <a:cs typeface="JasmineUPC" panose="02020603050405020304" pitchFamily="18" charset="-34"/>
              </a:rPr>
              <a:t> Uncontrolled Evolution of </a:t>
            </a:r>
            <a:r>
              <a:rPr lang="en-IN" b="1" dirty="0" err="1" smtClean="0">
                <a:solidFill>
                  <a:srgbClr val="FF0000"/>
                </a:solidFill>
                <a:latin typeface="Vladimir Script" panose="03050402040407070305" pitchFamily="66" charset="0"/>
                <a:cs typeface="JasmineUPC" panose="02020603050405020304" pitchFamily="18" charset="-34"/>
              </a:rPr>
              <a:t>Thermofluid</a:t>
            </a:r>
            <a:r>
              <a:rPr lang="en-IN" b="1" dirty="0" smtClean="0">
                <a:solidFill>
                  <a:srgbClr val="FF0000"/>
                </a:solidFill>
                <a:latin typeface="Vladimir Script" panose="03050402040407070305" pitchFamily="66" charset="0"/>
                <a:cs typeface="JasmineUPC" panose="02020603050405020304" pitchFamily="18" charset="-34"/>
              </a:rPr>
              <a:t> Systems</a:t>
            </a:r>
            <a:r>
              <a:rPr lang="en-IN" b="1" dirty="0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…..</a:t>
            </a:r>
            <a:endParaRPr lang="en-US" b="1" dirty="0">
              <a:solidFill>
                <a:srgbClr val="FF0000"/>
              </a:solidFill>
              <a:latin typeface="Curlz MT" panose="04040404050702020202" pitchFamily="82" charset="0"/>
              <a:cs typeface="JasmineUPC" panose="02020603050405020304" pitchFamily="18" charset="-34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714750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2127575" y="214632"/>
            <a:ext cx="4480861" cy="609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294080"/>
            <a:ext cx="7772400" cy="737187"/>
          </a:xfrm>
        </p:spPr>
        <p:txBody>
          <a:bodyPr/>
          <a:lstStyle/>
          <a:p>
            <a:r>
              <a:rPr lang="en-IN" sz="2800" dirty="0" smtClean="0"/>
              <a:t>SO-Hyperbolic PDEs : Definition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995" y="1216667"/>
            <a:ext cx="8389084" cy="3171873"/>
          </a:xfrm>
        </p:spPr>
        <p:txBody>
          <a:bodyPr/>
          <a:lstStyle/>
          <a:p>
            <a:r>
              <a:rPr lang="en-IN" sz="2400" dirty="0" smtClean="0"/>
              <a:t>Like Parabolic </a:t>
            </a:r>
            <a:r>
              <a:rPr lang="en-IN" sz="2400" dirty="0"/>
              <a:t>equations, which describes a </a:t>
            </a:r>
            <a:r>
              <a:rPr lang="en-IN" sz="2400" dirty="0" smtClean="0"/>
              <a:t>temporal evolution of a process, hyperbolic evolution equations </a:t>
            </a:r>
            <a:r>
              <a:rPr lang="en-IN" sz="2400" dirty="0"/>
              <a:t>describe processes that are evolving in time. </a:t>
            </a:r>
            <a:endParaRPr lang="en-IN" sz="2400" dirty="0" smtClean="0"/>
          </a:p>
          <a:p>
            <a:r>
              <a:rPr lang="en-IN" sz="2400" dirty="0" smtClean="0"/>
              <a:t>For </a:t>
            </a:r>
            <a:r>
              <a:rPr lang="en-IN" sz="2400" dirty="0"/>
              <a:t>such an equation the initial </a:t>
            </a:r>
            <a:r>
              <a:rPr lang="en-IN" sz="2400" dirty="0" smtClean="0"/>
              <a:t>state of </a:t>
            </a:r>
            <a:r>
              <a:rPr lang="en-IN" sz="2400" dirty="0"/>
              <a:t>the system is part of the auxiliary data for a well-posed problem.</a:t>
            </a:r>
          </a:p>
          <a:p>
            <a:r>
              <a:rPr lang="en-IN" sz="2400" dirty="0"/>
              <a:t>The archetypal </a:t>
            </a:r>
            <a:r>
              <a:rPr lang="en-IN" sz="2400" dirty="0" smtClean="0"/>
              <a:t>hyperbolic </a:t>
            </a:r>
            <a:r>
              <a:rPr lang="en-IN" sz="2400" dirty="0"/>
              <a:t>evolution equation is the </a:t>
            </a:r>
            <a:r>
              <a:rPr lang="en-IN" sz="2400" i="1" dirty="0" smtClean="0"/>
              <a:t>Wave</a:t>
            </a:r>
            <a:r>
              <a:rPr lang="en-IN" sz="2400" dirty="0" smtClean="0"/>
              <a:t> </a:t>
            </a:r>
            <a:r>
              <a:rPr lang="en-IN" sz="2400" dirty="0"/>
              <a:t>E</a:t>
            </a:r>
            <a:r>
              <a:rPr lang="en-IN" sz="2400" dirty="0" smtClean="0"/>
              <a:t>quation.</a:t>
            </a:r>
          </a:p>
          <a:p>
            <a:r>
              <a:rPr lang="en-IN" sz="2400" dirty="0" smtClean="0"/>
              <a:t>The one dimensional Wave Equation is: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195413"/>
              </p:ext>
            </p:extLst>
          </p:nvPr>
        </p:nvGraphicFramePr>
        <p:xfrm>
          <a:off x="3203799" y="4636477"/>
          <a:ext cx="231457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77" name="Equation" r:id="rId3" imgW="838080" imgH="419040" progId="Equation.3">
                  <p:embed/>
                </p:oleObj>
              </mc:Choice>
              <mc:Fallback>
                <p:oleObj name="Equation" r:id="rId3" imgW="838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3799" y="4636477"/>
                        <a:ext cx="2314575" cy="115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2091876" y="5807075"/>
            <a:ext cx="4538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c</a:t>
            </a:r>
            <a:r>
              <a:rPr lang="en-IN" dirty="0">
                <a:latin typeface="+mn-lt"/>
              </a:rPr>
              <a:t> is the velocity of the wave.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3868920" y="2106360"/>
              <a:ext cx="747720" cy="6548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58480" y="2094120"/>
                <a:ext cx="770760" cy="67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13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76200"/>
            <a:ext cx="7194329" cy="1143000"/>
          </a:xfrm>
        </p:spPr>
        <p:txBody>
          <a:bodyPr/>
          <a:lstStyle/>
          <a:p>
            <a:r>
              <a:rPr lang="en-IN" sz="2800" dirty="0"/>
              <a:t>Physical </a:t>
            </a:r>
            <a:r>
              <a:rPr lang="en-IN" sz="2800" dirty="0" smtClean="0"/>
              <a:t>space representation </a:t>
            </a:r>
            <a:r>
              <a:rPr lang="en-IN" sz="2800" dirty="0"/>
              <a:t>of a uniform wave train </a:t>
            </a:r>
            <a:r>
              <a:rPr lang="en-IN" sz="2800" dirty="0" smtClean="0"/>
              <a:t>and </a:t>
            </a:r>
            <a:r>
              <a:rPr lang="en-IN" sz="2800" dirty="0"/>
              <a:t>a wave packet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67" y="1285975"/>
            <a:ext cx="5643033" cy="2362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59519" y="3546772"/>
            <a:ext cx="4971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Uniform Wave Train in Fluid Medium </a:t>
            </a:r>
            <a:endParaRPr lang="en-I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854" y="4057922"/>
            <a:ext cx="4572000" cy="17335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43596" y="5791472"/>
            <a:ext cx="4210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A Wave Packet in Fluid Medium</a:t>
            </a:r>
            <a:endParaRPr lang="en-IN" dirty="0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673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69" y="67350"/>
            <a:ext cx="6963770" cy="1143000"/>
          </a:xfrm>
        </p:spPr>
        <p:txBody>
          <a:bodyPr/>
          <a:lstStyle/>
          <a:p>
            <a:r>
              <a:rPr lang="en-IN" sz="2800" dirty="0" smtClean="0"/>
              <a:t>Geometric Interpretation of A Linear Hyperbolic SO-PDE </a:t>
            </a:r>
            <a:endParaRPr lang="en-IN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125126"/>
              </p:ext>
            </p:extLst>
          </p:nvPr>
        </p:nvGraphicFramePr>
        <p:xfrm>
          <a:off x="1522413" y="2146056"/>
          <a:ext cx="6610350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10" name="Equation" r:id="rId3" imgW="2857320" imgH="444240" progId="Equation.3">
                  <p:embed/>
                </p:oleObj>
              </mc:Choice>
              <mc:Fallback>
                <p:oleObj name="Equation" r:id="rId3" imgW="28573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2413" y="2146056"/>
                        <a:ext cx="6610350" cy="103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59407" y="1600200"/>
            <a:ext cx="8684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General Second Order Linear SO-PDE</a:t>
            </a:r>
            <a:endParaRPr lang="en-IN" dirty="0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459675" y="3541121"/>
            <a:ext cx="8684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The Wave Equation is:</a:t>
            </a:r>
            <a:endParaRPr lang="en-IN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963840"/>
              </p:ext>
            </p:extLst>
          </p:nvPr>
        </p:nvGraphicFramePr>
        <p:xfrm>
          <a:off x="3810000" y="3259068"/>
          <a:ext cx="231457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11" name="Equation" r:id="rId6" imgW="838080" imgH="419040" progId="Equation.3">
                  <p:embed/>
                </p:oleObj>
              </mc:Choice>
              <mc:Fallback>
                <p:oleObj name="Equation" r:id="rId6" imgW="838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10000" y="3259068"/>
                        <a:ext cx="2314575" cy="115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558499" y="4699996"/>
            <a:ext cx="297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R = 1; S = 0 &amp; T = -c</a:t>
            </a:r>
            <a:r>
              <a:rPr lang="en-IN" i="1" baseline="30000" dirty="0" smtClean="0"/>
              <a:t>2</a:t>
            </a:r>
            <a:endParaRPr lang="en-IN" i="1" baseline="30000" dirty="0"/>
          </a:p>
        </p:txBody>
      </p:sp>
    </p:spTree>
    <p:extLst>
      <p:ext uri="{BB962C8B-B14F-4D97-AF65-F5344CB8AC3E}">
        <p14:creationId xmlns:p14="http://schemas.microsoft.com/office/powerpoint/2010/main" val="200768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3343"/>
            <a:ext cx="6947193" cy="1143000"/>
          </a:xfrm>
        </p:spPr>
        <p:txBody>
          <a:bodyPr/>
          <a:lstStyle/>
          <a:p>
            <a:r>
              <a:rPr lang="en-IN" sz="2800" dirty="0" smtClean="0"/>
              <a:t>Characteristics of the Surface Defined by A Linear SO-PDE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404" y="1590860"/>
            <a:ext cx="5530755" cy="533400"/>
          </a:xfrm>
        </p:spPr>
        <p:txBody>
          <a:bodyPr/>
          <a:lstStyle/>
          <a:p>
            <a:r>
              <a:rPr lang="en-IN" sz="2400" dirty="0" smtClean="0"/>
              <a:t>The slope of characteristic curve is: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509771"/>
              </p:ext>
            </p:extLst>
          </p:nvPr>
        </p:nvGraphicFramePr>
        <p:xfrm>
          <a:off x="5540375" y="1365250"/>
          <a:ext cx="539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43" name="Equation" r:id="rId3" imgW="215640" imgH="393480" progId="Equation.3">
                  <p:embed/>
                </p:oleObj>
              </mc:Choice>
              <mc:Fallback>
                <p:oleObj name="Equation" r:id="rId3" imgW="215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40375" y="1365250"/>
                        <a:ext cx="539750" cy="98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37463" y="2475517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Theorem for Linear SO-PDE: The equation </a:t>
            </a:r>
            <a:r>
              <a:rPr lang="en-IN" dirty="0">
                <a:latin typeface="+mn-lt"/>
              </a:rPr>
              <a:t>for the slope of the </a:t>
            </a:r>
            <a:r>
              <a:rPr lang="en-IN" dirty="0" smtClean="0">
                <a:latin typeface="+mn-lt"/>
              </a:rPr>
              <a:t>characteristic curve is </a:t>
            </a:r>
            <a:endParaRPr lang="en-IN" dirty="0">
              <a:latin typeface="+mn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664143"/>
              </p:ext>
            </p:extLst>
          </p:nvPr>
        </p:nvGraphicFramePr>
        <p:xfrm>
          <a:off x="3048000" y="3317868"/>
          <a:ext cx="3554412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44" name="Equation" r:id="rId5" imgW="1536480" imgH="469800" progId="Equation.3">
                  <p:embed/>
                </p:oleObj>
              </mc:Choice>
              <mc:Fallback>
                <p:oleObj name="Equation" r:id="rId5" imgW="153648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0" y="3317868"/>
                        <a:ext cx="3554412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31745" y="4644748"/>
            <a:ext cx="297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R = 1; S = 0 &amp; T = -c</a:t>
            </a:r>
            <a:r>
              <a:rPr lang="en-IN" i="1" baseline="30000" dirty="0" smtClean="0"/>
              <a:t>2</a:t>
            </a:r>
            <a:endParaRPr lang="en-IN" i="1" baseline="30000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108872"/>
              </p:ext>
            </p:extLst>
          </p:nvPr>
        </p:nvGraphicFramePr>
        <p:xfrm>
          <a:off x="3300413" y="5343525"/>
          <a:ext cx="2144712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45" name="Equation" r:id="rId8" imgW="927000" imgH="469800" progId="Equation.3">
                  <p:embed/>
                </p:oleObj>
              </mc:Choice>
              <mc:Fallback>
                <p:oleObj name="Equation" r:id="rId8" imgW="927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00413" y="5343525"/>
                        <a:ext cx="2144712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9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766"/>
            <a:ext cx="7772400" cy="1143000"/>
          </a:xfrm>
        </p:spPr>
        <p:txBody>
          <a:bodyPr/>
          <a:lstStyle/>
          <a:p>
            <a:r>
              <a:rPr lang="en-IN" sz="2800" dirty="0" smtClean="0"/>
              <a:t>Discriminant of A Linear SO-PDE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7" y="1075255"/>
            <a:ext cx="8281053" cy="1447800"/>
          </a:xfrm>
        </p:spPr>
        <p:txBody>
          <a:bodyPr/>
          <a:lstStyle/>
          <a:p>
            <a:r>
              <a:rPr lang="en-IN" sz="2400" dirty="0"/>
              <a:t>T</a:t>
            </a:r>
            <a:r>
              <a:rPr lang="en-IN" sz="2400" dirty="0" smtClean="0"/>
              <a:t>he nature of a Linear SO-PDE is distinguished by the relative magnitude of coefficients of higher order differentials. </a:t>
            </a:r>
          </a:p>
          <a:p>
            <a:r>
              <a:rPr lang="en-IN" sz="2400" dirty="0" smtClean="0"/>
              <a:t>Define discriminant of a Linear SO-PDE as:</a:t>
            </a:r>
            <a:endParaRPr lang="en-IN" sz="24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168297"/>
              </p:ext>
            </p:extLst>
          </p:nvPr>
        </p:nvGraphicFramePr>
        <p:xfrm>
          <a:off x="1606583" y="2450955"/>
          <a:ext cx="5715000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0" name="Equation" r:id="rId3" imgW="2082600" imgH="228600" progId="Equation.3">
                  <p:embed/>
                </p:oleObj>
              </mc:Choice>
              <mc:Fallback>
                <p:oleObj name="Equation" r:id="rId3" imgW="2082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6583" y="2450955"/>
                        <a:ext cx="5715000" cy="627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523074"/>
              </p:ext>
            </p:extLst>
          </p:nvPr>
        </p:nvGraphicFramePr>
        <p:xfrm>
          <a:off x="507243" y="3150125"/>
          <a:ext cx="3203575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1" name="Equation" r:id="rId5" imgW="1384200" imgH="457200" progId="Equation.3">
                  <p:embed/>
                </p:oleObj>
              </mc:Choice>
              <mc:Fallback>
                <p:oleObj name="Equation" r:id="rId5" imgW="1384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243" y="3150125"/>
                        <a:ext cx="3203575" cy="1058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9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710818" y="3433421"/>
            <a:ext cx="297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R = 1; S = 0 &amp; T = -c</a:t>
            </a:r>
            <a:r>
              <a:rPr lang="en-IN" i="1" baseline="30000" dirty="0" smtClean="0"/>
              <a:t>2</a:t>
            </a:r>
            <a:endParaRPr lang="en-IN" i="1" baseline="30000" dirty="0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880696"/>
              </p:ext>
            </p:extLst>
          </p:nvPr>
        </p:nvGraphicFramePr>
        <p:xfrm>
          <a:off x="6676652" y="3143722"/>
          <a:ext cx="229235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2" name="Equation" r:id="rId8" imgW="990360" imgH="457200" progId="Equation.3">
                  <p:embed/>
                </p:oleObj>
              </mc:Choice>
              <mc:Fallback>
                <p:oleObj name="Equation" r:id="rId8" imgW="9903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76652" y="3143722"/>
                        <a:ext cx="2292350" cy="105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374755"/>
              </p:ext>
            </p:extLst>
          </p:nvPr>
        </p:nvGraphicFramePr>
        <p:xfrm>
          <a:off x="4163362" y="4027803"/>
          <a:ext cx="123507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3" name="Equation" r:id="rId10" imgW="533160" imgH="393480" progId="Equation.3">
                  <p:embed/>
                </p:oleObj>
              </mc:Choice>
              <mc:Fallback>
                <p:oleObj name="Equation" r:id="rId10" imgW="5331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163362" y="4027803"/>
                        <a:ext cx="1235075" cy="91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701045"/>
              </p:ext>
            </p:extLst>
          </p:nvPr>
        </p:nvGraphicFramePr>
        <p:xfrm>
          <a:off x="1055688" y="5367833"/>
          <a:ext cx="2144712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4" name="Equation" r:id="rId12" imgW="927000" imgH="469800" progId="Equation.3">
                  <p:embed/>
                </p:oleObj>
              </mc:Choice>
              <mc:Fallback>
                <p:oleObj name="Equation" r:id="rId12" imgW="927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55688" y="5367833"/>
                        <a:ext cx="2144712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101936"/>
              </p:ext>
            </p:extLst>
          </p:nvPr>
        </p:nvGraphicFramePr>
        <p:xfrm>
          <a:off x="3898900" y="5576906"/>
          <a:ext cx="402590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5" name="Equation" r:id="rId14" imgW="1739880" imgH="457200" progId="Equation.3">
                  <p:embed/>
                </p:oleObj>
              </mc:Choice>
              <mc:Fallback>
                <p:oleObj name="Equation" r:id="rId14" imgW="17398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898900" y="5576906"/>
                        <a:ext cx="4025900" cy="105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own Arrow 3"/>
          <p:cNvSpPr/>
          <p:nvPr/>
        </p:nvSpPr>
        <p:spPr bwMode="auto">
          <a:xfrm>
            <a:off x="4781843" y="4773319"/>
            <a:ext cx="304800" cy="72681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47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33066" y="-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Direct Method of Solving H-SO-PDE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689525"/>
              </p:ext>
            </p:extLst>
          </p:nvPr>
        </p:nvGraphicFramePr>
        <p:xfrm>
          <a:off x="3581400" y="1304539"/>
          <a:ext cx="123507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19" name="Equation" r:id="rId4" imgW="533160" imgH="393480" progId="Equation.3">
                  <p:embed/>
                </p:oleObj>
              </mc:Choice>
              <mc:Fallback>
                <p:oleObj name="Equation" r:id="rId4" imgW="5331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81400" y="1304539"/>
                        <a:ext cx="1235075" cy="91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44152" y="2464428"/>
            <a:ext cx="4272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Equations of Characteristic lines:</a:t>
            </a:r>
            <a:endParaRPr lang="en-IN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86630"/>
              </p:ext>
            </p:extLst>
          </p:nvPr>
        </p:nvGraphicFramePr>
        <p:xfrm>
          <a:off x="5050915" y="2414134"/>
          <a:ext cx="1735138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20" name="Equation" r:id="rId6" imgW="749160" imgH="215640" progId="Equation.3">
                  <p:embed/>
                </p:oleObj>
              </mc:Choice>
              <mc:Fallback>
                <p:oleObj name="Equation" r:id="rId6" imgW="7491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50915" y="2414134"/>
                        <a:ext cx="1735138" cy="50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962555"/>
              </p:ext>
            </p:extLst>
          </p:nvPr>
        </p:nvGraphicFramePr>
        <p:xfrm>
          <a:off x="3276600" y="3591231"/>
          <a:ext cx="2090722" cy="683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21" name="Equation" r:id="rId8" imgW="660240" imgH="215640" progId="Equation.3">
                  <p:embed/>
                </p:oleObj>
              </mc:Choice>
              <mc:Fallback>
                <p:oleObj name="Equation" r:id="rId8" imgW="6602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76600" y="3591231"/>
                        <a:ext cx="2090722" cy="683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544152" y="4321594"/>
            <a:ext cx="8134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two families of characteristics are </a:t>
            </a:r>
            <a:r>
              <a:rPr lang="en-IN" dirty="0" smtClean="0">
                <a:latin typeface="+mn-lt"/>
              </a:rPr>
              <a:t>described as </a:t>
            </a:r>
            <a:r>
              <a:rPr lang="en-IN" dirty="0">
                <a:latin typeface="+mn-lt"/>
              </a:rPr>
              <a:t>waves travelling in opposite </a:t>
            </a:r>
            <a:r>
              <a:rPr lang="en-IN" dirty="0" smtClean="0">
                <a:latin typeface="+mn-lt"/>
              </a:rPr>
              <a:t>direction at </a:t>
            </a:r>
            <a:r>
              <a:rPr lang="en-IN" dirty="0">
                <a:latin typeface="+mn-lt"/>
              </a:rPr>
              <a:t>speed </a:t>
            </a:r>
            <a:r>
              <a:rPr lang="en-IN" i="1" dirty="0" smtClean="0">
                <a:latin typeface="+mn-lt"/>
              </a:rPr>
              <a:t>c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91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Fourier's View of Waves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157" y="1265620"/>
            <a:ext cx="6553200" cy="2019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407" y="4095506"/>
            <a:ext cx="6457950" cy="197167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771830" y="6059208"/>
            <a:ext cx="4971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Uniform Wave Train in Fluid Medium </a:t>
            </a:r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1854351" y="3381234"/>
            <a:ext cx="4210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A Wave Packet in Fluid Medium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3" name="Ink 22"/>
              <p14:cNvContentPartPr/>
              <p14:nvPr/>
            </p14:nvContentPartPr>
            <p14:xfrm>
              <a:off x="1418760" y="1798920"/>
              <a:ext cx="3515760" cy="54252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11560" y="1791720"/>
                <a:ext cx="3531240" cy="56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403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2" y="43218"/>
            <a:ext cx="6962633" cy="1143000"/>
          </a:xfrm>
        </p:spPr>
        <p:txBody>
          <a:bodyPr/>
          <a:lstStyle/>
          <a:p>
            <a:r>
              <a:rPr lang="en-IN" sz="2800" dirty="0" smtClean="0"/>
              <a:t>Transformation from Physical to Characteristic Space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351357" y="1140524"/>
            <a:ext cx="84832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Consider </a:t>
            </a:r>
            <a:r>
              <a:rPr lang="en-IN" dirty="0">
                <a:latin typeface="+mn-lt"/>
              </a:rPr>
              <a:t>the coordinate transform </a:t>
            </a:r>
            <a:r>
              <a:rPr lang="en-IN" i="1" dirty="0">
                <a:latin typeface="+mn-lt"/>
              </a:rPr>
              <a:t>(x; y)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(; )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where  and  are such that the </a:t>
            </a:r>
            <a:r>
              <a:rPr lang="en-IN" dirty="0" err="1">
                <a:latin typeface="+mn-lt"/>
              </a:rPr>
              <a:t>Jacobian</a:t>
            </a:r>
            <a:r>
              <a:rPr lang="en-IN" dirty="0">
                <a:latin typeface="+mn-lt"/>
              </a:rPr>
              <a:t>,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624450"/>
              </p:ext>
            </p:extLst>
          </p:nvPr>
        </p:nvGraphicFramePr>
        <p:xfrm>
          <a:off x="3619167" y="1602777"/>
          <a:ext cx="3276601" cy="1327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51" name="Equation" r:id="rId4" imgW="1942920" imgH="787320" progId="Equation.3">
                  <p:embed/>
                </p:oleObj>
              </mc:Choice>
              <mc:Fallback>
                <p:oleObj name="Equation" r:id="rId4" imgW="1942920" imgH="787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19167" y="1602777"/>
                        <a:ext cx="3276601" cy="13277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351357" y="3025040"/>
            <a:ext cx="84832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A hyperbolic equation has its own transformation </a:t>
            </a:r>
            <a:r>
              <a:rPr lang="en-IN" dirty="0" err="1" smtClean="0">
                <a:latin typeface="+mn-lt"/>
              </a:rPr>
              <a:t>fucntions</a:t>
            </a:r>
            <a:r>
              <a:rPr lang="en-IN" dirty="0" smtClean="0">
                <a:latin typeface="+mn-lt"/>
              </a:rPr>
              <a:t>, which are invertible and one-to-one.</a:t>
            </a:r>
            <a:endParaRPr lang="en-IN" dirty="0">
              <a:latin typeface="+mn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600071"/>
              </p:ext>
            </p:extLst>
          </p:nvPr>
        </p:nvGraphicFramePr>
        <p:xfrm>
          <a:off x="4129088" y="3719513"/>
          <a:ext cx="1362075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52" name="Equation" r:id="rId6" imgW="609480" imgH="177480" progId="Equation.3">
                  <p:embed/>
                </p:oleObj>
              </mc:Choice>
              <mc:Fallback>
                <p:oleObj name="Equation" r:id="rId6" imgW="60948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29088" y="3719513"/>
                        <a:ext cx="1362075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1294124"/>
              </p:ext>
            </p:extLst>
          </p:nvPr>
        </p:nvGraphicFramePr>
        <p:xfrm>
          <a:off x="6089610" y="3749894"/>
          <a:ext cx="13620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53" name="Equation" r:id="rId8" imgW="609480" imgH="177480" progId="Equation.3">
                  <p:embed/>
                </p:oleObj>
              </mc:Choice>
              <mc:Fallback>
                <p:oleObj name="Equation" r:id="rId8" imgW="60948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89610" y="3749894"/>
                        <a:ext cx="1362075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331407"/>
              </p:ext>
            </p:extLst>
          </p:nvPr>
        </p:nvGraphicFramePr>
        <p:xfrm>
          <a:off x="1484587" y="4293225"/>
          <a:ext cx="4645025" cy="15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54" name="Equation" r:id="rId10" imgW="2006280" imgH="660240" progId="Equation.3">
                  <p:embed/>
                </p:oleObj>
              </mc:Choice>
              <mc:Fallback>
                <p:oleObj name="Equation" r:id="rId10" imgW="2006280" imgH="660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84587" y="4293225"/>
                        <a:ext cx="4645025" cy="1528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278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22107"/>
            <a:ext cx="7772400" cy="1143000"/>
          </a:xfrm>
        </p:spPr>
        <p:txBody>
          <a:bodyPr/>
          <a:lstStyle/>
          <a:p>
            <a:r>
              <a:rPr lang="en-IN" sz="2800" dirty="0" smtClean="0"/>
              <a:t>Transformation </a:t>
            </a:r>
            <a:r>
              <a:rPr lang="en-IN" sz="2800" dirty="0" err="1" smtClean="0"/>
              <a:t>Varaibles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388371"/>
              </p:ext>
            </p:extLst>
          </p:nvPr>
        </p:nvGraphicFramePr>
        <p:xfrm>
          <a:off x="1385093" y="1161494"/>
          <a:ext cx="4645025" cy="15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62" name="Equation" r:id="rId3" imgW="2006280" imgH="660240" progId="Equation.3">
                  <p:embed/>
                </p:oleObj>
              </mc:Choice>
              <mc:Fallback>
                <p:oleObj name="Equation" r:id="rId3" imgW="2006280" imgH="660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5093" y="1161494"/>
                        <a:ext cx="4645025" cy="1528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916834"/>
              </p:ext>
            </p:extLst>
          </p:nvPr>
        </p:nvGraphicFramePr>
        <p:xfrm>
          <a:off x="1817688" y="2800350"/>
          <a:ext cx="3851275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63" name="Equation" r:id="rId5" imgW="1663560" imgH="634680" progId="Equation.3">
                  <p:embed/>
                </p:oleObj>
              </mc:Choice>
              <mc:Fallback>
                <p:oleObj name="Equation" r:id="rId5" imgW="166356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17688" y="2800350"/>
                        <a:ext cx="3851275" cy="147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129953"/>
              </p:ext>
            </p:extLst>
          </p:nvPr>
        </p:nvGraphicFramePr>
        <p:xfrm>
          <a:off x="2286000" y="4475026"/>
          <a:ext cx="3910012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64" name="Equation" r:id="rId7" imgW="1688760" imgH="634680" progId="Equation.3">
                  <p:embed/>
                </p:oleObj>
              </mc:Choice>
              <mc:Fallback>
                <p:oleObj name="Equation" r:id="rId7" imgW="168876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86000" y="4475026"/>
                        <a:ext cx="3910012" cy="147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018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8550"/>
            <a:ext cx="6947193" cy="1143000"/>
          </a:xfrm>
        </p:spPr>
        <p:txBody>
          <a:bodyPr/>
          <a:lstStyle/>
          <a:p>
            <a:r>
              <a:rPr lang="en-IN" sz="2800" dirty="0" smtClean="0"/>
              <a:t>Example: Direct Solution of Wave Equation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33400" y="1290382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Solve </a:t>
            </a:r>
            <a:endParaRPr lang="en-IN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129150"/>
              </p:ext>
            </p:extLst>
          </p:nvPr>
        </p:nvGraphicFramePr>
        <p:xfrm>
          <a:off x="1697855" y="1159839"/>
          <a:ext cx="7062739" cy="2117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90" name="Equation" r:id="rId4" imgW="2882880" imgH="863280" progId="Equation.3">
                  <p:embed/>
                </p:oleObj>
              </mc:Choice>
              <mc:Fallback>
                <p:oleObj name="Equation" r:id="rId4" imgW="2882880" imgH="863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7855" y="1159839"/>
                        <a:ext cx="7062739" cy="2117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912093" y="3078621"/>
            <a:ext cx="2915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R = 1; S = 1 &amp; T = -</a:t>
            </a:r>
            <a:r>
              <a:rPr lang="en-IN" i="1" dirty="0"/>
              <a:t>2</a:t>
            </a:r>
            <a:endParaRPr lang="en-IN" i="1" baseline="30000" dirty="0"/>
          </a:p>
        </p:txBody>
      </p:sp>
      <p:sp>
        <p:nvSpPr>
          <p:cNvPr id="22" name="Rectangle 21"/>
          <p:cNvSpPr/>
          <p:nvPr/>
        </p:nvSpPr>
        <p:spPr>
          <a:xfrm>
            <a:off x="172872" y="3719022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Theorem for Linear SO-PDE: The equation </a:t>
            </a:r>
            <a:r>
              <a:rPr lang="en-IN" dirty="0">
                <a:latin typeface="+mn-lt"/>
              </a:rPr>
              <a:t>for the slope of the </a:t>
            </a:r>
            <a:r>
              <a:rPr lang="en-IN" dirty="0" smtClean="0">
                <a:latin typeface="+mn-lt"/>
              </a:rPr>
              <a:t>characteristic curve is </a:t>
            </a:r>
            <a:endParaRPr lang="en-IN" dirty="0">
              <a:latin typeface="+mn-lt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13051"/>
              </p:ext>
            </p:extLst>
          </p:nvPr>
        </p:nvGraphicFramePr>
        <p:xfrm>
          <a:off x="3856203" y="4149764"/>
          <a:ext cx="30543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91" name="Equation" r:id="rId6" imgW="1320480" imgH="469800" progId="Equation.3">
                  <p:embed/>
                </p:oleObj>
              </mc:Choice>
              <mc:Fallback>
                <p:oleObj name="Equation" r:id="rId6" imgW="132048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56203" y="4149764"/>
                        <a:ext cx="30543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021660"/>
              </p:ext>
            </p:extLst>
          </p:nvPr>
        </p:nvGraphicFramePr>
        <p:xfrm>
          <a:off x="1577975" y="5608638"/>
          <a:ext cx="188277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92" name="Equation" r:id="rId8" imgW="685800" imgH="215640" progId="Equation.3">
                  <p:embed/>
                </p:oleObj>
              </mc:Choice>
              <mc:Fallback>
                <p:oleObj name="Equation" r:id="rId8" imgW="6858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77975" y="5608638"/>
                        <a:ext cx="1882775" cy="592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497090"/>
              </p:ext>
            </p:extLst>
          </p:nvPr>
        </p:nvGraphicFramePr>
        <p:xfrm>
          <a:off x="3970338" y="5411788"/>
          <a:ext cx="32924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93" name="Equation" r:id="rId10" imgW="1422360" imgH="431640" progId="Equation.3">
                  <p:embed/>
                </p:oleObj>
              </mc:Choice>
              <mc:Fallback>
                <p:oleObj name="Equation" r:id="rId10" imgW="14223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970338" y="5411788"/>
                        <a:ext cx="3292475" cy="100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702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Characteristic Equations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57" y="3316496"/>
            <a:ext cx="8302955" cy="113275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93" y="1614072"/>
            <a:ext cx="8794608" cy="125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1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Generation of Simultaneous Equations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21" y="1104900"/>
            <a:ext cx="8656616" cy="23052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38" y="3351334"/>
            <a:ext cx="2190488" cy="116180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5214" y="3599673"/>
            <a:ext cx="2570073" cy="8808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0" y="3522852"/>
            <a:ext cx="3272585" cy="9078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072" y="4527216"/>
            <a:ext cx="4757051" cy="111777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4569" y="5489148"/>
            <a:ext cx="4210616" cy="116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4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Generation of Simultaneous Equations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93" y="1614072"/>
            <a:ext cx="8794608" cy="125637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30" y="3257306"/>
            <a:ext cx="8656616" cy="230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Transformation of Original Equations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227338"/>
            <a:ext cx="3272585" cy="9078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1242" y="1143000"/>
            <a:ext cx="4757051" cy="111777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1827" y="2135144"/>
            <a:ext cx="4210616" cy="1167299"/>
          </a:xfrm>
          <a:prstGeom prst="rect">
            <a:avLst/>
          </a:prstGeom>
        </p:spPr>
      </p:pic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071362"/>
              </p:ext>
            </p:extLst>
          </p:nvPr>
        </p:nvGraphicFramePr>
        <p:xfrm>
          <a:off x="2417596" y="3482036"/>
          <a:ext cx="3951287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688" name="Equation" r:id="rId7" imgW="1612800" imgH="444240" progId="Equation.3">
                  <p:embed/>
                </p:oleObj>
              </mc:Choice>
              <mc:Fallback>
                <p:oleObj name="Equation" r:id="rId7" imgW="16128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17596" y="3482036"/>
                        <a:ext cx="3951287" cy="109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" y="4550628"/>
            <a:ext cx="8587574" cy="83931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90376" y="5472780"/>
            <a:ext cx="2832650" cy="10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7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General Solution of Canonical Farm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870" y="1313576"/>
            <a:ext cx="3276729" cy="123267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95820" y="2743334"/>
            <a:ext cx="3651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latin typeface="+mj-lt"/>
              </a:rPr>
              <a:t>General </a:t>
            </a:r>
            <a:r>
              <a:rPr lang="en-IN" dirty="0">
                <a:latin typeface="+mj-lt"/>
              </a:rPr>
              <a:t>solution is given by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2774" y="3080813"/>
            <a:ext cx="6152063" cy="112164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50447" y="4352921"/>
            <a:ext cx="75210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f</a:t>
            </a:r>
            <a:r>
              <a:rPr lang="en-IN" dirty="0">
                <a:latin typeface="+mn-lt"/>
              </a:rPr>
              <a:t> and </a:t>
            </a:r>
            <a:r>
              <a:rPr lang="en-IN" i="1" dirty="0">
                <a:latin typeface="+mn-lt"/>
              </a:rPr>
              <a:t>g</a:t>
            </a:r>
            <a:r>
              <a:rPr lang="en-IN" dirty="0">
                <a:latin typeface="+mn-lt"/>
              </a:rPr>
              <a:t> are arbitrary </a:t>
            </a:r>
            <a:r>
              <a:rPr lang="en-IN" dirty="0" smtClean="0">
                <a:latin typeface="+mn-lt"/>
              </a:rPr>
              <a:t>functions.</a:t>
            </a:r>
          </a:p>
          <a:p>
            <a:endParaRPr lang="en-IN" dirty="0">
              <a:latin typeface="+mn-lt"/>
            </a:endParaRPr>
          </a:p>
          <a:p>
            <a:r>
              <a:rPr lang="en-IN" dirty="0" smtClean="0">
                <a:latin typeface="+mn-lt"/>
              </a:rPr>
              <a:t>These are to be found by applying initial conditions.</a:t>
            </a:r>
            <a:endParaRPr lang="en-IN" dirty="0">
              <a:latin typeface="+mn-lt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249854"/>
              </p:ext>
            </p:extLst>
          </p:nvPr>
        </p:nvGraphicFramePr>
        <p:xfrm>
          <a:off x="4310949" y="5654762"/>
          <a:ext cx="323691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711" name="Equation" r:id="rId6" imgW="1320480" imgH="393480" progId="Equation.3">
                  <p:embed/>
                </p:oleObj>
              </mc:Choice>
              <mc:Fallback>
                <p:oleObj name="Equation" r:id="rId6" imgW="1320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10949" y="5654762"/>
                        <a:ext cx="3236912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445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Use of </a:t>
            </a:r>
            <a:r>
              <a:rPr lang="en-IN" sz="2800" dirty="0" err="1" smtClean="0"/>
              <a:t>Dirichlet</a:t>
            </a:r>
            <a:r>
              <a:rPr lang="en-IN" sz="2800" dirty="0" smtClean="0"/>
              <a:t> Conditions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388" y="1157287"/>
            <a:ext cx="6152063" cy="112164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943" y="2303955"/>
            <a:ext cx="8115188" cy="71383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0663" y="3007757"/>
            <a:ext cx="6153278" cy="125740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0" y="4369886"/>
            <a:ext cx="4847262" cy="144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9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Use of Neumann Conditions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506" y="1141402"/>
            <a:ext cx="3818894" cy="11411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11" y="2103818"/>
            <a:ext cx="5912833" cy="6554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006" y="4310232"/>
            <a:ext cx="8245985" cy="14480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8090" y="5278776"/>
            <a:ext cx="3628094" cy="132880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446" y="3232317"/>
            <a:ext cx="7794038" cy="1411637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00479" y="2787005"/>
            <a:ext cx="3054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Also, using the relation</a:t>
            </a:r>
          </a:p>
        </p:txBody>
      </p:sp>
    </p:spTree>
    <p:extLst>
      <p:ext uri="{BB962C8B-B14F-4D97-AF65-F5344CB8AC3E}">
        <p14:creationId xmlns:p14="http://schemas.microsoft.com/office/powerpoint/2010/main" val="89112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Generation of Solution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57007"/>
            <a:ext cx="3733800" cy="11156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537" y="1143000"/>
            <a:ext cx="3628094" cy="1328808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36131" y="2680572"/>
            <a:ext cx="21547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after integration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8431" y="2630275"/>
            <a:ext cx="4803958" cy="1014169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76642" y="3969419"/>
            <a:ext cx="75989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k is a constant</a:t>
            </a:r>
            <a:r>
              <a:rPr lang="en-IN" dirty="0" smtClean="0">
                <a:latin typeface="+mn-lt"/>
              </a:rPr>
              <a:t>.</a:t>
            </a:r>
          </a:p>
          <a:p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Solving </a:t>
            </a:r>
            <a:r>
              <a:rPr lang="en-IN" dirty="0" smtClean="0">
                <a:latin typeface="+mn-lt"/>
              </a:rPr>
              <a:t>two equation  </a:t>
            </a:r>
            <a:r>
              <a:rPr lang="en-IN" dirty="0">
                <a:latin typeface="+mn-lt"/>
              </a:rPr>
              <a:t>simultaneously gives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830" y="4986278"/>
            <a:ext cx="3910528" cy="1282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6097" y="5023336"/>
            <a:ext cx="3748199" cy="127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2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51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Generation of Full Solution</a:t>
            </a:r>
            <a:endParaRPr lang="en-IN" sz="28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04" y="1233027"/>
            <a:ext cx="3910528" cy="1282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1668" y="1169357"/>
            <a:ext cx="3748199" cy="12746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98158" y="3048329"/>
            <a:ext cx="2440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j-lt"/>
              </a:rPr>
              <a:t>So, full solution is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7007" y="2534523"/>
            <a:ext cx="5589796" cy="115824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4521" y="3968334"/>
            <a:ext cx="5273821" cy="137242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381" y="5229624"/>
            <a:ext cx="3781629" cy="1171176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545076" y="5616326"/>
            <a:ext cx="27013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rgbClr val="FF0000"/>
                </a:solidFill>
                <a:latin typeface="CMR10"/>
              </a:rPr>
              <a:t>check this solution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5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621"/>
            <a:ext cx="7772400" cy="1143000"/>
          </a:xfrm>
        </p:spPr>
        <p:txBody>
          <a:bodyPr/>
          <a:lstStyle/>
          <a:p>
            <a:r>
              <a:rPr lang="en-IN" sz="2800" dirty="0" smtClean="0"/>
              <a:t>Analytical Solution of the Wave Equation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339258"/>
            <a:ext cx="8662053" cy="2332996"/>
          </a:xfrm>
        </p:spPr>
        <p:txBody>
          <a:bodyPr/>
          <a:lstStyle/>
          <a:p>
            <a:r>
              <a:rPr lang="en-IN" sz="2400" dirty="0"/>
              <a:t>An elegant solution to the wave equation goes back </a:t>
            </a:r>
            <a:r>
              <a:rPr lang="en-IN" sz="2400" dirty="0" smtClean="0"/>
              <a:t>to Jean-Baptiste </a:t>
            </a:r>
            <a:r>
              <a:rPr lang="en-IN" sz="2400" dirty="0"/>
              <a:t>le </a:t>
            </a:r>
            <a:r>
              <a:rPr lang="en-IN" sz="2400" dirty="0" err="1"/>
              <a:t>Rond</a:t>
            </a:r>
            <a:r>
              <a:rPr lang="en-IN" sz="2400" dirty="0"/>
              <a:t> </a:t>
            </a:r>
            <a:r>
              <a:rPr lang="en-IN" sz="2400" dirty="0" err="1"/>
              <a:t>d'Alembert</a:t>
            </a:r>
            <a:r>
              <a:rPr lang="en-IN" sz="2400" dirty="0"/>
              <a:t> (1717 - 1783</a:t>
            </a:r>
            <a:r>
              <a:rPr lang="en-IN" sz="2400" dirty="0" smtClean="0"/>
              <a:t>).</a:t>
            </a:r>
          </a:p>
          <a:p>
            <a:r>
              <a:rPr lang="en-IN" sz="2400" dirty="0" smtClean="0"/>
              <a:t>He introduced an operator known as the wave operator</a:t>
            </a:r>
            <a:r>
              <a:rPr lang="en-IN" sz="2400" dirty="0"/>
              <a:t> </a:t>
            </a:r>
            <a:r>
              <a:rPr lang="en-IN" sz="2400" dirty="0" smtClean="0"/>
              <a:t>or </a:t>
            </a:r>
            <a:r>
              <a:rPr lang="en-IN" sz="2400" dirty="0" err="1" smtClean="0"/>
              <a:t>d'Alembertian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The wave equation is then expressed simply as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204133"/>
              </p:ext>
            </p:extLst>
          </p:nvPr>
        </p:nvGraphicFramePr>
        <p:xfrm>
          <a:off x="3204394" y="3608165"/>
          <a:ext cx="2438400" cy="975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270" name="Equation" r:id="rId3" imgW="1206360" imgH="482400" progId="Equation.3">
                  <p:embed/>
                </p:oleObj>
              </mc:Choice>
              <mc:Fallback>
                <p:oleObj name="Equation" r:id="rId3" imgW="12063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4394" y="3608165"/>
                        <a:ext cx="2438400" cy="975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279778" y="5049648"/>
            <a:ext cx="82876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To </a:t>
            </a:r>
            <a:r>
              <a:rPr lang="en-IN" dirty="0" smtClean="0">
                <a:latin typeface="+mn-lt"/>
              </a:rPr>
              <a:t>find </a:t>
            </a:r>
            <a:r>
              <a:rPr lang="en-IN" dirty="0">
                <a:latin typeface="+mn-lt"/>
              </a:rPr>
              <a:t>the general solution in one spatial dimensions, </a:t>
            </a:r>
            <a:r>
              <a:rPr lang="en-IN" dirty="0" smtClean="0">
                <a:latin typeface="+mn-lt"/>
              </a:rPr>
              <a:t>new </a:t>
            </a:r>
            <a:r>
              <a:rPr lang="en-IN" dirty="0">
                <a:latin typeface="+mn-lt"/>
              </a:rPr>
              <a:t>coordinates </a:t>
            </a:r>
            <a:r>
              <a:rPr lang="en-IN" dirty="0" smtClean="0">
                <a:latin typeface="+mn-lt"/>
              </a:rPr>
              <a:t>are introduced via </a:t>
            </a:r>
            <a:r>
              <a:rPr lang="en-IN" dirty="0">
                <a:latin typeface="+mn-lt"/>
              </a:rPr>
              <a:t>the transformation</a:t>
            </a:r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192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070" y="186134"/>
            <a:ext cx="7772400" cy="1143000"/>
          </a:xfrm>
        </p:spPr>
        <p:txBody>
          <a:bodyPr/>
          <a:lstStyle/>
          <a:p>
            <a:r>
              <a:rPr lang="en-IN" sz="2800" dirty="0" smtClean="0"/>
              <a:t>Transformation of Wave Equation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8539"/>
            <a:ext cx="7772400" cy="537766"/>
          </a:xfrm>
        </p:spPr>
        <p:txBody>
          <a:bodyPr/>
          <a:lstStyle/>
          <a:p>
            <a:r>
              <a:rPr lang="en-IN" sz="2400" dirty="0" smtClean="0"/>
              <a:t>Define new co-ordinates: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012916"/>
              </p:ext>
            </p:extLst>
          </p:nvPr>
        </p:nvGraphicFramePr>
        <p:xfrm>
          <a:off x="3033712" y="1285943"/>
          <a:ext cx="231457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50" name="Equation" r:id="rId3" imgW="838080" imgH="419040" progId="Equation.3">
                  <p:embed/>
                </p:oleObj>
              </mc:Choice>
              <mc:Fallback>
                <p:oleObj name="Equation" r:id="rId3" imgW="838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3712" y="1285943"/>
                        <a:ext cx="2314575" cy="115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189400"/>
              </p:ext>
            </p:extLst>
          </p:nvPr>
        </p:nvGraphicFramePr>
        <p:xfrm>
          <a:off x="4267200" y="2598539"/>
          <a:ext cx="1600200" cy="1045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51" name="Equation" r:id="rId5" imgW="622080" imgH="406080" progId="Equation.3">
                  <p:embed/>
                </p:oleObj>
              </mc:Choice>
              <mc:Fallback>
                <p:oleObj name="Equation" r:id="rId5" imgW="62208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7200" y="2598539"/>
                        <a:ext cx="1600200" cy="10450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69813" y="4009903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Therefore</a:t>
            </a:r>
            <a:endParaRPr lang="en-IN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40904"/>
              </p:ext>
            </p:extLst>
          </p:nvPr>
        </p:nvGraphicFramePr>
        <p:xfrm>
          <a:off x="2582670" y="3684247"/>
          <a:ext cx="459422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52" name="Equation" r:id="rId7" imgW="1663560" imgH="444240" progId="Equation.3">
                  <p:embed/>
                </p:oleObj>
              </mc:Choice>
              <mc:Fallback>
                <p:oleObj name="Equation" r:id="rId7" imgW="16635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82670" y="3684247"/>
                        <a:ext cx="4594225" cy="122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246465"/>
              </p:ext>
            </p:extLst>
          </p:nvPr>
        </p:nvGraphicFramePr>
        <p:xfrm>
          <a:off x="1958975" y="5080000"/>
          <a:ext cx="536575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53" name="Equation" r:id="rId9" imgW="1942920" imgH="482400" progId="Equation.3">
                  <p:embed/>
                </p:oleObj>
              </mc:Choice>
              <mc:Fallback>
                <p:oleObj name="Equation" r:id="rId9" imgW="19429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58975" y="5080000"/>
                        <a:ext cx="5365750" cy="133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194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18775"/>
            <a:ext cx="7772400" cy="1143000"/>
          </a:xfrm>
        </p:spPr>
        <p:txBody>
          <a:bodyPr/>
          <a:lstStyle/>
          <a:p>
            <a:r>
              <a:rPr lang="en-IN" sz="2800" dirty="0" smtClean="0"/>
              <a:t>Transformation of  Wave Equation</a:t>
            </a:r>
            <a:endParaRPr lang="en-IN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834496"/>
              </p:ext>
            </p:extLst>
          </p:nvPr>
        </p:nvGraphicFramePr>
        <p:xfrm>
          <a:off x="3371174" y="1212831"/>
          <a:ext cx="231457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93" name="Equation" r:id="rId3" imgW="838080" imgH="419040" progId="Equation.3">
                  <p:embed/>
                </p:oleObj>
              </mc:Choice>
              <mc:Fallback>
                <p:oleObj name="Equation" r:id="rId3" imgW="838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71174" y="1212831"/>
                        <a:ext cx="2314575" cy="115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135989"/>
              </p:ext>
            </p:extLst>
          </p:nvPr>
        </p:nvGraphicFramePr>
        <p:xfrm>
          <a:off x="462781" y="4016925"/>
          <a:ext cx="3336772" cy="892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94" name="Equation" r:id="rId5" imgW="1663560" imgH="444240" progId="Equation.3">
                  <p:embed/>
                </p:oleObj>
              </mc:Choice>
              <mc:Fallback>
                <p:oleObj name="Equation" r:id="rId5" imgW="16635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2781" y="4016925"/>
                        <a:ext cx="3336772" cy="892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889277"/>
              </p:ext>
            </p:extLst>
          </p:nvPr>
        </p:nvGraphicFramePr>
        <p:xfrm>
          <a:off x="4601570" y="3937888"/>
          <a:ext cx="3405419" cy="822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95" name="Equation" r:id="rId7" imgW="1841400" imgH="444240" progId="Equation.3">
                  <p:embed/>
                </p:oleObj>
              </mc:Choice>
              <mc:Fallback>
                <p:oleObj name="Equation" r:id="rId7" imgW="18414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01570" y="3937888"/>
                        <a:ext cx="3405419" cy="8229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679464"/>
              </p:ext>
            </p:extLst>
          </p:nvPr>
        </p:nvGraphicFramePr>
        <p:xfrm>
          <a:off x="3056056" y="2539512"/>
          <a:ext cx="2944813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96" name="Equation" r:id="rId9" imgW="1066680" imgH="419040" progId="Equation.3">
                  <p:embed/>
                </p:oleObj>
              </mc:Choice>
              <mc:Fallback>
                <p:oleObj name="Equation" r:id="rId9" imgW="1066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56056" y="2539512"/>
                        <a:ext cx="2944813" cy="115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713126"/>
              </p:ext>
            </p:extLst>
          </p:nvPr>
        </p:nvGraphicFramePr>
        <p:xfrm>
          <a:off x="3976580" y="5011738"/>
          <a:ext cx="1709169" cy="1246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97" name="Equation" r:id="rId11" imgW="609480" imgH="444240" progId="Equation.3">
                  <p:embed/>
                </p:oleObj>
              </mc:Choice>
              <mc:Fallback>
                <p:oleObj name="Equation" r:id="rId11" imgW="6094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76580" y="5011738"/>
                        <a:ext cx="1709169" cy="12469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49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696" y="-2847"/>
            <a:ext cx="7772400" cy="1143000"/>
          </a:xfrm>
        </p:spPr>
        <p:txBody>
          <a:bodyPr/>
          <a:lstStyle/>
          <a:p>
            <a:r>
              <a:rPr lang="en-IN" sz="2800" dirty="0" smtClean="0"/>
              <a:t>Integration of Transformed Wave Equation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867" y="2931379"/>
            <a:ext cx="7772400" cy="1044943"/>
          </a:xfrm>
        </p:spPr>
        <p:txBody>
          <a:bodyPr/>
          <a:lstStyle/>
          <a:p>
            <a:r>
              <a:rPr lang="en-IN" sz="2400" dirty="0"/>
              <a:t>This can now be easily </a:t>
            </a:r>
            <a:r>
              <a:rPr lang="en-IN" sz="2400" dirty="0" smtClean="0"/>
              <a:t>integrated.</a:t>
            </a:r>
          </a:p>
          <a:p>
            <a:r>
              <a:rPr lang="en-IN" sz="2400" dirty="0" smtClean="0"/>
              <a:t>On first integration.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1949843"/>
              </p:ext>
            </p:extLst>
          </p:nvPr>
        </p:nvGraphicFramePr>
        <p:xfrm>
          <a:off x="3121036" y="1276610"/>
          <a:ext cx="1338937" cy="976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9" name="Equation" r:id="rId3" imgW="609480" imgH="444240" progId="Equation.3">
                  <p:embed/>
                </p:oleObj>
              </mc:Choice>
              <mc:Fallback>
                <p:oleObj name="Equation" r:id="rId3" imgW="6094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1036" y="1276610"/>
                        <a:ext cx="1338937" cy="976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88981"/>
              </p:ext>
            </p:extLst>
          </p:nvPr>
        </p:nvGraphicFramePr>
        <p:xfrm>
          <a:off x="5113249" y="1391503"/>
          <a:ext cx="181292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0" name="Equation" r:id="rId5" imgW="825480" imgH="457200" progId="Equation.3">
                  <p:embed/>
                </p:oleObj>
              </mc:Choice>
              <mc:Fallback>
                <p:oleObj name="Equation" r:id="rId5" imgW="8254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13249" y="1391503"/>
                        <a:ext cx="1812925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0069737"/>
              </p:ext>
            </p:extLst>
          </p:nvPr>
        </p:nvGraphicFramePr>
        <p:xfrm>
          <a:off x="4038600" y="3660144"/>
          <a:ext cx="147796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1" name="Equation" r:id="rId7" imgW="672840" imgH="419040" progId="Equation.3">
                  <p:embed/>
                </p:oleObj>
              </mc:Choice>
              <mc:Fallback>
                <p:oleObj name="Equation" r:id="rId7" imgW="6728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38600" y="3660144"/>
                        <a:ext cx="1477963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304798" y="4513828"/>
            <a:ext cx="76345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f </a:t>
            </a:r>
            <a:r>
              <a:rPr lang="en-IN" i="1" dirty="0" smtClean="0">
                <a:latin typeface="+mn-lt"/>
              </a:rPr>
              <a:t>(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</a:t>
            </a:r>
            <a:r>
              <a:rPr lang="en-IN" i="1" dirty="0" smtClean="0">
                <a:latin typeface="+mn-lt"/>
              </a:rPr>
              <a:t>)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is some arbitrary function </a:t>
            </a:r>
            <a:r>
              <a:rPr lang="en-IN" dirty="0" smtClean="0">
                <a:latin typeface="+mn-lt"/>
              </a:rPr>
              <a:t>of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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. </a:t>
            </a:r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Integrating with respect </a:t>
            </a:r>
            <a:r>
              <a:rPr lang="en-IN" dirty="0">
                <a:latin typeface="+mn-lt"/>
              </a:rPr>
              <a:t>to 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,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gives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general solution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263232"/>
              </p:ext>
            </p:extLst>
          </p:nvPr>
        </p:nvGraphicFramePr>
        <p:xfrm>
          <a:off x="2514600" y="5562600"/>
          <a:ext cx="3373437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2" name="Equation" r:id="rId9" imgW="1536480" imgH="279360" progId="Equation.3">
                  <p:embed/>
                </p:oleObj>
              </mc:Choice>
              <mc:Fallback>
                <p:oleObj name="Equation" r:id="rId9" imgW="15364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14600" y="5562600"/>
                        <a:ext cx="3373437" cy="614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73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951"/>
            <a:ext cx="7772400" cy="1143000"/>
          </a:xfrm>
        </p:spPr>
        <p:txBody>
          <a:bodyPr/>
          <a:lstStyle/>
          <a:p>
            <a:r>
              <a:rPr lang="en-IN" sz="2800" dirty="0" smtClean="0"/>
              <a:t>Solution in Original Co-ordinate System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52676"/>
            <a:ext cx="7772400" cy="4114800"/>
          </a:xfrm>
        </p:spPr>
        <p:txBody>
          <a:bodyPr/>
          <a:lstStyle/>
          <a:p>
            <a:r>
              <a:rPr lang="en-IN" sz="2400" dirty="0"/>
              <a:t>The general solution of the wave equation is the sum of </a:t>
            </a:r>
            <a:r>
              <a:rPr lang="en-IN" sz="2400" dirty="0" smtClean="0"/>
              <a:t>two counter-propagating </a:t>
            </a:r>
            <a:r>
              <a:rPr lang="en-IN" sz="2400" dirty="0"/>
              <a:t>waves.</a:t>
            </a:r>
          </a:p>
          <a:p>
            <a:r>
              <a:rPr lang="en-IN" sz="2400" dirty="0"/>
              <a:t>This allows us to solve the initial value problem in a general way.</a:t>
            </a:r>
          </a:p>
          <a:p>
            <a:r>
              <a:rPr lang="en-IN" sz="2400" dirty="0"/>
              <a:t>Let </a:t>
            </a:r>
            <a:r>
              <a:rPr lang="en-IN" sz="2400" i="1" dirty="0"/>
              <a:t>u(x; </a:t>
            </a:r>
            <a:r>
              <a:rPr lang="en-IN" sz="2400" i="1" dirty="0" smtClean="0"/>
              <a:t>0</a:t>
            </a:r>
            <a:r>
              <a:rPr lang="en-IN" sz="2400" i="1" dirty="0"/>
              <a:t>) = </a:t>
            </a:r>
            <a:r>
              <a:rPr lang="en-IN" sz="2400" i="1" dirty="0" smtClean="0">
                <a:sym typeface="Symbol" panose="05050102010706020507" pitchFamily="18" charset="2"/>
              </a:rPr>
              <a:t></a:t>
            </a:r>
            <a:r>
              <a:rPr lang="en-IN" sz="2400" i="1" dirty="0" smtClean="0"/>
              <a:t>(</a:t>
            </a:r>
            <a:r>
              <a:rPr lang="en-IN" sz="2400" i="1" dirty="0"/>
              <a:t>x) </a:t>
            </a:r>
            <a:r>
              <a:rPr lang="en-IN" sz="2400" dirty="0"/>
              <a:t>and </a:t>
            </a:r>
            <a:r>
              <a:rPr lang="en-IN" sz="2400" i="1" dirty="0" smtClean="0">
                <a:sym typeface="Symbol" panose="05050102010706020507" pitchFamily="18" charset="2"/>
              </a:rPr>
              <a:t></a:t>
            </a:r>
            <a:r>
              <a:rPr lang="en-IN" sz="2400" i="1" dirty="0" smtClean="0"/>
              <a:t>u/</a:t>
            </a:r>
            <a:r>
              <a:rPr lang="en-IN" sz="2400" i="1" dirty="0" smtClean="0">
                <a:sym typeface="Symbol" panose="05050102010706020507" pitchFamily="18" charset="2"/>
              </a:rPr>
              <a:t></a:t>
            </a:r>
            <a:r>
              <a:rPr lang="en-IN" sz="2400" i="1" dirty="0" smtClean="0"/>
              <a:t>t </a:t>
            </a:r>
            <a:r>
              <a:rPr lang="en-IN" sz="2400" i="1" dirty="0"/>
              <a:t>(x; </a:t>
            </a:r>
            <a:r>
              <a:rPr lang="en-IN" sz="2400" i="1" dirty="0" smtClean="0"/>
              <a:t>0)=</a:t>
            </a:r>
            <a:r>
              <a:rPr lang="en-IN" sz="2400" i="1" dirty="0" smtClean="0">
                <a:sym typeface="Symbol" panose="05050102010706020507" pitchFamily="18" charset="2"/>
              </a:rPr>
              <a:t></a:t>
            </a:r>
            <a:r>
              <a:rPr lang="en-IN" sz="2400" i="1" dirty="0" smtClean="0"/>
              <a:t>(</a:t>
            </a:r>
            <a:r>
              <a:rPr lang="en-IN" sz="2400" i="1" dirty="0"/>
              <a:t>x)</a:t>
            </a:r>
            <a:r>
              <a:rPr lang="en-IN" sz="2400" dirty="0"/>
              <a:t> be the </a:t>
            </a:r>
            <a:r>
              <a:rPr lang="en-IN" sz="2400" dirty="0" smtClean="0"/>
              <a:t>initial conditions.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9442622"/>
              </p:ext>
            </p:extLst>
          </p:nvPr>
        </p:nvGraphicFramePr>
        <p:xfrm>
          <a:off x="2020887" y="1505134"/>
          <a:ext cx="510222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66" name="Equation" r:id="rId3" imgW="2323800" imgH="279360" progId="Equation.3">
                  <p:embed/>
                </p:oleObj>
              </mc:Choice>
              <mc:Fallback>
                <p:oleObj name="Equation" r:id="rId3" imgW="23238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20887" y="1505134"/>
                        <a:ext cx="5102225" cy="614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4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7" y="65301"/>
            <a:ext cx="7772400" cy="1143000"/>
          </a:xfrm>
        </p:spPr>
        <p:txBody>
          <a:bodyPr/>
          <a:lstStyle/>
          <a:p>
            <a:r>
              <a:rPr lang="en-IN" sz="2800" dirty="0" smtClean="0"/>
              <a:t>The Initial Value Problem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681" y="1148554"/>
            <a:ext cx="7772400" cy="623887"/>
          </a:xfrm>
        </p:spPr>
        <p:txBody>
          <a:bodyPr/>
          <a:lstStyle/>
          <a:p>
            <a:r>
              <a:rPr lang="en-IN" sz="2400" dirty="0"/>
              <a:t>The general solution to the wave equation is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757446"/>
              </p:ext>
            </p:extLst>
          </p:nvPr>
        </p:nvGraphicFramePr>
        <p:xfrm>
          <a:off x="2399649" y="1615173"/>
          <a:ext cx="381952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06" name="Equation" r:id="rId3" imgW="1739880" imgH="215640" progId="Equation.3">
                  <p:embed/>
                </p:oleObj>
              </mc:Choice>
              <mc:Fallback>
                <p:oleObj name="Equation" r:id="rId3" imgW="17398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99649" y="1615173"/>
                        <a:ext cx="3819525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69265"/>
              </p:ext>
            </p:extLst>
          </p:nvPr>
        </p:nvGraphicFramePr>
        <p:xfrm>
          <a:off x="3794363" y="2255219"/>
          <a:ext cx="3624263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07" name="Equation" r:id="rId5" imgW="1650960" imgH="215640" progId="Equation.3">
                  <p:embed/>
                </p:oleObj>
              </mc:Choice>
              <mc:Fallback>
                <p:oleObj name="Equation" r:id="rId5" imgW="16509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94363" y="2255219"/>
                        <a:ext cx="3624263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63374"/>
              </p:ext>
            </p:extLst>
          </p:nvPr>
        </p:nvGraphicFramePr>
        <p:xfrm>
          <a:off x="3669245" y="2773007"/>
          <a:ext cx="5465763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08" name="Equation" r:id="rId7" imgW="2489040" imgH="469800" progId="Equation.3">
                  <p:embed/>
                </p:oleObj>
              </mc:Choice>
              <mc:Fallback>
                <p:oleObj name="Equation" r:id="rId7" imgW="248904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69245" y="2773007"/>
                        <a:ext cx="5465763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097979"/>
              </p:ext>
            </p:extLst>
          </p:nvPr>
        </p:nvGraphicFramePr>
        <p:xfrm>
          <a:off x="298258" y="4062404"/>
          <a:ext cx="3959226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09" name="Equation" r:id="rId9" imgW="1803240" imgH="419040" progId="Equation.3">
                  <p:embed/>
                </p:oleObj>
              </mc:Choice>
              <mc:Fallback>
                <p:oleObj name="Equation" r:id="rId9" imgW="1803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8258" y="4062404"/>
                        <a:ext cx="3959226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35422" y="2314896"/>
            <a:ext cx="2949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First Initial Condition: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425653" y="2915361"/>
            <a:ext cx="3291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Second Initial Condition:</a:t>
            </a:r>
            <a:endParaRPr lang="en-IN" dirty="0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040966"/>
              </p:ext>
            </p:extLst>
          </p:nvPr>
        </p:nvGraphicFramePr>
        <p:xfrm>
          <a:off x="426270" y="5371557"/>
          <a:ext cx="35972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10" name="Equation" r:id="rId11" imgW="1638000" imgH="419040" progId="Equation.3">
                  <p:embed/>
                </p:oleObj>
              </mc:Choice>
              <mc:Fallback>
                <p:oleObj name="Equation" r:id="rId11" imgW="1638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6270" y="5371557"/>
                        <a:ext cx="3597275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551848"/>
              </p:ext>
            </p:extLst>
          </p:nvPr>
        </p:nvGraphicFramePr>
        <p:xfrm>
          <a:off x="4768850" y="4164013"/>
          <a:ext cx="387508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11" name="Equation" r:id="rId13" imgW="1765080" imgH="419040" progId="Equation.3">
                  <p:embed/>
                </p:oleObj>
              </mc:Choice>
              <mc:Fallback>
                <p:oleObj name="Equation" r:id="rId13" imgW="1765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68850" y="4164013"/>
                        <a:ext cx="3875088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3608209"/>
              </p:ext>
            </p:extLst>
          </p:nvPr>
        </p:nvGraphicFramePr>
        <p:xfrm>
          <a:off x="4810125" y="5440363"/>
          <a:ext cx="351313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512" name="Equation" r:id="rId15" imgW="1600200" imgH="419040" progId="Equation.3">
                  <p:embed/>
                </p:oleObj>
              </mc:Choice>
              <mc:Fallback>
                <p:oleObj name="Equation" r:id="rId15" imgW="16002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810125" y="5440363"/>
                        <a:ext cx="3513138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38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729337" y="173607"/>
            <a:ext cx="7772400" cy="843411"/>
          </a:xfrm>
        </p:spPr>
        <p:txBody>
          <a:bodyPr/>
          <a:lstStyle/>
          <a:p>
            <a:r>
              <a:rPr lang="en-IN" sz="2800" dirty="0" smtClean="0"/>
              <a:t>The Second Initial Condition</a:t>
            </a:r>
            <a:endParaRPr lang="en-IN" sz="28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403794"/>
              </p:ext>
            </p:extLst>
          </p:nvPr>
        </p:nvGraphicFramePr>
        <p:xfrm>
          <a:off x="1778892" y="1631155"/>
          <a:ext cx="5465763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76" name="Equation" r:id="rId3" imgW="2489040" imgH="469800" progId="Equation.3">
                  <p:embed/>
                </p:oleObj>
              </mc:Choice>
              <mc:Fallback>
                <p:oleObj name="Equation" r:id="rId3" imgW="248904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78892" y="1631155"/>
                        <a:ext cx="5465763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040309"/>
              </p:ext>
            </p:extLst>
          </p:nvPr>
        </p:nvGraphicFramePr>
        <p:xfrm>
          <a:off x="729337" y="3234673"/>
          <a:ext cx="35972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77" name="Equation" r:id="rId5" imgW="1638000" imgH="419040" progId="Equation.3">
                  <p:embed/>
                </p:oleObj>
              </mc:Choice>
              <mc:Fallback>
                <p:oleObj name="Equation" r:id="rId5" imgW="1638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9337" y="3234673"/>
                        <a:ext cx="3597275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728367"/>
              </p:ext>
            </p:extLst>
          </p:nvPr>
        </p:nvGraphicFramePr>
        <p:xfrm>
          <a:off x="4883751" y="3281805"/>
          <a:ext cx="351313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78" name="Equation" r:id="rId7" imgW="1600200" imgH="419040" progId="Equation.3">
                  <p:embed/>
                </p:oleObj>
              </mc:Choice>
              <mc:Fallback>
                <p:oleObj name="Equation" r:id="rId7" imgW="16002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83751" y="3281805"/>
                        <a:ext cx="3513138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50221"/>
              </p:ext>
            </p:extLst>
          </p:nvPr>
        </p:nvGraphicFramePr>
        <p:xfrm>
          <a:off x="1066800" y="4739623"/>
          <a:ext cx="6721475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79" name="Equation" r:id="rId9" imgW="3060360" imgH="520560" progId="Equation.3">
                  <p:embed/>
                </p:oleObj>
              </mc:Choice>
              <mc:Fallback>
                <p:oleObj name="Equation" r:id="rId9" imgW="3060360" imgH="520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66800" y="4739623"/>
                        <a:ext cx="6721475" cy="1146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299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19937" y="190761"/>
            <a:ext cx="5791200" cy="762000"/>
          </a:xfrm>
        </p:spPr>
        <p:txBody>
          <a:bodyPr/>
          <a:lstStyle/>
          <a:p>
            <a:r>
              <a:rPr lang="en-US" sz="2800" dirty="0" smtClean="0"/>
              <a:t>Design of Wings for Planes</a:t>
            </a:r>
            <a:endParaRPr lang="en-US" sz="2800" dirty="0"/>
          </a:p>
        </p:txBody>
      </p:sp>
      <p:sp>
        <p:nvSpPr>
          <p:cNvPr id="1015811" name="Text Box 3"/>
          <p:cNvSpPr txBox="1">
            <a:spLocks noChangeArrowheads="1"/>
          </p:cNvSpPr>
          <p:nvPr/>
        </p:nvSpPr>
        <p:spPr bwMode="auto">
          <a:xfrm>
            <a:off x="330958" y="1439733"/>
            <a:ext cx="44708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• Subsonic Wing in Subsonic Flow</a:t>
            </a:r>
          </a:p>
        </p:txBody>
      </p:sp>
      <p:sp>
        <p:nvSpPr>
          <p:cNvPr id="1015812" name="Text Box 4"/>
          <p:cNvSpPr txBox="1">
            <a:spLocks noChangeArrowheads="1"/>
          </p:cNvSpPr>
          <p:nvPr/>
        </p:nvSpPr>
        <p:spPr bwMode="auto">
          <a:xfrm>
            <a:off x="177147" y="3588458"/>
            <a:ext cx="47096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• Supersonic Wing in Subsonic Flow</a:t>
            </a:r>
          </a:p>
        </p:txBody>
      </p:sp>
      <p:pic>
        <p:nvPicPr>
          <p:cNvPr id="10158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1050"/>
            <a:ext cx="4038600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5814" name="Text Box 6"/>
          <p:cNvSpPr txBox="1">
            <a:spLocks noChangeArrowheads="1"/>
          </p:cNvSpPr>
          <p:nvPr/>
        </p:nvSpPr>
        <p:spPr bwMode="auto">
          <a:xfrm>
            <a:off x="4963969" y="1060509"/>
            <a:ext cx="380076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• Subsonic Wing in Supersonic Flow</a:t>
            </a:r>
          </a:p>
        </p:txBody>
      </p:sp>
      <p:pic>
        <p:nvPicPr>
          <p:cNvPr id="10158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426" y="1730777"/>
            <a:ext cx="2465388" cy="169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5816" name="Text Box 8"/>
          <p:cNvSpPr txBox="1">
            <a:spLocks noChangeArrowheads="1"/>
          </p:cNvSpPr>
          <p:nvPr/>
        </p:nvSpPr>
        <p:spPr bwMode="auto">
          <a:xfrm>
            <a:off x="4876800" y="3352800"/>
            <a:ext cx="4132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• Supersonic Wing in Supersonic Flow</a:t>
            </a:r>
          </a:p>
        </p:txBody>
      </p:sp>
      <p:pic>
        <p:nvPicPr>
          <p:cNvPr id="101581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038600"/>
            <a:ext cx="30607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581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6" y="4375150"/>
            <a:ext cx="44958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5819" name="Text Box 11"/>
          <p:cNvSpPr txBox="1">
            <a:spLocks noChangeArrowheads="1"/>
          </p:cNvSpPr>
          <p:nvPr/>
        </p:nvSpPr>
        <p:spPr bwMode="auto">
          <a:xfrm>
            <a:off x="1085156" y="5740826"/>
            <a:ext cx="706076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/>
              <a:t>• Wings that work well sub-sonically generally</a:t>
            </a:r>
          </a:p>
          <a:p>
            <a:pPr algn="ctr"/>
            <a:r>
              <a:rPr lang="en-US" dirty="0"/>
              <a:t>Don’t work well supersonically, and vice-versa</a:t>
            </a: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554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01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01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101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1015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1015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015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1015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01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811" grpId="0"/>
      <p:bldP spid="1015812" grpId="0"/>
      <p:bldP spid="1015814" grpId="0"/>
      <p:bldP spid="10158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1196" y="257827"/>
            <a:ext cx="7772400" cy="685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Design of Wings for Hypersonic Planes </a:t>
            </a:r>
          </a:p>
        </p:txBody>
      </p:sp>
      <p:pic>
        <p:nvPicPr>
          <p:cNvPr id="742403" name="Picture 1027" descr="wing sweepb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2404" name="Group 1028"/>
          <p:cNvGrpSpPr>
            <a:grpSpLocks/>
          </p:cNvGrpSpPr>
          <p:nvPr/>
        </p:nvGrpSpPr>
        <p:grpSpPr bwMode="auto">
          <a:xfrm>
            <a:off x="439971" y="1427662"/>
            <a:ext cx="3527425" cy="3581400"/>
            <a:chOff x="144" y="1200"/>
            <a:chExt cx="2222" cy="2256"/>
          </a:xfrm>
        </p:grpSpPr>
        <p:pic>
          <p:nvPicPr>
            <p:cNvPr id="5125" name="Picture 1029" descr="http://www.toandfromtheairport.com/lightaircraft/Sweep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200"/>
              <a:ext cx="2222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6" name="Rectangle 1030"/>
            <p:cNvSpPr>
              <a:spLocks noChangeArrowheads="1"/>
            </p:cNvSpPr>
            <p:nvPr/>
          </p:nvSpPr>
          <p:spPr bwMode="auto">
            <a:xfrm>
              <a:off x="576" y="2256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IN"/>
            </a:p>
          </p:txBody>
        </p:sp>
      </p:grp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506162"/>
              </p:ext>
            </p:extLst>
          </p:nvPr>
        </p:nvGraphicFramePr>
        <p:xfrm>
          <a:off x="541103" y="5352982"/>
          <a:ext cx="2438400" cy="975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47" name="Equation" r:id="rId5" imgW="1206360" imgH="482400" progId="Equation.3">
                  <p:embed/>
                </p:oleObj>
              </mc:Choice>
              <mc:Fallback>
                <p:oleObj name="Equation" r:id="rId5" imgW="12063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103" y="5352982"/>
                        <a:ext cx="2438400" cy="975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18034">
            <a:off x="4594907" y="3341848"/>
            <a:ext cx="2890238" cy="1726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086439"/>
              </p:ext>
            </p:extLst>
          </p:nvPr>
        </p:nvGraphicFramePr>
        <p:xfrm>
          <a:off x="3971945" y="5419158"/>
          <a:ext cx="331152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48" name="Equation" r:id="rId8" imgW="1638000" imgH="482400" progId="Equation.3">
                  <p:embed/>
                </p:oleObj>
              </mc:Choice>
              <mc:Fallback>
                <p:oleObj name="Equation" r:id="rId8" imgW="16380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71945" y="5419158"/>
                        <a:ext cx="3311525" cy="97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47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2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2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533400"/>
          </a:xfrm>
        </p:spPr>
        <p:txBody>
          <a:bodyPr/>
          <a:lstStyle/>
          <a:p>
            <a:pPr eaLnBrk="1" hangingPunct="1"/>
            <a:r>
              <a:rPr lang="en-US" sz="2800" smtClean="0"/>
              <a:t>Equivalent 2-D Flow on Swept Wing</a:t>
            </a:r>
          </a:p>
        </p:txBody>
      </p:sp>
      <p:pic>
        <p:nvPicPr>
          <p:cNvPr id="6147" name="Picture 102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2175"/>
            <a:ext cx="9144000" cy="3760788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3428" name="Text Box 1028"/>
          <p:cNvSpPr txBox="1">
            <a:spLocks noChangeArrowheads="1"/>
          </p:cNvSpPr>
          <p:nvPr/>
        </p:nvSpPr>
        <p:spPr bwMode="auto">
          <a:xfrm>
            <a:off x="533400" y="4724400"/>
            <a:ext cx="70326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>
                <a:latin typeface="Times" panose="02020603050405020304" pitchFamily="18" charset="0"/>
              </a:rPr>
              <a:t>• Freestream Mach number resolved into 3 components</a:t>
            </a:r>
          </a:p>
          <a:p>
            <a:r>
              <a:rPr lang="en-US">
                <a:latin typeface="Times" panose="02020603050405020304" pitchFamily="18" charset="0"/>
              </a:rPr>
              <a:t>	</a:t>
            </a:r>
            <a:r>
              <a:rPr lang="en-US" i="1">
                <a:latin typeface="Times" panose="02020603050405020304" pitchFamily="18" charset="0"/>
              </a:rPr>
              <a:t>i) vertical to wing … </a:t>
            </a:r>
          </a:p>
          <a:p>
            <a:r>
              <a:rPr lang="en-US" i="1">
                <a:latin typeface="Times" panose="02020603050405020304" pitchFamily="18" charset="0"/>
              </a:rPr>
              <a:t>	ii) in plane of wing, but tangent to leading edge</a:t>
            </a:r>
          </a:p>
          <a:p>
            <a:r>
              <a:rPr lang="en-US" i="1">
                <a:latin typeface="Times" panose="02020603050405020304" pitchFamily="18" charset="0"/>
              </a:rPr>
              <a:t>	iii) in plane of wing, but normal  to leading edge</a:t>
            </a:r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41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3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3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4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428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76"/>
            <a:ext cx="9144000" cy="990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Revised Mathematical Analysis</a:t>
            </a:r>
          </a:p>
        </p:txBody>
      </p:sp>
      <p:sp>
        <p:nvSpPr>
          <p:cNvPr id="685059" name="Text Box 3"/>
          <p:cNvSpPr txBox="1">
            <a:spLocks noChangeArrowheads="1"/>
          </p:cNvSpPr>
          <p:nvPr/>
        </p:nvSpPr>
        <p:spPr bwMode="auto">
          <a:xfrm>
            <a:off x="138497" y="1334637"/>
            <a:ext cx="7165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dirty="0">
                <a:latin typeface="Times" panose="02020603050405020304" pitchFamily="18" charset="0"/>
              </a:rPr>
              <a:t>• Consider flow expansion around an infinitesimal corner</a:t>
            </a:r>
          </a:p>
        </p:txBody>
      </p:sp>
      <p:pic>
        <p:nvPicPr>
          <p:cNvPr id="6850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6" y="1952267"/>
            <a:ext cx="6763369" cy="411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571861"/>
              </p:ext>
            </p:extLst>
          </p:nvPr>
        </p:nvGraphicFramePr>
        <p:xfrm>
          <a:off x="4438650" y="3219450"/>
          <a:ext cx="266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479" name="Equation" r:id="rId4" imgW="266400" imgH="419040" progId="Equation.3">
                  <p:embed/>
                </p:oleObj>
              </mc:Choice>
              <mc:Fallback>
                <p:oleObj name="Equation" r:id="rId4" imgW="2664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38650" y="3219450"/>
                        <a:ext cx="2667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665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05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349126"/>
            <a:ext cx="2661563" cy="85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764" y="148159"/>
            <a:ext cx="7772400" cy="956741"/>
          </a:xfrm>
        </p:spPr>
        <p:txBody>
          <a:bodyPr/>
          <a:lstStyle/>
          <a:p>
            <a:r>
              <a:rPr lang="en-IN" sz="2800" dirty="0" smtClean="0"/>
              <a:t>Look for A New Framework</a:t>
            </a:r>
            <a:endParaRPr lang="en-IN" sz="2800" dirty="0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94" y="2399341"/>
            <a:ext cx="6781800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31218"/>
            <a:ext cx="4876800" cy="857250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751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457200"/>
          </a:xfrm>
        </p:spPr>
        <p:txBody>
          <a:bodyPr/>
          <a:lstStyle/>
          <a:p>
            <a:pPr eaLnBrk="1" hangingPunct="1"/>
            <a:r>
              <a:rPr lang="en-US" sz="2800" smtClean="0"/>
              <a:t>Characteristic Lines</a:t>
            </a:r>
          </a:p>
        </p:txBody>
      </p:sp>
      <p:sp>
        <p:nvSpPr>
          <p:cNvPr id="694275" name="Text Box 3"/>
          <p:cNvSpPr txBox="1">
            <a:spLocks noChangeArrowheads="1"/>
          </p:cNvSpPr>
          <p:nvPr/>
        </p:nvSpPr>
        <p:spPr bwMode="auto">
          <a:xfrm>
            <a:off x="381000" y="1524000"/>
            <a:ext cx="4930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>
                <a:latin typeface="Times" panose="02020603050405020304" pitchFamily="18" charset="0"/>
              </a:rPr>
              <a:t>• Supersonic “compatibility” equations</a:t>
            </a:r>
          </a:p>
        </p:txBody>
      </p:sp>
      <p:pic>
        <p:nvPicPr>
          <p:cNvPr id="6942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5562600" cy="167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4277" name="Text Box 5"/>
          <p:cNvSpPr txBox="1">
            <a:spLocks noChangeArrowheads="1"/>
          </p:cNvSpPr>
          <p:nvPr/>
        </p:nvSpPr>
        <p:spPr bwMode="auto">
          <a:xfrm>
            <a:off x="609600" y="4191000"/>
            <a:ext cx="6080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>
                <a:latin typeface="Times" panose="02020603050405020304" pitchFamily="18" charset="0"/>
              </a:rPr>
              <a:t>• Apply along “characteristic lines” in flow field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361760" y="2554200"/>
              <a:ext cx="4691880" cy="3884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50960" y="2545560"/>
                <a:ext cx="4715280" cy="390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49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5" grpId="0" autoUpdateAnimBg="0"/>
      <p:bldP spid="694277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4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924800" cy="462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838200" y="304800"/>
            <a:ext cx="7177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>
                <a:latin typeface="Times" panose="02020603050405020304" pitchFamily="18" charset="0"/>
              </a:rPr>
              <a:t>  </a:t>
            </a:r>
            <a:r>
              <a:rPr lang="en-US" sz="2800" b="1">
                <a:latin typeface="Times" panose="02020603050405020304" pitchFamily="18" charset="0"/>
              </a:rPr>
              <a:t>Basic principle of Methods of Characteristics</a:t>
            </a: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238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5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533400"/>
          </a:xfrm>
        </p:spPr>
        <p:txBody>
          <a:bodyPr/>
          <a:lstStyle/>
          <a:p>
            <a:pPr eaLnBrk="1" hangingPunct="1"/>
            <a:r>
              <a:rPr lang="en-US" sz="2800" smtClean="0"/>
              <a:t>“Method of Characteristics”</a:t>
            </a:r>
          </a:p>
        </p:txBody>
      </p:sp>
      <p:sp>
        <p:nvSpPr>
          <p:cNvPr id="746499" name="Text Box 3"/>
          <p:cNvSpPr txBox="1">
            <a:spLocks noChangeArrowheads="1"/>
          </p:cNvSpPr>
          <p:nvPr/>
        </p:nvSpPr>
        <p:spPr bwMode="auto">
          <a:xfrm>
            <a:off x="533400" y="1219200"/>
            <a:ext cx="8305800" cy="380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>
                <a:latin typeface="Times" panose="02020603050405020304" pitchFamily="18" charset="0"/>
              </a:rPr>
              <a:t>• </a:t>
            </a:r>
            <a:r>
              <a:rPr lang="en-US" sz="2800" b="1">
                <a:latin typeface="Times" panose="02020603050405020304" pitchFamily="18" charset="0"/>
              </a:rPr>
              <a:t>Basic principle of Methods of Characteristics</a:t>
            </a:r>
          </a:p>
          <a:p>
            <a:endParaRPr lang="en-US" b="1">
              <a:latin typeface="Times" panose="02020603050405020304" pitchFamily="18" charset="0"/>
            </a:endParaRPr>
          </a:p>
          <a:p>
            <a:r>
              <a:rPr lang="en-US">
                <a:latin typeface="Times" panose="02020603050405020304" pitchFamily="18" charset="0"/>
              </a:rPr>
              <a:t>	-- If supersonic flow properties </a:t>
            </a:r>
            <a:r>
              <a:rPr lang="en-US" b="1" i="1">
                <a:latin typeface="Times" panose="02020603050405020304" pitchFamily="18" charset="0"/>
              </a:rPr>
              <a:t>are </a:t>
            </a:r>
            <a:r>
              <a:rPr lang="en-US">
                <a:latin typeface="Times" panose="02020603050405020304" pitchFamily="18" charset="0"/>
              </a:rPr>
              <a:t>known at two points in a flow field, </a:t>
            </a:r>
          </a:p>
          <a:p>
            <a:endParaRPr lang="en-US">
              <a:latin typeface="Times" panose="02020603050405020304" pitchFamily="18" charset="0"/>
            </a:endParaRPr>
          </a:p>
          <a:p>
            <a:r>
              <a:rPr lang="en-US">
                <a:latin typeface="Times" panose="02020603050405020304" pitchFamily="18" charset="0"/>
              </a:rPr>
              <a:t>	-- There is one and only one set of properties  </a:t>
            </a:r>
            <a:r>
              <a:rPr lang="en-US" i="1">
                <a:latin typeface="Times" panose="02020603050405020304" pitchFamily="18" charset="0"/>
              </a:rPr>
              <a:t>compatible</a:t>
            </a:r>
            <a:r>
              <a:rPr lang="en-US" i="1" baseline="30000">
                <a:latin typeface="Times" panose="02020603050405020304" pitchFamily="18" charset="0"/>
              </a:rPr>
              <a:t>*</a:t>
            </a:r>
            <a:r>
              <a:rPr lang="en-US">
                <a:latin typeface="Times" panose="02020603050405020304" pitchFamily="18" charset="0"/>
              </a:rPr>
              <a:t> with these at </a:t>
            </a:r>
            <a:r>
              <a:rPr lang="en-US" b="1" i="1">
                <a:latin typeface="Times" panose="02020603050405020304" pitchFamily="18" charset="0"/>
              </a:rPr>
              <a:t>a </a:t>
            </a:r>
            <a:r>
              <a:rPr lang="en-US">
                <a:latin typeface="Times" panose="02020603050405020304" pitchFamily="18" charset="0"/>
              </a:rPr>
              <a:t>third point, </a:t>
            </a:r>
          </a:p>
          <a:p>
            <a:endParaRPr lang="en-US">
              <a:latin typeface="Times" panose="02020603050405020304" pitchFamily="18" charset="0"/>
            </a:endParaRPr>
          </a:p>
          <a:p>
            <a:r>
              <a:rPr lang="en-US">
                <a:latin typeface="Times" panose="02020603050405020304" pitchFamily="18" charset="0"/>
              </a:rPr>
              <a:t>	-- Determined by the intersection of </a:t>
            </a:r>
            <a:r>
              <a:rPr lang="en-US" i="1">
                <a:latin typeface="Times" panose="02020603050405020304" pitchFamily="18" charset="0"/>
              </a:rPr>
              <a:t>characteristics</a:t>
            </a:r>
            <a:r>
              <a:rPr lang="en-US">
                <a:latin typeface="Times" panose="02020603050405020304" pitchFamily="18" charset="0"/>
              </a:rPr>
              <a:t>, or </a:t>
            </a:r>
            <a:r>
              <a:rPr lang="en-US" i="1">
                <a:latin typeface="Times" panose="02020603050405020304" pitchFamily="18" charset="0"/>
              </a:rPr>
              <a:t>mach</a:t>
            </a:r>
            <a:r>
              <a:rPr lang="en-US">
                <a:latin typeface="Times" panose="02020603050405020304" pitchFamily="18" charset="0"/>
              </a:rPr>
              <a:t> </a:t>
            </a:r>
            <a:r>
              <a:rPr lang="en-US" b="1" i="1">
                <a:latin typeface="Times" panose="02020603050405020304" pitchFamily="18" charset="0"/>
              </a:rPr>
              <a:t>waves</a:t>
            </a:r>
            <a:r>
              <a:rPr lang="en-US" b="1">
                <a:latin typeface="Times" panose="02020603050405020304" pitchFamily="18" charset="0"/>
              </a:rPr>
              <a:t>, </a:t>
            </a:r>
            <a:r>
              <a:rPr lang="en-US">
                <a:latin typeface="Times" panose="02020603050405020304" pitchFamily="18" charset="0"/>
              </a:rPr>
              <a:t>from the two original points. </a:t>
            </a: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377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4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6499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55731"/>
            <a:ext cx="7772400" cy="609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Physical Meaning of Characteristic Lines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14600"/>
            <a:ext cx="5105400" cy="3516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595313" y="1736725"/>
            <a:ext cx="8148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>
                <a:latin typeface="Times" panose="02020603050405020304" pitchFamily="18" charset="0"/>
              </a:rPr>
              <a:t>• Schlieren Photo of Supersonic nozzle flow with roughened wall</a:t>
            </a:r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58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20100</TotalTime>
  <Words>778</Words>
  <Application>Microsoft Office PowerPoint</Application>
  <PresentationFormat>On-screen Show (4:3)</PresentationFormat>
  <Paragraphs>113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Arial</vt:lpstr>
      <vt:lpstr>CMR10</vt:lpstr>
      <vt:lpstr>Comic Sans MS</vt:lpstr>
      <vt:lpstr>Curlz MT</vt:lpstr>
      <vt:lpstr>JasmineUPC</vt:lpstr>
      <vt:lpstr>Script MT Bold</vt:lpstr>
      <vt:lpstr>Symbol</vt:lpstr>
      <vt:lpstr>Times</vt:lpstr>
      <vt:lpstr>Times New Roman</vt:lpstr>
      <vt:lpstr>Vladimir Script</vt:lpstr>
      <vt:lpstr>Default Design</vt:lpstr>
      <vt:lpstr>Equation</vt:lpstr>
      <vt:lpstr>Analysis of Hyperbolic SO-PDES</vt:lpstr>
      <vt:lpstr>SO-Hyperbolic PDEs : Definition</vt:lpstr>
      <vt:lpstr>Physical space representation of a uniform wave train and a wave packet</vt:lpstr>
      <vt:lpstr>Geometric Interpretation of A Linear Hyperbolic SO-PDE </vt:lpstr>
      <vt:lpstr>Characteristics of the Surface Defined by A Linear SO-PDE</vt:lpstr>
      <vt:lpstr>Discriminant of A Linear SO-PDE</vt:lpstr>
      <vt:lpstr>Direct Method of Solving H-SO-PDE</vt:lpstr>
      <vt:lpstr>Fourier's View of Waves</vt:lpstr>
      <vt:lpstr>Transformation from Physical to Characteristic Space</vt:lpstr>
      <vt:lpstr>Transformation Varaibles</vt:lpstr>
      <vt:lpstr>Example: Direct Solution of Wave Equation</vt:lpstr>
      <vt:lpstr>Characteristic Equations</vt:lpstr>
      <vt:lpstr>Generation of Simultaneous Equations</vt:lpstr>
      <vt:lpstr>Generation of Simultaneous Equations</vt:lpstr>
      <vt:lpstr>Transformation of Original Equations</vt:lpstr>
      <vt:lpstr>General Solution of Canonical Farm</vt:lpstr>
      <vt:lpstr>Use of Dirichlet Conditions</vt:lpstr>
      <vt:lpstr>Use of Neumann Conditions</vt:lpstr>
      <vt:lpstr>Generation of Solution</vt:lpstr>
      <vt:lpstr>Generation of Full Solution</vt:lpstr>
      <vt:lpstr>Analytical Solution of the Wave Equation</vt:lpstr>
      <vt:lpstr>Transformation of Wave Equation</vt:lpstr>
      <vt:lpstr>Transformation of  Wave Equation</vt:lpstr>
      <vt:lpstr>Integration of Transformed Wave Equation</vt:lpstr>
      <vt:lpstr>Solution in Original Co-ordinate System</vt:lpstr>
      <vt:lpstr>The Initial Value Problem</vt:lpstr>
      <vt:lpstr>The Second Initial Condition</vt:lpstr>
      <vt:lpstr>Design of Wings for Planes</vt:lpstr>
      <vt:lpstr>Design of Wings for Hypersonic Planes </vt:lpstr>
      <vt:lpstr>Equivalent 2-D Flow on Swept Wing</vt:lpstr>
      <vt:lpstr>Revised Mathematical Analysis</vt:lpstr>
      <vt:lpstr>Look for A New Framework</vt:lpstr>
      <vt:lpstr>Characteristic Lines</vt:lpstr>
      <vt:lpstr>PowerPoint Presentation</vt:lpstr>
      <vt:lpstr>“Method of Characteristics”</vt:lpstr>
      <vt:lpstr>Physical Meaning of Characteristic Lines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1542</cp:revision>
  <cp:lastPrinted>2002-01-11T03:20:09Z</cp:lastPrinted>
  <dcterms:created xsi:type="dcterms:W3CDTF">2002-01-11T02:48:10Z</dcterms:created>
  <dcterms:modified xsi:type="dcterms:W3CDTF">2019-11-14T04:59:16Z</dcterms:modified>
</cp:coreProperties>
</file>