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emf" ContentType="image/x-emf"/>
  <Default Extension="rels" ContentType="application/vnd.openxmlformats-package.relationships+xml"/>
  <Default Extension="xml" ContentType="application/xml"/>
  <Default Extension="wav" ContentType="audio/x-wav"/>
  <Default Extension="wdp" ContentType="image/vnd.ms-photo"/>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52"/>
  </p:notesMasterIdLst>
  <p:sldIdLst>
    <p:sldId id="533" r:id="rId2"/>
    <p:sldId id="892" r:id="rId3"/>
    <p:sldId id="893" r:id="rId4"/>
    <p:sldId id="895" r:id="rId5"/>
    <p:sldId id="897" r:id="rId6"/>
    <p:sldId id="898" r:id="rId7"/>
    <p:sldId id="899" r:id="rId8"/>
    <p:sldId id="901" r:id="rId9"/>
    <p:sldId id="900" r:id="rId10"/>
    <p:sldId id="906" r:id="rId11"/>
    <p:sldId id="903" r:id="rId12"/>
    <p:sldId id="904" r:id="rId13"/>
    <p:sldId id="905" r:id="rId14"/>
    <p:sldId id="878" r:id="rId15"/>
    <p:sldId id="879" r:id="rId16"/>
    <p:sldId id="880" r:id="rId17"/>
    <p:sldId id="881" r:id="rId18"/>
    <p:sldId id="882" r:id="rId19"/>
    <p:sldId id="883" r:id="rId20"/>
    <p:sldId id="884" r:id="rId21"/>
    <p:sldId id="885" r:id="rId22"/>
    <p:sldId id="887" r:id="rId23"/>
    <p:sldId id="902" r:id="rId24"/>
    <p:sldId id="888" r:id="rId25"/>
    <p:sldId id="889" r:id="rId26"/>
    <p:sldId id="890" r:id="rId27"/>
    <p:sldId id="891" r:id="rId28"/>
    <p:sldId id="907" r:id="rId29"/>
    <p:sldId id="908" r:id="rId30"/>
    <p:sldId id="909" r:id="rId31"/>
    <p:sldId id="910" r:id="rId32"/>
    <p:sldId id="911" r:id="rId33"/>
    <p:sldId id="912" r:id="rId34"/>
    <p:sldId id="913" r:id="rId35"/>
    <p:sldId id="914" r:id="rId36"/>
    <p:sldId id="915" r:id="rId37"/>
    <p:sldId id="916" r:id="rId38"/>
    <p:sldId id="917" r:id="rId39"/>
    <p:sldId id="918" r:id="rId40"/>
    <p:sldId id="919" r:id="rId41"/>
    <p:sldId id="920" r:id="rId42"/>
    <p:sldId id="921" r:id="rId43"/>
    <p:sldId id="922" r:id="rId44"/>
    <p:sldId id="923" r:id="rId45"/>
    <p:sldId id="924" r:id="rId46"/>
    <p:sldId id="925" r:id="rId47"/>
    <p:sldId id="926" r:id="rId48"/>
    <p:sldId id="927" r:id="rId49"/>
    <p:sldId id="928" r:id="rId50"/>
    <p:sldId id="929" r:id="rId51"/>
  </p:sldIdLst>
  <p:sldSz cx="9144000" cy="6858000" type="screen4x3"/>
  <p:notesSz cx="6858000" cy="965835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FF3399"/>
    <a:srgbClr val="FF9900"/>
    <a:srgbClr val="FF9999"/>
    <a:srgbClr val="CC6600"/>
    <a:srgbClr val="FFFFCC"/>
    <a:srgbClr val="E5291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215" autoAdjust="0"/>
    <p:restoredTop sz="94434" autoAdjust="0"/>
  </p:normalViewPr>
  <p:slideViewPr>
    <p:cSldViewPr>
      <p:cViewPr varScale="1">
        <p:scale>
          <a:sx n="70" d="100"/>
          <a:sy n="70" d="100"/>
        </p:scale>
        <p:origin x="162"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image" Target="../media/image6.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13.wmf"/><Relationship Id="rId1" Type="http://schemas.openxmlformats.org/officeDocument/2006/relationships/image" Target="../media/image12.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image" Target="../media/image16.wmf"/><Relationship Id="rId1" Type="http://schemas.openxmlformats.org/officeDocument/2006/relationships/image" Target="../media/image15.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image" Target="../media/image21.wmf"/><Relationship Id="rId1" Type="http://schemas.openxmlformats.org/officeDocument/2006/relationships/image" Target="../media/image20.wmf"/><Relationship Id="rId5" Type="http://schemas.openxmlformats.org/officeDocument/2006/relationships/image" Target="../media/image24.wmf"/><Relationship Id="rId4" Type="http://schemas.openxmlformats.org/officeDocument/2006/relationships/image" Target="../media/image23.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image" Target="../media/image26.wmf"/><Relationship Id="rId1" Type="http://schemas.openxmlformats.org/officeDocument/2006/relationships/image" Target="../media/image25.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image" Target="../media/image29.wmf"/><Relationship Id="rId1" Type="http://schemas.openxmlformats.org/officeDocument/2006/relationships/image" Target="../media/image28.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image" Target="../media/image33.wmf"/><Relationship Id="rId1" Type="http://schemas.openxmlformats.org/officeDocument/2006/relationships/image" Target="../media/image32.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37.wmf"/><Relationship Id="rId2" Type="http://schemas.openxmlformats.org/officeDocument/2006/relationships/image" Target="../media/image36.wmf"/><Relationship Id="rId1" Type="http://schemas.openxmlformats.org/officeDocument/2006/relationships/image" Target="../media/image35.wmf"/><Relationship Id="rId5" Type="http://schemas.openxmlformats.org/officeDocument/2006/relationships/image" Target="../media/image39.wmf"/><Relationship Id="rId4" Type="http://schemas.openxmlformats.org/officeDocument/2006/relationships/image" Target="../media/image38.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45.wmf"/><Relationship Id="rId2" Type="http://schemas.openxmlformats.org/officeDocument/2006/relationships/image" Target="../media/image44.wmf"/><Relationship Id="rId1" Type="http://schemas.openxmlformats.org/officeDocument/2006/relationships/image" Target="../media/image43.w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49.wmf"/><Relationship Id="rId2" Type="http://schemas.openxmlformats.org/officeDocument/2006/relationships/image" Target="../media/image48.wmf"/><Relationship Id="rId1" Type="http://schemas.openxmlformats.org/officeDocument/2006/relationships/image" Target="../media/image47.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51.w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54.wmf"/><Relationship Id="rId2" Type="http://schemas.openxmlformats.org/officeDocument/2006/relationships/image" Target="../media/image53.wmf"/><Relationship Id="rId1" Type="http://schemas.openxmlformats.org/officeDocument/2006/relationships/image" Target="../media/image52.w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57.wmf"/><Relationship Id="rId2" Type="http://schemas.openxmlformats.org/officeDocument/2006/relationships/image" Target="../media/image56.wmf"/><Relationship Id="rId1" Type="http://schemas.openxmlformats.org/officeDocument/2006/relationships/image" Target="../media/image55.wmf"/></Relationships>
</file>

<file path=ppt/drawings/_rels/vmlDrawing18.vml.rels><?xml version="1.0" encoding="UTF-8" standalone="yes"?>
<Relationships xmlns="http://schemas.openxmlformats.org/package/2006/relationships"><Relationship Id="rId3" Type="http://schemas.openxmlformats.org/officeDocument/2006/relationships/image" Target="../media/image61.wmf"/><Relationship Id="rId2" Type="http://schemas.openxmlformats.org/officeDocument/2006/relationships/image" Target="../media/image60.wmf"/><Relationship Id="rId1" Type="http://schemas.openxmlformats.org/officeDocument/2006/relationships/image" Target="../media/image59.wmf"/><Relationship Id="rId4" Type="http://schemas.openxmlformats.org/officeDocument/2006/relationships/image" Target="../media/image62.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63.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64.wmf"/></Relationships>
</file>

<file path=ppt/drawings/_rels/vmlDrawing21.vml.rels><?xml version="1.0" encoding="UTF-8" standalone="yes"?>
<Relationships xmlns="http://schemas.openxmlformats.org/package/2006/relationships"><Relationship Id="rId3" Type="http://schemas.openxmlformats.org/officeDocument/2006/relationships/image" Target="../media/image67.wmf"/><Relationship Id="rId2" Type="http://schemas.openxmlformats.org/officeDocument/2006/relationships/image" Target="../media/image66.wmf"/><Relationship Id="rId1" Type="http://schemas.openxmlformats.org/officeDocument/2006/relationships/image" Target="../media/image65.wmf"/></Relationships>
</file>

<file path=ppt/drawings/_rels/vmlDrawing22.vml.rels><?xml version="1.0" encoding="UTF-8" standalone="yes"?>
<Relationships xmlns="http://schemas.openxmlformats.org/package/2006/relationships"><Relationship Id="rId2" Type="http://schemas.openxmlformats.org/officeDocument/2006/relationships/image" Target="../media/image68.wmf"/><Relationship Id="rId1" Type="http://schemas.openxmlformats.org/officeDocument/2006/relationships/image" Target="../media/image31.wmf"/></Relationships>
</file>

<file path=ppt/drawings/_rels/vmlDrawing23.vml.rels><?xml version="1.0" encoding="UTF-8" standalone="yes"?>
<Relationships xmlns="http://schemas.openxmlformats.org/package/2006/relationships"><Relationship Id="rId3" Type="http://schemas.openxmlformats.org/officeDocument/2006/relationships/image" Target="../media/image89.wmf"/><Relationship Id="rId2" Type="http://schemas.openxmlformats.org/officeDocument/2006/relationships/image" Target="../media/image88.wmf"/><Relationship Id="rId1" Type="http://schemas.openxmlformats.org/officeDocument/2006/relationships/image" Target="../media/image87.png"/></Relationships>
</file>

<file path=ppt/drawings/_rels/vmlDrawing24.vml.rels><?xml version="1.0" encoding="UTF-8" standalone="yes"?>
<Relationships xmlns="http://schemas.openxmlformats.org/package/2006/relationships"><Relationship Id="rId2" Type="http://schemas.microsoft.com/office/2007/relationships/hdphoto" Target="../media/hdphoto1.wdp"/><Relationship Id="rId1" Type="http://schemas.openxmlformats.org/officeDocument/2006/relationships/image" Target="../media/image90.png"/></Relationships>
</file>

<file path=ppt/drawings/_rels/vmlDrawing25.vml.rels><?xml version="1.0" encoding="UTF-8" standalone="yes"?>
<Relationships xmlns="http://schemas.openxmlformats.org/package/2006/relationships"><Relationship Id="rId2" Type="http://schemas.microsoft.com/office/2007/relationships/hdphoto" Target="../media/hdphoto2.wdp"/><Relationship Id="rId1" Type="http://schemas.openxmlformats.org/officeDocument/2006/relationships/image" Target="../media/image91.png"/></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92.w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92.w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95.wmf"/></Relationships>
</file>

<file path=ppt/ink/ink1.xml><?xml version="1.0" encoding="utf-8"?>
<inkml:ink xmlns:inkml="http://www.w3.org/2003/InkML">
  <inkml:definitions>
    <inkml:context xml:id="ctx0">
      <inkml:inkSource xml:id="inkSrc0">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0" timeString="2017-01-03T03:30:13.830"/>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inkml:trace>
</inkml:ink>
</file>

<file path=ppt/ink/ink2.xml><?xml version="1.0" encoding="utf-8"?>
<inkml:ink xmlns:inkml="http://www.w3.org/2003/InkML">
  <inkml:definitions>
    <inkml:context xml:id="ctx0">
      <inkml:inkSource xml:id="inkSrc0">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0" timeString="2018-01-02T03:30:26.415"/>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0,0 0,0 0,0 0,0 0,0 0,0 0,0 0</inkml:trace>
</inkml:ink>
</file>

<file path=ppt/ink/ink3.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19-11-11T04:34:28.684"/>
    </inkml:context>
    <inkml:brush xml:id="br0">
      <inkml:brushProperty name="width" value="0.05292" units="cm"/>
      <inkml:brushProperty name="height" value="0.05292" units="cm"/>
      <inkml:brushProperty name="color" value="#FF0000"/>
    </inkml:brush>
  </inkml:definitions>
  <inkml:trace contextRef="#ctx0" brushRef="#br0">10669 7318 220,'0'0'108,"0"0"-18,-13-16-21,13 16-17,0 0-16,18-15-10,-18 15-10,0 0-6,0 0-5,13-17-4,-13 17-3,0 0-1,0 0-2,0 0 1,0 0-1,0 0 2,0 0 2,0 0 1,-15 13 1,15-13 1,-22 24 4,7 0 2,-7 8 4,1 14 4,-9 8 1,4 17 4,-8 5-3,14 11 5,-5 2-6,7 6 1,5-10-7,7-3 0,6-6-4,6-9 0,7-9-2,5-6 0,7-12-1,5-6 1,1-6-1,1-4 0,6-7-3,-1-10-5,6-3-11,-13-14-17,13 5-76,-17-10-34,-2-5 3,-11-10-5,-7 0 5</inkml:trace>
  <inkml:trace contextRef="#ctx0" brushRef="#br0" timeOffset="200.0002">10428 8083 354,'-21'-2'137,"21"2"0,0 0-69,13-18-15,19-1-17,24-3-10,24-11-11,30-10-8,21-5-3,19-6-12,22 11-37,7-2-94,2-1-4,-3 7 0,-12 6-5,-15 9 0</inkml:trace>
</inkml:ink>
</file>

<file path=ppt/ink/ink4.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19-11-11T04:51:35.418"/>
    </inkml:context>
    <inkml:brush xml:id="br0">
      <inkml:brushProperty name="width" value="0.05292" units="cm"/>
      <inkml:brushProperty name="height" value="0.05292" units="cm"/>
      <inkml:brushProperty name="color" value="#FF0000"/>
    </inkml:brush>
    <inkml:context xml:id="ctx1">
      <inkml:inkSource xml:id="inkSrc1">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1" timeString="2019-11-11T04:51:35.558"/>
    </inkml:context>
  </inkml:definitions>
  <inkml:trace contextRef="#ctx0" brushRef="#br0">14924 7677 233,'0'-17'120,"0"17"0,0 0-55,0 0-15,0 0-15,0 0-10,0 0-9,0 0-7,0 0-4,0 0-2,0 0-2,0 0-1,0 0 1,0 0 1,-11 18 0,6 3 1,-3 5-1,-5 7 1,2 8-1,0 11 0,-4 6 0,4 7-1,-3 3-2,3-1 2,4 0-1,1-4 2,1-1-1,8-9 2,-1-4-1,6-8 3,3-6-3,6-4 4,1-5-3,3-3-2,1-8 5,4-2 0,1-10-1,3-5 0,-1-7 2,3-8-2,-2-9 0,2-5 2,-8-8-4,0-6 0,-9-10 1,0-9-4,-11-1 2,0-7 0,-10-4 0,-1-2 0,-8 0 2,0 4-1,-4 7 2,-5 7 1,0 8-6,-1 13 4,5 10-2,-3 8 1,23 21-2,-26-16-4,26 16 0,-24 20-1,13 2 5,3 8-4,3 5 1,-3 8-1,2 5 0,1-1 4,5 1-2,5-4 1,3-1-3,3-4 3,2-5 0,0-5 2,10-3-1,-5-2 1,9-7 0,-1 0 0,2-8 1,4 0-1,-1-5 1,1-4-2,-2-4 0,0-1-2,-4-3 3,-2-1-1,-5 0 1,0-6-1,-19 15 1,24-20-1,-24 20 1,7-17-1,-7 17-5,0 0-7,0 0-19,0 0-66,0 0-45,0 0-2,0 0-2,0 0 3,0 0 29</inkml:trace>
  <inkml:trace contextRef="#ctx1" brushRef="#br0">23586 16566</inkml:trace>
  <inkml:trace contextRef="#ctx0" brushRef="#br0" timeOffset="1460.0021">12139 9632 159,'0'0'108,"0"0"-24,0 0-9,0 0-9,0 0-10,0 0-13,0 0-10,0 0-9,0 0-11,-23-17-3,23 17-5,-24-1-6,6-1-2,-3 4 1,-3 1 2,-2 3 0,-8 1 1,2 4-1,2 1 1,2 2 1,0 7 2,2 5-3,5 4 1,3 7-3,1 4 3,6 1 0,3 8 1,3 2-2,3 0 3,4 0-2,5-2 1,4-7 3,6 0-3,-4-4-1,6-6 1,-2-5 0,3-6 2,-1-7-1,0-2 1,-1-5-1,1-5 2,0-1 0,-1-4 0,1-3 0,-2-4-3,2-6 1,-4-2 0,1-7-1,-3-8-2,-1-7 1,-5-7 2,-3-6-3,-2-9 1,-8-3 1,-1-2-3,-5-3 2,1 2 0,-4 4-1,2 5-2,-4 10 3,1 5-3,1 6 3,2 15-2,-4 7-3,-2 8 1,0 9 0,3 5-1,-3 4 0,-4 13 1,1 8 0,-2-2 0,5 7 2,0 4 0,4 1 1,4 5 0,6-1-1,5-3 2,7-2-3,6-6 3,4 0-1,7-7 2,1-4-5,8-7 4,5-6-1,8-5 2,3-6 0,1-4-1,6-5 0,-1 1-1,-9-5 3,-3 6-3,-7-3 1,-10 5-3,-9-1 0,-17 6-2,18-3-1,-18 3-5,0 0-15,0 0-63,0 0-52,0 0 1,0 0-4,0 0 2,-18 11 30</inkml:trace>
  <inkml:trace contextRef="#ctx0" brushRef="#br0" timeOffset="9332.5133">14205 11929 191,'8'-20'66,"-8"20"0,0 0-8,0 0-6,0 0-11,0 0-12,0 0-11,0 0-8,0 0-6,0 0-5,0 0 1,5 20 1,-5-20 1,-5 28 3,1-7 2,0 10 4,-7 4 1,0 12 1,-4 5-3,-2 9 1,-2 2-4,1 6 1,1-2-2,2 0 1,2 1-2,2-5 1,-1-5 0,11-4 1,-3-6-2,9-1 2,1-7-2,5 1 1,2-7-2,6-8 1,0 0-1,1-2 1,3-4-1,-5-5 3,3-6-1,1-5 2,-3-6-2,2-1-1,3-12 0,-2-6 1,-1-7-1,3-5-1,0-8 0,3-7-2,-3-8 1,-2 0 1,-7-3 0,4-2-4,-12-6 3,3 4-3,-10-4 2,-6 6-2,-5-1 3,-2 1-2,-6 4 0,0 5 1,1 1 2,-7 11-1,7 8-3,-3 6-1,3 4 1,-3 11-1,2 7 0,1 2-1,-3 8-2,1 5 0,-3 4 2,-1 5 0,0 8 0,3 0 0,8 1 1,2 7 2,11-3-1,2 4 1,9 0 1,7-3 0,7-1-1,5-1 2,3-3-1,3-1 1,1-5-2,-1-5 0,-5 1 0,-4-3 2,-3-1-4,-6-4 3,-18-11-3,27 19 2,-27-19 0,28 9 1,-10-11-1,1-3 0,0-1 1,1-1 2,-3-4 3,2 3-3,-19 8 2,20-13-3,-20 13 2,0 0 0,0 0-1,0 0-2,0 0-2,0 0 1,0 0-1,19-15-1,-19 15-8,22-7-18,-1 7-110,-21 0-3,30 2 1,-30-2-6,19 4 0</inkml:trace>
  <inkml:trace contextRef="#ctx0" brushRef="#br0" timeOffset="19062.5269">4845 11799 101,'6'-22'65,"-6"22"-6,15-22-5,-15 22 1,11-23-4,-11 23-14,7-16-6,-7 16-8,0 0-4,0 0-5,0 0-2,0 0-7,0 0-3,-20-2 1,20 2-3,-24 22 0,5-5-1,0 7-1,-5 8 0,-2 8 4,1 5-1,1 11-2,0 3 3,5 6-4,1 2 7,4-2-3,3-2 1,9-5-1,4-5 3,9-8 0,3-6 4,8-9 0,4-4-1,0-8 2,10-3-1,-3-9 4,7-3-1,-7-8 0,8-3-3,-7-6 3,7-3 0,-9-7-1,0 0-1,-6-6-1,2-5-3,-10-1 2,1-3-1,-6-5-1,-7-3-2,-6-1 0,0-4-1,-8-2 1,-7 2 0,-3-2-2,-3 2-3,-5 2 1,-2 6 1,-2 3 0,4 2 1,-6 11-2,6 6-3,4 1-3,-3 6 4,5 12 0,-4 1 0,1 11-1,3 12-4,-1 1 5,-1 6 3,1 11 0,2 3 0,8 5-2,0-1 1,11-1 0,6-4 1,7-2-2,9-4 0,2-5 2,4-1 1,4-4-1,4-7-1,-5 3 0,7-5 2,-3-1-1,1-4 1,-8-3 0,5-5-1,1-4 1,-4-5-1,7-13 5,-5 5-2,0-7-2,3 3-2,-3-1 1,-4 0-1,-6 6-2,-3-1-9,-2 15-19,-17-1-91,6 19-8,-6-19-1,-19 32-1,6-12-3</inkml:trace>
</inkml:ink>
</file>

<file path=ppt/ink/ink5.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19-11-11T04:59:26.404"/>
    </inkml:context>
    <inkml:brush xml:id="br0">
      <inkml:brushProperty name="width" value="0.05292" units="cm"/>
      <inkml:brushProperty name="height" value="0.05292" units="cm"/>
      <inkml:brushProperty name="color" value="#FF0000"/>
    </inkml:brush>
  </inkml:definitions>
  <inkml:trace contextRef="#ctx0" brushRef="#br0">19051 3565 93,'0'0'81,"25"-30"-27,-25 30-5,24-26-11,-24 26-5,19-18-4,-19 18-1,0 0-5,13-17-3,-13 17-6,0 0-3,0 0-3,2 22-3,-4-5 0,-4 7 1,-7 6 4,0 7 0,-4 8 4,-1 1-4,-9 6 2,1 0-3,-4 2 0,-5-4-1,3 0 1,-5-9-1,5-4 1,-4-7 0,-1-2 1,2-11 1,1-3 3,-1-8-1,3-4 0,-4-8-2,10-5 1,0-9-1,2-8-2,5-13-1,8-5-4,5-6 1,6 0-6,6 1 3,5 7-2,8 5-3,5 7-1,2 21 1,10 11-2,3 17 1,-2 5 1,12 15 0,-4 4-1,3 11 0,1 2 4,-1 0-1,-3 0 1,-7-4 0,-1-4 0,-7-7 0,-6-2-1,-3-5 2,-5-4-5,-2-8 3,-3-3 1,-11-17 2,13 20 0,-13-20 0,0 0-4,15 6-8,-15-6-17,22-17-99,-22 17-4,24-13-3,-24 13-3,27-22 2</inkml:trace>
  <inkml:trace contextRef="#ctx0" brushRef="#br0" timeOffset="1425.0022">4070 5779 183,'0'0'68,"0"0"-6,0 0-8,0 0-7,0 0-10,0 0-11,0 0-13,0 0-6,0 0-4,0 0 0,2 24-2,-13-2-1,-3 4 2,-2 9 1,-5 6 3,-5 8 1,-8-3-1,1 2-1,-5 2-1,1-3 2,1-4-1,-1-6 0,0-8 1,5-3 1,-4-7-1,10-2 5,2-12 0,7 1 1,2-12-3,15 6 1,-11-29-3,19 4-2,8-2-3,3-5-3,7 4-1,4 0-2,0 4 0,7 7 0,1 10 0,-7 9 1,5 7 2,-4 8-1,-1 3 0,-1 8 1,6 6 0,-4 3 1,-4 0 4,0 0-2,-2 0 4,-2 0-3,-5-3 4,-1-5-4,-6-4 5,-5-3-4,-7-22-2,11 26 1,-11-26 0,0 0 1,0 0 2,0 0-7,0 0-20,0 0-89,27-2-13,-27 2-1,18-17-4,-18 17-2</inkml:trace>
</inkml:ink>
</file>

<file path=ppt/ink/ink6.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19-11-11T05:11:27.080"/>
    </inkml:context>
    <inkml:brush xml:id="br0">
      <inkml:brushProperty name="width" value="0.05292" units="cm"/>
      <inkml:brushProperty name="height" value="0.05292" units="cm"/>
      <inkml:brushProperty name="color" value="#FF0000"/>
    </inkml:brush>
  </inkml:definitions>
  <inkml:trace contextRef="#ctx0" brushRef="#br0">17708 6405 308,'0'0'117,"0"0"3,0 0-94,0 0-9,26-2-2,-7 5-6,5 1 0,8 2-2,5-3 2,12 7 1,0-1 2,12 2-4,3 0 1,5-1-2,4 1 3,0 0-3,1-2-1,-5 0-5,-3-1 0,-8-1-1,-15-1 1,-6-1 0,-13-1 2,-5 0 2,-19-4 3,19 5 4,-19-5-1,0 0 2,0 0 0,0 0-2,0 0-2,-21 10-2,-1-3-1,-4 6-3,-6 8-5,-9 6 3,-10 12-1,-5 10 1,-5 5 0,-1 9 0,8 7 0,3 10 1,8-4 2,8 2-1,12-3 0,12-5 0,6-1 0,18-6 2,11-9 0,12-10 1,10-6 1,12-9 1,8-12 1,14-10-1,10-8-4,-3-5 9,-1-9-9,-3 0-1,-9 0 0,-5-1 4,-14 3-8,-12 2 0,-14 5 3,-10 0-5,-19 6 4,21-3-1,-21 3-4,0 0-15,0 0 6,0 0-6,0 0-132,0 0-2,0 0-3,0 0 2,-2-23-2</inkml:trace>
  <inkml:trace contextRef="#ctx0" brushRef="#br0" timeOffset="68162.5956">15903 4468 179,'10'-23'74,"-10"23"-3,0-16-10,0 16-11,0 0-10,-10-30-8,10 30-11,-1-20-4,1 20-2,-4-17-7,4 17 1,-4-17-4,4 17 2,0 0-5,-17-15 6,17 15-6,-26-5-2,7 5-1,-3 2-1,-4 1 1,2 5-7,-6 10 5,4 5-1,-4 6 3,5 7-2,5 8 2,-3 10-2,8 9 1,-1 8 5,4 3-3,9 2 0,-1 4-2,8 0 3,-1-8 0,12-5 3,0-11-2,4-8 3,5-13 1,1-9 3,-1-11 1,8-11 1,-2-10-1,1-9 0,1-10 1,0-13-1,-2-12 2,-4-11-2,-4-13-1,-7-4 0,-9-6 0,-6-1-1,-8 3 1,-5 2-4,-5 10 0,-5 10-2,-3 12-1,0 11 0,-4 13-2,0 14-6,0 14 4,2 15 0,0 10 0,6 12-1,5 13 1,6 5-2,11 5 1,5-5 7,14-1-4,7-6 1,10-12-1,8-10 3,11-17-2,8-13-4,10-7-12,0-17-26,13-2-89,-6-4-1,2 4-3,-3 2-4,-10 5 0</inkml:trace>
  <inkml:trace contextRef="#ctx0" brushRef="#br0" timeOffset="69692.5977">15605 10698 105,'0'0'92,"0"0"1,-6-19-50,6 19-11,0 0-7,0 0-4,0 0-7,0 0-7,0 0-5,-2 21-3,-2-3-5,-9 7 1,2 8 2,-4 12 5,-7 5 2,3 11 2,-7 6-1,7 3 1,0 5 2,8-5 1,0-5 0,11-3 0,6-10-1,5-8 4,2-12 3,11-6 2,-3-17 2,9-3 1,1-18-4,7-4 1,-3-14 0,6-11-4,-7-13-2,-2-5-4,-2-8-1,-8-4-2,-14-3 3,-7 2-2,-8 7-1,-10 9-3,-9 11 1,-6 10 0,-11 11-1,-5 13-2,3 13-1,-4 11 2,12 11-1,1 7 1,16 8 3,9 2-2,27 2-1,16-4 4,17-6-1,14-8 1,16-7-8,3-10-21,17-5-96,-11-1-3,-8-2-3,-7-2-4,-17-1-3</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337923"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2052" name="Rectangle 4"/>
          <p:cNvSpPr>
            <a:spLocks noGrp="1" noRot="1" noChangeAspect="1" noChangeArrowheads="1" noTextEdit="1"/>
          </p:cNvSpPr>
          <p:nvPr>
            <p:ph type="sldImg" idx="2"/>
          </p:nvPr>
        </p:nvSpPr>
        <p:spPr bwMode="auto">
          <a:xfrm>
            <a:off x="1041400" y="762000"/>
            <a:ext cx="4775200" cy="35814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25" name="Rectangle 5"/>
          <p:cNvSpPr>
            <a:spLocks noGrp="1" noChangeArrowheads="1"/>
          </p:cNvSpPr>
          <p:nvPr>
            <p:ph type="body" sz="quarter" idx="3"/>
          </p:nvPr>
        </p:nvSpPr>
        <p:spPr bwMode="auto">
          <a:xfrm>
            <a:off x="914400" y="4572000"/>
            <a:ext cx="5029200" cy="4343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37926" name="Rectangle 6"/>
          <p:cNvSpPr>
            <a:spLocks noGrp="1" noChangeArrowheads="1"/>
          </p:cNvSpPr>
          <p:nvPr>
            <p:ph type="ftr" sz="quarter" idx="4"/>
          </p:nvPr>
        </p:nvSpPr>
        <p:spPr bwMode="auto">
          <a:xfrm>
            <a:off x="0" y="9144000"/>
            <a:ext cx="2971800" cy="5334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337927" name="Rectangle 7"/>
          <p:cNvSpPr>
            <a:spLocks noGrp="1" noChangeArrowheads="1"/>
          </p:cNvSpPr>
          <p:nvPr>
            <p:ph type="sldNum" sz="quarter" idx="5"/>
          </p:nvPr>
        </p:nvSpPr>
        <p:spPr bwMode="auto">
          <a:xfrm>
            <a:off x="3886200" y="9144000"/>
            <a:ext cx="2971800" cy="5334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5EF38852-3B7A-4D26-8C1A-1F821DEAA20E}" type="slidenum">
              <a:rPr lang="en-US"/>
              <a:pPr>
                <a:defRPr/>
              </a:pPr>
              <a:t>‹#›</a:t>
            </a:fld>
            <a:endParaRPr lang="en-US"/>
          </a:p>
        </p:txBody>
      </p:sp>
    </p:spTree>
    <p:extLst>
      <p:ext uri="{BB962C8B-B14F-4D97-AF65-F5344CB8AC3E}">
        <p14:creationId xmlns:p14="http://schemas.microsoft.com/office/powerpoint/2010/main" val="39111486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C8487CC-2F8E-4ECF-97F1-294BCB6A52F4}" type="slidenum">
              <a:rPr lang="en-US"/>
              <a:pPr>
                <a:defRPr/>
              </a:pPr>
              <a:t>‹#›</a:t>
            </a:fld>
            <a:endParaRPr lang="en-US"/>
          </a:p>
        </p:txBody>
      </p:sp>
    </p:spTree>
    <p:extLst>
      <p:ext uri="{BB962C8B-B14F-4D97-AF65-F5344CB8AC3E}">
        <p14:creationId xmlns:p14="http://schemas.microsoft.com/office/powerpoint/2010/main" val="28657767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230425B-8A4B-4EA9-A0A9-6AA669232BC8}" type="slidenum">
              <a:rPr lang="en-US"/>
              <a:pPr>
                <a:defRPr/>
              </a:pPr>
              <a:t>‹#›</a:t>
            </a:fld>
            <a:endParaRPr lang="en-US"/>
          </a:p>
        </p:txBody>
      </p:sp>
    </p:spTree>
    <p:extLst>
      <p:ext uri="{BB962C8B-B14F-4D97-AF65-F5344CB8AC3E}">
        <p14:creationId xmlns:p14="http://schemas.microsoft.com/office/powerpoint/2010/main" val="1630154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D768D24-912B-47D3-BC75-F393116243C1}" type="slidenum">
              <a:rPr lang="en-US"/>
              <a:pPr>
                <a:defRPr/>
              </a:pPr>
              <a:t>‹#›</a:t>
            </a:fld>
            <a:endParaRPr lang="en-US"/>
          </a:p>
        </p:txBody>
      </p:sp>
    </p:spTree>
    <p:extLst>
      <p:ext uri="{BB962C8B-B14F-4D97-AF65-F5344CB8AC3E}">
        <p14:creationId xmlns:p14="http://schemas.microsoft.com/office/powerpoint/2010/main" val="35051937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9441753-9EF1-449C-A006-227357DE2A16}" type="slidenum">
              <a:rPr lang="en-US"/>
              <a:pPr>
                <a:defRPr/>
              </a:pPr>
              <a:t>‹#›</a:t>
            </a:fld>
            <a:endParaRPr lang="en-US"/>
          </a:p>
        </p:txBody>
      </p:sp>
    </p:spTree>
    <p:extLst>
      <p:ext uri="{BB962C8B-B14F-4D97-AF65-F5344CB8AC3E}">
        <p14:creationId xmlns:p14="http://schemas.microsoft.com/office/powerpoint/2010/main" val="37718249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229A6060-6A52-404C-9897-ECB6C1836B49}" type="slidenum">
              <a:rPr lang="en-US"/>
              <a:pPr>
                <a:defRPr/>
              </a:pPr>
              <a:t>‹#›</a:t>
            </a:fld>
            <a:endParaRPr lang="en-US"/>
          </a:p>
        </p:txBody>
      </p:sp>
    </p:spTree>
    <p:extLst>
      <p:ext uri="{BB962C8B-B14F-4D97-AF65-F5344CB8AC3E}">
        <p14:creationId xmlns:p14="http://schemas.microsoft.com/office/powerpoint/2010/main" val="40973057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AAE876D9-6189-48C0-9C66-19836A200FF9}" type="slidenum">
              <a:rPr lang="en-US"/>
              <a:pPr>
                <a:defRPr/>
              </a:pPr>
              <a:t>‹#›</a:t>
            </a:fld>
            <a:endParaRPr lang="en-US"/>
          </a:p>
        </p:txBody>
      </p:sp>
    </p:spTree>
    <p:extLst>
      <p:ext uri="{BB962C8B-B14F-4D97-AF65-F5344CB8AC3E}">
        <p14:creationId xmlns:p14="http://schemas.microsoft.com/office/powerpoint/2010/main" val="7985528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30CD90CA-D103-4AF7-A73D-BA2D46B6D276}" type="slidenum">
              <a:rPr lang="en-US"/>
              <a:pPr>
                <a:defRPr/>
              </a:pPr>
              <a:t>‹#›</a:t>
            </a:fld>
            <a:endParaRPr lang="en-US"/>
          </a:p>
        </p:txBody>
      </p:sp>
    </p:spTree>
    <p:extLst>
      <p:ext uri="{BB962C8B-B14F-4D97-AF65-F5344CB8AC3E}">
        <p14:creationId xmlns:p14="http://schemas.microsoft.com/office/powerpoint/2010/main" val="6879131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7CC87AE-0705-4B16-8E4F-7E1BD7BF5B8D}" type="slidenum">
              <a:rPr lang="en-US"/>
              <a:pPr>
                <a:defRPr/>
              </a:pPr>
              <a:t>‹#›</a:t>
            </a:fld>
            <a:endParaRPr lang="en-US"/>
          </a:p>
        </p:txBody>
      </p:sp>
    </p:spTree>
    <p:extLst>
      <p:ext uri="{BB962C8B-B14F-4D97-AF65-F5344CB8AC3E}">
        <p14:creationId xmlns:p14="http://schemas.microsoft.com/office/powerpoint/2010/main" val="2730593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IN"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045B332-6CD0-44E1-920B-0853B693E3DC}" type="slidenum">
              <a:rPr lang="en-US"/>
              <a:pPr>
                <a:defRPr/>
              </a:pPr>
              <a:t>‹#›</a:t>
            </a:fld>
            <a:endParaRPr lang="en-US"/>
          </a:p>
        </p:txBody>
      </p:sp>
    </p:spTree>
    <p:extLst>
      <p:ext uri="{BB962C8B-B14F-4D97-AF65-F5344CB8AC3E}">
        <p14:creationId xmlns:p14="http://schemas.microsoft.com/office/powerpoint/2010/main" val="15246447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CC2BD99-C18D-4306-92F8-0412699D48A0}" type="slidenum">
              <a:rPr lang="en-US"/>
              <a:pPr>
                <a:defRPr/>
              </a:pPr>
              <a:t>‹#›</a:t>
            </a:fld>
            <a:endParaRPr lang="en-US"/>
          </a:p>
        </p:txBody>
      </p:sp>
    </p:spTree>
    <p:extLst>
      <p:ext uri="{BB962C8B-B14F-4D97-AF65-F5344CB8AC3E}">
        <p14:creationId xmlns:p14="http://schemas.microsoft.com/office/powerpoint/2010/main" val="22977918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F9EFCBA-73F1-4A71-9E00-B35AD3383BEE}" type="slidenum">
              <a:rPr lang="en-US"/>
              <a:pPr>
                <a:defRPr/>
              </a:pPr>
              <a:t>‹#›</a:t>
            </a:fld>
            <a:endParaRPr lang="en-US"/>
          </a:p>
        </p:txBody>
      </p:sp>
    </p:spTree>
    <p:extLst>
      <p:ext uri="{BB962C8B-B14F-4D97-AF65-F5344CB8AC3E}">
        <p14:creationId xmlns:p14="http://schemas.microsoft.com/office/powerpoint/2010/main" val="25463398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IN"/>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lipArt Placeholder 3"/>
          <p:cNvSpPr>
            <a:spLocks noGrp="1"/>
          </p:cNvSpPr>
          <p:nvPr>
            <p:ph type="clipArt" sz="half" idx="2"/>
          </p:nvPr>
        </p:nvSpPr>
        <p:spPr>
          <a:xfrm>
            <a:off x="4648200" y="1981200"/>
            <a:ext cx="3810000" cy="4114800"/>
          </a:xfrm>
        </p:spPr>
        <p:txBody>
          <a:bodyPr/>
          <a:lstStyle/>
          <a:p>
            <a:pPr lvl="0"/>
            <a:endParaRPr lang="en-IN" noProof="0" smtClean="0"/>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EAB0AD5-5450-42DB-8838-6A4079E6FA48}" type="slidenum">
              <a:rPr lang="en-US"/>
              <a:pPr>
                <a:defRPr/>
              </a:pPr>
              <a:t>‹#›</a:t>
            </a:fld>
            <a:endParaRPr lang="en-US"/>
          </a:p>
        </p:txBody>
      </p:sp>
    </p:spTree>
    <p:extLst>
      <p:ext uri="{BB962C8B-B14F-4D97-AF65-F5344CB8AC3E}">
        <p14:creationId xmlns:p14="http://schemas.microsoft.com/office/powerpoint/2010/main" val="36266527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n-US" smtClean="0"/>
              <a:t>Click to edit Master title style</a:t>
            </a:r>
            <a:endParaRPr lang="en-IN"/>
          </a:p>
        </p:txBody>
      </p:sp>
      <p:sp>
        <p:nvSpPr>
          <p:cNvPr id="3" name="Content Placeholder 2"/>
          <p:cNvSpPr>
            <a:spLocks noGrp="1"/>
          </p:cNvSpPr>
          <p:nvPr>
            <p:ph sz="quarter" idx="1"/>
          </p:nvPr>
        </p:nvSpPr>
        <p:spPr>
          <a:xfrm>
            <a:off x="6858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Content Placeholder 4"/>
          <p:cNvSpPr>
            <a:spLocks noGrp="1"/>
          </p:cNvSpPr>
          <p:nvPr>
            <p:ph sz="quarter" idx="3"/>
          </p:nvPr>
        </p:nvSpPr>
        <p:spPr>
          <a:xfrm>
            <a:off x="6858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Content Placeholder 5"/>
          <p:cNvSpPr>
            <a:spLocks noGrp="1"/>
          </p:cNvSpPr>
          <p:nvPr>
            <p:ph sz="quarter" idx="4"/>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6F4EDF74-E3F6-4067-851F-73028FC66C0E}" type="slidenum">
              <a:rPr lang="en-US"/>
              <a:pPr>
                <a:defRPr/>
              </a:pPr>
              <a:t>‹#›</a:t>
            </a:fld>
            <a:endParaRPr lang="en-US"/>
          </a:p>
        </p:txBody>
      </p:sp>
    </p:spTree>
    <p:extLst>
      <p:ext uri="{BB962C8B-B14F-4D97-AF65-F5344CB8AC3E}">
        <p14:creationId xmlns:p14="http://schemas.microsoft.com/office/powerpoint/2010/main" val="26121756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IN"/>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Content Placeholder 4"/>
          <p:cNvSpPr>
            <a:spLocks noGrp="1"/>
          </p:cNvSpPr>
          <p:nvPr>
            <p:ph sz="quarter" idx="3"/>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1AC7ED15-6AAF-4D42-B3B9-9A6006BA08F8}" type="slidenum">
              <a:rPr lang="en-US"/>
              <a:pPr>
                <a:defRPr/>
              </a:pPr>
              <a:t>‹#›</a:t>
            </a:fld>
            <a:endParaRPr lang="en-US"/>
          </a:p>
        </p:txBody>
      </p:sp>
    </p:spTree>
    <p:extLst>
      <p:ext uri="{BB962C8B-B14F-4D97-AF65-F5344CB8AC3E}">
        <p14:creationId xmlns:p14="http://schemas.microsoft.com/office/powerpoint/2010/main" val="26748320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BEE1D54E-B5FE-4251-8C30-CD1C035DBBF4}" type="slidenum">
              <a:rPr lang="en-US"/>
              <a:pPr>
                <a:defRPr/>
              </a:pPr>
              <a:t>‹#›</a:t>
            </a:fld>
            <a:endParaRPr lang="en-US"/>
          </a:p>
        </p:txBody>
      </p:sp>
    </p:spTree>
    <p:extLst>
      <p:ext uri="{BB962C8B-B14F-4D97-AF65-F5344CB8AC3E}">
        <p14:creationId xmlns:p14="http://schemas.microsoft.com/office/powerpoint/2010/main" val="38005234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A441793F-0DAA-4CF9-A0DE-C1B008704330}"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customXml" Target="../ink/ink2.xml"/><Relationship Id="rId5" Type="http://schemas.openxmlformats.org/officeDocument/2006/relationships/image" Target="../media/image15.emf"/><Relationship Id="rId4" Type="http://schemas.openxmlformats.org/officeDocument/2006/relationships/customXml" Target="../ink/ink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5.jpeg"/><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image" Target="../media/image4.png"/><Relationship Id="rId5" Type="http://schemas.openxmlformats.org/officeDocument/2006/relationships/image" Target="../media/image2.wmf"/><Relationship Id="rId4"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8" Type="http://schemas.openxmlformats.org/officeDocument/2006/relationships/image" Target="../media/image7.wmf"/><Relationship Id="rId3" Type="http://schemas.openxmlformats.org/officeDocument/2006/relationships/oleObject" Target="../embeddings/oleObject2.bin"/><Relationship Id="rId7" Type="http://schemas.openxmlformats.org/officeDocument/2006/relationships/oleObject" Target="../embeddings/oleObject3.bin"/><Relationship Id="rId2" Type="http://schemas.openxmlformats.org/officeDocument/2006/relationships/slideLayout" Target="../slideLayouts/slideLayout6.xml"/><Relationship Id="rId1" Type="http://schemas.openxmlformats.org/officeDocument/2006/relationships/vmlDrawing" Target="../drawings/vmlDrawing2.vml"/><Relationship Id="rId6" Type="http://schemas.openxmlformats.org/officeDocument/2006/relationships/image" Target="../media/image4.png"/><Relationship Id="rId5" Type="http://schemas.openxmlformats.org/officeDocument/2006/relationships/image" Target="../media/image8.png"/><Relationship Id="rId4" Type="http://schemas.openxmlformats.org/officeDocument/2006/relationships/image" Target="../media/image6.wmf"/></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11.wmf"/></Relationships>
</file>

<file path=ppt/slides/_rels/slide5.xml.rels><?xml version="1.0" encoding="UTF-8" standalone="yes"?>
<Relationships xmlns="http://schemas.openxmlformats.org/package/2006/relationships"><Relationship Id="rId8" Type="http://schemas.openxmlformats.org/officeDocument/2006/relationships/image" Target="../media/image14.wmf"/><Relationship Id="rId3" Type="http://schemas.openxmlformats.org/officeDocument/2006/relationships/oleObject" Target="../embeddings/oleObject4.bin"/><Relationship Id="rId7" Type="http://schemas.openxmlformats.org/officeDocument/2006/relationships/oleObject" Target="../embeddings/oleObject6.bin"/><Relationship Id="rId2" Type="http://schemas.openxmlformats.org/officeDocument/2006/relationships/slideLayout" Target="../slideLayouts/slideLayout6.xml"/><Relationship Id="rId1" Type="http://schemas.openxmlformats.org/officeDocument/2006/relationships/vmlDrawing" Target="../drawings/vmlDrawing3.vml"/><Relationship Id="rId6" Type="http://schemas.openxmlformats.org/officeDocument/2006/relationships/image" Target="../media/image13.wmf"/><Relationship Id="rId5" Type="http://schemas.openxmlformats.org/officeDocument/2006/relationships/oleObject" Target="../embeddings/oleObject5.bin"/><Relationship Id="rId4" Type="http://schemas.openxmlformats.org/officeDocument/2006/relationships/image" Target="../media/image12.wmf"/><Relationship Id="rId9"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8" Type="http://schemas.openxmlformats.org/officeDocument/2006/relationships/image" Target="../media/image17.wmf"/><Relationship Id="rId3" Type="http://schemas.openxmlformats.org/officeDocument/2006/relationships/oleObject" Target="../embeddings/oleObject7.bin"/><Relationship Id="rId7" Type="http://schemas.openxmlformats.org/officeDocument/2006/relationships/oleObject" Target="../embeddings/oleObject9.bin"/><Relationship Id="rId2" Type="http://schemas.openxmlformats.org/officeDocument/2006/relationships/slideLayout" Target="../slideLayouts/slideLayout6.xml"/><Relationship Id="rId1" Type="http://schemas.openxmlformats.org/officeDocument/2006/relationships/vmlDrawing" Target="../drawings/vmlDrawing4.vml"/><Relationship Id="rId6" Type="http://schemas.openxmlformats.org/officeDocument/2006/relationships/image" Target="../media/image16.wmf"/><Relationship Id="rId5" Type="http://schemas.openxmlformats.org/officeDocument/2006/relationships/oleObject" Target="../embeddings/oleObject8.bin"/><Relationship Id="rId4" Type="http://schemas.openxmlformats.org/officeDocument/2006/relationships/image" Target="../media/image15.wmf"/><Relationship Id="rId9"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0.bin"/><Relationship Id="rId7" Type="http://schemas.openxmlformats.org/officeDocument/2006/relationships/image" Target="../media/image19.emf"/><Relationship Id="rId2" Type="http://schemas.openxmlformats.org/officeDocument/2006/relationships/slideLayout" Target="../slideLayouts/slideLayout6.xml"/><Relationship Id="rId1" Type="http://schemas.openxmlformats.org/officeDocument/2006/relationships/vmlDrawing" Target="../drawings/vmlDrawing5.vml"/><Relationship Id="rId6" Type="http://schemas.openxmlformats.org/officeDocument/2006/relationships/customXml" Target="../ink/ink3.xml"/><Relationship Id="rId5" Type="http://schemas.openxmlformats.org/officeDocument/2006/relationships/image" Target="../media/image4.png"/><Relationship Id="rId4" Type="http://schemas.openxmlformats.org/officeDocument/2006/relationships/image" Target="../media/image18.wmf"/></Relationships>
</file>

<file path=ppt/slides/_rels/slide9.xml.rels><?xml version="1.0" encoding="UTF-8" standalone="yes"?>
<Relationships xmlns="http://schemas.openxmlformats.org/package/2006/relationships"><Relationship Id="rId8" Type="http://schemas.openxmlformats.org/officeDocument/2006/relationships/image" Target="../media/image22.wmf"/><Relationship Id="rId13" Type="http://schemas.openxmlformats.org/officeDocument/2006/relationships/oleObject" Target="../embeddings/oleObject16.bin"/><Relationship Id="rId3" Type="http://schemas.openxmlformats.org/officeDocument/2006/relationships/oleObject" Target="../embeddings/oleObject11.bin"/><Relationship Id="rId7" Type="http://schemas.openxmlformats.org/officeDocument/2006/relationships/oleObject" Target="../embeddings/oleObject13.bin"/><Relationship Id="rId12" Type="http://schemas.openxmlformats.org/officeDocument/2006/relationships/image" Target="../media/image24.wmf"/><Relationship Id="rId2" Type="http://schemas.openxmlformats.org/officeDocument/2006/relationships/slideLayout" Target="../slideLayouts/slideLayout6.xml"/><Relationship Id="rId1" Type="http://schemas.openxmlformats.org/officeDocument/2006/relationships/vmlDrawing" Target="../drawings/vmlDrawing6.vml"/><Relationship Id="rId6" Type="http://schemas.openxmlformats.org/officeDocument/2006/relationships/image" Target="../media/image21.wmf"/><Relationship Id="rId11" Type="http://schemas.openxmlformats.org/officeDocument/2006/relationships/oleObject" Target="../embeddings/oleObject15.bin"/><Relationship Id="rId5" Type="http://schemas.openxmlformats.org/officeDocument/2006/relationships/oleObject" Target="../embeddings/oleObject12.bin"/><Relationship Id="rId10" Type="http://schemas.openxmlformats.org/officeDocument/2006/relationships/image" Target="../media/image23.wmf"/><Relationship Id="rId4" Type="http://schemas.openxmlformats.org/officeDocument/2006/relationships/image" Target="../media/image20.wmf"/><Relationship Id="rId9" Type="http://schemas.openxmlformats.org/officeDocument/2006/relationships/oleObject" Target="../embeddings/oleObject14.bin"/><Relationship Id="rId1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6.xml"/><Relationship Id="rId1" Type="http://schemas.openxmlformats.org/officeDocument/2006/relationships/vmlDrawing" Target="../drawings/vmlDrawing7.vml"/><Relationship Id="rId6" Type="http://schemas.openxmlformats.org/officeDocument/2006/relationships/image" Target="../media/image4.png"/><Relationship Id="rId5" Type="http://schemas.openxmlformats.org/officeDocument/2006/relationships/image" Target="../media/image8.png"/><Relationship Id="rId4" Type="http://schemas.openxmlformats.org/officeDocument/2006/relationships/image" Target="../media/image6.wmf"/></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20.bin"/><Relationship Id="rId3" Type="http://schemas.openxmlformats.org/officeDocument/2006/relationships/audio" Target="../media/audio1.wav"/><Relationship Id="rId7" Type="http://schemas.openxmlformats.org/officeDocument/2006/relationships/image" Target="../media/image26.wmf"/><Relationship Id="rId2" Type="http://schemas.openxmlformats.org/officeDocument/2006/relationships/slideLayout" Target="../slideLayouts/slideLayout6.xml"/><Relationship Id="rId1" Type="http://schemas.openxmlformats.org/officeDocument/2006/relationships/vmlDrawing" Target="../drawings/vmlDrawing8.vml"/><Relationship Id="rId6" Type="http://schemas.openxmlformats.org/officeDocument/2006/relationships/oleObject" Target="../embeddings/oleObject19.bin"/><Relationship Id="rId5" Type="http://schemas.openxmlformats.org/officeDocument/2006/relationships/image" Target="../media/image25.wmf"/><Relationship Id="rId10" Type="http://schemas.openxmlformats.org/officeDocument/2006/relationships/image" Target="../media/image4.png"/><Relationship Id="rId4" Type="http://schemas.openxmlformats.org/officeDocument/2006/relationships/oleObject" Target="../embeddings/oleObject18.bin"/><Relationship Id="rId9" Type="http://schemas.openxmlformats.org/officeDocument/2006/relationships/image" Target="../media/image27.wmf"/></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23.bin"/><Relationship Id="rId3" Type="http://schemas.openxmlformats.org/officeDocument/2006/relationships/audio" Target="../media/audio1.wav"/><Relationship Id="rId7" Type="http://schemas.openxmlformats.org/officeDocument/2006/relationships/image" Target="../media/image29.wmf"/><Relationship Id="rId2" Type="http://schemas.openxmlformats.org/officeDocument/2006/relationships/slideLayout" Target="../slideLayouts/slideLayout6.xml"/><Relationship Id="rId1" Type="http://schemas.openxmlformats.org/officeDocument/2006/relationships/vmlDrawing" Target="../drawings/vmlDrawing9.vml"/><Relationship Id="rId6" Type="http://schemas.openxmlformats.org/officeDocument/2006/relationships/oleObject" Target="../embeddings/oleObject22.bin"/><Relationship Id="rId5" Type="http://schemas.openxmlformats.org/officeDocument/2006/relationships/image" Target="../media/image28.wmf"/><Relationship Id="rId10" Type="http://schemas.openxmlformats.org/officeDocument/2006/relationships/image" Target="../media/image4.png"/><Relationship Id="rId4" Type="http://schemas.openxmlformats.org/officeDocument/2006/relationships/oleObject" Target="../embeddings/oleObject21.bin"/><Relationship Id="rId9" Type="http://schemas.openxmlformats.org/officeDocument/2006/relationships/image" Target="../media/image30.wmf"/></Relationships>
</file>

<file path=ppt/slides/_rels/slide13.xml.rels><?xml version="1.0" encoding="UTF-8" standalone="yes"?>
<Relationships xmlns="http://schemas.openxmlformats.org/package/2006/relationships"><Relationship Id="rId3" Type="http://schemas.openxmlformats.org/officeDocument/2006/relationships/audio" Target="../media/audio1.wav"/><Relationship Id="rId7" Type="http://schemas.openxmlformats.org/officeDocument/2006/relationships/image" Target="../media/image4.png"/><Relationship Id="rId2" Type="http://schemas.openxmlformats.org/officeDocument/2006/relationships/slideLayout" Target="../slideLayouts/slideLayout6.xml"/><Relationship Id="rId1" Type="http://schemas.openxmlformats.org/officeDocument/2006/relationships/vmlDrawing" Target="../drawings/vmlDrawing10.vml"/><Relationship Id="rId6" Type="http://schemas.openxmlformats.org/officeDocument/2006/relationships/image" Target="../media/image8.png"/><Relationship Id="rId5" Type="http://schemas.openxmlformats.org/officeDocument/2006/relationships/image" Target="../media/image31.wmf"/><Relationship Id="rId4" Type="http://schemas.openxmlformats.org/officeDocument/2006/relationships/oleObject" Target="../embeddings/oleObject24.bin"/></Relationships>
</file>

<file path=ppt/slides/_rels/slide14.xml.rels><?xml version="1.0" encoding="UTF-8" standalone="yes"?>
<Relationships xmlns="http://schemas.openxmlformats.org/package/2006/relationships"><Relationship Id="rId8" Type="http://schemas.openxmlformats.org/officeDocument/2006/relationships/image" Target="../media/image34.wmf"/><Relationship Id="rId3" Type="http://schemas.openxmlformats.org/officeDocument/2006/relationships/oleObject" Target="../embeddings/oleObject25.bin"/><Relationship Id="rId7" Type="http://schemas.openxmlformats.org/officeDocument/2006/relationships/oleObject" Target="../embeddings/oleObject27.bin"/><Relationship Id="rId2" Type="http://schemas.openxmlformats.org/officeDocument/2006/relationships/slideLayout" Target="../slideLayouts/slideLayout2.xml"/><Relationship Id="rId1" Type="http://schemas.openxmlformats.org/officeDocument/2006/relationships/vmlDrawing" Target="../drawings/vmlDrawing11.vml"/><Relationship Id="rId6" Type="http://schemas.openxmlformats.org/officeDocument/2006/relationships/image" Target="../media/image33.wmf"/><Relationship Id="rId5" Type="http://schemas.openxmlformats.org/officeDocument/2006/relationships/oleObject" Target="../embeddings/oleObject26.bin"/><Relationship Id="rId4" Type="http://schemas.openxmlformats.org/officeDocument/2006/relationships/image" Target="../media/image32.wmf"/><Relationship Id="rId9" Type="http://schemas.openxmlformats.org/officeDocument/2006/relationships/image" Target="../media/image4.png"/></Relationships>
</file>

<file path=ppt/slides/_rels/slide15.xml.rels><?xml version="1.0" encoding="UTF-8" standalone="yes"?>
<Relationships xmlns="http://schemas.openxmlformats.org/package/2006/relationships"><Relationship Id="rId8" Type="http://schemas.openxmlformats.org/officeDocument/2006/relationships/image" Target="../media/image37.wmf"/><Relationship Id="rId13" Type="http://schemas.openxmlformats.org/officeDocument/2006/relationships/image" Target="../media/image4.png"/><Relationship Id="rId3" Type="http://schemas.openxmlformats.org/officeDocument/2006/relationships/oleObject" Target="../embeddings/oleObject28.bin"/><Relationship Id="rId7" Type="http://schemas.openxmlformats.org/officeDocument/2006/relationships/oleObject" Target="../embeddings/oleObject30.bin"/><Relationship Id="rId12" Type="http://schemas.openxmlformats.org/officeDocument/2006/relationships/image" Target="../media/image39.wmf"/><Relationship Id="rId2" Type="http://schemas.openxmlformats.org/officeDocument/2006/relationships/slideLayout" Target="../slideLayouts/slideLayout2.xml"/><Relationship Id="rId1" Type="http://schemas.openxmlformats.org/officeDocument/2006/relationships/vmlDrawing" Target="../drawings/vmlDrawing12.vml"/><Relationship Id="rId6" Type="http://schemas.openxmlformats.org/officeDocument/2006/relationships/image" Target="../media/image36.wmf"/><Relationship Id="rId11" Type="http://schemas.openxmlformats.org/officeDocument/2006/relationships/oleObject" Target="../embeddings/oleObject32.bin"/><Relationship Id="rId5" Type="http://schemas.openxmlformats.org/officeDocument/2006/relationships/oleObject" Target="../embeddings/oleObject29.bin"/><Relationship Id="rId15" Type="http://schemas.openxmlformats.org/officeDocument/2006/relationships/image" Target="../media/image40.emf"/><Relationship Id="rId10" Type="http://schemas.openxmlformats.org/officeDocument/2006/relationships/image" Target="../media/image38.wmf"/><Relationship Id="rId4" Type="http://schemas.openxmlformats.org/officeDocument/2006/relationships/image" Target="../media/image35.wmf"/><Relationship Id="rId9" Type="http://schemas.openxmlformats.org/officeDocument/2006/relationships/oleObject" Target="../embeddings/oleObject31.bin"/><Relationship Id="rId14" Type="http://schemas.openxmlformats.org/officeDocument/2006/relationships/customXml" Target="../ink/ink4.xml"/></Relationships>
</file>

<file path=ppt/slides/_rels/slide1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8" Type="http://schemas.openxmlformats.org/officeDocument/2006/relationships/image" Target="../media/image45.wmf"/><Relationship Id="rId3" Type="http://schemas.openxmlformats.org/officeDocument/2006/relationships/oleObject" Target="../embeddings/oleObject33.bin"/><Relationship Id="rId7" Type="http://schemas.openxmlformats.org/officeDocument/2006/relationships/oleObject" Target="../embeddings/oleObject35.bin"/><Relationship Id="rId2" Type="http://schemas.openxmlformats.org/officeDocument/2006/relationships/slideLayout" Target="../slideLayouts/slideLayout2.xml"/><Relationship Id="rId1" Type="http://schemas.openxmlformats.org/officeDocument/2006/relationships/vmlDrawing" Target="../drawings/vmlDrawing13.vml"/><Relationship Id="rId6" Type="http://schemas.openxmlformats.org/officeDocument/2006/relationships/image" Target="../media/image44.wmf"/><Relationship Id="rId11" Type="http://schemas.openxmlformats.org/officeDocument/2006/relationships/image" Target="../media/image46.emf"/><Relationship Id="rId5" Type="http://schemas.openxmlformats.org/officeDocument/2006/relationships/oleObject" Target="../embeddings/oleObject34.bin"/><Relationship Id="rId10" Type="http://schemas.openxmlformats.org/officeDocument/2006/relationships/customXml" Target="../ink/ink5.xml"/><Relationship Id="rId4" Type="http://schemas.openxmlformats.org/officeDocument/2006/relationships/image" Target="../media/image43.wmf"/><Relationship Id="rId9" Type="http://schemas.openxmlformats.org/officeDocument/2006/relationships/image" Target="../media/image4.png"/></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49.wmf"/><Relationship Id="rId3" Type="http://schemas.openxmlformats.org/officeDocument/2006/relationships/oleObject" Target="../embeddings/oleObject36.bin"/><Relationship Id="rId7" Type="http://schemas.openxmlformats.org/officeDocument/2006/relationships/oleObject" Target="../embeddings/oleObject38.bin"/><Relationship Id="rId2" Type="http://schemas.openxmlformats.org/officeDocument/2006/relationships/slideLayout" Target="../slideLayouts/slideLayout2.xml"/><Relationship Id="rId1" Type="http://schemas.openxmlformats.org/officeDocument/2006/relationships/vmlDrawing" Target="../drawings/vmlDrawing14.vml"/><Relationship Id="rId6" Type="http://schemas.openxmlformats.org/officeDocument/2006/relationships/image" Target="../media/image48.wmf"/><Relationship Id="rId11" Type="http://schemas.openxmlformats.org/officeDocument/2006/relationships/image" Target="../media/image50.emf"/><Relationship Id="rId5" Type="http://schemas.openxmlformats.org/officeDocument/2006/relationships/oleObject" Target="../embeddings/oleObject37.bin"/><Relationship Id="rId10" Type="http://schemas.openxmlformats.org/officeDocument/2006/relationships/customXml" Target="../ink/ink6.xml"/><Relationship Id="rId4" Type="http://schemas.openxmlformats.org/officeDocument/2006/relationships/image" Target="../media/image47.wmf"/><Relationship Id="rId9" Type="http://schemas.openxmlformats.org/officeDocument/2006/relationships/image" Target="../media/image4.png"/></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39.bin"/><Relationship Id="rId2" Type="http://schemas.openxmlformats.org/officeDocument/2006/relationships/slideLayout" Target="../slideLayouts/slideLayout2.xml"/><Relationship Id="rId1" Type="http://schemas.openxmlformats.org/officeDocument/2006/relationships/vmlDrawing" Target="../drawings/vmlDrawing15.vml"/><Relationship Id="rId5" Type="http://schemas.openxmlformats.org/officeDocument/2006/relationships/image" Target="../media/image4.png"/><Relationship Id="rId4" Type="http://schemas.openxmlformats.org/officeDocument/2006/relationships/image" Target="../media/image51.wmf"/></Relationships>
</file>

<file path=ppt/slides/_rels/slide22.xml.rels><?xml version="1.0" encoding="UTF-8" standalone="yes"?>
<Relationships xmlns="http://schemas.openxmlformats.org/package/2006/relationships"><Relationship Id="rId8" Type="http://schemas.openxmlformats.org/officeDocument/2006/relationships/image" Target="../media/image54.wmf"/><Relationship Id="rId3" Type="http://schemas.openxmlformats.org/officeDocument/2006/relationships/oleObject" Target="../embeddings/oleObject40.bin"/><Relationship Id="rId7" Type="http://schemas.openxmlformats.org/officeDocument/2006/relationships/oleObject" Target="../embeddings/oleObject42.bin"/><Relationship Id="rId2" Type="http://schemas.openxmlformats.org/officeDocument/2006/relationships/slideLayout" Target="../slideLayouts/slideLayout2.xml"/><Relationship Id="rId1" Type="http://schemas.openxmlformats.org/officeDocument/2006/relationships/vmlDrawing" Target="../drawings/vmlDrawing16.vml"/><Relationship Id="rId6" Type="http://schemas.openxmlformats.org/officeDocument/2006/relationships/image" Target="../media/image53.wmf"/><Relationship Id="rId5" Type="http://schemas.openxmlformats.org/officeDocument/2006/relationships/oleObject" Target="../embeddings/oleObject41.bin"/><Relationship Id="rId4" Type="http://schemas.openxmlformats.org/officeDocument/2006/relationships/image" Target="../media/image52.wmf"/><Relationship Id="rId9" Type="http://schemas.openxmlformats.org/officeDocument/2006/relationships/image" Target="../media/image4.png"/></Relationships>
</file>

<file path=ppt/slides/_rels/slide23.xml.rels><?xml version="1.0" encoding="UTF-8" standalone="yes"?>
<Relationships xmlns="http://schemas.openxmlformats.org/package/2006/relationships"><Relationship Id="rId8" Type="http://schemas.openxmlformats.org/officeDocument/2006/relationships/image" Target="../media/image56.wmf"/><Relationship Id="rId3" Type="http://schemas.openxmlformats.org/officeDocument/2006/relationships/image" Target="../media/image4.png"/><Relationship Id="rId7" Type="http://schemas.openxmlformats.org/officeDocument/2006/relationships/oleObject" Target="../embeddings/oleObject44.bin"/><Relationship Id="rId2" Type="http://schemas.openxmlformats.org/officeDocument/2006/relationships/slideLayout" Target="../slideLayouts/slideLayout6.xml"/><Relationship Id="rId1" Type="http://schemas.openxmlformats.org/officeDocument/2006/relationships/vmlDrawing" Target="../drawings/vmlDrawing17.vml"/><Relationship Id="rId6" Type="http://schemas.openxmlformats.org/officeDocument/2006/relationships/image" Target="../media/image55.wmf"/><Relationship Id="rId5" Type="http://schemas.openxmlformats.org/officeDocument/2006/relationships/oleObject" Target="../embeddings/oleObject43.bin"/><Relationship Id="rId10" Type="http://schemas.openxmlformats.org/officeDocument/2006/relationships/image" Target="../media/image57.wmf"/><Relationship Id="rId4" Type="http://schemas.openxmlformats.org/officeDocument/2006/relationships/image" Target="../media/image58.png"/><Relationship Id="rId9" Type="http://schemas.openxmlformats.org/officeDocument/2006/relationships/oleObject" Target="../embeddings/oleObject45.bin"/></Relationships>
</file>

<file path=ppt/slides/_rels/slide24.xml.rels><?xml version="1.0" encoding="UTF-8" standalone="yes"?>
<Relationships xmlns="http://schemas.openxmlformats.org/package/2006/relationships"><Relationship Id="rId8" Type="http://schemas.openxmlformats.org/officeDocument/2006/relationships/image" Target="../media/image61.wmf"/><Relationship Id="rId3" Type="http://schemas.openxmlformats.org/officeDocument/2006/relationships/oleObject" Target="../embeddings/oleObject46.bin"/><Relationship Id="rId7" Type="http://schemas.openxmlformats.org/officeDocument/2006/relationships/oleObject" Target="../embeddings/oleObject48.bin"/><Relationship Id="rId2" Type="http://schemas.openxmlformats.org/officeDocument/2006/relationships/slideLayout" Target="../slideLayouts/slideLayout2.xml"/><Relationship Id="rId1" Type="http://schemas.openxmlformats.org/officeDocument/2006/relationships/vmlDrawing" Target="../drawings/vmlDrawing18.vml"/><Relationship Id="rId6" Type="http://schemas.openxmlformats.org/officeDocument/2006/relationships/image" Target="../media/image60.wmf"/><Relationship Id="rId11" Type="http://schemas.openxmlformats.org/officeDocument/2006/relationships/image" Target="../media/image4.png"/><Relationship Id="rId5" Type="http://schemas.openxmlformats.org/officeDocument/2006/relationships/oleObject" Target="../embeddings/oleObject47.bin"/><Relationship Id="rId10" Type="http://schemas.openxmlformats.org/officeDocument/2006/relationships/image" Target="../media/image62.wmf"/><Relationship Id="rId4" Type="http://schemas.openxmlformats.org/officeDocument/2006/relationships/image" Target="../media/image59.wmf"/><Relationship Id="rId9" Type="http://schemas.openxmlformats.org/officeDocument/2006/relationships/oleObject" Target="../embeddings/oleObject49.bin"/></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50.bin"/><Relationship Id="rId2" Type="http://schemas.openxmlformats.org/officeDocument/2006/relationships/slideLayout" Target="../slideLayouts/slideLayout2.xml"/><Relationship Id="rId1" Type="http://schemas.openxmlformats.org/officeDocument/2006/relationships/vmlDrawing" Target="../drawings/vmlDrawing19.vml"/><Relationship Id="rId5" Type="http://schemas.openxmlformats.org/officeDocument/2006/relationships/image" Target="../media/image4.png"/><Relationship Id="rId4" Type="http://schemas.openxmlformats.org/officeDocument/2006/relationships/image" Target="../media/image63.wmf"/></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51.bin"/><Relationship Id="rId2" Type="http://schemas.openxmlformats.org/officeDocument/2006/relationships/slideLayout" Target="../slideLayouts/slideLayout2.xml"/><Relationship Id="rId1" Type="http://schemas.openxmlformats.org/officeDocument/2006/relationships/vmlDrawing" Target="../drawings/vmlDrawing20.vml"/><Relationship Id="rId5" Type="http://schemas.openxmlformats.org/officeDocument/2006/relationships/image" Target="../media/image4.png"/><Relationship Id="rId4" Type="http://schemas.openxmlformats.org/officeDocument/2006/relationships/image" Target="../media/image64.wmf"/></Relationships>
</file>

<file path=ppt/slides/_rels/slide27.xml.rels><?xml version="1.0" encoding="UTF-8" standalone="yes"?>
<Relationships xmlns="http://schemas.openxmlformats.org/package/2006/relationships"><Relationship Id="rId8" Type="http://schemas.openxmlformats.org/officeDocument/2006/relationships/image" Target="../media/image67.wmf"/><Relationship Id="rId3" Type="http://schemas.openxmlformats.org/officeDocument/2006/relationships/oleObject" Target="../embeddings/oleObject52.bin"/><Relationship Id="rId7" Type="http://schemas.openxmlformats.org/officeDocument/2006/relationships/oleObject" Target="../embeddings/oleObject54.bin"/><Relationship Id="rId2" Type="http://schemas.openxmlformats.org/officeDocument/2006/relationships/slideLayout" Target="../slideLayouts/slideLayout2.xml"/><Relationship Id="rId1" Type="http://schemas.openxmlformats.org/officeDocument/2006/relationships/vmlDrawing" Target="../drawings/vmlDrawing21.vml"/><Relationship Id="rId6" Type="http://schemas.openxmlformats.org/officeDocument/2006/relationships/image" Target="../media/image66.wmf"/><Relationship Id="rId5" Type="http://schemas.openxmlformats.org/officeDocument/2006/relationships/oleObject" Target="../embeddings/oleObject53.bin"/><Relationship Id="rId4" Type="http://schemas.openxmlformats.org/officeDocument/2006/relationships/image" Target="../media/image65.wmf"/><Relationship Id="rId9" Type="http://schemas.openxmlformats.org/officeDocument/2006/relationships/image" Target="../media/image4.png"/></Relationships>
</file>

<file path=ppt/slides/_rels/slide28.xml.rels><?xml version="1.0" encoding="UTF-8" standalone="yes"?>
<Relationships xmlns="http://schemas.openxmlformats.org/package/2006/relationships"><Relationship Id="rId8" Type="http://schemas.openxmlformats.org/officeDocument/2006/relationships/image" Target="../media/image68.wmf"/><Relationship Id="rId3" Type="http://schemas.openxmlformats.org/officeDocument/2006/relationships/audio" Target="../media/audio1.wav"/><Relationship Id="rId7" Type="http://schemas.openxmlformats.org/officeDocument/2006/relationships/oleObject" Target="../embeddings/oleObject56.bin"/><Relationship Id="rId2" Type="http://schemas.openxmlformats.org/officeDocument/2006/relationships/slideLayout" Target="../slideLayouts/slideLayout6.xml"/><Relationship Id="rId1" Type="http://schemas.openxmlformats.org/officeDocument/2006/relationships/vmlDrawing" Target="../drawings/vmlDrawing22.vml"/><Relationship Id="rId6" Type="http://schemas.openxmlformats.org/officeDocument/2006/relationships/image" Target="../media/image31.wmf"/><Relationship Id="rId5" Type="http://schemas.openxmlformats.org/officeDocument/2006/relationships/oleObject" Target="../embeddings/oleObject55.bin"/><Relationship Id="rId4" Type="http://schemas.openxmlformats.org/officeDocument/2006/relationships/image" Target="../media/image69.png"/><Relationship Id="rId9" Type="http://schemas.openxmlformats.org/officeDocument/2006/relationships/image" Target="../media/image4.png"/></Relationships>
</file>

<file path=ppt/slides/_rels/slide2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wmf"/><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image" Target="../media/image73.wmf"/><Relationship Id="rId4" Type="http://schemas.openxmlformats.org/officeDocument/2006/relationships/image" Target="../media/image72.png"/></Relationships>
</file>

<file path=ppt/slides/_rels/slide30.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wmf"/><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76.wmf"/></Relationships>
</file>

<file path=ppt/slides/_rels/slide31.xml.rels><?xml version="1.0" encoding="UTF-8" standalone="yes"?>
<Relationships xmlns="http://schemas.openxmlformats.org/package/2006/relationships"><Relationship Id="rId3" Type="http://schemas.openxmlformats.org/officeDocument/2006/relationships/image" Target="../media/image78.wmf"/><Relationship Id="rId2" Type="http://schemas.openxmlformats.org/officeDocument/2006/relationships/image" Target="../media/image77.wmf"/><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79.png"/></Relationships>
</file>

<file path=ppt/slides/_rels/slide32.xml.rels><?xml version="1.0" encoding="UTF-8" standalone="yes"?>
<Relationships xmlns="http://schemas.openxmlformats.org/package/2006/relationships"><Relationship Id="rId3" Type="http://schemas.openxmlformats.org/officeDocument/2006/relationships/image" Target="../media/image81.wmf"/><Relationship Id="rId2" Type="http://schemas.openxmlformats.org/officeDocument/2006/relationships/image" Target="../media/image80.wmf"/><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82.wmf"/></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3.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4.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5.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6.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8" Type="http://schemas.openxmlformats.org/officeDocument/2006/relationships/image" Target="../media/image89.wmf"/><Relationship Id="rId3" Type="http://schemas.openxmlformats.org/officeDocument/2006/relationships/oleObject" Target="../embeddings/oleObject57.bin"/><Relationship Id="rId7" Type="http://schemas.openxmlformats.org/officeDocument/2006/relationships/oleObject" Target="../embeddings/oleObject59.bin"/><Relationship Id="rId2" Type="http://schemas.openxmlformats.org/officeDocument/2006/relationships/slideLayout" Target="../slideLayouts/slideLayout2.xml"/><Relationship Id="rId1" Type="http://schemas.openxmlformats.org/officeDocument/2006/relationships/vmlDrawing" Target="../drawings/vmlDrawing23.vml"/><Relationship Id="rId6" Type="http://schemas.openxmlformats.org/officeDocument/2006/relationships/image" Target="../media/image88.wmf"/><Relationship Id="rId5" Type="http://schemas.openxmlformats.org/officeDocument/2006/relationships/oleObject" Target="../embeddings/oleObject58.bin"/><Relationship Id="rId4" Type="http://schemas.openxmlformats.org/officeDocument/2006/relationships/image" Target="../media/image87.png"/><Relationship Id="rId9" Type="http://schemas.openxmlformats.org/officeDocument/2006/relationships/image" Target="../media/image4.png"/></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60.bin"/><Relationship Id="rId2" Type="http://schemas.openxmlformats.org/officeDocument/2006/relationships/slideLayout" Target="../slideLayouts/slideLayout6.xml"/><Relationship Id="rId1" Type="http://schemas.openxmlformats.org/officeDocument/2006/relationships/vmlDrawing" Target="../drawings/vmlDrawing24.vml"/><Relationship Id="rId6" Type="http://schemas.openxmlformats.org/officeDocument/2006/relationships/image" Target="../media/image4.png"/><Relationship Id="rId5" Type="http://schemas.microsoft.com/office/2007/relationships/hdphoto" Target="../media/hdphoto1.wdp"/><Relationship Id="rId4" Type="http://schemas.openxmlformats.org/officeDocument/2006/relationships/image" Target="../media/image90.png"/></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61.bin"/><Relationship Id="rId2" Type="http://schemas.openxmlformats.org/officeDocument/2006/relationships/slideLayout" Target="../slideLayouts/slideLayout6.xml"/><Relationship Id="rId1" Type="http://schemas.openxmlformats.org/officeDocument/2006/relationships/vmlDrawing" Target="../drawings/vmlDrawing25.vml"/><Relationship Id="rId6" Type="http://schemas.openxmlformats.org/officeDocument/2006/relationships/image" Target="../media/image4.png"/><Relationship Id="rId5" Type="http://schemas.microsoft.com/office/2007/relationships/hdphoto" Target="../media/hdphoto2.wdp"/><Relationship Id="rId4" Type="http://schemas.openxmlformats.org/officeDocument/2006/relationships/image" Target="../media/image91.png"/></Relationships>
</file>

<file path=ppt/slides/_rels/slide40.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slideLayout" Target="../slideLayouts/slideLayout6.xml"/><Relationship Id="rId1" Type="http://schemas.openxmlformats.org/officeDocument/2006/relationships/vmlDrawing" Target="../drawings/vmlDrawing26.vml"/><Relationship Id="rId6" Type="http://schemas.openxmlformats.org/officeDocument/2006/relationships/image" Target="../media/image4.png"/><Relationship Id="rId5" Type="http://schemas.openxmlformats.org/officeDocument/2006/relationships/image" Target="../media/image92.wmf"/><Relationship Id="rId4" Type="http://schemas.openxmlformats.org/officeDocument/2006/relationships/oleObject" Target="../embeddings/oleObject62.bin"/></Relationships>
</file>

<file path=ppt/slides/_rels/slide4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audio" Target="../media/audio1.wav"/><Relationship Id="rId7" Type="http://schemas.openxmlformats.org/officeDocument/2006/relationships/image" Target="../media/image94.jpeg"/><Relationship Id="rId2" Type="http://schemas.openxmlformats.org/officeDocument/2006/relationships/slideLayout" Target="../slideLayouts/slideLayout6.xml"/><Relationship Id="rId1" Type="http://schemas.openxmlformats.org/officeDocument/2006/relationships/vmlDrawing" Target="../drawings/vmlDrawing27.vml"/><Relationship Id="rId6" Type="http://schemas.openxmlformats.org/officeDocument/2006/relationships/hyperlink" Target="http://upload.wikimedia.org/wikipedia/commons/e/e0/Nagasakibomb.jpg" TargetMode="External"/><Relationship Id="rId5" Type="http://schemas.openxmlformats.org/officeDocument/2006/relationships/image" Target="../media/image92.wmf"/><Relationship Id="rId4" Type="http://schemas.openxmlformats.org/officeDocument/2006/relationships/oleObject" Target="../embeddings/oleObject63.bin"/></Relationships>
</file>

<file path=ppt/slides/_rels/slide42.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slideLayout" Target="../slideLayouts/slideLayout6.xml"/><Relationship Id="rId1" Type="http://schemas.openxmlformats.org/officeDocument/2006/relationships/vmlDrawing" Target="../drawings/vmlDrawing28.vml"/><Relationship Id="rId6" Type="http://schemas.openxmlformats.org/officeDocument/2006/relationships/image" Target="../media/image4.png"/><Relationship Id="rId5" Type="http://schemas.openxmlformats.org/officeDocument/2006/relationships/image" Target="../media/image95.wmf"/><Relationship Id="rId4" Type="http://schemas.openxmlformats.org/officeDocument/2006/relationships/oleObject" Target="../embeddings/oleObject64.bin"/></Relationships>
</file>

<file path=ppt/slides/_rels/slide43.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wmf"/><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100.wmf"/><Relationship Id="rId4" Type="http://schemas.openxmlformats.org/officeDocument/2006/relationships/image" Target="../media/image99.wmf"/></Relationships>
</file>

<file path=ppt/slides/_rels/slide44.xml.rels><?xml version="1.0" encoding="UTF-8" standalone="yes"?>
<Relationships xmlns="http://schemas.openxmlformats.org/package/2006/relationships"><Relationship Id="rId3" Type="http://schemas.openxmlformats.org/officeDocument/2006/relationships/image" Target="../media/image102.wmf"/><Relationship Id="rId2" Type="http://schemas.openxmlformats.org/officeDocument/2006/relationships/image" Target="../media/image101.wmf"/><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104.wmf"/><Relationship Id="rId4" Type="http://schemas.openxmlformats.org/officeDocument/2006/relationships/image" Target="../media/image103.png"/></Relationships>
</file>

<file path=ppt/slides/_rels/slide45.xml.rels><?xml version="1.0" encoding="UTF-8" standalone="yes"?>
<Relationships xmlns="http://schemas.openxmlformats.org/package/2006/relationships"><Relationship Id="rId3" Type="http://schemas.openxmlformats.org/officeDocument/2006/relationships/image" Target="../media/image106.wmf"/><Relationship Id="rId2" Type="http://schemas.openxmlformats.org/officeDocument/2006/relationships/image" Target="../media/image105.pn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108.wmf"/><Relationship Id="rId4" Type="http://schemas.openxmlformats.org/officeDocument/2006/relationships/image" Target="../media/image107.wmf"/></Relationships>
</file>

<file path=ppt/slides/_rels/slide46.xml.rels><?xml version="1.0" encoding="UTF-8" standalone="yes"?>
<Relationships xmlns="http://schemas.openxmlformats.org/package/2006/relationships"><Relationship Id="rId3" Type="http://schemas.openxmlformats.org/officeDocument/2006/relationships/image" Target="../media/image110.wmf"/><Relationship Id="rId2" Type="http://schemas.openxmlformats.org/officeDocument/2006/relationships/image" Target="../media/image109.wmf"/><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112.wmf"/><Relationship Id="rId4" Type="http://schemas.openxmlformats.org/officeDocument/2006/relationships/image" Target="../media/image111.wmf"/></Relationships>
</file>

<file path=ppt/slides/_rels/slide47.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wmf"/><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115.wmf"/></Relationships>
</file>

<file path=ppt/slides/_rels/slide48.xml.rels><?xml version="1.0" encoding="UTF-8" standalone="yes"?>
<Relationships xmlns="http://schemas.openxmlformats.org/package/2006/relationships"><Relationship Id="rId3" Type="http://schemas.openxmlformats.org/officeDocument/2006/relationships/image" Target="../media/image117.wmf"/><Relationship Id="rId2" Type="http://schemas.openxmlformats.org/officeDocument/2006/relationships/image" Target="../media/image116.wmf"/><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119.wmf"/><Relationship Id="rId4" Type="http://schemas.openxmlformats.org/officeDocument/2006/relationships/image" Target="../media/image118.png"/></Relationships>
</file>

<file path=ppt/slides/_rels/slide4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0.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1.png"/><Relationship Id="rId1" Type="http://schemas.openxmlformats.org/officeDocument/2006/relationships/slideLayout" Target="../slideLayouts/slideLayout6.xml"/><Relationship Id="rId4" Type="http://schemas.openxmlformats.org/officeDocument/2006/relationships/image" Target="../media/image1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990600" y="235107"/>
            <a:ext cx="6754813" cy="838200"/>
          </a:xfrm>
        </p:spPr>
        <p:txBody>
          <a:bodyPr/>
          <a:lstStyle/>
          <a:p>
            <a:r>
              <a:rPr lang="en-IN" sz="2800" dirty="0" smtClean="0"/>
              <a:t>Analysis of Parabolic SO-PDES</a:t>
            </a:r>
            <a:endParaRPr lang="en-US" sz="2800" dirty="0" smtClean="0">
              <a:latin typeface="Comic Sans MS" panose="030F0702030302020204" pitchFamily="66" charset="0"/>
            </a:endParaRPr>
          </a:p>
        </p:txBody>
      </p:sp>
      <p:sp>
        <p:nvSpPr>
          <p:cNvPr id="22532" name="Text Box 4"/>
          <p:cNvSpPr txBox="1">
            <a:spLocks noChangeArrowheads="1"/>
          </p:cNvSpPr>
          <p:nvPr/>
        </p:nvSpPr>
        <p:spPr bwMode="auto">
          <a:xfrm>
            <a:off x="292100" y="5523169"/>
            <a:ext cx="85344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buNone/>
            </a:pPr>
            <a:r>
              <a:rPr lang="en-IN" b="1" dirty="0" smtClean="0">
                <a:solidFill>
                  <a:srgbClr val="FF0000"/>
                </a:solidFill>
                <a:latin typeface="Vladimir Script" panose="03050402040407070305" pitchFamily="66" charset="0"/>
                <a:cs typeface="JasmineUPC" panose="02020603050405020304" pitchFamily="18" charset="-34"/>
              </a:rPr>
              <a:t>A Mathematical Framework to Connect Time &amp; Entropy</a:t>
            </a:r>
            <a:r>
              <a:rPr lang="en-IN" b="1" dirty="0" smtClean="0">
                <a:solidFill>
                  <a:srgbClr val="FF0000"/>
                </a:solidFill>
                <a:latin typeface="Curlz MT" panose="04040404050702020202" pitchFamily="82" charset="0"/>
                <a:cs typeface="JasmineUPC" panose="02020603050405020304" pitchFamily="18" charset="-34"/>
              </a:rPr>
              <a:t>…..</a:t>
            </a:r>
            <a:endParaRPr lang="en-US" b="1" dirty="0">
              <a:solidFill>
                <a:srgbClr val="FF0000"/>
              </a:solidFill>
              <a:latin typeface="Curlz MT" panose="04040404050702020202" pitchFamily="82" charset="0"/>
              <a:cs typeface="JasmineUPC" panose="02020603050405020304" pitchFamily="18" charset="-34"/>
            </a:endParaRPr>
          </a:p>
        </p:txBody>
      </p:sp>
      <p:sp>
        <p:nvSpPr>
          <p:cNvPr id="3076" name="Rectangle 10"/>
          <p:cNvSpPr>
            <a:spLocks noGrp="1" noChangeArrowheads="1"/>
          </p:cNvSpPr>
          <p:nvPr>
            <p:ph type="subTitle" idx="1"/>
          </p:nvPr>
        </p:nvSpPr>
        <p:spPr>
          <a:xfrm>
            <a:off x="1447800" y="3714750"/>
            <a:ext cx="6400800" cy="1111250"/>
          </a:xfrm>
        </p:spPr>
        <p:txBody>
          <a:bodyPr/>
          <a:lstStyle/>
          <a:p>
            <a:pPr eaLnBrk="1" hangingPunct="1"/>
            <a:r>
              <a:rPr lang="en-US" sz="1600" b="1" dirty="0" smtClean="0">
                <a:latin typeface="Script MT Bold" panose="03040602040607080904" pitchFamily="66" charset="0"/>
              </a:rPr>
              <a:t>P M V </a:t>
            </a:r>
            <a:r>
              <a:rPr lang="en-US" sz="1600" b="1" dirty="0" err="1" smtClean="0">
                <a:latin typeface="Script MT Bold" panose="03040602040607080904" pitchFamily="66" charset="0"/>
              </a:rPr>
              <a:t>Subbarao</a:t>
            </a:r>
            <a:endParaRPr lang="en-US" sz="1600" b="1" dirty="0" smtClean="0">
              <a:latin typeface="Script MT Bold" panose="03040602040607080904" pitchFamily="66" charset="0"/>
            </a:endParaRPr>
          </a:p>
          <a:p>
            <a:pPr eaLnBrk="1" hangingPunct="1"/>
            <a:r>
              <a:rPr lang="en-US" sz="1600" i="1" dirty="0" smtClean="0"/>
              <a:t>Professor</a:t>
            </a:r>
          </a:p>
          <a:p>
            <a:pPr eaLnBrk="1" hangingPunct="1"/>
            <a:r>
              <a:rPr lang="en-US" sz="1600" i="1" dirty="0" smtClean="0"/>
              <a:t>Mechanical Engineering Department</a:t>
            </a:r>
          </a:p>
          <a:p>
            <a:pPr eaLnBrk="1" hangingPunct="1"/>
            <a:r>
              <a:rPr lang="en-US" sz="1600" i="1" dirty="0" smtClean="0"/>
              <a:t>I </a:t>
            </a:r>
            <a:r>
              <a:rPr lang="en-US" sz="1600" i="1" dirty="0" err="1" smtClean="0"/>
              <a:t>I</a:t>
            </a:r>
            <a:r>
              <a:rPr lang="en-US" sz="1600" i="1" dirty="0" smtClean="0"/>
              <a:t> T Delhi</a:t>
            </a:r>
          </a:p>
        </p:txBody>
      </p:sp>
      <p:pic>
        <p:nvPicPr>
          <p:cNvPr id="46089" name="Rectangle 19458"/>
          <p:cNvPicPr>
            <a:picLocks noChangeAspect="1" noChangeArrowheads="1"/>
          </p:cNvPicPr>
          <p:nvPr/>
        </p:nvPicPr>
        <p:blipFill>
          <a:blip r:embed="rId3" cstate="print"/>
          <a:srcRect/>
          <a:stretch>
            <a:fillRect/>
          </a:stretch>
        </p:blipFill>
        <p:spPr bwMode="auto">
          <a:xfrm>
            <a:off x="2527300" y="1676400"/>
            <a:ext cx="4071938" cy="1774825"/>
          </a:xfrm>
          <a:prstGeom prst="rect">
            <a:avLst/>
          </a:prstGeom>
          <a:noFill/>
          <a:ln w="9525">
            <a:noFill/>
            <a:miter lim="800000"/>
            <a:headEnd/>
            <a:tailEnd/>
          </a:ln>
          <a:effectLst>
            <a:innerShdw blurRad="63500" dist="50800" dir="5400000">
              <a:prstClr val="black">
                <a:alpha val="50000"/>
              </a:prstClr>
            </a:innerShdw>
            <a:reflection blurRad="6350" stA="50000" endA="300" endPos="55500" dist="101600" dir="5400000" sy="-100000" algn="bl" rotWithShape="0"/>
          </a:effectLst>
          <a:scene3d>
            <a:camera prst="perspectiveHeroicExtremeRightFacing"/>
            <a:lightRig rig="threePt" dir="t"/>
          </a:scene3d>
          <a:sp3d>
            <a:bevelT w="165100" prst="coolSlant"/>
          </a:sp3d>
        </p:spPr>
      </p:pic>
      <p:grpSp>
        <p:nvGrpSpPr>
          <p:cNvPr id="3078" name="Group 7"/>
          <p:cNvGrpSpPr>
            <a:grpSpLocks/>
          </p:cNvGrpSpPr>
          <p:nvPr/>
        </p:nvGrpSpPr>
        <p:grpSpPr bwMode="auto">
          <a:xfrm>
            <a:off x="-12700" y="22225"/>
            <a:ext cx="9144000" cy="6858000"/>
            <a:chOff x="0" y="0"/>
            <a:chExt cx="5760" cy="4320"/>
          </a:xfrm>
        </p:grpSpPr>
        <p:grpSp>
          <p:nvGrpSpPr>
            <p:cNvPr id="3081" name="Group 8"/>
            <p:cNvGrpSpPr>
              <a:grpSpLocks/>
            </p:cNvGrpSpPr>
            <p:nvPr/>
          </p:nvGrpSpPr>
          <p:grpSpPr bwMode="auto">
            <a:xfrm>
              <a:off x="0" y="0"/>
              <a:ext cx="192" cy="4320"/>
              <a:chOff x="0" y="-48"/>
              <a:chExt cx="144" cy="4368"/>
            </a:xfrm>
          </p:grpSpPr>
          <p:sp>
            <p:nvSpPr>
              <p:cNvPr id="3091" name="Rectangle 9"/>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092" name="Rectangle 10"/>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082" name="Group 11"/>
            <p:cNvGrpSpPr>
              <a:grpSpLocks/>
            </p:cNvGrpSpPr>
            <p:nvPr/>
          </p:nvGrpSpPr>
          <p:grpSpPr bwMode="auto">
            <a:xfrm>
              <a:off x="5674" y="24"/>
              <a:ext cx="86" cy="4296"/>
              <a:chOff x="5616" y="-48"/>
              <a:chExt cx="144" cy="4368"/>
            </a:xfrm>
          </p:grpSpPr>
          <p:sp>
            <p:nvSpPr>
              <p:cNvPr id="3089" name="Rectangle 12"/>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090" name="Rectangle 13"/>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083" name="Group 14"/>
            <p:cNvGrpSpPr>
              <a:grpSpLocks/>
            </p:cNvGrpSpPr>
            <p:nvPr/>
          </p:nvGrpSpPr>
          <p:grpSpPr bwMode="auto">
            <a:xfrm>
              <a:off x="144" y="0"/>
              <a:ext cx="5616" cy="144"/>
              <a:chOff x="96" y="-48"/>
              <a:chExt cx="5520" cy="144"/>
            </a:xfrm>
          </p:grpSpPr>
          <p:sp>
            <p:nvSpPr>
              <p:cNvPr id="3087" name="Rectangle 15"/>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088" name="Rectangle 16"/>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084" name="Group 17"/>
            <p:cNvGrpSpPr>
              <a:grpSpLocks/>
            </p:cNvGrpSpPr>
            <p:nvPr/>
          </p:nvGrpSpPr>
          <p:grpSpPr bwMode="auto">
            <a:xfrm>
              <a:off x="144" y="4234"/>
              <a:ext cx="5616" cy="86"/>
              <a:chOff x="96" y="4176"/>
              <a:chExt cx="5520" cy="144"/>
            </a:xfrm>
          </p:grpSpPr>
          <p:sp>
            <p:nvSpPr>
              <p:cNvPr id="3085" name="Rectangle 18"/>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086" name="Rectangle 19"/>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mc:AlternateContent xmlns:mc="http://schemas.openxmlformats.org/markup-compatibility/2006" xmlns:p14="http://schemas.microsoft.com/office/powerpoint/2010/main">
        <mc:Choice Requires="p14">
          <p:contentPart p14:bwMode="auto" r:id="rId4">
            <p14:nvContentPartPr>
              <p14:cNvPr id="1026" name="Ink 19"/>
              <p14:cNvContentPartPr>
                <a14:cpLocks xmlns:a14="http://schemas.microsoft.com/office/drawing/2010/main" noRot="1" noChangeAspect="1" noEditPoints="1" noChangeArrowheads="1" noChangeShapeType="1"/>
              </p14:cNvContentPartPr>
              <p14:nvPr/>
            </p14:nvContentPartPr>
            <p14:xfrm>
              <a:off x="10634663" y="6629400"/>
              <a:ext cx="1587" cy="1588"/>
            </p14:xfrm>
          </p:contentPart>
        </mc:Choice>
        <mc:Fallback xmlns="">
          <p:pic>
            <p:nvPicPr>
              <p:cNvPr id="1026" name="Ink 19"/>
              <p:cNvPicPr>
                <a:picLocks noRot="1" noChangeAspect="1" noEditPoints="1" noChangeArrowheads="1" noChangeShapeType="1"/>
              </p:cNvPicPr>
              <p:nvPr/>
            </p:nvPicPr>
            <p:blipFill>
              <a:blip r:embed="rId5"/>
              <a:stretch>
                <a:fillRect/>
              </a:stretch>
            </p:blipFill>
            <p:spPr>
              <a:xfrm>
                <a:off x="10593401" y="6588112"/>
                <a:ext cx="84111" cy="84164"/>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027" name="Ink 21"/>
              <p14:cNvContentPartPr>
                <a14:cpLocks xmlns:a14="http://schemas.microsoft.com/office/drawing/2010/main" noRot="1" noChangeAspect="1" noEditPoints="1" noChangeArrowheads="1" noChangeShapeType="1"/>
              </p14:cNvContentPartPr>
              <p14:nvPr/>
            </p14:nvContentPartPr>
            <p14:xfrm>
              <a:off x="10579100" y="1719263"/>
              <a:ext cx="1588" cy="1587"/>
            </p14:xfrm>
          </p:contentPart>
        </mc:Choice>
        <mc:Fallback xmlns="">
          <p:pic>
            <p:nvPicPr>
              <p:cNvPr id="1027" name="Ink 21"/>
              <p:cNvPicPr>
                <a:picLocks noRot="1" noChangeAspect="1" noEditPoints="1" noChangeArrowheads="1" noChangeShapeType="1"/>
              </p:cNvPicPr>
              <p:nvPr/>
            </p:nvPicPr>
            <p:blipFill>
              <a:blip r:embed="rId5"/>
              <a:stretch>
                <a:fillRect/>
              </a:stretch>
            </p:blipFill>
            <p:spPr>
              <a:xfrm>
                <a:off x="10537812" y="1678001"/>
                <a:ext cx="84164" cy="84111"/>
              </a:xfrm>
              <a:prstGeom prst="rect">
                <a:avLst/>
              </a:prstGeom>
            </p:spPr>
          </p:pic>
        </mc:Fallback>
      </mc:AlternateContent>
    </p:spTree>
    <p:extLst>
      <p:ext uri="{BB962C8B-B14F-4D97-AF65-F5344CB8AC3E}">
        <p14:creationId xmlns:p14="http://schemas.microsoft.com/office/powerpoint/2010/main" val="65883708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22532">
                                            <p:txEl>
                                              <p:pRg st="0" end="0"/>
                                            </p:txEl>
                                          </p:spTgt>
                                        </p:tgtEl>
                                        <p:attrNameLst>
                                          <p:attrName>style.visibility</p:attrName>
                                        </p:attrNameLst>
                                      </p:cBhvr>
                                      <p:to>
                                        <p:strVal val="visible"/>
                                      </p:to>
                                    </p:set>
                                    <p:animEffect transition="in" filter="box(out)">
                                      <p:cBhvr>
                                        <p:cTn id="7" dur="500"/>
                                        <p:tgtEl>
                                          <p:spTgt spid="22532">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2" grpId="0" build="p"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946" name="Rectangle 2"/>
          <p:cNvSpPr>
            <a:spLocks noGrp="1" noChangeArrowheads="1"/>
          </p:cNvSpPr>
          <p:nvPr>
            <p:ph type="title"/>
          </p:nvPr>
        </p:nvSpPr>
        <p:spPr>
          <a:xfrm>
            <a:off x="255588" y="190500"/>
            <a:ext cx="6844005" cy="685800"/>
          </a:xfrm>
        </p:spPr>
        <p:txBody>
          <a:bodyPr/>
          <a:lstStyle/>
          <a:p>
            <a:r>
              <a:rPr lang="en-IN" sz="2800" b="1" dirty="0" smtClean="0"/>
              <a:t>Motivation: </a:t>
            </a:r>
            <a:r>
              <a:rPr lang="en-US" sz="2800" dirty="0" smtClean="0"/>
              <a:t>Hot </a:t>
            </a:r>
            <a:r>
              <a:rPr lang="en-US" sz="2800" dirty="0"/>
              <a:t>Rolling of Steel Sheets</a:t>
            </a:r>
          </a:p>
        </p:txBody>
      </p:sp>
      <p:grpSp>
        <p:nvGrpSpPr>
          <p:cNvPr id="466947" name="Group 3"/>
          <p:cNvGrpSpPr>
            <a:grpSpLocks/>
          </p:cNvGrpSpPr>
          <p:nvPr/>
        </p:nvGrpSpPr>
        <p:grpSpPr bwMode="auto">
          <a:xfrm>
            <a:off x="1670050" y="-6545263"/>
            <a:ext cx="5803900" cy="19948526"/>
            <a:chOff x="0" y="12566"/>
            <a:chExt cx="3656" cy="12566"/>
          </a:xfrm>
        </p:grpSpPr>
        <p:sp>
          <p:nvSpPr>
            <p:cNvPr id="466948" name="Rectangle 4"/>
            <p:cNvSpPr>
              <a:spLocks noChangeArrowheads="1"/>
            </p:cNvSpPr>
            <p:nvPr/>
          </p:nvSpPr>
          <p:spPr bwMode="auto">
            <a:xfrm>
              <a:off x="0" y="12566"/>
              <a:ext cx="3656" cy="1256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IN"/>
            </a:p>
          </p:txBody>
        </p:sp>
        <p:sp>
          <p:nvSpPr>
            <p:cNvPr id="466949" name="Rectangle 5"/>
            <p:cNvSpPr>
              <a:spLocks noChangeArrowheads="1"/>
            </p:cNvSpPr>
            <p:nvPr/>
          </p:nvSpPr>
          <p:spPr bwMode="auto">
            <a:xfrm>
              <a:off x="0" y="12566"/>
              <a:ext cx="2531" cy="231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t>  </a:t>
              </a:r>
              <a:r>
                <a:rPr lang="en-US" sz="21100"/>
                <a:t> </a:t>
              </a:r>
              <a:r>
                <a:rPr lang="en-US"/>
                <a:t>                                                                  </a:t>
              </a:r>
            </a:p>
          </p:txBody>
        </p:sp>
      </p:grpSp>
      <p:grpSp>
        <p:nvGrpSpPr>
          <p:cNvPr id="466951" name="Group 7"/>
          <p:cNvGrpSpPr>
            <a:grpSpLocks/>
          </p:cNvGrpSpPr>
          <p:nvPr/>
        </p:nvGrpSpPr>
        <p:grpSpPr bwMode="auto">
          <a:xfrm>
            <a:off x="1670050" y="-6545263"/>
            <a:ext cx="5803900" cy="19948526"/>
            <a:chOff x="0" y="12566"/>
            <a:chExt cx="3656" cy="12566"/>
          </a:xfrm>
        </p:grpSpPr>
        <p:sp>
          <p:nvSpPr>
            <p:cNvPr id="466952" name="Rectangle 8"/>
            <p:cNvSpPr>
              <a:spLocks noChangeArrowheads="1"/>
            </p:cNvSpPr>
            <p:nvPr/>
          </p:nvSpPr>
          <p:spPr bwMode="auto">
            <a:xfrm>
              <a:off x="0" y="12566"/>
              <a:ext cx="3656" cy="1256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IN"/>
            </a:p>
          </p:txBody>
        </p:sp>
        <p:sp>
          <p:nvSpPr>
            <p:cNvPr id="466953" name="Rectangle 9"/>
            <p:cNvSpPr>
              <a:spLocks noChangeArrowheads="1"/>
            </p:cNvSpPr>
            <p:nvPr/>
          </p:nvSpPr>
          <p:spPr bwMode="auto">
            <a:xfrm>
              <a:off x="0" y="12566"/>
              <a:ext cx="2531" cy="231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t>  </a:t>
              </a:r>
              <a:r>
                <a:rPr lang="en-US" sz="21100"/>
                <a:t> </a:t>
              </a:r>
              <a:r>
                <a:rPr lang="en-US"/>
                <a:t>                                                                  </a:t>
              </a:r>
            </a:p>
          </p:txBody>
        </p:sp>
      </p:grpSp>
      <p:pic>
        <p:nvPicPr>
          <p:cNvPr id="466956" name="Picture 12" descr="a10_hot_rolling_mi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280" y="1246543"/>
            <a:ext cx="4191000" cy="337502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66957" name="Object 13"/>
          <p:cNvGraphicFramePr>
            <a:graphicFrameLocks noChangeAspect="1"/>
          </p:cNvGraphicFramePr>
          <p:nvPr>
            <p:extLst>
              <p:ext uri="{D42A27DB-BD31-4B8C-83A1-F6EECF244321}">
                <p14:modId xmlns:p14="http://schemas.microsoft.com/office/powerpoint/2010/main" val="3680214767"/>
              </p:ext>
            </p:extLst>
          </p:nvPr>
        </p:nvGraphicFramePr>
        <p:xfrm>
          <a:off x="5079881" y="1396102"/>
          <a:ext cx="3328988" cy="960586"/>
        </p:xfrm>
        <a:graphic>
          <a:graphicData uri="http://schemas.openxmlformats.org/presentationml/2006/ole">
            <mc:AlternateContent xmlns:mc="http://schemas.openxmlformats.org/markup-compatibility/2006">
              <mc:Choice xmlns:v="urn:schemas-microsoft-com:vml" Requires="v">
                <p:oleObj spid="_x0000_s437263" name="Equation" r:id="rId4" imgW="1434960" imgH="431640" progId="Equation.3">
                  <p:embed/>
                </p:oleObj>
              </mc:Choice>
              <mc:Fallback>
                <p:oleObj name="Equation" r:id="rId4" imgW="1434960" imgH="43164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79881" y="1396102"/>
                        <a:ext cx="3328988" cy="960586"/>
                      </a:xfrm>
                      <a:prstGeom prst="rect">
                        <a:avLst/>
                      </a:prstGeom>
                      <a:noFill/>
                      <a:ln>
                        <a:noFill/>
                      </a:ln>
                      <a:effectLst/>
                    </p:spPr>
                  </p:pic>
                </p:oleObj>
              </mc:Fallback>
            </mc:AlternateContent>
          </a:graphicData>
        </a:graphic>
      </p:graphicFrame>
      <p:grpSp>
        <p:nvGrpSpPr>
          <p:cNvPr id="12" name="Group 16"/>
          <p:cNvGrpSpPr>
            <a:grpSpLocks/>
          </p:cNvGrpSpPr>
          <p:nvPr/>
        </p:nvGrpSpPr>
        <p:grpSpPr bwMode="auto">
          <a:xfrm>
            <a:off x="0" y="0"/>
            <a:ext cx="9144000" cy="6858000"/>
            <a:chOff x="0" y="0"/>
            <a:chExt cx="9144000" cy="6858000"/>
          </a:xfrm>
        </p:grpSpPr>
        <p:grpSp>
          <p:nvGrpSpPr>
            <p:cNvPr id="13" name="Group 8"/>
            <p:cNvGrpSpPr>
              <a:grpSpLocks/>
            </p:cNvGrpSpPr>
            <p:nvPr/>
          </p:nvGrpSpPr>
          <p:grpSpPr bwMode="auto">
            <a:xfrm>
              <a:off x="0" y="0"/>
              <a:ext cx="9144000" cy="6858000"/>
              <a:chOff x="0" y="0"/>
              <a:chExt cx="5760" cy="4320"/>
            </a:xfrm>
          </p:grpSpPr>
          <p:grpSp>
            <p:nvGrpSpPr>
              <p:cNvPr id="16" name="Group 15"/>
              <p:cNvGrpSpPr>
                <a:grpSpLocks/>
              </p:cNvGrpSpPr>
              <p:nvPr/>
            </p:nvGrpSpPr>
            <p:grpSpPr bwMode="auto">
              <a:xfrm>
                <a:off x="0" y="0"/>
                <a:ext cx="192" cy="4320"/>
                <a:chOff x="0" y="-48"/>
                <a:chExt cx="144" cy="4368"/>
              </a:xfrm>
            </p:grpSpPr>
            <p:sp>
              <p:nvSpPr>
                <p:cNvPr id="26"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7"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7" name="Group 12"/>
              <p:cNvGrpSpPr>
                <a:grpSpLocks/>
              </p:cNvGrpSpPr>
              <p:nvPr/>
            </p:nvGrpSpPr>
            <p:grpSpPr bwMode="auto">
              <a:xfrm>
                <a:off x="5674" y="24"/>
                <a:ext cx="86" cy="4296"/>
                <a:chOff x="5616" y="-48"/>
                <a:chExt cx="144" cy="4368"/>
              </a:xfrm>
            </p:grpSpPr>
            <p:sp>
              <p:nvSpPr>
                <p:cNvPr id="24"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5"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8" name="Group 17"/>
              <p:cNvGrpSpPr>
                <a:grpSpLocks/>
              </p:cNvGrpSpPr>
              <p:nvPr/>
            </p:nvGrpSpPr>
            <p:grpSpPr bwMode="auto">
              <a:xfrm>
                <a:off x="144" y="0"/>
                <a:ext cx="5616" cy="144"/>
                <a:chOff x="96" y="-48"/>
                <a:chExt cx="5520" cy="144"/>
              </a:xfrm>
            </p:grpSpPr>
            <p:sp>
              <p:nvSpPr>
                <p:cNvPr id="22" name="Rectangle 21"/>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3" name="Rectangle 22"/>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9" name="Group 18"/>
              <p:cNvGrpSpPr>
                <a:grpSpLocks/>
              </p:cNvGrpSpPr>
              <p:nvPr/>
            </p:nvGrpSpPr>
            <p:grpSpPr bwMode="auto">
              <a:xfrm>
                <a:off x="144" y="4234"/>
                <a:ext cx="5616" cy="86"/>
                <a:chOff x="96" y="4176"/>
                <a:chExt cx="5520" cy="144"/>
              </a:xfrm>
            </p:grpSpPr>
            <p:sp>
              <p:nvSpPr>
                <p:cNvPr id="20"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1"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14" name="Rectangle 1945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14"/>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66955" name="Picture 11" descr="http://www.ussteel.com/corp/sheet/images/hsm4.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97570" y="2543175"/>
            <a:ext cx="6299934" cy="355683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641342" y="5918000"/>
            <a:ext cx="5974713" cy="461665"/>
          </a:xfrm>
          <a:prstGeom prst="rect">
            <a:avLst/>
          </a:prstGeom>
          <a:noFill/>
        </p:spPr>
        <p:txBody>
          <a:bodyPr wrap="none" rtlCol="0">
            <a:spAutoFit/>
          </a:bodyPr>
          <a:lstStyle/>
          <a:p>
            <a:r>
              <a:rPr lang="en-IN" dirty="0" smtClean="0"/>
              <a:t>The Solution of Heat Conduction Equations !!!</a:t>
            </a:r>
            <a:endParaRPr lang="en-IN" dirty="0"/>
          </a:p>
        </p:txBody>
      </p:sp>
    </p:spTree>
    <p:extLst>
      <p:ext uri="{BB962C8B-B14F-4D97-AF65-F5344CB8AC3E}">
        <p14:creationId xmlns:p14="http://schemas.microsoft.com/office/powerpoint/2010/main" val="1527835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66956"/>
                                        </p:tgtEl>
                                        <p:attrNameLst>
                                          <p:attrName>style.visibility</p:attrName>
                                        </p:attrNameLst>
                                      </p:cBhvr>
                                      <p:to>
                                        <p:strVal val="visible"/>
                                      </p:to>
                                    </p:set>
                                    <p:animEffect transition="in" filter="dissolve">
                                      <p:cBhvr>
                                        <p:cTn id="7" dur="500"/>
                                        <p:tgtEl>
                                          <p:spTgt spid="46695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466955"/>
                                        </p:tgtEl>
                                        <p:attrNameLst>
                                          <p:attrName>style.visibility</p:attrName>
                                        </p:attrNameLst>
                                      </p:cBhvr>
                                      <p:to>
                                        <p:strVal val="visible"/>
                                      </p:to>
                                    </p:set>
                                    <p:animEffect transition="in" filter="dissolve">
                                      <p:cBhvr>
                                        <p:cTn id="12" dur="500"/>
                                        <p:tgtEl>
                                          <p:spTgt spid="466955"/>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466957"/>
                                        </p:tgtEl>
                                        <p:attrNameLst>
                                          <p:attrName>style.visibility</p:attrName>
                                        </p:attrNameLst>
                                      </p:cBhvr>
                                      <p:to>
                                        <p:strVal val="visible"/>
                                      </p:to>
                                    </p:set>
                                    <p:animEffect transition="in" filter="dissolve">
                                      <p:cBhvr>
                                        <p:cTn id="17" dur="500"/>
                                        <p:tgtEl>
                                          <p:spTgt spid="46695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down)">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70" name="Rectangle 2"/>
          <p:cNvSpPr>
            <a:spLocks noGrp="1" noChangeArrowheads="1"/>
          </p:cNvSpPr>
          <p:nvPr>
            <p:ph type="title"/>
          </p:nvPr>
        </p:nvSpPr>
        <p:spPr>
          <a:xfrm>
            <a:off x="685800" y="381000"/>
            <a:ext cx="7772400" cy="609600"/>
          </a:xfrm>
        </p:spPr>
        <p:txBody>
          <a:bodyPr/>
          <a:lstStyle/>
          <a:p>
            <a:r>
              <a:rPr lang="en-US" sz="2800"/>
              <a:t>One Dimensional Transient Conduction </a:t>
            </a:r>
          </a:p>
        </p:txBody>
      </p:sp>
      <p:graphicFrame>
        <p:nvGraphicFramePr>
          <p:cNvPr id="467971" name="Object 3"/>
          <p:cNvGraphicFramePr>
            <a:graphicFrameLocks noChangeAspect="1"/>
          </p:cNvGraphicFramePr>
          <p:nvPr>
            <p:extLst>
              <p:ext uri="{D42A27DB-BD31-4B8C-83A1-F6EECF244321}">
                <p14:modId xmlns:p14="http://schemas.microsoft.com/office/powerpoint/2010/main" val="1076360682"/>
              </p:ext>
            </p:extLst>
          </p:nvPr>
        </p:nvGraphicFramePr>
        <p:xfrm>
          <a:off x="1628294" y="1689100"/>
          <a:ext cx="1925012" cy="1041400"/>
        </p:xfrm>
        <a:graphic>
          <a:graphicData uri="http://schemas.openxmlformats.org/presentationml/2006/ole">
            <mc:AlternateContent xmlns:mc="http://schemas.openxmlformats.org/markup-compatibility/2006">
              <mc:Choice xmlns:v="urn:schemas-microsoft-com:vml" Requires="v">
                <p:oleObj spid="_x0000_s438300" name="Equation" r:id="rId3" imgW="774360" imgH="419040" progId="Equation.3">
                  <p:embed/>
                </p:oleObj>
              </mc:Choice>
              <mc:Fallback>
                <p:oleObj name="Equation" r:id="rId3" imgW="774360" imgH="41904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28294" y="1689100"/>
                        <a:ext cx="1925012" cy="1041400"/>
                      </a:xfrm>
                      <a:prstGeom prst="rect">
                        <a:avLst/>
                      </a:prstGeom>
                      <a:noFill/>
                      <a:ln>
                        <a:noFill/>
                      </a:ln>
                      <a:effectLst/>
                    </p:spPr>
                  </p:pic>
                </p:oleObj>
              </mc:Fallback>
            </mc:AlternateContent>
          </a:graphicData>
        </a:graphic>
      </p:graphicFrame>
      <p:pic>
        <p:nvPicPr>
          <p:cNvPr id="46797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76800" y="1600200"/>
            <a:ext cx="4267200" cy="37909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67973" name="Text Box 5"/>
          <p:cNvSpPr txBox="1">
            <a:spLocks noChangeArrowheads="1"/>
          </p:cNvSpPr>
          <p:nvPr/>
        </p:nvSpPr>
        <p:spPr bwMode="auto">
          <a:xfrm>
            <a:off x="593725" y="1260475"/>
            <a:ext cx="4533900"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b="1" dirty="0"/>
              <a:t>Governing Differential Equation:</a:t>
            </a:r>
          </a:p>
        </p:txBody>
      </p:sp>
      <p:sp>
        <p:nvSpPr>
          <p:cNvPr id="467974" name="Text Box 6"/>
          <p:cNvSpPr txBox="1">
            <a:spLocks noChangeArrowheads="1"/>
          </p:cNvSpPr>
          <p:nvPr/>
        </p:nvSpPr>
        <p:spPr bwMode="auto">
          <a:xfrm>
            <a:off x="398462" y="2992438"/>
            <a:ext cx="2462213"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b="1" dirty="0"/>
              <a:t>Initial Condition:</a:t>
            </a:r>
          </a:p>
        </p:txBody>
      </p:sp>
      <p:sp>
        <p:nvSpPr>
          <p:cNvPr id="467975" name="Text Box 7"/>
          <p:cNvSpPr txBox="1">
            <a:spLocks noChangeArrowheads="1"/>
          </p:cNvSpPr>
          <p:nvPr/>
        </p:nvSpPr>
        <p:spPr bwMode="auto">
          <a:xfrm>
            <a:off x="628650" y="3543068"/>
            <a:ext cx="1692275" cy="51911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800" i="1" dirty="0"/>
              <a:t>T(</a:t>
            </a:r>
            <a:r>
              <a:rPr lang="en-US" sz="2800" i="1" dirty="0" err="1"/>
              <a:t>x,o</a:t>
            </a:r>
            <a:r>
              <a:rPr lang="en-US" sz="2800" i="1" dirty="0"/>
              <a:t>)= T</a:t>
            </a:r>
            <a:r>
              <a:rPr lang="en-US" sz="2800" i="1" baseline="-25000" dirty="0"/>
              <a:t>0</a:t>
            </a:r>
            <a:endParaRPr lang="en-US" sz="2800" i="1" dirty="0"/>
          </a:p>
        </p:txBody>
      </p:sp>
      <p:sp>
        <p:nvSpPr>
          <p:cNvPr id="467976" name="Text Box 8"/>
          <p:cNvSpPr txBox="1">
            <a:spLocks noChangeArrowheads="1"/>
          </p:cNvSpPr>
          <p:nvPr/>
        </p:nvSpPr>
        <p:spPr bwMode="auto">
          <a:xfrm>
            <a:off x="507999" y="4219575"/>
            <a:ext cx="3090863"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b="1" dirty="0"/>
              <a:t>Boundary Conditions:</a:t>
            </a:r>
          </a:p>
        </p:txBody>
      </p:sp>
      <p:sp>
        <p:nvSpPr>
          <p:cNvPr id="467977" name="Text Box 9"/>
          <p:cNvSpPr txBox="1">
            <a:spLocks noChangeArrowheads="1"/>
          </p:cNvSpPr>
          <p:nvPr/>
        </p:nvSpPr>
        <p:spPr bwMode="auto">
          <a:xfrm>
            <a:off x="685800" y="4796298"/>
            <a:ext cx="2066925"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i="1" dirty="0"/>
              <a:t>T(</a:t>
            </a:r>
            <a:r>
              <a:rPr lang="en-US" i="1" dirty="0">
                <a:sym typeface="Symbol" panose="05050102010706020507" pitchFamily="18" charset="2"/>
              </a:rPr>
              <a:t></a:t>
            </a:r>
            <a:r>
              <a:rPr lang="en-US" i="1" dirty="0" err="1"/>
              <a:t>L,t</a:t>
            </a:r>
            <a:r>
              <a:rPr lang="en-US" i="1" dirty="0"/>
              <a:t>)=</a:t>
            </a:r>
            <a:r>
              <a:rPr lang="en-US" i="1" dirty="0" err="1"/>
              <a:t>T</a:t>
            </a:r>
            <a:r>
              <a:rPr lang="en-US" i="1" baseline="-25000" dirty="0" err="1"/>
              <a:t>s</a:t>
            </a:r>
            <a:r>
              <a:rPr lang="en-US" i="1" dirty="0"/>
              <a:t> </a:t>
            </a:r>
            <a:r>
              <a:rPr lang="en-US" i="1" dirty="0">
                <a:sym typeface="Symbol" panose="05050102010706020507" pitchFamily="18" charset="2"/>
              </a:rPr>
              <a:t>T</a:t>
            </a:r>
            <a:r>
              <a:rPr lang="en-US" i="1" baseline="-25000" dirty="0">
                <a:sym typeface="Symbol" panose="05050102010706020507" pitchFamily="18" charset="2"/>
              </a:rPr>
              <a:t></a:t>
            </a:r>
            <a:endParaRPr lang="en-US" i="1" dirty="0"/>
          </a:p>
        </p:txBody>
      </p:sp>
      <p:grpSp>
        <p:nvGrpSpPr>
          <p:cNvPr id="10" name="Group 16"/>
          <p:cNvGrpSpPr>
            <a:grpSpLocks/>
          </p:cNvGrpSpPr>
          <p:nvPr/>
        </p:nvGrpSpPr>
        <p:grpSpPr bwMode="auto">
          <a:xfrm>
            <a:off x="0" y="0"/>
            <a:ext cx="9144000" cy="6858000"/>
            <a:chOff x="0" y="0"/>
            <a:chExt cx="9144000" cy="6858000"/>
          </a:xfrm>
        </p:grpSpPr>
        <p:grpSp>
          <p:nvGrpSpPr>
            <p:cNvPr id="11" name="Group 8"/>
            <p:cNvGrpSpPr>
              <a:grpSpLocks/>
            </p:cNvGrpSpPr>
            <p:nvPr/>
          </p:nvGrpSpPr>
          <p:grpSpPr bwMode="auto">
            <a:xfrm>
              <a:off x="0" y="0"/>
              <a:ext cx="9144000" cy="6858000"/>
              <a:chOff x="0" y="0"/>
              <a:chExt cx="5760" cy="4320"/>
            </a:xfrm>
          </p:grpSpPr>
          <p:grpSp>
            <p:nvGrpSpPr>
              <p:cNvPr id="14" name="Group 13"/>
              <p:cNvGrpSpPr>
                <a:grpSpLocks/>
              </p:cNvGrpSpPr>
              <p:nvPr/>
            </p:nvGrpSpPr>
            <p:grpSpPr bwMode="auto">
              <a:xfrm>
                <a:off x="0" y="0"/>
                <a:ext cx="192" cy="4320"/>
                <a:chOff x="0" y="-48"/>
                <a:chExt cx="144" cy="4368"/>
              </a:xfrm>
            </p:grpSpPr>
            <p:sp>
              <p:nvSpPr>
                <p:cNvPr id="24"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5"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5" name="Group 12"/>
              <p:cNvGrpSpPr>
                <a:grpSpLocks/>
              </p:cNvGrpSpPr>
              <p:nvPr/>
            </p:nvGrpSpPr>
            <p:grpSpPr bwMode="auto">
              <a:xfrm>
                <a:off x="5674" y="24"/>
                <a:ext cx="86" cy="4296"/>
                <a:chOff x="5616" y="-48"/>
                <a:chExt cx="144" cy="4368"/>
              </a:xfrm>
            </p:grpSpPr>
            <p:sp>
              <p:nvSpPr>
                <p:cNvPr id="22"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3"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6" name="Group 15"/>
              <p:cNvGrpSpPr>
                <a:grpSpLocks/>
              </p:cNvGrpSpPr>
              <p:nvPr/>
            </p:nvGrpSpPr>
            <p:grpSpPr bwMode="auto">
              <a:xfrm>
                <a:off x="144" y="0"/>
                <a:ext cx="5616" cy="144"/>
                <a:chOff x="96" y="-48"/>
                <a:chExt cx="5520" cy="144"/>
              </a:xfrm>
            </p:grpSpPr>
            <p:sp>
              <p:nvSpPr>
                <p:cNvPr id="20" name="Rectangle 19"/>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1" name="Rectangle 20"/>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7" name="Group 16"/>
              <p:cNvGrpSpPr>
                <a:grpSpLocks/>
              </p:cNvGrpSpPr>
              <p:nvPr/>
            </p:nvGrpSpPr>
            <p:grpSpPr bwMode="auto">
              <a:xfrm>
                <a:off x="144" y="4234"/>
                <a:ext cx="5616" cy="86"/>
                <a:chOff x="96" y="4176"/>
                <a:chExt cx="5520" cy="144"/>
              </a:xfrm>
            </p:grpSpPr>
            <p:sp>
              <p:nvSpPr>
                <p:cNvPr id="18" name="Rectangle 17"/>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9" name="Rectangle 18"/>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12" name="Rectangle 1945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graphicFrame>
        <p:nvGraphicFramePr>
          <p:cNvPr id="2" name="Object 1"/>
          <p:cNvGraphicFramePr>
            <a:graphicFrameLocks noChangeAspect="1"/>
          </p:cNvGraphicFramePr>
          <p:nvPr>
            <p:extLst>
              <p:ext uri="{D42A27DB-BD31-4B8C-83A1-F6EECF244321}">
                <p14:modId xmlns:p14="http://schemas.microsoft.com/office/powerpoint/2010/main" val="731487932"/>
              </p:ext>
            </p:extLst>
          </p:nvPr>
        </p:nvGraphicFramePr>
        <p:xfrm>
          <a:off x="3096438" y="4800600"/>
          <a:ext cx="1246962" cy="513455"/>
        </p:xfrm>
        <a:graphic>
          <a:graphicData uri="http://schemas.openxmlformats.org/presentationml/2006/ole">
            <mc:AlternateContent xmlns:mc="http://schemas.openxmlformats.org/markup-compatibility/2006">
              <mc:Choice xmlns:v="urn:schemas-microsoft-com:vml" Requires="v">
                <p:oleObj spid="_x0000_s438301" name="Equation" r:id="rId7" imgW="431640" imgH="177480" progId="Equation.3">
                  <p:embed/>
                </p:oleObj>
              </mc:Choice>
              <mc:Fallback>
                <p:oleObj name="Equation" r:id="rId7" imgW="431640" imgH="177480" progId="Equation.3">
                  <p:embed/>
                  <p:pic>
                    <p:nvPicPr>
                      <p:cNvPr id="0" name=""/>
                      <p:cNvPicPr/>
                      <p:nvPr/>
                    </p:nvPicPr>
                    <p:blipFill>
                      <a:blip r:embed="rId8"/>
                      <a:stretch>
                        <a:fillRect/>
                      </a:stretch>
                    </p:blipFill>
                    <p:spPr>
                      <a:xfrm>
                        <a:off x="3096438" y="4800600"/>
                        <a:ext cx="1246962" cy="513455"/>
                      </a:xfrm>
                      <a:prstGeom prst="rect">
                        <a:avLst/>
                      </a:prstGeom>
                    </p:spPr>
                  </p:pic>
                </p:oleObj>
              </mc:Fallback>
            </mc:AlternateContent>
          </a:graphicData>
        </a:graphic>
      </p:graphicFrame>
    </p:spTree>
    <p:extLst>
      <p:ext uri="{BB962C8B-B14F-4D97-AF65-F5344CB8AC3E}">
        <p14:creationId xmlns:p14="http://schemas.microsoft.com/office/powerpoint/2010/main" val="3619154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67973">
                                            <p:txEl>
                                              <p:pRg st="0" end="0"/>
                                            </p:txEl>
                                          </p:spTgt>
                                        </p:tgtEl>
                                        <p:attrNameLst>
                                          <p:attrName>style.visibility</p:attrName>
                                        </p:attrNameLst>
                                      </p:cBhvr>
                                      <p:to>
                                        <p:strVal val="visible"/>
                                      </p:to>
                                    </p:set>
                                    <p:animEffect transition="in" filter="dissolve">
                                      <p:cBhvr>
                                        <p:cTn id="7" dur="500"/>
                                        <p:tgtEl>
                                          <p:spTgt spid="46797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467971"/>
                                        </p:tgtEl>
                                        <p:attrNameLst>
                                          <p:attrName>style.visibility</p:attrName>
                                        </p:attrNameLst>
                                      </p:cBhvr>
                                      <p:to>
                                        <p:strVal val="visible"/>
                                      </p:to>
                                    </p:set>
                                    <p:animEffect transition="in" filter="dissolve">
                                      <p:cBhvr>
                                        <p:cTn id="12" dur="500"/>
                                        <p:tgtEl>
                                          <p:spTgt spid="46797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67974">
                                            <p:txEl>
                                              <p:pRg st="0" end="0"/>
                                            </p:txEl>
                                          </p:spTgt>
                                        </p:tgtEl>
                                        <p:attrNameLst>
                                          <p:attrName>style.visibility</p:attrName>
                                        </p:attrNameLst>
                                      </p:cBhvr>
                                      <p:to>
                                        <p:strVal val="visible"/>
                                      </p:to>
                                    </p:set>
                                    <p:animEffect transition="in" filter="dissolve">
                                      <p:cBhvr>
                                        <p:cTn id="17" dur="500"/>
                                        <p:tgtEl>
                                          <p:spTgt spid="467974">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67975">
                                            <p:txEl>
                                              <p:pRg st="0" end="0"/>
                                            </p:txEl>
                                          </p:spTgt>
                                        </p:tgtEl>
                                        <p:attrNameLst>
                                          <p:attrName>style.visibility</p:attrName>
                                        </p:attrNameLst>
                                      </p:cBhvr>
                                      <p:to>
                                        <p:strVal val="visible"/>
                                      </p:to>
                                    </p:set>
                                    <p:animEffect transition="in" filter="dissolve">
                                      <p:cBhvr>
                                        <p:cTn id="22" dur="500"/>
                                        <p:tgtEl>
                                          <p:spTgt spid="467975">
                                            <p:txEl>
                                              <p:pRg st="0" end="0"/>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67976">
                                            <p:txEl>
                                              <p:pRg st="0" end="0"/>
                                            </p:txEl>
                                          </p:spTgt>
                                        </p:tgtEl>
                                        <p:attrNameLst>
                                          <p:attrName>style.visibility</p:attrName>
                                        </p:attrNameLst>
                                      </p:cBhvr>
                                      <p:to>
                                        <p:strVal val="visible"/>
                                      </p:to>
                                    </p:set>
                                    <p:animEffect transition="in" filter="dissolve">
                                      <p:cBhvr>
                                        <p:cTn id="27" dur="500"/>
                                        <p:tgtEl>
                                          <p:spTgt spid="467976">
                                            <p:txEl>
                                              <p:pRg st="0" end="0"/>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467977">
                                            <p:txEl>
                                              <p:pRg st="0" end="0"/>
                                            </p:txEl>
                                          </p:spTgt>
                                        </p:tgtEl>
                                        <p:attrNameLst>
                                          <p:attrName>style.visibility</p:attrName>
                                        </p:attrNameLst>
                                      </p:cBhvr>
                                      <p:to>
                                        <p:strVal val="visible"/>
                                      </p:to>
                                    </p:set>
                                    <p:animEffect transition="in" filter="dissolve">
                                      <p:cBhvr>
                                        <p:cTn id="32" dur="500"/>
                                        <p:tgtEl>
                                          <p:spTgt spid="467977">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wipe(down)">
                                      <p:cBhvr>
                                        <p:cTn id="3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7973" grpId="0" build="p" autoUpdateAnimBg="0"/>
      <p:bldP spid="467974" grpId="0" build="p" autoUpdateAnimBg="0"/>
      <p:bldP spid="467975" grpId="0" build="p" autoUpdateAnimBg="0"/>
      <p:bldP spid="467976" grpId="0" build="p" autoUpdateAnimBg="0"/>
      <p:bldP spid="467977"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7602" name="Rectangle 2"/>
          <p:cNvSpPr>
            <a:spLocks noGrp="1" noChangeArrowheads="1"/>
          </p:cNvSpPr>
          <p:nvPr>
            <p:ph type="title"/>
          </p:nvPr>
        </p:nvSpPr>
        <p:spPr>
          <a:xfrm>
            <a:off x="152400" y="381000"/>
            <a:ext cx="7772400" cy="533400"/>
          </a:xfrm>
        </p:spPr>
        <p:txBody>
          <a:bodyPr/>
          <a:lstStyle/>
          <a:p>
            <a:r>
              <a:rPr lang="en-US" sz="2800" dirty="0"/>
              <a:t>General Form of Fourier’s </a:t>
            </a:r>
            <a:r>
              <a:rPr lang="en-US" sz="2800" dirty="0" smtClean="0"/>
              <a:t>Heat Equation </a:t>
            </a:r>
            <a:endParaRPr lang="en-US" sz="2800" dirty="0"/>
          </a:p>
        </p:txBody>
      </p:sp>
      <p:sp>
        <p:nvSpPr>
          <p:cNvPr id="537603" name="Rectangle 3"/>
          <p:cNvSpPr>
            <a:spLocks noChangeArrowheads="1"/>
          </p:cNvSpPr>
          <p:nvPr/>
        </p:nvSpPr>
        <p:spPr bwMode="auto">
          <a:xfrm>
            <a:off x="457200" y="1371600"/>
            <a:ext cx="2897188"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atin typeface="TimesNewRomanPSMT" charset="0"/>
              </a:rPr>
              <a:t>Cartesian coordinates:</a:t>
            </a:r>
          </a:p>
        </p:txBody>
      </p:sp>
      <p:pic>
        <p:nvPicPr>
          <p:cNvPr id="53760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1981200"/>
            <a:ext cx="3962400" cy="1092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37605" name="Rectangle 5"/>
          <p:cNvSpPr>
            <a:spLocks noChangeArrowheads="1"/>
          </p:cNvSpPr>
          <p:nvPr/>
        </p:nvSpPr>
        <p:spPr bwMode="auto">
          <a:xfrm>
            <a:off x="381000" y="3124200"/>
            <a:ext cx="3116263"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atin typeface="TimesNewRomanPSMT" charset="0"/>
              </a:rPr>
              <a:t>Cylindrical coordinates:</a:t>
            </a:r>
          </a:p>
        </p:txBody>
      </p:sp>
      <p:pic>
        <p:nvPicPr>
          <p:cNvPr id="537606"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3581400"/>
            <a:ext cx="5562600" cy="10572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37607" name="Rectangle 7"/>
          <p:cNvSpPr>
            <a:spLocks noChangeArrowheads="1"/>
          </p:cNvSpPr>
          <p:nvPr/>
        </p:nvSpPr>
        <p:spPr bwMode="auto">
          <a:xfrm>
            <a:off x="533400" y="4800600"/>
            <a:ext cx="2897188"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atin typeface="TimesNewRomanPSMT" charset="0"/>
              </a:rPr>
              <a:t>Spherical coordinates:</a:t>
            </a:r>
          </a:p>
        </p:txBody>
      </p:sp>
      <p:pic>
        <p:nvPicPr>
          <p:cNvPr id="537608"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5410200"/>
            <a:ext cx="8077200" cy="11064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9" name="Group 16"/>
          <p:cNvGrpSpPr>
            <a:grpSpLocks/>
          </p:cNvGrpSpPr>
          <p:nvPr/>
        </p:nvGrpSpPr>
        <p:grpSpPr bwMode="auto">
          <a:xfrm>
            <a:off x="0" y="0"/>
            <a:ext cx="9144000" cy="6858000"/>
            <a:chOff x="0" y="0"/>
            <a:chExt cx="9144000" cy="6858000"/>
          </a:xfrm>
        </p:grpSpPr>
        <p:grpSp>
          <p:nvGrpSpPr>
            <p:cNvPr id="10" name="Group 8"/>
            <p:cNvGrpSpPr>
              <a:grpSpLocks/>
            </p:cNvGrpSpPr>
            <p:nvPr/>
          </p:nvGrpSpPr>
          <p:grpSpPr bwMode="auto">
            <a:xfrm>
              <a:off x="0" y="0"/>
              <a:ext cx="9144000" cy="6858000"/>
              <a:chOff x="0" y="0"/>
              <a:chExt cx="5760" cy="4320"/>
            </a:xfrm>
          </p:grpSpPr>
          <p:grpSp>
            <p:nvGrpSpPr>
              <p:cNvPr id="13" name="Group 12"/>
              <p:cNvGrpSpPr>
                <a:grpSpLocks/>
              </p:cNvGrpSpPr>
              <p:nvPr/>
            </p:nvGrpSpPr>
            <p:grpSpPr bwMode="auto">
              <a:xfrm>
                <a:off x="0" y="0"/>
                <a:ext cx="192" cy="4320"/>
                <a:chOff x="0" y="-48"/>
                <a:chExt cx="144" cy="4368"/>
              </a:xfrm>
            </p:grpSpPr>
            <p:sp>
              <p:nvSpPr>
                <p:cNvPr id="23"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4"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4" name="Group 12"/>
              <p:cNvGrpSpPr>
                <a:grpSpLocks/>
              </p:cNvGrpSpPr>
              <p:nvPr/>
            </p:nvGrpSpPr>
            <p:grpSpPr bwMode="auto">
              <a:xfrm>
                <a:off x="5674" y="24"/>
                <a:ext cx="86" cy="4296"/>
                <a:chOff x="5616" y="-48"/>
                <a:chExt cx="144" cy="4368"/>
              </a:xfrm>
            </p:grpSpPr>
            <p:sp>
              <p:nvSpPr>
                <p:cNvPr id="21"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2"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5" name="Group 14"/>
              <p:cNvGrpSpPr>
                <a:grpSpLocks/>
              </p:cNvGrpSpPr>
              <p:nvPr/>
            </p:nvGrpSpPr>
            <p:grpSpPr bwMode="auto">
              <a:xfrm>
                <a:off x="144" y="0"/>
                <a:ext cx="5616" cy="144"/>
                <a:chOff x="96" y="-48"/>
                <a:chExt cx="5520" cy="144"/>
              </a:xfrm>
            </p:grpSpPr>
            <p:sp>
              <p:nvSpPr>
                <p:cNvPr id="19" name="Rectangle 18"/>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0" name="Rectangle 19"/>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6" name="Group 15"/>
              <p:cNvGrpSpPr>
                <a:grpSpLocks/>
              </p:cNvGrpSpPr>
              <p:nvPr/>
            </p:nvGrpSpPr>
            <p:grpSpPr bwMode="auto">
              <a:xfrm>
                <a:off x="144" y="4234"/>
                <a:ext cx="5616" cy="86"/>
                <a:chOff x="96" y="4176"/>
                <a:chExt cx="5520" cy="144"/>
              </a:xfrm>
            </p:grpSpPr>
            <p:sp>
              <p:nvSpPr>
                <p:cNvPr id="17" name="Rectangle 16"/>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8" name="Rectangle 17"/>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11" name="Rectangle 1945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119380062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37603"/>
                                        </p:tgtEl>
                                        <p:attrNameLst>
                                          <p:attrName>style.visibility</p:attrName>
                                        </p:attrNameLst>
                                      </p:cBhvr>
                                      <p:to>
                                        <p:strVal val="visible"/>
                                      </p:to>
                                    </p:set>
                                    <p:anim calcmode="lin" valueType="num">
                                      <p:cBhvr additive="base">
                                        <p:cTn id="7" dur="500" fill="hold"/>
                                        <p:tgtEl>
                                          <p:spTgt spid="537603"/>
                                        </p:tgtEl>
                                        <p:attrNameLst>
                                          <p:attrName>ppt_x</p:attrName>
                                        </p:attrNameLst>
                                      </p:cBhvr>
                                      <p:tavLst>
                                        <p:tav tm="0">
                                          <p:val>
                                            <p:strVal val="0-#ppt_w/2"/>
                                          </p:val>
                                        </p:tav>
                                        <p:tav tm="100000">
                                          <p:val>
                                            <p:strVal val="#ppt_x"/>
                                          </p:val>
                                        </p:tav>
                                      </p:tavLst>
                                    </p:anim>
                                    <p:anim calcmode="lin" valueType="num">
                                      <p:cBhvr additive="base">
                                        <p:cTn id="8" dur="500" fill="hold"/>
                                        <p:tgtEl>
                                          <p:spTgt spid="537603"/>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537604"/>
                                        </p:tgtEl>
                                        <p:attrNameLst>
                                          <p:attrName>style.visibility</p:attrName>
                                        </p:attrNameLst>
                                      </p:cBhvr>
                                      <p:to>
                                        <p:strVal val="visible"/>
                                      </p:to>
                                    </p:set>
                                    <p:anim calcmode="lin" valueType="num">
                                      <p:cBhvr additive="base">
                                        <p:cTn id="13" dur="500" fill="hold"/>
                                        <p:tgtEl>
                                          <p:spTgt spid="537604"/>
                                        </p:tgtEl>
                                        <p:attrNameLst>
                                          <p:attrName>ppt_x</p:attrName>
                                        </p:attrNameLst>
                                      </p:cBhvr>
                                      <p:tavLst>
                                        <p:tav tm="0">
                                          <p:val>
                                            <p:strVal val="0-#ppt_w/2"/>
                                          </p:val>
                                        </p:tav>
                                        <p:tav tm="100000">
                                          <p:val>
                                            <p:strVal val="#ppt_x"/>
                                          </p:val>
                                        </p:tav>
                                      </p:tavLst>
                                    </p:anim>
                                    <p:anim calcmode="lin" valueType="num">
                                      <p:cBhvr additive="base">
                                        <p:cTn id="14" dur="500" fill="hold"/>
                                        <p:tgtEl>
                                          <p:spTgt spid="537604"/>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537605"/>
                                        </p:tgtEl>
                                        <p:attrNameLst>
                                          <p:attrName>style.visibility</p:attrName>
                                        </p:attrNameLst>
                                      </p:cBhvr>
                                      <p:to>
                                        <p:strVal val="visible"/>
                                      </p:to>
                                    </p:set>
                                    <p:anim calcmode="lin" valueType="num">
                                      <p:cBhvr additive="base">
                                        <p:cTn id="19" dur="500" fill="hold"/>
                                        <p:tgtEl>
                                          <p:spTgt spid="537605"/>
                                        </p:tgtEl>
                                        <p:attrNameLst>
                                          <p:attrName>ppt_x</p:attrName>
                                        </p:attrNameLst>
                                      </p:cBhvr>
                                      <p:tavLst>
                                        <p:tav tm="0">
                                          <p:val>
                                            <p:strVal val="0-#ppt_w/2"/>
                                          </p:val>
                                        </p:tav>
                                        <p:tav tm="100000">
                                          <p:val>
                                            <p:strVal val="#ppt_x"/>
                                          </p:val>
                                        </p:tav>
                                      </p:tavLst>
                                    </p:anim>
                                    <p:anim calcmode="lin" valueType="num">
                                      <p:cBhvr additive="base">
                                        <p:cTn id="20" dur="500" fill="hold"/>
                                        <p:tgtEl>
                                          <p:spTgt spid="537605"/>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nodeType="clickEffect">
                                  <p:stCondLst>
                                    <p:cond delay="0"/>
                                  </p:stCondLst>
                                  <p:childTnLst>
                                    <p:set>
                                      <p:cBhvr>
                                        <p:cTn id="24" dur="1" fill="hold">
                                          <p:stCondLst>
                                            <p:cond delay="0"/>
                                          </p:stCondLst>
                                        </p:cTn>
                                        <p:tgtEl>
                                          <p:spTgt spid="537606"/>
                                        </p:tgtEl>
                                        <p:attrNameLst>
                                          <p:attrName>style.visibility</p:attrName>
                                        </p:attrNameLst>
                                      </p:cBhvr>
                                      <p:to>
                                        <p:strVal val="visible"/>
                                      </p:to>
                                    </p:set>
                                    <p:anim calcmode="lin" valueType="num">
                                      <p:cBhvr additive="base">
                                        <p:cTn id="25" dur="500" fill="hold"/>
                                        <p:tgtEl>
                                          <p:spTgt spid="537606"/>
                                        </p:tgtEl>
                                        <p:attrNameLst>
                                          <p:attrName>ppt_x</p:attrName>
                                        </p:attrNameLst>
                                      </p:cBhvr>
                                      <p:tavLst>
                                        <p:tav tm="0">
                                          <p:val>
                                            <p:strVal val="0-#ppt_w/2"/>
                                          </p:val>
                                        </p:tav>
                                        <p:tav tm="100000">
                                          <p:val>
                                            <p:strVal val="#ppt_x"/>
                                          </p:val>
                                        </p:tav>
                                      </p:tavLst>
                                    </p:anim>
                                    <p:anim calcmode="lin" valueType="num">
                                      <p:cBhvr additive="base">
                                        <p:cTn id="26" dur="500" fill="hold"/>
                                        <p:tgtEl>
                                          <p:spTgt spid="537606"/>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537607"/>
                                        </p:tgtEl>
                                        <p:attrNameLst>
                                          <p:attrName>style.visibility</p:attrName>
                                        </p:attrNameLst>
                                      </p:cBhvr>
                                      <p:to>
                                        <p:strVal val="visible"/>
                                      </p:to>
                                    </p:set>
                                    <p:anim calcmode="lin" valueType="num">
                                      <p:cBhvr additive="base">
                                        <p:cTn id="31" dur="500" fill="hold"/>
                                        <p:tgtEl>
                                          <p:spTgt spid="537607"/>
                                        </p:tgtEl>
                                        <p:attrNameLst>
                                          <p:attrName>ppt_x</p:attrName>
                                        </p:attrNameLst>
                                      </p:cBhvr>
                                      <p:tavLst>
                                        <p:tav tm="0">
                                          <p:val>
                                            <p:strVal val="0-#ppt_w/2"/>
                                          </p:val>
                                        </p:tav>
                                        <p:tav tm="100000">
                                          <p:val>
                                            <p:strVal val="#ppt_x"/>
                                          </p:val>
                                        </p:tav>
                                      </p:tavLst>
                                    </p:anim>
                                    <p:anim calcmode="lin" valueType="num">
                                      <p:cBhvr additive="base">
                                        <p:cTn id="32" dur="500" fill="hold"/>
                                        <p:tgtEl>
                                          <p:spTgt spid="537607"/>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nodeType="clickEffect">
                                  <p:stCondLst>
                                    <p:cond delay="0"/>
                                  </p:stCondLst>
                                  <p:childTnLst>
                                    <p:set>
                                      <p:cBhvr>
                                        <p:cTn id="36" dur="1" fill="hold">
                                          <p:stCondLst>
                                            <p:cond delay="0"/>
                                          </p:stCondLst>
                                        </p:cTn>
                                        <p:tgtEl>
                                          <p:spTgt spid="537608"/>
                                        </p:tgtEl>
                                        <p:attrNameLst>
                                          <p:attrName>style.visibility</p:attrName>
                                        </p:attrNameLst>
                                      </p:cBhvr>
                                      <p:to>
                                        <p:strVal val="visible"/>
                                      </p:to>
                                    </p:set>
                                    <p:anim calcmode="lin" valueType="num">
                                      <p:cBhvr additive="base">
                                        <p:cTn id="37" dur="500" fill="hold"/>
                                        <p:tgtEl>
                                          <p:spTgt spid="537608"/>
                                        </p:tgtEl>
                                        <p:attrNameLst>
                                          <p:attrName>ppt_x</p:attrName>
                                        </p:attrNameLst>
                                      </p:cBhvr>
                                      <p:tavLst>
                                        <p:tav tm="0">
                                          <p:val>
                                            <p:strVal val="0-#ppt_w/2"/>
                                          </p:val>
                                        </p:tav>
                                        <p:tav tm="100000">
                                          <p:val>
                                            <p:strVal val="#ppt_x"/>
                                          </p:val>
                                        </p:tav>
                                      </p:tavLst>
                                    </p:anim>
                                    <p:anim calcmode="lin" valueType="num">
                                      <p:cBhvr additive="base">
                                        <p:cTn id="38" dur="500" fill="hold"/>
                                        <p:tgtEl>
                                          <p:spTgt spid="53760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7603" grpId="0" autoUpdateAnimBg="0"/>
      <p:bldP spid="537605" grpId="0" autoUpdateAnimBg="0"/>
      <p:bldP spid="537607"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8626" name="Rectangle 2"/>
          <p:cNvSpPr>
            <a:spLocks noGrp="1" noChangeArrowheads="1"/>
          </p:cNvSpPr>
          <p:nvPr>
            <p:ph type="title"/>
          </p:nvPr>
        </p:nvSpPr>
        <p:spPr>
          <a:xfrm>
            <a:off x="152400" y="304800"/>
            <a:ext cx="7772400" cy="685800"/>
          </a:xfrm>
        </p:spPr>
        <p:txBody>
          <a:bodyPr/>
          <a:lstStyle/>
          <a:p>
            <a:r>
              <a:rPr lang="en-US" sz="2800" dirty="0"/>
              <a:t>One Dimensional Fourier’s Equations</a:t>
            </a:r>
          </a:p>
        </p:txBody>
      </p:sp>
      <p:sp>
        <p:nvSpPr>
          <p:cNvPr id="538627" name="Text Box 3"/>
          <p:cNvSpPr txBox="1">
            <a:spLocks noChangeArrowheads="1"/>
          </p:cNvSpPr>
          <p:nvPr/>
        </p:nvSpPr>
        <p:spPr bwMode="auto">
          <a:xfrm>
            <a:off x="441325" y="1412875"/>
            <a:ext cx="6657975"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Constant thermal conductivity &amp; No heat generation:</a:t>
            </a:r>
          </a:p>
        </p:txBody>
      </p:sp>
      <p:sp>
        <p:nvSpPr>
          <p:cNvPr id="538628" name="Rectangle 4"/>
          <p:cNvSpPr>
            <a:spLocks noChangeArrowheads="1"/>
          </p:cNvSpPr>
          <p:nvPr/>
        </p:nvSpPr>
        <p:spPr bwMode="auto">
          <a:xfrm>
            <a:off x="457200" y="2133600"/>
            <a:ext cx="2897188"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atin typeface="TimesNewRomanPSMT" charset="0"/>
              </a:rPr>
              <a:t>Cartesian coordinates:</a:t>
            </a:r>
          </a:p>
        </p:txBody>
      </p:sp>
      <p:sp>
        <p:nvSpPr>
          <p:cNvPr id="538629" name="Rectangle 5"/>
          <p:cNvSpPr>
            <a:spLocks noChangeArrowheads="1"/>
          </p:cNvSpPr>
          <p:nvPr/>
        </p:nvSpPr>
        <p:spPr bwMode="auto">
          <a:xfrm>
            <a:off x="381000" y="3886200"/>
            <a:ext cx="3116263"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atin typeface="TimesNewRomanPSMT" charset="0"/>
              </a:rPr>
              <a:t>Cylindrical coordinates:</a:t>
            </a:r>
          </a:p>
        </p:txBody>
      </p:sp>
      <p:sp>
        <p:nvSpPr>
          <p:cNvPr id="538630" name="Rectangle 6"/>
          <p:cNvSpPr>
            <a:spLocks noChangeArrowheads="1"/>
          </p:cNvSpPr>
          <p:nvPr/>
        </p:nvSpPr>
        <p:spPr bwMode="auto">
          <a:xfrm>
            <a:off x="533400" y="5562600"/>
            <a:ext cx="2897188"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atin typeface="TimesNewRomanPSMT" charset="0"/>
              </a:rPr>
              <a:t>Spherical coordinates:</a:t>
            </a:r>
          </a:p>
        </p:txBody>
      </p:sp>
      <p:graphicFrame>
        <p:nvGraphicFramePr>
          <p:cNvPr id="538631" name="Object 7"/>
          <p:cNvGraphicFramePr>
            <a:graphicFrameLocks noChangeAspect="1"/>
          </p:cNvGraphicFramePr>
          <p:nvPr/>
        </p:nvGraphicFramePr>
        <p:xfrm>
          <a:off x="3733800" y="1981200"/>
          <a:ext cx="2324100" cy="1257300"/>
        </p:xfrm>
        <a:graphic>
          <a:graphicData uri="http://schemas.openxmlformats.org/presentationml/2006/ole">
            <mc:AlternateContent xmlns:mc="http://schemas.openxmlformats.org/markup-compatibility/2006">
              <mc:Choice xmlns:v="urn:schemas-microsoft-com:vml" Requires="v">
                <p:oleObj spid="_x0000_s440358" name="Equation" r:id="rId3" imgW="774360" imgH="419040" progId="Equation.3">
                  <p:embed/>
                </p:oleObj>
              </mc:Choice>
              <mc:Fallback>
                <p:oleObj name="Equation" r:id="rId3" imgW="774360" imgH="41904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33800" y="1981200"/>
                        <a:ext cx="2324100" cy="1257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38632" name="Object 8"/>
          <p:cNvGraphicFramePr>
            <a:graphicFrameLocks noChangeAspect="1"/>
          </p:cNvGraphicFramePr>
          <p:nvPr/>
        </p:nvGraphicFramePr>
        <p:xfrm>
          <a:off x="3581400" y="3505200"/>
          <a:ext cx="4114800" cy="1447800"/>
        </p:xfrm>
        <a:graphic>
          <a:graphicData uri="http://schemas.openxmlformats.org/presentationml/2006/ole">
            <mc:AlternateContent xmlns:mc="http://schemas.openxmlformats.org/markup-compatibility/2006">
              <mc:Choice xmlns:v="urn:schemas-microsoft-com:vml" Requires="v">
                <p:oleObj spid="_x0000_s440359" name="Equation" r:id="rId5" imgW="1371600" imgH="482400" progId="Equation.3">
                  <p:embed/>
                </p:oleObj>
              </mc:Choice>
              <mc:Fallback>
                <p:oleObj name="Equation" r:id="rId5" imgW="1371600" imgH="4824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81400" y="3505200"/>
                        <a:ext cx="4114800" cy="1447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38634" name="Object 10"/>
          <p:cNvGraphicFramePr>
            <a:graphicFrameLocks noChangeAspect="1"/>
          </p:cNvGraphicFramePr>
          <p:nvPr/>
        </p:nvGraphicFramePr>
        <p:xfrm>
          <a:off x="3657600" y="5105400"/>
          <a:ext cx="4114800" cy="1447800"/>
        </p:xfrm>
        <a:graphic>
          <a:graphicData uri="http://schemas.openxmlformats.org/presentationml/2006/ole">
            <mc:AlternateContent xmlns:mc="http://schemas.openxmlformats.org/markup-compatibility/2006">
              <mc:Choice xmlns:v="urn:schemas-microsoft-com:vml" Requires="v">
                <p:oleObj spid="_x0000_s440360" name="Equation" r:id="rId7" imgW="1371600" imgH="482400" progId="Equation.3">
                  <p:embed/>
                </p:oleObj>
              </mc:Choice>
              <mc:Fallback>
                <p:oleObj name="Equation" r:id="rId7" imgW="1371600" imgH="4824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657600" y="5105400"/>
                        <a:ext cx="4114800" cy="1447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0" name="Group 16"/>
          <p:cNvGrpSpPr>
            <a:grpSpLocks/>
          </p:cNvGrpSpPr>
          <p:nvPr/>
        </p:nvGrpSpPr>
        <p:grpSpPr bwMode="auto">
          <a:xfrm>
            <a:off x="0" y="0"/>
            <a:ext cx="9144000" cy="6858000"/>
            <a:chOff x="0" y="0"/>
            <a:chExt cx="9144000" cy="6858000"/>
          </a:xfrm>
        </p:grpSpPr>
        <p:grpSp>
          <p:nvGrpSpPr>
            <p:cNvPr id="11" name="Group 8"/>
            <p:cNvGrpSpPr>
              <a:grpSpLocks/>
            </p:cNvGrpSpPr>
            <p:nvPr/>
          </p:nvGrpSpPr>
          <p:grpSpPr bwMode="auto">
            <a:xfrm>
              <a:off x="0" y="0"/>
              <a:ext cx="9144000" cy="6858000"/>
              <a:chOff x="0" y="0"/>
              <a:chExt cx="5760" cy="4320"/>
            </a:xfrm>
          </p:grpSpPr>
          <p:grpSp>
            <p:nvGrpSpPr>
              <p:cNvPr id="14" name="Group 13"/>
              <p:cNvGrpSpPr>
                <a:grpSpLocks/>
              </p:cNvGrpSpPr>
              <p:nvPr/>
            </p:nvGrpSpPr>
            <p:grpSpPr bwMode="auto">
              <a:xfrm>
                <a:off x="0" y="0"/>
                <a:ext cx="192" cy="4320"/>
                <a:chOff x="0" y="-48"/>
                <a:chExt cx="144" cy="4368"/>
              </a:xfrm>
            </p:grpSpPr>
            <p:sp>
              <p:nvSpPr>
                <p:cNvPr id="24"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5"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5" name="Group 12"/>
              <p:cNvGrpSpPr>
                <a:grpSpLocks/>
              </p:cNvGrpSpPr>
              <p:nvPr/>
            </p:nvGrpSpPr>
            <p:grpSpPr bwMode="auto">
              <a:xfrm>
                <a:off x="5674" y="24"/>
                <a:ext cx="86" cy="4296"/>
                <a:chOff x="5616" y="-48"/>
                <a:chExt cx="144" cy="4368"/>
              </a:xfrm>
            </p:grpSpPr>
            <p:sp>
              <p:nvSpPr>
                <p:cNvPr id="22"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3"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6" name="Group 15"/>
              <p:cNvGrpSpPr>
                <a:grpSpLocks/>
              </p:cNvGrpSpPr>
              <p:nvPr/>
            </p:nvGrpSpPr>
            <p:grpSpPr bwMode="auto">
              <a:xfrm>
                <a:off x="144" y="0"/>
                <a:ext cx="5616" cy="144"/>
                <a:chOff x="96" y="-48"/>
                <a:chExt cx="5520" cy="144"/>
              </a:xfrm>
            </p:grpSpPr>
            <p:sp>
              <p:nvSpPr>
                <p:cNvPr id="20" name="Rectangle 19"/>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1" name="Rectangle 20"/>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7" name="Group 16"/>
              <p:cNvGrpSpPr>
                <a:grpSpLocks/>
              </p:cNvGrpSpPr>
              <p:nvPr/>
            </p:nvGrpSpPr>
            <p:grpSpPr bwMode="auto">
              <a:xfrm>
                <a:off x="144" y="4234"/>
                <a:ext cx="5616" cy="86"/>
                <a:chOff x="96" y="4176"/>
                <a:chExt cx="5520" cy="144"/>
              </a:xfrm>
            </p:grpSpPr>
            <p:sp>
              <p:nvSpPr>
                <p:cNvPr id="18" name="Rectangle 17"/>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9" name="Rectangle 18"/>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12" name="Rectangle 1945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165726706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38627"/>
                                        </p:tgtEl>
                                        <p:attrNameLst>
                                          <p:attrName>style.visibility</p:attrName>
                                        </p:attrNameLst>
                                      </p:cBhvr>
                                      <p:to>
                                        <p:strVal val="visible"/>
                                      </p:to>
                                    </p:set>
                                    <p:anim calcmode="lin" valueType="num">
                                      <p:cBhvr additive="base">
                                        <p:cTn id="7" dur="500" fill="hold"/>
                                        <p:tgtEl>
                                          <p:spTgt spid="538627"/>
                                        </p:tgtEl>
                                        <p:attrNameLst>
                                          <p:attrName>ppt_x</p:attrName>
                                        </p:attrNameLst>
                                      </p:cBhvr>
                                      <p:tavLst>
                                        <p:tav tm="0">
                                          <p:val>
                                            <p:strVal val="0-#ppt_w/2"/>
                                          </p:val>
                                        </p:tav>
                                        <p:tav tm="100000">
                                          <p:val>
                                            <p:strVal val="#ppt_x"/>
                                          </p:val>
                                        </p:tav>
                                      </p:tavLst>
                                    </p:anim>
                                    <p:anim calcmode="lin" valueType="num">
                                      <p:cBhvr additive="base">
                                        <p:cTn id="8" dur="500" fill="hold"/>
                                        <p:tgtEl>
                                          <p:spTgt spid="538627"/>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38628"/>
                                        </p:tgtEl>
                                        <p:attrNameLst>
                                          <p:attrName>style.visibility</p:attrName>
                                        </p:attrNameLst>
                                      </p:cBhvr>
                                      <p:to>
                                        <p:strVal val="visible"/>
                                      </p:to>
                                    </p:set>
                                    <p:anim calcmode="lin" valueType="num">
                                      <p:cBhvr additive="base">
                                        <p:cTn id="13" dur="500" fill="hold"/>
                                        <p:tgtEl>
                                          <p:spTgt spid="538628"/>
                                        </p:tgtEl>
                                        <p:attrNameLst>
                                          <p:attrName>ppt_x</p:attrName>
                                        </p:attrNameLst>
                                      </p:cBhvr>
                                      <p:tavLst>
                                        <p:tav tm="0">
                                          <p:val>
                                            <p:strVal val="0-#ppt_w/2"/>
                                          </p:val>
                                        </p:tav>
                                        <p:tav tm="100000">
                                          <p:val>
                                            <p:strVal val="#ppt_x"/>
                                          </p:val>
                                        </p:tav>
                                      </p:tavLst>
                                    </p:anim>
                                    <p:anim calcmode="lin" valueType="num">
                                      <p:cBhvr additive="base">
                                        <p:cTn id="14" dur="500" fill="hold"/>
                                        <p:tgtEl>
                                          <p:spTgt spid="538628"/>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538631"/>
                                        </p:tgtEl>
                                        <p:attrNameLst>
                                          <p:attrName>style.visibility</p:attrName>
                                        </p:attrNameLst>
                                      </p:cBhvr>
                                      <p:to>
                                        <p:strVal val="visible"/>
                                      </p:to>
                                    </p:set>
                                    <p:anim calcmode="lin" valueType="num">
                                      <p:cBhvr additive="base">
                                        <p:cTn id="19" dur="500" fill="hold"/>
                                        <p:tgtEl>
                                          <p:spTgt spid="538631"/>
                                        </p:tgtEl>
                                        <p:attrNameLst>
                                          <p:attrName>ppt_x</p:attrName>
                                        </p:attrNameLst>
                                      </p:cBhvr>
                                      <p:tavLst>
                                        <p:tav tm="0">
                                          <p:val>
                                            <p:strVal val="0-#ppt_w/2"/>
                                          </p:val>
                                        </p:tav>
                                        <p:tav tm="100000">
                                          <p:val>
                                            <p:strVal val="#ppt_x"/>
                                          </p:val>
                                        </p:tav>
                                      </p:tavLst>
                                    </p:anim>
                                    <p:anim calcmode="lin" valueType="num">
                                      <p:cBhvr additive="base">
                                        <p:cTn id="20" dur="500" fill="hold"/>
                                        <p:tgtEl>
                                          <p:spTgt spid="538631"/>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538629"/>
                                        </p:tgtEl>
                                        <p:attrNameLst>
                                          <p:attrName>style.visibility</p:attrName>
                                        </p:attrNameLst>
                                      </p:cBhvr>
                                      <p:to>
                                        <p:strVal val="visible"/>
                                      </p:to>
                                    </p:set>
                                    <p:anim calcmode="lin" valueType="num">
                                      <p:cBhvr additive="base">
                                        <p:cTn id="25" dur="500" fill="hold"/>
                                        <p:tgtEl>
                                          <p:spTgt spid="538629"/>
                                        </p:tgtEl>
                                        <p:attrNameLst>
                                          <p:attrName>ppt_x</p:attrName>
                                        </p:attrNameLst>
                                      </p:cBhvr>
                                      <p:tavLst>
                                        <p:tav tm="0">
                                          <p:val>
                                            <p:strVal val="0-#ppt_w/2"/>
                                          </p:val>
                                        </p:tav>
                                        <p:tav tm="100000">
                                          <p:val>
                                            <p:strVal val="#ppt_x"/>
                                          </p:val>
                                        </p:tav>
                                      </p:tavLst>
                                    </p:anim>
                                    <p:anim calcmode="lin" valueType="num">
                                      <p:cBhvr additive="base">
                                        <p:cTn id="26" dur="500" fill="hold"/>
                                        <p:tgtEl>
                                          <p:spTgt spid="538629"/>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nodeType="clickEffect">
                                  <p:stCondLst>
                                    <p:cond delay="0"/>
                                  </p:stCondLst>
                                  <p:childTnLst>
                                    <p:set>
                                      <p:cBhvr>
                                        <p:cTn id="30" dur="1" fill="hold">
                                          <p:stCondLst>
                                            <p:cond delay="0"/>
                                          </p:stCondLst>
                                        </p:cTn>
                                        <p:tgtEl>
                                          <p:spTgt spid="538632"/>
                                        </p:tgtEl>
                                        <p:attrNameLst>
                                          <p:attrName>style.visibility</p:attrName>
                                        </p:attrNameLst>
                                      </p:cBhvr>
                                      <p:to>
                                        <p:strVal val="visible"/>
                                      </p:to>
                                    </p:set>
                                    <p:anim calcmode="lin" valueType="num">
                                      <p:cBhvr additive="base">
                                        <p:cTn id="31" dur="500" fill="hold"/>
                                        <p:tgtEl>
                                          <p:spTgt spid="538632"/>
                                        </p:tgtEl>
                                        <p:attrNameLst>
                                          <p:attrName>ppt_x</p:attrName>
                                        </p:attrNameLst>
                                      </p:cBhvr>
                                      <p:tavLst>
                                        <p:tav tm="0">
                                          <p:val>
                                            <p:strVal val="0-#ppt_w/2"/>
                                          </p:val>
                                        </p:tav>
                                        <p:tav tm="100000">
                                          <p:val>
                                            <p:strVal val="#ppt_x"/>
                                          </p:val>
                                        </p:tav>
                                      </p:tavLst>
                                    </p:anim>
                                    <p:anim calcmode="lin" valueType="num">
                                      <p:cBhvr additive="base">
                                        <p:cTn id="32" dur="500" fill="hold"/>
                                        <p:tgtEl>
                                          <p:spTgt spid="538632"/>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538630"/>
                                        </p:tgtEl>
                                        <p:attrNameLst>
                                          <p:attrName>style.visibility</p:attrName>
                                        </p:attrNameLst>
                                      </p:cBhvr>
                                      <p:to>
                                        <p:strVal val="visible"/>
                                      </p:to>
                                    </p:set>
                                    <p:anim calcmode="lin" valueType="num">
                                      <p:cBhvr additive="base">
                                        <p:cTn id="37" dur="500" fill="hold"/>
                                        <p:tgtEl>
                                          <p:spTgt spid="538630"/>
                                        </p:tgtEl>
                                        <p:attrNameLst>
                                          <p:attrName>ppt_x</p:attrName>
                                        </p:attrNameLst>
                                      </p:cBhvr>
                                      <p:tavLst>
                                        <p:tav tm="0">
                                          <p:val>
                                            <p:strVal val="0-#ppt_w/2"/>
                                          </p:val>
                                        </p:tav>
                                        <p:tav tm="100000">
                                          <p:val>
                                            <p:strVal val="#ppt_x"/>
                                          </p:val>
                                        </p:tav>
                                      </p:tavLst>
                                    </p:anim>
                                    <p:anim calcmode="lin" valueType="num">
                                      <p:cBhvr additive="base">
                                        <p:cTn id="38" dur="500" fill="hold"/>
                                        <p:tgtEl>
                                          <p:spTgt spid="538630"/>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nodeType="clickEffect">
                                  <p:stCondLst>
                                    <p:cond delay="0"/>
                                  </p:stCondLst>
                                  <p:childTnLst>
                                    <p:set>
                                      <p:cBhvr>
                                        <p:cTn id="42" dur="1" fill="hold">
                                          <p:stCondLst>
                                            <p:cond delay="0"/>
                                          </p:stCondLst>
                                        </p:cTn>
                                        <p:tgtEl>
                                          <p:spTgt spid="538634"/>
                                        </p:tgtEl>
                                        <p:attrNameLst>
                                          <p:attrName>style.visibility</p:attrName>
                                        </p:attrNameLst>
                                      </p:cBhvr>
                                      <p:to>
                                        <p:strVal val="visible"/>
                                      </p:to>
                                    </p:set>
                                    <p:anim calcmode="lin" valueType="num">
                                      <p:cBhvr additive="base">
                                        <p:cTn id="43" dur="500" fill="hold"/>
                                        <p:tgtEl>
                                          <p:spTgt spid="538634"/>
                                        </p:tgtEl>
                                        <p:attrNameLst>
                                          <p:attrName>ppt_x</p:attrName>
                                        </p:attrNameLst>
                                      </p:cBhvr>
                                      <p:tavLst>
                                        <p:tav tm="0">
                                          <p:val>
                                            <p:strVal val="0-#ppt_w/2"/>
                                          </p:val>
                                        </p:tav>
                                        <p:tav tm="100000">
                                          <p:val>
                                            <p:strVal val="#ppt_x"/>
                                          </p:val>
                                        </p:tav>
                                      </p:tavLst>
                                    </p:anim>
                                    <p:anim calcmode="lin" valueType="num">
                                      <p:cBhvr additive="base">
                                        <p:cTn id="44" dur="500" fill="hold"/>
                                        <p:tgtEl>
                                          <p:spTgt spid="5386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8627" grpId="0" autoUpdateAnimBg="0"/>
      <p:bldP spid="538628" grpId="0" autoUpdateAnimBg="0"/>
      <p:bldP spid="538629" grpId="0" autoUpdateAnimBg="0"/>
      <p:bldP spid="538630"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9655" name="Rectangle 7"/>
          <p:cNvSpPr>
            <a:spLocks noGrp="1" noChangeArrowheads="1"/>
          </p:cNvSpPr>
          <p:nvPr>
            <p:ph type="title"/>
          </p:nvPr>
        </p:nvSpPr>
        <p:spPr>
          <a:xfrm>
            <a:off x="228600" y="190500"/>
            <a:ext cx="7772400" cy="762000"/>
          </a:xfrm>
        </p:spPr>
        <p:txBody>
          <a:bodyPr/>
          <a:lstStyle/>
          <a:p>
            <a:r>
              <a:rPr lang="en-US" sz="2800" dirty="0"/>
              <a:t>Primitive Variables &amp; derived Variables </a:t>
            </a:r>
          </a:p>
        </p:txBody>
      </p:sp>
      <p:sp>
        <p:nvSpPr>
          <p:cNvPr id="539656" name="Text Box 8"/>
          <p:cNvSpPr txBox="1">
            <a:spLocks noChangeArrowheads="1"/>
          </p:cNvSpPr>
          <p:nvPr/>
        </p:nvSpPr>
        <p:spPr bwMode="auto">
          <a:xfrm>
            <a:off x="762000" y="2286000"/>
            <a:ext cx="4468813"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Characterisitc Time Dimension  : </a:t>
            </a:r>
            <a:r>
              <a:rPr lang="en-US" i="1"/>
              <a:t>?</a:t>
            </a:r>
          </a:p>
        </p:txBody>
      </p:sp>
      <p:sp>
        <p:nvSpPr>
          <p:cNvPr id="539657" name="Text Box 9"/>
          <p:cNvSpPr txBox="1">
            <a:spLocks noChangeArrowheads="1"/>
          </p:cNvSpPr>
          <p:nvPr/>
        </p:nvSpPr>
        <p:spPr bwMode="auto">
          <a:xfrm>
            <a:off x="838200" y="1447800"/>
            <a:ext cx="5199063"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Characteristic Space Dimension  : </a:t>
            </a:r>
            <a:r>
              <a:rPr lang="en-US" i="1"/>
              <a:t>L </a:t>
            </a:r>
            <a:r>
              <a:rPr lang="en-US"/>
              <a:t>or</a:t>
            </a:r>
            <a:r>
              <a:rPr lang="en-US" i="1"/>
              <a:t> r</a:t>
            </a:r>
            <a:r>
              <a:rPr lang="en-US" i="1" baseline="-25000"/>
              <a:t>o</a:t>
            </a:r>
            <a:endParaRPr lang="en-US" i="1"/>
          </a:p>
        </p:txBody>
      </p:sp>
      <p:sp>
        <p:nvSpPr>
          <p:cNvPr id="539658" name="Text Box 10"/>
          <p:cNvSpPr txBox="1">
            <a:spLocks noChangeArrowheads="1"/>
          </p:cNvSpPr>
          <p:nvPr/>
        </p:nvSpPr>
        <p:spPr bwMode="auto">
          <a:xfrm>
            <a:off x="685800" y="3048000"/>
            <a:ext cx="4906963" cy="19177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Characteristic Temperature Variables: </a:t>
            </a:r>
          </a:p>
          <a:p>
            <a:endParaRPr lang="en-US"/>
          </a:p>
          <a:p>
            <a:r>
              <a:rPr lang="en-US"/>
              <a:t>Initial Temperature : </a:t>
            </a:r>
            <a:r>
              <a:rPr lang="en-US" i="1"/>
              <a:t>T</a:t>
            </a:r>
            <a:r>
              <a:rPr lang="en-US" i="1" baseline="-25000"/>
              <a:t>0</a:t>
            </a:r>
            <a:endParaRPr lang="en-US"/>
          </a:p>
          <a:p>
            <a:endParaRPr lang="en-US"/>
          </a:p>
          <a:p>
            <a:r>
              <a:rPr lang="en-US"/>
              <a:t>Far Field Fluid Temperature : </a:t>
            </a:r>
            <a:r>
              <a:rPr lang="en-US" i="1"/>
              <a:t>T</a:t>
            </a:r>
            <a:r>
              <a:rPr lang="en-US" i="1" baseline="-25000">
                <a:sym typeface="Symbol" panose="05050102010706020507" pitchFamily="18" charset="2"/>
              </a:rPr>
              <a:t></a:t>
            </a:r>
            <a:endParaRPr lang="en-US" i="1" baseline="-25000"/>
          </a:p>
        </p:txBody>
      </p:sp>
      <p:sp>
        <p:nvSpPr>
          <p:cNvPr id="539659" name="Text Box 11"/>
          <p:cNvSpPr txBox="1">
            <a:spLocks noChangeArrowheads="1"/>
          </p:cNvSpPr>
          <p:nvPr/>
        </p:nvSpPr>
        <p:spPr bwMode="auto">
          <a:xfrm>
            <a:off x="685800" y="5410200"/>
            <a:ext cx="4611688"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Characterisitc Medium Property  : </a:t>
            </a:r>
            <a:r>
              <a:rPr lang="en-US" i="1">
                <a:latin typeface="Symbol" panose="05050102010706020507" pitchFamily="18" charset="2"/>
              </a:rPr>
              <a:t>a</a:t>
            </a:r>
            <a:endParaRPr lang="en-US" i="1"/>
          </a:p>
        </p:txBody>
      </p:sp>
      <p:grpSp>
        <p:nvGrpSpPr>
          <p:cNvPr id="7" name="Group 16"/>
          <p:cNvGrpSpPr>
            <a:grpSpLocks/>
          </p:cNvGrpSpPr>
          <p:nvPr/>
        </p:nvGrpSpPr>
        <p:grpSpPr bwMode="auto">
          <a:xfrm>
            <a:off x="0" y="0"/>
            <a:ext cx="9144000" cy="6858000"/>
            <a:chOff x="0" y="0"/>
            <a:chExt cx="9144000" cy="6858000"/>
          </a:xfrm>
        </p:grpSpPr>
        <p:grpSp>
          <p:nvGrpSpPr>
            <p:cNvPr id="8" name="Group 8"/>
            <p:cNvGrpSpPr>
              <a:grpSpLocks/>
            </p:cNvGrpSpPr>
            <p:nvPr/>
          </p:nvGrpSpPr>
          <p:grpSpPr bwMode="auto">
            <a:xfrm>
              <a:off x="0" y="0"/>
              <a:ext cx="9144000" cy="6858000"/>
              <a:chOff x="0" y="0"/>
              <a:chExt cx="5760" cy="4320"/>
            </a:xfrm>
          </p:grpSpPr>
          <p:grpSp>
            <p:nvGrpSpPr>
              <p:cNvPr id="11" name="Group 10"/>
              <p:cNvGrpSpPr>
                <a:grpSpLocks/>
              </p:cNvGrpSpPr>
              <p:nvPr/>
            </p:nvGrpSpPr>
            <p:grpSpPr bwMode="auto">
              <a:xfrm>
                <a:off x="0" y="0"/>
                <a:ext cx="192" cy="4320"/>
                <a:chOff x="0" y="-48"/>
                <a:chExt cx="144" cy="4368"/>
              </a:xfrm>
            </p:grpSpPr>
            <p:sp>
              <p:nvSpPr>
                <p:cNvPr id="21"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2"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2" name="Group 12"/>
              <p:cNvGrpSpPr>
                <a:grpSpLocks/>
              </p:cNvGrpSpPr>
              <p:nvPr/>
            </p:nvGrpSpPr>
            <p:grpSpPr bwMode="auto">
              <a:xfrm>
                <a:off x="5674" y="24"/>
                <a:ext cx="86" cy="4296"/>
                <a:chOff x="5616" y="-48"/>
                <a:chExt cx="144" cy="4368"/>
              </a:xfrm>
            </p:grpSpPr>
            <p:sp>
              <p:nvSpPr>
                <p:cNvPr id="19"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0"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3" name="Group 12"/>
              <p:cNvGrpSpPr>
                <a:grpSpLocks/>
              </p:cNvGrpSpPr>
              <p:nvPr/>
            </p:nvGrpSpPr>
            <p:grpSpPr bwMode="auto">
              <a:xfrm>
                <a:off x="144" y="0"/>
                <a:ext cx="5616" cy="144"/>
                <a:chOff x="96" y="-48"/>
                <a:chExt cx="5520" cy="144"/>
              </a:xfrm>
            </p:grpSpPr>
            <p:sp>
              <p:nvSpPr>
                <p:cNvPr id="17"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8"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4" name="Group 13"/>
              <p:cNvGrpSpPr>
                <a:grpSpLocks/>
              </p:cNvGrpSpPr>
              <p:nvPr/>
            </p:nvGrpSpPr>
            <p:grpSpPr bwMode="auto">
              <a:xfrm>
                <a:off x="144" y="4234"/>
                <a:ext cx="5616" cy="86"/>
                <a:chOff x="96" y="4176"/>
                <a:chExt cx="5520" cy="144"/>
              </a:xfrm>
            </p:grpSpPr>
            <p:sp>
              <p:nvSpPr>
                <p:cNvPr id="15" name="Rectangle 14"/>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6" name="Rectangle 15"/>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9"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149971564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39657"/>
                                        </p:tgtEl>
                                        <p:attrNameLst>
                                          <p:attrName>style.visibility</p:attrName>
                                        </p:attrNameLst>
                                      </p:cBhvr>
                                      <p:to>
                                        <p:strVal val="visible"/>
                                      </p:to>
                                    </p:set>
                                    <p:anim calcmode="lin" valueType="num">
                                      <p:cBhvr additive="base">
                                        <p:cTn id="7" dur="500" fill="hold"/>
                                        <p:tgtEl>
                                          <p:spTgt spid="539657"/>
                                        </p:tgtEl>
                                        <p:attrNameLst>
                                          <p:attrName>ppt_x</p:attrName>
                                        </p:attrNameLst>
                                      </p:cBhvr>
                                      <p:tavLst>
                                        <p:tav tm="0">
                                          <p:val>
                                            <p:strVal val="0-#ppt_w/2"/>
                                          </p:val>
                                        </p:tav>
                                        <p:tav tm="100000">
                                          <p:val>
                                            <p:strVal val="#ppt_x"/>
                                          </p:val>
                                        </p:tav>
                                      </p:tavLst>
                                    </p:anim>
                                    <p:anim calcmode="lin" valueType="num">
                                      <p:cBhvr additive="base">
                                        <p:cTn id="8" dur="500" fill="hold"/>
                                        <p:tgtEl>
                                          <p:spTgt spid="539657"/>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39656"/>
                                        </p:tgtEl>
                                        <p:attrNameLst>
                                          <p:attrName>style.visibility</p:attrName>
                                        </p:attrNameLst>
                                      </p:cBhvr>
                                      <p:to>
                                        <p:strVal val="visible"/>
                                      </p:to>
                                    </p:set>
                                    <p:anim calcmode="lin" valueType="num">
                                      <p:cBhvr additive="base">
                                        <p:cTn id="13" dur="500" fill="hold"/>
                                        <p:tgtEl>
                                          <p:spTgt spid="539656"/>
                                        </p:tgtEl>
                                        <p:attrNameLst>
                                          <p:attrName>ppt_x</p:attrName>
                                        </p:attrNameLst>
                                      </p:cBhvr>
                                      <p:tavLst>
                                        <p:tav tm="0">
                                          <p:val>
                                            <p:strVal val="0-#ppt_w/2"/>
                                          </p:val>
                                        </p:tav>
                                        <p:tav tm="100000">
                                          <p:val>
                                            <p:strVal val="#ppt_x"/>
                                          </p:val>
                                        </p:tav>
                                      </p:tavLst>
                                    </p:anim>
                                    <p:anim calcmode="lin" valueType="num">
                                      <p:cBhvr additive="base">
                                        <p:cTn id="14" dur="500" fill="hold"/>
                                        <p:tgtEl>
                                          <p:spTgt spid="539656"/>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539658">
                                            <p:txEl>
                                              <p:pRg st="0" end="0"/>
                                            </p:txEl>
                                          </p:spTgt>
                                        </p:tgtEl>
                                        <p:attrNameLst>
                                          <p:attrName>style.visibility</p:attrName>
                                        </p:attrNameLst>
                                      </p:cBhvr>
                                      <p:to>
                                        <p:strVal val="visible"/>
                                      </p:to>
                                    </p:set>
                                    <p:anim calcmode="lin" valueType="num">
                                      <p:cBhvr additive="base">
                                        <p:cTn id="19" dur="500" fill="hold"/>
                                        <p:tgtEl>
                                          <p:spTgt spid="539658">
                                            <p:txEl>
                                              <p:pRg st="0" end="0"/>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53965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539658">
                                            <p:txEl>
                                              <p:pRg st="2" end="2"/>
                                            </p:txEl>
                                          </p:spTgt>
                                        </p:tgtEl>
                                        <p:attrNameLst>
                                          <p:attrName>style.visibility</p:attrName>
                                        </p:attrNameLst>
                                      </p:cBhvr>
                                      <p:to>
                                        <p:strVal val="visible"/>
                                      </p:to>
                                    </p:set>
                                    <p:anim calcmode="lin" valueType="num">
                                      <p:cBhvr additive="base">
                                        <p:cTn id="25" dur="500" fill="hold"/>
                                        <p:tgtEl>
                                          <p:spTgt spid="539658">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539658">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539658">
                                            <p:txEl>
                                              <p:pRg st="4" end="4"/>
                                            </p:txEl>
                                          </p:spTgt>
                                        </p:tgtEl>
                                        <p:attrNameLst>
                                          <p:attrName>style.visibility</p:attrName>
                                        </p:attrNameLst>
                                      </p:cBhvr>
                                      <p:to>
                                        <p:strVal val="visible"/>
                                      </p:to>
                                    </p:set>
                                    <p:anim calcmode="lin" valueType="num">
                                      <p:cBhvr additive="base">
                                        <p:cTn id="31" dur="500" fill="hold"/>
                                        <p:tgtEl>
                                          <p:spTgt spid="539658">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539658">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539659"/>
                                        </p:tgtEl>
                                        <p:attrNameLst>
                                          <p:attrName>style.visibility</p:attrName>
                                        </p:attrNameLst>
                                      </p:cBhvr>
                                      <p:to>
                                        <p:strVal val="visible"/>
                                      </p:to>
                                    </p:set>
                                    <p:anim calcmode="lin" valueType="num">
                                      <p:cBhvr additive="base">
                                        <p:cTn id="37" dur="500" fill="hold"/>
                                        <p:tgtEl>
                                          <p:spTgt spid="539659"/>
                                        </p:tgtEl>
                                        <p:attrNameLst>
                                          <p:attrName>ppt_x</p:attrName>
                                        </p:attrNameLst>
                                      </p:cBhvr>
                                      <p:tavLst>
                                        <p:tav tm="0">
                                          <p:val>
                                            <p:strVal val="0-#ppt_w/2"/>
                                          </p:val>
                                        </p:tav>
                                        <p:tav tm="100000">
                                          <p:val>
                                            <p:strVal val="#ppt_x"/>
                                          </p:val>
                                        </p:tav>
                                      </p:tavLst>
                                    </p:anim>
                                    <p:anim calcmode="lin" valueType="num">
                                      <p:cBhvr additive="base">
                                        <p:cTn id="38" dur="500" fill="hold"/>
                                        <p:tgtEl>
                                          <p:spTgt spid="5396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9656" grpId="0" autoUpdateAnimBg="0"/>
      <p:bldP spid="539657" grpId="0" autoUpdateAnimBg="0"/>
      <p:bldP spid="539658" grpId="0" build="p" autoUpdateAnimBg="0"/>
      <p:bldP spid="539659"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1698" name="Rectangle 2"/>
          <p:cNvSpPr>
            <a:spLocks noGrp="1" noChangeArrowheads="1"/>
          </p:cNvSpPr>
          <p:nvPr>
            <p:ph type="title"/>
          </p:nvPr>
        </p:nvSpPr>
        <p:spPr>
          <a:xfrm>
            <a:off x="368964" y="220639"/>
            <a:ext cx="7772400" cy="762000"/>
          </a:xfrm>
        </p:spPr>
        <p:txBody>
          <a:bodyPr/>
          <a:lstStyle/>
          <a:p>
            <a:r>
              <a:rPr lang="en-US" sz="2800"/>
              <a:t>Extent of Solution Domain</a:t>
            </a:r>
          </a:p>
        </p:txBody>
      </p:sp>
      <p:sp>
        <p:nvSpPr>
          <p:cNvPr id="541699" name="Text Box 3"/>
          <p:cNvSpPr txBox="1">
            <a:spLocks noChangeArrowheads="1"/>
          </p:cNvSpPr>
          <p:nvPr/>
        </p:nvSpPr>
        <p:spPr bwMode="auto">
          <a:xfrm>
            <a:off x="457200" y="1155605"/>
            <a:ext cx="6792913" cy="15525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dirty="0"/>
              <a:t>Highest Measure of Excess Temperature : </a:t>
            </a:r>
            <a:r>
              <a:rPr lang="en-US" i="1" dirty="0">
                <a:latin typeface="Symbol" panose="05050102010706020507" pitchFamily="18" charset="2"/>
                <a:sym typeface="Symbol" panose="05050102010706020507" pitchFamily="18" charset="2"/>
              </a:rPr>
              <a:t>q</a:t>
            </a:r>
            <a:r>
              <a:rPr lang="en-US" i="1" baseline="-25000" dirty="0">
                <a:latin typeface="Symbol" panose="05050102010706020507" pitchFamily="18" charset="2"/>
                <a:sym typeface="Symbol" panose="05050102010706020507" pitchFamily="18" charset="2"/>
              </a:rPr>
              <a:t>0</a:t>
            </a:r>
            <a:r>
              <a:rPr lang="en-US" dirty="0"/>
              <a:t> =|</a:t>
            </a:r>
            <a:r>
              <a:rPr lang="en-US" i="1" dirty="0"/>
              <a:t>T</a:t>
            </a:r>
            <a:r>
              <a:rPr lang="en-US" i="1" baseline="-25000" dirty="0"/>
              <a:t>0</a:t>
            </a:r>
            <a:r>
              <a:rPr lang="en-US" i="1" dirty="0"/>
              <a:t> -T</a:t>
            </a:r>
            <a:r>
              <a:rPr lang="en-US" i="1" baseline="-25000" dirty="0">
                <a:sym typeface="Symbol" panose="05050102010706020507" pitchFamily="18" charset="2"/>
              </a:rPr>
              <a:t></a:t>
            </a:r>
            <a:r>
              <a:rPr lang="en-US" i="1" dirty="0">
                <a:sym typeface="Symbol" panose="05050102010706020507" pitchFamily="18" charset="2"/>
              </a:rPr>
              <a:t>|</a:t>
            </a:r>
            <a:endParaRPr lang="en-US" dirty="0">
              <a:sym typeface="Symbol" panose="05050102010706020507" pitchFamily="18" charset="2"/>
            </a:endParaRPr>
          </a:p>
          <a:p>
            <a:endParaRPr lang="en-US" dirty="0">
              <a:sym typeface="Symbol" panose="05050102010706020507" pitchFamily="18" charset="2"/>
            </a:endParaRPr>
          </a:p>
          <a:p>
            <a:r>
              <a:rPr lang="en-US" dirty="0">
                <a:sym typeface="Symbol" panose="05050102010706020507" pitchFamily="18" charset="2"/>
              </a:rPr>
              <a:t>Instantaneous local Excess temperature: </a:t>
            </a:r>
            <a:r>
              <a:rPr lang="en-US" i="1" dirty="0">
                <a:latin typeface="Symbol" panose="05050102010706020507" pitchFamily="18" charset="2"/>
                <a:sym typeface="Symbol" panose="05050102010706020507" pitchFamily="18" charset="2"/>
              </a:rPr>
              <a:t>q =</a:t>
            </a:r>
            <a:r>
              <a:rPr lang="en-US" dirty="0">
                <a:sym typeface="Symbol" panose="05050102010706020507" pitchFamily="18" charset="2"/>
              </a:rPr>
              <a:t> </a:t>
            </a:r>
            <a:r>
              <a:rPr lang="en-US" dirty="0"/>
              <a:t>|</a:t>
            </a:r>
            <a:r>
              <a:rPr lang="en-US" i="1" dirty="0"/>
              <a:t>T -T</a:t>
            </a:r>
            <a:r>
              <a:rPr lang="en-US" i="1" baseline="-25000" dirty="0">
                <a:sym typeface="Symbol" panose="05050102010706020507" pitchFamily="18" charset="2"/>
              </a:rPr>
              <a:t></a:t>
            </a:r>
            <a:r>
              <a:rPr lang="en-US" i="1" dirty="0">
                <a:sym typeface="Symbol" panose="05050102010706020507" pitchFamily="18" charset="2"/>
              </a:rPr>
              <a:t>|</a:t>
            </a:r>
            <a:endParaRPr lang="en-US" dirty="0">
              <a:sym typeface="Symbol" panose="05050102010706020507" pitchFamily="18" charset="2"/>
            </a:endParaRPr>
          </a:p>
          <a:p>
            <a:endParaRPr lang="en-US" dirty="0">
              <a:sym typeface="Symbol" panose="05050102010706020507" pitchFamily="18" charset="2"/>
            </a:endParaRPr>
          </a:p>
        </p:txBody>
      </p:sp>
      <p:sp>
        <p:nvSpPr>
          <p:cNvPr id="541700" name="Rectangle 4"/>
          <p:cNvSpPr>
            <a:spLocks noChangeArrowheads="1"/>
          </p:cNvSpPr>
          <p:nvPr/>
        </p:nvSpPr>
        <p:spPr bwMode="auto">
          <a:xfrm>
            <a:off x="798512" y="2873375"/>
            <a:ext cx="2897188"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dirty="0">
                <a:latin typeface="TimesNewRomanPSMT" charset="0"/>
              </a:rPr>
              <a:t>Cartesian coordinates:</a:t>
            </a:r>
          </a:p>
        </p:txBody>
      </p:sp>
      <p:sp>
        <p:nvSpPr>
          <p:cNvPr id="541701" name="Rectangle 5"/>
          <p:cNvSpPr>
            <a:spLocks noChangeArrowheads="1"/>
          </p:cNvSpPr>
          <p:nvPr/>
        </p:nvSpPr>
        <p:spPr bwMode="auto">
          <a:xfrm>
            <a:off x="457200" y="4191000"/>
            <a:ext cx="3116263"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atin typeface="TimesNewRomanPSMT" charset="0"/>
              </a:rPr>
              <a:t>Cylindrical coordinates:</a:t>
            </a:r>
          </a:p>
        </p:txBody>
      </p:sp>
      <p:sp>
        <p:nvSpPr>
          <p:cNvPr id="541702" name="Rectangle 6"/>
          <p:cNvSpPr>
            <a:spLocks noChangeArrowheads="1"/>
          </p:cNvSpPr>
          <p:nvPr/>
        </p:nvSpPr>
        <p:spPr bwMode="auto">
          <a:xfrm>
            <a:off x="609600" y="5867400"/>
            <a:ext cx="2897188"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atin typeface="TimesNewRomanPSMT" charset="0"/>
              </a:rPr>
              <a:t>Spherical coordinates:</a:t>
            </a:r>
          </a:p>
        </p:txBody>
      </p:sp>
      <p:graphicFrame>
        <p:nvGraphicFramePr>
          <p:cNvPr id="541703" name="Object 7"/>
          <p:cNvGraphicFramePr>
            <a:graphicFrameLocks noChangeAspect="1"/>
          </p:cNvGraphicFramePr>
          <p:nvPr>
            <p:extLst>
              <p:ext uri="{D42A27DB-BD31-4B8C-83A1-F6EECF244321}">
                <p14:modId xmlns:p14="http://schemas.microsoft.com/office/powerpoint/2010/main" val="204485560"/>
              </p:ext>
            </p:extLst>
          </p:nvPr>
        </p:nvGraphicFramePr>
        <p:xfrm>
          <a:off x="4608513" y="2613025"/>
          <a:ext cx="1900822" cy="1045452"/>
        </p:xfrm>
        <a:graphic>
          <a:graphicData uri="http://schemas.openxmlformats.org/presentationml/2006/ole">
            <mc:AlternateContent xmlns:mc="http://schemas.openxmlformats.org/markup-compatibility/2006">
              <mc:Choice xmlns:v="urn:schemas-microsoft-com:vml" Requires="v">
                <p:oleObj spid="_x0000_s441382" name="Equation" r:id="rId3" imgW="761760" imgH="419040" progId="Equation.3">
                  <p:embed/>
                </p:oleObj>
              </mc:Choice>
              <mc:Fallback>
                <p:oleObj name="Equation" r:id="rId3" imgW="761760" imgH="41904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08513" y="2613025"/>
                        <a:ext cx="1900822" cy="1045452"/>
                      </a:xfrm>
                      <a:prstGeom prst="rect">
                        <a:avLst/>
                      </a:prstGeom>
                      <a:noFill/>
                      <a:ln>
                        <a:noFill/>
                      </a:ln>
                      <a:effectLst/>
                    </p:spPr>
                  </p:pic>
                </p:oleObj>
              </mc:Fallback>
            </mc:AlternateContent>
          </a:graphicData>
        </a:graphic>
      </p:graphicFrame>
      <p:graphicFrame>
        <p:nvGraphicFramePr>
          <p:cNvPr id="541704" name="Object 8"/>
          <p:cNvGraphicFramePr>
            <a:graphicFrameLocks noChangeAspect="1"/>
          </p:cNvGraphicFramePr>
          <p:nvPr/>
        </p:nvGraphicFramePr>
        <p:xfrm>
          <a:off x="3695700" y="3810000"/>
          <a:ext cx="4038600" cy="1447800"/>
        </p:xfrm>
        <a:graphic>
          <a:graphicData uri="http://schemas.openxmlformats.org/presentationml/2006/ole">
            <mc:AlternateContent xmlns:mc="http://schemas.openxmlformats.org/markup-compatibility/2006">
              <mc:Choice xmlns:v="urn:schemas-microsoft-com:vml" Requires="v">
                <p:oleObj spid="_x0000_s441383" name="Equation" r:id="rId5" imgW="1346040" imgH="482400" progId="Equation.3">
                  <p:embed/>
                </p:oleObj>
              </mc:Choice>
              <mc:Fallback>
                <p:oleObj name="Equation" r:id="rId5" imgW="1346040" imgH="4824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95700" y="3810000"/>
                        <a:ext cx="4038600" cy="1447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41705" name="Object 9"/>
          <p:cNvGraphicFramePr>
            <a:graphicFrameLocks noChangeAspect="1"/>
          </p:cNvGraphicFramePr>
          <p:nvPr/>
        </p:nvGraphicFramePr>
        <p:xfrm>
          <a:off x="3752850" y="5410200"/>
          <a:ext cx="4076700" cy="1447800"/>
        </p:xfrm>
        <a:graphic>
          <a:graphicData uri="http://schemas.openxmlformats.org/presentationml/2006/ole">
            <mc:AlternateContent xmlns:mc="http://schemas.openxmlformats.org/markup-compatibility/2006">
              <mc:Choice xmlns:v="urn:schemas-microsoft-com:vml" Requires="v">
                <p:oleObj spid="_x0000_s441384" name="Equation" r:id="rId7" imgW="1358640" imgH="482400" progId="Equation.3">
                  <p:embed/>
                </p:oleObj>
              </mc:Choice>
              <mc:Fallback>
                <p:oleObj name="Equation" r:id="rId7" imgW="1358640" imgH="4824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52850" y="5410200"/>
                        <a:ext cx="4076700" cy="1447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0" name="Group 16"/>
          <p:cNvGrpSpPr>
            <a:grpSpLocks/>
          </p:cNvGrpSpPr>
          <p:nvPr/>
        </p:nvGrpSpPr>
        <p:grpSpPr bwMode="auto">
          <a:xfrm>
            <a:off x="0" y="0"/>
            <a:ext cx="9144000" cy="6858000"/>
            <a:chOff x="0" y="0"/>
            <a:chExt cx="9144000" cy="6858000"/>
          </a:xfrm>
        </p:grpSpPr>
        <p:grpSp>
          <p:nvGrpSpPr>
            <p:cNvPr id="11" name="Group 8"/>
            <p:cNvGrpSpPr>
              <a:grpSpLocks/>
            </p:cNvGrpSpPr>
            <p:nvPr/>
          </p:nvGrpSpPr>
          <p:grpSpPr bwMode="auto">
            <a:xfrm>
              <a:off x="0" y="0"/>
              <a:ext cx="9144000" cy="6858000"/>
              <a:chOff x="0" y="0"/>
              <a:chExt cx="5760" cy="4320"/>
            </a:xfrm>
          </p:grpSpPr>
          <p:grpSp>
            <p:nvGrpSpPr>
              <p:cNvPr id="14" name="Group 13"/>
              <p:cNvGrpSpPr>
                <a:grpSpLocks/>
              </p:cNvGrpSpPr>
              <p:nvPr/>
            </p:nvGrpSpPr>
            <p:grpSpPr bwMode="auto">
              <a:xfrm>
                <a:off x="0" y="0"/>
                <a:ext cx="192" cy="4320"/>
                <a:chOff x="0" y="-48"/>
                <a:chExt cx="144" cy="4368"/>
              </a:xfrm>
            </p:grpSpPr>
            <p:sp>
              <p:nvSpPr>
                <p:cNvPr id="24"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5"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5" name="Group 12"/>
              <p:cNvGrpSpPr>
                <a:grpSpLocks/>
              </p:cNvGrpSpPr>
              <p:nvPr/>
            </p:nvGrpSpPr>
            <p:grpSpPr bwMode="auto">
              <a:xfrm>
                <a:off x="5674" y="24"/>
                <a:ext cx="86" cy="4296"/>
                <a:chOff x="5616" y="-48"/>
                <a:chExt cx="144" cy="4368"/>
              </a:xfrm>
            </p:grpSpPr>
            <p:sp>
              <p:nvSpPr>
                <p:cNvPr id="22"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3"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6" name="Group 15"/>
              <p:cNvGrpSpPr>
                <a:grpSpLocks/>
              </p:cNvGrpSpPr>
              <p:nvPr/>
            </p:nvGrpSpPr>
            <p:grpSpPr bwMode="auto">
              <a:xfrm>
                <a:off x="144" y="0"/>
                <a:ext cx="5616" cy="144"/>
                <a:chOff x="96" y="-48"/>
                <a:chExt cx="5520" cy="144"/>
              </a:xfrm>
            </p:grpSpPr>
            <p:sp>
              <p:nvSpPr>
                <p:cNvPr id="20" name="Rectangle 19"/>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1" name="Rectangle 20"/>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7" name="Group 16"/>
              <p:cNvGrpSpPr>
                <a:grpSpLocks/>
              </p:cNvGrpSpPr>
              <p:nvPr/>
            </p:nvGrpSpPr>
            <p:grpSpPr bwMode="auto">
              <a:xfrm>
                <a:off x="144" y="4234"/>
                <a:ext cx="5616" cy="86"/>
                <a:chOff x="96" y="4176"/>
                <a:chExt cx="5520" cy="144"/>
              </a:xfrm>
            </p:grpSpPr>
            <p:sp>
              <p:nvSpPr>
                <p:cNvPr id="18" name="Rectangle 17"/>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9" name="Rectangle 18"/>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12" name="Rectangle 1945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213222803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41699">
                                            <p:txEl>
                                              <p:pRg st="0" end="0"/>
                                            </p:txEl>
                                          </p:spTgt>
                                        </p:tgtEl>
                                        <p:attrNameLst>
                                          <p:attrName>style.visibility</p:attrName>
                                        </p:attrNameLst>
                                      </p:cBhvr>
                                      <p:to>
                                        <p:strVal val="visible"/>
                                      </p:to>
                                    </p:set>
                                    <p:anim calcmode="lin" valueType="num">
                                      <p:cBhvr additive="base">
                                        <p:cTn id="7" dur="500" fill="hold"/>
                                        <p:tgtEl>
                                          <p:spTgt spid="54169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4169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41699">
                                            <p:txEl>
                                              <p:pRg st="2" end="2"/>
                                            </p:txEl>
                                          </p:spTgt>
                                        </p:tgtEl>
                                        <p:attrNameLst>
                                          <p:attrName>style.visibility</p:attrName>
                                        </p:attrNameLst>
                                      </p:cBhvr>
                                      <p:to>
                                        <p:strVal val="visible"/>
                                      </p:to>
                                    </p:set>
                                    <p:anim calcmode="lin" valueType="num">
                                      <p:cBhvr additive="base">
                                        <p:cTn id="13" dur="500" fill="hold"/>
                                        <p:tgtEl>
                                          <p:spTgt spid="541699">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54169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541700"/>
                                        </p:tgtEl>
                                        <p:attrNameLst>
                                          <p:attrName>style.visibility</p:attrName>
                                        </p:attrNameLst>
                                      </p:cBhvr>
                                      <p:to>
                                        <p:strVal val="visible"/>
                                      </p:to>
                                    </p:set>
                                    <p:anim calcmode="lin" valueType="num">
                                      <p:cBhvr additive="base">
                                        <p:cTn id="19" dur="500" fill="hold"/>
                                        <p:tgtEl>
                                          <p:spTgt spid="541700"/>
                                        </p:tgtEl>
                                        <p:attrNameLst>
                                          <p:attrName>ppt_x</p:attrName>
                                        </p:attrNameLst>
                                      </p:cBhvr>
                                      <p:tavLst>
                                        <p:tav tm="0">
                                          <p:val>
                                            <p:strVal val="0-#ppt_w/2"/>
                                          </p:val>
                                        </p:tav>
                                        <p:tav tm="100000">
                                          <p:val>
                                            <p:strVal val="#ppt_x"/>
                                          </p:val>
                                        </p:tav>
                                      </p:tavLst>
                                    </p:anim>
                                    <p:anim calcmode="lin" valueType="num">
                                      <p:cBhvr additive="base">
                                        <p:cTn id="20" dur="500" fill="hold"/>
                                        <p:tgtEl>
                                          <p:spTgt spid="541700"/>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nodeType="clickEffect">
                                  <p:stCondLst>
                                    <p:cond delay="0"/>
                                  </p:stCondLst>
                                  <p:childTnLst>
                                    <p:set>
                                      <p:cBhvr>
                                        <p:cTn id="24" dur="1" fill="hold">
                                          <p:stCondLst>
                                            <p:cond delay="0"/>
                                          </p:stCondLst>
                                        </p:cTn>
                                        <p:tgtEl>
                                          <p:spTgt spid="541703"/>
                                        </p:tgtEl>
                                        <p:attrNameLst>
                                          <p:attrName>style.visibility</p:attrName>
                                        </p:attrNameLst>
                                      </p:cBhvr>
                                      <p:to>
                                        <p:strVal val="visible"/>
                                      </p:to>
                                    </p:set>
                                    <p:anim calcmode="lin" valueType="num">
                                      <p:cBhvr additive="base">
                                        <p:cTn id="25" dur="500" fill="hold"/>
                                        <p:tgtEl>
                                          <p:spTgt spid="541703"/>
                                        </p:tgtEl>
                                        <p:attrNameLst>
                                          <p:attrName>ppt_x</p:attrName>
                                        </p:attrNameLst>
                                      </p:cBhvr>
                                      <p:tavLst>
                                        <p:tav tm="0">
                                          <p:val>
                                            <p:strVal val="0-#ppt_w/2"/>
                                          </p:val>
                                        </p:tav>
                                        <p:tav tm="100000">
                                          <p:val>
                                            <p:strVal val="#ppt_x"/>
                                          </p:val>
                                        </p:tav>
                                      </p:tavLst>
                                    </p:anim>
                                    <p:anim calcmode="lin" valueType="num">
                                      <p:cBhvr additive="base">
                                        <p:cTn id="26" dur="500" fill="hold"/>
                                        <p:tgtEl>
                                          <p:spTgt spid="541703"/>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541701"/>
                                        </p:tgtEl>
                                        <p:attrNameLst>
                                          <p:attrName>style.visibility</p:attrName>
                                        </p:attrNameLst>
                                      </p:cBhvr>
                                      <p:to>
                                        <p:strVal val="visible"/>
                                      </p:to>
                                    </p:set>
                                    <p:anim calcmode="lin" valueType="num">
                                      <p:cBhvr additive="base">
                                        <p:cTn id="31" dur="500" fill="hold"/>
                                        <p:tgtEl>
                                          <p:spTgt spid="541701"/>
                                        </p:tgtEl>
                                        <p:attrNameLst>
                                          <p:attrName>ppt_x</p:attrName>
                                        </p:attrNameLst>
                                      </p:cBhvr>
                                      <p:tavLst>
                                        <p:tav tm="0">
                                          <p:val>
                                            <p:strVal val="0-#ppt_w/2"/>
                                          </p:val>
                                        </p:tav>
                                        <p:tav tm="100000">
                                          <p:val>
                                            <p:strVal val="#ppt_x"/>
                                          </p:val>
                                        </p:tav>
                                      </p:tavLst>
                                    </p:anim>
                                    <p:anim calcmode="lin" valueType="num">
                                      <p:cBhvr additive="base">
                                        <p:cTn id="32" dur="500" fill="hold"/>
                                        <p:tgtEl>
                                          <p:spTgt spid="541701"/>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nodeType="clickEffect">
                                  <p:stCondLst>
                                    <p:cond delay="0"/>
                                  </p:stCondLst>
                                  <p:childTnLst>
                                    <p:set>
                                      <p:cBhvr>
                                        <p:cTn id="36" dur="1" fill="hold">
                                          <p:stCondLst>
                                            <p:cond delay="0"/>
                                          </p:stCondLst>
                                        </p:cTn>
                                        <p:tgtEl>
                                          <p:spTgt spid="541704"/>
                                        </p:tgtEl>
                                        <p:attrNameLst>
                                          <p:attrName>style.visibility</p:attrName>
                                        </p:attrNameLst>
                                      </p:cBhvr>
                                      <p:to>
                                        <p:strVal val="visible"/>
                                      </p:to>
                                    </p:set>
                                    <p:anim calcmode="lin" valueType="num">
                                      <p:cBhvr additive="base">
                                        <p:cTn id="37" dur="500" fill="hold"/>
                                        <p:tgtEl>
                                          <p:spTgt spid="541704"/>
                                        </p:tgtEl>
                                        <p:attrNameLst>
                                          <p:attrName>ppt_x</p:attrName>
                                        </p:attrNameLst>
                                      </p:cBhvr>
                                      <p:tavLst>
                                        <p:tav tm="0">
                                          <p:val>
                                            <p:strVal val="0-#ppt_w/2"/>
                                          </p:val>
                                        </p:tav>
                                        <p:tav tm="100000">
                                          <p:val>
                                            <p:strVal val="#ppt_x"/>
                                          </p:val>
                                        </p:tav>
                                      </p:tavLst>
                                    </p:anim>
                                    <p:anim calcmode="lin" valueType="num">
                                      <p:cBhvr additive="base">
                                        <p:cTn id="38" dur="500" fill="hold"/>
                                        <p:tgtEl>
                                          <p:spTgt spid="541704"/>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541702"/>
                                        </p:tgtEl>
                                        <p:attrNameLst>
                                          <p:attrName>style.visibility</p:attrName>
                                        </p:attrNameLst>
                                      </p:cBhvr>
                                      <p:to>
                                        <p:strVal val="visible"/>
                                      </p:to>
                                    </p:set>
                                    <p:anim calcmode="lin" valueType="num">
                                      <p:cBhvr additive="base">
                                        <p:cTn id="43" dur="500" fill="hold"/>
                                        <p:tgtEl>
                                          <p:spTgt spid="541702"/>
                                        </p:tgtEl>
                                        <p:attrNameLst>
                                          <p:attrName>ppt_x</p:attrName>
                                        </p:attrNameLst>
                                      </p:cBhvr>
                                      <p:tavLst>
                                        <p:tav tm="0">
                                          <p:val>
                                            <p:strVal val="0-#ppt_w/2"/>
                                          </p:val>
                                        </p:tav>
                                        <p:tav tm="100000">
                                          <p:val>
                                            <p:strVal val="#ppt_x"/>
                                          </p:val>
                                        </p:tav>
                                      </p:tavLst>
                                    </p:anim>
                                    <p:anim calcmode="lin" valueType="num">
                                      <p:cBhvr additive="base">
                                        <p:cTn id="44" dur="500" fill="hold"/>
                                        <p:tgtEl>
                                          <p:spTgt spid="541702"/>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nodeType="clickEffect">
                                  <p:stCondLst>
                                    <p:cond delay="0"/>
                                  </p:stCondLst>
                                  <p:childTnLst>
                                    <p:set>
                                      <p:cBhvr>
                                        <p:cTn id="48" dur="1" fill="hold">
                                          <p:stCondLst>
                                            <p:cond delay="0"/>
                                          </p:stCondLst>
                                        </p:cTn>
                                        <p:tgtEl>
                                          <p:spTgt spid="541705"/>
                                        </p:tgtEl>
                                        <p:attrNameLst>
                                          <p:attrName>style.visibility</p:attrName>
                                        </p:attrNameLst>
                                      </p:cBhvr>
                                      <p:to>
                                        <p:strVal val="visible"/>
                                      </p:to>
                                    </p:set>
                                    <p:anim calcmode="lin" valueType="num">
                                      <p:cBhvr additive="base">
                                        <p:cTn id="49" dur="500" fill="hold"/>
                                        <p:tgtEl>
                                          <p:spTgt spid="541705"/>
                                        </p:tgtEl>
                                        <p:attrNameLst>
                                          <p:attrName>ppt_x</p:attrName>
                                        </p:attrNameLst>
                                      </p:cBhvr>
                                      <p:tavLst>
                                        <p:tav tm="0">
                                          <p:val>
                                            <p:strVal val="0-#ppt_w/2"/>
                                          </p:val>
                                        </p:tav>
                                        <p:tav tm="100000">
                                          <p:val>
                                            <p:strVal val="#ppt_x"/>
                                          </p:val>
                                        </p:tav>
                                      </p:tavLst>
                                    </p:anim>
                                    <p:anim calcmode="lin" valueType="num">
                                      <p:cBhvr additive="base">
                                        <p:cTn id="50" dur="500" fill="hold"/>
                                        <p:tgtEl>
                                          <p:spTgt spid="54170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1699" grpId="0" build="p" autoUpdateAnimBg="0"/>
      <p:bldP spid="541700" grpId="0" autoUpdateAnimBg="0"/>
      <p:bldP spid="541701" grpId="0" autoUpdateAnimBg="0"/>
      <p:bldP spid="541702"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70" name="Rectangle 2"/>
          <p:cNvSpPr>
            <a:spLocks noGrp="1" noChangeArrowheads="1"/>
          </p:cNvSpPr>
          <p:nvPr>
            <p:ph type="title"/>
          </p:nvPr>
        </p:nvSpPr>
        <p:spPr>
          <a:xfrm>
            <a:off x="304800" y="304800"/>
            <a:ext cx="6934200" cy="609600"/>
          </a:xfrm>
        </p:spPr>
        <p:txBody>
          <a:bodyPr/>
          <a:lstStyle/>
          <a:p>
            <a:r>
              <a:rPr lang="en-IN" sz="2800" dirty="0"/>
              <a:t>O</a:t>
            </a:r>
            <a:r>
              <a:rPr lang="en-IN" sz="2800" dirty="0" smtClean="0"/>
              <a:t>ne-dimensional Reaction-Diffusion </a:t>
            </a:r>
            <a:r>
              <a:rPr lang="en-IN" sz="2800" dirty="0"/>
              <a:t>E</a:t>
            </a:r>
            <a:r>
              <a:rPr lang="en-IN" sz="2800" dirty="0" smtClean="0"/>
              <a:t>quation</a:t>
            </a:r>
            <a:endParaRPr lang="en-US" sz="2800" dirty="0"/>
          </a:p>
        </p:txBody>
      </p:sp>
      <p:graphicFrame>
        <p:nvGraphicFramePr>
          <p:cNvPr id="467971" name="Object 3"/>
          <p:cNvGraphicFramePr>
            <a:graphicFrameLocks noChangeAspect="1"/>
          </p:cNvGraphicFramePr>
          <p:nvPr/>
        </p:nvGraphicFramePr>
        <p:xfrm>
          <a:off x="3360738" y="1930400"/>
          <a:ext cx="3344862" cy="1041400"/>
        </p:xfrm>
        <a:graphic>
          <a:graphicData uri="http://schemas.openxmlformats.org/presentationml/2006/ole">
            <mc:AlternateContent xmlns:mc="http://schemas.openxmlformats.org/markup-compatibility/2006">
              <mc:Choice xmlns:v="urn:schemas-microsoft-com:vml" Requires="v">
                <p:oleObj spid="_x0000_s443406" name="Equation" r:id="rId3" imgW="1346040" imgH="419040" progId="Equation.3">
                  <p:embed/>
                </p:oleObj>
              </mc:Choice>
              <mc:Fallback>
                <p:oleObj name="Equation" r:id="rId3" imgW="1346040" imgH="419040" progId="Equation.3">
                  <p:embed/>
                  <p:pic>
                    <p:nvPicPr>
                      <p:cNvPr id="0" name=""/>
                      <p:cNvPicPr>
                        <a:picLocks noChangeAspect="1" noChangeArrowheads="1"/>
                      </p:cNvPicPr>
                      <p:nvPr/>
                    </p:nvPicPr>
                    <p:blipFill>
                      <a:blip r:embed="rId4"/>
                      <a:srcRect/>
                      <a:stretch>
                        <a:fillRect/>
                      </a:stretch>
                    </p:blipFill>
                    <p:spPr bwMode="auto">
                      <a:xfrm>
                        <a:off x="3360738" y="1930400"/>
                        <a:ext cx="3344862" cy="1041400"/>
                      </a:xfrm>
                      <a:prstGeom prst="rect">
                        <a:avLst/>
                      </a:prstGeom>
                      <a:noFill/>
                      <a:ln>
                        <a:noFill/>
                      </a:ln>
                      <a:effectLst/>
                    </p:spPr>
                  </p:pic>
                </p:oleObj>
              </mc:Fallback>
            </mc:AlternateContent>
          </a:graphicData>
        </a:graphic>
      </p:graphicFrame>
      <p:sp>
        <p:nvSpPr>
          <p:cNvPr id="467973" name="Text Box 5"/>
          <p:cNvSpPr txBox="1">
            <a:spLocks noChangeArrowheads="1"/>
          </p:cNvSpPr>
          <p:nvPr/>
        </p:nvSpPr>
        <p:spPr bwMode="auto">
          <a:xfrm>
            <a:off x="593725" y="1260475"/>
            <a:ext cx="4533900"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b="1" dirty="0"/>
              <a:t>Governing Differential Equation:</a:t>
            </a:r>
          </a:p>
        </p:txBody>
      </p:sp>
      <p:grpSp>
        <p:nvGrpSpPr>
          <p:cNvPr id="10" name="Group 16"/>
          <p:cNvGrpSpPr>
            <a:grpSpLocks/>
          </p:cNvGrpSpPr>
          <p:nvPr/>
        </p:nvGrpSpPr>
        <p:grpSpPr bwMode="auto">
          <a:xfrm>
            <a:off x="0" y="0"/>
            <a:ext cx="9144000" cy="6858000"/>
            <a:chOff x="0" y="0"/>
            <a:chExt cx="9144000" cy="6858000"/>
          </a:xfrm>
        </p:grpSpPr>
        <p:grpSp>
          <p:nvGrpSpPr>
            <p:cNvPr id="11" name="Group 8"/>
            <p:cNvGrpSpPr>
              <a:grpSpLocks/>
            </p:cNvGrpSpPr>
            <p:nvPr/>
          </p:nvGrpSpPr>
          <p:grpSpPr bwMode="auto">
            <a:xfrm>
              <a:off x="0" y="0"/>
              <a:ext cx="9144000" cy="6858000"/>
              <a:chOff x="0" y="0"/>
              <a:chExt cx="5760" cy="4320"/>
            </a:xfrm>
          </p:grpSpPr>
          <p:grpSp>
            <p:nvGrpSpPr>
              <p:cNvPr id="14" name="Group 13"/>
              <p:cNvGrpSpPr>
                <a:grpSpLocks/>
              </p:cNvGrpSpPr>
              <p:nvPr/>
            </p:nvGrpSpPr>
            <p:grpSpPr bwMode="auto">
              <a:xfrm>
                <a:off x="0" y="0"/>
                <a:ext cx="192" cy="4320"/>
                <a:chOff x="0" y="-48"/>
                <a:chExt cx="144" cy="4368"/>
              </a:xfrm>
            </p:grpSpPr>
            <p:sp>
              <p:nvSpPr>
                <p:cNvPr id="24"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5"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5" name="Group 12"/>
              <p:cNvGrpSpPr>
                <a:grpSpLocks/>
              </p:cNvGrpSpPr>
              <p:nvPr/>
            </p:nvGrpSpPr>
            <p:grpSpPr bwMode="auto">
              <a:xfrm>
                <a:off x="5674" y="24"/>
                <a:ext cx="86" cy="4296"/>
                <a:chOff x="5616" y="-48"/>
                <a:chExt cx="144" cy="4368"/>
              </a:xfrm>
            </p:grpSpPr>
            <p:sp>
              <p:nvSpPr>
                <p:cNvPr id="22"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3"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6" name="Group 15"/>
              <p:cNvGrpSpPr>
                <a:grpSpLocks/>
              </p:cNvGrpSpPr>
              <p:nvPr/>
            </p:nvGrpSpPr>
            <p:grpSpPr bwMode="auto">
              <a:xfrm>
                <a:off x="144" y="0"/>
                <a:ext cx="5616" cy="144"/>
                <a:chOff x="96" y="-48"/>
                <a:chExt cx="5520" cy="144"/>
              </a:xfrm>
            </p:grpSpPr>
            <p:sp>
              <p:nvSpPr>
                <p:cNvPr id="20" name="Rectangle 19"/>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1" name="Rectangle 20"/>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7" name="Group 16"/>
              <p:cNvGrpSpPr>
                <a:grpSpLocks/>
              </p:cNvGrpSpPr>
              <p:nvPr/>
            </p:nvGrpSpPr>
            <p:grpSpPr bwMode="auto">
              <a:xfrm>
                <a:off x="144" y="4234"/>
                <a:ext cx="5616" cy="86"/>
                <a:chOff x="96" y="4176"/>
                <a:chExt cx="5520" cy="144"/>
              </a:xfrm>
            </p:grpSpPr>
            <p:sp>
              <p:nvSpPr>
                <p:cNvPr id="18" name="Rectangle 17"/>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9" name="Rectangle 18"/>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12" name="Rectangle 1945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
        <p:nvSpPr>
          <p:cNvPr id="3" name="Rectangle 2"/>
          <p:cNvSpPr/>
          <p:nvPr/>
        </p:nvSpPr>
        <p:spPr>
          <a:xfrm>
            <a:off x="457200" y="4145340"/>
            <a:ext cx="8305800" cy="1569660"/>
          </a:xfrm>
          <a:prstGeom prst="rect">
            <a:avLst/>
          </a:prstGeom>
        </p:spPr>
        <p:txBody>
          <a:bodyPr wrap="square">
            <a:spAutoFit/>
          </a:bodyPr>
          <a:lstStyle/>
          <a:p>
            <a:pPr marL="342900" indent="-342900">
              <a:buFont typeface="Arial" panose="020B0604020202020204" pitchFamily="34" charset="0"/>
              <a:buChar char="•"/>
            </a:pPr>
            <a:r>
              <a:rPr lang="en-IN" dirty="0"/>
              <a:t>considered on  </a:t>
            </a:r>
            <a:r>
              <a:rPr lang="en-IN" i="1" dirty="0" smtClean="0">
                <a:sym typeface="Symbol" panose="05050102010706020507" pitchFamily="18" charset="2"/>
              </a:rPr>
              <a:t> :=</a:t>
            </a:r>
            <a:r>
              <a:rPr lang="en-IN" i="1" dirty="0" smtClean="0"/>
              <a:t> (-b</a:t>
            </a:r>
            <a:r>
              <a:rPr lang="en-IN" i="1" dirty="0"/>
              <a:t>; b)  </a:t>
            </a:r>
            <a:r>
              <a:rPr lang="en-IN" i="1" dirty="0" smtClean="0">
                <a:sym typeface="Symbol" panose="05050102010706020507" pitchFamily="18" charset="2"/>
              </a:rPr>
              <a:t></a:t>
            </a:r>
            <a:r>
              <a:rPr lang="en-IN" i="1" dirty="0" smtClean="0"/>
              <a:t>(</a:t>
            </a:r>
            <a:r>
              <a:rPr lang="en-IN" i="1" dirty="0"/>
              <a:t>0</a:t>
            </a:r>
            <a:r>
              <a:rPr lang="en-IN" i="1" dirty="0" smtClean="0"/>
              <a:t>;</a:t>
            </a:r>
            <a:r>
              <a:rPr lang="en-IN" i="1" dirty="0" smtClean="0">
                <a:sym typeface="Symbol" panose="05050102010706020507" pitchFamily="18" charset="2"/>
              </a:rPr>
              <a:t></a:t>
            </a:r>
            <a:r>
              <a:rPr lang="en-IN" i="1" dirty="0" smtClean="0"/>
              <a:t>)</a:t>
            </a:r>
            <a:r>
              <a:rPr lang="en-IN" dirty="0" smtClean="0"/>
              <a:t> </a:t>
            </a:r>
            <a:r>
              <a:rPr lang="en-IN" dirty="0"/>
              <a:t>is obtained</a:t>
            </a:r>
            <a:r>
              <a:rPr lang="en-IN" dirty="0" smtClean="0"/>
              <a:t>.</a:t>
            </a:r>
          </a:p>
          <a:p>
            <a:pPr marL="342900" indent="-342900">
              <a:buFont typeface="Arial" panose="020B0604020202020204" pitchFamily="34" charset="0"/>
              <a:buChar char="•"/>
            </a:pPr>
            <a:r>
              <a:rPr lang="en-IN" dirty="0" smtClean="0"/>
              <a:t>The </a:t>
            </a:r>
            <a:r>
              <a:rPr lang="en-IN" dirty="0"/>
              <a:t>potential q </a:t>
            </a:r>
            <a:r>
              <a:rPr lang="en-IN" dirty="0" smtClean="0">
                <a:sym typeface="Symbol" panose="05050102010706020507" pitchFamily="18" charset="2"/>
              </a:rPr>
              <a:t>C[-</a:t>
            </a:r>
            <a:r>
              <a:rPr lang="en-IN" dirty="0" smtClean="0"/>
              <a:t>b</a:t>
            </a:r>
            <a:r>
              <a:rPr lang="en-IN" dirty="0"/>
              <a:t>,</a:t>
            </a:r>
            <a:r>
              <a:rPr lang="en-IN" dirty="0" smtClean="0"/>
              <a:t> </a:t>
            </a:r>
            <a:r>
              <a:rPr lang="en-IN" dirty="0"/>
              <a:t>b] may </a:t>
            </a:r>
            <a:r>
              <a:rPr lang="en-IN" dirty="0" smtClean="0"/>
              <a:t>be complex </a:t>
            </a:r>
            <a:r>
              <a:rPr lang="en-IN" dirty="0"/>
              <a:t>valued. </a:t>
            </a:r>
            <a:endParaRPr lang="en-IN" dirty="0" smtClean="0"/>
          </a:p>
          <a:p>
            <a:pPr marL="342900" indent="-342900">
              <a:buFont typeface="Arial" panose="020B0604020202020204" pitchFamily="34" charset="0"/>
              <a:buChar char="•"/>
            </a:pPr>
            <a:r>
              <a:rPr lang="en-IN" dirty="0" smtClean="0"/>
              <a:t>The </a:t>
            </a:r>
            <a:r>
              <a:rPr lang="en-IN" dirty="0"/>
              <a:t>completeness of the system is with respect to the uniform norm in the </a:t>
            </a:r>
            <a:r>
              <a:rPr lang="en-IN" dirty="0" smtClean="0"/>
              <a:t>closed rectangle </a:t>
            </a:r>
            <a:r>
              <a:rPr lang="en-IN" i="1" dirty="0" smtClean="0">
                <a:sym typeface="Symbol" panose="05050102010706020507" pitchFamily="18" charset="2"/>
              </a:rPr>
              <a:t></a:t>
            </a:r>
            <a:r>
              <a:rPr lang="en-IN" dirty="0" smtClean="0"/>
              <a:t>.</a:t>
            </a:r>
            <a:endParaRPr lang="en-IN" dirty="0"/>
          </a:p>
        </p:txBody>
      </p:sp>
      <mc:AlternateContent xmlns:mc="http://schemas.openxmlformats.org/markup-compatibility/2006">
        <mc:Choice xmlns:p14="http://schemas.microsoft.com/office/powerpoint/2010/main" Requires="p14">
          <p:contentPart p14:bwMode="auto" r:id="rId6">
            <p14:nvContentPartPr>
              <p14:cNvPr id="2" name="Ink 1"/>
              <p14:cNvContentPartPr/>
              <p14:nvPr/>
            </p14:nvContentPartPr>
            <p14:xfrm>
              <a:off x="3746520" y="2617200"/>
              <a:ext cx="576000" cy="426960"/>
            </p14:xfrm>
          </p:contentPart>
        </mc:Choice>
        <mc:Fallback>
          <p:pic>
            <p:nvPicPr>
              <p:cNvPr id="2" name="Ink 1"/>
              <p:cNvPicPr/>
              <p:nvPr/>
            </p:nvPicPr>
            <p:blipFill>
              <a:blip r:embed="rId7"/>
              <a:stretch>
                <a:fillRect/>
              </a:stretch>
            </p:blipFill>
            <p:spPr>
              <a:xfrm>
                <a:off x="3734280" y="2606040"/>
                <a:ext cx="591480" cy="451800"/>
              </a:xfrm>
              <a:prstGeom prst="rect">
                <a:avLst/>
              </a:prstGeom>
            </p:spPr>
          </p:pic>
        </mc:Fallback>
      </mc:AlternateContent>
    </p:spTree>
    <p:extLst>
      <p:ext uri="{BB962C8B-B14F-4D97-AF65-F5344CB8AC3E}">
        <p14:creationId xmlns:p14="http://schemas.microsoft.com/office/powerpoint/2010/main" val="254255566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67973">
                                            <p:txEl>
                                              <p:pRg st="0" end="0"/>
                                            </p:txEl>
                                          </p:spTgt>
                                        </p:tgtEl>
                                        <p:attrNameLst>
                                          <p:attrName>style.visibility</p:attrName>
                                        </p:attrNameLst>
                                      </p:cBhvr>
                                      <p:to>
                                        <p:strVal val="visible"/>
                                      </p:to>
                                    </p:set>
                                    <p:animEffect transition="in" filter="dissolve">
                                      <p:cBhvr>
                                        <p:cTn id="7" dur="500"/>
                                        <p:tgtEl>
                                          <p:spTgt spid="46797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467971"/>
                                        </p:tgtEl>
                                        <p:attrNameLst>
                                          <p:attrName>style.visibility</p:attrName>
                                        </p:attrNameLst>
                                      </p:cBhvr>
                                      <p:to>
                                        <p:strVal val="visible"/>
                                      </p:to>
                                    </p:set>
                                    <p:animEffect transition="in" filter="dissolve">
                                      <p:cBhvr>
                                        <p:cTn id="12" dur="500"/>
                                        <p:tgtEl>
                                          <p:spTgt spid="467971"/>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dissolve">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dissolve">
                                      <p:cBhvr>
                                        <p:cTn id="22" dur="5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dissolve">
                                      <p:cBhvr>
                                        <p:cTn id="2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7973" grpId="0" build="p" autoUpdateAnimBg="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22" name="Rectangle 2"/>
          <p:cNvSpPr>
            <a:spLocks noGrp="1" noChangeArrowheads="1"/>
          </p:cNvSpPr>
          <p:nvPr>
            <p:ph type="title"/>
          </p:nvPr>
        </p:nvSpPr>
        <p:spPr>
          <a:xfrm>
            <a:off x="541338" y="296863"/>
            <a:ext cx="7772400" cy="685800"/>
          </a:xfrm>
        </p:spPr>
        <p:txBody>
          <a:bodyPr/>
          <a:lstStyle/>
          <a:p>
            <a:r>
              <a:rPr lang="en-US" sz="2800" dirty="0"/>
              <a:t>Nature of </a:t>
            </a:r>
            <a:r>
              <a:rPr lang="en-US" sz="2800" dirty="0" smtClean="0"/>
              <a:t>Solution : </a:t>
            </a:r>
            <a:r>
              <a:rPr lang="en-US" sz="2800" dirty="0" err="1" smtClean="0"/>
              <a:t>Fourier</a:t>
            </a:r>
            <a:r>
              <a:rPr lang="en-US" sz="2800" dirty="0" err="1" smtClean="0">
                <a:sym typeface="Symbol" panose="05050102010706020507" pitchFamily="18" charset="2"/>
              </a:rPr>
              <a:t></a:t>
            </a:r>
            <a:r>
              <a:rPr lang="en-US" sz="2800" dirty="0" err="1" smtClean="0"/>
              <a:t>s</a:t>
            </a:r>
            <a:r>
              <a:rPr lang="en-US" sz="2800" dirty="0" smtClean="0"/>
              <a:t> Vision</a:t>
            </a:r>
            <a:endParaRPr lang="en-US" sz="2800" dirty="0"/>
          </a:p>
        </p:txBody>
      </p:sp>
      <p:sp>
        <p:nvSpPr>
          <p:cNvPr id="542723" name="Rectangle 3"/>
          <p:cNvSpPr>
            <a:spLocks noChangeArrowheads="1"/>
          </p:cNvSpPr>
          <p:nvPr/>
        </p:nvSpPr>
        <p:spPr bwMode="auto">
          <a:xfrm>
            <a:off x="438150" y="1600200"/>
            <a:ext cx="3143250" cy="46166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dirty="0">
                <a:latin typeface="+mj-lt"/>
              </a:rPr>
              <a:t>Cartesian coordinates:</a:t>
            </a:r>
          </a:p>
        </p:txBody>
      </p:sp>
      <p:sp>
        <p:nvSpPr>
          <p:cNvPr id="542724" name="Rectangle 4"/>
          <p:cNvSpPr>
            <a:spLocks noChangeArrowheads="1"/>
          </p:cNvSpPr>
          <p:nvPr/>
        </p:nvSpPr>
        <p:spPr bwMode="auto">
          <a:xfrm>
            <a:off x="361950" y="3581400"/>
            <a:ext cx="3116263"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dirty="0">
                <a:latin typeface="+mj-lt"/>
              </a:rPr>
              <a:t>Cylindrical coordinates:</a:t>
            </a:r>
          </a:p>
        </p:txBody>
      </p:sp>
      <p:sp>
        <p:nvSpPr>
          <p:cNvPr id="542725" name="Rectangle 5"/>
          <p:cNvSpPr>
            <a:spLocks noChangeArrowheads="1"/>
          </p:cNvSpPr>
          <p:nvPr/>
        </p:nvSpPr>
        <p:spPr bwMode="auto">
          <a:xfrm>
            <a:off x="514350" y="5257800"/>
            <a:ext cx="2897188"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dirty="0">
                <a:latin typeface="+mj-lt"/>
              </a:rPr>
              <a:t>Spherical coordinates:</a:t>
            </a:r>
          </a:p>
        </p:txBody>
      </p:sp>
      <p:graphicFrame>
        <p:nvGraphicFramePr>
          <p:cNvPr id="542726" name="Object 6"/>
          <p:cNvGraphicFramePr>
            <a:graphicFrameLocks noChangeAspect="1"/>
          </p:cNvGraphicFramePr>
          <p:nvPr>
            <p:extLst>
              <p:ext uri="{D42A27DB-BD31-4B8C-83A1-F6EECF244321}">
                <p14:modId xmlns:p14="http://schemas.microsoft.com/office/powerpoint/2010/main" val="74620837"/>
              </p:ext>
            </p:extLst>
          </p:nvPr>
        </p:nvGraphicFramePr>
        <p:xfrm>
          <a:off x="3886200" y="1600200"/>
          <a:ext cx="3810000" cy="685800"/>
        </p:xfrm>
        <a:graphic>
          <a:graphicData uri="http://schemas.openxmlformats.org/presentationml/2006/ole">
            <mc:AlternateContent xmlns:mc="http://schemas.openxmlformats.org/markup-compatibility/2006">
              <mc:Choice xmlns:v="urn:schemas-microsoft-com:vml" Requires="v">
                <p:oleObj spid="_x0000_s442448" name="Equation" r:id="rId3" imgW="1269720" imgH="228600" progId="Equation.3">
                  <p:embed/>
                </p:oleObj>
              </mc:Choice>
              <mc:Fallback>
                <p:oleObj name="Equation" r:id="rId3" imgW="1269720" imgH="2286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86200" y="1600200"/>
                        <a:ext cx="3810000" cy="685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42729" name="Object 9"/>
          <p:cNvGraphicFramePr>
            <a:graphicFrameLocks noChangeAspect="1"/>
          </p:cNvGraphicFramePr>
          <p:nvPr/>
        </p:nvGraphicFramePr>
        <p:xfrm>
          <a:off x="3810000" y="3429000"/>
          <a:ext cx="3810000" cy="685800"/>
        </p:xfrm>
        <a:graphic>
          <a:graphicData uri="http://schemas.openxmlformats.org/presentationml/2006/ole">
            <mc:AlternateContent xmlns:mc="http://schemas.openxmlformats.org/markup-compatibility/2006">
              <mc:Choice xmlns:v="urn:schemas-microsoft-com:vml" Requires="v">
                <p:oleObj spid="_x0000_s442449" name="Equation" r:id="rId5" imgW="1269720" imgH="228600" progId="Equation.3">
                  <p:embed/>
                </p:oleObj>
              </mc:Choice>
              <mc:Fallback>
                <p:oleObj name="Equation" r:id="rId5" imgW="1269720" imgH="2286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10000" y="3429000"/>
                        <a:ext cx="3810000" cy="685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42730" name="Object 10"/>
          <p:cNvGraphicFramePr>
            <a:graphicFrameLocks noChangeAspect="1"/>
          </p:cNvGraphicFramePr>
          <p:nvPr/>
        </p:nvGraphicFramePr>
        <p:xfrm>
          <a:off x="3943350" y="5029200"/>
          <a:ext cx="3733800" cy="685800"/>
        </p:xfrm>
        <a:graphic>
          <a:graphicData uri="http://schemas.openxmlformats.org/presentationml/2006/ole">
            <mc:AlternateContent xmlns:mc="http://schemas.openxmlformats.org/markup-compatibility/2006">
              <mc:Choice xmlns:v="urn:schemas-microsoft-com:vml" Requires="v">
                <p:oleObj spid="_x0000_s442450" name="Equation" r:id="rId7" imgW="1244520" imgH="228600" progId="Equation.3">
                  <p:embed/>
                </p:oleObj>
              </mc:Choice>
              <mc:Fallback>
                <p:oleObj name="Equation" r:id="rId7" imgW="1244520" imgH="2286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943350" y="5029200"/>
                        <a:ext cx="3733800" cy="685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42731" name="Object 11"/>
          <p:cNvGraphicFramePr>
            <a:graphicFrameLocks noChangeAspect="1"/>
          </p:cNvGraphicFramePr>
          <p:nvPr>
            <p:extLst>
              <p:ext uri="{D42A27DB-BD31-4B8C-83A1-F6EECF244321}">
                <p14:modId xmlns:p14="http://schemas.microsoft.com/office/powerpoint/2010/main" val="974801721"/>
              </p:ext>
            </p:extLst>
          </p:nvPr>
        </p:nvGraphicFramePr>
        <p:xfrm>
          <a:off x="2800350" y="2514600"/>
          <a:ext cx="5676900" cy="685800"/>
        </p:xfrm>
        <a:graphic>
          <a:graphicData uri="http://schemas.openxmlformats.org/presentationml/2006/ole">
            <mc:AlternateContent xmlns:mc="http://schemas.openxmlformats.org/markup-compatibility/2006">
              <mc:Choice xmlns:v="urn:schemas-microsoft-com:vml" Requires="v">
                <p:oleObj spid="_x0000_s442451" name="Equation" r:id="rId9" imgW="1892160" imgH="228600" progId="Equation.3">
                  <p:embed/>
                </p:oleObj>
              </mc:Choice>
              <mc:Fallback>
                <p:oleObj name="Equation" r:id="rId9" imgW="1892160" imgH="22860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800350" y="2514600"/>
                        <a:ext cx="5676900" cy="685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42732" name="Object 12"/>
          <p:cNvGraphicFramePr>
            <a:graphicFrameLocks noChangeAspect="1"/>
          </p:cNvGraphicFramePr>
          <p:nvPr/>
        </p:nvGraphicFramePr>
        <p:xfrm>
          <a:off x="2971800" y="4267200"/>
          <a:ext cx="5676900" cy="685800"/>
        </p:xfrm>
        <a:graphic>
          <a:graphicData uri="http://schemas.openxmlformats.org/presentationml/2006/ole">
            <mc:AlternateContent xmlns:mc="http://schemas.openxmlformats.org/markup-compatibility/2006">
              <mc:Choice xmlns:v="urn:schemas-microsoft-com:vml" Requires="v">
                <p:oleObj spid="_x0000_s442452" name="Equation" r:id="rId11" imgW="1892160" imgH="228600" progId="Equation.3">
                  <p:embed/>
                </p:oleObj>
              </mc:Choice>
              <mc:Fallback>
                <p:oleObj name="Equation" r:id="rId11" imgW="1892160" imgH="228600" progId="Equation.3">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971800" y="4267200"/>
                        <a:ext cx="5676900" cy="685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42733" name="Object 13"/>
          <p:cNvGraphicFramePr>
            <a:graphicFrameLocks noChangeAspect="1"/>
          </p:cNvGraphicFramePr>
          <p:nvPr/>
        </p:nvGraphicFramePr>
        <p:xfrm>
          <a:off x="3124200" y="5943600"/>
          <a:ext cx="5676900" cy="685800"/>
        </p:xfrm>
        <a:graphic>
          <a:graphicData uri="http://schemas.openxmlformats.org/presentationml/2006/ole">
            <mc:AlternateContent xmlns:mc="http://schemas.openxmlformats.org/markup-compatibility/2006">
              <mc:Choice xmlns:v="urn:schemas-microsoft-com:vml" Requires="v">
                <p:oleObj spid="_x0000_s442453" name="Equation" r:id="rId13" imgW="1892160" imgH="228600" progId="Equation.3">
                  <p:embed/>
                </p:oleObj>
              </mc:Choice>
              <mc:Fallback>
                <p:oleObj name="Equation" r:id="rId13" imgW="1892160" imgH="228600" progId="Equation.3">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124200" y="5943600"/>
                        <a:ext cx="5676900" cy="685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2" name="Group 16"/>
          <p:cNvGrpSpPr>
            <a:grpSpLocks/>
          </p:cNvGrpSpPr>
          <p:nvPr/>
        </p:nvGrpSpPr>
        <p:grpSpPr bwMode="auto">
          <a:xfrm>
            <a:off x="0" y="0"/>
            <a:ext cx="9144000" cy="6858000"/>
            <a:chOff x="0" y="0"/>
            <a:chExt cx="9144000" cy="6858000"/>
          </a:xfrm>
        </p:grpSpPr>
        <p:grpSp>
          <p:nvGrpSpPr>
            <p:cNvPr id="13" name="Group 8"/>
            <p:cNvGrpSpPr>
              <a:grpSpLocks/>
            </p:cNvGrpSpPr>
            <p:nvPr/>
          </p:nvGrpSpPr>
          <p:grpSpPr bwMode="auto">
            <a:xfrm>
              <a:off x="0" y="0"/>
              <a:ext cx="9144000" cy="6858000"/>
              <a:chOff x="0" y="0"/>
              <a:chExt cx="5760" cy="4320"/>
            </a:xfrm>
          </p:grpSpPr>
          <p:grpSp>
            <p:nvGrpSpPr>
              <p:cNvPr id="16" name="Group 15"/>
              <p:cNvGrpSpPr>
                <a:grpSpLocks/>
              </p:cNvGrpSpPr>
              <p:nvPr/>
            </p:nvGrpSpPr>
            <p:grpSpPr bwMode="auto">
              <a:xfrm>
                <a:off x="0" y="0"/>
                <a:ext cx="192" cy="4320"/>
                <a:chOff x="0" y="-48"/>
                <a:chExt cx="144" cy="4368"/>
              </a:xfrm>
            </p:grpSpPr>
            <p:sp>
              <p:nvSpPr>
                <p:cNvPr id="26"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7"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7" name="Group 12"/>
              <p:cNvGrpSpPr>
                <a:grpSpLocks/>
              </p:cNvGrpSpPr>
              <p:nvPr/>
            </p:nvGrpSpPr>
            <p:grpSpPr bwMode="auto">
              <a:xfrm>
                <a:off x="5674" y="24"/>
                <a:ext cx="86" cy="4296"/>
                <a:chOff x="5616" y="-48"/>
                <a:chExt cx="144" cy="4368"/>
              </a:xfrm>
            </p:grpSpPr>
            <p:sp>
              <p:nvSpPr>
                <p:cNvPr id="24"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5"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8" name="Group 17"/>
              <p:cNvGrpSpPr>
                <a:grpSpLocks/>
              </p:cNvGrpSpPr>
              <p:nvPr/>
            </p:nvGrpSpPr>
            <p:grpSpPr bwMode="auto">
              <a:xfrm>
                <a:off x="144" y="0"/>
                <a:ext cx="5616" cy="144"/>
                <a:chOff x="96" y="-48"/>
                <a:chExt cx="5520" cy="144"/>
              </a:xfrm>
            </p:grpSpPr>
            <p:sp>
              <p:nvSpPr>
                <p:cNvPr id="22" name="Rectangle 21"/>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3" name="Rectangle 22"/>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9" name="Group 18"/>
              <p:cNvGrpSpPr>
                <a:grpSpLocks/>
              </p:cNvGrpSpPr>
              <p:nvPr/>
            </p:nvGrpSpPr>
            <p:grpSpPr bwMode="auto">
              <a:xfrm>
                <a:off x="144" y="4234"/>
                <a:ext cx="5616" cy="86"/>
                <a:chOff x="96" y="4176"/>
                <a:chExt cx="5520" cy="144"/>
              </a:xfrm>
            </p:grpSpPr>
            <p:sp>
              <p:nvSpPr>
                <p:cNvPr id="20"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1"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14" name="Rectangle 1945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14"/>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9643479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42723"/>
                                        </p:tgtEl>
                                        <p:attrNameLst>
                                          <p:attrName>style.visibility</p:attrName>
                                        </p:attrNameLst>
                                      </p:cBhvr>
                                      <p:to>
                                        <p:strVal val="visible"/>
                                      </p:to>
                                    </p:set>
                                    <p:anim calcmode="lin" valueType="num">
                                      <p:cBhvr additive="base">
                                        <p:cTn id="7" dur="500" fill="hold"/>
                                        <p:tgtEl>
                                          <p:spTgt spid="542723"/>
                                        </p:tgtEl>
                                        <p:attrNameLst>
                                          <p:attrName>ppt_x</p:attrName>
                                        </p:attrNameLst>
                                      </p:cBhvr>
                                      <p:tavLst>
                                        <p:tav tm="0">
                                          <p:val>
                                            <p:strVal val="0-#ppt_w/2"/>
                                          </p:val>
                                        </p:tav>
                                        <p:tav tm="100000">
                                          <p:val>
                                            <p:strVal val="#ppt_x"/>
                                          </p:val>
                                        </p:tav>
                                      </p:tavLst>
                                    </p:anim>
                                    <p:anim calcmode="lin" valueType="num">
                                      <p:cBhvr additive="base">
                                        <p:cTn id="8" dur="500" fill="hold"/>
                                        <p:tgtEl>
                                          <p:spTgt spid="542723"/>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542726"/>
                                        </p:tgtEl>
                                        <p:attrNameLst>
                                          <p:attrName>style.visibility</p:attrName>
                                        </p:attrNameLst>
                                      </p:cBhvr>
                                      <p:to>
                                        <p:strVal val="visible"/>
                                      </p:to>
                                    </p:set>
                                    <p:anim calcmode="lin" valueType="num">
                                      <p:cBhvr additive="base">
                                        <p:cTn id="13" dur="500" fill="hold"/>
                                        <p:tgtEl>
                                          <p:spTgt spid="542726"/>
                                        </p:tgtEl>
                                        <p:attrNameLst>
                                          <p:attrName>ppt_x</p:attrName>
                                        </p:attrNameLst>
                                      </p:cBhvr>
                                      <p:tavLst>
                                        <p:tav tm="0">
                                          <p:val>
                                            <p:strVal val="0-#ppt_w/2"/>
                                          </p:val>
                                        </p:tav>
                                        <p:tav tm="100000">
                                          <p:val>
                                            <p:strVal val="#ppt_x"/>
                                          </p:val>
                                        </p:tav>
                                      </p:tavLst>
                                    </p:anim>
                                    <p:anim calcmode="lin" valueType="num">
                                      <p:cBhvr additive="base">
                                        <p:cTn id="14" dur="500" fill="hold"/>
                                        <p:tgtEl>
                                          <p:spTgt spid="542726"/>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542724"/>
                                        </p:tgtEl>
                                        <p:attrNameLst>
                                          <p:attrName>style.visibility</p:attrName>
                                        </p:attrNameLst>
                                      </p:cBhvr>
                                      <p:to>
                                        <p:strVal val="visible"/>
                                      </p:to>
                                    </p:set>
                                    <p:anim calcmode="lin" valueType="num">
                                      <p:cBhvr additive="base">
                                        <p:cTn id="19" dur="500" fill="hold"/>
                                        <p:tgtEl>
                                          <p:spTgt spid="542724"/>
                                        </p:tgtEl>
                                        <p:attrNameLst>
                                          <p:attrName>ppt_x</p:attrName>
                                        </p:attrNameLst>
                                      </p:cBhvr>
                                      <p:tavLst>
                                        <p:tav tm="0">
                                          <p:val>
                                            <p:strVal val="0-#ppt_w/2"/>
                                          </p:val>
                                        </p:tav>
                                        <p:tav tm="100000">
                                          <p:val>
                                            <p:strVal val="#ppt_x"/>
                                          </p:val>
                                        </p:tav>
                                      </p:tavLst>
                                    </p:anim>
                                    <p:anim calcmode="lin" valueType="num">
                                      <p:cBhvr additive="base">
                                        <p:cTn id="20" dur="500" fill="hold"/>
                                        <p:tgtEl>
                                          <p:spTgt spid="542724"/>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nodeType="clickEffect">
                                  <p:stCondLst>
                                    <p:cond delay="0"/>
                                  </p:stCondLst>
                                  <p:childTnLst>
                                    <p:set>
                                      <p:cBhvr>
                                        <p:cTn id="24" dur="1" fill="hold">
                                          <p:stCondLst>
                                            <p:cond delay="0"/>
                                          </p:stCondLst>
                                        </p:cTn>
                                        <p:tgtEl>
                                          <p:spTgt spid="542729"/>
                                        </p:tgtEl>
                                        <p:attrNameLst>
                                          <p:attrName>style.visibility</p:attrName>
                                        </p:attrNameLst>
                                      </p:cBhvr>
                                      <p:to>
                                        <p:strVal val="visible"/>
                                      </p:to>
                                    </p:set>
                                    <p:anim calcmode="lin" valueType="num">
                                      <p:cBhvr additive="base">
                                        <p:cTn id="25" dur="500" fill="hold"/>
                                        <p:tgtEl>
                                          <p:spTgt spid="542729"/>
                                        </p:tgtEl>
                                        <p:attrNameLst>
                                          <p:attrName>ppt_x</p:attrName>
                                        </p:attrNameLst>
                                      </p:cBhvr>
                                      <p:tavLst>
                                        <p:tav tm="0">
                                          <p:val>
                                            <p:strVal val="0-#ppt_w/2"/>
                                          </p:val>
                                        </p:tav>
                                        <p:tav tm="100000">
                                          <p:val>
                                            <p:strVal val="#ppt_x"/>
                                          </p:val>
                                        </p:tav>
                                      </p:tavLst>
                                    </p:anim>
                                    <p:anim calcmode="lin" valueType="num">
                                      <p:cBhvr additive="base">
                                        <p:cTn id="26" dur="500" fill="hold"/>
                                        <p:tgtEl>
                                          <p:spTgt spid="542729"/>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542725"/>
                                        </p:tgtEl>
                                        <p:attrNameLst>
                                          <p:attrName>style.visibility</p:attrName>
                                        </p:attrNameLst>
                                      </p:cBhvr>
                                      <p:to>
                                        <p:strVal val="visible"/>
                                      </p:to>
                                    </p:set>
                                    <p:anim calcmode="lin" valueType="num">
                                      <p:cBhvr additive="base">
                                        <p:cTn id="31" dur="500" fill="hold"/>
                                        <p:tgtEl>
                                          <p:spTgt spid="542725"/>
                                        </p:tgtEl>
                                        <p:attrNameLst>
                                          <p:attrName>ppt_x</p:attrName>
                                        </p:attrNameLst>
                                      </p:cBhvr>
                                      <p:tavLst>
                                        <p:tav tm="0">
                                          <p:val>
                                            <p:strVal val="0-#ppt_w/2"/>
                                          </p:val>
                                        </p:tav>
                                        <p:tav tm="100000">
                                          <p:val>
                                            <p:strVal val="#ppt_x"/>
                                          </p:val>
                                        </p:tav>
                                      </p:tavLst>
                                    </p:anim>
                                    <p:anim calcmode="lin" valueType="num">
                                      <p:cBhvr additive="base">
                                        <p:cTn id="32" dur="500" fill="hold"/>
                                        <p:tgtEl>
                                          <p:spTgt spid="542725"/>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nodeType="clickEffect">
                                  <p:stCondLst>
                                    <p:cond delay="0"/>
                                  </p:stCondLst>
                                  <p:childTnLst>
                                    <p:set>
                                      <p:cBhvr>
                                        <p:cTn id="36" dur="1" fill="hold">
                                          <p:stCondLst>
                                            <p:cond delay="0"/>
                                          </p:stCondLst>
                                        </p:cTn>
                                        <p:tgtEl>
                                          <p:spTgt spid="542730"/>
                                        </p:tgtEl>
                                        <p:attrNameLst>
                                          <p:attrName>style.visibility</p:attrName>
                                        </p:attrNameLst>
                                      </p:cBhvr>
                                      <p:to>
                                        <p:strVal val="visible"/>
                                      </p:to>
                                    </p:set>
                                    <p:anim calcmode="lin" valueType="num">
                                      <p:cBhvr additive="base">
                                        <p:cTn id="37" dur="500" fill="hold"/>
                                        <p:tgtEl>
                                          <p:spTgt spid="542730"/>
                                        </p:tgtEl>
                                        <p:attrNameLst>
                                          <p:attrName>ppt_x</p:attrName>
                                        </p:attrNameLst>
                                      </p:cBhvr>
                                      <p:tavLst>
                                        <p:tav tm="0">
                                          <p:val>
                                            <p:strVal val="0-#ppt_w/2"/>
                                          </p:val>
                                        </p:tav>
                                        <p:tav tm="100000">
                                          <p:val>
                                            <p:strVal val="#ppt_x"/>
                                          </p:val>
                                        </p:tav>
                                      </p:tavLst>
                                    </p:anim>
                                    <p:anim calcmode="lin" valueType="num">
                                      <p:cBhvr additive="base">
                                        <p:cTn id="38" dur="500" fill="hold"/>
                                        <p:tgtEl>
                                          <p:spTgt spid="542730"/>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nodeType="clickEffect">
                                  <p:stCondLst>
                                    <p:cond delay="0"/>
                                  </p:stCondLst>
                                  <p:childTnLst>
                                    <p:set>
                                      <p:cBhvr>
                                        <p:cTn id="42" dur="1" fill="hold">
                                          <p:stCondLst>
                                            <p:cond delay="0"/>
                                          </p:stCondLst>
                                        </p:cTn>
                                        <p:tgtEl>
                                          <p:spTgt spid="542731"/>
                                        </p:tgtEl>
                                        <p:attrNameLst>
                                          <p:attrName>style.visibility</p:attrName>
                                        </p:attrNameLst>
                                      </p:cBhvr>
                                      <p:to>
                                        <p:strVal val="visible"/>
                                      </p:to>
                                    </p:set>
                                    <p:anim calcmode="lin" valueType="num">
                                      <p:cBhvr additive="base">
                                        <p:cTn id="43" dur="500" fill="hold"/>
                                        <p:tgtEl>
                                          <p:spTgt spid="542731"/>
                                        </p:tgtEl>
                                        <p:attrNameLst>
                                          <p:attrName>ppt_x</p:attrName>
                                        </p:attrNameLst>
                                      </p:cBhvr>
                                      <p:tavLst>
                                        <p:tav tm="0">
                                          <p:val>
                                            <p:strVal val="0-#ppt_w/2"/>
                                          </p:val>
                                        </p:tav>
                                        <p:tav tm="100000">
                                          <p:val>
                                            <p:strVal val="#ppt_x"/>
                                          </p:val>
                                        </p:tav>
                                      </p:tavLst>
                                    </p:anim>
                                    <p:anim calcmode="lin" valueType="num">
                                      <p:cBhvr additive="base">
                                        <p:cTn id="44" dur="500" fill="hold"/>
                                        <p:tgtEl>
                                          <p:spTgt spid="542731"/>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nodeType="clickEffect">
                                  <p:stCondLst>
                                    <p:cond delay="0"/>
                                  </p:stCondLst>
                                  <p:childTnLst>
                                    <p:set>
                                      <p:cBhvr>
                                        <p:cTn id="48" dur="1" fill="hold">
                                          <p:stCondLst>
                                            <p:cond delay="0"/>
                                          </p:stCondLst>
                                        </p:cTn>
                                        <p:tgtEl>
                                          <p:spTgt spid="542732"/>
                                        </p:tgtEl>
                                        <p:attrNameLst>
                                          <p:attrName>style.visibility</p:attrName>
                                        </p:attrNameLst>
                                      </p:cBhvr>
                                      <p:to>
                                        <p:strVal val="visible"/>
                                      </p:to>
                                    </p:set>
                                    <p:anim calcmode="lin" valueType="num">
                                      <p:cBhvr additive="base">
                                        <p:cTn id="49" dur="500" fill="hold"/>
                                        <p:tgtEl>
                                          <p:spTgt spid="542732"/>
                                        </p:tgtEl>
                                        <p:attrNameLst>
                                          <p:attrName>ppt_x</p:attrName>
                                        </p:attrNameLst>
                                      </p:cBhvr>
                                      <p:tavLst>
                                        <p:tav tm="0">
                                          <p:val>
                                            <p:strVal val="0-#ppt_w/2"/>
                                          </p:val>
                                        </p:tav>
                                        <p:tav tm="100000">
                                          <p:val>
                                            <p:strVal val="#ppt_x"/>
                                          </p:val>
                                        </p:tav>
                                      </p:tavLst>
                                    </p:anim>
                                    <p:anim calcmode="lin" valueType="num">
                                      <p:cBhvr additive="base">
                                        <p:cTn id="50" dur="500" fill="hold"/>
                                        <p:tgtEl>
                                          <p:spTgt spid="542732"/>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nodeType="clickEffect">
                                  <p:stCondLst>
                                    <p:cond delay="0"/>
                                  </p:stCondLst>
                                  <p:childTnLst>
                                    <p:set>
                                      <p:cBhvr>
                                        <p:cTn id="54" dur="1" fill="hold">
                                          <p:stCondLst>
                                            <p:cond delay="0"/>
                                          </p:stCondLst>
                                        </p:cTn>
                                        <p:tgtEl>
                                          <p:spTgt spid="542733"/>
                                        </p:tgtEl>
                                        <p:attrNameLst>
                                          <p:attrName>style.visibility</p:attrName>
                                        </p:attrNameLst>
                                      </p:cBhvr>
                                      <p:to>
                                        <p:strVal val="visible"/>
                                      </p:to>
                                    </p:set>
                                    <p:anim calcmode="lin" valueType="num">
                                      <p:cBhvr additive="base">
                                        <p:cTn id="55" dur="500" fill="hold"/>
                                        <p:tgtEl>
                                          <p:spTgt spid="542733"/>
                                        </p:tgtEl>
                                        <p:attrNameLst>
                                          <p:attrName>ppt_x</p:attrName>
                                        </p:attrNameLst>
                                      </p:cBhvr>
                                      <p:tavLst>
                                        <p:tav tm="0">
                                          <p:val>
                                            <p:strVal val="0-#ppt_w/2"/>
                                          </p:val>
                                        </p:tav>
                                        <p:tav tm="100000">
                                          <p:val>
                                            <p:strVal val="#ppt_x"/>
                                          </p:val>
                                        </p:tav>
                                      </p:tavLst>
                                    </p:anim>
                                    <p:anim calcmode="lin" valueType="num">
                                      <p:cBhvr additive="base">
                                        <p:cTn id="56" dur="500" fill="hold"/>
                                        <p:tgtEl>
                                          <p:spTgt spid="5427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23" grpId="0" autoUpdateAnimBg="0"/>
      <p:bldP spid="542724" grpId="0" autoUpdateAnimBg="0"/>
      <p:bldP spid="542725"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70" name="Rectangle 2"/>
          <p:cNvSpPr>
            <a:spLocks noGrp="1" noChangeArrowheads="1"/>
          </p:cNvSpPr>
          <p:nvPr>
            <p:ph type="title"/>
          </p:nvPr>
        </p:nvSpPr>
        <p:spPr>
          <a:xfrm>
            <a:off x="0" y="304800"/>
            <a:ext cx="7391400" cy="609600"/>
          </a:xfrm>
        </p:spPr>
        <p:txBody>
          <a:bodyPr/>
          <a:lstStyle/>
          <a:p>
            <a:r>
              <a:rPr lang="en-US" sz="2800" dirty="0"/>
              <a:t>One Dimensional Transient Conduction </a:t>
            </a:r>
          </a:p>
        </p:txBody>
      </p:sp>
      <p:graphicFrame>
        <p:nvGraphicFramePr>
          <p:cNvPr id="467971" name="Object 3"/>
          <p:cNvGraphicFramePr>
            <a:graphicFrameLocks noChangeAspect="1"/>
          </p:cNvGraphicFramePr>
          <p:nvPr/>
        </p:nvGraphicFramePr>
        <p:xfrm>
          <a:off x="1085850" y="1905000"/>
          <a:ext cx="2324100" cy="1257300"/>
        </p:xfrm>
        <a:graphic>
          <a:graphicData uri="http://schemas.openxmlformats.org/presentationml/2006/ole">
            <mc:AlternateContent xmlns:mc="http://schemas.openxmlformats.org/markup-compatibility/2006">
              <mc:Choice xmlns:v="urn:schemas-microsoft-com:vml" Requires="v">
                <p:oleObj spid="_x0000_s444427" name="Equation" r:id="rId3" imgW="774360" imgH="419040" progId="Equation.3">
                  <p:embed/>
                </p:oleObj>
              </mc:Choice>
              <mc:Fallback>
                <p:oleObj name="Equation" r:id="rId3" imgW="774360" imgH="41904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5850" y="1905000"/>
                        <a:ext cx="2324100" cy="1257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46797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76800" y="1600200"/>
            <a:ext cx="4267200" cy="37909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67973" name="Text Box 5"/>
          <p:cNvSpPr txBox="1">
            <a:spLocks noChangeArrowheads="1"/>
          </p:cNvSpPr>
          <p:nvPr/>
        </p:nvSpPr>
        <p:spPr bwMode="auto">
          <a:xfrm>
            <a:off x="593725" y="1260475"/>
            <a:ext cx="4533900"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b="1"/>
              <a:t>Governing Differential Equation:</a:t>
            </a:r>
          </a:p>
        </p:txBody>
      </p:sp>
      <p:sp>
        <p:nvSpPr>
          <p:cNvPr id="467974" name="Text Box 6"/>
          <p:cNvSpPr txBox="1">
            <a:spLocks noChangeArrowheads="1"/>
          </p:cNvSpPr>
          <p:nvPr/>
        </p:nvSpPr>
        <p:spPr bwMode="auto">
          <a:xfrm>
            <a:off x="288925" y="3546475"/>
            <a:ext cx="2462213"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b="1" dirty="0"/>
              <a:t>Initial Condition:</a:t>
            </a:r>
          </a:p>
        </p:txBody>
      </p:sp>
      <p:sp>
        <p:nvSpPr>
          <p:cNvPr id="467975" name="Text Box 7"/>
          <p:cNvSpPr txBox="1">
            <a:spLocks noChangeArrowheads="1"/>
          </p:cNvSpPr>
          <p:nvPr/>
        </p:nvSpPr>
        <p:spPr bwMode="auto">
          <a:xfrm>
            <a:off x="898525" y="4181475"/>
            <a:ext cx="1705916" cy="52322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800" i="1" dirty="0" smtClean="0"/>
              <a:t>T(x,0)= </a:t>
            </a:r>
            <a:r>
              <a:rPr lang="en-US" sz="2800" i="1" dirty="0"/>
              <a:t>T</a:t>
            </a:r>
            <a:r>
              <a:rPr lang="en-US" sz="2800" i="1" baseline="-25000" dirty="0"/>
              <a:t>0</a:t>
            </a:r>
            <a:endParaRPr lang="en-US" sz="2800" i="1" dirty="0"/>
          </a:p>
        </p:txBody>
      </p:sp>
      <p:sp>
        <p:nvSpPr>
          <p:cNvPr id="467976" name="Text Box 8"/>
          <p:cNvSpPr txBox="1">
            <a:spLocks noChangeArrowheads="1"/>
          </p:cNvSpPr>
          <p:nvPr/>
        </p:nvSpPr>
        <p:spPr bwMode="auto">
          <a:xfrm>
            <a:off x="365125" y="4918075"/>
            <a:ext cx="3090863"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b="1"/>
              <a:t>Boundary Conditions:</a:t>
            </a:r>
          </a:p>
        </p:txBody>
      </p:sp>
      <p:sp>
        <p:nvSpPr>
          <p:cNvPr id="467977" name="Text Box 9"/>
          <p:cNvSpPr txBox="1">
            <a:spLocks noChangeArrowheads="1"/>
          </p:cNvSpPr>
          <p:nvPr/>
        </p:nvSpPr>
        <p:spPr bwMode="auto">
          <a:xfrm>
            <a:off x="593725" y="5673725"/>
            <a:ext cx="2066925"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i="1" dirty="0"/>
              <a:t>T(</a:t>
            </a:r>
            <a:r>
              <a:rPr lang="en-US" i="1" dirty="0">
                <a:sym typeface="Symbol" panose="05050102010706020507" pitchFamily="18" charset="2"/>
              </a:rPr>
              <a:t></a:t>
            </a:r>
            <a:r>
              <a:rPr lang="en-US" i="1" dirty="0" err="1"/>
              <a:t>L,t</a:t>
            </a:r>
            <a:r>
              <a:rPr lang="en-US" i="1" dirty="0"/>
              <a:t>)=</a:t>
            </a:r>
            <a:r>
              <a:rPr lang="en-US" i="1" dirty="0" err="1"/>
              <a:t>T</a:t>
            </a:r>
            <a:r>
              <a:rPr lang="en-US" i="1" baseline="-25000" dirty="0" err="1"/>
              <a:t>s</a:t>
            </a:r>
            <a:r>
              <a:rPr lang="en-US" i="1" dirty="0"/>
              <a:t> </a:t>
            </a:r>
            <a:r>
              <a:rPr lang="en-US" i="1" dirty="0">
                <a:sym typeface="Symbol" panose="05050102010706020507" pitchFamily="18" charset="2"/>
              </a:rPr>
              <a:t>T</a:t>
            </a:r>
            <a:r>
              <a:rPr lang="en-US" i="1" baseline="-25000" dirty="0">
                <a:sym typeface="Symbol" panose="05050102010706020507" pitchFamily="18" charset="2"/>
              </a:rPr>
              <a:t></a:t>
            </a:r>
            <a:endParaRPr lang="en-US" i="1" dirty="0"/>
          </a:p>
        </p:txBody>
      </p:sp>
      <p:grpSp>
        <p:nvGrpSpPr>
          <p:cNvPr id="10" name="Group 16"/>
          <p:cNvGrpSpPr>
            <a:grpSpLocks/>
          </p:cNvGrpSpPr>
          <p:nvPr/>
        </p:nvGrpSpPr>
        <p:grpSpPr bwMode="auto">
          <a:xfrm>
            <a:off x="0" y="0"/>
            <a:ext cx="9144000" cy="6858000"/>
            <a:chOff x="0" y="0"/>
            <a:chExt cx="9144000" cy="6858000"/>
          </a:xfrm>
        </p:grpSpPr>
        <p:grpSp>
          <p:nvGrpSpPr>
            <p:cNvPr id="11" name="Group 8"/>
            <p:cNvGrpSpPr>
              <a:grpSpLocks/>
            </p:cNvGrpSpPr>
            <p:nvPr/>
          </p:nvGrpSpPr>
          <p:grpSpPr bwMode="auto">
            <a:xfrm>
              <a:off x="0" y="0"/>
              <a:ext cx="9144000" cy="6858000"/>
              <a:chOff x="0" y="0"/>
              <a:chExt cx="5760" cy="4320"/>
            </a:xfrm>
          </p:grpSpPr>
          <p:grpSp>
            <p:nvGrpSpPr>
              <p:cNvPr id="14" name="Group 13"/>
              <p:cNvGrpSpPr>
                <a:grpSpLocks/>
              </p:cNvGrpSpPr>
              <p:nvPr/>
            </p:nvGrpSpPr>
            <p:grpSpPr bwMode="auto">
              <a:xfrm>
                <a:off x="0" y="0"/>
                <a:ext cx="192" cy="4320"/>
                <a:chOff x="0" y="-48"/>
                <a:chExt cx="144" cy="4368"/>
              </a:xfrm>
            </p:grpSpPr>
            <p:sp>
              <p:nvSpPr>
                <p:cNvPr id="24"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5"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5" name="Group 12"/>
              <p:cNvGrpSpPr>
                <a:grpSpLocks/>
              </p:cNvGrpSpPr>
              <p:nvPr/>
            </p:nvGrpSpPr>
            <p:grpSpPr bwMode="auto">
              <a:xfrm>
                <a:off x="5674" y="24"/>
                <a:ext cx="86" cy="4296"/>
                <a:chOff x="5616" y="-48"/>
                <a:chExt cx="144" cy="4368"/>
              </a:xfrm>
            </p:grpSpPr>
            <p:sp>
              <p:nvSpPr>
                <p:cNvPr id="22"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3"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6" name="Group 15"/>
              <p:cNvGrpSpPr>
                <a:grpSpLocks/>
              </p:cNvGrpSpPr>
              <p:nvPr/>
            </p:nvGrpSpPr>
            <p:grpSpPr bwMode="auto">
              <a:xfrm>
                <a:off x="144" y="0"/>
                <a:ext cx="5616" cy="144"/>
                <a:chOff x="96" y="-48"/>
                <a:chExt cx="5520" cy="144"/>
              </a:xfrm>
            </p:grpSpPr>
            <p:sp>
              <p:nvSpPr>
                <p:cNvPr id="20" name="Rectangle 19"/>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1" name="Rectangle 20"/>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7" name="Group 16"/>
              <p:cNvGrpSpPr>
                <a:grpSpLocks/>
              </p:cNvGrpSpPr>
              <p:nvPr/>
            </p:nvGrpSpPr>
            <p:grpSpPr bwMode="auto">
              <a:xfrm>
                <a:off x="144" y="4234"/>
                <a:ext cx="5616" cy="86"/>
                <a:chOff x="96" y="4176"/>
                <a:chExt cx="5520" cy="144"/>
              </a:xfrm>
            </p:grpSpPr>
            <p:sp>
              <p:nvSpPr>
                <p:cNvPr id="18" name="Rectangle 17"/>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9" name="Rectangle 18"/>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12" name="Rectangle 1945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5066672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994" name="Rectangle 2"/>
          <p:cNvSpPr>
            <a:spLocks noGrp="1" noChangeArrowheads="1"/>
          </p:cNvSpPr>
          <p:nvPr>
            <p:ph type="title"/>
          </p:nvPr>
        </p:nvSpPr>
        <p:spPr>
          <a:xfrm>
            <a:off x="255588" y="215717"/>
            <a:ext cx="6413793" cy="762000"/>
          </a:xfrm>
        </p:spPr>
        <p:txBody>
          <a:bodyPr/>
          <a:lstStyle/>
          <a:p>
            <a:r>
              <a:rPr lang="en-US" sz="2800" dirty="0"/>
              <a:t>Non-</a:t>
            </a:r>
            <a:r>
              <a:rPr lang="en-US" sz="2800" dirty="0" err="1"/>
              <a:t>dimensionalization</a:t>
            </a:r>
            <a:r>
              <a:rPr lang="en-US" sz="2800" dirty="0"/>
              <a:t> of GDE</a:t>
            </a:r>
          </a:p>
        </p:txBody>
      </p:sp>
      <p:sp>
        <p:nvSpPr>
          <p:cNvPr id="468995" name="Rectangle 3"/>
          <p:cNvSpPr>
            <a:spLocks noChangeArrowheads="1"/>
          </p:cNvSpPr>
          <p:nvPr/>
        </p:nvSpPr>
        <p:spPr bwMode="auto">
          <a:xfrm>
            <a:off x="381000" y="1143000"/>
            <a:ext cx="7545388"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atin typeface="Arial" panose="020B0604020202020204" pitchFamily="34" charset="0"/>
              </a:rPr>
              <a:t>Define a Non dimensional variable for the x-coordinate</a:t>
            </a:r>
          </a:p>
        </p:txBody>
      </p:sp>
      <p:sp>
        <p:nvSpPr>
          <p:cNvPr id="468996" name="Rectangle 4"/>
          <p:cNvSpPr>
            <a:spLocks noChangeArrowheads="1"/>
          </p:cNvSpPr>
          <p:nvPr/>
        </p:nvSpPr>
        <p:spPr bwMode="auto">
          <a:xfrm>
            <a:off x="343161" y="2857500"/>
            <a:ext cx="7594600"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atin typeface="Arial" panose="020B0604020202020204" pitchFamily="34" charset="0"/>
              </a:rPr>
              <a:t>Define a Non dimensional variable for the temperature:</a:t>
            </a:r>
          </a:p>
        </p:txBody>
      </p:sp>
      <p:graphicFrame>
        <p:nvGraphicFramePr>
          <p:cNvPr id="468997" name="Object 5"/>
          <p:cNvGraphicFramePr>
            <a:graphicFrameLocks noChangeAspect="1"/>
          </p:cNvGraphicFramePr>
          <p:nvPr/>
        </p:nvGraphicFramePr>
        <p:xfrm>
          <a:off x="1524000" y="1676400"/>
          <a:ext cx="4648200" cy="1000125"/>
        </p:xfrm>
        <a:graphic>
          <a:graphicData uri="http://schemas.openxmlformats.org/presentationml/2006/ole">
            <mc:AlternateContent xmlns:mc="http://schemas.openxmlformats.org/markup-compatibility/2006">
              <mc:Choice xmlns:v="urn:schemas-microsoft-com:vml" Requires="v">
                <p:oleObj spid="_x0000_s445469" name="Equation" r:id="rId4" imgW="1828800" imgH="393480" progId="Equation.3">
                  <p:embed/>
                </p:oleObj>
              </mc:Choice>
              <mc:Fallback>
                <p:oleObj name="Equation" r:id="rId4" imgW="1828800" imgH="39348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1676400"/>
                        <a:ext cx="4648200" cy="1000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68998" name="Object 6"/>
          <p:cNvGraphicFramePr>
            <a:graphicFrameLocks noChangeAspect="1"/>
          </p:cNvGraphicFramePr>
          <p:nvPr>
            <p:extLst>
              <p:ext uri="{D42A27DB-BD31-4B8C-83A1-F6EECF244321}">
                <p14:modId xmlns:p14="http://schemas.microsoft.com/office/powerpoint/2010/main" val="4026585931"/>
              </p:ext>
            </p:extLst>
          </p:nvPr>
        </p:nvGraphicFramePr>
        <p:xfrm>
          <a:off x="494316" y="3593733"/>
          <a:ext cx="8348663" cy="968375"/>
        </p:xfrm>
        <a:graphic>
          <a:graphicData uri="http://schemas.openxmlformats.org/presentationml/2006/ole">
            <mc:AlternateContent xmlns:mc="http://schemas.openxmlformats.org/markup-compatibility/2006">
              <mc:Choice xmlns:v="urn:schemas-microsoft-com:vml" Requires="v">
                <p:oleObj spid="_x0000_s445470" name="Equation" r:id="rId6" imgW="3720960" imgH="431640" progId="Equation.3">
                  <p:embed/>
                </p:oleObj>
              </mc:Choice>
              <mc:Fallback>
                <p:oleObj name="Equation" r:id="rId6" imgW="3720960" imgH="43164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4316" y="3593733"/>
                        <a:ext cx="8348663" cy="968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68999" name="Text Box 7"/>
          <p:cNvSpPr txBox="1">
            <a:spLocks noChangeArrowheads="1"/>
          </p:cNvSpPr>
          <p:nvPr/>
        </p:nvSpPr>
        <p:spPr bwMode="auto">
          <a:xfrm>
            <a:off x="365907" y="4670058"/>
            <a:ext cx="6188075"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b="1" dirty="0"/>
              <a:t>Substitute  Dimensionless variables into GDE:</a:t>
            </a:r>
          </a:p>
        </p:txBody>
      </p:sp>
      <p:graphicFrame>
        <p:nvGraphicFramePr>
          <p:cNvPr id="469000" name="Object 8"/>
          <p:cNvGraphicFramePr>
            <a:graphicFrameLocks noChangeAspect="1"/>
          </p:cNvGraphicFramePr>
          <p:nvPr/>
        </p:nvGraphicFramePr>
        <p:xfrm>
          <a:off x="708025" y="5334000"/>
          <a:ext cx="7421563" cy="1181100"/>
        </p:xfrm>
        <a:graphic>
          <a:graphicData uri="http://schemas.openxmlformats.org/presentationml/2006/ole">
            <mc:AlternateContent xmlns:mc="http://schemas.openxmlformats.org/markup-compatibility/2006">
              <mc:Choice xmlns:v="urn:schemas-microsoft-com:vml" Requires="v">
                <p:oleObj spid="_x0000_s445471" name="Equation" r:id="rId8" imgW="2793960" imgH="444240" progId="Equation.3">
                  <p:embed/>
                </p:oleObj>
              </mc:Choice>
              <mc:Fallback>
                <p:oleObj name="Equation" r:id="rId8" imgW="2793960" imgH="44424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8025" y="5334000"/>
                        <a:ext cx="7421563" cy="1181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9" name="Group 16"/>
          <p:cNvGrpSpPr>
            <a:grpSpLocks/>
          </p:cNvGrpSpPr>
          <p:nvPr/>
        </p:nvGrpSpPr>
        <p:grpSpPr bwMode="auto">
          <a:xfrm>
            <a:off x="0" y="0"/>
            <a:ext cx="9144000" cy="6858000"/>
            <a:chOff x="0" y="0"/>
            <a:chExt cx="9144000" cy="6858000"/>
          </a:xfrm>
        </p:grpSpPr>
        <p:grpSp>
          <p:nvGrpSpPr>
            <p:cNvPr id="10" name="Group 8"/>
            <p:cNvGrpSpPr>
              <a:grpSpLocks/>
            </p:cNvGrpSpPr>
            <p:nvPr/>
          </p:nvGrpSpPr>
          <p:grpSpPr bwMode="auto">
            <a:xfrm>
              <a:off x="0" y="0"/>
              <a:ext cx="9144000" cy="6858000"/>
              <a:chOff x="0" y="0"/>
              <a:chExt cx="5760" cy="4320"/>
            </a:xfrm>
          </p:grpSpPr>
          <p:grpSp>
            <p:nvGrpSpPr>
              <p:cNvPr id="13" name="Group 12"/>
              <p:cNvGrpSpPr>
                <a:grpSpLocks/>
              </p:cNvGrpSpPr>
              <p:nvPr/>
            </p:nvGrpSpPr>
            <p:grpSpPr bwMode="auto">
              <a:xfrm>
                <a:off x="0" y="0"/>
                <a:ext cx="192" cy="4320"/>
                <a:chOff x="0" y="-48"/>
                <a:chExt cx="144" cy="4368"/>
              </a:xfrm>
            </p:grpSpPr>
            <p:sp>
              <p:nvSpPr>
                <p:cNvPr id="23"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4"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4" name="Group 12"/>
              <p:cNvGrpSpPr>
                <a:grpSpLocks/>
              </p:cNvGrpSpPr>
              <p:nvPr/>
            </p:nvGrpSpPr>
            <p:grpSpPr bwMode="auto">
              <a:xfrm>
                <a:off x="5674" y="24"/>
                <a:ext cx="86" cy="4296"/>
                <a:chOff x="5616" y="-48"/>
                <a:chExt cx="144" cy="4368"/>
              </a:xfrm>
            </p:grpSpPr>
            <p:sp>
              <p:nvSpPr>
                <p:cNvPr id="21"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2"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5" name="Group 14"/>
              <p:cNvGrpSpPr>
                <a:grpSpLocks/>
              </p:cNvGrpSpPr>
              <p:nvPr/>
            </p:nvGrpSpPr>
            <p:grpSpPr bwMode="auto">
              <a:xfrm>
                <a:off x="144" y="0"/>
                <a:ext cx="5616" cy="144"/>
                <a:chOff x="96" y="-48"/>
                <a:chExt cx="5520" cy="144"/>
              </a:xfrm>
            </p:grpSpPr>
            <p:sp>
              <p:nvSpPr>
                <p:cNvPr id="19" name="Rectangle 18"/>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0" name="Rectangle 19"/>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6" name="Group 15"/>
              <p:cNvGrpSpPr>
                <a:grpSpLocks/>
              </p:cNvGrpSpPr>
              <p:nvPr/>
            </p:nvGrpSpPr>
            <p:grpSpPr bwMode="auto">
              <a:xfrm>
                <a:off x="144" y="4234"/>
                <a:ext cx="5616" cy="86"/>
                <a:chOff x="96" y="4176"/>
                <a:chExt cx="5520" cy="144"/>
              </a:xfrm>
            </p:grpSpPr>
            <p:sp>
              <p:nvSpPr>
                <p:cNvPr id="17" name="Rectangle 16"/>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8" name="Rectangle 17"/>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11" name="Rectangle 1945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5542843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468995">
                                            <p:txEl>
                                              <p:pRg st="0" end="0"/>
                                            </p:txEl>
                                          </p:spTgt>
                                        </p:tgtEl>
                                        <p:attrNameLst>
                                          <p:attrName>style.visibility</p:attrName>
                                        </p:attrNameLst>
                                      </p:cBhvr>
                                      <p:to>
                                        <p:strVal val="visible"/>
                                      </p:to>
                                    </p:set>
                                    <p:animEffect transition="in" filter="box(out)">
                                      <p:cBhvr>
                                        <p:cTn id="7" dur="500"/>
                                        <p:tgtEl>
                                          <p:spTgt spid="468995">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468997"/>
                                        </p:tgtEl>
                                        <p:attrNameLst>
                                          <p:attrName>style.visibility</p:attrName>
                                        </p:attrNameLst>
                                      </p:cBhvr>
                                      <p:to>
                                        <p:strVal val="visible"/>
                                      </p:to>
                                    </p:set>
                                    <p:animEffect transition="in" filter="box(out)">
                                      <p:cBhvr>
                                        <p:cTn id="12" dur="500"/>
                                        <p:tgtEl>
                                          <p:spTgt spid="468997"/>
                                        </p:tgtEl>
                                      </p:cBhvr>
                                    </p:animEffect>
                                  </p:childTnLst>
                                  <p:subTnLst>
                                    <p:audio>
                                      <p:cMediaNode>
                                        <p:cTn display="0" masterRel="sameClick">
                                          <p:stCondLst>
                                            <p:cond evt="begin" delay="0">
                                              <p:tn val="10"/>
                                            </p:cond>
                                          </p:stCondLst>
                                          <p:endCondLst>
                                            <p:cond evt="onStopAudio" delay="0">
                                              <p:tgtEl>
                                                <p:sldTgt/>
                                              </p:tgtEl>
                                            </p:cond>
                                          </p:endCondLst>
                                        </p:cTn>
                                        <p:tgtEl>
                                          <p:sndTgt r:embed="rId3" name="camera.wav"/>
                                        </p:tgtEl>
                                      </p:cMediaNode>
                                    </p:audio>
                                  </p:sub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468996">
                                            <p:txEl>
                                              <p:pRg st="0" end="0"/>
                                            </p:txEl>
                                          </p:spTgt>
                                        </p:tgtEl>
                                        <p:attrNameLst>
                                          <p:attrName>style.visibility</p:attrName>
                                        </p:attrNameLst>
                                      </p:cBhvr>
                                      <p:to>
                                        <p:strVal val="visible"/>
                                      </p:to>
                                    </p:set>
                                    <p:animEffect transition="in" filter="box(out)">
                                      <p:cBhvr>
                                        <p:cTn id="17" dur="500"/>
                                        <p:tgtEl>
                                          <p:spTgt spid="468996">
                                            <p:txEl>
                                              <p:pRg st="0" end="0"/>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3" name="camera.wav"/>
                                        </p:tgtEl>
                                      </p:cMediaNode>
                                    </p:audio>
                                  </p:sub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nodeType="clickEffect">
                                  <p:stCondLst>
                                    <p:cond delay="0"/>
                                  </p:stCondLst>
                                  <p:childTnLst>
                                    <p:set>
                                      <p:cBhvr>
                                        <p:cTn id="21" dur="1" fill="hold">
                                          <p:stCondLst>
                                            <p:cond delay="0"/>
                                          </p:stCondLst>
                                        </p:cTn>
                                        <p:tgtEl>
                                          <p:spTgt spid="468998"/>
                                        </p:tgtEl>
                                        <p:attrNameLst>
                                          <p:attrName>style.visibility</p:attrName>
                                        </p:attrNameLst>
                                      </p:cBhvr>
                                      <p:to>
                                        <p:strVal val="visible"/>
                                      </p:to>
                                    </p:set>
                                    <p:animEffect transition="in" filter="box(out)">
                                      <p:cBhvr>
                                        <p:cTn id="22" dur="500"/>
                                        <p:tgtEl>
                                          <p:spTgt spid="468998"/>
                                        </p:tgtEl>
                                      </p:cBhvr>
                                    </p:animEffect>
                                  </p:childTnLst>
                                  <p:subTnLst>
                                    <p:audio>
                                      <p:cMediaNode>
                                        <p:cTn display="0" masterRel="sameClick">
                                          <p:stCondLst>
                                            <p:cond evt="begin" delay="0">
                                              <p:tn val="20"/>
                                            </p:cond>
                                          </p:stCondLst>
                                          <p:endCondLst>
                                            <p:cond evt="onStopAudio" delay="0">
                                              <p:tgtEl>
                                                <p:sldTgt/>
                                              </p:tgtEl>
                                            </p:cond>
                                          </p:endCondLst>
                                        </p:cTn>
                                        <p:tgtEl>
                                          <p:sndTgt r:embed="rId3" name="camera.wav"/>
                                        </p:tgtEl>
                                      </p:cMediaNode>
                                    </p:audio>
                                  </p:sub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468999">
                                            <p:txEl>
                                              <p:pRg st="0" end="0"/>
                                            </p:txEl>
                                          </p:spTgt>
                                        </p:tgtEl>
                                        <p:attrNameLst>
                                          <p:attrName>style.visibility</p:attrName>
                                        </p:attrNameLst>
                                      </p:cBhvr>
                                      <p:to>
                                        <p:strVal val="visible"/>
                                      </p:to>
                                    </p:set>
                                    <p:animEffect transition="in" filter="box(out)">
                                      <p:cBhvr>
                                        <p:cTn id="27" dur="500"/>
                                        <p:tgtEl>
                                          <p:spTgt spid="468999">
                                            <p:txEl>
                                              <p:pRg st="0" end="0"/>
                                            </p:txEl>
                                          </p:spTgt>
                                        </p:tgtEl>
                                      </p:cBhvr>
                                    </p:animEffect>
                                  </p:childTnLst>
                                  <p:subTnLst>
                                    <p:audio>
                                      <p:cMediaNode>
                                        <p:cTn display="0" masterRel="sameClick">
                                          <p:stCondLst>
                                            <p:cond evt="begin" delay="0">
                                              <p:tn val="25"/>
                                            </p:cond>
                                          </p:stCondLst>
                                          <p:endCondLst>
                                            <p:cond evt="onStopAudio" delay="0">
                                              <p:tgtEl>
                                                <p:sldTgt/>
                                              </p:tgtEl>
                                            </p:cond>
                                          </p:endCondLst>
                                        </p:cTn>
                                        <p:tgtEl>
                                          <p:sndTgt r:embed="rId3" name="camera.wav"/>
                                        </p:tgtEl>
                                      </p:cMediaNode>
                                    </p:audio>
                                  </p:sub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nodeType="clickEffect">
                                  <p:stCondLst>
                                    <p:cond delay="0"/>
                                  </p:stCondLst>
                                  <p:childTnLst>
                                    <p:set>
                                      <p:cBhvr>
                                        <p:cTn id="31" dur="1" fill="hold">
                                          <p:stCondLst>
                                            <p:cond delay="0"/>
                                          </p:stCondLst>
                                        </p:cTn>
                                        <p:tgtEl>
                                          <p:spTgt spid="469000"/>
                                        </p:tgtEl>
                                        <p:attrNameLst>
                                          <p:attrName>style.visibility</p:attrName>
                                        </p:attrNameLst>
                                      </p:cBhvr>
                                      <p:to>
                                        <p:strVal val="visible"/>
                                      </p:to>
                                    </p:set>
                                    <p:animEffect transition="in" filter="box(out)">
                                      <p:cBhvr>
                                        <p:cTn id="32" dur="500"/>
                                        <p:tgtEl>
                                          <p:spTgt spid="469000"/>
                                        </p:tgtEl>
                                      </p:cBhvr>
                                    </p:animEffect>
                                  </p:childTnLst>
                                  <p:subTnLst>
                                    <p:audio>
                                      <p:cMediaNode>
                                        <p:cTn display="0" masterRel="sameClick">
                                          <p:stCondLst>
                                            <p:cond evt="begin" delay="0">
                                              <p:tn val="30"/>
                                            </p:cond>
                                          </p:stCondLst>
                                          <p:endCondLst>
                                            <p:cond evt="onStopAudio" delay="0">
                                              <p:tgtEl>
                                                <p:sldTgt/>
                                              </p:tgtEl>
                                            </p:cond>
                                          </p:endCondLst>
                                        </p:cTn>
                                        <p:tgtEl>
                                          <p:sndTgt r:embed="rId3"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8995" grpId="0" build="p" autoUpdateAnimBg="0"/>
      <p:bldP spid="468996" grpId="0" build="p" autoUpdateAnimBg="0"/>
      <p:bldP spid="468999"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70018" name="Object 2"/>
          <p:cNvGraphicFramePr>
            <a:graphicFrameLocks noChangeAspect="1"/>
          </p:cNvGraphicFramePr>
          <p:nvPr>
            <p:extLst>
              <p:ext uri="{D42A27DB-BD31-4B8C-83A1-F6EECF244321}">
                <p14:modId xmlns:p14="http://schemas.microsoft.com/office/powerpoint/2010/main" val="3647459537"/>
              </p:ext>
            </p:extLst>
          </p:nvPr>
        </p:nvGraphicFramePr>
        <p:xfrm>
          <a:off x="3048000" y="1104900"/>
          <a:ext cx="3009900" cy="1333500"/>
        </p:xfrm>
        <a:graphic>
          <a:graphicData uri="http://schemas.openxmlformats.org/presentationml/2006/ole">
            <mc:AlternateContent xmlns:mc="http://schemas.openxmlformats.org/markup-compatibility/2006">
              <mc:Choice xmlns:v="urn:schemas-microsoft-com:vml" Requires="v">
                <p:oleObj spid="_x0000_s446496" name="Equation" r:id="rId4" imgW="1002960" imgH="444240" progId="Equation.3">
                  <p:embed/>
                </p:oleObj>
              </mc:Choice>
              <mc:Fallback>
                <p:oleObj name="Equation" r:id="rId4" imgW="1002960" imgH="44424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0" y="1104900"/>
                        <a:ext cx="3009900" cy="1333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70019" name="Text Box 3"/>
          <p:cNvSpPr txBox="1">
            <a:spLocks noChangeArrowheads="1"/>
          </p:cNvSpPr>
          <p:nvPr/>
        </p:nvSpPr>
        <p:spPr bwMode="auto">
          <a:xfrm>
            <a:off x="555625" y="2898775"/>
            <a:ext cx="3636963"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b="1" dirty="0"/>
              <a:t>Define thermal diffusivity:</a:t>
            </a:r>
          </a:p>
        </p:txBody>
      </p:sp>
      <p:graphicFrame>
        <p:nvGraphicFramePr>
          <p:cNvPr id="470020" name="Object 4"/>
          <p:cNvGraphicFramePr>
            <a:graphicFrameLocks noChangeAspect="1"/>
          </p:cNvGraphicFramePr>
          <p:nvPr>
            <p:extLst>
              <p:ext uri="{D42A27DB-BD31-4B8C-83A1-F6EECF244321}">
                <p14:modId xmlns:p14="http://schemas.microsoft.com/office/powerpoint/2010/main" val="3447676001"/>
              </p:ext>
            </p:extLst>
          </p:nvPr>
        </p:nvGraphicFramePr>
        <p:xfrm>
          <a:off x="4838700" y="2476500"/>
          <a:ext cx="3086100" cy="1409700"/>
        </p:xfrm>
        <a:graphic>
          <a:graphicData uri="http://schemas.openxmlformats.org/presentationml/2006/ole">
            <mc:AlternateContent xmlns:mc="http://schemas.openxmlformats.org/markup-compatibility/2006">
              <mc:Choice xmlns:v="urn:schemas-microsoft-com:vml" Requires="v">
                <p:oleObj spid="_x0000_s446497" name="Equation" r:id="rId6" imgW="1028520" imgH="469800" progId="Equation.3">
                  <p:embed/>
                </p:oleObj>
              </mc:Choice>
              <mc:Fallback>
                <p:oleObj name="Equation" r:id="rId6" imgW="1028520" imgH="4698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38700" y="2476500"/>
                        <a:ext cx="3086100" cy="1409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70021" name="Text Box 5"/>
          <p:cNvSpPr txBox="1">
            <a:spLocks noChangeArrowheads="1"/>
          </p:cNvSpPr>
          <p:nvPr/>
        </p:nvSpPr>
        <p:spPr bwMode="auto">
          <a:xfrm>
            <a:off x="381000" y="4191000"/>
            <a:ext cx="5507038"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b="1"/>
              <a:t>Define non dimensional variable for time</a:t>
            </a:r>
          </a:p>
        </p:txBody>
      </p:sp>
      <p:graphicFrame>
        <p:nvGraphicFramePr>
          <p:cNvPr id="470022" name="Object 6"/>
          <p:cNvGraphicFramePr>
            <a:graphicFrameLocks noChangeAspect="1"/>
          </p:cNvGraphicFramePr>
          <p:nvPr/>
        </p:nvGraphicFramePr>
        <p:xfrm>
          <a:off x="723900" y="4762500"/>
          <a:ext cx="4457700" cy="1257300"/>
        </p:xfrm>
        <a:graphic>
          <a:graphicData uri="http://schemas.openxmlformats.org/presentationml/2006/ole">
            <mc:AlternateContent xmlns:mc="http://schemas.openxmlformats.org/markup-compatibility/2006">
              <mc:Choice xmlns:v="urn:schemas-microsoft-com:vml" Requires="v">
                <p:oleObj spid="_x0000_s446498" name="Equation" r:id="rId8" imgW="1485720" imgH="419040" progId="Equation.3">
                  <p:embed/>
                </p:oleObj>
              </mc:Choice>
              <mc:Fallback>
                <p:oleObj name="Equation" r:id="rId8" imgW="1485720" imgH="41904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23900" y="4762500"/>
                        <a:ext cx="4457700" cy="1257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7" name="Group 16"/>
          <p:cNvGrpSpPr>
            <a:grpSpLocks/>
          </p:cNvGrpSpPr>
          <p:nvPr/>
        </p:nvGrpSpPr>
        <p:grpSpPr bwMode="auto">
          <a:xfrm>
            <a:off x="0" y="0"/>
            <a:ext cx="9144000" cy="6858000"/>
            <a:chOff x="0" y="0"/>
            <a:chExt cx="9144000" cy="6858000"/>
          </a:xfrm>
        </p:grpSpPr>
        <p:grpSp>
          <p:nvGrpSpPr>
            <p:cNvPr id="8" name="Group 8"/>
            <p:cNvGrpSpPr>
              <a:grpSpLocks/>
            </p:cNvGrpSpPr>
            <p:nvPr/>
          </p:nvGrpSpPr>
          <p:grpSpPr bwMode="auto">
            <a:xfrm>
              <a:off x="0" y="0"/>
              <a:ext cx="9144000" cy="6858000"/>
              <a:chOff x="0" y="0"/>
              <a:chExt cx="5760" cy="4320"/>
            </a:xfrm>
          </p:grpSpPr>
          <p:grpSp>
            <p:nvGrpSpPr>
              <p:cNvPr id="11" name="Group 10"/>
              <p:cNvGrpSpPr>
                <a:grpSpLocks/>
              </p:cNvGrpSpPr>
              <p:nvPr/>
            </p:nvGrpSpPr>
            <p:grpSpPr bwMode="auto">
              <a:xfrm>
                <a:off x="0" y="0"/>
                <a:ext cx="192" cy="4320"/>
                <a:chOff x="0" y="-48"/>
                <a:chExt cx="144" cy="4368"/>
              </a:xfrm>
            </p:grpSpPr>
            <p:sp>
              <p:nvSpPr>
                <p:cNvPr id="21"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2"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2" name="Group 12"/>
              <p:cNvGrpSpPr>
                <a:grpSpLocks/>
              </p:cNvGrpSpPr>
              <p:nvPr/>
            </p:nvGrpSpPr>
            <p:grpSpPr bwMode="auto">
              <a:xfrm>
                <a:off x="5674" y="24"/>
                <a:ext cx="86" cy="4296"/>
                <a:chOff x="5616" y="-48"/>
                <a:chExt cx="144" cy="4368"/>
              </a:xfrm>
            </p:grpSpPr>
            <p:sp>
              <p:nvSpPr>
                <p:cNvPr id="19"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0"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3" name="Group 12"/>
              <p:cNvGrpSpPr>
                <a:grpSpLocks/>
              </p:cNvGrpSpPr>
              <p:nvPr/>
            </p:nvGrpSpPr>
            <p:grpSpPr bwMode="auto">
              <a:xfrm>
                <a:off x="144" y="0"/>
                <a:ext cx="5616" cy="144"/>
                <a:chOff x="96" y="-48"/>
                <a:chExt cx="5520" cy="144"/>
              </a:xfrm>
            </p:grpSpPr>
            <p:sp>
              <p:nvSpPr>
                <p:cNvPr id="17"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8"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4" name="Group 13"/>
              <p:cNvGrpSpPr>
                <a:grpSpLocks/>
              </p:cNvGrpSpPr>
              <p:nvPr/>
            </p:nvGrpSpPr>
            <p:grpSpPr bwMode="auto">
              <a:xfrm>
                <a:off x="144" y="4234"/>
                <a:ext cx="5616" cy="86"/>
                <a:chOff x="96" y="4176"/>
                <a:chExt cx="5520" cy="144"/>
              </a:xfrm>
            </p:grpSpPr>
            <p:sp>
              <p:nvSpPr>
                <p:cNvPr id="15" name="Rectangle 14"/>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6" name="Rectangle 15"/>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9" name="Rectangle 1945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
        <p:nvSpPr>
          <p:cNvPr id="2" name="Title 1"/>
          <p:cNvSpPr>
            <a:spLocks noGrp="1"/>
          </p:cNvSpPr>
          <p:nvPr>
            <p:ph type="title"/>
          </p:nvPr>
        </p:nvSpPr>
        <p:spPr>
          <a:xfrm>
            <a:off x="152400" y="76200"/>
            <a:ext cx="7772400" cy="1143000"/>
          </a:xfrm>
        </p:spPr>
        <p:txBody>
          <a:bodyPr/>
          <a:lstStyle/>
          <a:p>
            <a:r>
              <a:rPr lang="en-IN" sz="2800" dirty="0" smtClean="0"/>
              <a:t>Non-dimensional Time</a:t>
            </a:r>
            <a:endParaRPr lang="en-IN" sz="2800" dirty="0"/>
          </a:p>
        </p:txBody>
      </p:sp>
    </p:spTree>
    <p:extLst>
      <p:ext uri="{BB962C8B-B14F-4D97-AF65-F5344CB8AC3E}">
        <p14:creationId xmlns:p14="http://schemas.microsoft.com/office/powerpoint/2010/main" val="13978071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470018"/>
                                        </p:tgtEl>
                                        <p:attrNameLst>
                                          <p:attrName>style.visibility</p:attrName>
                                        </p:attrNameLst>
                                      </p:cBhvr>
                                      <p:to>
                                        <p:strVal val="visible"/>
                                      </p:to>
                                    </p:set>
                                    <p:animEffect transition="in" filter="dissolve">
                                      <p:cBhvr>
                                        <p:cTn id="7" dur="500"/>
                                        <p:tgtEl>
                                          <p:spTgt spid="4700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470019">
                                            <p:txEl>
                                              <p:pRg st="0" end="0"/>
                                            </p:txEl>
                                          </p:spTgt>
                                        </p:tgtEl>
                                        <p:attrNameLst>
                                          <p:attrName>style.visibility</p:attrName>
                                        </p:attrNameLst>
                                      </p:cBhvr>
                                      <p:to>
                                        <p:strVal val="visible"/>
                                      </p:to>
                                    </p:set>
                                    <p:animEffect transition="in" filter="box(out)">
                                      <p:cBhvr>
                                        <p:cTn id="12" dur="500"/>
                                        <p:tgtEl>
                                          <p:spTgt spid="470019">
                                            <p:txEl>
                                              <p:pRg st="0" end="0"/>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3" name="camera.wav"/>
                                        </p:tgtEl>
                                      </p:cMediaNode>
                                    </p:audio>
                                  </p:sub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470020"/>
                                        </p:tgtEl>
                                        <p:attrNameLst>
                                          <p:attrName>style.visibility</p:attrName>
                                        </p:attrNameLst>
                                      </p:cBhvr>
                                      <p:to>
                                        <p:strVal val="visible"/>
                                      </p:to>
                                    </p:set>
                                    <p:animEffect transition="in" filter="dissolve">
                                      <p:cBhvr>
                                        <p:cTn id="17" dur="500"/>
                                        <p:tgtEl>
                                          <p:spTgt spid="47002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470021">
                                            <p:txEl>
                                              <p:pRg st="0" end="0"/>
                                            </p:txEl>
                                          </p:spTgt>
                                        </p:tgtEl>
                                        <p:attrNameLst>
                                          <p:attrName>style.visibility</p:attrName>
                                        </p:attrNameLst>
                                      </p:cBhvr>
                                      <p:to>
                                        <p:strVal val="visible"/>
                                      </p:to>
                                    </p:set>
                                    <p:animEffect transition="in" filter="box(out)">
                                      <p:cBhvr>
                                        <p:cTn id="22" dur="500"/>
                                        <p:tgtEl>
                                          <p:spTgt spid="470021">
                                            <p:txEl>
                                              <p:pRg st="0" end="0"/>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3" name="camera.wav"/>
                                        </p:tgtEl>
                                      </p:cMediaNode>
                                    </p:audio>
                                  </p:sub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470022"/>
                                        </p:tgtEl>
                                        <p:attrNameLst>
                                          <p:attrName>style.visibility</p:attrName>
                                        </p:attrNameLst>
                                      </p:cBhvr>
                                      <p:to>
                                        <p:strVal val="visible"/>
                                      </p:to>
                                    </p:set>
                                    <p:animEffect transition="in" filter="dissolve">
                                      <p:cBhvr>
                                        <p:cTn id="27" dur="500"/>
                                        <p:tgtEl>
                                          <p:spTgt spid="4700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0019" grpId="0" build="p" autoUpdateAnimBg="0"/>
      <p:bldP spid="470021"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42" name="Rectangle 2"/>
          <p:cNvSpPr>
            <a:spLocks noGrp="1" noChangeArrowheads="1"/>
          </p:cNvSpPr>
          <p:nvPr>
            <p:ph type="title"/>
          </p:nvPr>
        </p:nvSpPr>
        <p:spPr>
          <a:xfrm>
            <a:off x="685800" y="304800"/>
            <a:ext cx="7772400" cy="685800"/>
          </a:xfrm>
        </p:spPr>
        <p:txBody>
          <a:bodyPr/>
          <a:lstStyle/>
          <a:p>
            <a:r>
              <a:rPr lang="en-US" sz="2800"/>
              <a:t>A Pure Dimensionless GDE</a:t>
            </a:r>
          </a:p>
        </p:txBody>
      </p:sp>
      <p:graphicFrame>
        <p:nvGraphicFramePr>
          <p:cNvPr id="471043" name="Object 3"/>
          <p:cNvGraphicFramePr>
            <a:graphicFrameLocks noChangeAspect="1"/>
          </p:cNvGraphicFramePr>
          <p:nvPr/>
        </p:nvGraphicFramePr>
        <p:xfrm>
          <a:off x="3262313" y="1447800"/>
          <a:ext cx="1630362" cy="1076325"/>
        </p:xfrm>
        <a:graphic>
          <a:graphicData uri="http://schemas.openxmlformats.org/presentationml/2006/ole">
            <mc:AlternateContent xmlns:mc="http://schemas.openxmlformats.org/markup-compatibility/2006">
              <mc:Choice xmlns:v="urn:schemas-microsoft-com:vml" Requires="v">
                <p:oleObj spid="_x0000_s447499" name="Equation" r:id="rId4" imgW="672840" imgH="444240" progId="Equation.3">
                  <p:embed/>
                </p:oleObj>
              </mc:Choice>
              <mc:Fallback>
                <p:oleObj name="Equation" r:id="rId4" imgW="672840" imgH="44424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62313" y="1447800"/>
                        <a:ext cx="1630362" cy="1076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71044" name="Text Box 4"/>
          <p:cNvSpPr txBox="1">
            <a:spLocks noChangeArrowheads="1"/>
          </p:cNvSpPr>
          <p:nvPr/>
        </p:nvSpPr>
        <p:spPr bwMode="auto">
          <a:xfrm>
            <a:off x="457200" y="2819400"/>
            <a:ext cx="3698875"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b="1"/>
              <a:t>Initial condition: </a:t>
            </a:r>
            <a:r>
              <a:rPr lang="en-US" i="1">
                <a:latin typeface="SymbolPS" pitchFamily="18" charset="2"/>
              </a:rPr>
              <a:t>q</a:t>
            </a:r>
            <a:r>
              <a:rPr lang="en-US" i="1"/>
              <a:t>(</a:t>
            </a:r>
            <a:r>
              <a:rPr lang="en-US" i="1">
                <a:latin typeface="SymbolPS" pitchFamily="18" charset="2"/>
              </a:rPr>
              <a:t>h,0)</a:t>
            </a:r>
            <a:r>
              <a:rPr lang="en-US" b="1" i="1">
                <a:latin typeface="SymbolPS" pitchFamily="18" charset="2"/>
              </a:rPr>
              <a:t> </a:t>
            </a:r>
            <a:r>
              <a:rPr lang="en-US" i="1">
                <a:latin typeface="SymbolPS" pitchFamily="18" charset="2"/>
              </a:rPr>
              <a:t>= 1</a:t>
            </a:r>
            <a:endParaRPr lang="en-US" i="1"/>
          </a:p>
        </p:txBody>
      </p:sp>
      <p:sp>
        <p:nvSpPr>
          <p:cNvPr id="471045" name="Text Box 5"/>
          <p:cNvSpPr txBox="1">
            <a:spLocks noChangeArrowheads="1"/>
          </p:cNvSpPr>
          <p:nvPr/>
        </p:nvSpPr>
        <p:spPr bwMode="auto">
          <a:xfrm>
            <a:off x="625475" y="3865018"/>
            <a:ext cx="4460875"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b="1" dirty="0"/>
              <a:t>Boundary conditions: </a:t>
            </a:r>
            <a:r>
              <a:rPr lang="en-US" i="1" dirty="0">
                <a:latin typeface="SymbolPS" pitchFamily="18" charset="2"/>
              </a:rPr>
              <a:t>q</a:t>
            </a:r>
            <a:r>
              <a:rPr lang="en-US" i="1" dirty="0"/>
              <a:t>(</a:t>
            </a:r>
            <a:r>
              <a:rPr lang="en-US" i="1" dirty="0">
                <a:sym typeface="Symbol" panose="05050102010706020507" pitchFamily="18" charset="2"/>
              </a:rPr>
              <a:t></a:t>
            </a:r>
            <a:r>
              <a:rPr lang="en-US" i="1" dirty="0">
                <a:latin typeface="SymbolPS" pitchFamily="18" charset="2"/>
              </a:rPr>
              <a:t>1,z)</a:t>
            </a:r>
            <a:r>
              <a:rPr lang="en-US" b="1" i="1" dirty="0">
                <a:latin typeface="SymbolPS" pitchFamily="18" charset="2"/>
              </a:rPr>
              <a:t> </a:t>
            </a:r>
            <a:r>
              <a:rPr lang="en-US" i="1" dirty="0">
                <a:latin typeface="SymbolPS" pitchFamily="18" charset="2"/>
              </a:rPr>
              <a:t>= 0</a:t>
            </a:r>
            <a:endParaRPr lang="en-US" i="1" dirty="0"/>
          </a:p>
        </p:txBody>
      </p:sp>
      <p:pic>
        <p:nvPicPr>
          <p:cNvPr id="471046"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76800" y="1600200"/>
            <a:ext cx="4267200" cy="37909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71047" name="Text Box 7"/>
          <p:cNvSpPr txBox="1">
            <a:spLocks noChangeArrowheads="1"/>
          </p:cNvSpPr>
          <p:nvPr/>
        </p:nvSpPr>
        <p:spPr bwMode="auto">
          <a:xfrm>
            <a:off x="606718" y="5437187"/>
            <a:ext cx="8382000" cy="8223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dirty="0"/>
              <a:t>At any time Temperature profile will be symmetric about x-axis. </a:t>
            </a:r>
          </a:p>
          <a:p>
            <a:r>
              <a:rPr lang="en-US" dirty="0"/>
              <a:t>Solution in positive or negative direction of x is sufficient.</a:t>
            </a:r>
          </a:p>
        </p:txBody>
      </p:sp>
      <p:grpSp>
        <p:nvGrpSpPr>
          <p:cNvPr id="8" name="Group 16"/>
          <p:cNvGrpSpPr>
            <a:grpSpLocks/>
          </p:cNvGrpSpPr>
          <p:nvPr/>
        </p:nvGrpSpPr>
        <p:grpSpPr bwMode="auto">
          <a:xfrm>
            <a:off x="0" y="0"/>
            <a:ext cx="9144000" cy="6858000"/>
            <a:chOff x="0" y="0"/>
            <a:chExt cx="9144000" cy="6858000"/>
          </a:xfrm>
        </p:grpSpPr>
        <p:grpSp>
          <p:nvGrpSpPr>
            <p:cNvPr id="9" name="Group 8"/>
            <p:cNvGrpSpPr>
              <a:grpSpLocks/>
            </p:cNvGrpSpPr>
            <p:nvPr/>
          </p:nvGrpSpPr>
          <p:grpSpPr bwMode="auto">
            <a:xfrm>
              <a:off x="0" y="0"/>
              <a:ext cx="9144000" cy="6858000"/>
              <a:chOff x="0" y="0"/>
              <a:chExt cx="5760" cy="4320"/>
            </a:xfrm>
          </p:grpSpPr>
          <p:grpSp>
            <p:nvGrpSpPr>
              <p:cNvPr id="12" name="Group 11"/>
              <p:cNvGrpSpPr>
                <a:grpSpLocks/>
              </p:cNvGrpSpPr>
              <p:nvPr/>
            </p:nvGrpSpPr>
            <p:grpSpPr bwMode="auto">
              <a:xfrm>
                <a:off x="0" y="0"/>
                <a:ext cx="192" cy="4320"/>
                <a:chOff x="0" y="-48"/>
                <a:chExt cx="144" cy="4368"/>
              </a:xfrm>
            </p:grpSpPr>
            <p:sp>
              <p:nvSpPr>
                <p:cNvPr id="22"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3"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3" name="Group 12"/>
              <p:cNvGrpSpPr>
                <a:grpSpLocks/>
              </p:cNvGrpSpPr>
              <p:nvPr/>
            </p:nvGrpSpPr>
            <p:grpSpPr bwMode="auto">
              <a:xfrm>
                <a:off x="5674" y="24"/>
                <a:ext cx="86" cy="4296"/>
                <a:chOff x="5616" y="-48"/>
                <a:chExt cx="144" cy="4368"/>
              </a:xfrm>
            </p:grpSpPr>
            <p:sp>
              <p:nvSpPr>
                <p:cNvPr id="20"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1"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4" name="Group 13"/>
              <p:cNvGrpSpPr>
                <a:grpSpLocks/>
              </p:cNvGrpSpPr>
              <p:nvPr/>
            </p:nvGrpSpPr>
            <p:grpSpPr bwMode="auto">
              <a:xfrm>
                <a:off x="144" y="0"/>
                <a:ext cx="5616" cy="144"/>
                <a:chOff x="96" y="-48"/>
                <a:chExt cx="5520" cy="144"/>
              </a:xfrm>
            </p:grpSpPr>
            <p:sp>
              <p:nvSpPr>
                <p:cNvPr id="18" name="Rectangle 1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9" name="Rectangle 1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5" name="Group 14"/>
              <p:cNvGrpSpPr>
                <a:grpSpLocks/>
              </p:cNvGrpSpPr>
              <p:nvPr/>
            </p:nvGrpSpPr>
            <p:grpSpPr bwMode="auto">
              <a:xfrm>
                <a:off x="144" y="4234"/>
                <a:ext cx="5616" cy="86"/>
                <a:chOff x="96" y="4176"/>
                <a:chExt cx="5520" cy="144"/>
              </a:xfrm>
            </p:grpSpPr>
            <p:sp>
              <p:nvSpPr>
                <p:cNvPr id="16" name="Rectangle 15"/>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7" name="Rectangle 16"/>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10" name="Rectangle 1945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227031495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471043"/>
                                        </p:tgtEl>
                                        <p:attrNameLst>
                                          <p:attrName>style.visibility</p:attrName>
                                        </p:attrNameLst>
                                      </p:cBhvr>
                                      <p:to>
                                        <p:strVal val="visible"/>
                                      </p:to>
                                    </p:set>
                                    <p:animEffect transition="in" filter="dissolve">
                                      <p:cBhvr>
                                        <p:cTn id="7" dur="500"/>
                                        <p:tgtEl>
                                          <p:spTgt spid="47104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471044">
                                            <p:txEl>
                                              <p:pRg st="0" end="0"/>
                                            </p:txEl>
                                          </p:spTgt>
                                        </p:tgtEl>
                                        <p:attrNameLst>
                                          <p:attrName>style.visibility</p:attrName>
                                        </p:attrNameLst>
                                      </p:cBhvr>
                                      <p:to>
                                        <p:strVal val="visible"/>
                                      </p:to>
                                    </p:set>
                                    <p:animEffect transition="in" filter="box(out)">
                                      <p:cBhvr>
                                        <p:cTn id="12" dur="500"/>
                                        <p:tgtEl>
                                          <p:spTgt spid="471044">
                                            <p:txEl>
                                              <p:pRg st="0" end="0"/>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3" name="camera.wav"/>
                                        </p:tgtEl>
                                      </p:cMediaNode>
                                    </p:audio>
                                  </p:sub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471045">
                                            <p:txEl>
                                              <p:pRg st="0" end="0"/>
                                            </p:txEl>
                                          </p:spTgt>
                                        </p:tgtEl>
                                        <p:attrNameLst>
                                          <p:attrName>style.visibility</p:attrName>
                                        </p:attrNameLst>
                                      </p:cBhvr>
                                      <p:to>
                                        <p:strVal val="visible"/>
                                      </p:to>
                                    </p:set>
                                    <p:animEffect transition="in" filter="box(out)">
                                      <p:cBhvr>
                                        <p:cTn id="17" dur="500"/>
                                        <p:tgtEl>
                                          <p:spTgt spid="471045">
                                            <p:txEl>
                                              <p:pRg st="0" end="0"/>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3" name="camera.wav"/>
                                        </p:tgtEl>
                                      </p:cMediaNode>
                                    </p:audio>
                                  </p:subTnLst>
                                </p:cTn>
                              </p:par>
                            </p:childTnLst>
                          </p:cTn>
                        </p:par>
                      </p:childTnLst>
                    </p:cTn>
                  </p:par>
                  <p:par>
                    <p:cTn id="18" fill="hold" nodeType="clickPar">
                      <p:stCondLst>
                        <p:cond delay="indefinite"/>
                      </p:stCondLst>
                      <p:childTnLst>
                        <p:par>
                          <p:cTn id="19" fill="hold" nodeType="withGroup">
                            <p:stCondLst>
                              <p:cond delay="0"/>
                            </p:stCondLst>
                            <p:childTnLst>
                              <p:par>
                                <p:cTn id="20" presetID="2" presetClass="entr" presetSubtype="8" fill="hold" grpId="0" nodeType="clickEffect">
                                  <p:stCondLst>
                                    <p:cond delay="0"/>
                                  </p:stCondLst>
                                  <p:childTnLst>
                                    <p:set>
                                      <p:cBhvr>
                                        <p:cTn id="21" dur="1" fill="hold">
                                          <p:stCondLst>
                                            <p:cond delay="0"/>
                                          </p:stCondLst>
                                        </p:cTn>
                                        <p:tgtEl>
                                          <p:spTgt spid="471047">
                                            <p:txEl>
                                              <p:pRg st="0" end="0"/>
                                            </p:txEl>
                                          </p:spTgt>
                                        </p:tgtEl>
                                        <p:attrNameLst>
                                          <p:attrName>style.visibility</p:attrName>
                                        </p:attrNameLst>
                                      </p:cBhvr>
                                      <p:to>
                                        <p:strVal val="visible"/>
                                      </p:to>
                                    </p:set>
                                    <p:anim calcmode="lin" valueType="num">
                                      <p:cBhvr additive="base">
                                        <p:cTn id="22" dur="500" fill="hold"/>
                                        <p:tgtEl>
                                          <p:spTgt spid="471047">
                                            <p:txEl>
                                              <p:pRg st="0" end="0"/>
                                            </p:txEl>
                                          </p:spTgt>
                                        </p:tgtEl>
                                        <p:attrNameLst>
                                          <p:attrName>ppt_x</p:attrName>
                                        </p:attrNameLst>
                                      </p:cBhvr>
                                      <p:tavLst>
                                        <p:tav tm="0">
                                          <p:val>
                                            <p:strVal val="0-#ppt_w/2"/>
                                          </p:val>
                                        </p:tav>
                                        <p:tav tm="100000">
                                          <p:val>
                                            <p:strVal val="#ppt_x"/>
                                          </p:val>
                                        </p:tav>
                                      </p:tavLst>
                                    </p:anim>
                                    <p:anim calcmode="lin" valueType="num">
                                      <p:cBhvr additive="base">
                                        <p:cTn id="23" dur="500" fill="hold"/>
                                        <p:tgtEl>
                                          <p:spTgt spid="47104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2" presetClass="entr" presetSubtype="8" fill="hold" grpId="0" nodeType="clickEffect">
                                  <p:stCondLst>
                                    <p:cond delay="0"/>
                                  </p:stCondLst>
                                  <p:childTnLst>
                                    <p:set>
                                      <p:cBhvr>
                                        <p:cTn id="27" dur="1" fill="hold">
                                          <p:stCondLst>
                                            <p:cond delay="0"/>
                                          </p:stCondLst>
                                        </p:cTn>
                                        <p:tgtEl>
                                          <p:spTgt spid="471047">
                                            <p:txEl>
                                              <p:pRg st="1" end="1"/>
                                            </p:txEl>
                                          </p:spTgt>
                                        </p:tgtEl>
                                        <p:attrNameLst>
                                          <p:attrName>style.visibility</p:attrName>
                                        </p:attrNameLst>
                                      </p:cBhvr>
                                      <p:to>
                                        <p:strVal val="visible"/>
                                      </p:to>
                                    </p:set>
                                    <p:anim calcmode="lin" valueType="num">
                                      <p:cBhvr additive="base">
                                        <p:cTn id="28" dur="500" fill="hold"/>
                                        <p:tgtEl>
                                          <p:spTgt spid="471047">
                                            <p:txEl>
                                              <p:pRg st="1" end="1"/>
                                            </p:txEl>
                                          </p:spTgt>
                                        </p:tgtEl>
                                        <p:attrNameLst>
                                          <p:attrName>ppt_x</p:attrName>
                                        </p:attrNameLst>
                                      </p:cBhvr>
                                      <p:tavLst>
                                        <p:tav tm="0">
                                          <p:val>
                                            <p:strVal val="0-#ppt_w/2"/>
                                          </p:val>
                                        </p:tav>
                                        <p:tav tm="100000">
                                          <p:val>
                                            <p:strVal val="#ppt_x"/>
                                          </p:val>
                                        </p:tav>
                                      </p:tavLst>
                                    </p:anim>
                                    <p:anim calcmode="lin" valueType="num">
                                      <p:cBhvr additive="base">
                                        <p:cTn id="29" dur="500" fill="hold"/>
                                        <p:tgtEl>
                                          <p:spTgt spid="471047">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44" grpId="0" build="p" autoUpdateAnimBg="0"/>
      <p:bldP spid="471045" grpId="0" build="p" autoUpdateAnimBg="0"/>
      <p:bldP spid="471047"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66700"/>
            <a:ext cx="6795117" cy="737187"/>
          </a:xfrm>
        </p:spPr>
        <p:txBody>
          <a:bodyPr/>
          <a:lstStyle/>
          <a:p>
            <a:r>
              <a:rPr lang="en-IN" sz="2800" dirty="0" smtClean="0"/>
              <a:t>SO-Parabolic PDEs : Definition &amp; Properties</a:t>
            </a:r>
            <a:endParaRPr lang="en-IN" sz="2800" dirty="0"/>
          </a:p>
        </p:txBody>
      </p:sp>
      <p:sp>
        <p:nvSpPr>
          <p:cNvPr id="3" name="Content Placeholder 2"/>
          <p:cNvSpPr>
            <a:spLocks noGrp="1"/>
          </p:cNvSpPr>
          <p:nvPr>
            <p:ph idx="1"/>
          </p:nvPr>
        </p:nvSpPr>
        <p:spPr>
          <a:xfrm>
            <a:off x="323557" y="1282113"/>
            <a:ext cx="8643296" cy="3289887"/>
          </a:xfrm>
        </p:spPr>
        <p:txBody>
          <a:bodyPr/>
          <a:lstStyle/>
          <a:p>
            <a:r>
              <a:rPr lang="en-IN" sz="2400" dirty="0"/>
              <a:t>Unlike elliptic equations, which describes a steady state, parabolic (and hyperbolic) </a:t>
            </a:r>
            <a:r>
              <a:rPr lang="en-IN" sz="2400" dirty="0" smtClean="0"/>
              <a:t>evolution equations </a:t>
            </a:r>
            <a:r>
              <a:rPr lang="en-IN" sz="2400" dirty="0"/>
              <a:t>describe processes that are evolving in time. </a:t>
            </a:r>
            <a:endParaRPr lang="en-IN" sz="2400" dirty="0" smtClean="0"/>
          </a:p>
          <a:p>
            <a:r>
              <a:rPr lang="en-IN" sz="2400" dirty="0" smtClean="0"/>
              <a:t>For </a:t>
            </a:r>
            <a:r>
              <a:rPr lang="en-IN" sz="2400" dirty="0"/>
              <a:t>such an equation the initial </a:t>
            </a:r>
            <a:r>
              <a:rPr lang="en-IN" sz="2400" dirty="0" smtClean="0"/>
              <a:t>state of </a:t>
            </a:r>
            <a:r>
              <a:rPr lang="en-IN" sz="2400" dirty="0"/>
              <a:t>the system is part of the auxiliary data for a well-posed problem.</a:t>
            </a:r>
          </a:p>
          <a:p>
            <a:r>
              <a:rPr lang="en-IN" sz="2400" dirty="0"/>
              <a:t>The archetypal parabolic evolution equation is the </a:t>
            </a:r>
            <a:r>
              <a:rPr lang="en-IN" sz="2400" i="1" dirty="0" smtClean="0"/>
              <a:t>Heat conduction</a:t>
            </a:r>
            <a:r>
              <a:rPr lang="en-IN" sz="2400" dirty="0" smtClean="0"/>
              <a:t> </a:t>
            </a:r>
            <a:r>
              <a:rPr lang="en-IN" sz="2400" dirty="0"/>
              <a:t>or </a:t>
            </a:r>
            <a:r>
              <a:rPr lang="en-IN" sz="2400" i="1" dirty="0" smtClean="0"/>
              <a:t>Diffusion</a:t>
            </a:r>
            <a:r>
              <a:rPr lang="en-IN" sz="2400" dirty="0" smtClean="0"/>
              <a:t> equation.</a:t>
            </a:r>
          </a:p>
          <a:p>
            <a:r>
              <a:rPr lang="en-IN" sz="2400" dirty="0" smtClean="0"/>
              <a:t>The one dimensional Heat Equation is:</a:t>
            </a:r>
            <a:endParaRPr lang="en-IN" sz="2400" dirty="0"/>
          </a:p>
        </p:txBody>
      </p:sp>
      <p:graphicFrame>
        <p:nvGraphicFramePr>
          <p:cNvPr id="19" name="Object 18"/>
          <p:cNvGraphicFramePr>
            <a:graphicFrameLocks noChangeAspect="1"/>
          </p:cNvGraphicFramePr>
          <p:nvPr>
            <p:extLst>
              <p:ext uri="{D42A27DB-BD31-4B8C-83A1-F6EECF244321}">
                <p14:modId xmlns:p14="http://schemas.microsoft.com/office/powerpoint/2010/main" val="3222788337"/>
              </p:ext>
            </p:extLst>
          </p:nvPr>
        </p:nvGraphicFramePr>
        <p:xfrm>
          <a:off x="6097588" y="3873500"/>
          <a:ext cx="1327150" cy="858838"/>
        </p:xfrm>
        <a:graphic>
          <a:graphicData uri="http://schemas.openxmlformats.org/presentationml/2006/ole">
            <mc:AlternateContent xmlns:mc="http://schemas.openxmlformats.org/markup-compatibility/2006">
              <mc:Choice xmlns:v="urn:schemas-microsoft-com:vml" Requires="v">
                <p:oleObj spid="_x0000_s427097" name="Equation" r:id="rId3" imgW="647640" imgH="419040" progId="Equation.3">
                  <p:embed/>
                </p:oleObj>
              </mc:Choice>
              <mc:Fallback>
                <p:oleObj name="Equation" r:id="rId3" imgW="647640" imgH="419040" progId="Equation.3">
                  <p:embed/>
                  <p:pic>
                    <p:nvPicPr>
                      <p:cNvPr id="0" name=""/>
                      <p:cNvPicPr/>
                      <p:nvPr/>
                    </p:nvPicPr>
                    <p:blipFill>
                      <a:blip r:embed="rId4"/>
                      <a:stretch>
                        <a:fillRect/>
                      </a:stretch>
                    </p:blipFill>
                    <p:spPr>
                      <a:xfrm>
                        <a:off x="6097588" y="3873500"/>
                        <a:ext cx="1327150" cy="858838"/>
                      </a:xfrm>
                      <a:prstGeom prst="rect">
                        <a:avLst/>
                      </a:prstGeom>
                    </p:spPr>
                  </p:pic>
                </p:oleObj>
              </mc:Fallback>
            </mc:AlternateContent>
          </a:graphicData>
        </a:graphic>
      </p:graphicFrame>
      <p:sp>
        <p:nvSpPr>
          <p:cNvPr id="20" name="Rectangle 19"/>
          <p:cNvSpPr/>
          <p:nvPr/>
        </p:nvSpPr>
        <p:spPr>
          <a:xfrm>
            <a:off x="496611" y="5167611"/>
            <a:ext cx="3651192" cy="461665"/>
          </a:xfrm>
          <a:prstGeom prst="rect">
            <a:avLst/>
          </a:prstGeom>
        </p:spPr>
        <p:txBody>
          <a:bodyPr wrap="none">
            <a:spAutoFit/>
          </a:bodyPr>
          <a:lstStyle/>
          <a:p>
            <a:r>
              <a:rPr lang="en-IN" dirty="0">
                <a:latin typeface="+mn-lt"/>
              </a:rPr>
              <a:t>or more generally, for </a:t>
            </a:r>
            <a:r>
              <a:rPr lang="en-IN" i="1" dirty="0" smtClean="0">
                <a:latin typeface="+mn-lt"/>
              </a:rPr>
              <a:t>k</a:t>
            </a:r>
            <a:r>
              <a:rPr lang="en-IN" dirty="0" smtClean="0">
                <a:latin typeface="+mn-lt"/>
              </a:rPr>
              <a:t> </a:t>
            </a:r>
            <a:r>
              <a:rPr lang="en-IN" dirty="0">
                <a:latin typeface="+mn-lt"/>
              </a:rPr>
              <a:t>&gt; 0,</a:t>
            </a:r>
          </a:p>
        </p:txBody>
      </p:sp>
      <p:graphicFrame>
        <p:nvGraphicFramePr>
          <p:cNvPr id="21" name="Object 20"/>
          <p:cNvGraphicFramePr>
            <a:graphicFrameLocks noChangeAspect="1"/>
          </p:cNvGraphicFramePr>
          <p:nvPr>
            <p:extLst>
              <p:ext uri="{D42A27DB-BD31-4B8C-83A1-F6EECF244321}">
                <p14:modId xmlns:p14="http://schemas.microsoft.com/office/powerpoint/2010/main" val="151585278"/>
              </p:ext>
            </p:extLst>
          </p:nvPr>
        </p:nvGraphicFramePr>
        <p:xfrm>
          <a:off x="4008438" y="4905375"/>
          <a:ext cx="2254250" cy="882650"/>
        </p:xfrm>
        <a:graphic>
          <a:graphicData uri="http://schemas.openxmlformats.org/presentationml/2006/ole">
            <mc:AlternateContent xmlns:mc="http://schemas.openxmlformats.org/markup-compatibility/2006">
              <mc:Choice xmlns:v="urn:schemas-microsoft-com:vml" Requires="v">
                <p:oleObj spid="_x0000_s427098" name="Equation" r:id="rId5" imgW="1002960" imgH="393480" progId="Equation.3">
                  <p:embed/>
                </p:oleObj>
              </mc:Choice>
              <mc:Fallback>
                <p:oleObj name="Equation" r:id="rId5" imgW="1002960" imgH="393480" progId="Equation.3">
                  <p:embed/>
                  <p:pic>
                    <p:nvPicPr>
                      <p:cNvPr id="0" name=""/>
                      <p:cNvPicPr/>
                      <p:nvPr/>
                    </p:nvPicPr>
                    <p:blipFill>
                      <a:blip r:embed="rId6"/>
                      <a:stretch>
                        <a:fillRect/>
                      </a:stretch>
                    </p:blipFill>
                    <p:spPr>
                      <a:xfrm>
                        <a:off x="4008438" y="4905375"/>
                        <a:ext cx="2254250" cy="882650"/>
                      </a:xfrm>
                      <a:prstGeom prst="rect">
                        <a:avLst/>
                      </a:prstGeom>
                    </p:spPr>
                  </p:pic>
                </p:oleObj>
              </mc:Fallback>
            </mc:AlternateContent>
          </a:graphicData>
        </a:graphic>
      </p:graphicFrame>
      <p:sp>
        <p:nvSpPr>
          <p:cNvPr id="22" name="Rectangle 21"/>
          <p:cNvSpPr/>
          <p:nvPr/>
        </p:nvSpPr>
        <p:spPr>
          <a:xfrm>
            <a:off x="4370643" y="5916211"/>
            <a:ext cx="2484976" cy="461665"/>
          </a:xfrm>
          <a:prstGeom prst="rect">
            <a:avLst/>
          </a:prstGeom>
        </p:spPr>
        <p:txBody>
          <a:bodyPr wrap="none">
            <a:spAutoFit/>
          </a:bodyPr>
          <a:lstStyle/>
          <a:p>
            <a:r>
              <a:rPr lang="en-IN" dirty="0">
                <a:latin typeface="+mn-lt"/>
              </a:rPr>
              <a:t>F</a:t>
            </a:r>
            <a:r>
              <a:rPr lang="en-IN" dirty="0" smtClean="0">
                <a:latin typeface="+mn-lt"/>
              </a:rPr>
              <a:t>or constant </a:t>
            </a:r>
            <a:r>
              <a:rPr lang="en-IN" i="1" dirty="0" smtClean="0">
                <a:latin typeface="+mn-lt"/>
              </a:rPr>
              <a:t>k</a:t>
            </a:r>
            <a:r>
              <a:rPr lang="en-IN" dirty="0" smtClean="0">
                <a:latin typeface="+mn-lt"/>
              </a:rPr>
              <a:t> </a:t>
            </a:r>
            <a:r>
              <a:rPr lang="en-IN" dirty="0">
                <a:latin typeface="+mn-lt"/>
              </a:rPr>
              <a:t>&gt; 0,</a:t>
            </a:r>
          </a:p>
        </p:txBody>
      </p:sp>
      <p:graphicFrame>
        <p:nvGraphicFramePr>
          <p:cNvPr id="23" name="Object 22"/>
          <p:cNvGraphicFramePr>
            <a:graphicFrameLocks noChangeAspect="1"/>
          </p:cNvGraphicFramePr>
          <p:nvPr>
            <p:extLst>
              <p:ext uri="{D42A27DB-BD31-4B8C-83A1-F6EECF244321}">
                <p14:modId xmlns:p14="http://schemas.microsoft.com/office/powerpoint/2010/main" val="183922941"/>
              </p:ext>
            </p:extLst>
          </p:nvPr>
        </p:nvGraphicFramePr>
        <p:xfrm>
          <a:off x="6799263" y="5548313"/>
          <a:ext cx="2000250" cy="1087437"/>
        </p:xfrm>
        <a:graphic>
          <a:graphicData uri="http://schemas.openxmlformats.org/presentationml/2006/ole">
            <mc:AlternateContent xmlns:mc="http://schemas.openxmlformats.org/markup-compatibility/2006">
              <mc:Choice xmlns:v="urn:schemas-microsoft-com:vml" Requires="v">
                <p:oleObj spid="_x0000_s427099" name="Equation" r:id="rId7" imgW="723600" imgH="393480" progId="Equation.3">
                  <p:embed/>
                </p:oleObj>
              </mc:Choice>
              <mc:Fallback>
                <p:oleObj name="Equation" r:id="rId7" imgW="723600" imgH="393480" progId="Equation.3">
                  <p:embed/>
                  <p:pic>
                    <p:nvPicPr>
                      <p:cNvPr id="0" name=""/>
                      <p:cNvPicPr/>
                      <p:nvPr/>
                    </p:nvPicPr>
                    <p:blipFill>
                      <a:blip r:embed="rId8"/>
                      <a:stretch>
                        <a:fillRect/>
                      </a:stretch>
                    </p:blipFill>
                    <p:spPr>
                      <a:xfrm>
                        <a:off x="6799263" y="5548313"/>
                        <a:ext cx="2000250" cy="1087437"/>
                      </a:xfrm>
                      <a:prstGeom prst="rect">
                        <a:avLst/>
                      </a:prstGeom>
                    </p:spPr>
                  </p:pic>
                </p:oleObj>
              </mc:Fallback>
            </mc:AlternateContent>
          </a:graphicData>
        </a:graphic>
      </p:graphicFrame>
      <p:grpSp>
        <p:nvGrpSpPr>
          <p:cNvPr id="24" name="Group 16"/>
          <p:cNvGrpSpPr>
            <a:grpSpLocks/>
          </p:cNvGrpSpPr>
          <p:nvPr/>
        </p:nvGrpSpPr>
        <p:grpSpPr bwMode="auto">
          <a:xfrm>
            <a:off x="0" y="0"/>
            <a:ext cx="9144000" cy="6858000"/>
            <a:chOff x="0" y="0"/>
            <a:chExt cx="9144000" cy="6858000"/>
          </a:xfrm>
        </p:grpSpPr>
        <p:grpSp>
          <p:nvGrpSpPr>
            <p:cNvPr id="25" name="Group 8"/>
            <p:cNvGrpSpPr>
              <a:grpSpLocks/>
            </p:cNvGrpSpPr>
            <p:nvPr/>
          </p:nvGrpSpPr>
          <p:grpSpPr bwMode="auto">
            <a:xfrm>
              <a:off x="0" y="0"/>
              <a:ext cx="9144000" cy="6858000"/>
              <a:chOff x="0" y="0"/>
              <a:chExt cx="5760" cy="4320"/>
            </a:xfrm>
          </p:grpSpPr>
          <p:grpSp>
            <p:nvGrpSpPr>
              <p:cNvPr id="28" name="Group 27"/>
              <p:cNvGrpSpPr>
                <a:grpSpLocks/>
              </p:cNvGrpSpPr>
              <p:nvPr/>
            </p:nvGrpSpPr>
            <p:grpSpPr bwMode="auto">
              <a:xfrm>
                <a:off x="0" y="0"/>
                <a:ext cx="192" cy="4320"/>
                <a:chOff x="0" y="-48"/>
                <a:chExt cx="144" cy="4368"/>
              </a:xfrm>
            </p:grpSpPr>
            <p:sp>
              <p:nvSpPr>
                <p:cNvPr id="38"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9"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9" name="Group 12"/>
              <p:cNvGrpSpPr>
                <a:grpSpLocks/>
              </p:cNvGrpSpPr>
              <p:nvPr/>
            </p:nvGrpSpPr>
            <p:grpSpPr bwMode="auto">
              <a:xfrm>
                <a:off x="5674" y="24"/>
                <a:ext cx="86" cy="4296"/>
                <a:chOff x="5616" y="-48"/>
                <a:chExt cx="144" cy="4368"/>
              </a:xfrm>
            </p:grpSpPr>
            <p:sp>
              <p:nvSpPr>
                <p:cNvPr id="36"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7"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0" name="Group 29"/>
              <p:cNvGrpSpPr>
                <a:grpSpLocks/>
              </p:cNvGrpSpPr>
              <p:nvPr/>
            </p:nvGrpSpPr>
            <p:grpSpPr bwMode="auto">
              <a:xfrm>
                <a:off x="144" y="0"/>
                <a:ext cx="5616" cy="144"/>
                <a:chOff x="96" y="-48"/>
                <a:chExt cx="5520" cy="144"/>
              </a:xfrm>
            </p:grpSpPr>
            <p:sp>
              <p:nvSpPr>
                <p:cNvPr id="34" name="Rectangle 33"/>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5" name="Rectangle 34"/>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1" name="Group 18"/>
              <p:cNvGrpSpPr>
                <a:grpSpLocks/>
              </p:cNvGrpSpPr>
              <p:nvPr/>
            </p:nvGrpSpPr>
            <p:grpSpPr bwMode="auto">
              <a:xfrm>
                <a:off x="144" y="4234"/>
                <a:ext cx="5616" cy="86"/>
                <a:chOff x="96" y="4176"/>
                <a:chExt cx="5520" cy="144"/>
              </a:xfrm>
            </p:grpSpPr>
            <p:sp>
              <p:nvSpPr>
                <p:cNvPr id="32"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3"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6" name="Rectangle 1945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Rectangle 26"/>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235132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circle(in)">
                                      <p:cBhvr>
                                        <p:cTn id="27" dur="500"/>
                                        <p:tgtEl>
                                          <p:spTgt spid="19"/>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circle(in)">
                                      <p:cBhvr>
                                        <p:cTn id="32" dur="500"/>
                                        <p:tgtEl>
                                          <p:spTgt spid="20"/>
                                        </p:tgtEl>
                                      </p:cBhvr>
                                    </p:animEffect>
                                  </p:childTnLst>
                                </p:cTn>
                              </p:par>
                              <p:par>
                                <p:cTn id="33" presetID="6" presetClass="entr" presetSubtype="16" fill="hold" nodeType="with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circle(in)">
                                      <p:cBhvr>
                                        <p:cTn id="35" dur="500"/>
                                        <p:tgtEl>
                                          <p:spTgt spid="21"/>
                                        </p:tgtEl>
                                      </p:cBhvr>
                                    </p:animEffect>
                                  </p:childTnLst>
                                </p:cTn>
                              </p:par>
                            </p:childTnLst>
                          </p:cTn>
                        </p:par>
                      </p:childTnLst>
                    </p:cTn>
                  </p:par>
                  <p:par>
                    <p:cTn id="36" fill="hold">
                      <p:stCondLst>
                        <p:cond delay="indefinite"/>
                      </p:stCondLst>
                      <p:childTnLst>
                        <p:par>
                          <p:cTn id="37" fill="hold">
                            <p:stCondLst>
                              <p:cond delay="0"/>
                            </p:stCondLst>
                            <p:childTnLst>
                              <p:par>
                                <p:cTn id="38" presetID="6" presetClass="entr" presetSubtype="16" fill="hold" grpId="0" nodeType="click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circle(in)">
                                      <p:cBhvr>
                                        <p:cTn id="40" dur="500"/>
                                        <p:tgtEl>
                                          <p:spTgt spid="22"/>
                                        </p:tgtEl>
                                      </p:cBhvr>
                                    </p:animEffect>
                                  </p:childTnLst>
                                </p:cTn>
                              </p:par>
                              <p:par>
                                <p:cTn id="41" presetID="6" presetClass="entr" presetSubtype="16" fill="hold" nodeType="with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circle(in)">
                                      <p:cBhvr>
                                        <p:cTn id="4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0" grpId="0"/>
      <p:bldP spid="2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78267"/>
            <a:ext cx="6870993" cy="1143000"/>
          </a:xfrm>
        </p:spPr>
        <p:txBody>
          <a:bodyPr/>
          <a:lstStyle/>
          <a:p>
            <a:r>
              <a:rPr lang="en-IN" sz="2800" dirty="0"/>
              <a:t>Well-Posed Cauchy </a:t>
            </a:r>
            <a:r>
              <a:rPr lang="en-IN" sz="2800" dirty="0" smtClean="0"/>
              <a:t>Problem</a:t>
            </a:r>
            <a:br>
              <a:rPr lang="en-IN" sz="2800" dirty="0" smtClean="0"/>
            </a:br>
            <a:r>
              <a:rPr lang="en-IN" sz="2800" dirty="0" smtClean="0"/>
              <a:t> </a:t>
            </a:r>
            <a:r>
              <a:rPr lang="en-IN" sz="2800" dirty="0"/>
              <a:t>(Initial Value Problem)</a:t>
            </a:r>
          </a:p>
        </p:txBody>
      </p:sp>
      <p:sp>
        <p:nvSpPr>
          <p:cNvPr id="3" name="Content Placeholder 2"/>
          <p:cNvSpPr>
            <a:spLocks noGrp="1"/>
          </p:cNvSpPr>
          <p:nvPr>
            <p:ph idx="1"/>
          </p:nvPr>
        </p:nvSpPr>
        <p:spPr>
          <a:xfrm>
            <a:off x="96617" y="3321730"/>
            <a:ext cx="8889552" cy="1259376"/>
          </a:xfrm>
        </p:spPr>
        <p:txBody>
          <a:bodyPr/>
          <a:lstStyle/>
          <a:p>
            <a:r>
              <a:rPr lang="en-IN" sz="2400" dirty="0" smtClean="0"/>
              <a:t>It is required that </a:t>
            </a:r>
            <a:r>
              <a:rPr lang="en-IN" sz="2400" dirty="0"/>
              <a:t>the solution </a:t>
            </a:r>
            <a:r>
              <a:rPr lang="en-IN" sz="2400" i="1" dirty="0" smtClean="0"/>
              <a:t>T(</a:t>
            </a:r>
            <a:r>
              <a:rPr lang="en-IN" sz="2400" i="1" dirty="0" err="1" smtClean="0"/>
              <a:t>x,y,z</a:t>
            </a:r>
            <a:r>
              <a:rPr lang="en-IN" sz="2400" i="1" dirty="0" smtClean="0"/>
              <a:t>; </a:t>
            </a:r>
            <a:r>
              <a:rPr lang="en-IN" sz="2400" i="1" dirty="0"/>
              <a:t>t)</a:t>
            </a:r>
            <a:r>
              <a:rPr lang="en-IN" sz="2400" dirty="0"/>
              <a:t> </a:t>
            </a:r>
            <a:r>
              <a:rPr lang="en-IN" sz="2400" dirty="0" smtClean="0"/>
              <a:t>is bounded </a:t>
            </a:r>
            <a:r>
              <a:rPr lang="en-IN" sz="2400" dirty="0"/>
              <a:t>in </a:t>
            </a:r>
            <a:r>
              <a:rPr lang="en-IN" sz="2400" dirty="0">
                <a:sym typeface="Symbol" panose="05050102010706020507" pitchFamily="18" charset="2"/>
              </a:rPr>
              <a:t></a:t>
            </a:r>
            <a:r>
              <a:rPr lang="en-IN" sz="2400" baseline="30000" dirty="0" smtClean="0"/>
              <a:t>n</a:t>
            </a:r>
            <a:r>
              <a:rPr lang="en-IN" sz="2400" dirty="0" smtClean="0"/>
              <a:t> </a:t>
            </a:r>
            <a:r>
              <a:rPr lang="en-IN" sz="2400" dirty="0"/>
              <a:t>for all </a:t>
            </a:r>
            <a:r>
              <a:rPr lang="en-IN" sz="2400" i="1" dirty="0"/>
              <a:t>t</a:t>
            </a:r>
            <a:r>
              <a:rPr lang="en-IN" sz="2400" dirty="0"/>
              <a:t>. </a:t>
            </a:r>
            <a:endParaRPr lang="en-IN" sz="2400" dirty="0" smtClean="0"/>
          </a:p>
          <a:p>
            <a:r>
              <a:rPr lang="en-IN" sz="2400" dirty="0" smtClean="0"/>
              <a:t>In </a:t>
            </a:r>
            <a:r>
              <a:rPr lang="en-IN" sz="2400" dirty="0"/>
              <a:t>particular </a:t>
            </a:r>
            <a:r>
              <a:rPr lang="en-IN" sz="2400" dirty="0" smtClean="0"/>
              <a:t>it is also assumed that </a:t>
            </a:r>
            <a:r>
              <a:rPr lang="en-IN" sz="2400" dirty="0"/>
              <a:t>the </a:t>
            </a:r>
            <a:r>
              <a:rPr lang="en-IN" sz="2400" dirty="0" err="1"/>
              <a:t>boundedness</a:t>
            </a:r>
            <a:r>
              <a:rPr lang="en-IN" sz="2400" dirty="0"/>
              <a:t> of the smooth function </a:t>
            </a:r>
            <a:r>
              <a:rPr lang="en-IN" sz="2400" i="1" dirty="0" smtClean="0"/>
              <a:t>T </a:t>
            </a:r>
            <a:r>
              <a:rPr lang="en-IN" sz="2400" dirty="0"/>
              <a:t>at </a:t>
            </a:r>
            <a:r>
              <a:rPr lang="en-IN" sz="2400" dirty="0" smtClean="0"/>
              <a:t>infinity gives;</a:t>
            </a:r>
            <a:endParaRPr lang="en-IN" sz="2400" i="1" dirty="0"/>
          </a:p>
        </p:txBody>
      </p:sp>
      <p:sp>
        <p:nvSpPr>
          <p:cNvPr id="19" name="Rectangle 18"/>
          <p:cNvSpPr/>
          <p:nvPr/>
        </p:nvSpPr>
        <p:spPr>
          <a:xfrm>
            <a:off x="455996" y="1288482"/>
            <a:ext cx="2278188" cy="461665"/>
          </a:xfrm>
          <a:prstGeom prst="rect">
            <a:avLst/>
          </a:prstGeom>
        </p:spPr>
        <p:txBody>
          <a:bodyPr wrap="none">
            <a:spAutoFit/>
          </a:bodyPr>
          <a:lstStyle/>
          <a:p>
            <a:r>
              <a:rPr lang="en-IN" dirty="0" smtClean="0">
                <a:latin typeface="+mn-lt"/>
              </a:rPr>
              <a:t>Consider </a:t>
            </a:r>
            <a:r>
              <a:rPr lang="en-IN" i="1" dirty="0" smtClean="0">
                <a:latin typeface="+mn-lt"/>
                <a:sym typeface="Symbol" panose="05050102010706020507" pitchFamily="18" charset="2"/>
              </a:rPr>
              <a:t> </a:t>
            </a:r>
            <a:r>
              <a:rPr lang="en-IN" dirty="0" smtClean="0">
                <a:latin typeface="+mn-lt"/>
              </a:rPr>
              <a:t> </a:t>
            </a:r>
            <a:r>
              <a:rPr lang="en-IN" dirty="0">
                <a:latin typeface="+mn-lt"/>
              </a:rPr>
              <a:t>&gt; 0,</a:t>
            </a:r>
          </a:p>
        </p:txBody>
      </p:sp>
      <p:graphicFrame>
        <p:nvGraphicFramePr>
          <p:cNvPr id="20" name="Object 19"/>
          <p:cNvGraphicFramePr>
            <a:graphicFrameLocks noChangeAspect="1"/>
          </p:cNvGraphicFramePr>
          <p:nvPr>
            <p:extLst>
              <p:ext uri="{D42A27DB-BD31-4B8C-83A1-F6EECF244321}">
                <p14:modId xmlns:p14="http://schemas.microsoft.com/office/powerpoint/2010/main" val="3454799661"/>
              </p:ext>
            </p:extLst>
          </p:nvPr>
        </p:nvGraphicFramePr>
        <p:xfrm>
          <a:off x="2933172" y="1194963"/>
          <a:ext cx="3216441" cy="859306"/>
        </p:xfrm>
        <a:graphic>
          <a:graphicData uri="http://schemas.openxmlformats.org/presentationml/2006/ole">
            <mc:AlternateContent xmlns:mc="http://schemas.openxmlformats.org/markup-compatibility/2006">
              <mc:Choice xmlns:v="urn:schemas-microsoft-com:vml" Requires="v">
                <p:oleObj spid="_x0000_s428194" name="Equation" r:id="rId3" imgW="1473120" imgH="393480" progId="Equation.3">
                  <p:embed/>
                </p:oleObj>
              </mc:Choice>
              <mc:Fallback>
                <p:oleObj name="Equation" r:id="rId3" imgW="1473120" imgH="393480" progId="Equation.3">
                  <p:embed/>
                  <p:pic>
                    <p:nvPicPr>
                      <p:cNvPr id="0" name=""/>
                      <p:cNvPicPr/>
                      <p:nvPr/>
                    </p:nvPicPr>
                    <p:blipFill>
                      <a:blip r:embed="rId4"/>
                      <a:stretch>
                        <a:fillRect/>
                      </a:stretch>
                    </p:blipFill>
                    <p:spPr>
                      <a:xfrm>
                        <a:off x="2933172" y="1194963"/>
                        <a:ext cx="3216441" cy="859306"/>
                      </a:xfrm>
                      <a:prstGeom prst="rect">
                        <a:avLst/>
                      </a:prstGeom>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842370906"/>
              </p:ext>
            </p:extLst>
          </p:nvPr>
        </p:nvGraphicFramePr>
        <p:xfrm>
          <a:off x="152400" y="2132013"/>
          <a:ext cx="5399088" cy="604837"/>
        </p:xfrm>
        <a:graphic>
          <a:graphicData uri="http://schemas.openxmlformats.org/presentationml/2006/ole">
            <mc:AlternateContent xmlns:mc="http://schemas.openxmlformats.org/markup-compatibility/2006">
              <mc:Choice xmlns:v="urn:schemas-microsoft-com:vml" Requires="v">
                <p:oleObj spid="_x0000_s428195" name="Equation" r:id="rId5" imgW="2044440" imgH="228600" progId="Equation.3">
                  <p:embed/>
                </p:oleObj>
              </mc:Choice>
              <mc:Fallback>
                <p:oleObj name="Equation" r:id="rId5" imgW="2044440" imgH="228600" progId="Equation.3">
                  <p:embed/>
                  <p:pic>
                    <p:nvPicPr>
                      <p:cNvPr id="0" name=""/>
                      <p:cNvPicPr/>
                      <p:nvPr/>
                    </p:nvPicPr>
                    <p:blipFill>
                      <a:blip r:embed="rId6"/>
                      <a:stretch>
                        <a:fillRect/>
                      </a:stretch>
                    </p:blipFill>
                    <p:spPr>
                      <a:xfrm>
                        <a:off x="152400" y="2132013"/>
                        <a:ext cx="5399088" cy="604837"/>
                      </a:xfrm>
                      <a:prstGeom prst="rect">
                        <a:avLst/>
                      </a:prstGeom>
                    </p:spPr>
                  </p:pic>
                </p:oleObj>
              </mc:Fallback>
            </mc:AlternateContent>
          </a:graphicData>
        </a:graphic>
      </p:graphicFrame>
      <p:graphicFrame>
        <p:nvGraphicFramePr>
          <p:cNvPr id="22" name="Object 21"/>
          <p:cNvGraphicFramePr>
            <a:graphicFrameLocks noChangeAspect="1"/>
          </p:cNvGraphicFramePr>
          <p:nvPr>
            <p:extLst>
              <p:ext uri="{D42A27DB-BD31-4B8C-83A1-F6EECF244321}">
                <p14:modId xmlns:p14="http://schemas.microsoft.com/office/powerpoint/2010/main" val="30760390"/>
              </p:ext>
            </p:extLst>
          </p:nvPr>
        </p:nvGraphicFramePr>
        <p:xfrm>
          <a:off x="4497756" y="2626212"/>
          <a:ext cx="3831095" cy="645069"/>
        </p:xfrm>
        <a:graphic>
          <a:graphicData uri="http://schemas.openxmlformats.org/presentationml/2006/ole">
            <mc:AlternateContent xmlns:mc="http://schemas.openxmlformats.org/markup-compatibility/2006">
              <mc:Choice xmlns:v="urn:schemas-microsoft-com:vml" Requires="v">
                <p:oleObj spid="_x0000_s428196" name="Equation" r:id="rId7" imgW="1511280" imgH="253800" progId="Equation.3">
                  <p:embed/>
                </p:oleObj>
              </mc:Choice>
              <mc:Fallback>
                <p:oleObj name="Equation" r:id="rId7" imgW="1511280" imgH="253800" progId="Equation.3">
                  <p:embed/>
                  <p:pic>
                    <p:nvPicPr>
                      <p:cNvPr id="0" name=""/>
                      <p:cNvPicPr/>
                      <p:nvPr/>
                    </p:nvPicPr>
                    <p:blipFill>
                      <a:blip r:embed="rId8"/>
                      <a:stretch>
                        <a:fillRect/>
                      </a:stretch>
                    </p:blipFill>
                    <p:spPr>
                      <a:xfrm>
                        <a:off x="4497756" y="2626212"/>
                        <a:ext cx="3831095" cy="645069"/>
                      </a:xfrm>
                      <a:prstGeom prst="rect">
                        <a:avLst/>
                      </a:prstGeom>
                    </p:spPr>
                  </p:pic>
                </p:oleObj>
              </mc:Fallback>
            </mc:AlternateContent>
          </a:graphicData>
        </a:graphic>
      </p:graphicFrame>
      <p:sp>
        <p:nvSpPr>
          <p:cNvPr id="23" name="Rectangle 22"/>
          <p:cNvSpPr/>
          <p:nvPr/>
        </p:nvSpPr>
        <p:spPr>
          <a:xfrm>
            <a:off x="477718" y="4930582"/>
            <a:ext cx="4572000" cy="461665"/>
          </a:xfrm>
          <a:prstGeom prst="rect">
            <a:avLst/>
          </a:prstGeom>
        </p:spPr>
        <p:txBody>
          <a:bodyPr>
            <a:spAutoFit/>
          </a:bodyPr>
          <a:lstStyle/>
          <a:p>
            <a:r>
              <a:rPr lang="en-IN" dirty="0" smtClean="0"/>
              <a:t>More conditions imposed on </a:t>
            </a:r>
            <a:r>
              <a:rPr lang="en-IN" i="1" dirty="0" smtClean="0"/>
              <a:t>f(x).</a:t>
            </a:r>
            <a:endParaRPr lang="en-IN" i="1" dirty="0"/>
          </a:p>
        </p:txBody>
      </p:sp>
      <p:graphicFrame>
        <p:nvGraphicFramePr>
          <p:cNvPr id="24" name="Object 23"/>
          <p:cNvGraphicFramePr>
            <a:graphicFrameLocks noChangeAspect="1"/>
          </p:cNvGraphicFramePr>
          <p:nvPr>
            <p:extLst>
              <p:ext uri="{D42A27DB-BD31-4B8C-83A1-F6EECF244321}">
                <p14:modId xmlns:p14="http://schemas.microsoft.com/office/powerpoint/2010/main" val="3870573164"/>
              </p:ext>
            </p:extLst>
          </p:nvPr>
        </p:nvGraphicFramePr>
        <p:xfrm>
          <a:off x="4616820" y="4167228"/>
          <a:ext cx="2176463" cy="701675"/>
        </p:xfrm>
        <a:graphic>
          <a:graphicData uri="http://schemas.openxmlformats.org/presentationml/2006/ole">
            <mc:AlternateContent xmlns:mc="http://schemas.openxmlformats.org/markup-compatibility/2006">
              <mc:Choice xmlns:v="urn:schemas-microsoft-com:vml" Requires="v">
                <p:oleObj spid="_x0000_s428197" name="Equation" r:id="rId9" imgW="787320" imgH="253800" progId="Equation.3">
                  <p:embed/>
                </p:oleObj>
              </mc:Choice>
              <mc:Fallback>
                <p:oleObj name="Equation" r:id="rId9" imgW="787320" imgH="253800" progId="Equation.3">
                  <p:embed/>
                  <p:pic>
                    <p:nvPicPr>
                      <p:cNvPr id="0" name=""/>
                      <p:cNvPicPr/>
                      <p:nvPr/>
                    </p:nvPicPr>
                    <p:blipFill>
                      <a:blip r:embed="rId10"/>
                      <a:stretch>
                        <a:fillRect/>
                      </a:stretch>
                    </p:blipFill>
                    <p:spPr>
                      <a:xfrm>
                        <a:off x="4616820" y="4167228"/>
                        <a:ext cx="2176463" cy="701675"/>
                      </a:xfrm>
                      <a:prstGeom prst="rect">
                        <a:avLst/>
                      </a:prstGeom>
                    </p:spPr>
                  </p:pic>
                </p:oleObj>
              </mc:Fallback>
            </mc:AlternateContent>
          </a:graphicData>
        </a:graphic>
      </p:graphicFrame>
      <p:graphicFrame>
        <p:nvGraphicFramePr>
          <p:cNvPr id="25" name="Object 24"/>
          <p:cNvGraphicFramePr>
            <a:graphicFrameLocks noChangeAspect="1"/>
          </p:cNvGraphicFramePr>
          <p:nvPr>
            <p:extLst>
              <p:ext uri="{D42A27DB-BD31-4B8C-83A1-F6EECF244321}">
                <p14:modId xmlns:p14="http://schemas.microsoft.com/office/powerpoint/2010/main" val="2383461298"/>
              </p:ext>
            </p:extLst>
          </p:nvPr>
        </p:nvGraphicFramePr>
        <p:xfrm>
          <a:off x="1644020" y="5482268"/>
          <a:ext cx="6369157" cy="972630"/>
        </p:xfrm>
        <a:graphic>
          <a:graphicData uri="http://schemas.openxmlformats.org/presentationml/2006/ole">
            <mc:AlternateContent xmlns:mc="http://schemas.openxmlformats.org/markup-compatibility/2006">
              <mc:Choice xmlns:v="urn:schemas-microsoft-com:vml" Requires="v">
                <p:oleObj spid="_x0000_s428198" name="Equation" r:id="rId11" imgW="2577960" imgH="393480" progId="Equation.3">
                  <p:embed/>
                </p:oleObj>
              </mc:Choice>
              <mc:Fallback>
                <p:oleObj name="Equation" r:id="rId11" imgW="2577960" imgH="393480" progId="Equation.3">
                  <p:embed/>
                  <p:pic>
                    <p:nvPicPr>
                      <p:cNvPr id="0" name=""/>
                      <p:cNvPicPr/>
                      <p:nvPr/>
                    </p:nvPicPr>
                    <p:blipFill>
                      <a:blip r:embed="rId12"/>
                      <a:stretch>
                        <a:fillRect/>
                      </a:stretch>
                    </p:blipFill>
                    <p:spPr>
                      <a:xfrm>
                        <a:off x="1644020" y="5482268"/>
                        <a:ext cx="6369157" cy="972630"/>
                      </a:xfrm>
                      <a:prstGeom prst="rect">
                        <a:avLst/>
                      </a:prstGeom>
                    </p:spPr>
                  </p:pic>
                </p:oleObj>
              </mc:Fallback>
            </mc:AlternateContent>
          </a:graphicData>
        </a:graphic>
      </p:graphicFrame>
      <p:grpSp>
        <p:nvGrpSpPr>
          <p:cNvPr id="26" name="Group 16"/>
          <p:cNvGrpSpPr>
            <a:grpSpLocks/>
          </p:cNvGrpSpPr>
          <p:nvPr/>
        </p:nvGrpSpPr>
        <p:grpSpPr bwMode="auto">
          <a:xfrm>
            <a:off x="0" y="0"/>
            <a:ext cx="9144000" cy="6858000"/>
            <a:chOff x="0" y="0"/>
            <a:chExt cx="9144000" cy="6858000"/>
          </a:xfrm>
        </p:grpSpPr>
        <p:grpSp>
          <p:nvGrpSpPr>
            <p:cNvPr id="27" name="Group 8"/>
            <p:cNvGrpSpPr>
              <a:grpSpLocks/>
            </p:cNvGrpSpPr>
            <p:nvPr/>
          </p:nvGrpSpPr>
          <p:grpSpPr bwMode="auto">
            <a:xfrm>
              <a:off x="0" y="0"/>
              <a:ext cx="9144000" cy="6858000"/>
              <a:chOff x="0" y="0"/>
              <a:chExt cx="5760" cy="4320"/>
            </a:xfrm>
          </p:grpSpPr>
          <p:grpSp>
            <p:nvGrpSpPr>
              <p:cNvPr id="30" name="Group 29"/>
              <p:cNvGrpSpPr>
                <a:grpSpLocks/>
              </p:cNvGrpSpPr>
              <p:nvPr/>
            </p:nvGrpSpPr>
            <p:grpSpPr bwMode="auto">
              <a:xfrm>
                <a:off x="0" y="0"/>
                <a:ext cx="192" cy="4320"/>
                <a:chOff x="0" y="-48"/>
                <a:chExt cx="144" cy="4368"/>
              </a:xfrm>
            </p:grpSpPr>
            <p:sp>
              <p:nvSpPr>
                <p:cNvPr id="40"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1"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1" name="Group 12"/>
              <p:cNvGrpSpPr>
                <a:grpSpLocks/>
              </p:cNvGrpSpPr>
              <p:nvPr/>
            </p:nvGrpSpPr>
            <p:grpSpPr bwMode="auto">
              <a:xfrm>
                <a:off x="5674" y="24"/>
                <a:ext cx="86" cy="4296"/>
                <a:chOff x="5616" y="-48"/>
                <a:chExt cx="144" cy="4368"/>
              </a:xfrm>
            </p:grpSpPr>
            <p:sp>
              <p:nvSpPr>
                <p:cNvPr id="38"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9"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2" name="Group 31"/>
              <p:cNvGrpSpPr>
                <a:grpSpLocks/>
              </p:cNvGrpSpPr>
              <p:nvPr/>
            </p:nvGrpSpPr>
            <p:grpSpPr bwMode="auto">
              <a:xfrm>
                <a:off x="144" y="0"/>
                <a:ext cx="5616" cy="144"/>
                <a:chOff x="96" y="-48"/>
                <a:chExt cx="5520" cy="144"/>
              </a:xfrm>
            </p:grpSpPr>
            <p:sp>
              <p:nvSpPr>
                <p:cNvPr id="36" name="Rectangle 35"/>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7" name="Rectangle 36"/>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3" name="Group 18"/>
              <p:cNvGrpSpPr>
                <a:grpSpLocks/>
              </p:cNvGrpSpPr>
              <p:nvPr/>
            </p:nvGrpSpPr>
            <p:grpSpPr bwMode="auto">
              <a:xfrm>
                <a:off x="144" y="4234"/>
                <a:ext cx="5616" cy="86"/>
                <a:chOff x="96" y="4176"/>
                <a:chExt cx="5520" cy="144"/>
              </a:xfrm>
            </p:grpSpPr>
            <p:sp>
              <p:nvSpPr>
                <p:cNvPr id="34"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5"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8" name="Rectangle 1945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Rectangle 28"/>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mc:AlternateContent xmlns:mc="http://schemas.openxmlformats.org/markup-compatibility/2006">
        <mc:Choice xmlns:p14="http://schemas.microsoft.com/office/powerpoint/2010/main" Requires="p14">
          <p:contentPart p14:bwMode="auto" r:id="rId14">
            <p14:nvContentPartPr>
              <p14:cNvPr id="4" name="Ink 3"/>
              <p14:cNvContentPartPr/>
              <p14:nvPr/>
            </p14:nvContentPartPr>
            <p14:xfrm>
              <a:off x="1661400" y="2727000"/>
              <a:ext cx="6829920" cy="3237120"/>
            </p14:xfrm>
          </p:contentPart>
        </mc:Choice>
        <mc:Fallback>
          <p:pic>
            <p:nvPicPr>
              <p:cNvPr id="4" name="Ink 3"/>
              <p:cNvPicPr/>
              <p:nvPr/>
            </p:nvPicPr>
            <p:blipFill>
              <a:blip r:embed="rId15"/>
              <a:stretch>
                <a:fillRect/>
              </a:stretch>
            </p:blipFill>
            <p:spPr>
              <a:xfrm>
                <a:off x="1651320" y="2713320"/>
                <a:ext cx="6849360" cy="3260160"/>
              </a:xfrm>
              <a:prstGeom prst="rect">
                <a:avLst/>
              </a:prstGeom>
            </p:spPr>
          </p:pic>
        </mc:Fallback>
      </mc:AlternateContent>
    </p:spTree>
    <p:extLst>
      <p:ext uri="{BB962C8B-B14F-4D97-AF65-F5344CB8AC3E}">
        <p14:creationId xmlns:p14="http://schemas.microsoft.com/office/powerpoint/2010/main" val="4275466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circle(in)">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circle(in)">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circle(in)">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circle(in)">
                                      <p:cBhvr>
                                        <p:cTn id="22" dur="500"/>
                                        <p:tgtEl>
                                          <p:spTgt spid="22"/>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0" end="0"/>
                                            </p:txEl>
                                          </p:spTgt>
                                        </p:tgtEl>
                                        <p:attrNameLst>
                                          <p:attrName>style.visibility</p:attrName>
                                        </p:attrNameLst>
                                      </p:cBhvr>
                                      <p:to>
                                        <p:strVal val="visible"/>
                                      </p:to>
                                    </p:set>
                                    <p:animEffect transition="in" filter="dissolve">
                                      <p:cBhvr>
                                        <p:cTn id="27" dur="500"/>
                                        <p:tgtEl>
                                          <p:spTgt spid="3">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1" end="1"/>
                                            </p:txEl>
                                          </p:spTgt>
                                        </p:tgtEl>
                                        <p:attrNameLst>
                                          <p:attrName>style.visibility</p:attrName>
                                        </p:attrNameLst>
                                      </p:cBhvr>
                                      <p:to>
                                        <p:strVal val="visible"/>
                                      </p:to>
                                    </p:set>
                                    <p:animEffect transition="in" filter="dissolve">
                                      <p:cBhvr>
                                        <p:cTn id="32" dur="500"/>
                                        <p:tgtEl>
                                          <p:spTgt spid="3">
                                            <p:txEl>
                                              <p:pRg st="1" end="1"/>
                                            </p:txEl>
                                          </p:spTgt>
                                        </p:tgtEl>
                                      </p:cBhvr>
                                    </p:animEffect>
                                  </p:childTnLst>
                                </p:cTn>
                              </p:par>
                              <p:par>
                                <p:cTn id="33" presetID="6" presetClass="entr" presetSubtype="16" fill="hold" nodeType="with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circle(in)">
                                      <p:cBhvr>
                                        <p:cTn id="35" dur="500"/>
                                        <p:tgtEl>
                                          <p:spTgt spid="24"/>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grpId="0" nodeType="click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dissolve">
                                      <p:cBhvr>
                                        <p:cTn id="40" dur="500"/>
                                        <p:tgtEl>
                                          <p:spTgt spid="23"/>
                                        </p:tgtEl>
                                      </p:cBhvr>
                                    </p:animEffect>
                                  </p:childTnLst>
                                </p:cTn>
                              </p:par>
                            </p:childTnLst>
                          </p:cTn>
                        </p:par>
                      </p:childTnLst>
                    </p:cTn>
                  </p:par>
                  <p:par>
                    <p:cTn id="41" fill="hold">
                      <p:stCondLst>
                        <p:cond delay="indefinite"/>
                      </p:stCondLst>
                      <p:childTnLst>
                        <p:par>
                          <p:cTn id="42" fill="hold">
                            <p:stCondLst>
                              <p:cond delay="0"/>
                            </p:stCondLst>
                            <p:childTnLst>
                              <p:par>
                                <p:cTn id="43" presetID="6" presetClass="entr" presetSubtype="16" fill="hold" nodeType="click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circle(in)">
                                      <p:cBhvr>
                                        <p:cTn id="4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9" grpId="0"/>
      <p:bldP spid="2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7772400" cy="1143000"/>
          </a:xfrm>
        </p:spPr>
        <p:txBody>
          <a:bodyPr/>
          <a:lstStyle/>
          <a:p>
            <a:r>
              <a:rPr lang="en-IN" sz="2800" dirty="0" smtClean="0"/>
              <a:t>Profile of Parabolic Solution Surface</a:t>
            </a:r>
            <a:endParaRPr lang="en-IN" sz="2800" dirty="0"/>
          </a:p>
        </p:txBody>
      </p:sp>
      <p:pic>
        <p:nvPicPr>
          <p:cNvPr id="21" name="Picture 20"/>
          <p:cNvPicPr>
            <a:picLocks noChangeAspect="1"/>
          </p:cNvPicPr>
          <p:nvPr/>
        </p:nvPicPr>
        <p:blipFill>
          <a:blip r:embed="rId2"/>
          <a:stretch>
            <a:fillRect/>
          </a:stretch>
        </p:blipFill>
        <p:spPr>
          <a:xfrm>
            <a:off x="632804" y="1091235"/>
            <a:ext cx="6538631" cy="2761918"/>
          </a:xfrm>
          <a:prstGeom prst="rect">
            <a:avLst/>
          </a:prstGeom>
        </p:spPr>
      </p:pic>
      <p:pic>
        <p:nvPicPr>
          <p:cNvPr id="20" name="Picture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41501" y="3757038"/>
            <a:ext cx="3396027" cy="2917753"/>
          </a:xfrm>
          <a:prstGeom prst="rect">
            <a:avLst/>
          </a:prstGeom>
        </p:spPr>
      </p:pic>
      <p:grpSp>
        <p:nvGrpSpPr>
          <p:cNvPr id="22" name="Group 16"/>
          <p:cNvGrpSpPr>
            <a:grpSpLocks/>
          </p:cNvGrpSpPr>
          <p:nvPr/>
        </p:nvGrpSpPr>
        <p:grpSpPr bwMode="auto">
          <a:xfrm>
            <a:off x="0" y="0"/>
            <a:ext cx="9144000" cy="6858000"/>
            <a:chOff x="0" y="0"/>
            <a:chExt cx="9144000" cy="6858000"/>
          </a:xfrm>
        </p:grpSpPr>
        <p:grpSp>
          <p:nvGrpSpPr>
            <p:cNvPr id="23" name="Group 8"/>
            <p:cNvGrpSpPr>
              <a:grpSpLocks/>
            </p:cNvGrpSpPr>
            <p:nvPr/>
          </p:nvGrpSpPr>
          <p:grpSpPr bwMode="auto">
            <a:xfrm>
              <a:off x="0" y="0"/>
              <a:ext cx="9144000" cy="6858000"/>
              <a:chOff x="0" y="0"/>
              <a:chExt cx="5760" cy="4320"/>
            </a:xfrm>
          </p:grpSpPr>
          <p:grpSp>
            <p:nvGrpSpPr>
              <p:cNvPr id="26" name="Group 25"/>
              <p:cNvGrpSpPr>
                <a:grpSpLocks/>
              </p:cNvGrpSpPr>
              <p:nvPr/>
            </p:nvGrpSpPr>
            <p:grpSpPr bwMode="auto">
              <a:xfrm>
                <a:off x="0" y="0"/>
                <a:ext cx="192" cy="4320"/>
                <a:chOff x="0" y="-48"/>
                <a:chExt cx="144" cy="4368"/>
              </a:xfrm>
            </p:grpSpPr>
            <p:sp>
              <p:nvSpPr>
                <p:cNvPr id="36"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7"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7" name="Group 12"/>
              <p:cNvGrpSpPr>
                <a:grpSpLocks/>
              </p:cNvGrpSpPr>
              <p:nvPr/>
            </p:nvGrpSpPr>
            <p:grpSpPr bwMode="auto">
              <a:xfrm>
                <a:off x="5674" y="24"/>
                <a:ext cx="86" cy="4296"/>
                <a:chOff x="5616" y="-48"/>
                <a:chExt cx="144" cy="4368"/>
              </a:xfrm>
            </p:grpSpPr>
            <p:sp>
              <p:nvSpPr>
                <p:cNvPr id="34"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5"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8" name="Group 27"/>
              <p:cNvGrpSpPr>
                <a:grpSpLocks/>
              </p:cNvGrpSpPr>
              <p:nvPr/>
            </p:nvGrpSpPr>
            <p:grpSpPr bwMode="auto">
              <a:xfrm>
                <a:off x="144" y="0"/>
                <a:ext cx="5616" cy="144"/>
                <a:chOff x="96" y="-48"/>
                <a:chExt cx="5520" cy="144"/>
              </a:xfrm>
            </p:grpSpPr>
            <p:sp>
              <p:nvSpPr>
                <p:cNvPr id="32" name="Rectangle 31"/>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3" name="Rectangle 32"/>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9" name="Group 18"/>
              <p:cNvGrpSpPr>
                <a:grpSpLocks/>
              </p:cNvGrpSpPr>
              <p:nvPr/>
            </p:nvGrpSpPr>
            <p:grpSpPr bwMode="auto">
              <a:xfrm>
                <a:off x="144" y="4234"/>
                <a:ext cx="5616" cy="86"/>
                <a:chOff x="96" y="4176"/>
                <a:chExt cx="5520" cy="144"/>
              </a:xfrm>
            </p:grpSpPr>
            <p:sp>
              <p:nvSpPr>
                <p:cNvPr id="30"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1"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4" name="Rectangle 1945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Rectangle 24"/>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221535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circle(in)">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circle(in)">
                                      <p:cBhvr>
                                        <p:cTn id="1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158" y="332031"/>
            <a:ext cx="7073435" cy="592406"/>
          </a:xfrm>
        </p:spPr>
        <p:txBody>
          <a:bodyPr/>
          <a:lstStyle/>
          <a:p>
            <a:r>
              <a:rPr lang="en-IN" sz="2800" dirty="0"/>
              <a:t>Well-Posed Initial-Boundary Value Problem</a:t>
            </a:r>
          </a:p>
        </p:txBody>
      </p:sp>
      <p:sp>
        <p:nvSpPr>
          <p:cNvPr id="3" name="Content Placeholder 2"/>
          <p:cNvSpPr>
            <a:spLocks noGrp="1"/>
          </p:cNvSpPr>
          <p:nvPr>
            <p:ph idx="1"/>
          </p:nvPr>
        </p:nvSpPr>
        <p:spPr>
          <a:xfrm>
            <a:off x="466322" y="1145578"/>
            <a:ext cx="8077200" cy="633413"/>
          </a:xfrm>
        </p:spPr>
        <p:txBody>
          <a:bodyPr/>
          <a:lstStyle/>
          <a:p>
            <a:r>
              <a:rPr lang="en-IN" sz="2400" dirty="0"/>
              <a:t>Consider an open bounded region </a:t>
            </a:r>
            <a:r>
              <a:rPr lang="en-IN" sz="2400" dirty="0" smtClean="0">
                <a:sym typeface="Symbol" panose="05050102010706020507" pitchFamily="18" charset="2"/>
              </a:rPr>
              <a:t></a:t>
            </a:r>
            <a:r>
              <a:rPr lang="en-IN" sz="2400" dirty="0" smtClean="0"/>
              <a:t> </a:t>
            </a:r>
            <a:r>
              <a:rPr lang="en-IN" sz="2400" dirty="0"/>
              <a:t>of </a:t>
            </a:r>
            <a:r>
              <a:rPr lang="en-IN" sz="2400" dirty="0">
                <a:sym typeface="Symbol" panose="05050102010706020507" pitchFamily="18" charset="2"/>
              </a:rPr>
              <a:t></a:t>
            </a:r>
            <a:r>
              <a:rPr lang="en-IN" sz="2400" baseline="30000" dirty="0" smtClean="0"/>
              <a:t>n</a:t>
            </a:r>
            <a:r>
              <a:rPr lang="en-IN" sz="2400" dirty="0" smtClean="0"/>
              <a:t> </a:t>
            </a:r>
            <a:r>
              <a:rPr lang="en-IN" sz="2400" dirty="0"/>
              <a:t>and  </a:t>
            </a:r>
            <a:r>
              <a:rPr lang="en-IN" sz="2400" i="1" dirty="0" smtClean="0"/>
              <a:t>k</a:t>
            </a:r>
            <a:r>
              <a:rPr lang="en-IN" sz="2400" dirty="0" smtClean="0"/>
              <a:t> &gt; </a:t>
            </a:r>
            <a:r>
              <a:rPr lang="en-IN" sz="2400" dirty="0"/>
              <a:t>0;</a:t>
            </a:r>
          </a:p>
        </p:txBody>
      </p:sp>
      <p:graphicFrame>
        <p:nvGraphicFramePr>
          <p:cNvPr id="19" name="Object 18"/>
          <p:cNvGraphicFramePr>
            <a:graphicFrameLocks noChangeAspect="1"/>
          </p:cNvGraphicFramePr>
          <p:nvPr>
            <p:extLst>
              <p:ext uri="{D42A27DB-BD31-4B8C-83A1-F6EECF244321}">
                <p14:modId xmlns:p14="http://schemas.microsoft.com/office/powerpoint/2010/main" val="2248656310"/>
              </p:ext>
            </p:extLst>
          </p:nvPr>
        </p:nvGraphicFramePr>
        <p:xfrm>
          <a:off x="617538" y="1749425"/>
          <a:ext cx="3049587" cy="858838"/>
        </p:xfrm>
        <a:graphic>
          <a:graphicData uri="http://schemas.openxmlformats.org/presentationml/2006/ole">
            <mc:AlternateContent xmlns:mc="http://schemas.openxmlformats.org/markup-compatibility/2006">
              <mc:Choice xmlns:v="urn:schemas-microsoft-com:vml" Requires="v">
                <p:oleObj spid="_x0000_s429148" name="Equation" r:id="rId3" imgW="1396800" imgH="393480" progId="Equation.3">
                  <p:embed/>
                </p:oleObj>
              </mc:Choice>
              <mc:Fallback>
                <p:oleObj name="Equation" r:id="rId3" imgW="1396800" imgH="393480" progId="Equation.3">
                  <p:embed/>
                  <p:pic>
                    <p:nvPicPr>
                      <p:cNvPr id="0" name=""/>
                      <p:cNvPicPr/>
                      <p:nvPr/>
                    </p:nvPicPr>
                    <p:blipFill>
                      <a:blip r:embed="rId4"/>
                      <a:stretch>
                        <a:fillRect/>
                      </a:stretch>
                    </p:blipFill>
                    <p:spPr>
                      <a:xfrm>
                        <a:off x="617538" y="1749425"/>
                        <a:ext cx="3049587" cy="858838"/>
                      </a:xfrm>
                      <a:prstGeom prst="rect">
                        <a:avLst/>
                      </a:prstGeom>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2783660836"/>
              </p:ext>
            </p:extLst>
          </p:nvPr>
        </p:nvGraphicFramePr>
        <p:xfrm>
          <a:off x="3840163" y="1836738"/>
          <a:ext cx="5249862" cy="539750"/>
        </p:xfrm>
        <a:graphic>
          <a:graphicData uri="http://schemas.openxmlformats.org/presentationml/2006/ole">
            <mc:AlternateContent xmlns:mc="http://schemas.openxmlformats.org/markup-compatibility/2006">
              <mc:Choice xmlns:v="urn:schemas-microsoft-com:vml" Requires="v">
                <p:oleObj spid="_x0000_s429149" name="Equation" r:id="rId5" imgW="2095200" imgH="215640" progId="Equation.3">
                  <p:embed/>
                </p:oleObj>
              </mc:Choice>
              <mc:Fallback>
                <p:oleObj name="Equation" r:id="rId5" imgW="2095200" imgH="215640" progId="Equation.3">
                  <p:embed/>
                  <p:pic>
                    <p:nvPicPr>
                      <p:cNvPr id="0" name=""/>
                      <p:cNvPicPr/>
                      <p:nvPr/>
                    </p:nvPicPr>
                    <p:blipFill>
                      <a:blip r:embed="rId6"/>
                      <a:stretch>
                        <a:fillRect/>
                      </a:stretch>
                    </p:blipFill>
                    <p:spPr>
                      <a:xfrm>
                        <a:off x="3840163" y="1836738"/>
                        <a:ext cx="5249862" cy="539750"/>
                      </a:xfrm>
                      <a:prstGeom prst="rect">
                        <a:avLst/>
                      </a:prstGeom>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1377286053"/>
              </p:ext>
            </p:extLst>
          </p:nvPr>
        </p:nvGraphicFramePr>
        <p:xfrm>
          <a:off x="279400" y="2589213"/>
          <a:ext cx="8497888" cy="1000125"/>
        </p:xfrm>
        <a:graphic>
          <a:graphicData uri="http://schemas.openxmlformats.org/presentationml/2006/ole">
            <mc:AlternateContent xmlns:mc="http://schemas.openxmlformats.org/markup-compatibility/2006">
              <mc:Choice xmlns:v="urn:schemas-microsoft-com:vml" Requires="v">
                <p:oleObj spid="_x0000_s429150" name="Equation" r:id="rId7" imgW="3352680" imgH="393480" progId="Equation.3">
                  <p:embed/>
                </p:oleObj>
              </mc:Choice>
              <mc:Fallback>
                <p:oleObj name="Equation" r:id="rId7" imgW="3352680" imgH="393480" progId="Equation.3">
                  <p:embed/>
                  <p:pic>
                    <p:nvPicPr>
                      <p:cNvPr id="0" name=""/>
                      <p:cNvPicPr/>
                      <p:nvPr/>
                    </p:nvPicPr>
                    <p:blipFill>
                      <a:blip r:embed="rId8"/>
                      <a:stretch>
                        <a:fillRect/>
                      </a:stretch>
                    </p:blipFill>
                    <p:spPr>
                      <a:xfrm>
                        <a:off x="279400" y="2589213"/>
                        <a:ext cx="8497888" cy="1000125"/>
                      </a:xfrm>
                      <a:prstGeom prst="rect">
                        <a:avLst/>
                      </a:prstGeom>
                    </p:spPr>
                  </p:pic>
                </p:oleObj>
              </mc:Fallback>
            </mc:AlternateContent>
          </a:graphicData>
        </a:graphic>
      </p:graphicFrame>
      <p:sp>
        <p:nvSpPr>
          <p:cNvPr id="22" name="Content Placeholder 2"/>
          <p:cNvSpPr txBox="1">
            <a:spLocks/>
          </p:cNvSpPr>
          <p:nvPr/>
        </p:nvSpPr>
        <p:spPr bwMode="auto">
          <a:xfrm>
            <a:off x="199893" y="3516203"/>
            <a:ext cx="8610058" cy="2963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r>
              <a:rPr lang="en-IN" sz="2400" kern="0" dirty="0" smtClean="0"/>
              <a:t>Consider an open bounded region </a:t>
            </a:r>
            <a:r>
              <a:rPr lang="en-IN" sz="2400" kern="0" dirty="0" smtClean="0">
                <a:sym typeface="Symbol" panose="05050102010706020507" pitchFamily="18" charset="2"/>
              </a:rPr>
              <a:t></a:t>
            </a:r>
            <a:r>
              <a:rPr lang="en-IN" sz="2400" kern="0" dirty="0" smtClean="0"/>
              <a:t> of </a:t>
            </a:r>
            <a:r>
              <a:rPr lang="en-IN" sz="2400" kern="0" dirty="0" smtClean="0">
                <a:sym typeface="Symbol" panose="05050102010706020507" pitchFamily="18" charset="2"/>
              </a:rPr>
              <a:t></a:t>
            </a:r>
            <a:r>
              <a:rPr lang="en-IN" sz="2400" kern="0" baseline="30000" dirty="0" smtClean="0"/>
              <a:t>n</a:t>
            </a:r>
            <a:r>
              <a:rPr lang="en-IN" sz="2400" kern="0" dirty="0" smtClean="0"/>
              <a:t> and  </a:t>
            </a:r>
            <a:r>
              <a:rPr lang="en-IN" sz="2400" i="1" kern="0" dirty="0" smtClean="0"/>
              <a:t>k</a:t>
            </a:r>
            <a:r>
              <a:rPr lang="en-IN" sz="2400" kern="0" dirty="0" smtClean="0"/>
              <a:t> &gt; 0;</a:t>
            </a:r>
          </a:p>
          <a:p>
            <a:r>
              <a:rPr lang="en-IN" sz="2400" dirty="0" smtClean="0"/>
              <a:t> </a:t>
            </a:r>
            <a:r>
              <a:rPr lang="en-IN" sz="2400" dirty="0" smtClean="0">
                <a:sym typeface="Symbol" panose="05050102010706020507" pitchFamily="18" charset="2"/>
              </a:rPr>
              <a:t></a:t>
            </a:r>
            <a:r>
              <a:rPr lang="en-IN" sz="2400" dirty="0" smtClean="0"/>
              <a:t>= </a:t>
            </a:r>
            <a:r>
              <a:rPr lang="en-IN" sz="2400" dirty="0"/>
              <a:t>0 gives the </a:t>
            </a:r>
            <a:r>
              <a:rPr lang="en-IN" sz="2400" dirty="0" err="1"/>
              <a:t>Dirichlet</a:t>
            </a:r>
            <a:r>
              <a:rPr lang="en-IN" sz="2400" dirty="0"/>
              <a:t> </a:t>
            </a:r>
            <a:r>
              <a:rPr lang="en-IN" sz="2400" dirty="0" smtClean="0"/>
              <a:t>problem.</a:t>
            </a:r>
          </a:p>
          <a:p>
            <a:r>
              <a:rPr lang="en-IN" sz="2400" dirty="0" smtClean="0">
                <a:sym typeface="Symbol" panose="05050102010706020507" pitchFamily="18" charset="2"/>
              </a:rPr>
              <a:t> </a:t>
            </a:r>
            <a:r>
              <a:rPr lang="en-IN" sz="2400" dirty="0" smtClean="0"/>
              <a:t> </a:t>
            </a:r>
            <a:r>
              <a:rPr lang="en-IN" sz="2400" dirty="0"/>
              <a:t>= 0 gives the Neumann </a:t>
            </a:r>
            <a:r>
              <a:rPr lang="en-IN" sz="2400" dirty="0" smtClean="0"/>
              <a:t>problem.</a:t>
            </a:r>
          </a:p>
          <a:p>
            <a:r>
              <a:rPr lang="en-IN" sz="2400" dirty="0" smtClean="0">
                <a:sym typeface="Symbol" panose="05050102010706020507" pitchFamily="18" charset="2"/>
              </a:rPr>
              <a:t> </a:t>
            </a:r>
            <a:r>
              <a:rPr lang="en-IN" sz="2400" dirty="0">
                <a:sym typeface="Symbol" panose="05050102010706020507" pitchFamily="18" charset="2"/>
              </a:rPr>
              <a:t>and   0 </a:t>
            </a:r>
            <a:r>
              <a:rPr lang="en-IN" sz="2400" dirty="0" smtClean="0"/>
              <a:t>gives </a:t>
            </a:r>
            <a:r>
              <a:rPr lang="en-IN" sz="2400" dirty="0"/>
              <a:t>the Robin or </a:t>
            </a:r>
            <a:r>
              <a:rPr lang="en-IN" sz="2400" dirty="0" smtClean="0"/>
              <a:t>radiation problem</a:t>
            </a:r>
            <a:r>
              <a:rPr lang="en-IN" sz="2400" dirty="0"/>
              <a:t>. </a:t>
            </a:r>
            <a:endParaRPr lang="en-IN" sz="2400" dirty="0" smtClean="0"/>
          </a:p>
          <a:p>
            <a:r>
              <a:rPr lang="en-IN" sz="2400" dirty="0" smtClean="0"/>
              <a:t>The </a:t>
            </a:r>
            <a:r>
              <a:rPr lang="en-IN" sz="2400" dirty="0"/>
              <a:t>problem can also have mixed boundary conditions</a:t>
            </a:r>
            <a:r>
              <a:rPr lang="en-IN" sz="2400" dirty="0" smtClean="0"/>
              <a:t>.</a:t>
            </a:r>
            <a:endParaRPr lang="en-IN" sz="2400" dirty="0"/>
          </a:p>
          <a:p>
            <a:r>
              <a:rPr lang="en-IN" sz="2400" dirty="0"/>
              <a:t>If  </a:t>
            </a:r>
            <a:r>
              <a:rPr lang="en-IN" sz="2400" dirty="0" smtClean="0">
                <a:sym typeface="Symbol" panose="05050102010706020507" pitchFamily="18" charset="2"/>
              </a:rPr>
              <a:t> </a:t>
            </a:r>
            <a:r>
              <a:rPr lang="en-IN" sz="2400" dirty="0" smtClean="0"/>
              <a:t>is </a:t>
            </a:r>
            <a:r>
              <a:rPr lang="en-IN" sz="2400" dirty="0"/>
              <a:t>not bounded </a:t>
            </a:r>
            <a:r>
              <a:rPr lang="en-IN" sz="2400" dirty="0" smtClean="0"/>
              <a:t>(half-plane</a:t>
            </a:r>
            <a:r>
              <a:rPr lang="en-IN" sz="2400" dirty="0"/>
              <a:t>), then additional </a:t>
            </a:r>
            <a:r>
              <a:rPr lang="en-IN" sz="2400" dirty="0" smtClean="0"/>
              <a:t>behaviour at infinity </a:t>
            </a:r>
            <a:r>
              <a:rPr lang="en-IN" sz="2400" dirty="0"/>
              <a:t>condition may </a:t>
            </a:r>
            <a:r>
              <a:rPr lang="en-IN" sz="2400" dirty="0" smtClean="0"/>
              <a:t>be needed</a:t>
            </a:r>
            <a:r>
              <a:rPr lang="en-IN" sz="2400" dirty="0"/>
              <a:t>.</a:t>
            </a:r>
            <a:endParaRPr lang="en-IN" sz="2400" kern="0" dirty="0"/>
          </a:p>
        </p:txBody>
      </p:sp>
      <p:grpSp>
        <p:nvGrpSpPr>
          <p:cNvPr id="24" name="Group 16"/>
          <p:cNvGrpSpPr>
            <a:grpSpLocks/>
          </p:cNvGrpSpPr>
          <p:nvPr/>
        </p:nvGrpSpPr>
        <p:grpSpPr bwMode="auto">
          <a:xfrm>
            <a:off x="0" y="0"/>
            <a:ext cx="9144000" cy="6858000"/>
            <a:chOff x="0" y="0"/>
            <a:chExt cx="9144000" cy="6858000"/>
          </a:xfrm>
        </p:grpSpPr>
        <p:grpSp>
          <p:nvGrpSpPr>
            <p:cNvPr id="25" name="Group 8"/>
            <p:cNvGrpSpPr>
              <a:grpSpLocks/>
            </p:cNvGrpSpPr>
            <p:nvPr/>
          </p:nvGrpSpPr>
          <p:grpSpPr bwMode="auto">
            <a:xfrm>
              <a:off x="0" y="0"/>
              <a:ext cx="9144000" cy="6858000"/>
              <a:chOff x="0" y="0"/>
              <a:chExt cx="5760" cy="4320"/>
            </a:xfrm>
          </p:grpSpPr>
          <p:grpSp>
            <p:nvGrpSpPr>
              <p:cNvPr id="28" name="Group 27"/>
              <p:cNvGrpSpPr>
                <a:grpSpLocks/>
              </p:cNvGrpSpPr>
              <p:nvPr/>
            </p:nvGrpSpPr>
            <p:grpSpPr bwMode="auto">
              <a:xfrm>
                <a:off x="0" y="0"/>
                <a:ext cx="192" cy="4320"/>
                <a:chOff x="0" y="-48"/>
                <a:chExt cx="144" cy="4368"/>
              </a:xfrm>
            </p:grpSpPr>
            <p:sp>
              <p:nvSpPr>
                <p:cNvPr id="38"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9"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9" name="Group 12"/>
              <p:cNvGrpSpPr>
                <a:grpSpLocks/>
              </p:cNvGrpSpPr>
              <p:nvPr/>
            </p:nvGrpSpPr>
            <p:grpSpPr bwMode="auto">
              <a:xfrm>
                <a:off x="5674" y="24"/>
                <a:ext cx="86" cy="4296"/>
                <a:chOff x="5616" y="-48"/>
                <a:chExt cx="144" cy="4368"/>
              </a:xfrm>
            </p:grpSpPr>
            <p:sp>
              <p:nvSpPr>
                <p:cNvPr id="36"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7"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0" name="Group 29"/>
              <p:cNvGrpSpPr>
                <a:grpSpLocks/>
              </p:cNvGrpSpPr>
              <p:nvPr/>
            </p:nvGrpSpPr>
            <p:grpSpPr bwMode="auto">
              <a:xfrm>
                <a:off x="144" y="0"/>
                <a:ext cx="5616" cy="144"/>
                <a:chOff x="96" y="-48"/>
                <a:chExt cx="5520" cy="144"/>
              </a:xfrm>
            </p:grpSpPr>
            <p:sp>
              <p:nvSpPr>
                <p:cNvPr id="34" name="Rectangle 33"/>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5" name="Rectangle 34"/>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1" name="Group 18"/>
              <p:cNvGrpSpPr>
                <a:grpSpLocks/>
              </p:cNvGrpSpPr>
              <p:nvPr/>
            </p:nvGrpSpPr>
            <p:grpSpPr bwMode="auto">
              <a:xfrm>
                <a:off x="144" y="4234"/>
                <a:ext cx="5616" cy="86"/>
                <a:chOff x="96" y="4176"/>
                <a:chExt cx="5520" cy="144"/>
              </a:xfrm>
            </p:grpSpPr>
            <p:sp>
              <p:nvSpPr>
                <p:cNvPr id="32"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3"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6" name="Rectangle 1945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Rectangle 26"/>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mc:AlternateContent xmlns:mc="http://schemas.openxmlformats.org/markup-compatibility/2006">
        <mc:Choice xmlns:p14="http://schemas.microsoft.com/office/powerpoint/2010/main" Requires="p14">
          <p:contentPart p14:bwMode="auto" r:id="rId10">
            <p14:nvContentPartPr>
              <p14:cNvPr id="4" name="Ink 3"/>
              <p14:cNvContentPartPr/>
              <p14:nvPr/>
            </p14:nvContentPartPr>
            <p14:xfrm>
              <a:off x="1285560" y="1250640"/>
              <a:ext cx="5649480" cy="1110240"/>
            </p14:xfrm>
          </p:contentPart>
        </mc:Choice>
        <mc:Fallback>
          <p:pic>
            <p:nvPicPr>
              <p:cNvPr id="4" name="Ink 3"/>
              <p:cNvPicPr/>
              <p:nvPr/>
            </p:nvPicPr>
            <p:blipFill>
              <a:blip r:embed="rId11"/>
              <a:stretch>
                <a:fillRect/>
              </a:stretch>
            </p:blipFill>
            <p:spPr>
              <a:xfrm>
                <a:off x="1274400" y="1241640"/>
                <a:ext cx="5663160" cy="1130760"/>
              </a:xfrm>
              <a:prstGeom prst="rect">
                <a:avLst/>
              </a:prstGeom>
            </p:spPr>
          </p:pic>
        </mc:Fallback>
      </mc:AlternateContent>
    </p:spTree>
    <p:extLst>
      <p:ext uri="{BB962C8B-B14F-4D97-AF65-F5344CB8AC3E}">
        <p14:creationId xmlns:p14="http://schemas.microsoft.com/office/powerpoint/2010/main" val="375111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circle(in)">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circle(in)">
                                      <p:cBhvr>
                                        <p:cTn id="17" dur="5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circle(in)">
                                      <p:cBhvr>
                                        <p:cTn id="22" dur="500"/>
                                        <p:tgtEl>
                                          <p:spTgt spid="21"/>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2">
                                            <p:txEl>
                                              <p:pRg st="0" end="0"/>
                                            </p:txEl>
                                          </p:spTgt>
                                        </p:tgtEl>
                                        <p:attrNameLst>
                                          <p:attrName>style.visibility</p:attrName>
                                        </p:attrNameLst>
                                      </p:cBhvr>
                                      <p:to>
                                        <p:strVal val="visible"/>
                                      </p:to>
                                    </p:set>
                                    <p:animEffect transition="in" filter="dissolve">
                                      <p:cBhvr>
                                        <p:cTn id="27" dur="500"/>
                                        <p:tgtEl>
                                          <p:spTgt spid="22">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2">
                                            <p:txEl>
                                              <p:pRg st="1" end="1"/>
                                            </p:txEl>
                                          </p:spTgt>
                                        </p:tgtEl>
                                        <p:attrNameLst>
                                          <p:attrName>style.visibility</p:attrName>
                                        </p:attrNameLst>
                                      </p:cBhvr>
                                      <p:to>
                                        <p:strVal val="visible"/>
                                      </p:to>
                                    </p:set>
                                    <p:animEffect transition="in" filter="dissolve">
                                      <p:cBhvr>
                                        <p:cTn id="32" dur="500"/>
                                        <p:tgtEl>
                                          <p:spTgt spid="22">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2">
                                            <p:txEl>
                                              <p:pRg st="2" end="2"/>
                                            </p:txEl>
                                          </p:spTgt>
                                        </p:tgtEl>
                                        <p:attrNameLst>
                                          <p:attrName>style.visibility</p:attrName>
                                        </p:attrNameLst>
                                      </p:cBhvr>
                                      <p:to>
                                        <p:strVal val="visible"/>
                                      </p:to>
                                    </p:set>
                                    <p:animEffect transition="in" filter="dissolve">
                                      <p:cBhvr>
                                        <p:cTn id="37" dur="500"/>
                                        <p:tgtEl>
                                          <p:spTgt spid="22">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22">
                                            <p:txEl>
                                              <p:pRg st="3" end="3"/>
                                            </p:txEl>
                                          </p:spTgt>
                                        </p:tgtEl>
                                        <p:attrNameLst>
                                          <p:attrName>style.visibility</p:attrName>
                                        </p:attrNameLst>
                                      </p:cBhvr>
                                      <p:to>
                                        <p:strVal val="visible"/>
                                      </p:to>
                                    </p:set>
                                    <p:animEffect transition="in" filter="dissolve">
                                      <p:cBhvr>
                                        <p:cTn id="42" dur="500"/>
                                        <p:tgtEl>
                                          <p:spTgt spid="22">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22">
                                            <p:txEl>
                                              <p:pRg st="4" end="4"/>
                                            </p:txEl>
                                          </p:spTgt>
                                        </p:tgtEl>
                                        <p:attrNameLst>
                                          <p:attrName>style.visibility</p:attrName>
                                        </p:attrNameLst>
                                      </p:cBhvr>
                                      <p:to>
                                        <p:strVal val="visible"/>
                                      </p:to>
                                    </p:set>
                                    <p:animEffect transition="in" filter="dissolve">
                                      <p:cBhvr>
                                        <p:cTn id="47" dur="500"/>
                                        <p:tgtEl>
                                          <p:spTgt spid="22">
                                            <p:txEl>
                                              <p:pRg st="4" end="4"/>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22">
                                            <p:txEl>
                                              <p:pRg st="5" end="5"/>
                                            </p:txEl>
                                          </p:spTgt>
                                        </p:tgtEl>
                                        <p:attrNameLst>
                                          <p:attrName>style.visibility</p:attrName>
                                        </p:attrNameLst>
                                      </p:cBhvr>
                                      <p:to>
                                        <p:strVal val="visible"/>
                                      </p:to>
                                    </p:set>
                                    <p:animEffect transition="in" filter="dissolve">
                                      <p:cBhvr>
                                        <p:cTn id="52" dur="500"/>
                                        <p:tgtEl>
                                          <p:spTgt spid="2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2"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003" y="73488"/>
            <a:ext cx="7772400" cy="1026633"/>
          </a:xfrm>
        </p:spPr>
        <p:txBody>
          <a:bodyPr/>
          <a:lstStyle/>
          <a:p>
            <a:r>
              <a:rPr lang="en-IN" sz="2800" dirty="0" smtClean="0"/>
              <a:t>Temporal </a:t>
            </a:r>
            <a:r>
              <a:rPr lang="en-IN" sz="2800" dirty="0"/>
              <a:t>Irreversibility of the Heat Equation</a:t>
            </a:r>
          </a:p>
        </p:txBody>
      </p:sp>
      <p:sp>
        <p:nvSpPr>
          <p:cNvPr id="3" name="Content Placeholder 2"/>
          <p:cNvSpPr>
            <a:spLocks noGrp="1"/>
          </p:cNvSpPr>
          <p:nvPr>
            <p:ph idx="1"/>
          </p:nvPr>
        </p:nvSpPr>
        <p:spPr>
          <a:xfrm>
            <a:off x="268098" y="1618629"/>
            <a:ext cx="8789705" cy="4114800"/>
          </a:xfrm>
        </p:spPr>
        <p:txBody>
          <a:bodyPr/>
          <a:lstStyle/>
          <a:p>
            <a:r>
              <a:rPr lang="en-IN" sz="2400" dirty="0" smtClean="0"/>
              <a:t>Consider a parabolic </a:t>
            </a:r>
            <a:r>
              <a:rPr lang="en-IN" sz="2400" dirty="0" err="1" smtClean="0"/>
              <a:t>thermofluid</a:t>
            </a:r>
            <a:r>
              <a:rPr lang="en-IN" sz="2400" dirty="0" smtClean="0"/>
              <a:t> system for which the </a:t>
            </a:r>
            <a:r>
              <a:rPr lang="en-IN" sz="2400" dirty="0"/>
              <a:t>initial conditions </a:t>
            </a:r>
            <a:r>
              <a:rPr lang="en-IN" sz="2400" dirty="0" smtClean="0"/>
              <a:t>are unknown. </a:t>
            </a:r>
          </a:p>
          <a:p>
            <a:r>
              <a:rPr lang="en-IN" sz="2400" dirty="0" smtClean="0"/>
              <a:t>However, few conditions </a:t>
            </a:r>
            <a:r>
              <a:rPr lang="en-IN" sz="2400" dirty="0"/>
              <a:t>on the solution at other than initial </a:t>
            </a:r>
            <a:r>
              <a:rPr lang="en-IN" sz="2400" dirty="0" smtClean="0"/>
              <a:t>time are made available.</a:t>
            </a:r>
          </a:p>
          <a:p>
            <a:r>
              <a:rPr lang="en-IN" sz="2400" dirty="0" smtClean="0"/>
              <a:t> The resulting </a:t>
            </a:r>
            <a:r>
              <a:rPr lang="en-IN" sz="2400" dirty="0"/>
              <a:t>problem </a:t>
            </a:r>
            <a:r>
              <a:rPr lang="en-IN" sz="2400" dirty="0" smtClean="0"/>
              <a:t>is known as  </a:t>
            </a:r>
            <a:r>
              <a:rPr lang="en-IN" sz="2400" i="1" dirty="0" smtClean="0"/>
              <a:t>not well-posed.</a:t>
            </a:r>
          </a:p>
          <a:p>
            <a:r>
              <a:rPr lang="en-IN" sz="2400" dirty="0" smtClean="0"/>
              <a:t>Though the </a:t>
            </a:r>
            <a:r>
              <a:rPr lang="en-IN" sz="2400" dirty="0"/>
              <a:t>total number of auxiliary </a:t>
            </a:r>
            <a:r>
              <a:rPr lang="en-IN" sz="2400" dirty="0" smtClean="0"/>
              <a:t>conditions is same as a well posed problem. </a:t>
            </a:r>
          </a:p>
          <a:p>
            <a:r>
              <a:rPr lang="en-IN" sz="2400" dirty="0" smtClean="0"/>
              <a:t>These are called as </a:t>
            </a:r>
            <a:r>
              <a:rPr lang="en-IN" sz="2400" i="1" dirty="0"/>
              <a:t>backward heat </a:t>
            </a:r>
            <a:r>
              <a:rPr lang="en-IN" sz="2400" i="1" dirty="0" smtClean="0"/>
              <a:t>equations.</a:t>
            </a:r>
          </a:p>
          <a:p>
            <a:r>
              <a:rPr lang="en-IN" sz="2400" dirty="0" smtClean="0"/>
              <a:t> </a:t>
            </a:r>
            <a:r>
              <a:rPr lang="en-IN" sz="2400" dirty="0"/>
              <a:t>I</a:t>
            </a:r>
            <a:r>
              <a:rPr lang="en-IN" sz="2400" dirty="0" smtClean="0"/>
              <a:t>n </a:t>
            </a:r>
            <a:r>
              <a:rPr lang="en-IN" sz="2400" dirty="0"/>
              <a:t>1-D </a:t>
            </a:r>
            <a:r>
              <a:rPr lang="en-IN" sz="2400" dirty="0" smtClean="0"/>
              <a:t>it is an ill-posed problem. </a:t>
            </a:r>
          </a:p>
        </p:txBody>
      </p:sp>
      <p:grpSp>
        <p:nvGrpSpPr>
          <p:cNvPr id="19" name="Group 16"/>
          <p:cNvGrpSpPr>
            <a:grpSpLocks/>
          </p:cNvGrpSpPr>
          <p:nvPr/>
        </p:nvGrpSpPr>
        <p:grpSpPr bwMode="auto">
          <a:xfrm>
            <a:off x="0" y="0"/>
            <a:ext cx="9144000" cy="6858000"/>
            <a:chOff x="0" y="0"/>
            <a:chExt cx="9144000" cy="6858000"/>
          </a:xfrm>
        </p:grpSpPr>
        <p:grpSp>
          <p:nvGrpSpPr>
            <p:cNvPr id="20" name="Group 8"/>
            <p:cNvGrpSpPr>
              <a:grpSpLocks/>
            </p:cNvGrpSpPr>
            <p:nvPr/>
          </p:nvGrpSpPr>
          <p:grpSpPr bwMode="auto">
            <a:xfrm>
              <a:off x="0" y="0"/>
              <a:ext cx="9144000" cy="6858000"/>
              <a:chOff x="0" y="0"/>
              <a:chExt cx="5760" cy="4320"/>
            </a:xfrm>
          </p:grpSpPr>
          <p:grpSp>
            <p:nvGrpSpPr>
              <p:cNvPr id="23" name="Group 22"/>
              <p:cNvGrpSpPr>
                <a:grpSpLocks/>
              </p:cNvGrpSpPr>
              <p:nvPr/>
            </p:nvGrpSpPr>
            <p:grpSpPr bwMode="auto">
              <a:xfrm>
                <a:off x="0" y="0"/>
                <a:ext cx="192" cy="4320"/>
                <a:chOff x="0" y="-48"/>
                <a:chExt cx="144" cy="4368"/>
              </a:xfrm>
            </p:grpSpPr>
            <p:sp>
              <p:nvSpPr>
                <p:cNvPr id="33"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4"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4" name="Group 12"/>
              <p:cNvGrpSpPr>
                <a:grpSpLocks/>
              </p:cNvGrpSpPr>
              <p:nvPr/>
            </p:nvGrpSpPr>
            <p:grpSpPr bwMode="auto">
              <a:xfrm>
                <a:off x="5674" y="24"/>
                <a:ext cx="86" cy="4296"/>
                <a:chOff x="5616" y="-48"/>
                <a:chExt cx="144" cy="4368"/>
              </a:xfrm>
            </p:grpSpPr>
            <p:sp>
              <p:nvSpPr>
                <p:cNvPr id="31"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2"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5" name="Group 24"/>
              <p:cNvGrpSpPr>
                <a:grpSpLocks/>
              </p:cNvGrpSpPr>
              <p:nvPr/>
            </p:nvGrpSpPr>
            <p:grpSpPr bwMode="auto">
              <a:xfrm>
                <a:off x="144" y="0"/>
                <a:ext cx="5616" cy="144"/>
                <a:chOff x="96" y="-48"/>
                <a:chExt cx="5520" cy="144"/>
              </a:xfrm>
            </p:grpSpPr>
            <p:sp>
              <p:nvSpPr>
                <p:cNvPr id="29" name="Rectangle 28"/>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0" name="Rectangle 29"/>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6" name="Group 18"/>
              <p:cNvGrpSpPr>
                <a:grpSpLocks/>
              </p:cNvGrpSpPr>
              <p:nvPr/>
            </p:nvGrpSpPr>
            <p:grpSpPr bwMode="auto">
              <a:xfrm>
                <a:off x="144" y="4234"/>
                <a:ext cx="5616" cy="86"/>
                <a:chOff x="96" y="4176"/>
                <a:chExt cx="5520" cy="144"/>
              </a:xfrm>
            </p:grpSpPr>
            <p:sp>
              <p:nvSpPr>
                <p:cNvPr id="27"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8"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1"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3102441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5446" y="323747"/>
            <a:ext cx="7772400" cy="613123"/>
          </a:xfrm>
        </p:spPr>
        <p:txBody>
          <a:bodyPr/>
          <a:lstStyle/>
          <a:p>
            <a:r>
              <a:rPr lang="en-IN" sz="2800" dirty="0" smtClean="0"/>
              <a:t>The backward </a:t>
            </a:r>
            <a:r>
              <a:rPr lang="en-IN" sz="2800" dirty="0"/>
              <a:t>heat equations</a:t>
            </a:r>
          </a:p>
        </p:txBody>
      </p:sp>
      <p:sp>
        <p:nvSpPr>
          <p:cNvPr id="3" name="Content Placeholder 2"/>
          <p:cNvSpPr>
            <a:spLocks noGrp="1"/>
          </p:cNvSpPr>
          <p:nvPr>
            <p:ph idx="1"/>
          </p:nvPr>
        </p:nvSpPr>
        <p:spPr>
          <a:xfrm>
            <a:off x="304799" y="3777697"/>
            <a:ext cx="8662053" cy="2648578"/>
          </a:xfrm>
        </p:spPr>
        <p:txBody>
          <a:bodyPr/>
          <a:lstStyle/>
          <a:p>
            <a:r>
              <a:rPr lang="en-IN" sz="2400" dirty="0" smtClean="0"/>
              <a:t>The objective </a:t>
            </a:r>
            <a:r>
              <a:rPr lang="en-IN" sz="2400" dirty="0"/>
              <a:t>is to </a:t>
            </a:r>
            <a:r>
              <a:rPr lang="en-IN" sz="2400" dirty="0" smtClean="0"/>
              <a:t>find </a:t>
            </a:r>
            <a:r>
              <a:rPr lang="en-IN" sz="2400" dirty="0"/>
              <a:t>previous states </a:t>
            </a:r>
            <a:r>
              <a:rPr lang="en-IN" sz="2400" i="1" dirty="0"/>
              <a:t>T</a:t>
            </a:r>
            <a:r>
              <a:rPr lang="en-IN" sz="2400" i="1" dirty="0" smtClean="0"/>
              <a:t>(x</a:t>
            </a:r>
            <a:r>
              <a:rPr lang="en-IN" sz="2400" i="1" dirty="0"/>
              <a:t>; t</a:t>
            </a:r>
            <a:r>
              <a:rPr lang="en-IN" sz="2400" i="1" dirty="0" smtClean="0"/>
              <a:t>)</a:t>
            </a:r>
            <a:r>
              <a:rPr lang="en-IN" sz="2400" dirty="0"/>
              <a:t> </a:t>
            </a:r>
            <a:r>
              <a:rPr lang="en-IN" sz="2400" dirty="0" smtClean="0"/>
              <a:t>for </a:t>
            </a:r>
            <a:r>
              <a:rPr lang="en-IN" sz="2400" i="1" dirty="0" smtClean="0"/>
              <a:t>t </a:t>
            </a:r>
            <a:r>
              <a:rPr lang="en-IN" sz="2400" i="1" dirty="0"/>
              <a:t>&lt; </a:t>
            </a:r>
            <a:r>
              <a:rPr lang="en-IN" sz="2400" i="1" dirty="0" smtClean="0">
                <a:sym typeface="Symbol" panose="05050102010706020507" pitchFamily="18" charset="2"/>
              </a:rPr>
              <a:t></a:t>
            </a:r>
            <a:r>
              <a:rPr lang="en-IN" sz="2400" i="1" dirty="0" smtClean="0"/>
              <a:t>.</a:t>
            </a:r>
          </a:p>
          <a:p>
            <a:r>
              <a:rPr lang="en-IN" sz="2400" dirty="0" smtClean="0"/>
              <a:t> We know the value of final evolved  </a:t>
            </a:r>
            <a:r>
              <a:rPr lang="en-IN" sz="2400" dirty="0"/>
              <a:t>state </a:t>
            </a:r>
            <a:r>
              <a:rPr lang="en-IN" sz="2400" i="1" dirty="0"/>
              <a:t>f(x</a:t>
            </a:r>
            <a:r>
              <a:rPr lang="en-IN" sz="2400" i="1" dirty="0" smtClean="0"/>
              <a:t>)</a:t>
            </a:r>
            <a:r>
              <a:rPr lang="en-IN" sz="2400" dirty="0"/>
              <a:t>.</a:t>
            </a:r>
          </a:p>
          <a:p>
            <a:r>
              <a:rPr lang="en-IN" sz="2400" dirty="0" smtClean="0"/>
              <a:t>This will not have solution </a:t>
            </a:r>
            <a:r>
              <a:rPr lang="en-IN" sz="2400" dirty="0"/>
              <a:t>for </a:t>
            </a:r>
            <a:r>
              <a:rPr lang="en-IN" sz="2400" dirty="0" smtClean="0"/>
              <a:t>any arbitrary </a:t>
            </a:r>
            <a:r>
              <a:rPr lang="en-IN" sz="2400" i="1" dirty="0"/>
              <a:t>f(x)</a:t>
            </a:r>
            <a:r>
              <a:rPr lang="en-IN" sz="2400" dirty="0"/>
              <a:t>. </a:t>
            </a:r>
            <a:endParaRPr lang="en-IN" sz="2400" dirty="0" smtClean="0"/>
          </a:p>
          <a:p>
            <a:r>
              <a:rPr lang="en-IN" sz="2400" dirty="0" smtClean="0"/>
              <a:t>Even </a:t>
            </a:r>
            <a:r>
              <a:rPr lang="en-IN" sz="2400" dirty="0"/>
              <a:t>when a the solution </a:t>
            </a:r>
            <a:r>
              <a:rPr lang="en-IN" sz="2400" dirty="0" smtClean="0"/>
              <a:t>exists for any arbitrary </a:t>
            </a:r>
            <a:r>
              <a:rPr lang="en-IN" sz="2400" i="1" dirty="0" smtClean="0"/>
              <a:t>f(x)</a:t>
            </a:r>
            <a:r>
              <a:rPr lang="en-IN" sz="2400" dirty="0" smtClean="0"/>
              <a:t>, </a:t>
            </a:r>
            <a:r>
              <a:rPr lang="en-IN" sz="2400" dirty="0"/>
              <a:t>it does not </a:t>
            </a:r>
            <a:r>
              <a:rPr lang="en-IN" sz="2400" dirty="0" smtClean="0"/>
              <a:t>depend continuously </a:t>
            </a:r>
            <a:r>
              <a:rPr lang="en-IN" sz="2400" dirty="0"/>
              <a:t>on the data.</a:t>
            </a:r>
          </a:p>
        </p:txBody>
      </p:sp>
      <p:graphicFrame>
        <p:nvGraphicFramePr>
          <p:cNvPr id="19" name="Object 18"/>
          <p:cNvGraphicFramePr>
            <a:graphicFrameLocks noChangeAspect="1"/>
          </p:cNvGraphicFramePr>
          <p:nvPr>
            <p:extLst>
              <p:ext uri="{D42A27DB-BD31-4B8C-83A1-F6EECF244321}">
                <p14:modId xmlns:p14="http://schemas.microsoft.com/office/powerpoint/2010/main" val="2347232608"/>
              </p:ext>
            </p:extLst>
          </p:nvPr>
        </p:nvGraphicFramePr>
        <p:xfrm>
          <a:off x="2960688" y="2201863"/>
          <a:ext cx="5219700" cy="541337"/>
        </p:xfrm>
        <a:graphic>
          <a:graphicData uri="http://schemas.openxmlformats.org/presentationml/2006/ole">
            <mc:AlternateContent xmlns:mc="http://schemas.openxmlformats.org/markup-compatibility/2006">
              <mc:Choice xmlns:v="urn:schemas-microsoft-com:vml" Requires="v">
                <p:oleObj spid="_x0000_s430163" name="Equation" r:id="rId3" imgW="2082600" imgH="215640" progId="Equation.3">
                  <p:embed/>
                </p:oleObj>
              </mc:Choice>
              <mc:Fallback>
                <p:oleObj name="Equation" r:id="rId3" imgW="2082600" imgH="215640" progId="Equation.3">
                  <p:embed/>
                  <p:pic>
                    <p:nvPicPr>
                      <p:cNvPr id="0" name=""/>
                      <p:cNvPicPr/>
                      <p:nvPr/>
                    </p:nvPicPr>
                    <p:blipFill>
                      <a:blip r:embed="rId4"/>
                      <a:stretch>
                        <a:fillRect/>
                      </a:stretch>
                    </p:blipFill>
                    <p:spPr>
                      <a:xfrm>
                        <a:off x="2960688" y="2201863"/>
                        <a:ext cx="5219700" cy="541337"/>
                      </a:xfrm>
                      <a:prstGeom prst="rect">
                        <a:avLst/>
                      </a:prstGeom>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1732046687"/>
              </p:ext>
            </p:extLst>
          </p:nvPr>
        </p:nvGraphicFramePr>
        <p:xfrm>
          <a:off x="663575" y="2844800"/>
          <a:ext cx="5729288" cy="547688"/>
        </p:xfrm>
        <a:graphic>
          <a:graphicData uri="http://schemas.openxmlformats.org/presentationml/2006/ole">
            <mc:AlternateContent xmlns:mc="http://schemas.openxmlformats.org/markup-compatibility/2006">
              <mc:Choice xmlns:v="urn:schemas-microsoft-com:vml" Requires="v">
                <p:oleObj spid="_x0000_s430164" name="Equation" r:id="rId5" imgW="2260440" imgH="215640" progId="Equation.3">
                  <p:embed/>
                </p:oleObj>
              </mc:Choice>
              <mc:Fallback>
                <p:oleObj name="Equation" r:id="rId5" imgW="2260440" imgH="215640" progId="Equation.3">
                  <p:embed/>
                  <p:pic>
                    <p:nvPicPr>
                      <p:cNvPr id="0" name=""/>
                      <p:cNvPicPr/>
                      <p:nvPr/>
                    </p:nvPicPr>
                    <p:blipFill>
                      <a:blip r:embed="rId6"/>
                      <a:stretch>
                        <a:fillRect/>
                      </a:stretch>
                    </p:blipFill>
                    <p:spPr>
                      <a:xfrm>
                        <a:off x="663575" y="2844800"/>
                        <a:ext cx="5729288" cy="547688"/>
                      </a:xfrm>
                      <a:prstGeom prst="rect">
                        <a:avLst/>
                      </a:prstGeom>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2303345288"/>
              </p:ext>
            </p:extLst>
          </p:nvPr>
        </p:nvGraphicFramePr>
        <p:xfrm>
          <a:off x="1158875" y="1211263"/>
          <a:ext cx="4741863" cy="973137"/>
        </p:xfrm>
        <a:graphic>
          <a:graphicData uri="http://schemas.openxmlformats.org/presentationml/2006/ole">
            <mc:AlternateContent xmlns:mc="http://schemas.openxmlformats.org/markup-compatibility/2006">
              <mc:Choice xmlns:v="urn:schemas-microsoft-com:vml" Requires="v">
                <p:oleObj spid="_x0000_s430165" name="Equation" r:id="rId7" imgW="2044440" imgH="419040" progId="Equation.3">
                  <p:embed/>
                </p:oleObj>
              </mc:Choice>
              <mc:Fallback>
                <p:oleObj name="Equation" r:id="rId7" imgW="2044440" imgH="419040" progId="Equation.3">
                  <p:embed/>
                  <p:pic>
                    <p:nvPicPr>
                      <p:cNvPr id="0" name=""/>
                      <p:cNvPicPr/>
                      <p:nvPr/>
                    </p:nvPicPr>
                    <p:blipFill>
                      <a:blip r:embed="rId8"/>
                      <a:stretch>
                        <a:fillRect/>
                      </a:stretch>
                    </p:blipFill>
                    <p:spPr>
                      <a:xfrm>
                        <a:off x="1158875" y="1211263"/>
                        <a:ext cx="4741863" cy="973137"/>
                      </a:xfrm>
                      <a:prstGeom prst="rect">
                        <a:avLst/>
                      </a:prstGeom>
                    </p:spPr>
                  </p:pic>
                </p:oleObj>
              </mc:Fallback>
            </mc:AlternateContent>
          </a:graphicData>
        </a:graphic>
      </p:graphicFrame>
      <p:grpSp>
        <p:nvGrpSpPr>
          <p:cNvPr id="22" name="Group 16"/>
          <p:cNvGrpSpPr>
            <a:grpSpLocks/>
          </p:cNvGrpSpPr>
          <p:nvPr/>
        </p:nvGrpSpPr>
        <p:grpSpPr bwMode="auto">
          <a:xfrm>
            <a:off x="0" y="0"/>
            <a:ext cx="9144000" cy="6858000"/>
            <a:chOff x="0" y="0"/>
            <a:chExt cx="9144000" cy="6858000"/>
          </a:xfrm>
        </p:grpSpPr>
        <p:grpSp>
          <p:nvGrpSpPr>
            <p:cNvPr id="23" name="Group 8"/>
            <p:cNvGrpSpPr>
              <a:grpSpLocks/>
            </p:cNvGrpSpPr>
            <p:nvPr/>
          </p:nvGrpSpPr>
          <p:grpSpPr bwMode="auto">
            <a:xfrm>
              <a:off x="0" y="0"/>
              <a:ext cx="9144000" cy="6858000"/>
              <a:chOff x="0" y="0"/>
              <a:chExt cx="5760" cy="4320"/>
            </a:xfrm>
          </p:grpSpPr>
          <p:grpSp>
            <p:nvGrpSpPr>
              <p:cNvPr id="26" name="Group 25"/>
              <p:cNvGrpSpPr>
                <a:grpSpLocks/>
              </p:cNvGrpSpPr>
              <p:nvPr/>
            </p:nvGrpSpPr>
            <p:grpSpPr bwMode="auto">
              <a:xfrm>
                <a:off x="0" y="0"/>
                <a:ext cx="192" cy="4320"/>
                <a:chOff x="0" y="-48"/>
                <a:chExt cx="144" cy="4368"/>
              </a:xfrm>
            </p:grpSpPr>
            <p:sp>
              <p:nvSpPr>
                <p:cNvPr id="36"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7"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7" name="Group 12"/>
              <p:cNvGrpSpPr>
                <a:grpSpLocks/>
              </p:cNvGrpSpPr>
              <p:nvPr/>
            </p:nvGrpSpPr>
            <p:grpSpPr bwMode="auto">
              <a:xfrm>
                <a:off x="5674" y="24"/>
                <a:ext cx="86" cy="4296"/>
                <a:chOff x="5616" y="-48"/>
                <a:chExt cx="144" cy="4368"/>
              </a:xfrm>
            </p:grpSpPr>
            <p:sp>
              <p:nvSpPr>
                <p:cNvPr id="34"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5"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8" name="Group 27"/>
              <p:cNvGrpSpPr>
                <a:grpSpLocks/>
              </p:cNvGrpSpPr>
              <p:nvPr/>
            </p:nvGrpSpPr>
            <p:grpSpPr bwMode="auto">
              <a:xfrm>
                <a:off x="144" y="0"/>
                <a:ext cx="5616" cy="144"/>
                <a:chOff x="96" y="-48"/>
                <a:chExt cx="5520" cy="144"/>
              </a:xfrm>
            </p:grpSpPr>
            <p:sp>
              <p:nvSpPr>
                <p:cNvPr id="32" name="Rectangle 31"/>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3" name="Rectangle 32"/>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9" name="Group 18"/>
              <p:cNvGrpSpPr>
                <a:grpSpLocks/>
              </p:cNvGrpSpPr>
              <p:nvPr/>
            </p:nvGrpSpPr>
            <p:grpSpPr bwMode="auto">
              <a:xfrm>
                <a:off x="144" y="4234"/>
                <a:ext cx="5616" cy="86"/>
                <a:chOff x="96" y="4176"/>
                <a:chExt cx="5520" cy="144"/>
              </a:xfrm>
            </p:grpSpPr>
            <p:sp>
              <p:nvSpPr>
                <p:cNvPr id="30"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1"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4" name="Rectangle 1945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Rectangle 24"/>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mc:AlternateContent xmlns:mc="http://schemas.openxmlformats.org/markup-compatibility/2006">
        <mc:Choice xmlns:p14="http://schemas.microsoft.com/office/powerpoint/2010/main" Requires="p14">
          <p:contentPart p14:bwMode="auto" r:id="rId10">
            <p14:nvContentPartPr>
              <p14:cNvPr id="4" name="Ink 3"/>
              <p14:cNvContentPartPr/>
              <p14:nvPr/>
            </p14:nvContentPartPr>
            <p14:xfrm>
              <a:off x="5553720" y="1557000"/>
              <a:ext cx="1314720" cy="2586960"/>
            </p14:xfrm>
          </p:contentPart>
        </mc:Choice>
        <mc:Fallback>
          <p:pic>
            <p:nvPicPr>
              <p:cNvPr id="4" name="Ink 3"/>
              <p:cNvPicPr/>
              <p:nvPr/>
            </p:nvPicPr>
            <p:blipFill>
              <a:blip r:embed="rId11"/>
              <a:stretch>
                <a:fillRect/>
              </a:stretch>
            </p:blipFill>
            <p:spPr>
              <a:xfrm>
                <a:off x="5544000" y="1546200"/>
                <a:ext cx="1339560" cy="2608200"/>
              </a:xfrm>
              <a:prstGeom prst="rect">
                <a:avLst/>
              </a:prstGeom>
            </p:spPr>
          </p:pic>
        </mc:Fallback>
      </mc:AlternateContent>
    </p:spTree>
    <p:extLst>
      <p:ext uri="{BB962C8B-B14F-4D97-AF65-F5344CB8AC3E}">
        <p14:creationId xmlns:p14="http://schemas.microsoft.com/office/powerpoint/2010/main" val="117707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circle(in)">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circle(in)">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circle(in)">
                                      <p:cBhvr>
                                        <p:cTn id="17" dur="5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Effect transition="in" filter="dissolve">
                                      <p:cBhvr>
                                        <p:cTn id="22" dur="500"/>
                                        <p:tgtEl>
                                          <p:spTgt spid="3">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animEffect transition="in" filter="dissolve">
                                      <p:cBhvr>
                                        <p:cTn id="27" dur="500"/>
                                        <p:tgtEl>
                                          <p:spTgt spid="3">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2" end="2"/>
                                            </p:txEl>
                                          </p:spTgt>
                                        </p:tgtEl>
                                        <p:attrNameLst>
                                          <p:attrName>style.visibility</p:attrName>
                                        </p:attrNameLst>
                                      </p:cBhvr>
                                      <p:to>
                                        <p:strVal val="visible"/>
                                      </p:to>
                                    </p:set>
                                    <p:animEffect transition="in" filter="dissolve">
                                      <p:cBhvr>
                                        <p:cTn id="32" dur="500"/>
                                        <p:tgtEl>
                                          <p:spTgt spid="3">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
                                            <p:txEl>
                                              <p:pRg st="3" end="3"/>
                                            </p:txEl>
                                          </p:spTgt>
                                        </p:tgtEl>
                                        <p:attrNameLst>
                                          <p:attrName>style.visibility</p:attrName>
                                        </p:attrNameLst>
                                      </p:cBhvr>
                                      <p:to>
                                        <p:strVal val="visible"/>
                                      </p:to>
                                    </p:set>
                                    <p:animEffect transition="in" filter="dissolve">
                                      <p:cBhvr>
                                        <p:cTn id="3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7982" y="133564"/>
            <a:ext cx="7772400" cy="842749"/>
          </a:xfrm>
        </p:spPr>
        <p:txBody>
          <a:bodyPr/>
          <a:lstStyle/>
          <a:p>
            <a:r>
              <a:rPr lang="en-IN" sz="2800" dirty="0" smtClean="0"/>
              <a:t>The Irreversibility</a:t>
            </a:r>
            <a:endParaRPr lang="en-IN" sz="2800" dirty="0"/>
          </a:p>
        </p:txBody>
      </p:sp>
      <p:sp>
        <p:nvSpPr>
          <p:cNvPr id="3" name="Content Placeholder 2"/>
          <p:cNvSpPr>
            <a:spLocks noGrp="1"/>
          </p:cNvSpPr>
          <p:nvPr>
            <p:ph idx="1"/>
          </p:nvPr>
        </p:nvSpPr>
        <p:spPr>
          <a:xfrm>
            <a:off x="407827" y="1614854"/>
            <a:ext cx="8305800" cy="4114800"/>
          </a:xfrm>
        </p:spPr>
        <p:txBody>
          <a:bodyPr/>
          <a:lstStyle/>
          <a:p>
            <a:r>
              <a:rPr lang="en-IN" sz="2400" dirty="0" smtClean="0"/>
              <a:t>Backward </a:t>
            </a:r>
            <a:r>
              <a:rPr lang="en-IN" sz="2400" dirty="0"/>
              <a:t>heat equation is irreversible in the mathematical sense that forward time is </a:t>
            </a:r>
            <a:r>
              <a:rPr lang="en-IN" sz="2400" dirty="0" smtClean="0"/>
              <a:t>distinguishable from </a:t>
            </a:r>
            <a:r>
              <a:rPr lang="en-IN" sz="2400" dirty="0"/>
              <a:t>backward </a:t>
            </a:r>
            <a:r>
              <a:rPr lang="en-IN" sz="2400" dirty="0" smtClean="0"/>
              <a:t>time.</a:t>
            </a:r>
          </a:p>
          <a:p>
            <a:r>
              <a:rPr lang="en-IN" sz="2400" dirty="0" smtClean="0"/>
              <a:t> It </a:t>
            </a:r>
            <a:r>
              <a:rPr lang="en-IN" sz="2400" dirty="0"/>
              <a:t>models physical processes irreversible in the sense of </a:t>
            </a:r>
            <a:r>
              <a:rPr lang="en-IN" sz="2400" dirty="0" smtClean="0"/>
              <a:t>the Second </a:t>
            </a:r>
            <a:r>
              <a:rPr lang="en-IN" sz="2400" dirty="0"/>
              <a:t>Law of </a:t>
            </a:r>
            <a:r>
              <a:rPr lang="en-IN" sz="2400" dirty="0" smtClean="0"/>
              <a:t>Thermodynamics.</a:t>
            </a:r>
            <a:endParaRPr lang="en-IN" sz="2400" dirty="0"/>
          </a:p>
        </p:txBody>
      </p:sp>
      <p:grpSp>
        <p:nvGrpSpPr>
          <p:cNvPr id="19" name="Group 16"/>
          <p:cNvGrpSpPr>
            <a:grpSpLocks/>
          </p:cNvGrpSpPr>
          <p:nvPr/>
        </p:nvGrpSpPr>
        <p:grpSpPr bwMode="auto">
          <a:xfrm>
            <a:off x="0" y="0"/>
            <a:ext cx="9144000" cy="6858000"/>
            <a:chOff x="0" y="0"/>
            <a:chExt cx="9144000" cy="6858000"/>
          </a:xfrm>
        </p:grpSpPr>
        <p:grpSp>
          <p:nvGrpSpPr>
            <p:cNvPr id="20" name="Group 8"/>
            <p:cNvGrpSpPr>
              <a:grpSpLocks/>
            </p:cNvGrpSpPr>
            <p:nvPr/>
          </p:nvGrpSpPr>
          <p:grpSpPr bwMode="auto">
            <a:xfrm>
              <a:off x="0" y="0"/>
              <a:ext cx="9144000" cy="6858000"/>
              <a:chOff x="0" y="0"/>
              <a:chExt cx="5760" cy="4320"/>
            </a:xfrm>
          </p:grpSpPr>
          <p:grpSp>
            <p:nvGrpSpPr>
              <p:cNvPr id="23" name="Group 22"/>
              <p:cNvGrpSpPr>
                <a:grpSpLocks/>
              </p:cNvGrpSpPr>
              <p:nvPr/>
            </p:nvGrpSpPr>
            <p:grpSpPr bwMode="auto">
              <a:xfrm>
                <a:off x="0" y="0"/>
                <a:ext cx="192" cy="4320"/>
                <a:chOff x="0" y="-48"/>
                <a:chExt cx="144" cy="4368"/>
              </a:xfrm>
            </p:grpSpPr>
            <p:sp>
              <p:nvSpPr>
                <p:cNvPr id="33"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4"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4" name="Group 12"/>
              <p:cNvGrpSpPr>
                <a:grpSpLocks/>
              </p:cNvGrpSpPr>
              <p:nvPr/>
            </p:nvGrpSpPr>
            <p:grpSpPr bwMode="auto">
              <a:xfrm>
                <a:off x="5674" y="24"/>
                <a:ext cx="86" cy="4296"/>
                <a:chOff x="5616" y="-48"/>
                <a:chExt cx="144" cy="4368"/>
              </a:xfrm>
            </p:grpSpPr>
            <p:sp>
              <p:nvSpPr>
                <p:cNvPr id="31"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2"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5" name="Group 24"/>
              <p:cNvGrpSpPr>
                <a:grpSpLocks/>
              </p:cNvGrpSpPr>
              <p:nvPr/>
            </p:nvGrpSpPr>
            <p:grpSpPr bwMode="auto">
              <a:xfrm>
                <a:off x="144" y="0"/>
                <a:ext cx="5616" cy="144"/>
                <a:chOff x="96" y="-48"/>
                <a:chExt cx="5520" cy="144"/>
              </a:xfrm>
            </p:grpSpPr>
            <p:sp>
              <p:nvSpPr>
                <p:cNvPr id="29" name="Rectangle 28"/>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0" name="Rectangle 29"/>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6" name="Group 18"/>
              <p:cNvGrpSpPr>
                <a:grpSpLocks/>
              </p:cNvGrpSpPr>
              <p:nvPr/>
            </p:nvGrpSpPr>
            <p:grpSpPr bwMode="auto">
              <a:xfrm>
                <a:off x="144" y="4234"/>
                <a:ext cx="5616" cy="86"/>
                <a:chOff x="96" y="4176"/>
                <a:chExt cx="5520" cy="144"/>
              </a:xfrm>
            </p:grpSpPr>
            <p:sp>
              <p:nvSpPr>
                <p:cNvPr id="27"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8"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1"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2202752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544" y="298381"/>
            <a:ext cx="7119263" cy="636109"/>
          </a:xfrm>
        </p:spPr>
        <p:txBody>
          <a:bodyPr/>
          <a:lstStyle/>
          <a:p>
            <a:r>
              <a:rPr lang="en-IN" sz="2800" dirty="0"/>
              <a:t>Uniqueness of </a:t>
            </a:r>
            <a:r>
              <a:rPr lang="en-IN" sz="2800" dirty="0" smtClean="0"/>
              <a:t>Solution</a:t>
            </a:r>
            <a:endParaRPr lang="en-IN" sz="2800" dirty="0"/>
          </a:p>
        </p:txBody>
      </p:sp>
      <p:sp>
        <p:nvSpPr>
          <p:cNvPr id="3" name="Content Placeholder 2"/>
          <p:cNvSpPr>
            <a:spLocks noGrp="1"/>
          </p:cNvSpPr>
          <p:nvPr>
            <p:ph idx="1"/>
          </p:nvPr>
        </p:nvSpPr>
        <p:spPr>
          <a:xfrm>
            <a:off x="541103" y="1550662"/>
            <a:ext cx="7772400" cy="709043"/>
          </a:xfrm>
        </p:spPr>
        <p:txBody>
          <a:bodyPr/>
          <a:lstStyle/>
          <a:p>
            <a:r>
              <a:rPr lang="en-IN" sz="2400" dirty="0"/>
              <a:t>The 1-D initial value problem</a:t>
            </a:r>
          </a:p>
        </p:txBody>
      </p:sp>
      <p:graphicFrame>
        <p:nvGraphicFramePr>
          <p:cNvPr id="19" name="Object 18"/>
          <p:cNvGraphicFramePr>
            <a:graphicFrameLocks noChangeAspect="1"/>
          </p:cNvGraphicFramePr>
          <p:nvPr>
            <p:extLst>
              <p:ext uri="{D42A27DB-BD31-4B8C-83A1-F6EECF244321}">
                <p14:modId xmlns:p14="http://schemas.microsoft.com/office/powerpoint/2010/main" val="1752428443"/>
              </p:ext>
            </p:extLst>
          </p:nvPr>
        </p:nvGraphicFramePr>
        <p:xfrm>
          <a:off x="985838" y="2305050"/>
          <a:ext cx="6305550" cy="1093788"/>
        </p:xfrm>
        <a:graphic>
          <a:graphicData uri="http://schemas.openxmlformats.org/presentationml/2006/ole">
            <mc:AlternateContent xmlns:mc="http://schemas.openxmlformats.org/markup-compatibility/2006">
              <mc:Choice xmlns:v="urn:schemas-microsoft-com:vml" Requires="v">
                <p:oleObj spid="_x0000_s431132" name="Equation" r:id="rId3" imgW="2717640" imgH="469800" progId="Equation.3">
                  <p:embed/>
                </p:oleObj>
              </mc:Choice>
              <mc:Fallback>
                <p:oleObj name="Equation" r:id="rId3" imgW="2717640" imgH="469800" progId="Equation.3">
                  <p:embed/>
                  <p:pic>
                    <p:nvPicPr>
                      <p:cNvPr id="0" name=""/>
                      <p:cNvPicPr/>
                      <p:nvPr/>
                    </p:nvPicPr>
                    <p:blipFill>
                      <a:blip r:embed="rId4"/>
                      <a:stretch>
                        <a:fillRect/>
                      </a:stretch>
                    </p:blipFill>
                    <p:spPr>
                      <a:xfrm>
                        <a:off x="985838" y="2305050"/>
                        <a:ext cx="6305550" cy="1093788"/>
                      </a:xfrm>
                      <a:prstGeom prst="rect">
                        <a:avLst/>
                      </a:prstGeom>
                    </p:spPr>
                  </p:pic>
                </p:oleObj>
              </mc:Fallback>
            </mc:AlternateContent>
          </a:graphicData>
        </a:graphic>
      </p:graphicFrame>
      <p:sp>
        <p:nvSpPr>
          <p:cNvPr id="20" name="Rectangle 19"/>
          <p:cNvSpPr/>
          <p:nvPr/>
        </p:nvSpPr>
        <p:spPr>
          <a:xfrm>
            <a:off x="1243885" y="3773486"/>
            <a:ext cx="2866490" cy="461665"/>
          </a:xfrm>
          <a:prstGeom prst="rect">
            <a:avLst/>
          </a:prstGeom>
        </p:spPr>
        <p:txBody>
          <a:bodyPr wrap="none">
            <a:spAutoFit/>
          </a:bodyPr>
          <a:lstStyle/>
          <a:p>
            <a:r>
              <a:rPr lang="en-IN" dirty="0">
                <a:latin typeface="+mn-lt"/>
              </a:rPr>
              <a:t>has a unique solution.</a:t>
            </a:r>
          </a:p>
        </p:txBody>
      </p:sp>
      <p:grpSp>
        <p:nvGrpSpPr>
          <p:cNvPr id="21" name="Group 16"/>
          <p:cNvGrpSpPr>
            <a:grpSpLocks/>
          </p:cNvGrpSpPr>
          <p:nvPr/>
        </p:nvGrpSpPr>
        <p:grpSpPr bwMode="auto">
          <a:xfrm>
            <a:off x="0" y="0"/>
            <a:ext cx="9144000" cy="6858000"/>
            <a:chOff x="0" y="0"/>
            <a:chExt cx="9144000" cy="6858000"/>
          </a:xfrm>
        </p:grpSpPr>
        <p:grpSp>
          <p:nvGrpSpPr>
            <p:cNvPr id="22" name="Group 8"/>
            <p:cNvGrpSpPr>
              <a:grpSpLocks/>
            </p:cNvGrpSpPr>
            <p:nvPr/>
          </p:nvGrpSpPr>
          <p:grpSpPr bwMode="auto">
            <a:xfrm>
              <a:off x="0" y="0"/>
              <a:ext cx="9144000" cy="6858000"/>
              <a:chOff x="0" y="0"/>
              <a:chExt cx="5760" cy="4320"/>
            </a:xfrm>
          </p:grpSpPr>
          <p:grpSp>
            <p:nvGrpSpPr>
              <p:cNvPr id="25" name="Group 24"/>
              <p:cNvGrpSpPr>
                <a:grpSpLocks/>
              </p:cNvGrpSpPr>
              <p:nvPr/>
            </p:nvGrpSpPr>
            <p:grpSpPr bwMode="auto">
              <a:xfrm>
                <a:off x="0" y="0"/>
                <a:ext cx="192" cy="4320"/>
                <a:chOff x="0" y="-48"/>
                <a:chExt cx="144" cy="4368"/>
              </a:xfrm>
            </p:grpSpPr>
            <p:sp>
              <p:nvSpPr>
                <p:cNvPr id="35"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6"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6" name="Group 12"/>
              <p:cNvGrpSpPr>
                <a:grpSpLocks/>
              </p:cNvGrpSpPr>
              <p:nvPr/>
            </p:nvGrpSpPr>
            <p:grpSpPr bwMode="auto">
              <a:xfrm>
                <a:off x="5674" y="24"/>
                <a:ext cx="86" cy="4296"/>
                <a:chOff x="5616" y="-48"/>
                <a:chExt cx="144" cy="4368"/>
              </a:xfrm>
            </p:grpSpPr>
            <p:sp>
              <p:nvSpPr>
                <p:cNvPr id="33"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4"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7" name="Group 26"/>
              <p:cNvGrpSpPr>
                <a:grpSpLocks/>
              </p:cNvGrpSpPr>
              <p:nvPr/>
            </p:nvGrpSpPr>
            <p:grpSpPr bwMode="auto">
              <a:xfrm>
                <a:off x="144" y="0"/>
                <a:ext cx="5616" cy="144"/>
                <a:chOff x="96" y="-48"/>
                <a:chExt cx="5520" cy="144"/>
              </a:xfrm>
            </p:grpSpPr>
            <p:sp>
              <p:nvSpPr>
                <p:cNvPr id="31" name="Rectangle 30"/>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2" name="Rectangle 31"/>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8" name="Group 18"/>
              <p:cNvGrpSpPr>
                <a:grpSpLocks/>
              </p:cNvGrpSpPr>
              <p:nvPr/>
            </p:nvGrpSpPr>
            <p:grpSpPr bwMode="auto">
              <a:xfrm>
                <a:off x="144" y="4234"/>
                <a:ext cx="5616" cy="86"/>
                <a:chOff x="96" y="4176"/>
                <a:chExt cx="5520" cy="144"/>
              </a:xfrm>
            </p:grpSpPr>
            <p:sp>
              <p:nvSpPr>
                <p:cNvPr id="29"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0"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3" name="Rectangle 1945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Rectangle 23"/>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4269114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circle(in)">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circle(in)">
                                      <p:cBhvr>
                                        <p:cTn id="1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6268" y="156308"/>
            <a:ext cx="6370256" cy="776531"/>
          </a:xfrm>
        </p:spPr>
        <p:txBody>
          <a:bodyPr/>
          <a:lstStyle/>
          <a:p>
            <a:r>
              <a:rPr lang="en-IN" sz="2800" dirty="0"/>
              <a:t>Fundamental Solution of the Heat Equation</a:t>
            </a:r>
          </a:p>
        </p:txBody>
      </p:sp>
      <p:sp>
        <p:nvSpPr>
          <p:cNvPr id="3" name="Content Placeholder 2"/>
          <p:cNvSpPr>
            <a:spLocks noGrp="1"/>
          </p:cNvSpPr>
          <p:nvPr>
            <p:ph idx="1"/>
          </p:nvPr>
        </p:nvSpPr>
        <p:spPr>
          <a:xfrm>
            <a:off x="438307" y="1170783"/>
            <a:ext cx="7772400" cy="633411"/>
          </a:xfrm>
        </p:spPr>
        <p:txBody>
          <a:bodyPr/>
          <a:lstStyle/>
          <a:p>
            <a:r>
              <a:rPr lang="en-IN" sz="2400" dirty="0"/>
              <a:t>Consider the 1-D Cauchy problem,</a:t>
            </a:r>
          </a:p>
        </p:txBody>
      </p:sp>
      <p:graphicFrame>
        <p:nvGraphicFramePr>
          <p:cNvPr id="19" name="Object 18"/>
          <p:cNvGraphicFramePr>
            <a:graphicFrameLocks noChangeAspect="1"/>
          </p:cNvGraphicFramePr>
          <p:nvPr>
            <p:extLst>
              <p:ext uri="{D42A27DB-BD31-4B8C-83A1-F6EECF244321}">
                <p14:modId xmlns:p14="http://schemas.microsoft.com/office/powerpoint/2010/main" val="2709920427"/>
              </p:ext>
            </p:extLst>
          </p:nvPr>
        </p:nvGraphicFramePr>
        <p:xfrm>
          <a:off x="1055688" y="2820988"/>
          <a:ext cx="5695950" cy="541337"/>
        </p:xfrm>
        <a:graphic>
          <a:graphicData uri="http://schemas.openxmlformats.org/presentationml/2006/ole">
            <mc:AlternateContent xmlns:mc="http://schemas.openxmlformats.org/markup-compatibility/2006">
              <mc:Choice xmlns:v="urn:schemas-microsoft-com:vml" Requires="v">
                <p:oleObj spid="_x0000_s432237" name="Equation" r:id="rId3" imgW="2273040" imgH="215640" progId="Equation.3">
                  <p:embed/>
                </p:oleObj>
              </mc:Choice>
              <mc:Fallback>
                <p:oleObj name="Equation" r:id="rId3" imgW="2273040" imgH="215640" progId="Equation.3">
                  <p:embed/>
                  <p:pic>
                    <p:nvPicPr>
                      <p:cNvPr id="0" name=""/>
                      <p:cNvPicPr/>
                      <p:nvPr/>
                    </p:nvPicPr>
                    <p:blipFill>
                      <a:blip r:embed="rId4"/>
                      <a:stretch>
                        <a:fillRect/>
                      </a:stretch>
                    </p:blipFill>
                    <p:spPr>
                      <a:xfrm>
                        <a:off x="1055688" y="2820988"/>
                        <a:ext cx="5695950" cy="541337"/>
                      </a:xfrm>
                      <a:prstGeom prst="rect">
                        <a:avLst/>
                      </a:prstGeom>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73757016"/>
              </p:ext>
            </p:extLst>
          </p:nvPr>
        </p:nvGraphicFramePr>
        <p:xfrm>
          <a:off x="1354138" y="1581150"/>
          <a:ext cx="4772025" cy="973138"/>
        </p:xfrm>
        <a:graphic>
          <a:graphicData uri="http://schemas.openxmlformats.org/presentationml/2006/ole">
            <mc:AlternateContent xmlns:mc="http://schemas.openxmlformats.org/markup-compatibility/2006">
              <mc:Choice xmlns:v="urn:schemas-microsoft-com:vml" Requires="v">
                <p:oleObj spid="_x0000_s432238" name="Equation" r:id="rId5" imgW="2057400" imgH="419040" progId="Equation.3">
                  <p:embed/>
                </p:oleObj>
              </mc:Choice>
              <mc:Fallback>
                <p:oleObj name="Equation" r:id="rId5" imgW="2057400" imgH="419040" progId="Equation.3">
                  <p:embed/>
                  <p:pic>
                    <p:nvPicPr>
                      <p:cNvPr id="0" name=""/>
                      <p:cNvPicPr/>
                      <p:nvPr/>
                    </p:nvPicPr>
                    <p:blipFill>
                      <a:blip r:embed="rId6"/>
                      <a:stretch>
                        <a:fillRect/>
                      </a:stretch>
                    </p:blipFill>
                    <p:spPr>
                      <a:xfrm>
                        <a:off x="1354138" y="1581150"/>
                        <a:ext cx="4772025" cy="973138"/>
                      </a:xfrm>
                      <a:prstGeom prst="rect">
                        <a:avLst/>
                      </a:prstGeom>
                    </p:spPr>
                  </p:pic>
                </p:oleObj>
              </mc:Fallback>
            </mc:AlternateContent>
          </a:graphicData>
        </a:graphic>
      </p:graphicFrame>
      <p:graphicFrame>
        <p:nvGraphicFramePr>
          <p:cNvPr id="22" name="Object 21"/>
          <p:cNvGraphicFramePr>
            <a:graphicFrameLocks noChangeAspect="1"/>
          </p:cNvGraphicFramePr>
          <p:nvPr>
            <p:extLst>
              <p:ext uri="{D42A27DB-BD31-4B8C-83A1-F6EECF244321}">
                <p14:modId xmlns:p14="http://schemas.microsoft.com/office/powerpoint/2010/main" val="1220837180"/>
              </p:ext>
            </p:extLst>
          </p:nvPr>
        </p:nvGraphicFramePr>
        <p:xfrm>
          <a:off x="2468058" y="3738728"/>
          <a:ext cx="3652837" cy="1093788"/>
        </p:xfrm>
        <a:graphic>
          <a:graphicData uri="http://schemas.openxmlformats.org/presentationml/2006/ole">
            <mc:AlternateContent xmlns:mc="http://schemas.openxmlformats.org/markup-compatibility/2006">
              <mc:Choice xmlns:v="urn:schemas-microsoft-com:vml" Requires="v">
                <p:oleObj spid="_x0000_s432239" name="Equation" r:id="rId7" imgW="1574640" imgH="469800" progId="Equation.3">
                  <p:embed/>
                </p:oleObj>
              </mc:Choice>
              <mc:Fallback>
                <p:oleObj name="Equation" r:id="rId7" imgW="1574640" imgH="469800" progId="Equation.3">
                  <p:embed/>
                  <p:pic>
                    <p:nvPicPr>
                      <p:cNvPr id="0" name=""/>
                      <p:cNvPicPr/>
                      <p:nvPr/>
                    </p:nvPicPr>
                    <p:blipFill>
                      <a:blip r:embed="rId8"/>
                      <a:stretch>
                        <a:fillRect/>
                      </a:stretch>
                    </p:blipFill>
                    <p:spPr>
                      <a:xfrm>
                        <a:off x="2468058" y="3738728"/>
                        <a:ext cx="3652837" cy="1093788"/>
                      </a:xfrm>
                      <a:prstGeom prst="rect">
                        <a:avLst/>
                      </a:prstGeom>
                    </p:spPr>
                  </p:pic>
                </p:oleObj>
              </mc:Fallback>
            </mc:AlternateContent>
          </a:graphicData>
        </a:graphic>
      </p:graphicFrame>
      <p:grpSp>
        <p:nvGrpSpPr>
          <p:cNvPr id="29" name="Group 16"/>
          <p:cNvGrpSpPr>
            <a:grpSpLocks/>
          </p:cNvGrpSpPr>
          <p:nvPr/>
        </p:nvGrpSpPr>
        <p:grpSpPr bwMode="auto">
          <a:xfrm>
            <a:off x="0" y="0"/>
            <a:ext cx="9144000" cy="6858000"/>
            <a:chOff x="0" y="0"/>
            <a:chExt cx="9144000" cy="6858000"/>
          </a:xfrm>
        </p:grpSpPr>
        <p:grpSp>
          <p:nvGrpSpPr>
            <p:cNvPr id="30" name="Group 8"/>
            <p:cNvGrpSpPr>
              <a:grpSpLocks/>
            </p:cNvGrpSpPr>
            <p:nvPr/>
          </p:nvGrpSpPr>
          <p:grpSpPr bwMode="auto">
            <a:xfrm>
              <a:off x="0" y="0"/>
              <a:ext cx="9144000" cy="6858000"/>
              <a:chOff x="0" y="0"/>
              <a:chExt cx="5760" cy="4320"/>
            </a:xfrm>
          </p:grpSpPr>
          <p:grpSp>
            <p:nvGrpSpPr>
              <p:cNvPr id="33" name="Group 32"/>
              <p:cNvGrpSpPr>
                <a:grpSpLocks/>
              </p:cNvGrpSpPr>
              <p:nvPr/>
            </p:nvGrpSpPr>
            <p:grpSpPr bwMode="auto">
              <a:xfrm>
                <a:off x="0" y="0"/>
                <a:ext cx="192" cy="4320"/>
                <a:chOff x="0" y="-48"/>
                <a:chExt cx="144" cy="4368"/>
              </a:xfrm>
            </p:grpSpPr>
            <p:sp>
              <p:nvSpPr>
                <p:cNvPr id="43"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4"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4" name="Group 12"/>
              <p:cNvGrpSpPr>
                <a:grpSpLocks/>
              </p:cNvGrpSpPr>
              <p:nvPr/>
            </p:nvGrpSpPr>
            <p:grpSpPr bwMode="auto">
              <a:xfrm>
                <a:off x="5674" y="24"/>
                <a:ext cx="86" cy="4296"/>
                <a:chOff x="5616" y="-48"/>
                <a:chExt cx="144" cy="4368"/>
              </a:xfrm>
            </p:grpSpPr>
            <p:sp>
              <p:nvSpPr>
                <p:cNvPr id="41"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2"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5" name="Group 34"/>
              <p:cNvGrpSpPr>
                <a:grpSpLocks/>
              </p:cNvGrpSpPr>
              <p:nvPr/>
            </p:nvGrpSpPr>
            <p:grpSpPr bwMode="auto">
              <a:xfrm>
                <a:off x="144" y="0"/>
                <a:ext cx="5616" cy="144"/>
                <a:chOff x="96" y="-48"/>
                <a:chExt cx="5520" cy="144"/>
              </a:xfrm>
            </p:grpSpPr>
            <p:sp>
              <p:nvSpPr>
                <p:cNvPr id="39" name="Rectangle 38"/>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0" name="Rectangle 39"/>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6" name="Group 18"/>
              <p:cNvGrpSpPr>
                <a:grpSpLocks/>
              </p:cNvGrpSpPr>
              <p:nvPr/>
            </p:nvGrpSpPr>
            <p:grpSpPr bwMode="auto">
              <a:xfrm>
                <a:off x="144" y="4234"/>
                <a:ext cx="5616" cy="86"/>
                <a:chOff x="96" y="4176"/>
                <a:chExt cx="5520" cy="144"/>
              </a:xfrm>
            </p:grpSpPr>
            <p:sp>
              <p:nvSpPr>
                <p:cNvPr id="37"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8"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31" name="Rectangle 1945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Rectangle 31"/>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2742075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circle(in)">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circle(in)">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circle(in)">
                                      <p:cBhvr>
                                        <p:cTn id="2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99" y="24406"/>
            <a:ext cx="7772400" cy="1143000"/>
          </a:xfrm>
        </p:spPr>
        <p:txBody>
          <a:bodyPr/>
          <a:lstStyle/>
          <a:p>
            <a:r>
              <a:rPr lang="en-IN" sz="2800" dirty="0"/>
              <a:t>Fundamental Solution of the Heat Equation</a:t>
            </a:r>
          </a:p>
        </p:txBody>
      </p:sp>
      <p:grpSp>
        <p:nvGrpSpPr>
          <p:cNvPr id="29" name="Group 16"/>
          <p:cNvGrpSpPr>
            <a:grpSpLocks/>
          </p:cNvGrpSpPr>
          <p:nvPr/>
        </p:nvGrpSpPr>
        <p:grpSpPr bwMode="auto">
          <a:xfrm>
            <a:off x="0" y="0"/>
            <a:ext cx="9144000" cy="6858000"/>
            <a:chOff x="0" y="0"/>
            <a:chExt cx="9144000" cy="6858000"/>
          </a:xfrm>
        </p:grpSpPr>
        <p:grpSp>
          <p:nvGrpSpPr>
            <p:cNvPr id="30" name="Group 8"/>
            <p:cNvGrpSpPr>
              <a:grpSpLocks/>
            </p:cNvGrpSpPr>
            <p:nvPr/>
          </p:nvGrpSpPr>
          <p:grpSpPr bwMode="auto">
            <a:xfrm>
              <a:off x="0" y="0"/>
              <a:ext cx="9144000" cy="6858000"/>
              <a:chOff x="0" y="0"/>
              <a:chExt cx="5760" cy="4320"/>
            </a:xfrm>
          </p:grpSpPr>
          <p:grpSp>
            <p:nvGrpSpPr>
              <p:cNvPr id="33" name="Group 32"/>
              <p:cNvGrpSpPr>
                <a:grpSpLocks/>
              </p:cNvGrpSpPr>
              <p:nvPr/>
            </p:nvGrpSpPr>
            <p:grpSpPr bwMode="auto">
              <a:xfrm>
                <a:off x="0" y="0"/>
                <a:ext cx="192" cy="4320"/>
                <a:chOff x="0" y="-48"/>
                <a:chExt cx="144" cy="4368"/>
              </a:xfrm>
            </p:grpSpPr>
            <p:sp>
              <p:nvSpPr>
                <p:cNvPr id="43"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4"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4" name="Group 12"/>
              <p:cNvGrpSpPr>
                <a:grpSpLocks/>
              </p:cNvGrpSpPr>
              <p:nvPr/>
            </p:nvGrpSpPr>
            <p:grpSpPr bwMode="auto">
              <a:xfrm>
                <a:off x="5674" y="24"/>
                <a:ext cx="86" cy="4296"/>
                <a:chOff x="5616" y="-48"/>
                <a:chExt cx="144" cy="4368"/>
              </a:xfrm>
            </p:grpSpPr>
            <p:sp>
              <p:nvSpPr>
                <p:cNvPr id="41"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2"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5" name="Group 34"/>
              <p:cNvGrpSpPr>
                <a:grpSpLocks/>
              </p:cNvGrpSpPr>
              <p:nvPr/>
            </p:nvGrpSpPr>
            <p:grpSpPr bwMode="auto">
              <a:xfrm>
                <a:off x="144" y="0"/>
                <a:ext cx="5616" cy="144"/>
                <a:chOff x="96" y="-48"/>
                <a:chExt cx="5520" cy="144"/>
              </a:xfrm>
            </p:grpSpPr>
            <p:sp>
              <p:nvSpPr>
                <p:cNvPr id="39" name="Rectangle 38"/>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0" name="Rectangle 39"/>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6" name="Group 18"/>
              <p:cNvGrpSpPr>
                <a:grpSpLocks/>
              </p:cNvGrpSpPr>
              <p:nvPr/>
            </p:nvGrpSpPr>
            <p:grpSpPr bwMode="auto">
              <a:xfrm>
                <a:off x="144" y="4234"/>
                <a:ext cx="5616" cy="86"/>
                <a:chOff x="96" y="4176"/>
                <a:chExt cx="5520" cy="144"/>
              </a:xfrm>
            </p:grpSpPr>
            <p:sp>
              <p:nvSpPr>
                <p:cNvPr id="37"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8"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31" name="Rectangle 194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Rectangle 31"/>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grpSp>
        <p:nvGrpSpPr>
          <p:cNvPr id="46" name="Group 45"/>
          <p:cNvGrpSpPr/>
          <p:nvPr/>
        </p:nvGrpSpPr>
        <p:grpSpPr>
          <a:xfrm>
            <a:off x="1332837" y="2504518"/>
            <a:ext cx="6629400" cy="4116351"/>
            <a:chOff x="1012792" y="3362954"/>
            <a:chExt cx="7696642" cy="5105582"/>
          </a:xfrm>
        </p:grpSpPr>
        <p:grpSp>
          <p:nvGrpSpPr>
            <p:cNvPr id="24" name="Group 23"/>
            <p:cNvGrpSpPr/>
            <p:nvPr/>
          </p:nvGrpSpPr>
          <p:grpSpPr>
            <a:xfrm>
              <a:off x="1012792" y="3362954"/>
              <a:ext cx="7696642" cy="5105582"/>
              <a:chOff x="962715" y="3412594"/>
              <a:chExt cx="7696642" cy="5105582"/>
            </a:xfrm>
          </p:grpSpPr>
          <p:pic>
            <p:nvPicPr>
              <p:cNvPr id="20" name="Picture 19"/>
              <p:cNvPicPr>
                <a:picLocks noChangeAspect="1"/>
              </p:cNvPicPr>
              <p:nvPr/>
            </p:nvPicPr>
            <p:blipFill>
              <a:blip r:embed="rId4"/>
              <a:stretch>
                <a:fillRect/>
              </a:stretch>
            </p:blipFill>
            <p:spPr>
              <a:xfrm>
                <a:off x="1487933" y="3412594"/>
                <a:ext cx="7171424" cy="5105582"/>
              </a:xfrm>
              <a:prstGeom prst="rect">
                <a:avLst/>
              </a:prstGeom>
            </p:spPr>
          </p:pic>
          <p:graphicFrame>
            <p:nvGraphicFramePr>
              <p:cNvPr id="23" name="Object 22"/>
              <p:cNvGraphicFramePr>
                <a:graphicFrameLocks noChangeAspect="1"/>
              </p:cNvGraphicFramePr>
              <p:nvPr>
                <p:extLst/>
              </p:nvPr>
            </p:nvGraphicFramePr>
            <p:xfrm>
              <a:off x="962715" y="5234460"/>
              <a:ext cx="948332" cy="921237"/>
            </p:xfrm>
            <a:graphic>
              <a:graphicData uri="http://schemas.openxmlformats.org/presentationml/2006/ole">
                <mc:AlternateContent xmlns:mc="http://schemas.openxmlformats.org/markup-compatibility/2006">
                  <mc:Choice xmlns:v="urn:schemas-microsoft-com:vml" Requires="v">
                    <p:oleObj spid="_x0000_s448544" name="Equation" r:id="rId5" imgW="444240" imgH="431640" progId="Equation.3">
                      <p:embed/>
                    </p:oleObj>
                  </mc:Choice>
                  <mc:Fallback>
                    <p:oleObj name="Equation" r:id="rId5" imgW="444240" imgH="431640" progId="Equation.3">
                      <p:embed/>
                      <p:pic>
                        <p:nvPicPr>
                          <p:cNvPr id="0" name=""/>
                          <p:cNvPicPr/>
                          <p:nvPr/>
                        </p:nvPicPr>
                        <p:blipFill>
                          <a:blip r:embed="rId6"/>
                          <a:stretch>
                            <a:fillRect/>
                          </a:stretch>
                        </p:blipFill>
                        <p:spPr>
                          <a:xfrm>
                            <a:off x="962715" y="5234460"/>
                            <a:ext cx="948332" cy="921237"/>
                          </a:xfrm>
                          <a:prstGeom prst="rect">
                            <a:avLst/>
                          </a:prstGeom>
                          <a:solidFill>
                            <a:schemeClr val="bg1"/>
                          </a:solidFill>
                        </p:spPr>
                      </p:pic>
                    </p:oleObj>
                  </mc:Fallback>
                </mc:AlternateContent>
              </a:graphicData>
            </a:graphic>
          </p:graphicFrame>
        </p:grpSp>
        <p:graphicFrame>
          <p:nvGraphicFramePr>
            <p:cNvPr id="45" name="Object 44"/>
            <p:cNvGraphicFramePr>
              <a:graphicFrameLocks noChangeAspect="1"/>
            </p:cNvGraphicFramePr>
            <p:nvPr>
              <p:extLst/>
            </p:nvPr>
          </p:nvGraphicFramePr>
          <p:xfrm>
            <a:off x="4839150" y="6025585"/>
            <a:ext cx="494849" cy="544046"/>
          </p:xfrm>
          <a:graphic>
            <a:graphicData uri="http://schemas.openxmlformats.org/presentationml/2006/ole">
              <mc:AlternateContent xmlns:mc="http://schemas.openxmlformats.org/markup-compatibility/2006">
                <mc:Choice xmlns:v="urn:schemas-microsoft-com:vml" Requires="v">
                  <p:oleObj spid="_x0000_s448545" name="Equation" r:id="rId7" imgW="126720" imgH="139680" progId="Equation.3">
                    <p:embed/>
                  </p:oleObj>
                </mc:Choice>
                <mc:Fallback>
                  <p:oleObj name="Equation" r:id="rId7" imgW="126720" imgH="139680" progId="Equation.3">
                    <p:embed/>
                    <p:pic>
                      <p:nvPicPr>
                        <p:cNvPr id="0" name=""/>
                        <p:cNvPicPr/>
                        <p:nvPr/>
                      </p:nvPicPr>
                      <p:blipFill>
                        <a:blip r:embed="rId8"/>
                        <a:stretch>
                          <a:fillRect/>
                        </a:stretch>
                      </p:blipFill>
                      <p:spPr>
                        <a:xfrm>
                          <a:off x="4839150" y="6025585"/>
                          <a:ext cx="494849" cy="544046"/>
                        </a:xfrm>
                        <a:prstGeom prst="rect">
                          <a:avLst/>
                        </a:prstGeom>
                        <a:solidFill>
                          <a:schemeClr val="bg1"/>
                        </a:solidFill>
                      </p:spPr>
                    </p:pic>
                  </p:oleObj>
                </mc:Fallback>
              </mc:AlternateContent>
            </a:graphicData>
          </a:graphic>
        </p:graphicFrame>
      </p:grpSp>
      <p:grpSp>
        <p:nvGrpSpPr>
          <p:cNvPr id="27" name="Group 26"/>
          <p:cNvGrpSpPr/>
          <p:nvPr/>
        </p:nvGrpSpPr>
        <p:grpSpPr>
          <a:xfrm>
            <a:off x="810715" y="1205309"/>
            <a:ext cx="6629775" cy="1337836"/>
            <a:chOff x="2928089" y="3345168"/>
            <a:chExt cx="6629775" cy="1337836"/>
          </a:xfrm>
        </p:grpSpPr>
        <p:graphicFrame>
          <p:nvGraphicFramePr>
            <p:cNvPr id="25" name="Object 24"/>
            <p:cNvGraphicFramePr>
              <a:graphicFrameLocks noChangeAspect="1"/>
            </p:cNvGraphicFramePr>
            <p:nvPr>
              <p:extLst>
                <p:ext uri="{D42A27DB-BD31-4B8C-83A1-F6EECF244321}">
                  <p14:modId xmlns:p14="http://schemas.microsoft.com/office/powerpoint/2010/main" val="102861247"/>
                </p:ext>
              </p:extLst>
            </p:nvPr>
          </p:nvGraphicFramePr>
          <p:xfrm>
            <a:off x="5353237" y="3345168"/>
            <a:ext cx="4204627" cy="1337836"/>
          </p:xfrm>
          <a:graphic>
            <a:graphicData uri="http://schemas.openxmlformats.org/presentationml/2006/ole">
              <mc:AlternateContent xmlns:mc="http://schemas.openxmlformats.org/markup-compatibility/2006">
                <mc:Choice xmlns:v="urn:schemas-microsoft-com:vml" Requires="v">
                  <p:oleObj spid="_x0000_s448546" name="Equation" r:id="rId9" imgW="1676160" imgH="533160" progId="Equation.3">
                    <p:embed/>
                  </p:oleObj>
                </mc:Choice>
                <mc:Fallback>
                  <p:oleObj name="Equation" r:id="rId9" imgW="1676160" imgH="533160" progId="Equation.3">
                    <p:embed/>
                    <p:pic>
                      <p:nvPicPr>
                        <p:cNvPr id="0" name=""/>
                        <p:cNvPicPr/>
                        <p:nvPr/>
                      </p:nvPicPr>
                      <p:blipFill>
                        <a:blip r:embed="rId10"/>
                        <a:stretch>
                          <a:fillRect/>
                        </a:stretch>
                      </p:blipFill>
                      <p:spPr>
                        <a:xfrm>
                          <a:off x="5353237" y="3345168"/>
                          <a:ext cx="4204627" cy="1337836"/>
                        </a:xfrm>
                        <a:prstGeom prst="rect">
                          <a:avLst/>
                        </a:prstGeom>
                        <a:solidFill>
                          <a:schemeClr val="bg1"/>
                        </a:solidFill>
                      </p:spPr>
                    </p:pic>
                  </p:oleObj>
                </mc:Fallback>
              </mc:AlternateContent>
            </a:graphicData>
          </a:graphic>
        </p:graphicFrame>
        <p:sp>
          <p:nvSpPr>
            <p:cNvPr id="26" name="TextBox 25"/>
            <p:cNvSpPr txBox="1"/>
            <p:nvPr/>
          </p:nvSpPr>
          <p:spPr>
            <a:xfrm>
              <a:off x="2928089" y="3669513"/>
              <a:ext cx="2175596" cy="461665"/>
            </a:xfrm>
            <a:prstGeom prst="rect">
              <a:avLst/>
            </a:prstGeom>
            <a:noFill/>
          </p:spPr>
          <p:txBody>
            <a:bodyPr wrap="none" rtlCol="0">
              <a:spAutoFit/>
            </a:bodyPr>
            <a:lstStyle/>
            <a:p>
              <a:r>
                <a:rPr lang="en-IN" dirty="0" smtClean="0"/>
                <a:t>Possible Model:</a:t>
              </a:r>
              <a:endParaRPr lang="en-IN" dirty="0"/>
            </a:p>
          </p:txBody>
        </p:sp>
      </p:grpSp>
    </p:spTree>
    <p:extLst>
      <p:ext uri="{BB962C8B-B14F-4D97-AF65-F5344CB8AC3E}">
        <p14:creationId xmlns:p14="http://schemas.microsoft.com/office/powerpoint/2010/main" val="3092209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circle(in)">
                                      <p:cBhvr>
                                        <p:cTn id="7" dur="750"/>
                                        <p:tgtEl>
                                          <p:spTgt spid="4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circle(in)">
                                      <p:cBhvr>
                                        <p:cTn id="1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0795" y="278640"/>
            <a:ext cx="6523405" cy="685800"/>
          </a:xfrm>
        </p:spPr>
        <p:txBody>
          <a:bodyPr/>
          <a:lstStyle/>
          <a:p>
            <a:r>
              <a:rPr lang="en-IN" sz="2800" dirty="0"/>
              <a:t>Properties of the Fundamental </a:t>
            </a:r>
            <a:r>
              <a:rPr lang="en-IN" sz="2800" dirty="0" smtClean="0"/>
              <a:t>Solution to SO-PPDE</a:t>
            </a:r>
            <a:endParaRPr lang="en-IN" sz="2800" dirty="0"/>
          </a:p>
        </p:txBody>
      </p:sp>
      <p:sp>
        <p:nvSpPr>
          <p:cNvPr id="3" name="Content Placeholder 2"/>
          <p:cNvSpPr>
            <a:spLocks noGrp="1"/>
          </p:cNvSpPr>
          <p:nvPr>
            <p:ph idx="1"/>
          </p:nvPr>
        </p:nvSpPr>
        <p:spPr>
          <a:xfrm>
            <a:off x="274186" y="1143000"/>
            <a:ext cx="8869814" cy="923924"/>
          </a:xfrm>
        </p:spPr>
        <p:txBody>
          <a:bodyPr/>
          <a:lstStyle/>
          <a:p>
            <a:r>
              <a:rPr lang="en-IN" sz="2400" dirty="0"/>
              <a:t>The function </a:t>
            </a:r>
            <a:r>
              <a:rPr lang="en-IN" sz="2400" i="1" dirty="0" smtClean="0"/>
              <a:t>T(x</a:t>
            </a:r>
            <a:r>
              <a:rPr lang="en-IN" sz="2400" i="1" dirty="0"/>
              <a:t>; t)</a:t>
            </a:r>
            <a:r>
              <a:rPr lang="en-IN" sz="2400" dirty="0"/>
              <a:t> is solution (positive) of the heat equation for </a:t>
            </a:r>
            <a:r>
              <a:rPr lang="en-IN" sz="2400" i="1" dirty="0"/>
              <a:t>t &gt; 0</a:t>
            </a:r>
            <a:r>
              <a:rPr lang="en-IN" sz="2400" dirty="0"/>
              <a:t> </a:t>
            </a:r>
            <a:r>
              <a:rPr lang="en-IN" sz="2400" dirty="0" smtClean="0"/>
              <a:t>and has a </a:t>
            </a:r>
            <a:r>
              <a:rPr lang="en-IN" sz="2400" dirty="0"/>
              <a:t>singularity only at x = 0; t = </a:t>
            </a:r>
            <a:r>
              <a:rPr lang="en-IN" sz="2400" dirty="0" smtClean="0"/>
              <a:t>0.</a:t>
            </a:r>
          </a:p>
          <a:p>
            <a:endParaRPr lang="en-IN" sz="2400" dirty="0"/>
          </a:p>
        </p:txBody>
      </p:sp>
      <p:graphicFrame>
        <p:nvGraphicFramePr>
          <p:cNvPr id="19" name="Object 18"/>
          <p:cNvGraphicFramePr>
            <a:graphicFrameLocks noChangeAspect="1"/>
          </p:cNvGraphicFramePr>
          <p:nvPr>
            <p:extLst>
              <p:ext uri="{D42A27DB-BD31-4B8C-83A1-F6EECF244321}">
                <p14:modId xmlns:p14="http://schemas.microsoft.com/office/powerpoint/2010/main" val="2153543655"/>
              </p:ext>
            </p:extLst>
          </p:nvPr>
        </p:nvGraphicFramePr>
        <p:xfrm>
          <a:off x="1198563" y="2057400"/>
          <a:ext cx="5568950" cy="581025"/>
        </p:xfrm>
        <a:graphic>
          <a:graphicData uri="http://schemas.openxmlformats.org/presentationml/2006/ole">
            <mc:AlternateContent xmlns:mc="http://schemas.openxmlformats.org/markup-compatibility/2006">
              <mc:Choice xmlns:v="urn:schemas-microsoft-com:vml" Requires="v">
                <p:oleObj spid="_x0000_s433237" name="Equation" r:id="rId3" imgW="2197080" imgH="228600" progId="Equation.3">
                  <p:embed/>
                </p:oleObj>
              </mc:Choice>
              <mc:Fallback>
                <p:oleObj name="Equation" r:id="rId3" imgW="2197080" imgH="228600" progId="Equation.3">
                  <p:embed/>
                  <p:pic>
                    <p:nvPicPr>
                      <p:cNvPr id="0" name=""/>
                      <p:cNvPicPr/>
                      <p:nvPr/>
                    </p:nvPicPr>
                    <p:blipFill>
                      <a:blip r:embed="rId4"/>
                      <a:stretch>
                        <a:fillRect/>
                      </a:stretch>
                    </p:blipFill>
                    <p:spPr>
                      <a:xfrm>
                        <a:off x="1198563" y="2057400"/>
                        <a:ext cx="5568950" cy="581025"/>
                      </a:xfrm>
                      <a:prstGeom prst="rect">
                        <a:avLst/>
                      </a:prstGeom>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1467859012"/>
              </p:ext>
            </p:extLst>
          </p:nvPr>
        </p:nvGraphicFramePr>
        <p:xfrm>
          <a:off x="1219200" y="2932421"/>
          <a:ext cx="5988050" cy="581025"/>
        </p:xfrm>
        <a:graphic>
          <a:graphicData uri="http://schemas.openxmlformats.org/presentationml/2006/ole">
            <mc:AlternateContent xmlns:mc="http://schemas.openxmlformats.org/markup-compatibility/2006">
              <mc:Choice xmlns:v="urn:schemas-microsoft-com:vml" Requires="v">
                <p:oleObj spid="_x0000_s433238" name="Equation" r:id="rId5" imgW="2361960" imgH="228600" progId="Equation.3">
                  <p:embed/>
                </p:oleObj>
              </mc:Choice>
              <mc:Fallback>
                <p:oleObj name="Equation" r:id="rId5" imgW="2361960" imgH="228600" progId="Equation.3">
                  <p:embed/>
                  <p:pic>
                    <p:nvPicPr>
                      <p:cNvPr id="0" name=""/>
                      <p:cNvPicPr/>
                      <p:nvPr/>
                    </p:nvPicPr>
                    <p:blipFill>
                      <a:blip r:embed="rId6"/>
                      <a:stretch>
                        <a:fillRect/>
                      </a:stretch>
                    </p:blipFill>
                    <p:spPr>
                      <a:xfrm>
                        <a:off x="1219200" y="2932421"/>
                        <a:ext cx="5988050" cy="581025"/>
                      </a:xfrm>
                      <a:prstGeom prst="rect">
                        <a:avLst/>
                      </a:prstGeom>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2341506192"/>
              </p:ext>
            </p:extLst>
          </p:nvPr>
        </p:nvGraphicFramePr>
        <p:xfrm>
          <a:off x="1327150" y="3736917"/>
          <a:ext cx="4024313" cy="547688"/>
        </p:xfrm>
        <a:graphic>
          <a:graphicData uri="http://schemas.openxmlformats.org/presentationml/2006/ole">
            <mc:AlternateContent xmlns:mc="http://schemas.openxmlformats.org/markup-compatibility/2006">
              <mc:Choice xmlns:v="urn:schemas-microsoft-com:vml" Requires="v">
                <p:oleObj spid="_x0000_s433239" name="Equation" r:id="rId7" imgW="1587240" imgH="215640" progId="Equation.3">
                  <p:embed/>
                </p:oleObj>
              </mc:Choice>
              <mc:Fallback>
                <p:oleObj name="Equation" r:id="rId7" imgW="1587240" imgH="215640" progId="Equation.3">
                  <p:embed/>
                  <p:pic>
                    <p:nvPicPr>
                      <p:cNvPr id="0" name=""/>
                      <p:cNvPicPr/>
                      <p:nvPr/>
                    </p:nvPicPr>
                    <p:blipFill>
                      <a:blip r:embed="rId8"/>
                      <a:stretch>
                        <a:fillRect/>
                      </a:stretch>
                    </p:blipFill>
                    <p:spPr>
                      <a:xfrm>
                        <a:off x="1327150" y="3736917"/>
                        <a:ext cx="4024313" cy="547688"/>
                      </a:xfrm>
                      <a:prstGeom prst="rect">
                        <a:avLst/>
                      </a:prstGeom>
                    </p:spPr>
                  </p:pic>
                </p:oleObj>
              </mc:Fallback>
            </mc:AlternateContent>
          </a:graphicData>
        </a:graphic>
      </p:graphicFrame>
      <p:graphicFrame>
        <p:nvGraphicFramePr>
          <p:cNvPr id="22" name="Object 21"/>
          <p:cNvGraphicFramePr>
            <a:graphicFrameLocks noChangeAspect="1"/>
          </p:cNvGraphicFramePr>
          <p:nvPr>
            <p:extLst>
              <p:ext uri="{D42A27DB-BD31-4B8C-83A1-F6EECF244321}">
                <p14:modId xmlns:p14="http://schemas.microsoft.com/office/powerpoint/2010/main" val="3777632661"/>
              </p:ext>
            </p:extLst>
          </p:nvPr>
        </p:nvGraphicFramePr>
        <p:xfrm>
          <a:off x="1403350" y="4522788"/>
          <a:ext cx="3702050" cy="1192212"/>
        </p:xfrm>
        <a:graphic>
          <a:graphicData uri="http://schemas.openxmlformats.org/presentationml/2006/ole">
            <mc:AlternateContent xmlns:mc="http://schemas.openxmlformats.org/markup-compatibility/2006">
              <mc:Choice xmlns:v="urn:schemas-microsoft-com:vml" Requires="v">
                <p:oleObj spid="_x0000_s433240" name="Equation" r:id="rId9" imgW="1460160" imgH="469800" progId="Equation.3">
                  <p:embed/>
                </p:oleObj>
              </mc:Choice>
              <mc:Fallback>
                <p:oleObj name="Equation" r:id="rId9" imgW="1460160" imgH="469800" progId="Equation.3">
                  <p:embed/>
                  <p:pic>
                    <p:nvPicPr>
                      <p:cNvPr id="0" name=""/>
                      <p:cNvPicPr/>
                      <p:nvPr/>
                    </p:nvPicPr>
                    <p:blipFill>
                      <a:blip r:embed="rId10"/>
                      <a:stretch>
                        <a:fillRect/>
                      </a:stretch>
                    </p:blipFill>
                    <p:spPr>
                      <a:xfrm>
                        <a:off x="1403350" y="4522788"/>
                        <a:ext cx="3702050" cy="1192212"/>
                      </a:xfrm>
                      <a:prstGeom prst="rect">
                        <a:avLst/>
                      </a:prstGeom>
                    </p:spPr>
                  </p:pic>
                </p:oleObj>
              </mc:Fallback>
            </mc:AlternateContent>
          </a:graphicData>
        </a:graphic>
      </p:graphicFrame>
      <p:grpSp>
        <p:nvGrpSpPr>
          <p:cNvPr id="23" name="Group 16"/>
          <p:cNvGrpSpPr>
            <a:grpSpLocks/>
          </p:cNvGrpSpPr>
          <p:nvPr/>
        </p:nvGrpSpPr>
        <p:grpSpPr bwMode="auto">
          <a:xfrm>
            <a:off x="0" y="0"/>
            <a:ext cx="9144000" cy="6858000"/>
            <a:chOff x="0" y="0"/>
            <a:chExt cx="9144000" cy="6858000"/>
          </a:xfrm>
        </p:grpSpPr>
        <p:grpSp>
          <p:nvGrpSpPr>
            <p:cNvPr id="24" name="Group 8"/>
            <p:cNvGrpSpPr>
              <a:grpSpLocks/>
            </p:cNvGrpSpPr>
            <p:nvPr/>
          </p:nvGrpSpPr>
          <p:grpSpPr bwMode="auto">
            <a:xfrm>
              <a:off x="0" y="0"/>
              <a:ext cx="9144000" cy="6858000"/>
              <a:chOff x="0" y="0"/>
              <a:chExt cx="5760" cy="4320"/>
            </a:xfrm>
          </p:grpSpPr>
          <p:grpSp>
            <p:nvGrpSpPr>
              <p:cNvPr id="27" name="Group 26"/>
              <p:cNvGrpSpPr>
                <a:grpSpLocks/>
              </p:cNvGrpSpPr>
              <p:nvPr/>
            </p:nvGrpSpPr>
            <p:grpSpPr bwMode="auto">
              <a:xfrm>
                <a:off x="0" y="0"/>
                <a:ext cx="192" cy="4320"/>
                <a:chOff x="0" y="-48"/>
                <a:chExt cx="144" cy="4368"/>
              </a:xfrm>
            </p:grpSpPr>
            <p:sp>
              <p:nvSpPr>
                <p:cNvPr id="37"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8"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8" name="Group 12"/>
              <p:cNvGrpSpPr>
                <a:grpSpLocks/>
              </p:cNvGrpSpPr>
              <p:nvPr/>
            </p:nvGrpSpPr>
            <p:grpSpPr bwMode="auto">
              <a:xfrm>
                <a:off x="5674" y="24"/>
                <a:ext cx="86" cy="4296"/>
                <a:chOff x="5616" y="-48"/>
                <a:chExt cx="144" cy="4368"/>
              </a:xfrm>
            </p:grpSpPr>
            <p:sp>
              <p:nvSpPr>
                <p:cNvPr id="35"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6"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9" name="Group 28"/>
              <p:cNvGrpSpPr>
                <a:grpSpLocks/>
              </p:cNvGrpSpPr>
              <p:nvPr/>
            </p:nvGrpSpPr>
            <p:grpSpPr bwMode="auto">
              <a:xfrm>
                <a:off x="144" y="0"/>
                <a:ext cx="5616" cy="144"/>
                <a:chOff x="96" y="-48"/>
                <a:chExt cx="5520" cy="144"/>
              </a:xfrm>
            </p:grpSpPr>
            <p:sp>
              <p:nvSpPr>
                <p:cNvPr id="33" name="Rectangle 32"/>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4" name="Rectangle 33"/>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0" name="Group 18"/>
              <p:cNvGrpSpPr>
                <a:grpSpLocks/>
              </p:cNvGrpSpPr>
              <p:nvPr/>
            </p:nvGrpSpPr>
            <p:grpSpPr bwMode="auto">
              <a:xfrm>
                <a:off x="144" y="4234"/>
                <a:ext cx="5616" cy="86"/>
                <a:chOff x="96" y="4176"/>
                <a:chExt cx="5520" cy="144"/>
              </a:xfrm>
            </p:grpSpPr>
            <p:sp>
              <p:nvSpPr>
                <p:cNvPr id="31"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2"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5" name="Rectangle 1945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Rectangle 25"/>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3341060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circle(in)">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circle(in)">
                                      <p:cBhvr>
                                        <p:cTn id="17" dur="5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circle(in)">
                                      <p:cBhvr>
                                        <p:cTn id="22" dur="500"/>
                                        <p:tgtEl>
                                          <p:spTgt spid="21"/>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circle(in)">
                                      <p:cBhvr>
                                        <p:cTn id="2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583" y="127948"/>
            <a:ext cx="7075227" cy="868363"/>
          </a:xfrm>
        </p:spPr>
        <p:txBody>
          <a:bodyPr/>
          <a:lstStyle/>
          <a:p>
            <a:r>
              <a:rPr lang="en-IN" sz="2800" dirty="0" smtClean="0"/>
              <a:t>The </a:t>
            </a:r>
            <a:r>
              <a:rPr lang="en-IN" sz="2800" dirty="0"/>
              <a:t>T</a:t>
            </a:r>
            <a:r>
              <a:rPr lang="en-IN" sz="2800" dirty="0" smtClean="0"/>
              <a:t>emporal Behaviour of PPDE Solution</a:t>
            </a:r>
            <a:endParaRPr lang="en-IN" sz="2800" dirty="0"/>
          </a:p>
        </p:txBody>
      </p:sp>
      <p:sp>
        <p:nvSpPr>
          <p:cNvPr id="3" name="Content Placeholder 2"/>
          <p:cNvSpPr>
            <a:spLocks noGrp="1"/>
          </p:cNvSpPr>
          <p:nvPr>
            <p:ph idx="1"/>
          </p:nvPr>
        </p:nvSpPr>
        <p:spPr>
          <a:xfrm>
            <a:off x="337463" y="2770022"/>
            <a:ext cx="8382000" cy="3271837"/>
          </a:xfrm>
        </p:spPr>
        <p:txBody>
          <a:bodyPr/>
          <a:lstStyle/>
          <a:p>
            <a:r>
              <a:rPr lang="en-IN" sz="2400" dirty="0"/>
              <a:t>At any time t &gt; 0 (no matter how small), the solution to the initial value problem for the </a:t>
            </a:r>
            <a:r>
              <a:rPr lang="en-IN" sz="2400" dirty="0" smtClean="0"/>
              <a:t>heat equation </a:t>
            </a:r>
            <a:r>
              <a:rPr lang="en-IN" sz="2400" dirty="0"/>
              <a:t>at an arbitrary point </a:t>
            </a:r>
            <a:r>
              <a:rPr lang="en-IN" sz="2400" i="1" dirty="0"/>
              <a:t>x</a:t>
            </a:r>
            <a:r>
              <a:rPr lang="en-IN" sz="2400" dirty="0"/>
              <a:t> depends on all of the initial </a:t>
            </a:r>
            <a:r>
              <a:rPr lang="en-IN" sz="2400" dirty="0" smtClean="0"/>
              <a:t>data:</a:t>
            </a:r>
          </a:p>
          <a:p>
            <a:r>
              <a:rPr lang="en-IN" sz="2400" dirty="0" smtClean="0"/>
              <a:t> </a:t>
            </a:r>
            <a:r>
              <a:rPr lang="en-IN" sz="2400" dirty="0"/>
              <a:t>T</a:t>
            </a:r>
            <a:r>
              <a:rPr lang="en-IN" sz="2400" dirty="0" smtClean="0"/>
              <a:t>he </a:t>
            </a:r>
            <a:r>
              <a:rPr lang="en-IN" sz="2400" dirty="0"/>
              <a:t>data </a:t>
            </a:r>
            <a:r>
              <a:rPr lang="en-IN" sz="2400" dirty="0" smtClean="0"/>
              <a:t>propagate with </a:t>
            </a:r>
            <a:r>
              <a:rPr lang="en-IN" sz="2400" dirty="0"/>
              <a:t>an </a:t>
            </a:r>
            <a:r>
              <a:rPr lang="en-IN" sz="2400" dirty="0" smtClean="0"/>
              <a:t>infinite </a:t>
            </a:r>
            <a:r>
              <a:rPr lang="en-IN" sz="2400" dirty="0"/>
              <a:t>speed. </a:t>
            </a:r>
            <a:endParaRPr lang="en-IN" sz="2400" dirty="0" smtClean="0"/>
          </a:p>
          <a:p>
            <a:r>
              <a:rPr lang="en-IN" sz="2400" dirty="0" smtClean="0"/>
              <a:t>As </a:t>
            </a:r>
            <a:r>
              <a:rPr lang="en-IN" sz="2400" dirty="0"/>
              <a:t>a consequence, the problem is well posed only </a:t>
            </a:r>
            <a:r>
              <a:rPr lang="en-IN" sz="2400" dirty="0" smtClean="0"/>
              <a:t>if       behaviour-at-infinity </a:t>
            </a:r>
            <a:r>
              <a:rPr lang="en-IN" sz="2400" dirty="0"/>
              <a:t>conditions are imposed</a:t>
            </a:r>
            <a:r>
              <a:rPr lang="en-IN" sz="2400" dirty="0" smtClean="0"/>
              <a:t>.</a:t>
            </a:r>
          </a:p>
          <a:p>
            <a:r>
              <a:rPr lang="en-IN" sz="2400" dirty="0"/>
              <a:t>H</a:t>
            </a:r>
            <a:r>
              <a:rPr lang="en-IN" sz="2400" dirty="0" smtClean="0"/>
              <a:t>owever</a:t>
            </a:r>
            <a:r>
              <a:rPr lang="en-IN" sz="2400" dirty="0"/>
              <a:t>, the </a:t>
            </a:r>
            <a:r>
              <a:rPr lang="en-IN" sz="2400" dirty="0" smtClean="0"/>
              <a:t>influence </a:t>
            </a:r>
            <a:r>
              <a:rPr lang="en-IN" sz="2400" dirty="0"/>
              <a:t>of the initial state dies out </a:t>
            </a:r>
            <a:r>
              <a:rPr lang="en-IN" sz="2400" dirty="0" smtClean="0"/>
              <a:t>very rapidly </a:t>
            </a:r>
            <a:r>
              <a:rPr lang="en-IN" sz="2400" dirty="0"/>
              <a:t>with the </a:t>
            </a:r>
            <a:r>
              <a:rPr lang="en-IN" sz="2400" dirty="0" smtClean="0"/>
              <a:t>distance.</a:t>
            </a:r>
            <a:endParaRPr lang="en-IN" sz="2400" dirty="0"/>
          </a:p>
        </p:txBody>
      </p:sp>
      <p:graphicFrame>
        <p:nvGraphicFramePr>
          <p:cNvPr id="19" name="Object 18"/>
          <p:cNvGraphicFramePr>
            <a:graphicFrameLocks noChangeAspect="1"/>
          </p:cNvGraphicFramePr>
          <p:nvPr>
            <p:extLst>
              <p:ext uri="{D42A27DB-BD31-4B8C-83A1-F6EECF244321}">
                <p14:modId xmlns:p14="http://schemas.microsoft.com/office/powerpoint/2010/main" val="2266012403"/>
              </p:ext>
            </p:extLst>
          </p:nvPr>
        </p:nvGraphicFramePr>
        <p:xfrm>
          <a:off x="2935288" y="1219200"/>
          <a:ext cx="3379787" cy="1192213"/>
        </p:xfrm>
        <a:graphic>
          <a:graphicData uri="http://schemas.openxmlformats.org/presentationml/2006/ole">
            <mc:AlternateContent xmlns:mc="http://schemas.openxmlformats.org/markup-compatibility/2006">
              <mc:Choice xmlns:v="urn:schemas-microsoft-com:vml" Requires="v">
                <p:oleObj spid="_x0000_s434197" name="Equation" r:id="rId3" imgW="1333440" imgH="469800" progId="Equation.3">
                  <p:embed/>
                </p:oleObj>
              </mc:Choice>
              <mc:Fallback>
                <p:oleObj name="Equation" r:id="rId3" imgW="1333440" imgH="469800" progId="Equation.3">
                  <p:embed/>
                  <p:pic>
                    <p:nvPicPr>
                      <p:cNvPr id="0" name=""/>
                      <p:cNvPicPr/>
                      <p:nvPr/>
                    </p:nvPicPr>
                    <p:blipFill>
                      <a:blip r:embed="rId4"/>
                      <a:stretch>
                        <a:fillRect/>
                      </a:stretch>
                    </p:blipFill>
                    <p:spPr>
                      <a:xfrm>
                        <a:off x="2935288" y="1219200"/>
                        <a:ext cx="3379787" cy="1192213"/>
                      </a:xfrm>
                      <a:prstGeom prst="rect">
                        <a:avLst/>
                      </a:prstGeom>
                    </p:spPr>
                  </p:pic>
                </p:oleObj>
              </mc:Fallback>
            </mc:AlternateContent>
          </a:graphicData>
        </a:graphic>
      </p:graphicFrame>
      <p:grpSp>
        <p:nvGrpSpPr>
          <p:cNvPr id="20" name="Group 16"/>
          <p:cNvGrpSpPr>
            <a:grpSpLocks/>
          </p:cNvGrpSpPr>
          <p:nvPr/>
        </p:nvGrpSpPr>
        <p:grpSpPr bwMode="auto">
          <a:xfrm>
            <a:off x="0" y="0"/>
            <a:ext cx="9144000" cy="6858000"/>
            <a:chOff x="0" y="0"/>
            <a:chExt cx="9144000" cy="6858000"/>
          </a:xfrm>
        </p:grpSpPr>
        <p:grpSp>
          <p:nvGrpSpPr>
            <p:cNvPr id="21" name="Group 8"/>
            <p:cNvGrpSpPr>
              <a:grpSpLocks/>
            </p:cNvGrpSpPr>
            <p:nvPr/>
          </p:nvGrpSpPr>
          <p:grpSpPr bwMode="auto">
            <a:xfrm>
              <a:off x="0" y="0"/>
              <a:ext cx="9144000" cy="6858000"/>
              <a:chOff x="0" y="0"/>
              <a:chExt cx="5760" cy="4320"/>
            </a:xfrm>
          </p:grpSpPr>
          <p:grpSp>
            <p:nvGrpSpPr>
              <p:cNvPr id="24" name="Group 23"/>
              <p:cNvGrpSpPr>
                <a:grpSpLocks/>
              </p:cNvGrpSpPr>
              <p:nvPr/>
            </p:nvGrpSpPr>
            <p:grpSpPr bwMode="auto">
              <a:xfrm>
                <a:off x="0" y="0"/>
                <a:ext cx="192" cy="4320"/>
                <a:chOff x="0" y="-48"/>
                <a:chExt cx="144" cy="4368"/>
              </a:xfrm>
            </p:grpSpPr>
            <p:sp>
              <p:nvSpPr>
                <p:cNvPr id="34"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5"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5" name="Group 12"/>
              <p:cNvGrpSpPr>
                <a:grpSpLocks/>
              </p:cNvGrpSpPr>
              <p:nvPr/>
            </p:nvGrpSpPr>
            <p:grpSpPr bwMode="auto">
              <a:xfrm>
                <a:off x="5674" y="24"/>
                <a:ext cx="86" cy="4296"/>
                <a:chOff x="5616" y="-48"/>
                <a:chExt cx="144" cy="4368"/>
              </a:xfrm>
            </p:grpSpPr>
            <p:sp>
              <p:nvSpPr>
                <p:cNvPr id="32"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3"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6" name="Group 25"/>
              <p:cNvGrpSpPr>
                <a:grpSpLocks/>
              </p:cNvGrpSpPr>
              <p:nvPr/>
            </p:nvGrpSpPr>
            <p:grpSpPr bwMode="auto">
              <a:xfrm>
                <a:off x="144" y="0"/>
                <a:ext cx="5616" cy="144"/>
                <a:chOff x="96" y="-48"/>
                <a:chExt cx="5520" cy="144"/>
              </a:xfrm>
            </p:grpSpPr>
            <p:sp>
              <p:nvSpPr>
                <p:cNvPr id="30" name="Rectangle 29"/>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1" name="Rectangle 30"/>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7" name="Group 18"/>
              <p:cNvGrpSpPr>
                <a:grpSpLocks/>
              </p:cNvGrpSpPr>
              <p:nvPr/>
            </p:nvGrpSpPr>
            <p:grpSpPr bwMode="auto">
              <a:xfrm>
                <a:off x="144" y="4234"/>
                <a:ext cx="5616" cy="86"/>
                <a:chOff x="96" y="4176"/>
                <a:chExt cx="5520" cy="144"/>
              </a:xfrm>
            </p:grpSpPr>
            <p:sp>
              <p:nvSpPr>
                <p:cNvPr id="28"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9"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2" name="Rectangle 1945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Rectangle 22"/>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1560448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23" y="213794"/>
            <a:ext cx="7772400" cy="804649"/>
          </a:xfrm>
        </p:spPr>
        <p:txBody>
          <a:bodyPr/>
          <a:lstStyle/>
          <a:p>
            <a:r>
              <a:rPr lang="en-IN" sz="2800" dirty="0" smtClean="0"/>
              <a:t>Behaviour </a:t>
            </a:r>
            <a:r>
              <a:rPr lang="en-IN" sz="2800" dirty="0"/>
              <a:t>o</a:t>
            </a:r>
            <a:r>
              <a:rPr lang="en-IN" sz="2800" dirty="0" smtClean="0"/>
              <a:t>f PPDE  Solution at </a:t>
            </a:r>
            <a:r>
              <a:rPr lang="en-IN" sz="2800" dirty="0"/>
              <a:t>large </a:t>
            </a:r>
            <a:r>
              <a:rPr lang="en-IN" sz="2800" dirty="0" smtClean="0"/>
              <a:t>time</a:t>
            </a:r>
            <a:endParaRPr lang="en-IN" sz="2800" dirty="0"/>
          </a:p>
        </p:txBody>
      </p:sp>
      <p:sp>
        <p:nvSpPr>
          <p:cNvPr id="3" name="Content Placeholder 2"/>
          <p:cNvSpPr>
            <a:spLocks noGrp="1"/>
          </p:cNvSpPr>
          <p:nvPr>
            <p:ph idx="1"/>
          </p:nvPr>
        </p:nvSpPr>
        <p:spPr>
          <a:xfrm>
            <a:off x="344079" y="1226812"/>
            <a:ext cx="8418922" cy="4748213"/>
          </a:xfrm>
        </p:spPr>
        <p:txBody>
          <a:bodyPr/>
          <a:lstStyle/>
          <a:p>
            <a:r>
              <a:rPr lang="en-IN" sz="2400" dirty="0"/>
              <a:t>Suppose that the initial data have a compact </a:t>
            </a:r>
            <a:r>
              <a:rPr lang="en-IN" sz="2400" dirty="0" smtClean="0"/>
              <a:t>support.</a:t>
            </a:r>
          </a:p>
          <a:p>
            <a:r>
              <a:rPr lang="en-IN" sz="2400" dirty="0" smtClean="0"/>
              <a:t>The initial data decays </a:t>
            </a:r>
            <a:r>
              <a:rPr lang="en-IN" sz="2400" dirty="0"/>
              <a:t>to zero </a:t>
            </a:r>
            <a:r>
              <a:rPr lang="en-IN" sz="2400" dirty="0" smtClean="0"/>
              <a:t>sufficiently quickly as </a:t>
            </a:r>
            <a:r>
              <a:rPr lang="en-IN" sz="2400" dirty="0" smtClean="0">
                <a:sym typeface="Symbol" panose="05050102010706020507" pitchFamily="18" charset="2"/>
              </a:rPr>
              <a:t> </a:t>
            </a:r>
            <a:r>
              <a:rPr lang="en-IN" sz="2400" i="1" dirty="0" smtClean="0"/>
              <a:t>x</a:t>
            </a:r>
            <a:r>
              <a:rPr lang="en-IN" sz="2400" dirty="0" smtClean="0">
                <a:sym typeface="Symbol" panose="05050102010706020507" pitchFamily="18" charset="2"/>
              </a:rPr>
              <a:t> </a:t>
            </a:r>
            <a:r>
              <a:rPr lang="en-IN" sz="2400" dirty="0">
                <a:sym typeface="Symbol" panose="05050102010706020507" pitchFamily="18" charset="2"/>
              </a:rPr>
              <a:t></a:t>
            </a:r>
            <a:r>
              <a:rPr lang="en-IN" sz="2400" dirty="0" smtClean="0"/>
              <a:t> </a:t>
            </a:r>
            <a:r>
              <a:rPr lang="en-IN" sz="2400" dirty="0" smtClean="0">
                <a:sym typeface="Symbol" panose="05050102010706020507" pitchFamily="18" charset="2"/>
              </a:rPr>
              <a:t>.</a:t>
            </a:r>
          </a:p>
          <a:p>
            <a:r>
              <a:rPr lang="en-IN" sz="2400" dirty="0" smtClean="0"/>
              <a:t>The solution </a:t>
            </a:r>
            <a:r>
              <a:rPr lang="en-IN" sz="2400" dirty="0"/>
              <a:t>of the heat equation on spatial </a:t>
            </a:r>
            <a:r>
              <a:rPr lang="en-IN" sz="2400" dirty="0" smtClean="0"/>
              <a:t>scales behaves to follow laws of nature.</a:t>
            </a:r>
          </a:p>
          <a:p>
            <a:r>
              <a:rPr lang="en-IN" sz="2400" dirty="0" smtClean="0"/>
              <a:t>After a long period of evolution  the influence of initial data is large in special scale, </a:t>
            </a:r>
            <a:r>
              <a:rPr lang="en-IN" sz="2400" i="1" dirty="0" smtClean="0"/>
              <a:t>x</a:t>
            </a:r>
            <a:r>
              <a:rPr lang="en-IN" sz="2400" dirty="0"/>
              <a:t>.</a:t>
            </a:r>
            <a:r>
              <a:rPr lang="en-IN" sz="2400" dirty="0" smtClean="0"/>
              <a:t> </a:t>
            </a:r>
          </a:p>
          <a:p>
            <a:r>
              <a:rPr lang="en-IN" sz="2400" dirty="0" smtClean="0"/>
              <a:t>There exists an order </a:t>
            </a:r>
            <a:r>
              <a:rPr lang="en-IN" sz="2400" i="1" dirty="0" smtClean="0"/>
              <a:t>x</a:t>
            </a:r>
            <a:r>
              <a:rPr lang="en-IN" sz="2400" i="1" baseline="30000" dirty="0" smtClean="0"/>
              <a:t>2</a:t>
            </a:r>
            <a:r>
              <a:rPr lang="en-IN" sz="2400" i="1" dirty="0" smtClean="0"/>
              <a:t>/t</a:t>
            </a:r>
            <a:r>
              <a:rPr lang="en-IN" sz="2400" dirty="0" smtClean="0"/>
              <a:t>  </a:t>
            </a:r>
            <a:r>
              <a:rPr lang="en-IN" sz="2400" dirty="0" smtClean="0">
                <a:sym typeface="Symbol" panose="05050102010706020507" pitchFamily="18" charset="2"/>
              </a:rPr>
              <a:t> </a:t>
            </a:r>
            <a:r>
              <a:rPr lang="en-IN" sz="2400" i="1" dirty="0">
                <a:latin typeface="Segoe UI Symbol" panose="020B0502040204020203" pitchFamily="34" charset="0"/>
                <a:ea typeface="Segoe UI Symbol" panose="020B0502040204020203" pitchFamily="34" charset="0"/>
                <a:sym typeface="Symbol" panose="05050102010706020507" pitchFamily="18" charset="2"/>
              </a:rPr>
              <a:t>O</a:t>
            </a:r>
            <a:r>
              <a:rPr lang="en-IN" sz="2400" i="1" dirty="0" smtClean="0"/>
              <a:t>(1)</a:t>
            </a:r>
          </a:p>
          <a:p>
            <a:r>
              <a:rPr lang="en-IN" sz="2400" dirty="0" smtClean="0"/>
              <a:t>The initial data </a:t>
            </a:r>
            <a:r>
              <a:rPr lang="en-IN" sz="2400" dirty="0" smtClean="0">
                <a:sym typeface="Symbol" panose="05050102010706020507" pitchFamily="18" charset="2"/>
              </a:rPr>
              <a:t></a:t>
            </a:r>
            <a:r>
              <a:rPr lang="en-IN" sz="2400" baseline="30000" dirty="0" smtClean="0"/>
              <a:t>2</a:t>
            </a:r>
            <a:r>
              <a:rPr lang="en-IN" sz="2400" dirty="0" smtClean="0"/>
              <a:t>/t </a:t>
            </a:r>
            <a:r>
              <a:rPr lang="en-IN" sz="2400" dirty="0">
                <a:sym typeface="Symbol" panose="05050102010706020507" pitchFamily="18" charset="2"/>
              </a:rPr>
              <a:t> </a:t>
            </a:r>
            <a:r>
              <a:rPr lang="en-IN" sz="2400" i="1" dirty="0">
                <a:latin typeface="Segoe UI Symbol" panose="020B0502040204020203" pitchFamily="34" charset="0"/>
                <a:ea typeface="Segoe UI Symbol" panose="020B0502040204020203" pitchFamily="34" charset="0"/>
                <a:sym typeface="Symbol" panose="05050102010706020507" pitchFamily="18" charset="2"/>
              </a:rPr>
              <a:t>O</a:t>
            </a:r>
            <a:r>
              <a:rPr lang="en-IN" sz="2400" i="1" dirty="0" smtClean="0"/>
              <a:t>(</a:t>
            </a:r>
            <a:r>
              <a:rPr lang="en-IN" sz="2400" i="1" dirty="0" smtClean="0">
                <a:sym typeface="Symbol" panose="05050102010706020507" pitchFamily="18" charset="2"/>
              </a:rPr>
              <a:t></a:t>
            </a:r>
            <a:r>
              <a:rPr lang="en-IN" sz="2400" i="1" dirty="0" smtClean="0"/>
              <a:t>)</a:t>
            </a:r>
          </a:p>
          <a:p>
            <a:r>
              <a:rPr lang="en-IN" sz="2400" i="1" dirty="0" smtClean="0"/>
              <a:t> </a:t>
            </a:r>
            <a:r>
              <a:rPr lang="en-IN" sz="2400" dirty="0"/>
              <a:t>W</a:t>
            </a:r>
            <a:r>
              <a:rPr lang="en-IN" sz="2400" dirty="0" smtClean="0"/>
              <a:t>here </a:t>
            </a:r>
            <a:r>
              <a:rPr lang="en-IN" sz="2400" i="1" dirty="0">
                <a:sym typeface="Symbol" panose="05050102010706020507" pitchFamily="18" charset="2"/>
              </a:rPr>
              <a:t> </a:t>
            </a:r>
            <a:r>
              <a:rPr lang="en-IN" sz="2400" i="1" dirty="0" smtClean="0">
                <a:sym typeface="Symbol" panose="05050102010706020507" pitchFamily="18" charset="2"/>
              </a:rPr>
              <a:t>&lt;&lt; </a:t>
            </a:r>
            <a:r>
              <a:rPr lang="en-IN" sz="2400" dirty="0" smtClean="0"/>
              <a:t>1.</a:t>
            </a:r>
          </a:p>
          <a:p>
            <a:r>
              <a:rPr lang="en-IN" sz="2400" dirty="0" smtClean="0"/>
              <a:t>Finally the solution for large times</a:t>
            </a:r>
            <a:endParaRPr lang="en-IN" sz="2400" dirty="0"/>
          </a:p>
        </p:txBody>
      </p:sp>
      <p:graphicFrame>
        <p:nvGraphicFramePr>
          <p:cNvPr id="19" name="Object 18"/>
          <p:cNvGraphicFramePr>
            <a:graphicFrameLocks noChangeAspect="1"/>
          </p:cNvGraphicFramePr>
          <p:nvPr>
            <p:extLst>
              <p:ext uri="{D42A27DB-BD31-4B8C-83A1-F6EECF244321}">
                <p14:modId xmlns:p14="http://schemas.microsoft.com/office/powerpoint/2010/main" val="1935733757"/>
              </p:ext>
            </p:extLst>
          </p:nvPr>
        </p:nvGraphicFramePr>
        <p:xfrm>
          <a:off x="3810000" y="5477680"/>
          <a:ext cx="3978023" cy="1039008"/>
        </p:xfrm>
        <a:graphic>
          <a:graphicData uri="http://schemas.openxmlformats.org/presentationml/2006/ole">
            <mc:AlternateContent xmlns:mc="http://schemas.openxmlformats.org/markup-compatibility/2006">
              <mc:Choice xmlns:v="urn:schemas-microsoft-com:vml" Requires="v">
                <p:oleObj spid="_x0000_s435221" name="Equation" r:id="rId3" imgW="1993680" imgH="520560" progId="Equation.3">
                  <p:embed/>
                </p:oleObj>
              </mc:Choice>
              <mc:Fallback>
                <p:oleObj name="Equation" r:id="rId3" imgW="1993680" imgH="520560" progId="Equation.3">
                  <p:embed/>
                  <p:pic>
                    <p:nvPicPr>
                      <p:cNvPr id="0" name=""/>
                      <p:cNvPicPr/>
                      <p:nvPr/>
                    </p:nvPicPr>
                    <p:blipFill>
                      <a:blip r:embed="rId4"/>
                      <a:stretch>
                        <a:fillRect/>
                      </a:stretch>
                    </p:blipFill>
                    <p:spPr>
                      <a:xfrm>
                        <a:off x="3810000" y="5477680"/>
                        <a:ext cx="3978023" cy="1039008"/>
                      </a:xfrm>
                      <a:prstGeom prst="rect">
                        <a:avLst/>
                      </a:prstGeom>
                      <a:solidFill>
                        <a:schemeClr val="bg1"/>
                      </a:solidFill>
                    </p:spPr>
                  </p:pic>
                </p:oleObj>
              </mc:Fallback>
            </mc:AlternateContent>
          </a:graphicData>
        </a:graphic>
      </p:graphicFrame>
      <p:grpSp>
        <p:nvGrpSpPr>
          <p:cNvPr id="20" name="Group 16"/>
          <p:cNvGrpSpPr>
            <a:grpSpLocks/>
          </p:cNvGrpSpPr>
          <p:nvPr/>
        </p:nvGrpSpPr>
        <p:grpSpPr bwMode="auto">
          <a:xfrm>
            <a:off x="0" y="0"/>
            <a:ext cx="9144000" cy="6858000"/>
            <a:chOff x="0" y="0"/>
            <a:chExt cx="9144000" cy="6858000"/>
          </a:xfrm>
        </p:grpSpPr>
        <p:grpSp>
          <p:nvGrpSpPr>
            <p:cNvPr id="21" name="Group 8"/>
            <p:cNvGrpSpPr>
              <a:grpSpLocks/>
            </p:cNvGrpSpPr>
            <p:nvPr/>
          </p:nvGrpSpPr>
          <p:grpSpPr bwMode="auto">
            <a:xfrm>
              <a:off x="0" y="0"/>
              <a:ext cx="9144000" cy="6858000"/>
              <a:chOff x="0" y="0"/>
              <a:chExt cx="5760" cy="4320"/>
            </a:xfrm>
          </p:grpSpPr>
          <p:grpSp>
            <p:nvGrpSpPr>
              <p:cNvPr id="24" name="Group 23"/>
              <p:cNvGrpSpPr>
                <a:grpSpLocks/>
              </p:cNvGrpSpPr>
              <p:nvPr/>
            </p:nvGrpSpPr>
            <p:grpSpPr bwMode="auto">
              <a:xfrm>
                <a:off x="0" y="0"/>
                <a:ext cx="192" cy="4320"/>
                <a:chOff x="0" y="-48"/>
                <a:chExt cx="144" cy="4368"/>
              </a:xfrm>
            </p:grpSpPr>
            <p:sp>
              <p:nvSpPr>
                <p:cNvPr id="34"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5"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5" name="Group 12"/>
              <p:cNvGrpSpPr>
                <a:grpSpLocks/>
              </p:cNvGrpSpPr>
              <p:nvPr/>
            </p:nvGrpSpPr>
            <p:grpSpPr bwMode="auto">
              <a:xfrm>
                <a:off x="5674" y="24"/>
                <a:ext cx="86" cy="4296"/>
                <a:chOff x="5616" y="-48"/>
                <a:chExt cx="144" cy="4368"/>
              </a:xfrm>
            </p:grpSpPr>
            <p:sp>
              <p:nvSpPr>
                <p:cNvPr id="32"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3"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6" name="Group 25"/>
              <p:cNvGrpSpPr>
                <a:grpSpLocks/>
              </p:cNvGrpSpPr>
              <p:nvPr/>
            </p:nvGrpSpPr>
            <p:grpSpPr bwMode="auto">
              <a:xfrm>
                <a:off x="144" y="0"/>
                <a:ext cx="5616" cy="144"/>
                <a:chOff x="96" y="-48"/>
                <a:chExt cx="5520" cy="144"/>
              </a:xfrm>
            </p:grpSpPr>
            <p:sp>
              <p:nvSpPr>
                <p:cNvPr id="30" name="Rectangle 29"/>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1" name="Rectangle 30"/>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7" name="Group 18"/>
              <p:cNvGrpSpPr>
                <a:grpSpLocks/>
              </p:cNvGrpSpPr>
              <p:nvPr/>
            </p:nvGrpSpPr>
            <p:grpSpPr bwMode="auto">
              <a:xfrm>
                <a:off x="144" y="4234"/>
                <a:ext cx="5616" cy="86"/>
                <a:chOff x="96" y="4176"/>
                <a:chExt cx="5520" cy="144"/>
              </a:xfrm>
            </p:grpSpPr>
            <p:sp>
              <p:nvSpPr>
                <p:cNvPr id="28"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9"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2" name="Rectangle 1945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Rectangle 22"/>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1671877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dissolv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dissolv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6" presetClass="entr" presetSubtype="16" fill="hold" nodeType="click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circle(in)">
                                      <p:cBhvr>
                                        <p:cTn id="4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51653"/>
            <a:ext cx="7772400" cy="924660"/>
          </a:xfrm>
        </p:spPr>
        <p:txBody>
          <a:bodyPr/>
          <a:lstStyle/>
          <a:p>
            <a:r>
              <a:rPr lang="en-IN" sz="2800" dirty="0"/>
              <a:t>Similarity Solution</a:t>
            </a:r>
          </a:p>
        </p:txBody>
      </p:sp>
      <p:sp>
        <p:nvSpPr>
          <p:cNvPr id="3" name="Content Placeholder 2"/>
          <p:cNvSpPr>
            <a:spLocks noGrp="1"/>
          </p:cNvSpPr>
          <p:nvPr>
            <p:ph idx="1"/>
          </p:nvPr>
        </p:nvSpPr>
        <p:spPr>
          <a:xfrm>
            <a:off x="202168" y="1233121"/>
            <a:ext cx="8684598" cy="2591167"/>
          </a:xfrm>
        </p:spPr>
        <p:txBody>
          <a:bodyPr/>
          <a:lstStyle/>
          <a:p>
            <a:r>
              <a:rPr lang="en-IN" sz="2400" dirty="0" smtClean="0"/>
              <a:t>The Parabolic partial differential equations, </a:t>
            </a:r>
            <a:r>
              <a:rPr lang="en-IN" sz="2400" dirty="0"/>
              <a:t>like the heat equation, the solution depends on a certain grouping of </a:t>
            </a:r>
            <a:r>
              <a:rPr lang="en-IN" sz="2400" dirty="0" smtClean="0"/>
              <a:t>the independent variables.</a:t>
            </a:r>
          </a:p>
          <a:p>
            <a:r>
              <a:rPr lang="en-IN" sz="2400" dirty="0" smtClean="0"/>
              <a:t>There is no explicit independency among the </a:t>
            </a:r>
            <a:r>
              <a:rPr lang="en-IN" sz="2400" dirty="0"/>
              <a:t>independent </a:t>
            </a:r>
            <a:r>
              <a:rPr lang="en-IN" sz="2400" dirty="0" smtClean="0"/>
              <a:t>variables.</a:t>
            </a:r>
            <a:endParaRPr lang="en-IN" sz="2400" dirty="0"/>
          </a:p>
          <a:p>
            <a:r>
              <a:rPr lang="en-IN" sz="2400" dirty="0"/>
              <a:t>Consider the heat equation in 1-D</a:t>
            </a:r>
          </a:p>
        </p:txBody>
      </p:sp>
      <p:graphicFrame>
        <p:nvGraphicFramePr>
          <p:cNvPr id="19" name="Object 18"/>
          <p:cNvGraphicFramePr>
            <a:graphicFrameLocks noChangeAspect="1"/>
          </p:cNvGraphicFramePr>
          <p:nvPr>
            <p:extLst>
              <p:ext uri="{D42A27DB-BD31-4B8C-83A1-F6EECF244321}">
                <p14:modId xmlns:p14="http://schemas.microsoft.com/office/powerpoint/2010/main" val="2689448182"/>
              </p:ext>
            </p:extLst>
          </p:nvPr>
        </p:nvGraphicFramePr>
        <p:xfrm>
          <a:off x="5029200" y="3180948"/>
          <a:ext cx="1857375" cy="976313"/>
        </p:xfrm>
        <a:graphic>
          <a:graphicData uri="http://schemas.openxmlformats.org/presentationml/2006/ole">
            <mc:AlternateContent xmlns:mc="http://schemas.openxmlformats.org/markup-compatibility/2006">
              <mc:Choice xmlns:v="urn:schemas-microsoft-com:vml" Requires="v">
                <p:oleObj spid="_x0000_s436277" name="Equation" r:id="rId3" imgW="799920" imgH="419040" progId="Equation.3">
                  <p:embed/>
                </p:oleObj>
              </mc:Choice>
              <mc:Fallback>
                <p:oleObj name="Equation" r:id="rId3" imgW="799920" imgH="419040" progId="Equation.3">
                  <p:embed/>
                  <p:pic>
                    <p:nvPicPr>
                      <p:cNvPr id="0" name=""/>
                      <p:cNvPicPr/>
                      <p:nvPr/>
                    </p:nvPicPr>
                    <p:blipFill>
                      <a:blip r:embed="rId4"/>
                      <a:stretch>
                        <a:fillRect/>
                      </a:stretch>
                    </p:blipFill>
                    <p:spPr>
                      <a:xfrm>
                        <a:off x="5029200" y="3180948"/>
                        <a:ext cx="1857375" cy="976313"/>
                      </a:xfrm>
                      <a:prstGeom prst="rect">
                        <a:avLst/>
                      </a:prstGeom>
                    </p:spPr>
                  </p:pic>
                </p:oleObj>
              </mc:Fallback>
            </mc:AlternateContent>
          </a:graphicData>
        </a:graphic>
      </p:graphicFrame>
      <p:sp>
        <p:nvSpPr>
          <p:cNvPr id="20" name="Rectangle 19"/>
          <p:cNvSpPr/>
          <p:nvPr/>
        </p:nvSpPr>
        <p:spPr>
          <a:xfrm>
            <a:off x="457200" y="4343400"/>
            <a:ext cx="7315200" cy="461665"/>
          </a:xfrm>
          <a:prstGeom prst="rect">
            <a:avLst/>
          </a:prstGeom>
        </p:spPr>
        <p:txBody>
          <a:bodyPr wrap="square">
            <a:spAutoFit/>
          </a:bodyPr>
          <a:lstStyle/>
          <a:p>
            <a:r>
              <a:rPr lang="en-IN" dirty="0">
                <a:latin typeface="+mn-lt"/>
              </a:rPr>
              <a:t>I</a:t>
            </a:r>
            <a:r>
              <a:rPr lang="en-IN" dirty="0" smtClean="0">
                <a:latin typeface="+mn-lt"/>
              </a:rPr>
              <a:t>ntroduce </a:t>
            </a:r>
            <a:r>
              <a:rPr lang="en-IN" dirty="0">
                <a:latin typeface="+mn-lt"/>
              </a:rPr>
              <a:t>the </a:t>
            </a:r>
            <a:r>
              <a:rPr lang="en-IN" dirty="0" smtClean="0">
                <a:latin typeface="+mn-lt"/>
              </a:rPr>
              <a:t>dimensionless similarity variable</a:t>
            </a:r>
            <a:endParaRPr lang="en-IN" dirty="0">
              <a:latin typeface="+mn-lt"/>
            </a:endParaRPr>
          </a:p>
        </p:txBody>
      </p:sp>
      <p:graphicFrame>
        <p:nvGraphicFramePr>
          <p:cNvPr id="21" name="Object 20"/>
          <p:cNvGraphicFramePr>
            <a:graphicFrameLocks noChangeAspect="1"/>
          </p:cNvGraphicFramePr>
          <p:nvPr>
            <p:extLst>
              <p:ext uri="{D42A27DB-BD31-4B8C-83A1-F6EECF244321}">
                <p14:modId xmlns:p14="http://schemas.microsoft.com/office/powerpoint/2010/main" val="1365621610"/>
              </p:ext>
            </p:extLst>
          </p:nvPr>
        </p:nvGraphicFramePr>
        <p:xfrm>
          <a:off x="6413400" y="3914775"/>
          <a:ext cx="1725612" cy="1160462"/>
        </p:xfrm>
        <a:graphic>
          <a:graphicData uri="http://schemas.openxmlformats.org/presentationml/2006/ole">
            <mc:AlternateContent xmlns:mc="http://schemas.openxmlformats.org/markup-compatibility/2006">
              <mc:Choice xmlns:v="urn:schemas-microsoft-com:vml" Requires="v">
                <p:oleObj spid="_x0000_s436278" name="Equation" r:id="rId5" imgW="622080" imgH="419040" progId="Equation.3">
                  <p:embed/>
                </p:oleObj>
              </mc:Choice>
              <mc:Fallback>
                <p:oleObj name="Equation" r:id="rId5" imgW="622080" imgH="419040" progId="Equation.3">
                  <p:embed/>
                  <p:pic>
                    <p:nvPicPr>
                      <p:cNvPr id="0" name=""/>
                      <p:cNvPicPr/>
                      <p:nvPr/>
                    </p:nvPicPr>
                    <p:blipFill>
                      <a:blip r:embed="rId6"/>
                      <a:stretch>
                        <a:fillRect/>
                      </a:stretch>
                    </p:blipFill>
                    <p:spPr>
                      <a:xfrm>
                        <a:off x="6413400" y="3914775"/>
                        <a:ext cx="1725612" cy="1160462"/>
                      </a:xfrm>
                      <a:prstGeom prst="rect">
                        <a:avLst/>
                      </a:prstGeom>
                    </p:spPr>
                  </p:pic>
                </p:oleObj>
              </mc:Fallback>
            </mc:AlternateContent>
          </a:graphicData>
        </a:graphic>
      </p:graphicFrame>
      <p:sp>
        <p:nvSpPr>
          <p:cNvPr id="22" name="Rectangle 21"/>
          <p:cNvSpPr/>
          <p:nvPr/>
        </p:nvSpPr>
        <p:spPr>
          <a:xfrm>
            <a:off x="257234" y="5017051"/>
            <a:ext cx="6553200" cy="461665"/>
          </a:xfrm>
          <a:prstGeom prst="rect">
            <a:avLst/>
          </a:prstGeom>
        </p:spPr>
        <p:txBody>
          <a:bodyPr wrap="square">
            <a:spAutoFit/>
          </a:bodyPr>
          <a:lstStyle/>
          <a:p>
            <a:r>
              <a:rPr lang="en-IN" dirty="0">
                <a:latin typeface="+mn-lt"/>
              </a:rPr>
              <a:t>Then, the heat equation reduces to an ODE</a:t>
            </a:r>
          </a:p>
        </p:txBody>
      </p:sp>
      <p:graphicFrame>
        <p:nvGraphicFramePr>
          <p:cNvPr id="23" name="Object 22"/>
          <p:cNvGraphicFramePr>
            <a:graphicFrameLocks noChangeAspect="1"/>
          </p:cNvGraphicFramePr>
          <p:nvPr>
            <p:extLst>
              <p:ext uri="{D42A27DB-BD31-4B8C-83A1-F6EECF244321}">
                <p14:modId xmlns:p14="http://schemas.microsoft.com/office/powerpoint/2010/main" val="3489503594"/>
              </p:ext>
            </p:extLst>
          </p:nvPr>
        </p:nvGraphicFramePr>
        <p:xfrm>
          <a:off x="4318985" y="5456523"/>
          <a:ext cx="3277803" cy="1135872"/>
        </p:xfrm>
        <a:graphic>
          <a:graphicData uri="http://schemas.openxmlformats.org/presentationml/2006/ole">
            <mc:AlternateContent xmlns:mc="http://schemas.openxmlformats.org/markup-compatibility/2006">
              <mc:Choice xmlns:v="urn:schemas-microsoft-com:vml" Requires="v">
                <p:oleObj spid="_x0000_s436279" name="Equation" r:id="rId7" imgW="1282680" imgH="444240" progId="Equation.3">
                  <p:embed/>
                </p:oleObj>
              </mc:Choice>
              <mc:Fallback>
                <p:oleObj name="Equation" r:id="rId7" imgW="1282680" imgH="444240" progId="Equation.3">
                  <p:embed/>
                  <p:pic>
                    <p:nvPicPr>
                      <p:cNvPr id="0" name=""/>
                      <p:cNvPicPr/>
                      <p:nvPr/>
                    </p:nvPicPr>
                    <p:blipFill>
                      <a:blip r:embed="rId8"/>
                      <a:stretch>
                        <a:fillRect/>
                      </a:stretch>
                    </p:blipFill>
                    <p:spPr>
                      <a:xfrm>
                        <a:off x="4318985" y="5456523"/>
                        <a:ext cx="3277803" cy="1135872"/>
                      </a:xfrm>
                      <a:prstGeom prst="rect">
                        <a:avLst/>
                      </a:prstGeom>
                    </p:spPr>
                  </p:pic>
                </p:oleObj>
              </mc:Fallback>
            </mc:AlternateContent>
          </a:graphicData>
        </a:graphic>
      </p:graphicFrame>
      <p:grpSp>
        <p:nvGrpSpPr>
          <p:cNvPr id="24" name="Group 16"/>
          <p:cNvGrpSpPr>
            <a:grpSpLocks/>
          </p:cNvGrpSpPr>
          <p:nvPr/>
        </p:nvGrpSpPr>
        <p:grpSpPr bwMode="auto">
          <a:xfrm>
            <a:off x="0" y="0"/>
            <a:ext cx="9144000" cy="6858000"/>
            <a:chOff x="0" y="0"/>
            <a:chExt cx="9144000" cy="6858000"/>
          </a:xfrm>
        </p:grpSpPr>
        <p:grpSp>
          <p:nvGrpSpPr>
            <p:cNvPr id="25" name="Group 8"/>
            <p:cNvGrpSpPr>
              <a:grpSpLocks/>
            </p:cNvGrpSpPr>
            <p:nvPr/>
          </p:nvGrpSpPr>
          <p:grpSpPr bwMode="auto">
            <a:xfrm>
              <a:off x="0" y="0"/>
              <a:ext cx="9144000" cy="6858000"/>
              <a:chOff x="0" y="0"/>
              <a:chExt cx="5760" cy="4320"/>
            </a:xfrm>
          </p:grpSpPr>
          <p:grpSp>
            <p:nvGrpSpPr>
              <p:cNvPr id="28" name="Group 27"/>
              <p:cNvGrpSpPr>
                <a:grpSpLocks/>
              </p:cNvGrpSpPr>
              <p:nvPr/>
            </p:nvGrpSpPr>
            <p:grpSpPr bwMode="auto">
              <a:xfrm>
                <a:off x="0" y="0"/>
                <a:ext cx="192" cy="4320"/>
                <a:chOff x="0" y="-48"/>
                <a:chExt cx="144" cy="4368"/>
              </a:xfrm>
            </p:grpSpPr>
            <p:sp>
              <p:nvSpPr>
                <p:cNvPr id="38"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9"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9" name="Group 12"/>
              <p:cNvGrpSpPr>
                <a:grpSpLocks/>
              </p:cNvGrpSpPr>
              <p:nvPr/>
            </p:nvGrpSpPr>
            <p:grpSpPr bwMode="auto">
              <a:xfrm>
                <a:off x="5674" y="24"/>
                <a:ext cx="86" cy="4296"/>
                <a:chOff x="5616" y="-48"/>
                <a:chExt cx="144" cy="4368"/>
              </a:xfrm>
            </p:grpSpPr>
            <p:sp>
              <p:nvSpPr>
                <p:cNvPr id="36"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7"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0" name="Group 29"/>
              <p:cNvGrpSpPr>
                <a:grpSpLocks/>
              </p:cNvGrpSpPr>
              <p:nvPr/>
            </p:nvGrpSpPr>
            <p:grpSpPr bwMode="auto">
              <a:xfrm>
                <a:off x="144" y="0"/>
                <a:ext cx="5616" cy="144"/>
                <a:chOff x="96" y="-48"/>
                <a:chExt cx="5520" cy="144"/>
              </a:xfrm>
            </p:grpSpPr>
            <p:sp>
              <p:nvSpPr>
                <p:cNvPr id="34" name="Rectangle 33"/>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5" name="Rectangle 34"/>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1" name="Group 18"/>
              <p:cNvGrpSpPr>
                <a:grpSpLocks/>
              </p:cNvGrpSpPr>
              <p:nvPr/>
            </p:nvGrpSpPr>
            <p:grpSpPr bwMode="auto">
              <a:xfrm>
                <a:off x="144" y="4234"/>
                <a:ext cx="5616" cy="86"/>
                <a:chOff x="96" y="4176"/>
                <a:chExt cx="5520" cy="144"/>
              </a:xfrm>
            </p:grpSpPr>
            <p:sp>
              <p:nvSpPr>
                <p:cNvPr id="32"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3"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6" name="Rectangle 1945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Rectangle 26"/>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330890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circle(in)">
                                      <p:cBhvr>
                                        <p:cTn id="22" dur="50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dissolve">
                                      <p:cBhvr>
                                        <p:cTn id="27" dur="500"/>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circle(in)">
                                      <p:cBhvr>
                                        <p:cTn id="32" dur="500"/>
                                        <p:tgtEl>
                                          <p:spTgt spid="21"/>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dissolve">
                                      <p:cBhvr>
                                        <p:cTn id="37" dur="500"/>
                                        <p:tgtEl>
                                          <p:spTgt spid="22"/>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nodeType="click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circle(in)">
                                      <p:cBhvr>
                                        <p:cTn id="4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0" grpId="0"/>
      <p:bldP spid="2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6" name="Rectangle 2"/>
          <p:cNvSpPr>
            <a:spLocks noGrp="1" noChangeArrowheads="1"/>
          </p:cNvSpPr>
          <p:nvPr>
            <p:ph type="title"/>
          </p:nvPr>
        </p:nvSpPr>
        <p:spPr>
          <a:xfrm>
            <a:off x="228600" y="304800"/>
            <a:ext cx="5715000" cy="685800"/>
          </a:xfrm>
        </p:spPr>
        <p:txBody>
          <a:bodyPr/>
          <a:lstStyle/>
          <a:p>
            <a:r>
              <a:rPr lang="en-US" sz="2800" dirty="0"/>
              <a:t>Simplified </a:t>
            </a:r>
            <a:r>
              <a:rPr lang="en-US" sz="2800" dirty="0" smtClean="0"/>
              <a:t>Fourier Problem</a:t>
            </a:r>
            <a:endParaRPr lang="en-US" sz="2800" dirty="0"/>
          </a:p>
        </p:txBody>
      </p:sp>
      <p:pic>
        <p:nvPicPr>
          <p:cNvPr id="47206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38800" y="304800"/>
            <a:ext cx="3224213" cy="6172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72068" name="Text Box 4"/>
          <p:cNvSpPr txBox="1">
            <a:spLocks noChangeArrowheads="1"/>
          </p:cNvSpPr>
          <p:nvPr/>
        </p:nvSpPr>
        <p:spPr bwMode="auto">
          <a:xfrm>
            <a:off x="5394325" y="5070475"/>
            <a:ext cx="336550"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b="1"/>
              <a:t>0</a:t>
            </a:r>
          </a:p>
        </p:txBody>
      </p:sp>
      <p:sp>
        <p:nvSpPr>
          <p:cNvPr id="472069" name="Text Box 5"/>
          <p:cNvSpPr txBox="1">
            <a:spLocks noChangeArrowheads="1"/>
          </p:cNvSpPr>
          <p:nvPr/>
        </p:nvSpPr>
        <p:spPr bwMode="auto">
          <a:xfrm>
            <a:off x="7680325" y="5451475"/>
            <a:ext cx="336550"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b="1"/>
              <a:t>1</a:t>
            </a:r>
          </a:p>
        </p:txBody>
      </p:sp>
      <p:sp>
        <p:nvSpPr>
          <p:cNvPr id="472070" name="Text Box 6"/>
          <p:cNvSpPr txBox="1">
            <a:spLocks noChangeArrowheads="1"/>
          </p:cNvSpPr>
          <p:nvPr/>
        </p:nvSpPr>
        <p:spPr bwMode="auto">
          <a:xfrm>
            <a:off x="8442325" y="5462588"/>
            <a:ext cx="368300"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b="1">
                <a:latin typeface="SymbolPS" pitchFamily="18" charset="2"/>
              </a:rPr>
              <a:t>h</a:t>
            </a:r>
          </a:p>
        </p:txBody>
      </p:sp>
      <p:sp>
        <p:nvSpPr>
          <p:cNvPr id="472071" name="Text Box 7"/>
          <p:cNvSpPr txBox="1">
            <a:spLocks noChangeArrowheads="1"/>
          </p:cNvSpPr>
          <p:nvPr/>
        </p:nvSpPr>
        <p:spPr bwMode="auto">
          <a:xfrm>
            <a:off x="7908925" y="2784475"/>
            <a:ext cx="336550"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b="1"/>
              <a:t>1</a:t>
            </a:r>
          </a:p>
        </p:txBody>
      </p:sp>
      <p:graphicFrame>
        <p:nvGraphicFramePr>
          <p:cNvPr id="472072" name="Object 8"/>
          <p:cNvGraphicFramePr>
            <a:graphicFrameLocks noChangeAspect="1"/>
          </p:cNvGraphicFramePr>
          <p:nvPr/>
        </p:nvGraphicFramePr>
        <p:xfrm>
          <a:off x="1295400" y="1219200"/>
          <a:ext cx="1630363" cy="1076325"/>
        </p:xfrm>
        <a:graphic>
          <a:graphicData uri="http://schemas.openxmlformats.org/presentationml/2006/ole">
            <mc:AlternateContent xmlns:mc="http://schemas.openxmlformats.org/markup-compatibility/2006">
              <mc:Choice xmlns:v="urn:schemas-microsoft-com:vml" Requires="v">
                <p:oleObj spid="_x0000_s449552" name="Equation" r:id="rId5" imgW="672840" imgH="444240" progId="Equation.3">
                  <p:embed/>
                </p:oleObj>
              </mc:Choice>
              <mc:Fallback>
                <p:oleObj name="Equation" r:id="rId5" imgW="672840" imgH="44424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95400" y="1219200"/>
                        <a:ext cx="1630363" cy="1076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72073" name="Text Box 9"/>
          <p:cNvSpPr txBox="1">
            <a:spLocks noChangeArrowheads="1"/>
          </p:cNvSpPr>
          <p:nvPr/>
        </p:nvSpPr>
        <p:spPr bwMode="auto">
          <a:xfrm>
            <a:off x="457200" y="2819400"/>
            <a:ext cx="3698875"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b="1"/>
              <a:t>Initial condition: </a:t>
            </a:r>
            <a:r>
              <a:rPr lang="en-US" i="1">
                <a:latin typeface="SymbolPS" pitchFamily="18" charset="2"/>
              </a:rPr>
              <a:t>q</a:t>
            </a:r>
            <a:r>
              <a:rPr lang="en-US" i="1"/>
              <a:t>(</a:t>
            </a:r>
            <a:r>
              <a:rPr lang="en-US" i="1">
                <a:latin typeface="SymbolPS" pitchFamily="18" charset="2"/>
              </a:rPr>
              <a:t>h,0)</a:t>
            </a:r>
            <a:r>
              <a:rPr lang="en-US" b="1" i="1">
                <a:latin typeface="SymbolPS" pitchFamily="18" charset="2"/>
              </a:rPr>
              <a:t> </a:t>
            </a:r>
            <a:r>
              <a:rPr lang="en-US" i="1">
                <a:latin typeface="SymbolPS" pitchFamily="18" charset="2"/>
              </a:rPr>
              <a:t>= 1</a:t>
            </a:r>
            <a:endParaRPr lang="en-US" i="1"/>
          </a:p>
        </p:txBody>
      </p:sp>
      <p:sp>
        <p:nvSpPr>
          <p:cNvPr id="472074" name="Text Box 10"/>
          <p:cNvSpPr txBox="1">
            <a:spLocks noChangeArrowheads="1"/>
          </p:cNvSpPr>
          <p:nvPr/>
        </p:nvSpPr>
        <p:spPr bwMode="auto">
          <a:xfrm>
            <a:off x="533400" y="3886200"/>
            <a:ext cx="4294188"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b="1"/>
              <a:t>Boundary conditions: </a:t>
            </a:r>
            <a:r>
              <a:rPr lang="en-US" i="1">
                <a:latin typeface="SymbolPS" pitchFamily="18" charset="2"/>
              </a:rPr>
              <a:t>q</a:t>
            </a:r>
            <a:r>
              <a:rPr lang="en-US" i="1"/>
              <a:t>(</a:t>
            </a:r>
            <a:r>
              <a:rPr lang="en-US" i="1">
                <a:latin typeface="SymbolPS" pitchFamily="18" charset="2"/>
              </a:rPr>
              <a:t>1,z)</a:t>
            </a:r>
            <a:r>
              <a:rPr lang="en-US" b="1" i="1">
                <a:latin typeface="SymbolPS" pitchFamily="18" charset="2"/>
              </a:rPr>
              <a:t> </a:t>
            </a:r>
            <a:r>
              <a:rPr lang="en-US" i="1">
                <a:latin typeface="SymbolPS" pitchFamily="18" charset="2"/>
              </a:rPr>
              <a:t>= 0</a:t>
            </a:r>
            <a:endParaRPr lang="en-US" i="1"/>
          </a:p>
        </p:txBody>
      </p:sp>
      <p:graphicFrame>
        <p:nvGraphicFramePr>
          <p:cNvPr id="472075" name="Object 11"/>
          <p:cNvGraphicFramePr>
            <a:graphicFrameLocks noChangeAspect="1"/>
          </p:cNvGraphicFramePr>
          <p:nvPr>
            <p:extLst>
              <p:ext uri="{D42A27DB-BD31-4B8C-83A1-F6EECF244321}">
                <p14:modId xmlns:p14="http://schemas.microsoft.com/office/powerpoint/2010/main" val="2747075705"/>
              </p:ext>
            </p:extLst>
          </p:nvPr>
        </p:nvGraphicFramePr>
        <p:xfrm>
          <a:off x="531813" y="4791869"/>
          <a:ext cx="4681538" cy="913436"/>
        </p:xfrm>
        <a:graphic>
          <a:graphicData uri="http://schemas.openxmlformats.org/presentationml/2006/ole">
            <mc:AlternateContent xmlns:mc="http://schemas.openxmlformats.org/markup-compatibility/2006">
              <mc:Choice xmlns:v="urn:schemas-microsoft-com:vml" Requires="v">
                <p:oleObj spid="_x0000_s449553" name="Equation" r:id="rId7" imgW="2145960" imgH="419040" progId="Equation.3">
                  <p:embed/>
                </p:oleObj>
              </mc:Choice>
              <mc:Fallback>
                <p:oleObj name="Equation" r:id="rId7" imgW="2145960" imgH="41904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1813" y="4791869"/>
                        <a:ext cx="4681538" cy="913436"/>
                      </a:xfrm>
                      <a:prstGeom prst="rect">
                        <a:avLst/>
                      </a:prstGeom>
                      <a:noFill/>
                      <a:ln>
                        <a:noFill/>
                      </a:ln>
                      <a:effectLst/>
                    </p:spPr>
                  </p:pic>
                </p:oleObj>
              </mc:Fallback>
            </mc:AlternateContent>
          </a:graphicData>
        </a:graphic>
      </p:graphicFrame>
      <p:grpSp>
        <p:nvGrpSpPr>
          <p:cNvPr id="12" name="Group 16"/>
          <p:cNvGrpSpPr>
            <a:grpSpLocks/>
          </p:cNvGrpSpPr>
          <p:nvPr/>
        </p:nvGrpSpPr>
        <p:grpSpPr bwMode="auto">
          <a:xfrm>
            <a:off x="0" y="0"/>
            <a:ext cx="9144000" cy="6858000"/>
            <a:chOff x="0" y="0"/>
            <a:chExt cx="9144000" cy="6858000"/>
          </a:xfrm>
        </p:grpSpPr>
        <p:grpSp>
          <p:nvGrpSpPr>
            <p:cNvPr id="13" name="Group 8"/>
            <p:cNvGrpSpPr>
              <a:grpSpLocks/>
            </p:cNvGrpSpPr>
            <p:nvPr/>
          </p:nvGrpSpPr>
          <p:grpSpPr bwMode="auto">
            <a:xfrm>
              <a:off x="0" y="0"/>
              <a:ext cx="9144000" cy="6858000"/>
              <a:chOff x="0" y="0"/>
              <a:chExt cx="5760" cy="4320"/>
            </a:xfrm>
          </p:grpSpPr>
          <p:grpSp>
            <p:nvGrpSpPr>
              <p:cNvPr id="16" name="Group 15"/>
              <p:cNvGrpSpPr>
                <a:grpSpLocks/>
              </p:cNvGrpSpPr>
              <p:nvPr/>
            </p:nvGrpSpPr>
            <p:grpSpPr bwMode="auto">
              <a:xfrm>
                <a:off x="0" y="0"/>
                <a:ext cx="192" cy="4320"/>
                <a:chOff x="0" y="-48"/>
                <a:chExt cx="144" cy="4368"/>
              </a:xfrm>
            </p:grpSpPr>
            <p:sp>
              <p:nvSpPr>
                <p:cNvPr id="26"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7"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7" name="Group 12"/>
              <p:cNvGrpSpPr>
                <a:grpSpLocks/>
              </p:cNvGrpSpPr>
              <p:nvPr/>
            </p:nvGrpSpPr>
            <p:grpSpPr bwMode="auto">
              <a:xfrm>
                <a:off x="5674" y="24"/>
                <a:ext cx="86" cy="4296"/>
                <a:chOff x="5616" y="-48"/>
                <a:chExt cx="144" cy="4368"/>
              </a:xfrm>
            </p:grpSpPr>
            <p:sp>
              <p:nvSpPr>
                <p:cNvPr id="24"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5"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8" name="Group 17"/>
              <p:cNvGrpSpPr>
                <a:grpSpLocks/>
              </p:cNvGrpSpPr>
              <p:nvPr/>
            </p:nvGrpSpPr>
            <p:grpSpPr bwMode="auto">
              <a:xfrm>
                <a:off x="144" y="0"/>
                <a:ext cx="5616" cy="144"/>
                <a:chOff x="96" y="-48"/>
                <a:chExt cx="5520" cy="144"/>
              </a:xfrm>
            </p:grpSpPr>
            <p:sp>
              <p:nvSpPr>
                <p:cNvPr id="22" name="Rectangle 21"/>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3" name="Rectangle 22"/>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9" name="Group 18"/>
              <p:cNvGrpSpPr>
                <a:grpSpLocks/>
              </p:cNvGrpSpPr>
              <p:nvPr/>
            </p:nvGrpSpPr>
            <p:grpSpPr bwMode="auto">
              <a:xfrm>
                <a:off x="144" y="4234"/>
                <a:ext cx="5616" cy="86"/>
                <a:chOff x="96" y="4176"/>
                <a:chExt cx="5520" cy="144"/>
              </a:xfrm>
            </p:grpSpPr>
            <p:sp>
              <p:nvSpPr>
                <p:cNvPr id="20"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1"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14" name="Rectangle 1945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14"/>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41460723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472072"/>
                                        </p:tgtEl>
                                        <p:attrNameLst>
                                          <p:attrName>style.visibility</p:attrName>
                                        </p:attrNameLst>
                                      </p:cBhvr>
                                      <p:to>
                                        <p:strVal val="visible"/>
                                      </p:to>
                                    </p:set>
                                    <p:animEffect transition="in" filter="dissolve">
                                      <p:cBhvr>
                                        <p:cTn id="7" dur="500"/>
                                        <p:tgtEl>
                                          <p:spTgt spid="47207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472073">
                                            <p:txEl>
                                              <p:pRg st="0" end="0"/>
                                            </p:txEl>
                                          </p:spTgt>
                                        </p:tgtEl>
                                        <p:attrNameLst>
                                          <p:attrName>style.visibility</p:attrName>
                                        </p:attrNameLst>
                                      </p:cBhvr>
                                      <p:to>
                                        <p:strVal val="visible"/>
                                      </p:to>
                                    </p:set>
                                    <p:animEffect transition="in" filter="box(out)">
                                      <p:cBhvr>
                                        <p:cTn id="12" dur="500"/>
                                        <p:tgtEl>
                                          <p:spTgt spid="472073">
                                            <p:txEl>
                                              <p:pRg st="0" end="0"/>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3" name="camera.wav"/>
                                        </p:tgtEl>
                                      </p:cMediaNode>
                                    </p:audio>
                                  </p:sub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472074">
                                            <p:txEl>
                                              <p:pRg st="0" end="0"/>
                                            </p:txEl>
                                          </p:spTgt>
                                        </p:tgtEl>
                                        <p:attrNameLst>
                                          <p:attrName>style.visibility</p:attrName>
                                        </p:attrNameLst>
                                      </p:cBhvr>
                                      <p:to>
                                        <p:strVal val="visible"/>
                                      </p:to>
                                    </p:set>
                                    <p:animEffect transition="in" filter="box(out)">
                                      <p:cBhvr>
                                        <p:cTn id="17" dur="500"/>
                                        <p:tgtEl>
                                          <p:spTgt spid="472074">
                                            <p:txEl>
                                              <p:pRg st="0" end="0"/>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3" name="camera.wav"/>
                                        </p:tgtEl>
                                      </p:cMediaNode>
                                    </p:audio>
                                  </p:sub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472075"/>
                                        </p:tgtEl>
                                        <p:attrNameLst>
                                          <p:attrName>style.visibility</p:attrName>
                                        </p:attrNameLst>
                                      </p:cBhvr>
                                      <p:to>
                                        <p:strVal val="visible"/>
                                      </p:to>
                                    </p:set>
                                    <p:animEffect transition="in" filter="dissolve">
                                      <p:cBhvr>
                                        <p:cTn id="22" dur="500"/>
                                        <p:tgtEl>
                                          <p:spTgt spid="4720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2073" grpId="0" build="p" autoUpdateAnimBg="0"/>
      <p:bldP spid="472074" grpId="0" build="p"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309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0700" y="1163472"/>
            <a:ext cx="4572000" cy="10429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7309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2134997"/>
            <a:ext cx="4648200" cy="14827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7309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8800" y="3657600"/>
            <a:ext cx="4419600" cy="144303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73094"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5410200"/>
            <a:ext cx="5867400" cy="13493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6" name="Group 16"/>
          <p:cNvGrpSpPr>
            <a:grpSpLocks/>
          </p:cNvGrpSpPr>
          <p:nvPr/>
        </p:nvGrpSpPr>
        <p:grpSpPr bwMode="auto">
          <a:xfrm>
            <a:off x="0" y="0"/>
            <a:ext cx="9144000" cy="6858000"/>
            <a:chOff x="0" y="0"/>
            <a:chExt cx="9144000" cy="6858000"/>
          </a:xfrm>
        </p:grpSpPr>
        <p:grpSp>
          <p:nvGrpSpPr>
            <p:cNvPr id="7" name="Group 8"/>
            <p:cNvGrpSpPr>
              <a:grpSpLocks/>
            </p:cNvGrpSpPr>
            <p:nvPr/>
          </p:nvGrpSpPr>
          <p:grpSpPr bwMode="auto">
            <a:xfrm>
              <a:off x="0" y="0"/>
              <a:ext cx="9144000" cy="6858000"/>
              <a:chOff x="0" y="0"/>
              <a:chExt cx="5760" cy="4320"/>
            </a:xfrm>
          </p:grpSpPr>
          <p:grpSp>
            <p:nvGrpSpPr>
              <p:cNvPr id="10" name="Group 9"/>
              <p:cNvGrpSpPr>
                <a:grpSpLocks/>
              </p:cNvGrpSpPr>
              <p:nvPr/>
            </p:nvGrpSpPr>
            <p:grpSpPr bwMode="auto">
              <a:xfrm>
                <a:off x="0" y="0"/>
                <a:ext cx="192" cy="4320"/>
                <a:chOff x="0" y="-48"/>
                <a:chExt cx="144" cy="4368"/>
              </a:xfrm>
            </p:grpSpPr>
            <p:sp>
              <p:nvSpPr>
                <p:cNvPr id="20"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1"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1" name="Group 12"/>
              <p:cNvGrpSpPr>
                <a:grpSpLocks/>
              </p:cNvGrpSpPr>
              <p:nvPr/>
            </p:nvGrpSpPr>
            <p:grpSpPr bwMode="auto">
              <a:xfrm>
                <a:off x="5674" y="24"/>
                <a:ext cx="86" cy="4296"/>
                <a:chOff x="5616" y="-48"/>
                <a:chExt cx="144" cy="4368"/>
              </a:xfrm>
            </p:grpSpPr>
            <p:sp>
              <p:nvSpPr>
                <p:cNvPr id="18"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9"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2" name="Group 11"/>
              <p:cNvGrpSpPr>
                <a:grpSpLocks/>
              </p:cNvGrpSpPr>
              <p:nvPr/>
            </p:nvGrpSpPr>
            <p:grpSpPr bwMode="auto">
              <a:xfrm>
                <a:off x="144" y="0"/>
                <a:ext cx="5616" cy="144"/>
                <a:chOff x="96" y="-48"/>
                <a:chExt cx="5520" cy="144"/>
              </a:xfrm>
            </p:grpSpPr>
            <p:sp>
              <p:nvSpPr>
                <p:cNvPr id="16" name="Rectangle 15"/>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7" name="Rectangle 16"/>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3" name="Group 18"/>
              <p:cNvGrpSpPr>
                <a:grpSpLocks/>
              </p:cNvGrpSpPr>
              <p:nvPr/>
            </p:nvGrpSpPr>
            <p:grpSpPr bwMode="auto">
              <a:xfrm>
                <a:off x="144" y="4234"/>
                <a:ext cx="5616" cy="86"/>
                <a:chOff x="96" y="4176"/>
                <a:chExt cx="5520" cy="144"/>
              </a:xfrm>
            </p:grpSpPr>
            <p:sp>
              <p:nvSpPr>
                <p:cNvPr id="14"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5"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8" name="Rectangle 1945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
        <p:nvSpPr>
          <p:cNvPr id="2" name="Title 1"/>
          <p:cNvSpPr>
            <a:spLocks noGrp="1"/>
          </p:cNvSpPr>
          <p:nvPr>
            <p:ph type="title"/>
          </p:nvPr>
        </p:nvSpPr>
        <p:spPr>
          <a:xfrm>
            <a:off x="249009" y="58832"/>
            <a:ext cx="7772400" cy="968090"/>
          </a:xfrm>
        </p:spPr>
        <p:txBody>
          <a:bodyPr/>
          <a:lstStyle/>
          <a:p>
            <a:r>
              <a:rPr lang="en-IN" sz="2800" dirty="0" smtClean="0"/>
              <a:t>Fourier’s Separation of Variables</a:t>
            </a:r>
            <a:endParaRPr lang="en-IN" sz="2800" dirty="0"/>
          </a:p>
        </p:txBody>
      </p:sp>
    </p:spTree>
    <p:extLst>
      <p:ext uri="{BB962C8B-B14F-4D97-AF65-F5344CB8AC3E}">
        <p14:creationId xmlns:p14="http://schemas.microsoft.com/office/powerpoint/2010/main" val="43660924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473091"/>
                                        </p:tgtEl>
                                        <p:attrNameLst>
                                          <p:attrName>style.visibility</p:attrName>
                                        </p:attrNameLst>
                                      </p:cBhvr>
                                      <p:to>
                                        <p:strVal val="visible"/>
                                      </p:to>
                                    </p:set>
                                    <p:anim calcmode="lin" valueType="num">
                                      <p:cBhvr additive="base">
                                        <p:cTn id="7" dur="500" fill="hold"/>
                                        <p:tgtEl>
                                          <p:spTgt spid="473091"/>
                                        </p:tgtEl>
                                        <p:attrNameLst>
                                          <p:attrName>ppt_x</p:attrName>
                                        </p:attrNameLst>
                                      </p:cBhvr>
                                      <p:tavLst>
                                        <p:tav tm="0">
                                          <p:val>
                                            <p:strVal val="0-#ppt_w/2"/>
                                          </p:val>
                                        </p:tav>
                                        <p:tav tm="100000">
                                          <p:val>
                                            <p:strVal val="#ppt_x"/>
                                          </p:val>
                                        </p:tav>
                                      </p:tavLst>
                                    </p:anim>
                                    <p:anim calcmode="lin" valueType="num">
                                      <p:cBhvr additive="base">
                                        <p:cTn id="8" dur="500" fill="hold"/>
                                        <p:tgtEl>
                                          <p:spTgt spid="473091"/>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473092"/>
                                        </p:tgtEl>
                                        <p:attrNameLst>
                                          <p:attrName>style.visibility</p:attrName>
                                        </p:attrNameLst>
                                      </p:cBhvr>
                                      <p:to>
                                        <p:strVal val="visible"/>
                                      </p:to>
                                    </p:set>
                                    <p:anim calcmode="lin" valueType="num">
                                      <p:cBhvr additive="base">
                                        <p:cTn id="13" dur="500" fill="hold"/>
                                        <p:tgtEl>
                                          <p:spTgt spid="473092"/>
                                        </p:tgtEl>
                                        <p:attrNameLst>
                                          <p:attrName>ppt_x</p:attrName>
                                        </p:attrNameLst>
                                      </p:cBhvr>
                                      <p:tavLst>
                                        <p:tav tm="0">
                                          <p:val>
                                            <p:strVal val="0-#ppt_w/2"/>
                                          </p:val>
                                        </p:tav>
                                        <p:tav tm="100000">
                                          <p:val>
                                            <p:strVal val="#ppt_x"/>
                                          </p:val>
                                        </p:tav>
                                      </p:tavLst>
                                    </p:anim>
                                    <p:anim calcmode="lin" valueType="num">
                                      <p:cBhvr additive="base">
                                        <p:cTn id="14" dur="500" fill="hold"/>
                                        <p:tgtEl>
                                          <p:spTgt spid="473092"/>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473093"/>
                                        </p:tgtEl>
                                        <p:attrNameLst>
                                          <p:attrName>style.visibility</p:attrName>
                                        </p:attrNameLst>
                                      </p:cBhvr>
                                      <p:to>
                                        <p:strVal val="visible"/>
                                      </p:to>
                                    </p:set>
                                    <p:anim calcmode="lin" valueType="num">
                                      <p:cBhvr additive="base">
                                        <p:cTn id="19" dur="500" fill="hold"/>
                                        <p:tgtEl>
                                          <p:spTgt spid="473093"/>
                                        </p:tgtEl>
                                        <p:attrNameLst>
                                          <p:attrName>ppt_x</p:attrName>
                                        </p:attrNameLst>
                                      </p:cBhvr>
                                      <p:tavLst>
                                        <p:tav tm="0">
                                          <p:val>
                                            <p:strVal val="0-#ppt_w/2"/>
                                          </p:val>
                                        </p:tav>
                                        <p:tav tm="100000">
                                          <p:val>
                                            <p:strVal val="#ppt_x"/>
                                          </p:val>
                                        </p:tav>
                                      </p:tavLst>
                                    </p:anim>
                                    <p:anim calcmode="lin" valueType="num">
                                      <p:cBhvr additive="base">
                                        <p:cTn id="20" dur="500" fill="hold"/>
                                        <p:tgtEl>
                                          <p:spTgt spid="473093"/>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nodeType="clickEffect">
                                  <p:stCondLst>
                                    <p:cond delay="0"/>
                                  </p:stCondLst>
                                  <p:childTnLst>
                                    <p:set>
                                      <p:cBhvr>
                                        <p:cTn id="24" dur="1" fill="hold">
                                          <p:stCondLst>
                                            <p:cond delay="0"/>
                                          </p:stCondLst>
                                        </p:cTn>
                                        <p:tgtEl>
                                          <p:spTgt spid="473094"/>
                                        </p:tgtEl>
                                        <p:attrNameLst>
                                          <p:attrName>style.visibility</p:attrName>
                                        </p:attrNameLst>
                                      </p:cBhvr>
                                      <p:to>
                                        <p:strVal val="visible"/>
                                      </p:to>
                                    </p:set>
                                    <p:anim calcmode="lin" valueType="num">
                                      <p:cBhvr additive="base">
                                        <p:cTn id="25" dur="500" fill="hold"/>
                                        <p:tgtEl>
                                          <p:spTgt spid="473094"/>
                                        </p:tgtEl>
                                        <p:attrNameLst>
                                          <p:attrName>ppt_x</p:attrName>
                                        </p:attrNameLst>
                                      </p:cBhvr>
                                      <p:tavLst>
                                        <p:tav tm="0">
                                          <p:val>
                                            <p:strVal val="0-#ppt_w/2"/>
                                          </p:val>
                                        </p:tav>
                                        <p:tav tm="100000">
                                          <p:val>
                                            <p:strVal val="#ppt_x"/>
                                          </p:val>
                                        </p:tav>
                                      </p:tavLst>
                                    </p:anim>
                                    <p:anim calcmode="lin" valueType="num">
                                      <p:cBhvr additive="base">
                                        <p:cTn id="26" dur="500" fill="hold"/>
                                        <p:tgtEl>
                                          <p:spTgt spid="47309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411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381000"/>
            <a:ext cx="7924800" cy="250983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7411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3200400"/>
            <a:ext cx="8077200" cy="183991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7411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5334000"/>
            <a:ext cx="7620000" cy="120173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 name="Group 16"/>
          <p:cNvGrpSpPr>
            <a:grpSpLocks/>
          </p:cNvGrpSpPr>
          <p:nvPr/>
        </p:nvGrpSpPr>
        <p:grpSpPr bwMode="auto">
          <a:xfrm>
            <a:off x="0" y="0"/>
            <a:ext cx="9144000" cy="6858000"/>
            <a:chOff x="0" y="0"/>
            <a:chExt cx="9144000" cy="6858000"/>
          </a:xfrm>
        </p:grpSpPr>
        <p:grpSp>
          <p:nvGrpSpPr>
            <p:cNvPr id="6" name="Group 8"/>
            <p:cNvGrpSpPr>
              <a:grpSpLocks/>
            </p:cNvGrpSpPr>
            <p:nvPr/>
          </p:nvGrpSpPr>
          <p:grpSpPr bwMode="auto">
            <a:xfrm>
              <a:off x="0" y="0"/>
              <a:ext cx="9144000" cy="6858000"/>
              <a:chOff x="0" y="0"/>
              <a:chExt cx="5760" cy="4320"/>
            </a:xfrm>
          </p:grpSpPr>
          <p:grpSp>
            <p:nvGrpSpPr>
              <p:cNvPr id="9" name="Group 8"/>
              <p:cNvGrpSpPr>
                <a:grpSpLocks/>
              </p:cNvGrpSpPr>
              <p:nvPr/>
            </p:nvGrpSpPr>
            <p:grpSpPr bwMode="auto">
              <a:xfrm>
                <a:off x="0" y="0"/>
                <a:ext cx="192" cy="4320"/>
                <a:chOff x="0" y="-48"/>
                <a:chExt cx="144" cy="4368"/>
              </a:xfrm>
            </p:grpSpPr>
            <p:sp>
              <p:nvSpPr>
                <p:cNvPr id="19"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0"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0" name="Group 12"/>
              <p:cNvGrpSpPr>
                <a:grpSpLocks/>
              </p:cNvGrpSpPr>
              <p:nvPr/>
            </p:nvGrpSpPr>
            <p:grpSpPr bwMode="auto">
              <a:xfrm>
                <a:off x="5674" y="24"/>
                <a:ext cx="86" cy="4296"/>
                <a:chOff x="5616" y="-48"/>
                <a:chExt cx="144" cy="4368"/>
              </a:xfrm>
            </p:grpSpPr>
            <p:sp>
              <p:nvSpPr>
                <p:cNvPr id="17"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8"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1" name="Group 10"/>
              <p:cNvGrpSpPr>
                <a:grpSpLocks/>
              </p:cNvGrpSpPr>
              <p:nvPr/>
            </p:nvGrpSpPr>
            <p:grpSpPr bwMode="auto">
              <a:xfrm>
                <a:off x="144" y="0"/>
                <a:ext cx="5616" cy="144"/>
                <a:chOff x="96" y="-48"/>
                <a:chExt cx="5520" cy="144"/>
              </a:xfrm>
            </p:grpSpPr>
            <p:sp>
              <p:nvSpPr>
                <p:cNvPr id="15" name="Rectangle 14"/>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6" name="Rectangle 15"/>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2" name="Group 18"/>
              <p:cNvGrpSpPr>
                <a:grpSpLocks/>
              </p:cNvGrpSpPr>
              <p:nvPr/>
            </p:nvGrpSpPr>
            <p:grpSpPr bwMode="auto">
              <a:xfrm>
                <a:off x="144" y="4234"/>
                <a:ext cx="5616" cy="86"/>
                <a:chOff x="96" y="4176"/>
                <a:chExt cx="5520" cy="144"/>
              </a:xfrm>
            </p:grpSpPr>
            <p:sp>
              <p:nvSpPr>
                <p:cNvPr id="13"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4"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7" name="Rectangle 1945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9365142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474115"/>
                                        </p:tgtEl>
                                        <p:attrNameLst>
                                          <p:attrName>style.visibility</p:attrName>
                                        </p:attrNameLst>
                                      </p:cBhvr>
                                      <p:to>
                                        <p:strVal val="visible"/>
                                      </p:to>
                                    </p:set>
                                    <p:anim calcmode="lin" valueType="num">
                                      <p:cBhvr additive="base">
                                        <p:cTn id="7" dur="500" fill="hold"/>
                                        <p:tgtEl>
                                          <p:spTgt spid="474115"/>
                                        </p:tgtEl>
                                        <p:attrNameLst>
                                          <p:attrName>ppt_x</p:attrName>
                                        </p:attrNameLst>
                                      </p:cBhvr>
                                      <p:tavLst>
                                        <p:tav tm="0">
                                          <p:val>
                                            <p:strVal val="0-#ppt_w/2"/>
                                          </p:val>
                                        </p:tav>
                                        <p:tav tm="100000">
                                          <p:val>
                                            <p:strVal val="#ppt_x"/>
                                          </p:val>
                                        </p:tav>
                                      </p:tavLst>
                                    </p:anim>
                                    <p:anim calcmode="lin" valueType="num">
                                      <p:cBhvr additive="base">
                                        <p:cTn id="8" dur="500" fill="hold"/>
                                        <p:tgtEl>
                                          <p:spTgt spid="474115"/>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474116"/>
                                        </p:tgtEl>
                                        <p:attrNameLst>
                                          <p:attrName>style.visibility</p:attrName>
                                        </p:attrNameLst>
                                      </p:cBhvr>
                                      <p:to>
                                        <p:strVal val="visible"/>
                                      </p:to>
                                    </p:set>
                                    <p:anim calcmode="lin" valueType="num">
                                      <p:cBhvr additive="base">
                                        <p:cTn id="13" dur="500" fill="hold"/>
                                        <p:tgtEl>
                                          <p:spTgt spid="474116"/>
                                        </p:tgtEl>
                                        <p:attrNameLst>
                                          <p:attrName>ppt_x</p:attrName>
                                        </p:attrNameLst>
                                      </p:cBhvr>
                                      <p:tavLst>
                                        <p:tav tm="0">
                                          <p:val>
                                            <p:strVal val="0-#ppt_w/2"/>
                                          </p:val>
                                        </p:tav>
                                        <p:tav tm="100000">
                                          <p:val>
                                            <p:strVal val="#ppt_x"/>
                                          </p:val>
                                        </p:tav>
                                      </p:tavLst>
                                    </p:anim>
                                    <p:anim calcmode="lin" valueType="num">
                                      <p:cBhvr additive="base">
                                        <p:cTn id="14" dur="500" fill="hold"/>
                                        <p:tgtEl>
                                          <p:spTgt spid="474116"/>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474117"/>
                                        </p:tgtEl>
                                        <p:attrNameLst>
                                          <p:attrName>style.visibility</p:attrName>
                                        </p:attrNameLst>
                                      </p:cBhvr>
                                      <p:to>
                                        <p:strVal val="visible"/>
                                      </p:to>
                                    </p:set>
                                    <p:anim calcmode="lin" valueType="num">
                                      <p:cBhvr additive="base">
                                        <p:cTn id="19" dur="500" fill="hold"/>
                                        <p:tgtEl>
                                          <p:spTgt spid="474117"/>
                                        </p:tgtEl>
                                        <p:attrNameLst>
                                          <p:attrName>ppt_x</p:attrName>
                                        </p:attrNameLst>
                                      </p:cBhvr>
                                      <p:tavLst>
                                        <p:tav tm="0">
                                          <p:val>
                                            <p:strVal val="0-#ppt_w/2"/>
                                          </p:val>
                                        </p:tav>
                                        <p:tav tm="100000">
                                          <p:val>
                                            <p:strVal val="#ppt_x"/>
                                          </p:val>
                                        </p:tav>
                                      </p:tavLst>
                                    </p:anim>
                                    <p:anim calcmode="lin" valueType="num">
                                      <p:cBhvr additive="base">
                                        <p:cTn id="20" dur="500" fill="hold"/>
                                        <p:tgtEl>
                                          <p:spTgt spid="4741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5139" name="Rectangle 3"/>
          <p:cNvSpPr>
            <a:spLocks noChangeArrowheads="1"/>
          </p:cNvSpPr>
          <p:nvPr/>
        </p:nvSpPr>
        <p:spPr bwMode="auto">
          <a:xfrm>
            <a:off x="457200" y="533400"/>
            <a:ext cx="4051300"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atin typeface="Arial" panose="020B0604020202020204" pitchFamily="34" charset="0"/>
              </a:rPr>
              <a:t>The boundary conditions are</a:t>
            </a:r>
          </a:p>
        </p:txBody>
      </p:sp>
      <p:pic>
        <p:nvPicPr>
          <p:cNvPr id="47514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143000"/>
            <a:ext cx="6019800" cy="107156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75141" name="Rectangle 5"/>
          <p:cNvSpPr>
            <a:spLocks noChangeArrowheads="1"/>
          </p:cNvSpPr>
          <p:nvPr/>
        </p:nvSpPr>
        <p:spPr bwMode="auto">
          <a:xfrm>
            <a:off x="533400" y="2667000"/>
            <a:ext cx="2898775"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atin typeface="Arial" panose="020B0604020202020204" pitchFamily="34" charset="0"/>
              </a:rPr>
              <a:t>which requires </a:t>
            </a:r>
            <a:r>
              <a:rPr lang="en-US" i="1">
                <a:latin typeface="TimesNewRoman,Italic" charset="0"/>
              </a:rPr>
              <a:t>B </a:t>
            </a:r>
            <a:r>
              <a:rPr lang="en-US">
                <a:latin typeface="SymbolMT" charset="-95"/>
              </a:rPr>
              <a:t>= </a:t>
            </a:r>
            <a:r>
              <a:rPr lang="en-US">
                <a:latin typeface="TimesNewRoman" charset="0"/>
              </a:rPr>
              <a:t>0</a:t>
            </a:r>
          </a:p>
        </p:txBody>
      </p:sp>
      <p:sp>
        <p:nvSpPr>
          <p:cNvPr id="475142" name="Rectangle 6"/>
          <p:cNvSpPr>
            <a:spLocks noChangeArrowheads="1"/>
          </p:cNvSpPr>
          <p:nvPr/>
        </p:nvSpPr>
        <p:spPr bwMode="auto">
          <a:xfrm>
            <a:off x="457200" y="3581400"/>
            <a:ext cx="7237413"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atin typeface="Arial" panose="020B0604020202020204" pitchFamily="34" charset="0"/>
              </a:rPr>
              <a:t>Then apply the boundary conditions at the other end</a:t>
            </a:r>
          </a:p>
        </p:txBody>
      </p:sp>
      <p:pic>
        <p:nvPicPr>
          <p:cNvPr id="475143"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3200" y="4267200"/>
            <a:ext cx="4572000" cy="8143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75144" name="Rectangle 8"/>
          <p:cNvSpPr>
            <a:spLocks noChangeArrowheads="1"/>
          </p:cNvSpPr>
          <p:nvPr/>
        </p:nvSpPr>
        <p:spPr bwMode="auto">
          <a:xfrm>
            <a:off x="685800" y="5257800"/>
            <a:ext cx="3267075"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atin typeface="Arial" panose="020B0604020202020204" pitchFamily="34" charset="0"/>
              </a:rPr>
              <a:t>which requires </a:t>
            </a:r>
            <a:r>
              <a:rPr lang="en-US">
                <a:latin typeface="TimesNewRoman" charset="0"/>
              </a:rPr>
              <a:t>cos</a:t>
            </a:r>
            <a:r>
              <a:rPr lang="en-US">
                <a:latin typeface="SymbolMT" charset="-95"/>
              </a:rPr>
              <a:t>λ = </a:t>
            </a:r>
            <a:r>
              <a:rPr lang="en-US">
                <a:latin typeface="TimesNewRoman" charset="0"/>
              </a:rPr>
              <a:t>0</a:t>
            </a:r>
          </a:p>
        </p:txBody>
      </p:sp>
      <p:pic>
        <p:nvPicPr>
          <p:cNvPr id="475145"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19400" y="5867400"/>
            <a:ext cx="5029200" cy="6953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9" name="Group 16"/>
          <p:cNvGrpSpPr>
            <a:grpSpLocks/>
          </p:cNvGrpSpPr>
          <p:nvPr/>
        </p:nvGrpSpPr>
        <p:grpSpPr bwMode="auto">
          <a:xfrm>
            <a:off x="0" y="0"/>
            <a:ext cx="9144000" cy="6858000"/>
            <a:chOff x="0" y="0"/>
            <a:chExt cx="9144000" cy="6858000"/>
          </a:xfrm>
        </p:grpSpPr>
        <p:grpSp>
          <p:nvGrpSpPr>
            <p:cNvPr id="10" name="Group 8"/>
            <p:cNvGrpSpPr>
              <a:grpSpLocks/>
            </p:cNvGrpSpPr>
            <p:nvPr/>
          </p:nvGrpSpPr>
          <p:grpSpPr bwMode="auto">
            <a:xfrm>
              <a:off x="0" y="0"/>
              <a:ext cx="9144000" cy="6858000"/>
              <a:chOff x="0" y="0"/>
              <a:chExt cx="5760" cy="4320"/>
            </a:xfrm>
          </p:grpSpPr>
          <p:grpSp>
            <p:nvGrpSpPr>
              <p:cNvPr id="12" name="Group 11"/>
              <p:cNvGrpSpPr>
                <a:grpSpLocks/>
              </p:cNvGrpSpPr>
              <p:nvPr/>
            </p:nvGrpSpPr>
            <p:grpSpPr bwMode="auto">
              <a:xfrm>
                <a:off x="0" y="0"/>
                <a:ext cx="192" cy="4320"/>
                <a:chOff x="0" y="-48"/>
                <a:chExt cx="144" cy="4368"/>
              </a:xfrm>
            </p:grpSpPr>
            <p:sp>
              <p:nvSpPr>
                <p:cNvPr id="22"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3"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3" name="Group 12"/>
              <p:cNvGrpSpPr>
                <a:grpSpLocks/>
              </p:cNvGrpSpPr>
              <p:nvPr/>
            </p:nvGrpSpPr>
            <p:grpSpPr bwMode="auto">
              <a:xfrm>
                <a:off x="5674" y="24"/>
                <a:ext cx="86" cy="4296"/>
                <a:chOff x="5616" y="-48"/>
                <a:chExt cx="144" cy="4368"/>
              </a:xfrm>
            </p:grpSpPr>
            <p:sp>
              <p:nvSpPr>
                <p:cNvPr id="20"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1"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4" name="Group 13"/>
              <p:cNvGrpSpPr>
                <a:grpSpLocks/>
              </p:cNvGrpSpPr>
              <p:nvPr/>
            </p:nvGrpSpPr>
            <p:grpSpPr bwMode="auto">
              <a:xfrm>
                <a:off x="144" y="0"/>
                <a:ext cx="5616" cy="144"/>
                <a:chOff x="96" y="-48"/>
                <a:chExt cx="5520" cy="144"/>
              </a:xfrm>
            </p:grpSpPr>
            <p:sp>
              <p:nvSpPr>
                <p:cNvPr id="18" name="Rectangle 1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9" name="Rectangle 1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5" name="Group 18"/>
              <p:cNvGrpSpPr>
                <a:grpSpLocks/>
              </p:cNvGrpSpPr>
              <p:nvPr/>
            </p:nvGrpSpPr>
            <p:grpSpPr bwMode="auto">
              <a:xfrm>
                <a:off x="144" y="4234"/>
                <a:ext cx="5616" cy="86"/>
                <a:chOff x="96" y="4176"/>
                <a:chExt cx="5520" cy="144"/>
              </a:xfrm>
            </p:grpSpPr>
            <p:sp>
              <p:nvSpPr>
                <p:cNvPr id="16"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7"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11" name="Rectangle 1945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02268179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75139"/>
                                        </p:tgtEl>
                                        <p:attrNameLst>
                                          <p:attrName>style.visibility</p:attrName>
                                        </p:attrNameLst>
                                      </p:cBhvr>
                                      <p:to>
                                        <p:strVal val="visible"/>
                                      </p:to>
                                    </p:set>
                                    <p:anim calcmode="lin" valueType="num">
                                      <p:cBhvr additive="base">
                                        <p:cTn id="7" dur="500" fill="hold"/>
                                        <p:tgtEl>
                                          <p:spTgt spid="475139"/>
                                        </p:tgtEl>
                                        <p:attrNameLst>
                                          <p:attrName>ppt_x</p:attrName>
                                        </p:attrNameLst>
                                      </p:cBhvr>
                                      <p:tavLst>
                                        <p:tav tm="0">
                                          <p:val>
                                            <p:strVal val="0-#ppt_w/2"/>
                                          </p:val>
                                        </p:tav>
                                        <p:tav tm="100000">
                                          <p:val>
                                            <p:strVal val="#ppt_x"/>
                                          </p:val>
                                        </p:tav>
                                      </p:tavLst>
                                    </p:anim>
                                    <p:anim calcmode="lin" valueType="num">
                                      <p:cBhvr additive="base">
                                        <p:cTn id="8" dur="500" fill="hold"/>
                                        <p:tgtEl>
                                          <p:spTgt spid="475139"/>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475140"/>
                                        </p:tgtEl>
                                        <p:attrNameLst>
                                          <p:attrName>style.visibility</p:attrName>
                                        </p:attrNameLst>
                                      </p:cBhvr>
                                      <p:to>
                                        <p:strVal val="visible"/>
                                      </p:to>
                                    </p:set>
                                    <p:anim calcmode="lin" valueType="num">
                                      <p:cBhvr additive="base">
                                        <p:cTn id="13" dur="500" fill="hold"/>
                                        <p:tgtEl>
                                          <p:spTgt spid="475140"/>
                                        </p:tgtEl>
                                        <p:attrNameLst>
                                          <p:attrName>ppt_x</p:attrName>
                                        </p:attrNameLst>
                                      </p:cBhvr>
                                      <p:tavLst>
                                        <p:tav tm="0">
                                          <p:val>
                                            <p:strVal val="0-#ppt_w/2"/>
                                          </p:val>
                                        </p:tav>
                                        <p:tav tm="100000">
                                          <p:val>
                                            <p:strVal val="#ppt_x"/>
                                          </p:val>
                                        </p:tav>
                                      </p:tavLst>
                                    </p:anim>
                                    <p:anim calcmode="lin" valueType="num">
                                      <p:cBhvr additive="base">
                                        <p:cTn id="14" dur="500" fill="hold"/>
                                        <p:tgtEl>
                                          <p:spTgt spid="475140"/>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75141"/>
                                        </p:tgtEl>
                                        <p:attrNameLst>
                                          <p:attrName>style.visibility</p:attrName>
                                        </p:attrNameLst>
                                      </p:cBhvr>
                                      <p:to>
                                        <p:strVal val="visible"/>
                                      </p:to>
                                    </p:set>
                                    <p:anim calcmode="lin" valueType="num">
                                      <p:cBhvr additive="base">
                                        <p:cTn id="19" dur="500" fill="hold"/>
                                        <p:tgtEl>
                                          <p:spTgt spid="475141"/>
                                        </p:tgtEl>
                                        <p:attrNameLst>
                                          <p:attrName>ppt_x</p:attrName>
                                        </p:attrNameLst>
                                      </p:cBhvr>
                                      <p:tavLst>
                                        <p:tav tm="0">
                                          <p:val>
                                            <p:strVal val="0-#ppt_w/2"/>
                                          </p:val>
                                        </p:tav>
                                        <p:tav tm="100000">
                                          <p:val>
                                            <p:strVal val="#ppt_x"/>
                                          </p:val>
                                        </p:tav>
                                      </p:tavLst>
                                    </p:anim>
                                    <p:anim calcmode="lin" valueType="num">
                                      <p:cBhvr additive="base">
                                        <p:cTn id="20" dur="500" fill="hold"/>
                                        <p:tgtEl>
                                          <p:spTgt spid="475141"/>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475142"/>
                                        </p:tgtEl>
                                        <p:attrNameLst>
                                          <p:attrName>style.visibility</p:attrName>
                                        </p:attrNameLst>
                                      </p:cBhvr>
                                      <p:to>
                                        <p:strVal val="visible"/>
                                      </p:to>
                                    </p:set>
                                    <p:anim calcmode="lin" valueType="num">
                                      <p:cBhvr additive="base">
                                        <p:cTn id="25" dur="500" fill="hold"/>
                                        <p:tgtEl>
                                          <p:spTgt spid="475142"/>
                                        </p:tgtEl>
                                        <p:attrNameLst>
                                          <p:attrName>ppt_x</p:attrName>
                                        </p:attrNameLst>
                                      </p:cBhvr>
                                      <p:tavLst>
                                        <p:tav tm="0">
                                          <p:val>
                                            <p:strVal val="0-#ppt_w/2"/>
                                          </p:val>
                                        </p:tav>
                                        <p:tav tm="100000">
                                          <p:val>
                                            <p:strVal val="#ppt_x"/>
                                          </p:val>
                                        </p:tav>
                                      </p:tavLst>
                                    </p:anim>
                                    <p:anim calcmode="lin" valueType="num">
                                      <p:cBhvr additive="base">
                                        <p:cTn id="26" dur="500" fill="hold"/>
                                        <p:tgtEl>
                                          <p:spTgt spid="475142"/>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nodeType="clickEffect">
                                  <p:stCondLst>
                                    <p:cond delay="0"/>
                                  </p:stCondLst>
                                  <p:childTnLst>
                                    <p:set>
                                      <p:cBhvr>
                                        <p:cTn id="30" dur="1" fill="hold">
                                          <p:stCondLst>
                                            <p:cond delay="0"/>
                                          </p:stCondLst>
                                        </p:cTn>
                                        <p:tgtEl>
                                          <p:spTgt spid="475143"/>
                                        </p:tgtEl>
                                        <p:attrNameLst>
                                          <p:attrName>style.visibility</p:attrName>
                                        </p:attrNameLst>
                                      </p:cBhvr>
                                      <p:to>
                                        <p:strVal val="visible"/>
                                      </p:to>
                                    </p:set>
                                    <p:anim calcmode="lin" valueType="num">
                                      <p:cBhvr additive="base">
                                        <p:cTn id="31" dur="500" fill="hold"/>
                                        <p:tgtEl>
                                          <p:spTgt spid="475143"/>
                                        </p:tgtEl>
                                        <p:attrNameLst>
                                          <p:attrName>ppt_x</p:attrName>
                                        </p:attrNameLst>
                                      </p:cBhvr>
                                      <p:tavLst>
                                        <p:tav tm="0">
                                          <p:val>
                                            <p:strVal val="0-#ppt_w/2"/>
                                          </p:val>
                                        </p:tav>
                                        <p:tav tm="100000">
                                          <p:val>
                                            <p:strVal val="#ppt_x"/>
                                          </p:val>
                                        </p:tav>
                                      </p:tavLst>
                                    </p:anim>
                                    <p:anim calcmode="lin" valueType="num">
                                      <p:cBhvr additive="base">
                                        <p:cTn id="32" dur="500" fill="hold"/>
                                        <p:tgtEl>
                                          <p:spTgt spid="475143"/>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475144"/>
                                        </p:tgtEl>
                                        <p:attrNameLst>
                                          <p:attrName>style.visibility</p:attrName>
                                        </p:attrNameLst>
                                      </p:cBhvr>
                                      <p:to>
                                        <p:strVal val="visible"/>
                                      </p:to>
                                    </p:set>
                                    <p:anim calcmode="lin" valueType="num">
                                      <p:cBhvr additive="base">
                                        <p:cTn id="37" dur="500" fill="hold"/>
                                        <p:tgtEl>
                                          <p:spTgt spid="475144"/>
                                        </p:tgtEl>
                                        <p:attrNameLst>
                                          <p:attrName>ppt_x</p:attrName>
                                        </p:attrNameLst>
                                      </p:cBhvr>
                                      <p:tavLst>
                                        <p:tav tm="0">
                                          <p:val>
                                            <p:strVal val="0-#ppt_w/2"/>
                                          </p:val>
                                        </p:tav>
                                        <p:tav tm="100000">
                                          <p:val>
                                            <p:strVal val="#ppt_x"/>
                                          </p:val>
                                        </p:tav>
                                      </p:tavLst>
                                    </p:anim>
                                    <p:anim calcmode="lin" valueType="num">
                                      <p:cBhvr additive="base">
                                        <p:cTn id="38" dur="500" fill="hold"/>
                                        <p:tgtEl>
                                          <p:spTgt spid="475144"/>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nodeType="clickEffect">
                                  <p:stCondLst>
                                    <p:cond delay="0"/>
                                  </p:stCondLst>
                                  <p:childTnLst>
                                    <p:set>
                                      <p:cBhvr>
                                        <p:cTn id="42" dur="1" fill="hold">
                                          <p:stCondLst>
                                            <p:cond delay="0"/>
                                          </p:stCondLst>
                                        </p:cTn>
                                        <p:tgtEl>
                                          <p:spTgt spid="475145"/>
                                        </p:tgtEl>
                                        <p:attrNameLst>
                                          <p:attrName>style.visibility</p:attrName>
                                        </p:attrNameLst>
                                      </p:cBhvr>
                                      <p:to>
                                        <p:strVal val="visible"/>
                                      </p:to>
                                    </p:set>
                                    <p:anim calcmode="lin" valueType="num">
                                      <p:cBhvr additive="base">
                                        <p:cTn id="43" dur="500" fill="hold"/>
                                        <p:tgtEl>
                                          <p:spTgt spid="475145"/>
                                        </p:tgtEl>
                                        <p:attrNameLst>
                                          <p:attrName>ppt_x</p:attrName>
                                        </p:attrNameLst>
                                      </p:cBhvr>
                                      <p:tavLst>
                                        <p:tav tm="0">
                                          <p:val>
                                            <p:strVal val="0-#ppt_w/2"/>
                                          </p:val>
                                        </p:tav>
                                        <p:tav tm="100000">
                                          <p:val>
                                            <p:strVal val="#ppt_x"/>
                                          </p:val>
                                        </p:tav>
                                      </p:tavLst>
                                    </p:anim>
                                    <p:anim calcmode="lin" valueType="num">
                                      <p:cBhvr additive="base">
                                        <p:cTn id="44" dur="500" fill="hold"/>
                                        <p:tgtEl>
                                          <p:spTgt spid="4751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5139" grpId="0" autoUpdateAnimBg="0"/>
      <p:bldP spid="475141" grpId="0" autoUpdateAnimBg="0"/>
      <p:bldP spid="475142" grpId="0" autoUpdateAnimBg="0"/>
      <p:bldP spid="475144" grpId="0"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2786" name="Rectangle 1026"/>
          <p:cNvSpPr>
            <a:spLocks noChangeArrowheads="1"/>
          </p:cNvSpPr>
          <p:nvPr/>
        </p:nvSpPr>
        <p:spPr bwMode="auto">
          <a:xfrm>
            <a:off x="381000" y="533400"/>
            <a:ext cx="7188200"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atin typeface="Arial" panose="020B0604020202020204" pitchFamily="34" charset="0"/>
              </a:rPr>
              <a:t>The solution corresponding to the n-th eigenvalue is</a:t>
            </a:r>
          </a:p>
        </p:txBody>
      </p:sp>
      <p:pic>
        <p:nvPicPr>
          <p:cNvPr id="502787" name="Picture 102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1371600"/>
            <a:ext cx="5562600" cy="9493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02788" name="Rectangle 1028"/>
          <p:cNvSpPr>
            <a:spLocks noChangeArrowheads="1"/>
          </p:cNvSpPr>
          <p:nvPr/>
        </p:nvSpPr>
        <p:spPr bwMode="auto">
          <a:xfrm>
            <a:off x="457200" y="2590800"/>
            <a:ext cx="5948363"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atin typeface="Arial" panose="020B0604020202020204" pitchFamily="34" charset="0"/>
              </a:rPr>
              <a:t>The general solution is the sum over all </a:t>
            </a:r>
            <a:r>
              <a:rPr lang="en-US" i="1">
                <a:latin typeface="TimesNewRoman,Italic" charset="0"/>
              </a:rPr>
              <a:t>n’s</a:t>
            </a:r>
          </a:p>
        </p:txBody>
      </p:sp>
      <p:pic>
        <p:nvPicPr>
          <p:cNvPr id="502789" name="Picture 102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3276600"/>
            <a:ext cx="5638800" cy="95091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02790" name="Rectangle 1030"/>
          <p:cNvSpPr>
            <a:spLocks noChangeArrowheads="1"/>
          </p:cNvSpPr>
          <p:nvPr/>
        </p:nvSpPr>
        <p:spPr bwMode="auto">
          <a:xfrm>
            <a:off x="381000" y="4495800"/>
            <a:ext cx="8040688"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atin typeface="Arial" panose="020B0604020202020204" pitchFamily="34" charset="0"/>
              </a:rPr>
              <a:t>The constants </a:t>
            </a:r>
            <a:r>
              <a:rPr lang="en-US" i="1">
                <a:latin typeface="TimesNewRoman,Italic" charset="0"/>
              </a:rPr>
              <a:t>A</a:t>
            </a:r>
            <a:r>
              <a:rPr lang="en-US" i="1" baseline="-25000">
                <a:latin typeface="TimesNewRoman,Italic" charset="0"/>
              </a:rPr>
              <a:t>n</a:t>
            </a:r>
            <a:r>
              <a:rPr lang="en-US" i="1">
                <a:latin typeface="TimesNewRoman,Italic" charset="0"/>
              </a:rPr>
              <a:t> </a:t>
            </a:r>
            <a:r>
              <a:rPr lang="en-US">
                <a:latin typeface="Arial" panose="020B0604020202020204" pitchFamily="34" charset="0"/>
              </a:rPr>
              <a:t>are determined from the initial conditions</a:t>
            </a:r>
          </a:p>
        </p:txBody>
      </p:sp>
      <p:pic>
        <p:nvPicPr>
          <p:cNvPr id="502791" name="Picture 103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9800" y="5334000"/>
            <a:ext cx="4648200" cy="10683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8" name="Group 16"/>
          <p:cNvGrpSpPr>
            <a:grpSpLocks/>
          </p:cNvGrpSpPr>
          <p:nvPr/>
        </p:nvGrpSpPr>
        <p:grpSpPr bwMode="auto">
          <a:xfrm>
            <a:off x="0" y="0"/>
            <a:ext cx="9144000" cy="6858000"/>
            <a:chOff x="0" y="0"/>
            <a:chExt cx="9144000" cy="6858000"/>
          </a:xfrm>
        </p:grpSpPr>
        <p:grpSp>
          <p:nvGrpSpPr>
            <p:cNvPr id="9" name="Group 8"/>
            <p:cNvGrpSpPr>
              <a:grpSpLocks/>
            </p:cNvGrpSpPr>
            <p:nvPr/>
          </p:nvGrpSpPr>
          <p:grpSpPr bwMode="auto">
            <a:xfrm>
              <a:off x="0" y="0"/>
              <a:ext cx="9144000" cy="6858000"/>
              <a:chOff x="0" y="0"/>
              <a:chExt cx="5760" cy="4320"/>
            </a:xfrm>
          </p:grpSpPr>
          <p:grpSp>
            <p:nvGrpSpPr>
              <p:cNvPr id="11" name="Group 10"/>
              <p:cNvGrpSpPr>
                <a:grpSpLocks/>
              </p:cNvGrpSpPr>
              <p:nvPr/>
            </p:nvGrpSpPr>
            <p:grpSpPr bwMode="auto">
              <a:xfrm>
                <a:off x="0" y="0"/>
                <a:ext cx="192" cy="4320"/>
                <a:chOff x="0" y="-48"/>
                <a:chExt cx="144" cy="4368"/>
              </a:xfrm>
            </p:grpSpPr>
            <p:sp>
              <p:nvSpPr>
                <p:cNvPr id="21"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2"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2" name="Group 12"/>
              <p:cNvGrpSpPr>
                <a:grpSpLocks/>
              </p:cNvGrpSpPr>
              <p:nvPr/>
            </p:nvGrpSpPr>
            <p:grpSpPr bwMode="auto">
              <a:xfrm>
                <a:off x="5674" y="24"/>
                <a:ext cx="86" cy="4296"/>
                <a:chOff x="5616" y="-48"/>
                <a:chExt cx="144" cy="4368"/>
              </a:xfrm>
            </p:grpSpPr>
            <p:sp>
              <p:nvSpPr>
                <p:cNvPr id="19"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0"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3" name="Group 12"/>
              <p:cNvGrpSpPr>
                <a:grpSpLocks/>
              </p:cNvGrpSpPr>
              <p:nvPr/>
            </p:nvGrpSpPr>
            <p:grpSpPr bwMode="auto">
              <a:xfrm>
                <a:off x="144" y="0"/>
                <a:ext cx="5616" cy="144"/>
                <a:chOff x="96" y="-48"/>
                <a:chExt cx="5520" cy="144"/>
              </a:xfrm>
            </p:grpSpPr>
            <p:sp>
              <p:nvSpPr>
                <p:cNvPr id="17"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8"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4" name="Group 18"/>
              <p:cNvGrpSpPr>
                <a:grpSpLocks/>
              </p:cNvGrpSpPr>
              <p:nvPr/>
            </p:nvGrpSpPr>
            <p:grpSpPr bwMode="auto">
              <a:xfrm>
                <a:off x="144" y="4234"/>
                <a:ext cx="5616" cy="86"/>
                <a:chOff x="96" y="4176"/>
                <a:chExt cx="5520" cy="144"/>
              </a:xfrm>
            </p:grpSpPr>
            <p:sp>
              <p:nvSpPr>
                <p:cNvPr id="15"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6"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10" name="Rectangle 1945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57496824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02786"/>
                                        </p:tgtEl>
                                        <p:attrNameLst>
                                          <p:attrName>style.visibility</p:attrName>
                                        </p:attrNameLst>
                                      </p:cBhvr>
                                      <p:to>
                                        <p:strVal val="visible"/>
                                      </p:to>
                                    </p:set>
                                    <p:anim calcmode="lin" valueType="num">
                                      <p:cBhvr additive="base">
                                        <p:cTn id="7" dur="500" fill="hold"/>
                                        <p:tgtEl>
                                          <p:spTgt spid="502786"/>
                                        </p:tgtEl>
                                        <p:attrNameLst>
                                          <p:attrName>ppt_x</p:attrName>
                                        </p:attrNameLst>
                                      </p:cBhvr>
                                      <p:tavLst>
                                        <p:tav tm="0">
                                          <p:val>
                                            <p:strVal val="0-#ppt_w/2"/>
                                          </p:val>
                                        </p:tav>
                                        <p:tav tm="100000">
                                          <p:val>
                                            <p:strVal val="#ppt_x"/>
                                          </p:val>
                                        </p:tav>
                                      </p:tavLst>
                                    </p:anim>
                                    <p:anim calcmode="lin" valueType="num">
                                      <p:cBhvr additive="base">
                                        <p:cTn id="8" dur="500" fill="hold"/>
                                        <p:tgtEl>
                                          <p:spTgt spid="50278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502787"/>
                                        </p:tgtEl>
                                        <p:attrNameLst>
                                          <p:attrName>style.visibility</p:attrName>
                                        </p:attrNameLst>
                                      </p:cBhvr>
                                      <p:to>
                                        <p:strVal val="visible"/>
                                      </p:to>
                                    </p:set>
                                    <p:anim calcmode="lin" valueType="num">
                                      <p:cBhvr additive="base">
                                        <p:cTn id="13" dur="500" fill="hold"/>
                                        <p:tgtEl>
                                          <p:spTgt spid="502787"/>
                                        </p:tgtEl>
                                        <p:attrNameLst>
                                          <p:attrName>ppt_x</p:attrName>
                                        </p:attrNameLst>
                                      </p:cBhvr>
                                      <p:tavLst>
                                        <p:tav tm="0">
                                          <p:val>
                                            <p:strVal val="0-#ppt_w/2"/>
                                          </p:val>
                                        </p:tav>
                                        <p:tav tm="100000">
                                          <p:val>
                                            <p:strVal val="#ppt_x"/>
                                          </p:val>
                                        </p:tav>
                                      </p:tavLst>
                                    </p:anim>
                                    <p:anim calcmode="lin" valueType="num">
                                      <p:cBhvr additive="base">
                                        <p:cTn id="14" dur="500" fill="hold"/>
                                        <p:tgtEl>
                                          <p:spTgt spid="502787"/>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502788"/>
                                        </p:tgtEl>
                                        <p:attrNameLst>
                                          <p:attrName>style.visibility</p:attrName>
                                        </p:attrNameLst>
                                      </p:cBhvr>
                                      <p:to>
                                        <p:strVal val="visible"/>
                                      </p:to>
                                    </p:set>
                                    <p:anim calcmode="lin" valueType="num">
                                      <p:cBhvr additive="base">
                                        <p:cTn id="19" dur="500" fill="hold"/>
                                        <p:tgtEl>
                                          <p:spTgt spid="502788"/>
                                        </p:tgtEl>
                                        <p:attrNameLst>
                                          <p:attrName>ppt_x</p:attrName>
                                        </p:attrNameLst>
                                      </p:cBhvr>
                                      <p:tavLst>
                                        <p:tav tm="0">
                                          <p:val>
                                            <p:strVal val="0-#ppt_w/2"/>
                                          </p:val>
                                        </p:tav>
                                        <p:tav tm="100000">
                                          <p:val>
                                            <p:strVal val="#ppt_x"/>
                                          </p:val>
                                        </p:tav>
                                      </p:tavLst>
                                    </p:anim>
                                    <p:anim calcmode="lin" valueType="num">
                                      <p:cBhvr additive="base">
                                        <p:cTn id="20" dur="500" fill="hold"/>
                                        <p:tgtEl>
                                          <p:spTgt spid="502788"/>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nodeType="clickEffect">
                                  <p:stCondLst>
                                    <p:cond delay="0"/>
                                  </p:stCondLst>
                                  <p:childTnLst>
                                    <p:set>
                                      <p:cBhvr>
                                        <p:cTn id="24" dur="1" fill="hold">
                                          <p:stCondLst>
                                            <p:cond delay="0"/>
                                          </p:stCondLst>
                                        </p:cTn>
                                        <p:tgtEl>
                                          <p:spTgt spid="502789"/>
                                        </p:tgtEl>
                                        <p:attrNameLst>
                                          <p:attrName>style.visibility</p:attrName>
                                        </p:attrNameLst>
                                      </p:cBhvr>
                                      <p:to>
                                        <p:strVal val="visible"/>
                                      </p:to>
                                    </p:set>
                                    <p:anim calcmode="lin" valueType="num">
                                      <p:cBhvr additive="base">
                                        <p:cTn id="25" dur="500" fill="hold"/>
                                        <p:tgtEl>
                                          <p:spTgt spid="502789"/>
                                        </p:tgtEl>
                                        <p:attrNameLst>
                                          <p:attrName>ppt_x</p:attrName>
                                        </p:attrNameLst>
                                      </p:cBhvr>
                                      <p:tavLst>
                                        <p:tav tm="0">
                                          <p:val>
                                            <p:strVal val="0-#ppt_w/2"/>
                                          </p:val>
                                        </p:tav>
                                        <p:tav tm="100000">
                                          <p:val>
                                            <p:strVal val="#ppt_x"/>
                                          </p:val>
                                        </p:tav>
                                      </p:tavLst>
                                    </p:anim>
                                    <p:anim calcmode="lin" valueType="num">
                                      <p:cBhvr additive="base">
                                        <p:cTn id="26" dur="500" fill="hold"/>
                                        <p:tgtEl>
                                          <p:spTgt spid="502789"/>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502790"/>
                                        </p:tgtEl>
                                        <p:attrNameLst>
                                          <p:attrName>style.visibility</p:attrName>
                                        </p:attrNameLst>
                                      </p:cBhvr>
                                      <p:to>
                                        <p:strVal val="visible"/>
                                      </p:to>
                                    </p:set>
                                    <p:anim calcmode="lin" valueType="num">
                                      <p:cBhvr additive="base">
                                        <p:cTn id="31" dur="500" fill="hold"/>
                                        <p:tgtEl>
                                          <p:spTgt spid="502790"/>
                                        </p:tgtEl>
                                        <p:attrNameLst>
                                          <p:attrName>ppt_x</p:attrName>
                                        </p:attrNameLst>
                                      </p:cBhvr>
                                      <p:tavLst>
                                        <p:tav tm="0">
                                          <p:val>
                                            <p:strVal val="0-#ppt_w/2"/>
                                          </p:val>
                                        </p:tav>
                                        <p:tav tm="100000">
                                          <p:val>
                                            <p:strVal val="#ppt_x"/>
                                          </p:val>
                                        </p:tav>
                                      </p:tavLst>
                                    </p:anim>
                                    <p:anim calcmode="lin" valueType="num">
                                      <p:cBhvr additive="base">
                                        <p:cTn id="32" dur="500" fill="hold"/>
                                        <p:tgtEl>
                                          <p:spTgt spid="502790"/>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nodeType="clickEffect">
                                  <p:stCondLst>
                                    <p:cond delay="0"/>
                                  </p:stCondLst>
                                  <p:childTnLst>
                                    <p:set>
                                      <p:cBhvr>
                                        <p:cTn id="36" dur="1" fill="hold">
                                          <p:stCondLst>
                                            <p:cond delay="0"/>
                                          </p:stCondLst>
                                        </p:cTn>
                                        <p:tgtEl>
                                          <p:spTgt spid="502791"/>
                                        </p:tgtEl>
                                        <p:attrNameLst>
                                          <p:attrName>style.visibility</p:attrName>
                                        </p:attrNameLst>
                                      </p:cBhvr>
                                      <p:to>
                                        <p:strVal val="visible"/>
                                      </p:to>
                                    </p:set>
                                    <p:anim calcmode="lin" valueType="num">
                                      <p:cBhvr additive="base">
                                        <p:cTn id="37" dur="500" fill="hold"/>
                                        <p:tgtEl>
                                          <p:spTgt spid="502791"/>
                                        </p:tgtEl>
                                        <p:attrNameLst>
                                          <p:attrName>ppt_x</p:attrName>
                                        </p:attrNameLst>
                                      </p:cBhvr>
                                      <p:tavLst>
                                        <p:tav tm="0">
                                          <p:val>
                                            <p:strVal val="0-#ppt_w/2"/>
                                          </p:val>
                                        </p:tav>
                                        <p:tav tm="100000">
                                          <p:val>
                                            <p:strVal val="#ppt_x"/>
                                          </p:val>
                                        </p:tav>
                                      </p:tavLst>
                                    </p:anim>
                                    <p:anim calcmode="lin" valueType="num">
                                      <p:cBhvr additive="base">
                                        <p:cTn id="38" dur="500" fill="hold"/>
                                        <p:tgtEl>
                                          <p:spTgt spid="50279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2786" grpId="0" autoUpdateAnimBg="0"/>
      <p:bldP spid="502788" grpId="0" autoUpdateAnimBg="0"/>
      <p:bldP spid="502790" grpId="0"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71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3610" y="1066800"/>
            <a:ext cx="8167304" cy="548300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3" name="Group 16"/>
          <p:cNvGrpSpPr>
            <a:grpSpLocks/>
          </p:cNvGrpSpPr>
          <p:nvPr/>
        </p:nvGrpSpPr>
        <p:grpSpPr bwMode="auto">
          <a:xfrm>
            <a:off x="0" y="0"/>
            <a:ext cx="9144000" cy="6858000"/>
            <a:chOff x="0" y="0"/>
            <a:chExt cx="9144000" cy="6858000"/>
          </a:xfrm>
        </p:grpSpPr>
        <p:grpSp>
          <p:nvGrpSpPr>
            <p:cNvPr id="4" name="Group 8"/>
            <p:cNvGrpSpPr>
              <a:grpSpLocks/>
            </p:cNvGrpSpPr>
            <p:nvPr/>
          </p:nvGrpSpPr>
          <p:grpSpPr bwMode="auto">
            <a:xfrm>
              <a:off x="0" y="0"/>
              <a:ext cx="9144000" cy="6858000"/>
              <a:chOff x="0" y="0"/>
              <a:chExt cx="5760" cy="4320"/>
            </a:xfrm>
          </p:grpSpPr>
          <p:grpSp>
            <p:nvGrpSpPr>
              <p:cNvPr id="6" name="Group 5"/>
              <p:cNvGrpSpPr>
                <a:grpSpLocks/>
              </p:cNvGrpSpPr>
              <p:nvPr/>
            </p:nvGrpSpPr>
            <p:grpSpPr bwMode="auto">
              <a:xfrm>
                <a:off x="0" y="0"/>
                <a:ext cx="192" cy="4320"/>
                <a:chOff x="0" y="-48"/>
                <a:chExt cx="144" cy="4368"/>
              </a:xfrm>
            </p:grpSpPr>
            <p:sp>
              <p:nvSpPr>
                <p:cNvPr id="16"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7"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7" name="Group 12"/>
              <p:cNvGrpSpPr>
                <a:grpSpLocks/>
              </p:cNvGrpSpPr>
              <p:nvPr/>
            </p:nvGrpSpPr>
            <p:grpSpPr bwMode="auto">
              <a:xfrm>
                <a:off x="5674" y="24"/>
                <a:ext cx="86" cy="4296"/>
                <a:chOff x="5616" y="-48"/>
                <a:chExt cx="144" cy="4368"/>
              </a:xfrm>
            </p:grpSpPr>
            <p:sp>
              <p:nvSpPr>
                <p:cNvPr id="14"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5"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8" name="Group 7"/>
              <p:cNvGrpSpPr>
                <a:grpSpLocks/>
              </p:cNvGrpSpPr>
              <p:nvPr/>
            </p:nvGrpSpPr>
            <p:grpSpPr bwMode="auto">
              <a:xfrm>
                <a:off x="144" y="0"/>
                <a:ext cx="5616" cy="144"/>
                <a:chOff x="96" y="-48"/>
                <a:chExt cx="5520" cy="144"/>
              </a:xfrm>
            </p:grpSpPr>
            <p:sp>
              <p:nvSpPr>
                <p:cNvPr id="12" name="Rectangle 11"/>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3" name="Rectangle 12"/>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9" name="Group 18"/>
              <p:cNvGrpSpPr>
                <a:grpSpLocks/>
              </p:cNvGrpSpPr>
              <p:nvPr/>
            </p:nvGrpSpPr>
            <p:grpSpPr bwMode="auto">
              <a:xfrm>
                <a:off x="144" y="4234"/>
                <a:ext cx="5616" cy="86"/>
                <a:chOff x="96" y="4176"/>
                <a:chExt cx="5520" cy="144"/>
              </a:xfrm>
            </p:grpSpPr>
            <p:sp>
              <p:nvSpPr>
                <p:cNvPr id="10"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1"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5" name="Rectangle 194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20446169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82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219200"/>
            <a:ext cx="8382000" cy="545306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3" name="Group 16"/>
          <p:cNvGrpSpPr>
            <a:grpSpLocks/>
          </p:cNvGrpSpPr>
          <p:nvPr/>
        </p:nvGrpSpPr>
        <p:grpSpPr bwMode="auto">
          <a:xfrm>
            <a:off x="0" y="0"/>
            <a:ext cx="9144000" cy="6858000"/>
            <a:chOff x="0" y="0"/>
            <a:chExt cx="9144000" cy="6858000"/>
          </a:xfrm>
        </p:grpSpPr>
        <p:grpSp>
          <p:nvGrpSpPr>
            <p:cNvPr id="4" name="Group 8"/>
            <p:cNvGrpSpPr>
              <a:grpSpLocks/>
            </p:cNvGrpSpPr>
            <p:nvPr/>
          </p:nvGrpSpPr>
          <p:grpSpPr bwMode="auto">
            <a:xfrm>
              <a:off x="0" y="0"/>
              <a:ext cx="9144000" cy="6858000"/>
              <a:chOff x="0" y="0"/>
              <a:chExt cx="5760" cy="4320"/>
            </a:xfrm>
          </p:grpSpPr>
          <p:grpSp>
            <p:nvGrpSpPr>
              <p:cNvPr id="6" name="Group 5"/>
              <p:cNvGrpSpPr>
                <a:grpSpLocks/>
              </p:cNvGrpSpPr>
              <p:nvPr/>
            </p:nvGrpSpPr>
            <p:grpSpPr bwMode="auto">
              <a:xfrm>
                <a:off x="0" y="0"/>
                <a:ext cx="192" cy="4320"/>
                <a:chOff x="0" y="-48"/>
                <a:chExt cx="144" cy="4368"/>
              </a:xfrm>
            </p:grpSpPr>
            <p:sp>
              <p:nvSpPr>
                <p:cNvPr id="16"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7"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7" name="Group 12"/>
              <p:cNvGrpSpPr>
                <a:grpSpLocks/>
              </p:cNvGrpSpPr>
              <p:nvPr/>
            </p:nvGrpSpPr>
            <p:grpSpPr bwMode="auto">
              <a:xfrm>
                <a:off x="5674" y="24"/>
                <a:ext cx="86" cy="4296"/>
                <a:chOff x="5616" y="-48"/>
                <a:chExt cx="144" cy="4368"/>
              </a:xfrm>
            </p:grpSpPr>
            <p:sp>
              <p:nvSpPr>
                <p:cNvPr id="14"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5"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8" name="Group 7"/>
              <p:cNvGrpSpPr>
                <a:grpSpLocks/>
              </p:cNvGrpSpPr>
              <p:nvPr/>
            </p:nvGrpSpPr>
            <p:grpSpPr bwMode="auto">
              <a:xfrm>
                <a:off x="144" y="0"/>
                <a:ext cx="5616" cy="144"/>
                <a:chOff x="96" y="-48"/>
                <a:chExt cx="5520" cy="144"/>
              </a:xfrm>
            </p:grpSpPr>
            <p:sp>
              <p:nvSpPr>
                <p:cNvPr id="12" name="Rectangle 11"/>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3" name="Rectangle 12"/>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9" name="Group 18"/>
              <p:cNvGrpSpPr>
                <a:grpSpLocks/>
              </p:cNvGrpSpPr>
              <p:nvPr/>
            </p:nvGrpSpPr>
            <p:grpSpPr bwMode="auto">
              <a:xfrm>
                <a:off x="144" y="4234"/>
                <a:ext cx="5616" cy="86"/>
                <a:chOff x="96" y="4176"/>
                <a:chExt cx="5520" cy="144"/>
              </a:xfrm>
            </p:grpSpPr>
            <p:sp>
              <p:nvSpPr>
                <p:cNvPr id="10"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1"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5" name="Rectangle 194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38460191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92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57" y="1263309"/>
            <a:ext cx="7808193" cy="526165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3" name="Group 16"/>
          <p:cNvGrpSpPr>
            <a:grpSpLocks/>
          </p:cNvGrpSpPr>
          <p:nvPr/>
        </p:nvGrpSpPr>
        <p:grpSpPr bwMode="auto">
          <a:xfrm>
            <a:off x="0" y="0"/>
            <a:ext cx="9144000" cy="6858000"/>
            <a:chOff x="0" y="0"/>
            <a:chExt cx="9144000" cy="6858000"/>
          </a:xfrm>
        </p:grpSpPr>
        <p:grpSp>
          <p:nvGrpSpPr>
            <p:cNvPr id="4" name="Group 8"/>
            <p:cNvGrpSpPr>
              <a:grpSpLocks/>
            </p:cNvGrpSpPr>
            <p:nvPr/>
          </p:nvGrpSpPr>
          <p:grpSpPr bwMode="auto">
            <a:xfrm>
              <a:off x="0" y="0"/>
              <a:ext cx="9144000" cy="6858000"/>
              <a:chOff x="0" y="0"/>
              <a:chExt cx="5760" cy="4320"/>
            </a:xfrm>
          </p:grpSpPr>
          <p:grpSp>
            <p:nvGrpSpPr>
              <p:cNvPr id="6" name="Group 5"/>
              <p:cNvGrpSpPr>
                <a:grpSpLocks/>
              </p:cNvGrpSpPr>
              <p:nvPr/>
            </p:nvGrpSpPr>
            <p:grpSpPr bwMode="auto">
              <a:xfrm>
                <a:off x="0" y="0"/>
                <a:ext cx="192" cy="4320"/>
                <a:chOff x="0" y="-48"/>
                <a:chExt cx="144" cy="4368"/>
              </a:xfrm>
            </p:grpSpPr>
            <p:sp>
              <p:nvSpPr>
                <p:cNvPr id="16"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7"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7" name="Group 12"/>
              <p:cNvGrpSpPr>
                <a:grpSpLocks/>
              </p:cNvGrpSpPr>
              <p:nvPr/>
            </p:nvGrpSpPr>
            <p:grpSpPr bwMode="auto">
              <a:xfrm>
                <a:off x="5674" y="24"/>
                <a:ext cx="86" cy="4296"/>
                <a:chOff x="5616" y="-48"/>
                <a:chExt cx="144" cy="4368"/>
              </a:xfrm>
            </p:grpSpPr>
            <p:sp>
              <p:nvSpPr>
                <p:cNvPr id="14"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5"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8" name="Group 7"/>
              <p:cNvGrpSpPr>
                <a:grpSpLocks/>
              </p:cNvGrpSpPr>
              <p:nvPr/>
            </p:nvGrpSpPr>
            <p:grpSpPr bwMode="auto">
              <a:xfrm>
                <a:off x="144" y="0"/>
                <a:ext cx="5616" cy="144"/>
                <a:chOff x="96" y="-48"/>
                <a:chExt cx="5520" cy="144"/>
              </a:xfrm>
            </p:grpSpPr>
            <p:sp>
              <p:nvSpPr>
                <p:cNvPr id="12" name="Rectangle 11"/>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3" name="Rectangle 12"/>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9" name="Group 18"/>
              <p:cNvGrpSpPr>
                <a:grpSpLocks/>
              </p:cNvGrpSpPr>
              <p:nvPr/>
            </p:nvGrpSpPr>
            <p:grpSpPr bwMode="auto">
              <a:xfrm>
                <a:off x="144" y="4234"/>
                <a:ext cx="5616" cy="86"/>
                <a:chOff x="96" y="4176"/>
                <a:chExt cx="5520" cy="144"/>
              </a:xfrm>
            </p:grpSpPr>
            <p:sp>
              <p:nvSpPr>
                <p:cNvPr id="10"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1"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5" name="Rectangle 194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19118730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258" name="Rectangle 2"/>
          <p:cNvSpPr>
            <a:spLocks noGrp="1" noChangeArrowheads="1"/>
          </p:cNvSpPr>
          <p:nvPr>
            <p:ph type="title"/>
          </p:nvPr>
        </p:nvSpPr>
        <p:spPr>
          <a:xfrm>
            <a:off x="328106" y="128588"/>
            <a:ext cx="6096000" cy="990600"/>
          </a:xfrm>
        </p:spPr>
        <p:txBody>
          <a:bodyPr/>
          <a:lstStyle/>
          <a:p>
            <a:r>
              <a:rPr lang="en-US" sz="2800" dirty="0"/>
              <a:t>Relationship between the </a:t>
            </a:r>
            <a:r>
              <a:rPr lang="en-US" sz="2800" dirty="0" err="1"/>
              <a:t>Biot</a:t>
            </a:r>
            <a:r>
              <a:rPr lang="en-US" sz="2800" dirty="0"/>
              <a:t> number and the temperature profile. </a:t>
            </a:r>
          </a:p>
        </p:txBody>
      </p:sp>
      <p:pic>
        <p:nvPicPr>
          <p:cNvPr id="48025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5970" y="1066800"/>
            <a:ext cx="8077200" cy="513556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9" name="Group 16"/>
          <p:cNvGrpSpPr>
            <a:grpSpLocks/>
          </p:cNvGrpSpPr>
          <p:nvPr/>
        </p:nvGrpSpPr>
        <p:grpSpPr bwMode="auto">
          <a:xfrm>
            <a:off x="0" y="0"/>
            <a:ext cx="9144000" cy="6858000"/>
            <a:chOff x="0" y="0"/>
            <a:chExt cx="9144000" cy="6858000"/>
          </a:xfrm>
        </p:grpSpPr>
        <p:grpSp>
          <p:nvGrpSpPr>
            <p:cNvPr id="20" name="Group 8"/>
            <p:cNvGrpSpPr>
              <a:grpSpLocks/>
            </p:cNvGrpSpPr>
            <p:nvPr/>
          </p:nvGrpSpPr>
          <p:grpSpPr bwMode="auto">
            <a:xfrm>
              <a:off x="0" y="0"/>
              <a:ext cx="9144000" cy="6858000"/>
              <a:chOff x="0" y="0"/>
              <a:chExt cx="5760" cy="4320"/>
            </a:xfrm>
          </p:grpSpPr>
          <p:grpSp>
            <p:nvGrpSpPr>
              <p:cNvPr id="23" name="Group 22"/>
              <p:cNvGrpSpPr>
                <a:grpSpLocks/>
              </p:cNvGrpSpPr>
              <p:nvPr/>
            </p:nvGrpSpPr>
            <p:grpSpPr bwMode="auto">
              <a:xfrm>
                <a:off x="0" y="0"/>
                <a:ext cx="192" cy="4320"/>
                <a:chOff x="0" y="-48"/>
                <a:chExt cx="144" cy="4368"/>
              </a:xfrm>
            </p:grpSpPr>
            <p:sp>
              <p:nvSpPr>
                <p:cNvPr id="33"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4"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4" name="Group 12"/>
              <p:cNvGrpSpPr>
                <a:grpSpLocks/>
              </p:cNvGrpSpPr>
              <p:nvPr/>
            </p:nvGrpSpPr>
            <p:grpSpPr bwMode="auto">
              <a:xfrm>
                <a:off x="5674" y="24"/>
                <a:ext cx="86" cy="4296"/>
                <a:chOff x="5616" y="-48"/>
                <a:chExt cx="144" cy="4368"/>
              </a:xfrm>
            </p:grpSpPr>
            <p:sp>
              <p:nvSpPr>
                <p:cNvPr id="31"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2"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5" name="Group 24"/>
              <p:cNvGrpSpPr>
                <a:grpSpLocks/>
              </p:cNvGrpSpPr>
              <p:nvPr/>
            </p:nvGrpSpPr>
            <p:grpSpPr bwMode="auto">
              <a:xfrm>
                <a:off x="144" y="0"/>
                <a:ext cx="5616" cy="144"/>
                <a:chOff x="96" y="-48"/>
                <a:chExt cx="5520" cy="144"/>
              </a:xfrm>
            </p:grpSpPr>
            <p:sp>
              <p:nvSpPr>
                <p:cNvPr id="29" name="Rectangle 28"/>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0" name="Rectangle 29"/>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6" name="Group 18"/>
              <p:cNvGrpSpPr>
                <a:grpSpLocks/>
              </p:cNvGrpSpPr>
              <p:nvPr/>
            </p:nvGrpSpPr>
            <p:grpSpPr bwMode="auto">
              <a:xfrm>
                <a:off x="144" y="4234"/>
                <a:ext cx="5616" cy="86"/>
                <a:chOff x="96" y="4176"/>
                <a:chExt cx="5520" cy="144"/>
              </a:xfrm>
            </p:grpSpPr>
            <p:sp>
              <p:nvSpPr>
                <p:cNvPr id="27"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8"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1" name="Rectangle 194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351923227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2482" name="Rectangle 2"/>
          <p:cNvSpPr>
            <a:spLocks noGrp="1" noChangeArrowheads="1"/>
          </p:cNvSpPr>
          <p:nvPr>
            <p:ph type="title"/>
          </p:nvPr>
        </p:nvSpPr>
        <p:spPr>
          <a:xfrm>
            <a:off x="609600" y="304800"/>
            <a:ext cx="7772400" cy="609600"/>
          </a:xfrm>
        </p:spPr>
        <p:txBody>
          <a:bodyPr/>
          <a:lstStyle/>
          <a:p>
            <a:r>
              <a:rPr lang="en-US" sz="2800"/>
              <a:t>Systems with Negligible Surface Resistance</a:t>
            </a:r>
          </a:p>
        </p:txBody>
      </p:sp>
      <p:sp>
        <p:nvSpPr>
          <p:cNvPr id="532483" name="Rectangle 3"/>
          <p:cNvSpPr>
            <a:spLocks noGrp="1" noChangeArrowheads="1"/>
          </p:cNvSpPr>
          <p:nvPr>
            <p:ph type="body" idx="1"/>
          </p:nvPr>
        </p:nvSpPr>
        <p:spPr>
          <a:xfrm>
            <a:off x="342890" y="1242131"/>
            <a:ext cx="8420109" cy="1219200"/>
          </a:xfrm>
        </p:spPr>
        <p:txBody>
          <a:bodyPr/>
          <a:lstStyle/>
          <a:p>
            <a:r>
              <a:rPr lang="en-US" sz="2400" dirty="0" err="1"/>
              <a:t>Homeotherm</a:t>
            </a:r>
            <a:r>
              <a:rPr lang="en-US" sz="2400" dirty="0"/>
              <a:t> is an organism, such as a mammal or bird, having a body temperature that is constant and largely independent of the temperature of its surroundings.</a:t>
            </a:r>
          </a:p>
          <a:p>
            <a:endParaRPr lang="en-US" sz="2400" dirty="0"/>
          </a:p>
        </p:txBody>
      </p:sp>
      <p:graphicFrame>
        <p:nvGraphicFramePr>
          <p:cNvPr id="532486" name="Object 6"/>
          <p:cNvGraphicFramePr>
            <a:graphicFrameLocks noChangeAspect="1"/>
          </p:cNvGraphicFramePr>
          <p:nvPr>
            <p:extLst>
              <p:ext uri="{D42A27DB-BD31-4B8C-83A1-F6EECF244321}">
                <p14:modId xmlns:p14="http://schemas.microsoft.com/office/powerpoint/2010/main" val="1813298734"/>
              </p:ext>
            </p:extLst>
          </p:nvPr>
        </p:nvGraphicFramePr>
        <p:xfrm>
          <a:off x="609600" y="2727125"/>
          <a:ext cx="4675188" cy="3096813"/>
        </p:xfrm>
        <a:graphic>
          <a:graphicData uri="http://schemas.openxmlformats.org/presentationml/2006/ole">
            <mc:AlternateContent xmlns:mc="http://schemas.openxmlformats.org/markup-compatibility/2006">
              <mc:Choice xmlns:v="urn:schemas-microsoft-com:vml" Requires="v">
                <p:oleObj spid="_x0000_s450583" name="Bitmap Image" r:id="rId3" imgW="4200000" imgH="2781688" progId="Paint.Picture">
                  <p:embed/>
                </p:oleObj>
              </mc:Choice>
              <mc:Fallback>
                <p:oleObj name="Bitmap Image" r:id="rId3" imgW="4200000" imgH="2781688"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2727125"/>
                        <a:ext cx="4675188" cy="3096813"/>
                      </a:xfrm>
                      <a:prstGeom prst="rect">
                        <a:avLst/>
                      </a:prstGeom>
                      <a:noFill/>
                      <a:ln>
                        <a:noFill/>
                      </a:ln>
                      <a:effectLst/>
                    </p:spPr>
                  </p:pic>
                </p:oleObj>
              </mc:Fallback>
            </mc:AlternateContent>
          </a:graphicData>
        </a:graphic>
      </p:graphicFrame>
      <p:graphicFrame>
        <p:nvGraphicFramePr>
          <p:cNvPr id="532487" name="Object 7"/>
          <p:cNvGraphicFramePr>
            <a:graphicFrameLocks noChangeAspect="1"/>
          </p:cNvGraphicFramePr>
          <p:nvPr>
            <p:extLst>
              <p:ext uri="{D42A27DB-BD31-4B8C-83A1-F6EECF244321}">
                <p14:modId xmlns:p14="http://schemas.microsoft.com/office/powerpoint/2010/main" val="3474655780"/>
              </p:ext>
            </p:extLst>
          </p:nvPr>
        </p:nvGraphicFramePr>
        <p:xfrm>
          <a:off x="5499393" y="2605845"/>
          <a:ext cx="3200400" cy="1065213"/>
        </p:xfrm>
        <a:graphic>
          <a:graphicData uri="http://schemas.openxmlformats.org/presentationml/2006/ole">
            <mc:AlternateContent xmlns:mc="http://schemas.openxmlformats.org/markup-compatibility/2006">
              <mc:Choice xmlns:v="urn:schemas-microsoft-com:vml" Requires="v">
                <p:oleObj spid="_x0000_s450584" name="Equation" r:id="rId5" imgW="1244520" imgH="431640" progId="Equation.3">
                  <p:embed/>
                </p:oleObj>
              </mc:Choice>
              <mc:Fallback>
                <p:oleObj name="Equation" r:id="rId5" imgW="1244520" imgH="43164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99393" y="2605845"/>
                        <a:ext cx="3200400" cy="1065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32488" name="Object 8"/>
          <p:cNvGraphicFramePr>
            <a:graphicFrameLocks noChangeAspect="1"/>
          </p:cNvGraphicFramePr>
          <p:nvPr>
            <p:extLst>
              <p:ext uri="{D42A27DB-BD31-4B8C-83A1-F6EECF244321}">
                <p14:modId xmlns:p14="http://schemas.microsoft.com/office/powerpoint/2010/main" val="12589296"/>
              </p:ext>
            </p:extLst>
          </p:nvPr>
        </p:nvGraphicFramePr>
        <p:xfrm>
          <a:off x="6026229" y="4083613"/>
          <a:ext cx="2678113" cy="969963"/>
        </p:xfrm>
        <a:graphic>
          <a:graphicData uri="http://schemas.openxmlformats.org/presentationml/2006/ole">
            <mc:AlternateContent xmlns:mc="http://schemas.openxmlformats.org/markup-compatibility/2006">
              <mc:Choice xmlns:v="urn:schemas-microsoft-com:vml" Requires="v">
                <p:oleObj spid="_x0000_s450585" name="Equation" r:id="rId7" imgW="1041120" imgH="393480" progId="Equation.3">
                  <p:embed/>
                </p:oleObj>
              </mc:Choice>
              <mc:Fallback>
                <p:oleObj name="Equation" r:id="rId7" imgW="1041120" imgH="39348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26229" y="4083613"/>
                        <a:ext cx="2678113" cy="969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2" name="Group 16"/>
          <p:cNvGrpSpPr>
            <a:grpSpLocks/>
          </p:cNvGrpSpPr>
          <p:nvPr/>
        </p:nvGrpSpPr>
        <p:grpSpPr bwMode="auto">
          <a:xfrm>
            <a:off x="0" y="0"/>
            <a:ext cx="9144000" cy="6858000"/>
            <a:chOff x="0" y="0"/>
            <a:chExt cx="9144000" cy="6858000"/>
          </a:xfrm>
        </p:grpSpPr>
        <p:grpSp>
          <p:nvGrpSpPr>
            <p:cNvPr id="23" name="Group 8"/>
            <p:cNvGrpSpPr>
              <a:grpSpLocks/>
            </p:cNvGrpSpPr>
            <p:nvPr/>
          </p:nvGrpSpPr>
          <p:grpSpPr bwMode="auto">
            <a:xfrm>
              <a:off x="0" y="0"/>
              <a:ext cx="9144000" cy="6858000"/>
              <a:chOff x="0" y="0"/>
              <a:chExt cx="5760" cy="4320"/>
            </a:xfrm>
          </p:grpSpPr>
          <p:grpSp>
            <p:nvGrpSpPr>
              <p:cNvPr id="26" name="Group 25"/>
              <p:cNvGrpSpPr>
                <a:grpSpLocks/>
              </p:cNvGrpSpPr>
              <p:nvPr/>
            </p:nvGrpSpPr>
            <p:grpSpPr bwMode="auto">
              <a:xfrm>
                <a:off x="0" y="0"/>
                <a:ext cx="192" cy="4320"/>
                <a:chOff x="0" y="-48"/>
                <a:chExt cx="144" cy="4368"/>
              </a:xfrm>
            </p:grpSpPr>
            <p:sp>
              <p:nvSpPr>
                <p:cNvPr id="36"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7"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7" name="Group 12"/>
              <p:cNvGrpSpPr>
                <a:grpSpLocks/>
              </p:cNvGrpSpPr>
              <p:nvPr/>
            </p:nvGrpSpPr>
            <p:grpSpPr bwMode="auto">
              <a:xfrm>
                <a:off x="5674" y="24"/>
                <a:ext cx="86" cy="4296"/>
                <a:chOff x="5616" y="-48"/>
                <a:chExt cx="144" cy="4368"/>
              </a:xfrm>
            </p:grpSpPr>
            <p:sp>
              <p:nvSpPr>
                <p:cNvPr id="34"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5"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8" name="Group 27"/>
              <p:cNvGrpSpPr>
                <a:grpSpLocks/>
              </p:cNvGrpSpPr>
              <p:nvPr/>
            </p:nvGrpSpPr>
            <p:grpSpPr bwMode="auto">
              <a:xfrm>
                <a:off x="144" y="0"/>
                <a:ext cx="5616" cy="144"/>
                <a:chOff x="96" y="-48"/>
                <a:chExt cx="5520" cy="144"/>
              </a:xfrm>
            </p:grpSpPr>
            <p:sp>
              <p:nvSpPr>
                <p:cNvPr id="32" name="Rectangle 31"/>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3" name="Rectangle 32"/>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9" name="Group 18"/>
              <p:cNvGrpSpPr>
                <a:grpSpLocks/>
              </p:cNvGrpSpPr>
              <p:nvPr/>
            </p:nvGrpSpPr>
            <p:grpSpPr bwMode="auto">
              <a:xfrm>
                <a:off x="144" y="4234"/>
                <a:ext cx="5616" cy="86"/>
                <a:chOff x="96" y="4176"/>
                <a:chExt cx="5520" cy="144"/>
              </a:xfrm>
            </p:grpSpPr>
            <p:sp>
              <p:nvSpPr>
                <p:cNvPr id="30"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1"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4" name="Rectangle 1945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Rectangle 24"/>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42815033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32483">
                                            <p:txEl>
                                              <p:pRg st="0" end="0"/>
                                            </p:txEl>
                                          </p:spTgt>
                                        </p:tgtEl>
                                        <p:attrNameLst>
                                          <p:attrName>style.visibility</p:attrName>
                                        </p:attrNameLst>
                                      </p:cBhvr>
                                      <p:to>
                                        <p:strVal val="visible"/>
                                      </p:to>
                                    </p:set>
                                    <p:anim calcmode="lin" valueType="num">
                                      <p:cBhvr additive="base">
                                        <p:cTn id="7" dur="500" fill="hold"/>
                                        <p:tgtEl>
                                          <p:spTgt spid="53248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3248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532486"/>
                                        </p:tgtEl>
                                        <p:attrNameLst>
                                          <p:attrName>style.visibility</p:attrName>
                                        </p:attrNameLst>
                                      </p:cBhvr>
                                      <p:to>
                                        <p:strVal val="visible"/>
                                      </p:to>
                                    </p:set>
                                    <p:anim calcmode="lin" valueType="num">
                                      <p:cBhvr additive="base">
                                        <p:cTn id="13" dur="500" fill="hold"/>
                                        <p:tgtEl>
                                          <p:spTgt spid="532486"/>
                                        </p:tgtEl>
                                        <p:attrNameLst>
                                          <p:attrName>ppt_x</p:attrName>
                                        </p:attrNameLst>
                                      </p:cBhvr>
                                      <p:tavLst>
                                        <p:tav tm="0">
                                          <p:val>
                                            <p:strVal val="0-#ppt_w/2"/>
                                          </p:val>
                                        </p:tav>
                                        <p:tav tm="100000">
                                          <p:val>
                                            <p:strVal val="#ppt_x"/>
                                          </p:val>
                                        </p:tav>
                                      </p:tavLst>
                                    </p:anim>
                                    <p:anim calcmode="lin" valueType="num">
                                      <p:cBhvr additive="base">
                                        <p:cTn id="14" dur="500" fill="hold"/>
                                        <p:tgtEl>
                                          <p:spTgt spid="532486"/>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9" presetClass="entr" presetSubtype="0" fill="hold" nodeType="clickEffect">
                                  <p:stCondLst>
                                    <p:cond delay="0"/>
                                  </p:stCondLst>
                                  <p:childTnLst>
                                    <p:set>
                                      <p:cBhvr>
                                        <p:cTn id="18" dur="1" fill="hold">
                                          <p:stCondLst>
                                            <p:cond delay="0"/>
                                          </p:stCondLst>
                                        </p:cTn>
                                        <p:tgtEl>
                                          <p:spTgt spid="532488"/>
                                        </p:tgtEl>
                                        <p:attrNameLst>
                                          <p:attrName>style.visibility</p:attrName>
                                        </p:attrNameLst>
                                      </p:cBhvr>
                                      <p:to>
                                        <p:strVal val="visible"/>
                                      </p:to>
                                    </p:set>
                                    <p:animEffect transition="in" filter="dissolve">
                                      <p:cBhvr>
                                        <p:cTn id="19" dur="500"/>
                                        <p:tgtEl>
                                          <p:spTgt spid="532488"/>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9" presetClass="entr" presetSubtype="0" fill="hold" nodeType="clickEffect">
                                  <p:stCondLst>
                                    <p:cond delay="0"/>
                                  </p:stCondLst>
                                  <p:childTnLst>
                                    <p:set>
                                      <p:cBhvr>
                                        <p:cTn id="23" dur="1" fill="hold">
                                          <p:stCondLst>
                                            <p:cond delay="0"/>
                                          </p:stCondLst>
                                        </p:cTn>
                                        <p:tgtEl>
                                          <p:spTgt spid="532487"/>
                                        </p:tgtEl>
                                        <p:attrNameLst>
                                          <p:attrName>style.visibility</p:attrName>
                                        </p:attrNameLst>
                                      </p:cBhvr>
                                      <p:to>
                                        <p:strVal val="visible"/>
                                      </p:to>
                                    </p:set>
                                    <p:animEffect transition="in" filter="dissolve">
                                      <p:cBhvr>
                                        <p:cTn id="24" dur="500"/>
                                        <p:tgtEl>
                                          <p:spTgt spid="5324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483" grpId="0" build="p"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34532" name="Object 4"/>
          <p:cNvGraphicFramePr>
            <a:graphicFrameLocks noChangeAspect="1"/>
          </p:cNvGraphicFramePr>
          <p:nvPr>
            <p:extLst>
              <p:ext uri="{D42A27DB-BD31-4B8C-83A1-F6EECF244321}">
                <p14:modId xmlns:p14="http://schemas.microsoft.com/office/powerpoint/2010/main" val="2583086561"/>
              </p:ext>
            </p:extLst>
          </p:nvPr>
        </p:nvGraphicFramePr>
        <p:xfrm>
          <a:off x="335063" y="1173126"/>
          <a:ext cx="8642148" cy="5392430"/>
        </p:xfrm>
        <a:graphic>
          <a:graphicData uri="http://schemas.openxmlformats.org/presentationml/2006/ole">
            <mc:AlternateContent xmlns:mc="http://schemas.openxmlformats.org/markup-compatibility/2006">
              <mc:Choice xmlns:v="urn:schemas-microsoft-com:vml" Requires="v">
                <p:oleObj spid="_x0000_s451593" name="Bitmap Image" r:id="rId3" imgW="4076190" imgH="2542857" progId="Paint.Picture">
                  <p:embed/>
                </p:oleObj>
              </mc:Choice>
              <mc:Fallback>
                <p:oleObj name="Bitmap Image" r:id="rId3" imgW="4076190" imgH="2542857" progId="Paint.Picture">
                  <p:embed/>
                  <p:pic>
                    <p:nvPicPr>
                      <p:cNvPr id="0" name=""/>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28000" contrast="68000"/>
                                </a14:imgEffect>
                              </a14:imgLayer>
                            </a14:imgProps>
                          </a:ext>
                          <a:ext uri="{28A0092B-C50C-407E-A947-70E740481C1C}">
                            <a14:useLocalDpi xmlns:a14="http://schemas.microsoft.com/office/drawing/2010/main" val="0"/>
                          </a:ext>
                        </a:extLst>
                      </a:blip>
                      <a:srcRect/>
                      <a:stretch>
                        <a:fillRect/>
                      </a:stretch>
                    </p:blipFill>
                    <p:spPr bwMode="auto">
                      <a:xfrm>
                        <a:off x="335063" y="1173126"/>
                        <a:ext cx="8642148" cy="5392430"/>
                      </a:xfrm>
                      <a:prstGeom prst="rect">
                        <a:avLst/>
                      </a:prstGeom>
                      <a:noFill/>
                      <a:ln>
                        <a:noFill/>
                      </a:ln>
                      <a:effectLst/>
                    </p:spPr>
                  </p:pic>
                </p:oleObj>
              </mc:Fallback>
            </mc:AlternateContent>
          </a:graphicData>
        </a:graphic>
      </p:graphicFrame>
      <p:sp>
        <p:nvSpPr>
          <p:cNvPr id="534533" name="Rectangle 5"/>
          <p:cNvSpPr>
            <a:spLocks noGrp="1" noChangeArrowheads="1"/>
          </p:cNvSpPr>
          <p:nvPr>
            <p:ph type="title"/>
          </p:nvPr>
        </p:nvSpPr>
        <p:spPr>
          <a:xfrm>
            <a:off x="685800" y="228600"/>
            <a:ext cx="7772400" cy="685800"/>
          </a:xfrm>
        </p:spPr>
        <p:txBody>
          <a:bodyPr/>
          <a:lstStyle/>
          <a:p>
            <a:r>
              <a:rPr lang="en-US" sz="2800"/>
              <a:t>Biot Number of Small Birds</a:t>
            </a:r>
          </a:p>
        </p:txBody>
      </p:sp>
      <p:grpSp>
        <p:nvGrpSpPr>
          <p:cNvPr id="19" name="Group 16"/>
          <p:cNvGrpSpPr>
            <a:grpSpLocks/>
          </p:cNvGrpSpPr>
          <p:nvPr/>
        </p:nvGrpSpPr>
        <p:grpSpPr bwMode="auto">
          <a:xfrm>
            <a:off x="0" y="0"/>
            <a:ext cx="9144000" cy="6858000"/>
            <a:chOff x="0" y="0"/>
            <a:chExt cx="9144000" cy="6858000"/>
          </a:xfrm>
        </p:grpSpPr>
        <p:grpSp>
          <p:nvGrpSpPr>
            <p:cNvPr id="20" name="Group 8"/>
            <p:cNvGrpSpPr>
              <a:grpSpLocks/>
            </p:cNvGrpSpPr>
            <p:nvPr/>
          </p:nvGrpSpPr>
          <p:grpSpPr bwMode="auto">
            <a:xfrm>
              <a:off x="0" y="0"/>
              <a:ext cx="9144000" cy="6858000"/>
              <a:chOff x="0" y="0"/>
              <a:chExt cx="5760" cy="4320"/>
            </a:xfrm>
          </p:grpSpPr>
          <p:grpSp>
            <p:nvGrpSpPr>
              <p:cNvPr id="23" name="Group 22"/>
              <p:cNvGrpSpPr>
                <a:grpSpLocks/>
              </p:cNvGrpSpPr>
              <p:nvPr/>
            </p:nvGrpSpPr>
            <p:grpSpPr bwMode="auto">
              <a:xfrm>
                <a:off x="0" y="0"/>
                <a:ext cx="192" cy="4320"/>
                <a:chOff x="0" y="-48"/>
                <a:chExt cx="144" cy="4368"/>
              </a:xfrm>
            </p:grpSpPr>
            <p:sp>
              <p:nvSpPr>
                <p:cNvPr id="33"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4"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4" name="Group 12"/>
              <p:cNvGrpSpPr>
                <a:grpSpLocks/>
              </p:cNvGrpSpPr>
              <p:nvPr/>
            </p:nvGrpSpPr>
            <p:grpSpPr bwMode="auto">
              <a:xfrm>
                <a:off x="5674" y="24"/>
                <a:ext cx="86" cy="4296"/>
                <a:chOff x="5616" y="-48"/>
                <a:chExt cx="144" cy="4368"/>
              </a:xfrm>
            </p:grpSpPr>
            <p:sp>
              <p:nvSpPr>
                <p:cNvPr id="31"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2"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5" name="Group 24"/>
              <p:cNvGrpSpPr>
                <a:grpSpLocks/>
              </p:cNvGrpSpPr>
              <p:nvPr/>
            </p:nvGrpSpPr>
            <p:grpSpPr bwMode="auto">
              <a:xfrm>
                <a:off x="144" y="0"/>
                <a:ext cx="5616" cy="144"/>
                <a:chOff x="96" y="-48"/>
                <a:chExt cx="5520" cy="144"/>
              </a:xfrm>
            </p:grpSpPr>
            <p:sp>
              <p:nvSpPr>
                <p:cNvPr id="29" name="Rectangle 28"/>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0" name="Rectangle 29"/>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6" name="Group 18"/>
              <p:cNvGrpSpPr>
                <a:grpSpLocks/>
              </p:cNvGrpSpPr>
              <p:nvPr/>
            </p:nvGrpSpPr>
            <p:grpSpPr bwMode="auto">
              <a:xfrm>
                <a:off x="144" y="4234"/>
                <a:ext cx="5616" cy="86"/>
                <a:chOff x="96" y="4176"/>
                <a:chExt cx="5520" cy="144"/>
              </a:xfrm>
            </p:grpSpPr>
            <p:sp>
              <p:nvSpPr>
                <p:cNvPr id="27"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8"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1" name="Rectangle 1945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73125628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5554" name="Rectangle 2"/>
          <p:cNvSpPr>
            <a:spLocks noGrp="1" noChangeArrowheads="1"/>
          </p:cNvSpPr>
          <p:nvPr>
            <p:ph type="title"/>
          </p:nvPr>
        </p:nvSpPr>
        <p:spPr>
          <a:xfrm>
            <a:off x="533400" y="304800"/>
            <a:ext cx="7772400" cy="533400"/>
          </a:xfrm>
        </p:spPr>
        <p:txBody>
          <a:bodyPr/>
          <a:lstStyle/>
          <a:p>
            <a:r>
              <a:rPr lang="en-US" sz="2800"/>
              <a:t>Biot Number of Big Birds</a:t>
            </a:r>
          </a:p>
        </p:txBody>
      </p:sp>
      <p:graphicFrame>
        <p:nvGraphicFramePr>
          <p:cNvPr id="535555" name="Object 3"/>
          <p:cNvGraphicFramePr>
            <a:graphicFrameLocks noChangeAspect="1"/>
          </p:cNvGraphicFramePr>
          <p:nvPr>
            <p:extLst>
              <p:ext uri="{D42A27DB-BD31-4B8C-83A1-F6EECF244321}">
                <p14:modId xmlns:p14="http://schemas.microsoft.com/office/powerpoint/2010/main" val="1455472609"/>
              </p:ext>
            </p:extLst>
          </p:nvPr>
        </p:nvGraphicFramePr>
        <p:xfrm>
          <a:off x="533399" y="1295400"/>
          <a:ext cx="8418515" cy="5257800"/>
        </p:xfrm>
        <a:graphic>
          <a:graphicData uri="http://schemas.openxmlformats.org/presentationml/2006/ole">
            <mc:AlternateContent xmlns:mc="http://schemas.openxmlformats.org/markup-compatibility/2006">
              <mc:Choice xmlns:v="urn:schemas-microsoft-com:vml" Requires="v">
                <p:oleObj spid="_x0000_s452617" name="Bitmap Image" r:id="rId3" imgW="3982006" imgH="2486372" progId="Paint.Picture">
                  <p:embed/>
                </p:oleObj>
              </mc:Choice>
              <mc:Fallback>
                <p:oleObj name="Bitmap Image" r:id="rId3" imgW="3982006" imgH="2486372" progId="Paint.Picture">
                  <p:embed/>
                  <p:pic>
                    <p:nvPicPr>
                      <p:cNvPr id="0" name=""/>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29000" contrast="65000"/>
                                </a14:imgEffect>
                              </a14:imgLayer>
                            </a14:imgProps>
                          </a:ext>
                          <a:ext uri="{28A0092B-C50C-407E-A947-70E740481C1C}">
                            <a14:useLocalDpi xmlns:a14="http://schemas.microsoft.com/office/drawing/2010/main" val="0"/>
                          </a:ext>
                        </a:extLst>
                      </a:blip>
                      <a:srcRect/>
                      <a:stretch>
                        <a:fillRect/>
                      </a:stretch>
                    </p:blipFill>
                    <p:spPr bwMode="auto">
                      <a:xfrm>
                        <a:off x="533399" y="1295400"/>
                        <a:ext cx="8418515" cy="5257800"/>
                      </a:xfrm>
                      <a:prstGeom prst="rect">
                        <a:avLst/>
                      </a:prstGeom>
                      <a:noFill/>
                      <a:ln>
                        <a:noFill/>
                      </a:ln>
                      <a:effectLst/>
                    </p:spPr>
                  </p:pic>
                </p:oleObj>
              </mc:Fallback>
            </mc:AlternateContent>
          </a:graphicData>
        </a:graphic>
      </p:graphicFrame>
      <p:grpSp>
        <p:nvGrpSpPr>
          <p:cNvPr id="4" name="Group 16"/>
          <p:cNvGrpSpPr>
            <a:grpSpLocks/>
          </p:cNvGrpSpPr>
          <p:nvPr/>
        </p:nvGrpSpPr>
        <p:grpSpPr bwMode="auto">
          <a:xfrm>
            <a:off x="0" y="0"/>
            <a:ext cx="9144000" cy="6858000"/>
            <a:chOff x="0" y="0"/>
            <a:chExt cx="9144000" cy="6858000"/>
          </a:xfrm>
        </p:grpSpPr>
        <p:grpSp>
          <p:nvGrpSpPr>
            <p:cNvPr id="5" name="Group 8"/>
            <p:cNvGrpSpPr>
              <a:grpSpLocks/>
            </p:cNvGrpSpPr>
            <p:nvPr/>
          </p:nvGrpSpPr>
          <p:grpSpPr bwMode="auto">
            <a:xfrm>
              <a:off x="0" y="0"/>
              <a:ext cx="9144000" cy="6858000"/>
              <a:chOff x="0" y="0"/>
              <a:chExt cx="5760" cy="4320"/>
            </a:xfrm>
          </p:grpSpPr>
          <p:grpSp>
            <p:nvGrpSpPr>
              <p:cNvPr id="8" name="Group 7"/>
              <p:cNvGrpSpPr>
                <a:grpSpLocks/>
              </p:cNvGrpSpPr>
              <p:nvPr/>
            </p:nvGrpSpPr>
            <p:grpSpPr bwMode="auto">
              <a:xfrm>
                <a:off x="0" y="0"/>
                <a:ext cx="192" cy="4320"/>
                <a:chOff x="0" y="-48"/>
                <a:chExt cx="144" cy="4368"/>
              </a:xfrm>
            </p:grpSpPr>
            <p:sp>
              <p:nvSpPr>
                <p:cNvPr id="18"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9"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9" name="Group 12"/>
              <p:cNvGrpSpPr>
                <a:grpSpLocks/>
              </p:cNvGrpSpPr>
              <p:nvPr/>
            </p:nvGrpSpPr>
            <p:grpSpPr bwMode="auto">
              <a:xfrm>
                <a:off x="5674" y="24"/>
                <a:ext cx="86" cy="4296"/>
                <a:chOff x="5616" y="-48"/>
                <a:chExt cx="144" cy="4368"/>
              </a:xfrm>
            </p:grpSpPr>
            <p:sp>
              <p:nvSpPr>
                <p:cNvPr id="16"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7"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0" name="Group 9"/>
              <p:cNvGrpSpPr>
                <a:grpSpLocks/>
              </p:cNvGrpSpPr>
              <p:nvPr/>
            </p:nvGrpSpPr>
            <p:grpSpPr bwMode="auto">
              <a:xfrm>
                <a:off x="144" y="0"/>
                <a:ext cx="5616" cy="144"/>
                <a:chOff x="96" y="-48"/>
                <a:chExt cx="5520" cy="144"/>
              </a:xfrm>
            </p:grpSpPr>
            <p:sp>
              <p:nvSpPr>
                <p:cNvPr id="14" name="Rectangle 13"/>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5" name="Rectangle 14"/>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1" name="Group 18"/>
              <p:cNvGrpSpPr>
                <a:grpSpLocks/>
              </p:cNvGrpSpPr>
              <p:nvPr/>
            </p:nvGrpSpPr>
            <p:grpSpPr bwMode="auto">
              <a:xfrm>
                <a:off x="144" y="4234"/>
                <a:ext cx="5616" cy="86"/>
                <a:chOff x="96" y="4176"/>
                <a:chExt cx="5520" cy="144"/>
              </a:xfrm>
            </p:grpSpPr>
            <p:sp>
              <p:nvSpPr>
                <p:cNvPr id="12"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3"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6" name="Rectangle 1945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80219722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6578" name="Rectangle 2"/>
          <p:cNvSpPr>
            <a:spLocks noGrp="1" noChangeArrowheads="1"/>
          </p:cNvSpPr>
          <p:nvPr>
            <p:ph type="title"/>
          </p:nvPr>
        </p:nvSpPr>
        <p:spPr>
          <a:xfrm>
            <a:off x="609600" y="381000"/>
            <a:ext cx="7772400" cy="533400"/>
          </a:xfrm>
        </p:spPr>
        <p:txBody>
          <a:bodyPr/>
          <a:lstStyle/>
          <a:p>
            <a:r>
              <a:rPr lang="en-US" sz="2800"/>
              <a:t>Very Large Characteristic Dimension</a:t>
            </a:r>
          </a:p>
        </p:txBody>
      </p:sp>
      <p:pic>
        <p:nvPicPr>
          <p:cNvPr id="536580" name="Picture 4" descr="earth layers diagra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8600" y="1295400"/>
            <a:ext cx="4800600" cy="3154363"/>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36581" name="Object 5"/>
          <p:cNvGraphicFramePr>
            <a:graphicFrameLocks noChangeAspect="1"/>
          </p:cNvGraphicFramePr>
          <p:nvPr/>
        </p:nvGraphicFramePr>
        <p:xfrm>
          <a:off x="381000" y="5029200"/>
          <a:ext cx="3625850" cy="1136650"/>
        </p:xfrm>
        <a:graphic>
          <a:graphicData uri="http://schemas.openxmlformats.org/presentationml/2006/ole">
            <mc:AlternateContent xmlns:mc="http://schemas.openxmlformats.org/markup-compatibility/2006">
              <mc:Choice xmlns:v="urn:schemas-microsoft-com:vml" Requires="v">
                <p:oleObj spid="_x0000_s453641" name="Equation" r:id="rId4" imgW="1320480" imgH="431640" progId="Equation.3">
                  <p:embed/>
                </p:oleObj>
              </mc:Choice>
              <mc:Fallback>
                <p:oleObj name="Equation" r:id="rId4" imgW="1320480" imgH="43164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5029200"/>
                        <a:ext cx="3625850" cy="1136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5" name="Group 16"/>
          <p:cNvGrpSpPr>
            <a:grpSpLocks/>
          </p:cNvGrpSpPr>
          <p:nvPr/>
        </p:nvGrpSpPr>
        <p:grpSpPr bwMode="auto">
          <a:xfrm>
            <a:off x="0" y="0"/>
            <a:ext cx="9144000" cy="6858000"/>
            <a:chOff x="0" y="0"/>
            <a:chExt cx="9144000" cy="6858000"/>
          </a:xfrm>
        </p:grpSpPr>
        <p:grpSp>
          <p:nvGrpSpPr>
            <p:cNvPr id="6" name="Group 8"/>
            <p:cNvGrpSpPr>
              <a:grpSpLocks/>
            </p:cNvGrpSpPr>
            <p:nvPr/>
          </p:nvGrpSpPr>
          <p:grpSpPr bwMode="auto">
            <a:xfrm>
              <a:off x="0" y="0"/>
              <a:ext cx="9144000" cy="6858000"/>
              <a:chOff x="0" y="0"/>
              <a:chExt cx="5760" cy="4320"/>
            </a:xfrm>
          </p:grpSpPr>
          <p:grpSp>
            <p:nvGrpSpPr>
              <p:cNvPr id="9" name="Group 8"/>
              <p:cNvGrpSpPr>
                <a:grpSpLocks/>
              </p:cNvGrpSpPr>
              <p:nvPr/>
            </p:nvGrpSpPr>
            <p:grpSpPr bwMode="auto">
              <a:xfrm>
                <a:off x="0" y="0"/>
                <a:ext cx="192" cy="4320"/>
                <a:chOff x="0" y="-48"/>
                <a:chExt cx="144" cy="4368"/>
              </a:xfrm>
            </p:grpSpPr>
            <p:sp>
              <p:nvSpPr>
                <p:cNvPr id="19"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0"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0" name="Group 12"/>
              <p:cNvGrpSpPr>
                <a:grpSpLocks/>
              </p:cNvGrpSpPr>
              <p:nvPr/>
            </p:nvGrpSpPr>
            <p:grpSpPr bwMode="auto">
              <a:xfrm>
                <a:off x="5674" y="24"/>
                <a:ext cx="86" cy="4296"/>
                <a:chOff x="5616" y="-48"/>
                <a:chExt cx="144" cy="4368"/>
              </a:xfrm>
            </p:grpSpPr>
            <p:sp>
              <p:nvSpPr>
                <p:cNvPr id="17"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8"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1" name="Group 10"/>
              <p:cNvGrpSpPr>
                <a:grpSpLocks/>
              </p:cNvGrpSpPr>
              <p:nvPr/>
            </p:nvGrpSpPr>
            <p:grpSpPr bwMode="auto">
              <a:xfrm>
                <a:off x="144" y="0"/>
                <a:ext cx="5616" cy="144"/>
                <a:chOff x="96" y="-48"/>
                <a:chExt cx="5520" cy="144"/>
              </a:xfrm>
            </p:grpSpPr>
            <p:sp>
              <p:nvSpPr>
                <p:cNvPr id="15" name="Rectangle 14"/>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6" name="Rectangle 15"/>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2" name="Group 18"/>
              <p:cNvGrpSpPr>
                <a:grpSpLocks/>
              </p:cNvGrpSpPr>
              <p:nvPr/>
            </p:nvGrpSpPr>
            <p:grpSpPr bwMode="auto">
              <a:xfrm>
                <a:off x="144" y="4234"/>
                <a:ext cx="5616" cy="86"/>
                <a:chOff x="96" y="4176"/>
                <a:chExt cx="5520" cy="144"/>
              </a:xfrm>
            </p:grpSpPr>
            <p:sp>
              <p:nvSpPr>
                <p:cNvPr id="13"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4"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7" name="Rectangle 1945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28084198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536581"/>
                                        </p:tgtEl>
                                        <p:attrNameLst>
                                          <p:attrName>style.visibility</p:attrName>
                                        </p:attrNameLst>
                                      </p:cBhvr>
                                      <p:to>
                                        <p:strVal val="visible"/>
                                      </p:to>
                                    </p:set>
                                    <p:animEffect transition="in" filter="dissolve">
                                      <p:cBhvr>
                                        <p:cTn id="7" dur="500"/>
                                        <p:tgtEl>
                                          <p:spTgt spid="53658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8" fill="hold" nodeType="clickEffect">
                                  <p:stCondLst>
                                    <p:cond delay="0"/>
                                  </p:stCondLst>
                                  <p:childTnLst>
                                    <p:set>
                                      <p:cBhvr>
                                        <p:cTn id="11" dur="1" fill="hold">
                                          <p:stCondLst>
                                            <p:cond delay="0"/>
                                          </p:stCondLst>
                                        </p:cTn>
                                        <p:tgtEl>
                                          <p:spTgt spid="536580"/>
                                        </p:tgtEl>
                                        <p:attrNameLst>
                                          <p:attrName>style.visibility</p:attrName>
                                        </p:attrNameLst>
                                      </p:cBhvr>
                                      <p:to>
                                        <p:strVal val="visible"/>
                                      </p:to>
                                    </p:set>
                                    <p:anim calcmode="lin" valueType="num">
                                      <p:cBhvr additive="base">
                                        <p:cTn id="12" dur="500" fill="hold"/>
                                        <p:tgtEl>
                                          <p:spTgt spid="536580"/>
                                        </p:tgtEl>
                                        <p:attrNameLst>
                                          <p:attrName>ppt_x</p:attrName>
                                        </p:attrNameLst>
                                      </p:cBhvr>
                                      <p:tavLst>
                                        <p:tav tm="0">
                                          <p:val>
                                            <p:strVal val="0-#ppt_w/2"/>
                                          </p:val>
                                        </p:tav>
                                        <p:tav tm="100000">
                                          <p:val>
                                            <p:strVal val="#ppt_x"/>
                                          </p:val>
                                        </p:tav>
                                      </p:tavLst>
                                    </p:anim>
                                    <p:anim calcmode="lin" valueType="num">
                                      <p:cBhvr additive="base">
                                        <p:cTn id="13" dur="500" fill="hold"/>
                                        <p:tgtEl>
                                          <p:spTgt spid="53658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82" name="Rectangle 2"/>
          <p:cNvSpPr>
            <a:spLocks noGrp="1" noChangeArrowheads="1"/>
          </p:cNvSpPr>
          <p:nvPr>
            <p:ph type="title"/>
          </p:nvPr>
        </p:nvSpPr>
        <p:spPr>
          <a:xfrm>
            <a:off x="118281" y="206352"/>
            <a:ext cx="7772400" cy="838200"/>
          </a:xfrm>
        </p:spPr>
        <p:txBody>
          <a:bodyPr/>
          <a:lstStyle/>
          <a:p>
            <a:r>
              <a:rPr lang="en-US" sz="2800" dirty="0"/>
              <a:t>Very Large Characteristic Dimension</a:t>
            </a:r>
          </a:p>
        </p:txBody>
      </p:sp>
      <p:graphicFrame>
        <p:nvGraphicFramePr>
          <p:cNvPr id="481283" name="Object 3"/>
          <p:cNvGraphicFramePr>
            <a:graphicFrameLocks noChangeAspect="1"/>
          </p:cNvGraphicFramePr>
          <p:nvPr>
            <p:extLst>
              <p:ext uri="{D42A27DB-BD31-4B8C-83A1-F6EECF244321}">
                <p14:modId xmlns:p14="http://schemas.microsoft.com/office/powerpoint/2010/main" val="1986094168"/>
              </p:ext>
            </p:extLst>
          </p:nvPr>
        </p:nvGraphicFramePr>
        <p:xfrm>
          <a:off x="1006475" y="1371600"/>
          <a:ext cx="3625850" cy="1136650"/>
        </p:xfrm>
        <a:graphic>
          <a:graphicData uri="http://schemas.openxmlformats.org/presentationml/2006/ole">
            <mc:AlternateContent xmlns:mc="http://schemas.openxmlformats.org/markup-compatibility/2006">
              <mc:Choice xmlns:v="urn:schemas-microsoft-com:vml" Requires="v">
                <p:oleObj spid="_x0000_s454665" name="Equation" r:id="rId4" imgW="1320480" imgH="431640" progId="Equation.3">
                  <p:embed/>
                </p:oleObj>
              </mc:Choice>
              <mc:Fallback>
                <p:oleObj name="Equation" r:id="rId4" imgW="1320480" imgH="43164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06475" y="1371600"/>
                        <a:ext cx="3625850" cy="1136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481284" name="Picture 4" descr="http://upload.wikimedia.org/wikipedia/commons/thumb/e/e0/Nagasakibomb.jpg/438px-Nagasakibomb.jpg">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91469" y="1371600"/>
            <a:ext cx="3354388" cy="4586688"/>
          </a:xfrm>
          <a:prstGeom prst="rect">
            <a:avLst/>
          </a:prstGeom>
          <a:noFill/>
          <a:extLst>
            <a:ext uri="{909E8E84-426E-40DD-AFC4-6F175D3DCCD1}">
              <a14:hiddenFill xmlns:a14="http://schemas.microsoft.com/office/drawing/2010/main">
                <a:solidFill>
                  <a:srgbClr val="FFFFFF"/>
                </a:solidFill>
              </a14:hiddenFill>
            </a:ext>
          </a:extLst>
        </p:spPr>
      </p:pic>
      <p:sp>
        <p:nvSpPr>
          <p:cNvPr id="481285" name="Rectangle 5"/>
          <p:cNvSpPr>
            <a:spLocks noChangeArrowheads="1"/>
          </p:cNvSpPr>
          <p:nvPr/>
        </p:nvSpPr>
        <p:spPr bwMode="auto">
          <a:xfrm>
            <a:off x="609600" y="2743200"/>
            <a:ext cx="4419600" cy="30130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dirty="0"/>
              <a:t>The United States detonated an atomic bomb over Nagasaki on August 9, 1945. The bombings of Nagasaki and Hiroshima immediately killed between 100,000 and 200,000 people and  the only instances nuclear weapons have been used in war.</a:t>
            </a:r>
          </a:p>
        </p:txBody>
      </p:sp>
      <p:grpSp>
        <p:nvGrpSpPr>
          <p:cNvPr id="6" name="Group 16"/>
          <p:cNvGrpSpPr>
            <a:grpSpLocks/>
          </p:cNvGrpSpPr>
          <p:nvPr/>
        </p:nvGrpSpPr>
        <p:grpSpPr bwMode="auto">
          <a:xfrm>
            <a:off x="0" y="0"/>
            <a:ext cx="9144000" cy="6858000"/>
            <a:chOff x="0" y="0"/>
            <a:chExt cx="9144000" cy="6858000"/>
          </a:xfrm>
        </p:grpSpPr>
        <p:grpSp>
          <p:nvGrpSpPr>
            <p:cNvPr id="7" name="Group 8"/>
            <p:cNvGrpSpPr>
              <a:grpSpLocks/>
            </p:cNvGrpSpPr>
            <p:nvPr/>
          </p:nvGrpSpPr>
          <p:grpSpPr bwMode="auto">
            <a:xfrm>
              <a:off x="0" y="0"/>
              <a:ext cx="9144000" cy="6858000"/>
              <a:chOff x="0" y="0"/>
              <a:chExt cx="5760" cy="4320"/>
            </a:xfrm>
          </p:grpSpPr>
          <p:grpSp>
            <p:nvGrpSpPr>
              <p:cNvPr id="10" name="Group 9"/>
              <p:cNvGrpSpPr>
                <a:grpSpLocks/>
              </p:cNvGrpSpPr>
              <p:nvPr/>
            </p:nvGrpSpPr>
            <p:grpSpPr bwMode="auto">
              <a:xfrm>
                <a:off x="0" y="0"/>
                <a:ext cx="192" cy="4320"/>
                <a:chOff x="0" y="-48"/>
                <a:chExt cx="144" cy="4368"/>
              </a:xfrm>
            </p:grpSpPr>
            <p:sp>
              <p:nvSpPr>
                <p:cNvPr id="20"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1"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1" name="Group 12"/>
              <p:cNvGrpSpPr>
                <a:grpSpLocks/>
              </p:cNvGrpSpPr>
              <p:nvPr/>
            </p:nvGrpSpPr>
            <p:grpSpPr bwMode="auto">
              <a:xfrm>
                <a:off x="5674" y="24"/>
                <a:ext cx="86" cy="4296"/>
                <a:chOff x="5616" y="-48"/>
                <a:chExt cx="144" cy="4368"/>
              </a:xfrm>
            </p:grpSpPr>
            <p:sp>
              <p:nvSpPr>
                <p:cNvPr id="18"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9"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2" name="Group 11"/>
              <p:cNvGrpSpPr>
                <a:grpSpLocks/>
              </p:cNvGrpSpPr>
              <p:nvPr/>
            </p:nvGrpSpPr>
            <p:grpSpPr bwMode="auto">
              <a:xfrm>
                <a:off x="144" y="0"/>
                <a:ext cx="5616" cy="144"/>
                <a:chOff x="96" y="-48"/>
                <a:chExt cx="5520" cy="144"/>
              </a:xfrm>
            </p:grpSpPr>
            <p:sp>
              <p:nvSpPr>
                <p:cNvPr id="16" name="Rectangle 15"/>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7" name="Rectangle 16"/>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3" name="Group 18"/>
              <p:cNvGrpSpPr>
                <a:grpSpLocks/>
              </p:cNvGrpSpPr>
              <p:nvPr/>
            </p:nvGrpSpPr>
            <p:grpSpPr bwMode="auto">
              <a:xfrm>
                <a:off x="144" y="4234"/>
                <a:ext cx="5616" cy="86"/>
                <a:chOff x="96" y="4176"/>
                <a:chExt cx="5520" cy="144"/>
              </a:xfrm>
            </p:grpSpPr>
            <p:sp>
              <p:nvSpPr>
                <p:cNvPr id="14"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5"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8" name="Rectangle 1945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41219537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481283"/>
                                        </p:tgtEl>
                                        <p:attrNameLst>
                                          <p:attrName>style.visibility</p:attrName>
                                        </p:attrNameLst>
                                      </p:cBhvr>
                                      <p:to>
                                        <p:strVal val="visible"/>
                                      </p:to>
                                    </p:set>
                                    <p:animEffect transition="in" filter="dissolve">
                                      <p:cBhvr>
                                        <p:cTn id="7" dur="500"/>
                                        <p:tgtEl>
                                          <p:spTgt spid="48128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481284"/>
                                        </p:tgtEl>
                                        <p:attrNameLst>
                                          <p:attrName>style.visibility</p:attrName>
                                        </p:attrNameLst>
                                      </p:cBhvr>
                                      <p:to>
                                        <p:strVal val="visible"/>
                                      </p:to>
                                    </p:set>
                                    <p:animEffect transition="in" filter="dissolve">
                                      <p:cBhvr>
                                        <p:cTn id="12" dur="500"/>
                                        <p:tgtEl>
                                          <p:spTgt spid="48128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481285">
                                            <p:txEl>
                                              <p:pRg st="0" end="0"/>
                                            </p:txEl>
                                          </p:spTgt>
                                        </p:tgtEl>
                                        <p:attrNameLst>
                                          <p:attrName>style.visibility</p:attrName>
                                        </p:attrNameLst>
                                      </p:cBhvr>
                                      <p:to>
                                        <p:strVal val="visible"/>
                                      </p:to>
                                    </p:set>
                                    <p:animEffect transition="in" filter="box(out)">
                                      <p:cBhvr>
                                        <p:cTn id="17" dur="500"/>
                                        <p:tgtEl>
                                          <p:spTgt spid="481285">
                                            <p:txEl>
                                              <p:pRg st="0" end="0"/>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3"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285" grpId="0" build="p"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7" name="Rectangle 3"/>
          <p:cNvSpPr>
            <a:spLocks noGrp="1" noChangeArrowheads="1"/>
          </p:cNvSpPr>
          <p:nvPr>
            <p:ph type="title"/>
          </p:nvPr>
        </p:nvSpPr>
        <p:spPr>
          <a:xfrm>
            <a:off x="609600" y="228600"/>
            <a:ext cx="7772400" cy="457200"/>
          </a:xfrm>
        </p:spPr>
        <p:txBody>
          <a:bodyPr/>
          <a:lstStyle/>
          <a:p>
            <a:r>
              <a:rPr lang="en-US" sz="2800" b="1">
                <a:solidFill>
                  <a:srgbClr val="3333CD"/>
                </a:solidFill>
                <a:latin typeface="Arial,Bold" charset="0"/>
              </a:rPr>
              <a:t>The semi-infinite solid</a:t>
            </a:r>
            <a:endParaRPr lang="en-US" sz="2800">
              <a:solidFill>
                <a:srgbClr val="000000"/>
              </a:solidFill>
              <a:latin typeface="Arial,Bold" charset="0"/>
            </a:endParaRPr>
          </a:p>
        </p:txBody>
      </p:sp>
      <p:pic>
        <p:nvPicPr>
          <p:cNvPr id="48230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5400" y="1143000"/>
            <a:ext cx="3722688" cy="43434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482309" name="Object 5"/>
          <p:cNvGraphicFramePr>
            <a:graphicFrameLocks noChangeAspect="1"/>
          </p:cNvGraphicFramePr>
          <p:nvPr/>
        </p:nvGraphicFramePr>
        <p:xfrm>
          <a:off x="1085850" y="1905000"/>
          <a:ext cx="2324100" cy="1257300"/>
        </p:xfrm>
        <a:graphic>
          <a:graphicData uri="http://schemas.openxmlformats.org/presentationml/2006/ole">
            <mc:AlternateContent xmlns:mc="http://schemas.openxmlformats.org/markup-compatibility/2006">
              <mc:Choice xmlns:v="urn:schemas-microsoft-com:vml" Requires="v">
                <p:oleObj spid="_x0000_s455689" name="Equation" r:id="rId4" imgW="774360" imgH="419040" progId="Equation.3">
                  <p:embed/>
                </p:oleObj>
              </mc:Choice>
              <mc:Fallback>
                <p:oleObj name="Equation" r:id="rId4" imgW="774360" imgH="41904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85850" y="1905000"/>
                        <a:ext cx="2324100" cy="1257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82310" name="Text Box 6"/>
          <p:cNvSpPr txBox="1">
            <a:spLocks noChangeArrowheads="1"/>
          </p:cNvSpPr>
          <p:nvPr/>
        </p:nvSpPr>
        <p:spPr bwMode="auto">
          <a:xfrm>
            <a:off x="593725" y="1260475"/>
            <a:ext cx="4533900"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b="1"/>
              <a:t>Governing Differential Equation:</a:t>
            </a:r>
          </a:p>
        </p:txBody>
      </p:sp>
      <p:sp>
        <p:nvSpPr>
          <p:cNvPr id="482311" name="Rectangle 7"/>
          <p:cNvSpPr>
            <a:spLocks noChangeArrowheads="1"/>
          </p:cNvSpPr>
          <p:nvPr/>
        </p:nvSpPr>
        <p:spPr bwMode="auto">
          <a:xfrm>
            <a:off x="304800" y="3352800"/>
            <a:ext cx="2949575"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atin typeface="Arial" panose="020B0604020202020204" pitchFamily="34" charset="0"/>
              </a:rPr>
              <a:t>Boundary conditions</a:t>
            </a:r>
          </a:p>
        </p:txBody>
      </p:sp>
      <p:sp>
        <p:nvSpPr>
          <p:cNvPr id="482312" name="Rectangle 8"/>
          <p:cNvSpPr>
            <a:spLocks noChangeArrowheads="1"/>
          </p:cNvSpPr>
          <p:nvPr/>
        </p:nvSpPr>
        <p:spPr bwMode="auto">
          <a:xfrm>
            <a:off x="381000" y="3962400"/>
            <a:ext cx="4572000" cy="10048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i="1">
                <a:latin typeface="TimesNewRoman,Italic" charset="0"/>
              </a:rPr>
              <a:t>x </a:t>
            </a:r>
            <a:r>
              <a:rPr lang="en-US">
                <a:latin typeface="SymbolMT" charset="-95"/>
              </a:rPr>
              <a:t>= </a:t>
            </a:r>
            <a:r>
              <a:rPr lang="en-US">
                <a:latin typeface="TimesNewRoman" charset="0"/>
              </a:rPr>
              <a:t>0 :</a:t>
            </a:r>
            <a:r>
              <a:rPr lang="en-US" i="1">
                <a:latin typeface="TimesNewRoman,Italic" charset="0"/>
              </a:rPr>
              <a:t>T </a:t>
            </a:r>
            <a:r>
              <a:rPr lang="en-US">
                <a:latin typeface="SymbolMT" charset="-95"/>
              </a:rPr>
              <a:t>= </a:t>
            </a:r>
            <a:r>
              <a:rPr lang="en-US" i="1">
                <a:latin typeface="TimesNewRoman,Italic" charset="0"/>
              </a:rPr>
              <a:t>T</a:t>
            </a:r>
            <a:r>
              <a:rPr lang="en-US" i="1" baseline="-25000">
                <a:latin typeface="TimesNewRoman,Italic" charset="0"/>
              </a:rPr>
              <a:t>s</a:t>
            </a:r>
          </a:p>
          <a:p>
            <a:pPr>
              <a:spcBef>
                <a:spcPct val="50000"/>
              </a:spcBef>
            </a:pPr>
            <a:r>
              <a:rPr lang="en-US" i="1">
                <a:latin typeface="TimesNewRoman,Italic" charset="0"/>
              </a:rPr>
              <a:t>As x </a:t>
            </a:r>
            <a:r>
              <a:rPr lang="en-US">
                <a:latin typeface="SymbolMT" charset="-95"/>
              </a:rPr>
              <a:t>→ ∞ </a:t>
            </a:r>
            <a:r>
              <a:rPr lang="en-US">
                <a:latin typeface="TimesNewRoman" charset="0"/>
              </a:rPr>
              <a:t>:</a:t>
            </a:r>
            <a:r>
              <a:rPr lang="en-US" i="1">
                <a:latin typeface="TimesNewRoman,Italic" charset="0"/>
              </a:rPr>
              <a:t>T </a:t>
            </a:r>
            <a:r>
              <a:rPr lang="en-US">
                <a:latin typeface="SymbolMT" charset="-95"/>
              </a:rPr>
              <a:t>→ </a:t>
            </a:r>
            <a:r>
              <a:rPr lang="en-US" i="1">
                <a:latin typeface="TimesNewRoman,Italic" charset="0"/>
              </a:rPr>
              <a:t>T</a:t>
            </a:r>
            <a:r>
              <a:rPr lang="en-US" i="1" baseline="-25000">
                <a:latin typeface="TimesNewRoman,Italic" charset="0"/>
              </a:rPr>
              <a:t>0</a:t>
            </a:r>
            <a:endParaRPr lang="en-US" i="1">
              <a:latin typeface="TimesNewRoman,Italic" charset="0"/>
            </a:endParaRPr>
          </a:p>
        </p:txBody>
      </p:sp>
      <p:sp>
        <p:nvSpPr>
          <p:cNvPr id="482313" name="Rectangle 9"/>
          <p:cNvSpPr>
            <a:spLocks noChangeArrowheads="1"/>
          </p:cNvSpPr>
          <p:nvPr/>
        </p:nvSpPr>
        <p:spPr bwMode="auto">
          <a:xfrm>
            <a:off x="381000" y="5105400"/>
            <a:ext cx="2203450"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atin typeface="Arial" panose="020B0604020202020204" pitchFamily="34" charset="0"/>
              </a:rPr>
              <a:t>Initial condition</a:t>
            </a:r>
          </a:p>
        </p:txBody>
      </p:sp>
      <p:sp>
        <p:nvSpPr>
          <p:cNvPr id="482314" name="Rectangle 10"/>
          <p:cNvSpPr>
            <a:spLocks noChangeArrowheads="1"/>
          </p:cNvSpPr>
          <p:nvPr/>
        </p:nvSpPr>
        <p:spPr bwMode="auto">
          <a:xfrm>
            <a:off x="946150" y="5867400"/>
            <a:ext cx="1670050"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i="1">
                <a:latin typeface="TimesNewRoman,Italic" charset="0"/>
              </a:rPr>
              <a:t>t </a:t>
            </a:r>
            <a:r>
              <a:rPr lang="en-US">
                <a:latin typeface="SymbolMT" charset="-95"/>
              </a:rPr>
              <a:t>= </a:t>
            </a:r>
            <a:r>
              <a:rPr lang="en-US">
                <a:latin typeface="TimesNewRoman" charset="0"/>
              </a:rPr>
              <a:t>0 :</a:t>
            </a:r>
            <a:r>
              <a:rPr lang="en-US" i="1">
                <a:latin typeface="TimesNewRoman,Italic" charset="0"/>
              </a:rPr>
              <a:t>T </a:t>
            </a:r>
            <a:r>
              <a:rPr lang="en-US">
                <a:latin typeface="SymbolMT" charset="-95"/>
              </a:rPr>
              <a:t>= </a:t>
            </a:r>
            <a:r>
              <a:rPr lang="en-US" i="1">
                <a:latin typeface="TimesNewRoman,Italic" charset="0"/>
              </a:rPr>
              <a:t>T</a:t>
            </a:r>
            <a:r>
              <a:rPr lang="en-US" baseline="-25000">
                <a:latin typeface="TimesNewRoman" charset="0"/>
              </a:rPr>
              <a:t>0</a:t>
            </a:r>
          </a:p>
        </p:txBody>
      </p:sp>
      <p:grpSp>
        <p:nvGrpSpPr>
          <p:cNvPr id="10" name="Group 16"/>
          <p:cNvGrpSpPr>
            <a:grpSpLocks/>
          </p:cNvGrpSpPr>
          <p:nvPr/>
        </p:nvGrpSpPr>
        <p:grpSpPr bwMode="auto">
          <a:xfrm>
            <a:off x="0" y="0"/>
            <a:ext cx="9144000" cy="6858000"/>
            <a:chOff x="0" y="0"/>
            <a:chExt cx="9144000" cy="6858000"/>
          </a:xfrm>
        </p:grpSpPr>
        <p:grpSp>
          <p:nvGrpSpPr>
            <p:cNvPr id="11" name="Group 8"/>
            <p:cNvGrpSpPr>
              <a:grpSpLocks/>
            </p:cNvGrpSpPr>
            <p:nvPr/>
          </p:nvGrpSpPr>
          <p:grpSpPr bwMode="auto">
            <a:xfrm>
              <a:off x="0" y="0"/>
              <a:ext cx="9144000" cy="6858000"/>
              <a:chOff x="0" y="0"/>
              <a:chExt cx="5760" cy="4320"/>
            </a:xfrm>
          </p:grpSpPr>
          <p:grpSp>
            <p:nvGrpSpPr>
              <p:cNvPr id="14" name="Group 13"/>
              <p:cNvGrpSpPr>
                <a:grpSpLocks/>
              </p:cNvGrpSpPr>
              <p:nvPr/>
            </p:nvGrpSpPr>
            <p:grpSpPr bwMode="auto">
              <a:xfrm>
                <a:off x="0" y="0"/>
                <a:ext cx="192" cy="4320"/>
                <a:chOff x="0" y="-48"/>
                <a:chExt cx="144" cy="4368"/>
              </a:xfrm>
            </p:grpSpPr>
            <p:sp>
              <p:nvSpPr>
                <p:cNvPr id="24"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5"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5" name="Group 12"/>
              <p:cNvGrpSpPr>
                <a:grpSpLocks/>
              </p:cNvGrpSpPr>
              <p:nvPr/>
            </p:nvGrpSpPr>
            <p:grpSpPr bwMode="auto">
              <a:xfrm>
                <a:off x="5674" y="24"/>
                <a:ext cx="86" cy="4296"/>
                <a:chOff x="5616" y="-48"/>
                <a:chExt cx="144" cy="4368"/>
              </a:xfrm>
            </p:grpSpPr>
            <p:sp>
              <p:nvSpPr>
                <p:cNvPr id="22"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3"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6" name="Group 15"/>
              <p:cNvGrpSpPr>
                <a:grpSpLocks/>
              </p:cNvGrpSpPr>
              <p:nvPr/>
            </p:nvGrpSpPr>
            <p:grpSpPr bwMode="auto">
              <a:xfrm>
                <a:off x="144" y="0"/>
                <a:ext cx="5616" cy="144"/>
                <a:chOff x="96" y="-48"/>
                <a:chExt cx="5520" cy="144"/>
              </a:xfrm>
            </p:grpSpPr>
            <p:sp>
              <p:nvSpPr>
                <p:cNvPr id="20" name="Rectangle 19"/>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1" name="Rectangle 20"/>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7" name="Group 18"/>
              <p:cNvGrpSpPr>
                <a:grpSpLocks/>
              </p:cNvGrpSpPr>
              <p:nvPr/>
            </p:nvGrpSpPr>
            <p:grpSpPr bwMode="auto">
              <a:xfrm>
                <a:off x="144" y="4234"/>
                <a:ext cx="5616" cy="86"/>
                <a:chOff x="96" y="4176"/>
                <a:chExt cx="5520" cy="144"/>
              </a:xfrm>
            </p:grpSpPr>
            <p:sp>
              <p:nvSpPr>
                <p:cNvPr id="18"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9"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12" name="Rectangle 1945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29903604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82310">
                                            <p:txEl>
                                              <p:pRg st="0" end="0"/>
                                            </p:txEl>
                                          </p:spTgt>
                                        </p:tgtEl>
                                        <p:attrNameLst>
                                          <p:attrName>style.visibility</p:attrName>
                                        </p:attrNameLst>
                                      </p:cBhvr>
                                      <p:to>
                                        <p:strVal val="visible"/>
                                      </p:to>
                                    </p:set>
                                    <p:animEffect transition="in" filter="dissolve">
                                      <p:cBhvr>
                                        <p:cTn id="7" dur="500"/>
                                        <p:tgtEl>
                                          <p:spTgt spid="482310">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482309"/>
                                        </p:tgtEl>
                                        <p:attrNameLst>
                                          <p:attrName>style.visibility</p:attrName>
                                        </p:attrNameLst>
                                      </p:cBhvr>
                                      <p:to>
                                        <p:strVal val="visible"/>
                                      </p:to>
                                    </p:set>
                                    <p:animEffect transition="in" filter="dissolve">
                                      <p:cBhvr>
                                        <p:cTn id="12" dur="500"/>
                                        <p:tgtEl>
                                          <p:spTgt spid="48230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482311"/>
                                        </p:tgtEl>
                                        <p:attrNameLst>
                                          <p:attrName>style.visibility</p:attrName>
                                        </p:attrNameLst>
                                      </p:cBhvr>
                                      <p:to>
                                        <p:strVal val="visible"/>
                                      </p:to>
                                    </p:set>
                                    <p:anim calcmode="lin" valueType="num">
                                      <p:cBhvr additive="base">
                                        <p:cTn id="17" dur="500" fill="hold"/>
                                        <p:tgtEl>
                                          <p:spTgt spid="482311"/>
                                        </p:tgtEl>
                                        <p:attrNameLst>
                                          <p:attrName>ppt_x</p:attrName>
                                        </p:attrNameLst>
                                      </p:cBhvr>
                                      <p:tavLst>
                                        <p:tav tm="0">
                                          <p:val>
                                            <p:strVal val="0-#ppt_w/2"/>
                                          </p:val>
                                        </p:tav>
                                        <p:tav tm="100000">
                                          <p:val>
                                            <p:strVal val="#ppt_x"/>
                                          </p:val>
                                        </p:tav>
                                      </p:tavLst>
                                    </p:anim>
                                    <p:anim calcmode="lin" valueType="num">
                                      <p:cBhvr additive="base">
                                        <p:cTn id="18" dur="500" fill="hold"/>
                                        <p:tgtEl>
                                          <p:spTgt spid="482311"/>
                                        </p:tgtEl>
                                        <p:attrNameLst>
                                          <p:attrName>ppt_y</p:attrName>
                                        </p:attrNameLst>
                                      </p:cBhvr>
                                      <p:tavLst>
                                        <p:tav tm="0">
                                          <p:val>
                                            <p:strVal val="#ppt_y"/>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482312"/>
                                        </p:tgtEl>
                                        <p:attrNameLst>
                                          <p:attrName>style.visibility</p:attrName>
                                        </p:attrNameLst>
                                      </p:cBhvr>
                                      <p:to>
                                        <p:strVal val="visible"/>
                                      </p:to>
                                    </p:set>
                                    <p:anim calcmode="lin" valueType="num">
                                      <p:cBhvr additive="base">
                                        <p:cTn id="23" dur="500" fill="hold"/>
                                        <p:tgtEl>
                                          <p:spTgt spid="482312"/>
                                        </p:tgtEl>
                                        <p:attrNameLst>
                                          <p:attrName>ppt_x</p:attrName>
                                        </p:attrNameLst>
                                      </p:cBhvr>
                                      <p:tavLst>
                                        <p:tav tm="0">
                                          <p:val>
                                            <p:strVal val="0-#ppt_w/2"/>
                                          </p:val>
                                        </p:tav>
                                        <p:tav tm="100000">
                                          <p:val>
                                            <p:strVal val="#ppt_x"/>
                                          </p:val>
                                        </p:tav>
                                      </p:tavLst>
                                    </p:anim>
                                    <p:anim calcmode="lin" valueType="num">
                                      <p:cBhvr additive="base">
                                        <p:cTn id="24" dur="500" fill="hold"/>
                                        <p:tgtEl>
                                          <p:spTgt spid="482312"/>
                                        </p:tgtEl>
                                        <p:attrNameLst>
                                          <p:attrName>ppt_y</p:attrName>
                                        </p:attrNameLst>
                                      </p:cBhvr>
                                      <p:tavLst>
                                        <p:tav tm="0">
                                          <p:val>
                                            <p:strVal val="#ppt_y"/>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482313"/>
                                        </p:tgtEl>
                                        <p:attrNameLst>
                                          <p:attrName>style.visibility</p:attrName>
                                        </p:attrNameLst>
                                      </p:cBhvr>
                                      <p:to>
                                        <p:strVal val="visible"/>
                                      </p:to>
                                    </p:set>
                                    <p:anim calcmode="lin" valueType="num">
                                      <p:cBhvr additive="base">
                                        <p:cTn id="29" dur="500" fill="hold"/>
                                        <p:tgtEl>
                                          <p:spTgt spid="482313"/>
                                        </p:tgtEl>
                                        <p:attrNameLst>
                                          <p:attrName>ppt_x</p:attrName>
                                        </p:attrNameLst>
                                      </p:cBhvr>
                                      <p:tavLst>
                                        <p:tav tm="0">
                                          <p:val>
                                            <p:strVal val="0-#ppt_w/2"/>
                                          </p:val>
                                        </p:tav>
                                        <p:tav tm="100000">
                                          <p:val>
                                            <p:strVal val="#ppt_x"/>
                                          </p:val>
                                        </p:tav>
                                      </p:tavLst>
                                    </p:anim>
                                    <p:anim calcmode="lin" valueType="num">
                                      <p:cBhvr additive="base">
                                        <p:cTn id="30" dur="500" fill="hold"/>
                                        <p:tgtEl>
                                          <p:spTgt spid="482313"/>
                                        </p:tgtEl>
                                        <p:attrNameLst>
                                          <p:attrName>ppt_y</p:attrName>
                                        </p:attrNameLst>
                                      </p:cBhvr>
                                      <p:tavLst>
                                        <p:tav tm="0">
                                          <p:val>
                                            <p:strVal val="#ppt_y"/>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8" fill="hold" grpId="0" nodeType="clickEffect">
                                  <p:stCondLst>
                                    <p:cond delay="0"/>
                                  </p:stCondLst>
                                  <p:childTnLst>
                                    <p:set>
                                      <p:cBhvr>
                                        <p:cTn id="34" dur="1" fill="hold">
                                          <p:stCondLst>
                                            <p:cond delay="0"/>
                                          </p:stCondLst>
                                        </p:cTn>
                                        <p:tgtEl>
                                          <p:spTgt spid="482314"/>
                                        </p:tgtEl>
                                        <p:attrNameLst>
                                          <p:attrName>style.visibility</p:attrName>
                                        </p:attrNameLst>
                                      </p:cBhvr>
                                      <p:to>
                                        <p:strVal val="visible"/>
                                      </p:to>
                                    </p:set>
                                    <p:anim calcmode="lin" valueType="num">
                                      <p:cBhvr additive="base">
                                        <p:cTn id="35" dur="500" fill="hold"/>
                                        <p:tgtEl>
                                          <p:spTgt spid="482314"/>
                                        </p:tgtEl>
                                        <p:attrNameLst>
                                          <p:attrName>ppt_x</p:attrName>
                                        </p:attrNameLst>
                                      </p:cBhvr>
                                      <p:tavLst>
                                        <p:tav tm="0">
                                          <p:val>
                                            <p:strVal val="0-#ppt_w/2"/>
                                          </p:val>
                                        </p:tav>
                                        <p:tav tm="100000">
                                          <p:val>
                                            <p:strVal val="#ppt_x"/>
                                          </p:val>
                                        </p:tav>
                                      </p:tavLst>
                                    </p:anim>
                                    <p:anim calcmode="lin" valueType="num">
                                      <p:cBhvr additive="base">
                                        <p:cTn id="36" dur="500" fill="hold"/>
                                        <p:tgtEl>
                                          <p:spTgt spid="4823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2310" grpId="0" build="p" autoUpdateAnimBg="0"/>
      <p:bldP spid="482311" grpId="0" autoUpdateAnimBg="0"/>
      <p:bldP spid="482312" grpId="0" autoUpdateAnimBg="0"/>
      <p:bldP spid="482313" grpId="0" autoUpdateAnimBg="0"/>
      <p:bldP spid="482314" grpId="0"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3331" name="Rectangle 3"/>
          <p:cNvSpPr>
            <a:spLocks noChangeArrowheads="1"/>
          </p:cNvSpPr>
          <p:nvPr/>
        </p:nvSpPr>
        <p:spPr bwMode="auto">
          <a:xfrm>
            <a:off x="273197" y="357957"/>
            <a:ext cx="6858000" cy="138499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dirty="0">
                <a:latin typeface="Arial" panose="020B0604020202020204" pitchFamily="34" charset="0"/>
              </a:rPr>
              <a:t>Notice that there is no natural length-scale in the problem.</a:t>
            </a:r>
          </a:p>
          <a:p>
            <a:pPr>
              <a:spcBef>
                <a:spcPct val="50000"/>
              </a:spcBef>
            </a:pPr>
            <a:r>
              <a:rPr lang="en-US" dirty="0">
                <a:latin typeface="Arial" panose="020B0604020202020204" pitchFamily="34" charset="0"/>
              </a:rPr>
              <a:t>Indeed, the only variables are </a:t>
            </a:r>
            <a:r>
              <a:rPr lang="en-US" i="1" dirty="0">
                <a:latin typeface="TimesNewRoman,Italic" charset="0"/>
              </a:rPr>
              <a:t>T, x, t, </a:t>
            </a:r>
            <a:r>
              <a:rPr lang="en-US" dirty="0">
                <a:latin typeface="Arial" panose="020B0604020202020204" pitchFamily="34" charset="0"/>
              </a:rPr>
              <a:t>and </a:t>
            </a:r>
            <a:r>
              <a:rPr lang="en-US" dirty="0">
                <a:latin typeface="SymbolMT" charset="-95"/>
              </a:rPr>
              <a:t>α</a:t>
            </a:r>
            <a:r>
              <a:rPr lang="en-US" dirty="0">
                <a:latin typeface="Arial" panose="020B0604020202020204" pitchFamily="34" charset="0"/>
              </a:rPr>
              <a:t>.</a:t>
            </a:r>
          </a:p>
        </p:txBody>
      </p:sp>
      <p:pic>
        <p:nvPicPr>
          <p:cNvPr id="48333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133600"/>
            <a:ext cx="4495800" cy="224631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8333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200" y="1905000"/>
            <a:ext cx="2590800" cy="239553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83334"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3600" y="4648200"/>
            <a:ext cx="2819400" cy="8540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83335"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5400" y="5791200"/>
            <a:ext cx="5791200" cy="6858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7" name="Group 16"/>
          <p:cNvGrpSpPr>
            <a:grpSpLocks/>
          </p:cNvGrpSpPr>
          <p:nvPr/>
        </p:nvGrpSpPr>
        <p:grpSpPr bwMode="auto">
          <a:xfrm>
            <a:off x="0" y="0"/>
            <a:ext cx="9144000" cy="6858000"/>
            <a:chOff x="0" y="0"/>
            <a:chExt cx="9144000" cy="6858000"/>
          </a:xfrm>
        </p:grpSpPr>
        <p:grpSp>
          <p:nvGrpSpPr>
            <p:cNvPr id="8" name="Group 8"/>
            <p:cNvGrpSpPr>
              <a:grpSpLocks/>
            </p:cNvGrpSpPr>
            <p:nvPr/>
          </p:nvGrpSpPr>
          <p:grpSpPr bwMode="auto">
            <a:xfrm>
              <a:off x="0" y="0"/>
              <a:ext cx="9144000" cy="6858000"/>
              <a:chOff x="0" y="0"/>
              <a:chExt cx="5760" cy="4320"/>
            </a:xfrm>
          </p:grpSpPr>
          <p:grpSp>
            <p:nvGrpSpPr>
              <p:cNvPr id="11" name="Group 10"/>
              <p:cNvGrpSpPr>
                <a:grpSpLocks/>
              </p:cNvGrpSpPr>
              <p:nvPr/>
            </p:nvGrpSpPr>
            <p:grpSpPr bwMode="auto">
              <a:xfrm>
                <a:off x="0" y="0"/>
                <a:ext cx="192" cy="4320"/>
                <a:chOff x="0" y="-48"/>
                <a:chExt cx="144" cy="4368"/>
              </a:xfrm>
            </p:grpSpPr>
            <p:sp>
              <p:nvSpPr>
                <p:cNvPr id="21"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2"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2" name="Group 12"/>
              <p:cNvGrpSpPr>
                <a:grpSpLocks/>
              </p:cNvGrpSpPr>
              <p:nvPr/>
            </p:nvGrpSpPr>
            <p:grpSpPr bwMode="auto">
              <a:xfrm>
                <a:off x="5674" y="24"/>
                <a:ext cx="86" cy="4296"/>
                <a:chOff x="5616" y="-48"/>
                <a:chExt cx="144" cy="4368"/>
              </a:xfrm>
            </p:grpSpPr>
            <p:sp>
              <p:nvSpPr>
                <p:cNvPr id="19"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0"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3" name="Group 12"/>
              <p:cNvGrpSpPr>
                <a:grpSpLocks/>
              </p:cNvGrpSpPr>
              <p:nvPr/>
            </p:nvGrpSpPr>
            <p:grpSpPr bwMode="auto">
              <a:xfrm>
                <a:off x="144" y="0"/>
                <a:ext cx="5616" cy="144"/>
                <a:chOff x="96" y="-48"/>
                <a:chExt cx="5520" cy="144"/>
              </a:xfrm>
            </p:grpSpPr>
            <p:sp>
              <p:nvSpPr>
                <p:cNvPr id="17"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8"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4" name="Group 18"/>
              <p:cNvGrpSpPr>
                <a:grpSpLocks/>
              </p:cNvGrpSpPr>
              <p:nvPr/>
            </p:nvGrpSpPr>
            <p:grpSpPr bwMode="auto">
              <a:xfrm>
                <a:off x="144" y="4234"/>
                <a:ext cx="5616" cy="86"/>
                <a:chOff x="96" y="4176"/>
                <a:chExt cx="5520" cy="144"/>
              </a:xfrm>
            </p:grpSpPr>
            <p:sp>
              <p:nvSpPr>
                <p:cNvPr id="15"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6"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9" name="Rectangle 1945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89888966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83331"/>
                                        </p:tgtEl>
                                        <p:attrNameLst>
                                          <p:attrName>style.visibility</p:attrName>
                                        </p:attrNameLst>
                                      </p:cBhvr>
                                      <p:to>
                                        <p:strVal val="visible"/>
                                      </p:to>
                                    </p:set>
                                    <p:anim calcmode="lin" valueType="num">
                                      <p:cBhvr additive="base">
                                        <p:cTn id="7" dur="500" fill="hold"/>
                                        <p:tgtEl>
                                          <p:spTgt spid="483331"/>
                                        </p:tgtEl>
                                        <p:attrNameLst>
                                          <p:attrName>ppt_x</p:attrName>
                                        </p:attrNameLst>
                                      </p:cBhvr>
                                      <p:tavLst>
                                        <p:tav tm="0">
                                          <p:val>
                                            <p:strVal val="0-#ppt_w/2"/>
                                          </p:val>
                                        </p:tav>
                                        <p:tav tm="100000">
                                          <p:val>
                                            <p:strVal val="#ppt_x"/>
                                          </p:val>
                                        </p:tav>
                                      </p:tavLst>
                                    </p:anim>
                                    <p:anim calcmode="lin" valueType="num">
                                      <p:cBhvr additive="base">
                                        <p:cTn id="8" dur="500" fill="hold"/>
                                        <p:tgtEl>
                                          <p:spTgt spid="483331"/>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483332"/>
                                        </p:tgtEl>
                                        <p:attrNameLst>
                                          <p:attrName>style.visibility</p:attrName>
                                        </p:attrNameLst>
                                      </p:cBhvr>
                                      <p:to>
                                        <p:strVal val="visible"/>
                                      </p:to>
                                    </p:set>
                                    <p:anim calcmode="lin" valueType="num">
                                      <p:cBhvr additive="base">
                                        <p:cTn id="13" dur="500" fill="hold"/>
                                        <p:tgtEl>
                                          <p:spTgt spid="483332"/>
                                        </p:tgtEl>
                                        <p:attrNameLst>
                                          <p:attrName>ppt_x</p:attrName>
                                        </p:attrNameLst>
                                      </p:cBhvr>
                                      <p:tavLst>
                                        <p:tav tm="0">
                                          <p:val>
                                            <p:strVal val="0-#ppt_w/2"/>
                                          </p:val>
                                        </p:tav>
                                        <p:tav tm="100000">
                                          <p:val>
                                            <p:strVal val="#ppt_x"/>
                                          </p:val>
                                        </p:tav>
                                      </p:tavLst>
                                    </p:anim>
                                    <p:anim calcmode="lin" valueType="num">
                                      <p:cBhvr additive="base">
                                        <p:cTn id="14" dur="500" fill="hold"/>
                                        <p:tgtEl>
                                          <p:spTgt spid="483332"/>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483333"/>
                                        </p:tgtEl>
                                        <p:attrNameLst>
                                          <p:attrName>style.visibility</p:attrName>
                                        </p:attrNameLst>
                                      </p:cBhvr>
                                      <p:to>
                                        <p:strVal val="visible"/>
                                      </p:to>
                                    </p:set>
                                    <p:anim calcmode="lin" valueType="num">
                                      <p:cBhvr additive="base">
                                        <p:cTn id="19" dur="500" fill="hold"/>
                                        <p:tgtEl>
                                          <p:spTgt spid="483333"/>
                                        </p:tgtEl>
                                        <p:attrNameLst>
                                          <p:attrName>ppt_x</p:attrName>
                                        </p:attrNameLst>
                                      </p:cBhvr>
                                      <p:tavLst>
                                        <p:tav tm="0">
                                          <p:val>
                                            <p:strVal val="0-#ppt_w/2"/>
                                          </p:val>
                                        </p:tav>
                                        <p:tav tm="100000">
                                          <p:val>
                                            <p:strVal val="#ppt_x"/>
                                          </p:val>
                                        </p:tav>
                                      </p:tavLst>
                                    </p:anim>
                                    <p:anim calcmode="lin" valueType="num">
                                      <p:cBhvr additive="base">
                                        <p:cTn id="20" dur="500" fill="hold"/>
                                        <p:tgtEl>
                                          <p:spTgt spid="483333"/>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nodeType="clickEffect">
                                  <p:stCondLst>
                                    <p:cond delay="0"/>
                                  </p:stCondLst>
                                  <p:childTnLst>
                                    <p:set>
                                      <p:cBhvr>
                                        <p:cTn id="24" dur="1" fill="hold">
                                          <p:stCondLst>
                                            <p:cond delay="0"/>
                                          </p:stCondLst>
                                        </p:cTn>
                                        <p:tgtEl>
                                          <p:spTgt spid="483334"/>
                                        </p:tgtEl>
                                        <p:attrNameLst>
                                          <p:attrName>style.visibility</p:attrName>
                                        </p:attrNameLst>
                                      </p:cBhvr>
                                      <p:to>
                                        <p:strVal val="visible"/>
                                      </p:to>
                                    </p:set>
                                    <p:anim calcmode="lin" valueType="num">
                                      <p:cBhvr additive="base">
                                        <p:cTn id="25" dur="500" fill="hold"/>
                                        <p:tgtEl>
                                          <p:spTgt spid="483334"/>
                                        </p:tgtEl>
                                        <p:attrNameLst>
                                          <p:attrName>ppt_x</p:attrName>
                                        </p:attrNameLst>
                                      </p:cBhvr>
                                      <p:tavLst>
                                        <p:tav tm="0">
                                          <p:val>
                                            <p:strVal val="0-#ppt_w/2"/>
                                          </p:val>
                                        </p:tav>
                                        <p:tav tm="100000">
                                          <p:val>
                                            <p:strVal val="#ppt_x"/>
                                          </p:val>
                                        </p:tav>
                                      </p:tavLst>
                                    </p:anim>
                                    <p:anim calcmode="lin" valueType="num">
                                      <p:cBhvr additive="base">
                                        <p:cTn id="26" dur="500" fill="hold"/>
                                        <p:tgtEl>
                                          <p:spTgt spid="483334"/>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nodeType="clickEffect">
                                  <p:stCondLst>
                                    <p:cond delay="0"/>
                                  </p:stCondLst>
                                  <p:childTnLst>
                                    <p:set>
                                      <p:cBhvr>
                                        <p:cTn id="30" dur="1" fill="hold">
                                          <p:stCondLst>
                                            <p:cond delay="0"/>
                                          </p:stCondLst>
                                        </p:cTn>
                                        <p:tgtEl>
                                          <p:spTgt spid="483335"/>
                                        </p:tgtEl>
                                        <p:attrNameLst>
                                          <p:attrName>style.visibility</p:attrName>
                                        </p:attrNameLst>
                                      </p:cBhvr>
                                      <p:to>
                                        <p:strVal val="visible"/>
                                      </p:to>
                                    </p:set>
                                    <p:anim calcmode="lin" valueType="num">
                                      <p:cBhvr additive="base">
                                        <p:cTn id="31" dur="500" fill="hold"/>
                                        <p:tgtEl>
                                          <p:spTgt spid="483335"/>
                                        </p:tgtEl>
                                        <p:attrNameLst>
                                          <p:attrName>ppt_x</p:attrName>
                                        </p:attrNameLst>
                                      </p:cBhvr>
                                      <p:tavLst>
                                        <p:tav tm="0">
                                          <p:val>
                                            <p:strVal val="0-#ppt_w/2"/>
                                          </p:val>
                                        </p:tav>
                                        <p:tav tm="100000">
                                          <p:val>
                                            <p:strVal val="#ppt_x"/>
                                          </p:val>
                                        </p:tav>
                                      </p:tavLst>
                                    </p:anim>
                                    <p:anim calcmode="lin" valueType="num">
                                      <p:cBhvr additive="base">
                                        <p:cTn id="32" dur="500" fill="hold"/>
                                        <p:tgtEl>
                                          <p:spTgt spid="4833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3331" grpId="0"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5" name="Rectangle 3"/>
          <p:cNvSpPr>
            <a:spLocks noChangeArrowheads="1"/>
          </p:cNvSpPr>
          <p:nvPr/>
        </p:nvSpPr>
        <p:spPr bwMode="auto">
          <a:xfrm>
            <a:off x="381000" y="533400"/>
            <a:ext cx="3792538"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atin typeface="Arial" panose="020B0604020202020204" pitchFamily="34" charset="0"/>
              </a:rPr>
              <a:t>Transform the derivatives :</a:t>
            </a:r>
          </a:p>
        </p:txBody>
      </p:sp>
      <p:pic>
        <p:nvPicPr>
          <p:cNvPr id="48435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1295400"/>
            <a:ext cx="4038600" cy="98583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8435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2895600"/>
            <a:ext cx="3733800" cy="10033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84358"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00200" y="3886200"/>
            <a:ext cx="4800600" cy="125571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84359"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5257800"/>
            <a:ext cx="5257800" cy="15589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7" name="Group 16"/>
          <p:cNvGrpSpPr>
            <a:grpSpLocks/>
          </p:cNvGrpSpPr>
          <p:nvPr/>
        </p:nvGrpSpPr>
        <p:grpSpPr bwMode="auto">
          <a:xfrm>
            <a:off x="0" y="0"/>
            <a:ext cx="9144000" cy="6858000"/>
            <a:chOff x="0" y="0"/>
            <a:chExt cx="9144000" cy="6858000"/>
          </a:xfrm>
        </p:grpSpPr>
        <p:grpSp>
          <p:nvGrpSpPr>
            <p:cNvPr id="8" name="Group 8"/>
            <p:cNvGrpSpPr>
              <a:grpSpLocks/>
            </p:cNvGrpSpPr>
            <p:nvPr/>
          </p:nvGrpSpPr>
          <p:grpSpPr bwMode="auto">
            <a:xfrm>
              <a:off x="0" y="0"/>
              <a:ext cx="9144000" cy="6858000"/>
              <a:chOff x="0" y="0"/>
              <a:chExt cx="5760" cy="4320"/>
            </a:xfrm>
          </p:grpSpPr>
          <p:grpSp>
            <p:nvGrpSpPr>
              <p:cNvPr id="11" name="Group 10"/>
              <p:cNvGrpSpPr>
                <a:grpSpLocks/>
              </p:cNvGrpSpPr>
              <p:nvPr/>
            </p:nvGrpSpPr>
            <p:grpSpPr bwMode="auto">
              <a:xfrm>
                <a:off x="0" y="0"/>
                <a:ext cx="192" cy="4320"/>
                <a:chOff x="0" y="-48"/>
                <a:chExt cx="144" cy="4368"/>
              </a:xfrm>
            </p:grpSpPr>
            <p:sp>
              <p:nvSpPr>
                <p:cNvPr id="21"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2"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2" name="Group 12"/>
              <p:cNvGrpSpPr>
                <a:grpSpLocks/>
              </p:cNvGrpSpPr>
              <p:nvPr/>
            </p:nvGrpSpPr>
            <p:grpSpPr bwMode="auto">
              <a:xfrm>
                <a:off x="5674" y="24"/>
                <a:ext cx="86" cy="4296"/>
                <a:chOff x="5616" y="-48"/>
                <a:chExt cx="144" cy="4368"/>
              </a:xfrm>
            </p:grpSpPr>
            <p:sp>
              <p:nvSpPr>
                <p:cNvPr id="19"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0"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3" name="Group 12"/>
              <p:cNvGrpSpPr>
                <a:grpSpLocks/>
              </p:cNvGrpSpPr>
              <p:nvPr/>
            </p:nvGrpSpPr>
            <p:grpSpPr bwMode="auto">
              <a:xfrm>
                <a:off x="144" y="0"/>
                <a:ext cx="5616" cy="144"/>
                <a:chOff x="96" y="-48"/>
                <a:chExt cx="5520" cy="144"/>
              </a:xfrm>
            </p:grpSpPr>
            <p:sp>
              <p:nvSpPr>
                <p:cNvPr id="17"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8"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4" name="Group 18"/>
              <p:cNvGrpSpPr>
                <a:grpSpLocks/>
              </p:cNvGrpSpPr>
              <p:nvPr/>
            </p:nvGrpSpPr>
            <p:grpSpPr bwMode="auto">
              <a:xfrm>
                <a:off x="144" y="4234"/>
                <a:ext cx="5616" cy="86"/>
                <a:chOff x="96" y="4176"/>
                <a:chExt cx="5520" cy="144"/>
              </a:xfrm>
            </p:grpSpPr>
            <p:sp>
              <p:nvSpPr>
                <p:cNvPr id="15"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6"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9" name="Rectangle 1945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25103946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84355"/>
                                        </p:tgtEl>
                                        <p:attrNameLst>
                                          <p:attrName>style.visibility</p:attrName>
                                        </p:attrNameLst>
                                      </p:cBhvr>
                                      <p:to>
                                        <p:strVal val="visible"/>
                                      </p:to>
                                    </p:set>
                                    <p:anim calcmode="lin" valueType="num">
                                      <p:cBhvr additive="base">
                                        <p:cTn id="7" dur="500" fill="hold"/>
                                        <p:tgtEl>
                                          <p:spTgt spid="484355"/>
                                        </p:tgtEl>
                                        <p:attrNameLst>
                                          <p:attrName>ppt_x</p:attrName>
                                        </p:attrNameLst>
                                      </p:cBhvr>
                                      <p:tavLst>
                                        <p:tav tm="0">
                                          <p:val>
                                            <p:strVal val="0-#ppt_w/2"/>
                                          </p:val>
                                        </p:tav>
                                        <p:tav tm="100000">
                                          <p:val>
                                            <p:strVal val="#ppt_x"/>
                                          </p:val>
                                        </p:tav>
                                      </p:tavLst>
                                    </p:anim>
                                    <p:anim calcmode="lin" valueType="num">
                                      <p:cBhvr additive="base">
                                        <p:cTn id="8" dur="500" fill="hold"/>
                                        <p:tgtEl>
                                          <p:spTgt spid="484355"/>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484356"/>
                                        </p:tgtEl>
                                        <p:attrNameLst>
                                          <p:attrName>style.visibility</p:attrName>
                                        </p:attrNameLst>
                                      </p:cBhvr>
                                      <p:to>
                                        <p:strVal val="visible"/>
                                      </p:to>
                                    </p:set>
                                    <p:anim calcmode="lin" valueType="num">
                                      <p:cBhvr additive="base">
                                        <p:cTn id="13" dur="500" fill="hold"/>
                                        <p:tgtEl>
                                          <p:spTgt spid="484356"/>
                                        </p:tgtEl>
                                        <p:attrNameLst>
                                          <p:attrName>ppt_x</p:attrName>
                                        </p:attrNameLst>
                                      </p:cBhvr>
                                      <p:tavLst>
                                        <p:tav tm="0">
                                          <p:val>
                                            <p:strVal val="0-#ppt_w/2"/>
                                          </p:val>
                                        </p:tav>
                                        <p:tav tm="100000">
                                          <p:val>
                                            <p:strVal val="#ppt_x"/>
                                          </p:val>
                                        </p:tav>
                                      </p:tavLst>
                                    </p:anim>
                                    <p:anim calcmode="lin" valueType="num">
                                      <p:cBhvr additive="base">
                                        <p:cTn id="14" dur="500" fill="hold"/>
                                        <p:tgtEl>
                                          <p:spTgt spid="484356"/>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484357"/>
                                        </p:tgtEl>
                                        <p:attrNameLst>
                                          <p:attrName>style.visibility</p:attrName>
                                        </p:attrNameLst>
                                      </p:cBhvr>
                                      <p:to>
                                        <p:strVal val="visible"/>
                                      </p:to>
                                    </p:set>
                                    <p:anim calcmode="lin" valueType="num">
                                      <p:cBhvr additive="base">
                                        <p:cTn id="19" dur="500" fill="hold"/>
                                        <p:tgtEl>
                                          <p:spTgt spid="484357"/>
                                        </p:tgtEl>
                                        <p:attrNameLst>
                                          <p:attrName>ppt_x</p:attrName>
                                        </p:attrNameLst>
                                      </p:cBhvr>
                                      <p:tavLst>
                                        <p:tav tm="0">
                                          <p:val>
                                            <p:strVal val="0-#ppt_w/2"/>
                                          </p:val>
                                        </p:tav>
                                        <p:tav tm="100000">
                                          <p:val>
                                            <p:strVal val="#ppt_x"/>
                                          </p:val>
                                        </p:tav>
                                      </p:tavLst>
                                    </p:anim>
                                    <p:anim calcmode="lin" valueType="num">
                                      <p:cBhvr additive="base">
                                        <p:cTn id="20" dur="500" fill="hold"/>
                                        <p:tgtEl>
                                          <p:spTgt spid="484357"/>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nodeType="clickEffect">
                                  <p:stCondLst>
                                    <p:cond delay="0"/>
                                  </p:stCondLst>
                                  <p:childTnLst>
                                    <p:set>
                                      <p:cBhvr>
                                        <p:cTn id="24" dur="1" fill="hold">
                                          <p:stCondLst>
                                            <p:cond delay="0"/>
                                          </p:stCondLst>
                                        </p:cTn>
                                        <p:tgtEl>
                                          <p:spTgt spid="484358"/>
                                        </p:tgtEl>
                                        <p:attrNameLst>
                                          <p:attrName>style.visibility</p:attrName>
                                        </p:attrNameLst>
                                      </p:cBhvr>
                                      <p:to>
                                        <p:strVal val="visible"/>
                                      </p:to>
                                    </p:set>
                                    <p:anim calcmode="lin" valueType="num">
                                      <p:cBhvr additive="base">
                                        <p:cTn id="25" dur="500" fill="hold"/>
                                        <p:tgtEl>
                                          <p:spTgt spid="484358"/>
                                        </p:tgtEl>
                                        <p:attrNameLst>
                                          <p:attrName>ppt_x</p:attrName>
                                        </p:attrNameLst>
                                      </p:cBhvr>
                                      <p:tavLst>
                                        <p:tav tm="0">
                                          <p:val>
                                            <p:strVal val="0-#ppt_w/2"/>
                                          </p:val>
                                        </p:tav>
                                        <p:tav tm="100000">
                                          <p:val>
                                            <p:strVal val="#ppt_x"/>
                                          </p:val>
                                        </p:tav>
                                      </p:tavLst>
                                    </p:anim>
                                    <p:anim calcmode="lin" valueType="num">
                                      <p:cBhvr additive="base">
                                        <p:cTn id="26" dur="500" fill="hold"/>
                                        <p:tgtEl>
                                          <p:spTgt spid="484358"/>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nodeType="clickEffect">
                                  <p:stCondLst>
                                    <p:cond delay="0"/>
                                  </p:stCondLst>
                                  <p:childTnLst>
                                    <p:set>
                                      <p:cBhvr>
                                        <p:cTn id="30" dur="1" fill="hold">
                                          <p:stCondLst>
                                            <p:cond delay="0"/>
                                          </p:stCondLst>
                                        </p:cTn>
                                        <p:tgtEl>
                                          <p:spTgt spid="484359"/>
                                        </p:tgtEl>
                                        <p:attrNameLst>
                                          <p:attrName>style.visibility</p:attrName>
                                        </p:attrNameLst>
                                      </p:cBhvr>
                                      <p:to>
                                        <p:strVal val="visible"/>
                                      </p:to>
                                    </p:set>
                                    <p:anim calcmode="lin" valueType="num">
                                      <p:cBhvr additive="base">
                                        <p:cTn id="31" dur="500" fill="hold"/>
                                        <p:tgtEl>
                                          <p:spTgt spid="484359"/>
                                        </p:tgtEl>
                                        <p:attrNameLst>
                                          <p:attrName>ppt_x</p:attrName>
                                        </p:attrNameLst>
                                      </p:cBhvr>
                                      <p:tavLst>
                                        <p:tav tm="0">
                                          <p:val>
                                            <p:strVal val="0-#ppt_w/2"/>
                                          </p:val>
                                        </p:tav>
                                        <p:tav tm="100000">
                                          <p:val>
                                            <p:strVal val="#ppt_x"/>
                                          </p:val>
                                        </p:tav>
                                      </p:tavLst>
                                    </p:anim>
                                    <p:anim calcmode="lin" valueType="num">
                                      <p:cBhvr additive="base">
                                        <p:cTn id="32" dur="500" fill="hold"/>
                                        <p:tgtEl>
                                          <p:spTgt spid="4843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4355" grpId="0" autoUpdateAnimBg="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537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304800"/>
            <a:ext cx="1905000" cy="10541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8538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1752600"/>
            <a:ext cx="4191000" cy="12509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8538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3200400"/>
            <a:ext cx="4724400" cy="161766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85382"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81200" y="5181600"/>
            <a:ext cx="4267200" cy="134461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6" name="Group 16"/>
          <p:cNvGrpSpPr>
            <a:grpSpLocks/>
          </p:cNvGrpSpPr>
          <p:nvPr/>
        </p:nvGrpSpPr>
        <p:grpSpPr bwMode="auto">
          <a:xfrm>
            <a:off x="0" y="0"/>
            <a:ext cx="9144000" cy="6858000"/>
            <a:chOff x="0" y="0"/>
            <a:chExt cx="9144000" cy="6858000"/>
          </a:xfrm>
        </p:grpSpPr>
        <p:grpSp>
          <p:nvGrpSpPr>
            <p:cNvPr id="7" name="Group 8"/>
            <p:cNvGrpSpPr>
              <a:grpSpLocks/>
            </p:cNvGrpSpPr>
            <p:nvPr/>
          </p:nvGrpSpPr>
          <p:grpSpPr bwMode="auto">
            <a:xfrm>
              <a:off x="0" y="0"/>
              <a:ext cx="9144000" cy="6858000"/>
              <a:chOff x="0" y="0"/>
              <a:chExt cx="5760" cy="4320"/>
            </a:xfrm>
          </p:grpSpPr>
          <p:grpSp>
            <p:nvGrpSpPr>
              <p:cNvPr id="10" name="Group 9"/>
              <p:cNvGrpSpPr>
                <a:grpSpLocks/>
              </p:cNvGrpSpPr>
              <p:nvPr/>
            </p:nvGrpSpPr>
            <p:grpSpPr bwMode="auto">
              <a:xfrm>
                <a:off x="0" y="0"/>
                <a:ext cx="192" cy="4320"/>
                <a:chOff x="0" y="-48"/>
                <a:chExt cx="144" cy="4368"/>
              </a:xfrm>
            </p:grpSpPr>
            <p:sp>
              <p:nvSpPr>
                <p:cNvPr id="20"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1"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1" name="Group 12"/>
              <p:cNvGrpSpPr>
                <a:grpSpLocks/>
              </p:cNvGrpSpPr>
              <p:nvPr/>
            </p:nvGrpSpPr>
            <p:grpSpPr bwMode="auto">
              <a:xfrm>
                <a:off x="5674" y="24"/>
                <a:ext cx="86" cy="4296"/>
                <a:chOff x="5616" y="-48"/>
                <a:chExt cx="144" cy="4368"/>
              </a:xfrm>
            </p:grpSpPr>
            <p:sp>
              <p:nvSpPr>
                <p:cNvPr id="18"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9"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2" name="Group 11"/>
              <p:cNvGrpSpPr>
                <a:grpSpLocks/>
              </p:cNvGrpSpPr>
              <p:nvPr/>
            </p:nvGrpSpPr>
            <p:grpSpPr bwMode="auto">
              <a:xfrm>
                <a:off x="144" y="0"/>
                <a:ext cx="5616" cy="144"/>
                <a:chOff x="96" y="-48"/>
                <a:chExt cx="5520" cy="144"/>
              </a:xfrm>
            </p:grpSpPr>
            <p:sp>
              <p:nvSpPr>
                <p:cNvPr id="16" name="Rectangle 15"/>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7" name="Rectangle 16"/>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3" name="Group 18"/>
              <p:cNvGrpSpPr>
                <a:grpSpLocks/>
              </p:cNvGrpSpPr>
              <p:nvPr/>
            </p:nvGrpSpPr>
            <p:grpSpPr bwMode="auto">
              <a:xfrm>
                <a:off x="144" y="4234"/>
                <a:ext cx="5616" cy="86"/>
                <a:chOff x="96" y="4176"/>
                <a:chExt cx="5520" cy="144"/>
              </a:xfrm>
            </p:grpSpPr>
            <p:sp>
              <p:nvSpPr>
                <p:cNvPr id="14"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5"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8" name="Rectangle 1945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15592533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485379"/>
                                        </p:tgtEl>
                                        <p:attrNameLst>
                                          <p:attrName>style.visibility</p:attrName>
                                        </p:attrNameLst>
                                      </p:cBhvr>
                                      <p:to>
                                        <p:strVal val="visible"/>
                                      </p:to>
                                    </p:set>
                                    <p:anim calcmode="lin" valueType="num">
                                      <p:cBhvr additive="base">
                                        <p:cTn id="7" dur="500" fill="hold"/>
                                        <p:tgtEl>
                                          <p:spTgt spid="485379"/>
                                        </p:tgtEl>
                                        <p:attrNameLst>
                                          <p:attrName>ppt_x</p:attrName>
                                        </p:attrNameLst>
                                      </p:cBhvr>
                                      <p:tavLst>
                                        <p:tav tm="0">
                                          <p:val>
                                            <p:strVal val="0-#ppt_w/2"/>
                                          </p:val>
                                        </p:tav>
                                        <p:tav tm="100000">
                                          <p:val>
                                            <p:strVal val="#ppt_x"/>
                                          </p:val>
                                        </p:tav>
                                      </p:tavLst>
                                    </p:anim>
                                    <p:anim calcmode="lin" valueType="num">
                                      <p:cBhvr additive="base">
                                        <p:cTn id="8" dur="500" fill="hold"/>
                                        <p:tgtEl>
                                          <p:spTgt spid="485379"/>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485380"/>
                                        </p:tgtEl>
                                        <p:attrNameLst>
                                          <p:attrName>style.visibility</p:attrName>
                                        </p:attrNameLst>
                                      </p:cBhvr>
                                      <p:to>
                                        <p:strVal val="visible"/>
                                      </p:to>
                                    </p:set>
                                    <p:anim calcmode="lin" valueType="num">
                                      <p:cBhvr additive="base">
                                        <p:cTn id="13" dur="500" fill="hold"/>
                                        <p:tgtEl>
                                          <p:spTgt spid="485380"/>
                                        </p:tgtEl>
                                        <p:attrNameLst>
                                          <p:attrName>ppt_x</p:attrName>
                                        </p:attrNameLst>
                                      </p:cBhvr>
                                      <p:tavLst>
                                        <p:tav tm="0">
                                          <p:val>
                                            <p:strVal val="0-#ppt_w/2"/>
                                          </p:val>
                                        </p:tav>
                                        <p:tav tm="100000">
                                          <p:val>
                                            <p:strVal val="#ppt_x"/>
                                          </p:val>
                                        </p:tav>
                                      </p:tavLst>
                                    </p:anim>
                                    <p:anim calcmode="lin" valueType="num">
                                      <p:cBhvr additive="base">
                                        <p:cTn id="14" dur="500" fill="hold"/>
                                        <p:tgtEl>
                                          <p:spTgt spid="485380"/>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485381"/>
                                        </p:tgtEl>
                                        <p:attrNameLst>
                                          <p:attrName>style.visibility</p:attrName>
                                        </p:attrNameLst>
                                      </p:cBhvr>
                                      <p:to>
                                        <p:strVal val="visible"/>
                                      </p:to>
                                    </p:set>
                                    <p:anim calcmode="lin" valueType="num">
                                      <p:cBhvr additive="base">
                                        <p:cTn id="19" dur="500" fill="hold"/>
                                        <p:tgtEl>
                                          <p:spTgt spid="485381"/>
                                        </p:tgtEl>
                                        <p:attrNameLst>
                                          <p:attrName>ppt_x</p:attrName>
                                        </p:attrNameLst>
                                      </p:cBhvr>
                                      <p:tavLst>
                                        <p:tav tm="0">
                                          <p:val>
                                            <p:strVal val="0-#ppt_w/2"/>
                                          </p:val>
                                        </p:tav>
                                        <p:tav tm="100000">
                                          <p:val>
                                            <p:strVal val="#ppt_x"/>
                                          </p:val>
                                        </p:tav>
                                      </p:tavLst>
                                    </p:anim>
                                    <p:anim calcmode="lin" valueType="num">
                                      <p:cBhvr additive="base">
                                        <p:cTn id="20" dur="500" fill="hold"/>
                                        <p:tgtEl>
                                          <p:spTgt spid="485381"/>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nodeType="clickEffect">
                                  <p:stCondLst>
                                    <p:cond delay="0"/>
                                  </p:stCondLst>
                                  <p:childTnLst>
                                    <p:set>
                                      <p:cBhvr>
                                        <p:cTn id="24" dur="1" fill="hold">
                                          <p:stCondLst>
                                            <p:cond delay="0"/>
                                          </p:stCondLst>
                                        </p:cTn>
                                        <p:tgtEl>
                                          <p:spTgt spid="485382"/>
                                        </p:tgtEl>
                                        <p:attrNameLst>
                                          <p:attrName>style.visibility</p:attrName>
                                        </p:attrNameLst>
                                      </p:cBhvr>
                                      <p:to>
                                        <p:strVal val="visible"/>
                                      </p:to>
                                    </p:set>
                                    <p:anim calcmode="lin" valueType="num">
                                      <p:cBhvr additive="base">
                                        <p:cTn id="25" dur="500" fill="hold"/>
                                        <p:tgtEl>
                                          <p:spTgt spid="485382"/>
                                        </p:tgtEl>
                                        <p:attrNameLst>
                                          <p:attrName>ppt_x</p:attrName>
                                        </p:attrNameLst>
                                      </p:cBhvr>
                                      <p:tavLst>
                                        <p:tav tm="0">
                                          <p:val>
                                            <p:strVal val="0-#ppt_w/2"/>
                                          </p:val>
                                        </p:tav>
                                        <p:tav tm="100000">
                                          <p:val>
                                            <p:strVal val="#ppt_x"/>
                                          </p:val>
                                        </p:tav>
                                      </p:tavLst>
                                    </p:anim>
                                    <p:anim calcmode="lin" valueType="num">
                                      <p:cBhvr additive="base">
                                        <p:cTn id="26" dur="500" fill="hold"/>
                                        <p:tgtEl>
                                          <p:spTgt spid="48538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640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304800"/>
            <a:ext cx="3200400" cy="9413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8640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676400"/>
            <a:ext cx="4191000" cy="12033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8640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1600" y="3657600"/>
            <a:ext cx="2743200" cy="11842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86408" name="Group 8"/>
          <p:cNvGrpSpPr>
            <a:grpSpLocks/>
          </p:cNvGrpSpPr>
          <p:nvPr/>
        </p:nvGrpSpPr>
        <p:grpSpPr bwMode="auto">
          <a:xfrm>
            <a:off x="457200" y="5029200"/>
            <a:ext cx="7848600" cy="1341438"/>
            <a:chOff x="288" y="3168"/>
            <a:chExt cx="4944" cy="845"/>
          </a:xfrm>
        </p:grpSpPr>
        <p:pic>
          <p:nvPicPr>
            <p:cNvPr id="486406"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8" y="3216"/>
              <a:ext cx="4944" cy="79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86407" name="Rectangle 7"/>
            <p:cNvSpPr>
              <a:spLocks noChangeArrowheads="1"/>
            </p:cNvSpPr>
            <p:nvPr/>
          </p:nvSpPr>
          <p:spPr bwMode="auto">
            <a:xfrm>
              <a:off x="3072" y="3168"/>
              <a:ext cx="432" cy="19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grpSp>
      <p:grpSp>
        <p:nvGrpSpPr>
          <p:cNvPr id="8" name="Group 16"/>
          <p:cNvGrpSpPr>
            <a:grpSpLocks/>
          </p:cNvGrpSpPr>
          <p:nvPr/>
        </p:nvGrpSpPr>
        <p:grpSpPr bwMode="auto">
          <a:xfrm>
            <a:off x="0" y="0"/>
            <a:ext cx="9144000" cy="6858000"/>
            <a:chOff x="0" y="0"/>
            <a:chExt cx="9144000" cy="6858000"/>
          </a:xfrm>
        </p:grpSpPr>
        <p:grpSp>
          <p:nvGrpSpPr>
            <p:cNvPr id="9" name="Group 8"/>
            <p:cNvGrpSpPr>
              <a:grpSpLocks/>
            </p:cNvGrpSpPr>
            <p:nvPr/>
          </p:nvGrpSpPr>
          <p:grpSpPr bwMode="auto">
            <a:xfrm>
              <a:off x="0" y="0"/>
              <a:ext cx="9144000" cy="6858000"/>
              <a:chOff x="0" y="0"/>
              <a:chExt cx="5760" cy="4320"/>
            </a:xfrm>
          </p:grpSpPr>
          <p:grpSp>
            <p:nvGrpSpPr>
              <p:cNvPr id="12" name="Group 11"/>
              <p:cNvGrpSpPr>
                <a:grpSpLocks/>
              </p:cNvGrpSpPr>
              <p:nvPr/>
            </p:nvGrpSpPr>
            <p:grpSpPr bwMode="auto">
              <a:xfrm>
                <a:off x="0" y="0"/>
                <a:ext cx="192" cy="4320"/>
                <a:chOff x="0" y="-48"/>
                <a:chExt cx="144" cy="4368"/>
              </a:xfrm>
            </p:grpSpPr>
            <p:sp>
              <p:nvSpPr>
                <p:cNvPr id="22"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3"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3" name="Group 12"/>
              <p:cNvGrpSpPr>
                <a:grpSpLocks/>
              </p:cNvGrpSpPr>
              <p:nvPr/>
            </p:nvGrpSpPr>
            <p:grpSpPr bwMode="auto">
              <a:xfrm>
                <a:off x="5674" y="24"/>
                <a:ext cx="86" cy="4296"/>
                <a:chOff x="5616" y="-48"/>
                <a:chExt cx="144" cy="4368"/>
              </a:xfrm>
            </p:grpSpPr>
            <p:sp>
              <p:nvSpPr>
                <p:cNvPr id="20"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1"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4" name="Group 13"/>
              <p:cNvGrpSpPr>
                <a:grpSpLocks/>
              </p:cNvGrpSpPr>
              <p:nvPr/>
            </p:nvGrpSpPr>
            <p:grpSpPr bwMode="auto">
              <a:xfrm>
                <a:off x="144" y="0"/>
                <a:ext cx="5616" cy="144"/>
                <a:chOff x="96" y="-48"/>
                <a:chExt cx="5520" cy="144"/>
              </a:xfrm>
            </p:grpSpPr>
            <p:sp>
              <p:nvSpPr>
                <p:cNvPr id="18" name="Rectangle 1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9" name="Rectangle 1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5" name="Group 18"/>
              <p:cNvGrpSpPr>
                <a:grpSpLocks/>
              </p:cNvGrpSpPr>
              <p:nvPr/>
            </p:nvGrpSpPr>
            <p:grpSpPr bwMode="auto">
              <a:xfrm>
                <a:off x="144" y="4234"/>
                <a:ext cx="5616" cy="86"/>
                <a:chOff x="96" y="4176"/>
                <a:chExt cx="5520" cy="144"/>
              </a:xfrm>
            </p:grpSpPr>
            <p:sp>
              <p:nvSpPr>
                <p:cNvPr id="16"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7"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10" name="Rectangle 1945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54978238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486403"/>
                                        </p:tgtEl>
                                        <p:attrNameLst>
                                          <p:attrName>style.visibility</p:attrName>
                                        </p:attrNameLst>
                                      </p:cBhvr>
                                      <p:to>
                                        <p:strVal val="visible"/>
                                      </p:to>
                                    </p:set>
                                    <p:anim calcmode="lin" valueType="num">
                                      <p:cBhvr additive="base">
                                        <p:cTn id="7" dur="500" fill="hold"/>
                                        <p:tgtEl>
                                          <p:spTgt spid="486403"/>
                                        </p:tgtEl>
                                        <p:attrNameLst>
                                          <p:attrName>ppt_x</p:attrName>
                                        </p:attrNameLst>
                                      </p:cBhvr>
                                      <p:tavLst>
                                        <p:tav tm="0">
                                          <p:val>
                                            <p:strVal val="0-#ppt_w/2"/>
                                          </p:val>
                                        </p:tav>
                                        <p:tav tm="100000">
                                          <p:val>
                                            <p:strVal val="#ppt_x"/>
                                          </p:val>
                                        </p:tav>
                                      </p:tavLst>
                                    </p:anim>
                                    <p:anim calcmode="lin" valueType="num">
                                      <p:cBhvr additive="base">
                                        <p:cTn id="8" dur="500" fill="hold"/>
                                        <p:tgtEl>
                                          <p:spTgt spid="486403"/>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486404"/>
                                        </p:tgtEl>
                                        <p:attrNameLst>
                                          <p:attrName>style.visibility</p:attrName>
                                        </p:attrNameLst>
                                      </p:cBhvr>
                                      <p:to>
                                        <p:strVal val="visible"/>
                                      </p:to>
                                    </p:set>
                                    <p:anim calcmode="lin" valueType="num">
                                      <p:cBhvr additive="base">
                                        <p:cTn id="13" dur="500" fill="hold"/>
                                        <p:tgtEl>
                                          <p:spTgt spid="486404"/>
                                        </p:tgtEl>
                                        <p:attrNameLst>
                                          <p:attrName>ppt_x</p:attrName>
                                        </p:attrNameLst>
                                      </p:cBhvr>
                                      <p:tavLst>
                                        <p:tav tm="0">
                                          <p:val>
                                            <p:strVal val="0-#ppt_w/2"/>
                                          </p:val>
                                        </p:tav>
                                        <p:tav tm="100000">
                                          <p:val>
                                            <p:strVal val="#ppt_x"/>
                                          </p:val>
                                        </p:tav>
                                      </p:tavLst>
                                    </p:anim>
                                    <p:anim calcmode="lin" valueType="num">
                                      <p:cBhvr additive="base">
                                        <p:cTn id="14" dur="500" fill="hold"/>
                                        <p:tgtEl>
                                          <p:spTgt spid="486404"/>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486405"/>
                                        </p:tgtEl>
                                        <p:attrNameLst>
                                          <p:attrName>style.visibility</p:attrName>
                                        </p:attrNameLst>
                                      </p:cBhvr>
                                      <p:to>
                                        <p:strVal val="visible"/>
                                      </p:to>
                                    </p:set>
                                    <p:anim calcmode="lin" valueType="num">
                                      <p:cBhvr additive="base">
                                        <p:cTn id="19" dur="500" fill="hold"/>
                                        <p:tgtEl>
                                          <p:spTgt spid="486405"/>
                                        </p:tgtEl>
                                        <p:attrNameLst>
                                          <p:attrName>ppt_x</p:attrName>
                                        </p:attrNameLst>
                                      </p:cBhvr>
                                      <p:tavLst>
                                        <p:tav tm="0">
                                          <p:val>
                                            <p:strVal val="0-#ppt_w/2"/>
                                          </p:val>
                                        </p:tav>
                                        <p:tav tm="100000">
                                          <p:val>
                                            <p:strVal val="#ppt_x"/>
                                          </p:val>
                                        </p:tav>
                                      </p:tavLst>
                                    </p:anim>
                                    <p:anim calcmode="lin" valueType="num">
                                      <p:cBhvr additive="base">
                                        <p:cTn id="20" dur="500" fill="hold"/>
                                        <p:tgtEl>
                                          <p:spTgt spid="486405"/>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nodeType="clickEffect">
                                  <p:stCondLst>
                                    <p:cond delay="0"/>
                                  </p:stCondLst>
                                  <p:childTnLst>
                                    <p:set>
                                      <p:cBhvr>
                                        <p:cTn id="24" dur="1" fill="hold">
                                          <p:stCondLst>
                                            <p:cond delay="0"/>
                                          </p:stCondLst>
                                        </p:cTn>
                                        <p:tgtEl>
                                          <p:spTgt spid="486408"/>
                                        </p:tgtEl>
                                        <p:attrNameLst>
                                          <p:attrName>style.visibility</p:attrName>
                                        </p:attrNameLst>
                                      </p:cBhvr>
                                      <p:to>
                                        <p:strVal val="visible"/>
                                      </p:to>
                                    </p:set>
                                    <p:anim calcmode="lin" valueType="num">
                                      <p:cBhvr additive="base">
                                        <p:cTn id="25" dur="500" fill="hold"/>
                                        <p:tgtEl>
                                          <p:spTgt spid="486408"/>
                                        </p:tgtEl>
                                        <p:attrNameLst>
                                          <p:attrName>ppt_x</p:attrName>
                                        </p:attrNameLst>
                                      </p:cBhvr>
                                      <p:tavLst>
                                        <p:tav tm="0">
                                          <p:val>
                                            <p:strVal val="0-#ppt_w/2"/>
                                          </p:val>
                                        </p:tav>
                                        <p:tav tm="100000">
                                          <p:val>
                                            <p:strVal val="#ppt_x"/>
                                          </p:val>
                                        </p:tav>
                                      </p:tavLst>
                                    </p:anim>
                                    <p:anim calcmode="lin" valueType="num">
                                      <p:cBhvr additive="base">
                                        <p:cTn id="26" dur="500" fill="hold"/>
                                        <p:tgtEl>
                                          <p:spTgt spid="48640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74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609600"/>
            <a:ext cx="6934200" cy="12668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874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2590800"/>
            <a:ext cx="7467600" cy="15113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8742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6400" y="4724400"/>
            <a:ext cx="4724400" cy="134143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 name="Group 16"/>
          <p:cNvGrpSpPr>
            <a:grpSpLocks/>
          </p:cNvGrpSpPr>
          <p:nvPr/>
        </p:nvGrpSpPr>
        <p:grpSpPr bwMode="auto">
          <a:xfrm>
            <a:off x="0" y="0"/>
            <a:ext cx="9144000" cy="6858000"/>
            <a:chOff x="0" y="0"/>
            <a:chExt cx="9144000" cy="6858000"/>
          </a:xfrm>
        </p:grpSpPr>
        <p:grpSp>
          <p:nvGrpSpPr>
            <p:cNvPr id="6" name="Group 8"/>
            <p:cNvGrpSpPr>
              <a:grpSpLocks/>
            </p:cNvGrpSpPr>
            <p:nvPr/>
          </p:nvGrpSpPr>
          <p:grpSpPr bwMode="auto">
            <a:xfrm>
              <a:off x="0" y="0"/>
              <a:ext cx="9144000" cy="6858000"/>
              <a:chOff x="0" y="0"/>
              <a:chExt cx="5760" cy="4320"/>
            </a:xfrm>
          </p:grpSpPr>
          <p:grpSp>
            <p:nvGrpSpPr>
              <p:cNvPr id="9" name="Group 8"/>
              <p:cNvGrpSpPr>
                <a:grpSpLocks/>
              </p:cNvGrpSpPr>
              <p:nvPr/>
            </p:nvGrpSpPr>
            <p:grpSpPr bwMode="auto">
              <a:xfrm>
                <a:off x="0" y="0"/>
                <a:ext cx="192" cy="4320"/>
                <a:chOff x="0" y="-48"/>
                <a:chExt cx="144" cy="4368"/>
              </a:xfrm>
            </p:grpSpPr>
            <p:sp>
              <p:nvSpPr>
                <p:cNvPr id="19"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0"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0" name="Group 12"/>
              <p:cNvGrpSpPr>
                <a:grpSpLocks/>
              </p:cNvGrpSpPr>
              <p:nvPr/>
            </p:nvGrpSpPr>
            <p:grpSpPr bwMode="auto">
              <a:xfrm>
                <a:off x="5674" y="24"/>
                <a:ext cx="86" cy="4296"/>
                <a:chOff x="5616" y="-48"/>
                <a:chExt cx="144" cy="4368"/>
              </a:xfrm>
            </p:grpSpPr>
            <p:sp>
              <p:nvSpPr>
                <p:cNvPr id="17"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8"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1" name="Group 10"/>
              <p:cNvGrpSpPr>
                <a:grpSpLocks/>
              </p:cNvGrpSpPr>
              <p:nvPr/>
            </p:nvGrpSpPr>
            <p:grpSpPr bwMode="auto">
              <a:xfrm>
                <a:off x="144" y="0"/>
                <a:ext cx="5616" cy="144"/>
                <a:chOff x="96" y="-48"/>
                <a:chExt cx="5520" cy="144"/>
              </a:xfrm>
            </p:grpSpPr>
            <p:sp>
              <p:nvSpPr>
                <p:cNvPr id="15" name="Rectangle 14"/>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6" name="Rectangle 15"/>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2" name="Group 18"/>
              <p:cNvGrpSpPr>
                <a:grpSpLocks/>
              </p:cNvGrpSpPr>
              <p:nvPr/>
            </p:nvGrpSpPr>
            <p:grpSpPr bwMode="auto">
              <a:xfrm>
                <a:off x="144" y="4234"/>
                <a:ext cx="5616" cy="86"/>
                <a:chOff x="96" y="4176"/>
                <a:chExt cx="5520" cy="144"/>
              </a:xfrm>
            </p:grpSpPr>
            <p:sp>
              <p:nvSpPr>
                <p:cNvPr id="13"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4"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7" name="Rectangle 1945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015266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487427"/>
                                        </p:tgtEl>
                                        <p:attrNameLst>
                                          <p:attrName>style.visibility</p:attrName>
                                        </p:attrNameLst>
                                      </p:cBhvr>
                                      <p:to>
                                        <p:strVal val="visible"/>
                                      </p:to>
                                    </p:set>
                                    <p:anim calcmode="lin" valueType="num">
                                      <p:cBhvr additive="base">
                                        <p:cTn id="7" dur="500" fill="hold"/>
                                        <p:tgtEl>
                                          <p:spTgt spid="487427"/>
                                        </p:tgtEl>
                                        <p:attrNameLst>
                                          <p:attrName>ppt_x</p:attrName>
                                        </p:attrNameLst>
                                      </p:cBhvr>
                                      <p:tavLst>
                                        <p:tav tm="0">
                                          <p:val>
                                            <p:strVal val="0-#ppt_w/2"/>
                                          </p:val>
                                        </p:tav>
                                        <p:tav tm="100000">
                                          <p:val>
                                            <p:strVal val="#ppt_x"/>
                                          </p:val>
                                        </p:tav>
                                      </p:tavLst>
                                    </p:anim>
                                    <p:anim calcmode="lin" valueType="num">
                                      <p:cBhvr additive="base">
                                        <p:cTn id="8" dur="500" fill="hold"/>
                                        <p:tgtEl>
                                          <p:spTgt spid="487427"/>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487428"/>
                                        </p:tgtEl>
                                        <p:attrNameLst>
                                          <p:attrName>style.visibility</p:attrName>
                                        </p:attrNameLst>
                                      </p:cBhvr>
                                      <p:to>
                                        <p:strVal val="visible"/>
                                      </p:to>
                                    </p:set>
                                    <p:anim calcmode="lin" valueType="num">
                                      <p:cBhvr additive="base">
                                        <p:cTn id="13" dur="500" fill="hold"/>
                                        <p:tgtEl>
                                          <p:spTgt spid="487428"/>
                                        </p:tgtEl>
                                        <p:attrNameLst>
                                          <p:attrName>ppt_x</p:attrName>
                                        </p:attrNameLst>
                                      </p:cBhvr>
                                      <p:tavLst>
                                        <p:tav tm="0">
                                          <p:val>
                                            <p:strVal val="0-#ppt_w/2"/>
                                          </p:val>
                                        </p:tav>
                                        <p:tav tm="100000">
                                          <p:val>
                                            <p:strVal val="#ppt_x"/>
                                          </p:val>
                                        </p:tav>
                                      </p:tavLst>
                                    </p:anim>
                                    <p:anim calcmode="lin" valueType="num">
                                      <p:cBhvr additive="base">
                                        <p:cTn id="14" dur="500" fill="hold"/>
                                        <p:tgtEl>
                                          <p:spTgt spid="487428"/>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487429"/>
                                        </p:tgtEl>
                                        <p:attrNameLst>
                                          <p:attrName>style.visibility</p:attrName>
                                        </p:attrNameLst>
                                      </p:cBhvr>
                                      <p:to>
                                        <p:strVal val="visible"/>
                                      </p:to>
                                    </p:set>
                                    <p:anim calcmode="lin" valueType="num">
                                      <p:cBhvr additive="base">
                                        <p:cTn id="19" dur="500" fill="hold"/>
                                        <p:tgtEl>
                                          <p:spTgt spid="487429"/>
                                        </p:tgtEl>
                                        <p:attrNameLst>
                                          <p:attrName>ppt_x</p:attrName>
                                        </p:attrNameLst>
                                      </p:cBhvr>
                                      <p:tavLst>
                                        <p:tav tm="0">
                                          <p:val>
                                            <p:strVal val="0-#ppt_w/2"/>
                                          </p:val>
                                        </p:tav>
                                        <p:tav tm="100000">
                                          <p:val>
                                            <p:strVal val="#ppt_x"/>
                                          </p:val>
                                        </p:tav>
                                      </p:tavLst>
                                    </p:anim>
                                    <p:anim calcmode="lin" valueType="num">
                                      <p:cBhvr additive="base">
                                        <p:cTn id="20" dur="500" fill="hold"/>
                                        <p:tgtEl>
                                          <p:spTgt spid="4874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84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381000"/>
            <a:ext cx="6096000" cy="19621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884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743200"/>
            <a:ext cx="8839200" cy="202406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8845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5334000"/>
            <a:ext cx="1447800" cy="10223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88454"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67000" y="4953000"/>
            <a:ext cx="5791200" cy="16414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6" name="Group 16"/>
          <p:cNvGrpSpPr>
            <a:grpSpLocks/>
          </p:cNvGrpSpPr>
          <p:nvPr/>
        </p:nvGrpSpPr>
        <p:grpSpPr bwMode="auto">
          <a:xfrm>
            <a:off x="0" y="0"/>
            <a:ext cx="9144000" cy="6858000"/>
            <a:chOff x="0" y="0"/>
            <a:chExt cx="9144000" cy="6858000"/>
          </a:xfrm>
        </p:grpSpPr>
        <p:grpSp>
          <p:nvGrpSpPr>
            <p:cNvPr id="7" name="Group 8"/>
            <p:cNvGrpSpPr>
              <a:grpSpLocks/>
            </p:cNvGrpSpPr>
            <p:nvPr/>
          </p:nvGrpSpPr>
          <p:grpSpPr bwMode="auto">
            <a:xfrm>
              <a:off x="0" y="0"/>
              <a:ext cx="9144000" cy="6858000"/>
              <a:chOff x="0" y="0"/>
              <a:chExt cx="5760" cy="4320"/>
            </a:xfrm>
          </p:grpSpPr>
          <p:grpSp>
            <p:nvGrpSpPr>
              <p:cNvPr id="10" name="Group 9"/>
              <p:cNvGrpSpPr>
                <a:grpSpLocks/>
              </p:cNvGrpSpPr>
              <p:nvPr/>
            </p:nvGrpSpPr>
            <p:grpSpPr bwMode="auto">
              <a:xfrm>
                <a:off x="0" y="0"/>
                <a:ext cx="192" cy="4320"/>
                <a:chOff x="0" y="-48"/>
                <a:chExt cx="144" cy="4368"/>
              </a:xfrm>
            </p:grpSpPr>
            <p:sp>
              <p:nvSpPr>
                <p:cNvPr id="20"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1"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1" name="Group 12"/>
              <p:cNvGrpSpPr>
                <a:grpSpLocks/>
              </p:cNvGrpSpPr>
              <p:nvPr/>
            </p:nvGrpSpPr>
            <p:grpSpPr bwMode="auto">
              <a:xfrm>
                <a:off x="5674" y="24"/>
                <a:ext cx="86" cy="4296"/>
                <a:chOff x="5616" y="-48"/>
                <a:chExt cx="144" cy="4368"/>
              </a:xfrm>
            </p:grpSpPr>
            <p:sp>
              <p:nvSpPr>
                <p:cNvPr id="18"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9"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2" name="Group 11"/>
              <p:cNvGrpSpPr>
                <a:grpSpLocks/>
              </p:cNvGrpSpPr>
              <p:nvPr/>
            </p:nvGrpSpPr>
            <p:grpSpPr bwMode="auto">
              <a:xfrm>
                <a:off x="144" y="0"/>
                <a:ext cx="5616" cy="144"/>
                <a:chOff x="96" y="-48"/>
                <a:chExt cx="5520" cy="144"/>
              </a:xfrm>
            </p:grpSpPr>
            <p:sp>
              <p:nvSpPr>
                <p:cNvPr id="16" name="Rectangle 15"/>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7" name="Rectangle 16"/>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3" name="Group 18"/>
              <p:cNvGrpSpPr>
                <a:grpSpLocks/>
              </p:cNvGrpSpPr>
              <p:nvPr/>
            </p:nvGrpSpPr>
            <p:grpSpPr bwMode="auto">
              <a:xfrm>
                <a:off x="144" y="4234"/>
                <a:ext cx="5616" cy="86"/>
                <a:chOff x="96" y="4176"/>
                <a:chExt cx="5520" cy="144"/>
              </a:xfrm>
            </p:grpSpPr>
            <p:sp>
              <p:nvSpPr>
                <p:cNvPr id="14"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5"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8" name="Rectangle 1945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16926634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488451"/>
                                        </p:tgtEl>
                                        <p:attrNameLst>
                                          <p:attrName>style.visibility</p:attrName>
                                        </p:attrNameLst>
                                      </p:cBhvr>
                                      <p:to>
                                        <p:strVal val="visible"/>
                                      </p:to>
                                    </p:set>
                                    <p:anim calcmode="lin" valueType="num">
                                      <p:cBhvr additive="base">
                                        <p:cTn id="7" dur="500" fill="hold"/>
                                        <p:tgtEl>
                                          <p:spTgt spid="488451"/>
                                        </p:tgtEl>
                                        <p:attrNameLst>
                                          <p:attrName>ppt_x</p:attrName>
                                        </p:attrNameLst>
                                      </p:cBhvr>
                                      <p:tavLst>
                                        <p:tav tm="0">
                                          <p:val>
                                            <p:strVal val="0-#ppt_w/2"/>
                                          </p:val>
                                        </p:tav>
                                        <p:tav tm="100000">
                                          <p:val>
                                            <p:strVal val="#ppt_x"/>
                                          </p:val>
                                        </p:tav>
                                      </p:tavLst>
                                    </p:anim>
                                    <p:anim calcmode="lin" valueType="num">
                                      <p:cBhvr additive="base">
                                        <p:cTn id="8" dur="500" fill="hold"/>
                                        <p:tgtEl>
                                          <p:spTgt spid="488451"/>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488452"/>
                                        </p:tgtEl>
                                        <p:attrNameLst>
                                          <p:attrName>style.visibility</p:attrName>
                                        </p:attrNameLst>
                                      </p:cBhvr>
                                      <p:to>
                                        <p:strVal val="visible"/>
                                      </p:to>
                                    </p:set>
                                    <p:anim calcmode="lin" valueType="num">
                                      <p:cBhvr additive="base">
                                        <p:cTn id="13" dur="500" fill="hold"/>
                                        <p:tgtEl>
                                          <p:spTgt spid="488452"/>
                                        </p:tgtEl>
                                        <p:attrNameLst>
                                          <p:attrName>ppt_x</p:attrName>
                                        </p:attrNameLst>
                                      </p:cBhvr>
                                      <p:tavLst>
                                        <p:tav tm="0">
                                          <p:val>
                                            <p:strVal val="0-#ppt_w/2"/>
                                          </p:val>
                                        </p:tav>
                                        <p:tav tm="100000">
                                          <p:val>
                                            <p:strVal val="#ppt_x"/>
                                          </p:val>
                                        </p:tav>
                                      </p:tavLst>
                                    </p:anim>
                                    <p:anim calcmode="lin" valueType="num">
                                      <p:cBhvr additive="base">
                                        <p:cTn id="14" dur="500" fill="hold"/>
                                        <p:tgtEl>
                                          <p:spTgt spid="488452"/>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488453"/>
                                        </p:tgtEl>
                                        <p:attrNameLst>
                                          <p:attrName>style.visibility</p:attrName>
                                        </p:attrNameLst>
                                      </p:cBhvr>
                                      <p:to>
                                        <p:strVal val="visible"/>
                                      </p:to>
                                    </p:set>
                                    <p:anim calcmode="lin" valueType="num">
                                      <p:cBhvr additive="base">
                                        <p:cTn id="19" dur="500" fill="hold"/>
                                        <p:tgtEl>
                                          <p:spTgt spid="488453"/>
                                        </p:tgtEl>
                                        <p:attrNameLst>
                                          <p:attrName>ppt_x</p:attrName>
                                        </p:attrNameLst>
                                      </p:cBhvr>
                                      <p:tavLst>
                                        <p:tav tm="0">
                                          <p:val>
                                            <p:strVal val="0-#ppt_w/2"/>
                                          </p:val>
                                        </p:tav>
                                        <p:tav tm="100000">
                                          <p:val>
                                            <p:strVal val="#ppt_x"/>
                                          </p:val>
                                        </p:tav>
                                      </p:tavLst>
                                    </p:anim>
                                    <p:anim calcmode="lin" valueType="num">
                                      <p:cBhvr additive="base">
                                        <p:cTn id="20" dur="500" fill="hold"/>
                                        <p:tgtEl>
                                          <p:spTgt spid="488453"/>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nodeType="clickEffect">
                                  <p:stCondLst>
                                    <p:cond delay="0"/>
                                  </p:stCondLst>
                                  <p:childTnLst>
                                    <p:set>
                                      <p:cBhvr>
                                        <p:cTn id="24" dur="1" fill="hold">
                                          <p:stCondLst>
                                            <p:cond delay="0"/>
                                          </p:stCondLst>
                                        </p:cTn>
                                        <p:tgtEl>
                                          <p:spTgt spid="488454"/>
                                        </p:tgtEl>
                                        <p:attrNameLst>
                                          <p:attrName>style.visibility</p:attrName>
                                        </p:attrNameLst>
                                      </p:cBhvr>
                                      <p:to>
                                        <p:strVal val="visible"/>
                                      </p:to>
                                    </p:set>
                                    <p:anim calcmode="lin" valueType="num">
                                      <p:cBhvr additive="base">
                                        <p:cTn id="25" dur="500" fill="hold"/>
                                        <p:tgtEl>
                                          <p:spTgt spid="488454"/>
                                        </p:tgtEl>
                                        <p:attrNameLst>
                                          <p:attrName>ppt_x</p:attrName>
                                        </p:attrNameLst>
                                      </p:cBhvr>
                                      <p:tavLst>
                                        <p:tav tm="0">
                                          <p:val>
                                            <p:strVal val="0-#ppt_w/2"/>
                                          </p:val>
                                        </p:tav>
                                        <p:tav tm="100000">
                                          <p:val>
                                            <p:strVal val="#ppt_x"/>
                                          </p:val>
                                        </p:tav>
                                      </p:tavLst>
                                    </p:anim>
                                    <p:anim calcmode="lin" valueType="num">
                                      <p:cBhvr additive="base">
                                        <p:cTn id="26" dur="500" fill="hold"/>
                                        <p:tgtEl>
                                          <p:spTgt spid="48845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04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081086"/>
            <a:ext cx="7422071" cy="501491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90499" name="Text Box 3"/>
          <p:cNvSpPr txBox="1">
            <a:spLocks noChangeArrowheads="1"/>
          </p:cNvSpPr>
          <p:nvPr/>
        </p:nvSpPr>
        <p:spPr bwMode="auto">
          <a:xfrm>
            <a:off x="5013325" y="5638800"/>
            <a:ext cx="398463" cy="51911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800">
                <a:latin typeface="Symbol" panose="05050102010706020507" pitchFamily="18" charset="2"/>
              </a:rPr>
              <a:t>h</a:t>
            </a:r>
          </a:p>
        </p:txBody>
      </p:sp>
      <p:grpSp>
        <p:nvGrpSpPr>
          <p:cNvPr id="4" name="Group 16"/>
          <p:cNvGrpSpPr>
            <a:grpSpLocks/>
          </p:cNvGrpSpPr>
          <p:nvPr/>
        </p:nvGrpSpPr>
        <p:grpSpPr bwMode="auto">
          <a:xfrm>
            <a:off x="0" y="0"/>
            <a:ext cx="9144000" cy="6858000"/>
            <a:chOff x="0" y="0"/>
            <a:chExt cx="9144000" cy="6858000"/>
          </a:xfrm>
        </p:grpSpPr>
        <p:grpSp>
          <p:nvGrpSpPr>
            <p:cNvPr id="5" name="Group 8"/>
            <p:cNvGrpSpPr>
              <a:grpSpLocks/>
            </p:cNvGrpSpPr>
            <p:nvPr/>
          </p:nvGrpSpPr>
          <p:grpSpPr bwMode="auto">
            <a:xfrm>
              <a:off x="0" y="0"/>
              <a:ext cx="9144000" cy="6858000"/>
              <a:chOff x="0" y="0"/>
              <a:chExt cx="5760" cy="4320"/>
            </a:xfrm>
          </p:grpSpPr>
          <p:grpSp>
            <p:nvGrpSpPr>
              <p:cNvPr id="8" name="Group 7"/>
              <p:cNvGrpSpPr>
                <a:grpSpLocks/>
              </p:cNvGrpSpPr>
              <p:nvPr/>
            </p:nvGrpSpPr>
            <p:grpSpPr bwMode="auto">
              <a:xfrm>
                <a:off x="0" y="0"/>
                <a:ext cx="192" cy="4320"/>
                <a:chOff x="0" y="-48"/>
                <a:chExt cx="144" cy="4368"/>
              </a:xfrm>
            </p:grpSpPr>
            <p:sp>
              <p:nvSpPr>
                <p:cNvPr id="18"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9"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9" name="Group 12"/>
              <p:cNvGrpSpPr>
                <a:grpSpLocks/>
              </p:cNvGrpSpPr>
              <p:nvPr/>
            </p:nvGrpSpPr>
            <p:grpSpPr bwMode="auto">
              <a:xfrm>
                <a:off x="5674" y="24"/>
                <a:ext cx="86" cy="4296"/>
                <a:chOff x="5616" y="-48"/>
                <a:chExt cx="144" cy="4368"/>
              </a:xfrm>
            </p:grpSpPr>
            <p:sp>
              <p:nvSpPr>
                <p:cNvPr id="16"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7"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0" name="Group 9"/>
              <p:cNvGrpSpPr>
                <a:grpSpLocks/>
              </p:cNvGrpSpPr>
              <p:nvPr/>
            </p:nvGrpSpPr>
            <p:grpSpPr bwMode="auto">
              <a:xfrm>
                <a:off x="144" y="0"/>
                <a:ext cx="5616" cy="144"/>
                <a:chOff x="96" y="-48"/>
                <a:chExt cx="5520" cy="144"/>
              </a:xfrm>
            </p:grpSpPr>
            <p:sp>
              <p:nvSpPr>
                <p:cNvPr id="14" name="Rectangle 13"/>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5" name="Rectangle 14"/>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1" name="Group 18"/>
              <p:cNvGrpSpPr>
                <a:grpSpLocks/>
              </p:cNvGrpSpPr>
              <p:nvPr/>
            </p:nvGrpSpPr>
            <p:grpSpPr bwMode="auto">
              <a:xfrm>
                <a:off x="144" y="4234"/>
                <a:ext cx="5616" cy="86"/>
                <a:chOff x="96" y="4176"/>
                <a:chExt cx="5520" cy="144"/>
              </a:xfrm>
            </p:grpSpPr>
            <p:sp>
              <p:nvSpPr>
                <p:cNvPr id="12"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3"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6" name="Rectangle 194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98854967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4292" name="Picture 4" descr="http://www.mines.edu/~epoeter/583/04/discussion/err_fnc.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446" y="207630"/>
            <a:ext cx="4949825" cy="15909925"/>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16"/>
          <p:cNvGrpSpPr>
            <a:grpSpLocks/>
          </p:cNvGrpSpPr>
          <p:nvPr/>
        </p:nvGrpSpPr>
        <p:grpSpPr bwMode="auto">
          <a:xfrm>
            <a:off x="0" y="0"/>
            <a:ext cx="9144000" cy="6858000"/>
            <a:chOff x="0" y="0"/>
            <a:chExt cx="9144000" cy="6858000"/>
          </a:xfrm>
        </p:grpSpPr>
        <p:grpSp>
          <p:nvGrpSpPr>
            <p:cNvPr id="4" name="Group 8"/>
            <p:cNvGrpSpPr>
              <a:grpSpLocks/>
            </p:cNvGrpSpPr>
            <p:nvPr/>
          </p:nvGrpSpPr>
          <p:grpSpPr bwMode="auto">
            <a:xfrm>
              <a:off x="0" y="0"/>
              <a:ext cx="9144000" cy="6858000"/>
              <a:chOff x="0" y="0"/>
              <a:chExt cx="5760" cy="4320"/>
            </a:xfrm>
          </p:grpSpPr>
          <p:grpSp>
            <p:nvGrpSpPr>
              <p:cNvPr id="7" name="Group 6"/>
              <p:cNvGrpSpPr>
                <a:grpSpLocks/>
              </p:cNvGrpSpPr>
              <p:nvPr/>
            </p:nvGrpSpPr>
            <p:grpSpPr bwMode="auto">
              <a:xfrm>
                <a:off x="0" y="0"/>
                <a:ext cx="192" cy="4320"/>
                <a:chOff x="0" y="-48"/>
                <a:chExt cx="144" cy="4368"/>
              </a:xfrm>
            </p:grpSpPr>
            <p:sp>
              <p:nvSpPr>
                <p:cNvPr id="17"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8"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8" name="Group 12"/>
              <p:cNvGrpSpPr>
                <a:grpSpLocks/>
              </p:cNvGrpSpPr>
              <p:nvPr/>
            </p:nvGrpSpPr>
            <p:grpSpPr bwMode="auto">
              <a:xfrm>
                <a:off x="5674" y="24"/>
                <a:ext cx="86" cy="4296"/>
                <a:chOff x="5616" y="-48"/>
                <a:chExt cx="144" cy="4368"/>
              </a:xfrm>
            </p:grpSpPr>
            <p:sp>
              <p:nvSpPr>
                <p:cNvPr id="15"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6"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9" name="Group 8"/>
              <p:cNvGrpSpPr>
                <a:grpSpLocks/>
              </p:cNvGrpSpPr>
              <p:nvPr/>
            </p:nvGrpSpPr>
            <p:grpSpPr bwMode="auto">
              <a:xfrm>
                <a:off x="144" y="0"/>
                <a:ext cx="5616" cy="144"/>
                <a:chOff x="96" y="-48"/>
                <a:chExt cx="5520" cy="144"/>
              </a:xfrm>
            </p:grpSpPr>
            <p:sp>
              <p:nvSpPr>
                <p:cNvPr id="13" name="Rectangle 12"/>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4" name="Rectangle 13"/>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0" name="Group 18"/>
              <p:cNvGrpSpPr>
                <a:grpSpLocks/>
              </p:cNvGrpSpPr>
              <p:nvPr/>
            </p:nvGrpSpPr>
            <p:grpSpPr bwMode="auto">
              <a:xfrm>
                <a:off x="144" y="4234"/>
                <a:ext cx="5616" cy="86"/>
                <a:chOff x="96" y="4176"/>
                <a:chExt cx="5520" cy="144"/>
              </a:xfrm>
            </p:grpSpPr>
            <p:sp>
              <p:nvSpPr>
                <p:cNvPr id="11"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2"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5" name="Rectangle 194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 name="Picture 1"/>
          <p:cNvPicPr>
            <a:picLocks noChangeAspect="1"/>
          </p:cNvPicPr>
          <p:nvPr/>
        </p:nvPicPr>
        <p:blipFill>
          <a:blip r:embed="rId4"/>
          <a:stretch>
            <a:fillRect/>
          </a:stretch>
        </p:blipFill>
        <p:spPr>
          <a:xfrm>
            <a:off x="5029200" y="2416175"/>
            <a:ext cx="4192369" cy="2917825"/>
          </a:xfrm>
          <a:prstGeom prst="rect">
            <a:avLst/>
          </a:prstGeom>
        </p:spPr>
      </p:pic>
    </p:spTree>
    <p:extLst>
      <p:ext uri="{BB962C8B-B14F-4D97-AF65-F5344CB8AC3E}">
        <p14:creationId xmlns:p14="http://schemas.microsoft.com/office/powerpoint/2010/main" val="2613164994"/>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19836</TotalTime>
  <Words>1315</Words>
  <Application>Microsoft Office PowerPoint</Application>
  <PresentationFormat>On-screen Show (4:3)</PresentationFormat>
  <Paragraphs>167</Paragraphs>
  <Slides>50</Slides>
  <Notes>0</Notes>
  <HiddenSlides>0</HiddenSlides>
  <MMClips>0</MMClips>
  <ScaleCrop>false</ScaleCrop>
  <HeadingPairs>
    <vt:vector size="8" baseType="variant">
      <vt:variant>
        <vt:lpstr>Fonts Used</vt:lpstr>
      </vt:variant>
      <vt:variant>
        <vt:i4>15</vt:i4>
      </vt:variant>
      <vt:variant>
        <vt:lpstr>Theme</vt:lpstr>
      </vt:variant>
      <vt:variant>
        <vt:i4>1</vt:i4>
      </vt:variant>
      <vt:variant>
        <vt:lpstr>Embedded OLE Servers</vt:lpstr>
      </vt:variant>
      <vt:variant>
        <vt:i4>2</vt:i4>
      </vt:variant>
      <vt:variant>
        <vt:lpstr>Slide Titles</vt:lpstr>
      </vt:variant>
      <vt:variant>
        <vt:i4>50</vt:i4>
      </vt:variant>
    </vt:vector>
  </HeadingPairs>
  <TitlesOfParts>
    <vt:vector size="68" baseType="lpstr">
      <vt:lpstr>Arial</vt:lpstr>
      <vt:lpstr>Arial,Bold</vt:lpstr>
      <vt:lpstr>Comic Sans MS</vt:lpstr>
      <vt:lpstr>Curlz MT</vt:lpstr>
      <vt:lpstr>JasmineUPC</vt:lpstr>
      <vt:lpstr>Script MT Bold</vt:lpstr>
      <vt:lpstr>Segoe UI Symbol</vt:lpstr>
      <vt:lpstr>Symbol</vt:lpstr>
      <vt:lpstr>SymbolMT</vt:lpstr>
      <vt:lpstr>SymbolPS</vt:lpstr>
      <vt:lpstr>Times New Roman</vt:lpstr>
      <vt:lpstr>TimesNewRoman</vt:lpstr>
      <vt:lpstr>TimesNewRoman,Italic</vt:lpstr>
      <vt:lpstr>TimesNewRomanPSMT</vt:lpstr>
      <vt:lpstr>Vladimir Script</vt:lpstr>
      <vt:lpstr>Default Design</vt:lpstr>
      <vt:lpstr>Equation</vt:lpstr>
      <vt:lpstr>Bitmap Image</vt:lpstr>
      <vt:lpstr>Analysis of Parabolic SO-PDES</vt:lpstr>
      <vt:lpstr>Motivation: Hot Rolling of Steel Sheets</vt:lpstr>
      <vt:lpstr>One Dimensional Transient Conduction </vt:lpstr>
      <vt:lpstr>General Form of Fourier’s Heat Equation </vt:lpstr>
      <vt:lpstr>One Dimensional Fourier’s Equations</vt:lpstr>
      <vt:lpstr>Primitive Variables &amp; derived Variables </vt:lpstr>
      <vt:lpstr>Extent of Solution Domain</vt:lpstr>
      <vt:lpstr>One-dimensional Reaction-Diffusion Equation</vt:lpstr>
      <vt:lpstr>Nature of Solution : Fouriers Vision</vt:lpstr>
      <vt:lpstr>One Dimensional Transient Conduction </vt:lpstr>
      <vt:lpstr>Non-dimensionalization of GDE</vt:lpstr>
      <vt:lpstr>Non-dimensional Time</vt:lpstr>
      <vt:lpstr>A Pure Dimensionless GDE</vt:lpstr>
      <vt:lpstr>SO-Parabolic PDEs : Definition &amp; Properties</vt:lpstr>
      <vt:lpstr>Well-Posed Cauchy Problem  (Initial Value Problem)</vt:lpstr>
      <vt:lpstr>Profile of Parabolic Solution Surface</vt:lpstr>
      <vt:lpstr>Well-Posed Initial-Boundary Value Problem</vt:lpstr>
      <vt:lpstr>Temporal Irreversibility of the Heat Equation</vt:lpstr>
      <vt:lpstr>The backward heat equations</vt:lpstr>
      <vt:lpstr>The Irreversibility</vt:lpstr>
      <vt:lpstr>Uniqueness of Solution</vt:lpstr>
      <vt:lpstr>Fundamental Solution of the Heat Equation</vt:lpstr>
      <vt:lpstr>Fundamental Solution of the Heat Equation</vt:lpstr>
      <vt:lpstr>Properties of the Fundamental Solution to SO-PPDE</vt:lpstr>
      <vt:lpstr>The Temporal Behaviour of PPDE Solution</vt:lpstr>
      <vt:lpstr>Behaviour of PPDE  Solution at large time</vt:lpstr>
      <vt:lpstr>Similarity Solution</vt:lpstr>
      <vt:lpstr>Simplified Fourier Problem</vt:lpstr>
      <vt:lpstr>Fourier’s Separation of Variables</vt:lpstr>
      <vt:lpstr>PowerPoint Presentation</vt:lpstr>
      <vt:lpstr>PowerPoint Presentation</vt:lpstr>
      <vt:lpstr>PowerPoint Presentation</vt:lpstr>
      <vt:lpstr>PowerPoint Presentation</vt:lpstr>
      <vt:lpstr>PowerPoint Presentation</vt:lpstr>
      <vt:lpstr>PowerPoint Presentation</vt:lpstr>
      <vt:lpstr>Relationship between the Biot number and the temperature profile. </vt:lpstr>
      <vt:lpstr>Systems with Negligible Surface Resistance</vt:lpstr>
      <vt:lpstr>Biot Number of Small Birds</vt:lpstr>
      <vt:lpstr>Biot Number of Big Birds</vt:lpstr>
      <vt:lpstr>Very Large Characteristic Dimension</vt:lpstr>
      <vt:lpstr>Very Large Characteristic Dimension</vt:lpstr>
      <vt:lpstr>The semi-infinite solid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Natural Cycle of  Universe</dc:title>
  <dc:creator>P.M.V.S</dc:creator>
  <cp:lastModifiedBy>USER</cp:lastModifiedBy>
  <cp:revision>1522</cp:revision>
  <cp:lastPrinted>2002-01-11T03:20:09Z</cp:lastPrinted>
  <dcterms:created xsi:type="dcterms:W3CDTF">2002-01-11T02:48:10Z</dcterms:created>
  <dcterms:modified xsi:type="dcterms:W3CDTF">2019-11-11T05:17:12Z</dcterms:modified>
</cp:coreProperties>
</file>