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8"/>
  </p:notesMasterIdLst>
  <p:sldIdLst>
    <p:sldId id="902" r:id="rId2"/>
    <p:sldId id="804" r:id="rId3"/>
    <p:sldId id="810" r:id="rId4"/>
    <p:sldId id="811" r:id="rId5"/>
    <p:sldId id="812" r:id="rId6"/>
    <p:sldId id="813" r:id="rId7"/>
    <p:sldId id="837" r:id="rId8"/>
    <p:sldId id="838" r:id="rId9"/>
    <p:sldId id="839" r:id="rId10"/>
    <p:sldId id="840" r:id="rId11"/>
    <p:sldId id="842" r:id="rId12"/>
    <p:sldId id="821" r:id="rId13"/>
    <p:sldId id="822" r:id="rId14"/>
    <p:sldId id="823" r:id="rId15"/>
    <p:sldId id="824" r:id="rId16"/>
    <p:sldId id="825" r:id="rId17"/>
    <p:sldId id="826" r:id="rId18"/>
    <p:sldId id="827" r:id="rId19"/>
    <p:sldId id="829" r:id="rId20"/>
    <p:sldId id="830" r:id="rId21"/>
    <p:sldId id="831" r:id="rId22"/>
    <p:sldId id="832" r:id="rId23"/>
    <p:sldId id="833" r:id="rId24"/>
    <p:sldId id="834" r:id="rId25"/>
    <p:sldId id="835" r:id="rId26"/>
    <p:sldId id="843" r:id="rId27"/>
    <p:sldId id="844" r:id="rId28"/>
    <p:sldId id="845" r:id="rId29"/>
    <p:sldId id="846" r:id="rId30"/>
    <p:sldId id="847" r:id="rId31"/>
    <p:sldId id="848" r:id="rId32"/>
    <p:sldId id="849" r:id="rId33"/>
    <p:sldId id="850" r:id="rId34"/>
    <p:sldId id="851" r:id="rId35"/>
    <p:sldId id="852" r:id="rId36"/>
    <p:sldId id="853" r:id="rId37"/>
    <p:sldId id="854" r:id="rId38"/>
    <p:sldId id="855" r:id="rId39"/>
    <p:sldId id="856" r:id="rId40"/>
    <p:sldId id="857" r:id="rId41"/>
    <p:sldId id="858" r:id="rId42"/>
    <p:sldId id="859" r:id="rId43"/>
    <p:sldId id="860" r:id="rId44"/>
    <p:sldId id="861" r:id="rId45"/>
    <p:sldId id="862" r:id="rId46"/>
    <p:sldId id="863" r:id="rId47"/>
    <p:sldId id="864" r:id="rId48"/>
    <p:sldId id="900" r:id="rId49"/>
    <p:sldId id="901" r:id="rId50"/>
    <p:sldId id="865" r:id="rId51"/>
    <p:sldId id="866" r:id="rId52"/>
    <p:sldId id="867" r:id="rId53"/>
    <p:sldId id="868" r:id="rId54"/>
    <p:sldId id="869" r:id="rId55"/>
    <p:sldId id="870" r:id="rId56"/>
    <p:sldId id="871" r:id="rId57"/>
    <p:sldId id="872" r:id="rId58"/>
    <p:sldId id="873" r:id="rId59"/>
    <p:sldId id="874" r:id="rId60"/>
    <p:sldId id="875" r:id="rId61"/>
    <p:sldId id="876" r:id="rId62"/>
    <p:sldId id="877" r:id="rId63"/>
    <p:sldId id="878" r:id="rId64"/>
    <p:sldId id="879" r:id="rId65"/>
    <p:sldId id="880" r:id="rId66"/>
    <p:sldId id="881" r:id="rId67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99"/>
    <a:srgbClr val="FF9900"/>
    <a:srgbClr val="FF9999"/>
    <a:srgbClr val="CC66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15" autoAdjust="0"/>
    <p:restoredTop sz="94434" autoAdjust="0"/>
  </p:normalViewPr>
  <p:slideViewPr>
    <p:cSldViewPr>
      <p:cViewPr varScale="1">
        <p:scale>
          <a:sx n="70" d="100"/>
          <a:sy n="70" d="100"/>
        </p:scale>
        <p:origin x="9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8.wmf"/><Relationship Id="rId1" Type="http://schemas.openxmlformats.org/officeDocument/2006/relationships/image" Target="../media/image77.png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4" Type="http://schemas.openxmlformats.org/officeDocument/2006/relationships/image" Target="../media/image8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4" Type="http://schemas.openxmlformats.org/officeDocument/2006/relationships/image" Target="../media/image90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4.wmf"/><Relationship Id="rId2" Type="http://schemas.openxmlformats.org/officeDocument/2006/relationships/image" Target="../media/image93.wmf"/><Relationship Id="rId1" Type="http://schemas.openxmlformats.org/officeDocument/2006/relationships/image" Target="../media/image92.wmf"/><Relationship Id="rId6" Type="http://schemas.openxmlformats.org/officeDocument/2006/relationships/image" Target="../media/image97.wmf"/><Relationship Id="rId5" Type="http://schemas.openxmlformats.org/officeDocument/2006/relationships/image" Target="../media/image96.wmf"/><Relationship Id="rId4" Type="http://schemas.openxmlformats.org/officeDocument/2006/relationships/image" Target="../media/image95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10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4" Type="http://schemas.openxmlformats.org/officeDocument/2006/relationships/image" Target="../media/image101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1.wmf"/><Relationship Id="rId1" Type="http://schemas.openxmlformats.org/officeDocument/2006/relationships/image" Target="../media/image103.wmf"/><Relationship Id="rId4" Type="http://schemas.openxmlformats.org/officeDocument/2006/relationships/image" Target="../media/image10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wmf"/><Relationship Id="rId1" Type="http://schemas.openxmlformats.org/officeDocument/2006/relationships/image" Target="../media/image108.w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wmf"/><Relationship Id="rId2" Type="http://schemas.openxmlformats.org/officeDocument/2006/relationships/image" Target="../media/image111.wmf"/><Relationship Id="rId1" Type="http://schemas.openxmlformats.org/officeDocument/2006/relationships/image" Target="../media/image110.wmf"/><Relationship Id="rId6" Type="http://schemas.openxmlformats.org/officeDocument/2006/relationships/image" Target="../media/image115.wmf"/><Relationship Id="rId5" Type="http://schemas.openxmlformats.org/officeDocument/2006/relationships/image" Target="../media/image114.wmf"/><Relationship Id="rId4" Type="http://schemas.openxmlformats.org/officeDocument/2006/relationships/image" Target="../media/image113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7" Type="http://schemas.openxmlformats.org/officeDocument/2006/relationships/image" Target="../media/image122.wmf"/><Relationship Id="rId2" Type="http://schemas.openxmlformats.org/officeDocument/2006/relationships/image" Target="../media/image117.wmf"/><Relationship Id="rId1" Type="http://schemas.openxmlformats.org/officeDocument/2006/relationships/image" Target="../media/image116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image" Target="../media/image124.wmf"/><Relationship Id="rId1" Type="http://schemas.openxmlformats.org/officeDocument/2006/relationships/image" Target="../media/image123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4" Type="http://schemas.openxmlformats.org/officeDocument/2006/relationships/image" Target="../media/image129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4" Type="http://schemas.openxmlformats.org/officeDocument/2006/relationships/image" Target="../media/image130.wmf"/></Relationships>
</file>

<file path=ppt/drawings/_rels/vmlDrawing3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wmf"/><Relationship Id="rId2" Type="http://schemas.openxmlformats.org/officeDocument/2006/relationships/image" Target="../media/image140.wmf"/><Relationship Id="rId1" Type="http://schemas.openxmlformats.org/officeDocument/2006/relationships/image" Target="../media/image139.wmf"/><Relationship Id="rId5" Type="http://schemas.openxmlformats.org/officeDocument/2006/relationships/image" Target="../media/image143.wmf"/><Relationship Id="rId4" Type="http://schemas.openxmlformats.org/officeDocument/2006/relationships/image" Target="../media/image14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4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wmf"/><Relationship Id="rId2" Type="http://schemas.openxmlformats.org/officeDocument/2006/relationships/image" Target="../media/image115.wmf"/><Relationship Id="rId1" Type="http://schemas.openxmlformats.org/officeDocument/2006/relationships/image" Target="../media/image145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wmf"/><Relationship Id="rId1" Type="http://schemas.openxmlformats.org/officeDocument/2006/relationships/image" Target="../media/image149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51.wmf"/><Relationship Id="rId1" Type="http://schemas.openxmlformats.org/officeDocument/2006/relationships/image" Target="../media/image150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wmf"/><Relationship Id="rId2" Type="http://schemas.openxmlformats.org/officeDocument/2006/relationships/image" Target="../media/image156.wmf"/><Relationship Id="rId1" Type="http://schemas.openxmlformats.org/officeDocument/2006/relationships/image" Target="../media/image155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8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wmf"/><Relationship Id="rId2" Type="http://schemas.openxmlformats.org/officeDocument/2006/relationships/image" Target="../media/image112.wmf"/><Relationship Id="rId1" Type="http://schemas.openxmlformats.org/officeDocument/2006/relationships/image" Target="../media/image159.wmf"/><Relationship Id="rId5" Type="http://schemas.openxmlformats.org/officeDocument/2006/relationships/image" Target="../media/image162.wmf"/><Relationship Id="rId4" Type="http://schemas.openxmlformats.org/officeDocument/2006/relationships/image" Target="../media/image161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wmf"/><Relationship Id="rId2" Type="http://schemas.openxmlformats.org/officeDocument/2006/relationships/image" Target="../media/image164.wmf"/><Relationship Id="rId1" Type="http://schemas.openxmlformats.org/officeDocument/2006/relationships/image" Target="../media/image163.wmf"/><Relationship Id="rId4" Type="http://schemas.openxmlformats.org/officeDocument/2006/relationships/image" Target="../media/image166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wmf"/><Relationship Id="rId2" Type="http://schemas.openxmlformats.org/officeDocument/2006/relationships/image" Target="../media/image168.wmf"/><Relationship Id="rId1" Type="http://schemas.openxmlformats.org/officeDocument/2006/relationships/image" Target="../media/image167.wmf"/></Relationships>
</file>

<file path=ppt/drawings/_rels/vmlDrawing4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wmf"/><Relationship Id="rId2" Type="http://schemas.openxmlformats.org/officeDocument/2006/relationships/image" Target="../media/image171.wmf"/><Relationship Id="rId1" Type="http://schemas.openxmlformats.org/officeDocument/2006/relationships/image" Target="../media/image170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wmf"/><Relationship Id="rId2" Type="http://schemas.openxmlformats.org/officeDocument/2006/relationships/image" Target="../media/image174.wmf"/><Relationship Id="rId1" Type="http://schemas.openxmlformats.org/officeDocument/2006/relationships/image" Target="../media/image173.wmf"/><Relationship Id="rId4" Type="http://schemas.openxmlformats.org/officeDocument/2006/relationships/image" Target="../media/image176.wmf"/></Relationships>
</file>

<file path=ppt/drawings/_rels/vmlDrawing5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Relationship Id="rId4" Type="http://schemas.openxmlformats.org/officeDocument/2006/relationships/image" Target="../media/image180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wmf"/><Relationship Id="rId2" Type="http://schemas.openxmlformats.org/officeDocument/2006/relationships/image" Target="../media/image182.wmf"/><Relationship Id="rId1" Type="http://schemas.openxmlformats.org/officeDocument/2006/relationships/image" Target="../media/image181.wmf"/><Relationship Id="rId4" Type="http://schemas.openxmlformats.org/officeDocument/2006/relationships/image" Target="../media/image184.wmf"/></Relationships>
</file>

<file path=ppt/drawings/_rels/vmlDrawing5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wmf"/><Relationship Id="rId2" Type="http://schemas.openxmlformats.org/officeDocument/2006/relationships/image" Target="../media/image186.wmf"/><Relationship Id="rId1" Type="http://schemas.openxmlformats.org/officeDocument/2006/relationships/image" Target="../media/image185.wmf"/><Relationship Id="rId5" Type="http://schemas.openxmlformats.org/officeDocument/2006/relationships/image" Target="../media/image189.wmf"/><Relationship Id="rId4" Type="http://schemas.openxmlformats.org/officeDocument/2006/relationships/image" Target="../media/image188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wmf"/><Relationship Id="rId2" Type="http://schemas.openxmlformats.org/officeDocument/2006/relationships/image" Target="../media/image191.wmf"/><Relationship Id="rId1" Type="http://schemas.openxmlformats.org/officeDocument/2006/relationships/image" Target="../media/image190.wmf"/><Relationship Id="rId6" Type="http://schemas.openxmlformats.org/officeDocument/2006/relationships/image" Target="../media/image195.wmf"/><Relationship Id="rId5" Type="http://schemas.openxmlformats.org/officeDocument/2006/relationships/image" Target="../media/image194.wmf"/><Relationship Id="rId4" Type="http://schemas.openxmlformats.org/officeDocument/2006/relationships/image" Target="../media/image193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2" Type="http://schemas.openxmlformats.org/officeDocument/2006/relationships/image" Target="../media/image197.wmf"/><Relationship Id="rId1" Type="http://schemas.openxmlformats.org/officeDocument/2006/relationships/image" Target="../media/image196.wmf"/><Relationship Id="rId4" Type="http://schemas.openxmlformats.org/officeDocument/2006/relationships/image" Target="../media/image199.wmf"/></Relationships>
</file>

<file path=ppt/drawings/_rels/vmlDrawing5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wmf"/><Relationship Id="rId3" Type="http://schemas.openxmlformats.org/officeDocument/2006/relationships/image" Target="../media/image202.wmf"/><Relationship Id="rId7" Type="http://schemas.openxmlformats.org/officeDocument/2006/relationships/image" Target="../media/image206.wmf"/><Relationship Id="rId2" Type="http://schemas.openxmlformats.org/officeDocument/2006/relationships/image" Target="../media/image201.wmf"/><Relationship Id="rId1" Type="http://schemas.openxmlformats.org/officeDocument/2006/relationships/image" Target="../media/image200.wmf"/><Relationship Id="rId6" Type="http://schemas.openxmlformats.org/officeDocument/2006/relationships/image" Target="../media/image205.wmf"/><Relationship Id="rId5" Type="http://schemas.openxmlformats.org/officeDocument/2006/relationships/image" Target="../media/image204.wmf"/><Relationship Id="rId4" Type="http://schemas.openxmlformats.org/officeDocument/2006/relationships/image" Target="../media/image203.wmf"/><Relationship Id="rId9" Type="http://schemas.openxmlformats.org/officeDocument/2006/relationships/image" Target="../media/image208.wmf"/></Relationships>
</file>

<file path=ppt/drawings/_rels/vmlDrawing5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wmf"/><Relationship Id="rId2" Type="http://schemas.openxmlformats.org/officeDocument/2006/relationships/image" Target="../media/image210.wmf"/><Relationship Id="rId1" Type="http://schemas.openxmlformats.org/officeDocument/2006/relationships/image" Target="../media/image209.wmf"/><Relationship Id="rId6" Type="http://schemas.openxmlformats.org/officeDocument/2006/relationships/image" Target="../media/image214.wmf"/><Relationship Id="rId5" Type="http://schemas.openxmlformats.org/officeDocument/2006/relationships/image" Target="../media/image213.wmf"/><Relationship Id="rId4" Type="http://schemas.openxmlformats.org/officeDocument/2006/relationships/image" Target="../media/image212.wmf"/></Relationships>
</file>

<file path=ppt/drawings/_rels/vmlDrawing5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wmf"/><Relationship Id="rId3" Type="http://schemas.openxmlformats.org/officeDocument/2006/relationships/image" Target="../media/image217.wmf"/><Relationship Id="rId7" Type="http://schemas.openxmlformats.org/officeDocument/2006/relationships/image" Target="../media/image221.wmf"/><Relationship Id="rId2" Type="http://schemas.openxmlformats.org/officeDocument/2006/relationships/image" Target="../media/image216.wmf"/><Relationship Id="rId1" Type="http://schemas.openxmlformats.org/officeDocument/2006/relationships/image" Target="../media/image215.wmf"/><Relationship Id="rId6" Type="http://schemas.openxmlformats.org/officeDocument/2006/relationships/image" Target="../media/image220.wmf"/><Relationship Id="rId5" Type="http://schemas.openxmlformats.org/officeDocument/2006/relationships/image" Target="../media/image219.wmf"/><Relationship Id="rId4" Type="http://schemas.openxmlformats.org/officeDocument/2006/relationships/image" Target="../media/image218.wmf"/><Relationship Id="rId9" Type="http://schemas.openxmlformats.org/officeDocument/2006/relationships/image" Target="../media/image223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wmf"/><Relationship Id="rId2" Type="http://schemas.openxmlformats.org/officeDocument/2006/relationships/image" Target="../media/image225.wmf"/><Relationship Id="rId1" Type="http://schemas.openxmlformats.org/officeDocument/2006/relationships/image" Target="../media/image224.wmf"/><Relationship Id="rId4" Type="http://schemas.openxmlformats.org/officeDocument/2006/relationships/image" Target="../media/image227.wmf"/></Relationships>
</file>

<file path=ppt/drawings/_rels/vmlDrawing5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wmf"/><Relationship Id="rId3" Type="http://schemas.openxmlformats.org/officeDocument/2006/relationships/image" Target="../media/image229.wmf"/><Relationship Id="rId7" Type="http://schemas.openxmlformats.org/officeDocument/2006/relationships/image" Target="../media/image232.wmf"/><Relationship Id="rId2" Type="http://schemas.openxmlformats.org/officeDocument/2006/relationships/image" Target="../media/image228.wmf"/><Relationship Id="rId1" Type="http://schemas.openxmlformats.org/officeDocument/2006/relationships/image" Target="../media/image163.wmf"/><Relationship Id="rId6" Type="http://schemas.openxmlformats.org/officeDocument/2006/relationships/image" Target="../media/image231.wmf"/><Relationship Id="rId5" Type="http://schemas.openxmlformats.org/officeDocument/2006/relationships/image" Target="../media/image226.wmf"/><Relationship Id="rId4" Type="http://schemas.openxmlformats.org/officeDocument/2006/relationships/image" Target="../media/image23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EF38852-3B7A-4D26-8C1A-1F821DEAA20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33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6FD29B-957D-448F-A000-F097FFEDC503}" type="slidenum">
              <a:rPr lang="en-US"/>
              <a:pPr/>
              <a:t>34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72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291B0-B109-4174-9365-3ED682A8E244}" type="slidenum">
              <a:rPr lang="en-US"/>
              <a:pPr/>
              <a:t>35</a:t>
            </a:fld>
            <a:endParaRPr 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28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7206B9-0DE2-4BA7-8BF7-E05EA0906A72}" type="slidenum">
              <a:rPr lang="en-US"/>
              <a:pPr/>
              <a:t>36</a:t>
            </a:fld>
            <a:endParaRPr lang="en-US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51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6845FC-7E99-48BA-9ABF-C87625EE9D99}" type="slidenum">
              <a:rPr lang="en-US"/>
              <a:pPr/>
              <a:t>37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72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BA2E0-C32E-47AD-93B1-19EFDF60BE6B}" type="slidenum">
              <a:rPr lang="en-US"/>
              <a:pPr/>
              <a:t>38</a:t>
            </a:fld>
            <a:endParaRPr lang="en-US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2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969E36-08F5-4744-A24D-FABB3950CF94}" type="slidenum">
              <a:rPr lang="en-US"/>
              <a:pPr/>
              <a:t>39</a:t>
            </a:fld>
            <a:endParaRPr 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70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88821-C90B-4E13-8EBA-119C7268A015}" type="slidenum">
              <a:rPr lang="en-US"/>
              <a:pPr/>
              <a:t>40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45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8FF48-4627-4CA6-B22A-C8FA960FCB24}" type="slidenum">
              <a:rPr lang="en-US"/>
              <a:pPr/>
              <a:t>41</a:t>
            </a:fld>
            <a:endParaRPr 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45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45207A-A7EC-44A3-9DFF-F2E380171238}" type="slidenum">
              <a:rPr lang="en-US"/>
              <a:pPr/>
              <a:t>42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59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38608-61D5-4BF0-9146-AD957C8C7232}" type="slidenum">
              <a:rPr lang="en-US"/>
              <a:pPr/>
              <a:t>43</a:t>
            </a:fld>
            <a:endParaRPr 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69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7A722D-8AE3-4A26-A49B-F2331FF195E3}" type="slidenum">
              <a:rPr lang="en-US"/>
              <a:pPr/>
              <a:t>45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297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DBA35-1E73-499A-B48E-689CF78845A1}" type="slidenum">
              <a:rPr lang="en-US"/>
              <a:pPr/>
              <a:t>46</a:t>
            </a:fld>
            <a:endParaRPr 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95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FAEFD3-1093-4F8B-846D-EEF5C5258801}" type="slidenum">
              <a:rPr lang="en-US"/>
              <a:pPr/>
              <a:t>47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939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C913FA-5432-4CDE-86A4-2782BDF509F0}" type="slidenum">
              <a:rPr lang="en-US"/>
              <a:pPr/>
              <a:t>50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982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587D21-C18B-4628-AB54-CA23867ADEA7}" type="slidenum">
              <a:rPr lang="en-US"/>
              <a:pPr/>
              <a:t>51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144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4B7D2C-1356-4D3C-B6DE-E28561A1C514}" type="slidenum">
              <a:rPr lang="en-US"/>
              <a:pPr/>
              <a:t>52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45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D2685-17B5-41B8-BFFF-43D96F77C52A}" type="slidenum">
              <a:rPr lang="en-US"/>
              <a:pPr/>
              <a:t>53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1904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51B72F-2660-4357-AB8D-590FB26258A8}" type="slidenum">
              <a:rPr lang="en-US"/>
              <a:pPr/>
              <a:t>54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38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4A06C4-AE0E-4EC6-B7B8-63D92E3A1827}" type="slidenum">
              <a:rPr lang="en-US"/>
              <a:pPr/>
              <a:t>55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513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41A5E-C516-4CC6-94E7-84C404050873}" type="slidenum">
              <a:rPr lang="en-US"/>
              <a:pPr/>
              <a:t>56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141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4785D-95E1-466C-B2D8-0B6C63E277E4}" type="slidenum">
              <a:rPr lang="en-US"/>
              <a:pPr/>
              <a:t>57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03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3E9DC-469D-441F-BB06-087DF7FA873E}" type="slidenum">
              <a:rPr lang="en-US"/>
              <a:pPr/>
              <a:t>58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629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B3BA41-9FED-4460-B9AB-9E2F5F24F208}" type="slidenum">
              <a:rPr lang="en-US"/>
              <a:pPr/>
              <a:t>59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233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3C842-7DA0-4F9B-AD8E-B21D112E7709}" type="slidenum">
              <a:rPr lang="en-US"/>
              <a:pPr/>
              <a:t>60</a:t>
            </a:fld>
            <a:endParaRPr 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5091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3CFF8-68D9-497D-AE9A-B15E4968B2F2}" type="slidenum">
              <a:rPr lang="en-US"/>
              <a:pPr/>
              <a:t>61</a:t>
            </a:fld>
            <a:endParaRPr lang="en-US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574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9216BA-C32C-4E5C-8608-D3826352F109}" type="slidenum">
              <a:rPr lang="en-US"/>
              <a:pPr/>
              <a:t>62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70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5ECF17-E0BE-4539-A600-C92E6B84CA03}" type="slidenum">
              <a:rPr lang="en-US"/>
              <a:pPr/>
              <a:t>63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00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E5F61B-6BAD-445F-A0AF-C79EE190E7C5}" type="slidenum">
              <a:rPr lang="en-US"/>
              <a:pPr/>
              <a:t>64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8867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B5EB8A-8337-4E86-8F82-350C57B2ADCF}" type="slidenum">
              <a:rPr lang="en-US"/>
              <a:pPr/>
              <a:t>65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013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3D2685-17B5-41B8-BFFF-43D96F77C52A}" type="slidenum">
              <a:rPr lang="en-US"/>
              <a:pPr/>
              <a:t>66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16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7.png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audio" Target="../media/audio1.wav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0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7.wmf"/><Relationship Id="rId4" Type="http://schemas.openxmlformats.org/officeDocument/2006/relationships/audio" Target="../media/audio1.wav"/><Relationship Id="rId9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22.wmf"/><Relationship Id="rId3" Type="http://schemas.openxmlformats.org/officeDocument/2006/relationships/audio" Target="../media/audio1.wav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2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0.wmf"/><Relationship Id="rId1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27.wmf"/><Relationship Id="rId3" Type="http://schemas.openxmlformats.org/officeDocument/2006/relationships/audio" Target="../media/audio1.wav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5.wmf"/><Relationship Id="rId1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32.wmf"/><Relationship Id="rId3" Type="http://schemas.openxmlformats.org/officeDocument/2006/relationships/audio" Target="../media/audio1.wav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0.wmf"/><Relationship Id="rId1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37.png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3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8.png"/><Relationship Id="rId4" Type="http://schemas.openxmlformats.org/officeDocument/2006/relationships/image" Target="../media/image36.png"/><Relationship Id="rId9" Type="http://schemas.openxmlformats.org/officeDocument/2006/relationships/image" Target="../media/image3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5.wmf"/><Relationship Id="rId3" Type="http://schemas.openxmlformats.org/officeDocument/2006/relationships/audio" Target="../media/audio1.wav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4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3.wmf"/><Relationship Id="rId1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7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56.wmf"/><Relationship Id="rId3" Type="http://schemas.openxmlformats.org/officeDocument/2006/relationships/audio" Target="../media/audio1.wav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55.wmf"/><Relationship Id="rId5" Type="http://schemas.openxmlformats.org/officeDocument/2006/relationships/image" Target="../media/image52.wmf"/><Relationship Id="rId15" Type="http://schemas.openxmlformats.org/officeDocument/2006/relationships/image" Target="../media/image57.w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7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5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13" Type="http://schemas.openxmlformats.org/officeDocument/2006/relationships/image" Target="../media/image62.wmf"/><Relationship Id="rId3" Type="http://schemas.openxmlformats.org/officeDocument/2006/relationships/audio" Target="../media/audio1.wav"/><Relationship Id="rId7" Type="http://schemas.openxmlformats.org/officeDocument/2006/relationships/image" Target="../media/image59.wmf"/><Relationship Id="rId12" Type="http://schemas.openxmlformats.org/officeDocument/2006/relationships/oleObject" Target="../embeddings/oleObject57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4.bin"/><Relationship Id="rId11" Type="http://schemas.openxmlformats.org/officeDocument/2006/relationships/image" Target="../media/image61.wmf"/><Relationship Id="rId5" Type="http://schemas.openxmlformats.org/officeDocument/2006/relationships/image" Target="../media/image58.wmf"/><Relationship Id="rId15" Type="http://schemas.openxmlformats.org/officeDocument/2006/relationships/image" Target="../media/image63.wmf"/><Relationship Id="rId10" Type="http://schemas.openxmlformats.org/officeDocument/2006/relationships/oleObject" Target="../embeddings/oleObject56.bin"/><Relationship Id="rId4" Type="http://schemas.openxmlformats.org/officeDocument/2006/relationships/oleObject" Target="../embeddings/oleObject53.bin"/><Relationship Id="rId9" Type="http://schemas.openxmlformats.org/officeDocument/2006/relationships/image" Target="../media/image60.wmf"/><Relationship Id="rId14" Type="http://schemas.openxmlformats.org/officeDocument/2006/relationships/oleObject" Target="../embeddings/oleObject5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audio" Target="../media/audio1.wav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64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59.bin"/><Relationship Id="rId9" Type="http://schemas.openxmlformats.org/officeDocument/2006/relationships/image" Target="../media/image66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audio" Target="../media/audio1.wav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7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9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oleObject" Target="../embeddings/oleObject65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66.bin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76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0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69.bin"/><Relationship Id="rId10" Type="http://schemas.openxmlformats.org/officeDocument/2006/relationships/image" Target="../media/image82.wmf"/><Relationship Id="rId4" Type="http://schemas.openxmlformats.org/officeDocument/2006/relationships/image" Target="../media/image79.wmf"/><Relationship Id="rId9" Type="http://schemas.openxmlformats.org/officeDocument/2006/relationships/oleObject" Target="../embeddings/oleObject7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audio" Target="../media/audio1.wav"/><Relationship Id="rId7" Type="http://schemas.openxmlformats.org/officeDocument/2006/relationships/image" Target="../media/image8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84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73.bin"/><Relationship Id="rId9" Type="http://schemas.openxmlformats.org/officeDocument/2006/relationships/image" Target="../media/image86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1.bin"/><Relationship Id="rId3" Type="http://schemas.openxmlformats.org/officeDocument/2006/relationships/audio" Target="../media/audio1.wav"/><Relationship Id="rId7" Type="http://schemas.openxmlformats.org/officeDocument/2006/relationships/oleObject" Target="../embeddings/oleObject77.bin"/><Relationship Id="rId12" Type="http://schemas.openxmlformats.org/officeDocument/2006/relationships/image" Target="../media/image8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87.wmf"/><Relationship Id="rId11" Type="http://schemas.openxmlformats.org/officeDocument/2006/relationships/oleObject" Target="../embeddings/oleObject80.bin"/><Relationship Id="rId5" Type="http://schemas.openxmlformats.org/officeDocument/2006/relationships/oleObject" Target="../embeddings/oleObject76.bin"/><Relationship Id="rId15" Type="http://schemas.openxmlformats.org/officeDocument/2006/relationships/image" Target="../media/image3.png"/><Relationship Id="rId10" Type="http://schemas.openxmlformats.org/officeDocument/2006/relationships/image" Target="../media/image88.wmf"/><Relationship Id="rId4" Type="http://schemas.openxmlformats.org/officeDocument/2006/relationships/image" Target="../media/image91.png"/><Relationship Id="rId9" Type="http://schemas.openxmlformats.org/officeDocument/2006/relationships/oleObject" Target="../embeddings/oleObject79.bin"/><Relationship Id="rId14" Type="http://schemas.openxmlformats.org/officeDocument/2006/relationships/image" Target="../media/image90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wmf"/><Relationship Id="rId13" Type="http://schemas.openxmlformats.org/officeDocument/2006/relationships/oleObject" Target="../embeddings/oleObject86.bin"/><Relationship Id="rId3" Type="http://schemas.openxmlformats.org/officeDocument/2006/relationships/audio" Target="../media/audio1.wav"/><Relationship Id="rId7" Type="http://schemas.openxmlformats.org/officeDocument/2006/relationships/oleObject" Target="../embeddings/oleObject83.bin"/><Relationship Id="rId12" Type="http://schemas.openxmlformats.org/officeDocument/2006/relationships/image" Target="../media/image95.wmf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97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2.wmf"/><Relationship Id="rId11" Type="http://schemas.openxmlformats.org/officeDocument/2006/relationships/oleObject" Target="../embeddings/oleObject85.bin"/><Relationship Id="rId5" Type="http://schemas.openxmlformats.org/officeDocument/2006/relationships/oleObject" Target="../embeddings/oleObject82.bin"/><Relationship Id="rId15" Type="http://schemas.openxmlformats.org/officeDocument/2006/relationships/oleObject" Target="../embeddings/oleObject87.bin"/><Relationship Id="rId10" Type="http://schemas.openxmlformats.org/officeDocument/2006/relationships/image" Target="../media/image94.wmf"/><Relationship Id="rId4" Type="http://schemas.openxmlformats.org/officeDocument/2006/relationships/image" Target="../media/image91.png"/><Relationship Id="rId9" Type="http://schemas.openxmlformats.org/officeDocument/2006/relationships/oleObject" Target="../embeddings/oleObject84.bin"/><Relationship Id="rId14" Type="http://schemas.openxmlformats.org/officeDocument/2006/relationships/image" Target="../media/image96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8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88.bin"/><Relationship Id="rId4" Type="http://schemas.openxmlformats.org/officeDocument/2006/relationships/image" Target="../media/image83.png"/><Relationship Id="rId9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image" Target="../media/image99.wmf"/><Relationship Id="rId12" Type="http://schemas.openxmlformats.org/officeDocument/2006/relationships/image" Target="../media/image10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101.wmf"/><Relationship Id="rId5" Type="http://schemas.openxmlformats.org/officeDocument/2006/relationships/image" Target="../media/image98.wmf"/><Relationship Id="rId10" Type="http://schemas.openxmlformats.org/officeDocument/2006/relationships/oleObject" Target="../embeddings/oleObject93.bin"/><Relationship Id="rId4" Type="http://schemas.openxmlformats.org/officeDocument/2006/relationships/oleObject" Target="../embeddings/oleObject90.bin"/><Relationship Id="rId9" Type="http://schemas.openxmlformats.org/officeDocument/2006/relationships/image" Target="../media/image10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image" Target="../media/image3.png"/><Relationship Id="rId3" Type="http://schemas.openxmlformats.org/officeDocument/2006/relationships/audio" Target="../media/audio1.wav"/><Relationship Id="rId7" Type="http://schemas.openxmlformats.org/officeDocument/2006/relationships/oleObject" Target="../embeddings/oleObject95.bin"/><Relationship Id="rId12" Type="http://schemas.openxmlformats.org/officeDocument/2006/relationships/image" Target="../media/image105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03.wmf"/><Relationship Id="rId11" Type="http://schemas.openxmlformats.org/officeDocument/2006/relationships/oleObject" Target="../embeddings/oleObject97.bin"/><Relationship Id="rId5" Type="http://schemas.openxmlformats.org/officeDocument/2006/relationships/oleObject" Target="../embeddings/oleObject94.bin"/><Relationship Id="rId10" Type="http://schemas.openxmlformats.org/officeDocument/2006/relationships/image" Target="../media/image104.wmf"/><Relationship Id="rId4" Type="http://schemas.openxmlformats.org/officeDocument/2006/relationships/image" Target="../media/image102.png"/><Relationship Id="rId9" Type="http://schemas.openxmlformats.org/officeDocument/2006/relationships/oleObject" Target="../embeddings/oleObject9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3.png"/><Relationship Id="rId5" Type="http://schemas.openxmlformats.org/officeDocument/2006/relationships/image" Target="../media/image106.wmf"/><Relationship Id="rId4" Type="http://schemas.openxmlformats.org/officeDocument/2006/relationships/oleObject" Target="../embeddings/oleObject98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.png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99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101.bin"/><Relationship Id="rId5" Type="http://schemas.openxmlformats.org/officeDocument/2006/relationships/image" Target="../media/image108.wmf"/><Relationship Id="rId4" Type="http://schemas.openxmlformats.org/officeDocument/2006/relationships/oleObject" Target="../embeddings/oleObject100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114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1.wmf"/><Relationship Id="rId12" Type="http://schemas.openxmlformats.org/officeDocument/2006/relationships/oleObject" Target="../embeddings/oleObject10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13.wmf"/><Relationship Id="rId5" Type="http://schemas.openxmlformats.org/officeDocument/2006/relationships/image" Target="../media/image110.wmf"/><Relationship Id="rId15" Type="http://schemas.openxmlformats.org/officeDocument/2006/relationships/image" Target="../media/image115.w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112.wmf"/><Relationship Id="rId14" Type="http://schemas.openxmlformats.org/officeDocument/2006/relationships/oleObject" Target="../embeddings/oleObject107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13" Type="http://schemas.openxmlformats.org/officeDocument/2006/relationships/image" Target="../media/image120.wmf"/><Relationship Id="rId18" Type="http://schemas.openxmlformats.org/officeDocument/2006/relationships/image" Target="../media/image3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7.wmf"/><Relationship Id="rId12" Type="http://schemas.openxmlformats.org/officeDocument/2006/relationships/oleObject" Target="../embeddings/oleObject112.bin"/><Relationship Id="rId17" Type="http://schemas.openxmlformats.org/officeDocument/2006/relationships/image" Target="../media/image122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14.bin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109.bin"/><Relationship Id="rId11" Type="http://schemas.openxmlformats.org/officeDocument/2006/relationships/image" Target="../media/image119.wmf"/><Relationship Id="rId5" Type="http://schemas.openxmlformats.org/officeDocument/2006/relationships/image" Target="../media/image116.wmf"/><Relationship Id="rId15" Type="http://schemas.openxmlformats.org/officeDocument/2006/relationships/image" Target="../media/image121.wmf"/><Relationship Id="rId10" Type="http://schemas.openxmlformats.org/officeDocument/2006/relationships/oleObject" Target="../embeddings/oleObject111.bin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118.wmf"/><Relationship Id="rId14" Type="http://schemas.openxmlformats.org/officeDocument/2006/relationships/oleObject" Target="../embeddings/oleObject113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116.bin"/><Relationship Id="rId5" Type="http://schemas.openxmlformats.org/officeDocument/2006/relationships/image" Target="../media/image123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15.bin"/><Relationship Id="rId9" Type="http://schemas.openxmlformats.org/officeDocument/2006/relationships/image" Target="../media/image125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0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27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119.bin"/><Relationship Id="rId11" Type="http://schemas.openxmlformats.org/officeDocument/2006/relationships/image" Target="../media/image129.wmf"/><Relationship Id="rId5" Type="http://schemas.openxmlformats.org/officeDocument/2006/relationships/image" Target="../media/image126.wmf"/><Relationship Id="rId10" Type="http://schemas.openxmlformats.org/officeDocument/2006/relationships/oleObject" Target="../embeddings/oleObject121.bin"/><Relationship Id="rId4" Type="http://schemas.openxmlformats.org/officeDocument/2006/relationships/oleObject" Target="../embeddings/oleObject118.bin"/><Relationship Id="rId9" Type="http://schemas.openxmlformats.org/officeDocument/2006/relationships/image" Target="../media/image128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13" Type="http://schemas.openxmlformats.org/officeDocument/2006/relationships/image" Target="../media/image3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12.wmf"/><Relationship Id="rId12" Type="http://schemas.openxmlformats.org/officeDocument/2006/relationships/image" Target="../media/image13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123.bin"/><Relationship Id="rId11" Type="http://schemas.openxmlformats.org/officeDocument/2006/relationships/oleObject" Target="../embeddings/oleObject125.bin"/><Relationship Id="rId5" Type="http://schemas.openxmlformats.org/officeDocument/2006/relationships/image" Target="../media/image111.wmf"/><Relationship Id="rId10" Type="http://schemas.openxmlformats.org/officeDocument/2006/relationships/image" Target="../media/image131.png"/><Relationship Id="rId4" Type="http://schemas.openxmlformats.org/officeDocument/2006/relationships/oleObject" Target="../embeddings/oleObject122.bin"/><Relationship Id="rId9" Type="http://schemas.openxmlformats.org/officeDocument/2006/relationships/image" Target="../media/image129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13" Type="http://schemas.openxmlformats.org/officeDocument/2006/relationships/image" Target="../media/image136.wmf"/><Relationship Id="rId1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33.wmf"/><Relationship Id="rId12" Type="http://schemas.openxmlformats.org/officeDocument/2006/relationships/oleObject" Target="../embeddings/oleObject130.bin"/><Relationship Id="rId17" Type="http://schemas.openxmlformats.org/officeDocument/2006/relationships/image" Target="../media/image138.wmf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32.bin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127.bin"/><Relationship Id="rId11" Type="http://schemas.openxmlformats.org/officeDocument/2006/relationships/image" Target="../media/image135.wmf"/><Relationship Id="rId5" Type="http://schemas.openxmlformats.org/officeDocument/2006/relationships/image" Target="../media/image132.wmf"/><Relationship Id="rId15" Type="http://schemas.openxmlformats.org/officeDocument/2006/relationships/image" Target="../media/image137.wmf"/><Relationship Id="rId10" Type="http://schemas.openxmlformats.org/officeDocument/2006/relationships/oleObject" Target="../embeddings/oleObject129.bin"/><Relationship Id="rId4" Type="http://schemas.openxmlformats.org/officeDocument/2006/relationships/oleObject" Target="../embeddings/oleObject126.bin"/><Relationship Id="rId9" Type="http://schemas.openxmlformats.org/officeDocument/2006/relationships/image" Target="../media/image134.wmf"/><Relationship Id="rId14" Type="http://schemas.openxmlformats.org/officeDocument/2006/relationships/oleObject" Target="../embeddings/oleObject131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5.bin"/><Relationship Id="rId13" Type="http://schemas.openxmlformats.org/officeDocument/2006/relationships/image" Target="../media/image143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40.wmf"/><Relationship Id="rId12" Type="http://schemas.openxmlformats.org/officeDocument/2006/relationships/oleObject" Target="../embeddings/oleObject1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134.bin"/><Relationship Id="rId11" Type="http://schemas.openxmlformats.org/officeDocument/2006/relationships/image" Target="../media/image142.wmf"/><Relationship Id="rId5" Type="http://schemas.openxmlformats.org/officeDocument/2006/relationships/image" Target="../media/image139.wmf"/><Relationship Id="rId10" Type="http://schemas.openxmlformats.org/officeDocument/2006/relationships/oleObject" Target="../embeddings/oleObject136.bin"/><Relationship Id="rId4" Type="http://schemas.openxmlformats.org/officeDocument/2006/relationships/oleObject" Target="../embeddings/oleObject133.bin"/><Relationship Id="rId9" Type="http://schemas.openxmlformats.org/officeDocument/2006/relationships/image" Target="../media/image141.wmf"/><Relationship Id="rId1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3.png"/><Relationship Id="rId4" Type="http://schemas.openxmlformats.org/officeDocument/2006/relationships/image" Target="../media/image144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1.bin"/><Relationship Id="rId13" Type="http://schemas.openxmlformats.org/officeDocument/2006/relationships/image" Target="../media/image148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5.wmf"/><Relationship Id="rId12" Type="http://schemas.openxmlformats.org/officeDocument/2006/relationships/oleObject" Target="../embeddings/oleObject14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140.bin"/><Relationship Id="rId11" Type="http://schemas.openxmlformats.org/officeDocument/2006/relationships/image" Target="../media/image147.wmf"/><Relationship Id="rId5" Type="http://schemas.openxmlformats.org/officeDocument/2006/relationships/image" Target="../media/image145.wmf"/><Relationship Id="rId10" Type="http://schemas.openxmlformats.org/officeDocument/2006/relationships/oleObject" Target="../embeddings/oleObject142.bin"/><Relationship Id="rId4" Type="http://schemas.openxmlformats.org/officeDocument/2006/relationships/oleObject" Target="../embeddings/oleObject139.bin"/><Relationship Id="rId9" Type="http://schemas.openxmlformats.org/officeDocument/2006/relationships/image" Target="../media/image146.wmf"/><Relationship Id="rId1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5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45.bin"/><Relationship Id="rId5" Type="http://schemas.openxmlformats.org/officeDocument/2006/relationships/image" Target="../media/image149.wmf"/><Relationship Id="rId4" Type="http://schemas.openxmlformats.org/officeDocument/2006/relationships/oleObject" Target="../embeddings/oleObject144.bin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8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51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47.bin"/><Relationship Id="rId5" Type="http://schemas.openxmlformats.org/officeDocument/2006/relationships/image" Target="../media/image150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46.bin"/><Relationship Id="rId9" Type="http://schemas.openxmlformats.org/officeDocument/2006/relationships/image" Target="../media/image144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4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50.bin"/><Relationship Id="rId5" Type="http://schemas.openxmlformats.org/officeDocument/2006/relationships/image" Target="../media/image155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49.bin"/><Relationship Id="rId9" Type="http://schemas.openxmlformats.org/officeDocument/2006/relationships/image" Target="../media/image157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3.png"/><Relationship Id="rId5" Type="http://schemas.openxmlformats.org/officeDocument/2006/relationships/image" Target="../media/image158.wmf"/><Relationship Id="rId4" Type="http://schemas.openxmlformats.org/officeDocument/2006/relationships/oleObject" Target="../embeddings/oleObject152.bin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5.bin"/><Relationship Id="rId13" Type="http://schemas.openxmlformats.org/officeDocument/2006/relationships/image" Target="../media/image162.w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112.wmf"/><Relationship Id="rId12" Type="http://schemas.openxmlformats.org/officeDocument/2006/relationships/oleObject" Target="../embeddings/oleObject15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154.bin"/><Relationship Id="rId11" Type="http://schemas.openxmlformats.org/officeDocument/2006/relationships/image" Target="../media/image161.wmf"/><Relationship Id="rId5" Type="http://schemas.openxmlformats.org/officeDocument/2006/relationships/image" Target="../media/image159.wmf"/><Relationship Id="rId10" Type="http://schemas.openxmlformats.org/officeDocument/2006/relationships/oleObject" Target="../embeddings/oleObject156.bin"/><Relationship Id="rId4" Type="http://schemas.openxmlformats.org/officeDocument/2006/relationships/oleObject" Target="../embeddings/oleObject153.bin"/><Relationship Id="rId9" Type="http://schemas.openxmlformats.org/officeDocument/2006/relationships/image" Target="../media/image160.wmf"/><Relationship Id="rId1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0.bin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64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159.bin"/><Relationship Id="rId11" Type="http://schemas.openxmlformats.org/officeDocument/2006/relationships/image" Target="../media/image166.wmf"/><Relationship Id="rId5" Type="http://schemas.openxmlformats.org/officeDocument/2006/relationships/image" Target="../media/image163.wmf"/><Relationship Id="rId10" Type="http://schemas.openxmlformats.org/officeDocument/2006/relationships/oleObject" Target="../embeddings/oleObject161.bin"/><Relationship Id="rId4" Type="http://schemas.openxmlformats.org/officeDocument/2006/relationships/oleObject" Target="../embeddings/oleObject158.bin"/><Relationship Id="rId9" Type="http://schemas.openxmlformats.org/officeDocument/2006/relationships/image" Target="../media/image165.wmf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6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63.bin"/><Relationship Id="rId5" Type="http://schemas.openxmlformats.org/officeDocument/2006/relationships/image" Target="../media/image167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62.bin"/><Relationship Id="rId9" Type="http://schemas.openxmlformats.org/officeDocument/2006/relationships/image" Target="../media/image169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7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7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oleObject" Target="../embeddings/oleObject166.bin"/><Relationship Id="rId5" Type="http://schemas.openxmlformats.org/officeDocument/2006/relationships/image" Target="../media/image170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165.bin"/><Relationship Id="rId9" Type="http://schemas.openxmlformats.org/officeDocument/2006/relationships/image" Target="../media/image172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0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74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69.bin"/><Relationship Id="rId11" Type="http://schemas.openxmlformats.org/officeDocument/2006/relationships/image" Target="../media/image176.wmf"/><Relationship Id="rId5" Type="http://schemas.openxmlformats.org/officeDocument/2006/relationships/image" Target="../media/image173.wmf"/><Relationship Id="rId10" Type="http://schemas.openxmlformats.org/officeDocument/2006/relationships/oleObject" Target="../embeddings/oleObject171.bin"/><Relationship Id="rId4" Type="http://schemas.openxmlformats.org/officeDocument/2006/relationships/oleObject" Target="../embeddings/oleObject168.bin"/><Relationship Id="rId9" Type="http://schemas.openxmlformats.org/officeDocument/2006/relationships/image" Target="../media/image175.w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4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78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173.bin"/><Relationship Id="rId11" Type="http://schemas.openxmlformats.org/officeDocument/2006/relationships/image" Target="../media/image180.wmf"/><Relationship Id="rId5" Type="http://schemas.openxmlformats.org/officeDocument/2006/relationships/image" Target="../media/image177.wmf"/><Relationship Id="rId10" Type="http://schemas.openxmlformats.org/officeDocument/2006/relationships/oleObject" Target="../embeddings/oleObject175.bin"/><Relationship Id="rId4" Type="http://schemas.openxmlformats.org/officeDocument/2006/relationships/oleObject" Target="../embeddings/oleObject172.bin"/><Relationship Id="rId9" Type="http://schemas.openxmlformats.org/officeDocument/2006/relationships/image" Target="../media/image179.w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8.bin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82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77.bin"/><Relationship Id="rId11" Type="http://schemas.openxmlformats.org/officeDocument/2006/relationships/image" Target="../media/image184.wmf"/><Relationship Id="rId5" Type="http://schemas.openxmlformats.org/officeDocument/2006/relationships/image" Target="../media/image181.wmf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6.bin"/><Relationship Id="rId9" Type="http://schemas.openxmlformats.org/officeDocument/2006/relationships/image" Target="../media/image183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13" Type="http://schemas.openxmlformats.org/officeDocument/2006/relationships/image" Target="../media/image189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186.wmf"/><Relationship Id="rId12" Type="http://schemas.openxmlformats.org/officeDocument/2006/relationships/oleObject" Target="../embeddings/oleObject1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6" Type="http://schemas.openxmlformats.org/officeDocument/2006/relationships/oleObject" Target="../embeddings/oleObject181.bin"/><Relationship Id="rId11" Type="http://schemas.openxmlformats.org/officeDocument/2006/relationships/image" Target="../media/image188.wmf"/><Relationship Id="rId5" Type="http://schemas.openxmlformats.org/officeDocument/2006/relationships/image" Target="../media/image185.wmf"/><Relationship Id="rId10" Type="http://schemas.openxmlformats.org/officeDocument/2006/relationships/oleObject" Target="../embeddings/oleObject183.bin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187.wmf"/><Relationship Id="rId1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7.bin"/><Relationship Id="rId13" Type="http://schemas.openxmlformats.org/officeDocument/2006/relationships/image" Target="../media/image194.wmf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91.wmf"/><Relationship Id="rId12" Type="http://schemas.openxmlformats.org/officeDocument/2006/relationships/oleObject" Target="../embeddings/oleObject18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186.bin"/><Relationship Id="rId11" Type="http://schemas.openxmlformats.org/officeDocument/2006/relationships/image" Target="../media/image193.wmf"/><Relationship Id="rId5" Type="http://schemas.openxmlformats.org/officeDocument/2006/relationships/image" Target="../media/image190.wmf"/><Relationship Id="rId15" Type="http://schemas.openxmlformats.org/officeDocument/2006/relationships/image" Target="../media/image195.wmf"/><Relationship Id="rId10" Type="http://schemas.openxmlformats.org/officeDocument/2006/relationships/oleObject" Target="../embeddings/oleObject188.bin"/><Relationship Id="rId4" Type="http://schemas.openxmlformats.org/officeDocument/2006/relationships/oleObject" Target="../embeddings/oleObject185.bin"/><Relationship Id="rId9" Type="http://schemas.openxmlformats.org/officeDocument/2006/relationships/image" Target="../media/image192.wmf"/><Relationship Id="rId14" Type="http://schemas.openxmlformats.org/officeDocument/2006/relationships/oleObject" Target="../embeddings/oleObject190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3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97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192.bin"/><Relationship Id="rId11" Type="http://schemas.openxmlformats.org/officeDocument/2006/relationships/image" Target="../media/image199.wmf"/><Relationship Id="rId5" Type="http://schemas.openxmlformats.org/officeDocument/2006/relationships/image" Target="../media/image196.wmf"/><Relationship Id="rId10" Type="http://schemas.openxmlformats.org/officeDocument/2006/relationships/oleObject" Target="../embeddings/oleObject194.bin"/><Relationship Id="rId4" Type="http://schemas.openxmlformats.org/officeDocument/2006/relationships/oleObject" Target="../embeddings/oleObject191.bin"/><Relationship Id="rId9" Type="http://schemas.openxmlformats.org/officeDocument/2006/relationships/image" Target="../media/image198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7.bin"/><Relationship Id="rId13" Type="http://schemas.openxmlformats.org/officeDocument/2006/relationships/image" Target="../media/image204.wmf"/><Relationship Id="rId18" Type="http://schemas.openxmlformats.org/officeDocument/2006/relationships/oleObject" Target="../embeddings/oleObject202.bin"/><Relationship Id="rId3" Type="http://schemas.openxmlformats.org/officeDocument/2006/relationships/notesSlide" Target="../notesSlides/notesSlide27.xml"/><Relationship Id="rId21" Type="http://schemas.openxmlformats.org/officeDocument/2006/relationships/image" Target="../media/image208.wmf"/><Relationship Id="rId7" Type="http://schemas.openxmlformats.org/officeDocument/2006/relationships/image" Target="../media/image201.wmf"/><Relationship Id="rId12" Type="http://schemas.openxmlformats.org/officeDocument/2006/relationships/oleObject" Target="../embeddings/oleObject199.bin"/><Relationship Id="rId17" Type="http://schemas.openxmlformats.org/officeDocument/2006/relationships/image" Target="../media/image20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1.bin"/><Relationship Id="rId20" Type="http://schemas.openxmlformats.org/officeDocument/2006/relationships/oleObject" Target="../embeddings/oleObject203.bin"/><Relationship Id="rId1" Type="http://schemas.openxmlformats.org/officeDocument/2006/relationships/vmlDrawing" Target="../drawings/vmlDrawing55.vml"/><Relationship Id="rId6" Type="http://schemas.openxmlformats.org/officeDocument/2006/relationships/oleObject" Target="../embeddings/oleObject196.bin"/><Relationship Id="rId11" Type="http://schemas.openxmlformats.org/officeDocument/2006/relationships/image" Target="../media/image203.wmf"/><Relationship Id="rId5" Type="http://schemas.openxmlformats.org/officeDocument/2006/relationships/image" Target="../media/image200.wmf"/><Relationship Id="rId15" Type="http://schemas.openxmlformats.org/officeDocument/2006/relationships/image" Target="../media/image205.wmf"/><Relationship Id="rId10" Type="http://schemas.openxmlformats.org/officeDocument/2006/relationships/oleObject" Target="../embeddings/oleObject198.bin"/><Relationship Id="rId19" Type="http://schemas.openxmlformats.org/officeDocument/2006/relationships/image" Target="../media/image207.wmf"/><Relationship Id="rId4" Type="http://schemas.openxmlformats.org/officeDocument/2006/relationships/oleObject" Target="../embeddings/oleObject195.bin"/><Relationship Id="rId9" Type="http://schemas.openxmlformats.org/officeDocument/2006/relationships/image" Target="../media/image202.wmf"/><Relationship Id="rId14" Type="http://schemas.openxmlformats.org/officeDocument/2006/relationships/oleObject" Target="../embeddings/oleObject200.bin"/><Relationship Id="rId22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6.bin"/><Relationship Id="rId13" Type="http://schemas.openxmlformats.org/officeDocument/2006/relationships/image" Target="../media/image213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10.wmf"/><Relationship Id="rId12" Type="http://schemas.openxmlformats.org/officeDocument/2006/relationships/oleObject" Target="../embeddings/oleObject20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png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205.bin"/><Relationship Id="rId11" Type="http://schemas.openxmlformats.org/officeDocument/2006/relationships/image" Target="../media/image212.wmf"/><Relationship Id="rId5" Type="http://schemas.openxmlformats.org/officeDocument/2006/relationships/image" Target="../media/image209.wmf"/><Relationship Id="rId15" Type="http://schemas.openxmlformats.org/officeDocument/2006/relationships/image" Target="../media/image214.wmf"/><Relationship Id="rId10" Type="http://schemas.openxmlformats.org/officeDocument/2006/relationships/oleObject" Target="../embeddings/oleObject207.bin"/><Relationship Id="rId4" Type="http://schemas.openxmlformats.org/officeDocument/2006/relationships/oleObject" Target="../embeddings/oleObject204.bin"/><Relationship Id="rId9" Type="http://schemas.openxmlformats.org/officeDocument/2006/relationships/image" Target="../media/image211.wmf"/><Relationship Id="rId14" Type="http://schemas.openxmlformats.org/officeDocument/2006/relationships/oleObject" Target="../embeddings/oleObject209.bin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2.bin"/><Relationship Id="rId13" Type="http://schemas.openxmlformats.org/officeDocument/2006/relationships/image" Target="../media/image219.wmf"/><Relationship Id="rId18" Type="http://schemas.openxmlformats.org/officeDocument/2006/relationships/oleObject" Target="../embeddings/oleObject217.bin"/><Relationship Id="rId3" Type="http://schemas.openxmlformats.org/officeDocument/2006/relationships/notesSlide" Target="../notesSlides/notesSlide29.xml"/><Relationship Id="rId21" Type="http://schemas.openxmlformats.org/officeDocument/2006/relationships/image" Target="../media/image223.wmf"/><Relationship Id="rId7" Type="http://schemas.openxmlformats.org/officeDocument/2006/relationships/image" Target="../media/image216.wmf"/><Relationship Id="rId12" Type="http://schemas.openxmlformats.org/officeDocument/2006/relationships/oleObject" Target="../embeddings/oleObject214.bin"/><Relationship Id="rId17" Type="http://schemas.openxmlformats.org/officeDocument/2006/relationships/image" Target="../media/image221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6.bin"/><Relationship Id="rId20" Type="http://schemas.openxmlformats.org/officeDocument/2006/relationships/oleObject" Target="../embeddings/oleObject218.bin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211.bin"/><Relationship Id="rId11" Type="http://schemas.openxmlformats.org/officeDocument/2006/relationships/image" Target="../media/image218.wmf"/><Relationship Id="rId5" Type="http://schemas.openxmlformats.org/officeDocument/2006/relationships/image" Target="../media/image215.wmf"/><Relationship Id="rId15" Type="http://schemas.openxmlformats.org/officeDocument/2006/relationships/image" Target="../media/image220.wmf"/><Relationship Id="rId10" Type="http://schemas.openxmlformats.org/officeDocument/2006/relationships/oleObject" Target="../embeddings/oleObject213.bin"/><Relationship Id="rId19" Type="http://schemas.openxmlformats.org/officeDocument/2006/relationships/image" Target="../media/image222.wmf"/><Relationship Id="rId4" Type="http://schemas.openxmlformats.org/officeDocument/2006/relationships/oleObject" Target="../embeddings/oleObject210.bin"/><Relationship Id="rId9" Type="http://schemas.openxmlformats.org/officeDocument/2006/relationships/image" Target="../media/image217.wmf"/><Relationship Id="rId14" Type="http://schemas.openxmlformats.org/officeDocument/2006/relationships/oleObject" Target="../embeddings/oleObject215.bin"/><Relationship Id="rId22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1.bin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225.wmf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220.bin"/><Relationship Id="rId11" Type="http://schemas.openxmlformats.org/officeDocument/2006/relationships/image" Target="../media/image227.wmf"/><Relationship Id="rId5" Type="http://schemas.openxmlformats.org/officeDocument/2006/relationships/image" Target="../media/image224.wmf"/><Relationship Id="rId10" Type="http://schemas.openxmlformats.org/officeDocument/2006/relationships/oleObject" Target="../embeddings/oleObject222.bin"/><Relationship Id="rId4" Type="http://schemas.openxmlformats.org/officeDocument/2006/relationships/oleObject" Target="../embeddings/oleObject219.bin"/><Relationship Id="rId9" Type="http://schemas.openxmlformats.org/officeDocument/2006/relationships/image" Target="../media/image226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5.bin"/><Relationship Id="rId13" Type="http://schemas.openxmlformats.org/officeDocument/2006/relationships/image" Target="../media/image226.wmf"/><Relationship Id="rId18" Type="http://schemas.openxmlformats.org/officeDocument/2006/relationships/oleObject" Target="../embeddings/oleObject230.bin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228.wmf"/><Relationship Id="rId12" Type="http://schemas.openxmlformats.org/officeDocument/2006/relationships/oleObject" Target="../embeddings/oleObject227.bin"/><Relationship Id="rId17" Type="http://schemas.openxmlformats.org/officeDocument/2006/relationships/image" Target="../media/image23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29.bin"/><Relationship Id="rId20" Type="http://schemas.openxmlformats.org/officeDocument/2006/relationships/image" Target="../media/image3.png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224.bin"/><Relationship Id="rId11" Type="http://schemas.openxmlformats.org/officeDocument/2006/relationships/image" Target="../media/image230.wmf"/><Relationship Id="rId5" Type="http://schemas.openxmlformats.org/officeDocument/2006/relationships/image" Target="../media/image163.wmf"/><Relationship Id="rId15" Type="http://schemas.openxmlformats.org/officeDocument/2006/relationships/image" Target="../media/image231.wmf"/><Relationship Id="rId10" Type="http://schemas.openxmlformats.org/officeDocument/2006/relationships/oleObject" Target="../embeddings/oleObject226.bin"/><Relationship Id="rId19" Type="http://schemas.openxmlformats.org/officeDocument/2006/relationships/image" Target="../media/image233.wmf"/><Relationship Id="rId4" Type="http://schemas.openxmlformats.org/officeDocument/2006/relationships/oleObject" Target="../embeddings/oleObject223.bin"/><Relationship Id="rId9" Type="http://schemas.openxmlformats.org/officeDocument/2006/relationships/image" Target="../media/image229.wmf"/><Relationship Id="rId14" Type="http://schemas.openxmlformats.org/officeDocument/2006/relationships/oleObject" Target="../embeddings/oleObject22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35107"/>
            <a:ext cx="6754813" cy="838200"/>
          </a:xfrm>
        </p:spPr>
        <p:txBody>
          <a:bodyPr/>
          <a:lstStyle/>
          <a:p>
            <a:r>
              <a:rPr lang="en-IN" sz="2800" dirty="0" smtClean="0"/>
              <a:t>Solution to More Thermo-Mechanical Problems using Laplace Equations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523169"/>
            <a:ext cx="8534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b="1" dirty="0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A </a:t>
            </a:r>
            <a:r>
              <a:rPr lang="en-IN" b="1" dirty="0">
                <a:solidFill>
                  <a:srgbClr val="FF0000"/>
                </a:solidFill>
                <a:latin typeface="Vladimir Script" panose="03050402040407070305" pitchFamily="66" charset="0"/>
              </a:rPr>
              <a:t>Rosetta </a:t>
            </a:r>
            <a:r>
              <a:rPr lang="en-IN" b="1" dirty="0" smtClean="0">
                <a:solidFill>
                  <a:srgbClr val="FF0000"/>
                </a:solidFill>
                <a:latin typeface="Vladimir Script" panose="03050402040407070305" pitchFamily="66" charset="0"/>
              </a:rPr>
              <a:t>Stone of </a:t>
            </a:r>
            <a:r>
              <a:rPr lang="en-IN" b="1" dirty="0" err="1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Thermofluids</a:t>
            </a:r>
            <a:r>
              <a:rPr lang="en-IN" b="1" dirty="0" smtClean="0">
                <a:solidFill>
                  <a:srgbClr val="FF0000"/>
                </a:solidFill>
                <a:latin typeface="Vladimir Script" panose="03050402040407070305" pitchFamily="66" charset="0"/>
                <a:cs typeface="JasmineUPC" panose="02020603050405020304" pitchFamily="18" charset="-34"/>
              </a:rPr>
              <a:t> </a:t>
            </a: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…..</a:t>
            </a:r>
            <a:endParaRPr lang="en-US" b="1" dirty="0">
              <a:solidFill>
                <a:srgbClr val="FF0000"/>
              </a:solidFill>
              <a:latin typeface="Curlz MT" panose="04040404050702020202" pitchFamily="82" charset="0"/>
              <a:cs typeface="JasmineUPC" panose="02020603050405020304" pitchFamily="18" charset="-34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724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25603"/>
            <a:ext cx="7772400" cy="850710"/>
          </a:xfrm>
        </p:spPr>
        <p:txBody>
          <a:bodyPr/>
          <a:lstStyle/>
          <a:p>
            <a:r>
              <a:rPr lang="en-IN" sz="2800" dirty="0" smtClean="0"/>
              <a:t>Summary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0022"/>
            <a:ext cx="8186411" cy="4629778"/>
          </a:xfrm>
        </p:spPr>
        <p:txBody>
          <a:bodyPr/>
          <a:lstStyle/>
          <a:p>
            <a:r>
              <a:rPr lang="en-IN" sz="2400" dirty="0" smtClean="0"/>
              <a:t>All </a:t>
            </a:r>
            <a:r>
              <a:rPr lang="en-IN" sz="2400" dirty="0"/>
              <a:t>the three </a:t>
            </a:r>
            <a:r>
              <a:rPr lang="en-IN" sz="2400" dirty="0" smtClean="0"/>
              <a:t>types of </a:t>
            </a:r>
            <a:r>
              <a:rPr lang="en-IN" sz="2400" dirty="0"/>
              <a:t>equations can be reduced to canonical forms. </a:t>
            </a:r>
            <a:endParaRPr lang="en-IN" sz="2400" dirty="0" smtClean="0"/>
          </a:p>
          <a:p>
            <a:r>
              <a:rPr lang="en-IN" sz="2400" dirty="0" smtClean="0"/>
              <a:t>The Hyperbolic </a:t>
            </a:r>
            <a:r>
              <a:rPr lang="en-IN" sz="2400" dirty="0"/>
              <a:t>equations reduce to </a:t>
            </a:r>
            <a:r>
              <a:rPr lang="en-IN" sz="2400" dirty="0" smtClean="0"/>
              <a:t>wave equation.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parabolic equations reduce to </a:t>
            </a:r>
            <a:r>
              <a:rPr lang="en-IN" sz="2400" dirty="0" smtClean="0"/>
              <a:t>the heat equation.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Laplace's equation models the canonical form of elliptic equations. </a:t>
            </a:r>
            <a:endParaRPr lang="en-IN" sz="2400" dirty="0" smtClean="0"/>
          </a:p>
          <a:p>
            <a:r>
              <a:rPr lang="en-IN" sz="2400" dirty="0" smtClean="0"/>
              <a:t>Thus</a:t>
            </a:r>
            <a:r>
              <a:rPr lang="en-IN" sz="2400" dirty="0"/>
              <a:t>, the </a:t>
            </a:r>
            <a:r>
              <a:rPr lang="en-IN" sz="2400" dirty="0" smtClean="0"/>
              <a:t>wave, heat </a:t>
            </a:r>
            <a:r>
              <a:rPr lang="en-IN" sz="2400" dirty="0"/>
              <a:t>and Laplace's equations serve as canonical models for all second order constant </a:t>
            </a:r>
            <a:r>
              <a:rPr lang="en-IN" sz="2400" dirty="0" smtClean="0"/>
              <a:t>coefficient </a:t>
            </a:r>
            <a:r>
              <a:rPr lang="en-IN" sz="2400" dirty="0"/>
              <a:t>PDEs.</a:t>
            </a:r>
          </a:p>
          <a:p>
            <a:r>
              <a:rPr lang="en-IN" sz="2400" dirty="0"/>
              <a:t>We will spend the rest of </a:t>
            </a:r>
            <a:r>
              <a:rPr lang="en-IN" sz="2400" dirty="0" smtClean="0"/>
              <a:t>this course </a:t>
            </a:r>
            <a:r>
              <a:rPr lang="en-IN" sz="2400" dirty="0"/>
              <a:t>studying the solutions to the </a:t>
            </a:r>
            <a:r>
              <a:rPr lang="en-IN" sz="2400" dirty="0" smtClean="0"/>
              <a:t>Laplace, heat </a:t>
            </a:r>
            <a:r>
              <a:rPr lang="en-IN" sz="2400" dirty="0"/>
              <a:t>and </a:t>
            </a:r>
            <a:r>
              <a:rPr lang="en-IN" sz="2400" dirty="0" smtClean="0"/>
              <a:t>wave equations</a:t>
            </a:r>
            <a:r>
              <a:rPr lang="en-IN" sz="2400" dirty="0"/>
              <a:t>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688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6564"/>
            <a:ext cx="6394523" cy="864299"/>
          </a:xfrm>
        </p:spPr>
        <p:txBody>
          <a:bodyPr/>
          <a:lstStyle/>
          <a:p>
            <a:r>
              <a:rPr lang="en-IN" sz="2800" dirty="0" smtClean="0"/>
              <a:t>Heat </a:t>
            </a:r>
            <a:r>
              <a:rPr lang="en-IN" sz="2800" dirty="0"/>
              <a:t>C</a:t>
            </a:r>
            <a:r>
              <a:rPr lang="en-IN" sz="2800" dirty="0" smtClean="0"/>
              <a:t>onduction </a:t>
            </a:r>
            <a:r>
              <a:rPr lang="en-IN" sz="2800" dirty="0"/>
              <a:t>in a </a:t>
            </a:r>
            <a:r>
              <a:rPr lang="en-IN" sz="2800" dirty="0" smtClean="0"/>
              <a:t>Cube/Cuboid</a:t>
            </a:r>
            <a:endParaRPr lang="en-IN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951" y="1445718"/>
            <a:ext cx="3357483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72070" y="1371150"/>
            <a:ext cx="510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 smtClean="0"/>
              <a:t>General Conduction equation with  </a:t>
            </a:r>
            <a:r>
              <a:rPr lang="en-US" sz="2400" dirty="0"/>
              <a:t>heat generation.</a:t>
            </a:r>
          </a:p>
        </p:txBody>
      </p:sp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376412"/>
              </p:ext>
            </p:extLst>
          </p:nvPr>
        </p:nvGraphicFramePr>
        <p:xfrm>
          <a:off x="4193199" y="2098102"/>
          <a:ext cx="3852104" cy="932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78" name="Equation" r:id="rId5" imgW="1625400" imgH="393480" progId="Equation.3">
                  <p:embed/>
                </p:oleObj>
              </mc:Choice>
              <mc:Fallback>
                <p:oleObj name="Equation" r:id="rId5" imgW="1625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3199" y="2098102"/>
                        <a:ext cx="3852104" cy="9329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639651" y="2983988"/>
            <a:ext cx="502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For an isotropic and  homogeneous material:</a:t>
            </a:r>
          </a:p>
        </p:txBody>
      </p:sp>
      <p:graphicFrame>
        <p:nvGraphicFramePr>
          <p:cNvPr id="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9660914"/>
              </p:ext>
            </p:extLst>
          </p:nvPr>
        </p:nvGraphicFramePr>
        <p:xfrm>
          <a:off x="4434446" y="3912355"/>
          <a:ext cx="3661675" cy="9381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79" name="Equation" r:id="rId7" imgW="1536480" imgH="393480" progId="Equation.3">
                  <p:embed/>
                </p:oleObj>
              </mc:Choice>
              <mc:Fallback>
                <p:oleObj name="Equation" r:id="rId7" imgW="1536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4446" y="3912355"/>
                        <a:ext cx="3661675" cy="93811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405993"/>
              </p:ext>
            </p:extLst>
          </p:nvPr>
        </p:nvGraphicFramePr>
        <p:xfrm>
          <a:off x="927606" y="5054604"/>
          <a:ext cx="6041409" cy="1053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80" name="Equation" r:id="rId9" imgW="2768400" imgH="482400" progId="Equation.3">
                  <p:embed/>
                </p:oleObj>
              </mc:Choice>
              <mc:Fallback>
                <p:oleObj name="Equation" r:id="rId9" imgW="27684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606" y="5054604"/>
                        <a:ext cx="6041409" cy="1053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712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6899"/>
            <a:ext cx="7315200" cy="1056101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General conduction equation based on </a:t>
            </a:r>
            <a:r>
              <a:rPr lang="en-US" sz="2800" dirty="0" smtClean="0">
                <a:latin typeface="+mn-lt"/>
              </a:rPr>
              <a:t>Polar Cylindrical </a:t>
            </a:r>
            <a:r>
              <a:rPr lang="en-US" sz="2800" dirty="0">
                <a:latin typeface="+mn-lt"/>
              </a:rPr>
              <a:t>Coordinates</a:t>
            </a:r>
            <a:r>
              <a:rPr lang="en-US" b="1" dirty="0">
                <a:latin typeface="+mn-lt"/>
              </a:rPr>
              <a:t> </a:t>
            </a:r>
            <a:endParaRPr lang="en-US" dirty="0">
              <a:latin typeface="+mn-lt"/>
            </a:endParaRPr>
          </a:p>
        </p:txBody>
      </p:sp>
      <p:pic>
        <p:nvPicPr>
          <p:cNvPr id="3153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207" y="1454861"/>
            <a:ext cx="4038600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153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243476"/>
              </p:ext>
            </p:extLst>
          </p:nvPr>
        </p:nvGraphicFramePr>
        <p:xfrm>
          <a:off x="280053" y="4623511"/>
          <a:ext cx="86868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22" name="Equation" r:id="rId4" imgW="2895480" imgH="482400" progId="Equation.3">
                  <p:embed/>
                </p:oleObj>
              </mc:Choice>
              <mc:Fallback>
                <p:oleObj name="Equation" r:id="rId4" imgW="2895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053" y="4623511"/>
                        <a:ext cx="8686800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38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15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3" name="Line 5"/>
          <p:cNvSpPr>
            <a:spLocks noChangeShapeType="1"/>
          </p:cNvSpPr>
          <p:nvPr/>
        </p:nvSpPr>
        <p:spPr bwMode="auto">
          <a:xfrm>
            <a:off x="5334000" y="53340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4854" name="Line 6"/>
          <p:cNvSpPr>
            <a:spLocks noChangeShapeType="1"/>
          </p:cNvSpPr>
          <p:nvPr/>
        </p:nvSpPr>
        <p:spPr bwMode="auto">
          <a:xfrm flipV="1">
            <a:off x="5334000" y="20574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4855" name="Rectangle 7" descr="Wide downward diagonal"/>
          <p:cNvSpPr>
            <a:spLocks noChangeArrowheads="1"/>
          </p:cNvSpPr>
          <p:nvPr/>
        </p:nvSpPr>
        <p:spPr bwMode="auto">
          <a:xfrm>
            <a:off x="5334000" y="2819400"/>
            <a:ext cx="3276600" cy="2514600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5165725" y="52228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334857" name="Text Box 9"/>
          <p:cNvSpPr txBox="1">
            <a:spLocks noChangeArrowheads="1"/>
          </p:cNvSpPr>
          <p:nvPr/>
        </p:nvSpPr>
        <p:spPr bwMode="auto">
          <a:xfrm>
            <a:off x="8305800" y="52578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334858" name="Text Box 10"/>
          <p:cNvSpPr txBox="1">
            <a:spLocks noChangeArrowheads="1"/>
          </p:cNvSpPr>
          <p:nvPr/>
        </p:nvSpPr>
        <p:spPr bwMode="auto">
          <a:xfrm>
            <a:off x="5013325" y="2555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</a:t>
            </a:r>
          </a:p>
        </p:txBody>
      </p:sp>
      <p:sp>
        <p:nvSpPr>
          <p:cNvPr id="334859" name="Line 11"/>
          <p:cNvSpPr>
            <a:spLocks noChangeShapeType="1"/>
          </p:cNvSpPr>
          <p:nvPr/>
        </p:nvSpPr>
        <p:spPr bwMode="auto">
          <a:xfrm>
            <a:off x="7086600" y="56388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4860" name="Text Box 12"/>
          <p:cNvSpPr txBox="1">
            <a:spLocks noChangeArrowheads="1"/>
          </p:cNvSpPr>
          <p:nvPr/>
        </p:nvSpPr>
        <p:spPr bwMode="auto">
          <a:xfrm>
            <a:off x="6613525" y="53752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x</a:t>
            </a:r>
          </a:p>
        </p:txBody>
      </p:sp>
      <p:sp>
        <p:nvSpPr>
          <p:cNvPr id="334861" name="Line 13"/>
          <p:cNvSpPr>
            <a:spLocks noChangeShapeType="1"/>
          </p:cNvSpPr>
          <p:nvPr/>
        </p:nvSpPr>
        <p:spPr bwMode="auto">
          <a:xfrm flipV="1">
            <a:off x="51054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34862" name="Text Box 14"/>
          <p:cNvSpPr txBox="1">
            <a:spLocks noChangeArrowheads="1"/>
          </p:cNvSpPr>
          <p:nvPr/>
        </p:nvSpPr>
        <p:spPr bwMode="auto">
          <a:xfrm>
            <a:off x="5013325" y="43084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y</a:t>
            </a:r>
          </a:p>
        </p:txBody>
      </p:sp>
      <p:sp>
        <p:nvSpPr>
          <p:cNvPr id="334863" name="Rectangle 15"/>
          <p:cNvSpPr>
            <a:spLocks noGrp="1" noChangeArrowheads="1"/>
          </p:cNvSpPr>
          <p:nvPr>
            <p:ph type="title"/>
          </p:nvPr>
        </p:nvSpPr>
        <p:spPr>
          <a:xfrm>
            <a:off x="334418" y="194493"/>
            <a:ext cx="7772400" cy="919162"/>
          </a:xfrm>
        </p:spPr>
        <p:txBody>
          <a:bodyPr/>
          <a:lstStyle/>
          <a:p>
            <a:r>
              <a:rPr lang="en-US" sz="2800" dirty="0" smtClean="0">
                <a:solidFill>
                  <a:schemeClr val="tx1"/>
                </a:solidFill>
              </a:rPr>
              <a:t>Laplace Equation : Steady Conduction </a:t>
            </a:r>
            <a:r>
              <a:rPr lang="en-US" sz="2800" dirty="0">
                <a:solidFill>
                  <a:schemeClr val="tx1"/>
                </a:solidFill>
              </a:rPr>
              <a:t>in </a:t>
            </a:r>
            <a:r>
              <a:rPr lang="en-US" sz="2800" dirty="0" smtClean="0">
                <a:solidFill>
                  <a:schemeClr val="tx1"/>
                </a:solidFill>
              </a:rPr>
              <a:t>A Rectangular Plate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34864" name="Rectangle 16"/>
          <p:cNvSpPr>
            <a:spLocks noChangeArrowheads="1"/>
          </p:cNvSpPr>
          <p:nvPr/>
        </p:nvSpPr>
        <p:spPr bwMode="auto">
          <a:xfrm>
            <a:off x="334418" y="2819400"/>
            <a:ext cx="46482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Boundary conditions: 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= 0 &amp;  0 &lt;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y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&lt; H : T(0,y)= f</a:t>
            </a:r>
            <a:r>
              <a:rPr lang="en-US" baseline="-25000" dirty="0">
                <a:solidFill>
                  <a:srgbClr val="000000"/>
                </a:solidFill>
                <a:latin typeface="+mn-lt"/>
              </a:rPr>
              <a:t>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(y)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= W &amp;  0 &lt;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y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&lt; H : T(</a:t>
            </a:r>
            <a:r>
              <a:rPr lang="en-US" dirty="0" err="1">
                <a:solidFill>
                  <a:srgbClr val="000000"/>
                </a:solidFill>
                <a:latin typeface="+mn-lt"/>
              </a:rPr>
              <a:t>W,y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dirty="0" err="1">
                <a:solidFill>
                  <a:srgbClr val="000000"/>
                </a:solidFill>
                <a:latin typeface="+mn-lt"/>
              </a:rPr>
              <a:t>f</a:t>
            </a:r>
            <a:r>
              <a:rPr lang="en-US" baseline="-25000" dirty="0" err="1">
                <a:solidFill>
                  <a:srgbClr val="000000"/>
                </a:solidFill>
                <a:latin typeface="+mn-lt"/>
              </a:rPr>
              <a:t>H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(y)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= 0 &amp;  0 &lt;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x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&lt; W : T(</a:t>
            </a:r>
            <a:r>
              <a:rPr lang="en-US" dirty="0" err="1">
                <a:solidFill>
                  <a:srgbClr val="000000"/>
                </a:solidFill>
                <a:latin typeface="+mn-lt"/>
              </a:rPr>
              <a:t>x,o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)= g</a:t>
            </a:r>
            <a:r>
              <a:rPr lang="en-US" baseline="-25000" dirty="0">
                <a:solidFill>
                  <a:srgbClr val="000000"/>
                </a:solidFill>
                <a:latin typeface="+mn-lt"/>
              </a:rPr>
              <a:t>0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(x)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= H &amp;  0 &lt;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x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&lt; W : T(</a:t>
            </a:r>
            <a:r>
              <a:rPr lang="en-US" dirty="0" err="1">
                <a:solidFill>
                  <a:srgbClr val="000000"/>
                </a:solidFill>
                <a:latin typeface="+mn-lt"/>
              </a:rPr>
              <a:t>x,H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dirty="0" err="1">
                <a:solidFill>
                  <a:srgbClr val="000000"/>
                </a:solidFill>
                <a:latin typeface="+mn-lt"/>
              </a:rPr>
              <a:t>g</a:t>
            </a:r>
            <a:r>
              <a:rPr lang="en-US" baseline="-25000" dirty="0" err="1">
                <a:solidFill>
                  <a:srgbClr val="000000"/>
                </a:solidFill>
                <a:latin typeface="+mn-lt"/>
              </a:rPr>
              <a:t>W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(x)</a:t>
            </a:r>
          </a:p>
        </p:txBody>
      </p:sp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885070"/>
              </p:ext>
            </p:extLst>
          </p:nvPr>
        </p:nvGraphicFramePr>
        <p:xfrm>
          <a:off x="2735263" y="1276350"/>
          <a:ext cx="2438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46" name="Equation" r:id="rId4" imgW="927000" imgH="444240" progId="Equation.3">
                  <p:embed/>
                </p:oleObj>
              </mc:Choice>
              <mc:Fallback>
                <p:oleObj name="Equation" r:id="rId4" imgW="927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1276350"/>
                        <a:ext cx="2438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7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298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348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348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48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348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348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64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4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7260507"/>
              </p:ext>
            </p:extLst>
          </p:nvPr>
        </p:nvGraphicFramePr>
        <p:xfrm>
          <a:off x="3309263" y="2055543"/>
          <a:ext cx="2438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50" name="Equation" r:id="rId4" imgW="927000" imgH="444240" progId="Equation.3">
                  <p:embed/>
                </p:oleObj>
              </mc:Choice>
              <mc:Fallback>
                <p:oleObj name="Equation" r:id="rId4" imgW="927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9263" y="2055543"/>
                        <a:ext cx="2438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4243" name="Rectangle 3"/>
          <p:cNvSpPr>
            <a:spLocks noChangeArrowheads="1"/>
          </p:cNvSpPr>
          <p:nvPr/>
        </p:nvSpPr>
        <p:spPr bwMode="auto">
          <a:xfrm>
            <a:off x="223178" y="3290526"/>
            <a:ext cx="8763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IN" dirty="0"/>
              <a:t>In separation of variables, </a:t>
            </a:r>
            <a:r>
              <a:rPr lang="en-IN" dirty="0" smtClean="0"/>
              <a:t>it is assumed </a:t>
            </a:r>
            <a:r>
              <a:rPr lang="en-IN" dirty="0"/>
              <a:t>that the solution is of the </a:t>
            </a:r>
            <a:r>
              <a:rPr lang="en-IN" dirty="0" smtClean="0"/>
              <a:t>separated form</a:t>
            </a:r>
            <a:endParaRPr lang="en-US" dirty="0" smtClean="0">
              <a:solidFill>
                <a:srgbClr val="0081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94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1435805"/>
              </p:ext>
            </p:extLst>
          </p:nvPr>
        </p:nvGraphicFramePr>
        <p:xfrm>
          <a:off x="3033183" y="3915737"/>
          <a:ext cx="3733800" cy="615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51" name="Equation" r:id="rId6" imgW="1307880" imgH="215640" progId="Equation.3">
                  <p:embed/>
                </p:oleObj>
              </mc:Choice>
              <mc:Fallback>
                <p:oleObj name="Equation" r:id="rId6" imgW="1307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3183" y="3915737"/>
                        <a:ext cx="3733800" cy="615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4245" name="Rectangle 5"/>
          <p:cNvSpPr>
            <a:spLocks noChangeArrowheads="1"/>
          </p:cNvSpPr>
          <p:nvPr/>
        </p:nvSpPr>
        <p:spPr bwMode="auto">
          <a:xfrm>
            <a:off x="231194" y="4554499"/>
            <a:ext cx="868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100"/>
                </a:solidFill>
                <a:latin typeface="+mn-lt"/>
              </a:rPr>
              <a:t>Substitute this relation  into the governing relation </a:t>
            </a:r>
            <a:r>
              <a:rPr lang="en-US" dirty="0" smtClean="0">
                <a:solidFill>
                  <a:srgbClr val="008100"/>
                </a:solidFill>
                <a:latin typeface="+mn-lt"/>
              </a:rPr>
              <a:t>given by</a:t>
            </a:r>
            <a:endParaRPr lang="en-US" dirty="0">
              <a:solidFill>
                <a:srgbClr val="008100"/>
              </a:solidFill>
              <a:latin typeface="+mn-lt"/>
            </a:endParaRPr>
          </a:p>
        </p:txBody>
      </p:sp>
      <p:graphicFrame>
        <p:nvGraphicFramePr>
          <p:cNvPr id="3942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290068"/>
              </p:ext>
            </p:extLst>
          </p:nvPr>
        </p:nvGraphicFramePr>
        <p:xfrm>
          <a:off x="3363180" y="5249863"/>
          <a:ext cx="32067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452" name="Equation" r:id="rId8" imgW="1218960" imgH="444240" progId="Equation.3">
                  <p:embed/>
                </p:oleObj>
              </mc:Choice>
              <mc:Fallback>
                <p:oleObj name="Equation" r:id="rId8" imgW="1218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180" y="5249863"/>
                        <a:ext cx="320675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52803" y="1271877"/>
            <a:ext cx="85387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Solutions </a:t>
            </a:r>
            <a:r>
              <a:rPr lang="en-IN" dirty="0" smtClean="0">
                <a:latin typeface="+mn-lt"/>
              </a:rPr>
              <a:t>to </a:t>
            </a:r>
            <a:r>
              <a:rPr lang="en-IN" dirty="0">
                <a:latin typeface="+mn-lt"/>
              </a:rPr>
              <a:t>L</a:t>
            </a:r>
            <a:r>
              <a:rPr lang="en-IN" dirty="0" smtClean="0">
                <a:latin typeface="+mn-lt"/>
              </a:rPr>
              <a:t>aplace (partial) differential </a:t>
            </a:r>
            <a:r>
              <a:rPr lang="en-IN" dirty="0">
                <a:latin typeface="+mn-lt"/>
              </a:rPr>
              <a:t>equations can be </a:t>
            </a:r>
            <a:r>
              <a:rPr lang="en-IN" dirty="0" smtClean="0">
                <a:latin typeface="+mn-lt"/>
              </a:rPr>
              <a:t>obtained using </a:t>
            </a:r>
            <a:r>
              <a:rPr lang="en-IN" dirty="0">
                <a:latin typeface="+mn-lt"/>
              </a:rPr>
              <a:t>the technique known as separation of variables. </a:t>
            </a:r>
            <a:endParaRPr lang="en-IN" dirty="0" smtClean="0">
              <a:latin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9337" y="283453"/>
            <a:ext cx="6370256" cy="662624"/>
          </a:xfrm>
        </p:spPr>
        <p:txBody>
          <a:bodyPr/>
          <a:lstStyle/>
          <a:p>
            <a:r>
              <a:rPr lang="en-IN" sz="2800" dirty="0" smtClean="0"/>
              <a:t>Method of Separation of Variables</a:t>
            </a:r>
            <a:endParaRPr lang="en-IN" sz="2800" dirty="0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26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4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9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94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4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243" grpId="0" build="p" autoUpdateAnimBg="0"/>
      <p:bldP spid="394245" grpId="0" build="p" autoUpdateAnimBg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309"/>
            <a:ext cx="6652157" cy="1143000"/>
          </a:xfrm>
        </p:spPr>
        <p:txBody>
          <a:bodyPr/>
          <a:lstStyle/>
          <a:p>
            <a:r>
              <a:rPr lang="en-IN" sz="2800" dirty="0" smtClean="0"/>
              <a:t>Validity of Separation of Variables Method</a:t>
            </a:r>
            <a:endParaRPr lang="en-IN" sz="2800" dirty="0"/>
          </a:p>
        </p:txBody>
      </p:sp>
      <p:sp>
        <p:nvSpPr>
          <p:cNvPr id="3" name="Rectangle 2"/>
          <p:cNvSpPr/>
          <p:nvPr/>
        </p:nvSpPr>
        <p:spPr>
          <a:xfrm>
            <a:off x="304799" y="2057400"/>
            <a:ext cx="87026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</a:rPr>
              <a:t>I</a:t>
            </a:r>
            <a:r>
              <a:rPr lang="en-IN" dirty="0" smtClean="0">
                <a:latin typeface="+mn-lt"/>
              </a:rPr>
              <a:t>f </a:t>
            </a:r>
            <a:r>
              <a:rPr lang="en-IN" dirty="0">
                <a:latin typeface="+mn-lt"/>
              </a:rPr>
              <a:t>possible, </a:t>
            </a:r>
            <a:r>
              <a:rPr lang="en-IN" dirty="0" smtClean="0">
                <a:latin typeface="+mn-lt"/>
              </a:rPr>
              <a:t>move the </a:t>
            </a:r>
            <a:r>
              <a:rPr lang="en-IN" i="1" dirty="0">
                <a:latin typeface="+mn-lt"/>
              </a:rPr>
              <a:t>x</a:t>
            </a:r>
            <a:r>
              <a:rPr lang="en-IN" dirty="0">
                <a:latin typeface="+mn-lt"/>
              </a:rPr>
              <a:t>-terms to one side and the </a:t>
            </a:r>
            <a:r>
              <a:rPr lang="en-IN" i="1" dirty="0" smtClean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-terms </a:t>
            </a:r>
            <a:r>
              <a:rPr lang="en-IN" dirty="0">
                <a:latin typeface="+mn-lt"/>
              </a:rPr>
              <a:t>to the other. </a:t>
            </a:r>
            <a:endParaRPr lang="en-IN" dirty="0" smtClean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If </a:t>
            </a:r>
            <a:r>
              <a:rPr lang="en-IN" dirty="0">
                <a:latin typeface="+mn-lt"/>
              </a:rPr>
              <a:t>not possible, then </a:t>
            </a:r>
            <a:r>
              <a:rPr lang="en-IN" dirty="0" smtClean="0">
                <a:latin typeface="+mn-lt"/>
              </a:rPr>
              <a:t>this method </a:t>
            </a:r>
            <a:r>
              <a:rPr lang="en-IN" dirty="0">
                <a:latin typeface="+mn-lt"/>
              </a:rPr>
              <a:t>will not </a:t>
            </a:r>
            <a:r>
              <a:rPr lang="en-IN" dirty="0" smtClean="0">
                <a:latin typeface="+mn-lt"/>
              </a:rPr>
              <a:t>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>
                <a:latin typeface="+mn-lt"/>
              </a:rPr>
              <a:t>C</a:t>
            </a:r>
            <a:r>
              <a:rPr lang="en-IN" dirty="0" smtClean="0">
                <a:latin typeface="+mn-lt"/>
              </a:rPr>
              <a:t>orrespondingly</a:t>
            </a:r>
            <a:r>
              <a:rPr lang="en-IN" dirty="0">
                <a:latin typeface="+mn-lt"/>
              </a:rPr>
              <a:t>, </a:t>
            </a:r>
            <a:r>
              <a:rPr lang="en-IN" dirty="0" smtClean="0">
                <a:latin typeface="+mn-lt"/>
              </a:rPr>
              <a:t>it is said that </a:t>
            </a:r>
            <a:r>
              <a:rPr lang="en-IN" dirty="0">
                <a:latin typeface="+mn-lt"/>
              </a:rPr>
              <a:t>the partial </a:t>
            </a:r>
            <a:r>
              <a:rPr lang="en-IN" dirty="0" smtClean="0">
                <a:latin typeface="+mn-lt"/>
              </a:rPr>
              <a:t>differential equation </a:t>
            </a:r>
            <a:r>
              <a:rPr lang="en-IN" dirty="0">
                <a:latin typeface="+mn-lt"/>
              </a:rPr>
              <a:t>is not separable</a:t>
            </a:r>
            <a:r>
              <a:rPr lang="en-IN" dirty="0" smtClean="0">
                <a:latin typeface="+mn-lt"/>
              </a:rPr>
              <a:t>.</a:t>
            </a: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947830"/>
              </p:ext>
            </p:extLst>
          </p:nvPr>
        </p:nvGraphicFramePr>
        <p:xfrm>
          <a:off x="3363180" y="1219200"/>
          <a:ext cx="2504220" cy="912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946" name="Equation" r:id="rId3" imgW="1218960" imgH="444240" progId="Equation.3">
                  <p:embed/>
                </p:oleObj>
              </mc:Choice>
              <mc:Fallback>
                <p:oleObj name="Equation" r:id="rId3" imgW="1218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3180" y="1219200"/>
                        <a:ext cx="2504220" cy="9124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248721" y="4792406"/>
            <a:ext cx="8332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Once separated, the two sides of the equation must be </a:t>
            </a:r>
            <a:r>
              <a:rPr lang="en-IN" dirty="0" smtClean="0">
                <a:latin typeface="+mn-lt"/>
              </a:rPr>
              <a:t>constant : </a:t>
            </a:r>
            <a:r>
              <a:rPr lang="en-IN" dirty="0" smtClean="0">
                <a:latin typeface="+mn-lt"/>
                <a:sym typeface="Symbol" panose="05050102010706020507" pitchFamily="18" charset="2"/>
              </a:rPr>
              <a:t></a:t>
            </a:r>
            <a:endParaRPr lang="en-IN" dirty="0" smtClean="0">
              <a:latin typeface="+mn-lt"/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886223"/>
              </p:ext>
            </p:extLst>
          </p:nvPr>
        </p:nvGraphicFramePr>
        <p:xfrm>
          <a:off x="2350615" y="3908813"/>
          <a:ext cx="226695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947" name="Equation" r:id="rId5" imgW="1104840" imgH="444240" progId="Equation.3">
                  <p:embed/>
                </p:oleObj>
              </mc:Choice>
              <mc:Fallback>
                <p:oleObj name="Equation" r:id="rId5" imgW="11048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0615" y="3908813"/>
                        <a:ext cx="2266950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169311"/>
              </p:ext>
            </p:extLst>
          </p:nvPr>
        </p:nvGraphicFramePr>
        <p:xfrm>
          <a:off x="5221288" y="3894138"/>
          <a:ext cx="2397125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948" name="Equation" r:id="rId7" imgW="1168200" imgH="444240" progId="Equation.3">
                  <p:embed/>
                </p:oleObj>
              </mc:Choice>
              <mc:Fallback>
                <p:oleObj name="Equation" r:id="rId7" imgW="11682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1288" y="3894138"/>
                        <a:ext cx="2397125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027789"/>
              </p:ext>
            </p:extLst>
          </p:nvPr>
        </p:nvGraphicFramePr>
        <p:xfrm>
          <a:off x="2968625" y="5356225"/>
          <a:ext cx="289242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4949" name="Equation" r:id="rId9" imgW="1409400" imgH="444240" progId="Equation.3">
                  <p:embed/>
                </p:oleObj>
              </mc:Choice>
              <mc:Fallback>
                <p:oleObj name="Equation" r:id="rId9" imgW="14094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5356225"/>
                        <a:ext cx="289242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56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019" y="23813"/>
            <a:ext cx="7772400" cy="1143000"/>
          </a:xfrm>
        </p:spPr>
        <p:txBody>
          <a:bodyPr/>
          <a:lstStyle/>
          <a:p>
            <a:r>
              <a:rPr lang="en-IN" sz="2800" dirty="0" smtClean="0"/>
              <a:t>Generation of Simultaneous Linear ODEs</a:t>
            </a:r>
            <a:endParaRPr lang="en-IN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5140" y="2333650"/>
            <a:ext cx="6347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X</a:t>
            </a:r>
            <a:r>
              <a:rPr lang="en-IN" dirty="0" smtClean="0"/>
              <a:t> is function of only </a:t>
            </a:r>
            <a:r>
              <a:rPr lang="en-IN" i="1" dirty="0" smtClean="0"/>
              <a:t>x</a:t>
            </a:r>
            <a:r>
              <a:rPr lang="en-IN" dirty="0" smtClean="0"/>
              <a:t> and </a:t>
            </a:r>
            <a:r>
              <a:rPr lang="en-IN" i="1" dirty="0" smtClean="0"/>
              <a:t>Y</a:t>
            </a:r>
            <a:r>
              <a:rPr lang="en-IN" dirty="0" smtClean="0"/>
              <a:t> is function of only </a:t>
            </a:r>
            <a:r>
              <a:rPr lang="en-IN" i="1" dirty="0" smtClean="0"/>
              <a:t>y</a:t>
            </a:r>
            <a:r>
              <a:rPr lang="en-IN" dirty="0" smtClean="0"/>
              <a:t>.</a:t>
            </a:r>
            <a:endParaRPr lang="en-IN" dirty="0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22201"/>
              </p:ext>
            </p:extLst>
          </p:nvPr>
        </p:nvGraphicFramePr>
        <p:xfrm>
          <a:off x="3082250" y="1414268"/>
          <a:ext cx="289242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25" name="Equation" r:id="rId5" imgW="1409400" imgH="444240" progId="Equation.3">
                  <p:embed/>
                </p:oleObj>
              </mc:Choice>
              <mc:Fallback>
                <p:oleObj name="Equation" r:id="rId5" imgW="14094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2250" y="1414268"/>
                        <a:ext cx="289242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7605301"/>
              </p:ext>
            </p:extLst>
          </p:nvPr>
        </p:nvGraphicFramePr>
        <p:xfrm>
          <a:off x="2543542" y="2899407"/>
          <a:ext cx="18510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26" name="Equation" r:id="rId7" imgW="901440" imgH="419040" progId="Equation.3">
                  <p:embed/>
                </p:oleObj>
              </mc:Choice>
              <mc:Fallback>
                <p:oleObj name="Equation" r:id="rId7" imgW="9014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542" y="2899407"/>
                        <a:ext cx="18510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7109638"/>
              </p:ext>
            </p:extLst>
          </p:nvPr>
        </p:nvGraphicFramePr>
        <p:xfrm>
          <a:off x="4885706" y="2829936"/>
          <a:ext cx="174625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27" name="Equation" r:id="rId9" imgW="850680" imgH="444240" progId="Equation.3">
                  <p:embed/>
                </p:oleObj>
              </mc:Choice>
              <mc:Fallback>
                <p:oleObj name="Equation" r:id="rId9" imgW="850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5706" y="2829936"/>
                        <a:ext cx="1746250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13706" y="3901544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The form of solution of above depends on the sign and value </a:t>
            </a:r>
            <a:r>
              <a:rPr lang="en-US" dirty="0" smtClean="0">
                <a:latin typeface="+mn-lt"/>
              </a:rPr>
              <a:t>of </a:t>
            </a:r>
            <a:r>
              <a:rPr lang="en-US" dirty="0" smtClean="0">
                <a:latin typeface="+mn-lt"/>
                <a:sym typeface="Symbol" panose="05050102010706020507" pitchFamily="18" charset="2"/>
              </a:rPr>
              <a:t></a:t>
            </a:r>
            <a:r>
              <a:rPr lang="en-US" dirty="0" smtClean="0">
                <a:latin typeface="+mn-lt"/>
              </a:rPr>
              <a:t>.</a:t>
            </a:r>
            <a:endParaRPr lang="en-US" dirty="0"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The only way </a:t>
            </a:r>
            <a:r>
              <a:rPr lang="en-US" dirty="0" smtClean="0">
                <a:latin typeface="+mn-lt"/>
              </a:rPr>
              <a:t>that the </a:t>
            </a:r>
            <a:r>
              <a:rPr lang="en-US" dirty="0">
                <a:latin typeface="+mn-lt"/>
              </a:rPr>
              <a:t>correct form can be found is by an application of the boundary conditions</a:t>
            </a:r>
            <a:r>
              <a:rPr lang="en-US" dirty="0" smtClean="0">
                <a:latin typeface="+mn-lt"/>
              </a:rPr>
              <a:t>.</a:t>
            </a: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35875" y="5424437"/>
            <a:ext cx="563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Three possibilities will be considered:</a:t>
            </a:r>
          </a:p>
        </p:txBody>
      </p:sp>
      <p:grpSp>
        <p:nvGrpSpPr>
          <p:cNvPr id="1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57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build="p" autoUpdateAnimBg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203201"/>
            <a:ext cx="7772400" cy="737187"/>
          </a:xfrm>
        </p:spPr>
        <p:txBody>
          <a:bodyPr/>
          <a:lstStyle/>
          <a:p>
            <a:r>
              <a:rPr lang="en-IN" sz="2800" dirty="0" smtClean="0"/>
              <a:t>First Possibility</a:t>
            </a:r>
            <a:endParaRPr lang="en-IN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499596" y="1443518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 = 0</a:t>
            </a:r>
            <a:endParaRPr lang="en-IN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2838"/>
              </p:ext>
            </p:extLst>
          </p:nvPr>
        </p:nvGraphicFramePr>
        <p:xfrm>
          <a:off x="3168710" y="1717674"/>
          <a:ext cx="1198563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23" name="Equation" r:id="rId4" imgW="583920" imgH="419040" progId="Equation.3">
                  <p:embed/>
                </p:oleObj>
              </mc:Choice>
              <mc:Fallback>
                <p:oleObj name="Equation" r:id="rId4" imgW="58392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8710" y="1717674"/>
                        <a:ext cx="1198563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5761419"/>
              </p:ext>
            </p:extLst>
          </p:nvPr>
        </p:nvGraphicFramePr>
        <p:xfrm>
          <a:off x="5109103" y="1717674"/>
          <a:ext cx="1120775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24" name="Equation" r:id="rId6" imgW="545760" imgH="444240" progId="Equation.3">
                  <p:embed/>
                </p:oleObj>
              </mc:Choice>
              <mc:Fallback>
                <p:oleObj name="Equation" r:id="rId6" imgW="5457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9103" y="1717674"/>
                        <a:ext cx="1120775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417796" y="2744747"/>
            <a:ext cx="55018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Integrating above equations </a:t>
            </a:r>
            <a:r>
              <a:rPr lang="en-US" dirty="0" smtClean="0">
                <a:latin typeface="+mn-lt"/>
              </a:rPr>
              <a:t>twice</a:t>
            </a:r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will give</a:t>
            </a:r>
            <a:endParaRPr lang="en-US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344681"/>
              </p:ext>
            </p:extLst>
          </p:nvPr>
        </p:nvGraphicFramePr>
        <p:xfrm>
          <a:off x="1499596" y="3284493"/>
          <a:ext cx="2597557" cy="5589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25" name="Equation" r:id="rId8" imgW="1002960" imgH="215640" progId="Equation.3">
                  <p:embed/>
                </p:oleObj>
              </mc:Choice>
              <mc:Fallback>
                <p:oleObj name="Equation" r:id="rId8" imgW="10029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99596" y="3284493"/>
                        <a:ext cx="2597557" cy="5589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560338"/>
              </p:ext>
            </p:extLst>
          </p:nvPr>
        </p:nvGraphicFramePr>
        <p:xfrm>
          <a:off x="4576763" y="3268663"/>
          <a:ext cx="2563812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26" name="Equation" r:id="rId10" imgW="990360" imgH="228600" progId="Equation.3">
                  <p:embed/>
                </p:oleObj>
              </mc:Choice>
              <mc:Fallback>
                <p:oleObj name="Equation" r:id="rId10" imgW="9903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76763" y="3268663"/>
                        <a:ext cx="2563812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7"/>
          <p:cNvSpPr>
            <a:spLocks noChangeArrowheads="1"/>
          </p:cNvSpPr>
          <p:nvPr/>
        </p:nvSpPr>
        <p:spPr bwMode="auto">
          <a:xfrm>
            <a:off x="375563" y="4078318"/>
            <a:ext cx="8305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The product of above equations should provide a solution to the Laplace equation: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85850"/>
              </p:ext>
            </p:extLst>
          </p:nvPr>
        </p:nvGraphicFramePr>
        <p:xfrm>
          <a:off x="2143125" y="5003800"/>
          <a:ext cx="4770438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7027" name="Equation" r:id="rId12" imgW="1841400" imgH="228600" progId="Equation.3">
                  <p:embed/>
                </p:oleObj>
              </mc:Choice>
              <mc:Fallback>
                <p:oleObj name="Equation" r:id="rId12" imgW="184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43125" y="5003800"/>
                        <a:ext cx="4770438" cy="592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914400" y="5791200"/>
            <a:ext cx="7250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Linear variation of temperature in both x and y directions.</a:t>
            </a:r>
          </a:p>
        </p:txBody>
      </p: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805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build="p" autoUpdateAnimBg="0"/>
      <p:bldP spid="24" grpId="0" build="p" autoUpdateAnimBg="0"/>
      <p:bldP spid="26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203201"/>
            <a:ext cx="7772400" cy="737187"/>
          </a:xfrm>
        </p:spPr>
        <p:txBody>
          <a:bodyPr/>
          <a:lstStyle/>
          <a:p>
            <a:r>
              <a:rPr lang="en-IN" sz="2800" dirty="0" smtClean="0"/>
              <a:t>Second Possibility</a:t>
            </a:r>
            <a:endParaRPr lang="en-IN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78322" y="1267747"/>
            <a:ext cx="2855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 &lt; 0    &amp;    =-</a:t>
            </a:r>
            <a:r>
              <a:rPr lang="en-IN" baseline="30000" dirty="0" smtClean="0">
                <a:sym typeface="Symbol" panose="05050102010706020507" pitchFamily="18" charset="2"/>
              </a:rPr>
              <a:t>2</a:t>
            </a:r>
            <a:endParaRPr lang="en-IN" baseline="30000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697334"/>
              </p:ext>
            </p:extLst>
          </p:nvPr>
        </p:nvGraphicFramePr>
        <p:xfrm>
          <a:off x="2667000" y="1844675"/>
          <a:ext cx="20081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48" name="Equation" r:id="rId4" imgW="977760" imgH="419040" progId="Equation.3">
                  <p:embed/>
                </p:oleObj>
              </mc:Choice>
              <mc:Fallback>
                <p:oleObj name="Equation" r:id="rId4" imgW="977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44675"/>
                        <a:ext cx="200818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839382"/>
              </p:ext>
            </p:extLst>
          </p:nvPr>
        </p:nvGraphicFramePr>
        <p:xfrm>
          <a:off x="5454650" y="1779588"/>
          <a:ext cx="1851025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49" name="Equation" r:id="rId6" imgW="901440" imgH="444240" progId="Equation.3">
                  <p:embed/>
                </p:oleObj>
              </mc:Choice>
              <mc:Fallback>
                <p:oleObj name="Equation" r:id="rId6" imgW="901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650" y="1779588"/>
                        <a:ext cx="1851025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41103" y="2778155"/>
            <a:ext cx="427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Integration of above ODEs gives:</a:t>
            </a:r>
          </a:p>
        </p:txBody>
      </p:sp>
      <p:graphicFrame>
        <p:nvGraphicFramePr>
          <p:cNvPr id="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727228"/>
              </p:ext>
            </p:extLst>
          </p:nvPr>
        </p:nvGraphicFramePr>
        <p:xfrm>
          <a:off x="541103" y="3325385"/>
          <a:ext cx="2998216" cy="593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50" name="Equation" r:id="rId8" imgW="1155600" imgH="228600" progId="Equation.3">
                  <p:embed/>
                </p:oleObj>
              </mc:Choice>
              <mc:Fallback>
                <p:oleObj name="Equation" r:id="rId8" imgW="115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03" y="3325385"/>
                        <a:ext cx="2998216" cy="5931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5298356"/>
              </p:ext>
            </p:extLst>
          </p:nvPr>
        </p:nvGraphicFramePr>
        <p:xfrm>
          <a:off x="4291735" y="3308410"/>
          <a:ext cx="4486276" cy="6075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51" name="Equation" r:id="rId10" imgW="1688760" imgH="228600" progId="Equation.3">
                  <p:embed/>
                </p:oleObj>
              </mc:Choice>
              <mc:Fallback>
                <p:oleObj name="Equation" r:id="rId10" imgW="16887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1735" y="3308410"/>
                        <a:ext cx="4486276" cy="6075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3505200" y="3387725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&amp;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415925" y="4098131"/>
            <a:ext cx="450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Solution to the Laplace equation is:</a:t>
            </a:r>
          </a:p>
        </p:txBody>
      </p:sp>
      <p:graphicFrame>
        <p:nvGraphicFramePr>
          <p:cNvPr id="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479235"/>
              </p:ext>
            </p:extLst>
          </p:nvPr>
        </p:nvGraphicFramePr>
        <p:xfrm>
          <a:off x="493713" y="4711700"/>
          <a:ext cx="80724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052" name="Equation" r:id="rId12" imgW="3073320" imgH="241200" progId="Equation.3">
                  <p:embed/>
                </p:oleObj>
              </mc:Choice>
              <mc:Fallback>
                <p:oleObj name="Equation" r:id="rId12" imgW="30733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713" y="4711700"/>
                        <a:ext cx="807243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642263" y="5510242"/>
            <a:ext cx="748955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Asymptotic variation in </a:t>
            </a:r>
            <a:r>
              <a:rPr lang="en-US" i="1" dirty="0"/>
              <a:t>x</a:t>
            </a:r>
            <a:r>
              <a:rPr lang="en-US" dirty="0"/>
              <a:t> direction and harmonic variation </a:t>
            </a:r>
          </a:p>
          <a:p>
            <a:r>
              <a:rPr lang="en-US" dirty="0"/>
              <a:t>in </a:t>
            </a:r>
            <a:r>
              <a:rPr lang="en-US" i="1" dirty="0"/>
              <a:t>y</a:t>
            </a:r>
            <a:r>
              <a:rPr lang="en-US" dirty="0"/>
              <a:t> direction</a:t>
            </a:r>
          </a:p>
        </p:txBody>
      </p: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731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9" grpId="0" build="p" autoUpdateAnimBg="0"/>
      <p:bldP spid="32" grpId="0" build="p" autoUpdateAnimBg="0"/>
      <p:bldP spid="33" grpId="0" build="p" autoUpdateAnimBg="0"/>
      <p:bldP spid="3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203201"/>
            <a:ext cx="7772400" cy="737187"/>
          </a:xfrm>
        </p:spPr>
        <p:txBody>
          <a:bodyPr/>
          <a:lstStyle/>
          <a:p>
            <a:r>
              <a:rPr lang="en-IN" sz="2800" dirty="0" smtClean="0"/>
              <a:t>Third  Possibility</a:t>
            </a:r>
            <a:endParaRPr lang="en-IN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78322" y="1267747"/>
            <a:ext cx="2855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 &gt; 0    &amp;    =  </a:t>
            </a:r>
            <a:r>
              <a:rPr lang="en-IN" baseline="30000" dirty="0" smtClean="0">
                <a:sym typeface="Symbol" panose="05050102010706020507" pitchFamily="18" charset="2"/>
              </a:rPr>
              <a:t>2</a:t>
            </a:r>
            <a:endParaRPr lang="en-IN" baseline="30000" dirty="0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813146"/>
              </p:ext>
            </p:extLst>
          </p:nvPr>
        </p:nvGraphicFramePr>
        <p:xfrm>
          <a:off x="2667000" y="1844675"/>
          <a:ext cx="2008188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2" name="Equation" r:id="rId4" imgW="977760" imgH="419040" progId="Equation.3">
                  <p:embed/>
                </p:oleObj>
              </mc:Choice>
              <mc:Fallback>
                <p:oleObj name="Equation" r:id="rId4" imgW="97776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44675"/>
                        <a:ext cx="2008188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306071"/>
              </p:ext>
            </p:extLst>
          </p:nvPr>
        </p:nvGraphicFramePr>
        <p:xfrm>
          <a:off x="5454650" y="1779588"/>
          <a:ext cx="1851025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3" name="Equation" r:id="rId6" imgW="901440" imgH="444240" progId="Equation.3">
                  <p:embed/>
                </p:oleObj>
              </mc:Choice>
              <mc:Fallback>
                <p:oleObj name="Equation" r:id="rId6" imgW="901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4650" y="1779588"/>
                        <a:ext cx="1851025" cy="912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41103" y="2778155"/>
            <a:ext cx="427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Integration of above ODEs gives:</a:t>
            </a:r>
          </a:p>
        </p:txBody>
      </p:sp>
      <p:graphicFrame>
        <p:nvGraphicFramePr>
          <p:cNvPr id="3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582348"/>
              </p:ext>
            </p:extLst>
          </p:nvPr>
        </p:nvGraphicFramePr>
        <p:xfrm>
          <a:off x="5361758" y="3277221"/>
          <a:ext cx="3430587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4" name="Equation" r:id="rId8" imgW="1130040" imgH="241200" progId="Equation.3">
                  <p:embed/>
                </p:oleObj>
              </mc:Choice>
              <mc:Fallback>
                <p:oleObj name="Equation" r:id="rId8" imgW="1130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1758" y="3277221"/>
                        <a:ext cx="3430587" cy="731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2815017"/>
              </p:ext>
            </p:extLst>
          </p:nvPr>
        </p:nvGraphicFramePr>
        <p:xfrm>
          <a:off x="605071" y="3398670"/>
          <a:ext cx="3887788" cy="488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5" name="Equation" r:id="rId10" imgW="1714320" imgH="215640" progId="Equation.3">
                  <p:embed/>
                </p:oleObj>
              </mc:Choice>
              <mc:Fallback>
                <p:oleObj name="Equation" r:id="rId10" imgW="17143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071" y="3398670"/>
                        <a:ext cx="3887788" cy="488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12"/>
          <p:cNvSpPr txBox="1">
            <a:spLocks noChangeArrowheads="1"/>
          </p:cNvSpPr>
          <p:nvPr/>
        </p:nvSpPr>
        <p:spPr bwMode="auto">
          <a:xfrm>
            <a:off x="4874256" y="3430410"/>
            <a:ext cx="420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&amp;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317266" y="4088038"/>
            <a:ext cx="4502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Solution to the Laplace equation is:</a:t>
            </a:r>
          </a:p>
        </p:txBody>
      </p:sp>
      <p:graphicFrame>
        <p:nvGraphicFramePr>
          <p:cNvPr id="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371548"/>
              </p:ext>
            </p:extLst>
          </p:nvPr>
        </p:nvGraphicFramePr>
        <p:xfrm>
          <a:off x="350819" y="4675982"/>
          <a:ext cx="80724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86" name="Equation" r:id="rId12" imgW="3073320" imgH="241200" progId="Equation.3">
                  <p:embed/>
                </p:oleObj>
              </mc:Choice>
              <mc:Fallback>
                <p:oleObj name="Equation" r:id="rId12" imgW="30733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19" y="4675982"/>
                        <a:ext cx="8072437" cy="63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350819" y="5400674"/>
            <a:ext cx="747191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Harmonic variation in </a:t>
            </a:r>
            <a:r>
              <a:rPr lang="en-US" i="1" dirty="0"/>
              <a:t>x</a:t>
            </a:r>
            <a:r>
              <a:rPr lang="en-US" dirty="0"/>
              <a:t> direction and asymptotic variation </a:t>
            </a:r>
          </a:p>
          <a:p>
            <a:r>
              <a:rPr lang="en-US" dirty="0"/>
              <a:t>in </a:t>
            </a:r>
            <a:r>
              <a:rPr lang="en-US" i="1" dirty="0"/>
              <a:t>y</a:t>
            </a:r>
            <a:r>
              <a:rPr lang="en-US" dirty="0"/>
              <a:t> direction.</a:t>
            </a:r>
          </a:p>
        </p:txBody>
      </p:sp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2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805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 autoUpdateAnimBg="0"/>
      <p:bldP spid="32" grpId="0" build="p" autoUpdateAnimBg="0"/>
      <p:bldP spid="33" grpId="0" build="p" autoUpdateAnimBg="0"/>
      <p:bldP spid="3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533400"/>
          </a:xfrm>
        </p:spPr>
        <p:txBody>
          <a:bodyPr/>
          <a:lstStyle/>
          <a:p>
            <a:r>
              <a:rPr lang="en-US" sz="2800"/>
              <a:t>Summary of Possible Solutions</a:t>
            </a:r>
          </a:p>
        </p:txBody>
      </p:sp>
      <p:pic>
        <p:nvPicPr>
          <p:cNvPr id="395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28" y="1163986"/>
            <a:ext cx="28956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5269" name="Object 5"/>
          <p:cNvGraphicFramePr>
            <a:graphicFrameLocks noChangeAspect="1"/>
          </p:cNvGraphicFramePr>
          <p:nvPr/>
        </p:nvGraphicFramePr>
        <p:xfrm>
          <a:off x="3200400" y="1219200"/>
          <a:ext cx="54864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67" name="Equation" r:id="rId5" imgW="1841400" imgH="228600" progId="Equation.3">
                  <p:embed/>
                </p:oleObj>
              </mc:Choice>
              <mc:Fallback>
                <p:oleObj name="Equation" r:id="rId5" imgW="1841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219200"/>
                        <a:ext cx="54864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527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50" y="2156246"/>
            <a:ext cx="2362200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527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334632"/>
              </p:ext>
            </p:extLst>
          </p:nvPr>
        </p:nvGraphicFramePr>
        <p:xfrm>
          <a:off x="457200" y="2933133"/>
          <a:ext cx="8048119" cy="656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68" name="Equation" r:id="rId8" imgW="2958840" imgH="241200" progId="Equation.3">
                  <p:embed/>
                </p:oleObj>
              </mc:Choice>
              <mc:Fallback>
                <p:oleObj name="Equation" r:id="rId8" imgW="2958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933133"/>
                        <a:ext cx="8048119" cy="656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5272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50" y="3963170"/>
            <a:ext cx="25908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9527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904591"/>
              </p:ext>
            </p:extLst>
          </p:nvPr>
        </p:nvGraphicFramePr>
        <p:xfrm>
          <a:off x="457200" y="5026868"/>
          <a:ext cx="8374575" cy="682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69" name="Equation" r:id="rId11" imgW="2958840" imgH="241200" progId="Equation.3">
                  <p:embed/>
                </p:oleObj>
              </mc:Choice>
              <mc:Fallback>
                <p:oleObj name="Equation" r:id="rId11" imgW="29588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026868"/>
                        <a:ext cx="8374575" cy="6828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24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52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5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952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5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952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5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46037"/>
            <a:ext cx="7772400" cy="11430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Steady conduction in a rectangular </a:t>
            </a:r>
            <a:r>
              <a:rPr lang="en-US" sz="2800" dirty="0" smtClean="0">
                <a:solidFill>
                  <a:schemeClr val="tx1"/>
                </a:solidFill>
              </a:rPr>
              <a:t>plate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96291" name="Line 3"/>
          <p:cNvSpPr>
            <a:spLocks noChangeShapeType="1"/>
          </p:cNvSpPr>
          <p:nvPr/>
        </p:nvSpPr>
        <p:spPr bwMode="auto">
          <a:xfrm>
            <a:off x="5334000" y="51054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6292" name="Line 4"/>
          <p:cNvSpPr>
            <a:spLocks noChangeShapeType="1"/>
          </p:cNvSpPr>
          <p:nvPr/>
        </p:nvSpPr>
        <p:spPr bwMode="auto">
          <a:xfrm flipV="1">
            <a:off x="5334000" y="18288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6293" name="Rectangle 5" descr="Wide downward diagonal"/>
          <p:cNvSpPr>
            <a:spLocks noChangeArrowheads="1"/>
          </p:cNvSpPr>
          <p:nvPr/>
        </p:nvSpPr>
        <p:spPr bwMode="auto">
          <a:xfrm>
            <a:off x="5334000" y="2590800"/>
            <a:ext cx="3276600" cy="2514600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6294" name="Text Box 6"/>
          <p:cNvSpPr txBox="1">
            <a:spLocks noChangeArrowheads="1"/>
          </p:cNvSpPr>
          <p:nvPr/>
        </p:nvSpPr>
        <p:spPr bwMode="auto">
          <a:xfrm>
            <a:off x="5165725" y="4994275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396295" name="Text Box 7"/>
          <p:cNvSpPr txBox="1">
            <a:spLocks noChangeArrowheads="1"/>
          </p:cNvSpPr>
          <p:nvPr/>
        </p:nvSpPr>
        <p:spPr bwMode="auto">
          <a:xfrm>
            <a:off x="8305800" y="5029200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396296" name="Text Box 8"/>
          <p:cNvSpPr txBox="1">
            <a:spLocks noChangeArrowheads="1"/>
          </p:cNvSpPr>
          <p:nvPr/>
        </p:nvSpPr>
        <p:spPr bwMode="auto">
          <a:xfrm>
            <a:off x="501332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</a:t>
            </a:r>
          </a:p>
        </p:txBody>
      </p:sp>
      <p:sp>
        <p:nvSpPr>
          <p:cNvPr id="396297" name="Line 9"/>
          <p:cNvSpPr>
            <a:spLocks noChangeShapeType="1"/>
          </p:cNvSpPr>
          <p:nvPr/>
        </p:nvSpPr>
        <p:spPr bwMode="auto">
          <a:xfrm>
            <a:off x="7086600" y="5410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6298" name="Text Box 10"/>
          <p:cNvSpPr txBox="1">
            <a:spLocks noChangeArrowheads="1"/>
          </p:cNvSpPr>
          <p:nvPr/>
        </p:nvSpPr>
        <p:spPr bwMode="auto">
          <a:xfrm>
            <a:off x="6613525" y="51466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x</a:t>
            </a:r>
          </a:p>
        </p:txBody>
      </p:sp>
      <p:sp>
        <p:nvSpPr>
          <p:cNvPr id="396299" name="Line 11"/>
          <p:cNvSpPr>
            <a:spLocks noChangeShapeType="1"/>
          </p:cNvSpPr>
          <p:nvPr/>
        </p:nvSpPr>
        <p:spPr bwMode="auto">
          <a:xfrm flipV="1">
            <a:off x="5105400" y="33528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6300" name="Text Box 12"/>
          <p:cNvSpPr txBox="1">
            <a:spLocks noChangeArrowheads="1"/>
          </p:cNvSpPr>
          <p:nvPr/>
        </p:nvSpPr>
        <p:spPr bwMode="auto">
          <a:xfrm>
            <a:off x="5013325" y="40798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y</a:t>
            </a:r>
          </a:p>
        </p:txBody>
      </p:sp>
      <p:sp>
        <p:nvSpPr>
          <p:cNvPr id="396301" name="Text Box 13"/>
          <p:cNvSpPr txBox="1">
            <a:spLocks noChangeArrowheads="1"/>
          </p:cNvSpPr>
          <p:nvPr/>
        </p:nvSpPr>
        <p:spPr bwMode="auto">
          <a:xfrm>
            <a:off x="6613525" y="5603875"/>
            <a:ext cx="98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 = T</a:t>
            </a:r>
            <a:r>
              <a:rPr lang="en-US" i="1" baseline="-25000"/>
              <a:t>1</a:t>
            </a:r>
            <a:endParaRPr lang="en-US" i="1"/>
          </a:p>
        </p:txBody>
      </p:sp>
      <p:sp>
        <p:nvSpPr>
          <p:cNvPr id="396302" name="Text Box 14"/>
          <p:cNvSpPr txBox="1">
            <a:spLocks noChangeArrowheads="1"/>
          </p:cNvSpPr>
          <p:nvPr/>
        </p:nvSpPr>
        <p:spPr bwMode="auto">
          <a:xfrm>
            <a:off x="4038600" y="3505200"/>
            <a:ext cx="98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 = T</a:t>
            </a:r>
            <a:r>
              <a:rPr lang="en-US" i="1" baseline="-25000"/>
              <a:t>1</a:t>
            </a:r>
            <a:endParaRPr lang="en-US" i="1"/>
          </a:p>
        </p:txBody>
      </p:sp>
      <p:sp>
        <p:nvSpPr>
          <p:cNvPr id="396303" name="Text Box 15"/>
          <p:cNvSpPr txBox="1">
            <a:spLocks noChangeArrowheads="1"/>
          </p:cNvSpPr>
          <p:nvPr/>
        </p:nvSpPr>
        <p:spPr bwMode="auto">
          <a:xfrm>
            <a:off x="8159750" y="3276600"/>
            <a:ext cx="98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 = T</a:t>
            </a:r>
            <a:r>
              <a:rPr lang="en-US" i="1" baseline="-25000"/>
              <a:t>1</a:t>
            </a:r>
            <a:endParaRPr lang="en-US" i="1"/>
          </a:p>
        </p:txBody>
      </p:sp>
      <p:sp>
        <p:nvSpPr>
          <p:cNvPr id="396304" name="Text Box 16"/>
          <p:cNvSpPr txBox="1">
            <a:spLocks noChangeArrowheads="1"/>
          </p:cNvSpPr>
          <p:nvPr/>
        </p:nvSpPr>
        <p:spPr bwMode="auto">
          <a:xfrm>
            <a:off x="6172200" y="2057400"/>
            <a:ext cx="98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T = T</a:t>
            </a:r>
            <a:r>
              <a:rPr lang="en-US" i="1" baseline="-25000"/>
              <a:t>2</a:t>
            </a:r>
            <a:endParaRPr lang="en-US" i="1"/>
          </a:p>
        </p:txBody>
      </p:sp>
      <p:sp>
        <p:nvSpPr>
          <p:cNvPr id="396305" name="Text Box 17"/>
          <p:cNvSpPr txBox="1">
            <a:spLocks noChangeArrowheads="1"/>
          </p:cNvSpPr>
          <p:nvPr/>
        </p:nvSpPr>
        <p:spPr bwMode="auto">
          <a:xfrm>
            <a:off x="441325" y="2022475"/>
            <a:ext cx="1096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Define:</a:t>
            </a:r>
          </a:p>
        </p:txBody>
      </p:sp>
      <p:graphicFrame>
        <p:nvGraphicFramePr>
          <p:cNvPr id="396306" name="Object 18"/>
          <p:cNvGraphicFramePr>
            <a:graphicFrameLocks noChangeAspect="1"/>
          </p:cNvGraphicFramePr>
          <p:nvPr/>
        </p:nvGraphicFramePr>
        <p:xfrm>
          <a:off x="457200" y="2667000"/>
          <a:ext cx="259080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52" name="Equation" r:id="rId4" imgW="939600" imgH="215640" progId="Equation.3">
                  <p:embed/>
                </p:oleObj>
              </mc:Choice>
              <mc:Fallback>
                <p:oleObj name="Equation" r:id="rId4" imgW="9396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667000"/>
                        <a:ext cx="259080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307" name="Text Box 19"/>
          <p:cNvSpPr txBox="1">
            <a:spLocks noChangeArrowheads="1"/>
          </p:cNvSpPr>
          <p:nvPr/>
        </p:nvSpPr>
        <p:spPr bwMode="auto">
          <a:xfrm>
            <a:off x="228600" y="3657600"/>
            <a:ext cx="268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Laplace Equation is:</a:t>
            </a:r>
          </a:p>
        </p:txBody>
      </p:sp>
      <p:graphicFrame>
        <p:nvGraphicFramePr>
          <p:cNvPr id="396308" name="Object 20"/>
          <p:cNvGraphicFramePr>
            <a:graphicFrameLocks noChangeAspect="1"/>
          </p:cNvGraphicFramePr>
          <p:nvPr/>
        </p:nvGraphicFramePr>
        <p:xfrm>
          <a:off x="795338" y="4267200"/>
          <a:ext cx="2371725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53" name="Equation" r:id="rId6" imgW="901440" imgH="444240" progId="Equation.3">
                  <p:embed/>
                </p:oleObj>
              </mc:Choice>
              <mc:Fallback>
                <p:oleObj name="Equation" r:id="rId6" imgW="9014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4267200"/>
                        <a:ext cx="2371725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6309" name="Text Box 21"/>
          <p:cNvSpPr txBox="1">
            <a:spLocks noChangeArrowheads="1"/>
          </p:cNvSpPr>
          <p:nvPr/>
        </p:nvSpPr>
        <p:spPr bwMode="auto">
          <a:xfrm>
            <a:off x="6553200" y="6183313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396310" name="Text Box 22"/>
          <p:cNvSpPr txBox="1">
            <a:spLocks noChangeArrowheads="1"/>
          </p:cNvSpPr>
          <p:nvPr/>
        </p:nvSpPr>
        <p:spPr bwMode="auto">
          <a:xfrm>
            <a:off x="4114800" y="4038600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396311" name="Text Box 23"/>
          <p:cNvSpPr txBox="1">
            <a:spLocks noChangeArrowheads="1"/>
          </p:cNvSpPr>
          <p:nvPr/>
        </p:nvSpPr>
        <p:spPr bwMode="auto">
          <a:xfrm>
            <a:off x="8289925" y="3810000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396312" name="Text Box 24"/>
          <p:cNvSpPr txBox="1">
            <a:spLocks noChangeArrowheads="1"/>
          </p:cNvSpPr>
          <p:nvPr/>
        </p:nvSpPr>
        <p:spPr bwMode="auto">
          <a:xfrm>
            <a:off x="6251125" y="1673226"/>
            <a:ext cx="90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SymbolPS" pitchFamily="18" charset="2"/>
              </a:rPr>
              <a:t>q</a:t>
            </a:r>
            <a:r>
              <a:rPr lang="en-US" i="1" dirty="0"/>
              <a:t> = C</a:t>
            </a:r>
          </a:p>
        </p:txBody>
      </p:sp>
      <p:sp>
        <p:nvSpPr>
          <p:cNvPr id="40" name="Rectangle 2"/>
          <p:cNvSpPr txBox="1">
            <a:spLocks noChangeArrowheads="1"/>
          </p:cNvSpPr>
          <p:nvPr/>
        </p:nvSpPr>
        <p:spPr bwMode="auto">
          <a:xfrm>
            <a:off x="395051" y="1048543"/>
            <a:ext cx="7772400" cy="79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 smtClean="0">
                <a:solidFill>
                  <a:srgbClr val="FF0000"/>
                </a:solidFill>
                <a:latin typeface="Arial" panose="020B0604020202020204" pitchFamily="34" charset="0"/>
              </a:rPr>
              <a:t>2D SPACE – All </a:t>
            </a:r>
            <a:r>
              <a:rPr lang="en-US" sz="2800" kern="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Dirichlet</a:t>
            </a:r>
            <a:r>
              <a:rPr lang="en-US" sz="2800" kern="0" dirty="0" smtClean="0">
                <a:solidFill>
                  <a:srgbClr val="FF0000"/>
                </a:solidFill>
                <a:latin typeface="Arial" panose="020B0604020202020204" pitchFamily="34" charset="0"/>
              </a:rPr>
              <a:t> Boundary Conditions </a:t>
            </a:r>
            <a:endParaRPr lang="en-US" sz="2800" kern="0" dirty="0">
              <a:solidFill>
                <a:srgbClr val="000000"/>
              </a:solidFill>
              <a:latin typeface="Arial,Bold" charset="0"/>
            </a:endParaRP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198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63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6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9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6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63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6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63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6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305" grpId="0" build="p" autoUpdateAnimBg="0"/>
      <p:bldP spid="396307" grpId="0" build="p" autoUpdateAnimBg="0"/>
      <p:bldP spid="396309" grpId="0" build="p" autoUpdateAnimBg="0"/>
      <p:bldP spid="396310" grpId="0" build="p" autoUpdateAnimBg="0"/>
      <p:bldP spid="396311" grpId="0" build="p" autoUpdateAnimBg="0"/>
      <p:bldP spid="39631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sz="2800">
                <a:latin typeface="SymbolPS" pitchFamily="18" charset="2"/>
              </a:rPr>
              <a:t>l</a:t>
            </a:r>
            <a:r>
              <a:rPr lang="en-US" sz="2800" baseline="30000"/>
              <a:t>2</a:t>
            </a:r>
            <a:r>
              <a:rPr lang="en-US" sz="2800"/>
              <a:t>=0  Solution</a:t>
            </a:r>
            <a:endParaRPr lang="en-US" sz="2800">
              <a:latin typeface="SymbolPS" pitchFamily="18" charset="2"/>
            </a:endParaRPr>
          </a:p>
        </p:txBody>
      </p:sp>
      <p:graphicFrame>
        <p:nvGraphicFramePr>
          <p:cNvPr id="39731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809509"/>
              </p:ext>
            </p:extLst>
          </p:nvPr>
        </p:nvGraphicFramePr>
        <p:xfrm>
          <a:off x="1713706" y="1328737"/>
          <a:ext cx="5486400" cy="68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93" name="Equation" r:id="rId4" imgW="1841400" imgH="228600" progId="Equation.3">
                  <p:embed/>
                </p:oleObj>
              </mc:Choice>
              <mc:Fallback>
                <p:oleObj name="Equation" r:id="rId4" imgW="1841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3706" y="1328737"/>
                        <a:ext cx="5486400" cy="68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6" name="Object 4"/>
          <p:cNvGraphicFramePr>
            <a:graphicFrameLocks noChangeAspect="1"/>
          </p:cNvGraphicFramePr>
          <p:nvPr/>
        </p:nvGraphicFramePr>
        <p:xfrm>
          <a:off x="533400" y="2286000"/>
          <a:ext cx="78486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94" name="Equation" r:id="rId6" imgW="2692080" imgH="228600" progId="Equation.3">
                  <p:embed/>
                </p:oleObj>
              </mc:Choice>
              <mc:Fallback>
                <p:oleObj name="Equation" r:id="rId6" imgW="2692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0"/>
                        <a:ext cx="784860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1768666"/>
              </p:ext>
            </p:extLst>
          </p:nvPr>
        </p:nvGraphicFramePr>
        <p:xfrm>
          <a:off x="381000" y="3200400"/>
          <a:ext cx="8723313" cy="628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95" name="Equation" r:id="rId8" imgW="3174840" imgH="228600" progId="Equation.3">
                  <p:embed/>
                </p:oleObj>
              </mc:Choice>
              <mc:Fallback>
                <p:oleObj name="Equation" r:id="rId8" imgW="3174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00400"/>
                        <a:ext cx="8723313" cy="6282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8" name="Object 6"/>
          <p:cNvGraphicFramePr>
            <a:graphicFrameLocks noChangeAspect="1"/>
          </p:cNvGraphicFramePr>
          <p:nvPr/>
        </p:nvGraphicFramePr>
        <p:xfrm>
          <a:off x="550863" y="4343400"/>
          <a:ext cx="78120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96" name="Equation" r:id="rId10" imgW="2679480" imgH="228600" progId="Equation.3">
                  <p:embed/>
                </p:oleObj>
              </mc:Choice>
              <mc:Fallback>
                <p:oleObj name="Equation" r:id="rId10" imgW="267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3" y="4343400"/>
                        <a:ext cx="7812087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731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8120"/>
              </p:ext>
            </p:extLst>
          </p:nvPr>
        </p:nvGraphicFramePr>
        <p:xfrm>
          <a:off x="289601" y="5436673"/>
          <a:ext cx="8685213" cy="616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2697" name="Equation" r:id="rId12" imgW="3225600" imgH="228600" progId="Equation.3">
                  <p:embed/>
                </p:oleObj>
              </mc:Choice>
              <mc:Fallback>
                <p:oleObj name="Equation" r:id="rId12" imgW="3225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601" y="5436673"/>
                        <a:ext cx="8685213" cy="6162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421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73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9337" y="179389"/>
            <a:ext cx="7772400" cy="685800"/>
          </a:xfrm>
        </p:spPr>
        <p:txBody>
          <a:bodyPr/>
          <a:lstStyle/>
          <a:p>
            <a:r>
              <a:rPr lang="en-US" sz="2800" dirty="0" smtClean="0"/>
              <a:t>Feasibility of Solution</a:t>
            </a:r>
            <a:endParaRPr lang="en-US" sz="2800" dirty="0"/>
          </a:p>
        </p:txBody>
      </p:sp>
      <p:graphicFrame>
        <p:nvGraphicFramePr>
          <p:cNvPr id="3983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20298"/>
              </p:ext>
            </p:extLst>
          </p:nvPr>
        </p:nvGraphicFramePr>
        <p:xfrm>
          <a:off x="2288088" y="1452733"/>
          <a:ext cx="49974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82" name="Equation" r:id="rId3" imgW="1714320" imgH="228600" progId="Equation.3">
                  <p:embed/>
                </p:oleObj>
              </mc:Choice>
              <mc:Fallback>
                <p:oleObj name="Equation" r:id="rId3" imgW="17143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8088" y="1452733"/>
                        <a:ext cx="4997450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225806"/>
              </p:ext>
            </p:extLst>
          </p:nvPr>
        </p:nvGraphicFramePr>
        <p:xfrm>
          <a:off x="339844" y="2444278"/>
          <a:ext cx="8377238" cy="5326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83" name="Equation" r:id="rId5" imgW="3593880" imgH="228600" progId="Equation.3">
                  <p:embed/>
                </p:oleObj>
              </mc:Choice>
              <mc:Fallback>
                <p:oleObj name="Equation" r:id="rId5" imgW="3593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44" y="2444278"/>
                        <a:ext cx="8377238" cy="5326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5845869"/>
              </p:ext>
            </p:extLst>
          </p:nvPr>
        </p:nvGraphicFramePr>
        <p:xfrm>
          <a:off x="927606" y="3406774"/>
          <a:ext cx="7329487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84" name="Equation" r:id="rId7" imgW="2514600" imgH="228600" progId="Equation.3">
                  <p:embed/>
                </p:oleObj>
              </mc:Choice>
              <mc:Fallback>
                <p:oleObj name="Equation" r:id="rId7" imgW="2514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606" y="3406774"/>
                        <a:ext cx="7329487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8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4332270"/>
              </p:ext>
            </p:extLst>
          </p:nvPr>
        </p:nvGraphicFramePr>
        <p:xfrm>
          <a:off x="488015" y="4470400"/>
          <a:ext cx="8478838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85" name="Equation" r:id="rId9" imgW="2908080" imgH="228600" progId="Equation.3">
                  <p:embed/>
                </p:oleObj>
              </mc:Choice>
              <mc:Fallback>
                <p:oleObj name="Equation" r:id="rId9" imgW="29080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015" y="4470400"/>
                        <a:ext cx="8478838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8343" name="Text Box 7"/>
          <p:cNvSpPr txBox="1">
            <a:spLocks noChangeArrowheads="1"/>
          </p:cNvSpPr>
          <p:nvPr/>
        </p:nvSpPr>
        <p:spPr bwMode="auto">
          <a:xfrm>
            <a:off x="642070" y="5473338"/>
            <a:ext cx="803924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The solution corresponds to </a:t>
            </a:r>
            <a:r>
              <a:rPr lang="en-US" dirty="0">
                <a:latin typeface="SymbolPS" pitchFamily="18" charset="2"/>
              </a:rPr>
              <a:t>l</a:t>
            </a:r>
            <a:r>
              <a:rPr lang="en-US" baseline="30000" dirty="0"/>
              <a:t>2</a:t>
            </a:r>
            <a:r>
              <a:rPr lang="en-US" dirty="0"/>
              <a:t>=0, is not a valid solution for this set of </a:t>
            </a:r>
            <a:r>
              <a:rPr lang="en-US" dirty="0" smtClean="0"/>
              <a:t>Boundary </a:t>
            </a:r>
            <a:r>
              <a:rPr lang="en-US" dirty="0"/>
              <a:t>Conditions!</a:t>
            </a:r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90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98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9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9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8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7" y="197965"/>
            <a:ext cx="7772400" cy="762000"/>
          </a:xfrm>
        </p:spPr>
        <p:txBody>
          <a:bodyPr/>
          <a:lstStyle/>
          <a:p>
            <a:r>
              <a:rPr lang="en-US" sz="2800" dirty="0">
                <a:latin typeface="SymbolPS" pitchFamily="18" charset="2"/>
              </a:rPr>
              <a:t>l</a:t>
            </a:r>
            <a:r>
              <a:rPr lang="en-US" sz="2800" baseline="30000" dirty="0"/>
              <a:t>2 </a:t>
            </a:r>
            <a:r>
              <a:rPr lang="en-US" sz="2800" dirty="0"/>
              <a:t>&lt; 0 or </a:t>
            </a:r>
            <a:r>
              <a:rPr lang="en-US" sz="2800" dirty="0">
                <a:latin typeface="SymbolPS" pitchFamily="18" charset="2"/>
              </a:rPr>
              <a:t>l</a:t>
            </a:r>
            <a:r>
              <a:rPr lang="en-US" sz="2800" baseline="30000" dirty="0"/>
              <a:t>2 </a:t>
            </a:r>
            <a:r>
              <a:rPr lang="en-US" sz="2800" dirty="0"/>
              <a:t>&gt; 0 </a:t>
            </a:r>
            <a:r>
              <a:rPr lang="en-US" sz="2800" dirty="0" smtClean="0"/>
              <a:t>Solutions</a:t>
            </a:r>
            <a:endParaRPr lang="en-US" sz="2800" dirty="0"/>
          </a:p>
        </p:txBody>
      </p:sp>
      <p:graphicFrame>
        <p:nvGraphicFramePr>
          <p:cNvPr id="3993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345310"/>
              </p:ext>
            </p:extLst>
          </p:nvPr>
        </p:nvGraphicFramePr>
        <p:xfrm>
          <a:off x="248324" y="1459706"/>
          <a:ext cx="8734425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26" name="Equation" r:id="rId4" imgW="3543120" imgH="241200" progId="Equation.3">
                  <p:embed/>
                </p:oleObj>
              </mc:Choice>
              <mc:Fallback>
                <p:oleObj name="Equation" r:id="rId4" imgW="35431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24" y="1459706"/>
                        <a:ext cx="8734425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3751235"/>
              </p:ext>
            </p:extLst>
          </p:nvPr>
        </p:nvGraphicFramePr>
        <p:xfrm>
          <a:off x="206530" y="2686050"/>
          <a:ext cx="8632670" cy="588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627" name="Equation" r:id="rId6" imgW="3543120" imgH="241200" progId="Equation.3">
                  <p:embed/>
                </p:oleObj>
              </mc:Choice>
              <mc:Fallback>
                <p:oleObj name="Equation" r:id="rId6" imgW="35431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530" y="2686050"/>
                        <a:ext cx="8632670" cy="5885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65" name="Text Box 5"/>
          <p:cNvSpPr txBox="1">
            <a:spLocks noChangeArrowheads="1"/>
          </p:cNvSpPr>
          <p:nvPr/>
        </p:nvSpPr>
        <p:spPr bwMode="auto">
          <a:xfrm>
            <a:off x="4237286" y="2171700"/>
            <a:ext cx="608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OR</a:t>
            </a:r>
          </a:p>
        </p:txBody>
      </p:sp>
      <p:sp>
        <p:nvSpPr>
          <p:cNvPr id="399366" name="Line 6"/>
          <p:cNvSpPr>
            <a:spLocks noChangeShapeType="1"/>
          </p:cNvSpPr>
          <p:nvPr/>
        </p:nvSpPr>
        <p:spPr bwMode="auto">
          <a:xfrm>
            <a:off x="5679883" y="5660231"/>
            <a:ext cx="2211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9367" name="Line 7"/>
          <p:cNvSpPr>
            <a:spLocks noChangeShapeType="1"/>
          </p:cNvSpPr>
          <p:nvPr/>
        </p:nvSpPr>
        <p:spPr bwMode="auto">
          <a:xfrm flipV="1">
            <a:off x="5679883" y="3671094"/>
            <a:ext cx="0" cy="198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9368" name="Rectangle 8" descr="Wide downward diagonal"/>
          <p:cNvSpPr>
            <a:spLocks noChangeArrowheads="1"/>
          </p:cNvSpPr>
          <p:nvPr/>
        </p:nvSpPr>
        <p:spPr bwMode="auto">
          <a:xfrm>
            <a:off x="5679883" y="4133056"/>
            <a:ext cx="1901825" cy="1527175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399369" name="Text Box 9"/>
          <p:cNvSpPr txBox="1">
            <a:spLocks noChangeArrowheads="1"/>
          </p:cNvSpPr>
          <p:nvPr/>
        </p:nvSpPr>
        <p:spPr bwMode="auto">
          <a:xfrm>
            <a:off x="5583045" y="5593556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399370" name="Text Box 10"/>
          <p:cNvSpPr txBox="1">
            <a:spLocks noChangeArrowheads="1"/>
          </p:cNvSpPr>
          <p:nvPr/>
        </p:nvSpPr>
        <p:spPr bwMode="auto">
          <a:xfrm>
            <a:off x="7405495" y="5614194"/>
            <a:ext cx="471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399371" name="Text Box 11"/>
          <p:cNvSpPr txBox="1">
            <a:spLocks noChangeArrowheads="1"/>
          </p:cNvSpPr>
          <p:nvPr/>
        </p:nvSpPr>
        <p:spPr bwMode="auto">
          <a:xfrm>
            <a:off x="5300470" y="4002881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</a:t>
            </a:r>
          </a:p>
        </p:txBody>
      </p:sp>
      <p:sp>
        <p:nvSpPr>
          <p:cNvPr id="399372" name="Line 12"/>
          <p:cNvSpPr>
            <a:spLocks noChangeShapeType="1"/>
          </p:cNvSpPr>
          <p:nvPr/>
        </p:nvSpPr>
        <p:spPr bwMode="auto">
          <a:xfrm>
            <a:off x="6697470" y="5845969"/>
            <a:ext cx="354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9373" name="Text Box 13"/>
          <p:cNvSpPr txBox="1">
            <a:spLocks noChangeArrowheads="1"/>
          </p:cNvSpPr>
          <p:nvPr/>
        </p:nvSpPr>
        <p:spPr bwMode="auto">
          <a:xfrm>
            <a:off x="6422833" y="5685631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x</a:t>
            </a:r>
          </a:p>
        </p:txBody>
      </p:sp>
      <p:sp>
        <p:nvSpPr>
          <p:cNvPr id="399374" name="Line 14"/>
          <p:cNvSpPr>
            <a:spLocks noChangeShapeType="1"/>
          </p:cNvSpPr>
          <p:nvPr/>
        </p:nvSpPr>
        <p:spPr bwMode="auto">
          <a:xfrm flipV="1">
            <a:off x="5452870" y="4536281"/>
            <a:ext cx="0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9375" name="Text Box 15"/>
          <p:cNvSpPr txBox="1">
            <a:spLocks noChangeArrowheads="1"/>
          </p:cNvSpPr>
          <p:nvPr/>
        </p:nvSpPr>
        <p:spPr bwMode="auto">
          <a:xfrm>
            <a:off x="5300470" y="5069681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y</a:t>
            </a:r>
          </a:p>
        </p:txBody>
      </p:sp>
      <p:sp>
        <p:nvSpPr>
          <p:cNvPr id="399380" name="Text Box 20"/>
          <p:cNvSpPr txBox="1">
            <a:spLocks noChangeArrowheads="1"/>
          </p:cNvSpPr>
          <p:nvPr/>
        </p:nvSpPr>
        <p:spPr bwMode="auto">
          <a:xfrm>
            <a:off x="6314882" y="6059487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SymbolPS" pitchFamily="18" charset="2"/>
              </a:rPr>
              <a:t>q</a:t>
            </a:r>
            <a:r>
              <a:rPr lang="en-US" i="1" dirty="0"/>
              <a:t> = 0</a:t>
            </a:r>
          </a:p>
        </p:txBody>
      </p:sp>
      <p:sp>
        <p:nvSpPr>
          <p:cNvPr id="399381" name="Text Box 21"/>
          <p:cNvSpPr txBox="1">
            <a:spLocks noChangeArrowheads="1"/>
          </p:cNvSpPr>
          <p:nvPr/>
        </p:nvSpPr>
        <p:spPr bwMode="auto">
          <a:xfrm>
            <a:off x="4486083" y="4678748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 dirty="0">
                <a:latin typeface="SymbolPS" pitchFamily="18" charset="2"/>
              </a:rPr>
              <a:t>q</a:t>
            </a:r>
            <a:r>
              <a:rPr lang="en-US" i="1" dirty="0"/>
              <a:t> = 0</a:t>
            </a:r>
          </a:p>
        </p:txBody>
      </p:sp>
      <p:sp>
        <p:nvSpPr>
          <p:cNvPr id="399382" name="Text Box 22"/>
          <p:cNvSpPr txBox="1">
            <a:spLocks noChangeArrowheads="1"/>
          </p:cNvSpPr>
          <p:nvPr/>
        </p:nvSpPr>
        <p:spPr bwMode="auto">
          <a:xfrm>
            <a:off x="7586470" y="4841081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399383" name="Text Box 23"/>
          <p:cNvSpPr txBox="1">
            <a:spLocks noChangeArrowheads="1"/>
          </p:cNvSpPr>
          <p:nvPr/>
        </p:nvSpPr>
        <p:spPr bwMode="auto">
          <a:xfrm>
            <a:off x="6214870" y="3698081"/>
            <a:ext cx="90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C</a:t>
            </a:r>
          </a:p>
        </p:txBody>
      </p:sp>
      <p:sp>
        <p:nvSpPr>
          <p:cNvPr id="399385" name="Text Box 25"/>
          <p:cNvSpPr txBox="1">
            <a:spLocks noChangeArrowheads="1"/>
          </p:cNvSpPr>
          <p:nvPr/>
        </p:nvSpPr>
        <p:spPr bwMode="auto">
          <a:xfrm>
            <a:off x="685120" y="3759200"/>
            <a:ext cx="3703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SymbolPS" pitchFamily="18" charset="2"/>
              </a:rPr>
              <a:t>l</a:t>
            </a:r>
            <a:r>
              <a:rPr lang="en-US" baseline="30000" dirty="0"/>
              <a:t>2 </a:t>
            </a:r>
            <a:r>
              <a:rPr lang="en-US" dirty="0"/>
              <a:t>&gt; 0 is a possible solution !</a:t>
            </a:r>
            <a:endParaRPr lang="en-US" dirty="0">
              <a:latin typeface="SymbolPS" pitchFamily="18" charset="2"/>
            </a:endParaRP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390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99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9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5" grpId="0" build="p" autoUpdateAnimBg="0"/>
      <p:bldP spid="39938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Text Box 2"/>
          <p:cNvSpPr txBox="1">
            <a:spLocks noChangeArrowheads="1"/>
          </p:cNvSpPr>
          <p:nvPr/>
        </p:nvSpPr>
        <p:spPr bwMode="auto">
          <a:xfrm>
            <a:off x="799594" y="2082993"/>
            <a:ext cx="48221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Substituting </a:t>
            </a:r>
            <a:r>
              <a:rPr lang="en-US" i="1" dirty="0" smtClean="0"/>
              <a:t>x </a:t>
            </a:r>
            <a:r>
              <a:rPr lang="en-US" dirty="0" smtClean="0"/>
              <a:t>- boundary </a:t>
            </a:r>
            <a:r>
              <a:rPr lang="en-US" dirty="0"/>
              <a:t>conditions :</a:t>
            </a:r>
          </a:p>
        </p:txBody>
      </p:sp>
      <p:graphicFrame>
        <p:nvGraphicFramePr>
          <p:cNvPr id="35124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3674612"/>
              </p:ext>
            </p:extLst>
          </p:nvPr>
        </p:nvGraphicFramePr>
        <p:xfrm>
          <a:off x="336899" y="1246570"/>
          <a:ext cx="8274050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4" name="Equation" r:id="rId4" imgW="2946240" imgH="241200" progId="Equation.3">
                  <p:embed/>
                </p:oleObj>
              </mc:Choice>
              <mc:Fallback>
                <p:oleObj name="Equation" r:id="rId4" imgW="29462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99" y="1246570"/>
                        <a:ext cx="8274050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124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4343501"/>
              </p:ext>
            </p:extLst>
          </p:nvPr>
        </p:nvGraphicFramePr>
        <p:xfrm>
          <a:off x="799594" y="2605663"/>
          <a:ext cx="74168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5" name="Equation" r:id="rId6" imgW="2971800" imgH="241200" progId="Equation.3">
                  <p:embed/>
                </p:oleObj>
              </mc:Choice>
              <mc:Fallback>
                <p:oleObj name="Equation" r:id="rId6" imgW="2971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594" y="2605663"/>
                        <a:ext cx="74168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304800" y="228600"/>
            <a:ext cx="7046173" cy="762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 smtClean="0"/>
              <a:t>Final Solution : </a:t>
            </a:r>
            <a:r>
              <a:rPr lang="en-US" sz="2800" kern="0" dirty="0" smtClean="0">
                <a:latin typeface="SymbolPS" pitchFamily="18" charset="2"/>
              </a:rPr>
              <a:t>l</a:t>
            </a:r>
            <a:r>
              <a:rPr lang="en-US" sz="2800" kern="0" baseline="30000" dirty="0" smtClean="0"/>
              <a:t>2 </a:t>
            </a:r>
            <a:r>
              <a:rPr lang="en-US" sz="2800" kern="0" dirty="0" smtClean="0"/>
              <a:t>&gt; 0 : </a:t>
            </a:r>
            <a:r>
              <a:rPr lang="en-US" sz="2800" i="1" kern="0" dirty="0" smtClean="0"/>
              <a:t>x </a:t>
            </a:r>
            <a:r>
              <a:rPr lang="en-US" sz="2800" kern="0" dirty="0" smtClean="0"/>
              <a:t>- Boundary Conditions </a:t>
            </a:r>
            <a:endParaRPr lang="en-US" sz="2800" kern="0" dirty="0"/>
          </a:p>
        </p:txBody>
      </p:sp>
      <p:graphicFrame>
        <p:nvGraphicFramePr>
          <p:cNvPr id="2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786236"/>
              </p:ext>
            </p:extLst>
          </p:nvPr>
        </p:nvGraphicFramePr>
        <p:xfrm>
          <a:off x="508121" y="4038219"/>
          <a:ext cx="30448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6" name="Equation" r:id="rId8" imgW="1384200" imgH="203040" progId="Equation.3">
                  <p:embed/>
                </p:oleObj>
              </mc:Choice>
              <mc:Fallback>
                <p:oleObj name="Equation" r:id="rId8" imgW="1384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121" y="4038219"/>
                        <a:ext cx="3044825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746209"/>
              </p:ext>
            </p:extLst>
          </p:nvPr>
        </p:nvGraphicFramePr>
        <p:xfrm>
          <a:off x="3344602" y="3395262"/>
          <a:ext cx="14890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7" name="Equation" r:id="rId10" imgW="596880" imgH="215640" progId="Equation.3">
                  <p:embed/>
                </p:oleObj>
              </mc:Choice>
              <mc:Fallback>
                <p:oleObj name="Equation" r:id="rId10" imgW="596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602" y="3395262"/>
                        <a:ext cx="148907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5995319"/>
              </p:ext>
            </p:extLst>
          </p:nvPr>
        </p:nvGraphicFramePr>
        <p:xfrm>
          <a:off x="541103" y="4788494"/>
          <a:ext cx="754380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8" name="Equation" r:id="rId12" imgW="3429000" imgH="228600" progId="Equation.3">
                  <p:embed/>
                </p:oleObj>
              </mc:Choice>
              <mc:Fallback>
                <p:oleObj name="Equation" r:id="rId12" imgW="3429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03" y="4788494"/>
                        <a:ext cx="7543800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05700"/>
              </p:ext>
            </p:extLst>
          </p:nvPr>
        </p:nvGraphicFramePr>
        <p:xfrm>
          <a:off x="2357276" y="5638348"/>
          <a:ext cx="5808027" cy="686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779" name="Equation" r:id="rId14" imgW="2044440" imgH="241200" progId="Equation.3">
                  <p:embed/>
                </p:oleObj>
              </mc:Choice>
              <mc:Fallback>
                <p:oleObj name="Equation" r:id="rId14" imgW="2044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276" y="5638348"/>
                        <a:ext cx="5808027" cy="686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2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18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51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11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77552"/>
              </p:ext>
            </p:extLst>
          </p:nvPr>
        </p:nvGraphicFramePr>
        <p:xfrm>
          <a:off x="425678" y="1424781"/>
          <a:ext cx="312102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19" name="Equation" r:id="rId4" imgW="1447560" imgH="203040" progId="Equation.3">
                  <p:embed/>
                </p:oleObj>
              </mc:Choice>
              <mc:Fallback>
                <p:oleObj name="Equation" r:id="rId4" imgW="14475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678" y="1424781"/>
                        <a:ext cx="3121025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175920"/>
              </p:ext>
            </p:extLst>
          </p:nvPr>
        </p:nvGraphicFramePr>
        <p:xfrm>
          <a:off x="1453158" y="2234675"/>
          <a:ext cx="1658937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20" name="Equation" r:id="rId6" imgW="761760" imgH="215640" progId="Equation.3">
                  <p:embed/>
                </p:oleObj>
              </mc:Choice>
              <mc:Fallback>
                <p:oleObj name="Equation" r:id="rId6" imgW="7617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3158" y="2234675"/>
                        <a:ext cx="1658937" cy="46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927606" y="2887876"/>
            <a:ext cx="286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Where </a:t>
            </a:r>
            <a:r>
              <a:rPr lang="en-US" i="1" dirty="0"/>
              <a:t>n</a:t>
            </a:r>
            <a:r>
              <a:rPr lang="en-US" dirty="0"/>
              <a:t> is an integer.</a:t>
            </a:r>
          </a:p>
        </p:txBody>
      </p:sp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682922"/>
              </p:ext>
            </p:extLst>
          </p:nvPr>
        </p:nvGraphicFramePr>
        <p:xfrm>
          <a:off x="973138" y="3252788"/>
          <a:ext cx="7112000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21" name="Equation" r:id="rId8" imgW="2654280" imgH="482400" progId="Equation.3">
                  <p:embed/>
                </p:oleObj>
              </mc:Choice>
              <mc:Fallback>
                <p:oleObj name="Equation" r:id="rId8" imgW="26542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3252788"/>
                        <a:ext cx="7112000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74097" y="4599043"/>
            <a:ext cx="676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Solution domain is a superset of geometric domain !!!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458175" y="5496293"/>
            <a:ext cx="22542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Recognizing that</a:t>
            </a:r>
          </a:p>
        </p:txBody>
      </p:sp>
      <p:graphicFrame>
        <p:nvGraphicFramePr>
          <p:cNvPr id="2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801525"/>
              </p:ext>
            </p:extLst>
          </p:nvPr>
        </p:nvGraphicFramePr>
        <p:xfrm>
          <a:off x="3546703" y="5034015"/>
          <a:ext cx="3973512" cy="1535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22" name="Equation" r:id="rId10" imgW="1803240" imgH="698400" progId="Equation.3">
                  <p:embed/>
                </p:oleObj>
              </mc:Choice>
              <mc:Fallback>
                <p:oleObj name="Equation" r:id="rId10" imgW="180324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6703" y="5034015"/>
                        <a:ext cx="3973512" cy="15359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700785"/>
              </p:ext>
            </p:extLst>
          </p:nvPr>
        </p:nvGraphicFramePr>
        <p:xfrm>
          <a:off x="4236410" y="2024100"/>
          <a:ext cx="2986087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23" name="Equation" r:id="rId12" imgW="1371600" imgH="393480" progId="Equation.3">
                  <p:embed/>
                </p:oleObj>
              </mc:Choice>
              <mc:Fallback>
                <p:oleObj name="Equation" r:id="rId12" imgW="1371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6410" y="2024100"/>
                        <a:ext cx="2986087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"/>
          <p:cNvSpPr txBox="1">
            <a:spLocks noChangeArrowheads="1"/>
          </p:cNvSpPr>
          <p:nvPr/>
        </p:nvSpPr>
        <p:spPr>
          <a:xfrm>
            <a:off x="212726" y="104932"/>
            <a:ext cx="7036759" cy="86557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sz="2800" kern="0" dirty="0" smtClean="0"/>
              <a:t>Final Solution : </a:t>
            </a:r>
            <a:r>
              <a:rPr lang="en-US" sz="2800" kern="0" dirty="0" smtClean="0">
                <a:latin typeface="SymbolPS" pitchFamily="18" charset="2"/>
              </a:rPr>
              <a:t>l</a:t>
            </a:r>
            <a:r>
              <a:rPr lang="en-US" sz="2800" kern="0" baseline="30000" dirty="0" smtClean="0"/>
              <a:t>2 </a:t>
            </a:r>
            <a:r>
              <a:rPr lang="en-US" sz="2800" kern="0" dirty="0" smtClean="0"/>
              <a:t>&gt; 0 : </a:t>
            </a:r>
            <a:r>
              <a:rPr lang="en-US" sz="2800" i="1" kern="0" dirty="0" smtClean="0"/>
              <a:t>y </a:t>
            </a:r>
            <a:r>
              <a:rPr lang="en-US" sz="2800" kern="0" dirty="0" smtClean="0"/>
              <a:t>- Boundary Conditions </a:t>
            </a:r>
            <a:endParaRPr lang="en-US" sz="2800" kern="0" dirty="0"/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69452"/>
              </p:ext>
            </p:extLst>
          </p:nvPr>
        </p:nvGraphicFramePr>
        <p:xfrm>
          <a:off x="4126628" y="1342250"/>
          <a:ext cx="42989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824" name="Equation" r:id="rId14" imgW="1993680" imgH="241200" progId="Equation.3">
                  <p:embed/>
                </p:oleObj>
              </mc:Choice>
              <mc:Fallback>
                <p:oleObj name="Equation" r:id="rId14" imgW="19936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6628" y="1342250"/>
                        <a:ext cx="429895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-42862" y="-83924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42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  <p:bldP spid="21" grpId="0" build="p" autoUpdateAnimBg="0"/>
      <p:bldP spid="22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1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837355"/>
              </p:ext>
            </p:extLst>
          </p:nvPr>
        </p:nvGraphicFramePr>
        <p:xfrm>
          <a:off x="1752600" y="1279471"/>
          <a:ext cx="5140326" cy="997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59" name="Equation" r:id="rId4" imgW="2222280" imgH="431640" progId="Equation.3">
                  <p:embed/>
                </p:oleObj>
              </mc:Choice>
              <mc:Fallback>
                <p:oleObj name="Equation" r:id="rId4" imgW="2222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279471"/>
                        <a:ext cx="5140326" cy="9976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1411" name="Rectangle 3"/>
          <p:cNvSpPr>
            <a:spLocks noChangeArrowheads="1"/>
          </p:cNvSpPr>
          <p:nvPr/>
        </p:nvSpPr>
        <p:spPr bwMode="auto">
          <a:xfrm>
            <a:off x="410368" y="2351488"/>
            <a:ext cx="84288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+mn-lt"/>
              </a:rPr>
              <a:t>where the constants have been combined and represented by </a:t>
            </a:r>
            <a:r>
              <a:rPr lang="en-US" i="1" dirty="0" err="1">
                <a:latin typeface="+mn-lt"/>
              </a:rPr>
              <a:t>C</a:t>
            </a:r>
            <a:r>
              <a:rPr lang="en-US" i="1" baseline="-25000" dirty="0" err="1">
                <a:latin typeface="+mn-lt"/>
              </a:rPr>
              <a:t>n</a:t>
            </a:r>
            <a:endParaRPr lang="en-US" i="1" baseline="-25000" dirty="0">
              <a:latin typeface="+mn-lt"/>
            </a:endParaRPr>
          </a:p>
        </p:txBody>
      </p:sp>
      <p:graphicFrame>
        <p:nvGraphicFramePr>
          <p:cNvPr id="401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643402"/>
              </p:ext>
            </p:extLst>
          </p:nvPr>
        </p:nvGraphicFramePr>
        <p:xfrm>
          <a:off x="1266192" y="2949779"/>
          <a:ext cx="6634163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0" name="Equation" r:id="rId6" imgW="2476440" imgH="431640" progId="Equation.3">
                  <p:embed/>
                </p:oleObj>
              </mc:Choice>
              <mc:Fallback>
                <p:oleObj name="Equation" r:id="rId6" imgW="2476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6192" y="2949779"/>
                        <a:ext cx="6634163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1413" name="Text Box 5"/>
          <p:cNvSpPr txBox="1">
            <a:spLocks noChangeArrowheads="1"/>
          </p:cNvSpPr>
          <p:nvPr/>
        </p:nvSpPr>
        <p:spPr bwMode="auto">
          <a:xfrm>
            <a:off x="304800" y="4187825"/>
            <a:ext cx="4530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Using the final boundary condition:</a:t>
            </a:r>
          </a:p>
        </p:txBody>
      </p:sp>
      <p:graphicFrame>
        <p:nvGraphicFramePr>
          <p:cNvPr id="401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576404"/>
              </p:ext>
            </p:extLst>
          </p:nvPr>
        </p:nvGraphicFramePr>
        <p:xfrm>
          <a:off x="1501100" y="4811021"/>
          <a:ext cx="6054725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61" name="Equation" r:id="rId8" imgW="2260440" imgH="431640" progId="Equation.3">
                  <p:embed/>
                </p:oleObj>
              </mc:Choice>
              <mc:Fallback>
                <p:oleObj name="Equation" r:id="rId8" imgW="22604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1100" y="4811021"/>
                        <a:ext cx="6054725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63" y="62096"/>
            <a:ext cx="7772400" cy="1143000"/>
          </a:xfrm>
        </p:spPr>
        <p:txBody>
          <a:bodyPr/>
          <a:lstStyle/>
          <a:p>
            <a:r>
              <a:rPr lang="en-IN" sz="2800" dirty="0" smtClean="0"/>
              <a:t>Series  Solution</a:t>
            </a:r>
            <a:endParaRPr lang="en-IN" sz="2800" dirty="0"/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2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01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autoUpdateAnimBg="0"/>
      <p:bldP spid="401413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ChangeArrowheads="1"/>
          </p:cNvSpPr>
          <p:nvPr/>
        </p:nvSpPr>
        <p:spPr bwMode="auto">
          <a:xfrm>
            <a:off x="443262" y="1177065"/>
            <a:ext cx="84257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j-lt"/>
              </a:rPr>
              <a:t>Construction of a </a:t>
            </a:r>
            <a:r>
              <a:rPr lang="en-US" i="1" dirty="0">
                <a:latin typeface="+mj-lt"/>
              </a:rPr>
              <a:t>Fourier series expansion </a:t>
            </a:r>
            <a:r>
              <a:rPr lang="en-US" dirty="0">
                <a:latin typeface="+mj-lt"/>
              </a:rPr>
              <a:t>of the boundary values is facilitated by rewriting previous equation as:</a:t>
            </a:r>
          </a:p>
        </p:txBody>
      </p:sp>
      <p:graphicFrame>
        <p:nvGraphicFramePr>
          <p:cNvPr id="4024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0748669"/>
              </p:ext>
            </p:extLst>
          </p:nvPr>
        </p:nvGraphicFramePr>
        <p:xfrm>
          <a:off x="1695791" y="1933082"/>
          <a:ext cx="5272088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83" name="Equation" r:id="rId4" imgW="1968480" imgH="431640" progId="Equation.3">
                  <p:embed/>
                </p:oleObj>
              </mc:Choice>
              <mc:Fallback>
                <p:oleObj name="Equation" r:id="rId4" imgW="19684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791" y="1933082"/>
                        <a:ext cx="5272088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1695791" y="3367088"/>
            <a:ext cx="928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where</a:t>
            </a:r>
          </a:p>
        </p:txBody>
      </p:sp>
      <p:graphicFrame>
        <p:nvGraphicFramePr>
          <p:cNvPr id="4024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189529"/>
              </p:ext>
            </p:extLst>
          </p:nvPr>
        </p:nvGraphicFramePr>
        <p:xfrm>
          <a:off x="2752682" y="3034482"/>
          <a:ext cx="302577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84" name="Equation" r:id="rId6" imgW="1257120" imgH="431640" progId="Equation.3">
                  <p:embed/>
                </p:oleObj>
              </mc:Choice>
              <mc:Fallback>
                <p:oleObj name="Equation" r:id="rId6" imgW="1257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682" y="3034482"/>
                        <a:ext cx="3025775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2438" name="Rectangle 6"/>
          <p:cNvSpPr>
            <a:spLocks noChangeArrowheads="1"/>
          </p:cNvSpPr>
          <p:nvPr/>
        </p:nvSpPr>
        <p:spPr bwMode="auto">
          <a:xfrm>
            <a:off x="541103" y="3976322"/>
            <a:ext cx="861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+mn-lt"/>
              </a:rPr>
              <a:t>Multiply </a:t>
            </a:r>
            <a:r>
              <a:rPr lang="en-US" i="1" dirty="0">
                <a:latin typeface="+mn-lt"/>
              </a:rPr>
              <a:t>f</a:t>
            </a:r>
            <a:r>
              <a:rPr lang="en-US" dirty="0">
                <a:latin typeface="+mn-lt"/>
              </a:rPr>
              <a:t>(</a:t>
            </a:r>
            <a:r>
              <a:rPr lang="en-US" i="1" dirty="0">
                <a:latin typeface="+mn-lt"/>
              </a:rPr>
              <a:t>x</a:t>
            </a:r>
            <a:r>
              <a:rPr lang="en-US" dirty="0">
                <a:latin typeface="+mn-lt"/>
              </a:rPr>
              <a:t>)  by sin</a:t>
            </a:r>
            <a:r>
              <a:rPr lang="en-US" i="1" dirty="0">
                <a:latin typeface="+mn-lt"/>
              </a:rPr>
              <a:t>(</a:t>
            </a:r>
            <a:r>
              <a:rPr lang="en-US" i="1" dirty="0" err="1">
                <a:latin typeface="+mn-lt"/>
              </a:rPr>
              <a:t>mpx</a:t>
            </a:r>
            <a:r>
              <a:rPr lang="en-US" i="1" dirty="0">
                <a:latin typeface="+mn-lt"/>
              </a:rPr>
              <a:t>/W)</a:t>
            </a:r>
            <a:r>
              <a:rPr lang="en-US" dirty="0">
                <a:latin typeface="+mn-lt"/>
              </a:rPr>
              <a:t> and integrate to obtain</a:t>
            </a:r>
          </a:p>
        </p:txBody>
      </p:sp>
      <p:graphicFrame>
        <p:nvGraphicFramePr>
          <p:cNvPr id="40244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611654"/>
              </p:ext>
            </p:extLst>
          </p:nvPr>
        </p:nvGraphicFramePr>
        <p:xfrm>
          <a:off x="875034" y="4494573"/>
          <a:ext cx="7874063" cy="2008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785" name="Bitmap Image" r:id="rId8" imgW="5267160" imgH="1343160" progId="Paint.Picture">
                  <p:embed/>
                </p:oleObj>
              </mc:Choice>
              <mc:Fallback>
                <p:oleObj name="Bitmap Image" r:id="rId8" imgW="5267160" imgH="13431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5034" y="4494573"/>
                        <a:ext cx="7874063" cy="20081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629"/>
            <a:ext cx="7772400" cy="1143000"/>
          </a:xfrm>
        </p:spPr>
        <p:txBody>
          <a:bodyPr/>
          <a:lstStyle/>
          <a:p>
            <a:r>
              <a:rPr lang="en-IN" sz="2800" dirty="0" smtClean="0"/>
              <a:t>Series Expansion of Boundary Condition</a:t>
            </a:r>
            <a:endParaRPr lang="en-IN" sz="2800" dirty="0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862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2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2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024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4" grpId="0" build="p" autoUpdateAnimBg="0"/>
      <p:bldP spid="402436" grpId="0" build="p" autoUpdateAnimBg="0"/>
      <p:bldP spid="402438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34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5308"/>
              </p:ext>
            </p:extLst>
          </p:nvPr>
        </p:nvGraphicFramePr>
        <p:xfrm>
          <a:off x="782238" y="1265373"/>
          <a:ext cx="7752162" cy="2676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728" name="Bitmap Image" r:id="rId4" imgW="5792008" imgH="2000000" progId="Paint.Picture">
                  <p:embed/>
                </p:oleObj>
              </mc:Choice>
              <mc:Fallback>
                <p:oleObj name="Bitmap Image" r:id="rId4" imgW="5792008" imgH="200000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238" y="1265373"/>
                        <a:ext cx="7752162" cy="2676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34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038600"/>
            <a:ext cx="8366125" cy="171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3460" name="Text Box 4"/>
          <p:cNvSpPr txBox="1">
            <a:spLocks noChangeArrowheads="1"/>
          </p:cNvSpPr>
          <p:nvPr/>
        </p:nvSpPr>
        <p:spPr bwMode="auto">
          <a:xfrm>
            <a:off x="304800" y="6096000"/>
            <a:ext cx="6940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Substituting these Fourier integrals in to solution gives:</a:t>
            </a: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933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03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6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066800"/>
            <a:ext cx="3810000" cy="128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4483" name="Text Box 3"/>
          <p:cNvSpPr txBox="1">
            <a:spLocks noChangeArrowheads="1"/>
          </p:cNvSpPr>
          <p:nvPr/>
        </p:nvSpPr>
        <p:spPr bwMode="auto">
          <a:xfrm>
            <a:off x="457200" y="2590800"/>
            <a:ext cx="1495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And hence</a:t>
            </a:r>
          </a:p>
        </p:txBody>
      </p:sp>
      <p:pic>
        <p:nvPicPr>
          <p:cNvPr id="404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837" y="2476166"/>
            <a:ext cx="4343400" cy="109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4485" name="Rectangle 5"/>
          <p:cNvSpPr>
            <a:spLocks noChangeArrowheads="1"/>
          </p:cNvSpPr>
          <p:nvPr/>
        </p:nvSpPr>
        <p:spPr bwMode="auto">
          <a:xfrm>
            <a:off x="304800" y="3791103"/>
            <a:ext cx="66527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Substituting </a:t>
            </a:r>
            <a:r>
              <a:rPr lang="en-US" i="1" dirty="0">
                <a:latin typeface="+mn-lt"/>
              </a:rPr>
              <a:t>f</a:t>
            </a:r>
            <a:r>
              <a:rPr lang="en-US" dirty="0">
                <a:latin typeface="+mn-lt"/>
              </a:rPr>
              <a:t>(</a:t>
            </a:r>
            <a:r>
              <a:rPr lang="en-US" i="1" dirty="0">
                <a:latin typeface="+mn-lt"/>
              </a:rPr>
              <a:t>x</a:t>
            </a:r>
            <a:r>
              <a:rPr lang="en-US" dirty="0">
                <a:latin typeface="+mn-lt"/>
              </a:rPr>
              <a:t>) </a:t>
            </a:r>
            <a:r>
              <a:rPr lang="en-US" i="1" dirty="0">
                <a:latin typeface="+mn-lt"/>
              </a:rPr>
              <a:t>= T</a:t>
            </a:r>
            <a:r>
              <a:rPr lang="en-US" i="1" baseline="-25000" dirty="0">
                <a:latin typeface="+mn-lt"/>
              </a:rPr>
              <a:t>2</a:t>
            </a:r>
            <a:r>
              <a:rPr lang="en-US" i="1" dirty="0">
                <a:latin typeface="+mn-lt"/>
              </a:rPr>
              <a:t> - T</a:t>
            </a:r>
            <a:r>
              <a:rPr lang="en-US" i="1" baseline="-25000" dirty="0">
                <a:latin typeface="+mn-lt"/>
              </a:rPr>
              <a:t>1</a:t>
            </a:r>
            <a:r>
              <a:rPr lang="en-US" i="1" dirty="0">
                <a:latin typeface="+mn-lt"/>
              </a:rPr>
              <a:t> </a:t>
            </a:r>
            <a:r>
              <a:rPr lang="en-US" dirty="0">
                <a:latin typeface="+mn-lt"/>
              </a:rPr>
              <a:t>into above equation gives:</a:t>
            </a:r>
          </a:p>
        </p:txBody>
      </p:sp>
      <p:pic>
        <p:nvPicPr>
          <p:cNvPr id="4044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3" y="4343400"/>
            <a:ext cx="8216394" cy="201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537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4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4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483" grpId="0" build="p" autoUpdateAnimBg="0"/>
      <p:bldP spid="404485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Text Box 2"/>
          <p:cNvSpPr txBox="1">
            <a:spLocks noChangeArrowheads="1"/>
          </p:cNvSpPr>
          <p:nvPr/>
        </p:nvSpPr>
        <p:spPr bwMode="auto">
          <a:xfrm>
            <a:off x="520099" y="1256903"/>
            <a:ext cx="138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Therefore</a:t>
            </a:r>
          </a:p>
        </p:txBody>
      </p:sp>
      <p:pic>
        <p:nvPicPr>
          <p:cNvPr id="405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50206"/>
            <a:ext cx="7086600" cy="144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5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8534400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805" y="115040"/>
            <a:ext cx="7772400" cy="660454"/>
          </a:xfrm>
        </p:spPr>
        <p:txBody>
          <a:bodyPr/>
          <a:lstStyle/>
          <a:p>
            <a:r>
              <a:rPr lang="en-IN" sz="2800" dirty="0" smtClean="0"/>
              <a:t>Computation of Coefficient </a:t>
            </a:r>
            <a:endParaRPr lang="en-IN" sz="2800" dirty="0"/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46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5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5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06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9" name="Rectangle 3"/>
          <p:cNvSpPr>
            <a:spLocks noChangeArrowheads="1"/>
          </p:cNvSpPr>
          <p:nvPr/>
        </p:nvSpPr>
        <p:spPr bwMode="auto">
          <a:xfrm>
            <a:off x="1828800" y="38862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graphicFrame>
        <p:nvGraphicFramePr>
          <p:cNvPr id="3573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673122"/>
              </p:ext>
            </p:extLst>
          </p:nvPr>
        </p:nvGraphicFramePr>
        <p:xfrm>
          <a:off x="4724400" y="2538412"/>
          <a:ext cx="4419600" cy="368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0" name="Bitmap Image" r:id="rId3" imgW="4420217" imgH="3685714" progId="Paint.Picture">
                  <p:embed/>
                </p:oleObj>
              </mc:Choice>
              <mc:Fallback>
                <p:oleObj name="Bitmap Image" r:id="rId3" imgW="4420217" imgH="3685714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538412"/>
                        <a:ext cx="4419600" cy="368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7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3671"/>
            <a:ext cx="5638800" cy="1482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7382" name="Text Box 6"/>
          <p:cNvSpPr txBox="1">
            <a:spLocks noChangeArrowheads="1"/>
          </p:cNvSpPr>
          <p:nvPr/>
        </p:nvSpPr>
        <p:spPr bwMode="auto">
          <a:xfrm>
            <a:off x="367506" y="4297315"/>
            <a:ext cx="4217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Isotherms and heat flow lines are</a:t>
            </a:r>
          </a:p>
          <a:p>
            <a:r>
              <a:rPr lang="en-US"/>
              <a:t>Orthogonal to each other!</a:t>
            </a:r>
          </a:p>
        </p:txBody>
      </p:sp>
      <p:graphicFrame>
        <p:nvGraphicFramePr>
          <p:cNvPr id="3573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20205"/>
              </p:ext>
            </p:extLst>
          </p:nvPr>
        </p:nvGraphicFramePr>
        <p:xfrm>
          <a:off x="470694" y="3124200"/>
          <a:ext cx="4114800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791" name="Equation" r:id="rId6" imgW="1307880" imgH="203040" progId="Equation.3">
                  <p:embed/>
                </p:oleObj>
              </mc:Choice>
              <mc:Fallback>
                <p:oleObj name="Equation" r:id="rId6" imgW="1307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694" y="3124200"/>
                        <a:ext cx="4114800" cy="639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7384" name="Rectangle 8"/>
          <p:cNvSpPr>
            <a:spLocks noChangeArrowheads="1"/>
          </p:cNvSpPr>
          <p:nvPr/>
        </p:nvSpPr>
        <p:spPr bwMode="auto">
          <a:xfrm>
            <a:off x="5334000" y="3124200"/>
            <a:ext cx="2895600" cy="2514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60315"/>
            <a:ext cx="7162800" cy="820430"/>
          </a:xfrm>
        </p:spPr>
        <p:txBody>
          <a:bodyPr/>
          <a:lstStyle/>
          <a:p>
            <a:r>
              <a:rPr lang="en-IN" sz="2800" dirty="0" smtClean="0"/>
              <a:t>Computation of Isotherms &amp; Heat Flux Lines</a:t>
            </a:r>
            <a:endParaRPr lang="en-IN" sz="2800" dirty="0"/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329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57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73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73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5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82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72" name="AutoShape 16" descr="Light vertical"/>
          <p:cNvSpPr>
            <a:spLocks noChangeArrowheads="1"/>
          </p:cNvSpPr>
          <p:nvPr/>
        </p:nvSpPr>
        <p:spPr bwMode="auto">
          <a:xfrm>
            <a:off x="6172200" y="990600"/>
            <a:ext cx="1905000" cy="914400"/>
          </a:xfrm>
          <a:prstGeom prst="rtTriangle">
            <a:avLst/>
          </a:prstGeom>
          <a:pattFill prst="ltVert">
            <a:fgClr>
              <a:srgbClr val="00FF00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8159" y="304799"/>
            <a:ext cx="7772400" cy="685800"/>
          </a:xfrm>
        </p:spPr>
        <p:txBody>
          <a:bodyPr/>
          <a:lstStyle/>
          <a:p>
            <a:r>
              <a:rPr lang="en-US" sz="2800" dirty="0"/>
              <a:t>Linearly Varying Temperature B.C.</a:t>
            </a:r>
          </a:p>
        </p:txBody>
      </p:sp>
      <p:sp>
        <p:nvSpPr>
          <p:cNvPr id="454659" name="Line 3"/>
          <p:cNvSpPr>
            <a:spLocks noChangeShapeType="1"/>
          </p:cNvSpPr>
          <p:nvPr/>
        </p:nvSpPr>
        <p:spPr bwMode="auto">
          <a:xfrm>
            <a:off x="6172200" y="3432175"/>
            <a:ext cx="2211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4660" name="Line 4"/>
          <p:cNvSpPr>
            <a:spLocks noChangeShapeType="1"/>
          </p:cNvSpPr>
          <p:nvPr/>
        </p:nvSpPr>
        <p:spPr bwMode="auto">
          <a:xfrm flipV="1">
            <a:off x="6172200" y="1443038"/>
            <a:ext cx="0" cy="198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4661" name="Rectangle 5" descr="Wide downward diagonal"/>
          <p:cNvSpPr>
            <a:spLocks noChangeArrowheads="1"/>
          </p:cNvSpPr>
          <p:nvPr/>
        </p:nvSpPr>
        <p:spPr bwMode="auto">
          <a:xfrm>
            <a:off x="6172200" y="1905000"/>
            <a:ext cx="1901825" cy="1527175"/>
          </a:xfrm>
          <a:prstGeom prst="rect">
            <a:avLst/>
          </a:prstGeom>
          <a:pattFill prst="wdDnDiag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454662" name="Text Box 6"/>
          <p:cNvSpPr txBox="1">
            <a:spLocks noChangeArrowheads="1"/>
          </p:cNvSpPr>
          <p:nvPr/>
        </p:nvSpPr>
        <p:spPr bwMode="auto">
          <a:xfrm>
            <a:off x="6075363" y="33655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454663" name="Text Box 7"/>
          <p:cNvSpPr txBox="1">
            <a:spLocks noChangeArrowheads="1"/>
          </p:cNvSpPr>
          <p:nvPr/>
        </p:nvSpPr>
        <p:spPr bwMode="auto">
          <a:xfrm>
            <a:off x="7897813" y="3386138"/>
            <a:ext cx="471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54664" name="Text Box 8"/>
          <p:cNvSpPr txBox="1">
            <a:spLocks noChangeArrowheads="1"/>
          </p:cNvSpPr>
          <p:nvPr/>
        </p:nvSpPr>
        <p:spPr bwMode="auto">
          <a:xfrm>
            <a:off x="5792788" y="177482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H</a:t>
            </a:r>
          </a:p>
        </p:txBody>
      </p:sp>
      <p:sp>
        <p:nvSpPr>
          <p:cNvPr id="454665" name="Line 9"/>
          <p:cNvSpPr>
            <a:spLocks noChangeShapeType="1"/>
          </p:cNvSpPr>
          <p:nvPr/>
        </p:nvSpPr>
        <p:spPr bwMode="auto">
          <a:xfrm>
            <a:off x="7189788" y="3617913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4666" name="Text Box 10"/>
          <p:cNvSpPr txBox="1">
            <a:spLocks noChangeArrowheads="1"/>
          </p:cNvSpPr>
          <p:nvPr/>
        </p:nvSpPr>
        <p:spPr bwMode="auto">
          <a:xfrm>
            <a:off x="6915150" y="3457575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x</a:t>
            </a:r>
          </a:p>
        </p:txBody>
      </p:sp>
      <p:sp>
        <p:nvSpPr>
          <p:cNvPr id="454667" name="Line 11"/>
          <p:cNvSpPr>
            <a:spLocks noChangeShapeType="1"/>
          </p:cNvSpPr>
          <p:nvPr/>
        </p:nvSpPr>
        <p:spPr bwMode="auto">
          <a:xfrm flipV="1">
            <a:off x="5945188" y="2308225"/>
            <a:ext cx="0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54668" name="Text Box 12"/>
          <p:cNvSpPr txBox="1">
            <a:spLocks noChangeArrowheads="1"/>
          </p:cNvSpPr>
          <p:nvPr/>
        </p:nvSpPr>
        <p:spPr bwMode="auto">
          <a:xfrm>
            <a:off x="5792788" y="2841625"/>
            <a:ext cx="3190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y</a:t>
            </a:r>
          </a:p>
        </p:txBody>
      </p:sp>
      <p:sp>
        <p:nvSpPr>
          <p:cNvPr id="454669" name="Text Box 13"/>
          <p:cNvSpPr txBox="1">
            <a:spLocks noChangeArrowheads="1"/>
          </p:cNvSpPr>
          <p:nvPr/>
        </p:nvSpPr>
        <p:spPr bwMode="auto">
          <a:xfrm>
            <a:off x="4802188" y="2613025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454670" name="Text Box 14"/>
          <p:cNvSpPr txBox="1">
            <a:spLocks noChangeArrowheads="1"/>
          </p:cNvSpPr>
          <p:nvPr/>
        </p:nvSpPr>
        <p:spPr bwMode="auto">
          <a:xfrm>
            <a:off x="8078788" y="2613025"/>
            <a:ext cx="854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0</a:t>
            </a:r>
          </a:p>
        </p:txBody>
      </p:sp>
      <p:sp>
        <p:nvSpPr>
          <p:cNvPr id="454671" name="Text Box 15"/>
          <p:cNvSpPr txBox="1">
            <a:spLocks noChangeArrowheads="1"/>
          </p:cNvSpPr>
          <p:nvPr/>
        </p:nvSpPr>
        <p:spPr bwMode="auto">
          <a:xfrm>
            <a:off x="6707188" y="1470025"/>
            <a:ext cx="1039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SymbolPS" pitchFamily="18" charset="2"/>
              </a:rPr>
              <a:t>q</a:t>
            </a:r>
            <a:r>
              <a:rPr lang="en-US" i="1"/>
              <a:t> = Cx</a:t>
            </a:r>
          </a:p>
        </p:txBody>
      </p:sp>
      <p:graphicFrame>
        <p:nvGraphicFramePr>
          <p:cNvPr id="454673" name="Object 17"/>
          <p:cNvGraphicFramePr>
            <a:graphicFrameLocks noChangeAspect="1"/>
          </p:cNvGraphicFramePr>
          <p:nvPr/>
        </p:nvGraphicFramePr>
        <p:xfrm>
          <a:off x="609600" y="1524000"/>
          <a:ext cx="3581400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89" name="Equation" r:id="rId3" imgW="1663560" imgH="482400" progId="Equation.3">
                  <p:embed/>
                </p:oleObj>
              </mc:Choice>
              <mc:Fallback>
                <p:oleObj name="Equation" r:id="rId3" imgW="16635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24000"/>
                        <a:ext cx="3581400" cy="1038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7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949061"/>
              </p:ext>
            </p:extLst>
          </p:nvPr>
        </p:nvGraphicFramePr>
        <p:xfrm>
          <a:off x="76391" y="3068404"/>
          <a:ext cx="5398295" cy="864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90" name="Equation" r:id="rId5" imgW="3009600" imgH="482400" progId="Equation.3">
                  <p:embed/>
                </p:oleObj>
              </mc:Choice>
              <mc:Fallback>
                <p:oleObj name="Equation" r:id="rId5" imgW="30096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91" y="3068404"/>
                        <a:ext cx="5398295" cy="8648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467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657638"/>
              </p:ext>
            </p:extLst>
          </p:nvPr>
        </p:nvGraphicFramePr>
        <p:xfrm>
          <a:off x="1646825" y="4135204"/>
          <a:ext cx="225742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91" name="Equation" r:id="rId7" imgW="990360" imgH="393480" progId="Equation.3">
                  <p:embed/>
                </p:oleObj>
              </mc:Choice>
              <mc:Fallback>
                <p:oleObj name="Equation" r:id="rId7" imgW="9903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825" y="4135204"/>
                        <a:ext cx="2257425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102761"/>
              </p:ext>
            </p:extLst>
          </p:nvPr>
        </p:nvGraphicFramePr>
        <p:xfrm>
          <a:off x="950637" y="4908780"/>
          <a:ext cx="7645959" cy="1639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2892" name="Equation" r:id="rId9" imgW="3670200" imgH="787320" progId="Equation.3">
                  <p:embed/>
                </p:oleObj>
              </mc:Choice>
              <mc:Fallback>
                <p:oleObj name="Equation" r:id="rId9" imgW="3670200" imgH="787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637" y="4908780"/>
                        <a:ext cx="7645959" cy="16397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51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54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5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454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Laplace Equations &amp; Principle </a:t>
            </a:r>
            <a:r>
              <a:rPr lang="en-US" sz="2800" dirty="0">
                <a:solidFill>
                  <a:schemeClr val="tx1"/>
                </a:solidFill>
              </a:rPr>
              <a:t>of </a:t>
            </a:r>
            <a:r>
              <a:rPr lang="en-US" sz="2800" dirty="0" smtClean="0">
                <a:solidFill>
                  <a:schemeClr val="tx1"/>
                </a:solidFill>
              </a:rPr>
              <a:t>Superposition : Laplace Equation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2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713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457" y="1609411"/>
            <a:ext cx="4438650" cy="352425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9337" y="207237"/>
            <a:ext cx="7772400" cy="783363"/>
          </a:xfrm>
        </p:spPr>
        <p:txBody>
          <a:bodyPr/>
          <a:lstStyle/>
          <a:p>
            <a:r>
              <a:rPr lang="en-IN" sz="2800" dirty="0" smtClean="0"/>
              <a:t>True 2D Problems : Steady Conduction in Plate</a:t>
            </a:r>
            <a:endParaRPr lang="en-IN" sz="2800" dirty="0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177147" y="2833117"/>
            <a:ext cx="46482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Boundary conditions: 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= 0 &amp;  0 &lt; y &lt; H : T(0,y)= 0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= W &amp;  0 &lt; y &lt; H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W,y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i="1" baseline="-25000" dirty="0">
                <a:solidFill>
                  <a:srgbClr val="000000"/>
                </a:solidFill>
                <a:latin typeface="+mn-lt"/>
              </a:rPr>
              <a:t>1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(y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= 0 &amp;  0 &lt; x &lt; W :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T(x,0)=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0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= H &amp;  0 &lt; x &lt; W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x,H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i="1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(x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/>
          </p:nvPr>
        </p:nvGraphicFramePr>
        <p:xfrm>
          <a:off x="1815174" y="1295400"/>
          <a:ext cx="2438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918" name="Equation" r:id="rId5" imgW="927000" imgH="444240" progId="Equation.3">
                  <p:embed/>
                </p:oleObj>
              </mc:Choice>
              <mc:Fallback>
                <p:oleObj name="Equation" r:id="rId5" imgW="927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174" y="1295400"/>
                        <a:ext cx="2438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532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149" y="50007"/>
            <a:ext cx="7772400" cy="1143000"/>
          </a:xfrm>
        </p:spPr>
        <p:txBody>
          <a:bodyPr/>
          <a:lstStyle/>
          <a:p>
            <a:r>
              <a:rPr lang="en-IN" sz="2800" dirty="0" smtClean="0"/>
              <a:t>Principle of Superposition</a:t>
            </a:r>
            <a:endParaRPr lang="en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08395" y="1327082"/>
            <a:ext cx="67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i="1" dirty="0" smtClean="0"/>
              <a:t>Let </a:t>
            </a:r>
            <a:endParaRPr lang="en-IN" i="1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2652713" y="1263650"/>
          <a:ext cx="4684712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66" name="Equation" r:id="rId4" imgW="1574640" imgH="215640" progId="Equation.3">
                  <p:embed/>
                </p:oleObj>
              </mc:Choice>
              <mc:Fallback>
                <p:oleObj name="Equation" r:id="rId4" imgW="15746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52713" y="1263650"/>
                        <a:ext cx="4684712" cy="641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1109663" y="2047875"/>
          <a:ext cx="683736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67" name="Equation" r:id="rId6" imgW="2298600" imgH="228600" progId="Equation.3">
                  <p:embed/>
                </p:oleObj>
              </mc:Choice>
              <mc:Fallback>
                <p:oleObj name="Equation" r:id="rId6" imgW="22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09663" y="2047875"/>
                        <a:ext cx="6837362" cy="67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15951" y="2717832"/>
            <a:ext cx="4697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 Temperatures are determined by</a:t>
            </a:r>
            <a:endParaRPr lang="en-IN" dirty="0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1471613" y="3179763"/>
          <a:ext cx="6384925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68" name="Equation" r:id="rId8" imgW="2145960" imgH="228600" progId="Equation.3">
                  <p:embed/>
                </p:oleObj>
              </mc:Choice>
              <mc:Fallback>
                <p:oleObj name="Equation" r:id="rId8" imgW="21459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471613" y="3179763"/>
                        <a:ext cx="6384925" cy="67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6"/>
          <p:cNvSpPr>
            <a:spLocks noChangeArrowheads="1"/>
          </p:cNvSpPr>
          <p:nvPr/>
        </p:nvSpPr>
        <p:spPr bwMode="auto">
          <a:xfrm>
            <a:off x="228600" y="3789629"/>
            <a:ext cx="46482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Boundary conditions: 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x = 0 &amp;  0 &lt; y &lt; H :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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(0,y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0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x = W &amp;  0 &lt; y &lt; H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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W,y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0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y = 0 &amp;  0 &lt; x &lt; W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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(x,0)=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0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y = H &amp;  0 &lt; x &lt; W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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x,H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sz="2000" i="1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(x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4263788" y="4144253"/>
            <a:ext cx="46482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x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= 0 &amp;  0 &lt; y &lt; H :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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(0,y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0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x = W &amp;  0 &lt; y &lt; H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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W,y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sz="2000" i="1" baseline="-25000" dirty="0">
                <a:solidFill>
                  <a:srgbClr val="000000"/>
                </a:solidFill>
                <a:latin typeface="+mn-lt"/>
              </a:rPr>
              <a:t>1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(y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y = 0 &amp;  0 &lt; x &lt; W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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(x,0)=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0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  <a:latin typeface="+mn-lt"/>
              </a:rPr>
              <a:t>y = H &amp;  0 &lt; x &lt; W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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x,H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0</a:t>
            </a: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68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5" grpId="0" build="p" autoUpdateAnimBg="0"/>
      <p:bldP spid="26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223987" y="2057945"/>
            <a:ext cx="4767613" cy="3373148"/>
            <a:chOff x="3869871" y="2057945"/>
            <a:chExt cx="4767613" cy="337314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1000" y="2057945"/>
              <a:ext cx="4191000" cy="3286125"/>
            </a:xfrm>
            <a:prstGeom prst="rect">
              <a:avLst/>
            </a:prstGeom>
          </p:spPr>
        </p:pic>
        <p:graphicFrame>
          <p:nvGraphicFramePr>
            <p:cNvPr id="24" name="Object 23"/>
            <p:cNvGraphicFramePr>
              <a:graphicFrameLocks noChangeAspect="1"/>
            </p:cNvGraphicFramePr>
            <p:nvPr>
              <p:extLst/>
            </p:nvPr>
          </p:nvGraphicFramePr>
          <p:xfrm>
            <a:off x="3869871" y="3416300"/>
            <a:ext cx="1006929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026" name="Equation" r:id="rId5" imgW="380880" imgH="177480" progId="Equation.3">
                    <p:embed/>
                  </p:oleObj>
                </mc:Choice>
                <mc:Fallback>
                  <p:oleObj name="Equation" r:id="rId5" imgW="380880" imgH="177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869871" y="3416300"/>
                          <a:ext cx="1006929" cy="469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/>
            </p:nvPr>
          </p:nvGraphicFramePr>
          <p:xfrm>
            <a:off x="7630555" y="3456781"/>
            <a:ext cx="1006929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027" name="Equation" r:id="rId7" imgW="380880" imgH="177480" progId="Equation.3">
                    <p:embed/>
                  </p:oleObj>
                </mc:Choice>
                <mc:Fallback>
                  <p:oleObj name="Equation" r:id="rId7" imgW="380880" imgH="177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630555" y="3456781"/>
                          <a:ext cx="1006929" cy="469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>
              <p:extLst/>
            </p:nvPr>
          </p:nvGraphicFramePr>
          <p:xfrm>
            <a:off x="5943600" y="4961193"/>
            <a:ext cx="1006929" cy="469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028" name="Equation" r:id="rId8" imgW="380880" imgH="177480" progId="Equation.3">
                    <p:embed/>
                  </p:oleObj>
                </mc:Choice>
                <mc:Fallback>
                  <p:oleObj name="Equation" r:id="rId8" imgW="380880" imgH="17748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943600" y="4961193"/>
                          <a:ext cx="1006929" cy="469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>
              <p:extLst/>
            </p:nvPr>
          </p:nvGraphicFramePr>
          <p:xfrm>
            <a:off x="5410200" y="2247900"/>
            <a:ext cx="1609725" cy="57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2029" name="Equation" r:id="rId9" imgW="609480" imgH="215640" progId="Equation.3">
                    <p:embed/>
                  </p:oleObj>
                </mc:Choice>
                <mc:Fallback>
                  <p:oleObj name="Equation" r:id="rId9" imgW="6094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410200" y="2247900"/>
                          <a:ext cx="1609725" cy="571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9337" y="207237"/>
            <a:ext cx="7772400" cy="783363"/>
          </a:xfrm>
        </p:spPr>
        <p:txBody>
          <a:bodyPr/>
          <a:lstStyle/>
          <a:p>
            <a:r>
              <a:rPr lang="en-IN" sz="2800" dirty="0" smtClean="0"/>
              <a:t>General Solutions : </a:t>
            </a:r>
            <a:r>
              <a:rPr lang="en-IN" sz="2800" dirty="0" smtClean="0">
                <a:sym typeface="Symbol" panose="05050102010706020507" pitchFamily="18" charset="2"/>
              </a:rPr>
              <a:t> Function</a:t>
            </a:r>
            <a:endParaRPr lang="en-IN" sz="2800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/>
          </p:nvPr>
        </p:nvGraphicFramePr>
        <p:xfrm>
          <a:off x="1572132" y="1150393"/>
          <a:ext cx="2471737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30" name="Equation" r:id="rId11" imgW="939600" imgH="444240" progId="Equation.3">
                  <p:embed/>
                </p:oleObj>
              </mc:Choice>
              <mc:Fallback>
                <p:oleObj name="Equation" r:id="rId11" imgW="9396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2132" y="1150393"/>
                        <a:ext cx="2471737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4"/>
          <p:cNvGraphicFramePr>
            <a:graphicFrameLocks noChangeAspect="1"/>
          </p:cNvGraphicFramePr>
          <p:nvPr>
            <p:extLst/>
          </p:nvPr>
        </p:nvGraphicFramePr>
        <p:xfrm>
          <a:off x="204788" y="2655888"/>
          <a:ext cx="4008437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031" name="Equation" r:id="rId13" imgW="2209680" imgH="431640" progId="Equation.3">
                  <p:embed/>
                </p:oleObj>
              </mc:Choice>
              <mc:Fallback>
                <p:oleObj name="Equation" r:id="rId13" imgW="2209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8" y="2655888"/>
                        <a:ext cx="4008437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228600" y="3789629"/>
            <a:ext cx="46482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Unused Boundary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conditions: </a:t>
            </a:r>
          </a:p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y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= H &amp;  0 &lt; x &lt; W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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</a:t>
            </a:r>
            <a:r>
              <a:rPr lang="en-US" sz="2000" i="1" dirty="0" err="1" smtClean="0">
                <a:solidFill>
                  <a:srgbClr val="000000"/>
                </a:solidFill>
                <a:latin typeface="+mn-lt"/>
              </a:rPr>
              <a:t>x,H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sz="2000" i="1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(x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grpSp>
        <p:nvGrpSpPr>
          <p:cNvPr id="4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2" name="Group 5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8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094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224338" y="2057945"/>
            <a:ext cx="4664075" cy="3407818"/>
            <a:chOff x="3870222" y="2057945"/>
            <a:chExt cx="4664075" cy="3407818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1000" y="2057945"/>
              <a:ext cx="4191000" cy="3286125"/>
            </a:xfrm>
            <a:prstGeom prst="rect">
              <a:avLst/>
            </a:prstGeom>
          </p:spPr>
        </p:pic>
        <p:graphicFrame>
          <p:nvGraphicFramePr>
            <p:cNvPr id="24" name="Object 23"/>
            <p:cNvGraphicFramePr>
              <a:graphicFrameLocks noChangeAspect="1"/>
            </p:cNvGraphicFramePr>
            <p:nvPr>
              <p:extLst/>
            </p:nvPr>
          </p:nvGraphicFramePr>
          <p:xfrm>
            <a:off x="3870222" y="3382963"/>
            <a:ext cx="1006475" cy="538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050" name="Equation" r:id="rId5" imgW="380880" imgH="203040" progId="Equation.3">
                    <p:embed/>
                  </p:oleObj>
                </mc:Choice>
                <mc:Fallback>
                  <p:oleObj name="Equation" r:id="rId5" imgW="380880" imgH="203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870222" y="3382963"/>
                          <a:ext cx="1006475" cy="5381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Object 24"/>
            <p:cNvGraphicFramePr>
              <a:graphicFrameLocks noChangeAspect="1"/>
            </p:cNvGraphicFramePr>
            <p:nvPr>
              <p:extLst/>
            </p:nvPr>
          </p:nvGraphicFramePr>
          <p:xfrm>
            <a:off x="6922984" y="3505200"/>
            <a:ext cx="1611313" cy="569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051" name="Equation" r:id="rId7" imgW="609480" imgH="215640" progId="Equation.3">
                    <p:embed/>
                  </p:oleObj>
                </mc:Choice>
                <mc:Fallback>
                  <p:oleObj name="Equation" r:id="rId7" imgW="609480" imgH="2156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922984" y="3505200"/>
                          <a:ext cx="1611313" cy="5699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Object 25"/>
            <p:cNvGraphicFramePr>
              <a:graphicFrameLocks noChangeAspect="1"/>
            </p:cNvGraphicFramePr>
            <p:nvPr>
              <p:extLst/>
            </p:nvPr>
          </p:nvGraphicFramePr>
          <p:xfrm>
            <a:off x="5943497" y="4927600"/>
            <a:ext cx="1006475" cy="538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052" name="Equation" r:id="rId9" imgW="380880" imgH="203040" progId="Equation.3">
                    <p:embed/>
                  </p:oleObj>
                </mc:Choice>
                <mc:Fallback>
                  <p:oleObj name="Equation" r:id="rId9" imgW="380880" imgH="203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943497" y="4927600"/>
                          <a:ext cx="1006475" cy="538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Object 26"/>
            <p:cNvGraphicFramePr>
              <a:graphicFrameLocks noChangeAspect="1"/>
            </p:cNvGraphicFramePr>
            <p:nvPr>
              <p:extLst/>
            </p:nvPr>
          </p:nvGraphicFramePr>
          <p:xfrm>
            <a:off x="5711722" y="2263775"/>
            <a:ext cx="1006475" cy="538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3053" name="Equation" r:id="rId11" imgW="380880" imgH="203040" progId="Equation.3">
                    <p:embed/>
                  </p:oleObj>
                </mc:Choice>
                <mc:Fallback>
                  <p:oleObj name="Equation" r:id="rId11" imgW="380880" imgH="20304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711722" y="2263775"/>
                          <a:ext cx="1006475" cy="538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9337" y="207237"/>
            <a:ext cx="7772400" cy="783363"/>
          </a:xfrm>
        </p:spPr>
        <p:txBody>
          <a:bodyPr/>
          <a:lstStyle/>
          <a:p>
            <a:r>
              <a:rPr lang="en-IN" sz="2800" dirty="0" smtClean="0"/>
              <a:t>General Solutions : </a:t>
            </a:r>
            <a:r>
              <a:rPr lang="en-IN" sz="2800" dirty="0" smtClean="0">
                <a:sym typeface="Symbol" panose="05050102010706020507" pitchFamily="18" charset="2"/>
              </a:rPr>
              <a:t> Function</a:t>
            </a:r>
            <a:endParaRPr lang="en-IN" sz="2800" dirty="0"/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/>
          </p:nvPr>
        </p:nvGraphicFramePr>
        <p:xfrm>
          <a:off x="1555750" y="1150938"/>
          <a:ext cx="2505075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54" name="Equation" r:id="rId13" imgW="952200" imgH="444240" progId="Equation.3">
                  <p:embed/>
                </p:oleObj>
              </mc:Choice>
              <mc:Fallback>
                <p:oleObj name="Equation" r:id="rId13" imgW="9522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5750" y="1150938"/>
                        <a:ext cx="2505075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4"/>
          <p:cNvGraphicFramePr>
            <a:graphicFrameLocks noChangeAspect="1"/>
          </p:cNvGraphicFramePr>
          <p:nvPr>
            <p:extLst/>
          </p:nvPr>
        </p:nvGraphicFramePr>
        <p:xfrm>
          <a:off x="236117" y="2752726"/>
          <a:ext cx="407670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055" name="Equation" r:id="rId15" imgW="2247840" imgH="431640" progId="Equation.3">
                  <p:embed/>
                </p:oleObj>
              </mc:Choice>
              <mc:Fallback>
                <p:oleObj name="Equation" r:id="rId15" imgW="2247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117" y="2752726"/>
                        <a:ext cx="407670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6"/>
          <p:cNvSpPr>
            <a:spLocks noChangeArrowheads="1"/>
          </p:cNvSpPr>
          <p:nvPr/>
        </p:nvSpPr>
        <p:spPr bwMode="auto">
          <a:xfrm>
            <a:off x="407884" y="4322279"/>
            <a:ext cx="46482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Unused Boundary </a:t>
            </a:r>
            <a:r>
              <a:rPr lang="en-US" sz="2000" i="1" dirty="0">
                <a:solidFill>
                  <a:srgbClr val="000000"/>
                </a:solidFill>
                <a:latin typeface="+mn-lt"/>
              </a:rPr>
              <a:t>conditions: </a:t>
            </a:r>
          </a:p>
          <a:p>
            <a:pPr>
              <a:spcBef>
                <a:spcPct val="50000"/>
              </a:spcBef>
            </a:pPr>
            <a:r>
              <a:rPr lang="en-US" sz="2000" i="1" dirty="0">
                <a:solidFill>
                  <a:srgbClr val="000000"/>
                </a:solidFill>
              </a:rPr>
              <a:t>x = W &amp;  0 &lt; y &lt; H : </a:t>
            </a:r>
            <a:r>
              <a:rPr lang="en-US" sz="2000" i="1" dirty="0">
                <a:solidFill>
                  <a:srgbClr val="000000"/>
                </a:solidFill>
                <a:sym typeface="Symbol" panose="05050102010706020507" pitchFamily="18" charset="2"/>
              </a:rPr>
              <a:t> </a:t>
            </a:r>
            <a:r>
              <a:rPr lang="en-US" sz="2000" i="1" dirty="0">
                <a:solidFill>
                  <a:srgbClr val="000000"/>
                </a:solidFill>
              </a:rPr>
              <a:t>(</a:t>
            </a:r>
            <a:r>
              <a:rPr lang="en-US" sz="2000" i="1" dirty="0" err="1">
                <a:solidFill>
                  <a:srgbClr val="000000"/>
                </a:solidFill>
              </a:rPr>
              <a:t>W,y</a:t>
            </a:r>
            <a:r>
              <a:rPr lang="en-US" sz="2000" i="1" dirty="0">
                <a:solidFill>
                  <a:srgbClr val="000000"/>
                </a:solidFill>
              </a:rPr>
              <a:t>)= f</a:t>
            </a:r>
            <a:r>
              <a:rPr lang="en-US" sz="2000" i="1" baseline="-25000" dirty="0">
                <a:solidFill>
                  <a:srgbClr val="000000"/>
                </a:solidFill>
              </a:rPr>
              <a:t>1</a:t>
            </a:r>
            <a:r>
              <a:rPr lang="en-US" sz="2000" i="1" dirty="0">
                <a:solidFill>
                  <a:srgbClr val="000000"/>
                </a:solidFill>
              </a:rPr>
              <a:t>(y)</a:t>
            </a:r>
            <a:r>
              <a:rPr lang="en-US" sz="2000" i="1" dirty="0" smtClean="0">
                <a:solidFill>
                  <a:srgbClr val="000000"/>
                </a:solidFill>
                <a:latin typeface="+mn-lt"/>
              </a:rPr>
              <a:t>)</a:t>
            </a:r>
            <a:endParaRPr lang="en-US" sz="2000" i="1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4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2" name="Group 5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8" name="Rectangle 19458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2029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457" y="1609411"/>
            <a:ext cx="4438650" cy="352425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29337" y="207237"/>
            <a:ext cx="7772400" cy="783363"/>
          </a:xfrm>
        </p:spPr>
        <p:txBody>
          <a:bodyPr/>
          <a:lstStyle/>
          <a:p>
            <a:r>
              <a:rPr lang="en-IN" sz="2800" dirty="0" smtClean="0"/>
              <a:t>True 2D Problems : Steady Conduction in Plate</a:t>
            </a:r>
            <a:endParaRPr lang="en-IN" sz="2800" dirty="0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235402" y="2273300"/>
            <a:ext cx="46482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Boundary conditions: 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= 0 &amp;  0 &lt; y &lt; H : T(0,y)= 0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x = W &amp;  0 &lt; y &lt; H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W,y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i="1" baseline="-25000" dirty="0">
                <a:solidFill>
                  <a:srgbClr val="000000"/>
                </a:solidFill>
                <a:latin typeface="+mn-lt"/>
              </a:rPr>
              <a:t>1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(y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= 0 &amp;  0 &lt; x &lt; W :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T(x,0)=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0</a:t>
            </a: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000000"/>
                </a:solidFill>
                <a:latin typeface="+mn-lt"/>
              </a:rPr>
              <a:t>y = H &amp;  0 &lt; x &lt; W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x,H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f</a:t>
            </a:r>
            <a:r>
              <a:rPr lang="en-US" i="1" baseline="-25000" dirty="0" smtClean="0">
                <a:solidFill>
                  <a:srgbClr val="000000"/>
                </a:solidFill>
                <a:latin typeface="+mn-lt"/>
              </a:rPr>
              <a:t>2</a:t>
            </a:r>
            <a:r>
              <a:rPr lang="en-US" i="1" dirty="0" smtClean="0">
                <a:solidFill>
                  <a:srgbClr val="000000"/>
                </a:solidFill>
                <a:latin typeface="+mn-lt"/>
              </a:rPr>
              <a:t>(x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</a:t>
            </a:r>
          </a:p>
        </p:txBody>
      </p:sp>
      <p:graphicFrame>
        <p:nvGraphicFramePr>
          <p:cNvPr id="20" name="Object 2"/>
          <p:cNvGraphicFramePr>
            <a:graphicFrameLocks noChangeAspect="1"/>
          </p:cNvGraphicFramePr>
          <p:nvPr>
            <p:extLst/>
          </p:nvPr>
        </p:nvGraphicFramePr>
        <p:xfrm>
          <a:off x="1815174" y="1104900"/>
          <a:ext cx="2438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26" name="Equation" r:id="rId5" imgW="927000" imgH="444240" progId="Equation.3">
                  <p:embed/>
                </p:oleObj>
              </mc:Choice>
              <mc:Fallback>
                <p:oleObj name="Equation" r:id="rId5" imgW="9270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174" y="1104900"/>
                        <a:ext cx="2438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/>
          <p:cNvGraphicFramePr>
            <a:graphicFrameLocks noChangeAspect="1"/>
          </p:cNvGraphicFramePr>
          <p:nvPr>
            <p:extLst/>
          </p:nvPr>
        </p:nvGraphicFramePr>
        <p:xfrm>
          <a:off x="710003" y="5199062"/>
          <a:ext cx="6402387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27" name="Equation" r:id="rId7" imgW="3530520" imgH="660240" progId="Equation.3">
                  <p:embed/>
                </p:oleObj>
              </mc:Choice>
              <mc:Fallback>
                <p:oleObj name="Equation" r:id="rId7" imgW="353052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003" y="5199062"/>
                        <a:ext cx="6402387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4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7" name="Rectangle 4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9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92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38113"/>
            <a:ext cx="7772400" cy="762000"/>
          </a:xfrm>
        </p:spPr>
        <p:txBody>
          <a:bodyPr/>
          <a:lstStyle/>
          <a:p>
            <a:r>
              <a:rPr lang="en-IN" sz="2800" dirty="0" smtClean="0"/>
              <a:t>Simple Harmonic Functions as Solutions</a:t>
            </a:r>
            <a:endParaRPr lang="en-IN" sz="2800" dirty="0"/>
          </a:p>
        </p:txBody>
      </p:sp>
      <p:graphicFrame>
        <p:nvGraphicFramePr>
          <p:cNvPr id="19" name="Object 4"/>
          <p:cNvGraphicFramePr>
            <a:graphicFrameLocks noChangeAspect="1"/>
          </p:cNvGraphicFramePr>
          <p:nvPr>
            <p:extLst/>
          </p:nvPr>
        </p:nvGraphicFramePr>
        <p:xfrm>
          <a:off x="158997" y="1229560"/>
          <a:ext cx="6402388" cy="119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4" name="Equation" r:id="rId4" imgW="3530520" imgH="660240" progId="Equation.3">
                  <p:embed/>
                </p:oleObj>
              </mc:Choice>
              <mc:Fallback>
                <p:oleObj name="Equation" r:id="rId4" imgW="353052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97" y="1229560"/>
                        <a:ext cx="6402388" cy="1196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354946" y="2578124"/>
            <a:ext cx="48242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rgbClr val="000000"/>
                </a:solidFill>
                <a:latin typeface="+mn-lt"/>
              </a:rPr>
              <a:t>Unused Boundary condition-1: </a:t>
            </a:r>
            <a:endParaRPr lang="en-US" i="1" dirty="0">
              <a:solidFill>
                <a:srgbClr val="000000"/>
              </a:solidFill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rgbClr val="000000"/>
                </a:solidFill>
                <a:latin typeface="+mn-lt"/>
              </a:rPr>
              <a:t>x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= W &amp;  0 &lt; y &lt; H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W,y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err="1" smtClean="0">
                <a:solidFill>
                  <a:srgbClr val="000000"/>
                </a:solidFill>
                <a:latin typeface="+mn-lt"/>
              </a:rPr>
              <a:t>sin</a:t>
            </a:r>
            <a:r>
              <a:rPr lang="en-US" i="1" dirty="0" err="1" smtClean="0">
                <a:solidFill>
                  <a:srgbClr val="000000"/>
                </a:solidFill>
                <a:latin typeface="+mn-lt"/>
                <a:sym typeface="Symbol" panose="05050102010706020507" pitchFamily="18" charset="2"/>
              </a:rPr>
              <a:t></a:t>
            </a:r>
            <a:r>
              <a:rPr lang="en-US" i="1" dirty="0" err="1" smtClean="0">
                <a:solidFill>
                  <a:srgbClr val="000000"/>
                </a:solidFill>
                <a:latin typeface="+mn-lt"/>
              </a:rPr>
              <a:t>y</a:t>
            </a:r>
            <a:endParaRPr lang="en-US" i="1" dirty="0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21" name="Object 4"/>
          <p:cNvGraphicFramePr>
            <a:graphicFrameLocks noChangeAspect="1"/>
          </p:cNvGraphicFramePr>
          <p:nvPr>
            <p:extLst/>
          </p:nvPr>
        </p:nvGraphicFramePr>
        <p:xfrm>
          <a:off x="422370" y="3898660"/>
          <a:ext cx="4833937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5" name="Equation" r:id="rId6" imgW="2666880" imgH="431640" progId="Equation.3">
                  <p:embed/>
                </p:oleObj>
              </mc:Choice>
              <mc:Fallback>
                <p:oleObj name="Equation" r:id="rId6" imgW="2666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370" y="3898660"/>
                        <a:ext cx="4833937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262940" y="5425082"/>
          <a:ext cx="2463150" cy="938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6" name="Equation" r:id="rId8" imgW="1600200" imgH="609480" progId="Equation.3">
                  <p:embed/>
                </p:oleObj>
              </mc:Choice>
              <mc:Fallback>
                <p:oleObj name="Equation" r:id="rId8" imgW="160020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62940" y="5425082"/>
                        <a:ext cx="2463150" cy="9383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/>
          </p:nvPr>
        </p:nvGraphicFramePr>
        <p:xfrm>
          <a:off x="2856864" y="5256440"/>
          <a:ext cx="5797550" cy="1038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5077" name="Equation" r:id="rId10" imgW="3543120" imgH="634680" progId="Equation.3">
                  <p:embed/>
                </p:oleObj>
              </mc:Choice>
              <mc:Fallback>
                <p:oleObj name="Equation" r:id="rId10" imgW="354312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6864" y="5256440"/>
                        <a:ext cx="5797550" cy="10386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5310390" y="2305410"/>
            <a:ext cx="3657600" cy="2723790"/>
            <a:chOff x="5310390" y="2305410"/>
            <a:chExt cx="3657600" cy="272379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310390" y="2305410"/>
              <a:ext cx="3657600" cy="2628900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5688516" y="2724090"/>
              <a:ext cx="3513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800" i="1" dirty="0" smtClean="0"/>
                <a:t>H</a:t>
              </a:r>
              <a:endParaRPr lang="en-IN" sz="1800" i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081174" y="4659868"/>
              <a:ext cx="37702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800" i="1" dirty="0" smtClean="0"/>
                <a:t>W</a:t>
              </a:r>
              <a:endParaRPr lang="en-IN" sz="1800" i="1" dirty="0"/>
            </a:p>
          </p:txBody>
        </p:sp>
      </p:grp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90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5361924" y="1607576"/>
            <a:ext cx="3657600" cy="2723790"/>
            <a:chOff x="5310390" y="2305410"/>
            <a:chExt cx="3657600" cy="272379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10390" y="2305410"/>
              <a:ext cx="3657600" cy="262890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5688516" y="2724090"/>
              <a:ext cx="35137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800" i="1" dirty="0" smtClean="0"/>
                <a:t>H</a:t>
              </a:r>
              <a:endParaRPr lang="en-IN" sz="1800" i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081174" y="4659868"/>
              <a:ext cx="37702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N" sz="1800" i="1" dirty="0" smtClean="0"/>
                <a:t>W</a:t>
              </a:r>
              <a:endParaRPr lang="en-IN" sz="1800" i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38113"/>
            <a:ext cx="7772400" cy="762000"/>
          </a:xfrm>
        </p:spPr>
        <p:txBody>
          <a:bodyPr/>
          <a:lstStyle/>
          <a:p>
            <a:r>
              <a:rPr lang="en-IN" sz="2800" dirty="0" smtClean="0"/>
              <a:t>Simple Harmonic Functions as Solutions</a:t>
            </a:r>
            <a:endParaRPr lang="en-IN" sz="2800" dirty="0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177147" y="2543484"/>
            <a:ext cx="48242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rgbClr val="000000"/>
                </a:solidFill>
                <a:latin typeface="+mn-lt"/>
              </a:rPr>
              <a:t>Unused Boundary condition -2: </a:t>
            </a:r>
            <a:endParaRPr lang="en-US" i="1" dirty="0">
              <a:solidFill>
                <a:srgbClr val="000000"/>
              </a:solidFill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i="1" dirty="0" smtClean="0">
                <a:solidFill>
                  <a:srgbClr val="000000"/>
                </a:solidFill>
                <a:latin typeface="+mn-lt"/>
              </a:rPr>
              <a:t>y 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= H &amp;  0 &lt; x &lt; W : T(</a:t>
            </a:r>
            <a:r>
              <a:rPr lang="en-US" i="1" dirty="0" err="1">
                <a:solidFill>
                  <a:srgbClr val="000000"/>
                </a:solidFill>
                <a:latin typeface="+mn-lt"/>
              </a:rPr>
              <a:t>x,H</a:t>
            </a:r>
            <a:r>
              <a:rPr lang="en-US" i="1" dirty="0">
                <a:solidFill>
                  <a:srgbClr val="000000"/>
                </a:solidFill>
                <a:latin typeface="+mn-lt"/>
              </a:rPr>
              <a:t>)= </a:t>
            </a:r>
            <a:r>
              <a:rPr lang="en-US" i="1" dirty="0" err="1">
                <a:solidFill>
                  <a:srgbClr val="000000"/>
                </a:solidFill>
              </a:rPr>
              <a:t>sin</a:t>
            </a:r>
            <a:r>
              <a:rPr lang="en-US" i="1" dirty="0" err="1" smtClean="0">
                <a:solidFill>
                  <a:srgbClr val="000000"/>
                </a:solidFill>
                <a:sym typeface="Symbol" panose="05050102010706020507" pitchFamily="18" charset="2"/>
              </a:rPr>
              <a:t></a:t>
            </a:r>
            <a:r>
              <a:rPr lang="en-US" i="1" dirty="0" err="1" smtClean="0">
                <a:solidFill>
                  <a:srgbClr val="000000"/>
                </a:solidFill>
                <a:latin typeface="+mn-lt"/>
              </a:rPr>
              <a:t>x</a:t>
            </a:r>
            <a:endParaRPr lang="en-US" i="1" dirty="0">
              <a:solidFill>
                <a:srgbClr val="000000"/>
              </a:solidFill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576262" y="5126412"/>
          <a:ext cx="242411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98" name="Equation" r:id="rId5" imgW="1574640" imgH="609480" progId="Equation.3">
                  <p:embed/>
                </p:oleObj>
              </mc:Choice>
              <mc:Fallback>
                <p:oleObj name="Equation" r:id="rId5" imgW="1574640" imgH="609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6262" y="5126412"/>
                        <a:ext cx="2424113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4"/>
          <p:cNvGraphicFramePr>
            <a:graphicFrameLocks noChangeAspect="1"/>
          </p:cNvGraphicFramePr>
          <p:nvPr>
            <p:extLst/>
          </p:nvPr>
        </p:nvGraphicFramePr>
        <p:xfrm>
          <a:off x="177147" y="1280831"/>
          <a:ext cx="5309253" cy="9511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099" name="Equation" r:id="rId7" imgW="3543120" imgH="634680" progId="Equation.3">
                  <p:embed/>
                </p:oleObj>
              </mc:Choice>
              <mc:Fallback>
                <p:oleObj name="Equation" r:id="rId7" imgW="354312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47" y="1280831"/>
                        <a:ext cx="5309253" cy="9511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4"/>
          <p:cNvGraphicFramePr>
            <a:graphicFrameLocks noChangeAspect="1"/>
          </p:cNvGraphicFramePr>
          <p:nvPr>
            <p:extLst/>
          </p:nvPr>
        </p:nvGraphicFramePr>
        <p:xfrm>
          <a:off x="180368" y="3809905"/>
          <a:ext cx="5457825" cy="950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00" name="Equation" r:id="rId9" imgW="3644640" imgH="634680" progId="Equation.3">
                  <p:embed/>
                </p:oleObj>
              </mc:Choice>
              <mc:Fallback>
                <p:oleObj name="Equation" r:id="rId9" imgW="3644640" imgH="634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368" y="3809905"/>
                        <a:ext cx="5457825" cy="9503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4"/>
          <p:cNvGraphicFramePr>
            <a:graphicFrameLocks noChangeAspect="1"/>
          </p:cNvGraphicFramePr>
          <p:nvPr>
            <p:extLst/>
          </p:nvPr>
        </p:nvGraphicFramePr>
        <p:xfrm>
          <a:off x="3297951" y="5207464"/>
          <a:ext cx="5235575" cy="99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6101" name="Equation" r:id="rId11" imgW="3200400" imgH="609480" progId="Equation.3">
                  <p:embed/>
                </p:oleObj>
              </mc:Choice>
              <mc:Fallback>
                <p:oleObj name="Equation" r:id="rId11" imgW="320040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7951" y="5207464"/>
                        <a:ext cx="5235575" cy="99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4" name="Group 3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0" name="Rectangle 3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2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Rectangle 3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64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408132" y="61552"/>
            <a:ext cx="833193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sz="3200" dirty="0">
                <a:solidFill>
                  <a:srgbClr val="000000"/>
                </a:solidFill>
              </a:rPr>
              <a:t>	 </a:t>
            </a:r>
            <a:r>
              <a:rPr lang="en-US" sz="3200" dirty="0" smtClean="0">
                <a:solidFill>
                  <a:srgbClr val="FF5050"/>
                </a:solidFill>
              </a:rPr>
              <a:t>Non-homogeneous </a:t>
            </a:r>
            <a:r>
              <a:rPr lang="en-US" sz="3200" dirty="0">
                <a:solidFill>
                  <a:srgbClr val="FF5050"/>
                </a:solidFill>
              </a:rPr>
              <a:t>Boundary </a:t>
            </a:r>
            <a:r>
              <a:rPr lang="en-US" sz="3200" dirty="0" smtClean="0">
                <a:solidFill>
                  <a:srgbClr val="FF5050"/>
                </a:solidFill>
              </a:rPr>
              <a:t>Conditions for 2D Laplace Equation</a:t>
            </a:r>
            <a:endParaRPr lang="en-US" sz="2600" b="0" dirty="0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476371" y="1309687"/>
            <a:ext cx="4272003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chemeClr val="accent2"/>
                </a:solidFill>
              </a:rPr>
              <a:t>Method </a:t>
            </a:r>
            <a:r>
              <a:rPr lang="en-US" sz="2800" dirty="0">
                <a:solidFill>
                  <a:schemeClr val="accent2"/>
                </a:solidFill>
              </a:rPr>
              <a:t>of Superposition:</a:t>
            </a:r>
            <a:endParaRPr lang="en-US" sz="2800" dirty="0">
              <a:solidFill>
                <a:srgbClr val="000000"/>
              </a:solidFill>
            </a:endParaRPr>
          </a:p>
          <a:p>
            <a:pPr eaLnBrk="0" hangingPunct="0">
              <a:lnSpc>
                <a:spcPct val="120000"/>
              </a:lnSpc>
            </a:pPr>
            <a:r>
              <a:rPr lang="en-US" sz="2800" dirty="0" smtClean="0">
                <a:solidFill>
                  <a:srgbClr val="000000"/>
                </a:solidFill>
              </a:rPr>
              <a:t>Decomposes the real </a:t>
            </a:r>
            <a:r>
              <a:rPr lang="en-US" sz="2800" dirty="0">
                <a:solidFill>
                  <a:srgbClr val="000000"/>
                </a:solidFill>
              </a:rPr>
              <a:t>problem</a:t>
            </a:r>
            <a:endParaRPr lang="en-US" b="0" dirty="0"/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61154" y="2468562"/>
            <a:ext cx="287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800" dirty="0">
                <a:solidFill>
                  <a:srgbClr val="000000"/>
                </a:solidFill>
              </a:rPr>
              <a:t>	</a:t>
            </a:r>
            <a:r>
              <a:rPr lang="en-US" sz="3200" dirty="0">
                <a:solidFill>
                  <a:schemeClr val="accent2"/>
                </a:solidFill>
              </a:rPr>
              <a:t>Example: </a:t>
            </a:r>
          </a:p>
        </p:txBody>
      </p:sp>
      <p:grpSp>
        <p:nvGrpSpPr>
          <p:cNvPr id="83975" name="Group 7"/>
          <p:cNvGrpSpPr>
            <a:grpSpLocks/>
          </p:cNvGrpSpPr>
          <p:nvPr/>
        </p:nvGrpSpPr>
        <p:grpSpPr bwMode="auto">
          <a:xfrm>
            <a:off x="5921749" y="1836127"/>
            <a:ext cx="2818316" cy="2935350"/>
            <a:chOff x="3863" y="442"/>
            <a:chExt cx="1478" cy="1752"/>
          </a:xfrm>
        </p:grpSpPr>
        <p:sp>
          <p:nvSpPr>
            <p:cNvPr id="83976" name="Rectangle 8"/>
            <p:cNvSpPr>
              <a:spLocks noChangeArrowheads="1"/>
            </p:cNvSpPr>
            <p:nvPr/>
          </p:nvSpPr>
          <p:spPr bwMode="auto">
            <a:xfrm>
              <a:off x="4212" y="748"/>
              <a:ext cx="806" cy="1254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77" name="Freeform 9"/>
            <p:cNvSpPr>
              <a:spLocks/>
            </p:cNvSpPr>
            <p:nvPr/>
          </p:nvSpPr>
          <p:spPr bwMode="auto">
            <a:xfrm>
              <a:off x="4207" y="742"/>
              <a:ext cx="814" cy="1265"/>
            </a:xfrm>
            <a:custGeom>
              <a:avLst/>
              <a:gdLst>
                <a:gd name="T0" fmla="*/ 5 w 814"/>
                <a:gd name="T1" fmla="*/ 0 h 1265"/>
                <a:gd name="T2" fmla="*/ 3 w 814"/>
                <a:gd name="T3" fmla="*/ 0 h 1265"/>
                <a:gd name="T4" fmla="*/ 0 w 814"/>
                <a:gd name="T5" fmla="*/ 4 h 1265"/>
                <a:gd name="T6" fmla="*/ 0 w 814"/>
                <a:gd name="T7" fmla="*/ 1263 h 1265"/>
                <a:gd name="T8" fmla="*/ 2 w 814"/>
                <a:gd name="T9" fmla="*/ 1263 h 1265"/>
                <a:gd name="T10" fmla="*/ 3 w 814"/>
                <a:gd name="T11" fmla="*/ 1265 h 1265"/>
                <a:gd name="T12" fmla="*/ 812 w 814"/>
                <a:gd name="T13" fmla="*/ 1265 h 1265"/>
                <a:gd name="T14" fmla="*/ 812 w 814"/>
                <a:gd name="T15" fmla="*/ 1263 h 1265"/>
                <a:gd name="T16" fmla="*/ 814 w 814"/>
                <a:gd name="T17" fmla="*/ 1263 h 1265"/>
                <a:gd name="T18" fmla="*/ 814 w 814"/>
                <a:gd name="T19" fmla="*/ 4 h 1265"/>
                <a:gd name="T20" fmla="*/ 812 w 814"/>
                <a:gd name="T21" fmla="*/ 2 h 1265"/>
                <a:gd name="T22" fmla="*/ 812 w 814"/>
                <a:gd name="T23" fmla="*/ 0 h 1265"/>
                <a:gd name="T24" fmla="*/ 809 w 814"/>
                <a:gd name="T25" fmla="*/ 0 h 1265"/>
                <a:gd name="T26" fmla="*/ 5 w 814"/>
                <a:gd name="T27" fmla="*/ 0 h 1265"/>
                <a:gd name="T28" fmla="*/ 5 w 814"/>
                <a:gd name="T29" fmla="*/ 12 h 1265"/>
                <a:gd name="T30" fmla="*/ 809 w 814"/>
                <a:gd name="T31" fmla="*/ 12 h 1265"/>
                <a:gd name="T32" fmla="*/ 803 w 814"/>
                <a:gd name="T33" fmla="*/ 6 h 1265"/>
                <a:gd name="T34" fmla="*/ 803 w 814"/>
                <a:gd name="T35" fmla="*/ 1258 h 1265"/>
                <a:gd name="T36" fmla="*/ 809 w 814"/>
                <a:gd name="T37" fmla="*/ 1252 h 1265"/>
                <a:gd name="T38" fmla="*/ 5 w 814"/>
                <a:gd name="T39" fmla="*/ 1252 h 1265"/>
                <a:gd name="T40" fmla="*/ 10 w 814"/>
                <a:gd name="T41" fmla="*/ 1258 h 1265"/>
                <a:gd name="T42" fmla="*/ 10 w 814"/>
                <a:gd name="T43" fmla="*/ 6 h 1265"/>
                <a:gd name="T44" fmla="*/ 5 w 814"/>
                <a:gd name="T45" fmla="*/ 12 h 1265"/>
                <a:gd name="T46" fmla="*/ 5 w 814"/>
                <a:gd name="T47" fmla="*/ 0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14" h="1265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1263"/>
                  </a:lnTo>
                  <a:lnTo>
                    <a:pt x="2" y="1263"/>
                  </a:lnTo>
                  <a:lnTo>
                    <a:pt x="3" y="1265"/>
                  </a:lnTo>
                  <a:lnTo>
                    <a:pt x="812" y="1265"/>
                  </a:lnTo>
                  <a:lnTo>
                    <a:pt x="812" y="1263"/>
                  </a:lnTo>
                  <a:lnTo>
                    <a:pt x="814" y="1263"/>
                  </a:lnTo>
                  <a:lnTo>
                    <a:pt x="814" y="4"/>
                  </a:lnTo>
                  <a:lnTo>
                    <a:pt x="812" y="2"/>
                  </a:lnTo>
                  <a:lnTo>
                    <a:pt x="812" y="0"/>
                  </a:lnTo>
                  <a:lnTo>
                    <a:pt x="809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809" y="12"/>
                  </a:lnTo>
                  <a:lnTo>
                    <a:pt x="803" y="6"/>
                  </a:lnTo>
                  <a:lnTo>
                    <a:pt x="803" y="1258"/>
                  </a:lnTo>
                  <a:lnTo>
                    <a:pt x="809" y="1252"/>
                  </a:lnTo>
                  <a:lnTo>
                    <a:pt x="5" y="1252"/>
                  </a:lnTo>
                  <a:lnTo>
                    <a:pt x="10" y="1258"/>
                  </a:lnTo>
                  <a:lnTo>
                    <a:pt x="10" y="6"/>
                  </a:lnTo>
                  <a:lnTo>
                    <a:pt x="5" y="1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78" name="Freeform 10"/>
            <p:cNvSpPr>
              <a:spLocks/>
            </p:cNvSpPr>
            <p:nvPr/>
          </p:nvSpPr>
          <p:spPr bwMode="auto">
            <a:xfrm>
              <a:off x="4207" y="549"/>
              <a:ext cx="12" cy="205"/>
            </a:xfrm>
            <a:custGeom>
              <a:avLst/>
              <a:gdLst>
                <a:gd name="T0" fmla="*/ 0 w 12"/>
                <a:gd name="T1" fmla="*/ 199 h 205"/>
                <a:gd name="T2" fmla="*/ 0 w 12"/>
                <a:gd name="T3" fmla="*/ 201 h 205"/>
                <a:gd name="T4" fmla="*/ 2 w 12"/>
                <a:gd name="T5" fmla="*/ 203 h 205"/>
                <a:gd name="T6" fmla="*/ 2 w 12"/>
                <a:gd name="T7" fmla="*/ 205 h 205"/>
                <a:gd name="T8" fmla="*/ 7 w 12"/>
                <a:gd name="T9" fmla="*/ 205 h 205"/>
                <a:gd name="T10" fmla="*/ 9 w 12"/>
                <a:gd name="T11" fmla="*/ 203 h 205"/>
                <a:gd name="T12" fmla="*/ 10 w 12"/>
                <a:gd name="T13" fmla="*/ 203 h 205"/>
                <a:gd name="T14" fmla="*/ 10 w 12"/>
                <a:gd name="T15" fmla="*/ 199 h 205"/>
                <a:gd name="T16" fmla="*/ 12 w 12"/>
                <a:gd name="T17" fmla="*/ 6 h 205"/>
                <a:gd name="T18" fmla="*/ 12 w 12"/>
                <a:gd name="T19" fmla="*/ 4 h 205"/>
                <a:gd name="T20" fmla="*/ 10 w 12"/>
                <a:gd name="T21" fmla="*/ 2 h 205"/>
                <a:gd name="T22" fmla="*/ 10 w 12"/>
                <a:gd name="T23" fmla="*/ 0 h 205"/>
                <a:gd name="T24" fmla="*/ 5 w 12"/>
                <a:gd name="T25" fmla="*/ 0 h 205"/>
                <a:gd name="T26" fmla="*/ 3 w 12"/>
                <a:gd name="T27" fmla="*/ 2 h 205"/>
                <a:gd name="T28" fmla="*/ 2 w 12"/>
                <a:gd name="T29" fmla="*/ 2 h 205"/>
                <a:gd name="T30" fmla="*/ 2 w 12"/>
                <a:gd name="T31" fmla="*/ 6 h 205"/>
                <a:gd name="T32" fmla="*/ 0 w 12"/>
                <a:gd name="T33" fmla="*/ 19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205">
                  <a:moveTo>
                    <a:pt x="0" y="199"/>
                  </a:moveTo>
                  <a:lnTo>
                    <a:pt x="0" y="201"/>
                  </a:lnTo>
                  <a:lnTo>
                    <a:pt x="2" y="203"/>
                  </a:lnTo>
                  <a:lnTo>
                    <a:pt x="2" y="205"/>
                  </a:lnTo>
                  <a:lnTo>
                    <a:pt x="7" y="205"/>
                  </a:lnTo>
                  <a:lnTo>
                    <a:pt x="9" y="203"/>
                  </a:lnTo>
                  <a:lnTo>
                    <a:pt x="10" y="203"/>
                  </a:lnTo>
                  <a:lnTo>
                    <a:pt x="10" y="199"/>
                  </a:lnTo>
                  <a:lnTo>
                    <a:pt x="12" y="6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2" y="2"/>
                  </a:lnTo>
                  <a:lnTo>
                    <a:pt x="2" y="6"/>
                  </a:lnTo>
                  <a:lnTo>
                    <a:pt x="0" y="1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79" name="Freeform 11"/>
            <p:cNvSpPr>
              <a:spLocks/>
            </p:cNvSpPr>
            <p:nvPr/>
          </p:nvSpPr>
          <p:spPr bwMode="auto">
            <a:xfrm>
              <a:off x="4187" y="555"/>
              <a:ext cx="52" cy="79"/>
            </a:xfrm>
            <a:custGeom>
              <a:avLst/>
              <a:gdLst>
                <a:gd name="T0" fmla="*/ 0 w 52"/>
                <a:gd name="T1" fmla="*/ 79 h 79"/>
                <a:gd name="T2" fmla="*/ 27 w 52"/>
                <a:gd name="T3" fmla="*/ 0 h 79"/>
                <a:gd name="T4" fmla="*/ 52 w 52"/>
                <a:gd name="T5" fmla="*/ 79 h 79"/>
                <a:gd name="T6" fmla="*/ 27 w 52"/>
                <a:gd name="T7" fmla="*/ 40 h 79"/>
                <a:gd name="T8" fmla="*/ 0 w 52"/>
                <a:gd name="T9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9">
                  <a:moveTo>
                    <a:pt x="0" y="79"/>
                  </a:moveTo>
                  <a:lnTo>
                    <a:pt x="27" y="0"/>
                  </a:lnTo>
                  <a:lnTo>
                    <a:pt x="52" y="79"/>
                  </a:lnTo>
                  <a:lnTo>
                    <a:pt x="27" y="4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0" name="Freeform 12"/>
            <p:cNvSpPr>
              <a:spLocks/>
            </p:cNvSpPr>
            <p:nvPr/>
          </p:nvSpPr>
          <p:spPr bwMode="auto">
            <a:xfrm>
              <a:off x="4182" y="549"/>
              <a:ext cx="62" cy="91"/>
            </a:xfrm>
            <a:custGeom>
              <a:avLst/>
              <a:gdLst>
                <a:gd name="T0" fmla="*/ 2 w 62"/>
                <a:gd name="T1" fmla="*/ 81 h 91"/>
                <a:gd name="T2" fmla="*/ 11 w 62"/>
                <a:gd name="T3" fmla="*/ 87 h 91"/>
                <a:gd name="T4" fmla="*/ 37 w 62"/>
                <a:gd name="T5" fmla="*/ 8 h 91"/>
                <a:gd name="T6" fmla="*/ 27 w 62"/>
                <a:gd name="T7" fmla="*/ 8 h 91"/>
                <a:gd name="T8" fmla="*/ 51 w 62"/>
                <a:gd name="T9" fmla="*/ 87 h 91"/>
                <a:gd name="T10" fmla="*/ 60 w 62"/>
                <a:gd name="T11" fmla="*/ 81 h 91"/>
                <a:gd name="T12" fmla="*/ 35 w 62"/>
                <a:gd name="T13" fmla="*/ 41 h 91"/>
                <a:gd name="T14" fmla="*/ 34 w 62"/>
                <a:gd name="T15" fmla="*/ 39 h 91"/>
                <a:gd name="T16" fmla="*/ 30 w 62"/>
                <a:gd name="T17" fmla="*/ 39 h 91"/>
                <a:gd name="T18" fmla="*/ 28 w 62"/>
                <a:gd name="T19" fmla="*/ 41 h 91"/>
                <a:gd name="T20" fmla="*/ 2 w 62"/>
                <a:gd name="T21" fmla="*/ 81 h 91"/>
                <a:gd name="T22" fmla="*/ 9 w 62"/>
                <a:gd name="T23" fmla="*/ 89 h 91"/>
                <a:gd name="T24" fmla="*/ 35 w 62"/>
                <a:gd name="T25" fmla="*/ 50 h 91"/>
                <a:gd name="T26" fmla="*/ 28 w 62"/>
                <a:gd name="T27" fmla="*/ 50 h 91"/>
                <a:gd name="T28" fmla="*/ 53 w 62"/>
                <a:gd name="T29" fmla="*/ 89 h 91"/>
                <a:gd name="T30" fmla="*/ 55 w 62"/>
                <a:gd name="T31" fmla="*/ 91 h 91"/>
                <a:gd name="T32" fmla="*/ 57 w 62"/>
                <a:gd name="T33" fmla="*/ 91 h 91"/>
                <a:gd name="T34" fmla="*/ 59 w 62"/>
                <a:gd name="T35" fmla="*/ 91 h 91"/>
                <a:gd name="T36" fmla="*/ 60 w 62"/>
                <a:gd name="T37" fmla="*/ 89 h 91"/>
                <a:gd name="T38" fmla="*/ 62 w 62"/>
                <a:gd name="T39" fmla="*/ 87 h 91"/>
                <a:gd name="T40" fmla="*/ 62 w 62"/>
                <a:gd name="T41" fmla="*/ 85 h 91"/>
                <a:gd name="T42" fmla="*/ 62 w 62"/>
                <a:gd name="T43" fmla="*/ 83 h 91"/>
                <a:gd name="T44" fmla="*/ 37 w 62"/>
                <a:gd name="T45" fmla="*/ 4 h 91"/>
                <a:gd name="T46" fmla="*/ 35 w 62"/>
                <a:gd name="T47" fmla="*/ 2 h 91"/>
                <a:gd name="T48" fmla="*/ 34 w 62"/>
                <a:gd name="T49" fmla="*/ 0 h 91"/>
                <a:gd name="T50" fmla="*/ 32 w 62"/>
                <a:gd name="T51" fmla="*/ 0 h 91"/>
                <a:gd name="T52" fmla="*/ 30 w 62"/>
                <a:gd name="T53" fmla="*/ 0 h 91"/>
                <a:gd name="T54" fmla="*/ 28 w 62"/>
                <a:gd name="T55" fmla="*/ 2 h 91"/>
                <a:gd name="T56" fmla="*/ 27 w 62"/>
                <a:gd name="T57" fmla="*/ 4 h 91"/>
                <a:gd name="T58" fmla="*/ 0 w 62"/>
                <a:gd name="T59" fmla="*/ 83 h 91"/>
                <a:gd name="T60" fmla="*/ 0 w 62"/>
                <a:gd name="T61" fmla="*/ 85 h 91"/>
                <a:gd name="T62" fmla="*/ 0 w 62"/>
                <a:gd name="T63" fmla="*/ 87 h 91"/>
                <a:gd name="T64" fmla="*/ 2 w 62"/>
                <a:gd name="T65" fmla="*/ 89 h 91"/>
                <a:gd name="T66" fmla="*/ 3 w 62"/>
                <a:gd name="T67" fmla="*/ 91 h 91"/>
                <a:gd name="T68" fmla="*/ 5 w 62"/>
                <a:gd name="T69" fmla="*/ 91 h 91"/>
                <a:gd name="T70" fmla="*/ 7 w 62"/>
                <a:gd name="T71" fmla="*/ 91 h 91"/>
                <a:gd name="T72" fmla="*/ 9 w 62"/>
                <a:gd name="T73" fmla="*/ 89 h 91"/>
                <a:gd name="T74" fmla="*/ 2 w 62"/>
                <a:gd name="T75" fmla="*/ 8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91">
                  <a:moveTo>
                    <a:pt x="2" y="81"/>
                  </a:moveTo>
                  <a:lnTo>
                    <a:pt x="11" y="87"/>
                  </a:lnTo>
                  <a:lnTo>
                    <a:pt x="37" y="8"/>
                  </a:lnTo>
                  <a:lnTo>
                    <a:pt x="27" y="8"/>
                  </a:lnTo>
                  <a:lnTo>
                    <a:pt x="51" y="87"/>
                  </a:lnTo>
                  <a:lnTo>
                    <a:pt x="60" y="81"/>
                  </a:lnTo>
                  <a:lnTo>
                    <a:pt x="35" y="41"/>
                  </a:lnTo>
                  <a:lnTo>
                    <a:pt x="34" y="39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" y="81"/>
                  </a:lnTo>
                  <a:lnTo>
                    <a:pt x="9" y="89"/>
                  </a:lnTo>
                  <a:lnTo>
                    <a:pt x="35" y="50"/>
                  </a:lnTo>
                  <a:lnTo>
                    <a:pt x="28" y="50"/>
                  </a:lnTo>
                  <a:lnTo>
                    <a:pt x="53" y="89"/>
                  </a:lnTo>
                  <a:lnTo>
                    <a:pt x="55" y="91"/>
                  </a:lnTo>
                  <a:lnTo>
                    <a:pt x="57" y="91"/>
                  </a:lnTo>
                  <a:lnTo>
                    <a:pt x="59" y="91"/>
                  </a:lnTo>
                  <a:lnTo>
                    <a:pt x="60" y="89"/>
                  </a:lnTo>
                  <a:lnTo>
                    <a:pt x="62" y="87"/>
                  </a:lnTo>
                  <a:lnTo>
                    <a:pt x="62" y="85"/>
                  </a:lnTo>
                  <a:lnTo>
                    <a:pt x="62" y="83"/>
                  </a:lnTo>
                  <a:lnTo>
                    <a:pt x="37" y="4"/>
                  </a:lnTo>
                  <a:lnTo>
                    <a:pt x="35" y="2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2"/>
                  </a:lnTo>
                  <a:lnTo>
                    <a:pt x="27" y="4"/>
                  </a:lnTo>
                  <a:lnTo>
                    <a:pt x="0" y="83"/>
                  </a:lnTo>
                  <a:lnTo>
                    <a:pt x="0" y="85"/>
                  </a:lnTo>
                  <a:lnTo>
                    <a:pt x="0" y="87"/>
                  </a:lnTo>
                  <a:lnTo>
                    <a:pt x="2" y="89"/>
                  </a:lnTo>
                  <a:lnTo>
                    <a:pt x="3" y="91"/>
                  </a:lnTo>
                  <a:lnTo>
                    <a:pt x="5" y="91"/>
                  </a:lnTo>
                  <a:lnTo>
                    <a:pt x="7" y="91"/>
                  </a:lnTo>
                  <a:lnTo>
                    <a:pt x="9" y="89"/>
                  </a:lnTo>
                  <a:lnTo>
                    <a:pt x="2" y="8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1" name="Freeform 13"/>
            <p:cNvSpPr>
              <a:spLocks/>
            </p:cNvSpPr>
            <p:nvPr/>
          </p:nvSpPr>
          <p:spPr bwMode="auto">
            <a:xfrm>
              <a:off x="5010" y="1994"/>
              <a:ext cx="194" cy="17"/>
            </a:xfrm>
            <a:custGeom>
              <a:avLst/>
              <a:gdLst>
                <a:gd name="T0" fmla="*/ 6 w 194"/>
                <a:gd name="T1" fmla="*/ 0 h 17"/>
                <a:gd name="T2" fmla="*/ 4 w 194"/>
                <a:gd name="T3" fmla="*/ 0 h 17"/>
                <a:gd name="T4" fmla="*/ 2 w 194"/>
                <a:gd name="T5" fmla="*/ 2 h 17"/>
                <a:gd name="T6" fmla="*/ 0 w 194"/>
                <a:gd name="T7" fmla="*/ 2 h 17"/>
                <a:gd name="T8" fmla="*/ 0 w 194"/>
                <a:gd name="T9" fmla="*/ 8 h 17"/>
                <a:gd name="T10" fmla="*/ 2 w 194"/>
                <a:gd name="T11" fmla="*/ 11 h 17"/>
                <a:gd name="T12" fmla="*/ 2 w 194"/>
                <a:gd name="T13" fmla="*/ 13 h 17"/>
                <a:gd name="T14" fmla="*/ 6 w 194"/>
                <a:gd name="T15" fmla="*/ 13 h 17"/>
                <a:gd name="T16" fmla="*/ 189 w 194"/>
                <a:gd name="T17" fmla="*/ 17 h 17"/>
                <a:gd name="T18" fmla="*/ 191 w 194"/>
                <a:gd name="T19" fmla="*/ 17 h 17"/>
                <a:gd name="T20" fmla="*/ 193 w 194"/>
                <a:gd name="T21" fmla="*/ 15 h 17"/>
                <a:gd name="T22" fmla="*/ 194 w 194"/>
                <a:gd name="T23" fmla="*/ 15 h 17"/>
                <a:gd name="T24" fmla="*/ 194 w 194"/>
                <a:gd name="T25" fmla="*/ 8 h 17"/>
                <a:gd name="T26" fmla="*/ 193 w 194"/>
                <a:gd name="T27" fmla="*/ 6 h 17"/>
                <a:gd name="T28" fmla="*/ 193 w 194"/>
                <a:gd name="T29" fmla="*/ 4 h 17"/>
                <a:gd name="T30" fmla="*/ 189 w 194"/>
                <a:gd name="T31" fmla="*/ 4 h 17"/>
                <a:gd name="T32" fmla="*/ 6 w 194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4" h="17">
                  <a:moveTo>
                    <a:pt x="6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8"/>
                  </a:lnTo>
                  <a:lnTo>
                    <a:pt x="2" y="11"/>
                  </a:lnTo>
                  <a:lnTo>
                    <a:pt x="2" y="13"/>
                  </a:lnTo>
                  <a:lnTo>
                    <a:pt x="6" y="13"/>
                  </a:lnTo>
                  <a:lnTo>
                    <a:pt x="189" y="17"/>
                  </a:lnTo>
                  <a:lnTo>
                    <a:pt x="191" y="17"/>
                  </a:lnTo>
                  <a:lnTo>
                    <a:pt x="193" y="15"/>
                  </a:lnTo>
                  <a:lnTo>
                    <a:pt x="194" y="15"/>
                  </a:lnTo>
                  <a:lnTo>
                    <a:pt x="194" y="8"/>
                  </a:lnTo>
                  <a:lnTo>
                    <a:pt x="193" y="6"/>
                  </a:lnTo>
                  <a:lnTo>
                    <a:pt x="193" y="4"/>
                  </a:lnTo>
                  <a:lnTo>
                    <a:pt x="189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2" name="Freeform 14"/>
            <p:cNvSpPr>
              <a:spLocks/>
            </p:cNvSpPr>
            <p:nvPr/>
          </p:nvSpPr>
          <p:spPr bwMode="auto">
            <a:xfrm>
              <a:off x="5131" y="1973"/>
              <a:ext cx="68" cy="61"/>
            </a:xfrm>
            <a:custGeom>
              <a:avLst/>
              <a:gdLst>
                <a:gd name="T0" fmla="*/ 0 w 68"/>
                <a:gd name="T1" fmla="*/ 0 h 61"/>
                <a:gd name="T2" fmla="*/ 68 w 68"/>
                <a:gd name="T3" fmla="*/ 32 h 61"/>
                <a:gd name="T4" fmla="*/ 0 w 68"/>
                <a:gd name="T5" fmla="*/ 61 h 61"/>
                <a:gd name="T6" fmla="*/ 34 w 68"/>
                <a:gd name="T7" fmla="*/ 29 h 61"/>
                <a:gd name="T8" fmla="*/ 0 w 68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1">
                  <a:moveTo>
                    <a:pt x="0" y="0"/>
                  </a:moveTo>
                  <a:lnTo>
                    <a:pt x="68" y="32"/>
                  </a:lnTo>
                  <a:lnTo>
                    <a:pt x="0" y="61"/>
                  </a:lnTo>
                  <a:lnTo>
                    <a:pt x="3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3" name="Freeform 15"/>
            <p:cNvSpPr>
              <a:spLocks/>
            </p:cNvSpPr>
            <p:nvPr/>
          </p:nvSpPr>
          <p:spPr bwMode="auto">
            <a:xfrm>
              <a:off x="5126" y="1967"/>
              <a:ext cx="78" cy="73"/>
            </a:xfrm>
            <a:custGeom>
              <a:avLst/>
              <a:gdLst>
                <a:gd name="T0" fmla="*/ 9 w 78"/>
                <a:gd name="T1" fmla="*/ 2 h 73"/>
                <a:gd name="T2" fmla="*/ 4 w 78"/>
                <a:gd name="T3" fmla="*/ 13 h 73"/>
                <a:gd name="T4" fmla="*/ 71 w 78"/>
                <a:gd name="T5" fmla="*/ 44 h 73"/>
                <a:gd name="T6" fmla="*/ 71 w 78"/>
                <a:gd name="T7" fmla="*/ 31 h 73"/>
                <a:gd name="T8" fmla="*/ 4 w 78"/>
                <a:gd name="T9" fmla="*/ 60 h 73"/>
                <a:gd name="T10" fmla="*/ 9 w 78"/>
                <a:gd name="T11" fmla="*/ 71 h 73"/>
                <a:gd name="T12" fmla="*/ 43 w 78"/>
                <a:gd name="T13" fmla="*/ 40 h 73"/>
                <a:gd name="T14" fmla="*/ 45 w 78"/>
                <a:gd name="T15" fmla="*/ 38 h 73"/>
                <a:gd name="T16" fmla="*/ 45 w 78"/>
                <a:gd name="T17" fmla="*/ 33 h 73"/>
                <a:gd name="T18" fmla="*/ 43 w 78"/>
                <a:gd name="T19" fmla="*/ 31 h 73"/>
                <a:gd name="T20" fmla="*/ 9 w 78"/>
                <a:gd name="T21" fmla="*/ 2 h 73"/>
                <a:gd name="T22" fmla="*/ 2 w 78"/>
                <a:gd name="T23" fmla="*/ 11 h 73"/>
                <a:gd name="T24" fmla="*/ 36 w 78"/>
                <a:gd name="T25" fmla="*/ 40 h 73"/>
                <a:gd name="T26" fmla="*/ 36 w 78"/>
                <a:gd name="T27" fmla="*/ 31 h 73"/>
                <a:gd name="T28" fmla="*/ 2 w 78"/>
                <a:gd name="T29" fmla="*/ 62 h 73"/>
                <a:gd name="T30" fmla="*/ 0 w 78"/>
                <a:gd name="T31" fmla="*/ 65 h 73"/>
                <a:gd name="T32" fmla="*/ 0 w 78"/>
                <a:gd name="T33" fmla="*/ 67 h 73"/>
                <a:gd name="T34" fmla="*/ 0 w 78"/>
                <a:gd name="T35" fmla="*/ 69 h 73"/>
                <a:gd name="T36" fmla="*/ 2 w 78"/>
                <a:gd name="T37" fmla="*/ 71 h 73"/>
                <a:gd name="T38" fmla="*/ 4 w 78"/>
                <a:gd name="T39" fmla="*/ 73 h 73"/>
                <a:gd name="T40" fmla="*/ 5 w 78"/>
                <a:gd name="T41" fmla="*/ 73 h 73"/>
                <a:gd name="T42" fmla="*/ 7 w 78"/>
                <a:gd name="T43" fmla="*/ 73 h 73"/>
                <a:gd name="T44" fmla="*/ 75 w 78"/>
                <a:gd name="T45" fmla="*/ 44 h 73"/>
                <a:gd name="T46" fmla="*/ 77 w 78"/>
                <a:gd name="T47" fmla="*/ 42 h 73"/>
                <a:gd name="T48" fmla="*/ 78 w 78"/>
                <a:gd name="T49" fmla="*/ 40 h 73"/>
                <a:gd name="T50" fmla="*/ 78 w 78"/>
                <a:gd name="T51" fmla="*/ 38 h 73"/>
                <a:gd name="T52" fmla="*/ 78 w 78"/>
                <a:gd name="T53" fmla="*/ 35 h 73"/>
                <a:gd name="T54" fmla="*/ 77 w 78"/>
                <a:gd name="T55" fmla="*/ 33 h 73"/>
                <a:gd name="T56" fmla="*/ 75 w 78"/>
                <a:gd name="T57" fmla="*/ 31 h 73"/>
                <a:gd name="T58" fmla="*/ 7 w 78"/>
                <a:gd name="T59" fmla="*/ 0 h 73"/>
                <a:gd name="T60" fmla="*/ 5 w 78"/>
                <a:gd name="T61" fmla="*/ 0 h 73"/>
                <a:gd name="T62" fmla="*/ 4 w 78"/>
                <a:gd name="T63" fmla="*/ 0 h 73"/>
                <a:gd name="T64" fmla="*/ 2 w 78"/>
                <a:gd name="T65" fmla="*/ 2 h 73"/>
                <a:gd name="T66" fmla="*/ 0 w 78"/>
                <a:gd name="T67" fmla="*/ 4 h 73"/>
                <a:gd name="T68" fmla="*/ 0 w 78"/>
                <a:gd name="T69" fmla="*/ 6 h 73"/>
                <a:gd name="T70" fmla="*/ 0 w 78"/>
                <a:gd name="T71" fmla="*/ 8 h 73"/>
                <a:gd name="T72" fmla="*/ 2 w 78"/>
                <a:gd name="T73" fmla="*/ 11 h 73"/>
                <a:gd name="T74" fmla="*/ 9 w 78"/>
                <a:gd name="T75" fmla="*/ 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3">
                  <a:moveTo>
                    <a:pt x="9" y="2"/>
                  </a:moveTo>
                  <a:lnTo>
                    <a:pt x="4" y="13"/>
                  </a:lnTo>
                  <a:lnTo>
                    <a:pt x="71" y="44"/>
                  </a:lnTo>
                  <a:lnTo>
                    <a:pt x="71" y="31"/>
                  </a:lnTo>
                  <a:lnTo>
                    <a:pt x="4" y="60"/>
                  </a:lnTo>
                  <a:lnTo>
                    <a:pt x="9" y="71"/>
                  </a:lnTo>
                  <a:lnTo>
                    <a:pt x="43" y="40"/>
                  </a:lnTo>
                  <a:lnTo>
                    <a:pt x="45" y="38"/>
                  </a:lnTo>
                  <a:lnTo>
                    <a:pt x="45" y="33"/>
                  </a:lnTo>
                  <a:lnTo>
                    <a:pt x="43" y="31"/>
                  </a:lnTo>
                  <a:lnTo>
                    <a:pt x="9" y="2"/>
                  </a:lnTo>
                  <a:lnTo>
                    <a:pt x="2" y="11"/>
                  </a:lnTo>
                  <a:lnTo>
                    <a:pt x="36" y="40"/>
                  </a:lnTo>
                  <a:lnTo>
                    <a:pt x="36" y="31"/>
                  </a:lnTo>
                  <a:lnTo>
                    <a:pt x="2" y="62"/>
                  </a:lnTo>
                  <a:lnTo>
                    <a:pt x="0" y="65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2" y="71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7" y="73"/>
                  </a:lnTo>
                  <a:lnTo>
                    <a:pt x="75" y="44"/>
                  </a:lnTo>
                  <a:lnTo>
                    <a:pt x="77" y="42"/>
                  </a:lnTo>
                  <a:lnTo>
                    <a:pt x="78" y="40"/>
                  </a:lnTo>
                  <a:lnTo>
                    <a:pt x="78" y="38"/>
                  </a:lnTo>
                  <a:lnTo>
                    <a:pt x="78" y="35"/>
                  </a:lnTo>
                  <a:lnTo>
                    <a:pt x="77" y="33"/>
                  </a:lnTo>
                  <a:lnTo>
                    <a:pt x="75" y="3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1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4" name="Freeform 16"/>
            <p:cNvSpPr>
              <a:spLocks/>
            </p:cNvSpPr>
            <p:nvPr/>
          </p:nvSpPr>
          <p:spPr bwMode="auto">
            <a:xfrm>
              <a:off x="4002" y="1367"/>
              <a:ext cx="215" cy="13"/>
            </a:xfrm>
            <a:custGeom>
              <a:avLst/>
              <a:gdLst>
                <a:gd name="T0" fmla="*/ 6 w 215"/>
                <a:gd name="T1" fmla="*/ 0 h 13"/>
                <a:gd name="T2" fmla="*/ 4 w 215"/>
                <a:gd name="T3" fmla="*/ 0 h 13"/>
                <a:gd name="T4" fmla="*/ 0 w 215"/>
                <a:gd name="T5" fmla="*/ 4 h 13"/>
                <a:gd name="T6" fmla="*/ 0 w 215"/>
                <a:gd name="T7" fmla="*/ 10 h 13"/>
                <a:gd name="T8" fmla="*/ 2 w 215"/>
                <a:gd name="T9" fmla="*/ 10 h 13"/>
                <a:gd name="T10" fmla="*/ 4 w 215"/>
                <a:gd name="T11" fmla="*/ 13 h 13"/>
                <a:gd name="T12" fmla="*/ 214 w 215"/>
                <a:gd name="T13" fmla="*/ 13 h 13"/>
                <a:gd name="T14" fmla="*/ 214 w 215"/>
                <a:gd name="T15" fmla="*/ 10 h 13"/>
                <a:gd name="T16" fmla="*/ 215 w 215"/>
                <a:gd name="T17" fmla="*/ 10 h 13"/>
                <a:gd name="T18" fmla="*/ 215 w 215"/>
                <a:gd name="T19" fmla="*/ 4 h 13"/>
                <a:gd name="T20" fmla="*/ 214 w 215"/>
                <a:gd name="T21" fmla="*/ 2 h 13"/>
                <a:gd name="T22" fmla="*/ 214 w 215"/>
                <a:gd name="T23" fmla="*/ 0 h 13"/>
                <a:gd name="T24" fmla="*/ 210 w 215"/>
                <a:gd name="T25" fmla="*/ 0 h 13"/>
                <a:gd name="T26" fmla="*/ 6 w 215"/>
                <a:gd name="T2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" h="13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3"/>
                  </a:lnTo>
                  <a:lnTo>
                    <a:pt x="214" y="13"/>
                  </a:lnTo>
                  <a:lnTo>
                    <a:pt x="214" y="10"/>
                  </a:lnTo>
                  <a:lnTo>
                    <a:pt x="215" y="10"/>
                  </a:lnTo>
                  <a:lnTo>
                    <a:pt x="215" y="4"/>
                  </a:lnTo>
                  <a:lnTo>
                    <a:pt x="214" y="2"/>
                  </a:lnTo>
                  <a:lnTo>
                    <a:pt x="214" y="0"/>
                  </a:lnTo>
                  <a:lnTo>
                    <a:pt x="21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5" name="Freeform 17"/>
            <p:cNvSpPr>
              <a:spLocks/>
            </p:cNvSpPr>
            <p:nvPr/>
          </p:nvSpPr>
          <p:spPr bwMode="auto">
            <a:xfrm>
              <a:off x="4144" y="1342"/>
              <a:ext cx="68" cy="62"/>
            </a:xfrm>
            <a:custGeom>
              <a:avLst/>
              <a:gdLst>
                <a:gd name="T0" fmla="*/ 0 w 68"/>
                <a:gd name="T1" fmla="*/ 0 h 62"/>
                <a:gd name="T2" fmla="*/ 68 w 68"/>
                <a:gd name="T3" fmla="*/ 31 h 62"/>
                <a:gd name="T4" fmla="*/ 0 w 68"/>
                <a:gd name="T5" fmla="*/ 62 h 62"/>
                <a:gd name="T6" fmla="*/ 34 w 68"/>
                <a:gd name="T7" fmla="*/ 31 h 62"/>
                <a:gd name="T8" fmla="*/ 0 w 68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2">
                  <a:moveTo>
                    <a:pt x="0" y="0"/>
                  </a:moveTo>
                  <a:lnTo>
                    <a:pt x="68" y="31"/>
                  </a:lnTo>
                  <a:lnTo>
                    <a:pt x="0" y="62"/>
                  </a:lnTo>
                  <a:lnTo>
                    <a:pt x="34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986" name="Freeform 18"/>
            <p:cNvSpPr>
              <a:spLocks/>
            </p:cNvSpPr>
            <p:nvPr/>
          </p:nvSpPr>
          <p:spPr bwMode="auto">
            <a:xfrm>
              <a:off x="4139" y="1336"/>
              <a:ext cx="78" cy="75"/>
            </a:xfrm>
            <a:custGeom>
              <a:avLst/>
              <a:gdLst>
                <a:gd name="T0" fmla="*/ 9 w 78"/>
                <a:gd name="T1" fmla="*/ 2 h 75"/>
                <a:gd name="T2" fmla="*/ 4 w 78"/>
                <a:gd name="T3" fmla="*/ 12 h 75"/>
                <a:gd name="T4" fmla="*/ 71 w 78"/>
                <a:gd name="T5" fmla="*/ 44 h 75"/>
                <a:gd name="T6" fmla="*/ 71 w 78"/>
                <a:gd name="T7" fmla="*/ 31 h 75"/>
                <a:gd name="T8" fmla="*/ 4 w 78"/>
                <a:gd name="T9" fmla="*/ 62 h 75"/>
                <a:gd name="T10" fmla="*/ 9 w 78"/>
                <a:gd name="T11" fmla="*/ 73 h 75"/>
                <a:gd name="T12" fmla="*/ 43 w 78"/>
                <a:gd name="T13" fmla="*/ 41 h 75"/>
                <a:gd name="T14" fmla="*/ 45 w 78"/>
                <a:gd name="T15" fmla="*/ 39 h 75"/>
                <a:gd name="T16" fmla="*/ 45 w 78"/>
                <a:gd name="T17" fmla="*/ 35 h 75"/>
                <a:gd name="T18" fmla="*/ 43 w 78"/>
                <a:gd name="T19" fmla="*/ 33 h 75"/>
                <a:gd name="T20" fmla="*/ 9 w 78"/>
                <a:gd name="T21" fmla="*/ 2 h 75"/>
                <a:gd name="T22" fmla="*/ 2 w 78"/>
                <a:gd name="T23" fmla="*/ 10 h 75"/>
                <a:gd name="T24" fmla="*/ 36 w 78"/>
                <a:gd name="T25" fmla="*/ 41 h 75"/>
                <a:gd name="T26" fmla="*/ 36 w 78"/>
                <a:gd name="T27" fmla="*/ 33 h 75"/>
                <a:gd name="T28" fmla="*/ 2 w 78"/>
                <a:gd name="T29" fmla="*/ 64 h 75"/>
                <a:gd name="T30" fmla="*/ 0 w 78"/>
                <a:gd name="T31" fmla="*/ 66 h 75"/>
                <a:gd name="T32" fmla="*/ 0 w 78"/>
                <a:gd name="T33" fmla="*/ 68 h 75"/>
                <a:gd name="T34" fmla="*/ 0 w 78"/>
                <a:gd name="T35" fmla="*/ 71 h 75"/>
                <a:gd name="T36" fmla="*/ 2 w 78"/>
                <a:gd name="T37" fmla="*/ 73 h 75"/>
                <a:gd name="T38" fmla="*/ 4 w 78"/>
                <a:gd name="T39" fmla="*/ 75 h 75"/>
                <a:gd name="T40" fmla="*/ 5 w 78"/>
                <a:gd name="T41" fmla="*/ 75 h 75"/>
                <a:gd name="T42" fmla="*/ 7 w 78"/>
                <a:gd name="T43" fmla="*/ 75 h 75"/>
                <a:gd name="T44" fmla="*/ 75 w 78"/>
                <a:gd name="T45" fmla="*/ 44 h 75"/>
                <a:gd name="T46" fmla="*/ 77 w 78"/>
                <a:gd name="T47" fmla="*/ 41 h 75"/>
                <a:gd name="T48" fmla="*/ 78 w 78"/>
                <a:gd name="T49" fmla="*/ 39 h 75"/>
                <a:gd name="T50" fmla="*/ 78 w 78"/>
                <a:gd name="T51" fmla="*/ 37 h 75"/>
                <a:gd name="T52" fmla="*/ 78 w 78"/>
                <a:gd name="T53" fmla="*/ 35 h 75"/>
                <a:gd name="T54" fmla="*/ 77 w 78"/>
                <a:gd name="T55" fmla="*/ 33 h 75"/>
                <a:gd name="T56" fmla="*/ 75 w 78"/>
                <a:gd name="T57" fmla="*/ 31 h 75"/>
                <a:gd name="T58" fmla="*/ 7 w 78"/>
                <a:gd name="T59" fmla="*/ 0 h 75"/>
                <a:gd name="T60" fmla="*/ 5 w 78"/>
                <a:gd name="T61" fmla="*/ 0 h 75"/>
                <a:gd name="T62" fmla="*/ 4 w 78"/>
                <a:gd name="T63" fmla="*/ 0 h 75"/>
                <a:gd name="T64" fmla="*/ 2 w 78"/>
                <a:gd name="T65" fmla="*/ 2 h 75"/>
                <a:gd name="T66" fmla="*/ 0 w 78"/>
                <a:gd name="T67" fmla="*/ 4 h 75"/>
                <a:gd name="T68" fmla="*/ 0 w 78"/>
                <a:gd name="T69" fmla="*/ 6 h 75"/>
                <a:gd name="T70" fmla="*/ 0 w 78"/>
                <a:gd name="T71" fmla="*/ 8 h 75"/>
                <a:gd name="T72" fmla="*/ 2 w 78"/>
                <a:gd name="T73" fmla="*/ 10 h 75"/>
                <a:gd name="T74" fmla="*/ 9 w 78"/>
                <a:gd name="T75" fmla="*/ 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8" h="75">
                  <a:moveTo>
                    <a:pt x="9" y="2"/>
                  </a:moveTo>
                  <a:lnTo>
                    <a:pt x="4" y="12"/>
                  </a:lnTo>
                  <a:lnTo>
                    <a:pt x="71" y="44"/>
                  </a:lnTo>
                  <a:lnTo>
                    <a:pt x="71" y="31"/>
                  </a:lnTo>
                  <a:lnTo>
                    <a:pt x="4" y="62"/>
                  </a:lnTo>
                  <a:lnTo>
                    <a:pt x="9" y="73"/>
                  </a:lnTo>
                  <a:lnTo>
                    <a:pt x="43" y="41"/>
                  </a:lnTo>
                  <a:lnTo>
                    <a:pt x="45" y="39"/>
                  </a:lnTo>
                  <a:lnTo>
                    <a:pt x="45" y="35"/>
                  </a:lnTo>
                  <a:lnTo>
                    <a:pt x="43" y="33"/>
                  </a:lnTo>
                  <a:lnTo>
                    <a:pt x="9" y="2"/>
                  </a:lnTo>
                  <a:lnTo>
                    <a:pt x="2" y="10"/>
                  </a:lnTo>
                  <a:lnTo>
                    <a:pt x="36" y="41"/>
                  </a:lnTo>
                  <a:lnTo>
                    <a:pt x="36" y="33"/>
                  </a:lnTo>
                  <a:lnTo>
                    <a:pt x="2" y="64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71"/>
                  </a:lnTo>
                  <a:lnTo>
                    <a:pt x="2" y="73"/>
                  </a:lnTo>
                  <a:lnTo>
                    <a:pt x="4" y="75"/>
                  </a:lnTo>
                  <a:lnTo>
                    <a:pt x="5" y="75"/>
                  </a:lnTo>
                  <a:lnTo>
                    <a:pt x="7" y="75"/>
                  </a:lnTo>
                  <a:lnTo>
                    <a:pt x="75" y="44"/>
                  </a:lnTo>
                  <a:lnTo>
                    <a:pt x="77" y="41"/>
                  </a:lnTo>
                  <a:lnTo>
                    <a:pt x="78" y="39"/>
                  </a:lnTo>
                  <a:lnTo>
                    <a:pt x="78" y="37"/>
                  </a:lnTo>
                  <a:lnTo>
                    <a:pt x="78" y="35"/>
                  </a:lnTo>
                  <a:lnTo>
                    <a:pt x="77" y="33"/>
                  </a:lnTo>
                  <a:lnTo>
                    <a:pt x="75" y="3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83987" name="Group 19"/>
            <p:cNvGrpSpPr>
              <a:grpSpLocks/>
            </p:cNvGrpSpPr>
            <p:nvPr/>
          </p:nvGrpSpPr>
          <p:grpSpPr bwMode="auto">
            <a:xfrm>
              <a:off x="5069" y="1257"/>
              <a:ext cx="259" cy="192"/>
              <a:chOff x="5069" y="1257"/>
              <a:chExt cx="259" cy="192"/>
            </a:xfrm>
          </p:grpSpPr>
          <p:sp>
            <p:nvSpPr>
              <p:cNvPr id="83988" name="Rectangle 20"/>
              <p:cNvSpPr>
                <a:spLocks noChangeArrowheads="1"/>
              </p:cNvSpPr>
              <p:nvPr/>
            </p:nvSpPr>
            <p:spPr bwMode="auto">
              <a:xfrm>
                <a:off x="5275" y="1257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)</a:t>
                </a:r>
                <a:endParaRPr lang="en-US" b="0"/>
              </a:p>
            </p:txBody>
          </p:sp>
          <p:sp>
            <p:nvSpPr>
              <p:cNvPr id="83989" name="Rectangle 21"/>
              <p:cNvSpPr>
                <a:spLocks noChangeArrowheads="1"/>
              </p:cNvSpPr>
              <p:nvPr/>
            </p:nvSpPr>
            <p:spPr bwMode="auto">
              <a:xfrm>
                <a:off x="5140" y="1257"/>
                <a:ext cx="5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(</a:t>
                </a:r>
                <a:endParaRPr lang="en-US" b="0"/>
              </a:p>
            </p:txBody>
          </p:sp>
          <p:sp>
            <p:nvSpPr>
              <p:cNvPr id="83990" name="Rectangle 22"/>
              <p:cNvSpPr>
                <a:spLocks noChangeArrowheads="1"/>
              </p:cNvSpPr>
              <p:nvPr/>
            </p:nvSpPr>
            <p:spPr bwMode="auto">
              <a:xfrm>
                <a:off x="5208" y="1257"/>
                <a:ext cx="7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y</a:t>
                </a:r>
                <a:endParaRPr lang="en-US" b="0"/>
              </a:p>
            </p:txBody>
          </p:sp>
          <p:sp>
            <p:nvSpPr>
              <p:cNvPr id="83991" name="Rectangle 23"/>
              <p:cNvSpPr>
                <a:spLocks noChangeArrowheads="1"/>
              </p:cNvSpPr>
              <p:nvPr/>
            </p:nvSpPr>
            <p:spPr bwMode="auto">
              <a:xfrm>
                <a:off x="5069" y="1257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g</a:t>
                </a:r>
                <a:endParaRPr lang="en-US" b="0"/>
              </a:p>
            </p:txBody>
          </p:sp>
        </p:grpSp>
        <p:grpSp>
          <p:nvGrpSpPr>
            <p:cNvPr id="83992" name="Group 24"/>
            <p:cNvGrpSpPr>
              <a:grpSpLocks/>
            </p:cNvGrpSpPr>
            <p:nvPr/>
          </p:nvGrpSpPr>
          <p:grpSpPr bwMode="auto">
            <a:xfrm>
              <a:off x="4514" y="2012"/>
              <a:ext cx="261" cy="182"/>
              <a:chOff x="4514" y="2012"/>
              <a:chExt cx="261" cy="182"/>
            </a:xfrm>
          </p:grpSpPr>
          <p:sp>
            <p:nvSpPr>
              <p:cNvPr id="83993" name="Rectangle 25"/>
              <p:cNvSpPr>
                <a:spLocks noChangeArrowheads="1"/>
              </p:cNvSpPr>
              <p:nvPr/>
            </p:nvSpPr>
            <p:spPr bwMode="auto">
              <a:xfrm>
                <a:off x="4724" y="2012"/>
                <a:ext cx="5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>
                    <a:solidFill>
                      <a:srgbClr val="000000"/>
                    </a:solidFill>
                  </a:rPr>
                  <a:t>)</a:t>
                </a:r>
                <a:endParaRPr lang="en-US" b="0"/>
              </a:p>
            </p:txBody>
          </p:sp>
          <p:sp>
            <p:nvSpPr>
              <p:cNvPr id="83994" name="Rectangle 26"/>
              <p:cNvSpPr>
                <a:spLocks noChangeArrowheads="1"/>
              </p:cNvSpPr>
              <p:nvPr/>
            </p:nvSpPr>
            <p:spPr bwMode="auto">
              <a:xfrm>
                <a:off x="4587" y="2012"/>
                <a:ext cx="5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>
                    <a:solidFill>
                      <a:srgbClr val="000000"/>
                    </a:solidFill>
                  </a:rPr>
                  <a:t>(</a:t>
                </a:r>
                <a:endParaRPr lang="en-US" b="0"/>
              </a:p>
            </p:txBody>
          </p:sp>
          <p:sp>
            <p:nvSpPr>
              <p:cNvPr id="83995" name="Rectangle 27"/>
              <p:cNvSpPr>
                <a:spLocks noChangeArrowheads="1"/>
              </p:cNvSpPr>
              <p:nvPr/>
            </p:nvSpPr>
            <p:spPr bwMode="auto">
              <a:xfrm>
                <a:off x="4648" y="2012"/>
                <a:ext cx="76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i="1">
                    <a:solidFill>
                      <a:srgbClr val="000000"/>
                    </a:solidFill>
                  </a:rPr>
                  <a:t>x</a:t>
                </a:r>
                <a:endParaRPr lang="en-US" b="0"/>
              </a:p>
            </p:txBody>
          </p:sp>
          <p:sp>
            <p:nvSpPr>
              <p:cNvPr id="83996" name="Rectangle 28"/>
              <p:cNvSpPr>
                <a:spLocks noChangeArrowheads="1"/>
              </p:cNvSpPr>
              <p:nvPr/>
            </p:nvSpPr>
            <p:spPr bwMode="auto">
              <a:xfrm>
                <a:off x="4514" y="2012"/>
                <a:ext cx="51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900" i="1">
                    <a:solidFill>
                      <a:srgbClr val="000000"/>
                    </a:solidFill>
                  </a:rPr>
                  <a:t>f</a:t>
                </a:r>
                <a:endParaRPr lang="en-US"/>
              </a:p>
            </p:txBody>
          </p:sp>
        </p:grpSp>
        <p:sp>
          <p:nvSpPr>
            <p:cNvPr id="83997" name="Rectangle 29"/>
            <p:cNvSpPr>
              <a:spLocks noChangeArrowheads="1"/>
            </p:cNvSpPr>
            <p:nvPr/>
          </p:nvSpPr>
          <p:spPr bwMode="auto">
            <a:xfrm>
              <a:off x="5261" y="1875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x</a:t>
              </a:r>
              <a:endParaRPr lang="en-US" b="0"/>
            </a:p>
          </p:txBody>
        </p:sp>
        <p:sp>
          <p:nvSpPr>
            <p:cNvPr id="83998" name="Rectangle 30"/>
            <p:cNvSpPr>
              <a:spLocks noChangeArrowheads="1"/>
            </p:cNvSpPr>
            <p:nvPr/>
          </p:nvSpPr>
          <p:spPr bwMode="auto">
            <a:xfrm>
              <a:off x="4085" y="442"/>
              <a:ext cx="7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y</a:t>
              </a:r>
              <a:endParaRPr lang="en-US" b="0"/>
            </a:p>
          </p:txBody>
        </p:sp>
        <p:sp>
          <p:nvSpPr>
            <p:cNvPr id="83999" name="Rectangle 31"/>
            <p:cNvSpPr>
              <a:spLocks noChangeArrowheads="1"/>
            </p:cNvSpPr>
            <p:nvPr/>
          </p:nvSpPr>
          <p:spPr bwMode="auto">
            <a:xfrm>
              <a:off x="4582" y="1835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L</a:t>
              </a:r>
              <a:endParaRPr lang="en-US" b="0"/>
            </a:p>
          </p:txBody>
        </p:sp>
        <p:sp>
          <p:nvSpPr>
            <p:cNvPr id="84000" name="Rectangle 32"/>
            <p:cNvSpPr>
              <a:spLocks noChangeArrowheads="1"/>
            </p:cNvSpPr>
            <p:nvPr/>
          </p:nvSpPr>
          <p:spPr bwMode="auto">
            <a:xfrm>
              <a:off x="4252" y="1287"/>
              <a:ext cx="14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W</a:t>
              </a:r>
              <a:endParaRPr lang="en-US" b="0"/>
            </a:p>
          </p:txBody>
        </p:sp>
        <p:grpSp>
          <p:nvGrpSpPr>
            <p:cNvPr id="84001" name="Group 33"/>
            <p:cNvGrpSpPr>
              <a:grpSpLocks/>
            </p:cNvGrpSpPr>
            <p:nvPr/>
          </p:nvGrpSpPr>
          <p:grpSpPr bwMode="auto">
            <a:xfrm>
              <a:off x="3863" y="1242"/>
              <a:ext cx="125" cy="241"/>
              <a:chOff x="3863" y="1242"/>
              <a:chExt cx="125" cy="241"/>
            </a:xfrm>
          </p:grpSpPr>
          <p:sp>
            <p:nvSpPr>
              <p:cNvPr id="84002" name="Rectangle 34"/>
              <p:cNvSpPr>
                <a:spLocks noChangeArrowheads="1"/>
              </p:cNvSpPr>
              <p:nvPr/>
            </p:nvSpPr>
            <p:spPr bwMode="auto">
              <a:xfrm>
                <a:off x="3928" y="1339"/>
                <a:ext cx="60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 i="1">
                    <a:solidFill>
                      <a:srgbClr val="000000"/>
                    </a:solidFill>
                  </a:rPr>
                  <a:t>o</a:t>
                </a:r>
                <a:endParaRPr lang="en-US" b="0"/>
              </a:p>
            </p:txBody>
          </p:sp>
          <p:sp>
            <p:nvSpPr>
              <p:cNvPr id="84003" name="Rectangle 35"/>
              <p:cNvSpPr>
                <a:spLocks noChangeArrowheads="1"/>
              </p:cNvSpPr>
              <p:nvPr/>
            </p:nvSpPr>
            <p:spPr bwMode="auto">
              <a:xfrm>
                <a:off x="3863" y="1269"/>
                <a:ext cx="8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84004" name="Rectangle 36"/>
              <p:cNvSpPr>
                <a:spLocks noChangeArrowheads="1"/>
              </p:cNvSpPr>
              <p:nvPr/>
            </p:nvSpPr>
            <p:spPr bwMode="auto">
              <a:xfrm>
                <a:off x="3948" y="1242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84005" name="Rectangle 37"/>
              <p:cNvSpPr>
                <a:spLocks noChangeArrowheads="1"/>
              </p:cNvSpPr>
              <p:nvPr/>
            </p:nvSpPr>
            <p:spPr bwMode="auto">
              <a:xfrm>
                <a:off x="3930" y="1242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grpSp>
          <p:nvGrpSpPr>
            <p:cNvPr id="84006" name="Group 38"/>
            <p:cNvGrpSpPr>
              <a:grpSpLocks/>
            </p:cNvGrpSpPr>
            <p:nvPr/>
          </p:nvGrpSpPr>
          <p:grpSpPr bwMode="auto">
            <a:xfrm>
              <a:off x="4516" y="525"/>
              <a:ext cx="272" cy="200"/>
              <a:chOff x="4516" y="525"/>
              <a:chExt cx="272" cy="200"/>
            </a:xfrm>
          </p:grpSpPr>
          <p:sp>
            <p:nvSpPr>
              <p:cNvPr id="84007" name="Rectangle 39"/>
              <p:cNvSpPr>
                <a:spLocks noChangeArrowheads="1"/>
              </p:cNvSpPr>
              <p:nvPr/>
            </p:nvSpPr>
            <p:spPr bwMode="auto">
              <a:xfrm>
                <a:off x="4702" y="581"/>
                <a:ext cx="86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5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b="0"/>
              </a:p>
            </p:txBody>
          </p:sp>
          <p:sp>
            <p:nvSpPr>
              <p:cNvPr id="84008" name="Rectangle 40"/>
              <p:cNvSpPr>
                <a:spLocks noChangeArrowheads="1"/>
              </p:cNvSpPr>
              <p:nvPr/>
            </p:nvSpPr>
            <p:spPr bwMode="auto">
              <a:xfrm>
                <a:off x="4629" y="52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b="0"/>
              </a:p>
            </p:txBody>
          </p:sp>
          <p:sp>
            <p:nvSpPr>
              <p:cNvPr id="84009" name="Rectangle 41"/>
              <p:cNvSpPr>
                <a:spLocks noChangeArrowheads="1"/>
              </p:cNvSpPr>
              <p:nvPr/>
            </p:nvSpPr>
            <p:spPr bwMode="auto">
              <a:xfrm>
                <a:off x="4516" y="52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b="0"/>
              </a:p>
            </p:txBody>
          </p:sp>
          <p:sp>
            <p:nvSpPr>
              <p:cNvPr id="84010" name="Rectangle 42"/>
              <p:cNvSpPr>
                <a:spLocks noChangeArrowheads="1"/>
              </p:cNvSpPr>
              <p:nvPr/>
            </p:nvSpPr>
            <p:spPr bwMode="auto">
              <a:xfrm>
                <a:off x="4590" y="52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b="0"/>
              </a:p>
            </p:txBody>
          </p:sp>
        </p:grpSp>
        <p:sp>
          <p:nvSpPr>
            <p:cNvPr id="84011" name="Rectangle 43"/>
            <p:cNvSpPr>
              <a:spLocks noChangeArrowheads="1"/>
            </p:cNvSpPr>
            <p:nvPr/>
          </p:nvSpPr>
          <p:spPr bwMode="auto">
            <a:xfrm>
              <a:off x="4118" y="1926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000000"/>
                  </a:solidFill>
                </a:rPr>
                <a:t>0</a:t>
              </a:r>
              <a:endParaRPr lang="en-US" b="0"/>
            </a:p>
          </p:txBody>
        </p:sp>
      </p:grpSp>
      <p:sp>
        <p:nvSpPr>
          <p:cNvPr id="84015" name="Rectangle 47"/>
          <p:cNvSpPr>
            <a:spLocks noChangeArrowheads="1"/>
          </p:cNvSpPr>
          <p:nvPr/>
        </p:nvSpPr>
        <p:spPr bwMode="auto">
          <a:xfrm>
            <a:off x="425321" y="3144129"/>
            <a:ext cx="566737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600" dirty="0" smtClean="0">
                <a:solidFill>
                  <a:srgbClr val="000000"/>
                </a:solidFill>
              </a:rPr>
              <a:t>Problem </a:t>
            </a:r>
            <a:r>
              <a:rPr lang="en-US" sz="2600" dirty="0">
                <a:solidFill>
                  <a:srgbClr val="000000"/>
                </a:solidFill>
              </a:rPr>
              <a:t>with 4 NHBC is </a:t>
            </a:r>
            <a:r>
              <a:rPr lang="en-US" sz="2600" dirty="0" smtClean="0">
                <a:solidFill>
                  <a:srgbClr val="000000"/>
                </a:solidFill>
              </a:rPr>
              <a:t>decomposed into </a:t>
            </a:r>
            <a:r>
              <a:rPr lang="en-US" sz="2600" dirty="0">
                <a:solidFill>
                  <a:srgbClr val="000000"/>
                </a:solidFill>
              </a:rPr>
              <a:t>4 problems each having one NHBC</a:t>
            </a:r>
          </a:p>
        </p:txBody>
      </p:sp>
      <p:sp>
        <p:nvSpPr>
          <p:cNvPr id="84016" name="Rectangle 48"/>
          <p:cNvSpPr>
            <a:spLocks noChangeArrowheads="1"/>
          </p:cNvSpPr>
          <p:nvPr/>
        </p:nvSpPr>
        <p:spPr bwMode="auto">
          <a:xfrm>
            <a:off x="287884" y="4176157"/>
            <a:ext cx="173797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</a:t>
            </a:r>
            <a:r>
              <a:rPr lang="en-US" sz="2600" dirty="0" smtClean="0">
                <a:solidFill>
                  <a:srgbClr val="000000"/>
                </a:solidFill>
              </a:rPr>
              <a:t>PDE</a:t>
            </a:r>
            <a:endParaRPr lang="en-US" sz="2600" dirty="0">
              <a:solidFill>
                <a:srgbClr val="000000"/>
              </a:solidFill>
            </a:endParaRPr>
          </a:p>
        </p:txBody>
      </p:sp>
      <p:graphicFrame>
        <p:nvGraphicFramePr>
          <p:cNvPr id="84017" name="Object 49"/>
          <p:cNvGraphicFramePr>
            <a:graphicFrameLocks noChangeAspect="1"/>
          </p:cNvGraphicFramePr>
          <p:nvPr>
            <p:extLst/>
          </p:nvPr>
        </p:nvGraphicFramePr>
        <p:xfrm>
          <a:off x="2246137" y="4572794"/>
          <a:ext cx="23336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086" name="Equation" r:id="rId4" imgW="965160" imgH="482400" progId="Equation.3">
                  <p:embed/>
                </p:oleObj>
              </mc:Choice>
              <mc:Fallback>
                <p:oleObj name="Equation" r:id="rId4" imgW="9651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6137" y="4572794"/>
                        <a:ext cx="2333625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8" name="Group 6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7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6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7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70" name="Group 6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7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7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7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6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3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 autoUpdateAnimBg="0"/>
      <p:bldP spid="83974" grpId="0" autoUpdateAnimBg="0"/>
      <p:bldP spid="84015" grpId="0" autoUpdateAnimBg="0"/>
      <p:bldP spid="8401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2928545" y="286051"/>
            <a:ext cx="30989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 dirty="0">
                <a:solidFill>
                  <a:srgbClr val="000000"/>
                </a:solidFill>
              </a:rPr>
              <a:t>	</a:t>
            </a:r>
            <a:r>
              <a:rPr lang="en-US" sz="2600" dirty="0" smtClean="0">
                <a:solidFill>
                  <a:srgbClr val="000000"/>
                </a:solidFill>
              </a:rPr>
              <a:t>The </a:t>
            </a:r>
            <a:r>
              <a:rPr lang="en-US" sz="3200" dirty="0" smtClean="0">
                <a:solidFill>
                  <a:schemeClr val="accent2"/>
                </a:solidFill>
              </a:rPr>
              <a:t>Solution</a:t>
            </a:r>
            <a:endParaRPr lang="en-US" sz="3200" dirty="0">
              <a:solidFill>
                <a:schemeClr val="accent2"/>
              </a:solidFill>
            </a:endParaRPr>
          </a:p>
        </p:txBody>
      </p:sp>
      <p:graphicFrame>
        <p:nvGraphicFramePr>
          <p:cNvPr id="84995" name="Object 3"/>
          <p:cNvGraphicFramePr>
            <a:graphicFrameLocks noChangeAspect="1"/>
          </p:cNvGraphicFramePr>
          <p:nvPr/>
        </p:nvGraphicFramePr>
        <p:xfrm>
          <a:off x="838200" y="990600"/>
          <a:ext cx="743902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8110" name="Equation" r:id="rId4" imgW="3073320" imgH="253800" progId="Equation.3">
                  <p:embed/>
                </p:oleObj>
              </mc:Choice>
              <mc:Fallback>
                <p:oleObj name="Equation" r:id="rId4" imgW="30733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990600"/>
                        <a:ext cx="743902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4996" name="Group 4"/>
          <p:cNvGrpSpPr>
            <a:grpSpLocks/>
          </p:cNvGrpSpPr>
          <p:nvPr/>
        </p:nvGrpSpPr>
        <p:grpSpPr bwMode="auto">
          <a:xfrm>
            <a:off x="2057400" y="1828800"/>
            <a:ext cx="5067300" cy="2152650"/>
            <a:chOff x="1392" y="480"/>
            <a:chExt cx="3395" cy="1526"/>
          </a:xfrm>
        </p:grpSpPr>
        <p:grpSp>
          <p:nvGrpSpPr>
            <p:cNvPr id="84997" name="Group 5"/>
            <p:cNvGrpSpPr>
              <a:grpSpLocks/>
            </p:cNvGrpSpPr>
            <p:nvPr/>
          </p:nvGrpSpPr>
          <p:grpSpPr bwMode="auto">
            <a:xfrm>
              <a:off x="1392" y="480"/>
              <a:ext cx="1766" cy="1526"/>
              <a:chOff x="1392" y="480"/>
              <a:chExt cx="1766" cy="1526"/>
            </a:xfrm>
          </p:grpSpPr>
          <p:sp>
            <p:nvSpPr>
              <p:cNvPr id="84998" name="Rectangle 6"/>
              <p:cNvSpPr>
                <a:spLocks noChangeArrowheads="1"/>
              </p:cNvSpPr>
              <p:nvPr/>
            </p:nvSpPr>
            <p:spPr bwMode="auto">
              <a:xfrm>
                <a:off x="1741" y="740"/>
                <a:ext cx="809" cy="1075"/>
              </a:xfrm>
              <a:prstGeom prst="rect">
                <a:avLst/>
              </a:prstGeom>
              <a:solidFill>
                <a:srgbClr val="99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4999" name="Freeform 7"/>
              <p:cNvSpPr>
                <a:spLocks/>
              </p:cNvSpPr>
              <p:nvPr/>
            </p:nvSpPr>
            <p:spPr bwMode="auto">
              <a:xfrm>
                <a:off x="1736" y="735"/>
                <a:ext cx="817" cy="1084"/>
              </a:xfrm>
              <a:custGeom>
                <a:avLst/>
                <a:gdLst>
                  <a:gd name="T0" fmla="*/ 5 w 817"/>
                  <a:gd name="T1" fmla="*/ 0 h 1084"/>
                  <a:gd name="T2" fmla="*/ 4 w 817"/>
                  <a:gd name="T3" fmla="*/ 0 h 1084"/>
                  <a:gd name="T4" fmla="*/ 0 w 817"/>
                  <a:gd name="T5" fmla="*/ 3 h 1084"/>
                  <a:gd name="T6" fmla="*/ 0 w 817"/>
                  <a:gd name="T7" fmla="*/ 1082 h 1084"/>
                  <a:gd name="T8" fmla="*/ 2 w 817"/>
                  <a:gd name="T9" fmla="*/ 1082 h 1084"/>
                  <a:gd name="T10" fmla="*/ 4 w 817"/>
                  <a:gd name="T11" fmla="*/ 1084 h 1084"/>
                  <a:gd name="T12" fmla="*/ 816 w 817"/>
                  <a:gd name="T13" fmla="*/ 1084 h 1084"/>
                  <a:gd name="T14" fmla="*/ 816 w 817"/>
                  <a:gd name="T15" fmla="*/ 1082 h 1084"/>
                  <a:gd name="T16" fmla="*/ 817 w 817"/>
                  <a:gd name="T17" fmla="*/ 1082 h 1084"/>
                  <a:gd name="T18" fmla="*/ 817 w 817"/>
                  <a:gd name="T19" fmla="*/ 3 h 1084"/>
                  <a:gd name="T20" fmla="*/ 816 w 817"/>
                  <a:gd name="T21" fmla="*/ 1 h 1084"/>
                  <a:gd name="T22" fmla="*/ 816 w 817"/>
                  <a:gd name="T23" fmla="*/ 0 h 1084"/>
                  <a:gd name="T24" fmla="*/ 812 w 817"/>
                  <a:gd name="T25" fmla="*/ 0 h 1084"/>
                  <a:gd name="T26" fmla="*/ 5 w 817"/>
                  <a:gd name="T27" fmla="*/ 0 h 1084"/>
                  <a:gd name="T28" fmla="*/ 5 w 817"/>
                  <a:gd name="T29" fmla="*/ 10 h 1084"/>
                  <a:gd name="T30" fmla="*/ 812 w 817"/>
                  <a:gd name="T31" fmla="*/ 10 h 1084"/>
                  <a:gd name="T32" fmla="*/ 807 w 817"/>
                  <a:gd name="T33" fmla="*/ 5 h 1084"/>
                  <a:gd name="T34" fmla="*/ 807 w 817"/>
                  <a:gd name="T35" fmla="*/ 1079 h 1084"/>
                  <a:gd name="T36" fmla="*/ 812 w 817"/>
                  <a:gd name="T37" fmla="*/ 1073 h 1084"/>
                  <a:gd name="T38" fmla="*/ 5 w 817"/>
                  <a:gd name="T39" fmla="*/ 1073 h 1084"/>
                  <a:gd name="T40" fmla="*/ 11 w 817"/>
                  <a:gd name="T41" fmla="*/ 1079 h 1084"/>
                  <a:gd name="T42" fmla="*/ 11 w 817"/>
                  <a:gd name="T43" fmla="*/ 5 h 1084"/>
                  <a:gd name="T44" fmla="*/ 5 w 817"/>
                  <a:gd name="T45" fmla="*/ 10 h 1084"/>
                  <a:gd name="T46" fmla="*/ 5 w 817"/>
                  <a:gd name="T47" fmla="*/ 0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17" h="1084">
                    <a:moveTo>
                      <a:pt x="5" y="0"/>
                    </a:moveTo>
                    <a:lnTo>
                      <a:pt x="4" y="0"/>
                    </a:lnTo>
                    <a:lnTo>
                      <a:pt x="0" y="3"/>
                    </a:lnTo>
                    <a:lnTo>
                      <a:pt x="0" y="1082"/>
                    </a:lnTo>
                    <a:lnTo>
                      <a:pt x="2" y="1082"/>
                    </a:lnTo>
                    <a:lnTo>
                      <a:pt x="4" y="1084"/>
                    </a:lnTo>
                    <a:lnTo>
                      <a:pt x="816" y="1084"/>
                    </a:lnTo>
                    <a:lnTo>
                      <a:pt x="816" y="1082"/>
                    </a:lnTo>
                    <a:lnTo>
                      <a:pt x="817" y="1082"/>
                    </a:lnTo>
                    <a:lnTo>
                      <a:pt x="817" y="3"/>
                    </a:lnTo>
                    <a:lnTo>
                      <a:pt x="816" y="1"/>
                    </a:lnTo>
                    <a:lnTo>
                      <a:pt x="816" y="0"/>
                    </a:lnTo>
                    <a:lnTo>
                      <a:pt x="812" y="0"/>
                    </a:lnTo>
                    <a:lnTo>
                      <a:pt x="5" y="0"/>
                    </a:lnTo>
                    <a:lnTo>
                      <a:pt x="5" y="10"/>
                    </a:lnTo>
                    <a:lnTo>
                      <a:pt x="812" y="10"/>
                    </a:lnTo>
                    <a:lnTo>
                      <a:pt x="807" y="5"/>
                    </a:lnTo>
                    <a:lnTo>
                      <a:pt x="807" y="1079"/>
                    </a:lnTo>
                    <a:lnTo>
                      <a:pt x="812" y="1073"/>
                    </a:lnTo>
                    <a:lnTo>
                      <a:pt x="5" y="1073"/>
                    </a:lnTo>
                    <a:lnTo>
                      <a:pt x="11" y="1079"/>
                    </a:lnTo>
                    <a:lnTo>
                      <a:pt x="11" y="5"/>
                    </a:lnTo>
                    <a:lnTo>
                      <a:pt x="5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0" name="Freeform 8"/>
              <p:cNvSpPr>
                <a:spLocks/>
              </p:cNvSpPr>
              <p:nvPr/>
            </p:nvSpPr>
            <p:spPr bwMode="auto">
              <a:xfrm>
                <a:off x="1736" y="571"/>
                <a:ext cx="13" cy="174"/>
              </a:xfrm>
              <a:custGeom>
                <a:avLst/>
                <a:gdLst>
                  <a:gd name="T0" fmla="*/ 0 w 13"/>
                  <a:gd name="T1" fmla="*/ 169 h 174"/>
                  <a:gd name="T2" fmla="*/ 0 w 13"/>
                  <a:gd name="T3" fmla="*/ 171 h 174"/>
                  <a:gd name="T4" fmla="*/ 2 w 13"/>
                  <a:gd name="T5" fmla="*/ 173 h 174"/>
                  <a:gd name="T6" fmla="*/ 2 w 13"/>
                  <a:gd name="T7" fmla="*/ 174 h 174"/>
                  <a:gd name="T8" fmla="*/ 7 w 13"/>
                  <a:gd name="T9" fmla="*/ 174 h 174"/>
                  <a:gd name="T10" fmla="*/ 9 w 13"/>
                  <a:gd name="T11" fmla="*/ 173 h 174"/>
                  <a:gd name="T12" fmla="*/ 11 w 13"/>
                  <a:gd name="T13" fmla="*/ 173 h 174"/>
                  <a:gd name="T14" fmla="*/ 11 w 13"/>
                  <a:gd name="T15" fmla="*/ 169 h 174"/>
                  <a:gd name="T16" fmla="*/ 13 w 13"/>
                  <a:gd name="T17" fmla="*/ 5 h 174"/>
                  <a:gd name="T18" fmla="*/ 13 w 13"/>
                  <a:gd name="T19" fmla="*/ 3 h 174"/>
                  <a:gd name="T20" fmla="*/ 11 w 13"/>
                  <a:gd name="T21" fmla="*/ 2 h 174"/>
                  <a:gd name="T22" fmla="*/ 11 w 13"/>
                  <a:gd name="T23" fmla="*/ 0 h 174"/>
                  <a:gd name="T24" fmla="*/ 5 w 13"/>
                  <a:gd name="T25" fmla="*/ 0 h 174"/>
                  <a:gd name="T26" fmla="*/ 4 w 13"/>
                  <a:gd name="T27" fmla="*/ 2 h 174"/>
                  <a:gd name="T28" fmla="*/ 2 w 13"/>
                  <a:gd name="T29" fmla="*/ 2 h 174"/>
                  <a:gd name="T30" fmla="*/ 2 w 13"/>
                  <a:gd name="T31" fmla="*/ 5 h 174"/>
                  <a:gd name="T32" fmla="*/ 0 w 13"/>
                  <a:gd name="T33" fmla="*/ 16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74">
                    <a:moveTo>
                      <a:pt x="0" y="169"/>
                    </a:moveTo>
                    <a:lnTo>
                      <a:pt x="0" y="171"/>
                    </a:lnTo>
                    <a:lnTo>
                      <a:pt x="2" y="173"/>
                    </a:lnTo>
                    <a:lnTo>
                      <a:pt x="2" y="174"/>
                    </a:lnTo>
                    <a:lnTo>
                      <a:pt x="7" y="174"/>
                    </a:lnTo>
                    <a:lnTo>
                      <a:pt x="9" y="173"/>
                    </a:lnTo>
                    <a:lnTo>
                      <a:pt x="11" y="173"/>
                    </a:lnTo>
                    <a:lnTo>
                      <a:pt x="11" y="169"/>
                    </a:lnTo>
                    <a:lnTo>
                      <a:pt x="13" y="5"/>
                    </a:lnTo>
                    <a:lnTo>
                      <a:pt x="13" y="3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1" name="Freeform 9"/>
              <p:cNvSpPr>
                <a:spLocks/>
              </p:cNvSpPr>
              <p:nvPr/>
            </p:nvSpPr>
            <p:spPr bwMode="auto">
              <a:xfrm>
                <a:off x="1716" y="576"/>
                <a:ext cx="52" cy="68"/>
              </a:xfrm>
              <a:custGeom>
                <a:avLst/>
                <a:gdLst>
                  <a:gd name="T0" fmla="*/ 0 w 52"/>
                  <a:gd name="T1" fmla="*/ 66 h 68"/>
                  <a:gd name="T2" fmla="*/ 27 w 52"/>
                  <a:gd name="T3" fmla="*/ 0 h 68"/>
                  <a:gd name="T4" fmla="*/ 52 w 52"/>
                  <a:gd name="T5" fmla="*/ 68 h 68"/>
                  <a:gd name="T6" fmla="*/ 27 w 52"/>
                  <a:gd name="T7" fmla="*/ 34 h 68"/>
                  <a:gd name="T8" fmla="*/ 0 w 52"/>
                  <a:gd name="T9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68">
                    <a:moveTo>
                      <a:pt x="0" y="66"/>
                    </a:moveTo>
                    <a:lnTo>
                      <a:pt x="27" y="0"/>
                    </a:lnTo>
                    <a:lnTo>
                      <a:pt x="52" y="68"/>
                    </a:lnTo>
                    <a:lnTo>
                      <a:pt x="27" y="34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2" name="Freeform 10"/>
              <p:cNvSpPr>
                <a:spLocks/>
              </p:cNvSpPr>
              <p:nvPr/>
            </p:nvSpPr>
            <p:spPr bwMode="auto">
              <a:xfrm>
                <a:off x="1711" y="571"/>
                <a:ext cx="63" cy="78"/>
              </a:xfrm>
              <a:custGeom>
                <a:avLst/>
                <a:gdLst>
                  <a:gd name="T0" fmla="*/ 2 w 63"/>
                  <a:gd name="T1" fmla="*/ 67 h 78"/>
                  <a:gd name="T2" fmla="*/ 11 w 63"/>
                  <a:gd name="T3" fmla="*/ 73 h 78"/>
                  <a:gd name="T4" fmla="*/ 38 w 63"/>
                  <a:gd name="T5" fmla="*/ 7 h 78"/>
                  <a:gd name="T6" fmla="*/ 27 w 63"/>
                  <a:gd name="T7" fmla="*/ 7 h 78"/>
                  <a:gd name="T8" fmla="*/ 52 w 63"/>
                  <a:gd name="T9" fmla="*/ 75 h 78"/>
                  <a:gd name="T10" fmla="*/ 61 w 63"/>
                  <a:gd name="T11" fmla="*/ 69 h 78"/>
                  <a:gd name="T12" fmla="*/ 36 w 63"/>
                  <a:gd name="T13" fmla="*/ 35 h 78"/>
                  <a:gd name="T14" fmla="*/ 34 w 63"/>
                  <a:gd name="T15" fmla="*/ 34 h 78"/>
                  <a:gd name="T16" fmla="*/ 30 w 63"/>
                  <a:gd name="T17" fmla="*/ 34 h 78"/>
                  <a:gd name="T18" fmla="*/ 29 w 63"/>
                  <a:gd name="T19" fmla="*/ 35 h 78"/>
                  <a:gd name="T20" fmla="*/ 2 w 63"/>
                  <a:gd name="T21" fmla="*/ 67 h 78"/>
                  <a:gd name="T22" fmla="*/ 9 w 63"/>
                  <a:gd name="T23" fmla="*/ 75 h 78"/>
                  <a:gd name="T24" fmla="*/ 36 w 63"/>
                  <a:gd name="T25" fmla="*/ 43 h 78"/>
                  <a:gd name="T26" fmla="*/ 29 w 63"/>
                  <a:gd name="T27" fmla="*/ 43 h 78"/>
                  <a:gd name="T28" fmla="*/ 54 w 63"/>
                  <a:gd name="T29" fmla="*/ 76 h 78"/>
                  <a:gd name="T30" fmla="*/ 55 w 63"/>
                  <a:gd name="T31" fmla="*/ 78 h 78"/>
                  <a:gd name="T32" fmla="*/ 57 w 63"/>
                  <a:gd name="T33" fmla="*/ 78 h 78"/>
                  <a:gd name="T34" fmla="*/ 59 w 63"/>
                  <a:gd name="T35" fmla="*/ 78 h 78"/>
                  <a:gd name="T36" fmla="*/ 61 w 63"/>
                  <a:gd name="T37" fmla="*/ 76 h 78"/>
                  <a:gd name="T38" fmla="*/ 63 w 63"/>
                  <a:gd name="T39" fmla="*/ 75 h 78"/>
                  <a:gd name="T40" fmla="*/ 63 w 63"/>
                  <a:gd name="T41" fmla="*/ 73 h 78"/>
                  <a:gd name="T42" fmla="*/ 63 w 63"/>
                  <a:gd name="T43" fmla="*/ 71 h 78"/>
                  <a:gd name="T44" fmla="*/ 38 w 63"/>
                  <a:gd name="T45" fmla="*/ 3 h 78"/>
                  <a:gd name="T46" fmla="*/ 36 w 63"/>
                  <a:gd name="T47" fmla="*/ 2 h 78"/>
                  <a:gd name="T48" fmla="*/ 34 w 63"/>
                  <a:gd name="T49" fmla="*/ 0 h 78"/>
                  <a:gd name="T50" fmla="*/ 32 w 63"/>
                  <a:gd name="T51" fmla="*/ 0 h 78"/>
                  <a:gd name="T52" fmla="*/ 30 w 63"/>
                  <a:gd name="T53" fmla="*/ 0 h 78"/>
                  <a:gd name="T54" fmla="*/ 29 w 63"/>
                  <a:gd name="T55" fmla="*/ 2 h 78"/>
                  <a:gd name="T56" fmla="*/ 27 w 63"/>
                  <a:gd name="T57" fmla="*/ 3 h 78"/>
                  <a:gd name="T58" fmla="*/ 0 w 63"/>
                  <a:gd name="T59" fmla="*/ 69 h 78"/>
                  <a:gd name="T60" fmla="*/ 0 w 63"/>
                  <a:gd name="T61" fmla="*/ 71 h 78"/>
                  <a:gd name="T62" fmla="*/ 0 w 63"/>
                  <a:gd name="T63" fmla="*/ 73 h 78"/>
                  <a:gd name="T64" fmla="*/ 2 w 63"/>
                  <a:gd name="T65" fmla="*/ 75 h 78"/>
                  <a:gd name="T66" fmla="*/ 4 w 63"/>
                  <a:gd name="T67" fmla="*/ 76 h 78"/>
                  <a:gd name="T68" fmla="*/ 5 w 63"/>
                  <a:gd name="T69" fmla="*/ 76 h 78"/>
                  <a:gd name="T70" fmla="*/ 7 w 63"/>
                  <a:gd name="T71" fmla="*/ 76 h 78"/>
                  <a:gd name="T72" fmla="*/ 9 w 63"/>
                  <a:gd name="T73" fmla="*/ 75 h 78"/>
                  <a:gd name="T74" fmla="*/ 2 w 63"/>
                  <a:gd name="T75" fmla="*/ 6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3" h="78">
                    <a:moveTo>
                      <a:pt x="2" y="67"/>
                    </a:moveTo>
                    <a:lnTo>
                      <a:pt x="11" y="73"/>
                    </a:lnTo>
                    <a:lnTo>
                      <a:pt x="38" y="7"/>
                    </a:lnTo>
                    <a:lnTo>
                      <a:pt x="27" y="7"/>
                    </a:lnTo>
                    <a:lnTo>
                      <a:pt x="52" y="75"/>
                    </a:lnTo>
                    <a:lnTo>
                      <a:pt x="61" y="69"/>
                    </a:lnTo>
                    <a:lnTo>
                      <a:pt x="36" y="35"/>
                    </a:lnTo>
                    <a:lnTo>
                      <a:pt x="34" y="34"/>
                    </a:lnTo>
                    <a:lnTo>
                      <a:pt x="30" y="34"/>
                    </a:lnTo>
                    <a:lnTo>
                      <a:pt x="29" y="35"/>
                    </a:lnTo>
                    <a:lnTo>
                      <a:pt x="2" y="67"/>
                    </a:lnTo>
                    <a:lnTo>
                      <a:pt x="9" y="75"/>
                    </a:lnTo>
                    <a:lnTo>
                      <a:pt x="36" y="43"/>
                    </a:lnTo>
                    <a:lnTo>
                      <a:pt x="29" y="43"/>
                    </a:lnTo>
                    <a:lnTo>
                      <a:pt x="54" y="76"/>
                    </a:lnTo>
                    <a:lnTo>
                      <a:pt x="55" y="78"/>
                    </a:lnTo>
                    <a:lnTo>
                      <a:pt x="57" y="78"/>
                    </a:lnTo>
                    <a:lnTo>
                      <a:pt x="59" y="78"/>
                    </a:lnTo>
                    <a:lnTo>
                      <a:pt x="61" y="76"/>
                    </a:lnTo>
                    <a:lnTo>
                      <a:pt x="63" y="75"/>
                    </a:lnTo>
                    <a:lnTo>
                      <a:pt x="63" y="73"/>
                    </a:lnTo>
                    <a:lnTo>
                      <a:pt x="63" y="71"/>
                    </a:lnTo>
                    <a:lnTo>
                      <a:pt x="38" y="3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9" y="2"/>
                    </a:lnTo>
                    <a:lnTo>
                      <a:pt x="27" y="3"/>
                    </a:lnTo>
                    <a:lnTo>
                      <a:pt x="0" y="69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2" y="75"/>
                    </a:lnTo>
                    <a:lnTo>
                      <a:pt x="4" y="76"/>
                    </a:lnTo>
                    <a:lnTo>
                      <a:pt x="5" y="76"/>
                    </a:lnTo>
                    <a:lnTo>
                      <a:pt x="7" y="76"/>
                    </a:lnTo>
                    <a:lnTo>
                      <a:pt x="9" y="75"/>
                    </a:lnTo>
                    <a:lnTo>
                      <a:pt x="2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3" name="Freeform 11"/>
              <p:cNvSpPr>
                <a:spLocks/>
              </p:cNvSpPr>
              <p:nvPr/>
            </p:nvSpPr>
            <p:spPr bwMode="auto">
              <a:xfrm>
                <a:off x="2543" y="1808"/>
                <a:ext cx="194" cy="15"/>
              </a:xfrm>
              <a:custGeom>
                <a:avLst/>
                <a:gdLst>
                  <a:gd name="T0" fmla="*/ 5 w 194"/>
                  <a:gd name="T1" fmla="*/ 0 h 15"/>
                  <a:gd name="T2" fmla="*/ 3 w 194"/>
                  <a:gd name="T3" fmla="*/ 0 h 15"/>
                  <a:gd name="T4" fmla="*/ 1 w 194"/>
                  <a:gd name="T5" fmla="*/ 2 h 15"/>
                  <a:gd name="T6" fmla="*/ 0 w 194"/>
                  <a:gd name="T7" fmla="*/ 2 h 15"/>
                  <a:gd name="T8" fmla="*/ 0 w 194"/>
                  <a:gd name="T9" fmla="*/ 7 h 15"/>
                  <a:gd name="T10" fmla="*/ 1 w 194"/>
                  <a:gd name="T11" fmla="*/ 9 h 15"/>
                  <a:gd name="T12" fmla="*/ 1 w 194"/>
                  <a:gd name="T13" fmla="*/ 11 h 15"/>
                  <a:gd name="T14" fmla="*/ 5 w 194"/>
                  <a:gd name="T15" fmla="*/ 11 h 15"/>
                  <a:gd name="T16" fmla="*/ 189 w 194"/>
                  <a:gd name="T17" fmla="*/ 15 h 15"/>
                  <a:gd name="T18" fmla="*/ 191 w 194"/>
                  <a:gd name="T19" fmla="*/ 15 h 15"/>
                  <a:gd name="T20" fmla="*/ 192 w 194"/>
                  <a:gd name="T21" fmla="*/ 13 h 15"/>
                  <a:gd name="T22" fmla="*/ 194 w 194"/>
                  <a:gd name="T23" fmla="*/ 13 h 15"/>
                  <a:gd name="T24" fmla="*/ 194 w 194"/>
                  <a:gd name="T25" fmla="*/ 7 h 15"/>
                  <a:gd name="T26" fmla="*/ 192 w 194"/>
                  <a:gd name="T27" fmla="*/ 6 h 15"/>
                  <a:gd name="T28" fmla="*/ 192 w 194"/>
                  <a:gd name="T29" fmla="*/ 4 h 15"/>
                  <a:gd name="T30" fmla="*/ 189 w 194"/>
                  <a:gd name="T31" fmla="*/ 4 h 15"/>
                  <a:gd name="T32" fmla="*/ 5 w 194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4" h="15">
                    <a:moveTo>
                      <a:pt x="5" y="0"/>
                    </a:move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5" y="11"/>
                    </a:lnTo>
                    <a:lnTo>
                      <a:pt x="189" y="15"/>
                    </a:lnTo>
                    <a:lnTo>
                      <a:pt x="191" y="15"/>
                    </a:lnTo>
                    <a:lnTo>
                      <a:pt x="192" y="13"/>
                    </a:lnTo>
                    <a:lnTo>
                      <a:pt x="194" y="13"/>
                    </a:lnTo>
                    <a:lnTo>
                      <a:pt x="194" y="7"/>
                    </a:lnTo>
                    <a:lnTo>
                      <a:pt x="192" y="6"/>
                    </a:lnTo>
                    <a:lnTo>
                      <a:pt x="192" y="4"/>
                    </a:lnTo>
                    <a:lnTo>
                      <a:pt x="189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4" name="Freeform 12"/>
              <p:cNvSpPr>
                <a:spLocks/>
              </p:cNvSpPr>
              <p:nvPr/>
            </p:nvSpPr>
            <p:spPr bwMode="auto">
              <a:xfrm>
                <a:off x="2664" y="1791"/>
                <a:ext cx="68" cy="51"/>
              </a:xfrm>
              <a:custGeom>
                <a:avLst/>
                <a:gdLst>
                  <a:gd name="T0" fmla="*/ 0 w 68"/>
                  <a:gd name="T1" fmla="*/ 0 h 51"/>
                  <a:gd name="T2" fmla="*/ 68 w 68"/>
                  <a:gd name="T3" fmla="*/ 26 h 51"/>
                  <a:gd name="T4" fmla="*/ 0 w 68"/>
                  <a:gd name="T5" fmla="*/ 51 h 51"/>
                  <a:gd name="T6" fmla="*/ 34 w 68"/>
                  <a:gd name="T7" fmla="*/ 26 h 51"/>
                  <a:gd name="T8" fmla="*/ 0 w 68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1">
                    <a:moveTo>
                      <a:pt x="0" y="0"/>
                    </a:moveTo>
                    <a:lnTo>
                      <a:pt x="68" y="26"/>
                    </a:lnTo>
                    <a:lnTo>
                      <a:pt x="0" y="51"/>
                    </a:lnTo>
                    <a:lnTo>
                      <a:pt x="34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5" name="Freeform 13"/>
              <p:cNvSpPr>
                <a:spLocks/>
              </p:cNvSpPr>
              <p:nvPr/>
            </p:nvSpPr>
            <p:spPr bwMode="auto">
              <a:xfrm>
                <a:off x="2659" y="1785"/>
                <a:ext cx="78" cy="63"/>
              </a:xfrm>
              <a:custGeom>
                <a:avLst/>
                <a:gdLst>
                  <a:gd name="T0" fmla="*/ 9 w 78"/>
                  <a:gd name="T1" fmla="*/ 2 h 63"/>
                  <a:gd name="T2" fmla="*/ 3 w 78"/>
                  <a:gd name="T3" fmla="*/ 11 h 63"/>
                  <a:gd name="T4" fmla="*/ 71 w 78"/>
                  <a:gd name="T5" fmla="*/ 38 h 63"/>
                  <a:gd name="T6" fmla="*/ 71 w 78"/>
                  <a:gd name="T7" fmla="*/ 27 h 63"/>
                  <a:gd name="T8" fmla="*/ 3 w 78"/>
                  <a:gd name="T9" fmla="*/ 52 h 63"/>
                  <a:gd name="T10" fmla="*/ 9 w 78"/>
                  <a:gd name="T11" fmla="*/ 61 h 63"/>
                  <a:gd name="T12" fmla="*/ 43 w 78"/>
                  <a:gd name="T13" fmla="*/ 36 h 63"/>
                  <a:gd name="T14" fmla="*/ 44 w 78"/>
                  <a:gd name="T15" fmla="*/ 34 h 63"/>
                  <a:gd name="T16" fmla="*/ 44 w 78"/>
                  <a:gd name="T17" fmla="*/ 30 h 63"/>
                  <a:gd name="T18" fmla="*/ 43 w 78"/>
                  <a:gd name="T19" fmla="*/ 29 h 63"/>
                  <a:gd name="T20" fmla="*/ 9 w 78"/>
                  <a:gd name="T21" fmla="*/ 2 h 63"/>
                  <a:gd name="T22" fmla="*/ 1 w 78"/>
                  <a:gd name="T23" fmla="*/ 9 h 63"/>
                  <a:gd name="T24" fmla="*/ 35 w 78"/>
                  <a:gd name="T25" fmla="*/ 36 h 63"/>
                  <a:gd name="T26" fmla="*/ 35 w 78"/>
                  <a:gd name="T27" fmla="*/ 29 h 63"/>
                  <a:gd name="T28" fmla="*/ 1 w 78"/>
                  <a:gd name="T29" fmla="*/ 54 h 63"/>
                  <a:gd name="T30" fmla="*/ 0 w 78"/>
                  <a:gd name="T31" fmla="*/ 55 h 63"/>
                  <a:gd name="T32" fmla="*/ 0 w 78"/>
                  <a:gd name="T33" fmla="*/ 57 h 63"/>
                  <a:gd name="T34" fmla="*/ 0 w 78"/>
                  <a:gd name="T35" fmla="*/ 59 h 63"/>
                  <a:gd name="T36" fmla="*/ 1 w 78"/>
                  <a:gd name="T37" fmla="*/ 61 h 63"/>
                  <a:gd name="T38" fmla="*/ 3 w 78"/>
                  <a:gd name="T39" fmla="*/ 63 h 63"/>
                  <a:gd name="T40" fmla="*/ 5 w 78"/>
                  <a:gd name="T41" fmla="*/ 63 h 63"/>
                  <a:gd name="T42" fmla="*/ 7 w 78"/>
                  <a:gd name="T43" fmla="*/ 63 h 63"/>
                  <a:gd name="T44" fmla="*/ 75 w 78"/>
                  <a:gd name="T45" fmla="*/ 38 h 63"/>
                  <a:gd name="T46" fmla="*/ 76 w 78"/>
                  <a:gd name="T47" fmla="*/ 36 h 63"/>
                  <a:gd name="T48" fmla="*/ 78 w 78"/>
                  <a:gd name="T49" fmla="*/ 34 h 63"/>
                  <a:gd name="T50" fmla="*/ 78 w 78"/>
                  <a:gd name="T51" fmla="*/ 32 h 63"/>
                  <a:gd name="T52" fmla="*/ 78 w 78"/>
                  <a:gd name="T53" fmla="*/ 30 h 63"/>
                  <a:gd name="T54" fmla="*/ 76 w 78"/>
                  <a:gd name="T55" fmla="*/ 29 h 63"/>
                  <a:gd name="T56" fmla="*/ 75 w 78"/>
                  <a:gd name="T57" fmla="*/ 27 h 63"/>
                  <a:gd name="T58" fmla="*/ 7 w 78"/>
                  <a:gd name="T59" fmla="*/ 0 h 63"/>
                  <a:gd name="T60" fmla="*/ 5 w 78"/>
                  <a:gd name="T61" fmla="*/ 0 h 63"/>
                  <a:gd name="T62" fmla="*/ 3 w 78"/>
                  <a:gd name="T63" fmla="*/ 0 h 63"/>
                  <a:gd name="T64" fmla="*/ 1 w 78"/>
                  <a:gd name="T65" fmla="*/ 2 h 63"/>
                  <a:gd name="T66" fmla="*/ 0 w 78"/>
                  <a:gd name="T67" fmla="*/ 4 h 63"/>
                  <a:gd name="T68" fmla="*/ 0 w 78"/>
                  <a:gd name="T69" fmla="*/ 6 h 63"/>
                  <a:gd name="T70" fmla="*/ 0 w 78"/>
                  <a:gd name="T71" fmla="*/ 7 h 63"/>
                  <a:gd name="T72" fmla="*/ 1 w 78"/>
                  <a:gd name="T73" fmla="*/ 9 h 63"/>
                  <a:gd name="T74" fmla="*/ 9 w 78"/>
                  <a:gd name="T75" fmla="*/ 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63">
                    <a:moveTo>
                      <a:pt x="9" y="2"/>
                    </a:moveTo>
                    <a:lnTo>
                      <a:pt x="3" y="11"/>
                    </a:lnTo>
                    <a:lnTo>
                      <a:pt x="71" y="38"/>
                    </a:lnTo>
                    <a:lnTo>
                      <a:pt x="71" y="27"/>
                    </a:lnTo>
                    <a:lnTo>
                      <a:pt x="3" y="52"/>
                    </a:lnTo>
                    <a:lnTo>
                      <a:pt x="9" y="61"/>
                    </a:lnTo>
                    <a:lnTo>
                      <a:pt x="43" y="36"/>
                    </a:lnTo>
                    <a:lnTo>
                      <a:pt x="44" y="34"/>
                    </a:lnTo>
                    <a:lnTo>
                      <a:pt x="44" y="30"/>
                    </a:lnTo>
                    <a:lnTo>
                      <a:pt x="43" y="29"/>
                    </a:lnTo>
                    <a:lnTo>
                      <a:pt x="9" y="2"/>
                    </a:lnTo>
                    <a:lnTo>
                      <a:pt x="1" y="9"/>
                    </a:lnTo>
                    <a:lnTo>
                      <a:pt x="35" y="36"/>
                    </a:lnTo>
                    <a:lnTo>
                      <a:pt x="35" y="29"/>
                    </a:lnTo>
                    <a:lnTo>
                      <a:pt x="1" y="54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3" y="63"/>
                    </a:lnTo>
                    <a:lnTo>
                      <a:pt x="5" y="63"/>
                    </a:lnTo>
                    <a:lnTo>
                      <a:pt x="7" y="63"/>
                    </a:lnTo>
                    <a:lnTo>
                      <a:pt x="75" y="38"/>
                    </a:lnTo>
                    <a:lnTo>
                      <a:pt x="76" y="36"/>
                    </a:lnTo>
                    <a:lnTo>
                      <a:pt x="78" y="34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6" y="29"/>
                    </a:lnTo>
                    <a:lnTo>
                      <a:pt x="75" y="27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6" name="Freeform 14"/>
              <p:cNvSpPr>
                <a:spLocks/>
              </p:cNvSpPr>
              <p:nvPr/>
            </p:nvSpPr>
            <p:spPr bwMode="auto">
              <a:xfrm>
                <a:off x="1531" y="1271"/>
                <a:ext cx="216" cy="12"/>
              </a:xfrm>
              <a:custGeom>
                <a:avLst/>
                <a:gdLst>
                  <a:gd name="T0" fmla="*/ 5 w 216"/>
                  <a:gd name="T1" fmla="*/ 0 h 12"/>
                  <a:gd name="T2" fmla="*/ 3 w 216"/>
                  <a:gd name="T3" fmla="*/ 0 h 12"/>
                  <a:gd name="T4" fmla="*/ 2 w 216"/>
                  <a:gd name="T5" fmla="*/ 1 h 12"/>
                  <a:gd name="T6" fmla="*/ 0 w 216"/>
                  <a:gd name="T7" fmla="*/ 1 h 12"/>
                  <a:gd name="T8" fmla="*/ 0 w 216"/>
                  <a:gd name="T9" fmla="*/ 7 h 12"/>
                  <a:gd name="T10" fmla="*/ 2 w 216"/>
                  <a:gd name="T11" fmla="*/ 9 h 12"/>
                  <a:gd name="T12" fmla="*/ 2 w 216"/>
                  <a:gd name="T13" fmla="*/ 10 h 12"/>
                  <a:gd name="T14" fmla="*/ 5 w 216"/>
                  <a:gd name="T15" fmla="*/ 10 h 12"/>
                  <a:gd name="T16" fmla="*/ 210 w 216"/>
                  <a:gd name="T17" fmla="*/ 12 h 12"/>
                  <a:gd name="T18" fmla="*/ 212 w 216"/>
                  <a:gd name="T19" fmla="*/ 12 h 12"/>
                  <a:gd name="T20" fmla="*/ 214 w 216"/>
                  <a:gd name="T21" fmla="*/ 10 h 12"/>
                  <a:gd name="T22" fmla="*/ 216 w 216"/>
                  <a:gd name="T23" fmla="*/ 10 h 12"/>
                  <a:gd name="T24" fmla="*/ 216 w 216"/>
                  <a:gd name="T25" fmla="*/ 5 h 12"/>
                  <a:gd name="T26" fmla="*/ 214 w 216"/>
                  <a:gd name="T27" fmla="*/ 3 h 12"/>
                  <a:gd name="T28" fmla="*/ 214 w 216"/>
                  <a:gd name="T29" fmla="*/ 1 h 12"/>
                  <a:gd name="T30" fmla="*/ 210 w 216"/>
                  <a:gd name="T31" fmla="*/ 1 h 12"/>
                  <a:gd name="T32" fmla="*/ 5 w 216"/>
                  <a:gd name="T3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6" h="12">
                    <a:moveTo>
                      <a:pt x="5" y="0"/>
                    </a:moveTo>
                    <a:lnTo>
                      <a:pt x="3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5" y="10"/>
                    </a:lnTo>
                    <a:lnTo>
                      <a:pt x="210" y="12"/>
                    </a:lnTo>
                    <a:lnTo>
                      <a:pt x="212" y="12"/>
                    </a:lnTo>
                    <a:lnTo>
                      <a:pt x="214" y="10"/>
                    </a:lnTo>
                    <a:lnTo>
                      <a:pt x="216" y="10"/>
                    </a:lnTo>
                    <a:lnTo>
                      <a:pt x="216" y="5"/>
                    </a:lnTo>
                    <a:lnTo>
                      <a:pt x="214" y="3"/>
                    </a:lnTo>
                    <a:lnTo>
                      <a:pt x="214" y="1"/>
                    </a:lnTo>
                    <a:lnTo>
                      <a:pt x="210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7" name="Freeform 15"/>
              <p:cNvSpPr>
                <a:spLocks/>
              </p:cNvSpPr>
              <p:nvPr/>
            </p:nvSpPr>
            <p:spPr bwMode="auto">
              <a:xfrm>
                <a:off x="1674" y="1251"/>
                <a:ext cx="67" cy="52"/>
              </a:xfrm>
              <a:custGeom>
                <a:avLst/>
                <a:gdLst>
                  <a:gd name="T0" fmla="*/ 0 w 67"/>
                  <a:gd name="T1" fmla="*/ 0 h 52"/>
                  <a:gd name="T2" fmla="*/ 67 w 67"/>
                  <a:gd name="T3" fmla="*/ 27 h 52"/>
                  <a:gd name="T4" fmla="*/ 0 w 67"/>
                  <a:gd name="T5" fmla="*/ 52 h 52"/>
                  <a:gd name="T6" fmla="*/ 34 w 67"/>
                  <a:gd name="T7" fmla="*/ 27 h 52"/>
                  <a:gd name="T8" fmla="*/ 0 w 6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2">
                    <a:moveTo>
                      <a:pt x="0" y="0"/>
                    </a:moveTo>
                    <a:lnTo>
                      <a:pt x="67" y="27"/>
                    </a:lnTo>
                    <a:lnTo>
                      <a:pt x="0" y="52"/>
                    </a:lnTo>
                    <a:lnTo>
                      <a:pt x="34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08" name="Freeform 16"/>
              <p:cNvSpPr>
                <a:spLocks/>
              </p:cNvSpPr>
              <p:nvPr/>
            </p:nvSpPr>
            <p:spPr bwMode="auto">
              <a:xfrm>
                <a:off x="1668" y="1246"/>
                <a:ext cx="79" cy="62"/>
              </a:xfrm>
              <a:custGeom>
                <a:avLst/>
                <a:gdLst>
                  <a:gd name="T0" fmla="*/ 9 w 79"/>
                  <a:gd name="T1" fmla="*/ 1 h 62"/>
                  <a:gd name="T2" fmla="*/ 4 w 79"/>
                  <a:gd name="T3" fmla="*/ 10 h 62"/>
                  <a:gd name="T4" fmla="*/ 72 w 79"/>
                  <a:gd name="T5" fmla="*/ 37 h 62"/>
                  <a:gd name="T6" fmla="*/ 72 w 79"/>
                  <a:gd name="T7" fmla="*/ 26 h 62"/>
                  <a:gd name="T8" fmla="*/ 4 w 79"/>
                  <a:gd name="T9" fmla="*/ 51 h 62"/>
                  <a:gd name="T10" fmla="*/ 9 w 79"/>
                  <a:gd name="T11" fmla="*/ 60 h 62"/>
                  <a:gd name="T12" fmla="*/ 43 w 79"/>
                  <a:gd name="T13" fmla="*/ 35 h 62"/>
                  <a:gd name="T14" fmla="*/ 45 w 79"/>
                  <a:gd name="T15" fmla="*/ 34 h 62"/>
                  <a:gd name="T16" fmla="*/ 45 w 79"/>
                  <a:gd name="T17" fmla="*/ 30 h 62"/>
                  <a:gd name="T18" fmla="*/ 43 w 79"/>
                  <a:gd name="T19" fmla="*/ 28 h 62"/>
                  <a:gd name="T20" fmla="*/ 9 w 79"/>
                  <a:gd name="T21" fmla="*/ 1 h 62"/>
                  <a:gd name="T22" fmla="*/ 2 w 79"/>
                  <a:gd name="T23" fmla="*/ 9 h 62"/>
                  <a:gd name="T24" fmla="*/ 36 w 79"/>
                  <a:gd name="T25" fmla="*/ 35 h 62"/>
                  <a:gd name="T26" fmla="*/ 36 w 79"/>
                  <a:gd name="T27" fmla="*/ 28 h 62"/>
                  <a:gd name="T28" fmla="*/ 2 w 79"/>
                  <a:gd name="T29" fmla="*/ 53 h 62"/>
                  <a:gd name="T30" fmla="*/ 0 w 79"/>
                  <a:gd name="T31" fmla="*/ 55 h 62"/>
                  <a:gd name="T32" fmla="*/ 0 w 79"/>
                  <a:gd name="T33" fmla="*/ 57 h 62"/>
                  <a:gd name="T34" fmla="*/ 0 w 79"/>
                  <a:gd name="T35" fmla="*/ 58 h 62"/>
                  <a:gd name="T36" fmla="*/ 2 w 79"/>
                  <a:gd name="T37" fmla="*/ 60 h 62"/>
                  <a:gd name="T38" fmla="*/ 4 w 79"/>
                  <a:gd name="T39" fmla="*/ 62 h 62"/>
                  <a:gd name="T40" fmla="*/ 6 w 79"/>
                  <a:gd name="T41" fmla="*/ 62 h 62"/>
                  <a:gd name="T42" fmla="*/ 7 w 79"/>
                  <a:gd name="T43" fmla="*/ 62 h 62"/>
                  <a:gd name="T44" fmla="*/ 75 w 79"/>
                  <a:gd name="T45" fmla="*/ 37 h 62"/>
                  <a:gd name="T46" fmla="*/ 77 w 79"/>
                  <a:gd name="T47" fmla="*/ 35 h 62"/>
                  <a:gd name="T48" fmla="*/ 79 w 79"/>
                  <a:gd name="T49" fmla="*/ 34 h 62"/>
                  <a:gd name="T50" fmla="*/ 79 w 79"/>
                  <a:gd name="T51" fmla="*/ 32 h 62"/>
                  <a:gd name="T52" fmla="*/ 79 w 79"/>
                  <a:gd name="T53" fmla="*/ 30 h 62"/>
                  <a:gd name="T54" fmla="*/ 77 w 79"/>
                  <a:gd name="T55" fmla="*/ 28 h 62"/>
                  <a:gd name="T56" fmla="*/ 75 w 79"/>
                  <a:gd name="T57" fmla="*/ 26 h 62"/>
                  <a:gd name="T58" fmla="*/ 7 w 79"/>
                  <a:gd name="T59" fmla="*/ 0 h 62"/>
                  <a:gd name="T60" fmla="*/ 6 w 79"/>
                  <a:gd name="T61" fmla="*/ 0 h 62"/>
                  <a:gd name="T62" fmla="*/ 4 w 79"/>
                  <a:gd name="T63" fmla="*/ 0 h 62"/>
                  <a:gd name="T64" fmla="*/ 2 w 79"/>
                  <a:gd name="T65" fmla="*/ 1 h 62"/>
                  <a:gd name="T66" fmla="*/ 0 w 79"/>
                  <a:gd name="T67" fmla="*/ 3 h 62"/>
                  <a:gd name="T68" fmla="*/ 0 w 79"/>
                  <a:gd name="T69" fmla="*/ 5 h 62"/>
                  <a:gd name="T70" fmla="*/ 0 w 79"/>
                  <a:gd name="T71" fmla="*/ 7 h 62"/>
                  <a:gd name="T72" fmla="*/ 2 w 79"/>
                  <a:gd name="T73" fmla="*/ 9 h 62"/>
                  <a:gd name="T74" fmla="*/ 9 w 79"/>
                  <a:gd name="T75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9" h="62">
                    <a:moveTo>
                      <a:pt x="9" y="1"/>
                    </a:moveTo>
                    <a:lnTo>
                      <a:pt x="4" y="10"/>
                    </a:lnTo>
                    <a:lnTo>
                      <a:pt x="72" y="37"/>
                    </a:lnTo>
                    <a:lnTo>
                      <a:pt x="72" y="26"/>
                    </a:lnTo>
                    <a:lnTo>
                      <a:pt x="4" y="51"/>
                    </a:lnTo>
                    <a:lnTo>
                      <a:pt x="9" y="60"/>
                    </a:lnTo>
                    <a:lnTo>
                      <a:pt x="43" y="35"/>
                    </a:lnTo>
                    <a:lnTo>
                      <a:pt x="45" y="34"/>
                    </a:lnTo>
                    <a:lnTo>
                      <a:pt x="45" y="30"/>
                    </a:lnTo>
                    <a:lnTo>
                      <a:pt x="43" y="28"/>
                    </a:lnTo>
                    <a:lnTo>
                      <a:pt x="9" y="1"/>
                    </a:lnTo>
                    <a:lnTo>
                      <a:pt x="2" y="9"/>
                    </a:lnTo>
                    <a:lnTo>
                      <a:pt x="36" y="35"/>
                    </a:lnTo>
                    <a:lnTo>
                      <a:pt x="36" y="28"/>
                    </a:lnTo>
                    <a:lnTo>
                      <a:pt x="2" y="53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2" y="60"/>
                    </a:lnTo>
                    <a:lnTo>
                      <a:pt x="4" y="62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5" y="37"/>
                    </a:lnTo>
                    <a:lnTo>
                      <a:pt x="77" y="35"/>
                    </a:lnTo>
                    <a:lnTo>
                      <a:pt x="79" y="34"/>
                    </a:lnTo>
                    <a:lnTo>
                      <a:pt x="79" y="32"/>
                    </a:lnTo>
                    <a:lnTo>
                      <a:pt x="79" y="30"/>
                    </a:lnTo>
                    <a:lnTo>
                      <a:pt x="77" y="28"/>
                    </a:lnTo>
                    <a:lnTo>
                      <a:pt x="75" y="26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grpSp>
            <p:nvGrpSpPr>
              <p:cNvPr id="85009" name="Group 17"/>
              <p:cNvGrpSpPr>
                <a:grpSpLocks/>
              </p:cNvGrpSpPr>
              <p:nvPr/>
            </p:nvGrpSpPr>
            <p:grpSpPr bwMode="auto">
              <a:xfrm>
                <a:off x="2600" y="1179"/>
                <a:ext cx="256" cy="183"/>
                <a:chOff x="2179" y="1211"/>
                <a:chExt cx="256" cy="183"/>
              </a:xfrm>
            </p:grpSpPr>
            <p:sp>
              <p:nvSpPr>
                <p:cNvPr id="85010" name="Rectangle 18"/>
                <p:cNvSpPr>
                  <a:spLocks noChangeArrowheads="1"/>
                </p:cNvSpPr>
                <p:nvPr/>
              </p:nvSpPr>
              <p:spPr bwMode="auto">
                <a:xfrm>
                  <a:off x="2387" y="1211"/>
                  <a:ext cx="4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)</a:t>
                  </a:r>
                  <a:endParaRPr lang="en-US" b="0"/>
                </a:p>
              </p:txBody>
            </p:sp>
            <p:sp>
              <p:nvSpPr>
                <p:cNvPr id="85011" name="Rectangle 19"/>
                <p:cNvSpPr>
                  <a:spLocks noChangeArrowheads="1"/>
                </p:cNvSpPr>
                <p:nvPr/>
              </p:nvSpPr>
              <p:spPr bwMode="auto">
                <a:xfrm>
                  <a:off x="2252" y="1211"/>
                  <a:ext cx="47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(</a:t>
                  </a:r>
                  <a:endParaRPr lang="en-US" b="0"/>
                </a:p>
              </p:txBody>
            </p:sp>
            <p:sp>
              <p:nvSpPr>
                <p:cNvPr id="850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319" y="1211"/>
                  <a:ext cx="63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y</a:t>
                  </a:r>
                  <a:endParaRPr lang="en-US" b="0"/>
                </a:p>
              </p:txBody>
            </p:sp>
            <p:sp>
              <p:nvSpPr>
                <p:cNvPr id="85013" name="Rectangle 21"/>
                <p:cNvSpPr>
                  <a:spLocks noChangeArrowheads="1"/>
                </p:cNvSpPr>
                <p:nvPr/>
              </p:nvSpPr>
              <p:spPr bwMode="auto">
                <a:xfrm>
                  <a:off x="2179" y="1211"/>
                  <a:ext cx="73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g</a:t>
                  </a:r>
                  <a:endParaRPr lang="en-US" b="0"/>
                </a:p>
              </p:txBody>
            </p:sp>
          </p:grpSp>
          <p:grpSp>
            <p:nvGrpSpPr>
              <p:cNvPr id="85014" name="Group 22"/>
              <p:cNvGrpSpPr>
                <a:grpSpLocks/>
              </p:cNvGrpSpPr>
              <p:nvPr/>
            </p:nvGrpSpPr>
            <p:grpSpPr bwMode="auto">
              <a:xfrm>
                <a:off x="2044" y="1823"/>
                <a:ext cx="258" cy="183"/>
                <a:chOff x="1623" y="1855"/>
                <a:chExt cx="258" cy="183"/>
              </a:xfrm>
            </p:grpSpPr>
            <p:sp>
              <p:nvSpPr>
                <p:cNvPr id="85015" name="Rectangle 23"/>
                <p:cNvSpPr>
                  <a:spLocks noChangeArrowheads="1"/>
                </p:cNvSpPr>
                <p:nvPr/>
              </p:nvSpPr>
              <p:spPr bwMode="auto">
                <a:xfrm>
                  <a:off x="1834" y="1855"/>
                  <a:ext cx="47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)</a:t>
                  </a:r>
                  <a:endParaRPr lang="en-US" b="0"/>
                </a:p>
              </p:txBody>
            </p:sp>
            <p:sp>
              <p:nvSpPr>
                <p:cNvPr id="85016" name="Rectangle 24"/>
                <p:cNvSpPr>
                  <a:spLocks noChangeArrowheads="1"/>
                </p:cNvSpPr>
                <p:nvPr/>
              </p:nvSpPr>
              <p:spPr bwMode="auto">
                <a:xfrm>
                  <a:off x="1696" y="1855"/>
                  <a:ext cx="4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(</a:t>
                  </a:r>
                  <a:endParaRPr lang="en-US" b="0"/>
                </a:p>
              </p:txBody>
            </p:sp>
            <p:sp>
              <p:nvSpPr>
                <p:cNvPr id="85017" name="Rectangle 25"/>
                <p:cNvSpPr>
                  <a:spLocks noChangeArrowheads="1"/>
                </p:cNvSpPr>
                <p:nvPr/>
              </p:nvSpPr>
              <p:spPr bwMode="auto">
                <a:xfrm>
                  <a:off x="1758" y="1855"/>
                  <a:ext cx="72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x</a:t>
                  </a:r>
                  <a:endParaRPr lang="en-US" b="0"/>
                </a:p>
              </p:txBody>
            </p:sp>
            <p:sp>
              <p:nvSpPr>
                <p:cNvPr id="85018" name="Rectangle 26"/>
                <p:cNvSpPr>
                  <a:spLocks noChangeArrowheads="1"/>
                </p:cNvSpPr>
                <p:nvPr/>
              </p:nvSpPr>
              <p:spPr bwMode="auto">
                <a:xfrm>
                  <a:off x="1623" y="1855"/>
                  <a:ext cx="4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f</a:t>
                  </a:r>
                  <a:endParaRPr lang="en-US" b="0"/>
                </a:p>
              </p:txBody>
            </p:sp>
          </p:grpSp>
          <p:sp>
            <p:nvSpPr>
              <p:cNvPr id="85019" name="Rectangle 27"/>
              <p:cNvSpPr>
                <a:spLocks noChangeArrowheads="1"/>
              </p:cNvSpPr>
              <p:nvPr/>
            </p:nvSpPr>
            <p:spPr bwMode="auto">
              <a:xfrm>
                <a:off x="2794" y="1707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x</a:t>
                </a:r>
                <a:endParaRPr lang="en-US" b="0"/>
              </a:p>
            </p:txBody>
          </p:sp>
          <p:sp>
            <p:nvSpPr>
              <p:cNvPr id="85020" name="Rectangle 28"/>
              <p:cNvSpPr>
                <a:spLocks noChangeArrowheads="1"/>
              </p:cNvSpPr>
              <p:nvPr/>
            </p:nvSpPr>
            <p:spPr bwMode="auto">
              <a:xfrm>
                <a:off x="1614" y="480"/>
                <a:ext cx="64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y</a:t>
                </a:r>
                <a:endParaRPr lang="en-US" b="0"/>
              </a:p>
            </p:txBody>
          </p:sp>
          <p:sp>
            <p:nvSpPr>
              <p:cNvPr id="85021" name="Rectangle 29"/>
              <p:cNvSpPr>
                <a:spLocks noChangeArrowheads="1"/>
              </p:cNvSpPr>
              <p:nvPr/>
            </p:nvSpPr>
            <p:spPr bwMode="auto">
              <a:xfrm>
                <a:off x="2112" y="1674"/>
                <a:ext cx="8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L</a:t>
                </a:r>
                <a:endParaRPr lang="en-US" b="0"/>
              </a:p>
            </p:txBody>
          </p:sp>
          <p:sp>
            <p:nvSpPr>
              <p:cNvPr id="85022" name="Rectangle 30"/>
              <p:cNvSpPr>
                <a:spLocks noChangeArrowheads="1"/>
              </p:cNvSpPr>
              <p:nvPr/>
            </p:nvSpPr>
            <p:spPr bwMode="auto">
              <a:xfrm>
                <a:off x="1781" y="1204"/>
                <a:ext cx="129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W</a:t>
                </a:r>
                <a:endParaRPr lang="en-US" b="0"/>
              </a:p>
            </p:txBody>
          </p:sp>
          <p:grpSp>
            <p:nvGrpSpPr>
              <p:cNvPr id="85023" name="Group 31"/>
              <p:cNvGrpSpPr>
                <a:grpSpLocks/>
              </p:cNvGrpSpPr>
              <p:nvPr/>
            </p:nvGrpSpPr>
            <p:grpSpPr bwMode="auto">
              <a:xfrm>
                <a:off x="1392" y="1165"/>
                <a:ext cx="121" cy="224"/>
                <a:chOff x="971" y="1197"/>
                <a:chExt cx="121" cy="224"/>
              </a:xfrm>
            </p:grpSpPr>
            <p:sp>
              <p:nvSpPr>
                <p:cNvPr id="85024" name="Rectangle 32"/>
                <p:cNvSpPr>
                  <a:spLocks noChangeArrowheads="1"/>
                </p:cNvSpPr>
                <p:nvPr/>
              </p:nvSpPr>
              <p:spPr bwMode="auto">
                <a:xfrm>
                  <a:off x="1034" y="1281"/>
                  <a:ext cx="55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300" i="1">
                      <a:solidFill>
                        <a:srgbClr val="000000"/>
                      </a:solidFill>
                    </a:rPr>
                    <a:t>o</a:t>
                  </a:r>
                  <a:endParaRPr lang="en-US" b="0"/>
                </a:p>
              </p:txBody>
            </p:sp>
            <p:sp>
              <p:nvSpPr>
                <p:cNvPr id="85025" name="Rectangle 33"/>
                <p:cNvSpPr>
                  <a:spLocks noChangeArrowheads="1"/>
                </p:cNvSpPr>
                <p:nvPr/>
              </p:nvSpPr>
              <p:spPr bwMode="auto">
                <a:xfrm>
                  <a:off x="971" y="1221"/>
                  <a:ext cx="72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q</a:t>
                  </a:r>
                  <a:endParaRPr lang="en-US" b="0"/>
                </a:p>
              </p:txBody>
            </p:sp>
            <p:sp>
              <p:nvSpPr>
                <p:cNvPr id="85026" name="Rectangle 34"/>
                <p:cNvSpPr>
                  <a:spLocks noChangeArrowheads="1"/>
                </p:cNvSpPr>
                <p:nvPr/>
              </p:nvSpPr>
              <p:spPr bwMode="auto">
                <a:xfrm>
                  <a:off x="1056" y="1197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¢</a:t>
                  </a:r>
                  <a:endParaRPr lang="en-US" b="0"/>
                </a:p>
              </p:txBody>
            </p:sp>
            <p:sp>
              <p:nvSpPr>
                <p:cNvPr id="85027" name="Rectangle 35"/>
                <p:cNvSpPr>
                  <a:spLocks noChangeArrowheads="1"/>
                </p:cNvSpPr>
                <p:nvPr/>
              </p:nvSpPr>
              <p:spPr bwMode="auto">
                <a:xfrm>
                  <a:off x="1037" y="1197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¢</a:t>
                  </a:r>
                  <a:endParaRPr lang="en-US" b="0"/>
                </a:p>
              </p:txBody>
            </p:sp>
          </p:grpSp>
          <p:grpSp>
            <p:nvGrpSpPr>
              <p:cNvPr id="85028" name="Group 36"/>
              <p:cNvGrpSpPr>
                <a:grpSpLocks/>
              </p:cNvGrpSpPr>
              <p:nvPr/>
            </p:nvGrpSpPr>
            <p:grpSpPr bwMode="auto">
              <a:xfrm>
                <a:off x="2047" y="551"/>
                <a:ext cx="266" cy="189"/>
                <a:chOff x="1626" y="583"/>
                <a:chExt cx="266" cy="189"/>
              </a:xfrm>
            </p:grpSpPr>
            <p:sp>
              <p:nvSpPr>
                <p:cNvPr id="85029" name="Rectangle 37"/>
                <p:cNvSpPr>
                  <a:spLocks noChangeArrowheads="1"/>
                </p:cNvSpPr>
                <p:nvPr/>
              </p:nvSpPr>
              <p:spPr bwMode="auto">
                <a:xfrm>
                  <a:off x="1813" y="631"/>
                  <a:ext cx="79" cy="14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3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¥</a:t>
                  </a:r>
                  <a:endParaRPr lang="en-US" b="0"/>
                </a:p>
              </p:txBody>
            </p:sp>
            <p:sp>
              <p:nvSpPr>
                <p:cNvPr id="85030" name="Rectangle 38"/>
                <p:cNvSpPr>
                  <a:spLocks noChangeArrowheads="1"/>
                </p:cNvSpPr>
                <p:nvPr/>
              </p:nvSpPr>
              <p:spPr bwMode="auto">
                <a:xfrm>
                  <a:off x="1739" y="583"/>
                  <a:ext cx="8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T</a:t>
                  </a:r>
                  <a:endParaRPr lang="en-US" b="0"/>
                </a:p>
              </p:txBody>
            </p:sp>
            <p:sp>
              <p:nvSpPr>
                <p:cNvPr id="85031" name="Rectangle 39"/>
                <p:cNvSpPr>
                  <a:spLocks noChangeArrowheads="1"/>
                </p:cNvSpPr>
                <p:nvPr/>
              </p:nvSpPr>
              <p:spPr bwMode="auto">
                <a:xfrm>
                  <a:off x="1626" y="583"/>
                  <a:ext cx="81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h</a:t>
                  </a:r>
                  <a:endParaRPr lang="en-US" b="0"/>
                </a:p>
              </p:txBody>
            </p:sp>
            <p:sp>
              <p:nvSpPr>
                <p:cNvPr id="85032" name="Rectangle 40"/>
                <p:cNvSpPr>
                  <a:spLocks noChangeArrowheads="1"/>
                </p:cNvSpPr>
                <p:nvPr/>
              </p:nvSpPr>
              <p:spPr bwMode="auto">
                <a:xfrm>
                  <a:off x="1700" y="583"/>
                  <a:ext cx="36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,</a:t>
                  </a:r>
                  <a:endParaRPr lang="en-US" b="0"/>
                </a:p>
              </p:txBody>
            </p:sp>
          </p:grpSp>
          <p:sp>
            <p:nvSpPr>
              <p:cNvPr id="85033" name="Rectangle 41"/>
              <p:cNvSpPr>
                <a:spLocks noChangeArrowheads="1"/>
              </p:cNvSpPr>
              <p:nvPr/>
            </p:nvSpPr>
            <p:spPr bwMode="auto">
              <a:xfrm>
                <a:off x="1647" y="1752"/>
                <a:ext cx="73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sp>
            <p:nvSpPr>
              <p:cNvPr id="85034" name="Rectangle 42"/>
              <p:cNvSpPr>
                <a:spLocks noChangeArrowheads="1"/>
              </p:cNvSpPr>
              <p:nvPr/>
            </p:nvSpPr>
            <p:spPr bwMode="auto">
              <a:xfrm>
                <a:off x="2928" y="1008"/>
                <a:ext cx="230" cy="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49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=</a:t>
                </a:r>
                <a:endParaRPr lang="en-US" b="0"/>
              </a:p>
            </p:txBody>
          </p:sp>
        </p:grpSp>
        <p:grpSp>
          <p:nvGrpSpPr>
            <p:cNvPr id="85035" name="Group 43"/>
            <p:cNvGrpSpPr>
              <a:grpSpLocks/>
            </p:cNvGrpSpPr>
            <p:nvPr/>
          </p:nvGrpSpPr>
          <p:grpSpPr bwMode="auto">
            <a:xfrm>
              <a:off x="3312" y="480"/>
              <a:ext cx="1475" cy="1517"/>
              <a:chOff x="3312" y="480"/>
              <a:chExt cx="1475" cy="1517"/>
            </a:xfrm>
          </p:grpSpPr>
          <p:sp>
            <p:nvSpPr>
              <p:cNvPr id="85036" name="Rectangle 44"/>
              <p:cNvSpPr>
                <a:spLocks noChangeArrowheads="1"/>
              </p:cNvSpPr>
              <p:nvPr/>
            </p:nvSpPr>
            <p:spPr bwMode="auto">
              <a:xfrm>
                <a:off x="3662" y="743"/>
                <a:ext cx="808" cy="1075"/>
              </a:xfrm>
              <a:prstGeom prst="rect">
                <a:avLst/>
              </a:prstGeom>
              <a:solidFill>
                <a:srgbClr val="80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37" name="Freeform 45"/>
              <p:cNvSpPr>
                <a:spLocks/>
              </p:cNvSpPr>
              <p:nvPr/>
            </p:nvSpPr>
            <p:spPr bwMode="auto">
              <a:xfrm>
                <a:off x="3657" y="737"/>
                <a:ext cx="817" cy="1085"/>
              </a:xfrm>
              <a:custGeom>
                <a:avLst/>
                <a:gdLst>
                  <a:gd name="T0" fmla="*/ 5 w 817"/>
                  <a:gd name="T1" fmla="*/ 0 h 1085"/>
                  <a:gd name="T2" fmla="*/ 3 w 817"/>
                  <a:gd name="T3" fmla="*/ 0 h 1085"/>
                  <a:gd name="T4" fmla="*/ 0 w 817"/>
                  <a:gd name="T5" fmla="*/ 4 h 1085"/>
                  <a:gd name="T6" fmla="*/ 0 w 817"/>
                  <a:gd name="T7" fmla="*/ 1083 h 1085"/>
                  <a:gd name="T8" fmla="*/ 1 w 817"/>
                  <a:gd name="T9" fmla="*/ 1083 h 1085"/>
                  <a:gd name="T10" fmla="*/ 3 w 817"/>
                  <a:gd name="T11" fmla="*/ 1085 h 1085"/>
                  <a:gd name="T12" fmla="*/ 815 w 817"/>
                  <a:gd name="T13" fmla="*/ 1085 h 1085"/>
                  <a:gd name="T14" fmla="*/ 815 w 817"/>
                  <a:gd name="T15" fmla="*/ 1083 h 1085"/>
                  <a:gd name="T16" fmla="*/ 817 w 817"/>
                  <a:gd name="T17" fmla="*/ 1083 h 1085"/>
                  <a:gd name="T18" fmla="*/ 817 w 817"/>
                  <a:gd name="T19" fmla="*/ 4 h 1085"/>
                  <a:gd name="T20" fmla="*/ 815 w 817"/>
                  <a:gd name="T21" fmla="*/ 2 h 1085"/>
                  <a:gd name="T22" fmla="*/ 815 w 817"/>
                  <a:gd name="T23" fmla="*/ 0 h 1085"/>
                  <a:gd name="T24" fmla="*/ 812 w 817"/>
                  <a:gd name="T25" fmla="*/ 0 h 1085"/>
                  <a:gd name="T26" fmla="*/ 5 w 817"/>
                  <a:gd name="T27" fmla="*/ 0 h 1085"/>
                  <a:gd name="T28" fmla="*/ 5 w 817"/>
                  <a:gd name="T29" fmla="*/ 11 h 1085"/>
                  <a:gd name="T30" fmla="*/ 812 w 817"/>
                  <a:gd name="T31" fmla="*/ 11 h 1085"/>
                  <a:gd name="T32" fmla="*/ 806 w 817"/>
                  <a:gd name="T33" fmla="*/ 6 h 1085"/>
                  <a:gd name="T34" fmla="*/ 806 w 817"/>
                  <a:gd name="T35" fmla="*/ 1079 h 1085"/>
                  <a:gd name="T36" fmla="*/ 812 w 817"/>
                  <a:gd name="T37" fmla="*/ 1074 h 1085"/>
                  <a:gd name="T38" fmla="*/ 5 w 817"/>
                  <a:gd name="T39" fmla="*/ 1074 h 1085"/>
                  <a:gd name="T40" fmla="*/ 10 w 817"/>
                  <a:gd name="T41" fmla="*/ 1079 h 1085"/>
                  <a:gd name="T42" fmla="*/ 10 w 817"/>
                  <a:gd name="T43" fmla="*/ 6 h 1085"/>
                  <a:gd name="T44" fmla="*/ 5 w 817"/>
                  <a:gd name="T45" fmla="*/ 11 h 1085"/>
                  <a:gd name="T46" fmla="*/ 5 w 817"/>
                  <a:gd name="T47" fmla="*/ 0 h 1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17" h="1085">
                    <a:moveTo>
                      <a:pt x="5" y="0"/>
                    </a:moveTo>
                    <a:lnTo>
                      <a:pt x="3" y="0"/>
                    </a:lnTo>
                    <a:lnTo>
                      <a:pt x="0" y="4"/>
                    </a:lnTo>
                    <a:lnTo>
                      <a:pt x="0" y="1083"/>
                    </a:lnTo>
                    <a:lnTo>
                      <a:pt x="1" y="1083"/>
                    </a:lnTo>
                    <a:lnTo>
                      <a:pt x="3" y="1085"/>
                    </a:lnTo>
                    <a:lnTo>
                      <a:pt x="815" y="1085"/>
                    </a:lnTo>
                    <a:lnTo>
                      <a:pt x="815" y="1083"/>
                    </a:lnTo>
                    <a:lnTo>
                      <a:pt x="817" y="1083"/>
                    </a:lnTo>
                    <a:lnTo>
                      <a:pt x="817" y="4"/>
                    </a:lnTo>
                    <a:lnTo>
                      <a:pt x="815" y="2"/>
                    </a:lnTo>
                    <a:lnTo>
                      <a:pt x="815" y="0"/>
                    </a:lnTo>
                    <a:lnTo>
                      <a:pt x="812" y="0"/>
                    </a:lnTo>
                    <a:lnTo>
                      <a:pt x="5" y="0"/>
                    </a:lnTo>
                    <a:lnTo>
                      <a:pt x="5" y="11"/>
                    </a:lnTo>
                    <a:lnTo>
                      <a:pt x="812" y="11"/>
                    </a:lnTo>
                    <a:lnTo>
                      <a:pt x="806" y="6"/>
                    </a:lnTo>
                    <a:lnTo>
                      <a:pt x="806" y="1079"/>
                    </a:lnTo>
                    <a:lnTo>
                      <a:pt x="812" y="1074"/>
                    </a:lnTo>
                    <a:lnTo>
                      <a:pt x="5" y="1074"/>
                    </a:lnTo>
                    <a:lnTo>
                      <a:pt x="10" y="1079"/>
                    </a:lnTo>
                    <a:lnTo>
                      <a:pt x="10" y="6"/>
                    </a:lnTo>
                    <a:lnTo>
                      <a:pt x="5" y="1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38" name="Freeform 46"/>
              <p:cNvSpPr>
                <a:spLocks/>
              </p:cNvSpPr>
              <p:nvPr/>
            </p:nvSpPr>
            <p:spPr bwMode="auto">
              <a:xfrm>
                <a:off x="3657" y="572"/>
                <a:ext cx="12" cy="176"/>
              </a:xfrm>
              <a:custGeom>
                <a:avLst/>
                <a:gdLst>
                  <a:gd name="T0" fmla="*/ 0 w 12"/>
                  <a:gd name="T1" fmla="*/ 171 h 176"/>
                  <a:gd name="T2" fmla="*/ 0 w 12"/>
                  <a:gd name="T3" fmla="*/ 172 h 176"/>
                  <a:gd name="T4" fmla="*/ 1 w 12"/>
                  <a:gd name="T5" fmla="*/ 174 h 176"/>
                  <a:gd name="T6" fmla="*/ 1 w 12"/>
                  <a:gd name="T7" fmla="*/ 176 h 176"/>
                  <a:gd name="T8" fmla="*/ 7 w 12"/>
                  <a:gd name="T9" fmla="*/ 176 h 176"/>
                  <a:gd name="T10" fmla="*/ 9 w 12"/>
                  <a:gd name="T11" fmla="*/ 174 h 176"/>
                  <a:gd name="T12" fmla="*/ 10 w 12"/>
                  <a:gd name="T13" fmla="*/ 174 h 176"/>
                  <a:gd name="T14" fmla="*/ 10 w 12"/>
                  <a:gd name="T15" fmla="*/ 171 h 176"/>
                  <a:gd name="T16" fmla="*/ 12 w 12"/>
                  <a:gd name="T17" fmla="*/ 5 h 176"/>
                  <a:gd name="T18" fmla="*/ 12 w 12"/>
                  <a:gd name="T19" fmla="*/ 3 h 176"/>
                  <a:gd name="T20" fmla="*/ 10 w 12"/>
                  <a:gd name="T21" fmla="*/ 1 h 176"/>
                  <a:gd name="T22" fmla="*/ 10 w 12"/>
                  <a:gd name="T23" fmla="*/ 0 h 176"/>
                  <a:gd name="T24" fmla="*/ 5 w 12"/>
                  <a:gd name="T25" fmla="*/ 0 h 176"/>
                  <a:gd name="T26" fmla="*/ 3 w 12"/>
                  <a:gd name="T27" fmla="*/ 1 h 176"/>
                  <a:gd name="T28" fmla="*/ 1 w 12"/>
                  <a:gd name="T29" fmla="*/ 1 h 176"/>
                  <a:gd name="T30" fmla="*/ 1 w 12"/>
                  <a:gd name="T31" fmla="*/ 5 h 176"/>
                  <a:gd name="T32" fmla="*/ 0 w 12"/>
                  <a:gd name="T33" fmla="*/ 17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176">
                    <a:moveTo>
                      <a:pt x="0" y="171"/>
                    </a:moveTo>
                    <a:lnTo>
                      <a:pt x="0" y="172"/>
                    </a:lnTo>
                    <a:lnTo>
                      <a:pt x="1" y="174"/>
                    </a:lnTo>
                    <a:lnTo>
                      <a:pt x="1" y="176"/>
                    </a:lnTo>
                    <a:lnTo>
                      <a:pt x="7" y="176"/>
                    </a:lnTo>
                    <a:lnTo>
                      <a:pt x="9" y="174"/>
                    </a:lnTo>
                    <a:lnTo>
                      <a:pt x="10" y="174"/>
                    </a:lnTo>
                    <a:lnTo>
                      <a:pt x="10" y="171"/>
                    </a:lnTo>
                    <a:lnTo>
                      <a:pt x="12" y="5"/>
                    </a:lnTo>
                    <a:lnTo>
                      <a:pt x="12" y="3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39" name="Freeform 47"/>
              <p:cNvSpPr>
                <a:spLocks/>
              </p:cNvSpPr>
              <p:nvPr/>
            </p:nvSpPr>
            <p:spPr bwMode="auto">
              <a:xfrm>
                <a:off x="3637" y="577"/>
                <a:ext cx="52" cy="68"/>
              </a:xfrm>
              <a:custGeom>
                <a:avLst/>
                <a:gdLst>
                  <a:gd name="T0" fmla="*/ 0 w 52"/>
                  <a:gd name="T1" fmla="*/ 68 h 68"/>
                  <a:gd name="T2" fmla="*/ 27 w 52"/>
                  <a:gd name="T3" fmla="*/ 0 h 68"/>
                  <a:gd name="T4" fmla="*/ 52 w 52"/>
                  <a:gd name="T5" fmla="*/ 68 h 68"/>
                  <a:gd name="T6" fmla="*/ 27 w 52"/>
                  <a:gd name="T7" fmla="*/ 34 h 68"/>
                  <a:gd name="T8" fmla="*/ 0 w 52"/>
                  <a:gd name="T9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68">
                    <a:moveTo>
                      <a:pt x="0" y="68"/>
                    </a:moveTo>
                    <a:lnTo>
                      <a:pt x="27" y="0"/>
                    </a:lnTo>
                    <a:lnTo>
                      <a:pt x="52" y="68"/>
                    </a:lnTo>
                    <a:lnTo>
                      <a:pt x="27" y="34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0" name="Freeform 48"/>
              <p:cNvSpPr>
                <a:spLocks/>
              </p:cNvSpPr>
              <p:nvPr/>
            </p:nvSpPr>
            <p:spPr bwMode="auto">
              <a:xfrm>
                <a:off x="3632" y="572"/>
                <a:ext cx="62" cy="78"/>
              </a:xfrm>
              <a:custGeom>
                <a:avLst/>
                <a:gdLst>
                  <a:gd name="T0" fmla="*/ 1 w 62"/>
                  <a:gd name="T1" fmla="*/ 69 h 78"/>
                  <a:gd name="T2" fmla="*/ 10 w 62"/>
                  <a:gd name="T3" fmla="*/ 74 h 78"/>
                  <a:gd name="T4" fmla="*/ 37 w 62"/>
                  <a:gd name="T5" fmla="*/ 7 h 78"/>
                  <a:gd name="T6" fmla="*/ 26 w 62"/>
                  <a:gd name="T7" fmla="*/ 7 h 78"/>
                  <a:gd name="T8" fmla="*/ 51 w 62"/>
                  <a:gd name="T9" fmla="*/ 74 h 78"/>
                  <a:gd name="T10" fmla="*/ 60 w 62"/>
                  <a:gd name="T11" fmla="*/ 69 h 78"/>
                  <a:gd name="T12" fmla="*/ 35 w 62"/>
                  <a:gd name="T13" fmla="*/ 35 h 78"/>
                  <a:gd name="T14" fmla="*/ 34 w 62"/>
                  <a:gd name="T15" fmla="*/ 33 h 78"/>
                  <a:gd name="T16" fmla="*/ 30 w 62"/>
                  <a:gd name="T17" fmla="*/ 33 h 78"/>
                  <a:gd name="T18" fmla="*/ 28 w 62"/>
                  <a:gd name="T19" fmla="*/ 35 h 78"/>
                  <a:gd name="T20" fmla="*/ 1 w 62"/>
                  <a:gd name="T21" fmla="*/ 69 h 78"/>
                  <a:gd name="T22" fmla="*/ 9 w 62"/>
                  <a:gd name="T23" fmla="*/ 76 h 78"/>
                  <a:gd name="T24" fmla="*/ 35 w 62"/>
                  <a:gd name="T25" fmla="*/ 42 h 78"/>
                  <a:gd name="T26" fmla="*/ 28 w 62"/>
                  <a:gd name="T27" fmla="*/ 42 h 78"/>
                  <a:gd name="T28" fmla="*/ 53 w 62"/>
                  <a:gd name="T29" fmla="*/ 76 h 78"/>
                  <a:gd name="T30" fmla="*/ 55 w 62"/>
                  <a:gd name="T31" fmla="*/ 78 h 78"/>
                  <a:gd name="T32" fmla="*/ 57 w 62"/>
                  <a:gd name="T33" fmla="*/ 78 h 78"/>
                  <a:gd name="T34" fmla="*/ 59 w 62"/>
                  <a:gd name="T35" fmla="*/ 78 h 78"/>
                  <a:gd name="T36" fmla="*/ 60 w 62"/>
                  <a:gd name="T37" fmla="*/ 76 h 78"/>
                  <a:gd name="T38" fmla="*/ 62 w 62"/>
                  <a:gd name="T39" fmla="*/ 74 h 78"/>
                  <a:gd name="T40" fmla="*/ 62 w 62"/>
                  <a:gd name="T41" fmla="*/ 73 h 78"/>
                  <a:gd name="T42" fmla="*/ 62 w 62"/>
                  <a:gd name="T43" fmla="*/ 71 h 78"/>
                  <a:gd name="T44" fmla="*/ 37 w 62"/>
                  <a:gd name="T45" fmla="*/ 3 h 78"/>
                  <a:gd name="T46" fmla="*/ 35 w 62"/>
                  <a:gd name="T47" fmla="*/ 1 h 78"/>
                  <a:gd name="T48" fmla="*/ 34 w 62"/>
                  <a:gd name="T49" fmla="*/ 0 h 78"/>
                  <a:gd name="T50" fmla="*/ 32 w 62"/>
                  <a:gd name="T51" fmla="*/ 0 h 78"/>
                  <a:gd name="T52" fmla="*/ 30 w 62"/>
                  <a:gd name="T53" fmla="*/ 0 h 78"/>
                  <a:gd name="T54" fmla="*/ 28 w 62"/>
                  <a:gd name="T55" fmla="*/ 1 h 78"/>
                  <a:gd name="T56" fmla="*/ 26 w 62"/>
                  <a:gd name="T57" fmla="*/ 3 h 78"/>
                  <a:gd name="T58" fmla="*/ 0 w 62"/>
                  <a:gd name="T59" fmla="*/ 71 h 78"/>
                  <a:gd name="T60" fmla="*/ 0 w 62"/>
                  <a:gd name="T61" fmla="*/ 73 h 78"/>
                  <a:gd name="T62" fmla="*/ 0 w 62"/>
                  <a:gd name="T63" fmla="*/ 74 h 78"/>
                  <a:gd name="T64" fmla="*/ 1 w 62"/>
                  <a:gd name="T65" fmla="*/ 76 h 78"/>
                  <a:gd name="T66" fmla="*/ 3 w 62"/>
                  <a:gd name="T67" fmla="*/ 78 h 78"/>
                  <a:gd name="T68" fmla="*/ 5 w 62"/>
                  <a:gd name="T69" fmla="*/ 78 h 78"/>
                  <a:gd name="T70" fmla="*/ 7 w 62"/>
                  <a:gd name="T71" fmla="*/ 78 h 78"/>
                  <a:gd name="T72" fmla="*/ 9 w 62"/>
                  <a:gd name="T73" fmla="*/ 76 h 78"/>
                  <a:gd name="T74" fmla="*/ 1 w 62"/>
                  <a:gd name="T75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2" h="78">
                    <a:moveTo>
                      <a:pt x="1" y="69"/>
                    </a:moveTo>
                    <a:lnTo>
                      <a:pt x="10" y="74"/>
                    </a:lnTo>
                    <a:lnTo>
                      <a:pt x="37" y="7"/>
                    </a:lnTo>
                    <a:lnTo>
                      <a:pt x="26" y="7"/>
                    </a:lnTo>
                    <a:lnTo>
                      <a:pt x="51" y="74"/>
                    </a:lnTo>
                    <a:lnTo>
                      <a:pt x="60" y="69"/>
                    </a:lnTo>
                    <a:lnTo>
                      <a:pt x="35" y="35"/>
                    </a:lnTo>
                    <a:lnTo>
                      <a:pt x="34" y="33"/>
                    </a:lnTo>
                    <a:lnTo>
                      <a:pt x="30" y="33"/>
                    </a:lnTo>
                    <a:lnTo>
                      <a:pt x="28" y="35"/>
                    </a:lnTo>
                    <a:lnTo>
                      <a:pt x="1" y="69"/>
                    </a:lnTo>
                    <a:lnTo>
                      <a:pt x="9" y="76"/>
                    </a:lnTo>
                    <a:lnTo>
                      <a:pt x="35" y="42"/>
                    </a:lnTo>
                    <a:lnTo>
                      <a:pt x="28" y="42"/>
                    </a:lnTo>
                    <a:lnTo>
                      <a:pt x="53" y="76"/>
                    </a:lnTo>
                    <a:lnTo>
                      <a:pt x="55" y="78"/>
                    </a:lnTo>
                    <a:lnTo>
                      <a:pt x="57" y="78"/>
                    </a:lnTo>
                    <a:lnTo>
                      <a:pt x="59" y="78"/>
                    </a:lnTo>
                    <a:lnTo>
                      <a:pt x="60" y="76"/>
                    </a:lnTo>
                    <a:lnTo>
                      <a:pt x="62" y="74"/>
                    </a:lnTo>
                    <a:lnTo>
                      <a:pt x="62" y="73"/>
                    </a:lnTo>
                    <a:lnTo>
                      <a:pt x="62" y="71"/>
                    </a:lnTo>
                    <a:lnTo>
                      <a:pt x="37" y="3"/>
                    </a:lnTo>
                    <a:lnTo>
                      <a:pt x="35" y="1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1"/>
                    </a:lnTo>
                    <a:lnTo>
                      <a:pt x="26" y="3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0" y="74"/>
                    </a:lnTo>
                    <a:lnTo>
                      <a:pt x="1" y="76"/>
                    </a:lnTo>
                    <a:lnTo>
                      <a:pt x="3" y="78"/>
                    </a:lnTo>
                    <a:lnTo>
                      <a:pt x="5" y="78"/>
                    </a:lnTo>
                    <a:lnTo>
                      <a:pt x="7" y="78"/>
                    </a:lnTo>
                    <a:lnTo>
                      <a:pt x="9" y="76"/>
                    </a:lnTo>
                    <a:lnTo>
                      <a:pt x="1" y="6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1" name="Freeform 49"/>
              <p:cNvSpPr>
                <a:spLocks/>
              </p:cNvSpPr>
              <p:nvPr/>
            </p:nvSpPr>
            <p:spPr bwMode="auto">
              <a:xfrm>
                <a:off x="4463" y="1811"/>
                <a:ext cx="195" cy="14"/>
              </a:xfrm>
              <a:custGeom>
                <a:avLst/>
                <a:gdLst>
                  <a:gd name="T0" fmla="*/ 6 w 195"/>
                  <a:gd name="T1" fmla="*/ 0 h 14"/>
                  <a:gd name="T2" fmla="*/ 4 w 195"/>
                  <a:gd name="T3" fmla="*/ 0 h 14"/>
                  <a:gd name="T4" fmla="*/ 2 w 195"/>
                  <a:gd name="T5" fmla="*/ 2 h 14"/>
                  <a:gd name="T6" fmla="*/ 0 w 195"/>
                  <a:gd name="T7" fmla="*/ 2 h 14"/>
                  <a:gd name="T8" fmla="*/ 0 w 195"/>
                  <a:gd name="T9" fmla="*/ 7 h 14"/>
                  <a:gd name="T10" fmla="*/ 2 w 195"/>
                  <a:gd name="T11" fmla="*/ 9 h 14"/>
                  <a:gd name="T12" fmla="*/ 2 w 195"/>
                  <a:gd name="T13" fmla="*/ 11 h 14"/>
                  <a:gd name="T14" fmla="*/ 6 w 195"/>
                  <a:gd name="T15" fmla="*/ 11 h 14"/>
                  <a:gd name="T16" fmla="*/ 189 w 195"/>
                  <a:gd name="T17" fmla="*/ 14 h 14"/>
                  <a:gd name="T18" fmla="*/ 191 w 195"/>
                  <a:gd name="T19" fmla="*/ 14 h 14"/>
                  <a:gd name="T20" fmla="*/ 193 w 195"/>
                  <a:gd name="T21" fmla="*/ 12 h 14"/>
                  <a:gd name="T22" fmla="*/ 195 w 195"/>
                  <a:gd name="T23" fmla="*/ 12 h 14"/>
                  <a:gd name="T24" fmla="*/ 195 w 195"/>
                  <a:gd name="T25" fmla="*/ 7 h 14"/>
                  <a:gd name="T26" fmla="*/ 193 w 195"/>
                  <a:gd name="T27" fmla="*/ 5 h 14"/>
                  <a:gd name="T28" fmla="*/ 193 w 195"/>
                  <a:gd name="T29" fmla="*/ 4 h 14"/>
                  <a:gd name="T30" fmla="*/ 189 w 195"/>
                  <a:gd name="T31" fmla="*/ 4 h 14"/>
                  <a:gd name="T32" fmla="*/ 6 w 195"/>
                  <a:gd name="T3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5" h="14">
                    <a:moveTo>
                      <a:pt x="6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6" y="11"/>
                    </a:lnTo>
                    <a:lnTo>
                      <a:pt x="189" y="14"/>
                    </a:lnTo>
                    <a:lnTo>
                      <a:pt x="191" y="14"/>
                    </a:lnTo>
                    <a:lnTo>
                      <a:pt x="193" y="12"/>
                    </a:lnTo>
                    <a:lnTo>
                      <a:pt x="195" y="12"/>
                    </a:lnTo>
                    <a:lnTo>
                      <a:pt x="195" y="7"/>
                    </a:lnTo>
                    <a:lnTo>
                      <a:pt x="193" y="5"/>
                    </a:lnTo>
                    <a:lnTo>
                      <a:pt x="193" y="4"/>
                    </a:lnTo>
                    <a:lnTo>
                      <a:pt x="189" y="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2" name="Freeform 50"/>
              <p:cNvSpPr>
                <a:spLocks/>
              </p:cNvSpPr>
              <p:nvPr/>
            </p:nvSpPr>
            <p:spPr bwMode="auto">
              <a:xfrm>
                <a:off x="4585" y="1793"/>
                <a:ext cx="67" cy="52"/>
              </a:xfrm>
              <a:custGeom>
                <a:avLst/>
                <a:gdLst>
                  <a:gd name="T0" fmla="*/ 1 w 67"/>
                  <a:gd name="T1" fmla="*/ 0 h 52"/>
                  <a:gd name="T2" fmla="*/ 67 w 67"/>
                  <a:gd name="T3" fmla="*/ 27 h 52"/>
                  <a:gd name="T4" fmla="*/ 0 w 67"/>
                  <a:gd name="T5" fmla="*/ 52 h 52"/>
                  <a:gd name="T6" fmla="*/ 34 w 67"/>
                  <a:gd name="T7" fmla="*/ 25 h 52"/>
                  <a:gd name="T8" fmla="*/ 1 w 6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2">
                    <a:moveTo>
                      <a:pt x="1" y="0"/>
                    </a:moveTo>
                    <a:lnTo>
                      <a:pt x="67" y="27"/>
                    </a:lnTo>
                    <a:lnTo>
                      <a:pt x="0" y="52"/>
                    </a:lnTo>
                    <a:lnTo>
                      <a:pt x="34" y="2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3" name="Freeform 51"/>
              <p:cNvSpPr>
                <a:spLocks/>
              </p:cNvSpPr>
              <p:nvPr/>
            </p:nvSpPr>
            <p:spPr bwMode="auto">
              <a:xfrm>
                <a:off x="4579" y="1788"/>
                <a:ext cx="79" cy="62"/>
              </a:xfrm>
              <a:custGeom>
                <a:avLst/>
                <a:gdLst>
                  <a:gd name="T0" fmla="*/ 11 w 79"/>
                  <a:gd name="T1" fmla="*/ 2 h 62"/>
                  <a:gd name="T2" fmla="*/ 6 w 79"/>
                  <a:gd name="T3" fmla="*/ 11 h 62"/>
                  <a:gd name="T4" fmla="*/ 72 w 79"/>
                  <a:gd name="T5" fmla="*/ 37 h 62"/>
                  <a:gd name="T6" fmla="*/ 72 w 79"/>
                  <a:gd name="T7" fmla="*/ 27 h 62"/>
                  <a:gd name="T8" fmla="*/ 4 w 79"/>
                  <a:gd name="T9" fmla="*/ 51 h 62"/>
                  <a:gd name="T10" fmla="*/ 9 w 79"/>
                  <a:gd name="T11" fmla="*/ 60 h 62"/>
                  <a:gd name="T12" fmla="*/ 43 w 79"/>
                  <a:gd name="T13" fmla="*/ 34 h 62"/>
                  <a:gd name="T14" fmla="*/ 45 w 79"/>
                  <a:gd name="T15" fmla="*/ 32 h 62"/>
                  <a:gd name="T16" fmla="*/ 45 w 79"/>
                  <a:gd name="T17" fmla="*/ 28 h 62"/>
                  <a:gd name="T18" fmla="*/ 43 w 79"/>
                  <a:gd name="T19" fmla="*/ 27 h 62"/>
                  <a:gd name="T20" fmla="*/ 11 w 79"/>
                  <a:gd name="T21" fmla="*/ 2 h 62"/>
                  <a:gd name="T22" fmla="*/ 4 w 79"/>
                  <a:gd name="T23" fmla="*/ 9 h 62"/>
                  <a:gd name="T24" fmla="*/ 36 w 79"/>
                  <a:gd name="T25" fmla="*/ 34 h 62"/>
                  <a:gd name="T26" fmla="*/ 36 w 79"/>
                  <a:gd name="T27" fmla="*/ 27 h 62"/>
                  <a:gd name="T28" fmla="*/ 2 w 79"/>
                  <a:gd name="T29" fmla="*/ 53 h 62"/>
                  <a:gd name="T30" fmla="*/ 0 w 79"/>
                  <a:gd name="T31" fmla="*/ 55 h 62"/>
                  <a:gd name="T32" fmla="*/ 0 w 79"/>
                  <a:gd name="T33" fmla="*/ 57 h 62"/>
                  <a:gd name="T34" fmla="*/ 0 w 79"/>
                  <a:gd name="T35" fmla="*/ 59 h 62"/>
                  <a:gd name="T36" fmla="*/ 2 w 79"/>
                  <a:gd name="T37" fmla="*/ 60 h 62"/>
                  <a:gd name="T38" fmla="*/ 4 w 79"/>
                  <a:gd name="T39" fmla="*/ 62 h 62"/>
                  <a:gd name="T40" fmla="*/ 6 w 79"/>
                  <a:gd name="T41" fmla="*/ 62 h 62"/>
                  <a:gd name="T42" fmla="*/ 7 w 79"/>
                  <a:gd name="T43" fmla="*/ 62 h 62"/>
                  <a:gd name="T44" fmla="*/ 75 w 79"/>
                  <a:gd name="T45" fmla="*/ 37 h 62"/>
                  <a:gd name="T46" fmla="*/ 77 w 79"/>
                  <a:gd name="T47" fmla="*/ 35 h 62"/>
                  <a:gd name="T48" fmla="*/ 79 w 79"/>
                  <a:gd name="T49" fmla="*/ 34 h 62"/>
                  <a:gd name="T50" fmla="*/ 79 w 79"/>
                  <a:gd name="T51" fmla="*/ 32 h 62"/>
                  <a:gd name="T52" fmla="*/ 79 w 79"/>
                  <a:gd name="T53" fmla="*/ 30 h 62"/>
                  <a:gd name="T54" fmla="*/ 77 w 79"/>
                  <a:gd name="T55" fmla="*/ 28 h 62"/>
                  <a:gd name="T56" fmla="*/ 75 w 79"/>
                  <a:gd name="T57" fmla="*/ 27 h 62"/>
                  <a:gd name="T58" fmla="*/ 9 w 79"/>
                  <a:gd name="T59" fmla="*/ 0 h 62"/>
                  <a:gd name="T60" fmla="*/ 7 w 79"/>
                  <a:gd name="T61" fmla="*/ 0 h 62"/>
                  <a:gd name="T62" fmla="*/ 6 w 79"/>
                  <a:gd name="T63" fmla="*/ 0 h 62"/>
                  <a:gd name="T64" fmla="*/ 4 w 79"/>
                  <a:gd name="T65" fmla="*/ 2 h 62"/>
                  <a:gd name="T66" fmla="*/ 2 w 79"/>
                  <a:gd name="T67" fmla="*/ 3 h 62"/>
                  <a:gd name="T68" fmla="*/ 2 w 79"/>
                  <a:gd name="T69" fmla="*/ 5 h 62"/>
                  <a:gd name="T70" fmla="*/ 2 w 79"/>
                  <a:gd name="T71" fmla="*/ 7 h 62"/>
                  <a:gd name="T72" fmla="*/ 4 w 79"/>
                  <a:gd name="T73" fmla="*/ 9 h 62"/>
                  <a:gd name="T74" fmla="*/ 11 w 79"/>
                  <a:gd name="T75" fmla="*/ 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9" h="62">
                    <a:moveTo>
                      <a:pt x="11" y="2"/>
                    </a:moveTo>
                    <a:lnTo>
                      <a:pt x="6" y="11"/>
                    </a:lnTo>
                    <a:lnTo>
                      <a:pt x="72" y="37"/>
                    </a:lnTo>
                    <a:lnTo>
                      <a:pt x="72" y="27"/>
                    </a:lnTo>
                    <a:lnTo>
                      <a:pt x="4" y="51"/>
                    </a:lnTo>
                    <a:lnTo>
                      <a:pt x="9" y="60"/>
                    </a:lnTo>
                    <a:lnTo>
                      <a:pt x="43" y="34"/>
                    </a:lnTo>
                    <a:lnTo>
                      <a:pt x="45" y="32"/>
                    </a:lnTo>
                    <a:lnTo>
                      <a:pt x="45" y="28"/>
                    </a:lnTo>
                    <a:lnTo>
                      <a:pt x="43" y="27"/>
                    </a:lnTo>
                    <a:lnTo>
                      <a:pt x="11" y="2"/>
                    </a:lnTo>
                    <a:lnTo>
                      <a:pt x="4" y="9"/>
                    </a:lnTo>
                    <a:lnTo>
                      <a:pt x="36" y="34"/>
                    </a:lnTo>
                    <a:lnTo>
                      <a:pt x="36" y="27"/>
                    </a:lnTo>
                    <a:lnTo>
                      <a:pt x="2" y="53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2" y="60"/>
                    </a:lnTo>
                    <a:lnTo>
                      <a:pt x="4" y="62"/>
                    </a:lnTo>
                    <a:lnTo>
                      <a:pt x="6" y="62"/>
                    </a:lnTo>
                    <a:lnTo>
                      <a:pt x="7" y="62"/>
                    </a:lnTo>
                    <a:lnTo>
                      <a:pt x="75" y="37"/>
                    </a:lnTo>
                    <a:lnTo>
                      <a:pt x="77" y="35"/>
                    </a:lnTo>
                    <a:lnTo>
                      <a:pt x="79" y="34"/>
                    </a:lnTo>
                    <a:lnTo>
                      <a:pt x="79" y="32"/>
                    </a:lnTo>
                    <a:lnTo>
                      <a:pt x="79" y="30"/>
                    </a:lnTo>
                    <a:lnTo>
                      <a:pt x="77" y="28"/>
                    </a:lnTo>
                    <a:lnTo>
                      <a:pt x="75" y="27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4" y="9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4" name="Freeform 52"/>
              <p:cNvSpPr>
                <a:spLocks/>
              </p:cNvSpPr>
              <p:nvPr/>
            </p:nvSpPr>
            <p:spPr bwMode="auto">
              <a:xfrm>
                <a:off x="3451" y="1273"/>
                <a:ext cx="216" cy="11"/>
              </a:xfrm>
              <a:custGeom>
                <a:avLst/>
                <a:gdLst>
                  <a:gd name="T0" fmla="*/ 6 w 216"/>
                  <a:gd name="T1" fmla="*/ 0 h 11"/>
                  <a:gd name="T2" fmla="*/ 4 w 216"/>
                  <a:gd name="T3" fmla="*/ 0 h 11"/>
                  <a:gd name="T4" fmla="*/ 0 w 216"/>
                  <a:gd name="T5" fmla="*/ 4 h 11"/>
                  <a:gd name="T6" fmla="*/ 0 w 216"/>
                  <a:gd name="T7" fmla="*/ 9 h 11"/>
                  <a:gd name="T8" fmla="*/ 2 w 216"/>
                  <a:gd name="T9" fmla="*/ 9 h 11"/>
                  <a:gd name="T10" fmla="*/ 4 w 216"/>
                  <a:gd name="T11" fmla="*/ 11 h 11"/>
                  <a:gd name="T12" fmla="*/ 215 w 216"/>
                  <a:gd name="T13" fmla="*/ 11 h 11"/>
                  <a:gd name="T14" fmla="*/ 215 w 216"/>
                  <a:gd name="T15" fmla="*/ 9 h 11"/>
                  <a:gd name="T16" fmla="*/ 216 w 216"/>
                  <a:gd name="T17" fmla="*/ 9 h 11"/>
                  <a:gd name="T18" fmla="*/ 216 w 216"/>
                  <a:gd name="T19" fmla="*/ 4 h 11"/>
                  <a:gd name="T20" fmla="*/ 215 w 216"/>
                  <a:gd name="T21" fmla="*/ 2 h 11"/>
                  <a:gd name="T22" fmla="*/ 215 w 216"/>
                  <a:gd name="T23" fmla="*/ 0 h 11"/>
                  <a:gd name="T24" fmla="*/ 211 w 216"/>
                  <a:gd name="T25" fmla="*/ 0 h 11"/>
                  <a:gd name="T26" fmla="*/ 6 w 216"/>
                  <a:gd name="T2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6" h="11">
                    <a:moveTo>
                      <a:pt x="6" y="0"/>
                    </a:moveTo>
                    <a:lnTo>
                      <a:pt x="4" y="0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4" y="11"/>
                    </a:lnTo>
                    <a:lnTo>
                      <a:pt x="215" y="11"/>
                    </a:lnTo>
                    <a:lnTo>
                      <a:pt x="215" y="9"/>
                    </a:lnTo>
                    <a:lnTo>
                      <a:pt x="216" y="9"/>
                    </a:lnTo>
                    <a:lnTo>
                      <a:pt x="216" y="4"/>
                    </a:lnTo>
                    <a:lnTo>
                      <a:pt x="215" y="2"/>
                    </a:lnTo>
                    <a:lnTo>
                      <a:pt x="215" y="0"/>
                    </a:lnTo>
                    <a:lnTo>
                      <a:pt x="211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5" name="Freeform 53"/>
              <p:cNvSpPr>
                <a:spLocks/>
              </p:cNvSpPr>
              <p:nvPr/>
            </p:nvSpPr>
            <p:spPr bwMode="auto">
              <a:xfrm>
                <a:off x="3594" y="1252"/>
                <a:ext cx="68" cy="53"/>
              </a:xfrm>
              <a:custGeom>
                <a:avLst/>
                <a:gdLst>
                  <a:gd name="T0" fmla="*/ 2 w 68"/>
                  <a:gd name="T1" fmla="*/ 0 h 53"/>
                  <a:gd name="T2" fmla="*/ 68 w 68"/>
                  <a:gd name="T3" fmla="*/ 27 h 53"/>
                  <a:gd name="T4" fmla="*/ 0 w 68"/>
                  <a:gd name="T5" fmla="*/ 53 h 53"/>
                  <a:gd name="T6" fmla="*/ 34 w 68"/>
                  <a:gd name="T7" fmla="*/ 27 h 53"/>
                  <a:gd name="T8" fmla="*/ 2 w 68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3">
                    <a:moveTo>
                      <a:pt x="2" y="0"/>
                    </a:moveTo>
                    <a:lnTo>
                      <a:pt x="68" y="27"/>
                    </a:lnTo>
                    <a:lnTo>
                      <a:pt x="0" y="53"/>
                    </a:lnTo>
                    <a:lnTo>
                      <a:pt x="34" y="2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6" name="Freeform 54"/>
              <p:cNvSpPr>
                <a:spLocks/>
              </p:cNvSpPr>
              <p:nvPr/>
            </p:nvSpPr>
            <p:spPr bwMode="auto">
              <a:xfrm>
                <a:off x="3589" y="1247"/>
                <a:ext cx="78" cy="64"/>
              </a:xfrm>
              <a:custGeom>
                <a:avLst/>
                <a:gdLst>
                  <a:gd name="T0" fmla="*/ 11 w 78"/>
                  <a:gd name="T1" fmla="*/ 1 h 64"/>
                  <a:gd name="T2" fmla="*/ 5 w 78"/>
                  <a:gd name="T3" fmla="*/ 10 h 64"/>
                  <a:gd name="T4" fmla="*/ 71 w 78"/>
                  <a:gd name="T5" fmla="*/ 37 h 64"/>
                  <a:gd name="T6" fmla="*/ 71 w 78"/>
                  <a:gd name="T7" fmla="*/ 26 h 64"/>
                  <a:gd name="T8" fmla="*/ 3 w 78"/>
                  <a:gd name="T9" fmla="*/ 53 h 64"/>
                  <a:gd name="T10" fmla="*/ 9 w 78"/>
                  <a:gd name="T11" fmla="*/ 62 h 64"/>
                  <a:gd name="T12" fmla="*/ 43 w 78"/>
                  <a:gd name="T13" fmla="*/ 35 h 64"/>
                  <a:gd name="T14" fmla="*/ 44 w 78"/>
                  <a:gd name="T15" fmla="*/ 33 h 64"/>
                  <a:gd name="T16" fmla="*/ 44 w 78"/>
                  <a:gd name="T17" fmla="*/ 30 h 64"/>
                  <a:gd name="T18" fmla="*/ 43 w 78"/>
                  <a:gd name="T19" fmla="*/ 28 h 64"/>
                  <a:gd name="T20" fmla="*/ 11 w 78"/>
                  <a:gd name="T21" fmla="*/ 1 h 64"/>
                  <a:gd name="T22" fmla="*/ 3 w 78"/>
                  <a:gd name="T23" fmla="*/ 8 h 64"/>
                  <a:gd name="T24" fmla="*/ 36 w 78"/>
                  <a:gd name="T25" fmla="*/ 35 h 64"/>
                  <a:gd name="T26" fmla="*/ 36 w 78"/>
                  <a:gd name="T27" fmla="*/ 28 h 64"/>
                  <a:gd name="T28" fmla="*/ 2 w 78"/>
                  <a:gd name="T29" fmla="*/ 55 h 64"/>
                  <a:gd name="T30" fmla="*/ 0 w 78"/>
                  <a:gd name="T31" fmla="*/ 57 h 64"/>
                  <a:gd name="T32" fmla="*/ 0 w 78"/>
                  <a:gd name="T33" fmla="*/ 58 h 64"/>
                  <a:gd name="T34" fmla="*/ 0 w 78"/>
                  <a:gd name="T35" fmla="*/ 60 h 64"/>
                  <a:gd name="T36" fmla="*/ 2 w 78"/>
                  <a:gd name="T37" fmla="*/ 62 h 64"/>
                  <a:gd name="T38" fmla="*/ 3 w 78"/>
                  <a:gd name="T39" fmla="*/ 64 h 64"/>
                  <a:gd name="T40" fmla="*/ 5 w 78"/>
                  <a:gd name="T41" fmla="*/ 64 h 64"/>
                  <a:gd name="T42" fmla="*/ 7 w 78"/>
                  <a:gd name="T43" fmla="*/ 64 h 64"/>
                  <a:gd name="T44" fmla="*/ 75 w 78"/>
                  <a:gd name="T45" fmla="*/ 37 h 64"/>
                  <a:gd name="T46" fmla="*/ 77 w 78"/>
                  <a:gd name="T47" fmla="*/ 35 h 64"/>
                  <a:gd name="T48" fmla="*/ 78 w 78"/>
                  <a:gd name="T49" fmla="*/ 33 h 64"/>
                  <a:gd name="T50" fmla="*/ 78 w 78"/>
                  <a:gd name="T51" fmla="*/ 32 h 64"/>
                  <a:gd name="T52" fmla="*/ 78 w 78"/>
                  <a:gd name="T53" fmla="*/ 30 h 64"/>
                  <a:gd name="T54" fmla="*/ 77 w 78"/>
                  <a:gd name="T55" fmla="*/ 28 h 64"/>
                  <a:gd name="T56" fmla="*/ 75 w 78"/>
                  <a:gd name="T57" fmla="*/ 26 h 64"/>
                  <a:gd name="T58" fmla="*/ 9 w 78"/>
                  <a:gd name="T59" fmla="*/ 0 h 64"/>
                  <a:gd name="T60" fmla="*/ 7 w 78"/>
                  <a:gd name="T61" fmla="*/ 0 h 64"/>
                  <a:gd name="T62" fmla="*/ 5 w 78"/>
                  <a:gd name="T63" fmla="*/ 0 h 64"/>
                  <a:gd name="T64" fmla="*/ 3 w 78"/>
                  <a:gd name="T65" fmla="*/ 1 h 64"/>
                  <a:gd name="T66" fmla="*/ 2 w 78"/>
                  <a:gd name="T67" fmla="*/ 3 h 64"/>
                  <a:gd name="T68" fmla="*/ 2 w 78"/>
                  <a:gd name="T69" fmla="*/ 5 h 64"/>
                  <a:gd name="T70" fmla="*/ 2 w 78"/>
                  <a:gd name="T71" fmla="*/ 7 h 64"/>
                  <a:gd name="T72" fmla="*/ 3 w 78"/>
                  <a:gd name="T73" fmla="*/ 8 h 64"/>
                  <a:gd name="T74" fmla="*/ 11 w 78"/>
                  <a:gd name="T75" fmla="*/ 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64">
                    <a:moveTo>
                      <a:pt x="11" y="1"/>
                    </a:moveTo>
                    <a:lnTo>
                      <a:pt x="5" y="10"/>
                    </a:lnTo>
                    <a:lnTo>
                      <a:pt x="71" y="37"/>
                    </a:lnTo>
                    <a:lnTo>
                      <a:pt x="71" y="26"/>
                    </a:lnTo>
                    <a:lnTo>
                      <a:pt x="3" y="53"/>
                    </a:lnTo>
                    <a:lnTo>
                      <a:pt x="9" y="62"/>
                    </a:lnTo>
                    <a:lnTo>
                      <a:pt x="43" y="35"/>
                    </a:lnTo>
                    <a:lnTo>
                      <a:pt x="44" y="33"/>
                    </a:lnTo>
                    <a:lnTo>
                      <a:pt x="44" y="30"/>
                    </a:lnTo>
                    <a:lnTo>
                      <a:pt x="43" y="28"/>
                    </a:lnTo>
                    <a:lnTo>
                      <a:pt x="11" y="1"/>
                    </a:lnTo>
                    <a:lnTo>
                      <a:pt x="3" y="8"/>
                    </a:lnTo>
                    <a:lnTo>
                      <a:pt x="36" y="35"/>
                    </a:lnTo>
                    <a:lnTo>
                      <a:pt x="36" y="28"/>
                    </a:lnTo>
                    <a:lnTo>
                      <a:pt x="2" y="55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0" y="60"/>
                    </a:lnTo>
                    <a:lnTo>
                      <a:pt x="2" y="62"/>
                    </a:lnTo>
                    <a:lnTo>
                      <a:pt x="3" y="64"/>
                    </a:lnTo>
                    <a:lnTo>
                      <a:pt x="5" y="64"/>
                    </a:lnTo>
                    <a:lnTo>
                      <a:pt x="7" y="64"/>
                    </a:lnTo>
                    <a:lnTo>
                      <a:pt x="75" y="37"/>
                    </a:lnTo>
                    <a:lnTo>
                      <a:pt x="77" y="35"/>
                    </a:lnTo>
                    <a:lnTo>
                      <a:pt x="78" y="33"/>
                    </a:lnTo>
                    <a:lnTo>
                      <a:pt x="78" y="32"/>
                    </a:lnTo>
                    <a:lnTo>
                      <a:pt x="78" y="30"/>
                    </a:lnTo>
                    <a:lnTo>
                      <a:pt x="77" y="28"/>
                    </a:lnTo>
                    <a:lnTo>
                      <a:pt x="75" y="26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3" y="8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47" name="Rectangle 55"/>
              <p:cNvSpPr>
                <a:spLocks noChangeArrowheads="1"/>
              </p:cNvSpPr>
              <p:nvPr/>
            </p:nvSpPr>
            <p:spPr bwMode="auto">
              <a:xfrm>
                <a:off x="4715" y="1709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x</a:t>
                </a:r>
                <a:endParaRPr lang="en-US" b="0"/>
              </a:p>
            </p:txBody>
          </p:sp>
          <p:sp>
            <p:nvSpPr>
              <p:cNvPr id="85048" name="Rectangle 56"/>
              <p:cNvSpPr>
                <a:spLocks noChangeArrowheads="1"/>
              </p:cNvSpPr>
              <p:nvPr/>
            </p:nvSpPr>
            <p:spPr bwMode="auto">
              <a:xfrm>
                <a:off x="3535" y="480"/>
                <a:ext cx="64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y</a:t>
                </a:r>
                <a:endParaRPr lang="en-US" b="0"/>
              </a:p>
            </p:txBody>
          </p:sp>
          <p:sp>
            <p:nvSpPr>
              <p:cNvPr id="85049" name="Rectangle 57"/>
              <p:cNvSpPr>
                <a:spLocks noChangeArrowheads="1"/>
              </p:cNvSpPr>
              <p:nvPr/>
            </p:nvSpPr>
            <p:spPr bwMode="auto">
              <a:xfrm>
                <a:off x="4034" y="1674"/>
                <a:ext cx="8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L</a:t>
                </a:r>
                <a:endParaRPr lang="en-US" b="0"/>
              </a:p>
            </p:txBody>
          </p:sp>
          <p:sp>
            <p:nvSpPr>
              <p:cNvPr id="85050" name="Rectangle 58"/>
              <p:cNvSpPr>
                <a:spLocks noChangeArrowheads="1"/>
              </p:cNvSpPr>
              <p:nvPr/>
            </p:nvSpPr>
            <p:spPr bwMode="auto">
              <a:xfrm>
                <a:off x="3703" y="1205"/>
                <a:ext cx="129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W</a:t>
                </a:r>
                <a:endParaRPr lang="en-US" b="0"/>
              </a:p>
            </p:txBody>
          </p:sp>
          <p:grpSp>
            <p:nvGrpSpPr>
              <p:cNvPr id="85051" name="Group 59"/>
              <p:cNvGrpSpPr>
                <a:grpSpLocks/>
              </p:cNvGrpSpPr>
              <p:nvPr/>
            </p:nvGrpSpPr>
            <p:grpSpPr bwMode="auto">
              <a:xfrm>
                <a:off x="3312" y="1166"/>
                <a:ext cx="121" cy="224"/>
                <a:chOff x="3044" y="1174"/>
                <a:chExt cx="121" cy="224"/>
              </a:xfrm>
            </p:grpSpPr>
            <p:sp>
              <p:nvSpPr>
                <p:cNvPr id="85052" name="Rectangle 60"/>
                <p:cNvSpPr>
                  <a:spLocks noChangeArrowheads="1"/>
                </p:cNvSpPr>
                <p:nvPr/>
              </p:nvSpPr>
              <p:spPr bwMode="auto">
                <a:xfrm>
                  <a:off x="3108" y="1258"/>
                  <a:ext cx="55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300" i="1">
                      <a:solidFill>
                        <a:srgbClr val="000000"/>
                      </a:solidFill>
                    </a:rPr>
                    <a:t>o</a:t>
                  </a:r>
                  <a:endParaRPr lang="en-US" b="0"/>
                </a:p>
              </p:txBody>
            </p:sp>
            <p:sp>
              <p:nvSpPr>
                <p:cNvPr id="85053" name="Rectangle 61"/>
                <p:cNvSpPr>
                  <a:spLocks noChangeArrowheads="1"/>
                </p:cNvSpPr>
                <p:nvPr/>
              </p:nvSpPr>
              <p:spPr bwMode="auto">
                <a:xfrm>
                  <a:off x="3044" y="1198"/>
                  <a:ext cx="72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q</a:t>
                  </a:r>
                  <a:endParaRPr lang="en-US" b="0"/>
                </a:p>
              </p:txBody>
            </p:sp>
            <p:sp>
              <p:nvSpPr>
                <p:cNvPr id="85054" name="Rectangle 62"/>
                <p:cNvSpPr>
                  <a:spLocks noChangeArrowheads="1"/>
                </p:cNvSpPr>
                <p:nvPr/>
              </p:nvSpPr>
              <p:spPr bwMode="auto">
                <a:xfrm>
                  <a:off x="3129" y="1174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¢</a:t>
                  </a:r>
                  <a:endParaRPr lang="en-US" b="0"/>
                </a:p>
              </p:txBody>
            </p:sp>
            <p:sp>
              <p:nvSpPr>
                <p:cNvPr id="85055" name="Rectangle 63"/>
                <p:cNvSpPr>
                  <a:spLocks noChangeArrowheads="1"/>
                </p:cNvSpPr>
                <p:nvPr/>
              </p:nvSpPr>
              <p:spPr bwMode="auto">
                <a:xfrm>
                  <a:off x="3110" y="1174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¢</a:t>
                  </a:r>
                  <a:endParaRPr lang="en-US" b="0"/>
                </a:p>
              </p:txBody>
            </p:sp>
          </p:grpSp>
          <p:sp>
            <p:nvSpPr>
              <p:cNvPr id="85056" name="Rectangle 64"/>
              <p:cNvSpPr>
                <a:spLocks noChangeArrowheads="1"/>
              </p:cNvSpPr>
              <p:nvPr/>
            </p:nvSpPr>
            <p:spPr bwMode="auto">
              <a:xfrm>
                <a:off x="3567" y="1753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grpSp>
            <p:nvGrpSpPr>
              <p:cNvPr id="85057" name="Group 65"/>
              <p:cNvGrpSpPr>
                <a:grpSpLocks/>
              </p:cNvGrpSpPr>
              <p:nvPr/>
            </p:nvGrpSpPr>
            <p:grpSpPr bwMode="auto">
              <a:xfrm>
                <a:off x="4014" y="564"/>
                <a:ext cx="180" cy="184"/>
                <a:chOff x="3746" y="572"/>
                <a:chExt cx="180" cy="184"/>
              </a:xfrm>
            </p:grpSpPr>
            <p:sp>
              <p:nvSpPr>
                <p:cNvPr id="85058" name="Rectangle 66"/>
                <p:cNvSpPr>
                  <a:spLocks noChangeArrowheads="1"/>
                </p:cNvSpPr>
                <p:nvPr/>
              </p:nvSpPr>
              <p:spPr bwMode="auto">
                <a:xfrm>
                  <a:off x="3853" y="572"/>
                  <a:ext cx="73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0</a:t>
                  </a:r>
                  <a:endParaRPr lang="en-US" b="0"/>
                </a:p>
              </p:txBody>
            </p:sp>
            <p:sp>
              <p:nvSpPr>
                <p:cNvPr id="85059" name="Rectangle 67"/>
                <p:cNvSpPr>
                  <a:spLocks noChangeArrowheads="1"/>
                </p:cNvSpPr>
                <p:nvPr/>
              </p:nvSpPr>
              <p:spPr bwMode="auto">
                <a:xfrm>
                  <a:off x="3819" y="572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,</a:t>
                  </a:r>
                  <a:endParaRPr lang="en-US" b="0"/>
                </a:p>
              </p:txBody>
            </p:sp>
            <p:sp>
              <p:nvSpPr>
                <p:cNvPr id="85060" name="Rectangle 68"/>
                <p:cNvSpPr>
                  <a:spLocks noChangeArrowheads="1"/>
                </p:cNvSpPr>
                <p:nvPr/>
              </p:nvSpPr>
              <p:spPr bwMode="auto">
                <a:xfrm>
                  <a:off x="3746" y="572"/>
                  <a:ext cx="81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h</a:t>
                  </a:r>
                  <a:endParaRPr lang="en-US" b="0"/>
                </a:p>
              </p:txBody>
            </p:sp>
          </p:grpSp>
          <p:sp>
            <p:nvSpPr>
              <p:cNvPr id="85061" name="Rectangle 69"/>
              <p:cNvSpPr>
                <a:spLocks noChangeArrowheads="1"/>
              </p:cNvSpPr>
              <p:nvPr/>
            </p:nvSpPr>
            <p:spPr bwMode="auto">
              <a:xfrm>
                <a:off x="4513" y="1197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sp>
            <p:nvSpPr>
              <p:cNvPr id="85062" name="Rectangle 70"/>
              <p:cNvSpPr>
                <a:spLocks noChangeArrowheads="1"/>
              </p:cNvSpPr>
              <p:nvPr/>
            </p:nvSpPr>
            <p:spPr bwMode="auto">
              <a:xfrm>
                <a:off x="4037" y="1813"/>
                <a:ext cx="73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</p:grpSp>
      </p:grpSp>
      <p:grpSp>
        <p:nvGrpSpPr>
          <p:cNvPr id="85063" name="Group 71"/>
          <p:cNvGrpSpPr>
            <a:grpSpLocks/>
          </p:cNvGrpSpPr>
          <p:nvPr/>
        </p:nvGrpSpPr>
        <p:grpSpPr bwMode="auto">
          <a:xfrm>
            <a:off x="1676400" y="4267200"/>
            <a:ext cx="5854700" cy="2217738"/>
            <a:chOff x="1153" y="2218"/>
            <a:chExt cx="3922" cy="1572"/>
          </a:xfrm>
        </p:grpSpPr>
        <p:grpSp>
          <p:nvGrpSpPr>
            <p:cNvPr id="85064" name="Group 72"/>
            <p:cNvGrpSpPr>
              <a:grpSpLocks/>
            </p:cNvGrpSpPr>
            <p:nvPr/>
          </p:nvGrpSpPr>
          <p:grpSpPr bwMode="auto">
            <a:xfrm>
              <a:off x="3936" y="2256"/>
              <a:ext cx="1139" cy="1534"/>
              <a:chOff x="3851" y="2165"/>
              <a:chExt cx="1139" cy="1534"/>
            </a:xfrm>
          </p:grpSpPr>
          <p:sp>
            <p:nvSpPr>
              <p:cNvPr id="85065" name="Rectangle 73"/>
              <p:cNvSpPr>
                <a:spLocks noChangeArrowheads="1"/>
              </p:cNvSpPr>
              <p:nvPr/>
            </p:nvSpPr>
            <p:spPr bwMode="auto">
              <a:xfrm>
                <a:off x="3985" y="2428"/>
                <a:ext cx="808" cy="1076"/>
              </a:xfrm>
              <a:prstGeom prst="rect">
                <a:avLst/>
              </a:prstGeom>
              <a:solidFill>
                <a:srgbClr val="80C2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66" name="Freeform 74"/>
              <p:cNvSpPr>
                <a:spLocks/>
              </p:cNvSpPr>
              <p:nvPr/>
            </p:nvSpPr>
            <p:spPr bwMode="auto">
              <a:xfrm>
                <a:off x="3979" y="2423"/>
                <a:ext cx="818" cy="1084"/>
              </a:xfrm>
              <a:custGeom>
                <a:avLst/>
                <a:gdLst>
                  <a:gd name="T0" fmla="*/ 6 w 818"/>
                  <a:gd name="T1" fmla="*/ 0 h 1084"/>
                  <a:gd name="T2" fmla="*/ 4 w 818"/>
                  <a:gd name="T3" fmla="*/ 0 h 1084"/>
                  <a:gd name="T4" fmla="*/ 0 w 818"/>
                  <a:gd name="T5" fmla="*/ 3 h 1084"/>
                  <a:gd name="T6" fmla="*/ 0 w 818"/>
                  <a:gd name="T7" fmla="*/ 1082 h 1084"/>
                  <a:gd name="T8" fmla="*/ 2 w 818"/>
                  <a:gd name="T9" fmla="*/ 1082 h 1084"/>
                  <a:gd name="T10" fmla="*/ 4 w 818"/>
                  <a:gd name="T11" fmla="*/ 1084 h 1084"/>
                  <a:gd name="T12" fmla="*/ 816 w 818"/>
                  <a:gd name="T13" fmla="*/ 1084 h 1084"/>
                  <a:gd name="T14" fmla="*/ 816 w 818"/>
                  <a:gd name="T15" fmla="*/ 1082 h 1084"/>
                  <a:gd name="T16" fmla="*/ 818 w 818"/>
                  <a:gd name="T17" fmla="*/ 1082 h 1084"/>
                  <a:gd name="T18" fmla="*/ 818 w 818"/>
                  <a:gd name="T19" fmla="*/ 3 h 1084"/>
                  <a:gd name="T20" fmla="*/ 816 w 818"/>
                  <a:gd name="T21" fmla="*/ 1 h 1084"/>
                  <a:gd name="T22" fmla="*/ 816 w 818"/>
                  <a:gd name="T23" fmla="*/ 0 h 1084"/>
                  <a:gd name="T24" fmla="*/ 812 w 818"/>
                  <a:gd name="T25" fmla="*/ 0 h 1084"/>
                  <a:gd name="T26" fmla="*/ 6 w 818"/>
                  <a:gd name="T27" fmla="*/ 0 h 1084"/>
                  <a:gd name="T28" fmla="*/ 6 w 818"/>
                  <a:gd name="T29" fmla="*/ 10 h 1084"/>
                  <a:gd name="T30" fmla="*/ 812 w 818"/>
                  <a:gd name="T31" fmla="*/ 10 h 1084"/>
                  <a:gd name="T32" fmla="*/ 807 w 818"/>
                  <a:gd name="T33" fmla="*/ 5 h 1084"/>
                  <a:gd name="T34" fmla="*/ 807 w 818"/>
                  <a:gd name="T35" fmla="*/ 1079 h 1084"/>
                  <a:gd name="T36" fmla="*/ 812 w 818"/>
                  <a:gd name="T37" fmla="*/ 1073 h 1084"/>
                  <a:gd name="T38" fmla="*/ 6 w 818"/>
                  <a:gd name="T39" fmla="*/ 1073 h 1084"/>
                  <a:gd name="T40" fmla="*/ 11 w 818"/>
                  <a:gd name="T41" fmla="*/ 1079 h 1084"/>
                  <a:gd name="T42" fmla="*/ 11 w 818"/>
                  <a:gd name="T43" fmla="*/ 5 h 1084"/>
                  <a:gd name="T44" fmla="*/ 6 w 818"/>
                  <a:gd name="T45" fmla="*/ 10 h 1084"/>
                  <a:gd name="T46" fmla="*/ 6 w 818"/>
                  <a:gd name="T47" fmla="*/ 0 h 10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18" h="1084">
                    <a:moveTo>
                      <a:pt x="6" y="0"/>
                    </a:moveTo>
                    <a:lnTo>
                      <a:pt x="4" y="0"/>
                    </a:lnTo>
                    <a:lnTo>
                      <a:pt x="0" y="3"/>
                    </a:lnTo>
                    <a:lnTo>
                      <a:pt x="0" y="1082"/>
                    </a:lnTo>
                    <a:lnTo>
                      <a:pt x="2" y="1082"/>
                    </a:lnTo>
                    <a:lnTo>
                      <a:pt x="4" y="1084"/>
                    </a:lnTo>
                    <a:lnTo>
                      <a:pt x="816" y="1084"/>
                    </a:lnTo>
                    <a:lnTo>
                      <a:pt x="816" y="1082"/>
                    </a:lnTo>
                    <a:lnTo>
                      <a:pt x="818" y="1082"/>
                    </a:lnTo>
                    <a:lnTo>
                      <a:pt x="818" y="3"/>
                    </a:lnTo>
                    <a:lnTo>
                      <a:pt x="816" y="1"/>
                    </a:lnTo>
                    <a:lnTo>
                      <a:pt x="816" y="0"/>
                    </a:lnTo>
                    <a:lnTo>
                      <a:pt x="812" y="0"/>
                    </a:lnTo>
                    <a:lnTo>
                      <a:pt x="6" y="0"/>
                    </a:lnTo>
                    <a:lnTo>
                      <a:pt x="6" y="10"/>
                    </a:lnTo>
                    <a:lnTo>
                      <a:pt x="812" y="10"/>
                    </a:lnTo>
                    <a:lnTo>
                      <a:pt x="807" y="5"/>
                    </a:lnTo>
                    <a:lnTo>
                      <a:pt x="807" y="1079"/>
                    </a:lnTo>
                    <a:lnTo>
                      <a:pt x="812" y="1073"/>
                    </a:lnTo>
                    <a:lnTo>
                      <a:pt x="6" y="1073"/>
                    </a:lnTo>
                    <a:lnTo>
                      <a:pt x="11" y="1079"/>
                    </a:lnTo>
                    <a:lnTo>
                      <a:pt x="11" y="5"/>
                    </a:lnTo>
                    <a:lnTo>
                      <a:pt x="6" y="1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67" name="Freeform 75"/>
              <p:cNvSpPr>
                <a:spLocks/>
              </p:cNvSpPr>
              <p:nvPr/>
            </p:nvSpPr>
            <p:spPr bwMode="auto">
              <a:xfrm>
                <a:off x="3979" y="2259"/>
                <a:ext cx="13" cy="174"/>
              </a:xfrm>
              <a:custGeom>
                <a:avLst/>
                <a:gdLst>
                  <a:gd name="T0" fmla="*/ 0 w 13"/>
                  <a:gd name="T1" fmla="*/ 169 h 174"/>
                  <a:gd name="T2" fmla="*/ 0 w 13"/>
                  <a:gd name="T3" fmla="*/ 171 h 174"/>
                  <a:gd name="T4" fmla="*/ 2 w 13"/>
                  <a:gd name="T5" fmla="*/ 173 h 174"/>
                  <a:gd name="T6" fmla="*/ 2 w 13"/>
                  <a:gd name="T7" fmla="*/ 174 h 174"/>
                  <a:gd name="T8" fmla="*/ 7 w 13"/>
                  <a:gd name="T9" fmla="*/ 174 h 174"/>
                  <a:gd name="T10" fmla="*/ 9 w 13"/>
                  <a:gd name="T11" fmla="*/ 173 h 174"/>
                  <a:gd name="T12" fmla="*/ 11 w 13"/>
                  <a:gd name="T13" fmla="*/ 173 h 174"/>
                  <a:gd name="T14" fmla="*/ 11 w 13"/>
                  <a:gd name="T15" fmla="*/ 169 h 174"/>
                  <a:gd name="T16" fmla="*/ 13 w 13"/>
                  <a:gd name="T17" fmla="*/ 5 h 174"/>
                  <a:gd name="T18" fmla="*/ 13 w 13"/>
                  <a:gd name="T19" fmla="*/ 3 h 174"/>
                  <a:gd name="T20" fmla="*/ 11 w 13"/>
                  <a:gd name="T21" fmla="*/ 2 h 174"/>
                  <a:gd name="T22" fmla="*/ 11 w 13"/>
                  <a:gd name="T23" fmla="*/ 0 h 174"/>
                  <a:gd name="T24" fmla="*/ 6 w 13"/>
                  <a:gd name="T25" fmla="*/ 0 h 174"/>
                  <a:gd name="T26" fmla="*/ 4 w 13"/>
                  <a:gd name="T27" fmla="*/ 2 h 174"/>
                  <a:gd name="T28" fmla="*/ 2 w 13"/>
                  <a:gd name="T29" fmla="*/ 2 h 174"/>
                  <a:gd name="T30" fmla="*/ 2 w 13"/>
                  <a:gd name="T31" fmla="*/ 5 h 174"/>
                  <a:gd name="T32" fmla="*/ 0 w 13"/>
                  <a:gd name="T33" fmla="*/ 16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74">
                    <a:moveTo>
                      <a:pt x="0" y="169"/>
                    </a:moveTo>
                    <a:lnTo>
                      <a:pt x="0" y="171"/>
                    </a:lnTo>
                    <a:lnTo>
                      <a:pt x="2" y="173"/>
                    </a:lnTo>
                    <a:lnTo>
                      <a:pt x="2" y="174"/>
                    </a:lnTo>
                    <a:lnTo>
                      <a:pt x="7" y="174"/>
                    </a:lnTo>
                    <a:lnTo>
                      <a:pt x="9" y="173"/>
                    </a:lnTo>
                    <a:lnTo>
                      <a:pt x="11" y="173"/>
                    </a:lnTo>
                    <a:lnTo>
                      <a:pt x="11" y="169"/>
                    </a:lnTo>
                    <a:lnTo>
                      <a:pt x="13" y="5"/>
                    </a:lnTo>
                    <a:lnTo>
                      <a:pt x="13" y="3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0" y="1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68" name="Freeform 76"/>
              <p:cNvSpPr>
                <a:spLocks/>
              </p:cNvSpPr>
              <p:nvPr/>
            </p:nvSpPr>
            <p:spPr bwMode="auto">
              <a:xfrm>
                <a:off x="3960" y="2264"/>
                <a:ext cx="51" cy="68"/>
              </a:xfrm>
              <a:custGeom>
                <a:avLst/>
                <a:gdLst>
                  <a:gd name="T0" fmla="*/ 0 w 51"/>
                  <a:gd name="T1" fmla="*/ 66 h 68"/>
                  <a:gd name="T2" fmla="*/ 26 w 51"/>
                  <a:gd name="T3" fmla="*/ 0 h 68"/>
                  <a:gd name="T4" fmla="*/ 51 w 51"/>
                  <a:gd name="T5" fmla="*/ 68 h 68"/>
                  <a:gd name="T6" fmla="*/ 26 w 51"/>
                  <a:gd name="T7" fmla="*/ 34 h 68"/>
                  <a:gd name="T8" fmla="*/ 0 w 51"/>
                  <a:gd name="T9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8">
                    <a:moveTo>
                      <a:pt x="0" y="66"/>
                    </a:moveTo>
                    <a:lnTo>
                      <a:pt x="26" y="0"/>
                    </a:lnTo>
                    <a:lnTo>
                      <a:pt x="51" y="68"/>
                    </a:lnTo>
                    <a:lnTo>
                      <a:pt x="26" y="34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69" name="Freeform 77"/>
              <p:cNvSpPr>
                <a:spLocks/>
              </p:cNvSpPr>
              <p:nvPr/>
            </p:nvSpPr>
            <p:spPr bwMode="auto">
              <a:xfrm>
                <a:off x="3954" y="2259"/>
                <a:ext cx="63" cy="78"/>
              </a:xfrm>
              <a:custGeom>
                <a:avLst/>
                <a:gdLst>
                  <a:gd name="T0" fmla="*/ 2 w 63"/>
                  <a:gd name="T1" fmla="*/ 67 h 78"/>
                  <a:gd name="T2" fmla="*/ 11 w 63"/>
                  <a:gd name="T3" fmla="*/ 73 h 78"/>
                  <a:gd name="T4" fmla="*/ 38 w 63"/>
                  <a:gd name="T5" fmla="*/ 7 h 78"/>
                  <a:gd name="T6" fmla="*/ 27 w 63"/>
                  <a:gd name="T7" fmla="*/ 7 h 78"/>
                  <a:gd name="T8" fmla="*/ 52 w 63"/>
                  <a:gd name="T9" fmla="*/ 75 h 78"/>
                  <a:gd name="T10" fmla="*/ 61 w 63"/>
                  <a:gd name="T11" fmla="*/ 69 h 78"/>
                  <a:gd name="T12" fmla="*/ 36 w 63"/>
                  <a:gd name="T13" fmla="*/ 35 h 78"/>
                  <a:gd name="T14" fmla="*/ 34 w 63"/>
                  <a:gd name="T15" fmla="*/ 34 h 78"/>
                  <a:gd name="T16" fmla="*/ 31 w 63"/>
                  <a:gd name="T17" fmla="*/ 34 h 78"/>
                  <a:gd name="T18" fmla="*/ 29 w 63"/>
                  <a:gd name="T19" fmla="*/ 35 h 78"/>
                  <a:gd name="T20" fmla="*/ 2 w 63"/>
                  <a:gd name="T21" fmla="*/ 67 h 78"/>
                  <a:gd name="T22" fmla="*/ 9 w 63"/>
                  <a:gd name="T23" fmla="*/ 75 h 78"/>
                  <a:gd name="T24" fmla="*/ 36 w 63"/>
                  <a:gd name="T25" fmla="*/ 43 h 78"/>
                  <a:gd name="T26" fmla="*/ 29 w 63"/>
                  <a:gd name="T27" fmla="*/ 43 h 78"/>
                  <a:gd name="T28" fmla="*/ 54 w 63"/>
                  <a:gd name="T29" fmla="*/ 76 h 78"/>
                  <a:gd name="T30" fmla="*/ 56 w 63"/>
                  <a:gd name="T31" fmla="*/ 78 h 78"/>
                  <a:gd name="T32" fmla="*/ 57 w 63"/>
                  <a:gd name="T33" fmla="*/ 78 h 78"/>
                  <a:gd name="T34" fmla="*/ 59 w 63"/>
                  <a:gd name="T35" fmla="*/ 78 h 78"/>
                  <a:gd name="T36" fmla="*/ 61 w 63"/>
                  <a:gd name="T37" fmla="*/ 76 h 78"/>
                  <a:gd name="T38" fmla="*/ 63 w 63"/>
                  <a:gd name="T39" fmla="*/ 75 h 78"/>
                  <a:gd name="T40" fmla="*/ 63 w 63"/>
                  <a:gd name="T41" fmla="*/ 73 h 78"/>
                  <a:gd name="T42" fmla="*/ 63 w 63"/>
                  <a:gd name="T43" fmla="*/ 71 h 78"/>
                  <a:gd name="T44" fmla="*/ 38 w 63"/>
                  <a:gd name="T45" fmla="*/ 3 h 78"/>
                  <a:gd name="T46" fmla="*/ 36 w 63"/>
                  <a:gd name="T47" fmla="*/ 2 h 78"/>
                  <a:gd name="T48" fmla="*/ 34 w 63"/>
                  <a:gd name="T49" fmla="*/ 0 h 78"/>
                  <a:gd name="T50" fmla="*/ 32 w 63"/>
                  <a:gd name="T51" fmla="*/ 0 h 78"/>
                  <a:gd name="T52" fmla="*/ 31 w 63"/>
                  <a:gd name="T53" fmla="*/ 0 h 78"/>
                  <a:gd name="T54" fmla="*/ 29 w 63"/>
                  <a:gd name="T55" fmla="*/ 2 h 78"/>
                  <a:gd name="T56" fmla="*/ 27 w 63"/>
                  <a:gd name="T57" fmla="*/ 3 h 78"/>
                  <a:gd name="T58" fmla="*/ 0 w 63"/>
                  <a:gd name="T59" fmla="*/ 69 h 78"/>
                  <a:gd name="T60" fmla="*/ 0 w 63"/>
                  <a:gd name="T61" fmla="*/ 71 h 78"/>
                  <a:gd name="T62" fmla="*/ 0 w 63"/>
                  <a:gd name="T63" fmla="*/ 73 h 78"/>
                  <a:gd name="T64" fmla="*/ 2 w 63"/>
                  <a:gd name="T65" fmla="*/ 75 h 78"/>
                  <a:gd name="T66" fmla="*/ 4 w 63"/>
                  <a:gd name="T67" fmla="*/ 76 h 78"/>
                  <a:gd name="T68" fmla="*/ 6 w 63"/>
                  <a:gd name="T69" fmla="*/ 76 h 78"/>
                  <a:gd name="T70" fmla="*/ 8 w 63"/>
                  <a:gd name="T71" fmla="*/ 76 h 78"/>
                  <a:gd name="T72" fmla="*/ 9 w 63"/>
                  <a:gd name="T73" fmla="*/ 75 h 78"/>
                  <a:gd name="T74" fmla="*/ 2 w 63"/>
                  <a:gd name="T75" fmla="*/ 6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3" h="78">
                    <a:moveTo>
                      <a:pt x="2" y="67"/>
                    </a:moveTo>
                    <a:lnTo>
                      <a:pt x="11" y="73"/>
                    </a:lnTo>
                    <a:lnTo>
                      <a:pt x="38" y="7"/>
                    </a:lnTo>
                    <a:lnTo>
                      <a:pt x="27" y="7"/>
                    </a:lnTo>
                    <a:lnTo>
                      <a:pt x="52" y="75"/>
                    </a:lnTo>
                    <a:lnTo>
                      <a:pt x="61" y="69"/>
                    </a:lnTo>
                    <a:lnTo>
                      <a:pt x="36" y="35"/>
                    </a:lnTo>
                    <a:lnTo>
                      <a:pt x="34" y="34"/>
                    </a:lnTo>
                    <a:lnTo>
                      <a:pt x="31" y="34"/>
                    </a:lnTo>
                    <a:lnTo>
                      <a:pt x="29" y="35"/>
                    </a:lnTo>
                    <a:lnTo>
                      <a:pt x="2" y="67"/>
                    </a:lnTo>
                    <a:lnTo>
                      <a:pt x="9" y="75"/>
                    </a:lnTo>
                    <a:lnTo>
                      <a:pt x="36" y="43"/>
                    </a:lnTo>
                    <a:lnTo>
                      <a:pt x="29" y="43"/>
                    </a:lnTo>
                    <a:lnTo>
                      <a:pt x="54" y="76"/>
                    </a:lnTo>
                    <a:lnTo>
                      <a:pt x="56" y="78"/>
                    </a:lnTo>
                    <a:lnTo>
                      <a:pt x="57" y="78"/>
                    </a:lnTo>
                    <a:lnTo>
                      <a:pt x="59" y="78"/>
                    </a:lnTo>
                    <a:lnTo>
                      <a:pt x="61" y="76"/>
                    </a:lnTo>
                    <a:lnTo>
                      <a:pt x="63" y="75"/>
                    </a:lnTo>
                    <a:lnTo>
                      <a:pt x="63" y="73"/>
                    </a:lnTo>
                    <a:lnTo>
                      <a:pt x="63" y="71"/>
                    </a:lnTo>
                    <a:lnTo>
                      <a:pt x="38" y="3"/>
                    </a:lnTo>
                    <a:lnTo>
                      <a:pt x="36" y="2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1" y="0"/>
                    </a:lnTo>
                    <a:lnTo>
                      <a:pt x="29" y="2"/>
                    </a:lnTo>
                    <a:lnTo>
                      <a:pt x="27" y="3"/>
                    </a:lnTo>
                    <a:lnTo>
                      <a:pt x="0" y="69"/>
                    </a:lnTo>
                    <a:lnTo>
                      <a:pt x="0" y="71"/>
                    </a:lnTo>
                    <a:lnTo>
                      <a:pt x="0" y="73"/>
                    </a:lnTo>
                    <a:lnTo>
                      <a:pt x="2" y="75"/>
                    </a:lnTo>
                    <a:lnTo>
                      <a:pt x="4" y="76"/>
                    </a:lnTo>
                    <a:lnTo>
                      <a:pt x="6" y="76"/>
                    </a:lnTo>
                    <a:lnTo>
                      <a:pt x="8" y="76"/>
                    </a:lnTo>
                    <a:lnTo>
                      <a:pt x="9" y="75"/>
                    </a:lnTo>
                    <a:lnTo>
                      <a:pt x="2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70" name="Freeform 78"/>
              <p:cNvSpPr>
                <a:spLocks/>
              </p:cNvSpPr>
              <p:nvPr/>
            </p:nvSpPr>
            <p:spPr bwMode="auto">
              <a:xfrm>
                <a:off x="4786" y="3496"/>
                <a:ext cx="194" cy="15"/>
              </a:xfrm>
              <a:custGeom>
                <a:avLst/>
                <a:gdLst>
                  <a:gd name="T0" fmla="*/ 5 w 194"/>
                  <a:gd name="T1" fmla="*/ 0 h 15"/>
                  <a:gd name="T2" fmla="*/ 4 w 194"/>
                  <a:gd name="T3" fmla="*/ 0 h 15"/>
                  <a:gd name="T4" fmla="*/ 2 w 194"/>
                  <a:gd name="T5" fmla="*/ 2 h 15"/>
                  <a:gd name="T6" fmla="*/ 0 w 194"/>
                  <a:gd name="T7" fmla="*/ 2 h 15"/>
                  <a:gd name="T8" fmla="*/ 0 w 194"/>
                  <a:gd name="T9" fmla="*/ 8 h 15"/>
                  <a:gd name="T10" fmla="*/ 2 w 194"/>
                  <a:gd name="T11" fmla="*/ 9 h 15"/>
                  <a:gd name="T12" fmla="*/ 2 w 194"/>
                  <a:gd name="T13" fmla="*/ 11 h 15"/>
                  <a:gd name="T14" fmla="*/ 5 w 194"/>
                  <a:gd name="T15" fmla="*/ 11 h 15"/>
                  <a:gd name="T16" fmla="*/ 189 w 194"/>
                  <a:gd name="T17" fmla="*/ 15 h 15"/>
                  <a:gd name="T18" fmla="*/ 191 w 194"/>
                  <a:gd name="T19" fmla="*/ 15 h 15"/>
                  <a:gd name="T20" fmla="*/ 193 w 194"/>
                  <a:gd name="T21" fmla="*/ 13 h 15"/>
                  <a:gd name="T22" fmla="*/ 194 w 194"/>
                  <a:gd name="T23" fmla="*/ 13 h 15"/>
                  <a:gd name="T24" fmla="*/ 194 w 194"/>
                  <a:gd name="T25" fmla="*/ 8 h 15"/>
                  <a:gd name="T26" fmla="*/ 193 w 194"/>
                  <a:gd name="T27" fmla="*/ 6 h 15"/>
                  <a:gd name="T28" fmla="*/ 193 w 194"/>
                  <a:gd name="T29" fmla="*/ 4 h 15"/>
                  <a:gd name="T30" fmla="*/ 189 w 194"/>
                  <a:gd name="T31" fmla="*/ 4 h 15"/>
                  <a:gd name="T32" fmla="*/ 5 w 194"/>
                  <a:gd name="T3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4" h="15">
                    <a:moveTo>
                      <a:pt x="5" y="0"/>
                    </a:moveTo>
                    <a:lnTo>
                      <a:pt x="4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2" y="11"/>
                    </a:lnTo>
                    <a:lnTo>
                      <a:pt x="5" y="11"/>
                    </a:lnTo>
                    <a:lnTo>
                      <a:pt x="189" y="15"/>
                    </a:lnTo>
                    <a:lnTo>
                      <a:pt x="191" y="15"/>
                    </a:lnTo>
                    <a:lnTo>
                      <a:pt x="193" y="13"/>
                    </a:lnTo>
                    <a:lnTo>
                      <a:pt x="194" y="13"/>
                    </a:lnTo>
                    <a:lnTo>
                      <a:pt x="194" y="8"/>
                    </a:lnTo>
                    <a:lnTo>
                      <a:pt x="193" y="6"/>
                    </a:lnTo>
                    <a:lnTo>
                      <a:pt x="193" y="4"/>
                    </a:lnTo>
                    <a:lnTo>
                      <a:pt x="189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71" name="Freeform 79"/>
              <p:cNvSpPr>
                <a:spLocks/>
              </p:cNvSpPr>
              <p:nvPr/>
            </p:nvSpPr>
            <p:spPr bwMode="auto">
              <a:xfrm>
                <a:off x="4907" y="3479"/>
                <a:ext cx="68" cy="51"/>
              </a:xfrm>
              <a:custGeom>
                <a:avLst/>
                <a:gdLst>
                  <a:gd name="T0" fmla="*/ 0 w 68"/>
                  <a:gd name="T1" fmla="*/ 0 h 51"/>
                  <a:gd name="T2" fmla="*/ 68 w 68"/>
                  <a:gd name="T3" fmla="*/ 26 h 51"/>
                  <a:gd name="T4" fmla="*/ 0 w 68"/>
                  <a:gd name="T5" fmla="*/ 51 h 51"/>
                  <a:gd name="T6" fmla="*/ 34 w 68"/>
                  <a:gd name="T7" fmla="*/ 26 h 51"/>
                  <a:gd name="T8" fmla="*/ 0 w 68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1">
                    <a:moveTo>
                      <a:pt x="0" y="0"/>
                    </a:moveTo>
                    <a:lnTo>
                      <a:pt x="68" y="26"/>
                    </a:lnTo>
                    <a:lnTo>
                      <a:pt x="0" y="51"/>
                    </a:lnTo>
                    <a:lnTo>
                      <a:pt x="34" y="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72" name="Freeform 80"/>
              <p:cNvSpPr>
                <a:spLocks/>
              </p:cNvSpPr>
              <p:nvPr/>
            </p:nvSpPr>
            <p:spPr bwMode="auto">
              <a:xfrm>
                <a:off x="4902" y="3473"/>
                <a:ext cx="78" cy="63"/>
              </a:xfrm>
              <a:custGeom>
                <a:avLst/>
                <a:gdLst>
                  <a:gd name="T0" fmla="*/ 9 w 78"/>
                  <a:gd name="T1" fmla="*/ 2 h 63"/>
                  <a:gd name="T2" fmla="*/ 3 w 78"/>
                  <a:gd name="T3" fmla="*/ 11 h 63"/>
                  <a:gd name="T4" fmla="*/ 71 w 78"/>
                  <a:gd name="T5" fmla="*/ 38 h 63"/>
                  <a:gd name="T6" fmla="*/ 71 w 78"/>
                  <a:gd name="T7" fmla="*/ 27 h 63"/>
                  <a:gd name="T8" fmla="*/ 3 w 78"/>
                  <a:gd name="T9" fmla="*/ 52 h 63"/>
                  <a:gd name="T10" fmla="*/ 9 w 78"/>
                  <a:gd name="T11" fmla="*/ 61 h 63"/>
                  <a:gd name="T12" fmla="*/ 43 w 78"/>
                  <a:gd name="T13" fmla="*/ 36 h 63"/>
                  <a:gd name="T14" fmla="*/ 45 w 78"/>
                  <a:gd name="T15" fmla="*/ 34 h 63"/>
                  <a:gd name="T16" fmla="*/ 45 w 78"/>
                  <a:gd name="T17" fmla="*/ 31 h 63"/>
                  <a:gd name="T18" fmla="*/ 43 w 78"/>
                  <a:gd name="T19" fmla="*/ 29 h 63"/>
                  <a:gd name="T20" fmla="*/ 9 w 78"/>
                  <a:gd name="T21" fmla="*/ 2 h 63"/>
                  <a:gd name="T22" fmla="*/ 2 w 78"/>
                  <a:gd name="T23" fmla="*/ 9 h 63"/>
                  <a:gd name="T24" fmla="*/ 36 w 78"/>
                  <a:gd name="T25" fmla="*/ 36 h 63"/>
                  <a:gd name="T26" fmla="*/ 36 w 78"/>
                  <a:gd name="T27" fmla="*/ 29 h 63"/>
                  <a:gd name="T28" fmla="*/ 2 w 78"/>
                  <a:gd name="T29" fmla="*/ 54 h 63"/>
                  <a:gd name="T30" fmla="*/ 0 w 78"/>
                  <a:gd name="T31" fmla="*/ 55 h 63"/>
                  <a:gd name="T32" fmla="*/ 0 w 78"/>
                  <a:gd name="T33" fmla="*/ 57 h 63"/>
                  <a:gd name="T34" fmla="*/ 0 w 78"/>
                  <a:gd name="T35" fmla="*/ 59 h 63"/>
                  <a:gd name="T36" fmla="*/ 2 w 78"/>
                  <a:gd name="T37" fmla="*/ 61 h 63"/>
                  <a:gd name="T38" fmla="*/ 3 w 78"/>
                  <a:gd name="T39" fmla="*/ 63 h 63"/>
                  <a:gd name="T40" fmla="*/ 5 w 78"/>
                  <a:gd name="T41" fmla="*/ 63 h 63"/>
                  <a:gd name="T42" fmla="*/ 7 w 78"/>
                  <a:gd name="T43" fmla="*/ 63 h 63"/>
                  <a:gd name="T44" fmla="*/ 75 w 78"/>
                  <a:gd name="T45" fmla="*/ 38 h 63"/>
                  <a:gd name="T46" fmla="*/ 77 w 78"/>
                  <a:gd name="T47" fmla="*/ 36 h 63"/>
                  <a:gd name="T48" fmla="*/ 78 w 78"/>
                  <a:gd name="T49" fmla="*/ 34 h 63"/>
                  <a:gd name="T50" fmla="*/ 78 w 78"/>
                  <a:gd name="T51" fmla="*/ 32 h 63"/>
                  <a:gd name="T52" fmla="*/ 78 w 78"/>
                  <a:gd name="T53" fmla="*/ 31 h 63"/>
                  <a:gd name="T54" fmla="*/ 77 w 78"/>
                  <a:gd name="T55" fmla="*/ 29 h 63"/>
                  <a:gd name="T56" fmla="*/ 75 w 78"/>
                  <a:gd name="T57" fmla="*/ 27 h 63"/>
                  <a:gd name="T58" fmla="*/ 7 w 78"/>
                  <a:gd name="T59" fmla="*/ 0 h 63"/>
                  <a:gd name="T60" fmla="*/ 5 w 78"/>
                  <a:gd name="T61" fmla="*/ 0 h 63"/>
                  <a:gd name="T62" fmla="*/ 3 w 78"/>
                  <a:gd name="T63" fmla="*/ 0 h 63"/>
                  <a:gd name="T64" fmla="*/ 2 w 78"/>
                  <a:gd name="T65" fmla="*/ 2 h 63"/>
                  <a:gd name="T66" fmla="*/ 0 w 78"/>
                  <a:gd name="T67" fmla="*/ 4 h 63"/>
                  <a:gd name="T68" fmla="*/ 0 w 78"/>
                  <a:gd name="T69" fmla="*/ 6 h 63"/>
                  <a:gd name="T70" fmla="*/ 0 w 78"/>
                  <a:gd name="T71" fmla="*/ 7 h 63"/>
                  <a:gd name="T72" fmla="*/ 2 w 78"/>
                  <a:gd name="T73" fmla="*/ 9 h 63"/>
                  <a:gd name="T74" fmla="*/ 9 w 78"/>
                  <a:gd name="T75" fmla="*/ 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63">
                    <a:moveTo>
                      <a:pt x="9" y="2"/>
                    </a:moveTo>
                    <a:lnTo>
                      <a:pt x="3" y="11"/>
                    </a:lnTo>
                    <a:lnTo>
                      <a:pt x="71" y="38"/>
                    </a:lnTo>
                    <a:lnTo>
                      <a:pt x="71" y="27"/>
                    </a:lnTo>
                    <a:lnTo>
                      <a:pt x="3" y="52"/>
                    </a:lnTo>
                    <a:lnTo>
                      <a:pt x="9" y="61"/>
                    </a:lnTo>
                    <a:lnTo>
                      <a:pt x="43" y="36"/>
                    </a:lnTo>
                    <a:lnTo>
                      <a:pt x="45" y="34"/>
                    </a:lnTo>
                    <a:lnTo>
                      <a:pt x="45" y="31"/>
                    </a:lnTo>
                    <a:lnTo>
                      <a:pt x="43" y="29"/>
                    </a:lnTo>
                    <a:lnTo>
                      <a:pt x="9" y="2"/>
                    </a:lnTo>
                    <a:lnTo>
                      <a:pt x="2" y="9"/>
                    </a:lnTo>
                    <a:lnTo>
                      <a:pt x="36" y="36"/>
                    </a:lnTo>
                    <a:lnTo>
                      <a:pt x="36" y="29"/>
                    </a:lnTo>
                    <a:lnTo>
                      <a:pt x="2" y="54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2" y="61"/>
                    </a:lnTo>
                    <a:lnTo>
                      <a:pt x="3" y="63"/>
                    </a:lnTo>
                    <a:lnTo>
                      <a:pt x="5" y="63"/>
                    </a:lnTo>
                    <a:lnTo>
                      <a:pt x="7" y="63"/>
                    </a:lnTo>
                    <a:lnTo>
                      <a:pt x="75" y="38"/>
                    </a:lnTo>
                    <a:lnTo>
                      <a:pt x="77" y="36"/>
                    </a:lnTo>
                    <a:lnTo>
                      <a:pt x="78" y="34"/>
                    </a:lnTo>
                    <a:lnTo>
                      <a:pt x="78" y="32"/>
                    </a:lnTo>
                    <a:lnTo>
                      <a:pt x="78" y="31"/>
                    </a:lnTo>
                    <a:lnTo>
                      <a:pt x="77" y="29"/>
                    </a:lnTo>
                    <a:lnTo>
                      <a:pt x="75" y="27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2" y="9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73" name="Rectangle 81"/>
              <p:cNvSpPr>
                <a:spLocks noChangeArrowheads="1"/>
              </p:cNvSpPr>
              <p:nvPr/>
            </p:nvSpPr>
            <p:spPr bwMode="auto">
              <a:xfrm>
                <a:off x="4918" y="3490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x</a:t>
                </a:r>
                <a:endParaRPr lang="en-US" b="0"/>
              </a:p>
            </p:txBody>
          </p:sp>
          <p:sp>
            <p:nvSpPr>
              <p:cNvPr id="85074" name="Rectangle 82"/>
              <p:cNvSpPr>
                <a:spLocks noChangeArrowheads="1"/>
              </p:cNvSpPr>
              <p:nvPr/>
            </p:nvSpPr>
            <p:spPr bwMode="auto">
              <a:xfrm>
                <a:off x="3856" y="2165"/>
                <a:ext cx="64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y</a:t>
                </a:r>
                <a:endParaRPr lang="en-US" b="0"/>
              </a:p>
            </p:txBody>
          </p:sp>
          <p:sp>
            <p:nvSpPr>
              <p:cNvPr id="85075" name="Rectangle 83"/>
              <p:cNvSpPr>
                <a:spLocks noChangeArrowheads="1"/>
              </p:cNvSpPr>
              <p:nvPr/>
            </p:nvSpPr>
            <p:spPr bwMode="auto">
              <a:xfrm>
                <a:off x="4354" y="3363"/>
                <a:ext cx="88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L</a:t>
                </a:r>
                <a:endParaRPr lang="en-US" b="0"/>
              </a:p>
            </p:txBody>
          </p:sp>
          <p:sp>
            <p:nvSpPr>
              <p:cNvPr id="85076" name="Rectangle 84"/>
              <p:cNvSpPr>
                <a:spLocks noChangeArrowheads="1"/>
              </p:cNvSpPr>
              <p:nvPr/>
            </p:nvSpPr>
            <p:spPr bwMode="auto">
              <a:xfrm>
                <a:off x="4024" y="2892"/>
                <a:ext cx="129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 i="1">
                    <a:solidFill>
                      <a:srgbClr val="000000"/>
                    </a:solidFill>
                  </a:rPr>
                  <a:t>W</a:t>
                </a:r>
                <a:endParaRPr lang="en-US" b="0"/>
              </a:p>
            </p:txBody>
          </p:sp>
          <p:sp>
            <p:nvSpPr>
              <p:cNvPr id="85077" name="Rectangle 85"/>
              <p:cNvSpPr>
                <a:spLocks noChangeArrowheads="1"/>
              </p:cNvSpPr>
              <p:nvPr/>
            </p:nvSpPr>
            <p:spPr bwMode="auto">
              <a:xfrm>
                <a:off x="3904" y="3492"/>
                <a:ext cx="73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sp>
            <p:nvSpPr>
              <p:cNvPr id="85078" name="Rectangle 86"/>
              <p:cNvSpPr>
                <a:spLocks noChangeArrowheads="1"/>
              </p:cNvSpPr>
              <p:nvPr/>
            </p:nvSpPr>
            <p:spPr bwMode="auto">
              <a:xfrm>
                <a:off x="4351" y="3516"/>
                <a:ext cx="72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sp>
            <p:nvSpPr>
              <p:cNvPr id="85079" name="Line 87"/>
              <p:cNvSpPr>
                <a:spLocks noChangeShapeType="1"/>
              </p:cNvSpPr>
              <p:nvPr/>
            </p:nvSpPr>
            <p:spPr bwMode="auto">
              <a:xfrm flipH="1">
                <a:off x="3858" y="2474"/>
                <a:ext cx="111" cy="10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0" name="Line 88"/>
              <p:cNvSpPr>
                <a:spLocks noChangeShapeType="1"/>
              </p:cNvSpPr>
              <p:nvPr/>
            </p:nvSpPr>
            <p:spPr bwMode="auto">
              <a:xfrm flipH="1">
                <a:off x="3858" y="2526"/>
                <a:ext cx="111" cy="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1" name="Line 89"/>
              <p:cNvSpPr>
                <a:spLocks noChangeShapeType="1"/>
              </p:cNvSpPr>
              <p:nvPr/>
            </p:nvSpPr>
            <p:spPr bwMode="auto">
              <a:xfrm flipH="1">
                <a:off x="3851" y="2594"/>
                <a:ext cx="127" cy="12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2" name="Line 90"/>
              <p:cNvSpPr>
                <a:spLocks noChangeShapeType="1"/>
              </p:cNvSpPr>
              <p:nvPr/>
            </p:nvSpPr>
            <p:spPr bwMode="auto">
              <a:xfrm flipH="1">
                <a:off x="3858" y="2659"/>
                <a:ext cx="111" cy="1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3" name="Line 91"/>
              <p:cNvSpPr>
                <a:spLocks noChangeShapeType="1"/>
              </p:cNvSpPr>
              <p:nvPr/>
            </p:nvSpPr>
            <p:spPr bwMode="auto">
              <a:xfrm flipH="1">
                <a:off x="3858" y="2727"/>
                <a:ext cx="111" cy="10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4" name="Line 92"/>
              <p:cNvSpPr>
                <a:spLocks noChangeShapeType="1"/>
              </p:cNvSpPr>
              <p:nvPr/>
            </p:nvSpPr>
            <p:spPr bwMode="auto">
              <a:xfrm flipH="1">
                <a:off x="3858" y="2779"/>
                <a:ext cx="111" cy="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5" name="Line 93"/>
              <p:cNvSpPr>
                <a:spLocks noChangeShapeType="1"/>
              </p:cNvSpPr>
              <p:nvPr/>
            </p:nvSpPr>
            <p:spPr bwMode="auto">
              <a:xfrm flipH="1">
                <a:off x="3851" y="2846"/>
                <a:ext cx="127" cy="125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6" name="Line 94"/>
              <p:cNvSpPr>
                <a:spLocks noChangeShapeType="1"/>
              </p:cNvSpPr>
              <p:nvPr/>
            </p:nvSpPr>
            <p:spPr bwMode="auto">
              <a:xfrm flipH="1">
                <a:off x="3858" y="2912"/>
                <a:ext cx="111" cy="1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7" name="Line 95"/>
              <p:cNvSpPr>
                <a:spLocks noChangeShapeType="1"/>
              </p:cNvSpPr>
              <p:nvPr/>
            </p:nvSpPr>
            <p:spPr bwMode="auto">
              <a:xfrm flipH="1">
                <a:off x="3858" y="2973"/>
                <a:ext cx="111" cy="10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8" name="Line 96"/>
              <p:cNvSpPr>
                <a:spLocks noChangeShapeType="1"/>
              </p:cNvSpPr>
              <p:nvPr/>
            </p:nvSpPr>
            <p:spPr bwMode="auto">
              <a:xfrm flipH="1">
                <a:off x="3858" y="3025"/>
                <a:ext cx="111" cy="1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89" name="Line 97"/>
              <p:cNvSpPr>
                <a:spLocks noChangeShapeType="1"/>
              </p:cNvSpPr>
              <p:nvPr/>
            </p:nvSpPr>
            <p:spPr bwMode="auto">
              <a:xfrm flipH="1">
                <a:off x="3851" y="3090"/>
                <a:ext cx="127" cy="12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0" name="Line 98"/>
              <p:cNvSpPr>
                <a:spLocks noChangeShapeType="1"/>
              </p:cNvSpPr>
              <p:nvPr/>
            </p:nvSpPr>
            <p:spPr bwMode="auto">
              <a:xfrm flipH="1">
                <a:off x="3858" y="3158"/>
                <a:ext cx="111" cy="1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1" name="Line 99"/>
              <p:cNvSpPr>
                <a:spLocks noChangeShapeType="1"/>
              </p:cNvSpPr>
              <p:nvPr/>
            </p:nvSpPr>
            <p:spPr bwMode="auto">
              <a:xfrm flipH="1">
                <a:off x="3858" y="3217"/>
                <a:ext cx="111" cy="10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2" name="Line 100"/>
              <p:cNvSpPr>
                <a:spLocks noChangeShapeType="1"/>
              </p:cNvSpPr>
              <p:nvPr/>
            </p:nvSpPr>
            <p:spPr bwMode="auto">
              <a:xfrm flipH="1">
                <a:off x="3858" y="3268"/>
                <a:ext cx="111" cy="113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3" name="Line 101"/>
              <p:cNvSpPr>
                <a:spLocks noChangeShapeType="1"/>
              </p:cNvSpPr>
              <p:nvPr/>
            </p:nvSpPr>
            <p:spPr bwMode="auto">
              <a:xfrm flipH="1">
                <a:off x="3851" y="3336"/>
                <a:ext cx="127" cy="12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4" name="Line 102"/>
              <p:cNvSpPr>
                <a:spLocks noChangeShapeType="1"/>
              </p:cNvSpPr>
              <p:nvPr/>
            </p:nvSpPr>
            <p:spPr bwMode="auto">
              <a:xfrm flipH="1">
                <a:off x="3858" y="3402"/>
                <a:ext cx="111" cy="1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5" name="Line 103"/>
              <p:cNvSpPr>
                <a:spLocks noChangeShapeType="1"/>
              </p:cNvSpPr>
              <p:nvPr/>
            </p:nvSpPr>
            <p:spPr bwMode="auto">
              <a:xfrm flipH="1">
                <a:off x="3865" y="2430"/>
                <a:ext cx="97" cy="9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85096" name="Rectangle 104"/>
              <p:cNvSpPr>
                <a:spLocks noChangeArrowheads="1"/>
              </p:cNvSpPr>
              <p:nvPr/>
            </p:nvSpPr>
            <p:spPr bwMode="auto">
              <a:xfrm>
                <a:off x="4841" y="2861"/>
                <a:ext cx="73" cy="1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700">
                    <a:solidFill>
                      <a:srgbClr val="000000"/>
                    </a:solidFill>
                  </a:rPr>
                  <a:t>0</a:t>
                </a:r>
                <a:endParaRPr lang="en-US" b="0"/>
              </a:p>
            </p:txBody>
          </p:sp>
          <p:grpSp>
            <p:nvGrpSpPr>
              <p:cNvPr id="85097" name="Group 105"/>
              <p:cNvGrpSpPr>
                <a:grpSpLocks/>
              </p:cNvGrpSpPr>
              <p:nvPr/>
            </p:nvGrpSpPr>
            <p:grpSpPr bwMode="auto">
              <a:xfrm>
                <a:off x="4265" y="2255"/>
                <a:ext cx="265" cy="189"/>
                <a:chOff x="4265" y="2255"/>
                <a:chExt cx="265" cy="189"/>
              </a:xfrm>
            </p:grpSpPr>
            <p:sp>
              <p:nvSpPr>
                <p:cNvPr id="85098" name="Rectangle 106"/>
                <p:cNvSpPr>
                  <a:spLocks noChangeArrowheads="1"/>
                </p:cNvSpPr>
                <p:nvPr/>
              </p:nvSpPr>
              <p:spPr bwMode="auto">
                <a:xfrm>
                  <a:off x="4451" y="2304"/>
                  <a:ext cx="79" cy="1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300">
                      <a:solidFill>
                        <a:srgbClr val="000000"/>
                      </a:solidFill>
                      <a:latin typeface="Symbol" panose="05050102010706020507" pitchFamily="18" charset="2"/>
                    </a:rPr>
                    <a:t>¥</a:t>
                  </a:r>
                  <a:endParaRPr lang="en-US" b="0"/>
                </a:p>
              </p:txBody>
            </p:sp>
            <p:sp>
              <p:nvSpPr>
                <p:cNvPr id="85099" name="Rectangle 107"/>
                <p:cNvSpPr>
                  <a:spLocks noChangeArrowheads="1"/>
                </p:cNvSpPr>
                <p:nvPr/>
              </p:nvSpPr>
              <p:spPr bwMode="auto">
                <a:xfrm>
                  <a:off x="4378" y="2255"/>
                  <a:ext cx="88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T</a:t>
                  </a:r>
                  <a:endParaRPr lang="en-US" b="0"/>
                </a:p>
              </p:txBody>
            </p:sp>
            <p:sp>
              <p:nvSpPr>
                <p:cNvPr id="85100" name="Rectangle 108"/>
                <p:cNvSpPr>
                  <a:spLocks noChangeArrowheads="1"/>
                </p:cNvSpPr>
                <p:nvPr/>
              </p:nvSpPr>
              <p:spPr bwMode="auto">
                <a:xfrm>
                  <a:off x="4265" y="2255"/>
                  <a:ext cx="81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h</a:t>
                  </a:r>
                  <a:endParaRPr lang="en-US" b="0"/>
                </a:p>
              </p:txBody>
            </p:sp>
            <p:sp>
              <p:nvSpPr>
                <p:cNvPr id="85101" name="Rectangle 109"/>
                <p:cNvSpPr>
                  <a:spLocks noChangeArrowheads="1"/>
                </p:cNvSpPr>
                <p:nvPr/>
              </p:nvSpPr>
              <p:spPr bwMode="auto">
                <a:xfrm>
                  <a:off x="4338" y="2255"/>
                  <a:ext cx="36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,</a:t>
                  </a:r>
                  <a:endParaRPr lang="en-US" b="0"/>
                </a:p>
              </p:txBody>
            </p:sp>
          </p:grpSp>
          <p:grpSp>
            <p:nvGrpSpPr>
              <p:cNvPr id="85102" name="Group 110"/>
              <p:cNvGrpSpPr>
                <a:grpSpLocks/>
              </p:cNvGrpSpPr>
              <p:nvPr/>
            </p:nvGrpSpPr>
            <p:grpSpPr bwMode="auto">
              <a:xfrm>
                <a:off x="4301" y="2532"/>
                <a:ext cx="177" cy="278"/>
                <a:chOff x="4301" y="2532"/>
                <a:chExt cx="177" cy="278"/>
              </a:xfrm>
            </p:grpSpPr>
            <p:sp>
              <p:nvSpPr>
                <p:cNvPr id="85103" name="Rectangle 111"/>
                <p:cNvSpPr>
                  <a:spLocks noChangeArrowheads="1"/>
                </p:cNvSpPr>
                <p:nvPr/>
              </p:nvSpPr>
              <p:spPr bwMode="auto">
                <a:xfrm>
                  <a:off x="4401" y="2615"/>
                  <a:ext cx="77" cy="1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800">
                      <a:solidFill>
                        <a:srgbClr val="000000"/>
                      </a:solidFill>
                    </a:rPr>
                    <a:t>4</a:t>
                  </a:r>
                  <a:endParaRPr lang="en-US" b="0"/>
                </a:p>
              </p:txBody>
            </p:sp>
            <p:sp>
              <p:nvSpPr>
                <p:cNvPr id="85104" name="Rectangle 112"/>
                <p:cNvSpPr>
                  <a:spLocks noChangeArrowheads="1"/>
                </p:cNvSpPr>
                <p:nvPr/>
              </p:nvSpPr>
              <p:spPr bwMode="auto">
                <a:xfrm>
                  <a:off x="4301" y="2532"/>
                  <a:ext cx="119" cy="2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2300" i="1">
                      <a:solidFill>
                        <a:srgbClr val="000000"/>
                      </a:solidFill>
                    </a:rPr>
                    <a:t>T</a:t>
                  </a:r>
                  <a:endParaRPr lang="en-US" b="0"/>
                </a:p>
              </p:txBody>
            </p:sp>
          </p:grpSp>
        </p:grpSp>
        <p:grpSp>
          <p:nvGrpSpPr>
            <p:cNvPr id="85105" name="Group 113"/>
            <p:cNvGrpSpPr>
              <a:grpSpLocks/>
            </p:cNvGrpSpPr>
            <p:nvPr/>
          </p:nvGrpSpPr>
          <p:grpSpPr bwMode="auto">
            <a:xfrm>
              <a:off x="2564" y="2218"/>
              <a:ext cx="1223" cy="1543"/>
              <a:chOff x="2564" y="2122"/>
              <a:chExt cx="1223" cy="1543"/>
            </a:xfrm>
          </p:grpSpPr>
          <p:sp>
            <p:nvSpPr>
              <p:cNvPr id="85106" name="Rectangle 114"/>
              <p:cNvSpPr>
                <a:spLocks noChangeArrowheads="1"/>
              </p:cNvSpPr>
              <p:nvPr/>
            </p:nvSpPr>
            <p:spPr bwMode="auto">
              <a:xfrm>
                <a:off x="3628" y="2413"/>
                <a:ext cx="159" cy="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34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+</a:t>
                </a:r>
                <a:endParaRPr lang="en-US" b="0"/>
              </a:p>
            </p:txBody>
          </p:sp>
          <p:grpSp>
            <p:nvGrpSpPr>
              <p:cNvPr id="85107" name="Group 115"/>
              <p:cNvGrpSpPr>
                <a:grpSpLocks/>
              </p:cNvGrpSpPr>
              <p:nvPr/>
            </p:nvGrpSpPr>
            <p:grpSpPr bwMode="auto">
              <a:xfrm>
                <a:off x="2564" y="2122"/>
                <a:ext cx="1148" cy="1543"/>
                <a:chOff x="2564" y="2122"/>
                <a:chExt cx="1148" cy="1543"/>
              </a:xfrm>
            </p:grpSpPr>
            <p:grpSp>
              <p:nvGrpSpPr>
                <p:cNvPr id="85108" name="Group 116"/>
                <p:cNvGrpSpPr>
                  <a:grpSpLocks/>
                </p:cNvGrpSpPr>
                <p:nvPr/>
              </p:nvGrpSpPr>
              <p:grpSpPr bwMode="auto">
                <a:xfrm>
                  <a:off x="3003" y="3480"/>
                  <a:ext cx="259" cy="185"/>
                  <a:chOff x="3003" y="3480"/>
                  <a:chExt cx="259" cy="185"/>
                </a:xfrm>
              </p:grpSpPr>
              <p:sp>
                <p:nvSpPr>
                  <p:cNvPr id="85109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3214" y="3480"/>
                    <a:ext cx="48" cy="1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)</a:t>
                    </a:r>
                    <a:endParaRPr lang="en-US" b="0"/>
                  </a:p>
                </p:txBody>
              </p:sp>
              <p:sp>
                <p:nvSpPr>
                  <p:cNvPr id="85110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3076" y="3480"/>
                    <a:ext cx="48" cy="1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(</a:t>
                    </a:r>
                    <a:endParaRPr lang="en-US" b="0"/>
                  </a:p>
                </p:txBody>
              </p:sp>
              <p:sp>
                <p:nvSpPr>
                  <p:cNvPr id="85111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139" y="3480"/>
                    <a:ext cx="72" cy="1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x</a:t>
                    </a:r>
                    <a:endParaRPr lang="en-US" b="0"/>
                  </a:p>
                </p:txBody>
              </p:sp>
              <p:sp>
                <p:nvSpPr>
                  <p:cNvPr id="85112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3003" y="3481"/>
                    <a:ext cx="48" cy="18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f</a:t>
                    </a:r>
                    <a:endParaRPr lang="en-US" b="0"/>
                  </a:p>
                </p:txBody>
              </p:sp>
            </p:grpSp>
            <p:sp>
              <p:nvSpPr>
                <p:cNvPr id="85113" name="Rectangle 121"/>
                <p:cNvSpPr>
                  <a:spLocks noChangeArrowheads="1"/>
                </p:cNvSpPr>
                <p:nvPr/>
              </p:nvSpPr>
              <p:spPr bwMode="auto">
                <a:xfrm>
                  <a:off x="2698" y="2385"/>
                  <a:ext cx="808" cy="1076"/>
                </a:xfrm>
                <a:prstGeom prst="rect">
                  <a:avLst/>
                </a:prstGeom>
                <a:solidFill>
                  <a:srgbClr val="80C2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4" name="Freeform 122"/>
                <p:cNvSpPr>
                  <a:spLocks/>
                </p:cNvSpPr>
                <p:nvPr/>
              </p:nvSpPr>
              <p:spPr bwMode="auto">
                <a:xfrm>
                  <a:off x="2693" y="2380"/>
                  <a:ext cx="817" cy="1084"/>
                </a:xfrm>
                <a:custGeom>
                  <a:avLst/>
                  <a:gdLst>
                    <a:gd name="T0" fmla="*/ 5 w 817"/>
                    <a:gd name="T1" fmla="*/ 0 h 1084"/>
                    <a:gd name="T2" fmla="*/ 3 w 817"/>
                    <a:gd name="T3" fmla="*/ 0 h 1084"/>
                    <a:gd name="T4" fmla="*/ 0 w 817"/>
                    <a:gd name="T5" fmla="*/ 3 h 1084"/>
                    <a:gd name="T6" fmla="*/ 0 w 817"/>
                    <a:gd name="T7" fmla="*/ 1083 h 1084"/>
                    <a:gd name="T8" fmla="*/ 2 w 817"/>
                    <a:gd name="T9" fmla="*/ 1083 h 1084"/>
                    <a:gd name="T10" fmla="*/ 3 w 817"/>
                    <a:gd name="T11" fmla="*/ 1084 h 1084"/>
                    <a:gd name="T12" fmla="*/ 815 w 817"/>
                    <a:gd name="T13" fmla="*/ 1084 h 1084"/>
                    <a:gd name="T14" fmla="*/ 815 w 817"/>
                    <a:gd name="T15" fmla="*/ 1083 h 1084"/>
                    <a:gd name="T16" fmla="*/ 817 w 817"/>
                    <a:gd name="T17" fmla="*/ 1083 h 1084"/>
                    <a:gd name="T18" fmla="*/ 817 w 817"/>
                    <a:gd name="T19" fmla="*/ 3 h 1084"/>
                    <a:gd name="T20" fmla="*/ 815 w 817"/>
                    <a:gd name="T21" fmla="*/ 2 h 1084"/>
                    <a:gd name="T22" fmla="*/ 815 w 817"/>
                    <a:gd name="T23" fmla="*/ 0 h 1084"/>
                    <a:gd name="T24" fmla="*/ 812 w 817"/>
                    <a:gd name="T25" fmla="*/ 0 h 1084"/>
                    <a:gd name="T26" fmla="*/ 5 w 817"/>
                    <a:gd name="T27" fmla="*/ 0 h 1084"/>
                    <a:gd name="T28" fmla="*/ 5 w 817"/>
                    <a:gd name="T29" fmla="*/ 11 h 1084"/>
                    <a:gd name="T30" fmla="*/ 812 w 817"/>
                    <a:gd name="T31" fmla="*/ 11 h 1084"/>
                    <a:gd name="T32" fmla="*/ 806 w 817"/>
                    <a:gd name="T33" fmla="*/ 5 h 1084"/>
                    <a:gd name="T34" fmla="*/ 806 w 817"/>
                    <a:gd name="T35" fmla="*/ 1079 h 1084"/>
                    <a:gd name="T36" fmla="*/ 812 w 817"/>
                    <a:gd name="T37" fmla="*/ 1074 h 1084"/>
                    <a:gd name="T38" fmla="*/ 5 w 817"/>
                    <a:gd name="T39" fmla="*/ 1074 h 1084"/>
                    <a:gd name="T40" fmla="*/ 10 w 817"/>
                    <a:gd name="T41" fmla="*/ 1079 h 1084"/>
                    <a:gd name="T42" fmla="*/ 10 w 817"/>
                    <a:gd name="T43" fmla="*/ 5 h 1084"/>
                    <a:gd name="T44" fmla="*/ 5 w 817"/>
                    <a:gd name="T45" fmla="*/ 11 h 1084"/>
                    <a:gd name="T46" fmla="*/ 5 w 817"/>
                    <a:gd name="T47" fmla="*/ 0 h 10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7" h="1084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0" y="3"/>
                      </a:lnTo>
                      <a:lnTo>
                        <a:pt x="0" y="1083"/>
                      </a:lnTo>
                      <a:lnTo>
                        <a:pt x="2" y="1083"/>
                      </a:lnTo>
                      <a:lnTo>
                        <a:pt x="3" y="1084"/>
                      </a:lnTo>
                      <a:lnTo>
                        <a:pt x="815" y="1084"/>
                      </a:lnTo>
                      <a:lnTo>
                        <a:pt x="815" y="1083"/>
                      </a:lnTo>
                      <a:lnTo>
                        <a:pt x="817" y="1083"/>
                      </a:lnTo>
                      <a:lnTo>
                        <a:pt x="817" y="3"/>
                      </a:lnTo>
                      <a:lnTo>
                        <a:pt x="815" y="2"/>
                      </a:lnTo>
                      <a:lnTo>
                        <a:pt x="815" y="0"/>
                      </a:lnTo>
                      <a:lnTo>
                        <a:pt x="812" y="0"/>
                      </a:lnTo>
                      <a:lnTo>
                        <a:pt x="5" y="0"/>
                      </a:lnTo>
                      <a:lnTo>
                        <a:pt x="5" y="11"/>
                      </a:lnTo>
                      <a:lnTo>
                        <a:pt x="812" y="11"/>
                      </a:lnTo>
                      <a:lnTo>
                        <a:pt x="806" y="5"/>
                      </a:lnTo>
                      <a:lnTo>
                        <a:pt x="806" y="1079"/>
                      </a:lnTo>
                      <a:lnTo>
                        <a:pt x="812" y="1074"/>
                      </a:lnTo>
                      <a:lnTo>
                        <a:pt x="5" y="1074"/>
                      </a:lnTo>
                      <a:lnTo>
                        <a:pt x="10" y="1079"/>
                      </a:lnTo>
                      <a:lnTo>
                        <a:pt x="10" y="5"/>
                      </a:lnTo>
                      <a:lnTo>
                        <a:pt x="5" y="1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5" name="Freeform 123"/>
                <p:cNvSpPr>
                  <a:spLocks/>
                </p:cNvSpPr>
                <p:nvPr/>
              </p:nvSpPr>
              <p:spPr bwMode="auto">
                <a:xfrm>
                  <a:off x="2693" y="2214"/>
                  <a:ext cx="12" cy="177"/>
                </a:xfrm>
                <a:custGeom>
                  <a:avLst/>
                  <a:gdLst>
                    <a:gd name="T0" fmla="*/ 0 w 12"/>
                    <a:gd name="T1" fmla="*/ 171 h 177"/>
                    <a:gd name="T2" fmla="*/ 0 w 12"/>
                    <a:gd name="T3" fmla="*/ 173 h 177"/>
                    <a:gd name="T4" fmla="*/ 2 w 12"/>
                    <a:gd name="T5" fmla="*/ 175 h 177"/>
                    <a:gd name="T6" fmla="*/ 2 w 12"/>
                    <a:gd name="T7" fmla="*/ 177 h 177"/>
                    <a:gd name="T8" fmla="*/ 7 w 12"/>
                    <a:gd name="T9" fmla="*/ 177 h 177"/>
                    <a:gd name="T10" fmla="*/ 9 w 12"/>
                    <a:gd name="T11" fmla="*/ 175 h 177"/>
                    <a:gd name="T12" fmla="*/ 10 w 12"/>
                    <a:gd name="T13" fmla="*/ 175 h 177"/>
                    <a:gd name="T14" fmla="*/ 10 w 12"/>
                    <a:gd name="T15" fmla="*/ 171 h 177"/>
                    <a:gd name="T16" fmla="*/ 12 w 12"/>
                    <a:gd name="T17" fmla="*/ 6 h 177"/>
                    <a:gd name="T18" fmla="*/ 12 w 12"/>
                    <a:gd name="T19" fmla="*/ 4 h 177"/>
                    <a:gd name="T20" fmla="*/ 10 w 12"/>
                    <a:gd name="T21" fmla="*/ 2 h 177"/>
                    <a:gd name="T22" fmla="*/ 10 w 12"/>
                    <a:gd name="T23" fmla="*/ 0 h 177"/>
                    <a:gd name="T24" fmla="*/ 5 w 12"/>
                    <a:gd name="T25" fmla="*/ 0 h 177"/>
                    <a:gd name="T26" fmla="*/ 3 w 12"/>
                    <a:gd name="T27" fmla="*/ 2 h 177"/>
                    <a:gd name="T28" fmla="*/ 2 w 12"/>
                    <a:gd name="T29" fmla="*/ 2 h 177"/>
                    <a:gd name="T30" fmla="*/ 2 w 12"/>
                    <a:gd name="T31" fmla="*/ 6 h 177"/>
                    <a:gd name="T32" fmla="*/ 0 w 12"/>
                    <a:gd name="T33" fmla="*/ 171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" h="177">
                      <a:moveTo>
                        <a:pt x="0" y="171"/>
                      </a:moveTo>
                      <a:lnTo>
                        <a:pt x="0" y="173"/>
                      </a:lnTo>
                      <a:lnTo>
                        <a:pt x="2" y="175"/>
                      </a:lnTo>
                      <a:lnTo>
                        <a:pt x="2" y="177"/>
                      </a:lnTo>
                      <a:lnTo>
                        <a:pt x="7" y="177"/>
                      </a:lnTo>
                      <a:lnTo>
                        <a:pt x="9" y="175"/>
                      </a:lnTo>
                      <a:lnTo>
                        <a:pt x="10" y="175"/>
                      </a:lnTo>
                      <a:lnTo>
                        <a:pt x="10" y="171"/>
                      </a:lnTo>
                      <a:lnTo>
                        <a:pt x="12" y="6"/>
                      </a:lnTo>
                      <a:lnTo>
                        <a:pt x="12" y="4"/>
                      </a:lnTo>
                      <a:lnTo>
                        <a:pt x="10" y="2"/>
                      </a:lnTo>
                      <a:lnTo>
                        <a:pt x="10" y="0"/>
                      </a:lnTo>
                      <a:lnTo>
                        <a:pt x="5" y="0"/>
                      </a:lnTo>
                      <a:lnTo>
                        <a:pt x="3" y="2"/>
                      </a:lnTo>
                      <a:lnTo>
                        <a:pt x="2" y="2"/>
                      </a:lnTo>
                      <a:lnTo>
                        <a:pt x="2" y="6"/>
                      </a:lnTo>
                      <a:lnTo>
                        <a:pt x="0" y="1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6" name="Freeform 124"/>
                <p:cNvSpPr>
                  <a:spLocks/>
                </p:cNvSpPr>
                <p:nvPr/>
              </p:nvSpPr>
              <p:spPr bwMode="auto">
                <a:xfrm>
                  <a:off x="2673" y="2220"/>
                  <a:ext cx="52" cy="67"/>
                </a:xfrm>
                <a:custGeom>
                  <a:avLst/>
                  <a:gdLst>
                    <a:gd name="T0" fmla="*/ 0 w 52"/>
                    <a:gd name="T1" fmla="*/ 67 h 67"/>
                    <a:gd name="T2" fmla="*/ 27 w 52"/>
                    <a:gd name="T3" fmla="*/ 0 h 67"/>
                    <a:gd name="T4" fmla="*/ 52 w 52"/>
                    <a:gd name="T5" fmla="*/ 67 h 67"/>
                    <a:gd name="T6" fmla="*/ 27 w 52"/>
                    <a:gd name="T7" fmla="*/ 33 h 67"/>
                    <a:gd name="T8" fmla="*/ 0 w 52"/>
                    <a:gd name="T9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67">
                      <a:moveTo>
                        <a:pt x="0" y="67"/>
                      </a:moveTo>
                      <a:lnTo>
                        <a:pt x="27" y="0"/>
                      </a:lnTo>
                      <a:lnTo>
                        <a:pt x="52" y="67"/>
                      </a:lnTo>
                      <a:lnTo>
                        <a:pt x="27" y="33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7" name="Freeform 125"/>
                <p:cNvSpPr>
                  <a:spLocks/>
                </p:cNvSpPr>
                <p:nvPr/>
              </p:nvSpPr>
              <p:spPr bwMode="auto">
                <a:xfrm>
                  <a:off x="2668" y="2214"/>
                  <a:ext cx="62" cy="79"/>
                </a:xfrm>
                <a:custGeom>
                  <a:avLst/>
                  <a:gdLst>
                    <a:gd name="T0" fmla="*/ 2 w 62"/>
                    <a:gd name="T1" fmla="*/ 70 h 79"/>
                    <a:gd name="T2" fmla="*/ 10 w 62"/>
                    <a:gd name="T3" fmla="*/ 75 h 79"/>
                    <a:gd name="T4" fmla="*/ 37 w 62"/>
                    <a:gd name="T5" fmla="*/ 7 h 79"/>
                    <a:gd name="T6" fmla="*/ 27 w 62"/>
                    <a:gd name="T7" fmla="*/ 7 h 79"/>
                    <a:gd name="T8" fmla="*/ 52 w 62"/>
                    <a:gd name="T9" fmla="*/ 75 h 79"/>
                    <a:gd name="T10" fmla="*/ 60 w 62"/>
                    <a:gd name="T11" fmla="*/ 70 h 79"/>
                    <a:gd name="T12" fmla="*/ 35 w 62"/>
                    <a:gd name="T13" fmla="*/ 36 h 79"/>
                    <a:gd name="T14" fmla="*/ 34 w 62"/>
                    <a:gd name="T15" fmla="*/ 34 h 79"/>
                    <a:gd name="T16" fmla="*/ 30 w 62"/>
                    <a:gd name="T17" fmla="*/ 34 h 79"/>
                    <a:gd name="T18" fmla="*/ 28 w 62"/>
                    <a:gd name="T19" fmla="*/ 36 h 79"/>
                    <a:gd name="T20" fmla="*/ 2 w 62"/>
                    <a:gd name="T21" fmla="*/ 70 h 79"/>
                    <a:gd name="T22" fmla="*/ 9 w 62"/>
                    <a:gd name="T23" fmla="*/ 77 h 79"/>
                    <a:gd name="T24" fmla="*/ 35 w 62"/>
                    <a:gd name="T25" fmla="*/ 43 h 79"/>
                    <a:gd name="T26" fmla="*/ 28 w 62"/>
                    <a:gd name="T27" fmla="*/ 43 h 79"/>
                    <a:gd name="T28" fmla="*/ 53 w 62"/>
                    <a:gd name="T29" fmla="*/ 77 h 79"/>
                    <a:gd name="T30" fmla="*/ 55 w 62"/>
                    <a:gd name="T31" fmla="*/ 79 h 79"/>
                    <a:gd name="T32" fmla="*/ 57 w 62"/>
                    <a:gd name="T33" fmla="*/ 79 h 79"/>
                    <a:gd name="T34" fmla="*/ 59 w 62"/>
                    <a:gd name="T35" fmla="*/ 79 h 79"/>
                    <a:gd name="T36" fmla="*/ 60 w 62"/>
                    <a:gd name="T37" fmla="*/ 77 h 79"/>
                    <a:gd name="T38" fmla="*/ 62 w 62"/>
                    <a:gd name="T39" fmla="*/ 75 h 79"/>
                    <a:gd name="T40" fmla="*/ 62 w 62"/>
                    <a:gd name="T41" fmla="*/ 73 h 79"/>
                    <a:gd name="T42" fmla="*/ 62 w 62"/>
                    <a:gd name="T43" fmla="*/ 72 h 79"/>
                    <a:gd name="T44" fmla="*/ 37 w 62"/>
                    <a:gd name="T45" fmla="*/ 4 h 79"/>
                    <a:gd name="T46" fmla="*/ 35 w 62"/>
                    <a:gd name="T47" fmla="*/ 2 h 79"/>
                    <a:gd name="T48" fmla="*/ 34 w 62"/>
                    <a:gd name="T49" fmla="*/ 0 h 79"/>
                    <a:gd name="T50" fmla="*/ 32 w 62"/>
                    <a:gd name="T51" fmla="*/ 0 h 79"/>
                    <a:gd name="T52" fmla="*/ 30 w 62"/>
                    <a:gd name="T53" fmla="*/ 0 h 79"/>
                    <a:gd name="T54" fmla="*/ 28 w 62"/>
                    <a:gd name="T55" fmla="*/ 2 h 79"/>
                    <a:gd name="T56" fmla="*/ 27 w 62"/>
                    <a:gd name="T57" fmla="*/ 4 h 79"/>
                    <a:gd name="T58" fmla="*/ 0 w 62"/>
                    <a:gd name="T59" fmla="*/ 72 h 79"/>
                    <a:gd name="T60" fmla="*/ 0 w 62"/>
                    <a:gd name="T61" fmla="*/ 73 h 79"/>
                    <a:gd name="T62" fmla="*/ 0 w 62"/>
                    <a:gd name="T63" fmla="*/ 75 h 79"/>
                    <a:gd name="T64" fmla="*/ 2 w 62"/>
                    <a:gd name="T65" fmla="*/ 77 h 79"/>
                    <a:gd name="T66" fmla="*/ 3 w 62"/>
                    <a:gd name="T67" fmla="*/ 79 h 79"/>
                    <a:gd name="T68" fmla="*/ 5 w 62"/>
                    <a:gd name="T69" fmla="*/ 79 h 79"/>
                    <a:gd name="T70" fmla="*/ 7 w 62"/>
                    <a:gd name="T71" fmla="*/ 79 h 79"/>
                    <a:gd name="T72" fmla="*/ 9 w 62"/>
                    <a:gd name="T73" fmla="*/ 77 h 79"/>
                    <a:gd name="T74" fmla="*/ 2 w 62"/>
                    <a:gd name="T75" fmla="*/ 7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2" h="79">
                      <a:moveTo>
                        <a:pt x="2" y="70"/>
                      </a:moveTo>
                      <a:lnTo>
                        <a:pt x="10" y="75"/>
                      </a:lnTo>
                      <a:lnTo>
                        <a:pt x="37" y="7"/>
                      </a:lnTo>
                      <a:lnTo>
                        <a:pt x="27" y="7"/>
                      </a:lnTo>
                      <a:lnTo>
                        <a:pt x="52" y="75"/>
                      </a:lnTo>
                      <a:lnTo>
                        <a:pt x="60" y="70"/>
                      </a:lnTo>
                      <a:lnTo>
                        <a:pt x="35" y="36"/>
                      </a:lnTo>
                      <a:lnTo>
                        <a:pt x="34" y="34"/>
                      </a:lnTo>
                      <a:lnTo>
                        <a:pt x="30" y="34"/>
                      </a:lnTo>
                      <a:lnTo>
                        <a:pt x="28" y="36"/>
                      </a:lnTo>
                      <a:lnTo>
                        <a:pt x="2" y="70"/>
                      </a:lnTo>
                      <a:lnTo>
                        <a:pt x="9" y="77"/>
                      </a:lnTo>
                      <a:lnTo>
                        <a:pt x="35" y="43"/>
                      </a:lnTo>
                      <a:lnTo>
                        <a:pt x="28" y="43"/>
                      </a:lnTo>
                      <a:lnTo>
                        <a:pt x="53" y="77"/>
                      </a:lnTo>
                      <a:lnTo>
                        <a:pt x="55" y="79"/>
                      </a:lnTo>
                      <a:lnTo>
                        <a:pt x="57" y="79"/>
                      </a:lnTo>
                      <a:lnTo>
                        <a:pt x="59" y="79"/>
                      </a:lnTo>
                      <a:lnTo>
                        <a:pt x="60" y="77"/>
                      </a:lnTo>
                      <a:lnTo>
                        <a:pt x="62" y="75"/>
                      </a:lnTo>
                      <a:lnTo>
                        <a:pt x="62" y="73"/>
                      </a:lnTo>
                      <a:lnTo>
                        <a:pt x="62" y="72"/>
                      </a:lnTo>
                      <a:lnTo>
                        <a:pt x="37" y="4"/>
                      </a:lnTo>
                      <a:lnTo>
                        <a:pt x="35" y="2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30" y="0"/>
                      </a:lnTo>
                      <a:lnTo>
                        <a:pt x="28" y="2"/>
                      </a:lnTo>
                      <a:lnTo>
                        <a:pt x="27" y="4"/>
                      </a:lnTo>
                      <a:lnTo>
                        <a:pt x="0" y="72"/>
                      </a:lnTo>
                      <a:lnTo>
                        <a:pt x="0" y="73"/>
                      </a:lnTo>
                      <a:lnTo>
                        <a:pt x="0" y="75"/>
                      </a:lnTo>
                      <a:lnTo>
                        <a:pt x="2" y="77"/>
                      </a:lnTo>
                      <a:lnTo>
                        <a:pt x="3" y="79"/>
                      </a:lnTo>
                      <a:lnTo>
                        <a:pt x="5" y="79"/>
                      </a:lnTo>
                      <a:lnTo>
                        <a:pt x="7" y="79"/>
                      </a:lnTo>
                      <a:lnTo>
                        <a:pt x="9" y="77"/>
                      </a:lnTo>
                      <a:lnTo>
                        <a:pt x="2" y="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8" name="Freeform 126"/>
                <p:cNvSpPr>
                  <a:spLocks/>
                </p:cNvSpPr>
                <p:nvPr/>
              </p:nvSpPr>
              <p:spPr bwMode="auto">
                <a:xfrm>
                  <a:off x="3499" y="3454"/>
                  <a:ext cx="195" cy="14"/>
                </a:xfrm>
                <a:custGeom>
                  <a:avLst/>
                  <a:gdLst>
                    <a:gd name="T0" fmla="*/ 6 w 195"/>
                    <a:gd name="T1" fmla="*/ 0 h 14"/>
                    <a:gd name="T2" fmla="*/ 4 w 195"/>
                    <a:gd name="T3" fmla="*/ 0 h 14"/>
                    <a:gd name="T4" fmla="*/ 2 w 195"/>
                    <a:gd name="T5" fmla="*/ 1 h 14"/>
                    <a:gd name="T6" fmla="*/ 0 w 195"/>
                    <a:gd name="T7" fmla="*/ 1 h 14"/>
                    <a:gd name="T8" fmla="*/ 0 w 195"/>
                    <a:gd name="T9" fmla="*/ 7 h 14"/>
                    <a:gd name="T10" fmla="*/ 2 w 195"/>
                    <a:gd name="T11" fmla="*/ 9 h 14"/>
                    <a:gd name="T12" fmla="*/ 2 w 195"/>
                    <a:gd name="T13" fmla="*/ 10 h 14"/>
                    <a:gd name="T14" fmla="*/ 6 w 195"/>
                    <a:gd name="T15" fmla="*/ 10 h 14"/>
                    <a:gd name="T16" fmla="*/ 189 w 195"/>
                    <a:gd name="T17" fmla="*/ 14 h 14"/>
                    <a:gd name="T18" fmla="*/ 191 w 195"/>
                    <a:gd name="T19" fmla="*/ 14 h 14"/>
                    <a:gd name="T20" fmla="*/ 193 w 195"/>
                    <a:gd name="T21" fmla="*/ 12 h 14"/>
                    <a:gd name="T22" fmla="*/ 195 w 195"/>
                    <a:gd name="T23" fmla="*/ 12 h 14"/>
                    <a:gd name="T24" fmla="*/ 195 w 195"/>
                    <a:gd name="T25" fmla="*/ 7 h 14"/>
                    <a:gd name="T26" fmla="*/ 193 w 195"/>
                    <a:gd name="T27" fmla="*/ 5 h 14"/>
                    <a:gd name="T28" fmla="*/ 193 w 195"/>
                    <a:gd name="T29" fmla="*/ 3 h 14"/>
                    <a:gd name="T30" fmla="*/ 189 w 195"/>
                    <a:gd name="T31" fmla="*/ 3 h 14"/>
                    <a:gd name="T32" fmla="*/ 6 w 195"/>
                    <a:gd name="T3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5" h="14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0" y="1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2" y="10"/>
                      </a:lnTo>
                      <a:lnTo>
                        <a:pt x="6" y="10"/>
                      </a:lnTo>
                      <a:lnTo>
                        <a:pt x="189" y="14"/>
                      </a:lnTo>
                      <a:lnTo>
                        <a:pt x="191" y="14"/>
                      </a:lnTo>
                      <a:lnTo>
                        <a:pt x="193" y="12"/>
                      </a:lnTo>
                      <a:lnTo>
                        <a:pt x="195" y="12"/>
                      </a:lnTo>
                      <a:lnTo>
                        <a:pt x="195" y="7"/>
                      </a:lnTo>
                      <a:lnTo>
                        <a:pt x="193" y="5"/>
                      </a:lnTo>
                      <a:lnTo>
                        <a:pt x="193" y="3"/>
                      </a:lnTo>
                      <a:lnTo>
                        <a:pt x="189" y="3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19" name="Freeform 127"/>
                <p:cNvSpPr>
                  <a:spLocks/>
                </p:cNvSpPr>
                <p:nvPr/>
              </p:nvSpPr>
              <p:spPr bwMode="auto">
                <a:xfrm>
                  <a:off x="3621" y="3436"/>
                  <a:ext cx="67" cy="51"/>
                </a:xfrm>
                <a:custGeom>
                  <a:avLst/>
                  <a:gdLst>
                    <a:gd name="T0" fmla="*/ 0 w 67"/>
                    <a:gd name="T1" fmla="*/ 0 h 51"/>
                    <a:gd name="T2" fmla="*/ 67 w 67"/>
                    <a:gd name="T3" fmla="*/ 27 h 51"/>
                    <a:gd name="T4" fmla="*/ 0 w 67"/>
                    <a:gd name="T5" fmla="*/ 51 h 51"/>
                    <a:gd name="T6" fmla="*/ 34 w 67"/>
                    <a:gd name="T7" fmla="*/ 25 h 51"/>
                    <a:gd name="T8" fmla="*/ 0 w 67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1">
                      <a:moveTo>
                        <a:pt x="0" y="0"/>
                      </a:moveTo>
                      <a:lnTo>
                        <a:pt x="67" y="27"/>
                      </a:lnTo>
                      <a:lnTo>
                        <a:pt x="0" y="51"/>
                      </a:lnTo>
                      <a:lnTo>
                        <a:pt x="34" y="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20" name="Freeform 128"/>
                <p:cNvSpPr>
                  <a:spLocks/>
                </p:cNvSpPr>
                <p:nvPr/>
              </p:nvSpPr>
              <p:spPr bwMode="auto">
                <a:xfrm>
                  <a:off x="3615" y="3431"/>
                  <a:ext cx="79" cy="62"/>
                </a:xfrm>
                <a:custGeom>
                  <a:avLst/>
                  <a:gdLst>
                    <a:gd name="T0" fmla="*/ 9 w 79"/>
                    <a:gd name="T1" fmla="*/ 1 h 62"/>
                    <a:gd name="T2" fmla="*/ 4 w 79"/>
                    <a:gd name="T3" fmla="*/ 10 h 62"/>
                    <a:gd name="T4" fmla="*/ 72 w 79"/>
                    <a:gd name="T5" fmla="*/ 37 h 62"/>
                    <a:gd name="T6" fmla="*/ 72 w 79"/>
                    <a:gd name="T7" fmla="*/ 26 h 62"/>
                    <a:gd name="T8" fmla="*/ 4 w 79"/>
                    <a:gd name="T9" fmla="*/ 51 h 62"/>
                    <a:gd name="T10" fmla="*/ 9 w 79"/>
                    <a:gd name="T11" fmla="*/ 60 h 62"/>
                    <a:gd name="T12" fmla="*/ 43 w 79"/>
                    <a:gd name="T13" fmla="*/ 33 h 62"/>
                    <a:gd name="T14" fmla="*/ 45 w 79"/>
                    <a:gd name="T15" fmla="*/ 32 h 62"/>
                    <a:gd name="T16" fmla="*/ 45 w 79"/>
                    <a:gd name="T17" fmla="*/ 28 h 62"/>
                    <a:gd name="T18" fmla="*/ 43 w 79"/>
                    <a:gd name="T19" fmla="*/ 26 h 62"/>
                    <a:gd name="T20" fmla="*/ 9 w 79"/>
                    <a:gd name="T21" fmla="*/ 1 h 62"/>
                    <a:gd name="T22" fmla="*/ 2 w 79"/>
                    <a:gd name="T23" fmla="*/ 8 h 62"/>
                    <a:gd name="T24" fmla="*/ 36 w 79"/>
                    <a:gd name="T25" fmla="*/ 33 h 62"/>
                    <a:gd name="T26" fmla="*/ 36 w 79"/>
                    <a:gd name="T27" fmla="*/ 26 h 62"/>
                    <a:gd name="T28" fmla="*/ 2 w 79"/>
                    <a:gd name="T29" fmla="*/ 53 h 62"/>
                    <a:gd name="T30" fmla="*/ 0 w 79"/>
                    <a:gd name="T31" fmla="*/ 55 h 62"/>
                    <a:gd name="T32" fmla="*/ 0 w 79"/>
                    <a:gd name="T33" fmla="*/ 56 h 62"/>
                    <a:gd name="T34" fmla="*/ 0 w 79"/>
                    <a:gd name="T35" fmla="*/ 58 h 62"/>
                    <a:gd name="T36" fmla="*/ 2 w 79"/>
                    <a:gd name="T37" fmla="*/ 60 h 62"/>
                    <a:gd name="T38" fmla="*/ 4 w 79"/>
                    <a:gd name="T39" fmla="*/ 62 h 62"/>
                    <a:gd name="T40" fmla="*/ 6 w 79"/>
                    <a:gd name="T41" fmla="*/ 62 h 62"/>
                    <a:gd name="T42" fmla="*/ 7 w 79"/>
                    <a:gd name="T43" fmla="*/ 62 h 62"/>
                    <a:gd name="T44" fmla="*/ 75 w 79"/>
                    <a:gd name="T45" fmla="*/ 37 h 62"/>
                    <a:gd name="T46" fmla="*/ 77 w 79"/>
                    <a:gd name="T47" fmla="*/ 35 h 62"/>
                    <a:gd name="T48" fmla="*/ 79 w 79"/>
                    <a:gd name="T49" fmla="*/ 33 h 62"/>
                    <a:gd name="T50" fmla="*/ 79 w 79"/>
                    <a:gd name="T51" fmla="*/ 32 h 62"/>
                    <a:gd name="T52" fmla="*/ 79 w 79"/>
                    <a:gd name="T53" fmla="*/ 30 h 62"/>
                    <a:gd name="T54" fmla="*/ 77 w 79"/>
                    <a:gd name="T55" fmla="*/ 28 h 62"/>
                    <a:gd name="T56" fmla="*/ 75 w 79"/>
                    <a:gd name="T57" fmla="*/ 26 h 62"/>
                    <a:gd name="T58" fmla="*/ 7 w 79"/>
                    <a:gd name="T59" fmla="*/ 0 h 62"/>
                    <a:gd name="T60" fmla="*/ 6 w 79"/>
                    <a:gd name="T61" fmla="*/ 0 h 62"/>
                    <a:gd name="T62" fmla="*/ 4 w 79"/>
                    <a:gd name="T63" fmla="*/ 0 h 62"/>
                    <a:gd name="T64" fmla="*/ 2 w 79"/>
                    <a:gd name="T65" fmla="*/ 1 h 62"/>
                    <a:gd name="T66" fmla="*/ 0 w 79"/>
                    <a:gd name="T67" fmla="*/ 3 h 62"/>
                    <a:gd name="T68" fmla="*/ 0 w 79"/>
                    <a:gd name="T69" fmla="*/ 5 h 62"/>
                    <a:gd name="T70" fmla="*/ 0 w 79"/>
                    <a:gd name="T71" fmla="*/ 7 h 62"/>
                    <a:gd name="T72" fmla="*/ 2 w 79"/>
                    <a:gd name="T73" fmla="*/ 8 h 62"/>
                    <a:gd name="T74" fmla="*/ 9 w 79"/>
                    <a:gd name="T75" fmla="*/ 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9" h="62">
                      <a:moveTo>
                        <a:pt x="9" y="1"/>
                      </a:moveTo>
                      <a:lnTo>
                        <a:pt x="4" y="10"/>
                      </a:lnTo>
                      <a:lnTo>
                        <a:pt x="72" y="37"/>
                      </a:lnTo>
                      <a:lnTo>
                        <a:pt x="72" y="26"/>
                      </a:lnTo>
                      <a:lnTo>
                        <a:pt x="4" y="51"/>
                      </a:lnTo>
                      <a:lnTo>
                        <a:pt x="9" y="60"/>
                      </a:lnTo>
                      <a:lnTo>
                        <a:pt x="43" y="33"/>
                      </a:lnTo>
                      <a:lnTo>
                        <a:pt x="45" y="32"/>
                      </a:lnTo>
                      <a:lnTo>
                        <a:pt x="45" y="28"/>
                      </a:lnTo>
                      <a:lnTo>
                        <a:pt x="43" y="26"/>
                      </a:lnTo>
                      <a:lnTo>
                        <a:pt x="9" y="1"/>
                      </a:lnTo>
                      <a:lnTo>
                        <a:pt x="2" y="8"/>
                      </a:lnTo>
                      <a:lnTo>
                        <a:pt x="36" y="33"/>
                      </a:lnTo>
                      <a:lnTo>
                        <a:pt x="36" y="26"/>
                      </a:lnTo>
                      <a:lnTo>
                        <a:pt x="2" y="53"/>
                      </a:lnTo>
                      <a:lnTo>
                        <a:pt x="0" y="55"/>
                      </a:lnTo>
                      <a:lnTo>
                        <a:pt x="0" y="56"/>
                      </a:lnTo>
                      <a:lnTo>
                        <a:pt x="0" y="58"/>
                      </a:lnTo>
                      <a:lnTo>
                        <a:pt x="2" y="60"/>
                      </a:lnTo>
                      <a:lnTo>
                        <a:pt x="4" y="62"/>
                      </a:lnTo>
                      <a:lnTo>
                        <a:pt x="6" y="62"/>
                      </a:lnTo>
                      <a:lnTo>
                        <a:pt x="7" y="62"/>
                      </a:lnTo>
                      <a:lnTo>
                        <a:pt x="75" y="37"/>
                      </a:lnTo>
                      <a:lnTo>
                        <a:pt x="77" y="35"/>
                      </a:lnTo>
                      <a:lnTo>
                        <a:pt x="79" y="33"/>
                      </a:lnTo>
                      <a:lnTo>
                        <a:pt x="79" y="32"/>
                      </a:lnTo>
                      <a:lnTo>
                        <a:pt x="79" y="30"/>
                      </a:lnTo>
                      <a:lnTo>
                        <a:pt x="77" y="28"/>
                      </a:lnTo>
                      <a:lnTo>
                        <a:pt x="75" y="26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2" y="8"/>
                      </a:lnTo>
                      <a:lnTo>
                        <a:pt x="9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21" name="Rectangle 129"/>
                <p:cNvSpPr>
                  <a:spLocks noChangeArrowheads="1"/>
                </p:cNvSpPr>
                <p:nvPr/>
              </p:nvSpPr>
              <p:spPr bwMode="auto">
                <a:xfrm>
                  <a:off x="3639" y="3462"/>
                  <a:ext cx="73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x</a:t>
                  </a:r>
                  <a:endParaRPr lang="en-US" b="0"/>
                </a:p>
              </p:txBody>
            </p:sp>
            <p:sp>
              <p:nvSpPr>
                <p:cNvPr id="85122" name="Rectangle 130"/>
                <p:cNvSpPr>
                  <a:spLocks noChangeArrowheads="1"/>
                </p:cNvSpPr>
                <p:nvPr/>
              </p:nvSpPr>
              <p:spPr bwMode="auto">
                <a:xfrm>
                  <a:off x="2571" y="2122"/>
                  <a:ext cx="63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y</a:t>
                  </a:r>
                  <a:endParaRPr lang="en-US" b="0"/>
                </a:p>
              </p:txBody>
            </p:sp>
            <p:sp>
              <p:nvSpPr>
                <p:cNvPr id="85123" name="Rectangle 131"/>
                <p:cNvSpPr>
                  <a:spLocks noChangeArrowheads="1"/>
                </p:cNvSpPr>
                <p:nvPr/>
              </p:nvSpPr>
              <p:spPr bwMode="auto">
                <a:xfrm>
                  <a:off x="3070" y="3317"/>
                  <a:ext cx="89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L</a:t>
                  </a:r>
                  <a:endParaRPr lang="en-US" b="0"/>
                </a:p>
              </p:txBody>
            </p:sp>
            <p:sp>
              <p:nvSpPr>
                <p:cNvPr id="85124" name="Rectangle 132"/>
                <p:cNvSpPr>
                  <a:spLocks noChangeArrowheads="1"/>
                </p:cNvSpPr>
                <p:nvPr/>
              </p:nvSpPr>
              <p:spPr bwMode="auto">
                <a:xfrm>
                  <a:off x="2739" y="2847"/>
                  <a:ext cx="128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W</a:t>
                  </a:r>
                  <a:endParaRPr lang="en-US" b="0"/>
                </a:p>
              </p:txBody>
            </p:sp>
            <p:sp>
              <p:nvSpPr>
                <p:cNvPr id="85125" name="Rectangle 133"/>
                <p:cNvSpPr>
                  <a:spLocks noChangeArrowheads="1"/>
                </p:cNvSpPr>
                <p:nvPr/>
              </p:nvSpPr>
              <p:spPr bwMode="auto">
                <a:xfrm>
                  <a:off x="2620" y="3449"/>
                  <a:ext cx="72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0</a:t>
                  </a:r>
                  <a:endParaRPr lang="en-US" b="0"/>
                </a:p>
              </p:txBody>
            </p:sp>
            <p:grpSp>
              <p:nvGrpSpPr>
                <p:cNvPr id="85126" name="Group 134"/>
                <p:cNvGrpSpPr>
                  <a:grpSpLocks/>
                </p:cNvGrpSpPr>
                <p:nvPr/>
              </p:nvGrpSpPr>
              <p:grpSpPr bwMode="auto">
                <a:xfrm>
                  <a:off x="3048" y="2208"/>
                  <a:ext cx="181" cy="183"/>
                  <a:chOff x="3048" y="2208"/>
                  <a:chExt cx="181" cy="183"/>
                </a:xfrm>
              </p:grpSpPr>
              <p:sp>
                <p:nvSpPr>
                  <p:cNvPr id="85127" name="Rectangle 135"/>
                  <p:cNvSpPr>
                    <a:spLocks noChangeArrowheads="1"/>
                  </p:cNvSpPr>
                  <p:nvPr/>
                </p:nvSpPr>
                <p:spPr bwMode="auto">
                  <a:xfrm>
                    <a:off x="3157" y="2208"/>
                    <a:ext cx="72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0</a:t>
                    </a:r>
                    <a:endParaRPr lang="en-US" b="0"/>
                  </a:p>
                </p:txBody>
              </p:sp>
              <p:sp>
                <p:nvSpPr>
                  <p:cNvPr id="85128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3122" y="2208"/>
                    <a:ext cx="36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,</a:t>
                    </a:r>
                    <a:endParaRPr lang="en-US" b="0"/>
                  </a:p>
                </p:txBody>
              </p:sp>
              <p:sp>
                <p:nvSpPr>
                  <p:cNvPr id="85129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3048" y="2208"/>
                    <a:ext cx="81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h</a:t>
                    </a:r>
                    <a:endParaRPr lang="en-US" b="0"/>
                  </a:p>
                </p:txBody>
              </p:sp>
            </p:grpSp>
            <p:sp>
              <p:nvSpPr>
                <p:cNvPr id="85130" name="Rectangle 138"/>
                <p:cNvSpPr>
                  <a:spLocks noChangeArrowheads="1"/>
                </p:cNvSpPr>
                <p:nvPr/>
              </p:nvSpPr>
              <p:spPr bwMode="auto">
                <a:xfrm>
                  <a:off x="3555" y="2892"/>
                  <a:ext cx="73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0</a:t>
                  </a:r>
                  <a:endParaRPr lang="en-US" b="0"/>
                </a:p>
              </p:txBody>
            </p:sp>
            <p:sp>
              <p:nvSpPr>
                <p:cNvPr id="85131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571" y="2432"/>
                  <a:ext cx="113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2" name="Line 140"/>
                <p:cNvSpPr>
                  <a:spLocks noChangeShapeType="1"/>
                </p:cNvSpPr>
                <p:nvPr/>
              </p:nvSpPr>
              <p:spPr bwMode="auto">
                <a:xfrm flipH="1">
                  <a:off x="2571" y="2483"/>
                  <a:ext cx="113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3" name="Line 141"/>
                <p:cNvSpPr>
                  <a:spLocks noChangeShapeType="1"/>
                </p:cNvSpPr>
                <p:nvPr/>
              </p:nvSpPr>
              <p:spPr bwMode="auto">
                <a:xfrm flipH="1">
                  <a:off x="2564" y="2551"/>
                  <a:ext cx="127" cy="1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4" name="Line 142"/>
                <p:cNvSpPr>
                  <a:spLocks noChangeShapeType="1"/>
                </p:cNvSpPr>
                <p:nvPr/>
              </p:nvSpPr>
              <p:spPr bwMode="auto">
                <a:xfrm flipH="1">
                  <a:off x="2571" y="2617"/>
                  <a:ext cx="113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5" name="Line 143"/>
                <p:cNvSpPr>
                  <a:spLocks noChangeShapeType="1"/>
                </p:cNvSpPr>
                <p:nvPr/>
              </p:nvSpPr>
              <p:spPr bwMode="auto">
                <a:xfrm flipH="1">
                  <a:off x="2571" y="2684"/>
                  <a:ext cx="113" cy="10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6" name="Line 144"/>
                <p:cNvSpPr>
                  <a:spLocks noChangeShapeType="1"/>
                </p:cNvSpPr>
                <p:nvPr/>
              </p:nvSpPr>
              <p:spPr bwMode="auto">
                <a:xfrm flipH="1">
                  <a:off x="2571" y="2736"/>
                  <a:ext cx="113" cy="1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7" name="Line 145"/>
                <p:cNvSpPr>
                  <a:spLocks noChangeShapeType="1"/>
                </p:cNvSpPr>
                <p:nvPr/>
              </p:nvSpPr>
              <p:spPr bwMode="auto">
                <a:xfrm flipH="1">
                  <a:off x="2564" y="2802"/>
                  <a:ext cx="127" cy="1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8" name="Line 146"/>
                <p:cNvSpPr>
                  <a:spLocks noChangeShapeType="1"/>
                </p:cNvSpPr>
                <p:nvPr/>
              </p:nvSpPr>
              <p:spPr bwMode="auto">
                <a:xfrm flipH="1">
                  <a:off x="2571" y="2870"/>
                  <a:ext cx="113" cy="1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39" name="Line 147"/>
                <p:cNvSpPr>
                  <a:spLocks noChangeShapeType="1"/>
                </p:cNvSpPr>
                <p:nvPr/>
              </p:nvSpPr>
              <p:spPr bwMode="auto">
                <a:xfrm flipH="1">
                  <a:off x="2571" y="2928"/>
                  <a:ext cx="113" cy="104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0" name="Line 148"/>
                <p:cNvSpPr>
                  <a:spLocks noChangeShapeType="1"/>
                </p:cNvSpPr>
                <p:nvPr/>
              </p:nvSpPr>
              <p:spPr bwMode="auto">
                <a:xfrm flipH="1">
                  <a:off x="2571" y="2980"/>
                  <a:ext cx="113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1" name="Line 149"/>
                <p:cNvSpPr>
                  <a:spLocks noChangeShapeType="1"/>
                </p:cNvSpPr>
                <p:nvPr/>
              </p:nvSpPr>
              <p:spPr bwMode="auto">
                <a:xfrm flipH="1">
                  <a:off x="2564" y="3048"/>
                  <a:ext cx="127" cy="1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2" name="Line 150"/>
                <p:cNvSpPr>
                  <a:spLocks noChangeShapeType="1"/>
                </p:cNvSpPr>
                <p:nvPr/>
              </p:nvSpPr>
              <p:spPr bwMode="auto">
                <a:xfrm flipH="1">
                  <a:off x="2571" y="3114"/>
                  <a:ext cx="113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3" name="Line 151"/>
                <p:cNvSpPr>
                  <a:spLocks noChangeShapeType="1"/>
                </p:cNvSpPr>
                <p:nvPr/>
              </p:nvSpPr>
              <p:spPr bwMode="auto">
                <a:xfrm flipH="1">
                  <a:off x="2571" y="3181"/>
                  <a:ext cx="113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4" name="Line 152"/>
                <p:cNvSpPr>
                  <a:spLocks noChangeShapeType="1"/>
                </p:cNvSpPr>
                <p:nvPr/>
              </p:nvSpPr>
              <p:spPr bwMode="auto">
                <a:xfrm flipH="1">
                  <a:off x="2571" y="3233"/>
                  <a:ext cx="113" cy="1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5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2564" y="3299"/>
                  <a:ext cx="127" cy="12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6" name="Line 154"/>
                <p:cNvSpPr>
                  <a:spLocks noChangeShapeType="1"/>
                </p:cNvSpPr>
                <p:nvPr/>
              </p:nvSpPr>
              <p:spPr bwMode="auto">
                <a:xfrm flipH="1">
                  <a:off x="2571" y="3366"/>
                  <a:ext cx="113" cy="11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47" name="Line 155"/>
                <p:cNvSpPr>
                  <a:spLocks noChangeShapeType="1"/>
                </p:cNvSpPr>
                <p:nvPr/>
              </p:nvSpPr>
              <p:spPr bwMode="auto">
                <a:xfrm flipH="1">
                  <a:off x="2579" y="2387"/>
                  <a:ext cx="96" cy="96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85148" name="Group 156"/>
                <p:cNvGrpSpPr>
                  <a:grpSpLocks/>
                </p:cNvGrpSpPr>
                <p:nvPr/>
              </p:nvGrpSpPr>
              <p:grpSpPr bwMode="auto">
                <a:xfrm>
                  <a:off x="3016" y="2512"/>
                  <a:ext cx="199" cy="299"/>
                  <a:chOff x="3016" y="2512"/>
                  <a:chExt cx="199" cy="299"/>
                </a:xfrm>
              </p:grpSpPr>
              <p:sp>
                <p:nvSpPr>
                  <p:cNvPr id="85149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3134" y="2606"/>
                    <a:ext cx="81" cy="20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900">
                        <a:solidFill>
                          <a:srgbClr val="000000"/>
                        </a:solidFill>
                      </a:rPr>
                      <a:t>3</a:t>
                    </a:r>
                    <a:endParaRPr lang="en-US" sz="1900" b="0"/>
                  </a:p>
                </p:txBody>
              </p:sp>
              <p:sp>
                <p:nvSpPr>
                  <p:cNvPr id="85150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3016" y="2512"/>
                    <a:ext cx="119" cy="2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2300" i="1">
                        <a:solidFill>
                          <a:srgbClr val="000000"/>
                        </a:solidFill>
                      </a:rPr>
                      <a:t>T</a:t>
                    </a:r>
                    <a:endParaRPr lang="en-US" sz="2300" b="0"/>
                  </a:p>
                </p:txBody>
              </p:sp>
            </p:grpSp>
          </p:grpSp>
        </p:grpSp>
        <p:grpSp>
          <p:nvGrpSpPr>
            <p:cNvPr id="85151" name="Group 159"/>
            <p:cNvGrpSpPr>
              <a:grpSpLocks/>
            </p:cNvGrpSpPr>
            <p:nvPr/>
          </p:nvGrpSpPr>
          <p:grpSpPr bwMode="auto">
            <a:xfrm>
              <a:off x="1153" y="2232"/>
              <a:ext cx="1288" cy="1531"/>
              <a:chOff x="1153" y="2136"/>
              <a:chExt cx="1288" cy="1531"/>
            </a:xfrm>
          </p:grpSpPr>
          <p:sp>
            <p:nvSpPr>
              <p:cNvPr id="85152" name="Rectangle 160"/>
              <p:cNvSpPr>
                <a:spLocks noChangeArrowheads="1"/>
              </p:cNvSpPr>
              <p:nvPr/>
            </p:nvSpPr>
            <p:spPr bwMode="auto">
              <a:xfrm>
                <a:off x="2281" y="2427"/>
                <a:ext cx="160" cy="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34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+</a:t>
                </a:r>
                <a:endParaRPr lang="en-US" b="0"/>
              </a:p>
            </p:txBody>
          </p:sp>
          <p:grpSp>
            <p:nvGrpSpPr>
              <p:cNvPr id="85153" name="Group 161"/>
              <p:cNvGrpSpPr>
                <a:grpSpLocks/>
              </p:cNvGrpSpPr>
              <p:nvPr/>
            </p:nvGrpSpPr>
            <p:grpSpPr bwMode="auto">
              <a:xfrm>
                <a:off x="1153" y="2136"/>
                <a:ext cx="1251" cy="1531"/>
                <a:chOff x="1153" y="2136"/>
                <a:chExt cx="1251" cy="1531"/>
              </a:xfrm>
            </p:grpSpPr>
            <p:grpSp>
              <p:nvGrpSpPr>
                <p:cNvPr id="85154" name="Group 162"/>
                <p:cNvGrpSpPr>
                  <a:grpSpLocks/>
                </p:cNvGrpSpPr>
                <p:nvPr/>
              </p:nvGrpSpPr>
              <p:grpSpPr bwMode="auto">
                <a:xfrm>
                  <a:off x="2149" y="2895"/>
                  <a:ext cx="255" cy="183"/>
                  <a:chOff x="2149" y="2895"/>
                  <a:chExt cx="255" cy="183"/>
                </a:xfrm>
              </p:grpSpPr>
              <p:sp>
                <p:nvSpPr>
                  <p:cNvPr id="85155" name="Rectangle 163"/>
                  <p:cNvSpPr>
                    <a:spLocks noChangeArrowheads="1"/>
                  </p:cNvSpPr>
                  <p:nvPr/>
                </p:nvSpPr>
                <p:spPr bwMode="auto">
                  <a:xfrm>
                    <a:off x="2356" y="2895"/>
                    <a:ext cx="48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)</a:t>
                    </a:r>
                    <a:endParaRPr lang="en-US" b="0"/>
                  </a:p>
                </p:txBody>
              </p:sp>
              <p:sp>
                <p:nvSpPr>
                  <p:cNvPr id="85156" name="Rectangle 164"/>
                  <p:cNvSpPr>
                    <a:spLocks noChangeArrowheads="1"/>
                  </p:cNvSpPr>
                  <p:nvPr/>
                </p:nvSpPr>
                <p:spPr bwMode="auto">
                  <a:xfrm>
                    <a:off x="2222" y="2895"/>
                    <a:ext cx="48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(</a:t>
                    </a:r>
                    <a:endParaRPr lang="en-US" b="0"/>
                  </a:p>
                </p:txBody>
              </p:sp>
              <p:sp>
                <p:nvSpPr>
                  <p:cNvPr id="85157" name="Rectangle 165"/>
                  <p:cNvSpPr>
                    <a:spLocks noChangeArrowheads="1"/>
                  </p:cNvSpPr>
                  <p:nvPr/>
                </p:nvSpPr>
                <p:spPr bwMode="auto">
                  <a:xfrm>
                    <a:off x="2289" y="2895"/>
                    <a:ext cx="64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y</a:t>
                    </a:r>
                    <a:endParaRPr lang="en-US" b="0"/>
                  </a:p>
                </p:txBody>
              </p:sp>
              <p:sp>
                <p:nvSpPr>
                  <p:cNvPr id="85158" name="Rectangle 166"/>
                  <p:cNvSpPr>
                    <a:spLocks noChangeArrowheads="1"/>
                  </p:cNvSpPr>
                  <p:nvPr/>
                </p:nvSpPr>
                <p:spPr bwMode="auto">
                  <a:xfrm>
                    <a:off x="2149" y="2895"/>
                    <a:ext cx="73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g</a:t>
                    </a:r>
                    <a:endParaRPr lang="en-US" b="0"/>
                  </a:p>
                </p:txBody>
              </p:sp>
            </p:grpSp>
            <p:sp>
              <p:nvSpPr>
                <p:cNvPr id="85159" name="Rectangle 167"/>
                <p:cNvSpPr>
                  <a:spLocks noChangeArrowheads="1"/>
                </p:cNvSpPr>
                <p:nvPr/>
              </p:nvSpPr>
              <p:spPr bwMode="auto">
                <a:xfrm>
                  <a:off x="1287" y="2398"/>
                  <a:ext cx="808" cy="1075"/>
                </a:xfrm>
                <a:prstGeom prst="rect">
                  <a:avLst/>
                </a:prstGeom>
                <a:solidFill>
                  <a:srgbClr val="80C2FF"/>
                </a:solidFill>
                <a:ln w="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0" name="Freeform 168"/>
                <p:cNvSpPr>
                  <a:spLocks/>
                </p:cNvSpPr>
                <p:nvPr/>
              </p:nvSpPr>
              <p:spPr bwMode="auto">
                <a:xfrm>
                  <a:off x="1281" y="2392"/>
                  <a:ext cx="818" cy="1085"/>
                </a:xfrm>
                <a:custGeom>
                  <a:avLst/>
                  <a:gdLst>
                    <a:gd name="T0" fmla="*/ 6 w 818"/>
                    <a:gd name="T1" fmla="*/ 0 h 1085"/>
                    <a:gd name="T2" fmla="*/ 4 w 818"/>
                    <a:gd name="T3" fmla="*/ 0 h 1085"/>
                    <a:gd name="T4" fmla="*/ 0 w 818"/>
                    <a:gd name="T5" fmla="*/ 4 h 1085"/>
                    <a:gd name="T6" fmla="*/ 0 w 818"/>
                    <a:gd name="T7" fmla="*/ 1083 h 1085"/>
                    <a:gd name="T8" fmla="*/ 2 w 818"/>
                    <a:gd name="T9" fmla="*/ 1083 h 1085"/>
                    <a:gd name="T10" fmla="*/ 4 w 818"/>
                    <a:gd name="T11" fmla="*/ 1085 h 1085"/>
                    <a:gd name="T12" fmla="*/ 816 w 818"/>
                    <a:gd name="T13" fmla="*/ 1085 h 1085"/>
                    <a:gd name="T14" fmla="*/ 816 w 818"/>
                    <a:gd name="T15" fmla="*/ 1083 h 1085"/>
                    <a:gd name="T16" fmla="*/ 818 w 818"/>
                    <a:gd name="T17" fmla="*/ 1083 h 1085"/>
                    <a:gd name="T18" fmla="*/ 818 w 818"/>
                    <a:gd name="T19" fmla="*/ 4 h 1085"/>
                    <a:gd name="T20" fmla="*/ 816 w 818"/>
                    <a:gd name="T21" fmla="*/ 2 h 1085"/>
                    <a:gd name="T22" fmla="*/ 816 w 818"/>
                    <a:gd name="T23" fmla="*/ 0 h 1085"/>
                    <a:gd name="T24" fmla="*/ 812 w 818"/>
                    <a:gd name="T25" fmla="*/ 0 h 1085"/>
                    <a:gd name="T26" fmla="*/ 6 w 818"/>
                    <a:gd name="T27" fmla="*/ 0 h 1085"/>
                    <a:gd name="T28" fmla="*/ 6 w 818"/>
                    <a:gd name="T29" fmla="*/ 11 h 1085"/>
                    <a:gd name="T30" fmla="*/ 812 w 818"/>
                    <a:gd name="T31" fmla="*/ 11 h 1085"/>
                    <a:gd name="T32" fmla="*/ 807 w 818"/>
                    <a:gd name="T33" fmla="*/ 6 h 1085"/>
                    <a:gd name="T34" fmla="*/ 807 w 818"/>
                    <a:gd name="T35" fmla="*/ 1079 h 1085"/>
                    <a:gd name="T36" fmla="*/ 812 w 818"/>
                    <a:gd name="T37" fmla="*/ 1074 h 1085"/>
                    <a:gd name="T38" fmla="*/ 6 w 818"/>
                    <a:gd name="T39" fmla="*/ 1074 h 1085"/>
                    <a:gd name="T40" fmla="*/ 11 w 818"/>
                    <a:gd name="T41" fmla="*/ 1079 h 1085"/>
                    <a:gd name="T42" fmla="*/ 11 w 818"/>
                    <a:gd name="T43" fmla="*/ 6 h 1085"/>
                    <a:gd name="T44" fmla="*/ 6 w 818"/>
                    <a:gd name="T45" fmla="*/ 11 h 1085"/>
                    <a:gd name="T46" fmla="*/ 6 w 818"/>
                    <a:gd name="T47" fmla="*/ 0 h 10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18" h="1085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0" y="4"/>
                      </a:lnTo>
                      <a:lnTo>
                        <a:pt x="0" y="1083"/>
                      </a:lnTo>
                      <a:lnTo>
                        <a:pt x="2" y="1083"/>
                      </a:lnTo>
                      <a:lnTo>
                        <a:pt x="4" y="1085"/>
                      </a:lnTo>
                      <a:lnTo>
                        <a:pt x="816" y="1085"/>
                      </a:lnTo>
                      <a:lnTo>
                        <a:pt x="816" y="1083"/>
                      </a:lnTo>
                      <a:lnTo>
                        <a:pt x="818" y="1083"/>
                      </a:lnTo>
                      <a:lnTo>
                        <a:pt x="818" y="4"/>
                      </a:lnTo>
                      <a:lnTo>
                        <a:pt x="816" y="2"/>
                      </a:lnTo>
                      <a:lnTo>
                        <a:pt x="816" y="0"/>
                      </a:lnTo>
                      <a:lnTo>
                        <a:pt x="812" y="0"/>
                      </a:lnTo>
                      <a:lnTo>
                        <a:pt x="6" y="0"/>
                      </a:lnTo>
                      <a:lnTo>
                        <a:pt x="6" y="11"/>
                      </a:lnTo>
                      <a:lnTo>
                        <a:pt x="812" y="11"/>
                      </a:lnTo>
                      <a:lnTo>
                        <a:pt x="807" y="6"/>
                      </a:lnTo>
                      <a:lnTo>
                        <a:pt x="807" y="1079"/>
                      </a:lnTo>
                      <a:lnTo>
                        <a:pt x="812" y="1074"/>
                      </a:lnTo>
                      <a:lnTo>
                        <a:pt x="6" y="1074"/>
                      </a:lnTo>
                      <a:lnTo>
                        <a:pt x="11" y="1079"/>
                      </a:lnTo>
                      <a:lnTo>
                        <a:pt x="11" y="6"/>
                      </a:lnTo>
                      <a:lnTo>
                        <a:pt x="6" y="11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1" name="Freeform 169"/>
                <p:cNvSpPr>
                  <a:spLocks/>
                </p:cNvSpPr>
                <p:nvPr/>
              </p:nvSpPr>
              <p:spPr bwMode="auto">
                <a:xfrm>
                  <a:off x="1281" y="2229"/>
                  <a:ext cx="13" cy="174"/>
                </a:xfrm>
                <a:custGeom>
                  <a:avLst/>
                  <a:gdLst>
                    <a:gd name="T0" fmla="*/ 0 w 13"/>
                    <a:gd name="T1" fmla="*/ 169 h 174"/>
                    <a:gd name="T2" fmla="*/ 0 w 13"/>
                    <a:gd name="T3" fmla="*/ 170 h 174"/>
                    <a:gd name="T4" fmla="*/ 2 w 13"/>
                    <a:gd name="T5" fmla="*/ 172 h 174"/>
                    <a:gd name="T6" fmla="*/ 2 w 13"/>
                    <a:gd name="T7" fmla="*/ 174 h 174"/>
                    <a:gd name="T8" fmla="*/ 7 w 13"/>
                    <a:gd name="T9" fmla="*/ 174 h 174"/>
                    <a:gd name="T10" fmla="*/ 9 w 13"/>
                    <a:gd name="T11" fmla="*/ 172 h 174"/>
                    <a:gd name="T12" fmla="*/ 11 w 13"/>
                    <a:gd name="T13" fmla="*/ 172 h 174"/>
                    <a:gd name="T14" fmla="*/ 11 w 13"/>
                    <a:gd name="T15" fmla="*/ 169 h 174"/>
                    <a:gd name="T16" fmla="*/ 13 w 13"/>
                    <a:gd name="T17" fmla="*/ 5 h 174"/>
                    <a:gd name="T18" fmla="*/ 13 w 13"/>
                    <a:gd name="T19" fmla="*/ 3 h 174"/>
                    <a:gd name="T20" fmla="*/ 11 w 13"/>
                    <a:gd name="T21" fmla="*/ 1 h 174"/>
                    <a:gd name="T22" fmla="*/ 11 w 13"/>
                    <a:gd name="T23" fmla="*/ 0 h 174"/>
                    <a:gd name="T24" fmla="*/ 6 w 13"/>
                    <a:gd name="T25" fmla="*/ 0 h 174"/>
                    <a:gd name="T26" fmla="*/ 4 w 13"/>
                    <a:gd name="T27" fmla="*/ 1 h 174"/>
                    <a:gd name="T28" fmla="*/ 2 w 13"/>
                    <a:gd name="T29" fmla="*/ 1 h 174"/>
                    <a:gd name="T30" fmla="*/ 2 w 13"/>
                    <a:gd name="T31" fmla="*/ 5 h 174"/>
                    <a:gd name="T32" fmla="*/ 0 w 13"/>
                    <a:gd name="T33" fmla="*/ 169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3" h="174">
                      <a:moveTo>
                        <a:pt x="0" y="169"/>
                      </a:moveTo>
                      <a:lnTo>
                        <a:pt x="0" y="170"/>
                      </a:lnTo>
                      <a:lnTo>
                        <a:pt x="2" y="172"/>
                      </a:lnTo>
                      <a:lnTo>
                        <a:pt x="2" y="174"/>
                      </a:lnTo>
                      <a:lnTo>
                        <a:pt x="7" y="174"/>
                      </a:lnTo>
                      <a:lnTo>
                        <a:pt x="9" y="172"/>
                      </a:lnTo>
                      <a:lnTo>
                        <a:pt x="11" y="172"/>
                      </a:lnTo>
                      <a:lnTo>
                        <a:pt x="11" y="169"/>
                      </a:lnTo>
                      <a:lnTo>
                        <a:pt x="13" y="5"/>
                      </a:lnTo>
                      <a:lnTo>
                        <a:pt x="13" y="3"/>
                      </a:lnTo>
                      <a:lnTo>
                        <a:pt x="11" y="1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4" y="1"/>
                      </a:lnTo>
                      <a:lnTo>
                        <a:pt x="2" y="1"/>
                      </a:lnTo>
                      <a:lnTo>
                        <a:pt x="2" y="5"/>
                      </a:lnTo>
                      <a:lnTo>
                        <a:pt x="0" y="1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2" name="Freeform 170"/>
                <p:cNvSpPr>
                  <a:spLocks/>
                </p:cNvSpPr>
                <p:nvPr/>
              </p:nvSpPr>
              <p:spPr bwMode="auto">
                <a:xfrm>
                  <a:off x="1262" y="2234"/>
                  <a:ext cx="51" cy="68"/>
                </a:xfrm>
                <a:custGeom>
                  <a:avLst/>
                  <a:gdLst>
                    <a:gd name="T0" fmla="*/ 0 w 51"/>
                    <a:gd name="T1" fmla="*/ 66 h 68"/>
                    <a:gd name="T2" fmla="*/ 26 w 51"/>
                    <a:gd name="T3" fmla="*/ 0 h 68"/>
                    <a:gd name="T4" fmla="*/ 51 w 51"/>
                    <a:gd name="T5" fmla="*/ 68 h 68"/>
                    <a:gd name="T6" fmla="*/ 26 w 51"/>
                    <a:gd name="T7" fmla="*/ 34 h 68"/>
                    <a:gd name="T8" fmla="*/ 0 w 51"/>
                    <a:gd name="T9" fmla="*/ 6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68">
                      <a:moveTo>
                        <a:pt x="0" y="66"/>
                      </a:moveTo>
                      <a:lnTo>
                        <a:pt x="26" y="0"/>
                      </a:lnTo>
                      <a:lnTo>
                        <a:pt x="51" y="68"/>
                      </a:lnTo>
                      <a:lnTo>
                        <a:pt x="26" y="34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3" name="Freeform 171"/>
                <p:cNvSpPr>
                  <a:spLocks/>
                </p:cNvSpPr>
                <p:nvPr/>
              </p:nvSpPr>
              <p:spPr bwMode="auto">
                <a:xfrm>
                  <a:off x="1256" y="2229"/>
                  <a:ext cx="63" cy="78"/>
                </a:xfrm>
                <a:custGeom>
                  <a:avLst/>
                  <a:gdLst>
                    <a:gd name="T0" fmla="*/ 2 w 63"/>
                    <a:gd name="T1" fmla="*/ 67 h 78"/>
                    <a:gd name="T2" fmla="*/ 11 w 63"/>
                    <a:gd name="T3" fmla="*/ 73 h 78"/>
                    <a:gd name="T4" fmla="*/ 38 w 63"/>
                    <a:gd name="T5" fmla="*/ 7 h 78"/>
                    <a:gd name="T6" fmla="*/ 27 w 63"/>
                    <a:gd name="T7" fmla="*/ 7 h 78"/>
                    <a:gd name="T8" fmla="*/ 52 w 63"/>
                    <a:gd name="T9" fmla="*/ 74 h 78"/>
                    <a:gd name="T10" fmla="*/ 61 w 63"/>
                    <a:gd name="T11" fmla="*/ 69 h 78"/>
                    <a:gd name="T12" fmla="*/ 36 w 63"/>
                    <a:gd name="T13" fmla="*/ 35 h 78"/>
                    <a:gd name="T14" fmla="*/ 34 w 63"/>
                    <a:gd name="T15" fmla="*/ 33 h 78"/>
                    <a:gd name="T16" fmla="*/ 31 w 63"/>
                    <a:gd name="T17" fmla="*/ 33 h 78"/>
                    <a:gd name="T18" fmla="*/ 29 w 63"/>
                    <a:gd name="T19" fmla="*/ 35 h 78"/>
                    <a:gd name="T20" fmla="*/ 2 w 63"/>
                    <a:gd name="T21" fmla="*/ 67 h 78"/>
                    <a:gd name="T22" fmla="*/ 9 w 63"/>
                    <a:gd name="T23" fmla="*/ 74 h 78"/>
                    <a:gd name="T24" fmla="*/ 36 w 63"/>
                    <a:gd name="T25" fmla="*/ 42 h 78"/>
                    <a:gd name="T26" fmla="*/ 29 w 63"/>
                    <a:gd name="T27" fmla="*/ 42 h 78"/>
                    <a:gd name="T28" fmla="*/ 54 w 63"/>
                    <a:gd name="T29" fmla="*/ 76 h 78"/>
                    <a:gd name="T30" fmla="*/ 56 w 63"/>
                    <a:gd name="T31" fmla="*/ 78 h 78"/>
                    <a:gd name="T32" fmla="*/ 57 w 63"/>
                    <a:gd name="T33" fmla="*/ 78 h 78"/>
                    <a:gd name="T34" fmla="*/ 59 w 63"/>
                    <a:gd name="T35" fmla="*/ 78 h 78"/>
                    <a:gd name="T36" fmla="*/ 61 w 63"/>
                    <a:gd name="T37" fmla="*/ 76 h 78"/>
                    <a:gd name="T38" fmla="*/ 63 w 63"/>
                    <a:gd name="T39" fmla="*/ 74 h 78"/>
                    <a:gd name="T40" fmla="*/ 63 w 63"/>
                    <a:gd name="T41" fmla="*/ 73 h 78"/>
                    <a:gd name="T42" fmla="*/ 63 w 63"/>
                    <a:gd name="T43" fmla="*/ 71 h 78"/>
                    <a:gd name="T44" fmla="*/ 38 w 63"/>
                    <a:gd name="T45" fmla="*/ 3 h 78"/>
                    <a:gd name="T46" fmla="*/ 36 w 63"/>
                    <a:gd name="T47" fmla="*/ 1 h 78"/>
                    <a:gd name="T48" fmla="*/ 34 w 63"/>
                    <a:gd name="T49" fmla="*/ 0 h 78"/>
                    <a:gd name="T50" fmla="*/ 32 w 63"/>
                    <a:gd name="T51" fmla="*/ 0 h 78"/>
                    <a:gd name="T52" fmla="*/ 31 w 63"/>
                    <a:gd name="T53" fmla="*/ 0 h 78"/>
                    <a:gd name="T54" fmla="*/ 29 w 63"/>
                    <a:gd name="T55" fmla="*/ 1 h 78"/>
                    <a:gd name="T56" fmla="*/ 27 w 63"/>
                    <a:gd name="T57" fmla="*/ 3 h 78"/>
                    <a:gd name="T58" fmla="*/ 0 w 63"/>
                    <a:gd name="T59" fmla="*/ 69 h 78"/>
                    <a:gd name="T60" fmla="*/ 0 w 63"/>
                    <a:gd name="T61" fmla="*/ 71 h 78"/>
                    <a:gd name="T62" fmla="*/ 0 w 63"/>
                    <a:gd name="T63" fmla="*/ 73 h 78"/>
                    <a:gd name="T64" fmla="*/ 2 w 63"/>
                    <a:gd name="T65" fmla="*/ 74 h 78"/>
                    <a:gd name="T66" fmla="*/ 4 w 63"/>
                    <a:gd name="T67" fmla="*/ 76 h 78"/>
                    <a:gd name="T68" fmla="*/ 6 w 63"/>
                    <a:gd name="T69" fmla="*/ 76 h 78"/>
                    <a:gd name="T70" fmla="*/ 7 w 63"/>
                    <a:gd name="T71" fmla="*/ 76 h 78"/>
                    <a:gd name="T72" fmla="*/ 9 w 63"/>
                    <a:gd name="T73" fmla="*/ 74 h 78"/>
                    <a:gd name="T74" fmla="*/ 2 w 63"/>
                    <a:gd name="T75" fmla="*/ 67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3" h="78">
                      <a:moveTo>
                        <a:pt x="2" y="67"/>
                      </a:moveTo>
                      <a:lnTo>
                        <a:pt x="11" y="73"/>
                      </a:lnTo>
                      <a:lnTo>
                        <a:pt x="38" y="7"/>
                      </a:lnTo>
                      <a:lnTo>
                        <a:pt x="27" y="7"/>
                      </a:lnTo>
                      <a:lnTo>
                        <a:pt x="52" y="74"/>
                      </a:lnTo>
                      <a:lnTo>
                        <a:pt x="61" y="69"/>
                      </a:lnTo>
                      <a:lnTo>
                        <a:pt x="36" y="35"/>
                      </a:lnTo>
                      <a:lnTo>
                        <a:pt x="34" y="33"/>
                      </a:lnTo>
                      <a:lnTo>
                        <a:pt x="31" y="33"/>
                      </a:lnTo>
                      <a:lnTo>
                        <a:pt x="29" y="35"/>
                      </a:lnTo>
                      <a:lnTo>
                        <a:pt x="2" y="67"/>
                      </a:lnTo>
                      <a:lnTo>
                        <a:pt x="9" y="74"/>
                      </a:lnTo>
                      <a:lnTo>
                        <a:pt x="36" y="42"/>
                      </a:lnTo>
                      <a:lnTo>
                        <a:pt x="29" y="42"/>
                      </a:lnTo>
                      <a:lnTo>
                        <a:pt x="54" y="76"/>
                      </a:lnTo>
                      <a:lnTo>
                        <a:pt x="56" y="78"/>
                      </a:lnTo>
                      <a:lnTo>
                        <a:pt x="57" y="78"/>
                      </a:lnTo>
                      <a:lnTo>
                        <a:pt x="59" y="78"/>
                      </a:lnTo>
                      <a:lnTo>
                        <a:pt x="61" y="76"/>
                      </a:lnTo>
                      <a:lnTo>
                        <a:pt x="63" y="74"/>
                      </a:lnTo>
                      <a:lnTo>
                        <a:pt x="63" y="73"/>
                      </a:lnTo>
                      <a:lnTo>
                        <a:pt x="63" y="71"/>
                      </a:lnTo>
                      <a:lnTo>
                        <a:pt x="38" y="3"/>
                      </a:lnTo>
                      <a:lnTo>
                        <a:pt x="36" y="1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31" y="0"/>
                      </a:lnTo>
                      <a:lnTo>
                        <a:pt x="29" y="1"/>
                      </a:lnTo>
                      <a:lnTo>
                        <a:pt x="27" y="3"/>
                      </a:lnTo>
                      <a:lnTo>
                        <a:pt x="0" y="69"/>
                      </a:lnTo>
                      <a:lnTo>
                        <a:pt x="0" y="71"/>
                      </a:lnTo>
                      <a:lnTo>
                        <a:pt x="0" y="73"/>
                      </a:lnTo>
                      <a:lnTo>
                        <a:pt x="2" y="74"/>
                      </a:lnTo>
                      <a:lnTo>
                        <a:pt x="4" y="76"/>
                      </a:lnTo>
                      <a:lnTo>
                        <a:pt x="6" y="76"/>
                      </a:lnTo>
                      <a:lnTo>
                        <a:pt x="7" y="76"/>
                      </a:lnTo>
                      <a:lnTo>
                        <a:pt x="9" y="74"/>
                      </a:lnTo>
                      <a:lnTo>
                        <a:pt x="2" y="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4" name="Freeform 172"/>
                <p:cNvSpPr>
                  <a:spLocks/>
                </p:cNvSpPr>
                <p:nvPr/>
              </p:nvSpPr>
              <p:spPr bwMode="auto">
                <a:xfrm>
                  <a:off x="2088" y="3466"/>
                  <a:ext cx="194" cy="14"/>
                </a:xfrm>
                <a:custGeom>
                  <a:avLst/>
                  <a:gdLst>
                    <a:gd name="T0" fmla="*/ 5 w 194"/>
                    <a:gd name="T1" fmla="*/ 0 h 14"/>
                    <a:gd name="T2" fmla="*/ 3 w 194"/>
                    <a:gd name="T3" fmla="*/ 0 h 14"/>
                    <a:gd name="T4" fmla="*/ 2 w 194"/>
                    <a:gd name="T5" fmla="*/ 2 h 14"/>
                    <a:gd name="T6" fmla="*/ 0 w 194"/>
                    <a:gd name="T7" fmla="*/ 2 h 14"/>
                    <a:gd name="T8" fmla="*/ 0 w 194"/>
                    <a:gd name="T9" fmla="*/ 7 h 14"/>
                    <a:gd name="T10" fmla="*/ 2 w 194"/>
                    <a:gd name="T11" fmla="*/ 9 h 14"/>
                    <a:gd name="T12" fmla="*/ 2 w 194"/>
                    <a:gd name="T13" fmla="*/ 11 h 14"/>
                    <a:gd name="T14" fmla="*/ 5 w 194"/>
                    <a:gd name="T15" fmla="*/ 11 h 14"/>
                    <a:gd name="T16" fmla="*/ 189 w 194"/>
                    <a:gd name="T17" fmla="*/ 14 h 14"/>
                    <a:gd name="T18" fmla="*/ 191 w 194"/>
                    <a:gd name="T19" fmla="*/ 14 h 14"/>
                    <a:gd name="T20" fmla="*/ 193 w 194"/>
                    <a:gd name="T21" fmla="*/ 13 h 14"/>
                    <a:gd name="T22" fmla="*/ 194 w 194"/>
                    <a:gd name="T23" fmla="*/ 13 h 14"/>
                    <a:gd name="T24" fmla="*/ 194 w 194"/>
                    <a:gd name="T25" fmla="*/ 7 h 14"/>
                    <a:gd name="T26" fmla="*/ 193 w 194"/>
                    <a:gd name="T27" fmla="*/ 5 h 14"/>
                    <a:gd name="T28" fmla="*/ 193 w 194"/>
                    <a:gd name="T29" fmla="*/ 4 h 14"/>
                    <a:gd name="T30" fmla="*/ 189 w 194"/>
                    <a:gd name="T31" fmla="*/ 4 h 14"/>
                    <a:gd name="T32" fmla="*/ 5 w 194"/>
                    <a:gd name="T33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4" h="14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2" y="11"/>
                      </a:lnTo>
                      <a:lnTo>
                        <a:pt x="5" y="11"/>
                      </a:lnTo>
                      <a:lnTo>
                        <a:pt x="189" y="14"/>
                      </a:lnTo>
                      <a:lnTo>
                        <a:pt x="191" y="14"/>
                      </a:lnTo>
                      <a:lnTo>
                        <a:pt x="193" y="13"/>
                      </a:lnTo>
                      <a:lnTo>
                        <a:pt x="194" y="13"/>
                      </a:lnTo>
                      <a:lnTo>
                        <a:pt x="194" y="7"/>
                      </a:lnTo>
                      <a:lnTo>
                        <a:pt x="193" y="5"/>
                      </a:lnTo>
                      <a:lnTo>
                        <a:pt x="193" y="4"/>
                      </a:lnTo>
                      <a:lnTo>
                        <a:pt x="189" y="4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5" name="Freeform 173"/>
                <p:cNvSpPr>
                  <a:spLocks/>
                </p:cNvSpPr>
                <p:nvPr/>
              </p:nvSpPr>
              <p:spPr bwMode="auto">
                <a:xfrm>
                  <a:off x="2209" y="3448"/>
                  <a:ext cx="68" cy="52"/>
                </a:xfrm>
                <a:custGeom>
                  <a:avLst/>
                  <a:gdLst>
                    <a:gd name="T0" fmla="*/ 0 w 68"/>
                    <a:gd name="T1" fmla="*/ 0 h 52"/>
                    <a:gd name="T2" fmla="*/ 68 w 68"/>
                    <a:gd name="T3" fmla="*/ 27 h 52"/>
                    <a:gd name="T4" fmla="*/ 0 w 68"/>
                    <a:gd name="T5" fmla="*/ 52 h 52"/>
                    <a:gd name="T6" fmla="*/ 34 w 68"/>
                    <a:gd name="T7" fmla="*/ 27 h 52"/>
                    <a:gd name="T8" fmla="*/ 0 w 68"/>
                    <a:gd name="T9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8" h="52">
                      <a:moveTo>
                        <a:pt x="0" y="0"/>
                      </a:moveTo>
                      <a:lnTo>
                        <a:pt x="68" y="27"/>
                      </a:lnTo>
                      <a:lnTo>
                        <a:pt x="0" y="52"/>
                      </a:lnTo>
                      <a:lnTo>
                        <a:pt x="34" y="2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6" name="Freeform 174"/>
                <p:cNvSpPr>
                  <a:spLocks/>
                </p:cNvSpPr>
                <p:nvPr/>
              </p:nvSpPr>
              <p:spPr bwMode="auto">
                <a:xfrm>
                  <a:off x="2204" y="3443"/>
                  <a:ext cx="78" cy="62"/>
                </a:xfrm>
                <a:custGeom>
                  <a:avLst/>
                  <a:gdLst>
                    <a:gd name="T0" fmla="*/ 9 w 78"/>
                    <a:gd name="T1" fmla="*/ 2 h 62"/>
                    <a:gd name="T2" fmla="*/ 3 w 78"/>
                    <a:gd name="T3" fmla="*/ 11 h 62"/>
                    <a:gd name="T4" fmla="*/ 71 w 78"/>
                    <a:gd name="T5" fmla="*/ 37 h 62"/>
                    <a:gd name="T6" fmla="*/ 71 w 78"/>
                    <a:gd name="T7" fmla="*/ 27 h 62"/>
                    <a:gd name="T8" fmla="*/ 3 w 78"/>
                    <a:gd name="T9" fmla="*/ 52 h 62"/>
                    <a:gd name="T10" fmla="*/ 9 w 78"/>
                    <a:gd name="T11" fmla="*/ 61 h 62"/>
                    <a:gd name="T12" fmla="*/ 43 w 78"/>
                    <a:gd name="T13" fmla="*/ 36 h 62"/>
                    <a:gd name="T14" fmla="*/ 44 w 78"/>
                    <a:gd name="T15" fmla="*/ 34 h 62"/>
                    <a:gd name="T16" fmla="*/ 44 w 78"/>
                    <a:gd name="T17" fmla="*/ 30 h 62"/>
                    <a:gd name="T18" fmla="*/ 43 w 78"/>
                    <a:gd name="T19" fmla="*/ 28 h 62"/>
                    <a:gd name="T20" fmla="*/ 9 w 78"/>
                    <a:gd name="T21" fmla="*/ 2 h 62"/>
                    <a:gd name="T22" fmla="*/ 2 w 78"/>
                    <a:gd name="T23" fmla="*/ 9 h 62"/>
                    <a:gd name="T24" fmla="*/ 35 w 78"/>
                    <a:gd name="T25" fmla="*/ 36 h 62"/>
                    <a:gd name="T26" fmla="*/ 35 w 78"/>
                    <a:gd name="T27" fmla="*/ 28 h 62"/>
                    <a:gd name="T28" fmla="*/ 2 w 78"/>
                    <a:gd name="T29" fmla="*/ 53 h 62"/>
                    <a:gd name="T30" fmla="*/ 0 w 78"/>
                    <a:gd name="T31" fmla="*/ 55 h 62"/>
                    <a:gd name="T32" fmla="*/ 0 w 78"/>
                    <a:gd name="T33" fmla="*/ 57 h 62"/>
                    <a:gd name="T34" fmla="*/ 0 w 78"/>
                    <a:gd name="T35" fmla="*/ 59 h 62"/>
                    <a:gd name="T36" fmla="*/ 2 w 78"/>
                    <a:gd name="T37" fmla="*/ 61 h 62"/>
                    <a:gd name="T38" fmla="*/ 3 w 78"/>
                    <a:gd name="T39" fmla="*/ 62 h 62"/>
                    <a:gd name="T40" fmla="*/ 5 w 78"/>
                    <a:gd name="T41" fmla="*/ 62 h 62"/>
                    <a:gd name="T42" fmla="*/ 7 w 78"/>
                    <a:gd name="T43" fmla="*/ 62 h 62"/>
                    <a:gd name="T44" fmla="*/ 75 w 78"/>
                    <a:gd name="T45" fmla="*/ 37 h 62"/>
                    <a:gd name="T46" fmla="*/ 77 w 78"/>
                    <a:gd name="T47" fmla="*/ 36 h 62"/>
                    <a:gd name="T48" fmla="*/ 78 w 78"/>
                    <a:gd name="T49" fmla="*/ 34 h 62"/>
                    <a:gd name="T50" fmla="*/ 78 w 78"/>
                    <a:gd name="T51" fmla="*/ 32 h 62"/>
                    <a:gd name="T52" fmla="*/ 78 w 78"/>
                    <a:gd name="T53" fmla="*/ 30 h 62"/>
                    <a:gd name="T54" fmla="*/ 77 w 78"/>
                    <a:gd name="T55" fmla="*/ 28 h 62"/>
                    <a:gd name="T56" fmla="*/ 75 w 78"/>
                    <a:gd name="T57" fmla="*/ 27 h 62"/>
                    <a:gd name="T58" fmla="*/ 7 w 78"/>
                    <a:gd name="T59" fmla="*/ 0 h 62"/>
                    <a:gd name="T60" fmla="*/ 5 w 78"/>
                    <a:gd name="T61" fmla="*/ 0 h 62"/>
                    <a:gd name="T62" fmla="*/ 3 w 78"/>
                    <a:gd name="T63" fmla="*/ 0 h 62"/>
                    <a:gd name="T64" fmla="*/ 2 w 78"/>
                    <a:gd name="T65" fmla="*/ 2 h 62"/>
                    <a:gd name="T66" fmla="*/ 0 w 78"/>
                    <a:gd name="T67" fmla="*/ 4 h 62"/>
                    <a:gd name="T68" fmla="*/ 0 w 78"/>
                    <a:gd name="T69" fmla="*/ 5 h 62"/>
                    <a:gd name="T70" fmla="*/ 0 w 78"/>
                    <a:gd name="T71" fmla="*/ 7 h 62"/>
                    <a:gd name="T72" fmla="*/ 2 w 78"/>
                    <a:gd name="T73" fmla="*/ 9 h 62"/>
                    <a:gd name="T74" fmla="*/ 9 w 78"/>
                    <a:gd name="T75" fmla="*/ 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78" h="62">
                      <a:moveTo>
                        <a:pt x="9" y="2"/>
                      </a:moveTo>
                      <a:lnTo>
                        <a:pt x="3" y="11"/>
                      </a:lnTo>
                      <a:lnTo>
                        <a:pt x="71" y="37"/>
                      </a:lnTo>
                      <a:lnTo>
                        <a:pt x="71" y="27"/>
                      </a:lnTo>
                      <a:lnTo>
                        <a:pt x="3" y="52"/>
                      </a:lnTo>
                      <a:lnTo>
                        <a:pt x="9" y="61"/>
                      </a:lnTo>
                      <a:lnTo>
                        <a:pt x="43" y="36"/>
                      </a:lnTo>
                      <a:lnTo>
                        <a:pt x="44" y="34"/>
                      </a:lnTo>
                      <a:lnTo>
                        <a:pt x="44" y="30"/>
                      </a:lnTo>
                      <a:lnTo>
                        <a:pt x="43" y="28"/>
                      </a:lnTo>
                      <a:lnTo>
                        <a:pt x="9" y="2"/>
                      </a:lnTo>
                      <a:lnTo>
                        <a:pt x="2" y="9"/>
                      </a:lnTo>
                      <a:lnTo>
                        <a:pt x="35" y="36"/>
                      </a:lnTo>
                      <a:lnTo>
                        <a:pt x="35" y="28"/>
                      </a:lnTo>
                      <a:lnTo>
                        <a:pt x="2" y="53"/>
                      </a:lnTo>
                      <a:lnTo>
                        <a:pt x="0" y="55"/>
                      </a:lnTo>
                      <a:lnTo>
                        <a:pt x="0" y="57"/>
                      </a:lnTo>
                      <a:lnTo>
                        <a:pt x="0" y="59"/>
                      </a:lnTo>
                      <a:lnTo>
                        <a:pt x="2" y="61"/>
                      </a:lnTo>
                      <a:lnTo>
                        <a:pt x="3" y="62"/>
                      </a:lnTo>
                      <a:lnTo>
                        <a:pt x="5" y="62"/>
                      </a:lnTo>
                      <a:lnTo>
                        <a:pt x="7" y="62"/>
                      </a:lnTo>
                      <a:lnTo>
                        <a:pt x="75" y="37"/>
                      </a:lnTo>
                      <a:lnTo>
                        <a:pt x="77" y="36"/>
                      </a:lnTo>
                      <a:lnTo>
                        <a:pt x="78" y="34"/>
                      </a:lnTo>
                      <a:lnTo>
                        <a:pt x="78" y="32"/>
                      </a:lnTo>
                      <a:lnTo>
                        <a:pt x="78" y="30"/>
                      </a:lnTo>
                      <a:lnTo>
                        <a:pt x="77" y="28"/>
                      </a:lnTo>
                      <a:lnTo>
                        <a:pt x="75" y="27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5"/>
                      </a:lnTo>
                      <a:lnTo>
                        <a:pt x="0" y="7"/>
                      </a:lnTo>
                      <a:lnTo>
                        <a:pt x="2" y="9"/>
                      </a:lnTo>
                      <a:lnTo>
                        <a:pt x="9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67" name="Rectangle 175"/>
                <p:cNvSpPr>
                  <a:spLocks noChangeArrowheads="1"/>
                </p:cNvSpPr>
                <p:nvPr/>
              </p:nvSpPr>
              <p:spPr bwMode="auto">
                <a:xfrm>
                  <a:off x="2286" y="3445"/>
                  <a:ext cx="72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x</a:t>
                  </a:r>
                  <a:endParaRPr lang="en-US" b="0"/>
                </a:p>
              </p:txBody>
            </p:sp>
            <p:sp>
              <p:nvSpPr>
                <p:cNvPr id="85168" name="Rectangle 176"/>
                <p:cNvSpPr>
                  <a:spLocks noChangeArrowheads="1"/>
                </p:cNvSpPr>
                <p:nvPr/>
              </p:nvSpPr>
              <p:spPr bwMode="auto">
                <a:xfrm>
                  <a:off x="1158" y="2136"/>
                  <a:ext cx="64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y</a:t>
                  </a:r>
                  <a:endParaRPr lang="en-US" b="0"/>
                </a:p>
              </p:txBody>
            </p:sp>
            <p:sp>
              <p:nvSpPr>
                <p:cNvPr id="85169" name="Rectangle 177"/>
                <p:cNvSpPr>
                  <a:spLocks noChangeArrowheads="1"/>
                </p:cNvSpPr>
                <p:nvPr/>
              </p:nvSpPr>
              <p:spPr bwMode="auto">
                <a:xfrm>
                  <a:off x="1657" y="3329"/>
                  <a:ext cx="88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L</a:t>
                  </a:r>
                  <a:endParaRPr lang="en-US" b="0"/>
                </a:p>
              </p:txBody>
            </p:sp>
            <p:sp>
              <p:nvSpPr>
                <p:cNvPr id="85170" name="Rectangle 178"/>
                <p:cNvSpPr>
                  <a:spLocks noChangeArrowheads="1"/>
                </p:cNvSpPr>
                <p:nvPr/>
              </p:nvSpPr>
              <p:spPr bwMode="auto">
                <a:xfrm>
                  <a:off x="1326" y="2860"/>
                  <a:ext cx="129" cy="1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 i="1">
                      <a:solidFill>
                        <a:srgbClr val="000000"/>
                      </a:solidFill>
                    </a:rPr>
                    <a:t>W</a:t>
                  </a:r>
                  <a:endParaRPr lang="en-US" b="0"/>
                </a:p>
              </p:txBody>
            </p:sp>
            <p:sp>
              <p:nvSpPr>
                <p:cNvPr id="85171" name="Rectangle 179"/>
                <p:cNvSpPr>
                  <a:spLocks noChangeArrowheads="1"/>
                </p:cNvSpPr>
                <p:nvPr/>
              </p:nvSpPr>
              <p:spPr bwMode="auto">
                <a:xfrm>
                  <a:off x="1206" y="3461"/>
                  <a:ext cx="72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0</a:t>
                  </a:r>
                  <a:endParaRPr lang="en-US" b="0"/>
                </a:p>
              </p:txBody>
            </p:sp>
            <p:grpSp>
              <p:nvGrpSpPr>
                <p:cNvPr id="85172" name="Group 180"/>
                <p:cNvGrpSpPr>
                  <a:grpSpLocks/>
                </p:cNvGrpSpPr>
                <p:nvPr/>
              </p:nvGrpSpPr>
              <p:grpSpPr bwMode="auto">
                <a:xfrm>
                  <a:off x="1637" y="2221"/>
                  <a:ext cx="180" cy="183"/>
                  <a:chOff x="1637" y="2221"/>
                  <a:chExt cx="180" cy="183"/>
                </a:xfrm>
              </p:grpSpPr>
              <p:sp>
                <p:nvSpPr>
                  <p:cNvPr id="85173" name="Rectangle 181"/>
                  <p:cNvSpPr>
                    <a:spLocks noChangeArrowheads="1"/>
                  </p:cNvSpPr>
                  <p:nvPr/>
                </p:nvSpPr>
                <p:spPr bwMode="auto">
                  <a:xfrm>
                    <a:off x="1744" y="2221"/>
                    <a:ext cx="73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0</a:t>
                    </a:r>
                    <a:endParaRPr lang="en-US" b="0"/>
                  </a:p>
                </p:txBody>
              </p:sp>
              <p:sp>
                <p:nvSpPr>
                  <p:cNvPr id="85174" name="Rectangle 182"/>
                  <p:cNvSpPr>
                    <a:spLocks noChangeArrowheads="1"/>
                  </p:cNvSpPr>
                  <p:nvPr/>
                </p:nvSpPr>
                <p:spPr bwMode="auto">
                  <a:xfrm>
                    <a:off x="1709" y="2221"/>
                    <a:ext cx="36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>
                        <a:solidFill>
                          <a:srgbClr val="000000"/>
                        </a:solidFill>
                      </a:rPr>
                      <a:t>,</a:t>
                    </a:r>
                    <a:endParaRPr lang="en-US" b="0"/>
                  </a:p>
                </p:txBody>
              </p:sp>
              <p:sp>
                <p:nvSpPr>
                  <p:cNvPr id="85175" name="Rectangle 183"/>
                  <p:cNvSpPr>
                    <a:spLocks noChangeArrowheads="1"/>
                  </p:cNvSpPr>
                  <p:nvPr/>
                </p:nvSpPr>
                <p:spPr bwMode="auto">
                  <a:xfrm>
                    <a:off x="1637" y="2221"/>
                    <a:ext cx="81" cy="1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700" i="1">
                        <a:solidFill>
                          <a:srgbClr val="000000"/>
                        </a:solidFill>
                      </a:rPr>
                      <a:t>h</a:t>
                    </a:r>
                    <a:endParaRPr lang="en-US" b="0"/>
                  </a:p>
                </p:txBody>
              </p:sp>
            </p:grpSp>
            <p:sp>
              <p:nvSpPr>
                <p:cNvPr id="85176" name="Rectangle 184"/>
                <p:cNvSpPr>
                  <a:spLocks noChangeArrowheads="1"/>
                </p:cNvSpPr>
                <p:nvPr/>
              </p:nvSpPr>
              <p:spPr bwMode="auto">
                <a:xfrm>
                  <a:off x="1652" y="3484"/>
                  <a:ext cx="72" cy="1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pPr eaLnBrk="0" hangingPunct="0"/>
                  <a:r>
                    <a:rPr lang="en-US" sz="1700">
                      <a:solidFill>
                        <a:srgbClr val="000000"/>
                      </a:solidFill>
                    </a:rPr>
                    <a:t>0</a:t>
                  </a:r>
                  <a:endParaRPr lang="en-US" b="0"/>
                </a:p>
              </p:txBody>
            </p:sp>
            <p:sp>
              <p:nvSpPr>
                <p:cNvPr id="85177" name="Line 185"/>
                <p:cNvSpPr>
                  <a:spLocks noChangeShapeType="1"/>
                </p:cNvSpPr>
                <p:nvPr/>
              </p:nvSpPr>
              <p:spPr bwMode="auto">
                <a:xfrm flipH="1">
                  <a:off x="1160" y="2444"/>
                  <a:ext cx="111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78" name="Line 186"/>
                <p:cNvSpPr>
                  <a:spLocks noChangeShapeType="1"/>
                </p:cNvSpPr>
                <p:nvPr/>
              </p:nvSpPr>
              <p:spPr bwMode="auto">
                <a:xfrm flipH="1">
                  <a:off x="1160" y="2496"/>
                  <a:ext cx="111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79" name="Line 187"/>
                <p:cNvSpPr>
                  <a:spLocks noChangeShapeType="1"/>
                </p:cNvSpPr>
                <p:nvPr/>
              </p:nvSpPr>
              <p:spPr bwMode="auto">
                <a:xfrm flipH="1">
                  <a:off x="1153" y="2563"/>
                  <a:ext cx="125" cy="1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0" name="Line 188"/>
                <p:cNvSpPr>
                  <a:spLocks noChangeShapeType="1"/>
                </p:cNvSpPr>
                <p:nvPr/>
              </p:nvSpPr>
              <p:spPr bwMode="auto">
                <a:xfrm flipH="1">
                  <a:off x="1160" y="2629"/>
                  <a:ext cx="111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1" name="Line 189"/>
                <p:cNvSpPr>
                  <a:spLocks noChangeShapeType="1"/>
                </p:cNvSpPr>
                <p:nvPr/>
              </p:nvSpPr>
              <p:spPr bwMode="auto">
                <a:xfrm flipH="1">
                  <a:off x="1160" y="2697"/>
                  <a:ext cx="111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2" name="Line 190"/>
                <p:cNvSpPr>
                  <a:spLocks noChangeShapeType="1"/>
                </p:cNvSpPr>
                <p:nvPr/>
              </p:nvSpPr>
              <p:spPr bwMode="auto">
                <a:xfrm flipH="1">
                  <a:off x="1160" y="2749"/>
                  <a:ext cx="111" cy="1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3" name="Line 191"/>
                <p:cNvSpPr>
                  <a:spLocks noChangeShapeType="1"/>
                </p:cNvSpPr>
                <p:nvPr/>
              </p:nvSpPr>
              <p:spPr bwMode="auto">
                <a:xfrm flipH="1">
                  <a:off x="1153" y="2814"/>
                  <a:ext cx="125" cy="1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4" name="Line 192"/>
                <p:cNvSpPr>
                  <a:spLocks noChangeShapeType="1"/>
                </p:cNvSpPr>
                <p:nvPr/>
              </p:nvSpPr>
              <p:spPr bwMode="auto">
                <a:xfrm flipH="1">
                  <a:off x="1160" y="2882"/>
                  <a:ext cx="111" cy="110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5" name="Line 193"/>
                <p:cNvSpPr>
                  <a:spLocks noChangeShapeType="1"/>
                </p:cNvSpPr>
                <p:nvPr/>
              </p:nvSpPr>
              <p:spPr bwMode="auto">
                <a:xfrm flipH="1">
                  <a:off x="1160" y="2941"/>
                  <a:ext cx="111" cy="10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6" name="Line 194"/>
                <p:cNvSpPr>
                  <a:spLocks noChangeShapeType="1"/>
                </p:cNvSpPr>
                <p:nvPr/>
              </p:nvSpPr>
              <p:spPr bwMode="auto">
                <a:xfrm flipH="1">
                  <a:off x="1160" y="2992"/>
                  <a:ext cx="111" cy="1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7" name="Line 195"/>
                <p:cNvSpPr>
                  <a:spLocks noChangeShapeType="1"/>
                </p:cNvSpPr>
                <p:nvPr/>
              </p:nvSpPr>
              <p:spPr bwMode="auto">
                <a:xfrm flipH="1">
                  <a:off x="1153" y="3060"/>
                  <a:ext cx="125" cy="12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8" name="Line 196"/>
                <p:cNvSpPr>
                  <a:spLocks noChangeShapeType="1"/>
                </p:cNvSpPr>
                <p:nvPr/>
              </p:nvSpPr>
              <p:spPr bwMode="auto">
                <a:xfrm flipH="1">
                  <a:off x="1160" y="3126"/>
                  <a:ext cx="111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89" name="Line 197"/>
                <p:cNvSpPr>
                  <a:spLocks noChangeShapeType="1"/>
                </p:cNvSpPr>
                <p:nvPr/>
              </p:nvSpPr>
              <p:spPr bwMode="auto">
                <a:xfrm flipH="1">
                  <a:off x="1160" y="3194"/>
                  <a:ext cx="111" cy="10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90" name="Line 198"/>
                <p:cNvSpPr>
                  <a:spLocks noChangeShapeType="1"/>
                </p:cNvSpPr>
                <p:nvPr/>
              </p:nvSpPr>
              <p:spPr bwMode="auto">
                <a:xfrm flipH="1">
                  <a:off x="1160" y="3245"/>
                  <a:ext cx="111" cy="113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91" name="Line 199"/>
                <p:cNvSpPr>
                  <a:spLocks noChangeShapeType="1"/>
                </p:cNvSpPr>
                <p:nvPr/>
              </p:nvSpPr>
              <p:spPr bwMode="auto">
                <a:xfrm flipH="1">
                  <a:off x="1153" y="3313"/>
                  <a:ext cx="125" cy="125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92" name="Line 200"/>
                <p:cNvSpPr>
                  <a:spLocks noChangeShapeType="1"/>
                </p:cNvSpPr>
                <p:nvPr/>
              </p:nvSpPr>
              <p:spPr bwMode="auto">
                <a:xfrm flipH="1">
                  <a:off x="1160" y="3379"/>
                  <a:ext cx="111" cy="112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85193" name="Line 201"/>
                <p:cNvSpPr>
                  <a:spLocks noChangeShapeType="1"/>
                </p:cNvSpPr>
                <p:nvPr/>
              </p:nvSpPr>
              <p:spPr bwMode="auto">
                <a:xfrm flipH="1">
                  <a:off x="1167" y="2399"/>
                  <a:ext cx="96" cy="97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grpSp>
              <p:nvGrpSpPr>
                <p:cNvPr id="85194" name="Group 202"/>
                <p:cNvGrpSpPr>
                  <a:grpSpLocks/>
                </p:cNvGrpSpPr>
                <p:nvPr/>
              </p:nvGrpSpPr>
              <p:grpSpPr bwMode="auto">
                <a:xfrm>
                  <a:off x="1617" y="2539"/>
                  <a:ext cx="179" cy="278"/>
                  <a:chOff x="1617" y="2539"/>
                  <a:chExt cx="179" cy="278"/>
                </a:xfrm>
              </p:grpSpPr>
              <p:sp>
                <p:nvSpPr>
                  <p:cNvPr id="85195" name="Rectangle 203"/>
                  <p:cNvSpPr>
                    <a:spLocks noChangeArrowheads="1"/>
                  </p:cNvSpPr>
                  <p:nvPr/>
                </p:nvSpPr>
                <p:spPr bwMode="auto">
                  <a:xfrm>
                    <a:off x="1720" y="2623"/>
                    <a:ext cx="76" cy="19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1800">
                        <a:solidFill>
                          <a:srgbClr val="000000"/>
                        </a:solidFill>
                      </a:rPr>
                      <a:t>2</a:t>
                    </a:r>
                    <a:endParaRPr lang="en-US" b="0"/>
                  </a:p>
                </p:txBody>
              </p:sp>
              <p:sp>
                <p:nvSpPr>
                  <p:cNvPr id="85196" name="Rectangle 204"/>
                  <p:cNvSpPr>
                    <a:spLocks noChangeArrowheads="1"/>
                  </p:cNvSpPr>
                  <p:nvPr/>
                </p:nvSpPr>
                <p:spPr bwMode="auto">
                  <a:xfrm>
                    <a:off x="1617" y="2539"/>
                    <a:ext cx="119" cy="24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eaLnBrk="0" hangingPunct="0"/>
                    <a:r>
                      <a:rPr lang="en-US" sz="2300" i="1">
                        <a:solidFill>
                          <a:srgbClr val="000000"/>
                        </a:solidFill>
                      </a:rPr>
                      <a:t>T</a:t>
                    </a:r>
                    <a:endParaRPr lang="en-US" b="0"/>
                  </a:p>
                </p:txBody>
              </p:sp>
            </p:grpSp>
          </p:grpSp>
        </p:grpSp>
      </p:grpSp>
      <p:grpSp>
        <p:nvGrpSpPr>
          <p:cNvPr id="2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" name="Group 2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7" name="Group 2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1" name="Rectangle 2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2" name="Rectangle 2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23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4" name="Rectangle 2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906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81755" y="370832"/>
            <a:ext cx="718582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sz="2800" dirty="0"/>
              <a:t>	  </a:t>
            </a:r>
            <a:r>
              <a:rPr lang="en-US" sz="2800" dirty="0" smtClean="0"/>
              <a:t>  Friction Welding of Two Solid Cylinders</a:t>
            </a:r>
            <a:endParaRPr lang="en-US" sz="2800" b="0" dirty="0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53763" y="1173569"/>
            <a:ext cx="8000480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Radial </a:t>
            </a:r>
            <a:r>
              <a:rPr lang="en-US" dirty="0">
                <a:solidFill>
                  <a:schemeClr val="accent2"/>
                </a:solidFill>
              </a:rPr>
              <a:t>and Axial Conduction in </a:t>
            </a:r>
            <a:r>
              <a:rPr lang="en-US" dirty="0" smtClean="0">
                <a:solidFill>
                  <a:schemeClr val="accent2"/>
                </a:solidFill>
              </a:rPr>
              <a:t>a </a:t>
            </a:r>
            <a:r>
              <a:rPr lang="en-US" dirty="0">
                <a:solidFill>
                  <a:schemeClr val="accent2"/>
                </a:solidFill>
              </a:rPr>
              <a:t>Cylinder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311" name="Rectangle 135"/>
          <p:cNvSpPr>
            <a:spLocks noChangeArrowheads="1"/>
          </p:cNvSpPr>
          <p:nvPr/>
        </p:nvSpPr>
        <p:spPr bwMode="auto">
          <a:xfrm>
            <a:off x="341773" y="1685660"/>
            <a:ext cx="834628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600" dirty="0" smtClean="0">
                <a:solidFill>
                  <a:srgbClr val="000000"/>
                </a:solidFill>
              </a:rPr>
              <a:t>Two </a:t>
            </a:r>
            <a:r>
              <a:rPr lang="en-US" sz="2600" dirty="0">
                <a:solidFill>
                  <a:srgbClr val="000000"/>
                </a:solidFill>
              </a:rPr>
              <a:t>solid cylinders 	are pressed </a:t>
            </a:r>
            <a:r>
              <a:rPr lang="en-US" sz="2600" dirty="0" smtClean="0">
                <a:solidFill>
                  <a:srgbClr val="000000"/>
                </a:solidFill>
              </a:rPr>
              <a:t>coaxially </a:t>
            </a:r>
            <a:r>
              <a:rPr lang="en-US" sz="2600" dirty="0">
                <a:solidFill>
                  <a:srgbClr val="000000"/>
                </a:solidFill>
              </a:rPr>
              <a:t>with a force </a:t>
            </a:r>
            <a:r>
              <a:rPr lang="en-US" sz="2800" i="1" dirty="0" smtClean="0">
                <a:solidFill>
                  <a:srgbClr val="000000"/>
                </a:solidFill>
              </a:rPr>
              <a:t>F</a:t>
            </a:r>
            <a:r>
              <a:rPr lang="en-US" sz="2600" dirty="0" smtClean="0">
                <a:solidFill>
                  <a:srgbClr val="000000"/>
                </a:solidFill>
              </a:rPr>
              <a:t> </a:t>
            </a:r>
            <a:r>
              <a:rPr lang="en-US" sz="2600" dirty="0">
                <a:solidFill>
                  <a:srgbClr val="000000"/>
                </a:solidFill>
              </a:rPr>
              <a:t>and rotated in </a:t>
            </a:r>
            <a:r>
              <a:rPr lang="en-US" sz="2600" dirty="0" smtClean="0">
                <a:solidFill>
                  <a:srgbClr val="000000"/>
                </a:solidFill>
              </a:rPr>
              <a:t>opposite </a:t>
            </a:r>
            <a:r>
              <a:rPr lang="en-US" sz="2600" dirty="0">
                <a:solidFill>
                  <a:srgbClr val="000000"/>
                </a:solidFill>
              </a:rPr>
              <a:t>directions.  </a:t>
            </a:r>
          </a:p>
        </p:txBody>
      </p:sp>
      <p:grpSp>
        <p:nvGrpSpPr>
          <p:cNvPr id="50331" name="Group 155"/>
          <p:cNvGrpSpPr>
            <a:grpSpLocks/>
          </p:cNvGrpSpPr>
          <p:nvPr/>
        </p:nvGrpSpPr>
        <p:grpSpPr bwMode="auto">
          <a:xfrm>
            <a:off x="364030" y="2772161"/>
            <a:ext cx="4299552" cy="493713"/>
            <a:chOff x="0" y="3120"/>
            <a:chExt cx="3168" cy="311"/>
          </a:xfrm>
        </p:grpSpPr>
        <p:sp>
          <p:nvSpPr>
            <p:cNvPr id="50312" name="Rectangle 136"/>
            <p:cNvSpPr>
              <a:spLocks noChangeArrowheads="1"/>
            </p:cNvSpPr>
            <p:nvPr/>
          </p:nvSpPr>
          <p:spPr bwMode="auto">
            <a:xfrm>
              <a:off x="0" y="3120"/>
              <a:ext cx="316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sz="2600" dirty="0" smtClean="0">
                  <a:solidFill>
                    <a:srgbClr val="000000"/>
                  </a:solidFill>
                </a:rPr>
                <a:t>Coefficient </a:t>
              </a:r>
              <a:r>
                <a:rPr lang="en-US" sz="2600" dirty="0">
                  <a:solidFill>
                    <a:srgbClr val="000000"/>
                  </a:solidFill>
                </a:rPr>
                <a:t>of friction is</a:t>
              </a:r>
              <a:endParaRPr lang="en-US" sz="2800" i="1" dirty="0">
                <a:solidFill>
                  <a:srgbClr val="000000"/>
                </a:solidFill>
              </a:endParaRPr>
            </a:p>
          </p:txBody>
        </p:sp>
        <p:graphicFrame>
          <p:nvGraphicFramePr>
            <p:cNvPr id="50313" name="Object 137"/>
            <p:cNvGraphicFramePr>
              <a:graphicFrameLocks noChangeAspect="1"/>
            </p:cNvGraphicFramePr>
            <p:nvPr>
              <p:extLst/>
            </p:nvPr>
          </p:nvGraphicFramePr>
          <p:xfrm>
            <a:off x="2419" y="3191"/>
            <a:ext cx="27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89148" name="Equation" r:id="rId4" imgW="190440" imgH="164880" progId="Equation.3">
                    <p:embed/>
                  </p:oleObj>
                </mc:Choice>
                <mc:Fallback>
                  <p:oleObj name="Equation" r:id="rId4" imgW="19044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9" y="3191"/>
                          <a:ext cx="27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0314" name="Rectangle 138"/>
          <p:cNvSpPr>
            <a:spLocks noChangeArrowheads="1"/>
          </p:cNvSpPr>
          <p:nvPr/>
        </p:nvSpPr>
        <p:spPr bwMode="auto">
          <a:xfrm>
            <a:off x="390014" y="4563140"/>
            <a:ext cx="455809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</a:rPr>
              <a:t>Convection </a:t>
            </a:r>
            <a:r>
              <a:rPr lang="en-US" sz="2600" dirty="0">
                <a:solidFill>
                  <a:srgbClr val="000000"/>
                </a:solidFill>
              </a:rPr>
              <a:t>at the outer surfaces.  </a:t>
            </a:r>
            <a:endParaRPr lang="en-US" sz="2800" i="1" dirty="0">
              <a:solidFill>
                <a:srgbClr val="000000"/>
              </a:solidFill>
            </a:endParaRPr>
          </a:p>
        </p:txBody>
      </p:sp>
      <p:grpSp>
        <p:nvGrpSpPr>
          <p:cNvPr id="50330" name="Group 154"/>
          <p:cNvGrpSpPr>
            <a:grpSpLocks/>
          </p:cNvGrpSpPr>
          <p:nvPr/>
        </p:nvGrpSpPr>
        <p:grpSpPr bwMode="auto">
          <a:xfrm>
            <a:off x="4114800" y="2901951"/>
            <a:ext cx="4716463" cy="1916113"/>
            <a:chOff x="2544" y="1728"/>
            <a:chExt cx="2971" cy="1207"/>
          </a:xfrm>
        </p:grpSpPr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4338" y="2096"/>
              <a:ext cx="785" cy="470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86" name="Freeform 10"/>
            <p:cNvSpPr>
              <a:spLocks/>
            </p:cNvSpPr>
            <p:nvPr/>
          </p:nvSpPr>
          <p:spPr bwMode="auto">
            <a:xfrm>
              <a:off x="4335" y="2092"/>
              <a:ext cx="791" cy="476"/>
            </a:xfrm>
            <a:custGeom>
              <a:avLst/>
              <a:gdLst>
                <a:gd name="T0" fmla="*/ 3 w 791"/>
                <a:gd name="T1" fmla="*/ 0 h 476"/>
                <a:gd name="T2" fmla="*/ 2 w 791"/>
                <a:gd name="T3" fmla="*/ 0 h 476"/>
                <a:gd name="T4" fmla="*/ 0 w 791"/>
                <a:gd name="T5" fmla="*/ 3 h 476"/>
                <a:gd name="T6" fmla="*/ 0 w 791"/>
                <a:gd name="T7" fmla="*/ 475 h 476"/>
                <a:gd name="T8" fmla="*/ 1 w 791"/>
                <a:gd name="T9" fmla="*/ 475 h 476"/>
                <a:gd name="T10" fmla="*/ 2 w 791"/>
                <a:gd name="T11" fmla="*/ 476 h 476"/>
                <a:gd name="T12" fmla="*/ 789 w 791"/>
                <a:gd name="T13" fmla="*/ 476 h 476"/>
                <a:gd name="T14" fmla="*/ 789 w 791"/>
                <a:gd name="T15" fmla="*/ 475 h 476"/>
                <a:gd name="T16" fmla="*/ 791 w 791"/>
                <a:gd name="T17" fmla="*/ 475 h 476"/>
                <a:gd name="T18" fmla="*/ 791 w 791"/>
                <a:gd name="T19" fmla="*/ 3 h 476"/>
                <a:gd name="T20" fmla="*/ 789 w 791"/>
                <a:gd name="T21" fmla="*/ 1 h 476"/>
                <a:gd name="T22" fmla="*/ 789 w 791"/>
                <a:gd name="T23" fmla="*/ 0 h 476"/>
                <a:gd name="T24" fmla="*/ 787 w 791"/>
                <a:gd name="T25" fmla="*/ 0 h 476"/>
                <a:gd name="T26" fmla="*/ 3 w 791"/>
                <a:gd name="T27" fmla="*/ 0 h 476"/>
                <a:gd name="T28" fmla="*/ 3 w 791"/>
                <a:gd name="T29" fmla="*/ 7 h 476"/>
                <a:gd name="T30" fmla="*/ 787 w 791"/>
                <a:gd name="T31" fmla="*/ 7 h 476"/>
                <a:gd name="T32" fmla="*/ 783 w 791"/>
                <a:gd name="T33" fmla="*/ 4 h 476"/>
                <a:gd name="T34" fmla="*/ 783 w 791"/>
                <a:gd name="T35" fmla="*/ 472 h 476"/>
                <a:gd name="T36" fmla="*/ 787 w 791"/>
                <a:gd name="T37" fmla="*/ 469 h 476"/>
                <a:gd name="T38" fmla="*/ 3 w 791"/>
                <a:gd name="T39" fmla="*/ 469 h 476"/>
                <a:gd name="T40" fmla="*/ 7 w 791"/>
                <a:gd name="T41" fmla="*/ 472 h 476"/>
                <a:gd name="T42" fmla="*/ 7 w 791"/>
                <a:gd name="T43" fmla="*/ 4 h 476"/>
                <a:gd name="T44" fmla="*/ 3 w 791"/>
                <a:gd name="T45" fmla="*/ 7 h 476"/>
                <a:gd name="T46" fmla="*/ 3 w 791"/>
                <a:gd name="T4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1" h="476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475"/>
                  </a:lnTo>
                  <a:lnTo>
                    <a:pt x="1" y="475"/>
                  </a:lnTo>
                  <a:lnTo>
                    <a:pt x="2" y="476"/>
                  </a:lnTo>
                  <a:lnTo>
                    <a:pt x="789" y="476"/>
                  </a:lnTo>
                  <a:lnTo>
                    <a:pt x="789" y="475"/>
                  </a:lnTo>
                  <a:lnTo>
                    <a:pt x="791" y="475"/>
                  </a:lnTo>
                  <a:lnTo>
                    <a:pt x="791" y="3"/>
                  </a:lnTo>
                  <a:lnTo>
                    <a:pt x="789" y="1"/>
                  </a:lnTo>
                  <a:lnTo>
                    <a:pt x="789" y="0"/>
                  </a:lnTo>
                  <a:lnTo>
                    <a:pt x="787" y="0"/>
                  </a:lnTo>
                  <a:lnTo>
                    <a:pt x="3" y="0"/>
                  </a:lnTo>
                  <a:lnTo>
                    <a:pt x="3" y="7"/>
                  </a:lnTo>
                  <a:lnTo>
                    <a:pt x="787" y="7"/>
                  </a:lnTo>
                  <a:lnTo>
                    <a:pt x="783" y="4"/>
                  </a:lnTo>
                  <a:lnTo>
                    <a:pt x="783" y="472"/>
                  </a:lnTo>
                  <a:lnTo>
                    <a:pt x="787" y="469"/>
                  </a:lnTo>
                  <a:lnTo>
                    <a:pt x="3" y="469"/>
                  </a:lnTo>
                  <a:lnTo>
                    <a:pt x="7" y="47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87" name="Rectangle 11"/>
            <p:cNvSpPr>
              <a:spLocks noChangeArrowheads="1"/>
            </p:cNvSpPr>
            <p:nvPr/>
          </p:nvSpPr>
          <p:spPr bwMode="auto">
            <a:xfrm>
              <a:off x="3554" y="2096"/>
              <a:ext cx="785" cy="47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88" name="Freeform 12"/>
            <p:cNvSpPr>
              <a:spLocks/>
            </p:cNvSpPr>
            <p:nvPr/>
          </p:nvSpPr>
          <p:spPr bwMode="auto">
            <a:xfrm>
              <a:off x="3551" y="2092"/>
              <a:ext cx="791" cy="476"/>
            </a:xfrm>
            <a:custGeom>
              <a:avLst/>
              <a:gdLst>
                <a:gd name="T0" fmla="*/ 3 w 791"/>
                <a:gd name="T1" fmla="*/ 0 h 476"/>
                <a:gd name="T2" fmla="*/ 2 w 791"/>
                <a:gd name="T3" fmla="*/ 0 h 476"/>
                <a:gd name="T4" fmla="*/ 0 w 791"/>
                <a:gd name="T5" fmla="*/ 3 h 476"/>
                <a:gd name="T6" fmla="*/ 0 w 791"/>
                <a:gd name="T7" fmla="*/ 475 h 476"/>
                <a:gd name="T8" fmla="*/ 1 w 791"/>
                <a:gd name="T9" fmla="*/ 475 h 476"/>
                <a:gd name="T10" fmla="*/ 2 w 791"/>
                <a:gd name="T11" fmla="*/ 476 h 476"/>
                <a:gd name="T12" fmla="*/ 790 w 791"/>
                <a:gd name="T13" fmla="*/ 476 h 476"/>
                <a:gd name="T14" fmla="*/ 790 w 791"/>
                <a:gd name="T15" fmla="*/ 475 h 476"/>
                <a:gd name="T16" fmla="*/ 791 w 791"/>
                <a:gd name="T17" fmla="*/ 475 h 476"/>
                <a:gd name="T18" fmla="*/ 791 w 791"/>
                <a:gd name="T19" fmla="*/ 3 h 476"/>
                <a:gd name="T20" fmla="*/ 790 w 791"/>
                <a:gd name="T21" fmla="*/ 1 h 476"/>
                <a:gd name="T22" fmla="*/ 790 w 791"/>
                <a:gd name="T23" fmla="*/ 0 h 476"/>
                <a:gd name="T24" fmla="*/ 787 w 791"/>
                <a:gd name="T25" fmla="*/ 0 h 476"/>
                <a:gd name="T26" fmla="*/ 3 w 791"/>
                <a:gd name="T27" fmla="*/ 0 h 476"/>
                <a:gd name="T28" fmla="*/ 3 w 791"/>
                <a:gd name="T29" fmla="*/ 7 h 476"/>
                <a:gd name="T30" fmla="*/ 787 w 791"/>
                <a:gd name="T31" fmla="*/ 7 h 476"/>
                <a:gd name="T32" fmla="*/ 784 w 791"/>
                <a:gd name="T33" fmla="*/ 4 h 476"/>
                <a:gd name="T34" fmla="*/ 784 w 791"/>
                <a:gd name="T35" fmla="*/ 472 h 476"/>
                <a:gd name="T36" fmla="*/ 787 w 791"/>
                <a:gd name="T37" fmla="*/ 469 h 476"/>
                <a:gd name="T38" fmla="*/ 3 w 791"/>
                <a:gd name="T39" fmla="*/ 469 h 476"/>
                <a:gd name="T40" fmla="*/ 7 w 791"/>
                <a:gd name="T41" fmla="*/ 472 h 476"/>
                <a:gd name="T42" fmla="*/ 7 w 791"/>
                <a:gd name="T43" fmla="*/ 4 h 476"/>
                <a:gd name="T44" fmla="*/ 3 w 791"/>
                <a:gd name="T45" fmla="*/ 7 h 476"/>
                <a:gd name="T46" fmla="*/ 3 w 791"/>
                <a:gd name="T4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1" h="476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475"/>
                  </a:lnTo>
                  <a:lnTo>
                    <a:pt x="1" y="475"/>
                  </a:lnTo>
                  <a:lnTo>
                    <a:pt x="2" y="476"/>
                  </a:lnTo>
                  <a:lnTo>
                    <a:pt x="790" y="476"/>
                  </a:lnTo>
                  <a:lnTo>
                    <a:pt x="790" y="475"/>
                  </a:lnTo>
                  <a:lnTo>
                    <a:pt x="791" y="475"/>
                  </a:lnTo>
                  <a:lnTo>
                    <a:pt x="791" y="3"/>
                  </a:lnTo>
                  <a:lnTo>
                    <a:pt x="790" y="1"/>
                  </a:lnTo>
                  <a:lnTo>
                    <a:pt x="790" y="0"/>
                  </a:lnTo>
                  <a:lnTo>
                    <a:pt x="787" y="0"/>
                  </a:lnTo>
                  <a:lnTo>
                    <a:pt x="3" y="0"/>
                  </a:lnTo>
                  <a:lnTo>
                    <a:pt x="3" y="7"/>
                  </a:lnTo>
                  <a:lnTo>
                    <a:pt x="787" y="7"/>
                  </a:lnTo>
                  <a:lnTo>
                    <a:pt x="784" y="4"/>
                  </a:lnTo>
                  <a:lnTo>
                    <a:pt x="784" y="472"/>
                  </a:lnTo>
                  <a:lnTo>
                    <a:pt x="787" y="469"/>
                  </a:lnTo>
                  <a:lnTo>
                    <a:pt x="3" y="469"/>
                  </a:lnTo>
                  <a:lnTo>
                    <a:pt x="7" y="47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5122" y="2303"/>
              <a:ext cx="262" cy="54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0" name="Freeform 14"/>
            <p:cNvSpPr>
              <a:spLocks/>
            </p:cNvSpPr>
            <p:nvPr/>
          </p:nvSpPr>
          <p:spPr bwMode="auto">
            <a:xfrm>
              <a:off x="5118" y="2300"/>
              <a:ext cx="269" cy="59"/>
            </a:xfrm>
            <a:custGeom>
              <a:avLst/>
              <a:gdLst>
                <a:gd name="T0" fmla="*/ 4 w 269"/>
                <a:gd name="T1" fmla="*/ 0 h 59"/>
                <a:gd name="T2" fmla="*/ 3 w 269"/>
                <a:gd name="T3" fmla="*/ 0 h 59"/>
                <a:gd name="T4" fmla="*/ 0 w 269"/>
                <a:gd name="T5" fmla="*/ 2 h 59"/>
                <a:gd name="T6" fmla="*/ 0 w 269"/>
                <a:gd name="T7" fmla="*/ 58 h 59"/>
                <a:gd name="T8" fmla="*/ 2 w 269"/>
                <a:gd name="T9" fmla="*/ 58 h 59"/>
                <a:gd name="T10" fmla="*/ 3 w 269"/>
                <a:gd name="T11" fmla="*/ 59 h 59"/>
                <a:gd name="T12" fmla="*/ 268 w 269"/>
                <a:gd name="T13" fmla="*/ 59 h 59"/>
                <a:gd name="T14" fmla="*/ 268 w 269"/>
                <a:gd name="T15" fmla="*/ 58 h 59"/>
                <a:gd name="T16" fmla="*/ 269 w 269"/>
                <a:gd name="T17" fmla="*/ 58 h 59"/>
                <a:gd name="T18" fmla="*/ 269 w 269"/>
                <a:gd name="T19" fmla="*/ 2 h 59"/>
                <a:gd name="T20" fmla="*/ 268 w 269"/>
                <a:gd name="T21" fmla="*/ 1 h 59"/>
                <a:gd name="T22" fmla="*/ 268 w 269"/>
                <a:gd name="T23" fmla="*/ 0 h 59"/>
                <a:gd name="T24" fmla="*/ 265 w 269"/>
                <a:gd name="T25" fmla="*/ 0 h 59"/>
                <a:gd name="T26" fmla="*/ 4 w 269"/>
                <a:gd name="T27" fmla="*/ 0 h 59"/>
                <a:gd name="T28" fmla="*/ 4 w 269"/>
                <a:gd name="T29" fmla="*/ 7 h 59"/>
                <a:gd name="T30" fmla="*/ 265 w 269"/>
                <a:gd name="T31" fmla="*/ 7 h 59"/>
                <a:gd name="T32" fmla="*/ 262 w 269"/>
                <a:gd name="T33" fmla="*/ 3 h 59"/>
                <a:gd name="T34" fmla="*/ 262 w 269"/>
                <a:gd name="T35" fmla="*/ 56 h 59"/>
                <a:gd name="T36" fmla="*/ 265 w 269"/>
                <a:gd name="T37" fmla="*/ 52 h 59"/>
                <a:gd name="T38" fmla="*/ 4 w 269"/>
                <a:gd name="T39" fmla="*/ 52 h 59"/>
                <a:gd name="T40" fmla="*/ 8 w 269"/>
                <a:gd name="T41" fmla="*/ 56 h 59"/>
                <a:gd name="T42" fmla="*/ 8 w 269"/>
                <a:gd name="T43" fmla="*/ 3 h 59"/>
                <a:gd name="T44" fmla="*/ 4 w 269"/>
                <a:gd name="T45" fmla="*/ 7 h 59"/>
                <a:gd name="T46" fmla="*/ 4 w 269"/>
                <a:gd name="T4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9" h="59">
                  <a:moveTo>
                    <a:pt x="4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3" y="59"/>
                  </a:lnTo>
                  <a:lnTo>
                    <a:pt x="268" y="59"/>
                  </a:lnTo>
                  <a:lnTo>
                    <a:pt x="268" y="58"/>
                  </a:lnTo>
                  <a:lnTo>
                    <a:pt x="269" y="58"/>
                  </a:lnTo>
                  <a:lnTo>
                    <a:pt x="269" y="2"/>
                  </a:lnTo>
                  <a:lnTo>
                    <a:pt x="268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265" y="7"/>
                  </a:lnTo>
                  <a:lnTo>
                    <a:pt x="262" y="3"/>
                  </a:lnTo>
                  <a:lnTo>
                    <a:pt x="262" y="56"/>
                  </a:lnTo>
                  <a:lnTo>
                    <a:pt x="265" y="52"/>
                  </a:lnTo>
                  <a:lnTo>
                    <a:pt x="4" y="52"/>
                  </a:lnTo>
                  <a:lnTo>
                    <a:pt x="8" y="56"/>
                  </a:lnTo>
                  <a:lnTo>
                    <a:pt x="8" y="3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1" name="Rectangle 15"/>
            <p:cNvSpPr>
              <a:spLocks noChangeArrowheads="1"/>
            </p:cNvSpPr>
            <p:nvPr/>
          </p:nvSpPr>
          <p:spPr bwMode="auto">
            <a:xfrm>
              <a:off x="3293" y="2303"/>
              <a:ext cx="263" cy="54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2" name="Freeform 16"/>
            <p:cNvSpPr>
              <a:spLocks/>
            </p:cNvSpPr>
            <p:nvPr/>
          </p:nvSpPr>
          <p:spPr bwMode="auto">
            <a:xfrm>
              <a:off x="3289" y="2300"/>
              <a:ext cx="269" cy="59"/>
            </a:xfrm>
            <a:custGeom>
              <a:avLst/>
              <a:gdLst>
                <a:gd name="T0" fmla="*/ 4 w 269"/>
                <a:gd name="T1" fmla="*/ 0 h 59"/>
                <a:gd name="T2" fmla="*/ 3 w 269"/>
                <a:gd name="T3" fmla="*/ 0 h 59"/>
                <a:gd name="T4" fmla="*/ 0 w 269"/>
                <a:gd name="T5" fmla="*/ 2 h 59"/>
                <a:gd name="T6" fmla="*/ 0 w 269"/>
                <a:gd name="T7" fmla="*/ 58 h 59"/>
                <a:gd name="T8" fmla="*/ 2 w 269"/>
                <a:gd name="T9" fmla="*/ 58 h 59"/>
                <a:gd name="T10" fmla="*/ 3 w 269"/>
                <a:gd name="T11" fmla="*/ 59 h 59"/>
                <a:gd name="T12" fmla="*/ 268 w 269"/>
                <a:gd name="T13" fmla="*/ 59 h 59"/>
                <a:gd name="T14" fmla="*/ 268 w 269"/>
                <a:gd name="T15" fmla="*/ 58 h 59"/>
                <a:gd name="T16" fmla="*/ 269 w 269"/>
                <a:gd name="T17" fmla="*/ 58 h 59"/>
                <a:gd name="T18" fmla="*/ 269 w 269"/>
                <a:gd name="T19" fmla="*/ 2 h 59"/>
                <a:gd name="T20" fmla="*/ 268 w 269"/>
                <a:gd name="T21" fmla="*/ 1 h 59"/>
                <a:gd name="T22" fmla="*/ 268 w 269"/>
                <a:gd name="T23" fmla="*/ 0 h 59"/>
                <a:gd name="T24" fmla="*/ 265 w 269"/>
                <a:gd name="T25" fmla="*/ 0 h 59"/>
                <a:gd name="T26" fmla="*/ 4 w 269"/>
                <a:gd name="T27" fmla="*/ 0 h 59"/>
                <a:gd name="T28" fmla="*/ 4 w 269"/>
                <a:gd name="T29" fmla="*/ 7 h 59"/>
                <a:gd name="T30" fmla="*/ 265 w 269"/>
                <a:gd name="T31" fmla="*/ 7 h 59"/>
                <a:gd name="T32" fmla="*/ 262 w 269"/>
                <a:gd name="T33" fmla="*/ 3 h 59"/>
                <a:gd name="T34" fmla="*/ 262 w 269"/>
                <a:gd name="T35" fmla="*/ 56 h 59"/>
                <a:gd name="T36" fmla="*/ 265 w 269"/>
                <a:gd name="T37" fmla="*/ 52 h 59"/>
                <a:gd name="T38" fmla="*/ 4 w 269"/>
                <a:gd name="T39" fmla="*/ 52 h 59"/>
                <a:gd name="T40" fmla="*/ 8 w 269"/>
                <a:gd name="T41" fmla="*/ 56 h 59"/>
                <a:gd name="T42" fmla="*/ 8 w 269"/>
                <a:gd name="T43" fmla="*/ 3 h 59"/>
                <a:gd name="T44" fmla="*/ 4 w 269"/>
                <a:gd name="T45" fmla="*/ 7 h 59"/>
                <a:gd name="T46" fmla="*/ 4 w 269"/>
                <a:gd name="T4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9" h="59">
                  <a:moveTo>
                    <a:pt x="4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3" y="59"/>
                  </a:lnTo>
                  <a:lnTo>
                    <a:pt x="268" y="59"/>
                  </a:lnTo>
                  <a:lnTo>
                    <a:pt x="268" y="58"/>
                  </a:lnTo>
                  <a:lnTo>
                    <a:pt x="269" y="58"/>
                  </a:lnTo>
                  <a:lnTo>
                    <a:pt x="269" y="2"/>
                  </a:lnTo>
                  <a:lnTo>
                    <a:pt x="268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265" y="7"/>
                  </a:lnTo>
                  <a:lnTo>
                    <a:pt x="262" y="3"/>
                  </a:lnTo>
                  <a:lnTo>
                    <a:pt x="262" y="56"/>
                  </a:lnTo>
                  <a:lnTo>
                    <a:pt x="265" y="52"/>
                  </a:lnTo>
                  <a:lnTo>
                    <a:pt x="4" y="52"/>
                  </a:lnTo>
                  <a:lnTo>
                    <a:pt x="8" y="56"/>
                  </a:lnTo>
                  <a:lnTo>
                    <a:pt x="8" y="3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3" name="Oval 17"/>
            <p:cNvSpPr>
              <a:spLocks noChangeArrowheads="1"/>
            </p:cNvSpPr>
            <p:nvPr/>
          </p:nvSpPr>
          <p:spPr bwMode="auto">
            <a:xfrm>
              <a:off x="2639" y="2069"/>
              <a:ext cx="524" cy="52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4" name="Freeform 18"/>
            <p:cNvSpPr>
              <a:spLocks/>
            </p:cNvSpPr>
            <p:nvPr/>
          </p:nvSpPr>
          <p:spPr bwMode="auto">
            <a:xfrm>
              <a:off x="2636" y="2065"/>
              <a:ext cx="529" cy="530"/>
            </a:xfrm>
            <a:custGeom>
              <a:avLst/>
              <a:gdLst>
                <a:gd name="T0" fmla="*/ 2 w 529"/>
                <a:gd name="T1" fmla="*/ 304 h 530"/>
                <a:gd name="T2" fmla="*/ 15 w 529"/>
                <a:gd name="T3" fmla="*/ 356 h 530"/>
                <a:gd name="T4" fmla="*/ 37 w 529"/>
                <a:gd name="T5" fmla="*/ 402 h 530"/>
                <a:gd name="T6" fmla="*/ 76 w 529"/>
                <a:gd name="T7" fmla="*/ 452 h 530"/>
                <a:gd name="T8" fmla="*/ 126 w 529"/>
                <a:gd name="T9" fmla="*/ 491 h 530"/>
                <a:gd name="T10" fmla="*/ 172 w 529"/>
                <a:gd name="T11" fmla="*/ 513 h 530"/>
                <a:gd name="T12" fmla="*/ 224 w 529"/>
                <a:gd name="T13" fmla="*/ 526 h 530"/>
                <a:gd name="T14" fmla="*/ 291 w 529"/>
                <a:gd name="T15" fmla="*/ 527 h 530"/>
                <a:gd name="T16" fmla="*/ 344 w 529"/>
                <a:gd name="T17" fmla="*/ 518 h 530"/>
                <a:gd name="T18" fmla="*/ 390 w 529"/>
                <a:gd name="T19" fmla="*/ 498 h 530"/>
                <a:gd name="T20" fmla="*/ 442 w 529"/>
                <a:gd name="T21" fmla="*/ 461 h 530"/>
                <a:gd name="T22" fmla="*/ 484 w 529"/>
                <a:gd name="T23" fmla="*/ 413 h 530"/>
                <a:gd name="T24" fmla="*/ 509 w 529"/>
                <a:gd name="T25" fmla="*/ 367 h 530"/>
                <a:gd name="T26" fmla="*/ 523 w 529"/>
                <a:gd name="T27" fmla="*/ 319 h 530"/>
                <a:gd name="T28" fmla="*/ 528 w 529"/>
                <a:gd name="T29" fmla="*/ 251 h 530"/>
                <a:gd name="T30" fmla="*/ 521 w 529"/>
                <a:gd name="T31" fmla="*/ 198 h 530"/>
                <a:gd name="T32" fmla="*/ 503 w 529"/>
                <a:gd name="T33" fmla="*/ 150 h 530"/>
                <a:gd name="T34" fmla="*/ 467 w 529"/>
                <a:gd name="T35" fmla="*/ 96 h 530"/>
                <a:gd name="T36" fmla="*/ 432 w 529"/>
                <a:gd name="T37" fmla="*/ 61 h 530"/>
                <a:gd name="T38" fmla="*/ 379 w 529"/>
                <a:gd name="T39" fmla="*/ 26 h 530"/>
                <a:gd name="T40" fmla="*/ 330 w 529"/>
                <a:gd name="T41" fmla="*/ 8 h 530"/>
                <a:gd name="T42" fmla="*/ 278 w 529"/>
                <a:gd name="T43" fmla="*/ 0 h 530"/>
                <a:gd name="T44" fmla="*/ 210 w 529"/>
                <a:gd name="T45" fmla="*/ 5 h 530"/>
                <a:gd name="T46" fmla="*/ 161 w 529"/>
                <a:gd name="T47" fmla="*/ 20 h 530"/>
                <a:gd name="T48" fmla="*/ 115 w 529"/>
                <a:gd name="T49" fmla="*/ 44 h 530"/>
                <a:gd name="T50" fmla="*/ 68 w 529"/>
                <a:gd name="T51" fmla="*/ 87 h 530"/>
                <a:gd name="T52" fmla="*/ 30 w 529"/>
                <a:gd name="T53" fmla="*/ 139 h 530"/>
                <a:gd name="T54" fmla="*/ 11 w 529"/>
                <a:gd name="T55" fmla="*/ 185 h 530"/>
                <a:gd name="T56" fmla="*/ 1 w 529"/>
                <a:gd name="T57" fmla="*/ 237 h 530"/>
                <a:gd name="T58" fmla="*/ 7 w 529"/>
                <a:gd name="T59" fmla="*/ 251 h 530"/>
                <a:gd name="T60" fmla="*/ 14 w 529"/>
                <a:gd name="T61" fmla="*/ 201 h 530"/>
                <a:gd name="T62" fmla="*/ 32 w 529"/>
                <a:gd name="T63" fmla="*/ 152 h 530"/>
                <a:gd name="T64" fmla="*/ 57 w 529"/>
                <a:gd name="T65" fmla="*/ 111 h 530"/>
                <a:gd name="T66" fmla="*/ 91 w 529"/>
                <a:gd name="T67" fmla="*/ 73 h 530"/>
                <a:gd name="T68" fmla="*/ 131 w 529"/>
                <a:gd name="T69" fmla="*/ 45 h 530"/>
                <a:gd name="T70" fmla="*/ 175 w 529"/>
                <a:gd name="T71" fmla="*/ 24 h 530"/>
                <a:gd name="T72" fmla="*/ 224 w 529"/>
                <a:gd name="T73" fmla="*/ 10 h 530"/>
                <a:gd name="T74" fmla="*/ 278 w 529"/>
                <a:gd name="T75" fmla="*/ 8 h 530"/>
                <a:gd name="T76" fmla="*/ 328 w 529"/>
                <a:gd name="T77" fmla="*/ 15 h 530"/>
                <a:gd name="T78" fmla="*/ 376 w 529"/>
                <a:gd name="T79" fmla="*/ 33 h 530"/>
                <a:gd name="T80" fmla="*/ 418 w 529"/>
                <a:gd name="T81" fmla="*/ 58 h 530"/>
                <a:gd name="T82" fmla="*/ 455 w 529"/>
                <a:gd name="T83" fmla="*/ 92 h 530"/>
                <a:gd name="T84" fmla="*/ 483 w 529"/>
                <a:gd name="T85" fmla="*/ 132 h 530"/>
                <a:gd name="T86" fmla="*/ 505 w 529"/>
                <a:gd name="T87" fmla="*/ 175 h 530"/>
                <a:gd name="T88" fmla="*/ 519 w 529"/>
                <a:gd name="T89" fmla="*/ 225 h 530"/>
                <a:gd name="T90" fmla="*/ 520 w 529"/>
                <a:gd name="T91" fmla="*/ 292 h 530"/>
                <a:gd name="T92" fmla="*/ 510 w 529"/>
                <a:gd name="T93" fmla="*/ 342 h 530"/>
                <a:gd name="T94" fmla="*/ 491 w 529"/>
                <a:gd name="T95" fmla="*/ 388 h 530"/>
                <a:gd name="T96" fmla="*/ 463 w 529"/>
                <a:gd name="T97" fmla="*/ 428 h 530"/>
                <a:gd name="T98" fmla="*/ 427 w 529"/>
                <a:gd name="T99" fmla="*/ 463 h 530"/>
                <a:gd name="T100" fmla="*/ 387 w 529"/>
                <a:gd name="T101" fmla="*/ 491 h 530"/>
                <a:gd name="T102" fmla="*/ 341 w 529"/>
                <a:gd name="T103" fmla="*/ 510 h 530"/>
                <a:gd name="T104" fmla="*/ 291 w 529"/>
                <a:gd name="T105" fmla="*/ 520 h 530"/>
                <a:gd name="T106" fmla="*/ 224 w 529"/>
                <a:gd name="T107" fmla="*/ 519 h 530"/>
                <a:gd name="T108" fmla="*/ 175 w 529"/>
                <a:gd name="T109" fmla="*/ 505 h 530"/>
                <a:gd name="T110" fmla="*/ 131 w 529"/>
                <a:gd name="T111" fmla="*/ 484 h 530"/>
                <a:gd name="T112" fmla="*/ 91 w 529"/>
                <a:gd name="T113" fmla="*/ 456 h 530"/>
                <a:gd name="T114" fmla="*/ 57 w 529"/>
                <a:gd name="T115" fmla="*/ 418 h 530"/>
                <a:gd name="T116" fmla="*/ 32 w 529"/>
                <a:gd name="T117" fmla="*/ 377 h 530"/>
                <a:gd name="T118" fmla="*/ 14 w 529"/>
                <a:gd name="T119" fmla="*/ 328 h 530"/>
                <a:gd name="T120" fmla="*/ 7 w 529"/>
                <a:gd name="T121" fmla="*/ 27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9" h="530">
                  <a:moveTo>
                    <a:pt x="0" y="265"/>
                  </a:moveTo>
                  <a:lnTo>
                    <a:pt x="0" y="278"/>
                  </a:lnTo>
                  <a:lnTo>
                    <a:pt x="1" y="292"/>
                  </a:lnTo>
                  <a:lnTo>
                    <a:pt x="2" y="304"/>
                  </a:lnTo>
                  <a:lnTo>
                    <a:pt x="4" y="319"/>
                  </a:lnTo>
                  <a:lnTo>
                    <a:pt x="7" y="331"/>
                  </a:lnTo>
                  <a:lnTo>
                    <a:pt x="11" y="344"/>
                  </a:lnTo>
                  <a:lnTo>
                    <a:pt x="15" y="356"/>
                  </a:lnTo>
                  <a:lnTo>
                    <a:pt x="19" y="367"/>
                  </a:lnTo>
                  <a:lnTo>
                    <a:pt x="25" y="379"/>
                  </a:lnTo>
                  <a:lnTo>
                    <a:pt x="30" y="390"/>
                  </a:lnTo>
                  <a:lnTo>
                    <a:pt x="37" y="402"/>
                  </a:lnTo>
                  <a:lnTo>
                    <a:pt x="43" y="413"/>
                  </a:lnTo>
                  <a:lnTo>
                    <a:pt x="60" y="433"/>
                  </a:lnTo>
                  <a:lnTo>
                    <a:pt x="68" y="442"/>
                  </a:lnTo>
                  <a:lnTo>
                    <a:pt x="76" y="452"/>
                  </a:lnTo>
                  <a:lnTo>
                    <a:pt x="86" y="461"/>
                  </a:lnTo>
                  <a:lnTo>
                    <a:pt x="96" y="468"/>
                  </a:lnTo>
                  <a:lnTo>
                    <a:pt x="115" y="485"/>
                  </a:lnTo>
                  <a:lnTo>
                    <a:pt x="126" y="491"/>
                  </a:lnTo>
                  <a:lnTo>
                    <a:pt x="138" y="498"/>
                  </a:lnTo>
                  <a:lnTo>
                    <a:pt x="149" y="503"/>
                  </a:lnTo>
                  <a:lnTo>
                    <a:pt x="161" y="509"/>
                  </a:lnTo>
                  <a:lnTo>
                    <a:pt x="172" y="513"/>
                  </a:lnTo>
                  <a:lnTo>
                    <a:pt x="184" y="518"/>
                  </a:lnTo>
                  <a:lnTo>
                    <a:pt x="198" y="521"/>
                  </a:lnTo>
                  <a:lnTo>
                    <a:pt x="210" y="524"/>
                  </a:lnTo>
                  <a:lnTo>
                    <a:pt x="224" y="526"/>
                  </a:lnTo>
                  <a:lnTo>
                    <a:pt x="237" y="527"/>
                  </a:lnTo>
                  <a:lnTo>
                    <a:pt x="250" y="528"/>
                  </a:lnTo>
                  <a:lnTo>
                    <a:pt x="265" y="530"/>
                  </a:lnTo>
                  <a:lnTo>
                    <a:pt x="291" y="527"/>
                  </a:lnTo>
                  <a:lnTo>
                    <a:pt x="303" y="526"/>
                  </a:lnTo>
                  <a:lnTo>
                    <a:pt x="318" y="524"/>
                  </a:lnTo>
                  <a:lnTo>
                    <a:pt x="330" y="521"/>
                  </a:lnTo>
                  <a:lnTo>
                    <a:pt x="344" y="518"/>
                  </a:lnTo>
                  <a:lnTo>
                    <a:pt x="356" y="513"/>
                  </a:lnTo>
                  <a:lnTo>
                    <a:pt x="367" y="509"/>
                  </a:lnTo>
                  <a:lnTo>
                    <a:pt x="379" y="503"/>
                  </a:lnTo>
                  <a:lnTo>
                    <a:pt x="390" y="498"/>
                  </a:lnTo>
                  <a:lnTo>
                    <a:pt x="402" y="491"/>
                  </a:lnTo>
                  <a:lnTo>
                    <a:pt x="413" y="485"/>
                  </a:lnTo>
                  <a:lnTo>
                    <a:pt x="432" y="468"/>
                  </a:lnTo>
                  <a:lnTo>
                    <a:pt x="442" y="461"/>
                  </a:lnTo>
                  <a:lnTo>
                    <a:pt x="452" y="452"/>
                  </a:lnTo>
                  <a:lnTo>
                    <a:pt x="460" y="442"/>
                  </a:lnTo>
                  <a:lnTo>
                    <a:pt x="467" y="433"/>
                  </a:lnTo>
                  <a:lnTo>
                    <a:pt x="484" y="413"/>
                  </a:lnTo>
                  <a:lnTo>
                    <a:pt x="491" y="402"/>
                  </a:lnTo>
                  <a:lnTo>
                    <a:pt x="498" y="390"/>
                  </a:lnTo>
                  <a:lnTo>
                    <a:pt x="503" y="379"/>
                  </a:lnTo>
                  <a:lnTo>
                    <a:pt x="509" y="367"/>
                  </a:lnTo>
                  <a:lnTo>
                    <a:pt x="512" y="356"/>
                  </a:lnTo>
                  <a:lnTo>
                    <a:pt x="517" y="344"/>
                  </a:lnTo>
                  <a:lnTo>
                    <a:pt x="521" y="331"/>
                  </a:lnTo>
                  <a:lnTo>
                    <a:pt x="523" y="319"/>
                  </a:lnTo>
                  <a:lnTo>
                    <a:pt x="526" y="304"/>
                  </a:lnTo>
                  <a:lnTo>
                    <a:pt x="527" y="292"/>
                  </a:lnTo>
                  <a:lnTo>
                    <a:pt x="529" y="265"/>
                  </a:lnTo>
                  <a:lnTo>
                    <a:pt x="528" y="251"/>
                  </a:lnTo>
                  <a:lnTo>
                    <a:pt x="527" y="237"/>
                  </a:lnTo>
                  <a:lnTo>
                    <a:pt x="526" y="225"/>
                  </a:lnTo>
                  <a:lnTo>
                    <a:pt x="523" y="210"/>
                  </a:lnTo>
                  <a:lnTo>
                    <a:pt x="521" y="198"/>
                  </a:lnTo>
                  <a:lnTo>
                    <a:pt x="517" y="185"/>
                  </a:lnTo>
                  <a:lnTo>
                    <a:pt x="512" y="173"/>
                  </a:lnTo>
                  <a:lnTo>
                    <a:pt x="509" y="162"/>
                  </a:lnTo>
                  <a:lnTo>
                    <a:pt x="503" y="150"/>
                  </a:lnTo>
                  <a:lnTo>
                    <a:pt x="498" y="139"/>
                  </a:lnTo>
                  <a:lnTo>
                    <a:pt x="491" y="127"/>
                  </a:lnTo>
                  <a:lnTo>
                    <a:pt x="484" y="116"/>
                  </a:lnTo>
                  <a:lnTo>
                    <a:pt x="467" y="96"/>
                  </a:lnTo>
                  <a:lnTo>
                    <a:pt x="460" y="87"/>
                  </a:lnTo>
                  <a:lnTo>
                    <a:pt x="452" y="77"/>
                  </a:lnTo>
                  <a:lnTo>
                    <a:pt x="442" y="68"/>
                  </a:lnTo>
                  <a:lnTo>
                    <a:pt x="432" y="61"/>
                  </a:lnTo>
                  <a:lnTo>
                    <a:pt x="413" y="44"/>
                  </a:lnTo>
                  <a:lnTo>
                    <a:pt x="402" y="38"/>
                  </a:lnTo>
                  <a:lnTo>
                    <a:pt x="390" y="31"/>
                  </a:lnTo>
                  <a:lnTo>
                    <a:pt x="379" y="26"/>
                  </a:lnTo>
                  <a:lnTo>
                    <a:pt x="367" y="20"/>
                  </a:lnTo>
                  <a:lnTo>
                    <a:pt x="356" y="16"/>
                  </a:lnTo>
                  <a:lnTo>
                    <a:pt x="344" y="11"/>
                  </a:lnTo>
                  <a:lnTo>
                    <a:pt x="330" y="8"/>
                  </a:lnTo>
                  <a:lnTo>
                    <a:pt x="318" y="5"/>
                  </a:lnTo>
                  <a:lnTo>
                    <a:pt x="303" y="3"/>
                  </a:lnTo>
                  <a:lnTo>
                    <a:pt x="291" y="2"/>
                  </a:lnTo>
                  <a:lnTo>
                    <a:pt x="278" y="0"/>
                  </a:lnTo>
                  <a:lnTo>
                    <a:pt x="250" y="0"/>
                  </a:lnTo>
                  <a:lnTo>
                    <a:pt x="237" y="2"/>
                  </a:lnTo>
                  <a:lnTo>
                    <a:pt x="224" y="3"/>
                  </a:lnTo>
                  <a:lnTo>
                    <a:pt x="210" y="5"/>
                  </a:lnTo>
                  <a:lnTo>
                    <a:pt x="198" y="8"/>
                  </a:lnTo>
                  <a:lnTo>
                    <a:pt x="184" y="11"/>
                  </a:lnTo>
                  <a:lnTo>
                    <a:pt x="172" y="16"/>
                  </a:lnTo>
                  <a:lnTo>
                    <a:pt x="161" y="20"/>
                  </a:lnTo>
                  <a:lnTo>
                    <a:pt x="149" y="26"/>
                  </a:lnTo>
                  <a:lnTo>
                    <a:pt x="138" y="31"/>
                  </a:lnTo>
                  <a:lnTo>
                    <a:pt x="126" y="38"/>
                  </a:lnTo>
                  <a:lnTo>
                    <a:pt x="115" y="44"/>
                  </a:lnTo>
                  <a:lnTo>
                    <a:pt x="96" y="61"/>
                  </a:lnTo>
                  <a:lnTo>
                    <a:pt x="86" y="68"/>
                  </a:lnTo>
                  <a:lnTo>
                    <a:pt x="76" y="77"/>
                  </a:lnTo>
                  <a:lnTo>
                    <a:pt x="68" y="87"/>
                  </a:lnTo>
                  <a:lnTo>
                    <a:pt x="60" y="96"/>
                  </a:lnTo>
                  <a:lnTo>
                    <a:pt x="43" y="116"/>
                  </a:lnTo>
                  <a:lnTo>
                    <a:pt x="37" y="127"/>
                  </a:lnTo>
                  <a:lnTo>
                    <a:pt x="30" y="139"/>
                  </a:lnTo>
                  <a:lnTo>
                    <a:pt x="25" y="150"/>
                  </a:lnTo>
                  <a:lnTo>
                    <a:pt x="19" y="162"/>
                  </a:lnTo>
                  <a:lnTo>
                    <a:pt x="15" y="173"/>
                  </a:lnTo>
                  <a:lnTo>
                    <a:pt x="11" y="185"/>
                  </a:lnTo>
                  <a:lnTo>
                    <a:pt x="7" y="198"/>
                  </a:lnTo>
                  <a:lnTo>
                    <a:pt x="4" y="210"/>
                  </a:lnTo>
                  <a:lnTo>
                    <a:pt x="2" y="225"/>
                  </a:lnTo>
                  <a:lnTo>
                    <a:pt x="1" y="237"/>
                  </a:lnTo>
                  <a:lnTo>
                    <a:pt x="0" y="251"/>
                  </a:lnTo>
                  <a:lnTo>
                    <a:pt x="0" y="265"/>
                  </a:lnTo>
                  <a:lnTo>
                    <a:pt x="7" y="265"/>
                  </a:lnTo>
                  <a:lnTo>
                    <a:pt x="7" y="251"/>
                  </a:lnTo>
                  <a:lnTo>
                    <a:pt x="8" y="237"/>
                  </a:lnTo>
                  <a:lnTo>
                    <a:pt x="9" y="225"/>
                  </a:lnTo>
                  <a:lnTo>
                    <a:pt x="12" y="213"/>
                  </a:lnTo>
                  <a:lnTo>
                    <a:pt x="14" y="201"/>
                  </a:lnTo>
                  <a:lnTo>
                    <a:pt x="18" y="187"/>
                  </a:lnTo>
                  <a:lnTo>
                    <a:pt x="23" y="175"/>
                  </a:lnTo>
                  <a:lnTo>
                    <a:pt x="26" y="164"/>
                  </a:lnTo>
                  <a:lnTo>
                    <a:pt x="32" y="152"/>
                  </a:lnTo>
                  <a:lnTo>
                    <a:pt x="37" y="141"/>
                  </a:lnTo>
                  <a:lnTo>
                    <a:pt x="45" y="132"/>
                  </a:lnTo>
                  <a:lnTo>
                    <a:pt x="51" y="121"/>
                  </a:lnTo>
                  <a:lnTo>
                    <a:pt x="57" y="111"/>
                  </a:lnTo>
                  <a:lnTo>
                    <a:pt x="65" y="101"/>
                  </a:lnTo>
                  <a:lnTo>
                    <a:pt x="73" y="92"/>
                  </a:lnTo>
                  <a:lnTo>
                    <a:pt x="81" y="82"/>
                  </a:lnTo>
                  <a:lnTo>
                    <a:pt x="91" y="73"/>
                  </a:lnTo>
                  <a:lnTo>
                    <a:pt x="100" y="66"/>
                  </a:lnTo>
                  <a:lnTo>
                    <a:pt x="110" y="58"/>
                  </a:lnTo>
                  <a:lnTo>
                    <a:pt x="120" y="51"/>
                  </a:lnTo>
                  <a:lnTo>
                    <a:pt x="131" y="45"/>
                  </a:lnTo>
                  <a:lnTo>
                    <a:pt x="141" y="38"/>
                  </a:lnTo>
                  <a:lnTo>
                    <a:pt x="152" y="33"/>
                  </a:lnTo>
                  <a:lnTo>
                    <a:pt x="164" y="27"/>
                  </a:lnTo>
                  <a:lnTo>
                    <a:pt x="175" y="24"/>
                  </a:lnTo>
                  <a:lnTo>
                    <a:pt x="187" y="19"/>
                  </a:lnTo>
                  <a:lnTo>
                    <a:pt x="200" y="15"/>
                  </a:lnTo>
                  <a:lnTo>
                    <a:pt x="212" y="13"/>
                  </a:lnTo>
                  <a:lnTo>
                    <a:pt x="224" y="10"/>
                  </a:lnTo>
                  <a:lnTo>
                    <a:pt x="237" y="9"/>
                  </a:lnTo>
                  <a:lnTo>
                    <a:pt x="250" y="8"/>
                  </a:lnTo>
                  <a:lnTo>
                    <a:pt x="265" y="8"/>
                  </a:lnTo>
                  <a:lnTo>
                    <a:pt x="278" y="8"/>
                  </a:lnTo>
                  <a:lnTo>
                    <a:pt x="291" y="9"/>
                  </a:lnTo>
                  <a:lnTo>
                    <a:pt x="303" y="10"/>
                  </a:lnTo>
                  <a:lnTo>
                    <a:pt x="316" y="13"/>
                  </a:lnTo>
                  <a:lnTo>
                    <a:pt x="328" y="15"/>
                  </a:lnTo>
                  <a:lnTo>
                    <a:pt x="341" y="19"/>
                  </a:lnTo>
                  <a:lnTo>
                    <a:pt x="353" y="24"/>
                  </a:lnTo>
                  <a:lnTo>
                    <a:pt x="364" y="27"/>
                  </a:lnTo>
                  <a:lnTo>
                    <a:pt x="376" y="33"/>
                  </a:lnTo>
                  <a:lnTo>
                    <a:pt x="387" y="38"/>
                  </a:lnTo>
                  <a:lnTo>
                    <a:pt x="397" y="45"/>
                  </a:lnTo>
                  <a:lnTo>
                    <a:pt x="408" y="51"/>
                  </a:lnTo>
                  <a:lnTo>
                    <a:pt x="418" y="58"/>
                  </a:lnTo>
                  <a:lnTo>
                    <a:pt x="427" y="66"/>
                  </a:lnTo>
                  <a:lnTo>
                    <a:pt x="437" y="73"/>
                  </a:lnTo>
                  <a:lnTo>
                    <a:pt x="447" y="82"/>
                  </a:lnTo>
                  <a:lnTo>
                    <a:pt x="455" y="92"/>
                  </a:lnTo>
                  <a:lnTo>
                    <a:pt x="463" y="101"/>
                  </a:lnTo>
                  <a:lnTo>
                    <a:pt x="471" y="111"/>
                  </a:lnTo>
                  <a:lnTo>
                    <a:pt x="477" y="121"/>
                  </a:lnTo>
                  <a:lnTo>
                    <a:pt x="483" y="132"/>
                  </a:lnTo>
                  <a:lnTo>
                    <a:pt x="491" y="141"/>
                  </a:lnTo>
                  <a:lnTo>
                    <a:pt x="495" y="152"/>
                  </a:lnTo>
                  <a:lnTo>
                    <a:pt x="502" y="164"/>
                  </a:lnTo>
                  <a:lnTo>
                    <a:pt x="505" y="175"/>
                  </a:lnTo>
                  <a:lnTo>
                    <a:pt x="510" y="187"/>
                  </a:lnTo>
                  <a:lnTo>
                    <a:pt x="514" y="201"/>
                  </a:lnTo>
                  <a:lnTo>
                    <a:pt x="516" y="213"/>
                  </a:lnTo>
                  <a:lnTo>
                    <a:pt x="519" y="225"/>
                  </a:lnTo>
                  <a:lnTo>
                    <a:pt x="520" y="237"/>
                  </a:lnTo>
                  <a:lnTo>
                    <a:pt x="521" y="251"/>
                  </a:lnTo>
                  <a:lnTo>
                    <a:pt x="522" y="265"/>
                  </a:lnTo>
                  <a:lnTo>
                    <a:pt x="520" y="292"/>
                  </a:lnTo>
                  <a:lnTo>
                    <a:pt x="519" y="304"/>
                  </a:lnTo>
                  <a:lnTo>
                    <a:pt x="516" y="316"/>
                  </a:lnTo>
                  <a:lnTo>
                    <a:pt x="514" y="328"/>
                  </a:lnTo>
                  <a:lnTo>
                    <a:pt x="510" y="342"/>
                  </a:lnTo>
                  <a:lnTo>
                    <a:pt x="505" y="354"/>
                  </a:lnTo>
                  <a:lnTo>
                    <a:pt x="502" y="365"/>
                  </a:lnTo>
                  <a:lnTo>
                    <a:pt x="495" y="377"/>
                  </a:lnTo>
                  <a:lnTo>
                    <a:pt x="491" y="388"/>
                  </a:lnTo>
                  <a:lnTo>
                    <a:pt x="483" y="397"/>
                  </a:lnTo>
                  <a:lnTo>
                    <a:pt x="477" y="408"/>
                  </a:lnTo>
                  <a:lnTo>
                    <a:pt x="471" y="418"/>
                  </a:lnTo>
                  <a:lnTo>
                    <a:pt x="463" y="428"/>
                  </a:lnTo>
                  <a:lnTo>
                    <a:pt x="455" y="437"/>
                  </a:lnTo>
                  <a:lnTo>
                    <a:pt x="447" y="447"/>
                  </a:lnTo>
                  <a:lnTo>
                    <a:pt x="437" y="456"/>
                  </a:lnTo>
                  <a:lnTo>
                    <a:pt x="427" y="463"/>
                  </a:lnTo>
                  <a:lnTo>
                    <a:pt x="418" y="471"/>
                  </a:lnTo>
                  <a:lnTo>
                    <a:pt x="408" y="478"/>
                  </a:lnTo>
                  <a:lnTo>
                    <a:pt x="397" y="484"/>
                  </a:lnTo>
                  <a:lnTo>
                    <a:pt x="387" y="491"/>
                  </a:lnTo>
                  <a:lnTo>
                    <a:pt x="376" y="496"/>
                  </a:lnTo>
                  <a:lnTo>
                    <a:pt x="364" y="502"/>
                  </a:lnTo>
                  <a:lnTo>
                    <a:pt x="353" y="505"/>
                  </a:lnTo>
                  <a:lnTo>
                    <a:pt x="341" y="510"/>
                  </a:lnTo>
                  <a:lnTo>
                    <a:pt x="328" y="514"/>
                  </a:lnTo>
                  <a:lnTo>
                    <a:pt x="316" y="516"/>
                  </a:lnTo>
                  <a:lnTo>
                    <a:pt x="303" y="519"/>
                  </a:lnTo>
                  <a:lnTo>
                    <a:pt x="291" y="520"/>
                  </a:lnTo>
                  <a:lnTo>
                    <a:pt x="265" y="522"/>
                  </a:lnTo>
                  <a:lnTo>
                    <a:pt x="250" y="521"/>
                  </a:lnTo>
                  <a:lnTo>
                    <a:pt x="237" y="520"/>
                  </a:lnTo>
                  <a:lnTo>
                    <a:pt x="224" y="519"/>
                  </a:lnTo>
                  <a:lnTo>
                    <a:pt x="212" y="516"/>
                  </a:lnTo>
                  <a:lnTo>
                    <a:pt x="200" y="514"/>
                  </a:lnTo>
                  <a:lnTo>
                    <a:pt x="187" y="510"/>
                  </a:lnTo>
                  <a:lnTo>
                    <a:pt x="175" y="505"/>
                  </a:lnTo>
                  <a:lnTo>
                    <a:pt x="164" y="502"/>
                  </a:lnTo>
                  <a:lnTo>
                    <a:pt x="152" y="496"/>
                  </a:lnTo>
                  <a:lnTo>
                    <a:pt x="141" y="491"/>
                  </a:lnTo>
                  <a:lnTo>
                    <a:pt x="131" y="484"/>
                  </a:lnTo>
                  <a:lnTo>
                    <a:pt x="120" y="478"/>
                  </a:lnTo>
                  <a:lnTo>
                    <a:pt x="110" y="471"/>
                  </a:lnTo>
                  <a:lnTo>
                    <a:pt x="100" y="463"/>
                  </a:lnTo>
                  <a:lnTo>
                    <a:pt x="91" y="456"/>
                  </a:lnTo>
                  <a:lnTo>
                    <a:pt x="81" y="447"/>
                  </a:lnTo>
                  <a:lnTo>
                    <a:pt x="73" y="437"/>
                  </a:lnTo>
                  <a:lnTo>
                    <a:pt x="65" y="428"/>
                  </a:lnTo>
                  <a:lnTo>
                    <a:pt x="57" y="418"/>
                  </a:lnTo>
                  <a:lnTo>
                    <a:pt x="51" y="408"/>
                  </a:lnTo>
                  <a:lnTo>
                    <a:pt x="45" y="397"/>
                  </a:lnTo>
                  <a:lnTo>
                    <a:pt x="37" y="388"/>
                  </a:lnTo>
                  <a:lnTo>
                    <a:pt x="32" y="377"/>
                  </a:lnTo>
                  <a:lnTo>
                    <a:pt x="26" y="365"/>
                  </a:lnTo>
                  <a:lnTo>
                    <a:pt x="23" y="354"/>
                  </a:lnTo>
                  <a:lnTo>
                    <a:pt x="18" y="342"/>
                  </a:lnTo>
                  <a:lnTo>
                    <a:pt x="14" y="328"/>
                  </a:lnTo>
                  <a:lnTo>
                    <a:pt x="12" y="316"/>
                  </a:lnTo>
                  <a:lnTo>
                    <a:pt x="9" y="304"/>
                  </a:lnTo>
                  <a:lnTo>
                    <a:pt x="8" y="292"/>
                  </a:lnTo>
                  <a:lnTo>
                    <a:pt x="7" y="278"/>
                  </a:lnTo>
                  <a:lnTo>
                    <a:pt x="7" y="265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5" name="Freeform 19"/>
            <p:cNvSpPr>
              <a:spLocks/>
            </p:cNvSpPr>
            <p:nvPr/>
          </p:nvSpPr>
          <p:spPr bwMode="auto">
            <a:xfrm>
              <a:off x="3210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6" name="Freeform 20"/>
            <p:cNvSpPr>
              <a:spLocks/>
            </p:cNvSpPr>
            <p:nvPr/>
          </p:nvSpPr>
          <p:spPr bwMode="auto">
            <a:xfrm>
              <a:off x="325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7" name="Freeform 21"/>
            <p:cNvSpPr>
              <a:spLocks/>
            </p:cNvSpPr>
            <p:nvPr/>
          </p:nvSpPr>
          <p:spPr bwMode="auto">
            <a:xfrm>
              <a:off x="329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8" name="Freeform 22"/>
            <p:cNvSpPr>
              <a:spLocks/>
            </p:cNvSpPr>
            <p:nvPr/>
          </p:nvSpPr>
          <p:spPr bwMode="auto">
            <a:xfrm>
              <a:off x="333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199" name="Freeform 23"/>
            <p:cNvSpPr>
              <a:spLocks/>
            </p:cNvSpPr>
            <p:nvPr/>
          </p:nvSpPr>
          <p:spPr bwMode="auto">
            <a:xfrm>
              <a:off x="337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0" name="Freeform 24"/>
            <p:cNvSpPr>
              <a:spLocks/>
            </p:cNvSpPr>
            <p:nvPr/>
          </p:nvSpPr>
          <p:spPr bwMode="auto">
            <a:xfrm>
              <a:off x="341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1" name="Freeform 25"/>
            <p:cNvSpPr>
              <a:spLocks/>
            </p:cNvSpPr>
            <p:nvPr/>
          </p:nvSpPr>
          <p:spPr bwMode="auto">
            <a:xfrm>
              <a:off x="345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2" name="Freeform 26"/>
            <p:cNvSpPr>
              <a:spLocks/>
            </p:cNvSpPr>
            <p:nvPr/>
          </p:nvSpPr>
          <p:spPr bwMode="auto">
            <a:xfrm>
              <a:off x="349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3" name="Freeform 27"/>
            <p:cNvSpPr>
              <a:spLocks/>
            </p:cNvSpPr>
            <p:nvPr/>
          </p:nvSpPr>
          <p:spPr bwMode="auto">
            <a:xfrm>
              <a:off x="353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4" name="Freeform 28"/>
            <p:cNvSpPr>
              <a:spLocks/>
            </p:cNvSpPr>
            <p:nvPr/>
          </p:nvSpPr>
          <p:spPr bwMode="auto">
            <a:xfrm>
              <a:off x="3571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5" name="Freeform 29"/>
            <p:cNvSpPr>
              <a:spLocks/>
            </p:cNvSpPr>
            <p:nvPr/>
          </p:nvSpPr>
          <p:spPr bwMode="auto">
            <a:xfrm>
              <a:off x="3611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6" name="Freeform 30"/>
            <p:cNvSpPr>
              <a:spLocks/>
            </p:cNvSpPr>
            <p:nvPr/>
          </p:nvSpPr>
          <p:spPr bwMode="auto">
            <a:xfrm>
              <a:off x="365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7" name="Freeform 31"/>
            <p:cNvSpPr>
              <a:spLocks/>
            </p:cNvSpPr>
            <p:nvPr/>
          </p:nvSpPr>
          <p:spPr bwMode="auto">
            <a:xfrm>
              <a:off x="369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8" name="Freeform 32"/>
            <p:cNvSpPr>
              <a:spLocks/>
            </p:cNvSpPr>
            <p:nvPr/>
          </p:nvSpPr>
          <p:spPr bwMode="auto">
            <a:xfrm>
              <a:off x="373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09" name="Freeform 33"/>
            <p:cNvSpPr>
              <a:spLocks/>
            </p:cNvSpPr>
            <p:nvPr/>
          </p:nvSpPr>
          <p:spPr bwMode="auto">
            <a:xfrm>
              <a:off x="377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0" name="Freeform 34"/>
            <p:cNvSpPr>
              <a:spLocks/>
            </p:cNvSpPr>
            <p:nvPr/>
          </p:nvSpPr>
          <p:spPr bwMode="auto">
            <a:xfrm>
              <a:off x="381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1" name="Freeform 35"/>
            <p:cNvSpPr>
              <a:spLocks/>
            </p:cNvSpPr>
            <p:nvPr/>
          </p:nvSpPr>
          <p:spPr bwMode="auto">
            <a:xfrm>
              <a:off x="385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2" name="Freeform 36"/>
            <p:cNvSpPr>
              <a:spLocks/>
            </p:cNvSpPr>
            <p:nvPr/>
          </p:nvSpPr>
          <p:spPr bwMode="auto">
            <a:xfrm>
              <a:off x="389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3" name="Freeform 37"/>
            <p:cNvSpPr>
              <a:spLocks/>
            </p:cNvSpPr>
            <p:nvPr/>
          </p:nvSpPr>
          <p:spPr bwMode="auto">
            <a:xfrm>
              <a:off x="393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1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4" name="Freeform 38"/>
            <p:cNvSpPr>
              <a:spLocks/>
            </p:cNvSpPr>
            <p:nvPr/>
          </p:nvSpPr>
          <p:spPr bwMode="auto">
            <a:xfrm>
              <a:off x="397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5" name="Freeform 39"/>
            <p:cNvSpPr>
              <a:spLocks/>
            </p:cNvSpPr>
            <p:nvPr/>
          </p:nvSpPr>
          <p:spPr bwMode="auto">
            <a:xfrm>
              <a:off x="401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6" name="Freeform 40"/>
            <p:cNvSpPr>
              <a:spLocks/>
            </p:cNvSpPr>
            <p:nvPr/>
          </p:nvSpPr>
          <p:spPr bwMode="auto">
            <a:xfrm>
              <a:off x="405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7" name="Freeform 41"/>
            <p:cNvSpPr>
              <a:spLocks/>
            </p:cNvSpPr>
            <p:nvPr/>
          </p:nvSpPr>
          <p:spPr bwMode="auto">
            <a:xfrm>
              <a:off x="409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8" name="Freeform 42"/>
            <p:cNvSpPr>
              <a:spLocks/>
            </p:cNvSpPr>
            <p:nvPr/>
          </p:nvSpPr>
          <p:spPr bwMode="auto">
            <a:xfrm>
              <a:off x="413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19" name="Freeform 43"/>
            <p:cNvSpPr>
              <a:spLocks/>
            </p:cNvSpPr>
            <p:nvPr/>
          </p:nvSpPr>
          <p:spPr bwMode="auto">
            <a:xfrm>
              <a:off x="417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0" name="Freeform 44"/>
            <p:cNvSpPr>
              <a:spLocks/>
            </p:cNvSpPr>
            <p:nvPr/>
          </p:nvSpPr>
          <p:spPr bwMode="auto">
            <a:xfrm>
              <a:off x="421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1" name="Freeform 45"/>
            <p:cNvSpPr>
              <a:spLocks/>
            </p:cNvSpPr>
            <p:nvPr/>
          </p:nvSpPr>
          <p:spPr bwMode="auto">
            <a:xfrm>
              <a:off x="425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2" name="Freeform 46"/>
            <p:cNvSpPr>
              <a:spLocks/>
            </p:cNvSpPr>
            <p:nvPr/>
          </p:nvSpPr>
          <p:spPr bwMode="auto">
            <a:xfrm>
              <a:off x="429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3" name="Freeform 47"/>
            <p:cNvSpPr>
              <a:spLocks/>
            </p:cNvSpPr>
            <p:nvPr/>
          </p:nvSpPr>
          <p:spPr bwMode="auto">
            <a:xfrm>
              <a:off x="4333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4" name="Freeform 48"/>
            <p:cNvSpPr>
              <a:spLocks/>
            </p:cNvSpPr>
            <p:nvPr/>
          </p:nvSpPr>
          <p:spPr bwMode="auto">
            <a:xfrm>
              <a:off x="4373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5" name="Freeform 49"/>
            <p:cNvSpPr>
              <a:spLocks/>
            </p:cNvSpPr>
            <p:nvPr/>
          </p:nvSpPr>
          <p:spPr bwMode="auto">
            <a:xfrm>
              <a:off x="441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6" name="Freeform 50"/>
            <p:cNvSpPr>
              <a:spLocks/>
            </p:cNvSpPr>
            <p:nvPr/>
          </p:nvSpPr>
          <p:spPr bwMode="auto">
            <a:xfrm>
              <a:off x="445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7" name="Freeform 51"/>
            <p:cNvSpPr>
              <a:spLocks/>
            </p:cNvSpPr>
            <p:nvPr/>
          </p:nvSpPr>
          <p:spPr bwMode="auto">
            <a:xfrm>
              <a:off x="449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8" name="Freeform 52"/>
            <p:cNvSpPr>
              <a:spLocks/>
            </p:cNvSpPr>
            <p:nvPr/>
          </p:nvSpPr>
          <p:spPr bwMode="auto">
            <a:xfrm>
              <a:off x="453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29" name="Freeform 53"/>
            <p:cNvSpPr>
              <a:spLocks/>
            </p:cNvSpPr>
            <p:nvPr/>
          </p:nvSpPr>
          <p:spPr bwMode="auto">
            <a:xfrm>
              <a:off x="457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0" name="Freeform 54"/>
            <p:cNvSpPr>
              <a:spLocks/>
            </p:cNvSpPr>
            <p:nvPr/>
          </p:nvSpPr>
          <p:spPr bwMode="auto">
            <a:xfrm>
              <a:off x="461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1" name="Freeform 55"/>
            <p:cNvSpPr>
              <a:spLocks/>
            </p:cNvSpPr>
            <p:nvPr/>
          </p:nvSpPr>
          <p:spPr bwMode="auto">
            <a:xfrm>
              <a:off x="465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2" name="Freeform 56"/>
            <p:cNvSpPr>
              <a:spLocks/>
            </p:cNvSpPr>
            <p:nvPr/>
          </p:nvSpPr>
          <p:spPr bwMode="auto">
            <a:xfrm>
              <a:off x="469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3" name="Freeform 57"/>
            <p:cNvSpPr>
              <a:spLocks/>
            </p:cNvSpPr>
            <p:nvPr/>
          </p:nvSpPr>
          <p:spPr bwMode="auto">
            <a:xfrm>
              <a:off x="4734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4" name="Freeform 58"/>
            <p:cNvSpPr>
              <a:spLocks/>
            </p:cNvSpPr>
            <p:nvPr/>
          </p:nvSpPr>
          <p:spPr bwMode="auto">
            <a:xfrm>
              <a:off x="4774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5" name="Freeform 59"/>
            <p:cNvSpPr>
              <a:spLocks/>
            </p:cNvSpPr>
            <p:nvPr/>
          </p:nvSpPr>
          <p:spPr bwMode="auto">
            <a:xfrm>
              <a:off x="481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6" name="Freeform 60"/>
            <p:cNvSpPr>
              <a:spLocks/>
            </p:cNvSpPr>
            <p:nvPr/>
          </p:nvSpPr>
          <p:spPr bwMode="auto">
            <a:xfrm>
              <a:off x="485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7" name="Freeform 61"/>
            <p:cNvSpPr>
              <a:spLocks/>
            </p:cNvSpPr>
            <p:nvPr/>
          </p:nvSpPr>
          <p:spPr bwMode="auto">
            <a:xfrm>
              <a:off x="489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8" name="Freeform 62"/>
            <p:cNvSpPr>
              <a:spLocks/>
            </p:cNvSpPr>
            <p:nvPr/>
          </p:nvSpPr>
          <p:spPr bwMode="auto">
            <a:xfrm>
              <a:off x="493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39" name="Freeform 63"/>
            <p:cNvSpPr>
              <a:spLocks/>
            </p:cNvSpPr>
            <p:nvPr/>
          </p:nvSpPr>
          <p:spPr bwMode="auto">
            <a:xfrm>
              <a:off x="497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0" name="Freeform 64"/>
            <p:cNvSpPr>
              <a:spLocks/>
            </p:cNvSpPr>
            <p:nvPr/>
          </p:nvSpPr>
          <p:spPr bwMode="auto">
            <a:xfrm>
              <a:off x="501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1" name="Freeform 65"/>
            <p:cNvSpPr>
              <a:spLocks/>
            </p:cNvSpPr>
            <p:nvPr/>
          </p:nvSpPr>
          <p:spPr bwMode="auto">
            <a:xfrm>
              <a:off x="505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2" name="Freeform 66"/>
            <p:cNvSpPr>
              <a:spLocks/>
            </p:cNvSpPr>
            <p:nvPr/>
          </p:nvSpPr>
          <p:spPr bwMode="auto">
            <a:xfrm>
              <a:off x="509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3" name="Freeform 67"/>
            <p:cNvSpPr>
              <a:spLocks/>
            </p:cNvSpPr>
            <p:nvPr/>
          </p:nvSpPr>
          <p:spPr bwMode="auto">
            <a:xfrm>
              <a:off x="5135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4" name="Freeform 68"/>
            <p:cNvSpPr>
              <a:spLocks/>
            </p:cNvSpPr>
            <p:nvPr/>
          </p:nvSpPr>
          <p:spPr bwMode="auto">
            <a:xfrm>
              <a:off x="5175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5" name="Freeform 69"/>
            <p:cNvSpPr>
              <a:spLocks/>
            </p:cNvSpPr>
            <p:nvPr/>
          </p:nvSpPr>
          <p:spPr bwMode="auto">
            <a:xfrm>
              <a:off x="521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6" name="Freeform 70"/>
            <p:cNvSpPr>
              <a:spLocks/>
            </p:cNvSpPr>
            <p:nvPr/>
          </p:nvSpPr>
          <p:spPr bwMode="auto">
            <a:xfrm>
              <a:off x="525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7" name="Freeform 71"/>
            <p:cNvSpPr>
              <a:spLocks/>
            </p:cNvSpPr>
            <p:nvPr/>
          </p:nvSpPr>
          <p:spPr bwMode="auto">
            <a:xfrm>
              <a:off x="529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8" name="Freeform 72"/>
            <p:cNvSpPr>
              <a:spLocks/>
            </p:cNvSpPr>
            <p:nvPr/>
          </p:nvSpPr>
          <p:spPr bwMode="auto">
            <a:xfrm>
              <a:off x="533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49" name="Freeform 73"/>
            <p:cNvSpPr>
              <a:spLocks/>
            </p:cNvSpPr>
            <p:nvPr/>
          </p:nvSpPr>
          <p:spPr bwMode="auto">
            <a:xfrm>
              <a:off x="537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50" name="Freeform 74"/>
            <p:cNvSpPr>
              <a:spLocks/>
            </p:cNvSpPr>
            <p:nvPr/>
          </p:nvSpPr>
          <p:spPr bwMode="auto">
            <a:xfrm>
              <a:off x="541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51" name="Freeform 75"/>
            <p:cNvSpPr>
              <a:spLocks/>
            </p:cNvSpPr>
            <p:nvPr/>
          </p:nvSpPr>
          <p:spPr bwMode="auto">
            <a:xfrm>
              <a:off x="545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252" name="Freeform 76"/>
            <p:cNvSpPr>
              <a:spLocks/>
            </p:cNvSpPr>
            <p:nvPr/>
          </p:nvSpPr>
          <p:spPr bwMode="auto">
            <a:xfrm>
              <a:off x="5496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50253" name="Group 77"/>
            <p:cNvGrpSpPr>
              <a:grpSpLocks/>
            </p:cNvGrpSpPr>
            <p:nvPr/>
          </p:nvGrpSpPr>
          <p:grpSpPr bwMode="auto">
            <a:xfrm>
              <a:off x="2544" y="2079"/>
              <a:ext cx="112" cy="259"/>
              <a:chOff x="2663" y="1539"/>
              <a:chExt cx="112" cy="259"/>
            </a:xfrm>
          </p:grpSpPr>
          <p:sp>
            <p:nvSpPr>
              <p:cNvPr id="50254" name="Rectangle 78"/>
              <p:cNvSpPr>
                <a:spLocks noChangeArrowheads="1"/>
              </p:cNvSpPr>
              <p:nvPr/>
            </p:nvSpPr>
            <p:spPr bwMode="auto">
              <a:xfrm>
                <a:off x="2703" y="162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 i="1">
                    <a:solidFill>
                      <a:srgbClr val="000000"/>
                    </a:solidFill>
                  </a:rPr>
                  <a:t>o</a:t>
                </a:r>
                <a:endParaRPr lang="en-US" sz="1800"/>
              </a:p>
            </p:txBody>
          </p:sp>
          <p:sp>
            <p:nvSpPr>
              <p:cNvPr id="50255" name="Rectangle 79"/>
              <p:cNvSpPr>
                <a:spLocks noChangeArrowheads="1"/>
              </p:cNvSpPr>
              <p:nvPr/>
            </p:nvSpPr>
            <p:spPr bwMode="auto">
              <a:xfrm>
                <a:off x="2663" y="1539"/>
                <a:ext cx="6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r</a:t>
                </a:r>
                <a:endParaRPr lang="en-US" sz="2000"/>
              </a:p>
            </p:txBody>
          </p:sp>
        </p:grpSp>
        <p:sp>
          <p:nvSpPr>
            <p:cNvPr id="50256" name="Rectangle 80"/>
            <p:cNvSpPr>
              <a:spLocks noChangeArrowheads="1"/>
            </p:cNvSpPr>
            <p:nvPr/>
          </p:nvSpPr>
          <p:spPr bwMode="auto">
            <a:xfrm>
              <a:off x="4234" y="1728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b="0" i="1">
                  <a:solidFill>
                    <a:srgbClr val="000000"/>
                  </a:solidFill>
                </a:rPr>
                <a:t>r</a:t>
              </a:r>
              <a:endParaRPr lang="en-US" b="0"/>
            </a:p>
          </p:txBody>
        </p:sp>
        <p:sp>
          <p:nvSpPr>
            <p:cNvPr id="50257" name="Rectangle 81"/>
            <p:cNvSpPr>
              <a:spLocks noChangeArrowheads="1"/>
            </p:cNvSpPr>
            <p:nvPr/>
          </p:nvSpPr>
          <p:spPr bwMode="auto">
            <a:xfrm>
              <a:off x="4584" y="2293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z</a:t>
              </a:r>
              <a:endParaRPr lang="en-US"/>
            </a:p>
          </p:txBody>
        </p:sp>
        <p:grpSp>
          <p:nvGrpSpPr>
            <p:cNvPr id="50258" name="Group 82"/>
            <p:cNvGrpSpPr>
              <a:grpSpLocks/>
            </p:cNvGrpSpPr>
            <p:nvPr/>
          </p:nvGrpSpPr>
          <p:grpSpPr bwMode="auto">
            <a:xfrm>
              <a:off x="3792" y="1872"/>
              <a:ext cx="317" cy="247"/>
              <a:chOff x="3921" y="1365"/>
              <a:chExt cx="317" cy="247"/>
            </a:xfrm>
          </p:grpSpPr>
          <p:sp>
            <p:nvSpPr>
              <p:cNvPr id="50259" name="Rectangle 83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50260" name="Rectangle 84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50261" name="Rectangle 85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50262" name="Rectangle 86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sp>
          <p:nvSpPr>
            <p:cNvPr id="50263" name="Rectangle 87"/>
            <p:cNvSpPr>
              <a:spLocks noChangeArrowheads="1"/>
            </p:cNvSpPr>
            <p:nvPr/>
          </p:nvSpPr>
          <p:spPr bwMode="auto">
            <a:xfrm>
              <a:off x="3861" y="2547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sp>
          <p:nvSpPr>
            <p:cNvPr id="50264" name="Freeform 88"/>
            <p:cNvSpPr>
              <a:spLocks/>
            </p:cNvSpPr>
            <p:nvPr/>
          </p:nvSpPr>
          <p:spPr bwMode="auto">
            <a:xfrm>
              <a:off x="4332" y="1845"/>
              <a:ext cx="10" cy="254"/>
            </a:xfrm>
            <a:custGeom>
              <a:avLst/>
              <a:gdLst>
                <a:gd name="T0" fmla="*/ 3 w 10"/>
                <a:gd name="T1" fmla="*/ 251 h 254"/>
                <a:gd name="T2" fmla="*/ 3 w 10"/>
                <a:gd name="T3" fmla="*/ 253 h 254"/>
                <a:gd name="T4" fmla="*/ 4 w 10"/>
                <a:gd name="T5" fmla="*/ 253 h 254"/>
                <a:gd name="T6" fmla="*/ 5 w 10"/>
                <a:gd name="T7" fmla="*/ 254 h 254"/>
                <a:gd name="T8" fmla="*/ 9 w 10"/>
                <a:gd name="T9" fmla="*/ 254 h 254"/>
                <a:gd name="T10" fmla="*/ 9 w 10"/>
                <a:gd name="T11" fmla="*/ 253 h 254"/>
                <a:gd name="T12" fmla="*/ 10 w 10"/>
                <a:gd name="T13" fmla="*/ 252 h 254"/>
                <a:gd name="T14" fmla="*/ 10 w 10"/>
                <a:gd name="T15" fmla="*/ 251 h 254"/>
                <a:gd name="T16" fmla="*/ 7 w 10"/>
                <a:gd name="T17" fmla="*/ 3 h 254"/>
                <a:gd name="T18" fmla="*/ 7 w 10"/>
                <a:gd name="T19" fmla="*/ 1 h 254"/>
                <a:gd name="T20" fmla="*/ 6 w 10"/>
                <a:gd name="T21" fmla="*/ 1 h 254"/>
                <a:gd name="T22" fmla="*/ 5 w 10"/>
                <a:gd name="T23" fmla="*/ 0 h 254"/>
                <a:gd name="T24" fmla="*/ 1 w 10"/>
                <a:gd name="T25" fmla="*/ 0 h 254"/>
                <a:gd name="T26" fmla="*/ 1 w 10"/>
                <a:gd name="T27" fmla="*/ 1 h 254"/>
                <a:gd name="T28" fmla="*/ 0 w 10"/>
                <a:gd name="T29" fmla="*/ 2 h 254"/>
                <a:gd name="T30" fmla="*/ 0 w 10"/>
                <a:gd name="T31" fmla="*/ 3 h 254"/>
                <a:gd name="T32" fmla="*/ 3 w 10"/>
                <a:gd name="T33" fmla="*/ 25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54">
                  <a:moveTo>
                    <a:pt x="3" y="251"/>
                  </a:moveTo>
                  <a:lnTo>
                    <a:pt x="3" y="253"/>
                  </a:lnTo>
                  <a:lnTo>
                    <a:pt x="4" y="253"/>
                  </a:lnTo>
                  <a:lnTo>
                    <a:pt x="5" y="254"/>
                  </a:lnTo>
                  <a:lnTo>
                    <a:pt x="9" y="254"/>
                  </a:lnTo>
                  <a:lnTo>
                    <a:pt x="9" y="253"/>
                  </a:lnTo>
                  <a:lnTo>
                    <a:pt x="10" y="252"/>
                  </a:lnTo>
                  <a:lnTo>
                    <a:pt x="10" y="251"/>
                  </a:lnTo>
                  <a:lnTo>
                    <a:pt x="7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25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65" name="Freeform 89"/>
            <p:cNvSpPr>
              <a:spLocks/>
            </p:cNvSpPr>
            <p:nvPr/>
          </p:nvSpPr>
          <p:spPr bwMode="auto">
            <a:xfrm>
              <a:off x="4324" y="1848"/>
              <a:ext cx="25" cy="34"/>
            </a:xfrm>
            <a:custGeom>
              <a:avLst/>
              <a:gdLst>
                <a:gd name="T0" fmla="*/ 0 w 25"/>
                <a:gd name="T1" fmla="*/ 34 h 34"/>
                <a:gd name="T2" fmla="*/ 12 w 25"/>
                <a:gd name="T3" fmla="*/ 0 h 34"/>
                <a:gd name="T4" fmla="*/ 25 w 25"/>
                <a:gd name="T5" fmla="*/ 34 h 34"/>
                <a:gd name="T6" fmla="*/ 12 w 25"/>
                <a:gd name="T7" fmla="*/ 17 h 34"/>
                <a:gd name="T8" fmla="*/ 0 w 25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4"/>
                  </a:moveTo>
                  <a:lnTo>
                    <a:pt x="12" y="0"/>
                  </a:lnTo>
                  <a:lnTo>
                    <a:pt x="25" y="34"/>
                  </a:lnTo>
                  <a:lnTo>
                    <a:pt x="12" y="17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66" name="Freeform 90"/>
            <p:cNvSpPr>
              <a:spLocks/>
            </p:cNvSpPr>
            <p:nvPr/>
          </p:nvSpPr>
          <p:spPr bwMode="auto">
            <a:xfrm>
              <a:off x="4320" y="1845"/>
              <a:ext cx="33" cy="41"/>
            </a:xfrm>
            <a:custGeom>
              <a:avLst/>
              <a:gdLst>
                <a:gd name="T0" fmla="*/ 1 w 33"/>
                <a:gd name="T1" fmla="*/ 35 h 41"/>
                <a:gd name="T2" fmla="*/ 7 w 33"/>
                <a:gd name="T3" fmla="*/ 38 h 41"/>
                <a:gd name="T4" fmla="*/ 19 w 33"/>
                <a:gd name="T5" fmla="*/ 4 h 41"/>
                <a:gd name="T6" fmla="*/ 12 w 33"/>
                <a:gd name="T7" fmla="*/ 4 h 41"/>
                <a:gd name="T8" fmla="*/ 25 w 33"/>
                <a:gd name="T9" fmla="*/ 38 h 41"/>
                <a:gd name="T10" fmla="*/ 32 w 33"/>
                <a:gd name="T11" fmla="*/ 35 h 41"/>
                <a:gd name="T12" fmla="*/ 18 w 33"/>
                <a:gd name="T13" fmla="*/ 18 h 41"/>
                <a:gd name="T14" fmla="*/ 17 w 33"/>
                <a:gd name="T15" fmla="*/ 17 h 41"/>
                <a:gd name="T16" fmla="*/ 15 w 33"/>
                <a:gd name="T17" fmla="*/ 17 h 41"/>
                <a:gd name="T18" fmla="*/ 13 w 33"/>
                <a:gd name="T19" fmla="*/ 18 h 41"/>
                <a:gd name="T20" fmla="*/ 1 w 33"/>
                <a:gd name="T21" fmla="*/ 35 h 41"/>
                <a:gd name="T22" fmla="*/ 6 w 33"/>
                <a:gd name="T23" fmla="*/ 40 h 41"/>
                <a:gd name="T24" fmla="*/ 18 w 33"/>
                <a:gd name="T25" fmla="*/ 23 h 41"/>
                <a:gd name="T26" fmla="*/ 13 w 33"/>
                <a:gd name="T27" fmla="*/ 23 h 41"/>
                <a:gd name="T28" fmla="*/ 27 w 33"/>
                <a:gd name="T29" fmla="*/ 40 h 41"/>
                <a:gd name="T30" fmla="*/ 28 w 33"/>
                <a:gd name="T31" fmla="*/ 41 h 41"/>
                <a:gd name="T32" fmla="*/ 29 w 33"/>
                <a:gd name="T33" fmla="*/ 41 h 41"/>
                <a:gd name="T34" fmla="*/ 30 w 33"/>
                <a:gd name="T35" fmla="*/ 41 h 41"/>
                <a:gd name="T36" fmla="*/ 32 w 33"/>
                <a:gd name="T37" fmla="*/ 40 h 41"/>
                <a:gd name="T38" fmla="*/ 33 w 33"/>
                <a:gd name="T39" fmla="*/ 38 h 41"/>
                <a:gd name="T40" fmla="*/ 33 w 33"/>
                <a:gd name="T41" fmla="*/ 37 h 41"/>
                <a:gd name="T42" fmla="*/ 33 w 33"/>
                <a:gd name="T43" fmla="*/ 36 h 41"/>
                <a:gd name="T44" fmla="*/ 19 w 33"/>
                <a:gd name="T45" fmla="*/ 2 h 41"/>
                <a:gd name="T46" fmla="*/ 18 w 33"/>
                <a:gd name="T47" fmla="*/ 1 h 41"/>
                <a:gd name="T48" fmla="*/ 17 w 33"/>
                <a:gd name="T49" fmla="*/ 0 h 41"/>
                <a:gd name="T50" fmla="*/ 16 w 33"/>
                <a:gd name="T51" fmla="*/ 0 h 41"/>
                <a:gd name="T52" fmla="*/ 15 w 33"/>
                <a:gd name="T53" fmla="*/ 0 h 41"/>
                <a:gd name="T54" fmla="*/ 13 w 33"/>
                <a:gd name="T55" fmla="*/ 1 h 41"/>
                <a:gd name="T56" fmla="*/ 12 w 33"/>
                <a:gd name="T57" fmla="*/ 2 h 41"/>
                <a:gd name="T58" fmla="*/ 0 w 33"/>
                <a:gd name="T59" fmla="*/ 36 h 41"/>
                <a:gd name="T60" fmla="*/ 0 w 33"/>
                <a:gd name="T61" fmla="*/ 37 h 41"/>
                <a:gd name="T62" fmla="*/ 0 w 33"/>
                <a:gd name="T63" fmla="*/ 38 h 41"/>
                <a:gd name="T64" fmla="*/ 1 w 33"/>
                <a:gd name="T65" fmla="*/ 40 h 41"/>
                <a:gd name="T66" fmla="*/ 2 w 33"/>
                <a:gd name="T67" fmla="*/ 41 h 41"/>
                <a:gd name="T68" fmla="*/ 4 w 33"/>
                <a:gd name="T69" fmla="*/ 41 h 41"/>
                <a:gd name="T70" fmla="*/ 5 w 33"/>
                <a:gd name="T71" fmla="*/ 41 h 41"/>
                <a:gd name="T72" fmla="*/ 6 w 33"/>
                <a:gd name="T73" fmla="*/ 40 h 41"/>
                <a:gd name="T74" fmla="*/ 1 w 33"/>
                <a:gd name="T7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41">
                  <a:moveTo>
                    <a:pt x="1" y="35"/>
                  </a:moveTo>
                  <a:lnTo>
                    <a:pt x="7" y="38"/>
                  </a:lnTo>
                  <a:lnTo>
                    <a:pt x="19" y="4"/>
                  </a:lnTo>
                  <a:lnTo>
                    <a:pt x="12" y="4"/>
                  </a:lnTo>
                  <a:lnTo>
                    <a:pt x="25" y="38"/>
                  </a:lnTo>
                  <a:lnTo>
                    <a:pt x="32" y="35"/>
                  </a:lnTo>
                  <a:lnTo>
                    <a:pt x="18" y="18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" y="35"/>
                  </a:lnTo>
                  <a:lnTo>
                    <a:pt x="6" y="40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9" y="41"/>
                  </a:lnTo>
                  <a:lnTo>
                    <a:pt x="30" y="41"/>
                  </a:lnTo>
                  <a:lnTo>
                    <a:pt x="32" y="40"/>
                  </a:lnTo>
                  <a:lnTo>
                    <a:pt x="33" y="38"/>
                  </a:lnTo>
                  <a:lnTo>
                    <a:pt x="33" y="37"/>
                  </a:lnTo>
                  <a:lnTo>
                    <a:pt x="33" y="36"/>
                  </a:lnTo>
                  <a:lnTo>
                    <a:pt x="19" y="2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2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2" y="41"/>
                  </a:lnTo>
                  <a:lnTo>
                    <a:pt x="4" y="41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67" name="Freeform 91"/>
            <p:cNvSpPr>
              <a:spLocks/>
            </p:cNvSpPr>
            <p:nvPr/>
          </p:nvSpPr>
          <p:spPr bwMode="auto">
            <a:xfrm>
              <a:off x="4335" y="2326"/>
              <a:ext cx="241" cy="8"/>
            </a:xfrm>
            <a:custGeom>
              <a:avLst/>
              <a:gdLst>
                <a:gd name="T0" fmla="*/ 3 w 241"/>
                <a:gd name="T1" fmla="*/ 0 h 8"/>
                <a:gd name="T2" fmla="*/ 2 w 241"/>
                <a:gd name="T3" fmla="*/ 0 h 8"/>
                <a:gd name="T4" fmla="*/ 0 w 241"/>
                <a:gd name="T5" fmla="*/ 3 h 8"/>
                <a:gd name="T6" fmla="*/ 0 w 241"/>
                <a:gd name="T7" fmla="*/ 7 h 8"/>
                <a:gd name="T8" fmla="*/ 1 w 241"/>
                <a:gd name="T9" fmla="*/ 7 h 8"/>
                <a:gd name="T10" fmla="*/ 2 w 241"/>
                <a:gd name="T11" fmla="*/ 8 h 8"/>
                <a:gd name="T12" fmla="*/ 240 w 241"/>
                <a:gd name="T13" fmla="*/ 8 h 8"/>
                <a:gd name="T14" fmla="*/ 240 w 241"/>
                <a:gd name="T15" fmla="*/ 7 h 8"/>
                <a:gd name="T16" fmla="*/ 241 w 241"/>
                <a:gd name="T17" fmla="*/ 7 h 8"/>
                <a:gd name="T18" fmla="*/ 241 w 241"/>
                <a:gd name="T19" fmla="*/ 3 h 8"/>
                <a:gd name="T20" fmla="*/ 240 w 241"/>
                <a:gd name="T21" fmla="*/ 2 h 8"/>
                <a:gd name="T22" fmla="*/ 240 w 241"/>
                <a:gd name="T23" fmla="*/ 0 h 8"/>
                <a:gd name="T24" fmla="*/ 238 w 241"/>
                <a:gd name="T25" fmla="*/ 0 h 8"/>
                <a:gd name="T26" fmla="*/ 3 w 24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240" y="8"/>
                  </a:lnTo>
                  <a:lnTo>
                    <a:pt x="240" y="7"/>
                  </a:lnTo>
                  <a:lnTo>
                    <a:pt x="241" y="7"/>
                  </a:lnTo>
                  <a:lnTo>
                    <a:pt x="241" y="3"/>
                  </a:lnTo>
                  <a:lnTo>
                    <a:pt x="240" y="2"/>
                  </a:lnTo>
                  <a:lnTo>
                    <a:pt x="240" y="0"/>
                  </a:lnTo>
                  <a:lnTo>
                    <a:pt x="23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68" name="Freeform 92"/>
            <p:cNvSpPr>
              <a:spLocks/>
            </p:cNvSpPr>
            <p:nvPr/>
          </p:nvSpPr>
          <p:spPr bwMode="auto">
            <a:xfrm>
              <a:off x="4534" y="2316"/>
              <a:ext cx="39" cy="29"/>
            </a:xfrm>
            <a:custGeom>
              <a:avLst/>
              <a:gdLst>
                <a:gd name="T0" fmla="*/ 0 w 39"/>
                <a:gd name="T1" fmla="*/ 0 h 29"/>
                <a:gd name="T2" fmla="*/ 39 w 39"/>
                <a:gd name="T3" fmla="*/ 14 h 29"/>
                <a:gd name="T4" fmla="*/ 0 w 39"/>
                <a:gd name="T5" fmla="*/ 29 h 29"/>
                <a:gd name="T6" fmla="*/ 19 w 39"/>
                <a:gd name="T7" fmla="*/ 14 h 29"/>
                <a:gd name="T8" fmla="*/ 0 w 39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9">
                  <a:moveTo>
                    <a:pt x="0" y="0"/>
                  </a:moveTo>
                  <a:lnTo>
                    <a:pt x="39" y="14"/>
                  </a:lnTo>
                  <a:lnTo>
                    <a:pt x="0" y="29"/>
                  </a:lnTo>
                  <a:lnTo>
                    <a:pt x="1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69" name="Freeform 93"/>
            <p:cNvSpPr>
              <a:spLocks/>
            </p:cNvSpPr>
            <p:nvPr/>
          </p:nvSpPr>
          <p:spPr bwMode="auto">
            <a:xfrm>
              <a:off x="4530" y="2312"/>
              <a:ext cx="46" cy="36"/>
            </a:xfrm>
            <a:custGeom>
              <a:avLst/>
              <a:gdLst>
                <a:gd name="T0" fmla="*/ 6 w 46"/>
                <a:gd name="T1" fmla="*/ 1 h 36"/>
                <a:gd name="T2" fmla="*/ 3 w 46"/>
                <a:gd name="T3" fmla="*/ 7 h 36"/>
                <a:gd name="T4" fmla="*/ 41 w 46"/>
                <a:gd name="T5" fmla="*/ 22 h 36"/>
                <a:gd name="T6" fmla="*/ 41 w 46"/>
                <a:gd name="T7" fmla="*/ 14 h 36"/>
                <a:gd name="T8" fmla="*/ 3 w 46"/>
                <a:gd name="T9" fmla="*/ 29 h 36"/>
                <a:gd name="T10" fmla="*/ 6 w 46"/>
                <a:gd name="T11" fmla="*/ 35 h 36"/>
                <a:gd name="T12" fmla="*/ 26 w 46"/>
                <a:gd name="T13" fmla="*/ 21 h 36"/>
                <a:gd name="T14" fmla="*/ 27 w 46"/>
                <a:gd name="T15" fmla="*/ 19 h 36"/>
                <a:gd name="T16" fmla="*/ 27 w 46"/>
                <a:gd name="T17" fmla="*/ 17 h 36"/>
                <a:gd name="T18" fmla="*/ 26 w 46"/>
                <a:gd name="T19" fmla="*/ 16 h 36"/>
                <a:gd name="T20" fmla="*/ 6 w 46"/>
                <a:gd name="T21" fmla="*/ 1 h 36"/>
                <a:gd name="T22" fmla="*/ 1 w 46"/>
                <a:gd name="T23" fmla="*/ 6 h 36"/>
                <a:gd name="T24" fmla="*/ 21 w 46"/>
                <a:gd name="T25" fmla="*/ 21 h 36"/>
                <a:gd name="T26" fmla="*/ 21 w 46"/>
                <a:gd name="T27" fmla="*/ 16 h 36"/>
                <a:gd name="T28" fmla="*/ 1 w 46"/>
                <a:gd name="T29" fmla="*/ 30 h 36"/>
                <a:gd name="T30" fmla="*/ 0 w 46"/>
                <a:gd name="T31" fmla="*/ 31 h 36"/>
                <a:gd name="T32" fmla="*/ 0 w 46"/>
                <a:gd name="T33" fmla="*/ 33 h 36"/>
                <a:gd name="T34" fmla="*/ 0 w 46"/>
                <a:gd name="T35" fmla="*/ 34 h 36"/>
                <a:gd name="T36" fmla="*/ 1 w 46"/>
                <a:gd name="T37" fmla="*/ 35 h 36"/>
                <a:gd name="T38" fmla="*/ 3 w 46"/>
                <a:gd name="T39" fmla="*/ 36 h 36"/>
                <a:gd name="T40" fmla="*/ 4 w 46"/>
                <a:gd name="T41" fmla="*/ 36 h 36"/>
                <a:gd name="T42" fmla="*/ 5 w 46"/>
                <a:gd name="T43" fmla="*/ 36 h 36"/>
                <a:gd name="T44" fmla="*/ 44 w 46"/>
                <a:gd name="T45" fmla="*/ 22 h 36"/>
                <a:gd name="T46" fmla="*/ 45 w 46"/>
                <a:gd name="T47" fmla="*/ 21 h 36"/>
                <a:gd name="T48" fmla="*/ 46 w 46"/>
                <a:gd name="T49" fmla="*/ 19 h 36"/>
                <a:gd name="T50" fmla="*/ 46 w 46"/>
                <a:gd name="T51" fmla="*/ 18 h 36"/>
                <a:gd name="T52" fmla="*/ 46 w 46"/>
                <a:gd name="T53" fmla="*/ 17 h 36"/>
                <a:gd name="T54" fmla="*/ 45 w 46"/>
                <a:gd name="T55" fmla="*/ 16 h 36"/>
                <a:gd name="T56" fmla="*/ 44 w 46"/>
                <a:gd name="T57" fmla="*/ 14 h 36"/>
                <a:gd name="T58" fmla="*/ 5 w 46"/>
                <a:gd name="T59" fmla="*/ 0 h 36"/>
                <a:gd name="T60" fmla="*/ 4 w 46"/>
                <a:gd name="T61" fmla="*/ 0 h 36"/>
                <a:gd name="T62" fmla="*/ 3 w 46"/>
                <a:gd name="T63" fmla="*/ 0 h 36"/>
                <a:gd name="T64" fmla="*/ 1 w 46"/>
                <a:gd name="T65" fmla="*/ 1 h 36"/>
                <a:gd name="T66" fmla="*/ 0 w 46"/>
                <a:gd name="T67" fmla="*/ 2 h 36"/>
                <a:gd name="T68" fmla="*/ 0 w 46"/>
                <a:gd name="T69" fmla="*/ 4 h 36"/>
                <a:gd name="T70" fmla="*/ 0 w 46"/>
                <a:gd name="T71" fmla="*/ 5 h 36"/>
                <a:gd name="T72" fmla="*/ 1 w 46"/>
                <a:gd name="T73" fmla="*/ 6 h 36"/>
                <a:gd name="T74" fmla="*/ 6 w 46"/>
                <a:gd name="T7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36">
                  <a:moveTo>
                    <a:pt x="6" y="1"/>
                  </a:moveTo>
                  <a:lnTo>
                    <a:pt x="3" y="7"/>
                  </a:lnTo>
                  <a:lnTo>
                    <a:pt x="41" y="22"/>
                  </a:lnTo>
                  <a:lnTo>
                    <a:pt x="41" y="14"/>
                  </a:lnTo>
                  <a:lnTo>
                    <a:pt x="3" y="29"/>
                  </a:lnTo>
                  <a:lnTo>
                    <a:pt x="6" y="35"/>
                  </a:lnTo>
                  <a:lnTo>
                    <a:pt x="26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6"/>
                  </a:lnTo>
                  <a:lnTo>
                    <a:pt x="6" y="1"/>
                  </a:lnTo>
                  <a:lnTo>
                    <a:pt x="1" y="6"/>
                  </a:lnTo>
                  <a:lnTo>
                    <a:pt x="21" y="21"/>
                  </a:lnTo>
                  <a:lnTo>
                    <a:pt x="21" y="16"/>
                  </a:lnTo>
                  <a:lnTo>
                    <a:pt x="1" y="30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5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5" y="36"/>
                  </a:lnTo>
                  <a:lnTo>
                    <a:pt x="44" y="22"/>
                  </a:lnTo>
                  <a:lnTo>
                    <a:pt x="45" y="21"/>
                  </a:lnTo>
                  <a:lnTo>
                    <a:pt x="46" y="19"/>
                  </a:lnTo>
                  <a:lnTo>
                    <a:pt x="46" y="18"/>
                  </a:lnTo>
                  <a:lnTo>
                    <a:pt x="46" y="17"/>
                  </a:lnTo>
                  <a:lnTo>
                    <a:pt x="45" y="16"/>
                  </a:lnTo>
                  <a:lnTo>
                    <a:pt x="44" y="14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0" name="Rectangle 94"/>
            <p:cNvSpPr>
              <a:spLocks noChangeArrowheads="1"/>
            </p:cNvSpPr>
            <p:nvPr/>
          </p:nvSpPr>
          <p:spPr bwMode="auto">
            <a:xfrm>
              <a:off x="4251" y="2342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000000"/>
                  </a:solidFill>
                </a:rPr>
                <a:t>0</a:t>
              </a:r>
              <a:endParaRPr lang="en-US" sz="2000"/>
            </a:p>
          </p:txBody>
        </p:sp>
        <p:sp>
          <p:nvSpPr>
            <p:cNvPr id="50271" name="Freeform 95"/>
            <p:cNvSpPr>
              <a:spLocks/>
            </p:cNvSpPr>
            <p:nvPr/>
          </p:nvSpPr>
          <p:spPr bwMode="auto">
            <a:xfrm>
              <a:off x="3342" y="2235"/>
              <a:ext cx="59" cy="216"/>
            </a:xfrm>
            <a:custGeom>
              <a:avLst/>
              <a:gdLst>
                <a:gd name="T0" fmla="*/ 59 w 59"/>
                <a:gd name="T1" fmla="*/ 6 h 216"/>
                <a:gd name="T2" fmla="*/ 58 w 59"/>
                <a:gd name="T3" fmla="*/ 2 h 216"/>
                <a:gd name="T4" fmla="*/ 54 w 59"/>
                <a:gd name="T5" fmla="*/ 0 h 216"/>
                <a:gd name="T6" fmla="*/ 49 w 59"/>
                <a:gd name="T7" fmla="*/ 4 h 216"/>
                <a:gd name="T8" fmla="*/ 43 w 59"/>
                <a:gd name="T9" fmla="*/ 11 h 216"/>
                <a:gd name="T10" fmla="*/ 31 w 59"/>
                <a:gd name="T11" fmla="*/ 25 h 216"/>
                <a:gd name="T12" fmla="*/ 26 w 59"/>
                <a:gd name="T13" fmla="*/ 31 h 216"/>
                <a:gd name="T14" fmla="*/ 20 w 59"/>
                <a:gd name="T15" fmla="*/ 38 h 216"/>
                <a:gd name="T16" fmla="*/ 17 w 59"/>
                <a:gd name="T17" fmla="*/ 43 h 216"/>
                <a:gd name="T18" fmla="*/ 13 w 59"/>
                <a:gd name="T19" fmla="*/ 50 h 216"/>
                <a:gd name="T20" fmla="*/ 9 w 59"/>
                <a:gd name="T21" fmla="*/ 56 h 216"/>
                <a:gd name="T22" fmla="*/ 6 w 59"/>
                <a:gd name="T23" fmla="*/ 67 h 216"/>
                <a:gd name="T24" fmla="*/ 3 w 59"/>
                <a:gd name="T25" fmla="*/ 74 h 216"/>
                <a:gd name="T26" fmla="*/ 2 w 59"/>
                <a:gd name="T27" fmla="*/ 79 h 216"/>
                <a:gd name="T28" fmla="*/ 1 w 59"/>
                <a:gd name="T29" fmla="*/ 87 h 216"/>
                <a:gd name="T30" fmla="*/ 0 w 59"/>
                <a:gd name="T31" fmla="*/ 124 h 216"/>
                <a:gd name="T32" fmla="*/ 1 w 59"/>
                <a:gd name="T33" fmla="*/ 133 h 216"/>
                <a:gd name="T34" fmla="*/ 3 w 59"/>
                <a:gd name="T35" fmla="*/ 140 h 216"/>
                <a:gd name="T36" fmla="*/ 7 w 59"/>
                <a:gd name="T37" fmla="*/ 151 h 216"/>
                <a:gd name="T38" fmla="*/ 12 w 59"/>
                <a:gd name="T39" fmla="*/ 162 h 216"/>
                <a:gd name="T40" fmla="*/ 15 w 59"/>
                <a:gd name="T41" fmla="*/ 168 h 216"/>
                <a:gd name="T42" fmla="*/ 19 w 59"/>
                <a:gd name="T43" fmla="*/ 175 h 216"/>
                <a:gd name="T44" fmla="*/ 26 w 59"/>
                <a:gd name="T45" fmla="*/ 185 h 216"/>
                <a:gd name="T46" fmla="*/ 34 w 59"/>
                <a:gd name="T47" fmla="*/ 195 h 216"/>
                <a:gd name="T48" fmla="*/ 40 w 59"/>
                <a:gd name="T49" fmla="*/ 201 h 216"/>
                <a:gd name="T50" fmla="*/ 46 w 59"/>
                <a:gd name="T51" fmla="*/ 208 h 216"/>
                <a:gd name="T52" fmla="*/ 53 w 59"/>
                <a:gd name="T53" fmla="*/ 216 h 216"/>
                <a:gd name="T54" fmla="*/ 58 w 59"/>
                <a:gd name="T55" fmla="*/ 215 h 216"/>
                <a:gd name="T56" fmla="*/ 59 w 59"/>
                <a:gd name="T57" fmla="*/ 212 h 216"/>
                <a:gd name="T58" fmla="*/ 51 w 59"/>
                <a:gd name="T59" fmla="*/ 203 h 216"/>
                <a:gd name="T60" fmla="*/ 45 w 59"/>
                <a:gd name="T61" fmla="*/ 196 h 216"/>
                <a:gd name="T62" fmla="*/ 39 w 59"/>
                <a:gd name="T63" fmla="*/ 190 h 216"/>
                <a:gd name="T64" fmla="*/ 31 w 59"/>
                <a:gd name="T65" fmla="*/ 180 h 216"/>
                <a:gd name="T66" fmla="*/ 26 w 59"/>
                <a:gd name="T67" fmla="*/ 170 h 216"/>
                <a:gd name="T68" fmla="*/ 23 w 59"/>
                <a:gd name="T69" fmla="*/ 163 h 216"/>
                <a:gd name="T70" fmla="*/ 19 w 59"/>
                <a:gd name="T71" fmla="*/ 157 h 216"/>
                <a:gd name="T72" fmla="*/ 14 w 59"/>
                <a:gd name="T73" fmla="*/ 149 h 216"/>
                <a:gd name="T74" fmla="*/ 11 w 59"/>
                <a:gd name="T75" fmla="*/ 140 h 216"/>
                <a:gd name="T76" fmla="*/ 9 w 59"/>
                <a:gd name="T77" fmla="*/ 133 h 216"/>
                <a:gd name="T78" fmla="*/ 8 w 59"/>
                <a:gd name="T79" fmla="*/ 128 h 216"/>
                <a:gd name="T80" fmla="*/ 7 w 59"/>
                <a:gd name="T81" fmla="*/ 108 h 216"/>
                <a:gd name="T82" fmla="*/ 8 w 59"/>
                <a:gd name="T83" fmla="*/ 89 h 216"/>
                <a:gd name="T84" fmla="*/ 9 w 59"/>
                <a:gd name="T85" fmla="*/ 82 h 216"/>
                <a:gd name="T86" fmla="*/ 11 w 59"/>
                <a:gd name="T87" fmla="*/ 74 h 216"/>
                <a:gd name="T88" fmla="*/ 13 w 59"/>
                <a:gd name="T89" fmla="*/ 70 h 216"/>
                <a:gd name="T90" fmla="*/ 17 w 59"/>
                <a:gd name="T91" fmla="*/ 61 h 216"/>
                <a:gd name="T92" fmla="*/ 20 w 59"/>
                <a:gd name="T93" fmla="*/ 55 h 216"/>
                <a:gd name="T94" fmla="*/ 24 w 59"/>
                <a:gd name="T95" fmla="*/ 48 h 216"/>
                <a:gd name="T96" fmla="*/ 28 w 59"/>
                <a:gd name="T97" fmla="*/ 40 h 216"/>
                <a:gd name="T98" fmla="*/ 31 w 59"/>
                <a:gd name="T99" fmla="*/ 36 h 216"/>
                <a:gd name="T100" fmla="*/ 36 w 59"/>
                <a:gd name="T101" fmla="*/ 30 h 216"/>
                <a:gd name="T102" fmla="*/ 48 w 59"/>
                <a:gd name="T103" fmla="*/ 16 h 216"/>
                <a:gd name="T104" fmla="*/ 54 w 59"/>
                <a:gd name="T105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9" h="216">
                  <a:moveTo>
                    <a:pt x="58" y="6"/>
                  </a:moveTo>
                  <a:lnTo>
                    <a:pt x="59" y="6"/>
                  </a:lnTo>
                  <a:lnTo>
                    <a:pt x="59" y="3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3" y="2"/>
                  </a:lnTo>
                  <a:lnTo>
                    <a:pt x="49" y="4"/>
                  </a:lnTo>
                  <a:lnTo>
                    <a:pt x="46" y="8"/>
                  </a:lnTo>
                  <a:lnTo>
                    <a:pt x="43" y="11"/>
                  </a:lnTo>
                  <a:lnTo>
                    <a:pt x="34" y="21"/>
                  </a:lnTo>
                  <a:lnTo>
                    <a:pt x="31" y="25"/>
                  </a:lnTo>
                  <a:lnTo>
                    <a:pt x="29" y="27"/>
                  </a:lnTo>
                  <a:lnTo>
                    <a:pt x="26" y="31"/>
                  </a:lnTo>
                  <a:lnTo>
                    <a:pt x="24" y="33"/>
                  </a:lnTo>
                  <a:lnTo>
                    <a:pt x="20" y="38"/>
                  </a:lnTo>
                  <a:lnTo>
                    <a:pt x="19" y="40"/>
                  </a:lnTo>
                  <a:lnTo>
                    <a:pt x="17" y="43"/>
                  </a:lnTo>
                  <a:lnTo>
                    <a:pt x="15" y="48"/>
                  </a:lnTo>
                  <a:lnTo>
                    <a:pt x="13" y="50"/>
                  </a:lnTo>
                  <a:lnTo>
                    <a:pt x="12" y="53"/>
                  </a:lnTo>
                  <a:lnTo>
                    <a:pt x="9" y="56"/>
                  </a:lnTo>
                  <a:lnTo>
                    <a:pt x="8" y="60"/>
                  </a:lnTo>
                  <a:lnTo>
                    <a:pt x="6" y="67"/>
                  </a:lnTo>
                  <a:lnTo>
                    <a:pt x="5" y="70"/>
                  </a:lnTo>
                  <a:lnTo>
                    <a:pt x="3" y="74"/>
                  </a:lnTo>
                  <a:lnTo>
                    <a:pt x="3" y="77"/>
                  </a:lnTo>
                  <a:lnTo>
                    <a:pt x="2" y="79"/>
                  </a:lnTo>
                  <a:lnTo>
                    <a:pt x="1" y="84"/>
                  </a:lnTo>
                  <a:lnTo>
                    <a:pt x="1" y="87"/>
                  </a:lnTo>
                  <a:lnTo>
                    <a:pt x="0" y="89"/>
                  </a:lnTo>
                  <a:lnTo>
                    <a:pt x="0" y="124"/>
                  </a:lnTo>
                  <a:lnTo>
                    <a:pt x="1" y="128"/>
                  </a:lnTo>
                  <a:lnTo>
                    <a:pt x="1" y="133"/>
                  </a:lnTo>
                  <a:lnTo>
                    <a:pt x="3" y="138"/>
                  </a:lnTo>
                  <a:lnTo>
                    <a:pt x="3" y="140"/>
                  </a:lnTo>
                  <a:lnTo>
                    <a:pt x="6" y="149"/>
                  </a:lnTo>
                  <a:lnTo>
                    <a:pt x="7" y="151"/>
                  </a:lnTo>
                  <a:lnTo>
                    <a:pt x="9" y="159"/>
                  </a:lnTo>
                  <a:lnTo>
                    <a:pt x="12" y="162"/>
                  </a:lnTo>
                  <a:lnTo>
                    <a:pt x="13" y="166"/>
                  </a:lnTo>
                  <a:lnTo>
                    <a:pt x="15" y="168"/>
                  </a:lnTo>
                  <a:lnTo>
                    <a:pt x="17" y="170"/>
                  </a:lnTo>
                  <a:lnTo>
                    <a:pt x="19" y="175"/>
                  </a:lnTo>
                  <a:lnTo>
                    <a:pt x="20" y="178"/>
                  </a:lnTo>
                  <a:lnTo>
                    <a:pt x="26" y="185"/>
                  </a:lnTo>
                  <a:lnTo>
                    <a:pt x="29" y="187"/>
                  </a:lnTo>
                  <a:lnTo>
                    <a:pt x="34" y="195"/>
                  </a:lnTo>
                  <a:lnTo>
                    <a:pt x="37" y="197"/>
                  </a:lnTo>
                  <a:lnTo>
                    <a:pt x="40" y="201"/>
                  </a:lnTo>
                  <a:lnTo>
                    <a:pt x="43" y="204"/>
                  </a:lnTo>
                  <a:lnTo>
                    <a:pt x="46" y="208"/>
                  </a:lnTo>
                  <a:lnTo>
                    <a:pt x="53" y="215"/>
                  </a:lnTo>
                  <a:lnTo>
                    <a:pt x="53" y="216"/>
                  </a:lnTo>
                  <a:lnTo>
                    <a:pt x="57" y="216"/>
                  </a:lnTo>
                  <a:lnTo>
                    <a:pt x="58" y="215"/>
                  </a:lnTo>
                  <a:lnTo>
                    <a:pt x="59" y="215"/>
                  </a:lnTo>
                  <a:lnTo>
                    <a:pt x="59" y="212"/>
                  </a:lnTo>
                  <a:lnTo>
                    <a:pt x="58" y="210"/>
                  </a:lnTo>
                  <a:lnTo>
                    <a:pt x="51" y="203"/>
                  </a:lnTo>
                  <a:lnTo>
                    <a:pt x="48" y="199"/>
                  </a:lnTo>
                  <a:lnTo>
                    <a:pt x="45" y="196"/>
                  </a:lnTo>
                  <a:lnTo>
                    <a:pt x="42" y="192"/>
                  </a:lnTo>
                  <a:lnTo>
                    <a:pt x="39" y="190"/>
                  </a:lnTo>
                  <a:lnTo>
                    <a:pt x="34" y="182"/>
                  </a:lnTo>
                  <a:lnTo>
                    <a:pt x="31" y="180"/>
                  </a:lnTo>
                  <a:lnTo>
                    <a:pt x="28" y="173"/>
                  </a:lnTo>
                  <a:lnTo>
                    <a:pt x="26" y="170"/>
                  </a:lnTo>
                  <a:lnTo>
                    <a:pt x="24" y="168"/>
                  </a:lnTo>
                  <a:lnTo>
                    <a:pt x="23" y="163"/>
                  </a:lnTo>
                  <a:lnTo>
                    <a:pt x="20" y="161"/>
                  </a:lnTo>
                  <a:lnTo>
                    <a:pt x="19" y="157"/>
                  </a:lnTo>
                  <a:lnTo>
                    <a:pt x="17" y="155"/>
                  </a:lnTo>
                  <a:lnTo>
                    <a:pt x="14" y="149"/>
                  </a:lnTo>
                  <a:lnTo>
                    <a:pt x="13" y="146"/>
                  </a:lnTo>
                  <a:lnTo>
                    <a:pt x="11" y="140"/>
                  </a:lnTo>
                  <a:lnTo>
                    <a:pt x="11" y="138"/>
                  </a:lnTo>
                  <a:lnTo>
                    <a:pt x="9" y="133"/>
                  </a:lnTo>
                  <a:lnTo>
                    <a:pt x="8" y="130"/>
                  </a:lnTo>
                  <a:lnTo>
                    <a:pt x="8" y="128"/>
                  </a:lnTo>
                  <a:lnTo>
                    <a:pt x="7" y="124"/>
                  </a:lnTo>
                  <a:lnTo>
                    <a:pt x="7" y="108"/>
                  </a:lnTo>
                  <a:lnTo>
                    <a:pt x="7" y="91"/>
                  </a:lnTo>
                  <a:lnTo>
                    <a:pt x="8" y="89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11" y="79"/>
                  </a:lnTo>
                  <a:lnTo>
                    <a:pt x="11" y="74"/>
                  </a:lnTo>
                  <a:lnTo>
                    <a:pt x="12" y="72"/>
                  </a:lnTo>
                  <a:lnTo>
                    <a:pt x="13" y="70"/>
                  </a:lnTo>
                  <a:lnTo>
                    <a:pt x="15" y="62"/>
                  </a:lnTo>
                  <a:lnTo>
                    <a:pt x="17" y="61"/>
                  </a:lnTo>
                  <a:lnTo>
                    <a:pt x="19" y="57"/>
                  </a:lnTo>
                  <a:lnTo>
                    <a:pt x="20" y="55"/>
                  </a:lnTo>
                  <a:lnTo>
                    <a:pt x="23" y="50"/>
                  </a:lnTo>
                  <a:lnTo>
                    <a:pt x="24" y="48"/>
                  </a:lnTo>
                  <a:lnTo>
                    <a:pt x="26" y="45"/>
                  </a:lnTo>
                  <a:lnTo>
                    <a:pt x="28" y="40"/>
                  </a:lnTo>
                  <a:lnTo>
                    <a:pt x="29" y="38"/>
                  </a:lnTo>
                  <a:lnTo>
                    <a:pt x="31" y="36"/>
                  </a:lnTo>
                  <a:lnTo>
                    <a:pt x="34" y="32"/>
                  </a:lnTo>
                  <a:lnTo>
                    <a:pt x="36" y="30"/>
                  </a:lnTo>
                  <a:lnTo>
                    <a:pt x="39" y="26"/>
                  </a:lnTo>
                  <a:lnTo>
                    <a:pt x="48" y="16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8" y="6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2" name="Freeform 96"/>
            <p:cNvSpPr>
              <a:spLocks/>
            </p:cNvSpPr>
            <p:nvPr/>
          </p:nvSpPr>
          <p:spPr bwMode="auto">
            <a:xfrm>
              <a:off x="3360" y="2239"/>
              <a:ext cx="38" cy="40"/>
            </a:xfrm>
            <a:custGeom>
              <a:avLst/>
              <a:gdLst>
                <a:gd name="T0" fmla="*/ 23 w 38"/>
                <a:gd name="T1" fmla="*/ 40 h 40"/>
                <a:gd name="T2" fmla="*/ 38 w 38"/>
                <a:gd name="T3" fmla="*/ 0 h 40"/>
                <a:gd name="T4" fmla="*/ 0 w 38"/>
                <a:gd name="T5" fmla="*/ 21 h 40"/>
                <a:gd name="T6" fmla="*/ 24 w 38"/>
                <a:gd name="T7" fmla="*/ 16 h 40"/>
                <a:gd name="T8" fmla="*/ 23 w 38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0">
                  <a:moveTo>
                    <a:pt x="23" y="40"/>
                  </a:moveTo>
                  <a:lnTo>
                    <a:pt x="38" y="0"/>
                  </a:lnTo>
                  <a:lnTo>
                    <a:pt x="0" y="21"/>
                  </a:lnTo>
                  <a:lnTo>
                    <a:pt x="24" y="16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3" name="Freeform 97"/>
            <p:cNvSpPr>
              <a:spLocks/>
            </p:cNvSpPr>
            <p:nvPr/>
          </p:nvSpPr>
          <p:spPr bwMode="auto">
            <a:xfrm>
              <a:off x="3356" y="2235"/>
              <a:ext cx="45" cy="48"/>
            </a:xfrm>
            <a:custGeom>
              <a:avLst/>
              <a:gdLst>
                <a:gd name="T0" fmla="*/ 23 w 45"/>
                <a:gd name="T1" fmla="*/ 44 h 48"/>
                <a:gd name="T2" fmla="*/ 23 w 45"/>
                <a:gd name="T3" fmla="*/ 45 h 48"/>
                <a:gd name="T4" fmla="*/ 25 w 45"/>
                <a:gd name="T5" fmla="*/ 47 h 48"/>
                <a:gd name="T6" fmla="*/ 25 w 45"/>
                <a:gd name="T7" fmla="*/ 48 h 48"/>
                <a:gd name="T8" fmla="*/ 28 w 45"/>
                <a:gd name="T9" fmla="*/ 48 h 48"/>
                <a:gd name="T10" fmla="*/ 29 w 45"/>
                <a:gd name="T11" fmla="*/ 47 h 48"/>
                <a:gd name="T12" fmla="*/ 31 w 45"/>
                <a:gd name="T13" fmla="*/ 47 h 48"/>
                <a:gd name="T14" fmla="*/ 31 w 45"/>
                <a:gd name="T15" fmla="*/ 45 h 48"/>
                <a:gd name="T16" fmla="*/ 45 w 45"/>
                <a:gd name="T17" fmla="*/ 5 h 48"/>
                <a:gd name="T18" fmla="*/ 45 w 45"/>
                <a:gd name="T19" fmla="*/ 3 h 48"/>
                <a:gd name="T20" fmla="*/ 43 w 45"/>
                <a:gd name="T21" fmla="*/ 0 h 48"/>
                <a:gd name="T22" fmla="*/ 40 w 45"/>
                <a:gd name="T23" fmla="*/ 0 h 48"/>
                <a:gd name="T24" fmla="*/ 3 w 45"/>
                <a:gd name="T25" fmla="*/ 21 h 48"/>
                <a:gd name="T26" fmla="*/ 1 w 45"/>
                <a:gd name="T27" fmla="*/ 22 h 48"/>
                <a:gd name="T28" fmla="*/ 0 w 45"/>
                <a:gd name="T29" fmla="*/ 22 h 48"/>
                <a:gd name="T30" fmla="*/ 0 w 45"/>
                <a:gd name="T31" fmla="*/ 26 h 48"/>
                <a:gd name="T32" fmla="*/ 1 w 45"/>
                <a:gd name="T33" fmla="*/ 27 h 48"/>
                <a:gd name="T34" fmla="*/ 1 w 45"/>
                <a:gd name="T35" fmla="*/ 28 h 48"/>
                <a:gd name="T36" fmla="*/ 5 w 45"/>
                <a:gd name="T37" fmla="*/ 28 h 48"/>
                <a:gd name="T38" fmla="*/ 29 w 45"/>
                <a:gd name="T39" fmla="*/ 23 h 48"/>
                <a:gd name="T40" fmla="*/ 25 w 45"/>
                <a:gd name="T41" fmla="*/ 20 h 48"/>
                <a:gd name="T42" fmla="*/ 23 w 45"/>
                <a:gd name="T43" fmla="*/ 44 h 48"/>
                <a:gd name="T44" fmla="*/ 31 w 45"/>
                <a:gd name="T45" fmla="*/ 44 h 48"/>
                <a:gd name="T46" fmla="*/ 32 w 45"/>
                <a:gd name="T47" fmla="*/ 20 h 48"/>
                <a:gd name="T48" fmla="*/ 32 w 45"/>
                <a:gd name="T49" fmla="*/ 19 h 48"/>
                <a:gd name="T50" fmla="*/ 31 w 45"/>
                <a:gd name="T51" fmla="*/ 17 h 48"/>
                <a:gd name="T52" fmla="*/ 29 w 45"/>
                <a:gd name="T53" fmla="*/ 16 h 48"/>
                <a:gd name="T54" fmla="*/ 28 w 45"/>
                <a:gd name="T55" fmla="*/ 16 h 48"/>
                <a:gd name="T56" fmla="*/ 27 w 45"/>
                <a:gd name="T57" fmla="*/ 16 h 48"/>
                <a:gd name="T58" fmla="*/ 3 w 45"/>
                <a:gd name="T59" fmla="*/ 21 h 48"/>
                <a:gd name="T60" fmla="*/ 5 w 45"/>
                <a:gd name="T61" fmla="*/ 28 h 48"/>
                <a:gd name="T62" fmla="*/ 43 w 45"/>
                <a:gd name="T63" fmla="*/ 8 h 48"/>
                <a:gd name="T64" fmla="*/ 38 w 45"/>
                <a:gd name="T65" fmla="*/ 3 h 48"/>
                <a:gd name="T66" fmla="*/ 23 w 45"/>
                <a:gd name="T67" fmla="*/ 43 h 48"/>
                <a:gd name="T68" fmla="*/ 31 w 45"/>
                <a:gd name="T69" fmla="*/ 44 h 48"/>
                <a:gd name="T70" fmla="*/ 23 w 45"/>
                <a:gd name="T7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48">
                  <a:moveTo>
                    <a:pt x="23" y="44"/>
                  </a:moveTo>
                  <a:lnTo>
                    <a:pt x="23" y="45"/>
                  </a:lnTo>
                  <a:lnTo>
                    <a:pt x="25" y="47"/>
                  </a:lnTo>
                  <a:lnTo>
                    <a:pt x="25" y="48"/>
                  </a:lnTo>
                  <a:lnTo>
                    <a:pt x="28" y="48"/>
                  </a:lnTo>
                  <a:lnTo>
                    <a:pt x="29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45" y="5"/>
                  </a:lnTo>
                  <a:lnTo>
                    <a:pt x="45" y="3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" y="21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28"/>
                  </a:lnTo>
                  <a:lnTo>
                    <a:pt x="29" y="23"/>
                  </a:lnTo>
                  <a:lnTo>
                    <a:pt x="25" y="20"/>
                  </a:lnTo>
                  <a:lnTo>
                    <a:pt x="23" y="44"/>
                  </a:lnTo>
                  <a:lnTo>
                    <a:pt x="31" y="44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7" y="16"/>
                  </a:lnTo>
                  <a:lnTo>
                    <a:pt x="3" y="21"/>
                  </a:lnTo>
                  <a:lnTo>
                    <a:pt x="5" y="28"/>
                  </a:lnTo>
                  <a:lnTo>
                    <a:pt x="43" y="8"/>
                  </a:lnTo>
                  <a:lnTo>
                    <a:pt x="38" y="3"/>
                  </a:lnTo>
                  <a:lnTo>
                    <a:pt x="23" y="43"/>
                  </a:lnTo>
                  <a:lnTo>
                    <a:pt x="31" y="44"/>
                  </a:lnTo>
                  <a:lnTo>
                    <a:pt x="23" y="4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4" name="Freeform 98"/>
            <p:cNvSpPr>
              <a:spLocks/>
            </p:cNvSpPr>
            <p:nvPr/>
          </p:nvSpPr>
          <p:spPr bwMode="auto">
            <a:xfrm>
              <a:off x="5304" y="2222"/>
              <a:ext cx="60" cy="216"/>
            </a:xfrm>
            <a:custGeom>
              <a:avLst/>
              <a:gdLst>
                <a:gd name="T0" fmla="*/ 60 w 60"/>
                <a:gd name="T1" fmla="*/ 6 h 216"/>
                <a:gd name="T2" fmla="*/ 59 w 60"/>
                <a:gd name="T3" fmla="*/ 1 h 216"/>
                <a:gd name="T4" fmla="*/ 55 w 60"/>
                <a:gd name="T5" fmla="*/ 0 h 216"/>
                <a:gd name="T6" fmla="*/ 50 w 60"/>
                <a:gd name="T7" fmla="*/ 4 h 216"/>
                <a:gd name="T8" fmla="*/ 44 w 60"/>
                <a:gd name="T9" fmla="*/ 11 h 216"/>
                <a:gd name="T10" fmla="*/ 32 w 60"/>
                <a:gd name="T11" fmla="*/ 24 h 216"/>
                <a:gd name="T12" fmla="*/ 27 w 60"/>
                <a:gd name="T13" fmla="*/ 30 h 216"/>
                <a:gd name="T14" fmla="*/ 21 w 60"/>
                <a:gd name="T15" fmla="*/ 38 h 216"/>
                <a:gd name="T16" fmla="*/ 17 w 60"/>
                <a:gd name="T17" fmla="*/ 43 h 216"/>
                <a:gd name="T18" fmla="*/ 14 w 60"/>
                <a:gd name="T19" fmla="*/ 50 h 216"/>
                <a:gd name="T20" fmla="*/ 10 w 60"/>
                <a:gd name="T21" fmla="*/ 56 h 216"/>
                <a:gd name="T22" fmla="*/ 6 w 60"/>
                <a:gd name="T23" fmla="*/ 67 h 216"/>
                <a:gd name="T24" fmla="*/ 4 w 60"/>
                <a:gd name="T25" fmla="*/ 74 h 216"/>
                <a:gd name="T26" fmla="*/ 3 w 60"/>
                <a:gd name="T27" fmla="*/ 79 h 216"/>
                <a:gd name="T28" fmla="*/ 2 w 60"/>
                <a:gd name="T29" fmla="*/ 86 h 216"/>
                <a:gd name="T30" fmla="*/ 0 w 60"/>
                <a:gd name="T31" fmla="*/ 124 h 216"/>
                <a:gd name="T32" fmla="*/ 2 w 60"/>
                <a:gd name="T33" fmla="*/ 132 h 216"/>
                <a:gd name="T34" fmla="*/ 4 w 60"/>
                <a:gd name="T35" fmla="*/ 140 h 216"/>
                <a:gd name="T36" fmla="*/ 8 w 60"/>
                <a:gd name="T37" fmla="*/ 151 h 216"/>
                <a:gd name="T38" fmla="*/ 12 w 60"/>
                <a:gd name="T39" fmla="*/ 162 h 216"/>
                <a:gd name="T40" fmla="*/ 16 w 60"/>
                <a:gd name="T41" fmla="*/ 168 h 216"/>
                <a:gd name="T42" fmla="*/ 20 w 60"/>
                <a:gd name="T43" fmla="*/ 175 h 216"/>
                <a:gd name="T44" fmla="*/ 27 w 60"/>
                <a:gd name="T45" fmla="*/ 185 h 216"/>
                <a:gd name="T46" fmla="*/ 34 w 60"/>
                <a:gd name="T47" fmla="*/ 194 h 216"/>
                <a:gd name="T48" fmla="*/ 40 w 60"/>
                <a:gd name="T49" fmla="*/ 200 h 216"/>
                <a:gd name="T50" fmla="*/ 46 w 60"/>
                <a:gd name="T51" fmla="*/ 208 h 216"/>
                <a:gd name="T52" fmla="*/ 54 w 60"/>
                <a:gd name="T53" fmla="*/ 216 h 216"/>
                <a:gd name="T54" fmla="*/ 59 w 60"/>
                <a:gd name="T55" fmla="*/ 215 h 216"/>
                <a:gd name="T56" fmla="*/ 60 w 60"/>
                <a:gd name="T57" fmla="*/ 211 h 216"/>
                <a:gd name="T58" fmla="*/ 51 w 60"/>
                <a:gd name="T59" fmla="*/ 203 h 216"/>
                <a:gd name="T60" fmla="*/ 45 w 60"/>
                <a:gd name="T61" fmla="*/ 195 h 216"/>
                <a:gd name="T62" fmla="*/ 39 w 60"/>
                <a:gd name="T63" fmla="*/ 189 h 216"/>
                <a:gd name="T64" fmla="*/ 32 w 60"/>
                <a:gd name="T65" fmla="*/ 180 h 216"/>
                <a:gd name="T66" fmla="*/ 27 w 60"/>
                <a:gd name="T67" fmla="*/ 170 h 216"/>
                <a:gd name="T68" fmla="*/ 23 w 60"/>
                <a:gd name="T69" fmla="*/ 163 h 216"/>
                <a:gd name="T70" fmla="*/ 20 w 60"/>
                <a:gd name="T71" fmla="*/ 157 h 216"/>
                <a:gd name="T72" fmla="*/ 15 w 60"/>
                <a:gd name="T73" fmla="*/ 148 h 216"/>
                <a:gd name="T74" fmla="*/ 11 w 60"/>
                <a:gd name="T75" fmla="*/ 140 h 216"/>
                <a:gd name="T76" fmla="*/ 10 w 60"/>
                <a:gd name="T77" fmla="*/ 132 h 216"/>
                <a:gd name="T78" fmla="*/ 9 w 60"/>
                <a:gd name="T79" fmla="*/ 128 h 216"/>
                <a:gd name="T80" fmla="*/ 8 w 60"/>
                <a:gd name="T81" fmla="*/ 108 h 216"/>
                <a:gd name="T82" fmla="*/ 9 w 60"/>
                <a:gd name="T83" fmla="*/ 89 h 216"/>
                <a:gd name="T84" fmla="*/ 10 w 60"/>
                <a:gd name="T85" fmla="*/ 81 h 216"/>
                <a:gd name="T86" fmla="*/ 11 w 60"/>
                <a:gd name="T87" fmla="*/ 74 h 216"/>
                <a:gd name="T88" fmla="*/ 14 w 60"/>
                <a:gd name="T89" fmla="*/ 69 h 216"/>
                <a:gd name="T90" fmla="*/ 17 w 60"/>
                <a:gd name="T91" fmla="*/ 61 h 216"/>
                <a:gd name="T92" fmla="*/ 21 w 60"/>
                <a:gd name="T93" fmla="*/ 55 h 216"/>
                <a:gd name="T94" fmla="*/ 25 w 60"/>
                <a:gd name="T95" fmla="*/ 47 h 216"/>
                <a:gd name="T96" fmla="*/ 28 w 60"/>
                <a:gd name="T97" fmla="*/ 40 h 216"/>
                <a:gd name="T98" fmla="*/ 32 w 60"/>
                <a:gd name="T99" fmla="*/ 35 h 216"/>
                <a:gd name="T100" fmla="*/ 37 w 60"/>
                <a:gd name="T101" fmla="*/ 29 h 216"/>
                <a:gd name="T102" fmla="*/ 49 w 60"/>
                <a:gd name="T103" fmla="*/ 16 h 216"/>
                <a:gd name="T104" fmla="*/ 55 w 60"/>
                <a:gd name="T105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216">
                  <a:moveTo>
                    <a:pt x="59" y="6"/>
                  </a:moveTo>
                  <a:lnTo>
                    <a:pt x="60" y="6"/>
                  </a:lnTo>
                  <a:lnTo>
                    <a:pt x="60" y="2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0" y="4"/>
                  </a:lnTo>
                  <a:lnTo>
                    <a:pt x="46" y="7"/>
                  </a:lnTo>
                  <a:lnTo>
                    <a:pt x="44" y="11"/>
                  </a:lnTo>
                  <a:lnTo>
                    <a:pt x="34" y="21"/>
                  </a:lnTo>
                  <a:lnTo>
                    <a:pt x="32" y="24"/>
                  </a:lnTo>
                  <a:lnTo>
                    <a:pt x="29" y="27"/>
                  </a:lnTo>
                  <a:lnTo>
                    <a:pt x="27" y="30"/>
                  </a:lnTo>
                  <a:lnTo>
                    <a:pt x="25" y="33"/>
                  </a:lnTo>
                  <a:lnTo>
                    <a:pt x="21" y="38"/>
                  </a:lnTo>
                  <a:lnTo>
                    <a:pt x="20" y="40"/>
                  </a:lnTo>
                  <a:lnTo>
                    <a:pt x="17" y="43"/>
                  </a:lnTo>
                  <a:lnTo>
                    <a:pt x="16" y="47"/>
                  </a:lnTo>
                  <a:lnTo>
                    <a:pt x="14" y="50"/>
                  </a:lnTo>
                  <a:lnTo>
                    <a:pt x="12" y="52"/>
                  </a:lnTo>
                  <a:lnTo>
                    <a:pt x="10" y="56"/>
                  </a:lnTo>
                  <a:lnTo>
                    <a:pt x="9" y="60"/>
                  </a:lnTo>
                  <a:lnTo>
                    <a:pt x="6" y="67"/>
                  </a:lnTo>
                  <a:lnTo>
                    <a:pt x="5" y="69"/>
                  </a:lnTo>
                  <a:lnTo>
                    <a:pt x="4" y="74"/>
                  </a:lnTo>
                  <a:lnTo>
                    <a:pt x="4" y="77"/>
                  </a:lnTo>
                  <a:lnTo>
                    <a:pt x="3" y="79"/>
                  </a:lnTo>
                  <a:lnTo>
                    <a:pt x="2" y="84"/>
                  </a:lnTo>
                  <a:lnTo>
                    <a:pt x="2" y="86"/>
                  </a:lnTo>
                  <a:lnTo>
                    <a:pt x="0" y="89"/>
                  </a:lnTo>
                  <a:lnTo>
                    <a:pt x="0" y="124"/>
                  </a:lnTo>
                  <a:lnTo>
                    <a:pt x="2" y="128"/>
                  </a:lnTo>
                  <a:lnTo>
                    <a:pt x="2" y="132"/>
                  </a:lnTo>
                  <a:lnTo>
                    <a:pt x="4" y="137"/>
                  </a:lnTo>
                  <a:lnTo>
                    <a:pt x="4" y="140"/>
                  </a:lnTo>
                  <a:lnTo>
                    <a:pt x="6" y="148"/>
                  </a:lnTo>
                  <a:lnTo>
                    <a:pt x="8" y="151"/>
                  </a:lnTo>
                  <a:lnTo>
                    <a:pt x="10" y="159"/>
                  </a:lnTo>
                  <a:lnTo>
                    <a:pt x="12" y="162"/>
                  </a:lnTo>
                  <a:lnTo>
                    <a:pt x="14" y="165"/>
                  </a:lnTo>
                  <a:lnTo>
                    <a:pt x="16" y="168"/>
                  </a:lnTo>
                  <a:lnTo>
                    <a:pt x="17" y="170"/>
                  </a:lnTo>
                  <a:lnTo>
                    <a:pt x="20" y="175"/>
                  </a:lnTo>
                  <a:lnTo>
                    <a:pt x="21" y="177"/>
                  </a:lnTo>
                  <a:lnTo>
                    <a:pt x="27" y="185"/>
                  </a:lnTo>
                  <a:lnTo>
                    <a:pt x="29" y="187"/>
                  </a:lnTo>
                  <a:lnTo>
                    <a:pt x="34" y="194"/>
                  </a:lnTo>
                  <a:lnTo>
                    <a:pt x="38" y="197"/>
                  </a:lnTo>
                  <a:lnTo>
                    <a:pt x="40" y="200"/>
                  </a:lnTo>
                  <a:lnTo>
                    <a:pt x="44" y="204"/>
                  </a:lnTo>
                  <a:lnTo>
                    <a:pt x="46" y="208"/>
                  </a:lnTo>
                  <a:lnTo>
                    <a:pt x="54" y="215"/>
                  </a:lnTo>
                  <a:lnTo>
                    <a:pt x="54" y="216"/>
                  </a:lnTo>
                  <a:lnTo>
                    <a:pt x="57" y="216"/>
                  </a:lnTo>
                  <a:lnTo>
                    <a:pt x="59" y="215"/>
                  </a:lnTo>
                  <a:lnTo>
                    <a:pt x="60" y="215"/>
                  </a:lnTo>
                  <a:lnTo>
                    <a:pt x="60" y="211"/>
                  </a:lnTo>
                  <a:lnTo>
                    <a:pt x="59" y="210"/>
                  </a:lnTo>
                  <a:lnTo>
                    <a:pt x="51" y="203"/>
                  </a:lnTo>
                  <a:lnTo>
                    <a:pt x="49" y="199"/>
                  </a:lnTo>
                  <a:lnTo>
                    <a:pt x="45" y="195"/>
                  </a:lnTo>
                  <a:lnTo>
                    <a:pt x="43" y="192"/>
                  </a:lnTo>
                  <a:lnTo>
                    <a:pt x="39" y="189"/>
                  </a:lnTo>
                  <a:lnTo>
                    <a:pt x="34" y="182"/>
                  </a:lnTo>
                  <a:lnTo>
                    <a:pt x="32" y="180"/>
                  </a:lnTo>
                  <a:lnTo>
                    <a:pt x="28" y="172"/>
                  </a:lnTo>
                  <a:lnTo>
                    <a:pt x="27" y="170"/>
                  </a:lnTo>
                  <a:lnTo>
                    <a:pt x="25" y="168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7"/>
                  </a:lnTo>
                  <a:lnTo>
                    <a:pt x="17" y="154"/>
                  </a:lnTo>
                  <a:lnTo>
                    <a:pt x="15" y="148"/>
                  </a:lnTo>
                  <a:lnTo>
                    <a:pt x="14" y="146"/>
                  </a:lnTo>
                  <a:lnTo>
                    <a:pt x="11" y="140"/>
                  </a:lnTo>
                  <a:lnTo>
                    <a:pt x="11" y="137"/>
                  </a:lnTo>
                  <a:lnTo>
                    <a:pt x="10" y="132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8" y="124"/>
                  </a:lnTo>
                  <a:lnTo>
                    <a:pt x="8" y="108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4"/>
                  </a:lnTo>
                  <a:lnTo>
                    <a:pt x="10" y="81"/>
                  </a:lnTo>
                  <a:lnTo>
                    <a:pt x="11" y="79"/>
                  </a:lnTo>
                  <a:lnTo>
                    <a:pt x="11" y="74"/>
                  </a:lnTo>
                  <a:lnTo>
                    <a:pt x="12" y="72"/>
                  </a:lnTo>
                  <a:lnTo>
                    <a:pt x="14" y="69"/>
                  </a:lnTo>
                  <a:lnTo>
                    <a:pt x="16" y="62"/>
                  </a:lnTo>
                  <a:lnTo>
                    <a:pt x="17" y="61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0"/>
                  </a:lnTo>
                  <a:lnTo>
                    <a:pt x="25" y="47"/>
                  </a:lnTo>
                  <a:lnTo>
                    <a:pt x="27" y="45"/>
                  </a:lnTo>
                  <a:lnTo>
                    <a:pt x="28" y="40"/>
                  </a:lnTo>
                  <a:lnTo>
                    <a:pt x="29" y="38"/>
                  </a:lnTo>
                  <a:lnTo>
                    <a:pt x="32" y="35"/>
                  </a:lnTo>
                  <a:lnTo>
                    <a:pt x="34" y="32"/>
                  </a:lnTo>
                  <a:lnTo>
                    <a:pt x="37" y="29"/>
                  </a:lnTo>
                  <a:lnTo>
                    <a:pt x="39" y="26"/>
                  </a:lnTo>
                  <a:lnTo>
                    <a:pt x="49" y="16"/>
                  </a:lnTo>
                  <a:lnTo>
                    <a:pt x="51" y="12"/>
                  </a:lnTo>
                  <a:lnTo>
                    <a:pt x="55" y="9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5" name="Freeform 99"/>
            <p:cNvSpPr>
              <a:spLocks/>
            </p:cNvSpPr>
            <p:nvPr/>
          </p:nvSpPr>
          <p:spPr bwMode="auto">
            <a:xfrm>
              <a:off x="5323" y="2394"/>
              <a:ext cx="37" cy="40"/>
            </a:xfrm>
            <a:custGeom>
              <a:avLst/>
              <a:gdLst>
                <a:gd name="T0" fmla="*/ 23 w 37"/>
                <a:gd name="T1" fmla="*/ 0 h 40"/>
                <a:gd name="T2" fmla="*/ 37 w 37"/>
                <a:gd name="T3" fmla="*/ 40 h 40"/>
                <a:gd name="T4" fmla="*/ 0 w 37"/>
                <a:gd name="T5" fmla="*/ 21 h 40"/>
                <a:gd name="T6" fmla="*/ 24 w 37"/>
                <a:gd name="T7" fmla="*/ 26 h 40"/>
                <a:gd name="T8" fmla="*/ 23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23" y="0"/>
                  </a:moveTo>
                  <a:lnTo>
                    <a:pt x="37" y="40"/>
                  </a:lnTo>
                  <a:lnTo>
                    <a:pt x="0" y="21"/>
                  </a:lnTo>
                  <a:lnTo>
                    <a:pt x="24" y="2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6" name="Freeform 100"/>
            <p:cNvSpPr>
              <a:spLocks/>
            </p:cNvSpPr>
            <p:nvPr/>
          </p:nvSpPr>
          <p:spPr bwMode="auto">
            <a:xfrm>
              <a:off x="5319" y="2391"/>
              <a:ext cx="45" cy="47"/>
            </a:xfrm>
            <a:custGeom>
              <a:avLst/>
              <a:gdLst>
                <a:gd name="T0" fmla="*/ 30 w 45"/>
                <a:gd name="T1" fmla="*/ 3 h 47"/>
                <a:gd name="T2" fmla="*/ 23 w 45"/>
                <a:gd name="T3" fmla="*/ 5 h 47"/>
                <a:gd name="T4" fmla="*/ 38 w 45"/>
                <a:gd name="T5" fmla="*/ 45 h 47"/>
                <a:gd name="T6" fmla="*/ 42 w 45"/>
                <a:gd name="T7" fmla="*/ 40 h 47"/>
                <a:gd name="T8" fmla="*/ 5 w 45"/>
                <a:gd name="T9" fmla="*/ 20 h 47"/>
                <a:gd name="T10" fmla="*/ 2 w 45"/>
                <a:gd name="T11" fmla="*/ 28 h 47"/>
                <a:gd name="T12" fmla="*/ 27 w 45"/>
                <a:gd name="T13" fmla="*/ 33 h 47"/>
                <a:gd name="T14" fmla="*/ 29 w 45"/>
                <a:gd name="T15" fmla="*/ 33 h 47"/>
                <a:gd name="T16" fmla="*/ 31 w 45"/>
                <a:gd name="T17" fmla="*/ 30 h 47"/>
                <a:gd name="T18" fmla="*/ 31 w 45"/>
                <a:gd name="T19" fmla="*/ 29 h 47"/>
                <a:gd name="T20" fmla="*/ 30 w 45"/>
                <a:gd name="T21" fmla="*/ 3 h 47"/>
                <a:gd name="T22" fmla="*/ 23 w 45"/>
                <a:gd name="T23" fmla="*/ 3 h 47"/>
                <a:gd name="T24" fmla="*/ 24 w 45"/>
                <a:gd name="T25" fmla="*/ 29 h 47"/>
                <a:gd name="T26" fmla="*/ 29 w 45"/>
                <a:gd name="T27" fmla="*/ 25 h 47"/>
                <a:gd name="T28" fmla="*/ 5 w 45"/>
                <a:gd name="T29" fmla="*/ 20 h 47"/>
                <a:gd name="T30" fmla="*/ 4 w 45"/>
                <a:gd name="T31" fmla="*/ 20 h 47"/>
                <a:gd name="T32" fmla="*/ 2 w 45"/>
                <a:gd name="T33" fmla="*/ 20 h 47"/>
                <a:gd name="T34" fmla="*/ 1 w 45"/>
                <a:gd name="T35" fmla="*/ 20 h 47"/>
                <a:gd name="T36" fmla="*/ 1 w 45"/>
                <a:gd name="T37" fmla="*/ 22 h 47"/>
                <a:gd name="T38" fmla="*/ 0 w 45"/>
                <a:gd name="T39" fmla="*/ 23 h 47"/>
                <a:gd name="T40" fmla="*/ 0 w 45"/>
                <a:gd name="T41" fmla="*/ 24 h 47"/>
                <a:gd name="T42" fmla="*/ 0 w 45"/>
                <a:gd name="T43" fmla="*/ 25 h 47"/>
                <a:gd name="T44" fmla="*/ 0 w 45"/>
                <a:gd name="T45" fmla="*/ 26 h 47"/>
                <a:gd name="T46" fmla="*/ 1 w 45"/>
                <a:gd name="T47" fmla="*/ 26 h 47"/>
                <a:gd name="T48" fmla="*/ 2 w 45"/>
                <a:gd name="T49" fmla="*/ 28 h 47"/>
                <a:gd name="T50" fmla="*/ 40 w 45"/>
                <a:gd name="T51" fmla="*/ 47 h 47"/>
                <a:gd name="T52" fmla="*/ 41 w 45"/>
                <a:gd name="T53" fmla="*/ 47 h 47"/>
                <a:gd name="T54" fmla="*/ 42 w 45"/>
                <a:gd name="T55" fmla="*/ 47 h 47"/>
                <a:gd name="T56" fmla="*/ 44 w 45"/>
                <a:gd name="T57" fmla="*/ 46 h 47"/>
                <a:gd name="T58" fmla="*/ 45 w 45"/>
                <a:gd name="T59" fmla="*/ 45 h 47"/>
                <a:gd name="T60" fmla="*/ 45 w 45"/>
                <a:gd name="T61" fmla="*/ 43 h 47"/>
                <a:gd name="T62" fmla="*/ 45 w 45"/>
                <a:gd name="T63" fmla="*/ 42 h 47"/>
                <a:gd name="T64" fmla="*/ 30 w 45"/>
                <a:gd name="T65" fmla="*/ 2 h 47"/>
                <a:gd name="T66" fmla="*/ 30 w 45"/>
                <a:gd name="T67" fmla="*/ 1 h 47"/>
                <a:gd name="T68" fmla="*/ 29 w 45"/>
                <a:gd name="T69" fmla="*/ 1 h 47"/>
                <a:gd name="T70" fmla="*/ 28 w 45"/>
                <a:gd name="T71" fmla="*/ 0 h 47"/>
                <a:gd name="T72" fmla="*/ 27 w 45"/>
                <a:gd name="T73" fmla="*/ 0 h 47"/>
                <a:gd name="T74" fmla="*/ 25 w 45"/>
                <a:gd name="T75" fmla="*/ 0 h 47"/>
                <a:gd name="T76" fmla="*/ 24 w 45"/>
                <a:gd name="T77" fmla="*/ 0 h 47"/>
                <a:gd name="T78" fmla="*/ 24 w 45"/>
                <a:gd name="T79" fmla="*/ 1 h 47"/>
                <a:gd name="T80" fmla="*/ 23 w 45"/>
                <a:gd name="T81" fmla="*/ 2 h 47"/>
                <a:gd name="T82" fmla="*/ 23 w 45"/>
                <a:gd name="T83" fmla="*/ 3 h 47"/>
                <a:gd name="T84" fmla="*/ 30 w 45"/>
                <a:gd name="T8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47">
                  <a:moveTo>
                    <a:pt x="30" y="3"/>
                  </a:moveTo>
                  <a:lnTo>
                    <a:pt x="23" y="5"/>
                  </a:lnTo>
                  <a:lnTo>
                    <a:pt x="38" y="45"/>
                  </a:lnTo>
                  <a:lnTo>
                    <a:pt x="42" y="40"/>
                  </a:lnTo>
                  <a:lnTo>
                    <a:pt x="5" y="20"/>
                  </a:lnTo>
                  <a:lnTo>
                    <a:pt x="2" y="28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0" y="3"/>
                  </a:lnTo>
                  <a:lnTo>
                    <a:pt x="23" y="3"/>
                  </a:lnTo>
                  <a:lnTo>
                    <a:pt x="24" y="29"/>
                  </a:lnTo>
                  <a:lnTo>
                    <a:pt x="29" y="25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2" y="28"/>
                  </a:lnTo>
                  <a:lnTo>
                    <a:pt x="40" y="47"/>
                  </a:lnTo>
                  <a:lnTo>
                    <a:pt x="41" y="47"/>
                  </a:lnTo>
                  <a:lnTo>
                    <a:pt x="42" y="47"/>
                  </a:lnTo>
                  <a:lnTo>
                    <a:pt x="44" y="46"/>
                  </a:lnTo>
                  <a:lnTo>
                    <a:pt x="45" y="45"/>
                  </a:lnTo>
                  <a:lnTo>
                    <a:pt x="45" y="43"/>
                  </a:lnTo>
                  <a:lnTo>
                    <a:pt x="45" y="42"/>
                  </a:lnTo>
                  <a:lnTo>
                    <a:pt x="30" y="2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1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7" name="Freeform 101"/>
            <p:cNvSpPr>
              <a:spLocks/>
            </p:cNvSpPr>
            <p:nvPr/>
          </p:nvSpPr>
          <p:spPr bwMode="auto">
            <a:xfrm>
              <a:off x="3610" y="2056"/>
              <a:ext cx="31" cy="113"/>
            </a:xfrm>
            <a:custGeom>
              <a:avLst/>
              <a:gdLst>
                <a:gd name="T0" fmla="*/ 6 w 31"/>
                <a:gd name="T1" fmla="*/ 0 h 113"/>
                <a:gd name="T2" fmla="*/ 1 w 31"/>
                <a:gd name="T3" fmla="*/ 1 h 113"/>
                <a:gd name="T4" fmla="*/ 0 w 31"/>
                <a:gd name="T5" fmla="*/ 5 h 113"/>
                <a:gd name="T6" fmla="*/ 5 w 31"/>
                <a:gd name="T7" fmla="*/ 9 h 113"/>
                <a:gd name="T8" fmla="*/ 9 w 31"/>
                <a:gd name="T9" fmla="*/ 14 h 113"/>
                <a:gd name="T10" fmla="*/ 11 w 31"/>
                <a:gd name="T11" fmla="*/ 18 h 113"/>
                <a:gd name="T12" fmla="*/ 15 w 31"/>
                <a:gd name="T13" fmla="*/ 24 h 113"/>
                <a:gd name="T14" fmla="*/ 17 w 31"/>
                <a:gd name="T15" fmla="*/ 29 h 113"/>
                <a:gd name="T16" fmla="*/ 18 w 31"/>
                <a:gd name="T17" fmla="*/ 33 h 113"/>
                <a:gd name="T18" fmla="*/ 20 w 31"/>
                <a:gd name="T19" fmla="*/ 37 h 113"/>
                <a:gd name="T20" fmla="*/ 21 w 31"/>
                <a:gd name="T21" fmla="*/ 41 h 113"/>
                <a:gd name="T22" fmla="*/ 22 w 31"/>
                <a:gd name="T23" fmla="*/ 47 h 113"/>
                <a:gd name="T24" fmla="*/ 23 w 31"/>
                <a:gd name="T25" fmla="*/ 56 h 113"/>
                <a:gd name="T26" fmla="*/ 25 w 31"/>
                <a:gd name="T27" fmla="*/ 52 h 113"/>
                <a:gd name="T28" fmla="*/ 22 w 31"/>
                <a:gd name="T29" fmla="*/ 62 h 113"/>
                <a:gd name="T30" fmla="*/ 21 w 31"/>
                <a:gd name="T31" fmla="*/ 68 h 113"/>
                <a:gd name="T32" fmla="*/ 20 w 31"/>
                <a:gd name="T33" fmla="*/ 71 h 113"/>
                <a:gd name="T34" fmla="*/ 18 w 31"/>
                <a:gd name="T35" fmla="*/ 76 h 113"/>
                <a:gd name="T36" fmla="*/ 17 w 31"/>
                <a:gd name="T37" fmla="*/ 80 h 113"/>
                <a:gd name="T38" fmla="*/ 15 w 31"/>
                <a:gd name="T39" fmla="*/ 86 h 113"/>
                <a:gd name="T40" fmla="*/ 11 w 31"/>
                <a:gd name="T41" fmla="*/ 92 h 113"/>
                <a:gd name="T42" fmla="*/ 8 w 31"/>
                <a:gd name="T43" fmla="*/ 97 h 113"/>
                <a:gd name="T44" fmla="*/ 5 w 31"/>
                <a:gd name="T45" fmla="*/ 101 h 113"/>
                <a:gd name="T46" fmla="*/ 3 w 31"/>
                <a:gd name="T47" fmla="*/ 104 h 113"/>
                <a:gd name="T48" fmla="*/ 1 w 31"/>
                <a:gd name="T49" fmla="*/ 107 h 113"/>
                <a:gd name="T50" fmla="*/ 0 w 31"/>
                <a:gd name="T51" fmla="*/ 110 h 113"/>
                <a:gd name="T52" fmla="*/ 5 w 31"/>
                <a:gd name="T53" fmla="*/ 113 h 113"/>
                <a:gd name="T54" fmla="*/ 8 w 31"/>
                <a:gd name="T55" fmla="*/ 110 h 113"/>
                <a:gd name="T56" fmla="*/ 9 w 31"/>
                <a:gd name="T57" fmla="*/ 108 h 113"/>
                <a:gd name="T58" fmla="*/ 11 w 31"/>
                <a:gd name="T59" fmla="*/ 104 h 113"/>
                <a:gd name="T60" fmla="*/ 15 w 31"/>
                <a:gd name="T61" fmla="*/ 99 h 113"/>
                <a:gd name="T62" fmla="*/ 18 w 31"/>
                <a:gd name="T63" fmla="*/ 94 h 113"/>
                <a:gd name="T64" fmla="*/ 20 w 31"/>
                <a:gd name="T65" fmla="*/ 91 h 113"/>
                <a:gd name="T66" fmla="*/ 22 w 31"/>
                <a:gd name="T67" fmla="*/ 86 h 113"/>
                <a:gd name="T68" fmla="*/ 25 w 31"/>
                <a:gd name="T69" fmla="*/ 82 h 113"/>
                <a:gd name="T70" fmla="*/ 26 w 31"/>
                <a:gd name="T71" fmla="*/ 79 h 113"/>
                <a:gd name="T72" fmla="*/ 27 w 31"/>
                <a:gd name="T73" fmla="*/ 74 h 113"/>
                <a:gd name="T74" fmla="*/ 28 w 31"/>
                <a:gd name="T75" fmla="*/ 70 h 113"/>
                <a:gd name="T76" fmla="*/ 29 w 31"/>
                <a:gd name="T77" fmla="*/ 64 h 113"/>
                <a:gd name="T78" fmla="*/ 31 w 31"/>
                <a:gd name="T79" fmla="*/ 54 h 113"/>
                <a:gd name="T80" fmla="*/ 29 w 31"/>
                <a:gd name="T81" fmla="*/ 51 h 113"/>
                <a:gd name="T82" fmla="*/ 28 w 31"/>
                <a:gd name="T83" fmla="*/ 43 h 113"/>
                <a:gd name="T84" fmla="*/ 27 w 31"/>
                <a:gd name="T85" fmla="*/ 36 h 113"/>
                <a:gd name="T86" fmla="*/ 26 w 31"/>
                <a:gd name="T87" fmla="*/ 34 h 113"/>
                <a:gd name="T88" fmla="*/ 25 w 31"/>
                <a:gd name="T89" fmla="*/ 29 h 113"/>
                <a:gd name="T90" fmla="*/ 22 w 31"/>
                <a:gd name="T91" fmla="*/ 24 h 113"/>
                <a:gd name="T92" fmla="*/ 20 w 31"/>
                <a:gd name="T93" fmla="*/ 19 h 113"/>
                <a:gd name="T94" fmla="*/ 18 w 31"/>
                <a:gd name="T95" fmla="*/ 16 h 113"/>
                <a:gd name="T96" fmla="*/ 14 w 31"/>
                <a:gd name="T97" fmla="*/ 9 h 113"/>
                <a:gd name="T98" fmla="*/ 10 w 31"/>
                <a:gd name="T99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113">
                  <a:moveTo>
                    <a:pt x="6" y="1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5"/>
                  </a:lnTo>
                  <a:lnTo>
                    <a:pt x="1" y="6"/>
                  </a:lnTo>
                  <a:lnTo>
                    <a:pt x="5" y="9"/>
                  </a:lnTo>
                  <a:lnTo>
                    <a:pt x="6" y="12"/>
                  </a:lnTo>
                  <a:lnTo>
                    <a:pt x="9" y="14"/>
                  </a:lnTo>
                  <a:lnTo>
                    <a:pt x="10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20" y="37"/>
                  </a:lnTo>
                  <a:lnTo>
                    <a:pt x="20" y="39"/>
                  </a:lnTo>
                  <a:lnTo>
                    <a:pt x="21" y="41"/>
                  </a:lnTo>
                  <a:lnTo>
                    <a:pt x="21" y="46"/>
                  </a:lnTo>
                  <a:lnTo>
                    <a:pt x="22" y="47"/>
                  </a:lnTo>
                  <a:lnTo>
                    <a:pt x="22" y="53"/>
                  </a:lnTo>
                  <a:lnTo>
                    <a:pt x="23" y="56"/>
                  </a:lnTo>
                  <a:lnTo>
                    <a:pt x="23" y="54"/>
                  </a:lnTo>
                  <a:lnTo>
                    <a:pt x="25" y="52"/>
                  </a:lnTo>
                  <a:lnTo>
                    <a:pt x="22" y="54"/>
                  </a:lnTo>
                  <a:lnTo>
                    <a:pt x="22" y="62"/>
                  </a:lnTo>
                  <a:lnTo>
                    <a:pt x="21" y="63"/>
                  </a:lnTo>
                  <a:lnTo>
                    <a:pt x="21" y="68"/>
                  </a:lnTo>
                  <a:lnTo>
                    <a:pt x="20" y="70"/>
                  </a:lnTo>
                  <a:lnTo>
                    <a:pt x="20" y="71"/>
                  </a:lnTo>
                  <a:lnTo>
                    <a:pt x="18" y="73"/>
                  </a:lnTo>
                  <a:lnTo>
                    <a:pt x="18" y="76"/>
                  </a:lnTo>
                  <a:lnTo>
                    <a:pt x="17" y="79"/>
                  </a:lnTo>
                  <a:lnTo>
                    <a:pt x="17" y="80"/>
                  </a:lnTo>
                  <a:lnTo>
                    <a:pt x="15" y="84"/>
                  </a:lnTo>
                  <a:lnTo>
                    <a:pt x="15" y="86"/>
                  </a:lnTo>
                  <a:lnTo>
                    <a:pt x="11" y="90"/>
                  </a:lnTo>
                  <a:lnTo>
                    <a:pt x="11" y="92"/>
                  </a:lnTo>
                  <a:lnTo>
                    <a:pt x="10" y="94"/>
                  </a:lnTo>
                  <a:lnTo>
                    <a:pt x="8" y="97"/>
                  </a:lnTo>
                  <a:lnTo>
                    <a:pt x="6" y="99"/>
                  </a:lnTo>
                  <a:lnTo>
                    <a:pt x="5" y="101"/>
                  </a:lnTo>
                  <a:lnTo>
                    <a:pt x="4" y="103"/>
                  </a:lnTo>
                  <a:lnTo>
                    <a:pt x="3" y="104"/>
                  </a:lnTo>
                  <a:lnTo>
                    <a:pt x="0" y="108"/>
                  </a:lnTo>
                  <a:lnTo>
                    <a:pt x="1" y="107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3" y="113"/>
                  </a:lnTo>
                  <a:lnTo>
                    <a:pt x="5" y="113"/>
                  </a:lnTo>
                  <a:lnTo>
                    <a:pt x="6" y="111"/>
                  </a:lnTo>
                  <a:lnTo>
                    <a:pt x="8" y="110"/>
                  </a:lnTo>
                  <a:lnTo>
                    <a:pt x="8" y="109"/>
                  </a:lnTo>
                  <a:lnTo>
                    <a:pt x="9" y="108"/>
                  </a:lnTo>
                  <a:lnTo>
                    <a:pt x="10" y="105"/>
                  </a:lnTo>
                  <a:lnTo>
                    <a:pt x="11" y="104"/>
                  </a:lnTo>
                  <a:lnTo>
                    <a:pt x="12" y="102"/>
                  </a:lnTo>
                  <a:lnTo>
                    <a:pt x="15" y="99"/>
                  </a:lnTo>
                  <a:lnTo>
                    <a:pt x="16" y="97"/>
                  </a:lnTo>
                  <a:lnTo>
                    <a:pt x="18" y="94"/>
                  </a:lnTo>
                  <a:lnTo>
                    <a:pt x="18" y="92"/>
                  </a:lnTo>
                  <a:lnTo>
                    <a:pt x="20" y="91"/>
                  </a:lnTo>
                  <a:lnTo>
                    <a:pt x="22" y="87"/>
                  </a:lnTo>
                  <a:lnTo>
                    <a:pt x="22" y="86"/>
                  </a:lnTo>
                  <a:lnTo>
                    <a:pt x="22" y="85"/>
                  </a:lnTo>
                  <a:lnTo>
                    <a:pt x="25" y="82"/>
                  </a:lnTo>
                  <a:lnTo>
                    <a:pt x="25" y="81"/>
                  </a:lnTo>
                  <a:lnTo>
                    <a:pt x="26" y="79"/>
                  </a:lnTo>
                  <a:lnTo>
                    <a:pt x="26" y="75"/>
                  </a:lnTo>
                  <a:lnTo>
                    <a:pt x="27" y="74"/>
                  </a:lnTo>
                  <a:lnTo>
                    <a:pt x="27" y="73"/>
                  </a:lnTo>
                  <a:lnTo>
                    <a:pt x="28" y="70"/>
                  </a:lnTo>
                  <a:lnTo>
                    <a:pt x="28" y="65"/>
                  </a:lnTo>
                  <a:lnTo>
                    <a:pt x="29" y="64"/>
                  </a:lnTo>
                  <a:lnTo>
                    <a:pt x="29" y="57"/>
                  </a:lnTo>
                  <a:lnTo>
                    <a:pt x="31" y="54"/>
                  </a:lnTo>
                  <a:lnTo>
                    <a:pt x="31" y="53"/>
                  </a:lnTo>
                  <a:lnTo>
                    <a:pt x="29" y="51"/>
                  </a:lnTo>
                  <a:lnTo>
                    <a:pt x="29" y="45"/>
                  </a:lnTo>
                  <a:lnTo>
                    <a:pt x="28" y="43"/>
                  </a:lnTo>
                  <a:lnTo>
                    <a:pt x="28" y="39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5" y="29"/>
                  </a:lnTo>
                  <a:lnTo>
                    <a:pt x="25" y="28"/>
                  </a:lnTo>
                  <a:lnTo>
                    <a:pt x="22" y="24"/>
                  </a:lnTo>
                  <a:lnTo>
                    <a:pt x="22" y="23"/>
                  </a:lnTo>
                  <a:lnTo>
                    <a:pt x="20" y="19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8" name="Freeform 102"/>
            <p:cNvSpPr>
              <a:spLocks/>
            </p:cNvSpPr>
            <p:nvPr/>
          </p:nvSpPr>
          <p:spPr bwMode="auto">
            <a:xfrm>
              <a:off x="3591" y="2152"/>
              <a:ext cx="34" cy="114"/>
            </a:xfrm>
            <a:custGeom>
              <a:avLst/>
              <a:gdLst>
                <a:gd name="T0" fmla="*/ 29 w 34"/>
                <a:gd name="T1" fmla="*/ 114 h 114"/>
                <a:gd name="T2" fmla="*/ 33 w 34"/>
                <a:gd name="T3" fmla="*/ 113 h 114"/>
                <a:gd name="T4" fmla="*/ 34 w 34"/>
                <a:gd name="T5" fmla="*/ 109 h 114"/>
                <a:gd name="T6" fmla="*/ 27 w 34"/>
                <a:gd name="T7" fmla="*/ 102 h 114"/>
                <a:gd name="T8" fmla="*/ 23 w 34"/>
                <a:gd name="T9" fmla="*/ 97 h 114"/>
                <a:gd name="T10" fmla="*/ 18 w 34"/>
                <a:gd name="T11" fmla="*/ 91 h 114"/>
                <a:gd name="T12" fmla="*/ 16 w 34"/>
                <a:gd name="T13" fmla="*/ 86 h 114"/>
                <a:gd name="T14" fmla="*/ 13 w 34"/>
                <a:gd name="T15" fmla="*/ 81 h 114"/>
                <a:gd name="T16" fmla="*/ 12 w 34"/>
                <a:gd name="T17" fmla="*/ 77 h 114"/>
                <a:gd name="T18" fmla="*/ 11 w 34"/>
                <a:gd name="T19" fmla="*/ 74 h 114"/>
                <a:gd name="T20" fmla="*/ 10 w 34"/>
                <a:gd name="T21" fmla="*/ 71 h 114"/>
                <a:gd name="T22" fmla="*/ 8 w 34"/>
                <a:gd name="T23" fmla="*/ 66 h 114"/>
                <a:gd name="T24" fmla="*/ 7 w 34"/>
                <a:gd name="T25" fmla="*/ 57 h 114"/>
                <a:gd name="T26" fmla="*/ 8 w 34"/>
                <a:gd name="T27" fmla="*/ 47 h 114"/>
                <a:gd name="T28" fmla="*/ 10 w 34"/>
                <a:gd name="T29" fmla="*/ 40 h 114"/>
                <a:gd name="T30" fmla="*/ 11 w 34"/>
                <a:gd name="T31" fmla="*/ 36 h 114"/>
                <a:gd name="T32" fmla="*/ 12 w 34"/>
                <a:gd name="T33" fmla="*/ 32 h 114"/>
                <a:gd name="T34" fmla="*/ 14 w 34"/>
                <a:gd name="T35" fmla="*/ 28 h 114"/>
                <a:gd name="T36" fmla="*/ 16 w 34"/>
                <a:gd name="T37" fmla="*/ 23 h 114"/>
                <a:gd name="T38" fmla="*/ 19 w 34"/>
                <a:gd name="T39" fmla="*/ 18 h 114"/>
                <a:gd name="T40" fmla="*/ 20 w 34"/>
                <a:gd name="T41" fmla="*/ 14 h 114"/>
                <a:gd name="T42" fmla="*/ 23 w 34"/>
                <a:gd name="T43" fmla="*/ 11 h 114"/>
                <a:gd name="T44" fmla="*/ 25 w 34"/>
                <a:gd name="T45" fmla="*/ 7 h 114"/>
                <a:gd name="T46" fmla="*/ 29 w 34"/>
                <a:gd name="T47" fmla="*/ 5 h 114"/>
                <a:gd name="T48" fmla="*/ 27 w 34"/>
                <a:gd name="T49" fmla="*/ 0 h 114"/>
                <a:gd name="T50" fmla="*/ 23 w 34"/>
                <a:gd name="T51" fmla="*/ 1 h 114"/>
                <a:gd name="T52" fmla="*/ 20 w 34"/>
                <a:gd name="T53" fmla="*/ 2 h 114"/>
                <a:gd name="T54" fmla="*/ 18 w 34"/>
                <a:gd name="T55" fmla="*/ 6 h 114"/>
                <a:gd name="T56" fmla="*/ 16 w 34"/>
                <a:gd name="T57" fmla="*/ 9 h 114"/>
                <a:gd name="T58" fmla="*/ 12 w 34"/>
                <a:gd name="T59" fmla="*/ 14 h 114"/>
                <a:gd name="T60" fmla="*/ 12 w 34"/>
                <a:gd name="T61" fmla="*/ 17 h 114"/>
                <a:gd name="T62" fmla="*/ 10 w 34"/>
                <a:gd name="T63" fmla="*/ 20 h 114"/>
                <a:gd name="T64" fmla="*/ 7 w 34"/>
                <a:gd name="T65" fmla="*/ 25 h 114"/>
                <a:gd name="T66" fmla="*/ 5 w 34"/>
                <a:gd name="T67" fmla="*/ 30 h 114"/>
                <a:gd name="T68" fmla="*/ 3 w 34"/>
                <a:gd name="T69" fmla="*/ 34 h 114"/>
                <a:gd name="T70" fmla="*/ 2 w 34"/>
                <a:gd name="T71" fmla="*/ 37 h 114"/>
                <a:gd name="T72" fmla="*/ 1 w 34"/>
                <a:gd name="T73" fmla="*/ 45 h 114"/>
                <a:gd name="T74" fmla="*/ 0 w 34"/>
                <a:gd name="T75" fmla="*/ 59 h 114"/>
                <a:gd name="T76" fmla="*/ 1 w 34"/>
                <a:gd name="T77" fmla="*/ 60 h 114"/>
                <a:gd name="T78" fmla="*/ 2 w 34"/>
                <a:gd name="T79" fmla="*/ 70 h 114"/>
                <a:gd name="T80" fmla="*/ 3 w 34"/>
                <a:gd name="T81" fmla="*/ 75 h 114"/>
                <a:gd name="T82" fmla="*/ 5 w 34"/>
                <a:gd name="T83" fmla="*/ 77 h 114"/>
                <a:gd name="T84" fmla="*/ 6 w 34"/>
                <a:gd name="T85" fmla="*/ 81 h 114"/>
                <a:gd name="T86" fmla="*/ 8 w 34"/>
                <a:gd name="T87" fmla="*/ 86 h 114"/>
                <a:gd name="T88" fmla="*/ 11 w 34"/>
                <a:gd name="T89" fmla="*/ 91 h 114"/>
                <a:gd name="T90" fmla="*/ 13 w 34"/>
                <a:gd name="T91" fmla="*/ 96 h 114"/>
                <a:gd name="T92" fmla="*/ 18 w 34"/>
                <a:gd name="T93" fmla="*/ 102 h 114"/>
                <a:gd name="T94" fmla="*/ 22 w 34"/>
                <a:gd name="T95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114">
                  <a:moveTo>
                    <a:pt x="28" y="113"/>
                  </a:moveTo>
                  <a:lnTo>
                    <a:pt x="29" y="114"/>
                  </a:lnTo>
                  <a:lnTo>
                    <a:pt x="33" y="114"/>
                  </a:lnTo>
                  <a:lnTo>
                    <a:pt x="33" y="113"/>
                  </a:lnTo>
                  <a:lnTo>
                    <a:pt x="34" y="113"/>
                  </a:lnTo>
                  <a:lnTo>
                    <a:pt x="34" y="109"/>
                  </a:lnTo>
                  <a:lnTo>
                    <a:pt x="33" y="108"/>
                  </a:lnTo>
                  <a:lnTo>
                    <a:pt x="27" y="102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2" y="94"/>
                  </a:lnTo>
                  <a:lnTo>
                    <a:pt x="18" y="91"/>
                  </a:lnTo>
                  <a:lnTo>
                    <a:pt x="18" y="88"/>
                  </a:lnTo>
                  <a:lnTo>
                    <a:pt x="16" y="86"/>
                  </a:lnTo>
                  <a:lnTo>
                    <a:pt x="16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2" y="77"/>
                  </a:lnTo>
                  <a:lnTo>
                    <a:pt x="12" y="75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8" y="66"/>
                  </a:lnTo>
                  <a:lnTo>
                    <a:pt x="8" y="59"/>
                  </a:lnTo>
                  <a:lnTo>
                    <a:pt x="7" y="57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8" y="41"/>
                  </a:lnTo>
                  <a:lnTo>
                    <a:pt x="10" y="40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5"/>
                  </a:lnTo>
                  <a:lnTo>
                    <a:pt x="16" y="23"/>
                  </a:lnTo>
                  <a:lnTo>
                    <a:pt x="17" y="22"/>
                  </a:lnTo>
                  <a:lnTo>
                    <a:pt x="19" y="18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4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9" y="5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1" y="39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4"/>
                  </a:lnTo>
                  <a:lnTo>
                    <a:pt x="3" y="75"/>
                  </a:lnTo>
                  <a:lnTo>
                    <a:pt x="3" y="76"/>
                  </a:lnTo>
                  <a:lnTo>
                    <a:pt x="5" y="77"/>
                  </a:lnTo>
                  <a:lnTo>
                    <a:pt x="5" y="80"/>
                  </a:lnTo>
                  <a:lnTo>
                    <a:pt x="6" y="81"/>
                  </a:lnTo>
                  <a:lnTo>
                    <a:pt x="6" y="82"/>
                  </a:lnTo>
                  <a:lnTo>
                    <a:pt x="8" y="86"/>
                  </a:lnTo>
                  <a:lnTo>
                    <a:pt x="8" y="87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3" y="96"/>
                  </a:lnTo>
                  <a:lnTo>
                    <a:pt x="17" y="99"/>
                  </a:lnTo>
                  <a:lnTo>
                    <a:pt x="18" y="102"/>
                  </a:lnTo>
                  <a:lnTo>
                    <a:pt x="20" y="104"/>
                  </a:lnTo>
                  <a:lnTo>
                    <a:pt x="22" y="106"/>
                  </a:lnTo>
                  <a:lnTo>
                    <a:pt x="28" y="11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79" name="Freeform 103"/>
            <p:cNvSpPr>
              <a:spLocks/>
            </p:cNvSpPr>
            <p:nvPr/>
          </p:nvSpPr>
          <p:spPr bwMode="auto">
            <a:xfrm>
              <a:off x="3591" y="1953"/>
              <a:ext cx="34" cy="114"/>
            </a:xfrm>
            <a:custGeom>
              <a:avLst/>
              <a:gdLst>
                <a:gd name="T0" fmla="*/ 29 w 34"/>
                <a:gd name="T1" fmla="*/ 114 h 114"/>
                <a:gd name="T2" fmla="*/ 33 w 34"/>
                <a:gd name="T3" fmla="*/ 112 h 114"/>
                <a:gd name="T4" fmla="*/ 34 w 34"/>
                <a:gd name="T5" fmla="*/ 109 h 114"/>
                <a:gd name="T6" fmla="*/ 27 w 34"/>
                <a:gd name="T7" fmla="*/ 102 h 114"/>
                <a:gd name="T8" fmla="*/ 23 w 34"/>
                <a:gd name="T9" fmla="*/ 97 h 114"/>
                <a:gd name="T10" fmla="*/ 18 w 34"/>
                <a:gd name="T11" fmla="*/ 91 h 114"/>
                <a:gd name="T12" fmla="*/ 16 w 34"/>
                <a:gd name="T13" fmla="*/ 86 h 114"/>
                <a:gd name="T14" fmla="*/ 13 w 34"/>
                <a:gd name="T15" fmla="*/ 81 h 114"/>
                <a:gd name="T16" fmla="*/ 12 w 34"/>
                <a:gd name="T17" fmla="*/ 77 h 114"/>
                <a:gd name="T18" fmla="*/ 11 w 34"/>
                <a:gd name="T19" fmla="*/ 74 h 114"/>
                <a:gd name="T20" fmla="*/ 10 w 34"/>
                <a:gd name="T21" fmla="*/ 71 h 114"/>
                <a:gd name="T22" fmla="*/ 8 w 34"/>
                <a:gd name="T23" fmla="*/ 66 h 114"/>
                <a:gd name="T24" fmla="*/ 7 w 34"/>
                <a:gd name="T25" fmla="*/ 57 h 114"/>
                <a:gd name="T26" fmla="*/ 8 w 34"/>
                <a:gd name="T27" fmla="*/ 47 h 114"/>
                <a:gd name="T28" fmla="*/ 10 w 34"/>
                <a:gd name="T29" fmla="*/ 40 h 114"/>
                <a:gd name="T30" fmla="*/ 11 w 34"/>
                <a:gd name="T31" fmla="*/ 36 h 114"/>
                <a:gd name="T32" fmla="*/ 12 w 34"/>
                <a:gd name="T33" fmla="*/ 32 h 114"/>
                <a:gd name="T34" fmla="*/ 14 w 34"/>
                <a:gd name="T35" fmla="*/ 28 h 114"/>
                <a:gd name="T36" fmla="*/ 16 w 34"/>
                <a:gd name="T37" fmla="*/ 23 h 114"/>
                <a:gd name="T38" fmla="*/ 19 w 34"/>
                <a:gd name="T39" fmla="*/ 18 h 114"/>
                <a:gd name="T40" fmla="*/ 20 w 34"/>
                <a:gd name="T41" fmla="*/ 14 h 114"/>
                <a:gd name="T42" fmla="*/ 23 w 34"/>
                <a:gd name="T43" fmla="*/ 11 h 114"/>
                <a:gd name="T44" fmla="*/ 25 w 34"/>
                <a:gd name="T45" fmla="*/ 7 h 114"/>
                <a:gd name="T46" fmla="*/ 29 w 34"/>
                <a:gd name="T47" fmla="*/ 4 h 114"/>
                <a:gd name="T48" fmla="*/ 27 w 34"/>
                <a:gd name="T49" fmla="*/ 0 h 114"/>
                <a:gd name="T50" fmla="*/ 23 w 34"/>
                <a:gd name="T51" fmla="*/ 1 h 114"/>
                <a:gd name="T52" fmla="*/ 20 w 34"/>
                <a:gd name="T53" fmla="*/ 2 h 114"/>
                <a:gd name="T54" fmla="*/ 18 w 34"/>
                <a:gd name="T55" fmla="*/ 6 h 114"/>
                <a:gd name="T56" fmla="*/ 16 w 34"/>
                <a:gd name="T57" fmla="*/ 9 h 114"/>
                <a:gd name="T58" fmla="*/ 12 w 34"/>
                <a:gd name="T59" fmla="*/ 14 h 114"/>
                <a:gd name="T60" fmla="*/ 12 w 34"/>
                <a:gd name="T61" fmla="*/ 17 h 114"/>
                <a:gd name="T62" fmla="*/ 10 w 34"/>
                <a:gd name="T63" fmla="*/ 20 h 114"/>
                <a:gd name="T64" fmla="*/ 7 w 34"/>
                <a:gd name="T65" fmla="*/ 25 h 114"/>
                <a:gd name="T66" fmla="*/ 5 w 34"/>
                <a:gd name="T67" fmla="*/ 30 h 114"/>
                <a:gd name="T68" fmla="*/ 3 w 34"/>
                <a:gd name="T69" fmla="*/ 34 h 114"/>
                <a:gd name="T70" fmla="*/ 2 w 34"/>
                <a:gd name="T71" fmla="*/ 37 h 114"/>
                <a:gd name="T72" fmla="*/ 1 w 34"/>
                <a:gd name="T73" fmla="*/ 45 h 114"/>
                <a:gd name="T74" fmla="*/ 0 w 34"/>
                <a:gd name="T75" fmla="*/ 59 h 114"/>
                <a:gd name="T76" fmla="*/ 1 w 34"/>
                <a:gd name="T77" fmla="*/ 60 h 114"/>
                <a:gd name="T78" fmla="*/ 2 w 34"/>
                <a:gd name="T79" fmla="*/ 70 h 114"/>
                <a:gd name="T80" fmla="*/ 3 w 34"/>
                <a:gd name="T81" fmla="*/ 75 h 114"/>
                <a:gd name="T82" fmla="*/ 5 w 34"/>
                <a:gd name="T83" fmla="*/ 77 h 114"/>
                <a:gd name="T84" fmla="*/ 6 w 34"/>
                <a:gd name="T85" fmla="*/ 81 h 114"/>
                <a:gd name="T86" fmla="*/ 8 w 34"/>
                <a:gd name="T87" fmla="*/ 86 h 114"/>
                <a:gd name="T88" fmla="*/ 11 w 34"/>
                <a:gd name="T89" fmla="*/ 91 h 114"/>
                <a:gd name="T90" fmla="*/ 13 w 34"/>
                <a:gd name="T91" fmla="*/ 95 h 114"/>
                <a:gd name="T92" fmla="*/ 18 w 34"/>
                <a:gd name="T93" fmla="*/ 102 h 114"/>
                <a:gd name="T94" fmla="*/ 22 w 34"/>
                <a:gd name="T95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114">
                  <a:moveTo>
                    <a:pt x="28" y="112"/>
                  </a:moveTo>
                  <a:lnTo>
                    <a:pt x="29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4" y="112"/>
                  </a:lnTo>
                  <a:lnTo>
                    <a:pt x="34" y="109"/>
                  </a:lnTo>
                  <a:lnTo>
                    <a:pt x="33" y="108"/>
                  </a:lnTo>
                  <a:lnTo>
                    <a:pt x="27" y="102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2" y="94"/>
                  </a:lnTo>
                  <a:lnTo>
                    <a:pt x="18" y="91"/>
                  </a:lnTo>
                  <a:lnTo>
                    <a:pt x="18" y="88"/>
                  </a:lnTo>
                  <a:lnTo>
                    <a:pt x="16" y="86"/>
                  </a:lnTo>
                  <a:lnTo>
                    <a:pt x="16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2" y="77"/>
                  </a:lnTo>
                  <a:lnTo>
                    <a:pt x="12" y="75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8" y="66"/>
                  </a:lnTo>
                  <a:lnTo>
                    <a:pt x="8" y="59"/>
                  </a:lnTo>
                  <a:lnTo>
                    <a:pt x="7" y="57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8" y="41"/>
                  </a:lnTo>
                  <a:lnTo>
                    <a:pt x="10" y="40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5"/>
                  </a:lnTo>
                  <a:lnTo>
                    <a:pt x="16" y="23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4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1" y="38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4"/>
                  </a:lnTo>
                  <a:lnTo>
                    <a:pt x="3" y="75"/>
                  </a:lnTo>
                  <a:lnTo>
                    <a:pt x="3" y="76"/>
                  </a:lnTo>
                  <a:lnTo>
                    <a:pt x="5" y="77"/>
                  </a:lnTo>
                  <a:lnTo>
                    <a:pt x="5" y="80"/>
                  </a:lnTo>
                  <a:lnTo>
                    <a:pt x="6" y="81"/>
                  </a:lnTo>
                  <a:lnTo>
                    <a:pt x="6" y="82"/>
                  </a:lnTo>
                  <a:lnTo>
                    <a:pt x="8" y="86"/>
                  </a:lnTo>
                  <a:lnTo>
                    <a:pt x="8" y="87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3" y="95"/>
                  </a:lnTo>
                  <a:lnTo>
                    <a:pt x="17" y="99"/>
                  </a:lnTo>
                  <a:lnTo>
                    <a:pt x="18" y="102"/>
                  </a:lnTo>
                  <a:lnTo>
                    <a:pt x="20" y="104"/>
                  </a:lnTo>
                  <a:lnTo>
                    <a:pt x="22" y="106"/>
                  </a:lnTo>
                  <a:lnTo>
                    <a:pt x="28" y="11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0" name="Freeform 104"/>
            <p:cNvSpPr>
              <a:spLocks/>
            </p:cNvSpPr>
            <p:nvPr/>
          </p:nvSpPr>
          <p:spPr bwMode="auto">
            <a:xfrm>
              <a:off x="3582" y="1956"/>
              <a:ext cx="34" cy="42"/>
            </a:xfrm>
            <a:custGeom>
              <a:avLst/>
              <a:gdLst>
                <a:gd name="T0" fmla="*/ 0 w 34"/>
                <a:gd name="T1" fmla="*/ 25 h 42"/>
                <a:gd name="T2" fmla="*/ 34 w 34"/>
                <a:gd name="T3" fmla="*/ 0 h 42"/>
                <a:gd name="T4" fmla="*/ 26 w 34"/>
                <a:gd name="T5" fmla="*/ 42 h 42"/>
                <a:gd name="T6" fmla="*/ 23 w 34"/>
                <a:gd name="T7" fmla="*/ 17 h 42"/>
                <a:gd name="T8" fmla="*/ 0 w 34"/>
                <a:gd name="T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2">
                  <a:moveTo>
                    <a:pt x="0" y="25"/>
                  </a:moveTo>
                  <a:lnTo>
                    <a:pt x="34" y="0"/>
                  </a:lnTo>
                  <a:lnTo>
                    <a:pt x="26" y="42"/>
                  </a:lnTo>
                  <a:lnTo>
                    <a:pt x="23" y="17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1" name="Freeform 105"/>
            <p:cNvSpPr>
              <a:spLocks/>
            </p:cNvSpPr>
            <p:nvPr/>
          </p:nvSpPr>
          <p:spPr bwMode="auto">
            <a:xfrm>
              <a:off x="3579" y="1953"/>
              <a:ext cx="41" cy="48"/>
            </a:xfrm>
            <a:custGeom>
              <a:avLst/>
              <a:gdLst>
                <a:gd name="T0" fmla="*/ 2 w 41"/>
                <a:gd name="T1" fmla="*/ 24 h 48"/>
                <a:gd name="T2" fmla="*/ 6 w 41"/>
                <a:gd name="T3" fmla="*/ 30 h 48"/>
                <a:gd name="T4" fmla="*/ 40 w 41"/>
                <a:gd name="T5" fmla="*/ 6 h 48"/>
                <a:gd name="T6" fmla="*/ 34 w 41"/>
                <a:gd name="T7" fmla="*/ 2 h 48"/>
                <a:gd name="T8" fmla="*/ 25 w 41"/>
                <a:gd name="T9" fmla="*/ 43 h 48"/>
                <a:gd name="T10" fmla="*/ 32 w 41"/>
                <a:gd name="T11" fmla="*/ 45 h 48"/>
                <a:gd name="T12" fmla="*/ 30 w 41"/>
                <a:gd name="T13" fmla="*/ 20 h 48"/>
                <a:gd name="T14" fmla="*/ 30 w 41"/>
                <a:gd name="T15" fmla="*/ 19 h 48"/>
                <a:gd name="T16" fmla="*/ 28 w 41"/>
                <a:gd name="T17" fmla="*/ 17 h 48"/>
                <a:gd name="T18" fmla="*/ 25 w 41"/>
                <a:gd name="T19" fmla="*/ 17 h 48"/>
                <a:gd name="T20" fmla="*/ 2 w 41"/>
                <a:gd name="T21" fmla="*/ 24 h 48"/>
                <a:gd name="T22" fmla="*/ 5 w 41"/>
                <a:gd name="T23" fmla="*/ 31 h 48"/>
                <a:gd name="T24" fmla="*/ 28 w 41"/>
                <a:gd name="T25" fmla="*/ 24 h 48"/>
                <a:gd name="T26" fmla="*/ 23 w 41"/>
                <a:gd name="T27" fmla="*/ 20 h 48"/>
                <a:gd name="T28" fmla="*/ 25 w 41"/>
                <a:gd name="T29" fmla="*/ 45 h 48"/>
                <a:gd name="T30" fmla="*/ 25 w 41"/>
                <a:gd name="T31" fmla="*/ 46 h 48"/>
                <a:gd name="T32" fmla="*/ 25 w 41"/>
                <a:gd name="T33" fmla="*/ 47 h 48"/>
                <a:gd name="T34" fmla="*/ 26 w 41"/>
                <a:gd name="T35" fmla="*/ 47 h 48"/>
                <a:gd name="T36" fmla="*/ 28 w 41"/>
                <a:gd name="T37" fmla="*/ 48 h 48"/>
                <a:gd name="T38" fmla="*/ 29 w 41"/>
                <a:gd name="T39" fmla="*/ 48 h 48"/>
                <a:gd name="T40" fmla="*/ 30 w 41"/>
                <a:gd name="T41" fmla="*/ 48 h 48"/>
                <a:gd name="T42" fmla="*/ 31 w 41"/>
                <a:gd name="T43" fmla="*/ 48 h 48"/>
                <a:gd name="T44" fmla="*/ 31 w 41"/>
                <a:gd name="T45" fmla="*/ 47 h 48"/>
                <a:gd name="T46" fmla="*/ 32 w 41"/>
                <a:gd name="T47" fmla="*/ 46 h 48"/>
                <a:gd name="T48" fmla="*/ 41 w 41"/>
                <a:gd name="T49" fmla="*/ 4 h 48"/>
                <a:gd name="T50" fmla="*/ 41 w 41"/>
                <a:gd name="T51" fmla="*/ 3 h 48"/>
                <a:gd name="T52" fmla="*/ 41 w 41"/>
                <a:gd name="T53" fmla="*/ 2 h 48"/>
                <a:gd name="T54" fmla="*/ 40 w 41"/>
                <a:gd name="T55" fmla="*/ 1 h 48"/>
                <a:gd name="T56" fmla="*/ 39 w 41"/>
                <a:gd name="T57" fmla="*/ 0 h 48"/>
                <a:gd name="T58" fmla="*/ 37 w 41"/>
                <a:gd name="T59" fmla="*/ 0 h 48"/>
                <a:gd name="T60" fmla="*/ 36 w 41"/>
                <a:gd name="T61" fmla="*/ 0 h 48"/>
                <a:gd name="T62" fmla="*/ 35 w 41"/>
                <a:gd name="T63" fmla="*/ 1 h 48"/>
                <a:gd name="T64" fmla="*/ 1 w 41"/>
                <a:gd name="T65" fmla="*/ 25 h 48"/>
                <a:gd name="T66" fmla="*/ 0 w 41"/>
                <a:gd name="T67" fmla="*/ 26 h 48"/>
                <a:gd name="T68" fmla="*/ 0 w 41"/>
                <a:gd name="T69" fmla="*/ 28 h 48"/>
                <a:gd name="T70" fmla="*/ 0 w 41"/>
                <a:gd name="T71" fmla="*/ 29 h 48"/>
                <a:gd name="T72" fmla="*/ 0 w 41"/>
                <a:gd name="T73" fmla="*/ 30 h 48"/>
                <a:gd name="T74" fmla="*/ 1 w 41"/>
                <a:gd name="T75" fmla="*/ 30 h 48"/>
                <a:gd name="T76" fmla="*/ 2 w 41"/>
                <a:gd name="T77" fmla="*/ 31 h 48"/>
                <a:gd name="T78" fmla="*/ 3 w 41"/>
                <a:gd name="T79" fmla="*/ 31 h 48"/>
                <a:gd name="T80" fmla="*/ 5 w 41"/>
                <a:gd name="T81" fmla="*/ 31 h 48"/>
                <a:gd name="T82" fmla="*/ 2 w 41"/>
                <a:gd name="T8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" h="48">
                  <a:moveTo>
                    <a:pt x="2" y="24"/>
                  </a:moveTo>
                  <a:lnTo>
                    <a:pt x="6" y="30"/>
                  </a:lnTo>
                  <a:lnTo>
                    <a:pt x="40" y="6"/>
                  </a:lnTo>
                  <a:lnTo>
                    <a:pt x="34" y="2"/>
                  </a:lnTo>
                  <a:lnTo>
                    <a:pt x="25" y="43"/>
                  </a:lnTo>
                  <a:lnTo>
                    <a:pt x="32" y="45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2" y="24"/>
                  </a:lnTo>
                  <a:lnTo>
                    <a:pt x="5" y="31"/>
                  </a:lnTo>
                  <a:lnTo>
                    <a:pt x="28" y="24"/>
                  </a:lnTo>
                  <a:lnTo>
                    <a:pt x="23" y="20"/>
                  </a:lnTo>
                  <a:lnTo>
                    <a:pt x="25" y="45"/>
                  </a:lnTo>
                  <a:lnTo>
                    <a:pt x="25" y="46"/>
                  </a:lnTo>
                  <a:lnTo>
                    <a:pt x="25" y="47"/>
                  </a:lnTo>
                  <a:lnTo>
                    <a:pt x="26" y="47"/>
                  </a:lnTo>
                  <a:lnTo>
                    <a:pt x="28" y="48"/>
                  </a:lnTo>
                  <a:lnTo>
                    <a:pt x="29" y="48"/>
                  </a:lnTo>
                  <a:lnTo>
                    <a:pt x="30" y="48"/>
                  </a:lnTo>
                  <a:lnTo>
                    <a:pt x="31" y="48"/>
                  </a:lnTo>
                  <a:lnTo>
                    <a:pt x="31" y="47"/>
                  </a:lnTo>
                  <a:lnTo>
                    <a:pt x="32" y="46"/>
                  </a:lnTo>
                  <a:lnTo>
                    <a:pt x="41" y="4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1" y="25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1" y="30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3" name="Freeform 107"/>
            <p:cNvSpPr>
              <a:spLocks/>
            </p:cNvSpPr>
            <p:nvPr/>
          </p:nvSpPr>
          <p:spPr bwMode="auto">
            <a:xfrm>
              <a:off x="3400" y="2441"/>
              <a:ext cx="140" cy="222"/>
            </a:xfrm>
            <a:custGeom>
              <a:avLst/>
              <a:gdLst>
                <a:gd name="T0" fmla="*/ 140 w 140"/>
                <a:gd name="T1" fmla="*/ 4 h 222"/>
                <a:gd name="T2" fmla="*/ 137 w 140"/>
                <a:gd name="T3" fmla="*/ 0 h 222"/>
                <a:gd name="T4" fmla="*/ 136 w 140"/>
                <a:gd name="T5" fmla="*/ 0 h 222"/>
                <a:gd name="T6" fmla="*/ 129 w 140"/>
                <a:gd name="T7" fmla="*/ 1 h 222"/>
                <a:gd name="T8" fmla="*/ 122 w 140"/>
                <a:gd name="T9" fmla="*/ 2 h 222"/>
                <a:gd name="T10" fmla="*/ 115 w 140"/>
                <a:gd name="T11" fmla="*/ 4 h 222"/>
                <a:gd name="T12" fmla="*/ 109 w 140"/>
                <a:gd name="T13" fmla="*/ 7 h 222"/>
                <a:gd name="T14" fmla="*/ 101 w 140"/>
                <a:gd name="T15" fmla="*/ 10 h 222"/>
                <a:gd name="T16" fmla="*/ 95 w 140"/>
                <a:gd name="T17" fmla="*/ 15 h 222"/>
                <a:gd name="T18" fmla="*/ 89 w 140"/>
                <a:gd name="T19" fmla="*/ 17 h 222"/>
                <a:gd name="T20" fmla="*/ 81 w 140"/>
                <a:gd name="T21" fmla="*/ 24 h 222"/>
                <a:gd name="T22" fmla="*/ 60 w 140"/>
                <a:gd name="T23" fmla="*/ 47 h 222"/>
                <a:gd name="T24" fmla="*/ 55 w 140"/>
                <a:gd name="T25" fmla="*/ 53 h 222"/>
                <a:gd name="T26" fmla="*/ 50 w 140"/>
                <a:gd name="T27" fmla="*/ 60 h 222"/>
                <a:gd name="T28" fmla="*/ 49 w 140"/>
                <a:gd name="T29" fmla="*/ 63 h 222"/>
                <a:gd name="T30" fmla="*/ 47 w 140"/>
                <a:gd name="T31" fmla="*/ 65 h 222"/>
                <a:gd name="T32" fmla="*/ 38 w 140"/>
                <a:gd name="T33" fmla="*/ 81 h 222"/>
                <a:gd name="T34" fmla="*/ 33 w 140"/>
                <a:gd name="T35" fmla="*/ 89 h 222"/>
                <a:gd name="T36" fmla="*/ 29 w 140"/>
                <a:gd name="T37" fmla="*/ 98 h 222"/>
                <a:gd name="T38" fmla="*/ 27 w 140"/>
                <a:gd name="T39" fmla="*/ 106 h 222"/>
                <a:gd name="T40" fmla="*/ 22 w 140"/>
                <a:gd name="T41" fmla="*/ 120 h 222"/>
                <a:gd name="T42" fmla="*/ 18 w 140"/>
                <a:gd name="T43" fmla="*/ 129 h 222"/>
                <a:gd name="T44" fmla="*/ 16 w 140"/>
                <a:gd name="T45" fmla="*/ 139 h 222"/>
                <a:gd name="T46" fmla="*/ 10 w 140"/>
                <a:gd name="T47" fmla="*/ 159 h 222"/>
                <a:gd name="T48" fmla="*/ 7 w 140"/>
                <a:gd name="T49" fmla="*/ 169 h 222"/>
                <a:gd name="T50" fmla="*/ 5 w 140"/>
                <a:gd name="T51" fmla="*/ 188 h 222"/>
                <a:gd name="T52" fmla="*/ 0 w 140"/>
                <a:gd name="T53" fmla="*/ 211 h 222"/>
                <a:gd name="T54" fmla="*/ 2 w 140"/>
                <a:gd name="T55" fmla="*/ 222 h 222"/>
                <a:gd name="T56" fmla="*/ 7 w 140"/>
                <a:gd name="T57" fmla="*/ 219 h 222"/>
                <a:gd name="T58" fmla="*/ 7 w 140"/>
                <a:gd name="T59" fmla="*/ 211 h 222"/>
                <a:gd name="T60" fmla="*/ 12 w 140"/>
                <a:gd name="T61" fmla="*/ 188 h 222"/>
                <a:gd name="T62" fmla="*/ 13 w 140"/>
                <a:gd name="T63" fmla="*/ 178 h 222"/>
                <a:gd name="T64" fmla="*/ 16 w 140"/>
                <a:gd name="T65" fmla="*/ 167 h 222"/>
                <a:gd name="T66" fmla="*/ 21 w 140"/>
                <a:gd name="T67" fmla="*/ 146 h 222"/>
                <a:gd name="T68" fmla="*/ 24 w 140"/>
                <a:gd name="T69" fmla="*/ 136 h 222"/>
                <a:gd name="T70" fmla="*/ 27 w 140"/>
                <a:gd name="T71" fmla="*/ 127 h 222"/>
                <a:gd name="T72" fmla="*/ 32 w 140"/>
                <a:gd name="T73" fmla="*/ 112 h 222"/>
                <a:gd name="T74" fmla="*/ 35 w 140"/>
                <a:gd name="T75" fmla="*/ 104 h 222"/>
                <a:gd name="T76" fmla="*/ 39 w 140"/>
                <a:gd name="T77" fmla="*/ 95 h 222"/>
                <a:gd name="T78" fmla="*/ 43 w 140"/>
                <a:gd name="T79" fmla="*/ 89 h 222"/>
                <a:gd name="T80" fmla="*/ 46 w 140"/>
                <a:gd name="T81" fmla="*/ 80 h 222"/>
                <a:gd name="T82" fmla="*/ 55 w 140"/>
                <a:gd name="T83" fmla="*/ 68 h 222"/>
                <a:gd name="T84" fmla="*/ 56 w 140"/>
                <a:gd name="T85" fmla="*/ 66 h 222"/>
                <a:gd name="T86" fmla="*/ 58 w 140"/>
                <a:gd name="T87" fmla="*/ 60 h 222"/>
                <a:gd name="T88" fmla="*/ 63 w 140"/>
                <a:gd name="T89" fmla="*/ 54 h 222"/>
                <a:gd name="T90" fmla="*/ 67 w 140"/>
                <a:gd name="T91" fmla="*/ 48 h 222"/>
                <a:gd name="T92" fmla="*/ 89 w 140"/>
                <a:gd name="T93" fmla="*/ 27 h 222"/>
                <a:gd name="T94" fmla="*/ 96 w 140"/>
                <a:gd name="T95" fmla="*/ 23 h 222"/>
                <a:gd name="T96" fmla="*/ 102 w 140"/>
                <a:gd name="T97" fmla="*/ 18 h 222"/>
                <a:gd name="T98" fmla="*/ 107 w 140"/>
                <a:gd name="T99" fmla="*/ 17 h 222"/>
                <a:gd name="T100" fmla="*/ 115 w 140"/>
                <a:gd name="T101" fmla="*/ 13 h 222"/>
                <a:gd name="T102" fmla="*/ 122 w 140"/>
                <a:gd name="T103" fmla="*/ 10 h 222"/>
                <a:gd name="T104" fmla="*/ 126 w 140"/>
                <a:gd name="T105" fmla="*/ 8 h 222"/>
                <a:gd name="T106" fmla="*/ 132 w 140"/>
                <a:gd name="T107" fmla="*/ 7 h 222"/>
                <a:gd name="T108" fmla="*/ 137 w 140"/>
                <a:gd name="T109" fmla="*/ 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" h="222">
                  <a:moveTo>
                    <a:pt x="137" y="7"/>
                  </a:moveTo>
                  <a:lnTo>
                    <a:pt x="140" y="4"/>
                  </a:lnTo>
                  <a:lnTo>
                    <a:pt x="140" y="2"/>
                  </a:lnTo>
                  <a:lnTo>
                    <a:pt x="137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29" y="1"/>
                  </a:lnTo>
                  <a:lnTo>
                    <a:pt x="126" y="1"/>
                  </a:lnTo>
                  <a:lnTo>
                    <a:pt x="122" y="2"/>
                  </a:lnTo>
                  <a:lnTo>
                    <a:pt x="119" y="3"/>
                  </a:lnTo>
                  <a:lnTo>
                    <a:pt x="115" y="4"/>
                  </a:lnTo>
                  <a:lnTo>
                    <a:pt x="113" y="6"/>
                  </a:lnTo>
                  <a:lnTo>
                    <a:pt x="109" y="7"/>
                  </a:lnTo>
                  <a:lnTo>
                    <a:pt x="105" y="9"/>
                  </a:lnTo>
                  <a:lnTo>
                    <a:pt x="101" y="10"/>
                  </a:lnTo>
                  <a:lnTo>
                    <a:pt x="97" y="13"/>
                  </a:lnTo>
                  <a:lnTo>
                    <a:pt x="95" y="15"/>
                  </a:lnTo>
                  <a:lnTo>
                    <a:pt x="94" y="15"/>
                  </a:lnTo>
                  <a:lnTo>
                    <a:pt x="89" y="17"/>
                  </a:lnTo>
                  <a:lnTo>
                    <a:pt x="84" y="23"/>
                  </a:lnTo>
                  <a:lnTo>
                    <a:pt x="81" y="24"/>
                  </a:lnTo>
                  <a:lnTo>
                    <a:pt x="62" y="43"/>
                  </a:lnTo>
                  <a:lnTo>
                    <a:pt x="60" y="47"/>
                  </a:lnTo>
                  <a:lnTo>
                    <a:pt x="56" y="49"/>
                  </a:lnTo>
                  <a:lnTo>
                    <a:pt x="55" y="53"/>
                  </a:lnTo>
                  <a:lnTo>
                    <a:pt x="53" y="55"/>
                  </a:lnTo>
                  <a:lnTo>
                    <a:pt x="50" y="60"/>
                  </a:lnTo>
                  <a:lnTo>
                    <a:pt x="49" y="64"/>
                  </a:lnTo>
                  <a:lnTo>
                    <a:pt x="49" y="63"/>
                  </a:lnTo>
                  <a:lnTo>
                    <a:pt x="50" y="63"/>
                  </a:lnTo>
                  <a:lnTo>
                    <a:pt x="47" y="65"/>
                  </a:lnTo>
                  <a:lnTo>
                    <a:pt x="39" y="77"/>
                  </a:lnTo>
                  <a:lnTo>
                    <a:pt x="38" y="81"/>
                  </a:lnTo>
                  <a:lnTo>
                    <a:pt x="35" y="85"/>
                  </a:lnTo>
                  <a:lnTo>
                    <a:pt x="33" y="89"/>
                  </a:lnTo>
                  <a:lnTo>
                    <a:pt x="32" y="93"/>
                  </a:lnTo>
                  <a:lnTo>
                    <a:pt x="29" y="98"/>
                  </a:lnTo>
                  <a:lnTo>
                    <a:pt x="28" y="102"/>
                  </a:lnTo>
                  <a:lnTo>
                    <a:pt x="27" y="106"/>
                  </a:lnTo>
                  <a:lnTo>
                    <a:pt x="24" y="110"/>
                  </a:lnTo>
                  <a:lnTo>
                    <a:pt x="22" y="120"/>
                  </a:lnTo>
                  <a:lnTo>
                    <a:pt x="19" y="125"/>
                  </a:lnTo>
                  <a:lnTo>
                    <a:pt x="18" y="129"/>
                  </a:lnTo>
                  <a:lnTo>
                    <a:pt x="17" y="133"/>
                  </a:lnTo>
                  <a:lnTo>
                    <a:pt x="16" y="139"/>
                  </a:lnTo>
                  <a:lnTo>
                    <a:pt x="13" y="144"/>
                  </a:lnTo>
                  <a:lnTo>
                    <a:pt x="10" y="159"/>
                  </a:lnTo>
                  <a:lnTo>
                    <a:pt x="9" y="165"/>
                  </a:lnTo>
                  <a:lnTo>
                    <a:pt x="7" y="169"/>
                  </a:lnTo>
                  <a:lnTo>
                    <a:pt x="5" y="182"/>
                  </a:lnTo>
                  <a:lnTo>
                    <a:pt x="5" y="188"/>
                  </a:lnTo>
                  <a:lnTo>
                    <a:pt x="1" y="205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2" y="222"/>
                  </a:lnTo>
                  <a:lnTo>
                    <a:pt x="5" y="222"/>
                  </a:lnTo>
                  <a:lnTo>
                    <a:pt x="7" y="219"/>
                  </a:lnTo>
                  <a:lnTo>
                    <a:pt x="7" y="218"/>
                  </a:lnTo>
                  <a:lnTo>
                    <a:pt x="7" y="211"/>
                  </a:lnTo>
                  <a:lnTo>
                    <a:pt x="9" y="207"/>
                  </a:lnTo>
                  <a:lnTo>
                    <a:pt x="12" y="188"/>
                  </a:lnTo>
                  <a:lnTo>
                    <a:pt x="12" y="182"/>
                  </a:lnTo>
                  <a:lnTo>
                    <a:pt x="13" y="178"/>
                  </a:lnTo>
                  <a:lnTo>
                    <a:pt x="15" y="172"/>
                  </a:lnTo>
                  <a:lnTo>
                    <a:pt x="16" y="167"/>
                  </a:lnTo>
                  <a:lnTo>
                    <a:pt x="17" y="161"/>
                  </a:lnTo>
                  <a:lnTo>
                    <a:pt x="21" y="146"/>
                  </a:lnTo>
                  <a:lnTo>
                    <a:pt x="23" y="142"/>
                  </a:lnTo>
                  <a:lnTo>
                    <a:pt x="24" y="136"/>
                  </a:lnTo>
                  <a:lnTo>
                    <a:pt x="26" y="132"/>
                  </a:lnTo>
                  <a:lnTo>
                    <a:pt x="27" y="127"/>
                  </a:lnTo>
                  <a:lnTo>
                    <a:pt x="29" y="122"/>
                  </a:lnTo>
                  <a:lnTo>
                    <a:pt x="32" y="112"/>
                  </a:lnTo>
                  <a:lnTo>
                    <a:pt x="34" y="109"/>
                  </a:lnTo>
                  <a:lnTo>
                    <a:pt x="35" y="104"/>
                  </a:lnTo>
                  <a:lnTo>
                    <a:pt x="36" y="100"/>
                  </a:lnTo>
                  <a:lnTo>
                    <a:pt x="39" y="95"/>
                  </a:lnTo>
                  <a:lnTo>
                    <a:pt x="40" y="92"/>
                  </a:lnTo>
                  <a:lnTo>
                    <a:pt x="43" y="89"/>
                  </a:lnTo>
                  <a:lnTo>
                    <a:pt x="45" y="83"/>
                  </a:lnTo>
                  <a:lnTo>
                    <a:pt x="46" y="80"/>
                  </a:lnTo>
                  <a:lnTo>
                    <a:pt x="52" y="70"/>
                  </a:lnTo>
                  <a:lnTo>
                    <a:pt x="55" y="68"/>
                  </a:lnTo>
                  <a:lnTo>
                    <a:pt x="56" y="68"/>
                  </a:lnTo>
                  <a:lnTo>
                    <a:pt x="56" y="66"/>
                  </a:lnTo>
                  <a:lnTo>
                    <a:pt x="57" y="63"/>
                  </a:lnTo>
                  <a:lnTo>
                    <a:pt x="58" y="60"/>
                  </a:lnTo>
                  <a:lnTo>
                    <a:pt x="62" y="58"/>
                  </a:lnTo>
                  <a:lnTo>
                    <a:pt x="63" y="54"/>
                  </a:lnTo>
                  <a:lnTo>
                    <a:pt x="64" y="52"/>
                  </a:lnTo>
                  <a:lnTo>
                    <a:pt x="67" y="48"/>
                  </a:lnTo>
                  <a:lnTo>
                    <a:pt x="86" y="29"/>
                  </a:lnTo>
                  <a:lnTo>
                    <a:pt x="89" y="27"/>
                  </a:lnTo>
                  <a:lnTo>
                    <a:pt x="94" y="24"/>
                  </a:lnTo>
                  <a:lnTo>
                    <a:pt x="96" y="23"/>
                  </a:lnTo>
                  <a:lnTo>
                    <a:pt x="100" y="20"/>
                  </a:lnTo>
                  <a:lnTo>
                    <a:pt x="102" y="18"/>
                  </a:lnTo>
                  <a:lnTo>
                    <a:pt x="103" y="18"/>
                  </a:lnTo>
                  <a:lnTo>
                    <a:pt x="107" y="17"/>
                  </a:lnTo>
                  <a:lnTo>
                    <a:pt x="112" y="14"/>
                  </a:lnTo>
                  <a:lnTo>
                    <a:pt x="115" y="13"/>
                  </a:lnTo>
                  <a:lnTo>
                    <a:pt x="118" y="12"/>
                  </a:lnTo>
                  <a:lnTo>
                    <a:pt x="122" y="10"/>
                  </a:lnTo>
                  <a:lnTo>
                    <a:pt x="124" y="9"/>
                  </a:lnTo>
                  <a:lnTo>
                    <a:pt x="126" y="8"/>
                  </a:lnTo>
                  <a:lnTo>
                    <a:pt x="129" y="8"/>
                  </a:lnTo>
                  <a:lnTo>
                    <a:pt x="132" y="7"/>
                  </a:lnTo>
                  <a:lnTo>
                    <a:pt x="136" y="7"/>
                  </a:lnTo>
                  <a:lnTo>
                    <a:pt x="137" y="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4" name="Freeform 108"/>
            <p:cNvSpPr>
              <a:spLocks/>
            </p:cNvSpPr>
            <p:nvPr/>
          </p:nvSpPr>
          <p:spPr bwMode="auto">
            <a:xfrm>
              <a:off x="3495" y="2441"/>
              <a:ext cx="41" cy="29"/>
            </a:xfrm>
            <a:custGeom>
              <a:avLst/>
              <a:gdLst>
                <a:gd name="T0" fmla="*/ 8 w 41"/>
                <a:gd name="T1" fmla="*/ 29 h 29"/>
                <a:gd name="T2" fmla="*/ 41 w 41"/>
                <a:gd name="T3" fmla="*/ 3 h 29"/>
                <a:gd name="T4" fmla="*/ 0 w 41"/>
                <a:gd name="T5" fmla="*/ 0 h 29"/>
                <a:gd name="T6" fmla="*/ 23 w 41"/>
                <a:gd name="T7" fmla="*/ 8 h 29"/>
                <a:gd name="T8" fmla="*/ 8 w 4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8" y="29"/>
                  </a:moveTo>
                  <a:lnTo>
                    <a:pt x="41" y="3"/>
                  </a:lnTo>
                  <a:lnTo>
                    <a:pt x="0" y="0"/>
                  </a:lnTo>
                  <a:lnTo>
                    <a:pt x="23" y="8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5" name="Freeform 109"/>
            <p:cNvSpPr>
              <a:spLocks/>
            </p:cNvSpPr>
            <p:nvPr/>
          </p:nvSpPr>
          <p:spPr bwMode="auto">
            <a:xfrm>
              <a:off x="3491" y="2437"/>
              <a:ext cx="49" cy="36"/>
            </a:xfrm>
            <a:custGeom>
              <a:avLst/>
              <a:gdLst>
                <a:gd name="T0" fmla="*/ 10 w 49"/>
                <a:gd name="T1" fmla="*/ 30 h 36"/>
                <a:gd name="T2" fmla="*/ 9 w 49"/>
                <a:gd name="T3" fmla="*/ 31 h 36"/>
                <a:gd name="T4" fmla="*/ 9 w 49"/>
                <a:gd name="T5" fmla="*/ 34 h 36"/>
                <a:gd name="T6" fmla="*/ 11 w 49"/>
                <a:gd name="T7" fmla="*/ 36 h 36"/>
                <a:gd name="T8" fmla="*/ 14 w 49"/>
                <a:gd name="T9" fmla="*/ 36 h 36"/>
                <a:gd name="T10" fmla="*/ 15 w 49"/>
                <a:gd name="T11" fmla="*/ 35 h 36"/>
                <a:gd name="T12" fmla="*/ 48 w 49"/>
                <a:gd name="T13" fmla="*/ 10 h 36"/>
                <a:gd name="T14" fmla="*/ 49 w 49"/>
                <a:gd name="T15" fmla="*/ 8 h 36"/>
                <a:gd name="T16" fmla="*/ 49 w 49"/>
                <a:gd name="T17" fmla="*/ 6 h 36"/>
                <a:gd name="T18" fmla="*/ 46 w 49"/>
                <a:gd name="T19" fmla="*/ 4 h 36"/>
                <a:gd name="T20" fmla="*/ 45 w 49"/>
                <a:gd name="T21" fmla="*/ 4 h 36"/>
                <a:gd name="T22" fmla="*/ 4 w 49"/>
                <a:gd name="T23" fmla="*/ 0 h 36"/>
                <a:gd name="T24" fmla="*/ 3 w 49"/>
                <a:gd name="T25" fmla="*/ 0 h 36"/>
                <a:gd name="T26" fmla="*/ 0 w 49"/>
                <a:gd name="T27" fmla="*/ 2 h 36"/>
                <a:gd name="T28" fmla="*/ 0 w 49"/>
                <a:gd name="T29" fmla="*/ 5 h 36"/>
                <a:gd name="T30" fmla="*/ 3 w 49"/>
                <a:gd name="T31" fmla="*/ 7 h 36"/>
                <a:gd name="T32" fmla="*/ 26 w 49"/>
                <a:gd name="T33" fmla="*/ 16 h 36"/>
                <a:gd name="T34" fmla="*/ 24 w 49"/>
                <a:gd name="T35" fmla="*/ 10 h 36"/>
                <a:gd name="T36" fmla="*/ 10 w 49"/>
                <a:gd name="T37" fmla="*/ 30 h 36"/>
                <a:gd name="T38" fmla="*/ 15 w 49"/>
                <a:gd name="T39" fmla="*/ 35 h 36"/>
                <a:gd name="T40" fmla="*/ 29 w 49"/>
                <a:gd name="T41" fmla="*/ 14 h 36"/>
                <a:gd name="T42" fmla="*/ 31 w 49"/>
                <a:gd name="T43" fmla="*/ 13 h 36"/>
                <a:gd name="T44" fmla="*/ 31 w 49"/>
                <a:gd name="T45" fmla="*/ 12 h 36"/>
                <a:gd name="T46" fmla="*/ 31 w 49"/>
                <a:gd name="T47" fmla="*/ 11 h 36"/>
                <a:gd name="T48" fmla="*/ 29 w 49"/>
                <a:gd name="T49" fmla="*/ 10 h 36"/>
                <a:gd name="T50" fmla="*/ 28 w 49"/>
                <a:gd name="T51" fmla="*/ 8 h 36"/>
                <a:gd name="T52" fmla="*/ 5 w 49"/>
                <a:gd name="T53" fmla="*/ 0 h 36"/>
                <a:gd name="T54" fmla="*/ 4 w 49"/>
                <a:gd name="T55" fmla="*/ 7 h 36"/>
                <a:gd name="T56" fmla="*/ 45 w 49"/>
                <a:gd name="T57" fmla="*/ 11 h 36"/>
                <a:gd name="T58" fmla="*/ 43 w 49"/>
                <a:gd name="T59" fmla="*/ 5 h 36"/>
                <a:gd name="T60" fmla="*/ 10 w 49"/>
                <a:gd name="T61" fmla="*/ 30 h 36"/>
                <a:gd name="T62" fmla="*/ 15 w 49"/>
                <a:gd name="T63" fmla="*/ 35 h 36"/>
                <a:gd name="T64" fmla="*/ 10 w 49"/>
                <a:gd name="T6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6">
                  <a:moveTo>
                    <a:pt x="10" y="30"/>
                  </a:moveTo>
                  <a:lnTo>
                    <a:pt x="9" y="31"/>
                  </a:lnTo>
                  <a:lnTo>
                    <a:pt x="9" y="34"/>
                  </a:lnTo>
                  <a:lnTo>
                    <a:pt x="11" y="36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48" y="10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6" y="4"/>
                  </a:lnTo>
                  <a:lnTo>
                    <a:pt x="45" y="4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26" y="16"/>
                  </a:lnTo>
                  <a:lnTo>
                    <a:pt x="24" y="10"/>
                  </a:lnTo>
                  <a:lnTo>
                    <a:pt x="10" y="30"/>
                  </a:lnTo>
                  <a:lnTo>
                    <a:pt x="15" y="35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29" y="10"/>
                  </a:lnTo>
                  <a:lnTo>
                    <a:pt x="28" y="8"/>
                  </a:lnTo>
                  <a:lnTo>
                    <a:pt x="5" y="0"/>
                  </a:lnTo>
                  <a:lnTo>
                    <a:pt x="4" y="7"/>
                  </a:lnTo>
                  <a:lnTo>
                    <a:pt x="45" y="11"/>
                  </a:lnTo>
                  <a:lnTo>
                    <a:pt x="43" y="5"/>
                  </a:lnTo>
                  <a:lnTo>
                    <a:pt x="10" y="30"/>
                  </a:lnTo>
                  <a:lnTo>
                    <a:pt x="15" y="35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6" name="Freeform 110"/>
            <p:cNvSpPr>
              <a:spLocks/>
            </p:cNvSpPr>
            <p:nvPr/>
          </p:nvSpPr>
          <p:spPr bwMode="auto">
            <a:xfrm>
              <a:off x="5141" y="2432"/>
              <a:ext cx="120" cy="217"/>
            </a:xfrm>
            <a:custGeom>
              <a:avLst/>
              <a:gdLst>
                <a:gd name="T0" fmla="*/ 3 w 120"/>
                <a:gd name="T1" fmla="*/ 1 h 217"/>
                <a:gd name="T2" fmla="*/ 0 w 120"/>
                <a:gd name="T3" fmla="*/ 6 h 217"/>
                <a:gd name="T4" fmla="*/ 5 w 120"/>
                <a:gd name="T5" fmla="*/ 9 h 217"/>
                <a:gd name="T6" fmla="*/ 16 w 120"/>
                <a:gd name="T7" fmla="*/ 7 h 217"/>
                <a:gd name="T8" fmla="*/ 26 w 120"/>
                <a:gd name="T9" fmla="*/ 9 h 217"/>
                <a:gd name="T10" fmla="*/ 32 w 120"/>
                <a:gd name="T11" fmla="*/ 10 h 217"/>
                <a:gd name="T12" fmla="*/ 41 w 120"/>
                <a:gd name="T13" fmla="*/ 12 h 217"/>
                <a:gd name="T14" fmla="*/ 47 w 120"/>
                <a:gd name="T15" fmla="*/ 15 h 217"/>
                <a:gd name="T16" fmla="*/ 54 w 120"/>
                <a:gd name="T17" fmla="*/ 21 h 217"/>
                <a:gd name="T18" fmla="*/ 60 w 120"/>
                <a:gd name="T19" fmla="*/ 23 h 217"/>
                <a:gd name="T20" fmla="*/ 64 w 120"/>
                <a:gd name="T21" fmla="*/ 28 h 217"/>
                <a:gd name="T22" fmla="*/ 72 w 120"/>
                <a:gd name="T23" fmla="*/ 36 h 217"/>
                <a:gd name="T24" fmla="*/ 77 w 120"/>
                <a:gd name="T25" fmla="*/ 43 h 217"/>
                <a:gd name="T26" fmla="*/ 79 w 120"/>
                <a:gd name="T27" fmla="*/ 49 h 217"/>
                <a:gd name="T28" fmla="*/ 84 w 120"/>
                <a:gd name="T29" fmla="*/ 55 h 217"/>
                <a:gd name="T30" fmla="*/ 87 w 120"/>
                <a:gd name="T31" fmla="*/ 61 h 217"/>
                <a:gd name="T32" fmla="*/ 93 w 120"/>
                <a:gd name="T33" fmla="*/ 75 h 217"/>
                <a:gd name="T34" fmla="*/ 96 w 120"/>
                <a:gd name="T35" fmla="*/ 84 h 217"/>
                <a:gd name="T36" fmla="*/ 99 w 120"/>
                <a:gd name="T37" fmla="*/ 91 h 217"/>
                <a:gd name="T38" fmla="*/ 100 w 120"/>
                <a:gd name="T39" fmla="*/ 101 h 217"/>
                <a:gd name="T40" fmla="*/ 104 w 120"/>
                <a:gd name="T41" fmla="*/ 119 h 217"/>
                <a:gd name="T42" fmla="*/ 105 w 120"/>
                <a:gd name="T43" fmla="*/ 130 h 217"/>
                <a:gd name="T44" fmla="*/ 107 w 120"/>
                <a:gd name="T45" fmla="*/ 146 h 217"/>
                <a:gd name="T46" fmla="*/ 109 w 120"/>
                <a:gd name="T47" fmla="*/ 163 h 217"/>
                <a:gd name="T48" fmla="*/ 110 w 120"/>
                <a:gd name="T49" fmla="*/ 181 h 217"/>
                <a:gd name="T50" fmla="*/ 111 w 120"/>
                <a:gd name="T51" fmla="*/ 206 h 217"/>
                <a:gd name="T52" fmla="*/ 112 w 120"/>
                <a:gd name="T53" fmla="*/ 216 h 217"/>
                <a:gd name="T54" fmla="*/ 115 w 120"/>
                <a:gd name="T55" fmla="*/ 217 h 217"/>
                <a:gd name="T56" fmla="*/ 118 w 120"/>
                <a:gd name="T57" fmla="*/ 216 h 217"/>
                <a:gd name="T58" fmla="*/ 120 w 120"/>
                <a:gd name="T59" fmla="*/ 214 h 217"/>
                <a:gd name="T60" fmla="*/ 118 w 120"/>
                <a:gd name="T61" fmla="*/ 187 h 217"/>
                <a:gd name="T62" fmla="*/ 117 w 120"/>
                <a:gd name="T63" fmla="*/ 169 h 217"/>
                <a:gd name="T64" fmla="*/ 116 w 120"/>
                <a:gd name="T65" fmla="*/ 152 h 217"/>
                <a:gd name="T66" fmla="*/ 115 w 120"/>
                <a:gd name="T67" fmla="*/ 140 h 217"/>
                <a:gd name="T68" fmla="*/ 112 w 120"/>
                <a:gd name="T69" fmla="*/ 124 h 217"/>
                <a:gd name="T70" fmla="*/ 111 w 120"/>
                <a:gd name="T71" fmla="*/ 114 h 217"/>
                <a:gd name="T72" fmla="*/ 106 w 120"/>
                <a:gd name="T73" fmla="*/ 96 h 217"/>
                <a:gd name="T74" fmla="*/ 105 w 120"/>
                <a:gd name="T75" fmla="*/ 86 h 217"/>
                <a:gd name="T76" fmla="*/ 103 w 120"/>
                <a:gd name="T77" fmla="*/ 78 h 217"/>
                <a:gd name="T78" fmla="*/ 96 w 120"/>
                <a:gd name="T79" fmla="*/ 62 h 217"/>
                <a:gd name="T80" fmla="*/ 93 w 120"/>
                <a:gd name="T81" fmla="*/ 55 h 217"/>
                <a:gd name="T82" fmla="*/ 90 w 120"/>
                <a:gd name="T83" fmla="*/ 51 h 217"/>
                <a:gd name="T84" fmla="*/ 86 w 120"/>
                <a:gd name="T85" fmla="*/ 41 h 217"/>
                <a:gd name="T86" fmla="*/ 81 w 120"/>
                <a:gd name="T87" fmla="*/ 35 h 217"/>
                <a:gd name="T88" fmla="*/ 71 w 120"/>
                <a:gd name="T89" fmla="*/ 24 h 217"/>
                <a:gd name="T90" fmla="*/ 67 w 120"/>
                <a:gd name="T91" fmla="*/ 21 h 217"/>
                <a:gd name="T92" fmla="*/ 62 w 120"/>
                <a:gd name="T93" fmla="*/ 16 h 217"/>
                <a:gd name="T94" fmla="*/ 54 w 120"/>
                <a:gd name="T95" fmla="*/ 12 h 217"/>
                <a:gd name="T96" fmla="*/ 45 w 120"/>
                <a:gd name="T97" fmla="*/ 6 h 217"/>
                <a:gd name="T98" fmla="*/ 39 w 120"/>
                <a:gd name="T99" fmla="*/ 5 h 217"/>
                <a:gd name="T100" fmla="*/ 32 w 120"/>
                <a:gd name="T101" fmla="*/ 2 h 217"/>
                <a:gd name="T102" fmla="*/ 26 w 120"/>
                <a:gd name="T103" fmla="*/ 1 h 217"/>
                <a:gd name="T104" fmla="*/ 16 w 120"/>
                <a:gd name="T105" fmla="*/ 0 h 217"/>
                <a:gd name="T106" fmla="*/ 3 w 120"/>
                <a:gd name="T107" fmla="*/ 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217">
                  <a:moveTo>
                    <a:pt x="4" y="1"/>
                  </a:moveTo>
                  <a:lnTo>
                    <a:pt x="3" y="1"/>
                  </a:lnTo>
                  <a:lnTo>
                    <a:pt x="0" y="4"/>
                  </a:lnTo>
                  <a:lnTo>
                    <a:pt x="0" y="6"/>
                  </a:lnTo>
                  <a:lnTo>
                    <a:pt x="3" y="9"/>
                  </a:lnTo>
                  <a:lnTo>
                    <a:pt x="5" y="9"/>
                  </a:lnTo>
                  <a:lnTo>
                    <a:pt x="8" y="7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6" y="9"/>
                  </a:lnTo>
                  <a:lnTo>
                    <a:pt x="30" y="10"/>
                  </a:lnTo>
                  <a:lnTo>
                    <a:pt x="32" y="10"/>
                  </a:lnTo>
                  <a:lnTo>
                    <a:pt x="37" y="12"/>
                  </a:lnTo>
                  <a:lnTo>
                    <a:pt x="41" y="12"/>
                  </a:lnTo>
                  <a:lnTo>
                    <a:pt x="43" y="13"/>
                  </a:lnTo>
                  <a:lnTo>
                    <a:pt x="47" y="15"/>
                  </a:lnTo>
                  <a:lnTo>
                    <a:pt x="49" y="17"/>
                  </a:lnTo>
                  <a:lnTo>
                    <a:pt x="54" y="21"/>
                  </a:lnTo>
                  <a:lnTo>
                    <a:pt x="58" y="23"/>
                  </a:lnTo>
                  <a:lnTo>
                    <a:pt x="60" y="23"/>
                  </a:lnTo>
                  <a:lnTo>
                    <a:pt x="62" y="26"/>
                  </a:lnTo>
                  <a:lnTo>
                    <a:pt x="64" y="28"/>
                  </a:lnTo>
                  <a:lnTo>
                    <a:pt x="66" y="29"/>
                  </a:lnTo>
                  <a:lnTo>
                    <a:pt x="72" y="36"/>
                  </a:lnTo>
                  <a:lnTo>
                    <a:pt x="73" y="40"/>
                  </a:lnTo>
                  <a:lnTo>
                    <a:pt x="77" y="43"/>
                  </a:lnTo>
                  <a:lnTo>
                    <a:pt x="78" y="46"/>
                  </a:lnTo>
                  <a:lnTo>
                    <a:pt x="79" y="49"/>
                  </a:lnTo>
                  <a:lnTo>
                    <a:pt x="86" y="56"/>
                  </a:lnTo>
                  <a:lnTo>
                    <a:pt x="84" y="55"/>
                  </a:lnTo>
                  <a:lnTo>
                    <a:pt x="86" y="57"/>
                  </a:lnTo>
                  <a:lnTo>
                    <a:pt x="87" y="61"/>
                  </a:lnTo>
                  <a:lnTo>
                    <a:pt x="89" y="64"/>
                  </a:lnTo>
                  <a:lnTo>
                    <a:pt x="93" y="75"/>
                  </a:lnTo>
                  <a:lnTo>
                    <a:pt x="95" y="80"/>
                  </a:lnTo>
                  <a:lnTo>
                    <a:pt x="96" y="84"/>
                  </a:lnTo>
                  <a:lnTo>
                    <a:pt x="98" y="89"/>
                  </a:lnTo>
                  <a:lnTo>
                    <a:pt x="99" y="91"/>
                  </a:lnTo>
                  <a:lnTo>
                    <a:pt x="99" y="96"/>
                  </a:lnTo>
                  <a:lnTo>
                    <a:pt x="100" y="101"/>
                  </a:lnTo>
                  <a:lnTo>
                    <a:pt x="104" y="114"/>
                  </a:lnTo>
                  <a:lnTo>
                    <a:pt x="104" y="119"/>
                  </a:lnTo>
                  <a:lnTo>
                    <a:pt x="105" y="124"/>
                  </a:lnTo>
                  <a:lnTo>
                    <a:pt x="105" y="130"/>
                  </a:lnTo>
                  <a:lnTo>
                    <a:pt x="107" y="140"/>
                  </a:lnTo>
                  <a:lnTo>
                    <a:pt x="107" y="146"/>
                  </a:lnTo>
                  <a:lnTo>
                    <a:pt x="109" y="152"/>
                  </a:lnTo>
                  <a:lnTo>
                    <a:pt x="109" y="163"/>
                  </a:lnTo>
                  <a:lnTo>
                    <a:pt x="110" y="169"/>
                  </a:lnTo>
                  <a:lnTo>
                    <a:pt x="110" y="181"/>
                  </a:lnTo>
                  <a:lnTo>
                    <a:pt x="111" y="187"/>
                  </a:lnTo>
                  <a:lnTo>
                    <a:pt x="111" y="206"/>
                  </a:lnTo>
                  <a:lnTo>
                    <a:pt x="112" y="214"/>
                  </a:lnTo>
                  <a:lnTo>
                    <a:pt x="112" y="216"/>
                  </a:lnTo>
                  <a:lnTo>
                    <a:pt x="113" y="216"/>
                  </a:lnTo>
                  <a:lnTo>
                    <a:pt x="115" y="217"/>
                  </a:lnTo>
                  <a:lnTo>
                    <a:pt x="118" y="217"/>
                  </a:lnTo>
                  <a:lnTo>
                    <a:pt x="118" y="216"/>
                  </a:lnTo>
                  <a:lnTo>
                    <a:pt x="120" y="215"/>
                  </a:lnTo>
                  <a:lnTo>
                    <a:pt x="120" y="214"/>
                  </a:lnTo>
                  <a:lnTo>
                    <a:pt x="118" y="206"/>
                  </a:lnTo>
                  <a:lnTo>
                    <a:pt x="118" y="187"/>
                  </a:lnTo>
                  <a:lnTo>
                    <a:pt x="117" y="181"/>
                  </a:lnTo>
                  <a:lnTo>
                    <a:pt x="117" y="169"/>
                  </a:lnTo>
                  <a:lnTo>
                    <a:pt x="116" y="163"/>
                  </a:lnTo>
                  <a:lnTo>
                    <a:pt x="116" y="152"/>
                  </a:lnTo>
                  <a:lnTo>
                    <a:pt x="115" y="146"/>
                  </a:lnTo>
                  <a:lnTo>
                    <a:pt x="115" y="140"/>
                  </a:lnTo>
                  <a:lnTo>
                    <a:pt x="112" y="130"/>
                  </a:lnTo>
                  <a:lnTo>
                    <a:pt x="112" y="124"/>
                  </a:lnTo>
                  <a:lnTo>
                    <a:pt x="111" y="119"/>
                  </a:lnTo>
                  <a:lnTo>
                    <a:pt x="111" y="114"/>
                  </a:lnTo>
                  <a:lnTo>
                    <a:pt x="107" y="98"/>
                  </a:lnTo>
                  <a:lnTo>
                    <a:pt x="106" y="96"/>
                  </a:lnTo>
                  <a:lnTo>
                    <a:pt x="106" y="91"/>
                  </a:lnTo>
                  <a:lnTo>
                    <a:pt x="105" y="86"/>
                  </a:lnTo>
                  <a:lnTo>
                    <a:pt x="104" y="81"/>
                  </a:lnTo>
                  <a:lnTo>
                    <a:pt x="103" y="78"/>
                  </a:lnTo>
                  <a:lnTo>
                    <a:pt x="100" y="73"/>
                  </a:lnTo>
                  <a:lnTo>
                    <a:pt x="96" y="62"/>
                  </a:lnTo>
                  <a:lnTo>
                    <a:pt x="94" y="58"/>
                  </a:lnTo>
                  <a:lnTo>
                    <a:pt x="93" y="55"/>
                  </a:lnTo>
                  <a:lnTo>
                    <a:pt x="92" y="52"/>
                  </a:lnTo>
                  <a:lnTo>
                    <a:pt x="90" y="51"/>
                  </a:lnTo>
                  <a:lnTo>
                    <a:pt x="87" y="44"/>
                  </a:lnTo>
                  <a:lnTo>
                    <a:pt x="86" y="41"/>
                  </a:lnTo>
                  <a:lnTo>
                    <a:pt x="82" y="38"/>
                  </a:lnTo>
                  <a:lnTo>
                    <a:pt x="81" y="35"/>
                  </a:lnTo>
                  <a:lnTo>
                    <a:pt x="79" y="32"/>
                  </a:lnTo>
                  <a:lnTo>
                    <a:pt x="71" y="24"/>
                  </a:lnTo>
                  <a:lnTo>
                    <a:pt x="68" y="23"/>
                  </a:lnTo>
                  <a:lnTo>
                    <a:pt x="67" y="21"/>
                  </a:lnTo>
                  <a:lnTo>
                    <a:pt x="65" y="18"/>
                  </a:lnTo>
                  <a:lnTo>
                    <a:pt x="62" y="16"/>
                  </a:lnTo>
                  <a:lnTo>
                    <a:pt x="59" y="13"/>
                  </a:lnTo>
                  <a:lnTo>
                    <a:pt x="54" y="12"/>
                  </a:lnTo>
                  <a:lnTo>
                    <a:pt x="51" y="10"/>
                  </a:lnTo>
                  <a:lnTo>
                    <a:pt x="45" y="6"/>
                  </a:lnTo>
                  <a:lnTo>
                    <a:pt x="41" y="5"/>
                  </a:lnTo>
                  <a:lnTo>
                    <a:pt x="39" y="5"/>
                  </a:lnTo>
                  <a:lnTo>
                    <a:pt x="37" y="4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6" y="1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7" name="Freeform 111"/>
            <p:cNvSpPr>
              <a:spLocks/>
            </p:cNvSpPr>
            <p:nvPr/>
          </p:nvSpPr>
          <p:spPr bwMode="auto">
            <a:xfrm>
              <a:off x="5145" y="2425"/>
              <a:ext cx="40" cy="29"/>
            </a:xfrm>
            <a:custGeom>
              <a:avLst/>
              <a:gdLst>
                <a:gd name="T0" fmla="*/ 40 w 40"/>
                <a:gd name="T1" fmla="*/ 0 h 29"/>
                <a:gd name="T2" fmla="*/ 0 w 40"/>
                <a:gd name="T3" fmla="*/ 12 h 29"/>
                <a:gd name="T4" fmla="*/ 39 w 40"/>
                <a:gd name="T5" fmla="*/ 29 h 29"/>
                <a:gd name="T6" fmla="*/ 20 w 40"/>
                <a:gd name="T7" fmla="*/ 13 h 29"/>
                <a:gd name="T8" fmla="*/ 40 w 4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9">
                  <a:moveTo>
                    <a:pt x="40" y="0"/>
                  </a:moveTo>
                  <a:lnTo>
                    <a:pt x="0" y="12"/>
                  </a:lnTo>
                  <a:lnTo>
                    <a:pt x="39" y="29"/>
                  </a:lnTo>
                  <a:lnTo>
                    <a:pt x="20" y="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8" name="Freeform 112"/>
            <p:cNvSpPr>
              <a:spLocks/>
            </p:cNvSpPr>
            <p:nvPr/>
          </p:nvSpPr>
          <p:spPr bwMode="auto">
            <a:xfrm>
              <a:off x="5141" y="2421"/>
              <a:ext cx="48" cy="37"/>
            </a:xfrm>
            <a:custGeom>
              <a:avLst/>
              <a:gdLst>
                <a:gd name="T0" fmla="*/ 47 w 48"/>
                <a:gd name="T1" fmla="*/ 7 h 37"/>
                <a:gd name="T2" fmla="*/ 47 w 48"/>
                <a:gd name="T3" fmla="*/ 6 h 37"/>
                <a:gd name="T4" fmla="*/ 48 w 48"/>
                <a:gd name="T5" fmla="*/ 5 h 37"/>
                <a:gd name="T6" fmla="*/ 48 w 48"/>
                <a:gd name="T7" fmla="*/ 1 h 37"/>
                <a:gd name="T8" fmla="*/ 47 w 48"/>
                <a:gd name="T9" fmla="*/ 1 h 37"/>
                <a:gd name="T10" fmla="*/ 45 w 48"/>
                <a:gd name="T11" fmla="*/ 0 h 37"/>
                <a:gd name="T12" fmla="*/ 43 w 48"/>
                <a:gd name="T13" fmla="*/ 0 h 37"/>
                <a:gd name="T14" fmla="*/ 3 w 48"/>
                <a:gd name="T15" fmla="*/ 12 h 37"/>
                <a:gd name="T16" fmla="*/ 2 w 48"/>
                <a:gd name="T17" fmla="*/ 12 h 37"/>
                <a:gd name="T18" fmla="*/ 2 w 48"/>
                <a:gd name="T19" fmla="*/ 13 h 37"/>
                <a:gd name="T20" fmla="*/ 0 w 48"/>
                <a:gd name="T21" fmla="*/ 15 h 37"/>
                <a:gd name="T22" fmla="*/ 0 w 48"/>
                <a:gd name="T23" fmla="*/ 18 h 37"/>
                <a:gd name="T24" fmla="*/ 2 w 48"/>
                <a:gd name="T25" fmla="*/ 18 h 37"/>
                <a:gd name="T26" fmla="*/ 3 w 48"/>
                <a:gd name="T27" fmla="*/ 20 h 37"/>
                <a:gd name="T28" fmla="*/ 42 w 48"/>
                <a:gd name="T29" fmla="*/ 37 h 37"/>
                <a:gd name="T30" fmla="*/ 44 w 48"/>
                <a:gd name="T31" fmla="*/ 37 h 37"/>
                <a:gd name="T32" fmla="*/ 47 w 48"/>
                <a:gd name="T33" fmla="*/ 34 h 37"/>
                <a:gd name="T34" fmla="*/ 47 w 48"/>
                <a:gd name="T35" fmla="*/ 32 h 37"/>
                <a:gd name="T36" fmla="*/ 45 w 48"/>
                <a:gd name="T37" fmla="*/ 30 h 37"/>
                <a:gd name="T38" fmla="*/ 26 w 48"/>
                <a:gd name="T39" fmla="*/ 15 h 37"/>
                <a:gd name="T40" fmla="*/ 26 w 48"/>
                <a:gd name="T41" fmla="*/ 21 h 37"/>
                <a:gd name="T42" fmla="*/ 47 w 48"/>
                <a:gd name="T43" fmla="*/ 7 h 37"/>
                <a:gd name="T44" fmla="*/ 42 w 48"/>
                <a:gd name="T45" fmla="*/ 0 h 37"/>
                <a:gd name="T46" fmla="*/ 21 w 48"/>
                <a:gd name="T47" fmla="*/ 13 h 37"/>
                <a:gd name="T48" fmla="*/ 21 w 48"/>
                <a:gd name="T49" fmla="*/ 15 h 37"/>
                <a:gd name="T50" fmla="*/ 20 w 48"/>
                <a:gd name="T51" fmla="*/ 16 h 37"/>
                <a:gd name="T52" fmla="*/ 20 w 48"/>
                <a:gd name="T53" fmla="*/ 17 h 37"/>
                <a:gd name="T54" fmla="*/ 20 w 48"/>
                <a:gd name="T55" fmla="*/ 18 h 37"/>
                <a:gd name="T56" fmla="*/ 21 w 48"/>
                <a:gd name="T57" fmla="*/ 20 h 37"/>
                <a:gd name="T58" fmla="*/ 41 w 48"/>
                <a:gd name="T59" fmla="*/ 35 h 37"/>
                <a:gd name="T60" fmla="*/ 44 w 48"/>
                <a:gd name="T61" fmla="*/ 29 h 37"/>
                <a:gd name="T62" fmla="*/ 5 w 48"/>
                <a:gd name="T63" fmla="*/ 12 h 37"/>
                <a:gd name="T64" fmla="*/ 5 w 48"/>
                <a:gd name="T65" fmla="*/ 20 h 37"/>
                <a:gd name="T66" fmla="*/ 45 w 48"/>
                <a:gd name="T67" fmla="*/ 7 h 37"/>
                <a:gd name="T68" fmla="*/ 42 w 48"/>
                <a:gd name="T69" fmla="*/ 0 h 37"/>
                <a:gd name="T70" fmla="*/ 47 w 48"/>
                <a:gd name="T7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37">
                  <a:moveTo>
                    <a:pt x="47" y="7"/>
                  </a:moveTo>
                  <a:lnTo>
                    <a:pt x="47" y="6"/>
                  </a:lnTo>
                  <a:lnTo>
                    <a:pt x="48" y="5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3" y="20"/>
                  </a:lnTo>
                  <a:lnTo>
                    <a:pt x="42" y="37"/>
                  </a:lnTo>
                  <a:lnTo>
                    <a:pt x="44" y="37"/>
                  </a:lnTo>
                  <a:lnTo>
                    <a:pt x="47" y="34"/>
                  </a:lnTo>
                  <a:lnTo>
                    <a:pt x="47" y="32"/>
                  </a:lnTo>
                  <a:lnTo>
                    <a:pt x="45" y="30"/>
                  </a:lnTo>
                  <a:lnTo>
                    <a:pt x="26" y="15"/>
                  </a:lnTo>
                  <a:lnTo>
                    <a:pt x="26" y="21"/>
                  </a:lnTo>
                  <a:lnTo>
                    <a:pt x="47" y="7"/>
                  </a:lnTo>
                  <a:lnTo>
                    <a:pt x="42" y="0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1" y="20"/>
                  </a:lnTo>
                  <a:lnTo>
                    <a:pt x="41" y="35"/>
                  </a:lnTo>
                  <a:lnTo>
                    <a:pt x="44" y="29"/>
                  </a:lnTo>
                  <a:lnTo>
                    <a:pt x="5" y="12"/>
                  </a:lnTo>
                  <a:lnTo>
                    <a:pt x="5" y="20"/>
                  </a:lnTo>
                  <a:lnTo>
                    <a:pt x="45" y="7"/>
                  </a:lnTo>
                  <a:lnTo>
                    <a:pt x="42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89" name="Rectangle 113"/>
            <p:cNvSpPr>
              <a:spLocks noChangeArrowheads="1"/>
            </p:cNvSpPr>
            <p:nvPr/>
          </p:nvSpPr>
          <p:spPr bwMode="auto">
            <a:xfrm>
              <a:off x="5312" y="2396"/>
              <a:ext cx="1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2000"/>
            </a:p>
          </p:txBody>
        </p:sp>
        <p:sp>
          <p:nvSpPr>
            <p:cNvPr id="50290" name="Rectangle 114"/>
            <p:cNvSpPr>
              <a:spLocks noChangeArrowheads="1"/>
            </p:cNvSpPr>
            <p:nvPr/>
          </p:nvSpPr>
          <p:spPr bwMode="auto">
            <a:xfrm>
              <a:off x="3312" y="2064"/>
              <a:ext cx="17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2000"/>
            </a:p>
          </p:txBody>
        </p:sp>
        <p:sp>
          <p:nvSpPr>
            <p:cNvPr id="50292" name="Freeform 116"/>
            <p:cNvSpPr>
              <a:spLocks/>
            </p:cNvSpPr>
            <p:nvPr/>
          </p:nvSpPr>
          <p:spPr bwMode="auto">
            <a:xfrm>
              <a:off x="2662" y="2222"/>
              <a:ext cx="242" cy="112"/>
            </a:xfrm>
            <a:custGeom>
              <a:avLst/>
              <a:gdLst>
                <a:gd name="T0" fmla="*/ 237 w 242"/>
                <a:gd name="T1" fmla="*/ 112 h 112"/>
                <a:gd name="T2" fmla="*/ 240 w 242"/>
                <a:gd name="T3" fmla="*/ 112 h 112"/>
                <a:gd name="T4" fmla="*/ 242 w 242"/>
                <a:gd name="T5" fmla="*/ 109 h 112"/>
                <a:gd name="T6" fmla="*/ 242 w 242"/>
                <a:gd name="T7" fmla="*/ 107 h 112"/>
                <a:gd name="T8" fmla="*/ 240 w 242"/>
                <a:gd name="T9" fmla="*/ 104 h 112"/>
                <a:gd name="T10" fmla="*/ 5 w 242"/>
                <a:gd name="T11" fmla="*/ 0 h 112"/>
                <a:gd name="T12" fmla="*/ 3 w 242"/>
                <a:gd name="T13" fmla="*/ 0 h 112"/>
                <a:gd name="T14" fmla="*/ 0 w 242"/>
                <a:gd name="T15" fmla="*/ 2 h 112"/>
                <a:gd name="T16" fmla="*/ 0 w 242"/>
                <a:gd name="T17" fmla="*/ 5 h 112"/>
                <a:gd name="T18" fmla="*/ 3 w 242"/>
                <a:gd name="T19" fmla="*/ 7 h 112"/>
                <a:gd name="T20" fmla="*/ 237 w 242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2" h="112">
                  <a:moveTo>
                    <a:pt x="237" y="112"/>
                  </a:moveTo>
                  <a:lnTo>
                    <a:pt x="240" y="112"/>
                  </a:lnTo>
                  <a:lnTo>
                    <a:pt x="242" y="109"/>
                  </a:lnTo>
                  <a:lnTo>
                    <a:pt x="242" y="107"/>
                  </a:lnTo>
                  <a:lnTo>
                    <a:pt x="240" y="104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237" y="11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93" name="Freeform 117"/>
            <p:cNvSpPr>
              <a:spLocks/>
            </p:cNvSpPr>
            <p:nvPr/>
          </p:nvSpPr>
          <p:spPr bwMode="auto">
            <a:xfrm>
              <a:off x="2666" y="2224"/>
              <a:ext cx="34" cy="27"/>
            </a:xfrm>
            <a:custGeom>
              <a:avLst/>
              <a:gdLst>
                <a:gd name="T0" fmla="*/ 21 w 34"/>
                <a:gd name="T1" fmla="*/ 27 h 27"/>
                <a:gd name="T2" fmla="*/ 0 w 34"/>
                <a:gd name="T3" fmla="*/ 2 h 27"/>
                <a:gd name="T4" fmla="*/ 34 w 34"/>
                <a:gd name="T5" fmla="*/ 0 h 27"/>
                <a:gd name="T6" fmla="*/ 13 w 34"/>
                <a:gd name="T7" fmla="*/ 8 h 27"/>
                <a:gd name="T8" fmla="*/ 21 w 3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7">
                  <a:moveTo>
                    <a:pt x="21" y="27"/>
                  </a:moveTo>
                  <a:lnTo>
                    <a:pt x="0" y="2"/>
                  </a:lnTo>
                  <a:lnTo>
                    <a:pt x="34" y="0"/>
                  </a:lnTo>
                  <a:lnTo>
                    <a:pt x="13" y="8"/>
                  </a:lnTo>
                  <a:lnTo>
                    <a:pt x="21" y="2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294" name="Freeform 118"/>
            <p:cNvSpPr>
              <a:spLocks/>
            </p:cNvSpPr>
            <p:nvPr/>
          </p:nvSpPr>
          <p:spPr bwMode="auto">
            <a:xfrm>
              <a:off x="2662" y="2221"/>
              <a:ext cx="42" cy="34"/>
            </a:xfrm>
            <a:custGeom>
              <a:avLst/>
              <a:gdLst>
                <a:gd name="T0" fmla="*/ 21 w 42"/>
                <a:gd name="T1" fmla="*/ 31 h 34"/>
                <a:gd name="T2" fmla="*/ 27 w 42"/>
                <a:gd name="T3" fmla="*/ 28 h 34"/>
                <a:gd name="T4" fmla="*/ 6 w 42"/>
                <a:gd name="T5" fmla="*/ 2 h 34"/>
                <a:gd name="T6" fmla="*/ 4 w 42"/>
                <a:gd name="T7" fmla="*/ 8 h 34"/>
                <a:gd name="T8" fmla="*/ 38 w 42"/>
                <a:gd name="T9" fmla="*/ 7 h 34"/>
                <a:gd name="T10" fmla="*/ 37 w 42"/>
                <a:gd name="T11" fmla="*/ 0 h 34"/>
                <a:gd name="T12" fmla="*/ 16 w 42"/>
                <a:gd name="T13" fmla="*/ 7 h 34"/>
                <a:gd name="T14" fmla="*/ 14 w 42"/>
                <a:gd name="T15" fmla="*/ 10 h 34"/>
                <a:gd name="T16" fmla="*/ 14 w 42"/>
                <a:gd name="T17" fmla="*/ 12 h 34"/>
                <a:gd name="T18" fmla="*/ 21 w 42"/>
                <a:gd name="T19" fmla="*/ 31 h 34"/>
                <a:gd name="T20" fmla="*/ 28 w 42"/>
                <a:gd name="T21" fmla="*/ 29 h 34"/>
                <a:gd name="T22" fmla="*/ 21 w 42"/>
                <a:gd name="T23" fmla="*/ 10 h 34"/>
                <a:gd name="T24" fmla="*/ 19 w 42"/>
                <a:gd name="T25" fmla="*/ 14 h 34"/>
                <a:gd name="T26" fmla="*/ 39 w 42"/>
                <a:gd name="T27" fmla="*/ 7 h 34"/>
                <a:gd name="T28" fmla="*/ 40 w 42"/>
                <a:gd name="T29" fmla="*/ 7 h 34"/>
                <a:gd name="T30" fmla="*/ 40 w 42"/>
                <a:gd name="T31" fmla="*/ 6 h 34"/>
                <a:gd name="T32" fmla="*/ 42 w 42"/>
                <a:gd name="T33" fmla="*/ 5 h 34"/>
                <a:gd name="T34" fmla="*/ 42 w 42"/>
                <a:gd name="T35" fmla="*/ 3 h 34"/>
                <a:gd name="T36" fmla="*/ 42 w 42"/>
                <a:gd name="T37" fmla="*/ 2 h 34"/>
                <a:gd name="T38" fmla="*/ 42 w 42"/>
                <a:gd name="T39" fmla="*/ 1 h 34"/>
                <a:gd name="T40" fmla="*/ 40 w 42"/>
                <a:gd name="T41" fmla="*/ 1 h 34"/>
                <a:gd name="T42" fmla="*/ 39 w 42"/>
                <a:gd name="T43" fmla="*/ 0 h 34"/>
                <a:gd name="T44" fmla="*/ 38 w 42"/>
                <a:gd name="T45" fmla="*/ 0 h 34"/>
                <a:gd name="T46" fmla="*/ 4 w 42"/>
                <a:gd name="T47" fmla="*/ 1 h 34"/>
                <a:gd name="T48" fmla="*/ 3 w 42"/>
                <a:gd name="T49" fmla="*/ 1 h 34"/>
                <a:gd name="T50" fmla="*/ 2 w 42"/>
                <a:gd name="T51" fmla="*/ 2 h 34"/>
                <a:gd name="T52" fmla="*/ 0 w 42"/>
                <a:gd name="T53" fmla="*/ 3 h 34"/>
                <a:gd name="T54" fmla="*/ 0 w 42"/>
                <a:gd name="T55" fmla="*/ 5 h 34"/>
                <a:gd name="T56" fmla="*/ 0 w 42"/>
                <a:gd name="T57" fmla="*/ 6 h 34"/>
                <a:gd name="T58" fmla="*/ 2 w 42"/>
                <a:gd name="T59" fmla="*/ 7 h 34"/>
                <a:gd name="T60" fmla="*/ 22 w 42"/>
                <a:gd name="T61" fmla="*/ 33 h 34"/>
                <a:gd name="T62" fmla="*/ 23 w 42"/>
                <a:gd name="T63" fmla="*/ 34 h 34"/>
                <a:gd name="T64" fmla="*/ 25 w 42"/>
                <a:gd name="T65" fmla="*/ 34 h 34"/>
                <a:gd name="T66" fmla="*/ 26 w 42"/>
                <a:gd name="T67" fmla="*/ 34 h 34"/>
                <a:gd name="T68" fmla="*/ 27 w 42"/>
                <a:gd name="T69" fmla="*/ 33 h 34"/>
                <a:gd name="T70" fmla="*/ 28 w 42"/>
                <a:gd name="T71" fmla="*/ 31 h 34"/>
                <a:gd name="T72" fmla="*/ 28 w 42"/>
                <a:gd name="T73" fmla="*/ 30 h 34"/>
                <a:gd name="T74" fmla="*/ 28 w 42"/>
                <a:gd name="T75" fmla="*/ 29 h 34"/>
                <a:gd name="T76" fmla="*/ 21 w 42"/>
                <a:gd name="T77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34">
                  <a:moveTo>
                    <a:pt x="21" y="31"/>
                  </a:moveTo>
                  <a:lnTo>
                    <a:pt x="27" y="28"/>
                  </a:lnTo>
                  <a:lnTo>
                    <a:pt x="6" y="2"/>
                  </a:lnTo>
                  <a:lnTo>
                    <a:pt x="4" y="8"/>
                  </a:lnTo>
                  <a:lnTo>
                    <a:pt x="38" y="7"/>
                  </a:lnTo>
                  <a:lnTo>
                    <a:pt x="37" y="0"/>
                  </a:lnTo>
                  <a:lnTo>
                    <a:pt x="16" y="7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21" y="31"/>
                  </a:lnTo>
                  <a:lnTo>
                    <a:pt x="28" y="29"/>
                  </a:lnTo>
                  <a:lnTo>
                    <a:pt x="21" y="10"/>
                  </a:lnTo>
                  <a:lnTo>
                    <a:pt x="19" y="14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6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2" y="1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7"/>
                  </a:lnTo>
                  <a:lnTo>
                    <a:pt x="22" y="33"/>
                  </a:lnTo>
                  <a:lnTo>
                    <a:pt x="23" y="34"/>
                  </a:lnTo>
                  <a:lnTo>
                    <a:pt x="25" y="34"/>
                  </a:lnTo>
                  <a:lnTo>
                    <a:pt x="26" y="34"/>
                  </a:lnTo>
                  <a:lnTo>
                    <a:pt x="27" y="33"/>
                  </a:lnTo>
                  <a:lnTo>
                    <a:pt x="28" y="31"/>
                  </a:lnTo>
                  <a:lnTo>
                    <a:pt x="28" y="30"/>
                  </a:lnTo>
                  <a:lnTo>
                    <a:pt x="28" y="29"/>
                  </a:lnTo>
                  <a:lnTo>
                    <a:pt x="21" y="3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50310" name="Rectangle 134"/>
            <p:cNvSpPr>
              <a:spLocks noChangeArrowheads="1"/>
            </p:cNvSpPr>
            <p:nvPr/>
          </p:nvSpPr>
          <p:spPr bwMode="auto">
            <a:xfrm>
              <a:off x="4719" y="2547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grpSp>
          <p:nvGrpSpPr>
            <p:cNvPr id="50315" name="Group 139"/>
            <p:cNvGrpSpPr>
              <a:grpSpLocks/>
            </p:cNvGrpSpPr>
            <p:nvPr/>
          </p:nvGrpSpPr>
          <p:grpSpPr bwMode="auto">
            <a:xfrm>
              <a:off x="3264" y="2688"/>
              <a:ext cx="317" cy="247"/>
              <a:chOff x="3921" y="1365"/>
              <a:chExt cx="317" cy="247"/>
            </a:xfrm>
          </p:grpSpPr>
          <p:sp>
            <p:nvSpPr>
              <p:cNvPr id="50316" name="Rectangle 140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50317" name="Rectangle 141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50318" name="Rectangle 142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50319" name="Rectangle 143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grpSp>
          <p:nvGrpSpPr>
            <p:cNvPr id="50320" name="Group 144"/>
            <p:cNvGrpSpPr>
              <a:grpSpLocks/>
            </p:cNvGrpSpPr>
            <p:nvPr/>
          </p:nvGrpSpPr>
          <p:grpSpPr bwMode="auto">
            <a:xfrm>
              <a:off x="5136" y="2640"/>
              <a:ext cx="317" cy="247"/>
              <a:chOff x="3921" y="1365"/>
              <a:chExt cx="317" cy="247"/>
            </a:xfrm>
          </p:grpSpPr>
          <p:sp>
            <p:nvSpPr>
              <p:cNvPr id="50321" name="Rectangle 145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50322" name="Rectangle 146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50323" name="Rectangle 147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50324" name="Rectangle 148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grpSp>
          <p:nvGrpSpPr>
            <p:cNvPr id="50325" name="Group 149"/>
            <p:cNvGrpSpPr>
              <a:grpSpLocks/>
            </p:cNvGrpSpPr>
            <p:nvPr/>
          </p:nvGrpSpPr>
          <p:grpSpPr bwMode="auto">
            <a:xfrm>
              <a:off x="4560" y="1872"/>
              <a:ext cx="317" cy="247"/>
              <a:chOff x="3921" y="1365"/>
              <a:chExt cx="317" cy="247"/>
            </a:xfrm>
          </p:grpSpPr>
          <p:sp>
            <p:nvSpPr>
              <p:cNvPr id="50326" name="Rectangle 150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50327" name="Rectangle 151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50328" name="Rectangle 152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50329" name="Rectangle 153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</p:grpSp>
      <p:sp>
        <p:nvSpPr>
          <p:cNvPr id="152" name="Rectangle 5"/>
          <p:cNvSpPr>
            <a:spLocks noChangeArrowheads="1"/>
          </p:cNvSpPr>
          <p:nvPr/>
        </p:nvSpPr>
        <p:spPr bwMode="auto">
          <a:xfrm>
            <a:off x="563562" y="5491163"/>
            <a:ext cx="5655907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 dirty="0">
                <a:solidFill>
                  <a:srgbClr val="000000"/>
                </a:solidFill>
              </a:rPr>
              <a:t>	</a:t>
            </a:r>
            <a:r>
              <a:rPr lang="en-US" sz="2600" dirty="0" smtClean="0">
                <a:solidFill>
                  <a:srgbClr val="000000"/>
                </a:solidFill>
              </a:rPr>
              <a:t>How to Achieve the Strong Weld</a:t>
            </a:r>
            <a:r>
              <a:rPr lang="en-US" sz="2600" dirty="0">
                <a:solidFill>
                  <a:srgbClr val="000000"/>
                </a:solidFill>
              </a:rPr>
              <a:t>?</a:t>
            </a:r>
          </a:p>
        </p:txBody>
      </p:sp>
      <p:graphicFrame>
        <p:nvGraphicFramePr>
          <p:cNvPr id="153" name="Object 264"/>
          <p:cNvGraphicFramePr>
            <a:graphicFrameLocks noChangeAspect="1"/>
          </p:cNvGraphicFramePr>
          <p:nvPr>
            <p:extLst/>
          </p:nvPr>
        </p:nvGraphicFramePr>
        <p:xfrm>
          <a:off x="5694363" y="4829175"/>
          <a:ext cx="29845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49" name="Equation" r:id="rId6" imgW="1231560" imgH="215640" progId="Equation.3">
                  <p:embed/>
                </p:oleObj>
              </mc:Choice>
              <mc:Fallback>
                <p:oleObj name="Equation" r:id="rId6" imgW="123156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4363" y="4829175"/>
                        <a:ext cx="29845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58" name="Group 15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6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0" name="Group 15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4" name="Rectangle 16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5" name="Rectangle 16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6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" name="Rectangle 15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754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3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3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03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 autoUpdateAnimBg="0"/>
      <p:bldP spid="50311" grpId="0" autoUpdateAnimBg="0"/>
      <p:bldP spid="50314" grpId="0" autoUpdateAnimBg="0"/>
      <p:bldP spid="152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04" y="149176"/>
            <a:ext cx="6596389" cy="833081"/>
          </a:xfrm>
        </p:spPr>
        <p:txBody>
          <a:bodyPr/>
          <a:lstStyle/>
          <a:p>
            <a:r>
              <a:rPr lang="en-IN" sz="2800" dirty="0" smtClean="0"/>
              <a:t>Governing PDE in Cylindrical Coordinates</a:t>
            </a:r>
            <a:endParaRPr lang="en-IN" sz="2800" dirty="0"/>
          </a:p>
        </p:txBody>
      </p:sp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2698972" y="1216190"/>
          <a:ext cx="3414713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24" name="Equation" r:id="rId4" imgW="1409400" imgH="457200" progId="Equation.3">
                  <p:embed/>
                </p:oleObj>
              </mc:Choice>
              <mc:Fallback>
                <p:oleObj name="Equation" r:id="rId4" imgW="1409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8972" y="1216190"/>
                        <a:ext cx="3414713" cy="110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8" name="Rectangle 10"/>
          <p:cNvSpPr>
            <a:spLocks noChangeArrowheads="1"/>
          </p:cNvSpPr>
          <p:nvPr/>
        </p:nvSpPr>
        <p:spPr bwMode="auto">
          <a:xfrm>
            <a:off x="428480" y="2269333"/>
            <a:ext cx="3810000" cy="57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Boundary </a:t>
            </a:r>
            <a:r>
              <a:rPr lang="en-US" dirty="0">
                <a:solidFill>
                  <a:schemeClr val="accent2"/>
                </a:solidFill>
              </a:rPr>
              <a:t>conditions</a:t>
            </a: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53406" name="Group 158"/>
          <p:cNvGrpSpPr>
            <a:grpSpLocks/>
          </p:cNvGrpSpPr>
          <p:nvPr/>
        </p:nvGrpSpPr>
        <p:grpSpPr bwMode="auto">
          <a:xfrm>
            <a:off x="754159" y="2947118"/>
            <a:ext cx="4819650" cy="973138"/>
            <a:chOff x="1670" y="2976"/>
            <a:chExt cx="3036" cy="613"/>
          </a:xfrm>
        </p:grpSpPr>
        <p:graphicFrame>
          <p:nvGraphicFramePr>
            <p:cNvPr id="53261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1670" y="2976"/>
            <a:ext cx="1268" cy="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0225" name="Equation" r:id="rId6" imgW="812520" imgH="393480" progId="Equation.3">
                    <p:embed/>
                  </p:oleObj>
                </mc:Choice>
                <mc:Fallback>
                  <p:oleObj name="Equation" r:id="rId6" imgW="8125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0" y="2976"/>
                          <a:ext cx="1268" cy="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3398" name="Rectangle 150"/>
            <p:cNvSpPr>
              <a:spLocks noChangeArrowheads="1"/>
            </p:cNvSpPr>
            <p:nvPr/>
          </p:nvSpPr>
          <p:spPr bwMode="auto">
            <a:xfrm>
              <a:off x="2928" y="3098"/>
              <a:ext cx="31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 dirty="0">
                  <a:solidFill>
                    <a:srgbClr val="000000"/>
                  </a:solidFill>
                </a:rPr>
                <a:t>or</a:t>
              </a:r>
            </a:p>
          </p:txBody>
        </p:sp>
        <p:grpSp>
          <p:nvGrpSpPr>
            <p:cNvPr id="53403" name="Group 155"/>
            <p:cNvGrpSpPr>
              <a:grpSpLocks/>
            </p:cNvGrpSpPr>
            <p:nvPr/>
          </p:nvGrpSpPr>
          <p:grpSpPr bwMode="auto">
            <a:xfrm>
              <a:off x="3264" y="3120"/>
              <a:ext cx="1442" cy="319"/>
              <a:chOff x="1680" y="3454"/>
              <a:chExt cx="1442" cy="319"/>
            </a:xfrm>
          </p:grpSpPr>
          <p:graphicFrame>
            <p:nvGraphicFramePr>
              <p:cNvPr id="53399" name="Object 151"/>
              <p:cNvGraphicFramePr>
                <a:graphicFrameLocks noChangeAspect="1"/>
              </p:cNvGraphicFramePr>
              <p:nvPr/>
            </p:nvGraphicFramePr>
            <p:xfrm>
              <a:off x="1680" y="3456"/>
              <a:ext cx="892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0226" name="Equation" r:id="rId8" imgW="571320" imgH="203040" progId="Equation.3">
                      <p:embed/>
                    </p:oleObj>
                  </mc:Choice>
                  <mc:Fallback>
                    <p:oleObj name="Equation" r:id="rId8" imgW="5713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80" y="3456"/>
                            <a:ext cx="892" cy="3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3400" name="Rectangle 152"/>
              <p:cNvSpPr>
                <a:spLocks noChangeArrowheads="1"/>
              </p:cNvSpPr>
              <p:nvPr/>
            </p:nvSpPr>
            <p:spPr bwMode="auto">
              <a:xfrm>
                <a:off x="2544" y="3454"/>
                <a:ext cx="578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finite</a:t>
                </a:r>
              </a:p>
            </p:txBody>
          </p:sp>
        </p:grpSp>
      </p:grpSp>
      <p:graphicFrame>
        <p:nvGraphicFramePr>
          <p:cNvPr id="34" name="Object 26"/>
          <p:cNvGraphicFramePr>
            <a:graphicFrameLocks noChangeAspect="1"/>
          </p:cNvGraphicFramePr>
          <p:nvPr>
            <p:extLst/>
          </p:nvPr>
        </p:nvGraphicFramePr>
        <p:xfrm>
          <a:off x="4534550" y="3716571"/>
          <a:ext cx="37734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27" name="Equation" r:id="rId10" imgW="1523880" imgH="431640" progId="Equation.3">
                  <p:embed/>
                </p:oleObj>
              </mc:Choice>
              <mc:Fallback>
                <p:oleObj name="Equation" r:id="rId10" imgW="15238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4550" y="3716571"/>
                        <a:ext cx="3773488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27"/>
          <p:cNvGraphicFramePr>
            <a:graphicFrameLocks noChangeAspect="1"/>
          </p:cNvGraphicFramePr>
          <p:nvPr>
            <p:extLst/>
          </p:nvPr>
        </p:nvGraphicFramePr>
        <p:xfrm>
          <a:off x="416633" y="4436628"/>
          <a:ext cx="3679825" cy="100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28" name="Equation" r:id="rId12" imgW="1485720" imgH="406080" progId="Equation.3">
                  <p:embed/>
                </p:oleObj>
              </mc:Choice>
              <mc:Fallback>
                <p:oleObj name="Equation" r:id="rId12" imgW="148572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633" y="4436628"/>
                        <a:ext cx="3679825" cy="100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28"/>
          <p:cNvGraphicFramePr>
            <a:graphicFrameLocks noChangeAspect="1"/>
          </p:cNvGraphicFramePr>
          <p:nvPr>
            <p:extLst/>
          </p:nvPr>
        </p:nvGraphicFramePr>
        <p:xfrm>
          <a:off x="3817611" y="5423202"/>
          <a:ext cx="4749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29" name="Equation" r:id="rId14" imgW="1917360" imgH="431640" progId="Equation.DSMT4">
                  <p:embed/>
                </p:oleObj>
              </mc:Choice>
              <mc:Fallback>
                <p:oleObj name="Equation" r:id="rId14" imgW="19173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611" y="5423202"/>
                        <a:ext cx="4749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0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3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0751"/>
            <a:ext cx="7772400" cy="1143000"/>
          </a:xfrm>
        </p:spPr>
        <p:txBody>
          <a:bodyPr/>
          <a:lstStyle/>
          <a:p>
            <a:r>
              <a:rPr lang="en-IN" sz="2800" dirty="0" smtClean="0"/>
              <a:t>Separation of Variables</a:t>
            </a:r>
            <a:endParaRPr lang="en-IN" sz="2800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>
            <p:extLst/>
          </p:nvPr>
        </p:nvGraphicFramePr>
        <p:xfrm>
          <a:off x="5064125" y="1719263"/>
          <a:ext cx="28003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54" name="Equation" r:id="rId4" imgW="1155600" imgH="203040" progId="Equation.3">
                  <p:embed/>
                </p:oleObj>
              </mc:Choice>
              <mc:Fallback>
                <p:oleObj name="Equation" r:id="rId4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719263"/>
                        <a:ext cx="280035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3" name="Object 7"/>
          <p:cNvGraphicFramePr>
            <a:graphicFrameLocks noChangeAspect="1"/>
          </p:cNvGraphicFramePr>
          <p:nvPr>
            <p:extLst/>
          </p:nvPr>
        </p:nvGraphicFramePr>
        <p:xfrm>
          <a:off x="1143000" y="2819400"/>
          <a:ext cx="3417888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55" name="Equation" r:id="rId6" imgW="1409400" imgH="482400" progId="Equation.3">
                  <p:embed/>
                </p:oleObj>
              </mc:Choice>
              <mc:Fallback>
                <p:oleObj name="Equation" r:id="rId6" imgW="14094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819400"/>
                        <a:ext cx="3417888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5" name="Object 9"/>
          <p:cNvGraphicFramePr>
            <a:graphicFrameLocks noChangeAspect="1"/>
          </p:cNvGraphicFramePr>
          <p:nvPr>
            <p:extLst/>
          </p:nvPr>
        </p:nvGraphicFramePr>
        <p:xfrm>
          <a:off x="5348507" y="2864779"/>
          <a:ext cx="2492375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56" name="Equation" r:id="rId8" imgW="1028520" imgH="431640" progId="Equation.3">
                  <p:embed/>
                </p:oleObj>
              </mc:Choice>
              <mc:Fallback>
                <p:oleObj name="Equation" r:id="rId8" imgW="1028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507" y="2864779"/>
                        <a:ext cx="2492375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315" name="Group 19"/>
          <p:cNvGrpSpPr>
            <a:grpSpLocks/>
          </p:cNvGrpSpPr>
          <p:nvPr/>
        </p:nvGrpSpPr>
        <p:grpSpPr bwMode="auto">
          <a:xfrm>
            <a:off x="1009866" y="4106424"/>
            <a:ext cx="6616705" cy="615950"/>
            <a:chOff x="0" y="3064"/>
            <a:chExt cx="4168" cy="388"/>
          </a:xfrm>
        </p:grpSpPr>
        <p:sp>
          <p:nvSpPr>
            <p:cNvPr id="55308" name="Rectangle 12"/>
            <p:cNvSpPr>
              <a:spLocks noChangeArrowheads="1"/>
            </p:cNvSpPr>
            <p:nvPr/>
          </p:nvSpPr>
          <p:spPr bwMode="auto">
            <a:xfrm>
              <a:off x="0" y="3072"/>
              <a:ext cx="4168" cy="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sz="3200" dirty="0" smtClean="0">
                  <a:solidFill>
                    <a:schemeClr val="accent2"/>
                  </a:solidFill>
                </a:rPr>
                <a:t>Selecting </a:t>
              </a:r>
              <a:r>
                <a:rPr lang="en-US" sz="3200" dirty="0">
                  <a:solidFill>
                    <a:schemeClr val="accent2"/>
                  </a:solidFill>
                </a:rPr>
                <a:t>the sign of </a:t>
              </a:r>
              <a:r>
                <a:rPr lang="en-US" sz="3200" dirty="0" smtClean="0">
                  <a:solidFill>
                    <a:schemeClr val="accent2"/>
                  </a:solidFill>
                </a:rPr>
                <a:t>the      as positive.</a:t>
              </a:r>
              <a:endParaRPr lang="en-US" sz="3200" dirty="0">
                <a:solidFill>
                  <a:schemeClr val="accent2"/>
                </a:solidFill>
              </a:endParaRPr>
            </a:p>
          </p:txBody>
        </p:sp>
        <p:graphicFrame>
          <p:nvGraphicFramePr>
            <p:cNvPr id="55309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2601" y="3064"/>
            <a:ext cx="264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1257" name="Equation" r:id="rId10" imgW="177480" imgH="253800" progId="Equation.3">
                    <p:embed/>
                  </p:oleObj>
                </mc:Choice>
                <mc:Fallback>
                  <p:oleObj name="Equation" r:id="rId10" imgW="17748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1" y="3064"/>
                          <a:ext cx="264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7"/>
          <p:cNvGraphicFramePr>
            <a:graphicFrameLocks noChangeAspect="1"/>
          </p:cNvGraphicFramePr>
          <p:nvPr>
            <p:extLst/>
          </p:nvPr>
        </p:nvGraphicFramePr>
        <p:xfrm>
          <a:off x="1106488" y="1420813"/>
          <a:ext cx="3322637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58" name="Equation" r:id="rId12" imgW="1371600" imgH="444240" progId="Equation.3">
                  <p:embed/>
                </p:oleObj>
              </mc:Choice>
              <mc:Fallback>
                <p:oleObj name="Equation" r:id="rId12" imgW="13716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420813"/>
                        <a:ext cx="3322637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4"/>
          <p:cNvGraphicFramePr>
            <a:graphicFrameLocks noChangeAspect="1"/>
          </p:cNvGraphicFramePr>
          <p:nvPr>
            <p:extLst/>
          </p:nvPr>
        </p:nvGraphicFramePr>
        <p:xfrm>
          <a:off x="825500" y="4987925"/>
          <a:ext cx="4306888" cy="1046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59" name="Equation" r:id="rId14" imgW="1777680" imgH="431640" progId="Equation.3">
                  <p:embed/>
                </p:oleObj>
              </mc:Choice>
              <mc:Fallback>
                <p:oleObj name="Equation" r:id="rId14" imgW="1777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4987925"/>
                        <a:ext cx="4306888" cy="1046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10"/>
          <p:cNvGraphicFramePr>
            <a:graphicFrameLocks noChangeAspect="1"/>
          </p:cNvGraphicFramePr>
          <p:nvPr>
            <p:extLst/>
          </p:nvPr>
        </p:nvGraphicFramePr>
        <p:xfrm>
          <a:off x="5808663" y="5070475"/>
          <a:ext cx="2244725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60" name="Equation" r:id="rId16" imgW="927000" imgH="419040" progId="Equation.3">
                  <p:embed/>
                </p:oleObj>
              </mc:Choice>
              <mc:Fallback>
                <p:oleObj name="Equation" r:id="rId16" imgW="927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663" y="5070475"/>
                        <a:ext cx="2244725" cy="1014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690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6"/>
          <p:cNvSpPr>
            <a:spLocks noChangeArrowheads="1"/>
          </p:cNvSpPr>
          <p:nvPr/>
        </p:nvSpPr>
        <p:spPr bwMode="auto">
          <a:xfrm>
            <a:off x="1367772" y="3483879"/>
            <a:ext cx="513313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</a:rPr>
              <a:t>This is </a:t>
            </a:r>
            <a:r>
              <a:rPr lang="en-US" sz="2600" dirty="0">
                <a:solidFill>
                  <a:srgbClr val="000000"/>
                </a:solidFill>
              </a:rPr>
              <a:t>a Bessel </a:t>
            </a:r>
            <a:r>
              <a:rPr lang="en-US" sz="2600" dirty="0" smtClean="0">
                <a:solidFill>
                  <a:srgbClr val="000000"/>
                </a:solidFill>
              </a:rPr>
              <a:t>equation with </a:t>
            </a:r>
            <a:r>
              <a:rPr lang="en-US" sz="2600" i="1" dirty="0" smtClean="0">
                <a:solidFill>
                  <a:srgbClr val="000000"/>
                </a:solidFill>
              </a:rPr>
              <a:t>m</a:t>
            </a:r>
            <a:r>
              <a:rPr lang="en-US" sz="2600" i="1" baseline="30000" dirty="0" smtClean="0">
                <a:solidFill>
                  <a:srgbClr val="000000"/>
                </a:solidFill>
              </a:rPr>
              <a:t>2</a:t>
            </a:r>
            <a:r>
              <a:rPr lang="en-US" sz="2600" dirty="0" smtClean="0">
                <a:solidFill>
                  <a:srgbClr val="000000"/>
                </a:solidFill>
              </a:rPr>
              <a:t>=0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949" y="216595"/>
            <a:ext cx="6509544" cy="785630"/>
          </a:xfrm>
        </p:spPr>
        <p:txBody>
          <a:bodyPr/>
          <a:lstStyle/>
          <a:p>
            <a:r>
              <a:rPr lang="en-IN" sz="2800" dirty="0" smtClean="0"/>
              <a:t>The SO-ODE for Radial Distribution of Temperature</a:t>
            </a:r>
            <a:endParaRPr lang="en-IN" sz="2800" dirty="0"/>
          </a:p>
        </p:txBody>
      </p:sp>
      <p:graphicFrame>
        <p:nvGraphicFramePr>
          <p:cNvPr id="33" name="Object 4"/>
          <p:cNvGraphicFramePr>
            <a:graphicFrameLocks noChangeAspect="1"/>
          </p:cNvGraphicFramePr>
          <p:nvPr>
            <p:extLst/>
          </p:nvPr>
        </p:nvGraphicFramePr>
        <p:xfrm>
          <a:off x="2179638" y="1046163"/>
          <a:ext cx="39370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33" name="Equation" r:id="rId4" imgW="1625400" imgH="419040" progId="Equation.3">
                  <p:embed/>
                </p:oleObj>
              </mc:Choice>
              <mc:Fallback>
                <p:oleObj name="Equation" r:id="rId4" imgW="16254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9638" y="1046163"/>
                        <a:ext cx="3937000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381000" y="2107434"/>
            <a:ext cx="5355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>
                <a:sym typeface="Symbol" panose="05050102010706020507" pitchFamily="18" charset="2"/>
              </a:rPr>
              <a:t> The General form of Bessel equation is</a:t>
            </a:r>
            <a:endParaRPr lang="en-IN" dirty="0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/>
          </p:nvPr>
        </p:nvGraphicFramePr>
        <p:xfrm>
          <a:off x="2748444" y="2491944"/>
          <a:ext cx="41021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34" name="Equation" r:id="rId6" imgW="2019240" imgH="419040" progId="Equation.3">
                  <p:embed/>
                </p:oleObj>
              </mc:Choice>
              <mc:Fallback>
                <p:oleObj name="Equation" r:id="rId6" imgW="2019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48444" y="2491944"/>
                        <a:ext cx="4102100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16"/>
          <p:cNvGraphicFramePr>
            <a:graphicFrameLocks noChangeAspect="1"/>
          </p:cNvGraphicFramePr>
          <p:nvPr>
            <p:extLst/>
          </p:nvPr>
        </p:nvGraphicFramePr>
        <p:xfrm>
          <a:off x="2514600" y="5062538"/>
          <a:ext cx="3843338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35" name="Equation" r:id="rId8" imgW="1587240" imgH="228600" progId="Equation.3">
                  <p:embed/>
                </p:oleObj>
              </mc:Choice>
              <mc:Fallback>
                <p:oleObj name="Equation" r:id="rId8" imgW="1587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062538"/>
                        <a:ext cx="3843338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541103" y="4221229"/>
            <a:ext cx="6553200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Solution </a:t>
            </a:r>
            <a:r>
              <a:rPr lang="en-US" dirty="0">
                <a:solidFill>
                  <a:schemeClr val="accent2"/>
                </a:solidFill>
              </a:rPr>
              <a:t>to </a:t>
            </a:r>
            <a:r>
              <a:rPr lang="en-US" dirty="0" smtClean="0">
                <a:solidFill>
                  <a:schemeClr val="accent2"/>
                </a:solidFill>
              </a:rPr>
              <a:t>Bessel’s </a:t>
            </a:r>
            <a:r>
              <a:rPr lang="en-US" dirty="0">
                <a:solidFill>
                  <a:schemeClr val="accent2"/>
                </a:solidFill>
              </a:rPr>
              <a:t>ODE</a:t>
            </a:r>
            <a:endParaRPr lang="en-US" dirty="0">
              <a:solidFill>
                <a:schemeClr val="accent2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4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8" name="Rectangle 4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4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707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8" grpId="0"/>
      <p:bldP spid="41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77600" y="157720"/>
            <a:ext cx="6501508" cy="1040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IN" sz="2800" dirty="0"/>
              <a:t>The SO-ODE for </a:t>
            </a:r>
            <a:r>
              <a:rPr lang="en-IN" sz="2800" dirty="0" smtClean="0"/>
              <a:t>Axial </a:t>
            </a:r>
            <a:r>
              <a:rPr lang="en-IN" sz="2800" dirty="0"/>
              <a:t>Distribution of Temperature</a:t>
            </a:r>
            <a:endParaRPr lang="en-US" sz="3200" dirty="0">
              <a:solidFill>
                <a:schemeClr val="accent2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7363" name="Object 19"/>
          <p:cNvGraphicFramePr>
            <a:graphicFrameLocks noChangeAspect="1"/>
          </p:cNvGraphicFramePr>
          <p:nvPr>
            <p:extLst/>
          </p:nvPr>
        </p:nvGraphicFramePr>
        <p:xfrm>
          <a:off x="1993900" y="2722563"/>
          <a:ext cx="4271963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70" name="Equation" r:id="rId4" imgW="1765080" imgH="203040" progId="Equation.3">
                  <p:embed/>
                </p:oleObj>
              </mc:Choice>
              <mc:Fallback>
                <p:oleObj name="Equation" r:id="rId4" imgW="17650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3900" y="2722563"/>
                        <a:ext cx="4271963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461348" y="3701518"/>
            <a:ext cx="264046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 dirty="0" smtClean="0">
                <a:solidFill>
                  <a:srgbClr val="000000"/>
                </a:solidFill>
              </a:rPr>
              <a:t>Complete </a:t>
            </a:r>
            <a:r>
              <a:rPr lang="en-US" sz="2600" dirty="0">
                <a:solidFill>
                  <a:srgbClr val="000000"/>
                </a:solidFill>
              </a:rPr>
              <a:t>solution</a:t>
            </a:r>
          </a:p>
        </p:txBody>
      </p:sp>
      <p:graphicFrame>
        <p:nvGraphicFramePr>
          <p:cNvPr id="40" name="Object 5"/>
          <p:cNvGraphicFramePr>
            <a:graphicFrameLocks noChangeAspect="1"/>
          </p:cNvGraphicFramePr>
          <p:nvPr>
            <p:extLst/>
          </p:nvPr>
        </p:nvGraphicFramePr>
        <p:xfrm>
          <a:off x="4064988" y="3792051"/>
          <a:ext cx="28003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71" name="Equation" r:id="rId6" imgW="1155600" imgH="203040" progId="Equation.3">
                  <p:embed/>
                </p:oleObj>
              </mc:Choice>
              <mc:Fallback>
                <p:oleObj name="Equation" r:id="rId6" imgW="11556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988" y="3792051"/>
                        <a:ext cx="280035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>
            <p:extLst/>
          </p:nvPr>
        </p:nvGraphicFramePr>
        <p:xfrm>
          <a:off x="2905125" y="1192213"/>
          <a:ext cx="2243138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72" name="Equation" r:id="rId8" imgW="927000" imgH="419040" progId="Equation.3">
                  <p:embed/>
                </p:oleObj>
              </mc:Choice>
              <mc:Fallback>
                <p:oleObj name="Equation" r:id="rId8" imgW="9270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5125" y="1192213"/>
                        <a:ext cx="2243138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5"/>
          <p:cNvGraphicFramePr>
            <a:graphicFrameLocks noChangeAspect="1"/>
          </p:cNvGraphicFramePr>
          <p:nvPr>
            <p:extLst/>
          </p:nvPr>
        </p:nvGraphicFramePr>
        <p:xfrm>
          <a:off x="697031" y="5111751"/>
          <a:ext cx="76628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73" name="Equation" r:id="rId10" imgW="3162240" imgH="228600" progId="Equation.3">
                  <p:embed/>
                </p:oleObj>
              </mc:Choice>
              <mc:Fallback>
                <p:oleObj name="Equation" r:id="rId10" imgW="3162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7031" y="5111751"/>
                        <a:ext cx="766286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5" name="Group 4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" name="Rectangle 5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5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3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674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 autoUpdateAnimBg="0"/>
      <p:bldP spid="38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F8EA5-A251-4234-A600-CA6AE56752E8}" type="slidenum">
              <a:rPr lang="en-US"/>
              <a:pPr/>
              <a:t>41</a:t>
            </a:fld>
            <a:endParaRPr lang="en-US"/>
          </a:p>
        </p:txBody>
      </p:sp>
      <p:sp>
        <p:nvSpPr>
          <p:cNvPr id="58380" name="Rectangle 12"/>
          <p:cNvSpPr>
            <a:spLocks noChangeArrowheads="1"/>
          </p:cNvSpPr>
          <p:nvPr/>
        </p:nvSpPr>
        <p:spPr bwMode="auto">
          <a:xfrm>
            <a:off x="316828" y="183378"/>
            <a:ext cx="6845972" cy="742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sz="2800" dirty="0" smtClean="0">
                <a:cs typeface="Times New Roman" panose="02020603050405020304" pitchFamily="18" charset="0"/>
              </a:rPr>
              <a:t>Application </a:t>
            </a:r>
            <a:r>
              <a:rPr lang="en-US" sz="2800" dirty="0">
                <a:cs typeface="Times New Roman" panose="02020603050405020304" pitchFamily="18" charset="0"/>
              </a:rPr>
              <a:t>of Bo</a:t>
            </a:r>
            <a:r>
              <a:rPr lang="en-US" sz="2800" dirty="0"/>
              <a:t>undary Conditions</a:t>
            </a:r>
            <a:endParaRPr lang="en-US" sz="2800" dirty="0">
              <a:cs typeface="Times New Roman" panose="02020603050405020304" pitchFamily="18" charset="0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700746" y="1300298"/>
            <a:ext cx="3810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Boundary condition:1</a:t>
            </a:r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6" name="Group 158"/>
          <p:cNvGrpSpPr>
            <a:grpSpLocks/>
          </p:cNvGrpSpPr>
          <p:nvPr/>
        </p:nvGrpSpPr>
        <p:grpSpPr bwMode="auto">
          <a:xfrm>
            <a:off x="1783592" y="1946629"/>
            <a:ext cx="4819650" cy="973138"/>
            <a:chOff x="1670" y="2976"/>
            <a:chExt cx="3036" cy="613"/>
          </a:xfrm>
        </p:grpSpPr>
        <p:graphicFrame>
          <p:nvGraphicFramePr>
            <p:cNvPr id="37" name="Object 13"/>
            <p:cNvGraphicFramePr>
              <a:graphicFrameLocks noChangeAspect="1"/>
            </p:cNvGraphicFramePr>
            <p:nvPr>
              <p:extLst/>
            </p:nvPr>
          </p:nvGraphicFramePr>
          <p:xfrm>
            <a:off x="1670" y="2976"/>
            <a:ext cx="1268" cy="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4294" name="Equation" r:id="rId4" imgW="812520" imgH="393480" progId="Equation.3">
                    <p:embed/>
                  </p:oleObj>
                </mc:Choice>
                <mc:Fallback>
                  <p:oleObj name="Equation" r:id="rId4" imgW="81252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70" y="2976"/>
                          <a:ext cx="1268" cy="6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" name="Rectangle 150"/>
            <p:cNvSpPr>
              <a:spLocks noChangeArrowheads="1"/>
            </p:cNvSpPr>
            <p:nvPr/>
          </p:nvSpPr>
          <p:spPr bwMode="auto">
            <a:xfrm>
              <a:off x="2928" y="3098"/>
              <a:ext cx="31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or</a:t>
              </a:r>
            </a:p>
          </p:txBody>
        </p:sp>
        <p:grpSp>
          <p:nvGrpSpPr>
            <p:cNvPr id="39" name="Group 155"/>
            <p:cNvGrpSpPr>
              <a:grpSpLocks/>
            </p:cNvGrpSpPr>
            <p:nvPr/>
          </p:nvGrpSpPr>
          <p:grpSpPr bwMode="auto">
            <a:xfrm>
              <a:off x="3264" y="3120"/>
              <a:ext cx="1442" cy="319"/>
              <a:chOff x="1680" y="3454"/>
              <a:chExt cx="1442" cy="319"/>
            </a:xfrm>
          </p:grpSpPr>
          <p:graphicFrame>
            <p:nvGraphicFramePr>
              <p:cNvPr id="40" name="Object 151"/>
              <p:cNvGraphicFramePr>
                <a:graphicFrameLocks noChangeAspect="1"/>
              </p:cNvGraphicFramePr>
              <p:nvPr/>
            </p:nvGraphicFramePr>
            <p:xfrm>
              <a:off x="1680" y="3456"/>
              <a:ext cx="892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4295" name="Equation" r:id="rId6" imgW="571320" imgH="203040" progId="Equation.3">
                      <p:embed/>
                    </p:oleObj>
                  </mc:Choice>
                  <mc:Fallback>
                    <p:oleObj name="Equation" r:id="rId6" imgW="5713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80" y="3456"/>
                            <a:ext cx="892" cy="3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1" name="Rectangle 152"/>
              <p:cNvSpPr>
                <a:spLocks noChangeArrowheads="1"/>
              </p:cNvSpPr>
              <p:nvPr/>
            </p:nvSpPr>
            <p:spPr bwMode="auto">
              <a:xfrm>
                <a:off x="2544" y="3454"/>
                <a:ext cx="578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finite</a:t>
                </a:r>
              </a:p>
            </p:txBody>
          </p:sp>
        </p:grpSp>
      </p:grpSp>
      <p:graphicFrame>
        <p:nvGraphicFramePr>
          <p:cNvPr id="42" name="Object 5"/>
          <p:cNvGraphicFramePr>
            <a:graphicFrameLocks noChangeAspect="1"/>
          </p:cNvGraphicFramePr>
          <p:nvPr>
            <p:extLst/>
          </p:nvPr>
        </p:nvGraphicFramePr>
        <p:xfrm>
          <a:off x="482635" y="3113466"/>
          <a:ext cx="76628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96" name="Equation" r:id="rId8" imgW="3162240" imgH="228600" progId="Equation.3">
                  <p:embed/>
                </p:oleObj>
              </mc:Choice>
              <mc:Fallback>
                <p:oleObj name="Equation" r:id="rId8" imgW="31622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35" y="3113466"/>
                        <a:ext cx="766286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" name="Picture 4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16" y="3790277"/>
            <a:ext cx="3199632" cy="2399725"/>
          </a:xfrm>
          <a:prstGeom prst="rect">
            <a:avLst/>
          </a:prstGeom>
        </p:spPr>
      </p:pic>
      <p:graphicFrame>
        <p:nvGraphicFramePr>
          <p:cNvPr id="44" name="Object 3"/>
          <p:cNvGraphicFramePr>
            <a:graphicFrameLocks noChangeAspect="1"/>
          </p:cNvGraphicFramePr>
          <p:nvPr>
            <p:extLst/>
          </p:nvPr>
        </p:nvGraphicFramePr>
        <p:xfrm>
          <a:off x="4848753" y="4402541"/>
          <a:ext cx="922337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4297" name="Equation" r:id="rId11" imgW="380880" imgH="177480" progId="Equation.3">
                  <p:embed/>
                </p:oleObj>
              </mc:Choice>
              <mc:Fallback>
                <p:oleObj name="Equation" r:id="rId11" imgW="3808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8753" y="4402541"/>
                        <a:ext cx="922337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9" name="Group 4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" name="Group 5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5" name="Rectangle 5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7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415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214" y="78267"/>
            <a:ext cx="7772400" cy="1143000"/>
          </a:xfrm>
        </p:spPr>
        <p:txBody>
          <a:bodyPr/>
          <a:lstStyle/>
          <a:p>
            <a:r>
              <a:rPr lang="en-IN" sz="2800" dirty="0" smtClean="0"/>
              <a:t>Boundary Condition - 2</a:t>
            </a:r>
            <a:endParaRPr lang="en-IN" sz="2800" dirty="0"/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>
            <p:extLst/>
          </p:nvPr>
        </p:nvGraphicFramePr>
        <p:xfrm>
          <a:off x="4513677" y="2068805"/>
          <a:ext cx="4273550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0" name="Equation" r:id="rId4" imgW="1765080" imgH="393480" progId="Equation.3">
                  <p:embed/>
                </p:oleObj>
              </mc:Choice>
              <mc:Fallback>
                <p:oleObj name="Equation" r:id="rId4" imgW="1765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3677" y="2068805"/>
                        <a:ext cx="4273550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7"/>
          <p:cNvGraphicFramePr>
            <a:graphicFrameLocks noChangeAspect="1"/>
          </p:cNvGraphicFramePr>
          <p:nvPr>
            <p:extLst/>
          </p:nvPr>
        </p:nvGraphicFramePr>
        <p:xfrm>
          <a:off x="690563" y="3575050"/>
          <a:ext cx="3106737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1" name="Equation" r:id="rId6" imgW="1282680" imgH="457200" progId="Equation.3">
                  <p:embed/>
                </p:oleObj>
              </mc:Choice>
              <mc:Fallback>
                <p:oleObj name="Equation" r:id="rId6" imgW="12826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3575050"/>
                        <a:ext cx="3106737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6"/>
          <p:cNvGraphicFramePr>
            <a:graphicFrameLocks noChangeAspect="1"/>
          </p:cNvGraphicFramePr>
          <p:nvPr>
            <p:extLst/>
          </p:nvPr>
        </p:nvGraphicFramePr>
        <p:xfrm>
          <a:off x="541103" y="2136584"/>
          <a:ext cx="3648075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2" name="Equation" r:id="rId8" imgW="1473120" imgH="393480" progId="Equation.3">
                  <p:embed/>
                </p:oleObj>
              </mc:Choice>
              <mc:Fallback>
                <p:oleObj name="Equation" r:id="rId8" imgW="14731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103" y="2136584"/>
                        <a:ext cx="3648075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5"/>
          <p:cNvGraphicFramePr>
            <a:graphicFrameLocks noChangeAspect="1"/>
          </p:cNvGraphicFramePr>
          <p:nvPr>
            <p:extLst/>
          </p:nvPr>
        </p:nvGraphicFramePr>
        <p:xfrm>
          <a:off x="1589207" y="1217660"/>
          <a:ext cx="58785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3" name="Equation" r:id="rId10" imgW="2425680" imgH="228600" progId="Equation.3">
                  <p:embed/>
                </p:oleObj>
              </mc:Choice>
              <mc:Fallback>
                <p:oleObj name="Equation" r:id="rId10" imgW="24256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207" y="1217660"/>
                        <a:ext cx="587851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5"/>
          <p:cNvGraphicFramePr>
            <a:graphicFrameLocks noChangeAspect="1"/>
          </p:cNvGraphicFramePr>
          <p:nvPr>
            <p:extLst/>
          </p:nvPr>
        </p:nvGraphicFramePr>
        <p:xfrm>
          <a:off x="892175" y="5454650"/>
          <a:ext cx="6770688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4" name="Equation" r:id="rId12" imgW="2793960" imgH="444240" progId="Equation.3">
                  <p:embed/>
                </p:oleObj>
              </mc:Choice>
              <mc:Fallback>
                <p:oleObj name="Equation" r:id="rId12" imgW="2793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5454650"/>
                        <a:ext cx="6770688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8"/>
          <p:cNvGraphicFramePr>
            <a:graphicFrameLocks noChangeAspect="1"/>
          </p:cNvGraphicFramePr>
          <p:nvPr>
            <p:extLst/>
          </p:nvPr>
        </p:nvGraphicFramePr>
        <p:xfrm>
          <a:off x="5855639" y="3246211"/>
          <a:ext cx="1352550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5" name="Equation" r:id="rId14" imgW="558720" imgH="393480" progId="Equation.3">
                  <p:embed/>
                </p:oleObj>
              </mc:Choice>
              <mc:Fallback>
                <p:oleObj name="Equation" r:id="rId14" imgW="5587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5639" y="3246211"/>
                        <a:ext cx="1352550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30071" y="3492423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Define</a:t>
            </a:r>
            <a:endParaRPr lang="en-IN" dirty="0"/>
          </a:p>
        </p:txBody>
      </p:sp>
      <p:graphicFrame>
        <p:nvGraphicFramePr>
          <p:cNvPr id="34" name="Object 7"/>
          <p:cNvGraphicFramePr>
            <a:graphicFrameLocks noChangeAspect="1"/>
          </p:cNvGraphicFramePr>
          <p:nvPr>
            <p:extLst/>
          </p:nvPr>
        </p:nvGraphicFramePr>
        <p:xfrm>
          <a:off x="4589463" y="4230688"/>
          <a:ext cx="292258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356" name="Equation" r:id="rId16" imgW="1206360" imgH="482400" progId="Equation.3">
                  <p:embed/>
                </p:oleObj>
              </mc:Choice>
              <mc:Fallback>
                <p:oleObj name="Equation" r:id="rId16" imgW="120636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9463" y="4230688"/>
                        <a:ext cx="2922587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123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57" y="320650"/>
            <a:ext cx="7772400" cy="584016"/>
          </a:xfrm>
        </p:spPr>
        <p:txBody>
          <a:bodyPr/>
          <a:lstStyle/>
          <a:p>
            <a:r>
              <a:rPr lang="en-IN" sz="2800" dirty="0" smtClean="0"/>
              <a:t>Boundary Condition - 3</a:t>
            </a:r>
            <a:endParaRPr lang="en-IN" sz="2800" dirty="0"/>
          </a:p>
        </p:txBody>
      </p:sp>
      <p:graphicFrame>
        <p:nvGraphicFramePr>
          <p:cNvPr id="29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504535"/>
              </p:ext>
            </p:extLst>
          </p:nvPr>
        </p:nvGraphicFramePr>
        <p:xfrm>
          <a:off x="2969237" y="1256057"/>
          <a:ext cx="35528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5" name="Equation" r:id="rId4" imgW="1434960" imgH="393480" progId="Equation.3">
                  <p:embed/>
                </p:oleObj>
              </mc:Choice>
              <mc:Fallback>
                <p:oleObj name="Equation" r:id="rId4" imgW="1434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9237" y="1256057"/>
                        <a:ext cx="3552825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815620"/>
              </p:ext>
            </p:extLst>
          </p:nvPr>
        </p:nvGraphicFramePr>
        <p:xfrm>
          <a:off x="2868001" y="3161803"/>
          <a:ext cx="355282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6" name="Equation" r:id="rId6" imgW="1434960" imgH="393480" progId="Equation.3">
                  <p:embed/>
                </p:oleObj>
              </mc:Choice>
              <mc:Fallback>
                <p:oleObj name="Equation" r:id="rId6" imgW="1434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8001" y="3161803"/>
                        <a:ext cx="3552825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255291"/>
              </p:ext>
            </p:extLst>
          </p:nvPr>
        </p:nvGraphicFramePr>
        <p:xfrm>
          <a:off x="459723" y="4136528"/>
          <a:ext cx="7707313" cy="490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7" name="Equation" r:id="rId8" imgW="3784320" imgH="241200" progId="Equation.3">
                  <p:embed/>
                </p:oleObj>
              </mc:Choice>
              <mc:Fallback>
                <p:oleObj name="Equation" r:id="rId8" imgW="378432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723" y="4136528"/>
                        <a:ext cx="7707313" cy="490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917909"/>
              </p:ext>
            </p:extLst>
          </p:nvPr>
        </p:nvGraphicFramePr>
        <p:xfrm>
          <a:off x="2144431" y="4587461"/>
          <a:ext cx="4874236" cy="2137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8" name="Equation" r:id="rId10" imgW="2260440" imgH="990360" progId="Equation.3">
                  <p:embed/>
                </p:oleObj>
              </mc:Choice>
              <mc:Fallback>
                <p:oleObj name="Equation" r:id="rId10" imgW="2260440" imgH="990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431" y="4587461"/>
                        <a:ext cx="4874236" cy="21374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108449"/>
              </p:ext>
            </p:extLst>
          </p:nvPr>
        </p:nvGraphicFramePr>
        <p:xfrm>
          <a:off x="928035" y="2142824"/>
          <a:ext cx="6770687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59" name="Equation" r:id="rId12" imgW="2793960" imgH="444240" progId="Equation.3">
                  <p:embed/>
                </p:oleObj>
              </mc:Choice>
              <mc:Fallback>
                <p:oleObj name="Equation" r:id="rId12" imgW="2793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035" y="2142824"/>
                        <a:ext cx="6770687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162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533" y="272499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Series Solution for Temperature</a:t>
            </a:r>
            <a:endParaRPr lang="en-IN" sz="2800" dirty="0"/>
          </a:p>
        </p:txBody>
      </p:sp>
      <p:graphicFrame>
        <p:nvGraphicFramePr>
          <p:cNvPr id="3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670203"/>
              </p:ext>
            </p:extLst>
          </p:nvPr>
        </p:nvGraphicFramePr>
        <p:xfrm>
          <a:off x="415576" y="2168232"/>
          <a:ext cx="8608399" cy="9879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27" name="Equation" r:id="rId3" imgW="4444920" imgH="507960" progId="Equation.3">
                  <p:embed/>
                </p:oleObj>
              </mc:Choice>
              <mc:Fallback>
                <p:oleObj name="Equation" r:id="rId3" imgW="44449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576" y="2168232"/>
                        <a:ext cx="8608399" cy="9879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486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69" y="296737"/>
            <a:ext cx="7772400" cy="681038"/>
          </a:xfrm>
        </p:spPr>
        <p:txBody>
          <a:bodyPr/>
          <a:lstStyle/>
          <a:p>
            <a:r>
              <a:rPr lang="en-IN" sz="2800" dirty="0" smtClean="0"/>
              <a:t>Boundary Condition - 4</a:t>
            </a:r>
            <a:endParaRPr lang="en-IN" sz="2800" dirty="0"/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069566"/>
              </p:ext>
            </p:extLst>
          </p:nvPr>
        </p:nvGraphicFramePr>
        <p:xfrm>
          <a:off x="2645489" y="2483335"/>
          <a:ext cx="3781425" cy="10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03" name="Equation" r:id="rId4" imgW="1562040" imgH="444240" progId="Equation.3">
                  <p:embed/>
                </p:oleObj>
              </mc:Choice>
              <mc:Fallback>
                <p:oleObj name="Equation" r:id="rId4" imgW="156204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5489" y="2483335"/>
                        <a:ext cx="3781425" cy="1077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365462" y="3448629"/>
            <a:ext cx="4259497" cy="424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dirty="0" err="1" smtClean="0">
                <a:solidFill>
                  <a:schemeClr val="accent2"/>
                </a:solidFill>
              </a:rPr>
              <a:t>Orthogonality</a:t>
            </a:r>
            <a:r>
              <a:rPr lang="en-US" dirty="0" smtClean="0">
                <a:solidFill>
                  <a:schemeClr val="accent2"/>
                </a:solidFill>
              </a:rPr>
              <a:t> Condition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2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5031929"/>
              </p:ext>
            </p:extLst>
          </p:nvPr>
        </p:nvGraphicFramePr>
        <p:xfrm>
          <a:off x="1968500" y="1365000"/>
          <a:ext cx="4749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404" name="Equation" r:id="rId6" imgW="1917360" imgH="431640" progId="Equation.DSMT4">
                  <p:embed/>
                </p:oleObj>
              </mc:Choice>
              <mc:Fallback>
                <p:oleObj name="Equation" r:id="rId6" imgW="19173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500" y="1365000"/>
                        <a:ext cx="47498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21"/>
          <p:cNvGrpSpPr>
            <a:grpSpLocks/>
          </p:cNvGrpSpPr>
          <p:nvPr/>
        </p:nvGrpSpPr>
        <p:grpSpPr bwMode="auto">
          <a:xfrm>
            <a:off x="481473" y="4050150"/>
            <a:ext cx="8260521" cy="898841"/>
            <a:chOff x="662" y="528"/>
            <a:chExt cx="4954" cy="623"/>
          </a:xfrm>
        </p:grpSpPr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662" y="528"/>
              <a:ext cx="4954" cy="371"/>
              <a:chOff x="662" y="528"/>
              <a:chExt cx="4954" cy="371"/>
            </a:xfrm>
          </p:grpSpPr>
          <p:graphicFrame>
            <p:nvGraphicFramePr>
              <p:cNvPr id="49" name="Object 3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662" y="537"/>
              <a:ext cx="932" cy="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8405" name="Equation" r:id="rId8" imgW="622080" imgH="241200" progId="Equation.3">
                      <p:embed/>
                    </p:oleObj>
                  </mc:Choice>
                  <mc:Fallback>
                    <p:oleObj name="Equation" r:id="rId8" imgW="62208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2" y="537"/>
                            <a:ext cx="932" cy="3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0" name="Rectangle 6"/>
              <p:cNvSpPr>
                <a:spLocks noChangeArrowheads="1"/>
              </p:cNvSpPr>
              <p:nvPr/>
            </p:nvSpPr>
            <p:spPr bwMode="auto">
              <a:xfrm>
                <a:off x="1610" y="528"/>
                <a:ext cx="399" cy="3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600" dirty="0">
                    <a:solidFill>
                      <a:srgbClr val="000000"/>
                    </a:solidFill>
                  </a:rPr>
                  <a:t>and</a:t>
                </a:r>
              </a:p>
            </p:txBody>
          </p:sp>
          <p:graphicFrame>
            <p:nvGraphicFramePr>
              <p:cNvPr id="51" name="Object 7"/>
              <p:cNvGraphicFramePr>
                <a:graphicFrameLocks noChangeAspect="1"/>
              </p:cNvGraphicFramePr>
              <p:nvPr>
                <p:extLst/>
              </p:nvPr>
            </p:nvGraphicFramePr>
            <p:xfrm>
              <a:off x="1959" y="537"/>
              <a:ext cx="892" cy="36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98406" name="Equation" r:id="rId10" imgW="596880" imgH="241200" progId="Equation.3">
                      <p:embed/>
                    </p:oleObj>
                  </mc:Choice>
                  <mc:Fallback>
                    <p:oleObj name="Equation" r:id="rId10" imgW="59688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959" y="537"/>
                            <a:ext cx="892" cy="36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52" name="Rectangle 8"/>
              <p:cNvSpPr>
                <a:spLocks noChangeArrowheads="1"/>
              </p:cNvSpPr>
              <p:nvPr/>
            </p:nvSpPr>
            <p:spPr bwMode="auto">
              <a:xfrm>
                <a:off x="2736" y="528"/>
                <a:ext cx="2880" cy="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05000"/>
                  </a:lnSpc>
                </a:pPr>
                <a:r>
                  <a:rPr lang="en-US" sz="2600" dirty="0">
                    <a:solidFill>
                      <a:srgbClr val="000000"/>
                    </a:solidFill>
                  </a:rPr>
                  <a:t>are orthogonal with respect to</a:t>
                </a:r>
              </a:p>
            </p:txBody>
          </p:sp>
        </p:grpSp>
        <p:graphicFrame>
          <p:nvGraphicFramePr>
            <p:cNvPr id="47" name="Object 9"/>
            <p:cNvGraphicFramePr>
              <a:graphicFrameLocks noChangeAspect="1"/>
            </p:cNvGraphicFramePr>
            <p:nvPr>
              <p:extLst/>
            </p:nvPr>
          </p:nvGraphicFramePr>
          <p:xfrm>
            <a:off x="2548" y="840"/>
            <a:ext cx="912" cy="3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407" name="Equation" r:id="rId12" imgW="596880" imgH="203040" progId="Equation.3">
                    <p:embed/>
                  </p:oleObj>
                </mc:Choice>
                <mc:Fallback>
                  <p:oleObj name="Equation" r:id="rId12" imgW="5968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8" y="840"/>
                          <a:ext cx="912" cy="3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997623" y="5599736"/>
            <a:ext cx="6293711" cy="572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600" dirty="0">
                <a:solidFill>
                  <a:srgbClr val="000000"/>
                </a:solidFill>
              </a:rPr>
              <a:t>Applying </a:t>
            </a:r>
            <a:r>
              <a:rPr lang="en-US" sz="2600" dirty="0" err="1" smtClean="0">
                <a:solidFill>
                  <a:srgbClr val="000000"/>
                </a:solidFill>
              </a:rPr>
              <a:t>orthogonality</a:t>
            </a:r>
            <a:r>
              <a:rPr lang="en-US" sz="2600" dirty="0" smtClean="0">
                <a:solidFill>
                  <a:srgbClr val="000000"/>
                </a:solidFill>
              </a:rPr>
              <a:t> gives the values of </a:t>
            </a:r>
            <a:r>
              <a:rPr lang="en-US" sz="2600" i="1" dirty="0" err="1" smtClean="0">
                <a:solidFill>
                  <a:srgbClr val="000000"/>
                </a:solidFill>
              </a:rPr>
              <a:t>a</a:t>
            </a:r>
            <a:r>
              <a:rPr lang="en-US" sz="2600" i="1" baseline="-25000" dirty="0" err="1" smtClean="0">
                <a:solidFill>
                  <a:srgbClr val="000000"/>
                </a:solidFill>
              </a:rPr>
              <a:t>j</a:t>
            </a:r>
            <a:r>
              <a:rPr lang="en-US" sz="2600" dirty="0" smtClean="0">
                <a:solidFill>
                  <a:srgbClr val="000000"/>
                </a:solidFill>
              </a:rPr>
              <a:t> </a:t>
            </a:r>
            <a:endParaRPr lang="en-US" sz="2600" dirty="0">
              <a:solidFill>
                <a:srgbClr val="000000"/>
              </a:solidFill>
            </a:endParaRPr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4" name="Group 5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6" name="Group 5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0" name="Rectangle 5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" name="Rectangle 6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6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Rectangle 4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28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 autoUpdateAnimBg="0"/>
      <p:bldP spid="5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706" y="146051"/>
            <a:ext cx="7772400" cy="1143000"/>
          </a:xfrm>
        </p:spPr>
        <p:txBody>
          <a:bodyPr/>
          <a:lstStyle/>
          <a:p>
            <a:r>
              <a:rPr lang="en-IN" sz="2800" dirty="0" smtClean="0"/>
              <a:t>Computation of Coefficients</a:t>
            </a:r>
            <a:endParaRPr lang="en-IN" sz="2800" dirty="0"/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95E92-311C-46DC-9355-7D3D092E7680}" type="slidenum">
              <a:rPr lang="en-US"/>
              <a:pPr/>
              <a:t>46</a:t>
            </a:fld>
            <a:endParaRPr lang="en-US"/>
          </a:p>
        </p:txBody>
      </p:sp>
      <p:graphicFrame>
        <p:nvGraphicFramePr>
          <p:cNvPr id="62477" name="Object 13"/>
          <p:cNvGraphicFramePr>
            <a:graphicFrameLocks noChangeAspect="1"/>
          </p:cNvGraphicFramePr>
          <p:nvPr>
            <p:extLst/>
          </p:nvPr>
        </p:nvGraphicFramePr>
        <p:xfrm>
          <a:off x="2759075" y="1162277"/>
          <a:ext cx="3649662" cy="226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6" name="Equation" r:id="rId4" imgW="1511280" imgH="939600" progId="Equation.3">
                  <p:embed/>
                </p:oleObj>
              </mc:Choice>
              <mc:Fallback>
                <p:oleObj name="Equation" r:id="rId4" imgW="1511280" imgH="939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9075" y="1162277"/>
                        <a:ext cx="3649662" cy="226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13"/>
          <p:cNvGraphicFramePr>
            <a:graphicFrameLocks noChangeAspect="1"/>
          </p:cNvGraphicFramePr>
          <p:nvPr>
            <p:extLst/>
          </p:nvPr>
        </p:nvGraphicFramePr>
        <p:xfrm>
          <a:off x="2621756" y="3507014"/>
          <a:ext cx="4967287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387" name="Equation" r:id="rId6" imgW="2057400" imgH="698400" progId="Equation.3">
                  <p:embed/>
                </p:oleObj>
              </mc:Choice>
              <mc:Fallback>
                <p:oleObj name="Equation" r:id="rId6" imgW="205740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1756" y="3507014"/>
                        <a:ext cx="4967287" cy="168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7" name="Rectangle 1945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867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23578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Final Equation for Temperature </a:t>
            </a:r>
            <a:r>
              <a:rPr lang="en-IN" sz="2800" dirty="0" err="1" smtClean="0"/>
              <a:t>Disribution</a:t>
            </a:r>
            <a:endParaRPr lang="en-IN" sz="2800" dirty="0"/>
          </a:p>
        </p:txBody>
      </p:sp>
      <p:graphicFrame>
        <p:nvGraphicFramePr>
          <p:cNvPr id="3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38387"/>
              </p:ext>
            </p:extLst>
          </p:nvPr>
        </p:nvGraphicFramePr>
        <p:xfrm>
          <a:off x="1900885" y="2303270"/>
          <a:ext cx="4597306" cy="15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25" name="Equation" r:id="rId4" imgW="2057400" imgH="698400" progId="Equation.3">
                  <p:embed/>
                </p:oleObj>
              </mc:Choice>
              <mc:Fallback>
                <p:oleObj name="Equation" r:id="rId4" imgW="2057400" imgH="69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0885" y="2303270"/>
                        <a:ext cx="4597306" cy="15603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512829" y="4299333"/>
          <a:ext cx="2715307" cy="11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26" name="Equation" r:id="rId6" imgW="1002960" imgH="431640" progId="Equation.3">
                  <p:embed/>
                </p:oleObj>
              </mc:Choice>
              <mc:Fallback>
                <p:oleObj name="Equation" r:id="rId6" imgW="10029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2829" y="4299333"/>
                        <a:ext cx="2715307" cy="116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64237"/>
              </p:ext>
            </p:extLst>
          </p:nvPr>
        </p:nvGraphicFramePr>
        <p:xfrm>
          <a:off x="512829" y="1154401"/>
          <a:ext cx="8400970" cy="9641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0427" name="Equation" r:id="rId8" imgW="4444920" imgH="507960" progId="Equation.3">
                  <p:embed/>
                </p:oleObj>
              </mc:Choice>
              <mc:Fallback>
                <p:oleObj name="Equation" r:id="rId8" imgW="444492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829" y="1154401"/>
                        <a:ext cx="8400970" cy="9641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154"/>
          <p:cNvGrpSpPr>
            <a:grpSpLocks/>
          </p:cNvGrpSpPr>
          <p:nvPr/>
        </p:nvGrpSpPr>
        <p:grpSpPr bwMode="auto">
          <a:xfrm>
            <a:off x="3845261" y="4056460"/>
            <a:ext cx="4716463" cy="1916113"/>
            <a:chOff x="2544" y="1728"/>
            <a:chExt cx="2971" cy="1207"/>
          </a:xfrm>
        </p:grpSpPr>
        <p:sp>
          <p:nvSpPr>
            <p:cNvPr id="41" name="Rectangle 9"/>
            <p:cNvSpPr>
              <a:spLocks noChangeArrowheads="1"/>
            </p:cNvSpPr>
            <p:nvPr/>
          </p:nvSpPr>
          <p:spPr bwMode="auto">
            <a:xfrm>
              <a:off x="4338" y="2096"/>
              <a:ext cx="785" cy="470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4335" y="2092"/>
              <a:ext cx="791" cy="476"/>
            </a:xfrm>
            <a:custGeom>
              <a:avLst/>
              <a:gdLst>
                <a:gd name="T0" fmla="*/ 3 w 791"/>
                <a:gd name="T1" fmla="*/ 0 h 476"/>
                <a:gd name="T2" fmla="*/ 2 w 791"/>
                <a:gd name="T3" fmla="*/ 0 h 476"/>
                <a:gd name="T4" fmla="*/ 0 w 791"/>
                <a:gd name="T5" fmla="*/ 3 h 476"/>
                <a:gd name="T6" fmla="*/ 0 w 791"/>
                <a:gd name="T7" fmla="*/ 475 h 476"/>
                <a:gd name="T8" fmla="*/ 1 w 791"/>
                <a:gd name="T9" fmla="*/ 475 h 476"/>
                <a:gd name="T10" fmla="*/ 2 w 791"/>
                <a:gd name="T11" fmla="*/ 476 h 476"/>
                <a:gd name="T12" fmla="*/ 789 w 791"/>
                <a:gd name="T13" fmla="*/ 476 h 476"/>
                <a:gd name="T14" fmla="*/ 789 w 791"/>
                <a:gd name="T15" fmla="*/ 475 h 476"/>
                <a:gd name="T16" fmla="*/ 791 w 791"/>
                <a:gd name="T17" fmla="*/ 475 h 476"/>
                <a:gd name="T18" fmla="*/ 791 w 791"/>
                <a:gd name="T19" fmla="*/ 3 h 476"/>
                <a:gd name="T20" fmla="*/ 789 w 791"/>
                <a:gd name="T21" fmla="*/ 1 h 476"/>
                <a:gd name="T22" fmla="*/ 789 w 791"/>
                <a:gd name="T23" fmla="*/ 0 h 476"/>
                <a:gd name="T24" fmla="*/ 787 w 791"/>
                <a:gd name="T25" fmla="*/ 0 h 476"/>
                <a:gd name="T26" fmla="*/ 3 w 791"/>
                <a:gd name="T27" fmla="*/ 0 h 476"/>
                <a:gd name="T28" fmla="*/ 3 w 791"/>
                <a:gd name="T29" fmla="*/ 7 h 476"/>
                <a:gd name="T30" fmla="*/ 787 w 791"/>
                <a:gd name="T31" fmla="*/ 7 h 476"/>
                <a:gd name="T32" fmla="*/ 783 w 791"/>
                <a:gd name="T33" fmla="*/ 4 h 476"/>
                <a:gd name="T34" fmla="*/ 783 w 791"/>
                <a:gd name="T35" fmla="*/ 472 h 476"/>
                <a:gd name="T36" fmla="*/ 787 w 791"/>
                <a:gd name="T37" fmla="*/ 469 h 476"/>
                <a:gd name="T38" fmla="*/ 3 w 791"/>
                <a:gd name="T39" fmla="*/ 469 h 476"/>
                <a:gd name="T40" fmla="*/ 7 w 791"/>
                <a:gd name="T41" fmla="*/ 472 h 476"/>
                <a:gd name="T42" fmla="*/ 7 w 791"/>
                <a:gd name="T43" fmla="*/ 4 h 476"/>
                <a:gd name="T44" fmla="*/ 3 w 791"/>
                <a:gd name="T45" fmla="*/ 7 h 476"/>
                <a:gd name="T46" fmla="*/ 3 w 791"/>
                <a:gd name="T4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1" h="476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475"/>
                  </a:lnTo>
                  <a:lnTo>
                    <a:pt x="1" y="475"/>
                  </a:lnTo>
                  <a:lnTo>
                    <a:pt x="2" y="476"/>
                  </a:lnTo>
                  <a:lnTo>
                    <a:pt x="789" y="476"/>
                  </a:lnTo>
                  <a:lnTo>
                    <a:pt x="789" y="475"/>
                  </a:lnTo>
                  <a:lnTo>
                    <a:pt x="791" y="475"/>
                  </a:lnTo>
                  <a:lnTo>
                    <a:pt x="791" y="3"/>
                  </a:lnTo>
                  <a:lnTo>
                    <a:pt x="789" y="1"/>
                  </a:lnTo>
                  <a:lnTo>
                    <a:pt x="789" y="0"/>
                  </a:lnTo>
                  <a:lnTo>
                    <a:pt x="787" y="0"/>
                  </a:lnTo>
                  <a:lnTo>
                    <a:pt x="3" y="0"/>
                  </a:lnTo>
                  <a:lnTo>
                    <a:pt x="3" y="7"/>
                  </a:lnTo>
                  <a:lnTo>
                    <a:pt x="787" y="7"/>
                  </a:lnTo>
                  <a:lnTo>
                    <a:pt x="783" y="4"/>
                  </a:lnTo>
                  <a:lnTo>
                    <a:pt x="783" y="472"/>
                  </a:lnTo>
                  <a:lnTo>
                    <a:pt x="787" y="469"/>
                  </a:lnTo>
                  <a:lnTo>
                    <a:pt x="3" y="469"/>
                  </a:lnTo>
                  <a:lnTo>
                    <a:pt x="7" y="47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3" name="Rectangle 11"/>
            <p:cNvSpPr>
              <a:spLocks noChangeArrowheads="1"/>
            </p:cNvSpPr>
            <p:nvPr/>
          </p:nvSpPr>
          <p:spPr bwMode="auto">
            <a:xfrm>
              <a:off x="3554" y="2096"/>
              <a:ext cx="785" cy="47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4" name="Freeform 12"/>
            <p:cNvSpPr>
              <a:spLocks/>
            </p:cNvSpPr>
            <p:nvPr/>
          </p:nvSpPr>
          <p:spPr bwMode="auto">
            <a:xfrm>
              <a:off x="3551" y="2092"/>
              <a:ext cx="791" cy="476"/>
            </a:xfrm>
            <a:custGeom>
              <a:avLst/>
              <a:gdLst>
                <a:gd name="T0" fmla="*/ 3 w 791"/>
                <a:gd name="T1" fmla="*/ 0 h 476"/>
                <a:gd name="T2" fmla="*/ 2 w 791"/>
                <a:gd name="T3" fmla="*/ 0 h 476"/>
                <a:gd name="T4" fmla="*/ 0 w 791"/>
                <a:gd name="T5" fmla="*/ 3 h 476"/>
                <a:gd name="T6" fmla="*/ 0 w 791"/>
                <a:gd name="T7" fmla="*/ 475 h 476"/>
                <a:gd name="T8" fmla="*/ 1 w 791"/>
                <a:gd name="T9" fmla="*/ 475 h 476"/>
                <a:gd name="T10" fmla="*/ 2 w 791"/>
                <a:gd name="T11" fmla="*/ 476 h 476"/>
                <a:gd name="T12" fmla="*/ 790 w 791"/>
                <a:gd name="T13" fmla="*/ 476 h 476"/>
                <a:gd name="T14" fmla="*/ 790 w 791"/>
                <a:gd name="T15" fmla="*/ 475 h 476"/>
                <a:gd name="T16" fmla="*/ 791 w 791"/>
                <a:gd name="T17" fmla="*/ 475 h 476"/>
                <a:gd name="T18" fmla="*/ 791 w 791"/>
                <a:gd name="T19" fmla="*/ 3 h 476"/>
                <a:gd name="T20" fmla="*/ 790 w 791"/>
                <a:gd name="T21" fmla="*/ 1 h 476"/>
                <a:gd name="T22" fmla="*/ 790 w 791"/>
                <a:gd name="T23" fmla="*/ 0 h 476"/>
                <a:gd name="T24" fmla="*/ 787 w 791"/>
                <a:gd name="T25" fmla="*/ 0 h 476"/>
                <a:gd name="T26" fmla="*/ 3 w 791"/>
                <a:gd name="T27" fmla="*/ 0 h 476"/>
                <a:gd name="T28" fmla="*/ 3 w 791"/>
                <a:gd name="T29" fmla="*/ 7 h 476"/>
                <a:gd name="T30" fmla="*/ 787 w 791"/>
                <a:gd name="T31" fmla="*/ 7 h 476"/>
                <a:gd name="T32" fmla="*/ 784 w 791"/>
                <a:gd name="T33" fmla="*/ 4 h 476"/>
                <a:gd name="T34" fmla="*/ 784 w 791"/>
                <a:gd name="T35" fmla="*/ 472 h 476"/>
                <a:gd name="T36" fmla="*/ 787 w 791"/>
                <a:gd name="T37" fmla="*/ 469 h 476"/>
                <a:gd name="T38" fmla="*/ 3 w 791"/>
                <a:gd name="T39" fmla="*/ 469 h 476"/>
                <a:gd name="T40" fmla="*/ 7 w 791"/>
                <a:gd name="T41" fmla="*/ 472 h 476"/>
                <a:gd name="T42" fmla="*/ 7 w 791"/>
                <a:gd name="T43" fmla="*/ 4 h 476"/>
                <a:gd name="T44" fmla="*/ 3 w 791"/>
                <a:gd name="T45" fmla="*/ 7 h 476"/>
                <a:gd name="T46" fmla="*/ 3 w 791"/>
                <a:gd name="T4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1" h="476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475"/>
                  </a:lnTo>
                  <a:lnTo>
                    <a:pt x="1" y="475"/>
                  </a:lnTo>
                  <a:lnTo>
                    <a:pt x="2" y="476"/>
                  </a:lnTo>
                  <a:lnTo>
                    <a:pt x="790" y="476"/>
                  </a:lnTo>
                  <a:lnTo>
                    <a:pt x="790" y="475"/>
                  </a:lnTo>
                  <a:lnTo>
                    <a:pt x="791" y="475"/>
                  </a:lnTo>
                  <a:lnTo>
                    <a:pt x="791" y="3"/>
                  </a:lnTo>
                  <a:lnTo>
                    <a:pt x="790" y="1"/>
                  </a:lnTo>
                  <a:lnTo>
                    <a:pt x="790" y="0"/>
                  </a:lnTo>
                  <a:lnTo>
                    <a:pt x="787" y="0"/>
                  </a:lnTo>
                  <a:lnTo>
                    <a:pt x="3" y="0"/>
                  </a:lnTo>
                  <a:lnTo>
                    <a:pt x="3" y="7"/>
                  </a:lnTo>
                  <a:lnTo>
                    <a:pt x="787" y="7"/>
                  </a:lnTo>
                  <a:lnTo>
                    <a:pt x="784" y="4"/>
                  </a:lnTo>
                  <a:lnTo>
                    <a:pt x="784" y="472"/>
                  </a:lnTo>
                  <a:lnTo>
                    <a:pt x="787" y="469"/>
                  </a:lnTo>
                  <a:lnTo>
                    <a:pt x="3" y="469"/>
                  </a:lnTo>
                  <a:lnTo>
                    <a:pt x="7" y="472"/>
                  </a:lnTo>
                  <a:lnTo>
                    <a:pt x="7" y="4"/>
                  </a:lnTo>
                  <a:lnTo>
                    <a:pt x="3" y="7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5" name="Rectangle 13"/>
            <p:cNvSpPr>
              <a:spLocks noChangeArrowheads="1"/>
            </p:cNvSpPr>
            <p:nvPr/>
          </p:nvSpPr>
          <p:spPr bwMode="auto">
            <a:xfrm>
              <a:off x="5122" y="2303"/>
              <a:ext cx="262" cy="54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6" name="Freeform 14"/>
            <p:cNvSpPr>
              <a:spLocks/>
            </p:cNvSpPr>
            <p:nvPr/>
          </p:nvSpPr>
          <p:spPr bwMode="auto">
            <a:xfrm>
              <a:off x="5118" y="2300"/>
              <a:ext cx="269" cy="59"/>
            </a:xfrm>
            <a:custGeom>
              <a:avLst/>
              <a:gdLst>
                <a:gd name="T0" fmla="*/ 4 w 269"/>
                <a:gd name="T1" fmla="*/ 0 h 59"/>
                <a:gd name="T2" fmla="*/ 3 w 269"/>
                <a:gd name="T3" fmla="*/ 0 h 59"/>
                <a:gd name="T4" fmla="*/ 0 w 269"/>
                <a:gd name="T5" fmla="*/ 2 h 59"/>
                <a:gd name="T6" fmla="*/ 0 w 269"/>
                <a:gd name="T7" fmla="*/ 58 h 59"/>
                <a:gd name="T8" fmla="*/ 2 w 269"/>
                <a:gd name="T9" fmla="*/ 58 h 59"/>
                <a:gd name="T10" fmla="*/ 3 w 269"/>
                <a:gd name="T11" fmla="*/ 59 h 59"/>
                <a:gd name="T12" fmla="*/ 268 w 269"/>
                <a:gd name="T13" fmla="*/ 59 h 59"/>
                <a:gd name="T14" fmla="*/ 268 w 269"/>
                <a:gd name="T15" fmla="*/ 58 h 59"/>
                <a:gd name="T16" fmla="*/ 269 w 269"/>
                <a:gd name="T17" fmla="*/ 58 h 59"/>
                <a:gd name="T18" fmla="*/ 269 w 269"/>
                <a:gd name="T19" fmla="*/ 2 h 59"/>
                <a:gd name="T20" fmla="*/ 268 w 269"/>
                <a:gd name="T21" fmla="*/ 1 h 59"/>
                <a:gd name="T22" fmla="*/ 268 w 269"/>
                <a:gd name="T23" fmla="*/ 0 h 59"/>
                <a:gd name="T24" fmla="*/ 265 w 269"/>
                <a:gd name="T25" fmla="*/ 0 h 59"/>
                <a:gd name="T26" fmla="*/ 4 w 269"/>
                <a:gd name="T27" fmla="*/ 0 h 59"/>
                <a:gd name="T28" fmla="*/ 4 w 269"/>
                <a:gd name="T29" fmla="*/ 7 h 59"/>
                <a:gd name="T30" fmla="*/ 265 w 269"/>
                <a:gd name="T31" fmla="*/ 7 h 59"/>
                <a:gd name="T32" fmla="*/ 262 w 269"/>
                <a:gd name="T33" fmla="*/ 3 h 59"/>
                <a:gd name="T34" fmla="*/ 262 w 269"/>
                <a:gd name="T35" fmla="*/ 56 h 59"/>
                <a:gd name="T36" fmla="*/ 265 w 269"/>
                <a:gd name="T37" fmla="*/ 52 h 59"/>
                <a:gd name="T38" fmla="*/ 4 w 269"/>
                <a:gd name="T39" fmla="*/ 52 h 59"/>
                <a:gd name="T40" fmla="*/ 8 w 269"/>
                <a:gd name="T41" fmla="*/ 56 h 59"/>
                <a:gd name="T42" fmla="*/ 8 w 269"/>
                <a:gd name="T43" fmla="*/ 3 h 59"/>
                <a:gd name="T44" fmla="*/ 4 w 269"/>
                <a:gd name="T45" fmla="*/ 7 h 59"/>
                <a:gd name="T46" fmla="*/ 4 w 269"/>
                <a:gd name="T4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9" h="59">
                  <a:moveTo>
                    <a:pt x="4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3" y="59"/>
                  </a:lnTo>
                  <a:lnTo>
                    <a:pt x="268" y="59"/>
                  </a:lnTo>
                  <a:lnTo>
                    <a:pt x="268" y="58"/>
                  </a:lnTo>
                  <a:lnTo>
                    <a:pt x="269" y="58"/>
                  </a:lnTo>
                  <a:lnTo>
                    <a:pt x="269" y="2"/>
                  </a:lnTo>
                  <a:lnTo>
                    <a:pt x="268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265" y="7"/>
                  </a:lnTo>
                  <a:lnTo>
                    <a:pt x="262" y="3"/>
                  </a:lnTo>
                  <a:lnTo>
                    <a:pt x="262" y="56"/>
                  </a:lnTo>
                  <a:lnTo>
                    <a:pt x="265" y="52"/>
                  </a:lnTo>
                  <a:lnTo>
                    <a:pt x="4" y="52"/>
                  </a:lnTo>
                  <a:lnTo>
                    <a:pt x="8" y="56"/>
                  </a:lnTo>
                  <a:lnTo>
                    <a:pt x="8" y="3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7" name="Rectangle 15"/>
            <p:cNvSpPr>
              <a:spLocks noChangeArrowheads="1"/>
            </p:cNvSpPr>
            <p:nvPr/>
          </p:nvSpPr>
          <p:spPr bwMode="auto">
            <a:xfrm>
              <a:off x="3293" y="2303"/>
              <a:ext cx="263" cy="54"/>
            </a:xfrm>
            <a:prstGeom prst="rect">
              <a:avLst/>
            </a:prstGeom>
            <a:solidFill>
              <a:srgbClr val="008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8" name="Freeform 16"/>
            <p:cNvSpPr>
              <a:spLocks/>
            </p:cNvSpPr>
            <p:nvPr/>
          </p:nvSpPr>
          <p:spPr bwMode="auto">
            <a:xfrm>
              <a:off x="3289" y="2300"/>
              <a:ext cx="269" cy="59"/>
            </a:xfrm>
            <a:custGeom>
              <a:avLst/>
              <a:gdLst>
                <a:gd name="T0" fmla="*/ 4 w 269"/>
                <a:gd name="T1" fmla="*/ 0 h 59"/>
                <a:gd name="T2" fmla="*/ 3 w 269"/>
                <a:gd name="T3" fmla="*/ 0 h 59"/>
                <a:gd name="T4" fmla="*/ 0 w 269"/>
                <a:gd name="T5" fmla="*/ 2 h 59"/>
                <a:gd name="T6" fmla="*/ 0 w 269"/>
                <a:gd name="T7" fmla="*/ 58 h 59"/>
                <a:gd name="T8" fmla="*/ 2 w 269"/>
                <a:gd name="T9" fmla="*/ 58 h 59"/>
                <a:gd name="T10" fmla="*/ 3 w 269"/>
                <a:gd name="T11" fmla="*/ 59 h 59"/>
                <a:gd name="T12" fmla="*/ 268 w 269"/>
                <a:gd name="T13" fmla="*/ 59 h 59"/>
                <a:gd name="T14" fmla="*/ 268 w 269"/>
                <a:gd name="T15" fmla="*/ 58 h 59"/>
                <a:gd name="T16" fmla="*/ 269 w 269"/>
                <a:gd name="T17" fmla="*/ 58 h 59"/>
                <a:gd name="T18" fmla="*/ 269 w 269"/>
                <a:gd name="T19" fmla="*/ 2 h 59"/>
                <a:gd name="T20" fmla="*/ 268 w 269"/>
                <a:gd name="T21" fmla="*/ 1 h 59"/>
                <a:gd name="T22" fmla="*/ 268 w 269"/>
                <a:gd name="T23" fmla="*/ 0 h 59"/>
                <a:gd name="T24" fmla="*/ 265 w 269"/>
                <a:gd name="T25" fmla="*/ 0 h 59"/>
                <a:gd name="T26" fmla="*/ 4 w 269"/>
                <a:gd name="T27" fmla="*/ 0 h 59"/>
                <a:gd name="T28" fmla="*/ 4 w 269"/>
                <a:gd name="T29" fmla="*/ 7 h 59"/>
                <a:gd name="T30" fmla="*/ 265 w 269"/>
                <a:gd name="T31" fmla="*/ 7 h 59"/>
                <a:gd name="T32" fmla="*/ 262 w 269"/>
                <a:gd name="T33" fmla="*/ 3 h 59"/>
                <a:gd name="T34" fmla="*/ 262 w 269"/>
                <a:gd name="T35" fmla="*/ 56 h 59"/>
                <a:gd name="T36" fmla="*/ 265 w 269"/>
                <a:gd name="T37" fmla="*/ 52 h 59"/>
                <a:gd name="T38" fmla="*/ 4 w 269"/>
                <a:gd name="T39" fmla="*/ 52 h 59"/>
                <a:gd name="T40" fmla="*/ 8 w 269"/>
                <a:gd name="T41" fmla="*/ 56 h 59"/>
                <a:gd name="T42" fmla="*/ 8 w 269"/>
                <a:gd name="T43" fmla="*/ 3 h 59"/>
                <a:gd name="T44" fmla="*/ 4 w 269"/>
                <a:gd name="T45" fmla="*/ 7 h 59"/>
                <a:gd name="T46" fmla="*/ 4 w 269"/>
                <a:gd name="T4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9" h="59">
                  <a:moveTo>
                    <a:pt x="4" y="0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0" y="58"/>
                  </a:lnTo>
                  <a:lnTo>
                    <a:pt x="2" y="58"/>
                  </a:lnTo>
                  <a:lnTo>
                    <a:pt x="3" y="59"/>
                  </a:lnTo>
                  <a:lnTo>
                    <a:pt x="268" y="59"/>
                  </a:lnTo>
                  <a:lnTo>
                    <a:pt x="268" y="58"/>
                  </a:lnTo>
                  <a:lnTo>
                    <a:pt x="269" y="58"/>
                  </a:lnTo>
                  <a:lnTo>
                    <a:pt x="269" y="2"/>
                  </a:lnTo>
                  <a:lnTo>
                    <a:pt x="268" y="1"/>
                  </a:lnTo>
                  <a:lnTo>
                    <a:pt x="268" y="0"/>
                  </a:lnTo>
                  <a:lnTo>
                    <a:pt x="265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265" y="7"/>
                  </a:lnTo>
                  <a:lnTo>
                    <a:pt x="262" y="3"/>
                  </a:lnTo>
                  <a:lnTo>
                    <a:pt x="262" y="56"/>
                  </a:lnTo>
                  <a:lnTo>
                    <a:pt x="265" y="52"/>
                  </a:lnTo>
                  <a:lnTo>
                    <a:pt x="4" y="52"/>
                  </a:lnTo>
                  <a:lnTo>
                    <a:pt x="8" y="56"/>
                  </a:lnTo>
                  <a:lnTo>
                    <a:pt x="8" y="3"/>
                  </a:lnTo>
                  <a:lnTo>
                    <a:pt x="4" y="7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49" name="Oval 17"/>
            <p:cNvSpPr>
              <a:spLocks noChangeArrowheads="1"/>
            </p:cNvSpPr>
            <p:nvPr/>
          </p:nvSpPr>
          <p:spPr bwMode="auto">
            <a:xfrm>
              <a:off x="2639" y="2069"/>
              <a:ext cx="524" cy="52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0" name="Freeform 18"/>
            <p:cNvSpPr>
              <a:spLocks/>
            </p:cNvSpPr>
            <p:nvPr/>
          </p:nvSpPr>
          <p:spPr bwMode="auto">
            <a:xfrm>
              <a:off x="2636" y="2065"/>
              <a:ext cx="529" cy="530"/>
            </a:xfrm>
            <a:custGeom>
              <a:avLst/>
              <a:gdLst>
                <a:gd name="T0" fmla="*/ 2 w 529"/>
                <a:gd name="T1" fmla="*/ 304 h 530"/>
                <a:gd name="T2" fmla="*/ 15 w 529"/>
                <a:gd name="T3" fmla="*/ 356 h 530"/>
                <a:gd name="T4" fmla="*/ 37 w 529"/>
                <a:gd name="T5" fmla="*/ 402 h 530"/>
                <a:gd name="T6" fmla="*/ 76 w 529"/>
                <a:gd name="T7" fmla="*/ 452 h 530"/>
                <a:gd name="T8" fmla="*/ 126 w 529"/>
                <a:gd name="T9" fmla="*/ 491 h 530"/>
                <a:gd name="T10" fmla="*/ 172 w 529"/>
                <a:gd name="T11" fmla="*/ 513 h 530"/>
                <a:gd name="T12" fmla="*/ 224 w 529"/>
                <a:gd name="T13" fmla="*/ 526 h 530"/>
                <a:gd name="T14" fmla="*/ 291 w 529"/>
                <a:gd name="T15" fmla="*/ 527 h 530"/>
                <a:gd name="T16" fmla="*/ 344 w 529"/>
                <a:gd name="T17" fmla="*/ 518 h 530"/>
                <a:gd name="T18" fmla="*/ 390 w 529"/>
                <a:gd name="T19" fmla="*/ 498 h 530"/>
                <a:gd name="T20" fmla="*/ 442 w 529"/>
                <a:gd name="T21" fmla="*/ 461 h 530"/>
                <a:gd name="T22" fmla="*/ 484 w 529"/>
                <a:gd name="T23" fmla="*/ 413 h 530"/>
                <a:gd name="T24" fmla="*/ 509 w 529"/>
                <a:gd name="T25" fmla="*/ 367 h 530"/>
                <a:gd name="T26" fmla="*/ 523 w 529"/>
                <a:gd name="T27" fmla="*/ 319 h 530"/>
                <a:gd name="T28" fmla="*/ 528 w 529"/>
                <a:gd name="T29" fmla="*/ 251 h 530"/>
                <a:gd name="T30" fmla="*/ 521 w 529"/>
                <a:gd name="T31" fmla="*/ 198 h 530"/>
                <a:gd name="T32" fmla="*/ 503 w 529"/>
                <a:gd name="T33" fmla="*/ 150 h 530"/>
                <a:gd name="T34" fmla="*/ 467 w 529"/>
                <a:gd name="T35" fmla="*/ 96 h 530"/>
                <a:gd name="T36" fmla="*/ 432 w 529"/>
                <a:gd name="T37" fmla="*/ 61 h 530"/>
                <a:gd name="T38" fmla="*/ 379 w 529"/>
                <a:gd name="T39" fmla="*/ 26 h 530"/>
                <a:gd name="T40" fmla="*/ 330 w 529"/>
                <a:gd name="T41" fmla="*/ 8 h 530"/>
                <a:gd name="T42" fmla="*/ 278 w 529"/>
                <a:gd name="T43" fmla="*/ 0 h 530"/>
                <a:gd name="T44" fmla="*/ 210 w 529"/>
                <a:gd name="T45" fmla="*/ 5 h 530"/>
                <a:gd name="T46" fmla="*/ 161 w 529"/>
                <a:gd name="T47" fmla="*/ 20 h 530"/>
                <a:gd name="T48" fmla="*/ 115 w 529"/>
                <a:gd name="T49" fmla="*/ 44 h 530"/>
                <a:gd name="T50" fmla="*/ 68 w 529"/>
                <a:gd name="T51" fmla="*/ 87 h 530"/>
                <a:gd name="T52" fmla="*/ 30 w 529"/>
                <a:gd name="T53" fmla="*/ 139 h 530"/>
                <a:gd name="T54" fmla="*/ 11 w 529"/>
                <a:gd name="T55" fmla="*/ 185 h 530"/>
                <a:gd name="T56" fmla="*/ 1 w 529"/>
                <a:gd name="T57" fmla="*/ 237 h 530"/>
                <a:gd name="T58" fmla="*/ 7 w 529"/>
                <a:gd name="T59" fmla="*/ 251 h 530"/>
                <a:gd name="T60" fmla="*/ 14 w 529"/>
                <a:gd name="T61" fmla="*/ 201 h 530"/>
                <a:gd name="T62" fmla="*/ 32 w 529"/>
                <a:gd name="T63" fmla="*/ 152 h 530"/>
                <a:gd name="T64" fmla="*/ 57 w 529"/>
                <a:gd name="T65" fmla="*/ 111 h 530"/>
                <a:gd name="T66" fmla="*/ 91 w 529"/>
                <a:gd name="T67" fmla="*/ 73 h 530"/>
                <a:gd name="T68" fmla="*/ 131 w 529"/>
                <a:gd name="T69" fmla="*/ 45 h 530"/>
                <a:gd name="T70" fmla="*/ 175 w 529"/>
                <a:gd name="T71" fmla="*/ 24 h 530"/>
                <a:gd name="T72" fmla="*/ 224 w 529"/>
                <a:gd name="T73" fmla="*/ 10 h 530"/>
                <a:gd name="T74" fmla="*/ 278 w 529"/>
                <a:gd name="T75" fmla="*/ 8 h 530"/>
                <a:gd name="T76" fmla="*/ 328 w 529"/>
                <a:gd name="T77" fmla="*/ 15 h 530"/>
                <a:gd name="T78" fmla="*/ 376 w 529"/>
                <a:gd name="T79" fmla="*/ 33 h 530"/>
                <a:gd name="T80" fmla="*/ 418 w 529"/>
                <a:gd name="T81" fmla="*/ 58 h 530"/>
                <a:gd name="T82" fmla="*/ 455 w 529"/>
                <a:gd name="T83" fmla="*/ 92 h 530"/>
                <a:gd name="T84" fmla="*/ 483 w 529"/>
                <a:gd name="T85" fmla="*/ 132 h 530"/>
                <a:gd name="T86" fmla="*/ 505 w 529"/>
                <a:gd name="T87" fmla="*/ 175 h 530"/>
                <a:gd name="T88" fmla="*/ 519 w 529"/>
                <a:gd name="T89" fmla="*/ 225 h 530"/>
                <a:gd name="T90" fmla="*/ 520 w 529"/>
                <a:gd name="T91" fmla="*/ 292 h 530"/>
                <a:gd name="T92" fmla="*/ 510 w 529"/>
                <a:gd name="T93" fmla="*/ 342 h 530"/>
                <a:gd name="T94" fmla="*/ 491 w 529"/>
                <a:gd name="T95" fmla="*/ 388 h 530"/>
                <a:gd name="T96" fmla="*/ 463 w 529"/>
                <a:gd name="T97" fmla="*/ 428 h 530"/>
                <a:gd name="T98" fmla="*/ 427 w 529"/>
                <a:gd name="T99" fmla="*/ 463 h 530"/>
                <a:gd name="T100" fmla="*/ 387 w 529"/>
                <a:gd name="T101" fmla="*/ 491 h 530"/>
                <a:gd name="T102" fmla="*/ 341 w 529"/>
                <a:gd name="T103" fmla="*/ 510 h 530"/>
                <a:gd name="T104" fmla="*/ 291 w 529"/>
                <a:gd name="T105" fmla="*/ 520 h 530"/>
                <a:gd name="T106" fmla="*/ 224 w 529"/>
                <a:gd name="T107" fmla="*/ 519 h 530"/>
                <a:gd name="T108" fmla="*/ 175 w 529"/>
                <a:gd name="T109" fmla="*/ 505 h 530"/>
                <a:gd name="T110" fmla="*/ 131 w 529"/>
                <a:gd name="T111" fmla="*/ 484 h 530"/>
                <a:gd name="T112" fmla="*/ 91 w 529"/>
                <a:gd name="T113" fmla="*/ 456 h 530"/>
                <a:gd name="T114" fmla="*/ 57 w 529"/>
                <a:gd name="T115" fmla="*/ 418 h 530"/>
                <a:gd name="T116" fmla="*/ 32 w 529"/>
                <a:gd name="T117" fmla="*/ 377 h 530"/>
                <a:gd name="T118" fmla="*/ 14 w 529"/>
                <a:gd name="T119" fmla="*/ 328 h 530"/>
                <a:gd name="T120" fmla="*/ 7 w 529"/>
                <a:gd name="T121" fmla="*/ 27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9" h="530">
                  <a:moveTo>
                    <a:pt x="0" y="265"/>
                  </a:moveTo>
                  <a:lnTo>
                    <a:pt x="0" y="278"/>
                  </a:lnTo>
                  <a:lnTo>
                    <a:pt x="1" y="292"/>
                  </a:lnTo>
                  <a:lnTo>
                    <a:pt x="2" y="304"/>
                  </a:lnTo>
                  <a:lnTo>
                    <a:pt x="4" y="319"/>
                  </a:lnTo>
                  <a:lnTo>
                    <a:pt x="7" y="331"/>
                  </a:lnTo>
                  <a:lnTo>
                    <a:pt x="11" y="344"/>
                  </a:lnTo>
                  <a:lnTo>
                    <a:pt x="15" y="356"/>
                  </a:lnTo>
                  <a:lnTo>
                    <a:pt x="19" y="367"/>
                  </a:lnTo>
                  <a:lnTo>
                    <a:pt x="25" y="379"/>
                  </a:lnTo>
                  <a:lnTo>
                    <a:pt x="30" y="390"/>
                  </a:lnTo>
                  <a:lnTo>
                    <a:pt x="37" y="402"/>
                  </a:lnTo>
                  <a:lnTo>
                    <a:pt x="43" y="413"/>
                  </a:lnTo>
                  <a:lnTo>
                    <a:pt x="60" y="433"/>
                  </a:lnTo>
                  <a:lnTo>
                    <a:pt x="68" y="442"/>
                  </a:lnTo>
                  <a:lnTo>
                    <a:pt x="76" y="452"/>
                  </a:lnTo>
                  <a:lnTo>
                    <a:pt x="86" y="461"/>
                  </a:lnTo>
                  <a:lnTo>
                    <a:pt x="96" y="468"/>
                  </a:lnTo>
                  <a:lnTo>
                    <a:pt x="115" y="485"/>
                  </a:lnTo>
                  <a:lnTo>
                    <a:pt x="126" y="491"/>
                  </a:lnTo>
                  <a:lnTo>
                    <a:pt x="138" y="498"/>
                  </a:lnTo>
                  <a:lnTo>
                    <a:pt x="149" y="503"/>
                  </a:lnTo>
                  <a:lnTo>
                    <a:pt x="161" y="509"/>
                  </a:lnTo>
                  <a:lnTo>
                    <a:pt x="172" y="513"/>
                  </a:lnTo>
                  <a:lnTo>
                    <a:pt x="184" y="518"/>
                  </a:lnTo>
                  <a:lnTo>
                    <a:pt x="198" y="521"/>
                  </a:lnTo>
                  <a:lnTo>
                    <a:pt x="210" y="524"/>
                  </a:lnTo>
                  <a:lnTo>
                    <a:pt x="224" y="526"/>
                  </a:lnTo>
                  <a:lnTo>
                    <a:pt x="237" y="527"/>
                  </a:lnTo>
                  <a:lnTo>
                    <a:pt x="250" y="528"/>
                  </a:lnTo>
                  <a:lnTo>
                    <a:pt x="265" y="530"/>
                  </a:lnTo>
                  <a:lnTo>
                    <a:pt x="291" y="527"/>
                  </a:lnTo>
                  <a:lnTo>
                    <a:pt x="303" y="526"/>
                  </a:lnTo>
                  <a:lnTo>
                    <a:pt x="318" y="524"/>
                  </a:lnTo>
                  <a:lnTo>
                    <a:pt x="330" y="521"/>
                  </a:lnTo>
                  <a:lnTo>
                    <a:pt x="344" y="518"/>
                  </a:lnTo>
                  <a:lnTo>
                    <a:pt x="356" y="513"/>
                  </a:lnTo>
                  <a:lnTo>
                    <a:pt x="367" y="509"/>
                  </a:lnTo>
                  <a:lnTo>
                    <a:pt x="379" y="503"/>
                  </a:lnTo>
                  <a:lnTo>
                    <a:pt x="390" y="498"/>
                  </a:lnTo>
                  <a:lnTo>
                    <a:pt x="402" y="491"/>
                  </a:lnTo>
                  <a:lnTo>
                    <a:pt x="413" y="485"/>
                  </a:lnTo>
                  <a:lnTo>
                    <a:pt x="432" y="468"/>
                  </a:lnTo>
                  <a:lnTo>
                    <a:pt x="442" y="461"/>
                  </a:lnTo>
                  <a:lnTo>
                    <a:pt x="452" y="452"/>
                  </a:lnTo>
                  <a:lnTo>
                    <a:pt x="460" y="442"/>
                  </a:lnTo>
                  <a:lnTo>
                    <a:pt x="467" y="433"/>
                  </a:lnTo>
                  <a:lnTo>
                    <a:pt x="484" y="413"/>
                  </a:lnTo>
                  <a:lnTo>
                    <a:pt x="491" y="402"/>
                  </a:lnTo>
                  <a:lnTo>
                    <a:pt x="498" y="390"/>
                  </a:lnTo>
                  <a:lnTo>
                    <a:pt x="503" y="379"/>
                  </a:lnTo>
                  <a:lnTo>
                    <a:pt x="509" y="367"/>
                  </a:lnTo>
                  <a:lnTo>
                    <a:pt x="512" y="356"/>
                  </a:lnTo>
                  <a:lnTo>
                    <a:pt x="517" y="344"/>
                  </a:lnTo>
                  <a:lnTo>
                    <a:pt x="521" y="331"/>
                  </a:lnTo>
                  <a:lnTo>
                    <a:pt x="523" y="319"/>
                  </a:lnTo>
                  <a:lnTo>
                    <a:pt x="526" y="304"/>
                  </a:lnTo>
                  <a:lnTo>
                    <a:pt x="527" y="292"/>
                  </a:lnTo>
                  <a:lnTo>
                    <a:pt x="529" y="265"/>
                  </a:lnTo>
                  <a:lnTo>
                    <a:pt x="528" y="251"/>
                  </a:lnTo>
                  <a:lnTo>
                    <a:pt x="527" y="237"/>
                  </a:lnTo>
                  <a:lnTo>
                    <a:pt x="526" y="225"/>
                  </a:lnTo>
                  <a:lnTo>
                    <a:pt x="523" y="210"/>
                  </a:lnTo>
                  <a:lnTo>
                    <a:pt x="521" y="198"/>
                  </a:lnTo>
                  <a:lnTo>
                    <a:pt x="517" y="185"/>
                  </a:lnTo>
                  <a:lnTo>
                    <a:pt x="512" y="173"/>
                  </a:lnTo>
                  <a:lnTo>
                    <a:pt x="509" y="162"/>
                  </a:lnTo>
                  <a:lnTo>
                    <a:pt x="503" y="150"/>
                  </a:lnTo>
                  <a:lnTo>
                    <a:pt x="498" y="139"/>
                  </a:lnTo>
                  <a:lnTo>
                    <a:pt x="491" y="127"/>
                  </a:lnTo>
                  <a:lnTo>
                    <a:pt x="484" y="116"/>
                  </a:lnTo>
                  <a:lnTo>
                    <a:pt x="467" y="96"/>
                  </a:lnTo>
                  <a:lnTo>
                    <a:pt x="460" y="87"/>
                  </a:lnTo>
                  <a:lnTo>
                    <a:pt x="452" y="77"/>
                  </a:lnTo>
                  <a:lnTo>
                    <a:pt x="442" y="68"/>
                  </a:lnTo>
                  <a:lnTo>
                    <a:pt x="432" y="61"/>
                  </a:lnTo>
                  <a:lnTo>
                    <a:pt x="413" y="44"/>
                  </a:lnTo>
                  <a:lnTo>
                    <a:pt x="402" y="38"/>
                  </a:lnTo>
                  <a:lnTo>
                    <a:pt x="390" y="31"/>
                  </a:lnTo>
                  <a:lnTo>
                    <a:pt x="379" y="26"/>
                  </a:lnTo>
                  <a:lnTo>
                    <a:pt x="367" y="20"/>
                  </a:lnTo>
                  <a:lnTo>
                    <a:pt x="356" y="16"/>
                  </a:lnTo>
                  <a:lnTo>
                    <a:pt x="344" y="11"/>
                  </a:lnTo>
                  <a:lnTo>
                    <a:pt x="330" y="8"/>
                  </a:lnTo>
                  <a:lnTo>
                    <a:pt x="318" y="5"/>
                  </a:lnTo>
                  <a:lnTo>
                    <a:pt x="303" y="3"/>
                  </a:lnTo>
                  <a:lnTo>
                    <a:pt x="291" y="2"/>
                  </a:lnTo>
                  <a:lnTo>
                    <a:pt x="278" y="0"/>
                  </a:lnTo>
                  <a:lnTo>
                    <a:pt x="250" y="0"/>
                  </a:lnTo>
                  <a:lnTo>
                    <a:pt x="237" y="2"/>
                  </a:lnTo>
                  <a:lnTo>
                    <a:pt x="224" y="3"/>
                  </a:lnTo>
                  <a:lnTo>
                    <a:pt x="210" y="5"/>
                  </a:lnTo>
                  <a:lnTo>
                    <a:pt x="198" y="8"/>
                  </a:lnTo>
                  <a:lnTo>
                    <a:pt x="184" y="11"/>
                  </a:lnTo>
                  <a:lnTo>
                    <a:pt x="172" y="16"/>
                  </a:lnTo>
                  <a:lnTo>
                    <a:pt x="161" y="20"/>
                  </a:lnTo>
                  <a:lnTo>
                    <a:pt x="149" y="26"/>
                  </a:lnTo>
                  <a:lnTo>
                    <a:pt x="138" y="31"/>
                  </a:lnTo>
                  <a:lnTo>
                    <a:pt x="126" y="38"/>
                  </a:lnTo>
                  <a:lnTo>
                    <a:pt x="115" y="44"/>
                  </a:lnTo>
                  <a:lnTo>
                    <a:pt x="96" y="61"/>
                  </a:lnTo>
                  <a:lnTo>
                    <a:pt x="86" y="68"/>
                  </a:lnTo>
                  <a:lnTo>
                    <a:pt x="76" y="77"/>
                  </a:lnTo>
                  <a:lnTo>
                    <a:pt x="68" y="87"/>
                  </a:lnTo>
                  <a:lnTo>
                    <a:pt x="60" y="96"/>
                  </a:lnTo>
                  <a:lnTo>
                    <a:pt x="43" y="116"/>
                  </a:lnTo>
                  <a:lnTo>
                    <a:pt x="37" y="127"/>
                  </a:lnTo>
                  <a:lnTo>
                    <a:pt x="30" y="139"/>
                  </a:lnTo>
                  <a:lnTo>
                    <a:pt x="25" y="150"/>
                  </a:lnTo>
                  <a:lnTo>
                    <a:pt x="19" y="162"/>
                  </a:lnTo>
                  <a:lnTo>
                    <a:pt x="15" y="173"/>
                  </a:lnTo>
                  <a:lnTo>
                    <a:pt x="11" y="185"/>
                  </a:lnTo>
                  <a:lnTo>
                    <a:pt x="7" y="198"/>
                  </a:lnTo>
                  <a:lnTo>
                    <a:pt x="4" y="210"/>
                  </a:lnTo>
                  <a:lnTo>
                    <a:pt x="2" y="225"/>
                  </a:lnTo>
                  <a:lnTo>
                    <a:pt x="1" y="237"/>
                  </a:lnTo>
                  <a:lnTo>
                    <a:pt x="0" y="251"/>
                  </a:lnTo>
                  <a:lnTo>
                    <a:pt x="0" y="265"/>
                  </a:lnTo>
                  <a:lnTo>
                    <a:pt x="7" y="265"/>
                  </a:lnTo>
                  <a:lnTo>
                    <a:pt x="7" y="251"/>
                  </a:lnTo>
                  <a:lnTo>
                    <a:pt x="8" y="237"/>
                  </a:lnTo>
                  <a:lnTo>
                    <a:pt x="9" y="225"/>
                  </a:lnTo>
                  <a:lnTo>
                    <a:pt x="12" y="213"/>
                  </a:lnTo>
                  <a:lnTo>
                    <a:pt x="14" y="201"/>
                  </a:lnTo>
                  <a:lnTo>
                    <a:pt x="18" y="187"/>
                  </a:lnTo>
                  <a:lnTo>
                    <a:pt x="23" y="175"/>
                  </a:lnTo>
                  <a:lnTo>
                    <a:pt x="26" y="164"/>
                  </a:lnTo>
                  <a:lnTo>
                    <a:pt x="32" y="152"/>
                  </a:lnTo>
                  <a:lnTo>
                    <a:pt x="37" y="141"/>
                  </a:lnTo>
                  <a:lnTo>
                    <a:pt x="45" y="132"/>
                  </a:lnTo>
                  <a:lnTo>
                    <a:pt x="51" y="121"/>
                  </a:lnTo>
                  <a:lnTo>
                    <a:pt x="57" y="111"/>
                  </a:lnTo>
                  <a:lnTo>
                    <a:pt x="65" y="101"/>
                  </a:lnTo>
                  <a:lnTo>
                    <a:pt x="73" y="92"/>
                  </a:lnTo>
                  <a:lnTo>
                    <a:pt x="81" y="82"/>
                  </a:lnTo>
                  <a:lnTo>
                    <a:pt x="91" y="73"/>
                  </a:lnTo>
                  <a:lnTo>
                    <a:pt x="100" y="66"/>
                  </a:lnTo>
                  <a:lnTo>
                    <a:pt x="110" y="58"/>
                  </a:lnTo>
                  <a:lnTo>
                    <a:pt x="120" y="51"/>
                  </a:lnTo>
                  <a:lnTo>
                    <a:pt x="131" y="45"/>
                  </a:lnTo>
                  <a:lnTo>
                    <a:pt x="141" y="38"/>
                  </a:lnTo>
                  <a:lnTo>
                    <a:pt x="152" y="33"/>
                  </a:lnTo>
                  <a:lnTo>
                    <a:pt x="164" y="27"/>
                  </a:lnTo>
                  <a:lnTo>
                    <a:pt x="175" y="24"/>
                  </a:lnTo>
                  <a:lnTo>
                    <a:pt x="187" y="19"/>
                  </a:lnTo>
                  <a:lnTo>
                    <a:pt x="200" y="15"/>
                  </a:lnTo>
                  <a:lnTo>
                    <a:pt x="212" y="13"/>
                  </a:lnTo>
                  <a:lnTo>
                    <a:pt x="224" y="10"/>
                  </a:lnTo>
                  <a:lnTo>
                    <a:pt x="237" y="9"/>
                  </a:lnTo>
                  <a:lnTo>
                    <a:pt x="250" y="8"/>
                  </a:lnTo>
                  <a:lnTo>
                    <a:pt x="265" y="8"/>
                  </a:lnTo>
                  <a:lnTo>
                    <a:pt x="278" y="8"/>
                  </a:lnTo>
                  <a:lnTo>
                    <a:pt x="291" y="9"/>
                  </a:lnTo>
                  <a:lnTo>
                    <a:pt x="303" y="10"/>
                  </a:lnTo>
                  <a:lnTo>
                    <a:pt x="316" y="13"/>
                  </a:lnTo>
                  <a:lnTo>
                    <a:pt x="328" y="15"/>
                  </a:lnTo>
                  <a:lnTo>
                    <a:pt x="341" y="19"/>
                  </a:lnTo>
                  <a:lnTo>
                    <a:pt x="353" y="24"/>
                  </a:lnTo>
                  <a:lnTo>
                    <a:pt x="364" y="27"/>
                  </a:lnTo>
                  <a:lnTo>
                    <a:pt x="376" y="33"/>
                  </a:lnTo>
                  <a:lnTo>
                    <a:pt x="387" y="38"/>
                  </a:lnTo>
                  <a:lnTo>
                    <a:pt x="397" y="45"/>
                  </a:lnTo>
                  <a:lnTo>
                    <a:pt x="408" y="51"/>
                  </a:lnTo>
                  <a:lnTo>
                    <a:pt x="418" y="58"/>
                  </a:lnTo>
                  <a:lnTo>
                    <a:pt x="427" y="66"/>
                  </a:lnTo>
                  <a:lnTo>
                    <a:pt x="437" y="73"/>
                  </a:lnTo>
                  <a:lnTo>
                    <a:pt x="447" y="82"/>
                  </a:lnTo>
                  <a:lnTo>
                    <a:pt x="455" y="92"/>
                  </a:lnTo>
                  <a:lnTo>
                    <a:pt x="463" y="101"/>
                  </a:lnTo>
                  <a:lnTo>
                    <a:pt x="471" y="111"/>
                  </a:lnTo>
                  <a:lnTo>
                    <a:pt x="477" y="121"/>
                  </a:lnTo>
                  <a:lnTo>
                    <a:pt x="483" y="132"/>
                  </a:lnTo>
                  <a:lnTo>
                    <a:pt x="491" y="141"/>
                  </a:lnTo>
                  <a:lnTo>
                    <a:pt x="495" y="152"/>
                  </a:lnTo>
                  <a:lnTo>
                    <a:pt x="502" y="164"/>
                  </a:lnTo>
                  <a:lnTo>
                    <a:pt x="505" y="175"/>
                  </a:lnTo>
                  <a:lnTo>
                    <a:pt x="510" y="187"/>
                  </a:lnTo>
                  <a:lnTo>
                    <a:pt x="514" y="201"/>
                  </a:lnTo>
                  <a:lnTo>
                    <a:pt x="516" y="213"/>
                  </a:lnTo>
                  <a:lnTo>
                    <a:pt x="519" y="225"/>
                  </a:lnTo>
                  <a:lnTo>
                    <a:pt x="520" y="237"/>
                  </a:lnTo>
                  <a:lnTo>
                    <a:pt x="521" y="251"/>
                  </a:lnTo>
                  <a:lnTo>
                    <a:pt x="522" y="265"/>
                  </a:lnTo>
                  <a:lnTo>
                    <a:pt x="520" y="292"/>
                  </a:lnTo>
                  <a:lnTo>
                    <a:pt x="519" y="304"/>
                  </a:lnTo>
                  <a:lnTo>
                    <a:pt x="516" y="316"/>
                  </a:lnTo>
                  <a:lnTo>
                    <a:pt x="514" y="328"/>
                  </a:lnTo>
                  <a:lnTo>
                    <a:pt x="510" y="342"/>
                  </a:lnTo>
                  <a:lnTo>
                    <a:pt x="505" y="354"/>
                  </a:lnTo>
                  <a:lnTo>
                    <a:pt x="502" y="365"/>
                  </a:lnTo>
                  <a:lnTo>
                    <a:pt x="495" y="377"/>
                  </a:lnTo>
                  <a:lnTo>
                    <a:pt x="491" y="388"/>
                  </a:lnTo>
                  <a:lnTo>
                    <a:pt x="483" y="397"/>
                  </a:lnTo>
                  <a:lnTo>
                    <a:pt x="477" y="408"/>
                  </a:lnTo>
                  <a:lnTo>
                    <a:pt x="471" y="418"/>
                  </a:lnTo>
                  <a:lnTo>
                    <a:pt x="463" y="428"/>
                  </a:lnTo>
                  <a:lnTo>
                    <a:pt x="455" y="437"/>
                  </a:lnTo>
                  <a:lnTo>
                    <a:pt x="447" y="447"/>
                  </a:lnTo>
                  <a:lnTo>
                    <a:pt x="437" y="456"/>
                  </a:lnTo>
                  <a:lnTo>
                    <a:pt x="427" y="463"/>
                  </a:lnTo>
                  <a:lnTo>
                    <a:pt x="418" y="471"/>
                  </a:lnTo>
                  <a:lnTo>
                    <a:pt x="408" y="478"/>
                  </a:lnTo>
                  <a:lnTo>
                    <a:pt x="397" y="484"/>
                  </a:lnTo>
                  <a:lnTo>
                    <a:pt x="387" y="491"/>
                  </a:lnTo>
                  <a:lnTo>
                    <a:pt x="376" y="496"/>
                  </a:lnTo>
                  <a:lnTo>
                    <a:pt x="364" y="502"/>
                  </a:lnTo>
                  <a:lnTo>
                    <a:pt x="353" y="505"/>
                  </a:lnTo>
                  <a:lnTo>
                    <a:pt x="341" y="510"/>
                  </a:lnTo>
                  <a:lnTo>
                    <a:pt x="328" y="514"/>
                  </a:lnTo>
                  <a:lnTo>
                    <a:pt x="316" y="516"/>
                  </a:lnTo>
                  <a:lnTo>
                    <a:pt x="303" y="519"/>
                  </a:lnTo>
                  <a:lnTo>
                    <a:pt x="291" y="520"/>
                  </a:lnTo>
                  <a:lnTo>
                    <a:pt x="265" y="522"/>
                  </a:lnTo>
                  <a:lnTo>
                    <a:pt x="250" y="521"/>
                  </a:lnTo>
                  <a:lnTo>
                    <a:pt x="237" y="520"/>
                  </a:lnTo>
                  <a:lnTo>
                    <a:pt x="224" y="519"/>
                  </a:lnTo>
                  <a:lnTo>
                    <a:pt x="212" y="516"/>
                  </a:lnTo>
                  <a:lnTo>
                    <a:pt x="200" y="514"/>
                  </a:lnTo>
                  <a:lnTo>
                    <a:pt x="187" y="510"/>
                  </a:lnTo>
                  <a:lnTo>
                    <a:pt x="175" y="505"/>
                  </a:lnTo>
                  <a:lnTo>
                    <a:pt x="164" y="502"/>
                  </a:lnTo>
                  <a:lnTo>
                    <a:pt x="152" y="496"/>
                  </a:lnTo>
                  <a:lnTo>
                    <a:pt x="141" y="491"/>
                  </a:lnTo>
                  <a:lnTo>
                    <a:pt x="131" y="484"/>
                  </a:lnTo>
                  <a:lnTo>
                    <a:pt x="120" y="478"/>
                  </a:lnTo>
                  <a:lnTo>
                    <a:pt x="110" y="471"/>
                  </a:lnTo>
                  <a:lnTo>
                    <a:pt x="100" y="463"/>
                  </a:lnTo>
                  <a:lnTo>
                    <a:pt x="91" y="456"/>
                  </a:lnTo>
                  <a:lnTo>
                    <a:pt x="81" y="447"/>
                  </a:lnTo>
                  <a:lnTo>
                    <a:pt x="73" y="437"/>
                  </a:lnTo>
                  <a:lnTo>
                    <a:pt x="65" y="428"/>
                  </a:lnTo>
                  <a:lnTo>
                    <a:pt x="57" y="418"/>
                  </a:lnTo>
                  <a:lnTo>
                    <a:pt x="51" y="408"/>
                  </a:lnTo>
                  <a:lnTo>
                    <a:pt x="45" y="397"/>
                  </a:lnTo>
                  <a:lnTo>
                    <a:pt x="37" y="388"/>
                  </a:lnTo>
                  <a:lnTo>
                    <a:pt x="32" y="377"/>
                  </a:lnTo>
                  <a:lnTo>
                    <a:pt x="26" y="365"/>
                  </a:lnTo>
                  <a:lnTo>
                    <a:pt x="23" y="354"/>
                  </a:lnTo>
                  <a:lnTo>
                    <a:pt x="18" y="342"/>
                  </a:lnTo>
                  <a:lnTo>
                    <a:pt x="14" y="328"/>
                  </a:lnTo>
                  <a:lnTo>
                    <a:pt x="12" y="316"/>
                  </a:lnTo>
                  <a:lnTo>
                    <a:pt x="9" y="304"/>
                  </a:lnTo>
                  <a:lnTo>
                    <a:pt x="8" y="292"/>
                  </a:lnTo>
                  <a:lnTo>
                    <a:pt x="7" y="278"/>
                  </a:lnTo>
                  <a:lnTo>
                    <a:pt x="7" y="265"/>
                  </a:lnTo>
                  <a:lnTo>
                    <a:pt x="0" y="2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3210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325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329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4" name="Freeform 22"/>
            <p:cNvSpPr>
              <a:spLocks/>
            </p:cNvSpPr>
            <p:nvPr/>
          </p:nvSpPr>
          <p:spPr bwMode="auto">
            <a:xfrm>
              <a:off x="333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5" name="Freeform 23"/>
            <p:cNvSpPr>
              <a:spLocks/>
            </p:cNvSpPr>
            <p:nvPr/>
          </p:nvSpPr>
          <p:spPr bwMode="auto">
            <a:xfrm>
              <a:off x="3371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6" name="Freeform 24"/>
            <p:cNvSpPr>
              <a:spLocks/>
            </p:cNvSpPr>
            <p:nvPr/>
          </p:nvSpPr>
          <p:spPr bwMode="auto">
            <a:xfrm>
              <a:off x="341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7" name="Freeform 25"/>
            <p:cNvSpPr>
              <a:spLocks/>
            </p:cNvSpPr>
            <p:nvPr/>
          </p:nvSpPr>
          <p:spPr bwMode="auto">
            <a:xfrm>
              <a:off x="345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8" name="Freeform 26"/>
            <p:cNvSpPr>
              <a:spLocks/>
            </p:cNvSpPr>
            <p:nvPr/>
          </p:nvSpPr>
          <p:spPr bwMode="auto">
            <a:xfrm>
              <a:off x="349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9" name="Freeform 27"/>
            <p:cNvSpPr>
              <a:spLocks/>
            </p:cNvSpPr>
            <p:nvPr/>
          </p:nvSpPr>
          <p:spPr bwMode="auto">
            <a:xfrm>
              <a:off x="3531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0" name="Freeform 28"/>
            <p:cNvSpPr>
              <a:spLocks/>
            </p:cNvSpPr>
            <p:nvPr/>
          </p:nvSpPr>
          <p:spPr bwMode="auto">
            <a:xfrm>
              <a:off x="3571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1" name="Freeform 29"/>
            <p:cNvSpPr>
              <a:spLocks/>
            </p:cNvSpPr>
            <p:nvPr/>
          </p:nvSpPr>
          <p:spPr bwMode="auto">
            <a:xfrm>
              <a:off x="3611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2" name="Freeform 30"/>
            <p:cNvSpPr>
              <a:spLocks/>
            </p:cNvSpPr>
            <p:nvPr/>
          </p:nvSpPr>
          <p:spPr bwMode="auto">
            <a:xfrm>
              <a:off x="365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3" name="Freeform 31"/>
            <p:cNvSpPr>
              <a:spLocks/>
            </p:cNvSpPr>
            <p:nvPr/>
          </p:nvSpPr>
          <p:spPr bwMode="auto">
            <a:xfrm>
              <a:off x="369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4" name="Freeform 32"/>
            <p:cNvSpPr>
              <a:spLocks/>
            </p:cNvSpPr>
            <p:nvPr/>
          </p:nvSpPr>
          <p:spPr bwMode="auto">
            <a:xfrm>
              <a:off x="3732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5" name="Freeform 33"/>
            <p:cNvSpPr>
              <a:spLocks/>
            </p:cNvSpPr>
            <p:nvPr/>
          </p:nvSpPr>
          <p:spPr bwMode="auto">
            <a:xfrm>
              <a:off x="377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" name="Freeform 34"/>
            <p:cNvSpPr>
              <a:spLocks/>
            </p:cNvSpPr>
            <p:nvPr/>
          </p:nvSpPr>
          <p:spPr bwMode="auto">
            <a:xfrm>
              <a:off x="381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" name="Freeform 35"/>
            <p:cNvSpPr>
              <a:spLocks/>
            </p:cNvSpPr>
            <p:nvPr/>
          </p:nvSpPr>
          <p:spPr bwMode="auto">
            <a:xfrm>
              <a:off x="385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8" name="Freeform 36"/>
            <p:cNvSpPr>
              <a:spLocks/>
            </p:cNvSpPr>
            <p:nvPr/>
          </p:nvSpPr>
          <p:spPr bwMode="auto">
            <a:xfrm>
              <a:off x="3892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" name="Freeform 37"/>
            <p:cNvSpPr>
              <a:spLocks/>
            </p:cNvSpPr>
            <p:nvPr/>
          </p:nvSpPr>
          <p:spPr bwMode="auto">
            <a:xfrm>
              <a:off x="393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1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0" name="Freeform 38"/>
            <p:cNvSpPr>
              <a:spLocks/>
            </p:cNvSpPr>
            <p:nvPr/>
          </p:nvSpPr>
          <p:spPr bwMode="auto">
            <a:xfrm>
              <a:off x="397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1" name="Freeform 39"/>
            <p:cNvSpPr>
              <a:spLocks/>
            </p:cNvSpPr>
            <p:nvPr/>
          </p:nvSpPr>
          <p:spPr bwMode="auto">
            <a:xfrm>
              <a:off x="4012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" name="Freeform 40"/>
            <p:cNvSpPr>
              <a:spLocks/>
            </p:cNvSpPr>
            <p:nvPr/>
          </p:nvSpPr>
          <p:spPr bwMode="auto">
            <a:xfrm>
              <a:off x="405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3" name="Freeform 41"/>
            <p:cNvSpPr>
              <a:spLocks/>
            </p:cNvSpPr>
            <p:nvPr/>
          </p:nvSpPr>
          <p:spPr bwMode="auto">
            <a:xfrm>
              <a:off x="409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4" name="Freeform 42"/>
            <p:cNvSpPr>
              <a:spLocks/>
            </p:cNvSpPr>
            <p:nvPr/>
          </p:nvSpPr>
          <p:spPr bwMode="auto">
            <a:xfrm>
              <a:off x="4133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5" name="Freeform 43"/>
            <p:cNvSpPr>
              <a:spLocks/>
            </p:cNvSpPr>
            <p:nvPr/>
          </p:nvSpPr>
          <p:spPr bwMode="auto">
            <a:xfrm>
              <a:off x="417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6" name="Freeform 44"/>
            <p:cNvSpPr>
              <a:spLocks/>
            </p:cNvSpPr>
            <p:nvPr/>
          </p:nvSpPr>
          <p:spPr bwMode="auto">
            <a:xfrm>
              <a:off x="421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7" name="Freeform 45"/>
            <p:cNvSpPr>
              <a:spLocks/>
            </p:cNvSpPr>
            <p:nvPr/>
          </p:nvSpPr>
          <p:spPr bwMode="auto">
            <a:xfrm>
              <a:off x="425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4293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4333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73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441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" name="Freeform 50"/>
            <p:cNvSpPr>
              <a:spLocks/>
            </p:cNvSpPr>
            <p:nvPr/>
          </p:nvSpPr>
          <p:spPr bwMode="auto">
            <a:xfrm>
              <a:off x="445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3" name="Freeform 51"/>
            <p:cNvSpPr>
              <a:spLocks/>
            </p:cNvSpPr>
            <p:nvPr/>
          </p:nvSpPr>
          <p:spPr bwMode="auto">
            <a:xfrm>
              <a:off x="449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4534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5" name="Freeform 53"/>
            <p:cNvSpPr>
              <a:spLocks/>
            </p:cNvSpPr>
            <p:nvPr/>
          </p:nvSpPr>
          <p:spPr bwMode="auto">
            <a:xfrm>
              <a:off x="457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6" name="Freeform 54"/>
            <p:cNvSpPr>
              <a:spLocks/>
            </p:cNvSpPr>
            <p:nvPr/>
          </p:nvSpPr>
          <p:spPr bwMode="auto">
            <a:xfrm>
              <a:off x="461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7" name="Freeform 55"/>
            <p:cNvSpPr>
              <a:spLocks/>
            </p:cNvSpPr>
            <p:nvPr/>
          </p:nvSpPr>
          <p:spPr bwMode="auto">
            <a:xfrm>
              <a:off x="465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8" name="Freeform 56"/>
            <p:cNvSpPr>
              <a:spLocks/>
            </p:cNvSpPr>
            <p:nvPr/>
          </p:nvSpPr>
          <p:spPr bwMode="auto">
            <a:xfrm>
              <a:off x="4694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9" name="Freeform 57"/>
            <p:cNvSpPr>
              <a:spLocks/>
            </p:cNvSpPr>
            <p:nvPr/>
          </p:nvSpPr>
          <p:spPr bwMode="auto">
            <a:xfrm>
              <a:off x="4734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0" name="Freeform 58"/>
            <p:cNvSpPr>
              <a:spLocks/>
            </p:cNvSpPr>
            <p:nvPr/>
          </p:nvSpPr>
          <p:spPr bwMode="auto">
            <a:xfrm>
              <a:off x="4774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1" name="Freeform 59"/>
            <p:cNvSpPr>
              <a:spLocks/>
            </p:cNvSpPr>
            <p:nvPr/>
          </p:nvSpPr>
          <p:spPr bwMode="auto">
            <a:xfrm>
              <a:off x="481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2" name="Freeform 60"/>
            <p:cNvSpPr>
              <a:spLocks/>
            </p:cNvSpPr>
            <p:nvPr/>
          </p:nvSpPr>
          <p:spPr bwMode="auto">
            <a:xfrm>
              <a:off x="485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3" name="Freeform 61"/>
            <p:cNvSpPr>
              <a:spLocks/>
            </p:cNvSpPr>
            <p:nvPr/>
          </p:nvSpPr>
          <p:spPr bwMode="auto">
            <a:xfrm>
              <a:off x="489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4" name="Freeform 62"/>
            <p:cNvSpPr>
              <a:spLocks/>
            </p:cNvSpPr>
            <p:nvPr/>
          </p:nvSpPr>
          <p:spPr bwMode="auto">
            <a:xfrm>
              <a:off x="4935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5" name="Freeform 63"/>
            <p:cNvSpPr>
              <a:spLocks/>
            </p:cNvSpPr>
            <p:nvPr/>
          </p:nvSpPr>
          <p:spPr bwMode="auto">
            <a:xfrm>
              <a:off x="497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6" name="Freeform 64"/>
            <p:cNvSpPr>
              <a:spLocks/>
            </p:cNvSpPr>
            <p:nvPr/>
          </p:nvSpPr>
          <p:spPr bwMode="auto">
            <a:xfrm>
              <a:off x="501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7" name="Freeform 65"/>
            <p:cNvSpPr>
              <a:spLocks/>
            </p:cNvSpPr>
            <p:nvPr/>
          </p:nvSpPr>
          <p:spPr bwMode="auto">
            <a:xfrm>
              <a:off x="505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8" name="Freeform 66"/>
            <p:cNvSpPr>
              <a:spLocks/>
            </p:cNvSpPr>
            <p:nvPr/>
          </p:nvSpPr>
          <p:spPr bwMode="auto">
            <a:xfrm>
              <a:off x="5095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9" name="Freeform 67"/>
            <p:cNvSpPr>
              <a:spLocks/>
            </p:cNvSpPr>
            <p:nvPr/>
          </p:nvSpPr>
          <p:spPr bwMode="auto">
            <a:xfrm>
              <a:off x="5135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0" name="Freeform 68"/>
            <p:cNvSpPr>
              <a:spLocks/>
            </p:cNvSpPr>
            <p:nvPr/>
          </p:nvSpPr>
          <p:spPr bwMode="auto">
            <a:xfrm>
              <a:off x="5175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1" name="Freeform 69"/>
            <p:cNvSpPr>
              <a:spLocks/>
            </p:cNvSpPr>
            <p:nvPr/>
          </p:nvSpPr>
          <p:spPr bwMode="auto">
            <a:xfrm>
              <a:off x="521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2" name="Freeform 70"/>
            <p:cNvSpPr>
              <a:spLocks/>
            </p:cNvSpPr>
            <p:nvPr/>
          </p:nvSpPr>
          <p:spPr bwMode="auto">
            <a:xfrm>
              <a:off x="525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3" name="Freeform 71"/>
            <p:cNvSpPr>
              <a:spLocks/>
            </p:cNvSpPr>
            <p:nvPr/>
          </p:nvSpPr>
          <p:spPr bwMode="auto">
            <a:xfrm>
              <a:off x="5296" y="2326"/>
              <a:ext cx="18" cy="8"/>
            </a:xfrm>
            <a:custGeom>
              <a:avLst/>
              <a:gdLst>
                <a:gd name="T0" fmla="*/ 3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3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4" name="Freeform 72"/>
            <p:cNvSpPr>
              <a:spLocks/>
            </p:cNvSpPr>
            <p:nvPr/>
          </p:nvSpPr>
          <p:spPr bwMode="auto">
            <a:xfrm>
              <a:off x="533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4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5" name="Freeform 73"/>
            <p:cNvSpPr>
              <a:spLocks/>
            </p:cNvSpPr>
            <p:nvPr/>
          </p:nvSpPr>
          <p:spPr bwMode="auto">
            <a:xfrm>
              <a:off x="537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2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2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6" name="Freeform 74"/>
            <p:cNvSpPr>
              <a:spLocks/>
            </p:cNvSpPr>
            <p:nvPr/>
          </p:nvSpPr>
          <p:spPr bwMode="auto">
            <a:xfrm>
              <a:off x="541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7" name="Freeform 75"/>
            <p:cNvSpPr>
              <a:spLocks/>
            </p:cNvSpPr>
            <p:nvPr/>
          </p:nvSpPr>
          <p:spPr bwMode="auto">
            <a:xfrm>
              <a:off x="5456" y="2326"/>
              <a:ext cx="18" cy="8"/>
            </a:xfrm>
            <a:custGeom>
              <a:avLst/>
              <a:gdLst>
                <a:gd name="T0" fmla="*/ 4 w 18"/>
                <a:gd name="T1" fmla="*/ 0 h 8"/>
                <a:gd name="T2" fmla="*/ 3 w 18"/>
                <a:gd name="T3" fmla="*/ 0 h 8"/>
                <a:gd name="T4" fmla="*/ 0 w 18"/>
                <a:gd name="T5" fmla="*/ 3 h 8"/>
                <a:gd name="T6" fmla="*/ 0 w 18"/>
                <a:gd name="T7" fmla="*/ 7 h 8"/>
                <a:gd name="T8" fmla="*/ 1 w 18"/>
                <a:gd name="T9" fmla="*/ 7 h 8"/>
                <a:gd name="T10" fmla="*/ 3 w 18"/>
                <a:gd name="T11" fmla="*/ 8 h 8"/>
                <a:gd name="T12" fmla="*/ 17 w 18"/>
                <a:gd name="T13" fmla="*/ 8 h 8"/>
                <a:gd name="T14" fmla="*/ 17 w 18"/>
                <a:gd name="T15" fmla="*/ 7 h 8"/>
                <a:gd name="T16" fmla="*/ 18 w 18"/>
                <a:gd name="T17" fmla="*/ 7 h 8"/>
                <a:gd name="T18" fmla="*/ 18 w 18"/>
                <a:gd name="T19" fmla="*/ 3 h 8"/>
                <a:gd name="T20" fmla="*/ 17 w 18"/>
                <a:gd name="T21" fmla="*/ 2 h 8"/>
                <a:gd name="T22" fmla="*/ 17 w 18"/>
                <a:gd name="T23" fmla="*/ 0 h 8"/>
                <a:gd name="T24" fmla="*/ 15 w 18"/>
                <a:gd name="T25" fmla="*/ 0 h 8"/>
                <a:gd name="T26" fmla="*/ 4 w 18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8" y="7"/>
                  </a:lnTo>
                  <a:lnTo>
                    <a:pt x="18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8" name="Freeform 76"/>
            <p:cNvSpPr>
              <a:spLocks/>
            </p:cNvSpPr>
            <p:nvPr/>
          </p:nvSpPr>
          <p:spPr bwMode="auto">
            <a:xfrm>
              <a:off x="5496" y="2326"/>
              <a:ext cx="19" cy="8"/>
            </a:xfrm>
            <a:custGeom>
              <a:avLst/>
              <a:gdLst>
                <a:gd name="T0" fmla="*/ 4 w 19"/>
                <a:gd name="T1" fmla="*/ 0 h 8"/>
                <a:gd name="T2" fmla="*/ 3 w 19"/>
                <a:gd name="T3" fmla="*/ 0 h 8"/>
                <a:gd name="T4" fmla="*/ 0 w 19"/>
                <a:gd name="T5" fmla="*/ 3 h 8"/>
                <a:gd name="T6" fmla="*/ 0 w 19"/>
                <a:gd name="T7" fmla="*/ 7 h 8"/>
                <a:gd name="T8" fmla="*/ 2 w 19"/>
                <a:gd name="T9" fmla="*/ 7 h 8"/>
                <a:gd name="T10" fmla="*/ 3 w 19"/>
                <a:gd name="T11" fmla="*/ 8 h 8"/>
                <a:gd name="T12" fmla="*/ 17 w 19"/>
                <a:gd name="T13" fmla="*/ 8 h 8"/>
                <a:gd name="T14" fmla="*/ 17 w 19"/>
                <a:gd name="T15" fmla="*/ 7 h 8"/>
                <a:gd name="T16" fmla="*/ 19 w 19"/>
                <a:gd name="T17" fmla="*/ 7 h 8"/>
                <a:gd name="T18" fmla="*/ 19 w 19"/>
                <a:gd name="T19" fmla="*/ 3 h 8"/>
                <a:gd name="T20" fmla="*/ 17 w 19"/>
                <a:gd name="T21" fmla="*/ 2 h 8"/>
                <a:gd name="T22" fmla="*/ 17 w 19"/>
                <a:gd name="T23" fmla="*/ 0 h 8"/>
                <a:gd name="T24" fmla="*/ 15 w 19"/>
                <a:gd name="T25" fmla="*/ 0 h 8"/>
                <a:gd name="T26" fmla="*/ 4 w 19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2" y="7"/>
                  </a:lnTo>
                  <a:lnTo>
                    <a:pt x="3" y="8"/>
                  </a:lnTo>
                  <a:lnTo>
                    <a:pt x="17" y="8"/>
                  </a:lnTo>
                  <a:lnTo>
                    <a:pt x="17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grpSp>
          <p:nvGrpSpPr>
            <p:cNvPr id="109" name="Group 77"/>
            <p:cNvGrpSpPr>
              <a:grpSpLocks/>
            </p:cNvGrpSpPr>
            <p:nvPr/>
          </p:nvGrpSpPr>
          <p:grpSpPr bwMode="auto">
            <a:xfrm>
              <a:off x="2544" y="2079"/>
              <a:ext cx="112" cy="259"/>
              <a:chOff x="2663" y="1539"/>
              <a:chExt cx="112" cy="259"/>
            </a:xfrm>
          </p:grpSpPr>
          <p:sp>
            <p:nvSpPr>
              <p:cNvPr id="163" name="Rectangle 78"/>
              <p:cNvSpPr>
                <a:spLocks noChangeArrowheads="1"/>
              </p:cNvSpPr>
              <p:nvPr/>
            </p:nvSpPr>
            <p:spPr bwMode="auto">
              <a:xfrm>
                <a:off x="2703" y="1625"/>
                <a:ext cx="7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 i="1">
                    <a:solidFill>
                      <a:srgbClr val="000000"/>
                    </a:solidFill>
                  </a:rPr>
                  <a:t>o</a:t>
                </a:r>
                <a:endParaRPr lang="en-US" sz="1800"/>
              </a:p>
            </p:txBody>
          </p:sp>
          <p:sp>
            <p:nvSpPr>
              <p:cNvPr id="164" name="Rectangle 79"/>
              <p:cNvSpPr>
                <a:spLocks noChangeArrowheads="1"/>
              </p:cNvSpPr>
              <p:nvPr/>
            </p:nvSpPr>
            <p:spPr bwMode="auto">
              <a:xfrm>
                <a:off x="2663" y="1539"/>
                <a:ext cx="6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r</a:t>
                </a:r>
                <a:endParaRPr lang="en-US" sz="2000"/>
              </a:p>
            </p:txBody>
          </p:sp>
        </p:grpSp>
        <p:sp>
          <p:nvSpPr>
            <p:cNvPr id="110" name="Rectangle 80"/>
            <p:cNvSpPr>
              <a:spLocks noChangeArrowheads="1"/>
            </p:cNvSpPr>
            <p:nvPr/>
          </p:nvSpPr>
          <p:spPr bwMode="auto">
            <a:xfrm>
              <a:off x="4234" y="1728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b="0" i="1">
                  <a:solidFill>
                    <a:srgbClr val="000000"/>
                  </a:solidFill>
                </a:rPr>
                <a:t>r</a:t>
              </a:r>
              <a:endParaRPr lang="en-US" b="0"/>
            </a:p>
          </p:txBody>
        </p:sp>
        <p:sp>
          <p:nvSpPr>
            <p:cNvPr id="111" name="Rectangle 81"/>
            <p:cNvSpPr>
              <a:spLocks noChangeArrowheads="1"/>
            </p:cNvSpPr>
            <p:nvPr/>
          </p:nvSpPr>
          <p:spPr bwMode="auto">
            <a:xfrm>
              <a:off x="4584" y="2293"/>
              <a:ext cx="6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z</a:t>
              </a:r>
              <a:endParaRPr lang="en-US"/>
            </a:p>
          </p:txBody>
        </p:sp>
        <p:grpSp>
          <p:nvGrpSpPr>
            <p:cNvPr id="112" name="Group 82"/>
            <p:cNvGrpSpPr>
              <a:grpSpLocks/>
            </p:cNvGrpSpPr>
            <p:nvPr/>
          </p:nvGrpSpPr>
          <p:grpSpPr bwMode="auto">
            <a:xfrm>
              <a:off x="3792" y="1872"/>
              <a:ext cx="317" cy="247"/>
              <a:chOff x="3921" y="1365"/>
              <a:chExt cx="317" cy="247"/>
            </a:xfrm>
          </p:grpSpPr>
          <p:sp>
            <p:nvSpPr>
              <p:cNvPr id="159" name="Rectangle 83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160" name="Rectangle 84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161" name="Rectangle 85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162" name="Rectangle 86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sp>
          <p:nvSpPr>
            <p:cNvPr id="113" name="Rectangle 87"/>
            <p:cNvSpPr>
              <a:spLocks noChangeArrowheads="1"/>
            </p:cNvSpPr>
            <p:nvPr/>
          </p:nvSpPr>
          <p:spPr bwMode="auto">
            <a:xfrm>
              <a:off x="3861" y="2547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sp>
          <p:nvSpPr>
            <p:cNvPr id="114" name="Freeform 88"/>
            <p:cNvSpPr>
              <a:spLocks/>
            </p:cNvSpPr>
            <p:nvPr/>
          </p:nvSpPr>
          <p:spPr bwMode="auto">
            <a:xfrm>
              <a:off x="4332" y="1845"/>
              <a:ext cx="10" cy="254"/>
            </a:xfrm>
            <a:custGeom>
              <a:avLst/>
              <a:gdLst>
                <a:gd name="T0" fmla="*/ 3 w 10"/>
                <a:gd name="T1" fmla="*/ 251 h 254"/>
                <a:gd name="T2" fmla="*/ 3 w 10"/>
                <a:gd name="T3" fmla="*/ 253 h 254"/>
                <a:gd name="T4" fmla="*/ 4 w 10"/>
                <a:gd name="T5" fmla="*/ 253 h 254"/>
                <a:gd name="T6" fmla="*/ 5 w 10"/>
                <a:gd name="T7" fmla="*/ 254 h 254"/>
                <a:gd name="T8" fmla="*/ 9 w 10"/>
                <a:gd name="T9" fmla="*/ 254 h 254"/>
                <a:gd name="T10" fmla="*/ 9 w 10"/>
                <a:gd name="T11" fmla="*/ 253 h 254"/>
                <a:gd name="T12" fmla="*/ 10 w 10"/>
                <a:gd name="T13" fmla="*/ 252 h 254"/>
                <a:gd name="T14" fmla="*/ 10 w 10"/>
                <a:gd name="T15" fmla="*/ 251 h 254"/>
                <a:gd name="T16" fmla="*/ 7 w 10"/>
                <a:gd name="T17" fmla="*/ 3 h 254"/>
                <a:gd name="T18" fmla="*/ 7 w 10"/>
                <a:gd name="T19" fmla="*/ 1 h 254"/>
                <a:gd name="T20" fmla="*/ 6 w 10"/>
                <a:gd name="T21" fmla="*/ 1 h 254"/>
                <a:gd name="T22" fmla="*/ 5 w 10"/>
                <a:gd name="T23" fmla="*/ 0 h 254"/>
                <a:gd name="T24" fmla="*/ 1 w 10"/>
                <a:gd name="T25" fmla="*/ 0 h 254"/>
                <a:gd name="T26" fmla="*/ 1 w 10"/>
                <a:gd name="T27" fmla="*/ 1 h 254"/>
                <a:gd name="T28" fmla="*/ 0 w 10"/>
                <a:gd name="T29" fmla="*/ 2 h 254"/>
                <a:gd name="T30" fmla="*/ 0 w 10"/>
                <a:gd name="T31" fmla="*/ 3 h 254"/>
                <a:gd name="T32" fmla="*/ 3 w 10"/>
                <a:gd name="T33" fmla="*/ 25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254">
                  <a:moveTo>
                    <a:pt x="3" y="251"/>
                  </a:moveTo>
                  <a:lnTo>
                    <a:pt x="3" y="253"/>
                  </a:lnTo>
                  <a:lnTo>
                    <a:pt x="4" y="253"/>
                  </a:lnTo>
                  <a:lnTo>
                    <a:pt x="5" y="254"/>
                  </a:lnTo>
                  <a:lnTo>
                    <a:pt x="9" y="254"/>
                  </a:lnTo>
                  <a:lnTo>
                    <a:pt x="9" y="253"/>
                  </a:lnTo>
                  <a:lnTo>
                    <a:pt x="10" y="252"/>
                  </a:lnTo>
                  <a:lnTo>
                    <a:pt x="10" y="251"/>
                  </a:lnTo>
                  <a:lnTo>
                    <a:pt x="7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3"/>
                  </a:lnTo>
                  <a:lnTo>
                    <a:pt x="3" y="25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5" name="Freeform 89"/>
            <p:cNvSpPr>
              <a:spLocks/>
            </p:cNvSpPr>
            <p:nvPr/>
          </p:nvSpPr>
          <p:spPr bwMode="auto">
            <a:xfrm>
              <a:off x="4324" y="1848"/>
              <a:ext cx="25" cy="34"/>
            </a:xfrm>
            <a:custGeom>
              <a:avLst/>
              <a:gdLst>
                <a:gd name="T0" fmla="*/ 0 w 25"/>
                <a:gd name="T1" fmla="*/ 34 h 34"/>
                <a:gd name="T2" fmla="*/ 12 w 25"/>
                <a:gd name="T3" fmla="*/ 0 h 34"/>
                <a:gd name="T4" fmla="*/ 25 w 25"/>
                <a:gd name="T5" fmla="*/ 34 h 34"/>
                <a:gd name="T6" fmla="*/ 12 w 25"/>
                <a:gd name="T7" fmla="*/ 17 h 34"/>
                <a:gd name="T8" fmla="*/ 0 w 25"/>
                <a:gd name="T9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0" y="34"/>
                  </a:moveTo>
                  <a:lnTo>
                    <a:pt x="12" y="0"/>
                  </a:lnTo>
                  <a:lnTo>
                    <a:pt x="25" y="34"/>
                  </a:lnTo>
                  <a:lnTo>
                    <a:pt x="12" y="17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6" name="Freeform 90"/>
            <p:cNvSpPr>
              <a:spLocks/>
            </p:cNvSpPr>
            <p:nvPr/>
          </p:nvSpPr>
          <p:spPr bwMode="auto">
            <a:xfrm>
              <a:off x="4320" y="1845"/>
              <a:ext cx="33" cy="41"/>
            </a:xfrm>
            <a:custGeom>
              <a:avLst/>
              <a:gdLst>
                <a:gd name="T0" fmla="*/ 1 w 33"/>
                <a:gd name="T1" fmla="*/ 35 h 41"/>
                <a:gd name="T2" fmla="*/ 7 w 33"/>
                <a:gd name="T3" fmla="*/ 38 h 41"/>
                <a:gd name="T4" fmla="*/ 19 w 33"/>
                <a:gd name="T5" fmla="*/ 4 h 41"/>
                <a:gd name="T6" fmla="*/ 12 w 33"/>
                <a:gd name="T7" fmla="*/ 4 h 41"/>
                <a:gd name="T8" fmla="*/ 25 w 33"/>
                <a:gd name="T9" fmla="*/ 38 h 41"/>
                <a:gd name="T10" fmla="*/ 32 w 33"/>
                <a:gd name="T11" fmla="*/ 35 h 41"/>
                <a:gd name="T12" fmla="*/ 18 w 33"/>
                <a:gd name="T13" fmla="*/ 18 h 41"/>
                <a:gd name="T14" fmla="*/ 17 w 33"/>
                <a:gd name="T15" fmla="*/ 17 h 41"/>
                <a:gd name="T16" fmla="*/ 15 w 33"/>
                <a:gd name="T17" fmla="*/ 17 h 41"/>
                <a:gd name="T18" fmla="*/ 13 w 33"/>
                <a:gd name="T19" fmla="*/ 18 h 41"/>
                <a:gd name="T20" fmla="*/ 1 w 33"/>
                <a:gd name="T21" fmla="*/ 35 h 41"/>
                <a:gd name="T22" fmla="*/ 6 w 33"/>
                <a:gd name="T23" fmla="*/ 40 h 41"/>
                <a:gd name="T24" fmla="*/ 18 w 33"/>
                <a:gd name="T25" fmla="*/ 23 h 41"/>
                <a:gd name="T26" fmla="*/ 13 w 33"/>
                <a:gd name="T27" fmla="*/ 23 h 41"/>
                <a:gd name="T28" fmla="*/ 27 w 33"/>
                <a:gd name="T29" fmla="*/ 40 h 41"/>
                <a:gd name="T30" fmla="*/ 28 w 33"/>
                <a:gd name="T31" fmla="*/ 41 h 41"/>
                <a:gd name="T32" fmla="*/ 29 w 33"/>
                <a:gd name="T33" fmla="*/ 41 h 41"/>
                <a:gd name="T34" fmla="*/ 30 w 33"/>
                <a:gd name="T35" fmla="*/ 41 h 41"/>
                <a:gd name="T36" fmla="*/ 32 w 33"/>
                <a:gd name="T37" fmla="*/ 40 h 41"/>
                <a:gd name="T38" fmla="*/ 33 w 33"/>
                <a:gd name="T39" fmla="*/ 38 h 41"/>
                <a:gd name="T40" fmla="*/ 33 w 33"/>
                <a:gd name="T41" fmla="*/ 37 h 41"/>
                <a:gd name="T42" fmla="*/ 33 w 33"/>
                <a:gd name="T43" fmla="*/ 36 h 41"/>
                <a:gd name="T44" fmla="*/ 19 w 33"/>
                <a:gd name="T45" fmla="*/ 2 h 41"/>
                <a:gd name="T46" fmla="*/ 18 w 33"/>
                <a:gd name="T47" fmla="*/ 1 h 41"/>
                <a:gd name="T48" fmla="*/ 17 w 33"/>
                <a:gd name="T49" fmla="*/ 0 h 41"/>
                <a:gd name="T50" fmla="*/ 16 w 33"/>
                <a:gd name="T51" fmla="*/ 0 h 41"/>
                <a:gd name="T52" fmla="*/ 15 w 33"/>
                <a:gd name="T53" fmla="*/ 0 h 41"/>
                <a:gd name="T54" fmla="*/ 13 w 33"/>
                <a:gd name="T55" fmla="*/ 1 h 41"/>
                <a:gd name="T56" fmla="*/ 12 w 33"/>
                <a:gd name="T57" fmla="*/ 2 h 41"/>
                <a:gd name="T58" fmla="*/ 0 w 33"/>
                <a:gd name="T59" fmla="*/ 36 h 41"/>
                <a:gd name="T60" fmla="*/ 0 w 33"/>
                <a:gd name="T61" fmla="*/ 37 h 41"/>
                <a:gd name="T62" fmla="*/ 0 w 33"/>
                <a:gd name="T63" fmla="*/ 38 h 41"/>
                <a:gd name="T64" fmla="*/ 1 w 33"/>
                <a:gd name="T65" fmla="*/ 40 h 41"/>
                <a:gd name="T66" fmla="*/ 2 w 33"/>
                <a:gd name="T67" fmla="*/ 41 h 41"/>
                <a:gd name="T68" fmla="*/ 4 w 33"/>
                <a:gd name="T69" fmla="*/ 41 h 41"/>
                <a:gd name="T70" fmla="*/ 5 w 33"/>
                <a:gd name="T71" fmla="*/ 41 h 41"/>
                <a:gd name="T72" fmla="*/ 6 w 33"/>
                <a:gd name="T73" fmla="*/ 40 h 41"/>
                <a:gd name="T74" fmla="*/ 1 w 33"/>
                <a:gd name="T7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41">
                  <a:moveTo>
                    <a:pt x="1" y="35"/>
                  </a:moveTo>
                  <a:lnTo>
                    <a:pt x="7" y="38"/>
                  </a:lnTo>
                  <a:lnTo>
                    <a:pt x="19" y="4"/>
                  </a:lnTo>
                  <a:lnTo>
                    <a:pt x="12" y="4"/>
                  </a:lnTo>
                  <a:lnTo>
                    <a:pt x="25" y="38"/>
                  </a:lnTo>
                  <a:lnTo>
                    <a:pt x="32" y="35"/>
                  </a:lnTo>
                  <a:lnTo>
                    <a:pt x="18" y="18"/>
                  </a:lnTo>
                  <a:lnTo>
                    <a:pt x="17" y="17"/>
                  </a:lnTo>
                  <a:lnTo>
                    <a:pt x="15" y="17"/>
                  </a:lnTo>
                  <a:lnTo>
                    <a:pt x="13" y="18"/>
                  </a:lnTo>
                  <a:lnTo>
                    <a:pt x="1" y="35"/>
                  </a:lnTo>
                  <a:lnTo>
                    <a:pt x="6" y="40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9" y="41"/>
                  </a:lnTo>
                  <a:lnTo>
                    <a:pt x="30" y="41"/>
                  </a:lnTo>
                  <a:lnTo>
                    <a:pt x="32" y="40"/>
                  </a:lnTo>
                  <a:lnTo>
                    <a:pt x="33" y="38"/>
                  </a:lnTo>
                  <a:lnTo>
                    <a:pt x="33" y="37"/>
                  </a:lnTo>
                  <a:lnTo>
                    <a:pt x="33" y="36"/>
                  </a:lnTo>
                  <a:lnTo>
                    <a:pt x="19" y="2"/>
                  </a:lnTo>
                  <a:lnTo>
                    <a:pt x="18" y="1"/>
                  </a:lnTo>
                  <a:lnTo>
                    <a:pt x="17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2"/>
                  </a:lnTo>
                  <a:lnTo>
                    <a:pt x="0" y="36"/>
                  </a:lnTo>
                  <a:lnTo>
                    <a:pt x="0" y="37"/>
                  </a:lnTo>
                  <a:lnTo>
                    <a:pt x="0" y="38"/>
                  </a:lnTo>
                  <a:lnTo>
                    <a:pt x="1" y="40"/>
                  </a:lnTo>
                  <a:lnTo>
                    <a:pt x="2" y="41"/>
                  </a:lnTo>
                  <a:lnTo>
                    <a:pt x="4" y="41"/>
                  </a:lnTo>
                  <a:lnTo>
                    <a:pt x="5" y="41"/>
                  </a:lnTo>
                  <a:lnTo>
                    <a:pt x="6" y="40"/>
                  </a:lnTo>
                  <a:lnTo>
                    <a:pt x="1" y="3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7" name="Freeform 91"/>
            <p:cNvSpPr>
              <a:spLocks/>
            </p:cNvSpPr>
            <p:nvPr/>
          </p:nvSpPr>
          <p:spPr bwMode="auto">
            <a:xfrm>
              <a:off x="4335" y="2326"/>
              <a:ext cx="241" cy="8"/>
            </a:xfrm>
            <a:custGeom>
              <a:avLst/>
              <a:gdLst>
                <a:gd name="T0" fmla="*/ 3 w 241"/>
                <a:gd name="T1" fmla="*/ 0 h 8"/>
                <a:gd name="T2" fmla="*/ 2 w 241"/>
                <a:gd name="T3" fmla="*/ 0 h 8"/>
                <a:gd name="T4" fmla="*/ 0 w 241"/>
                <a:gd name="T5" fmla="*/ 3 h 8"/>
                <a:gd name="T6" fmla="*/ 0 w 241"/>
                <a:gd name="T7" fmla="*/ 7 h 8"/>
                <a:gd name="T8" fmla="*/ 1 w 241"/>
                <a:gd name="T9" fmla="*/ 7 h 8"/>
                <a:gd name="T10" fmla="*/ 2 w 241"/>
                <a:gd name="T11" fmla="*/ 8 h 8"/>
                <a:gd name="T12" fmla="*/ 240 w 241"/>
                <a:gd name="T13" fmla="*/ 8 h 8"/>
                <a:gd name="T14" fmla="*/ 240 w 241"/>
                <a:gd name="T15" fmla="*/ 7 h 8"/>
                <a:gd name="T16" fmla="*/ 241 w 241"/>
                <a:gd name="T17" fmla="*/ 7 h 8"/>
                <a:gd name="T18" fmla="*/ 241 w 241"/>
                <a:gd name="T19" fmla="*/ 3 h 8"/>
                <a:gd name="T20" fmla="*/ 240 w 241"/>
                <a:gd name="T21" fmla="*/ 2 h 8"/>
                <a:gd name="T22" fmla="*/ 240 w 241"/>
                <a:gd name="T23" fmla="*/ 0 h 8"/>
                <a:gd name="T24" fmla="*/ 238 w 241"/>
                <a:gd name="T25" fmla="*/ 0 h 8"/>
                <a:gd name="T26" fmla="*/ 3 w 241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1" h="8">
                  <a:moveTo>
                    <a:pt x="3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1" y="7"/>
                  </a:lnTo>
                  <a:lnTo>
                    <a:pt x="2" y="8"/>
                  </a:lnTo>
                  <a:lnTo>
                    <a:pt x="240" y="8"/>
                  </a:lnTo>
                  <a:lnTo>
                    <a:pt x="240" y="7"/>
                  </a:lnTo>
                  <a:lnTo>
                    <a:pt x="241" y="7"/>
                  </a:lnTo>
                  <a:lnTo>
                    <a:pt x="241" y="3"/>
                  </a:lnTo>
                  <a:lnTo>
                    <a:pt x="240" y="2"/>
                  </a:lnTo>
                  <a:lnTo>
                    <a:pt x="240" y="0"/>
                  </a:lnTo>
                  <a:lnTo>
                    <a:pt x="23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8" name="Freeform 92"/>
            <p:cNvSpPr>
              <a:spLocks/>
            </p:cNvSpPr>
            <p:nvPr/>
          </p:nvSpPr>
          <p:spPr bwMode="auto">
            <a:xfrm>
              <a:off x="4534" y="2316"/>
              <a:ext cx="39" cy="29"/>
            </a:xfrm>
            <a:custGeom>
              <a:avLst/>
              <a:gdLst>
                <a:gd name="T0" fmla="*/ 0 w 39"/>
                <a:gd name="T1" fmla="*/ 0 h 29"/>
                <a:gd name="T2" fmla="*/ 39 w 39"/>
                <a:gd name="T3" fmla="*/ 14 h 29"/>
                <a:gd name="T4" fmla="*/ 0 w 39"/>
                <a:gd name="T5" fmla="*/ 29 h 29"/>
                <a:gd name="T6" fmla="*/ 19 w 39"/>
                <a:gd name="T7" fmla="*/ 14 h 29"/>
                <a:gd name="T8" fmla="*/ 0 w 39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9">
                  <a:moveTo>
                    <a:pt x="0" y="0"/>
                  </a:moveTo>
                  <a:lnTo>
                    <a:pt x="39" y="14"/>
                  </a:lnTo>
                  <a:lnTo>
                    <a:pt x="0" y="29"/>
                  </a:lnTo>
                  <a:lnTo>
                    <a:pt x="19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19" name="Freeform 93"/>
            <p:cNvSpPr>
              <a:spLocks/>
            </p:cNvSpPr>
            <p:nvPr/>
          </p:nvSpPr>
          <p:spPr bwMode="auto">
            <a:xfrm>
              <a:off x="4530" y="2312"/>
              <a:ext cx="46" cy="36"/>
            </a:xfrm>
            <a:custGeom>
              <a:avLst/>
              <a:gdLst>
                <a:gd name="T0" fmla="*/ 6 w 46"/>
                <a:gd name="T1" fmla="*/ 1 h 36"/>
                <a:gd name="T2" fmla="*/ 3 w 46"/>
                <a:gd name="T3" fmla="*/ 7 h 36"/>
                <a:gd name="T4" fmla="*/ 41 w 46"/>
                <a:gd name="T5" fmla="*/ 22 h 36"/>
                <a:gd name="T6" fmla="*/ 41 w 46"/>
                <a:gd name="T7" fmla="*/ 14 h 36"/>
                <a:gd name="T8" fmla="*/ 3 w 46"/>
                <a:gd name="T9" fmla="*/ 29 h 36"/>
                <a:gd name="T10" fmla="*/ 6 w 46"/>
                <a:gd name="T11" fmla="*/ 35 h 36"/>
                <a:gd name="T12" fmla="*/ 26 w 46"/>
                <a:gd name="T13" fmla="*/ 21 h 36"/>
                <a:gd name="T14" fmla="*/ 27 w 46"/>
                <a:gd name="T15" fmla="*/ 19 h 36"/>
                <a:gd name="T16" fmla="*/ 27 w 46"/>
                <a:gd name="T17" fmla="*/ 17 h 36"/>
                <a:gd name="T18" fmla="*/ 26 w 46"/>
                <a:gd name="T19" fmla="*/ 16 h 36"/>
                <a:gd name="T20" fmla="*/ 6 w 46"/>
                <a:gd name="T21" fmla="*/ 1 h 36"/>
                <a:gd name="T22" fmla="*/ 1 w 46"/>
                <a:gd name="T23" fmla="*/ 6 h 36"/>
                <a:gd name="T24" fmla="*/ 21 w 46"/>
                <a:gd name="T25" fmla="*/ 21 h 36"/>
                <a:gd name="T26" fmla="*/ 21 w 46"/>
                <a:gd name="T27" fmla="*/ 16 h 36"/>
                <a:gd name="T28" fmla="*/ 1 w 46"/>
                <a:gd name="T29" fmla="*/ 30 h 36"/>
                <a:gd name="T30" fmla="*/ 0 w 46"/>
                <a:gd name="T31" fmla="*/ 31 h 36"/>
                <a:gd name="T32" fmla="*/ 0 w 46"/>
                <a:gd name="T33" fmla="*/ 33 h 36"/>
                <a:gd name="T34" fmla="*/ 0 w 46"/>
                <a:gd name="T35" fmla="*/ 34 h 36"/>
                <a:gd name="T36" fmla="*/ 1 w 46"/>
                <a:gd name="T37" fmla="*/ 35 h 36"/>
                <a:gd name="T38" fmla="*/ 3 w 46"/>
                <a:gd name="T39" fmla="*/ 36 h 36"/>
                <a:gd name="T40" fmla="*/ 4 w 46"/>
                <a:gd name="T41" fmla="*/ 36 h 36"/>
                <a:gd name="T42" fmla="*/ 5 w 46"/>
                <a:gd name="T43" fmla="*/ 36 h 36"/>
                <a:gd name="T44" fmla="*/ 44 w 46"/>
                <a:gd name="T45" fmla="*/ 22 h 36"/>
                <a:gd name="T46" fmla="*/ 45 w 46"/>
                <a:gd name="T47" fmla="*/ 21 h 36"/>
                <a:gd name="T48" fmla="*/ 46 w 46"/>
                <a:gd name="T49" fmla="*/ 19 h 36"/>
                <a:gd name="T50" fmla="*/ 46 w 46"/>
                <a:gd name="T51" fmla="*/ 18 h 36"/>
                <a:gd name="T52" fmla="*/ 46 w 46"/>
                <a:gd name="T53" fmla="*/ 17 h 36"/>
                <a:gd name="T54" fmla="*/ 45 w 46"/>
                <a:gd name="T55" fmla="*/ 16 h 36"/>
                <a:gd name="T56" fmla="*/ 44 w 46"/>
                <a:gd name="T57" fmla="*/ 14 h 36"/>
                <a:gd name="T58" fmla="*/ 5 w 46"/>
                <a:gd name="T59" fmla="*/ 0 h 36"/>
                <a:gd name="T60" fmla="*/ 4 w 46"/>
                <a:gd name="T61" fmla="*/ 0 h 36"/>
                <a:gd name="T62" fmla="*/ 3 w 46"/>
                <a:gd name="T63" fmla="*/ 0 h 36"/>
                <a:gd name="T64" fmla="*/ 1 w 46"/>
                <a:gd name="T65" fmla="*/ 1 h 36"/>
                <a:gd name="T66" fmla="*/ 0 w 46"/>
                <a:gd name="T67" fmla="*/ 2 h 36"/>
                <a:gd name="T68" fmla="*/ 0 w 46"/>
                <a:gd name="T69" fmla="*/ 4 h 36"/>
                <a:gd name="T70" fmla="*/ 0 w 46"/>
                <a:gd name="T71" fmla="*/ 5 h 36"/>
                <a:gd name="T72" fmla="*/ 1 w 46"/>
                <a:gd name="T73" fmla="*/ 6 h 36"/>
                <a:gd name="T74" fmla="*/ 6 w 46"/>
                <a:gd name="T7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36">
                  <a:moveTo>
                    <a:pt x="6" y="1"/>
                  </a:moveTo>
                  <a:lnTo>
                    <a:pt x="3" y="7"/>
                  </a:lnTo>
                  <a:lnTo>
                    <a:pt x="41" y="22"/>
                  </a:lnTo>
                  <a:lnTo>
                    <a:pt x="41" y="14"/>
                  </a:lnTo>
                  <a:lnTo>
                    <a:pt x="3" y="29"/>
                  </a:lnTo>
                  <a:lnTo>
                    <a:pt x="6" y="35"/>
                  </a:lnTo>
                  <a:lnTo>
                    <a:pt x="26" y="21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6"/>
                  </a:lnTo>
                  <a:lnTo>
                    <a:pt x="6" y="1"/>
                  </a:lnTo>
                  <a:lnTo>
                    <a:pt x="1" y="6"/>
                  </a:lnTo>
                  <a:lnTo>
                    <a:pt x="21" y="21"/>
                  </a:lnTo>
                  <a:lnTo>
                    <a:pt x="21" y="16"/>
                  </a:lnTo>
                  <a:lnTo>
                    <a:pt x="1" y="30"/>
                  </a:lnTo>
                  <a:lnTo>
                    <a:pt x="0" y="31"/>
                  </a:lnTo>
                  <a:lnTo>
                    <a:pt x="0" y="33"/>
                  </a:lnTo>
                  <a:lnTo>
                    <a:pt x="0" y="34"/>
                  </a:lnTo>
                  <a:lnTo>
                    <a:pt x="1" y="35"/>
                  </a:lnTo>
                  <a:lnTo>
                    <a:pt x="3" y="36"/>
                  </a:lnTo>
                  <a:lnTo>
                    <a:pt x="4" y="36"/>
                  </a:lnTo>
                  <a:lnTo>
                    <a:pt x="5" y="36"/>
                  </a:lnTo>
                  <a:lnTo>
                    <a:pt x="44" y="22"/>
                  </a:lnTo>
                  <a:lnTo>
                    <a:pt x="45" y="21"/>
                  </a:lnTo>
                  <a:lnTo>
                    <a:pt x="46" y="19"/>
                  </a:lnTo>
                  <a:lnTo>
                    <a:pt x="46" y="18"/>
                  </a:lnTo>
                  <a:lnTo>
                    <a:pt x="46" y="17"/>
                  </a:lnTo>
                  <a:lnTo>
                    <a:pt x="45" y="16"/>
                  </a:lnTo>
                  <a:lnTo>
                    <a:pt x="44" y="14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1" y="6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0" name="Rectangle 94"/>
            <p:cNvSpPr>
              <a:spLocks noChangeArrowheads="1"/>
            </p:cNvSpPr>
            <p:nvPr/>
          </p:nvSpPr>
          <p:spPr bwMode="auto">
            <a:xfrm>
              <a:off x="4251" y="2342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>
                  <a:solidFill>
                    <a:srgbClr val="000000"/>
                  </a:solidFill>
                </a:rPr>
                <a:t>0</a:t>
              </a:r>
              <a:endParaRPr lang="en-US" sz="2000"/>
            </a:p>
          </p:txBody>
        </p:sp>
        <p:sp>
          <p:nvSpPr>
            <p:cNvPr id="121" name="Freeform 95"/>
            <p:cNvSpPr>
              <a:spLocks/>
            </p:cNvSpPr>
            <p:nvPr/>
          </p:nvSpPr>
          <p:spPr bwMode="auto">
            <a:xfrm>
              <a:off x="3342" y="2235"/>
              <a:ext cx="59" cy="216"/>
            </a:xfrm>
            <a:custGeom>
              <a:avLst/>
              <a:gdLst>
                <a:gd name="T0" fmla="*/ 59 w 59"/>
                <a:gd name="T1" fmla="*/ 6 h 216"/>
                <a:gd name="T2" fmla="*/ 58 w 59"/>
                <a:gd name="T3" fmla="*/ 2 h 216"/>
                <a:gd name="T4" fmla="*/ 54 w 59"/>
                <a:gd name="T5" fmla="*/ 0 h 216"/>
                <a:gd name="T6" fmla="*/ 49 w 59"/>
                <a:gd name="T7" fmla="*/ 4 h 216"/>
                <a:gd name="T8" fmla="*/ 43 w 59"/>
                <a:gd name="T9" fmla="*/ 11 h 216"/>
                <a:gd name="T10" fmla="*/ 31 w 59"/>
                <a:gd name="T11" fmla="*/ 25 h 216"/>
                <a:gd name="T12" fmla="*/ 26 w 59"/>
                <a:gd name="T13" fmla="*/ 31 h 216"/>
                <a:gd name="T14" fmla="*/ 20 w 59"/>
                <a:gd name="T15" fmla="*/ 38 h 216"/>
                <a:gd name="T16" fmla="*/ 17 w 59"/>
                <a:gd name="T17" fmla="*/ 43 h 216"/>
                <a:gd name="T18" fmla="*/ 13 w 59"/>
                <a:gd name="T19" fmla="*/ 50 h 216"/>
                <a:gd name="T20" fmla="*/ 9 w 59"/>
                <a:gd name="T21" fmla="*/ 56 h 216"/>
                <a:gd name="T22" fmla="*/ 6 w 59"/>
                <a:gd name="T23" fmla="*/ 67 h 216"/>
                <a:gd name="T24" fmla="*/ 3 w 59"/>
                <a:gd name="T25" fmla="*/ 74 h 216"/>
                <a:gd name="T26" fmla="*/ 2 w 59"/>
                <a:gd name="T27" fmla="*/ 79 h 216"/>
                <a:gd name="T28" fmla="*/ 1 w 59"/>
                <a:gd name="T29" fmla="*/ 87 h 216"/>
                <a:gd name="T30" fmla="*/ 0 w 59"/>
                <a:gd name="T31" fmla="*/ 124 h 216"/>
                <a:gd name="T32" fmla="*/ 1 w 59"/>
                <a:gd name="T33" fmla="*/ 133 h 216"/>
                <a:gd name="T34" fmla="*/ 3 w 59"/>
                <a:gd name="T35" fmla="*/ 140 h 216"/>
                <a:gd name="T36" fmla="*/ 7 w 59"/>
                <a:gd name="T37" fmla="*/ 151 h 216"/>
                <a:gd name="T38" fmla="*/ 12 w 59"/>
                <a:gd name="T39" fmla="*/ 162 h 216"/>
                <a:gd name="T40" fmla="*/ 15 w 59"/>
                <a:gd name="T41" fmla="*/ 168 h 216"/>
                <a:gd name="T42" fmla="*/ 19 w 59"/>
                <a:gd name="T43" fmla="*/ 175 h 216"/>
                <a:gd name="T44" fmla="*/ 26 w 59"/>
                <a:gd name="T45" fmla="*/ 185 h 216"/>
                <a:gd name="T46" fmla="*/ 34 w 59"/>
                <a:gd name="T47" fmla="*/ 195 h 216"/>
                <a:gd name="T48" fmla="*/ 40 w 59"/>
                <a:gd name="T49" fmla="*/ 201 h 216"/>
                <a:gd name="T50" fmla="*/ 46 w 59"/>
                <a:gd name="T51" fmla="*/ 208 h 216"/>
                <a:gd name="T52" fmla="*/ 53 w 59"/>
                <a:gd name="T53" fmla="*/ 216 h 216"/>
                <a:gd name="T54" fmla="*/ 58 w 59"/>
                <a:gd name="T55" fmla="*/ 215 h 216"/>
                <a:gd name="T56" fmla="*/ 59 w 59"/>
                <a:gd name="T57" fmla="*/ 212 h 216"/>
                <a:gd name="T58" fmla="*/ 51 w 59"/>
                <a:gd name="T59" fmla="*/ 203 h 216"/>
                <a:gd name="T60" fmla="*/ 45 w 59"/>
                <a:gd name="T61" fmla="*/ 196 h 216"/>
                <a:gd name="T62" fmla="*/ 39 w 59"/>
                <a:gd name="T63" fmla="*/ 190 h 216"/>
                <a:gd name="T64" fmla="*/ 31 w 59"/>
                <a:gd name="T65" fmla="*/ 180 h 216"/>
                <a:gd name="T66" fmla="*/ 26 w 59"/>
                <a:gd name="T67" fmla="*/ 170 h 216"/>
                <a:gd name="T68" fmla="*/ 23 w 59"/>
                <a:gd name="T69" fmla="*/ 163 h 216"/>
                <a:gd name="T70" fmla="*/ 19 w 59"/>
                <a:gd name="T71" fmla="*/ 157 h 216"/>
                <a:gd name="T72" fmla="*/ 14 w 59"/>
                <a:gd name="T73" fmla="*/ 149 h 216"/>
                <a:gd name="T74" fmla="*/ 11 w 59"/>
                <a:gd name="T75" fmla="*/ 140 h 216"/>
                <a:gd name="T76" fmla="*/ 9 w 59"/>
                <a:gd name="T77" fmla="*/ 133 h 216"/>
                <a:gd name="T78" fmla="*/ 8 w 59"/>
                <a:gd name="T79" fmla="*/ 128 h 216"/>
                <a:gd name="T80" fmla="*/ 7 w 59"/>
                <a:gd name="T81" fmla="*/ 108 h 216"/>
                <a:gd name="T82" fmla="*/ 8 w 59"/>
                <a:gd name="T83" fmla="*/ 89 h 216"/>
                <a:gd name="T84" fmla="*/ 9 w 59"/>
                <a:gd name="T85" fmla="*/ 82 h 216"/>
                <a:gd name="T86" fmla="*/ 11 w 59"/>
                <a:gd name="T87" fmla="*/ 74 h 216"/>
                <a:gd name="T88" fmla="*/ 13 w 59"/>
                <a:gd name="T89" fmla="*/ 70 h 216"/>
                <a:gd name="T90" fmla="*/ 17 w 59"/>
                <a:gd name="T91" fmla="*/ 61 h 216"/>
                <a:gd name="T92" fmla="*/ 20 w 59"/>
                <a:gd name="T93" fmla="*/ 55 h 216"/>
                <a:gd name="T94" fmla="*/ 24 w 59"/>
                <a:gd name="T95" fmla="*/ 48 h 216"/>
                <a:gd name="T96" fmla="*/ 28 w 59"/>
                <a:gd name="T97" fmla="*/ 40 h 216"/>
                <a:gd name="T98" fmla="*/ 31 w 59"/>
                <a:gd name="T99" fmla="*/ 36 h 216"/>
                <a:gd name="T100" fmla="*/ 36 w 59"/>
                <a:gd name="T101" fmla="*/ 30 h 216"/>
                <a:gd name="T102" fmla="*/ 48 w 59"/>
                <a:gd name="T103" fmla="*/ 16 h 216"/>
                <a:gd name="T104" fmla="*/ 54 w 59"/>
                <a:gd name="T105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9" h="216">
                  <a:moveTo>
                    <a:pt x="58" y="6"/>
                  </a:moveTo>
                  <a:lnTo>
                    <a:pt x="59" y="6"/>
                  </a:lnTo>
                  <a:lnTo>
                    <a:pt x="59" y="3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3" y="2"/>
                  </a:lnTo>
                  <a:lnTo>
                    <a:pt x="49" y="4"/>
                  </a:lnTo>
                  <a:lnTo>
                    <a:pt x="46" y="8"/>
                  </a:lnTo>
                  <a:lnTo>
                    <a:pt x="43" y="11"/>
                  </a:lnTo>
                  <a:lnTo>
                    <a:pt x="34" y="21"/>
                  </a:lnTo>
                  <a:lnTo>
                    <a:pt x="31" y="25"/>
                  </a:lnTo>
                  <a:lnTo>
                    <a:pt x="29" y="27"/>
                  </a:lnTo>
                  <a:lnTo>
                    <a:pt x="26" y="31"/>
                  </a:lnTo>
                  <a:lnTo>
                    <a:pt x="24" y="33"/>
                  </a:lnTo>
                  <a:lnTo>
                    <a:pt x="20" y="38"/>
                  </a:lnTo>
                  <a:lnTo>
                    <a:pt x="19" y="40"/>
                  </a:lnTo>
                  <a:lnTo>
                    <a:pt x="17" y="43"/>
                  </a:lnTo>
                  <a:lnTo>
                    <a:pt x="15" y="48"/>
                  </a:lnTo>
                  <a:lnTo>
                    <a:pt x="13" y="50"/>
                  </a:lnTo>
                  <a:lnTo>
                    <a:pt x="12" y="53"/>
                  </a:lnTo>
                  <a:lnTo>
                    <a:pt x="9" y="56"/>
                  </a:lnTo>
                  <a:lnTo>
                    <a:pt x="8" y="60"/>
                  </a:lnTo>
                  <a:lnTo>
                    <a:pt x="6" y="67"/>
                  </a:lnTo>
                  <a:lnTo>
                    <a:pt x="5" y="70"/>
                  </a:lnTo>
                  <a:lnTo>
                    <a:pt x="3" y="74"/>
                  </a:lnTo>
                  <a:lnTo>
                    <a:pt x="3" y="77"/>
                  </a:lnTo>
                  <a:lnTo>
                    <a:pt x="2" y="79"/>
                  </a:lnTo>
                  <a:lnTo>
                    <a:pt x="1" y="84"/>
                  </a:lnTo>
                  <a:lnTo>
                    <a:pt x="1" y="87"/>
                  </a:lnTo>
                  <a:lnTo>
                    <a:pt x="0" y="89"/>
                  </a:lnTo>
                  <a:lnTo>
                    <a:pt x="0" y="124"/>
                  </a:lnTo>
                  <a:lnTo>
                    <a:pt x="1" y="128"/>
                  </a:lnTo>
                  <a:lnTo>
                    <a:pt x="1" y="133"/>
                  </a:lnTo>
                  <a:lnTo>
                    <a:pt x="3" y="138"/>
                  </a:lnTo>
                  <a:lnTo>
                    <a:pt x="3" y="140"/>
                  </a:lnTo>
                  <a:lnTo>
                    <a:pt x="6" y="149"/>
                  </a:lnTo>
                  <a:lnTo>
                    <a:pt x="7" y="151"/>
                  </a:lnTo>
                  <a:lnTo>
                    <a:pt x="9" y="159"/>
                  </a:lnTo>
                  <a:lnTo>
                    <a:pt x="12" y="162"/>
                  </a:lnTo>
                  <a:lnTo>
                    <a:pt x="13" y="166"/>
                  </a:lnTo>
                  <a:lnTo>
                    <a:pt x="15" y="168"/>
                  </a:lnTo>
                  <a:lnTo>
                    <a:pt x="17" y="170"/>
                  </a:lnTo>
                  <a:lnTo>
                    <a:pt x="19" y="175"/>
                  </a:lnTo>
                  <a:lnTo>
                    <a:pt x="20" y="178"/>
                  </a:lnTo>
                  <a:lnTo>
                    <a:pt x="26" y="185"/>
                  </a:lnTo>
                  <a:lnTo>
                    <a:pt x="29" y="187"/>
                  </a:lnTo>
                  <a:lnTo>
                    <a:pt x="34" y="195"/>
                  </a:lnTo>
                  <a:lnTo>
                    <a:pt x="37" y="197"/>
                  </a:lnTo>
                  <a:lnTo>
                    <a:pt x="40" y="201"/>
                  </a:lnTo>
                  <a:lnTo>
                    <a:pt x="43" y="204"/>
                  </a:lnTo>
                  <a:lnTo>
                    <a:pt x="46" y="208"/>
                  </a:lnTo>
                  <a:lnTo>
                    <a:pt x="53" y="215"/>
                  </a:lnTo>
                  <a:lnTo>
                    <a:pt x="53" y="216"/>
                  </a:lnTo>
                  <a:lnTo>
                    <a:pt x="57" y="216"/>
                  </a:lnTo>
                  <a:lnTo>
                    <a:pt x="58" y="215"/>
                  </a:lnTo>
                  <a:lnTo>
                    <a:pt x="59" y="215"/>
                  </a:lnTo>
                  <a:lnTo>
                    <a:pt x="59" y="212"/>
                  </a:lnTo>
                  <a:lnTo>
                    <a:pt x="58" y="210"/>
                  </a:lnTo>
                  <a:lnTo>
                    <a:pt x="51" y="203"/>
                  </a:lnTo>
                  <a:lnTo>
                    <a:pt x="48" y="199"/>
                  </a:lnTo>
                  <a:lnTo>
                    <a:pt x="45" y="196"/>
                  </a:lnTo>
                  <a:lnTo>
                    <a:pt x="42" y="192"/>
                  </a:lnTo>
                  <a:lnTo>
                    <a:pt x="39" y="190"/>
                  </a:lnTo>
                  <a:lnTo>
                    <a:pt x="34" y="182"/>
                  </a:lnTo>
                  <a:lnTo>
                    <a:pt x="31" y="180"/>
                  </a:lnTo>
                  <a:lnTo>
                    <a:pt x="28" y="173"/>
                  </a:lnTo>
                  <a:lnTo>
                    <a:pt x="26" y="170"/>
                  </a:lnTo>
                  <a:lnTo>
                    <a:pt x="24" y="168"/>
                  </a:lnTo>
                  <a:lnTo>
                    <a:pt x="23" y="163"/>
                  </a:lnTo>
                  <a:lnTo>
                    <a:pt x="20" y="161"/>
                  </a:lnTo>
                  <a:lnTo>
                    <a:pt x="19" y="157"/>
                  </a:lnTo>
                  <a:lnTo>
                    <a:pt x="17" y="155"/>
                  </a:lnTo>
                  <a:lnTo>
                    <a:pt x="14" y="149"/>
                  </a:lnTo>
                  <a:lnTo>
                    <a:pt x="13" y="146"/>
                  </a:lnTo>
                  <a:lnTo>
                    <a:pt x="11" y="140"/>
                  </a:lnTo>
                  <a:lnTo>
                    <a:pt x="11" y="138"/>
                  </a:lnTo>
                  <a:lnTo>
                    <a:pt x="9" y="133"/>
                  </a:lnTo>
                  <a:lnTo>
                    <a:pt x="8" y="130"/>
                  </a:lnTo>
                  <a:lnTo>
                    <a:pt x="8" y="128"/>
                  </a:lnTo>
                  <a:lnTo>
                    <a:pt x="7" y="124"/>
                  </a:lnTo>
                  <a:lnTo>
                    <a:pt x="7" y="108"/>
                  </a:lnTo>
                  <a:lnTo>
                    <a:pt x="7" y="91"/>
                  </a:lnTo>
                  <a:lnTo>
                    <a:pt x="8" y="89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11" y="79"/>
                  </a:lnTo>
                  <a:lnTo>
                    <a:pt x="11" y="74"/>
                  </a:lnTo>
                  <a:lnTo>
                    <a:pt x="12" y="72"/>
                  </a:lnTo>
                  <a:lnTo>
                    <a:pt x="13" y="70"/>
                  </a:lnTo>
                  <a:lnTo>
                    <a:pt x="15" y="62"/>
                  </a:lnTo>
                  <a:lnTo>
                    <a:pt x="17" y="61"/>
                  </a:lnTo>
                  <a:lnTo>
                    <a:pt x="19" y="57"/>
                  </a:lnTo>
                  <a:lnTo>
                    <a:pt x="20" y="55"/>
                  </a:lnTo>
                  <a:lnTo>
                    <a:pt x="23" y="50"/>
                  </a:lnTo>
                  <a:lnTo>
                    <a:pt x="24" y="48"/>
                  </a:lnTo>
                  <a:lnTo>
                    <a:pt x="26" y="45"/>
                  </a:lnTo>
                  <a:lnTo>
                    <a:pt x="28" y="40"/>
                  </a:lnTo>
                  <a:lnTo>
                    <a:pt x="29" y="38"/>
                  </a:lnTo>
                  <a:lnTo>
                    <a:pt x="31" y="36"/>
                  </a:lnTo>
                  <a:lnTo>
                    <a:pt x="34" y="32"/>
                  </a:lnTo>
                  <a:lnTo>
                    <a:pt x="36" y="30"/>
                  </a:lnTo>
                  <a:lnTo>
                    <a:pt x="39" y="26"/>
                  </a:lnTo>
                  <a:lnTo>
                    <a:pt x="48" y="16"/>
                  </a:lnTo>
                  <a:lnTo>
                    <a:pt x="51" y="13"/>
                  </a:lnTo>
                  <a:lnTo>
                    <a:pt x="54" y="9"/>
                  </a:lnTo>
                  <a:lnTo>
                    <a:pt x="58" y="6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2" name="Freeform 96"/>
            <p:cNvSpPr>
              <a:spLocks/>
            </p:cNvSpPr>
            <p:nvPr/>
          </p:nvSpPr>
          <p:spPr bwMode="auto">
            <a:xfrm>
              <a:off x="3360" y="2239"/>
              <a:ext cx="38" cy="40"/>
            </a:xfrm>
            <a:custGeom>
              <a:avLst/>
              <a:gdLst>
                <a:gd name="T0" fmla="*/ 23 w 38"/>
                <a:gd name="T1" fmla="*/ 40 h 40"/>
                <a:gd name="T2" fmla="*/ 38 w 38"/>
                <a:gd name="T3" fmla="*/ 0 h 40"/>
                <a:gd name="T4" fmla="*/ 0 w 38"/>
                <a:gd name="T5" fmla="*/ 21 h 40"/>
                <a:gd name="T6" fmla="*/ 24 w 38"/>
                <a:gd name="T7" fmla="*/ 16 h 40"/>
                <a:gd name="T8" fmla="*/ 23 w 38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0">
                  <a:moveTo>
                    <a:pt x="23" y="40"/>
                  </a:moveTo>
                  <a:lnTo>
                    <a:pt x="38" y="0"/>
                  </a:lnTo>
                  <a:lnTo>
                    <a:pt x="0" y="21"/>
                  </a:lnTo>
                  <a:lnTo>
                    <a:pt x="24" y="16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3" name="Freeform 97"/>
            <p:cNvSpPr>
              <a:spLocks/>
            </p:cNvSpPr>
            <p:nvPr/>
          </p:nvSpPr>
          <p:spPr bwMode="auto">
            <a:xfrm>
              <a:off x="3356" y="2235"/>
              <a:ext cx="45" cy="48"/>
            </a:xfrm>
            <a:custGeom>
              <a:avLst/>
              <a:gdLst>
                <a:gd name="T0" fmla="*/ 23 w 45"/>
                <a:gd name="T1" fmla="*/ 44 h 48"/>
                <a:gd name="T2" fmla="*/ 23 w 45"/>
                <a:gd name="T3" fmla="*/ 45 h 48"/>
                <a:gd name="T4" fmla="*/ 25 w 45"/>
                <a:gd name="T5" fmla="*/ 47 h 48"/>
                <a:gd name="T6" fmla="*/ 25 w 45"/>
                <a:gd name="T7" fmla="*/ 48 h 48"/>
                <a:gd name="T8" fmla="*/ 28 w 45"/>
                <a:gd name="T9" fmla="*/ 48 h 48"/>
                <a:gd name="T10" fmla="*/ 29 w 45"/>
                <a:gd name="T11" fmla="*/ 47 h 48"/>
                <a:gd name="T12" fmla="*/ 31 w 45"/>
                <a:gd name="T13" fmla="*/ 47 h 48"/>
                <a:gd name="T14" fmla="*/ 31 w 45"/>
                <a:gd name="T15" fmla="*/ 45 h 48"/>
                <a:gd name="T16" fmla="*/ 45 w 45"/>
                <a:gd name="T17" fmla="*/ 5 h 48"/>
                <a:gd name="T18" fmla="*/ 45 w 45"/>
                <a:gd name="T19" fmla="*/ 3 h 48"/>
                <a:gd name="T20" fmla="*/ 43 w 45"/>
                <a:gd name="T21" fmla="*/ 0 h 48"/>
                <a:gd name="T22" fmla="*/ 40 w 45"/>
                <a:gd name="T23" fmla="*/ 0 h 48"/>
                <a:gd name="T24" fmla="*/ 3 w 45"/>
                <a:gd name="T25" fmla="*/ 21 h 48"/>
                <a:gd name="T26" fmla="*/ 1 w 45"/>
                <a:gd name="T27" fmla="*/ 22 h 48"/>
                <a:gd name="T28" fmla="*/ 0 w 45"/>
                <a:gd name="T29" fmla="*/ 22 h 48"/>
                <a:gd name="T30" fmla="*/ 0 w 45"/>
                <a:gd name="T31" fmla="*/ 26 h 48"/>
                <a:gd name="T32" fmla="*/ 1 w 45"/>
                <a:gd name="T33" fmla="*/ 27 h 48"/>
                <a:gd name="T34" fmla="*/ 1 w 45"/>
                <a:gd name="T35" fmla="*/ 28 h 48"/>
                <a:gd name="T36" fmla="*/ 5 w 45"/>
                <a:gd name="T37" fmla="*/ 28 h 48"/>
                <a:gd name="T38" fmla="*/ 29 w 45"/>
                <a:gd name="T39" fmla="*/ 23 h 48"/>
                <a:gd name="T40" fmla="*/ 25 w 45"/>
                <a:gd name="T41" fmla="*/ 20 h 48"/>
                <a:gd name="T42" fmla="*/ 23 w 45"/>
                <a:gd name="T43" fmla="*/ 44 h 48"/>
                <a:gd name="T44" fmla="*/ 31 w 45"/>
                <a:gd name="T45" fmla="*/ 44 h 48"/>
                <a:gd name="T46" fmla="*/ 32 w 45"/>
                <a:gd name="T47" fmla="*/ 20 h 48"/>
                <a:gd name="T48" fmla="*/ 32 w 45"/>
                <a:gd name="T49" fmla="*/ 19 h 48"/>
                <a:gd name="T50" fmla="*/ 31 w 45"/>
                <a:gd name="T51" fmla="*/ 17 h 48"/>
                <a:gd name="T52" fmla="*/ 29 w 45"/>
                <a:gd name="T53" fmla="*/ 16 h 48"/>
                <a:gd name="T54" fmla="*/ 28 w 45"/>
                <a:gd name="T55" fmla="*/ 16 h 48"/>
                <a:gd name="T56" fmla="*/ 27 w 45"/>
                <a:gd name="T57" fmla="*/ 16 h 48"/>
                <a:gd name="T58" fmla="*/ 3 w 45"/>
                <a:gd name="T59" fmla="*/ 21 h 48"/>
                <a:gd name="T60" fmla="*/ 5 w 45"/>
                <a:gd name="T61" fmla="*/ 28 h 48"/>
                <a:gd name="T62" fmla="*/ 43 w 45"/>
                <a:gd name="T63" fmla="*/ 8 h 48"/>
                <a:gd name="T64" fmla="*/ 38 w 45"/>
                <a:gd name="T65" fmla="*/ 3 h 48"/>
                <a:gd name="T66" fmla="*/ 23 w 45"/>
                <a:gd name="T67" fmla="*/ 43 h 48"/>
                <a:gd name="T68" fmla="*/ 31 w 45"/>
                <a:gd name="T69" fmla="*/ 44 h 48"/>
                <a:gd name="T70" fmla="*/ 23 w 45"/>
                <a:gd name="T7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48">
                  <a:moveTo>
                    <a:pt x="23" y="44"/>
                  </a:moveTo>
                  <a:lnTo>
                    <a:pt x="23" y="45"/>
                  </a:lnTo>
                  <a:lnTo>
                    <a:pt x="25" y="47"/>
                  </a:lnTo>
                  <a:lnTo>
                    <a:pt x="25" y="48"/>
                  </a:lnTo>
                  <a:lnTo>
                    <a:pt x="28" y="48"/>
                  </a:lnTo>
                  <a:lnTo>
                    <a:pt x="29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45" y="5"/>
                  </a:lnTo>
                  <a:lnTo>
                    <a:pt x="45" y="3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" y="21"/>
                  </a:lnTo>
                  <a:lnTo>
                    <a:pt x="1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1" y="27"/>
                  </a:lnTo>
                  <a:lnTo>
                    <a:pt x="1" y="28"/>
                  </a:lnTo>
                  <a:lnTo>
                    <a:pt x="5" y="28"/>
                  </a:lnTo>
                  <a:lnTo>
                    <a:pt x="29" y="23"/>
                  </a:lnTo>
                  <a:lnTo>
                    <a:pt x="25" y="20"/>
                  </a:lnTo>
                  <a:lnTo>
                    <a:pt x="23" y="44"/>
                  </a:lnTo>
                  <a:lnTo>
                    <a:pt x="31" y="44"/>
                  </a:lnTo>
                  <a:lnTo>
                    <a:pt x="32" y="20"/>
                  </a:lnTo>
                  <a:lnTo>
                    <a:pt x="32" y="19"/>
                  </a:lnTo>
                  <a:lnTo>
                    <a:pt x="31" y="17"/>
                  </a:lnTo>
                  <a:lnTo>
                    <a:pt x="29" y="16"/>
                  </a:lnTo>
                  <a:lnTo>
                    <a:pt x="28" y="16"/>
                  </a:lnTo>
                  <a:lnTo>
                    <a:pt x="27" y="16"/>
                  </a:lnTo>
                  <a:lnTo>
                    <a:pt x="3" y="21"/>
                  </a:lnTo>
                  <a:lnTo>
                    <a:pt x="5" y="28"/>
                  </a:lnTo>
                  <a:lnTo>
                    <a:pt x="43" y="8"/>
                  </a:lnTo>
                  <a:lnTo>
                    <a:pt x="38" y="3"/>
                  </a:lnTo>
                  <a:lnTo>
                    <a:pt x="23" y="43"/>
                  </a:lnTo>
                  <a:lnTo>
                    <a:pt x="31" y="44"/>
                  </a:lnTo>
                  <a:lnTo>
                    <a:pt x="23" y="4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4" name="Freeform 98"/>
            <p:cNvSpPr>
              <a:spLocks/>
            </p:cNvSpPr>
            <p:nvPr/>
          </p:nvSpPr>
          <p:spPr bwMode="auto">
            <a:xfrm>
              <a:off x="5304" y="2222"/>
              <a:ext cx="60" cy="216"/>
            </a:xfrm>
            <a:custGeom>
              <a:avLst/>
              <a:gdLst>
                <a:gd name="T0" fmla="*/ 60 w 60"/>
                <a:gd name="T1" fmla="*/ 6 h 216"/>
                <a:gd name="T2" fmla="*/ 59 w 60"/>
                <a:gd name="T3" fmla="*/ 1 h 216"/>
                <a:gd name="T4" fmla="*/ 55 w 60"/>
                <a:gd name="T5" fmla="*/ 0 h 216"/>
                <a:gd name="T6" fmla="*/ 50 w 60"/>
                <a:gd name="T7" fmla="*/ 4 h 216"/>
                <a:gd name="T8" fmla="*/ 44 w 60"/>
                <a:gd name="T9" fmla="*/ 11 h 216"/>
                <a:gd name="T10" fmla="*/ 32 w 60"/>
                <a:gd name="T11" fmla="*/ 24 h 216"/>
                <a:gd name="T12" fmla="*/ 27 w 60"/>
                <a:gd name="T13" fmla="*/ 30 h 216"/>
                <a:gd name="T14" fmla="*/ 21 w 60"/>
                <a:gd name="T15" fmla="*/ 38 h 216"/>
                <a:gd name="T16" fmla="*/ 17 w 60"/>
                <a:gd name="T17" fmla="*/ 43 h 216"/>
                <a:gd name="T18" fmla="*/ 14 w 60"/>
                <a:gd name="T19" fmla="*/ 50 h 216"/>
                <a:gd name="T20" fmla="*/ 10 w 60"/>
                <a:gd name="T21" fmla="*/ 56 h 216"/>
                <a:gd name="T22" fmla="*/ 6 w 60"/>
                <a:gd name="T23" fmla="*/ 67 h 216"/>
                <a:gd name="T24" fmla="*/ 4 w 60"/>
                <a:gd name="T25" fmla="*/ 74 h 216"/>
                <a:gd name="T26" fmla="*/ 3 w 60"/>
                <a:gd name="T27" fmla="*/ 79 h 216"/>
                <a:gd name="T28" fmla="*/ 2 w 60"/>
                <a:gd name="T29" fmla="*/ 86 h 216"/>
                <a:gd name="T30" fmla="*/ 0 w 60"/>
                <a:gd name="T31" fmla="*/ 124 h 216"/>
                <a:gd name="T32" fmla="*/ 2 w 60"/>
                <a:gd name="T33" fmla="*/ 132 h 216"/>
                <a:gd name="T34" fmla="*/ 4 w 60"/>
                <a:gd name="T35" fmla="*/ 140 h 216"/>
                <a:gd name="T36" fmla="*/ 8 w 60"/>
                <a:gd name="T37" fmla="*/ 151 h 216"/>
                <a:gd name="T38" fmla="*/ 12 w 60"/>
                <a:gd name="T39" fmla="*/ 162 h 216"/>
                <a:gd name="T40" fmla="*/ 16 w 60"/>
                <a:gd name="T41" fmla="*/ 168 h 216"/>
                <a:gd name="T42" fmla="*/ 20 w 60"/>
                <a:gd name="T43" fmla="*/ 175 h 216"/>
                <a:gd name="T44" fmla="*/ 27 w 60"/>
                <a:gd name="T45" fmla="*/ 185 h 216"/>
                <a:gd name="T46" fmla="*/ 34 w 60"/>
                <a:gd name="T47" fmla="*/ 194 h 216"/>
                <a:gd name="T48" fmla="*/ 40 w 60"/>
                <a:gd name="T49" fmla="*/ 200 h 216"/>
                <a:gd name="T50" fmla="*/ 46 w 60"/>
                <a:gd name="T51" fmla="*/ 208 h 216"/>
                <a:gd name="T52" fmla="*/ 54 w 60"/>
                <a:gd name="T53" fmla="*/ 216 h 216"/>
                <a:gd name="T54" fmla="*/ 59 w 60"/>
                <a:gd name="T55" fmla="*/ 215 h 216"/>
                <a:gd name="T56" fmla="*/ 60 w 60"/>
                <a:gd name="T57" fmla="*/ 211 h 216"/>
                <a:gd name="T58" fmla="*/ 51 w 60"/>
                <a:gd name="T59" fmla="*/ 203 h 216"/>
                <a:gd name="T60" fmla="*/ 45 w 60"/>
                <a:gd name="T61" fmla="*/ 195 h 216"/>
                <a:gd name="T62" fmla="*/ 39 w 60"/>
                <a:gd name="T63" fmla="*/ 189 h 216"/>
                <a:gd name="T64" fmla="*/ 32 w 60"/>
                <a:gd name="T65" fmla="*/ 180 h 216"/>
                <a:gd name="T66" fmla="*/ 27 w 60"/>
                <a:gd name="T67" fmla="*/ 170 h 216"/>
                <a:gd name="T68" fmla="*/ 23 w 60"/>
                <a:gd name="T69" fmla="*/ 163 h 216"/>
                <a:gd name="T70" fmla="*/ 20 w 60"/>
                <a:gd name="T71" fmla="*/ 157 h 216"/>
                <a:gd name="T72" fmla="*/ 15 w 60"/>
                <a:gd name="T73" fmla="*/ 148 h 216"/>
                <a:gd name="T74" fmla="*/ 11 w 60"/>
                <a:gd name="T75" fmla="*/ 140 h 216"/>
                <a:gd name="T76" fmla="*/ 10 w 60"/>
                <a:gd name="T77" fmla="*/ 132 h 216"/>
                <a:gd name="T78" fmla="*/ 9 w 60"/>
                <a:gd name="T79" fmla="*/ 128 h 216"/>
                <a:gd name="T80" fmla="*/ 8 w 60"/>
                <a:gd name="T81" fmla="*/ 108 h 216"/>
                <a:gd name="T82" fmla="*/ 9 w 60"/>
                <a:gd name="T83" fmla="*/ 89 h 216"/>
                <a:gd name="T84" fmla="*/ 10 w 60"/>
                <a:gd name="T85" fmla="*/ 81 h 216"/>
                <a:gd name="T86" fmla="*/ 11 w 60"/>
                <a:gd name="T87" fmla="*/ 74 h 216"/>
                <a:gd name="T88" fmla="*/ 14 w 60"/>
                <a:gd name="T89" fmla="*/ 69 h 216"/>
                <a:gd name="T90" fmla="*/ 17 w 60"/>
                <a:gd name="T91" fmla="*/ 61 h 216"/>
                <a:gd name="T92" fmla="*/ 21 w 60"/>
                <a:gd name="T93" fmla="*/ 55 h 216"/>
                <a:gd name="T94" fmla="*/ 25 w 60"/>
                <a:gd name="T95" fmla="*/ 47 h 216"/>
                <a:gd name="T96" fmla="*/ 28 w 60"/>
                <a:gd name="T97" fmla="*/ 40 h 216"/>
                <a:gd name="T98" fmla="*/ 32 w 60"/>
                <a:gd name="T99" fmla="*/ 35 h 216"/>
                <a:gd name="T100" fmla="*/ 37 w 60"/>
                <a:gd name="T101" fmla="*/ 29 h 216"/>
                <a:gd name="T102" fmla="*/ 49 w 60"/>
                <a:gd name="T103" fmla="*/ 16 h 216"/>
                <a:gd name="T104" fmla="*/ 55 w 60"/>
                <a:gd name="T105" fmla="*/ 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216">
                  <a:moveTo>
                    <a:pt x="59" y="6"/>
                  </a:moveTo>
                  <a:lnTo>
                    <a:pt x="60" y="6"/>
                  </a:lnTo>
                  <a:lnTo>
                    <a:pt x="60" y="2"/>
                  </a:lnTo>
                  <a:lnTo>
                    <a:pt x="59" y="1"/>
                  </a:lnTo>
                  <a:lnTo>
                    <a:pt x="59" y="0"/>
                  </a:lnTo>
                  <a:lnTo>
                    <a:pt x="55" y="0"/>
                  </a:lnTo>
                  <a:lnTo>
                    <a:pt x="54" y="1"/>
                  </a:lnTo>
                  <a:lnTo>
                    <a:pt x="50" y="4"/>
                  </a:lnTo>
                  <a:lnTo>
                    <a:pt x="46" y="7"/>
                  </a:lnTo>
                  <a:lnTo>
                    <a:pt x="44" y="11"/>
                  </a:lnTo>
                  <a:lnTo>
                    <a:pt x="34" y="21"/>
                  </a:lnTo>
                  <a:lnTo>
                    <a:pt x="32" y="24"/>
                  </a:lnTo>
                  <a:lnTo>
                    <a:pt x="29" y="27"/>
                  </a:lnTo>
                  <a:lnTo>
                    <a:pt x="27" y="30"/>
                  </a:lnTo>
                  <a:lnTo>
                    <a:pt x="25" y="33"/>
                  </a:lnTo>
                  <a:lnTo>
                    <a:pt x="21" y="38"/>
                  </a:lnTo>
                  <a:lnTo>
                    <a:pt x="20" y="40"/>
                  </a:lnTo>
                  <a:lnTo>
                    <a:pt x="17" y="43"/>
                  </a:lnTo>
                  <a:lnTo>
                    <a:pt x="16" y="47"/>
                  </a:lnTo>
                  <a:lnTo>
                    <a:pt x="14" y="50"/>
                  </a:lnTo>
                  <a:lnTo>
                    <a:pt x="12" y="52"/>
                  </a:lnTo>
                  <a:lnTo>
                    <a:pt x="10" y="56"/>
                  </a:lnTo>
                  <a:lnTo>
                    <a:pt x="9" y="60"/>
                  </a:lnTo>
                  <a:lnTo>
                    <a:pt x="6" y="67"/>
                  </a:lnTo>
                  <a:lnTo>
                    <a:pt x="5" y="69"/>
                  </a:lnTo>
                  <a:lnTo>
                    <a:pt x="4" y="74"/>
                  </a:lnTo>
                  <a:lnTo>
                    <a:pt x="4" y="77"/>
                  </a:lnTo>
                  <a:lnTo>
                    <a:pt x="3" y="79"/>
                  </a:lnTo>
                  <a:lnTo>
                    <a:pt x="2" y="84"/>
                  </a:lnTo>
                  <a:lnTo>
                    <a:pt x="2" y="86"/>
                  </a:lnTo>
                  <a:lnTo>
                    <a:pt x="0" y="89"/>
                  </a:lnTo>
                  <a:lnTo>
                    <a:pt x="0" y="124"/>
                  </a:lnTo>
                  <a:lnTo>
                    <a:pt x="2" y="128"/>
                  </a:lnTo>
                  <a:lnTo>
                    <a:pt x="2" y="132"/>
                  </a:lnTo>
                  <a:lnTo>
                    <a:pt x="4" y="137"/>
                  </a:lnTo>
                  <a:lnTo>
                    <a:pt x="4" y="140"/>
                  </a:lnTo>
                  <a:lnTo>
                    <a:pt x="6" y="148"/>
                  </a:lnTo>
                  <a:lnTo>
                    <a:pt x="8" y="151"/>
                  </a:lnTo>
                  <a:lnTo>
                    <a:pt x="10" y="159"/>
                  </a:lnTo>
                  <a:lnTo>
                    <a:pt x="12" y="162"/>
                  </a:lnTo>
                  <a:lnTo>
                    <a:pt x="14" y="165"/>
                  </a:lnTo>
                  <a:lnTo>
                    <a:pt x="16" y="168"/>
                  </a:lnTo>
                  <a:lnTo>
                    <a:pt x="17" y="170"/>
                  </a:lnTo>
                  <a:lnTo>
                    <a:pt x="20" y="175"/>
                  </a:lnTo>
                  <a:lnTo>
                    <a:pt x="21" y="177"/>
                  </a:lnTo>
                  <a:lnTo>
                    <a:pt x="27" y="185"/>
                  </a:lnTo>
                  <a:lnTo>
                    <a:pt x="29" y="187"/>
                  </a:lnTo>
                  <a:lnTo>
                    <a:pt x="34" y="194"/>
                  </a:lnTo>
                  <a:lnTo>
                    <a:pt x="38" y="197"/>
                  </a:lnTo>
                  <a:lnTo>
                    <a:pt x="40" y="200"/>
                  </a:lnTo>
                  <a:lnTo>
                    <a:pt x="44" y="204"/>
                  </a:lnTo>
                  <a:lnTo>
                    <a:pt x="46" y="208"/>
                  </a:lnTo>
                  <a:lnTo>
                    <a:pt x="54" y="215"/>
                  </a:lnTo>
                  <a:lnTo>
                    <a:pt x="54" y="216"/>
                  </a:lnTo>
                  <a:lnTo>
                    <a:pt x="57" y="216"/>
                  </a:lnTo>
                  <a:lnTo>
                    <a:pt x="59" y="215"/>
                  </a:lnTo>
                  <a:lnTo>
                    <a:pt x="60" y="215"/>
                  </a:lnTo>
                  <a:lnTo>
                    <a:pt x="60" y="211"/>
                  </a:lnTo>
                  <a:lnTo>
                    <a:pt x="59" y="210"/>
                  </a:lnTo>
                  <a:lnTo>
                    <a:pt x="51" y="203"/>
                  </a:lnTo>
                  <a:lnTo>
                    <a:pt x="49" y="199"/>
                  </a:lnTo>
                  <a:lnTo>
                    <a:pt x="45" y="195"/>
                  </a:lnTo>
                  <a:lnTo>
                    <a:pt x="43" y="192"/>
                  </a:lnTo>
                  <a:lnTo>
                    <a:pt x="39" y="189"/>
                  </a:lnTo>
                  <a:lnTo>
                    <a:pt x="34" y="182"/>
                  </a:lnTo>
                  <a:lnTo>
                    <a:pt x="32" y="180"/>
                  </a:lnTo>
                  <a:lnTo>
                    <a:pt x="28" y="172"/>
                  </a:lnTo>
                  <a:lnTo>
                    <a:pt x="27" y="170"/>
                  </a:lnTo>
                  <a:lnTo>
                    <a:pt x="25" y="168"/>
                  </a:lnTo>
                  <a:lnTo>
                    <a:pt x="23" y="163"/>
                  </a:lnTo>
                  <a:lnTo>
                    <a:pt x="21" y="160"/>
                  </a:lnTo>
                  <a:lnTo>
                    <a:pt x="20" y="157"/>
                  </a:lnTo>
                  <a:lnTo>
                    <a:pt x="17" y="154"/>
                  </a:lnTo>
                  <a:lnTo>
                    <a:pt x="15" y="148"/>
                  </a:lnTo>
                  <a:lnTo>
                    <a:pt x="14" y="146"/>
                  </a:lnTo>
                  <a:lnTo>
                    <a:pt x="11" y="140"/>
                  </a:lnTo>
                  <a:lnTo>
                    <a:pt x="11" y="137"/>
                  </a:lnTo>
                  <a:lnTo>
                    <a:pt x="10" y="132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8" y="124"/>
                  </a:lnTo>
                  <a:lnTo>
                    <a:pt x="8" y="108"/>
                  </a:lnTo>
                  <a:lnTo>
                    <a:pt x="8" y="91"/>
                  </a:lnTo>
                  <a:lnTo>
                    <a:pt x="9" y="89"/>
                  </a:lnTo>
                  <a:lnTo>
                    <a:pt x="9" y="84"/>
                  </a:lnTo>
                  <a:lnTo>
                    <a:pt x="10" y="81"/>
                  </a:lnTo>
                  <a:lnTo>
                    <a:pt x="11" y="79"/>
                  </a:lnTo>
                  <a:lnTo>
                    <a:pt x="11" y="74"/>
                  </a:lnTo>
                  <a:lnTo>
                    <a:pt x="12" y="72"/>
                  </a:lnTo>
                  <a:lnTo>
                    <a:pt x="14" y="69"/>
                  </a:lnTo>
                  <a:lnTo>
                    <a:pt x="16" y="62"/>
                  </a:lnTo>
                  <a:lnTo>
                    <a:pt x="17" y="61"/>
                  </a:lnTo>
                  <a:lnTo>
                    <a:pt x="20" y="57"/>
                  </a:lnTo>
                  <a:lnTo>
                    <a:pt x="21" y="55"/>
                  </a:lnTo>
                  <a:lnTo>
                    <a:pt x="23" y="50"/>
                  </a:lnTo>
                  <a:lnTo>
                    <a:pt x="25" y="47"/>
                  </a:lnTo>
                  <a:lnTo>
                    <a:pt x="27" y="45"/>
                  </a:lnTo>
                  <a:lnTo>
                    <a:pt x="28" y="40"/>
                  </a:lnTo>
                  <a:lnTo>
                    <a:pt x="29" y="38"/>
                  </a:lnTo>
                  <a:lnTo>
                    <a:pt x="32" y="35"/>
                  </a:lnTo>
                  <a:lnTo>
                    <a:pt x="34" y="32"/>
                  </a:lnTo>
                  <a:lnTo>
                    <a:pt x="37" y="29"/>
                  </a:lnTo>
                  <a:lnTo>
                    <a:pt x="39" y="26"/>
                  </a:lnTo>
                  <a:lnTo>
                    <a:pt x="49" y="16"/>
                  </a:lnTo>
                  <a:lnTo>
                    <a:pt x="51" y="12"/>
                  </a:lnTo>
                  <a:lnTo>
                    <a:pt x="55" y="9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5" name="Freeform 99"/>
            <p:cNvSpPr>
              <a:spLocks/>
            </p:cNvSpPr>
            <p:nvPr/>
          </p:nvSpPr>
          <p:spPr bwMode="auto">
            <a:xfrm>
              <a:off x="5323" y="2394"/>
              <a:ext cx="37" cy="40"/>
            </a:xfrm>
            <a:custGeom>
              <a:avLst/>
              <a:gdLst>
                <a:gd name="T0" fmla="*/ 23 w 37"/>
                <a:gd name="T1" fmla="*/ 0 h 40"/>
                <a:gd name="T2" fmla="*/ 37 w 37"/>
                <a:gd name="T3" fmla="*/ 40 h 40"/>
                <a:gd name="T4" fmla="*/ 0 w 37"/>
                <a:gd name="T5" fmla="*/ 21 h 40"/>
                <a:gd name="T6" fmla="*/ 24 w 37"/>
                <a:gd name="T7" fmla="*/ 26 h 40"/>
                <a:gd name="T8" fmla="*/ 23 w 37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0">
                  <a:moveTo>
                    <a:pt x="23" y="0"/>
                  </a:moveTo>
                  <a:lnTo>
                    <a:pt x="37" y="40"/>
                  </a:lnTo>
                  <a:lnTo>
                    <a:pt x="0" y="21"/>
                  </a:lnTo>
                  <a:lnTo>
                    <a:pt x="24" y="26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6" name="Freeform 100"/>
            <p:cNvSpPr>
              <a:spLocks/>
            </p:cNvSpPr>
            <p:nvPr/>
          </p:nvSpPr>
          <p:spPr bwMode="auto">
            <a:xfrm>
              <a:off x="5319" y="2391"/>
              <a:ext cx="45" cy="47"/>
            </a:xfrm>
            <a:custGeom>
              <a:avLst/>
              <a:gdLst>
                <a:gd name="T0" fmla="*/ 30 w 45"/>
                <a:gd name="T1" fmla="*/ 3 h 47"/>
                <a:gd name="T2" fmla="*/ 23 w 45"/>
                <a:gd name="T3" fmla="*/ 5 h 47"/>
                <a:gd name="T4" fmla="*/ 38 w 45"/>
                <a:gd name="T5" fmla="*/ 45 h 47"/>
                <a:gd name="T6" fmla="*/ 42 w 45"/>
                <a:gd name="T7" fmla="*/ 40 h 47"/>
                <a:gd name="T8" fmla="*/ 5 w 45"/>
                <a:gd name="T9" fmla="*/ 20 h 47"/>
                <a:gd name="T10" fmla="*/ 2 w 45"/>
                <a:gd name="T11" fmla="*/ 28 h 47"/>
                <a:gd name="T12" fmla="*/ 27 w 45"/>
                <a:gd name="T13" fmla="*/ 33 h 47"/>
                <a:gd name="T14" fmla="*/ 29 w 45"/>
                <a:gd name="T15" fmla="*/ 33 h 47"/>
                <a:gd name="T16" fmla="*/ 31 w 45"/>
                <a:gd name="T17" fmla="*/ 30 h 47"/>
                <a:gd name="T18" fmla="*/ 31 w 45"/>
                <a:gd name="T19" fmla="*/ 29 h 47"/>
                <a:gd name="T20" fmla="*/ 30 w 45"/>
                <a:gd name="T21" fmla="*/ 3 h 47"/>
                <a:gd name="T22" fmla="*/ 23 w 45"/>
                <a:gd name="T23" fmla="*/ 3 h 47"/>
                <a:gd name="T24" fmla="*/ 24 w 45"/>
                <a:gd name="T25" fmla="*/ 29 h 47"/>
                <a:gd name="T26" fmla="*/ 29 w 45"/>
                <a:gd name="T27" fmla="*/ 25 h 47"/>
                <a:gd name="T28" fmla="*/ 5 w 45"/>
                <a:gd name="T29" fmla="*/ 20 h 47"/>
                <a:gd name="T30" fmla="*/ 4 w 45"/>
                <a:gd name="T31" fmla="*/ 20 h 47"/>
                <a:gd name="T32" fmla="*/ 2 w 45"/>
                <a:gd name="T33" fmla="*/ 20 h 47"/>
                <a:gd name="T34" fmla="*/ 1 w 45"/>
                <a:gd name="T35" fmla="*/ 20 h 47"/>
                <a:gd name="T36" fmla="*/ 1 w 45"/>
                <a:gd name="T37" fmla="*/ 22 h 47"/>
                <a:gd name="T38" fmla="*/ 0 w 45"/>
                <a:gd name="T39" fmla="*/ 23 h 47"/>
                <a:gd name="T40" fmla="*/ 0 w 45"/>
                <a:gd name="T41" fmla="*/ 24 h 47"/>
                <a:gd name="T42" fmla="*/ 0 w 45"/>
                <a:gd name="T43" fmla="*/ 25 h 47"/>
                <a:gd name="T44" fmla="*/ 0 w 45"/>
                <a:gd name="T45" fmla="*/ 26 h 47"/>
                <a:gd name="T46" fmla="*/ 1 w 45"/>
                <a:gd name="T47" fmla="*/ 26 h 47"/>
                <a:gd name="T48" fmla="*/ 2 w 45"/>
                <a:gd name="T49" fmla="*/ 28 h 47"/>
                <a:gd name="T50" fmla="*/ 40 w 45"/>
                <a:gd name="T51" fmla="*/ 47 h 47"/>
                <a:gd name="T52" fmla="*/ 41 w 45"/>
                <a:gd name="T53" fmla="*/ 47 h 47"/>
                <a:gd name="T54" fmla="*/ 42 w 45"/>
                <a:gd name="T55" fmla="*/ 47 h 47"/>
                <a:gd name="T56" fmla="*/ 44 w 45"/>
                <a:gd name="T57" fmla="*/ 46 h 47"/>
                <a:gd name="T58" fmla="*/ 45 w 45"/>
                <a:gd name="T59" fmla="*/ 45 h 47"/>
                <a:gd name="T60" fmla="*/ 45 w 45"/>
                <a:gd name="T61" fmla="*/ 43 h 47"/>
                <a:gd name="T62" fmla="*/ 45 w 45"/>
                <a:gd name="T63" fmla="*/ 42 h 47"/>
                <a:gd name="T64" fmla="*/ 30 w 45"/>
                <a:gd name="T65" fmla="*/ 2 h 47"/>
                <a:gd name="T66" fmla="*/ 30 w 45"/>
                <a:gd name="T67" fmla="*/ 1 h 47"/>
                <a:gd name="T68" fmla="*/ 29 w 45"/>
                <a:gd name="T69" fmla="*/ 1 h 47"/>
                <a:gd name="T70" fmla="*/ 28 w 45"/>
                <a:gd name="T71" fmla="*/ 0 h 47"/>
                <a:gd name="T72" fmla="*/ 27 w 45"/>
                <a:gd name="T73" fmla="*/ 0 h 47"/>
                <a:gd name="T74" fmla="*/ 25 w 45"/>
                <a:gd name="T75" fmla="*/ 0 h 47"/>
                <a:gd name="T76" fmla="*/ 24 w 45"/>
                <a:gd name="T77" fmla="*/ 0 h 47"/>
                <a:gd name="T78" fmla="*/ 24 w 45"/>
                <a:gd name="T79" fmla="*/ 1 h 47"/>
                <a:gd name="T80" fmla="*/ 23 w 45"/>
                <a:gd name="T81" fmla="*/ 2 h 47"/>
                <a:gd name="T82" fmla="*/ 23 w 45"/>
                <a:gd name="T83" fmla="*/ 3 h 47"/>
                <a:gd name="T84" fmla="*/ 30 w 45"/>
                <a:gd name="T85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" h="47">
                  <a:moveTo>
                    <a:pt x="30" y="3"/>
                  </a:moveTo>
                  <a:lnTo>
                    <a:pt x="23" y="5"/>
                  </a:lnTo>
                  <a:lnTo>
                    <a:pt x="38" y="45"/>
                  </a:lnTo>
                  <a:lnTo>
                    <a:pt x="42" y="40"/>
                  </a:lnTo>
                  <a:lnTo>
                    <a:pt x="5" y="20"/>
                  </a:lnTo>
                  <a:lnTo>
                    <a:pt x="2" y="28"/>
                  </a:lnTo>
                  <a:lnTo>
                    <a:pt x="27" y="33"/>
                  </a:lnTo>
                  <a:lnTo>
                    <a:pt x="29" y="33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0" y="3"/>
                  </a:lnTo>
                  <a:lnTo>
                    <a:pt x="23" y="3"/>
                  </a:lnTo>
                  <a:lnTo>
                    <a:pt x="24" y="29"/>
                  </a:lnTo>
                  <a:lnTo>
                    <a:pt x="29" y="25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2" y="20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0" y="23"/>
                  </a:lnTo>
                  <a:lnTo>
                    <a:pt x="0" y="24"/>
                  </a:lnTo>
                  <a:lnTo>
                    <a:pt x="0" y="25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2" y="28"/>
                  </a:lnTo>
                  <a:lnTo>
                    <a:pt x="40" y="47"/>
                  </a:lnTo>
                  <a:lnTo>
                    <a:pt x="41" y="47"/>
                  </a:lnTo>
                  <a:lnTo>
                    <a:pt x="42" y="47"/>
                  </a:lnTo>
                  <a:lnTo>
                    <a:pt x="44" y="46"/>
                  </a:lnTo>
                  <a:lnTo>
                    <a:pt x="45" y="45"/>
                  </a:lnTo>
                  <a:lnTo>
                    <a:pt x="45" y="43"/>
                  </a:lnTo>
                  <a:lnTo>
                    <a:pt x="45" y="42"/>
                  </a:lnTo>
                  <a:lnTo>
                    <a:pt x="30" y="2"/>
                  </a:lnTo>
                  <a:lnTo>
                    <a:pt x="30" y="1"/>
                  </a:lnTo>
                  <a:lnTo>
                    <a:pt x="29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1"/>
                  </a:lnTo>
                  <a:lnTo>
                    <a:pt x="23" y="2"/>
                  </a:lnTo>
                  <a:lnTo>
                    <a:pt x="23" y="3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7" name="Freeform 101"/>
            <p:cNvSpPr>
              <a:spLocks/>
            </p:cNvSpPr>
            <p:nvPr/>
          </p:nvSpPr>
          <p:spPr bwMode="auto">
            <a:xfrm>
              <a:off x="3610" y="2056"/>
              <a:ext cx="31" cy="113"/>
            </a:xfrm>
            <a:custGeom>
              <a:avLst/>
              <a:gdLst>
                <a:gd name="T0" fmla="*/ 6 w 31"/>
                <a:gd name="T1" fmla="*/ 0 h 113"/>
                <a:gd name="T2" fmla="*/ 1 w 31"/>
                <a:gd name="T3" fmla="*/ 1 h 113"/>
                <a:gd name="T4" fmla="*/ 0 w 31"/>
                <a:gd name="T5" fmla="*/ 5 h 113"/>
                <a:gd name="T6" fmla="*/ 5 w 31"/>
                <a:gd name="T7" fmla="*/ 9 h 113"/>
                <a:gd name="T8" fmla="*/ 9 w 31"/>
                <a:gd name="T9" fmla="*/ 14 h 113"/>
                <a:gd name="T10" fmla="*/ 11 w 31"/>
                <a:gd name="T11" fmla="*/ 18 h 113"/>
                <a:gd name="T12" fmla="*/ 15 w 31"/>
                <a:gd name="T13" fmla="*/ 24 h 113"/>
                <a:gd name="T14" fmla="*/ 17 w 31"/>
                <a:gd name="T15" fmla="*/ 29 h 113"/>
                <a:gd name="T16" fmla="*/ 18 w 31"/>
                <a:gd name="T17" fmla="*/ 33 h 113"/>
                <a:gd name="T18" fmla="*/ 20 w 31"/>
                <a:gd name="T19" fmla="*/ 37 h 113"/>
                <a:gd name="T20" fmla="*/ 21 w 31"/>
                <a:gd name="T21" fmla="*/ 41 h 113"/>
                <a:gd name="T22" fmla="*/ 22 w 31"/>
                <a:gd name="T23" fmla="*/ 47 h 113"/>
                <a:gd name="T24" fmla="*/ 23 w 31"/>
                <a:gd name="T25" fmla="*/ 56 h 113"/>
                <a:gd name="T26" fmla="*/ 25 w 31"/>
                <a:gd name="T27" fmla="*/ 52 h 113"/>
                <a:gd name="T28" fmla="*/ 22 w 31"/>
                <a:gd name="T29" fmla="*/ 62 h 113"/>
                <a:gd name="T30" fmla="*/ 21 w 31"/>
                <a:gd name="T31" fmla="*/ 68 h 113"/>
                <a:gd name="T32" fmla="*/ 20 w 31"/>
                <a:gd name="T33" fmla="*/ 71 h 113"/>
                <a:gd name="T34" fmla="*/ 18 w 31"/>
                <a:gd name="T35" fmla="*/ 76 h 113"/>
                <a:gd name="T36" fmla="*/ 17 w 31"/>
                <a:gd name="T37" fmla="*/ 80 h 113"/>
                <a:gd name="T38" fmla="*/ 15 w 31"/>
                <a:gd name="T39" fmla="*/ 86 h 113"/>
                <a:gd name="T40" fmla="*/ 11 w 31"/>
                <a:gd name="T41" fmla="*/ 92 h 113"/>
                <a:gd name="T42" fmla="*/ 8 w 31"/>
                <a:gd name="T43" fmla="*/ 97 h 113"/>
                <a:gd name="T44" fmla="*/ 5 w 31"/>
                <a:gd name="T45" fmla="*/ 101 h 113"/>
                <a:gd name="T46" fmla="*/ 3 w 31"/>
                <a:gd name="T47" fmla="*/ 104 h 113"/>
                <a:gd name="T48" fmla="*/ 1 w 31"/>
                <a:gd name="T49" fmla="*/ 107 h 113"/>
                <a:gd name="T50" fmla="*/ 0 w 31"/>
                <a:gd name="T51" fmla="*/ 110 h 113"/>
                <a:gd name="T52" fmla="*/ 5 w 31"/>
                <a:gd name="T53" fmla="*/ 113 h 113"/>
                <a:gd name="T54" fmla="*/ 8 w 31"/>
                <a:gd name="T55" fmla="*/ 110 h 113"/>
                <a:gd name="T56" fmla="*/ 9 w 31"/>
                <a:gd name="T57" fmla="*/ 108 h 113"/>
                <a:gd name="T58" fmla="*/ 11 w 31"/>
                <a:gd name="T59" fmla="*/ 104 h 113"/>
                <a:gd name="T60" fmla="*/ 15 w 31"/>
                <a:gd name="T61" fmla="*/ 99 h 113"/>
                <a:gd name="T62" fmla="*/ 18 w 31"/>
                <a:gd name="T63" fmla="*/ 94 h 113"/>
                <a:gd name="T64" fmla="*/ 20 w 31"/>
                <a:gd name="T65" fmla="*/ 91 h 113"/>
                <a:gd name="T66" fmla="*/ 22 w 31"/>
                <a:gd name="T67" fmla="*/ 86 h 113"/>
                <a:gd name="T68" fmla="*/ 25 w 31"/>
                <a:gd name="T69" fmla="*/ 82 h 113"/>
                <a:gd name="T70" fmla="*/ 26 w 31"/>
                <a:gd name="T71" fmla="*/ 79 h 113"/>
                <a:gd name="T72" fmla="*/ 27 w 31"/>
                <a:gd name="T73" fmla="*/ 74 h 113"/>
                <a:gd name="T74" fmla="*/ 28 w 31"/>
                <a:gd name="T75" fmla="*/ 70 h 113"/>
                <a:gd name="T76" fmla="*/ 29 w 31"/>
                <a:gd name="T77" fmla="*/ 64 h 113"/>
                <a:gd name="T78" fmla="*/ 31 w 31"/>
                <a:gd name="T79" fmla="*/ 54 h 113"/>
                <a:gd name="T80" fmla="*/ 29 w 31"/>
                <a:gd name="T81" fmla="*/ 51 h 113"/>
                <a:gd name="T82" fmla="*/ 28 w 31"/>
                <a:gd name="T83" fmla="*/ 43 h 113"/>
                <a:gd name="T84" fmla="*/ 27 w 31"/>
                <a:gd name="T85" fmla="*/ 36 h 113"/>
                <a:gd name="T86" fmla="*/ 26 w 31"/>
                <a:gd name="T87" fmla="*/ 34 h 113"/>
                <a:gd name="T88" fmla="*/ 25 w 31"/>
                <a:gd name="T89" fmla="*/ 29 h 113"/>
                <a:gd name="T90" fmla="*/ 22 w 31"/>
                <a:gd name="T91" fmla="*/ 24 h 113"/>
                <a:gd name="T92" fmla="*/ 20 w 31"/>
                <a:gd name="T93" fmla="*/ 19 h 113"/>
                <a:gd name="T94" fmla="*/ 18 w 31"/>
                <a:gd name="T95" fmla="*/ 16 h 113"/>
                <a:gd name="T96" fmla="*/ 14 w 31"/>
                <a:gd name="T97" fmla="*/ 9 h 113"/>
                <a:gd name="T98" fmla="*/ 10 w 31"/>
                <a:gd name="T99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113">
                  <a:moveTo>
                    <a:pt x="6" y="1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5"/>
                  </a:lnTo>
                  <a:lnTo>
                    <a:pt x="1" y="6"/>
                  </a:lnTo>
                  <a:lnTo>
                    <a:pt x="5" y="9"/>
                  </a:lnTo>
                  <a:lnTo>
                    <a:pt x="6" y="12"/>
                  </a:lnTo>
                  <a:lnTo>
                    <a:pt x="9" y="14"/>
                  </a:lnTo>
                  <a:lnTo>
                    <a:pt x="10" y="17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24"/>
                  </a:lnTo>
                  <a:lnTo>
                    <a:pt x="15" y="26"/>
                  </a:lnTo>
                  <a:lnTo>
                    <a:pt x="17" y="29"/>
                  </a:lnTo>
                  <a:lnTo>
                    <a:pt x="17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20" y="37"/>
                  </a:lnTo>
                  <a:lnTo>
                    <a:pt x="20" y="39"/>
                  </a:lnTo>
                  <a:lnTo>
                    <a:pt x="21" y="41"/>
                  </a:lnTo>
                  <a:lnTo>
                    <a:pt x="21" y="46"/>
                  </a:lnTo>
                  <a:lnTo>
                    <a:pt x="22" y="47"/>
                  </a:lnTo>
                  <a:lnTo>
                    <a:pt x="22" y="53"/>
                  </a:lnTo>
                  <a:lnTo>
                    <a:pt x="23" y="56"/>
                  </a:lnTo>
                  <a:lnTo>
                    <a:pt x="23" y="54"/>
                  </a:lnTo>
                  <a:lnTo>
                    <a:pt x="25" y="52"/>
                  </a:lnTo>
                  <a:lnTo>
                    <a:pt x="22" y="54"/>
                  </a:lnTo>
                  <a:lnTo>
                    <a:pt x="22" y="62"/>
                  </a:lnTo>
                  <a:lnTo>
                    <a:pt x="21" y="63"/>
                  </a:lnTo>
                  <a:lnTo>
                    <a:pt x="21" y="68"/>
                  </a:lnTo>
                  <a:lnTo>
                    <a:pt x="20" y="70"/>
                  </a:lnTo>
                  <a:lnTo>
                    <a:pt x="20" y="71"/>
                  </a:lnTo>
                  <a:lnTo>
                    <a:pt x="18" y="73"/>
                  </a:lnTo>
                  <a:lnTo>
                    <a:pt x="18" y="76"/>
                  </a:lnTo>
                  <a:lnTo>
                    <a:pt x="17" y="79"/>
                  </a:lnTo>
                  <a:lnTo>
                    <a:pt x="17" y="80"/>
                  </a:lnTo>
                  <a:lnTo>
                    <a:pt x="15" y="84"/>
                  </a:lnTo>
                  <a:lnTo>
                    <a:pt x="15" y="86"/>
                  </a:lnTo>
                  <a:lnTo>
                    <a:pt x="11" y="90"/>
                  </a:lnTo>
                  <a:lnTo>
                    <a:pt x="11" y="92"/>
                  </a:lnTo>
                  <a:lnTo>
                    <a:pt x="10" y="94"/>
                  </a:lnTo>
                  <a:lnTo>
                    <a:pt x="8" y="97"/>
                  </a:lnTo>
                  <a:lnTo>
                    <a:pt x="6" y="99"/>
                  </a:lnTo>
                  <a:lnTo>
                    <a:pt x="5" y="101"/>
                  </a:lnTo>
                  <a:lnTo>
                    <a:pt x="4" y="103"/>
                  </a:lnTo>
                  <a:lnTo>
                    <a:pt x="3" y="104"/>
                  </a:lnTo>
                  <a:lnTo>
                    <a:pt x="0" y="108"/>
                  </a:lnTo>
                  <a:lnTo>
                    <a:pt x="1" y="107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3" y="113"/>
                  </a:lnTo>
                  <a:lnTo>
                    <a:pt x="5" y="113"/>
                  </a:lnTo>
                  <a:lnTo>
                    <a:pt x="6" y="111"/>
                  </a:lnTo>
                  <a:lnTo>
                    <a:pt x="8" y="110"/>
                  </a:lnTo>
                  <a:lnTo>
                    <a:pt x="8" y="109"/>
                  </a:lnTo>
                  <a:lnTo>
                    <a:pt x="9" y="108"/>
                  </a:lnTo>
                  <a:lnTo>
                    <a:pt x="10" y="105"/>
                  </a:lnTo>
                  <a:lnTo>
                    <a:pt x="11" y="104"/>
                  </a:lnTo>
                  <a:lnTo>
                    <a:pt x="12" y="102"/>
                  </a:lnTo>
                  <a:lnTo>
                    <a:pt x="15" y="99"/>
                  </a:lnTo>
                  <a:lnTo>
                    <a:pt x="16" y="97"/>
                  </a:lnTo>
                  <a:lnTo>
                    <a:pt x="18" y="94"/>
                  </a:lnTo>
                  <a:lnTo>
                    <a:pt x="18" y="92"/>
                  </a:lnTo>
                  <a:lnTo>
                    <a:pt x="20" y="91"/>
                  </a:lnTo>
                  <a:lnTo>
                    <a:pt x="22" y="87"/>
                  </a:lnTo>
                  <a:lnTo>
                    <a:pt x="22" y="86"/>
                  </a:lnTo>
                  <a:lnTo>
                    <a:pt x="22" y="85"/>
                  </a:lnTo>
                  <a:lnTo>
                    <a:pt x="25" y="82"/>
                  </a:lnTo>
                  <a:lnTo>
                    <a:pt x="25" y="81"/>
                  </a:lnTo>
                  <a:lnTo>
                    <a:pt x="26" y="79"/>
                  </a:lnTo>
                  <a:lnTo>
                    <a:pt x="26" y="75"/>
                  </a:lnTo>
                  <a:lnTo>
                    <a:pt x="27" y="74"/>
                  </a:lnTo>
                  <a:lnTo>
                    <a:pt x="27" y="73"/>
                  </a:lnTo>
                  <a:lnTo>
                    <a:pt x="28" y="70"/>
                  </a:lnTo>
                  <a:lnTo>
                    <a:pt x="28" y="65"/>
                  </a:lnTo>
                  <a:lnTo>
                    <a:pt x="29" y="64"/>
                  </a:lnTo>
                  <a:lnTo>
                    <a:pt x="29" y="57"/>
                  </a:lnTo>
                  <a:lnTo>
                    <a:pt x="31" y="54"/>
                  </a:lnTo>
                  <a:lnTo>
                    <a:pt x="31" y="53"/>
                  </a:lnTo>
                  <a:lnTo>
                    <a:pt x="29" y="51"/>
                  </a:lnTo>
                  <a:lnTo>
                    <a:pt x="29" y="45"/>
                  </a:lnTo>
                  <a:lnTo>
                    <a:pt x="28" y="43"/>
                  </a:lnTo>
                  <a:lnTo>
                    <a:pt x="28" y="39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5" y="29"/>
                  </a:lnTo>
                  <a:lnTo>
                    <a:pt x="25" y="28"/>
                  </a:lnTo>
                  <a:lnTo>
                    <a:pt x="22" y="24"/>
                  </a:lnTo>
                  <a:lnTo>
                    <a:pt x="22" y="23"/>
                  </a:lnTo>
                  <a:lnTo>
                    <a:pt x="20" y="19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8" name="Freeform 102"/>
            <p:cNvSpPr>
              <a:spLocks/>
            </p:cNvSpPr>
            <p:nvPr/>
          </p:nvSpPr>
          <p:spPr bwMode="auto">
            <a:xfrm>
              <a:off x="3591" y="2152"/>
              <a:ext cx="34" cy="114"/>
            </a:xfrm>
            <a:custGeom>
              <a:avLst/>
              <a:gdLst>
                <a:gd name="T0" fmla="*/ 29 w 34"/>
                <a:gd name="T1" fmla="*/ 114 h 114"/>
                <a:gd name="T2" fmla="*/ 33 w 34"/>
                <a:gd name="T3" fmla="*/ 113 h 114"/>
                <a:gd name="T4" fmla="*/ 34 w 34"/>
                <a:gd name="T5" fmla="*/ 109 h 114"/>
                <a:gd name="T6" fmla="*/ 27 w 34"/>
                <a:gd name="T7" fmla="*/ 102 h 114"/>
                <a:gd name="T8" fmla="*/ 23 w 34"/>
                <a:gd name="T9" fmla="*/ 97 h 114"/>
                <a:gd name="T10" fmla="*/ 18 w 34"/>
                <a:gd name="T11" fmla="*/ 91 h 114"/>
                <a:gd name="T12" fmla="*/ 16 w 34"/>
                <a:gd name="T13" fmla="*/ 86 h 114"/>
                <a:gd name="T14" fmla="*/ 13 w 34"/>
                <a:gd name="T15" fmla="*/ 81 h 114"/>
                <a:gd name="T16" fmla="*/ 12 w 34"/>
                <a:gd name="T17" fmla="*/ 77 h 114"/>
                <a:gd name="T18" fmla="*/ 11 w 34"/>
                <a:gd name="T19" fmla="*/ 74 h 114"/>
                <a:gd name="T20" fmla="*/ 10 w 34"/>
                <a:gd name="T21" fmla="*/ 71 h 114"/>
                <a:gd name="T22" fmla="*/ 8 w 34"/>
                <a:gd name="T23" fmla="*/ 66 h 114"/>
                <a:gd name="T24" fmla="*/ 7 w 34"/>
                <a:gd name="T25" fmla="*/ 57 h 114"/>
                <a:gd name="T26" fmla="*/ 8 w 34"/>
                <a:gd name="T27" fmla="*/ 47 h 114"/>
                <a:gd name="T28" fmla="*/ 10 w 34"/>
                <a:gd name="T29" fmla="*/ 40 h 114"/>
                <a:gd name="T30" fmla="*/ 11 w 34"/>
                <a:gd name="T31" fmla="*/ 36 h 114"/>
                <a:gd name="T32" fmla="*/ 12 w 34"/>
                <a:gd name="T33" fmla="*/ 32 h 114"/>
                <a:gd name="T34" fmla="*/ 14 w 34"/>
                <a:gd name="T35" fmla="*/ 28 h 114"/>
                <a:gd name="T36" fmla="*/ 16 w 34"/>
                <a:gd name="T37" fmla="*/ 23 h 114"/>
                <a:gd name="T38" fmla="*/ 19 w 34"/>
                <a:gd name="T39" fmla="*/ 18 h 114"/>
                <a:gd name="T40" fmla="*/ 20 w 34"/>
                <a:gd name="T41" fmla="*/ 14 h 114"/>
                <a:gd name="T42" fmla="*/ 23 w 34"/>
                <a:gd name="T43" fmla="*/ 11 h 114"/>
                <a:gd name="T44" fmla="*/ 25 w 34"/>
                <a:gd name="T45" fmla="*/ 7 h 114"/>
                <a:gd name="T46" fmla="*/ 29 w 34"/>
                <a:gd name="T47" fmla="*/ 5 h 114"/>
                <a:gd name="T48" fmla="*/ 27 w 34"/>
                <a:gd name="T49" fmla="*/ 0 h 114"/>
                <a:gd name="T50" fmla="*/ 23 w 34"/>
                <a:gd name="T51" fmla="*/ 1 h 114"/>
                <a:gd name="T52" fmla="*/ 20 w 34"/>
                <a:gd name="T53" fmla="*/ 2 h 114"/>
                <a:gd name="T54" fmla="*/ 18 w 34"/>
                <a:gd name="T55" fmla="*/ 6 h 114"/>
                <a:gd name="T56" fmla="*/ 16 w 34"/>
                <a:gd name="T57" fmla="*/ 9 h 114"/>
                <a:gd name="T58" fmla="*/ 12 w 34"/>
                <a:gd name="T59" fmla="*/ 14 h 114"/>
                <a:gd name="T60" fmla="*/ 12 w 34"/>
                <a:gd name="T61" fmla="*/ 17 h 114"/>
                <a:gd name="T62" fmla="*/ 10 w 34"/>
                <a:gd name="T63" fmla="*/ 20 h 114"/>
                <a:gd name="T64" fmla="*/ 7 w 34"/>
                <a:gd name="T65" fmla="*/ 25 h 114"/>
                <a:gd name="T66" fmla="*/ 5 w 34"/>
                <a:gd name="T67" fmla="*/ 30 h 114"/>
                <a:gd name="T68" fmla="*/ 3 w 34"/>
                <a:gd name="T69" fmla="*/ 34 h 114"/>
                <a:gd name="T70" fmla="*/ 2 w 34"/>
                <a:gd name="T71" fmla="*/ 37 h 114"/>
                <a:gd name="T72" fmla="*/ 1 w 34"/>
                <a:gd name="T73" fmla="*/ 45 h 114"/>
                <a:gd name="T74" fmla="*/ 0 w 34"/>
                <a:gd name="T75" fmla="*/ 59 h 114"/>
                <a:gd name="T76" fmla="*/ 1 w 34"/>
                <a:gd name="T77" fmla="*/ 60 h 114"/>
                <a:gd name="T78" fmla="*/ 2 w 34"/>
                <a:gd name="T79" fmla="*/ 70 h 114"/>
                <a:gd name="T80" fmla="*/ 3 w 34"/>
                <a:gd name="T81" fmla="*/ 75 h 114"/>
                <a:gd name="T82" fmla="*/ 5 w 34"/>
                <a:gd name="T83" fmla="*/ 77 h 114"/>
                <a:gd name="T84" fmla="*/ 6 w 34"/>
                <a:gd name="T85" fmla="*/ 81 h 114"/>
                <a:gd name="T86" fmla="*/ 8 w 34"/>
                <a:gd name="T87" fmla="*/ 86 h 114"/>
                <a:gd name="T88" fmla="*/ 11 w 34"/>
                <a:gd name="T89" fmla="*/ 91 h 114"/>
                <a:gd name="T90" fmla="*/ 13 w 34"/>
                <a:gd name="T91" fmla="*/ 96 h 114"/>
                <a:gd name="T92" fmla="*/ 18 w 34"/>
                <a:gd name="T93" fmla="*/ 102 h 114"/>
                <a:gd name="T94" fmla="*/ 22 w 34"/>
                <a:gd name="T95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114">
                  <a:moveTo>
                    <a:pt x="28" y="113"/>
                  </a:moveTo>
                  <a:lnTo>
                    <a:pt x="29" y="114"/>
                  </a:lnTo>
                  <a:lnTo>
                    <a:pt x="33" y="114"/>
                  </a:lnTo>
                  <a:lnTo>
                    <a:pt x="33" y="113"/>
                  </a:lnTo>
                  <a:lnTo>
                    <a:pt x="34" y="113"/>
                  </a:lnTo>
                  <a:lnTo>
                    <a:pt x="34" y="109"/>
                  </a:lnTo>
                  <a:lnTo>
                    <a:pt x="33" y="108"/>
                  </a:lnTo>
                  <a:lnTo>
                    <a:pt x="27" y="102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2" y="94"/>
                  </a:lnTo>
                  <a:lnTo>
                    <a:pt x="18" y="91"/>
                  </a:lnTo>
                  <a:lnTo>
                    <a:pt x="18" y="88"/>
                  </a:lnTo>
                  <a:lnTo>
                    <a:pt x="16" y="86"/>
                  </a:lnTo>
                  <a:lnTo>
                    <a:pt x="16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2" y="77"/>
                  </a:lnTo>
                  <a:lnTo>
                    <a:pt x="12" y="75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8" y="66"/>
                  </a:lnTo>
                  <a:lnTo>
                    <a:pt x="8" y="59"/>
                  </a:lnTo>
                  <a:lnTo>
                    <a:pt x="7" y="57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8" y="41"/>
                  </a:lnTo>
                  <a:lnTo>
                    <a:pt x="10" y="40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5"/>
                  </a:lnTo>
                  <a:lnTo>
                    <a:pt x="16" y="23"/>
                  </a:lnTo>
                  <a:lnTo>
                    <a:pt x="17" y="22"/>
                  </a:lnTo>
                  <a:lnTo>
                    <a:pt x="19" y="18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4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9" y="5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1" y="39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4"/>
                  </a:lnTo>
                  <a:lnTo>
                    <a:pt x="3" y="75"/>
                  </a:lnTo>
                  <a:lnTo>
                    <a:pt x="3" y="76"/>
                  </a:lnTo>
                  <a:lnTo>
                    <a:pt x="5" y="77"/>
                  </a:lnTo>
                  <a:lnTo>
                    <a:pt x="5" y="80"/>
                  </a:lnTo>
                  <a:lnTo>
                    <a:pt x="6" y="81"/>
                  </a:lnTo>
                  <a:lnTo>
                    <a:pt x="6" y="82"/>
                  </a:lnTo>
                  <a:lnTo>
                    <a:pt x="8" y="86"/>
                  </a:lnTo>
                  <a:lnTo>
                    <a:pt x="8" y="87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3" y="96"/>
                  </a:lnTo>
                  <a:lnTo>
                    <a:pt x="17" y="99"/>
                  </a:lnTo>
                  <a:lnTo>
                    <a:pt x="18" y="102"/>
                  </a:lnTo>
                  <a:lnTo>
                    <a:pt x="20" y="104"/>
                  </a:lnTo>
                  <a:lnTo>
                    <a:pt x="22" y="106"/>
                  </a:lnTo>
                  <a:lnTo>
                    <a:pt x="28" y="11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29" name="Freeform 103"/>
            <p:cNvSpPr>
              <a:spLocks/>
            </p:cNvSpPr>
            <p:nvPr/>
          </p:nvSpPr>
          <p:spPr bwMode="auto">
            <a:xfrm>
              <a:off x="3591" y="1953"/>
              <a:ext cx="34" cy="114"/>
            </a:xfrm>
            <a:custGeom>
              <a:avLst/>
              <a:gdLst>
                <a:gd name="T0" fmla="*/ 29 w 34"/>
                <a:gd name="T1" fmla="*/ 114 h 114"/>
                <a:gd name="T2" fmla="*/ 33 w 34"/>
                <a:gd name="T3" fmla="*/ 112 h 114"/>
                <a:gd name="T4" fmla="*/ 34 w 34"/>
                <a:gd name="T5" fmla="*/ 109 h 114"/>
                <a:gd name="T6" fmla="*/ 27 w 34"/>
                <a:gd name="T7" fmla="*/ 102 h 114"/>
                <a:gd name="T8" fmla="*/ 23 w 34"/>
                <a:gd name="T9" fmla="*/ 97 h 114"/>
                <a:gd name="T10" fmla="*/ 18 w 34"/>
                <a:gd name="T11" fmla="*/ 91 h 114"/>
                <a:gd name="T12" fmla="*/ 16 w 34"/>
                <a:gd name="T13" fmla="*/ 86 h 114"/>
                <a:gd name="T14" fmla="*/ 13 w 34"/>
                <a:gd name="T15" fmla="*/ 81 h 114"/>
                <a:gd name="T16" fmla="*/ 12 w 34"/>
                <a:gd name="T17" fmla="*/ 77 h 114"/>
                <a:gd name="T18" fmla="*/ 11 w 34"/>
                <a:gd name="T19" fmla="*/ 74 h 114"/>
                <a:gd name="T20" fmla="*/ 10 w 34"/>
                <a:gd name="T21" fmla="*/ 71 h 114"/>
                <a:gd name="T22" fmla="*/ 8 w 34"/>
                <a:gd name="T23" fmla="*/ 66 h 114"/>
                <a:gd name="T24" fmla="*/ 7 w 34"/>
                <a:gd name="T25" fmla="*/ 57 h 114"/>
                <a:gd name="T26" fmla="*/ 8 w 34"/>
                <a:gd name="T27" fmla="*/ 47 h 114"/>
                <a:gd name="T28" fmla="*/ 10 w 34"/>
                <a:gd name="T29" fmla="*/ 40 h 114"/>
                <a:gd name="T30" fmla="*/ 11 w 34"/>
                <a:gd name="T31" fmla="*/ 36 h 114"/>
                <a:gd name="T32" fmla="*/ 12 w 34"/>
                <a:gd name="T33" fmla="*/ 32 h 114"/>
                <a:gd name="T34" fmla="*/ 14 w 34"/>
                <a:gd name="T35" fmla="*/ 28 h 114"/>
                <a:gd name="T36" fmla="*/ 16 w 34"/>
                <a:gd name="T37" fmla="*/ 23 h 114"/>
                <a:gd name="T38" fmla="*/ 19 w 34"/>
                <a:gd name="T39" fmla="*/ 18 h 114"/>
                <a:gd name="T40" fmla="*/ 20 w 34"/>
                <a:gd name="T41" fmla="*/ 14 h 114"/>
                <a:gd name="T42" fmla="*/ 23 w 34"/>
                <a:gd name="T43" fmla="*/ 11 h 114"/>
                <a:gd name="T44" fmla="*/ 25 w 34"/>
                <a:gd name="T45" fmla="*/ 7 h 114"/>
                <a:gd name="T46" fmla="*/ 29 w 34"/>
                <a:gd name="T47" fmla="*/ 4 h 114"/>
                <a:gd name="T48" fmla="*/ 27 w 34"/>
                <a:gd name="T49" fmla="*/ 0 h 114"/>
                <a:gd name="T50" fmla="*/ 23 w 34"/>
                <a:gd name="T51" fmla="*/ 1 h 114"/>
                <a:gd name="T52" fmla="*/ 20 w 34"/>
                <a:gd name="T53" fmla="*/ 2 h 114"/>
                <a:gd name="T54" fmla="*/ 18 w 34"/>
                <a:gd name="T55" fmla="*/ 6 h 114"/>
                <a:gd name="T56" fmla="*/ 16 w 34"/>
                <a:gd name="T57" fmla="*/ 9 h 114"/>
                <a:gd name="T58" fmla="*/ 12 w 34"/>
                <a:gd name="T59" fmla="*/ 14 h 114"/>
                <a:gd name="T60" fmla="*/ 12 w 34"/>
                <a:gd name="T61" fmla="*/ 17 h 114"/>
                <a:gd name="T62" fmla="*/ 10 w 34"/>
                <a:gd name="T63" fmla="*/ 20 h 114"/>
                <a:gd name="T64" fmla="*/ 7 w 34"/>
                <a:gd name="T65" fmla="*/ 25 h 114"/>
                <a:gd name="T66" fmla="*/ 5 w 34"/>
                <a:gd name="T67" fmla="*/ 30 h 114"/>
                <a:gd name="T68" fmla="*/ 3 w 34"/>
                <a:gd name="T69" fmla="*/ 34 h 114"/>
                <a:gd name="T70" fmla="*/ 2 w 34"/>
                <a:gd name="T71" fmla="*/ 37 h 114"/>
                <a:gd name="T72" fmla="*/ 1 w 34"/>
                <a:gd name="T73" fmla="*/ 45 h 114"/>
                <a:gd name="T74" fmla="*/ 0 w 34"/>
                <a:gd name="T75" fmla="*/ 59 h 114"/>
                <a:gd name="T76" fmla="*/ 1 w 34"/>
                <a:gd name="T77" fmla="*/ 60 h 114"/>
                <a:gd name="T78" fmla="*/ 2 w 34"/>
                <a:gd name="T79" fmla="*/ 70 h 114"/>
                <a:gd name="T80" fmla="*/ 3 w 34"/>
                <a:gd name="T81" fmla="*/ 75 h 114"/>
                <a:gd name="T82" fmla="*/ 5 w 34"/>
                <a:gd name="T83" fmla="*/ 77 h 114"/>
                <a:gd name="T84" fmla="*/ 6 w 34"/>
                <a:gd name="T85" fmla="*/ 81 h 114"/>
                <a:gd name="T86" fmla="*/ 8 w 34"/>
                <a:gd name="T87" fmla="*/ 86 h 114"/>
                <a:gd name="T88" fmla="*/ 11 w 34"/>
                <a:gd name="T89" fmla="*/ 91 h 114"/>
                <a:gd name="T90" fmla="*/ 13 w 34"/>
                <a:gd name="T91" fmla="*/ 95 h 114"/>
                <a:gd name="T92" fmla="*/ 18 w 34"/>
                <a:gd name="T93" fmla="*/ 102 h 114"/>
                <a:gd name="T94" fmla="*/ 22 w 34"/>
                <a:gd name="T95" fmla="*/ 106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114">
                  <a:moveTo>
                    <a:pt x="28" y="112"/>
                  </a:moveTo>
                  <a:lnTo>
                    <a:pt x="29" y="114"/>
                  </a:lnTo>
                  <a:lnTo>
                    <a:pt x="33" y="114"/>
                  </a:lnTo>
                  <a:lnTo>
                    <a:pt x="33" y="112"/>
                  </a:lnTo>
                  <a:lnTo>
                    <a:pt x="34" y="112"/>
                  </a:lnTo>
                  <a:lnTo>
                    <a:pt x="34" y="109"/>
                  </a:lnTo>
                  <a:lnTo>
                    <a:pt x="33" y="108"/>
                  </a:lnTo>
                  <a:lnTo>
                    <a:pt x="27" y="102"/>
                  </a:lnTo>
                  <a:lnTo>
                    <a:pt x="25" y="99"/>
                  </a:lnTo>
                  <a:lnTo>
                    <a:pt x="23" y="97"/>
                  </a:lnTo>
                  <a:lnTo>
                    <a:pt x="22" y="94"/>
                  </a:lnTo>
                  <a:lnTo>
                    <a:pt x="18" y="91"/>
                  </a:lnTo>
                  <a:lnTo>
                    <a:pt x="18" y="88"/>
                  </a:lnTo>
                  <a:lnTo>
                    <a:pt x="16" y="86"/>
                  </a:lnTo>
                  <a:lnTo>
                    <a:pt x="16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2" y="77"/>
                  </a:lnTo>
                  <a:lnTo>
                    <a:pt x="12" y="75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0" y="71"/>
                  </a:lnTo>
                  <a:lnTo>
                    <a:pt x="10" y="68"/>
                  </a:lnTo>
                  <a:lnTo>
                    <a:pt x="8" y="66"/>
                  </a:lnTo>
                  <a:lnTo>
                    <a:pt x="8" y="59"/>
                  </a:lnTo>
                  <a:lnTo>
                    <a:pt x="7" y="57"/>
                  </a:lnTo>
                  <a:lnTo>
                    <a:pt x="7" y="48"/>
                  </a:lnTo>
                  <a:lnTo>
                    <a:pt x="8" y="47"/>
                  </a:lnTo>
                  <a:lnTo>
                    <a:pt x="8" y="41"/>
                  </a:lnTo>
                  <a:lnTo>
                    <a:pt x="10" y="40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5"/>
                  </a:lnTo>
                  <a:lnTo>
                    <a:pt x="16" y="23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2"/>
                  </a:lnTo>
                  <a:lnTo>
                    <a:pt x="23" y="11"/>
                  </a:lnTo>
                  <a:lnTo>
                    <a:pt x="24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9" y="4"/>
                  </a:lnTo>
                  <a:lnTo>
                    <a:pt x="29" y="2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4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8" y="6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7" y="23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3" y="31"/>
                  </a:lnTo>
                  <a:lnTo>
                    <a:pt x="3" y="34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1" y="38"/>
                  </a:lnTo>
                  <a:lnTo>
                    <a:pt x="1" y="45"/>
                  </a:lnTo>
                  <a:lnTo>
                    <a:pt x="0" y="46"/>
                  </a:lnTo>
                  <a:lnTo>
                    <a:pt x="0" y="59"/>
                  </a:lnTo>
                  <a:lnTo>
                    <a:pt x="1" y="62"/>
                  </a:lnTo>
                  <a:lnTo>
                    <a:pt x="1" y="60"/>
                  </a:lnTo>
                  <a:lnTo>
                    <a:pt x="1" y="69"/>
                  </a:lnTo>
                  <a:lnTo>
                    <a:pt x="2" y="70"/>
                  </a:lnTo>
                  <a:lnTo>
                    <a:pt x="2" y="74"/>
                  </a:lnTo>
                  <a:lnTo>
                    <a:pt x="3" y="75"/>
                  </a:lnTo>
                  <a:lnTo>
                    <a:pt x="3" y="76"/>
                  </a:lnTo>
                  <a:lnTo>
                    <a:pt x="5" y="77"/>
                  </a:lnTo>
                  <a:lnTo>
                    <a:pt x="5" y="80"/>
                  </a:lnTo>
                  <a:lnTo>
                    <a:pt x="6" y="81"/>
                  </a:lnTo>
                  <a:lnTo>
                    <a:pt x="6" y="82"/>
                  </a:lnTo>
                  <a:lnTo>
                    <a:pt x="8" y="86"/>
                  </a:lnTo>
                  <a:lnTo>
                    <a:pt x="8" y="87"/>
                  </a:lnTo>
                  <a:lnTo>
                    <a:pt x="11" y="91"/>
                  </a:lnTo>
                  <a:lnTo>
                    <a:pt x="11" y="92"/>
                  </a:lnTo>
                  <a:lnTo>
                    <a:pt x="13" y="95"/>
                  </a:lnTo>
                  <a:lnTo>
                    <a:pt x="17" y="99"/>
                  </a:lnTo>
                  <a:lnTo>
                    <a:pt x="18" y="102"/>
                  </a:lnTo>
                  <a:lnTo>
                    <a:pt x="20" y="104"/>
                  </a:lnTo>
                  <a:lnTo>
                    <a:pt x="22" y="106"/>
                  </a:lnTo>
                  <a:lnTo>
                    <a:pt x="28" y="11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0" name="Freeform 104"/>
            <p:cNvSpPr>
              <a:spLocks/>
            </p:cNvSpPr>
            <p:nvPr/>
          </p:nvSpPr>
          <p:spPr bwMode="auto">
            <a:xfrm>
              <a:off x="3582" y="1956"/>
              <a:ext cx="34" cy="42"/>
            </a:xfrm>
            <a:custGeom>
              <a:avLst/>
              <a:gdLst>
                <a:gd name="T0" fmla="*/ 0 w 34"/>
                <a:gd name="T1" fmla="*/ 25 h 42"/>
                <a:gd name="T2" fmla="*/ 34 w 34"/>
                <a:gd name="T3" fmla="*/ 0 h 42"/>
                <a:gd name="T4" fmla="*/ 26 w 34"/>
                <a:gd name="T5" fmla="*/ 42 h 42"/>
                <a:gd name="T6" fmla="*/ 23 w 34"/>
                <a:gd name="T7" fmla="*/ 17 h 42"/>
                <a:gd name="T8" fmla="*/ 0 w 34"/>
                <a:gd name="T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2">
                  <a:moveTo>
                    <a:pt x="0" y="25"/>
                  </a:moveTo>
                  <a:lnTo>
                    <a:pt x="34" y="0"/>
                  </a:lnTo>
                  <a:lnTo>
                    <a:pt x="26" y="42"/>
                  </a:lnTo>
                  <a:lnTo>
                    <a:pt x="23" y="17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1" name="Freeform 105"/>
            <p:cNvSpPr>
              <a:spLocks/>
            </p:cNvSpPr>
            <p:nvPr/>
          </p:nvSpPr>
          <p:spPr bwMode="auto">
            <a:xfrm>
              <a:off x="3579" y="1953"/>
              <a:ext cx="41" cy="48"/>
            </a:xfrm>
            <a:custGeom>
              <a:avLst/>
              <a:gdLst>
                <a:gd name="T0" fmla="*/ 2 w 41"/>
                <a:gd name="T1" fmla="*/ 24 h 48"/>
                <a:gd name="T2" fmla="*/ 6 w 41"/>
                <a:gd name="T3" fmla="*/ 30 h 48"/>
                <a:gd name="T4" fmla="*/ 40 w 41"/>
                <a:gd name="T5" fmla="*/ 6 h 48"/>
                <a:gd name="T6" fmla="*/ 34 w 41"/>
                <a:gd name="T7" fmla="*/ 2 h 48"/>
                <a:gd name="T8" fmla="*/ 25 w 41"/>
                <a:gd name="T9" fmla="*/ 43 h 48"/>
                <a:gd name="T10" fmla="*/ 32 w 41"/>
                <a:gd name="T11" fmla="*/ 45 h 48"/>
                <a:gd name="T12" fmla="*/ 30 w 41"/>
                <a:gd name="T13" fmla="*/ 20 h 48"/>
                <a:gd name="T14" fmla="*/ 30 w 41"/>
                <a:gd name="T15" fmla="*/ 19 h 48"/>
                <a:gd name="T16" fmla="*/ 28 w 41"/>
                <a:gd name="T17" fmla="*/ 17 h 48"/>
                <a:gd name="T18" fmla="*/ 25 w 41"/>
                <a:gd name="T19" fmla="*/ 17 h 48"/>
                <a:gd name="T20" fmla="*/ 2 w 41"/>
                <a:gd name="T21" fmla="*/ 24 h 48"/>
                <a:gd name="T22" fmla="*/ 5 w 41"/>
                <a:gd name="T23" fmla="*/ 31 h 48"/>
                <a:gd name="T24" fmla="*/ 28 w 41"/>
                <a:gd name="T25" fmla="*/ 24 h 48"/>
                <a:gd name="T26" fmla="*/ 23 w 41"/>
                <a:gd name="T27" fmla="*/ 20 h 48"/>
                <a:gd name="T28" fmla="*/ 25 w 41"/>
                <a:gd name="T29" fmla="*/ 45 h 48"/>
                <a:gd name="T30" fmla="*/ 25 w 41"/>
                <a:gd name="T31" fmla="*/ 46 h 48"/>
                <a:gd name="T32" fmla="*/ 25 w 41"/>
                <a:gd name="T33" fmla="*/ 47 h 48"/>
                <a:gd name="T34" fmla="*/ 26 w 41"/>
                <a:gd name="T35" fmla="*/ 47 h 48"/>
                <a:gd name="T36" fmla="*/ 28 w 41"/>
                <a:gd name="T37" fmla="*/ 48 h 48"/>
                <a:gd name="T38" fmla="*/ 29 w 41"/>
                <a:gd name="T39" fmla="*/ 48 h 48"/>
                <a:gd name="T40" fmla="*/ 30 w 41"/>
                <a:gd name="T41" fmla="*/ 48 h 48"/>
                <a:gd name="T42" fmla="*/ 31 w 41"/>
                <a:gd name="T43" fmla="*/ 48 h 48"/>
                <a:gd name="T44" fmla="*/ 31 w 41"/>
                <a:gd name="T45" fmla="*/ 47 h 48"/>
                <a:gd name="T46" fmla="*/ 32 w 41"/>
                <a:gd name="T47" fmla="*/ 46 h 48"/>
                <a:gd name="T48" fmla="*/ 41 w 41"/>
                <a:gd name="T49" fmla="*/ 4 h 48"/>
                <a:gd name="T50" fmla="*/ 41 w 41"/>
                <a:gd name="T51" fmla="*/ 3 h 48"/>
                <a:gd name="T52" fmla="*/ 41 w 41"/>
                <a:gd name="T53" fmla="*/ 2 h 48"/>
                <a:gd name="T54" fmla="*/ 40 w 41"/>
                <a:gd name="T55" fmla="*/ 1 h 48"/>
                <a:gd name="T56" fmla="*/ 39 w 41"/>
                <a:gd name="T57" fmla="*/ 0 h 48"/>
                <a:gd name="T58" fmla="*/ 37 w 41"/>
                <a:gd name="T59" fmla="*/ 0 h 48"/>
                <a:gd name="T60" fmla="*/ 36 w 41"/>
                <a:gd name="T61" fmla="*/ 0 h 48"/>
                <a:gd name="T62" fmla="*/ 35 w 41"/>
                <a:gd name="T63" fmla="*/ 1 h 48"/>
                <a:gd name="T64" fmla="*/ 1 w 41"/>
                <a:gd name="T65" fmla="*/ 25 h 48"/>
                <a:gd name="T66" fmla="*/ 0 w 41"/>
                <a:gd name="T67" fmla="*/ 26 h 48"/>
                <a:gd name="T68" fmla="*/ 0 w 41"/>
                <a:gd name="T69" fmla="*/ 28 h 48"/>
                <a:gd name="T70" fmla="*/ 0 w 41"/>
                <a:gd name="T71" fmla="*/ 29 h 48"/>
                <a:gd name="T72" fmla="*/ 0 w 41"/>
                <a:gd name="T73" fmla="*/ 30 h 48"/>
                <a:gd name="T74" fmla="*/ 1 w 41"/>
                <a:gd name="T75" fmla="*/ 30 h 48"/>
                <a:gd name="T76" fmla="*/ 2 w 41"/>
                <a:gd name="T77" fmla="*/ 31 h 48"/>
                <a:gd name="T78" fmla="*/ 3 w 41"/>
                <a:gd name="T79" fmla="*/ 31 h 48"/>
                <a:gd name="T80" fmla="*/ 5 w 41"/>
                <a:gd name="T81" fmla="*/ 31 h 48"/>
                <a:gd name="T82" fmla="*/ 2 w 41"/>
                <a:gd name="T8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" h="48">
                  <a:moveTo>
                    <a:pt x="2" y="24"/>
                  </a:moveTo>
                  <a:lnTo>
                    <a:pt x="6" y="30"/>
                  </a:lnTo>
                  <a:lnTo>
                    <a:pt x="40" y="6"/>
                  </a:lnTo>
                  <a:lnTo>
                    <a:pt x="34" y="2"/>
                  </a:lnTo>
                  <a:lnTo>
                    <a:pt x="25" y="43"/>
                  </a:lnTo>
                  <a:lnTo>
                    <a:pt x="32" y="45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5" y="17"/>
                  </a:lnTo>
                  <a:lnTo>
                    <a:pt x="2" y="24"/>
                  </a:lnTo>
                  <a:lnTo>
                    <a:pt x="5" y="31"/>
                  </a:lnTo>
                  <a:lnTo>
                    <a:pt x="28" y="24"/>
                  </a:lnTo>
                  <a:lnTo>
                    <a:pt x="23" y="20"/>
                  </a:lnTo>
                  <a:lnTo>
                    <a:pt x="25" y="45"/>
                  </a:lnTo>
                  <a:lnTo>
                    <a:pt x="25" y="46"/>
                  </a:lnTo>
                  <a:lnTo>
                    <a:pt x="25" y="47"/>
                  </a:lnTo>
                  <a:lnTo>
                    <a:pt x="26" y="47"/>
                  </a:lnTo>
                  <a:lnTo>
                    <a:pt x="28" y="48"/>
                  </a:lnTo>
                  <a:lnTo>
                    <a:pt x="29" y="48"/>
                  </a:lnTo>
                  <a:lnTo>
                    <a:pt x="30" y="48"/>
                  </a:lnTo>
                  <a:lnTo>
                    <a:pt x="31" y="48"/>
                  </a:lnTo>
                  <a:lnTo>
                    <a:pt x="31" y="47"/>
                  </a:lnTo>
                  <a:lnTo>
                    <a:pt x="32" y="46"/>
                  </a:lnTo>
                  <a:lnTo>
                    <a:pt x="41" y="4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35" y="1"/>
                  </a:lnTo>
                  <a:lnTo>
                    <a:pt x="1" y="25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29"/>
                  </a:lnTo>
                  <a:lnTo>
                    <a:pt x="0" y="30"/>
                  </a:lnTo>
                  <a:lnTo>
                    <a:pt x="1" y="30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2" name="Freeform 107"/>
            <p:cNvSpPr>
              <a:spLocks/>
            </p:cNvSpPr>
            <p:nvPr/>
          </p:nvSpPr>
          <p:spPr bwMode="auto">
            <a:xfrm>
              <a:off x="3400" y="2441"/>
              <a:ext cx="140" cy="222"/>
            </a:xfrm>
            <a:custGeom>
              <a:avLst/>
              <a:gdLst>
                <a:gd name="T0" fmla="*/ 140 w 140"/>
                <a:gd name="T1" fmla="*/ 4 h 222"/>
                <a:gd name="T2" fmla="*/ 137 w 140"/>
                <a:gd name="T3" fmla="*/ 0 h 222"/>
                <a:gd name="T4" fmla="*/ 136 w 140"/>
                <a:gd name="T5" fmla="*/ 0 h 222"/>
                <a:gd name="T6" fmla="*/ 129 w 140"/>
                <a:gd name="T7" fmla="*/ 1 h 222"/>
                <a:gd name="T8" fmla="*/ 122 w 140"/>
                <a:gd name="T9" fmla="*/ 2 h 222"/>
                <a:gd name="T10" fmla="*/ 115 w 140"/>
                <a:gd name="T11" fmla="*/ 4 h 222"/>
                <a:gd name="T12" fmla="*/ 109 w 140"/>
                <a:gd name="T13" fmla="*/ 7 h 222"/>
                <a:gd name="T14" fmla="*/ 101 w 140"/>
                <a:gd name="T15" fmla="*/ 10 h 222"/>
                <a:gd name="T16" fmla="*/ 95 w 140"/>
                <a:gd name="T17" fmla="*/ 15 h 222"/>
                <a:gd name="T18" fmla="*/ 89 w 140"/>
                <a:gd name="T19" fmla="*/ 17 h 222"/>
                <a:gd name="T20" fmla="*/ 81 w 140"/>
                <a:gd name="T21" fmla="*/ 24 h 222"/>
                <a:gd name="T22" fmla="*/ 60 w 140"/>
                <a:gd name="T23" fmla="*/ 47 h 222"/>
                <a:gd name="T24" fmla="*/ 55 w 140"/>
                <a:gd name="T25" fmla="*/ 53 h 222"/>
                <a:gd name="T26" fmla="*/ 50 w 140"/>
                <a:gd name="T27" fmla="*/ 60 h 222"/>
                <a:gd name="T28" fmla="*/ 49 w 140"/>
                <a:gd name="T29" fmla="*/ 63 h 222"/>
                <a:gd name="T30" fmla="*/ 47 w 140"/>
                <a:gd name="T31" fmla="*/ 65 h 222"/>
                <a:gd name="T32" fmla="*/ 38 w 140"/>
                <a:gd name="T33" fmla="*/ 81 h 222"/>
                <a:gd name="T34" fmla="*/ 33 w 140"/>
                <a:gd name="T35" fmla="*/ 89 h 222"/>
                <a:gd name="T36" fmla="*/ 29 w 140"/>
                <a:gd name="T37" fmla="*/ 98 h 222"/>
                <a:gd name="T38" fmla="*/ 27 w 140"/>
                <a:gd name="T39" fmla="*/ 106 h 222"/>
                <a:gd name="T40" fmla="*/ 22 w 140"/>
                <a:gd name="T41" fmla="*/ 120 h 222"/>
                <a:gd name="T42" fmla="*/ 18 w 140"/>
                <a:gd name="T43" fmla="*/ 129 h 222"/>
                <a:gd name="T44" fmla="*/ 16 w 140"/>
                <a:gd name="T45" fmla="*/ 139 h 222"/>
                <a:gd name="T46" fmla="*/ 10 w 140"/>
                <a:gd name="T47" fmla="*/ 159 h 222"/>
                <a:gd name="T48" fmla="*/ 7 w 140"/>
                <a:gd name="T49" fmla="*/ 169 h 222"/>
                <a:gd name="T50" fmla="*/ 5 w 140"/>
                <a:gd name="T51" fmla="*/ 188 h 222"/>
                <a:gd name="T52" fmla="*/ 0 w 140"/>
                <a:gd name="T53" fmla="*/ 211 h 222"/>
                <a:gd name="T54" fmla="*/ 2 w 140"/>
                <a:gd name="T55" fmla="*/ 222 h 222"/>
                <a:gd name="T56" fmla="*/ 7 w 140"/>
                <a:gd name="T57" fmla="*/ 219 h 222"/>
                <a:gd name="T58" fmla="*/ 7 w 140"/>
                <a:gd name="T59" fmla="*/ 211 h 222"/>
                <a:gd name="T60" fmla="*/ 12 w 140"/>
                <a:gd name="T61" fmla="*/ 188 h 222"/>
                <a:gd name="T62" fmla="*/ 13 w 140"/>
                <a:gd name="T63" fmla="*/ 178 h 222"/>
                <a:gd name="T64" fmla="*/ 16 w 140"/>
                <a:gd name="T65" fmla="*/ 167 h 222"/>
                <a:gd name="T66" fmla="*/ 21 w 140"/>
                <a:gd name="T67" fmla="*/ 146 h 222"/>
                <a:gd name="T68" fmla="*/ 24 w 140"/>
                <a:gd name="T69" fmla="*/ 136 h 222"/>
                <a:gd name="T70" fmla="*/ 27 w 140"/>
                <a:gd name="T71" fmla="*/ 127 h 222"/>
                <a:gd name="T72" fmla="*/ 32 w 140"/>
                <a:gd name="T73" fmla="*/ 112 h 222"/>
                <a:gd name="T74" fmla="*/ 35 w 140"/>
                <a:gd name="T75" fmla="*/ 104 h 222"/>
                <a:gd name="T76" fmla="*/ 39 w 140"/>
                <a:gd name="T77" fmla="*/ 95 h 222"/>
                <a:gd name="T78" fmla="*/ 43 w 140"/>
                <a:gd name="T79" fmla="*/ 89 h 222"/>
                <a:gd name="T80" fmla="*/ 46 w 140"/>
                <a:gd name="T81" fmla="*/ 80 h 222"/>
                <a:gd name="T82" fmla="*/ 55 w 140"/>
                <a:gd name="T83" fmla="*/ 68 h 222"/>
                <a:gd name="T84" fmla="*/ 56 w 140"/>
                <a:gd name="T85" fmla="*/ 66 h 222"/>
                <a:gd name="T86" fmla="*/ 58 w 140"/>
                <a:gd name="T87" fmla="*/ 60 h 222"/>
                <a:gd name="T88" fmla="*/ 63 w 140"/>
                <a:gd name="T89" fmla="*/ 54 h 222"/>
                <a:gd name="T90" fmla="*/ 67 w 140"/>
                <a:gd name="T91" fmla="*/ 48 h 222"/>
                <a:gd name="T92" fmla="*/ 89 w 140"/>
                <a:gd name="T93" fmla="*/ 27 h 222"/>
                <a:gd name="T94" fmla="*/ 96 w 140"/>
                <a:gd name="T95" fmla="*/ 23 h 222"/>
                <a:gd name="T96" fmla="*/ 102 w 140"/>
                <a:gd name="T97" fmla="*/ 18 h 222"/>
                <a:gd name="T98" fmla="*/ 107 w 140"/>
                <a:gd name="T99" fmla="*/ 17 h 222"/>
                <a:gd name="T100" fmla="*/ 115 w 140"/>
                <a:gd name="T101" fmla="*/ 13 h 222"/>
                <a:gd name="T102" fmla="*/ 122 w 140"/>
                <a:gd name="T103" fmla="*/ 10 h 222"/>
                <a:gd name="T104" fmla="*/ 126 w 140"/>
                <a:gd name="T105" fmla="*/ 8 h 222"/>
                <a:gd name="T106" fmla="*/ 132 w 140"/>
                <a:gd name="T107" fmla="*/ 7 h 222"/>
                <a:gd name="T108" fmla="*/ 137 w 140"/>
                <a:gd name="T109" fmla="*/ 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0" h="222">
                  <a:moveTo>
                    <a:pt x="137" y="7"/>
                  </a:moveTo>
                  <a:lnTo>
                    <a:pt x="140" y="4"/>
                  </a:lnTo>
                  <a:lnTo>
                    <a:pt x="140" y="2"/>
                  </a:lnTo>
                  <a:lnTo>
                    <a:pt x="137" y="0"/>
                  </a:lnTo>
                  <a:lnTo>
                    <a:pt x="135" y="0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29" y="1"/>
                  </a:lnTo>
                  <a:lnTo>
                    <a:pt x="126" y="1"/>
                  </a:lnTo>
                  <a:lnTo>
                    <a:pt x="122" y="2"/>
                  </a:lnTo>
                  <a:lnTo>
                    <a:pt x="119" y="3"/>
                  </a:lnTo>
                  <a:lnTo>
                    <a:pt x="115" y="4"/>
                  </a:lnTo>
                  <a:lnTo>
                    <a:pt x="113" y="6"/>
                  </a:lnTo>
                  <a:lnTo>
                    <a:pt x="109" y="7"/>
                  </a:lnTo>
                  <a:lnTo>
                    <a:pt x="105" y="9"/>
                  </a:lnTo>
                  <a:lnTo>
                    <a:pt x="101" y="10"/>
                  </a:lnTo>
                  <a:lnTo>
                    <a:pt x="97" y="13"/>
                  </a:lnTo>
                  <a:lnTo>
                    <a:pt x="95" y="15"/>
                  </a:lnTo>
                  <a:lnTo>
                    <a:pt x="94" y="15"/>
                  </a:lnTo>
                  <a:lnTo>
                    <a:pt x="89" y="17"/>
                  </a:lnTo>
                  <a:lnTo>
                    <a:pt x="84" y="23"/>
                  </a:lnTo>
                  <a:lnTo>
                    <a:pt x="81" y="24"/>
                  </a:lnTo>
                  <a:lnTo>
                    <a:pt x="62" y="43"/>
                  </a:lnTo>
                  <a:lnTo>
                    <a:pt x="60" y="47"/>
                  </a:lnTo>
                  <a:lnTo>
                    <a:pt x="56" y="49"/>
                  </a:lnTo>
                  <a:lnTo>
                    <a:pt x="55" y="53"/>
                  </a:lnTo>
                  <a:lnTo>
                    <a:pt x="53" y="55"/>
                  </a:lnTo>
                  <a:lnTo>
                    <a:pt x="50" y="60"/>
                  </a:lnTo>
                  <a:lnTo>
                    <a:pt x="49" y="64"/>
                  </a:lnTo>
                  <a:lnTo>
                    <a:pt x="49" y="63"/>
                  </a:lnTo>
                  <a:lnTo>
                    <a:pt x="50" y="63"/>
                  </a:lnTo>
                  <a:lnTo>
                    <a:pt x="47" y="65"/>
                  </a:lnTo>
                  <a:lnTo>
                    <a:pt x="39" y="77"/>
                  </a:lnTo>
                  <a:lnTo>
                    <a:pt x="38" y="81"/>
                  </a:lnTo>
                  <a:lnTo>
                    <a:pt x="35" y="85"/>
                  </a:lnTo>
                  <a:lnTo>
                    <a:pt x="33" y="89"/>
                  </a:lnTo>
                  <a:lnTo>
                    <a:pt x="32" y="93"/>
                  </a:lnTo>
                  <a:lnTo>
                    <a:pt x="29" y="98"/>
                  </a:lnTo>
                  <a:lnTo>
                    <a:pt x="28" y="102"/>
                  </a:lnTo>
                  <a:lnTo>
                    <a:pt x="27" y="106"/>
                  </a:lnTo>
                  <a:lnTo>
                    <a:pt x="24" y="110"/>
                  </a:lnTo>
                  <a:lnTo>
                    <a:pt x="22" y="120"/>
                  </a:lnTo>
                  <a:lnTo>
                    <a:pt x="19" y="125"/>
                  </a:lnTo>
                  <a:lnTo>
                    <a:pt x="18" y="129"/>
                  </a:lnTo>
                  <a:lnTo>
                    <a:pt x="17" y="133"/>
                  </a:lnTo>
                  <a:lnTo>
                    <a:pt x="16" y="139"/>
                  </a:lnTo>
                  <a:lnTo>
                    <a:pt x="13" y="144"/>
                  </a:lnTo>
                  <a:lnTo>
                    <a:pt x="10" y="159"/>
                  </a:lnTo>
                  <a:lnTo>
                    <a:pt x="9" y="165"/>
                  </a:lnTo>
                  <a:lnTo>
                    <a:pt x="7" y="169"/>
                  </a:lnTo>
                  <a:lnTo>
                    <a:pt x="5" y="182"/>
                  </a:lnTo>
                  <a:lnTo>
                    <a:pt x="5" y="188"/>
                  </a:lnTo>
                  <a:lnTo>
                    <a:pt x="1" y="205"/>
                  </a:lnTo>
                  <a:lnTo>
                    <a:pt x="0" y="211"/>
                  </a:lnTo>
                  <a:lnTo>
                    <a:pt x="0" y="219"/>
                  </a:lnTo>
                  <a:lnTo>
                    <a:pt x="2" y="222"/>
                  </a:lnTo>
                  <a:lnTo>
                    <a:pt x="5" y="222"/>
                  </a:lnTo>
                  <a:lnTo>
                    <a:pt x="7" y="219"/>
                  </a:lnTo>
                  <a:lnTo>
                    <a:pt x="7" y="218"/>
                  </a:lnTo>
                  <a:lnTo>
                    <a:pt x="7" y="211"/>
                  </a:lnTo>
                  <a:lnTo>
                    <a:pt x="9" y="207"/>
                  </a:lnTo>
                  <a:lnTo>
                    <a:pt x="12" y="188"/>
                  </a:lnTo>
                  <a:lnTo>
                    <a:pt x="12" y="182"/>
                  </a:lnTo>
                  <a:lnTo>
                    <a:pt x="13" y="178"/>
                  </a:lnTo>
                  <a:lnTo>
                    <a:pt x="15" y="172"/>
                  </a:lnTo>
                  <a:lnTo>
                    <a:pt x="16" y="167"/>
                  </a:lnTo>
                  <a:lnTo>
                    <a:pt x="17" y="161"/>
                  </a:lnTo>
                  <a:lnTo>
                    <a:pt x="21" y="146"/>
                  </a:lnTo>
                  <a:lnTo>
                    <a:pt x="23" y="142"/>
                  </a:lnTo>
                  <a:lnTo>
                    <a:pt x="24" y="136"/>
                  </a:lnTo>
                  <a:lnTo>
                    <a:pt x="26" y="132"/>
                  </a:lnTo>
                  <a:lnTo>
                    <a:pt x="27" y="127"/>
                  </a:lnTo>
                  <a:lnTo>
                    <a:pt x="29" y="122"/>
                  </a:lnTo>
                  <a:lnTo>
                    <a:pt x="32" y="112"/>
                  </a:lnTo>
                  <a:lnTo>
                    <a:pt x="34" y="109"/>
                  </a:lnTo>
                  <a:lnTo>
                    <a:pt x="35" y="104"/>
                  </a:lnTo>
                  <a:lnTo>
                    <a:pt x="36" y="100"/>
                  </a:lnTo>
                  <a:lnTo>
                    <a:pt x="39" y="95"/>
                  </a:lnTo>
                  <a:lnTo>
                    <a:pt x="40" y="92"/>
                  </a:lnTo>
                  <a:lnTo>
                    <a:pt x="43" y="89"/>
                  </a:lnTo>
                  <a:lnTo>
                    <a:pt x="45" y="83"/>
                  </a:lnTo>
                  <a:lnTo>
                    <a:pt x="46" y="80"/>
                  </a:lnTo>
                  <a:lnTo>
                    <a:pt x="52" y="70"/>
                  </a:lnTo>
                  <a:lnTo>
                    <a:pt x="55" y="68"/>
                  </a:lnTo>
                  <a:lnTo>
                    <a:pt x="56" y="68"/>
                  </a:lnTo>
                  <a:lnTo>
                    <a:pt x="56" y="66"/>
                  </a:lnTo>
                  <a:lnTo>
                    <a:pt x="57" y="63"/>
                  </a:lnTo>
                  <a:lnTo>
                    <a:pt x="58" y="60"/>
                  </a:lnTo>
                  <a:lnTo>
                    <a:pt x="62" y="58"/>
                  </a:lnTo>
                  <a:lnTo>
                    <a:pt x="63" y="54"/>
                  </a:lnTo>
                  <a:lnTo>
                    <a:pt x="64" y="52"/>
                  </a:lnTo>
                  <a:lnTo>
                    <a:pt x="67" y="48"/>
                  </a:lnTo>
                  <a:lnTo>
                    <a:pt x="86" y="29"/>
                  </a:lnTo>
                  <a:lnTo>
                    <a:pt x="89" y="27"/>
                  </a:lnTo>
                  <a:lnTo>
                    <a:pt x="94" y="24"/>
                  </a:lnTo>
                  <a:lnTo>
                    <a:pt x="96" y="23"/>
                  </a:lnTo>
                  <a:lnTo>
                    <a:pt x="100" y="20"/>
                  </a:lnTo>
                  <a:lnTo>
                    <a:pt x="102" y="18"/>
                  </a:lnTo>
                  <a:lnTo>
                    <a:pt x="103" y="18"/>
                  </a:lnTo>
                  <a:lnTo>
                    <a:pt x="107" y="17"/>
                  </a:lnTo>
                  <a:lnTo>
                    <a:pt x="112" y="14"/>
                  </a:lnTo>
                  <a:lnTo>
                    <a:pt x="115" y="13"/>
                  </a:lnTo>
                  <a:lnTo>
                    <a:pt x="118" y="12"/>
                  </a:lnTo>
                  <a:lnTo>
                    <a:pt x="122" y="10"/>
                  </a:lnTo>
                  <a:lnTo>
                    <a:pt x="124" y="9"/>
                  </a:lnTo>
                  <a:lnTo>
                    <a:pt x="126" y="8"/>
                  </a:lnTo>
                  <a:lnTo>
                    <a:pt x="129" y="8"/>
                  </a:lnTo>
                  <a:lnTo>
                    <a:pt x="132" y="7"/>
                  </a:lnTo>
                  <a:lnTo>
                    <a:pt x="136" y="7"/>
                  </a:lnTo>
                  <a:lnTo>
                    <a:pt x="137" y="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3" name="Freeform 108"/>
            <p:cNvSpPr>
              <a:spLocks/>
            </p:cNvSpPr>
            <p:nvPr/>
          </p:nvSpPr>
          <p:spPr bwMode="auto">
            <a:xfrm>
              <a:off x="3495" y="2441"/>
              <a:ext cx="41" cy="29"/>
            </a:xfrm>
            <a:custGeom>
              <a:avLst/>
              <a:gdLst>
                <a:gd name="T0" fmla="*/ 8 w 41"/>
                <a:gd name="T1" fmla="*/ 29 h 29"/>
                <a:gd name="T2" fmla="*/ 41 w 41"/>
                <a:gd name="T3" fmla="*/ 3 h 29"/>
                <a:gd name="T4" fmla="*/ 0 w 41"/>
                <a:gd name="T5" fmla="*/ 0 h 29"/>
                <a:gd name="T6" fmla="*/ 23 w 41"/>
                <a:gd name="T7" fmla="*/ 8 h 29"/>
                <a:gd name="T8" fmla="*/ 8 w 41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8" y="29"/>
                  </a:moveTo>
                  <a:lnTo>
                    <a:pt x="41" y="3"/>
                  </a:lnTo>
                  <a:lnTo>
                    <a:pt x="0" y="0"/>
                  </a:lnTo>
                  <a:lnTo>
                    <a:pt x="23" y="8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4" name="Freeform 109"/>
            <p:cNvSpPr>
              <a:spLocks/>
            </p:cNvSpPr>
            <p:nvPr/>
          </p:nvSpPr>
          <p:spPr bwMode="auto">
            <a:xfrm>
              <a:off x="3491" y="2437"/>
              <a:ext cx="49" cy="36"/>
            </a:xfrm>
            <a:custGeom>
              <a:avLst/>
              <a:gdLst>
                <a:gd name="T0" fmla="*/ 10 w 49"/>
                <a:gd name="T1" fmla="*/ 30 h 36"/>
                <a:gd name="T2" fmla="*/ 9 w 49"/>
                <a:gd name="T3" fmla="*/ 31 h 36"/>
                <a:gd name="T4" fmla="*/ 9 w 49"/>
                <a:gd name="T5" fmla="*/ 34 h 36"/>
                <a:gd name="T6" fmla="*/ 11 w 49"/>
                <a:gd name="T7" fmla="*/ 36 h 36"/>
                <a:gd name="T8" fmla="*/ 14 w 49"/>
                <a:gd name="T9" fmla="*/ 36 h 36"/>
                <a:gd name="T10" fmla="*/ 15 w 49"/>
                <a:gd name="T11" fmla="*/ 35 h 36"/>
                <a:gd name="T12" fmla="*/ 48 w 49"/>
                <a:gd name="T13" fmla="*/ 10 h 36"/>
                <a:gd name="T14" fmla="*/ 49 w 49"/>
                <a:gd name="T15" fmla="*/ 8 h 36"/>
                <a:gd name="T16" fmla="*/ 49 w 49"/>
                <a:gd name="T17" fmla="*/ 6 h 36"/>
                <a:gd name="T18" fmla="*/ 46 w 49"/>
                <a:gd name="T19" fmla="*/ 4 h 36"/>
                <a:gd name="T20" fmla="*/ 45 w 49"/>
                <a:gd name="T21" fmla="*/ 4 h 36"/>
                <a:gd name="T22" fmla="*/ 4 w 49"/>
                <a:gd name="T23" fmla="*/ 0 h 36"/>
                <a:gd name="T24" fmla="*/ 3 w 49"/>
                <a:gd name="T25" fmla="*/ 0 h 36"/>
                <a:gd name="T26" fmla="*/ 0 w 49"/>
                <a:gd name="T27" fmla="*/ 2 h 36"/>
                <a:gd name="T28" fmla="*/ 0 w 49"/>
                <a:gd name="T29" fmla="*/ 5 h 36"/>
                <a:gd name="T30" fmla="*/ 3 w 49"/>
                <a:gd name="T31" fmla="*/ 7 h 36"/>
                <a:gd name="T32" fmla="*/ 26 w 49"/>
                <a:gd name="T33" fmla="*/ 16 h 36"/>
                <a:gd name="T34" fmla="*/ 24 w 49"/>
                <a:gd name="T35" fmla="*/ 10 h 36"/>
                <a:gd name="T36" fmla="*/ 10 w 49"/>
                <a:gd name="T37" fmla="*/ 30 h 36"/>
                <a:gd name="T38" fmla="*/ 15 w 49"/>
                <a:gd name="T39" fmla="*/ 35 h 36"/>
                <a:gd name="T40" fmla="*/ 29 w 49"/>
                <a:gd name="T41" fmla="*/ 14 h 36"/>
                <a:gd name="T42" fmla="*/ 31 w 49"/>
                <a:gd name="T43" fmla="*/ 13 h 36"/>
                <a:gd name="T44" fmla="*/ 31 w 49"/>
                <a:gd name="T45" fmla="*/ 12 h 36"/>
                <a:gd name="T46" fmla="*/ 31 w 49"/>
                <a:gd name="T47" fmla="*/ 11 h 36"/>
                <a:gd name="T48" fmla="*/ 29 w 49"/>
                <a:gd name="T49" fmla="*/ 10 h 36"/>
                <a:gd name="T50" fmla="*/ 28 w 49"/>
                <a:gd name="T51" fmla="*/ 8 h 36"/>
                <a:gd name="T52" fmla="*/ 5 w 49"/>
                <a:gd name="T53" fmla="*/ 0 h 36"/>
                <a:gd name="T54" fmla="*/ 4 w 49"/>
                <a:gd name="T55" fmla="*/ 7 h 36"/>
                <a:gd name="T56" fmla="*/ 45 w 49"/>
                <a:gd name="T57" fmla="*/ 11 h 36"/>
                <a:gd name="T58" fmla="*/ 43 w 49"/>
                <a:gd name="T59" fmla="*/ 5 h 36"/>
                <a:gd name="T60" fmla="*/ 10 w 49"/>
                <a:gd name="T61" fmla="*/ 30 h 36"/>
                <a:gd name="T62" fmla="*/ 15 w 49"/>
                <a:gd name="T63" fmla="*/ 35 h 36"/>
                <a:gd name="T64" fmla="*/ 10 w 49"/>
                <a:gd name="T65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" h="36">
                  <a:moveTo>
                    <a:pt x="10" y="30"/>
                  </a:moveTo>
                  <a:lnTo>
                    <a:pt x="9" y="31"/>
                  </a:lnTo>
                  <a:lnTo>
                    <a:pt x="9" y="34"/>
                  </a:lnTo>
                  <a:lnTo>
                    <a:pt x="11" y="36"/>
                  </a:lnTo>
                  <a:lnTo>
                    <a:pt x="14" y="36"/>
                  </a:lnTo>
                  <a:lnTo>
                    <a:pt x="15" y="35"/>
                  </a:lnTo>
                  <a:lnTo>
                    <a:pt x="48" y="10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6" y="4"/>
                  </a:lnTo>
                  <a:lnTo>
                    <a:pt x="45" y="4"/>
                  </a:lnTo>
                  <a:lnTo>
                    <a:pt x="4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26" y="16"/>
                  </a:lnTo>
                  <a:lnTo>
                    <a:pt x="24" y="10"/>
                  </a:lnTo>
                  <a:lnTo>
                    <a:pt x="10" y="30"/>
                  </a:lnTo>
                  <a:lnTo>
                    <a:pt x="15" y="35"/>
                  </a:lnTo>
                  <a:lnTo>
                    <a:pt x="29" y="14"/>
                  </a:lnTo>
                  <a:lnTo>
                    <a:pt x="31" y="13"/>
                  </a:lnTo>
                  <a:lnTo>
                    <a:pt x="31" y="12"/>
                  </a:lnTo>
                  <a:lnTo>
                    <a:pt x="31" y="11"/>
                  </a:lnTo>
                  <a:lnTo>
                    <a:pt x="29" y="10"/>
                  </a:lnTo>
                  <a:lnTo>
                    <a:pt x="28" y="8"/>
                  </a:lnTo>
                  <a:lnTo>
                    <a:pt x="5" y="0"/>
                  </a:lnTo>
                  <a:lnTo>
                    <a:pt x="4" y="7"/>
                  </a:lnTo>
                  <a:lnTo>
                    <a:pt x="45" y="11"/>
                  </a:lnTo>
                  <a:lnTo>
                    <a:pt x="43" y="5"/>
                  </a:lnTo>
                  <a:lnTo>
                    <a:pt x="10" y="30"/>
                  </a:lnTo>
                  <a:lnTo>
                    <a:pt x="15" y="35"/>
                  </a:lnTo>
                  <a:lnTo>
                    <a:pt x="10" y="3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5" name="Freeform 110"/>
            <p:cNvSpPr>
              <a:spLocks/>
            </p:cNvSpPr>
            <p:nvPr/>
          </p:nvSpPr>
          <p:spPr bwMode="auto">
            <a:xfrm>
              <a:off x="5141" y="2432"/>
              <a:ext cx="120" cy="217"/>
            </a:xfrm>
            <a:custGeom>
              <a:avLst/>
              <a:gdLst>
                <a:gd name="T0" fmla="*/ 3 w 120"/>
                <a:gd name="T1" fmla="*/ 1 h 217"/>
                <a:gd name="T2" fmla="*/ 0 w 120"/>
                <a:gd name="T3" fmla="*/ 6 h 217"/>
                <a:gd name="T4" fmla="*/ 5 w 120"/>
                <a:gd name="T5" fmla="*/ 9 h 217"/>
                <a:gd name="T6" fmla="*/ 16 w 120"/>
                <a:gd name="T7" fmla="*/ 7 h 217"/>
                <a:gd name="T8" fmla="*/ 26 w 120"/>
                <a:gd name="T9" fmla="*/ 9 h 217"/>
                <a:gd name="T10" fmla="*/ 32 w 120"/>
                <a:gd name="T11" fmla="*/ 10 h 217"/>
                <a:gd name="T12" fmla="*/ 41 w 120"/>
                <a:gd name="T13" fmla="*/ 12 h 217"/>
                <a:gd name="T14" fmla="*/ 47 w 120"/>
                <a:gd name="T15" fmla="*/ 15 h 217"/>
                <a:gd name="T16" fmla="*/ 54 w 120"/>
                <a:gd name="T17" fmla="*/ 21 h 217"/>
                <a:gd name="T18" fmla="*/ 60 w 120"/>
                <a:gd name="T19" fmla="*/ 23 h 217"/>
                <a:gd name="T20" fmla="*/ 64 w 120"/>
                <a:gd name="T21" fmla="*/ 28 h 217"/>
                <a:gd name="T22" fmla="*/ 72 w 120"/>
                <a:gd name="T23" fmla="*/ 36 h 217"/>
                <a:gd name="T24" fmla="*/ 77 w 120"/>
                <a:gd name="T25" fmla="*/ 43 h 217"/>
                <a:gd name="T26" fmla="*/ 79 w 120"/>
                <a:gd name="T27" fmla="*/ 49 h 217"/>
                <a:gd name="T28" fmla="*/ 84 w 120"/>
                <a:gd name="T29" fmla="*/ 55 h 217"/>
                <a:gd name="T30" fmla="*/ 87 w 120"/>
                <a:gd name="T31" fmla="*/ 61 h 217"/>
                <a:gd name="T32" fmla="*/ 93 w 120"/>
                <a:gd name="T33" fmla="*/ 75 h 217"/>
                <a:gd name="T34" fmla="*/ 96 w 120"/>
                <a:gd name="T35" fmla="*/ 84 h 217"/>
                <a:gd name="T36" fmla="*/ 99 w 120"/>
                <a:gd name="T37" fmla="*/ 91 h 217"/>
                <a:gd name="T38" fmla="*/ 100 w 120"/>
                <a:gd name="T39" fmla="*/ 101 h 217"/>
                <a:gd name="T40" fmla="*/ 104 w 120"/>
                <a:gd name="T41" fmla="*/ 119 h 217"/>
                <a:gd name="T42" fmla="*/ 105 w 120"/>
                <a:gd name="T43" fmla="*/ 130 h 217"/>
                <a:gd name="T44" fmla="*/ 107 w 120"/>
                <a:gd name="T45" fmla="*/ 146 h 217"/>
                <a:gd name="T46" fmla="*/ 109 w 120"/>
                <a:gd name="T47" fmla="*/ 163 h 217"/>
                <a:gd name="T48" fmla="*/ 110 w 120"/>
                <a:gd name="T49" fmla="*/ 181 h 217"/>
                <a:gd name="T50" fmla="*/ 111 w 120"/>
                <a:gd name="T51" fmla="*/ 206 h 217"/>
                <a:gd name="T52" fmla="*/ 112 w 120"/>
                <a:gd name="T53" fmla="*/ 216 h 217"/>
                <a:gd name="T54" fmla="*/ 115 w 120"/>
                <a:gd name="T55" fmla="*/ 217 h 217"/>
                <a:gd name="T56" fmla="*/ 118 w 120"/>
                <a:gd name="T57" fmla="*/ 216 h 217"/>
                <a:gd name="T58" fmla="*/ 120 w 120"/>
                <a:gd name="T59" fmla="*/ 214 h 217"/>
                <a:gd name="T60" fmla="*/ 118 w 120"/>
                <a:gd name="T61" fmla="*/ 187 h 217"/>
                <a:gd name="T62" fmla="*/ 117 w 120"/>
                <a:gd name="T63" fmla="*/ 169 h 217"/>
                <a:gd name="T64" fmla="*/ 116 w 120"/>
                <a:gd name="T65" fmla="*/ 152 h 217"/>
                <a:gd name="T66" fmla="*/ 115 w 120"/>
                <a:gd name="T67" fmla="*/ 140 h 217"/>
                <a:gd name="T68" fmla="*/ 112 w 120"/>
                <a:gd name="T69" fmla="*/ 124 h 217"/>
                <a:gd name="T70" fmla="*/ 111 w 120"/>
                <a:gd name="T71" fmla="*/ 114 h 217"/>
                <a:gd name="T72" fmla="*/ 106 w 120"/>
                <a:gd name="T73" fmla="*/ 96 h 217"/>
                <a:gd name="T74" fmla="*/ 105 w 120"/>
                <a:gd name="T75" fmla="*/ 86 h 217"/>
                <a:gd name="T76" fmla="*/ 103 w 120"/>
                <a:gd name="T77" fmla="*/ 78 h 217"/>
                <a:gd name="T78" fmla="*/ 96 w 120"/>
                <a:gd name="T79" fmla="*/ 62 h 217"/>
                <a:gd name="T80" fmla="*/ 93 w 120"/>
                <a:gd name="T81" fmla="*/ 55 h 217"/>
                <a:gd name="T82" fmla="*/ 90 w 120"/>
                <a:gd name="T83" fmla="*/ 51 h 217"/>
                <a:gd name="T84" fmla="*/ 86 w 120"/>
                <a:gd name="T85" fmla="*/ 41 h 217"/>
                <a:gd name="T86" fmla="*/ 81 w 120"/>
                <a:gd name="T87" fmla="*/ 35 h 217"/>
                <a:gd name="T88" fmla="*/ 71 w 120"/>
                <a:gd name="T89" fmla="*/ 24 h 217"/>
                <a:gd name="T90" fmla="*/ 67 w 120"/>
                <a:gd name="T91" fmla="*/ 21 h 217"/>
                <a:gd name="T92" fmla="*/ 62 w 120"/>
                <a:gd name="T93" fmla="*/ 16 h 217"/>
                <a:gd name="T94" fmla="*/ 54 w 120"/>
                <a:gd name="T95" fmla="*/ 12 h 217"/>
                <a:gd name="T96" fmla="*/ 45 w 120"/>
                <a:gd name="T97" fmla="*/ 6 h 217"/>
                <a:gd name="T98" fmla="*/ 39 w 120"/>
                <a:gd name="T99" fmla="*/ 5 h 217"/>
                <a:gd name="T100" fmla="*/ 32 w 120"/>
                <a:gd name="T101" fmla="*/ 2 h 217"/>
                <a:gd name="T102" fmla="*/ 26 w 120"/>
                <a:gd name="T103" fmla="*/ 1 h 217"/>
                <a:gd name="T104" fmla="*/ 16 w 120"/>
                <a:gd name="T105" fmla="*/ 0 h 217"/>
                <a:gd name="T106" fmla="*/ 3 w 120"/>
                <a:gd name="T107" fmla="*/ 1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0" h="217">
                  <a:moveTo>
                    <a:pt x="4" y="1"/>
                  </a:moveTo>
                  <a:lnTo>
                    <a:pt x="3" y="1"/>
                  </a:lnTo>
                  <a:lnTo>
                    <a:pt x="0" y="4"/>
                  </a:lnTo>
                  <a:lnTo>
                    <a:pt x="0" y="6"/>
                  </a:lnTo>
                  <a:lnTo>
                    <a:pt x="3" y="9"/>
                  </a:lnTo>
                  <a:lnTo>
                    <a:pt x="5" y="9"/>
                  </a:lnTo>
                  <a:lnTo>
                    <a:pt x="8" y="7"/>
                  </a:lnTo>
                  <a:lnTo>
                    <a:pt x="16" y="7"/>
                  </a:lnTo>
                  <a:lnTo>
                    <a:pt x="20" y="9"/>
                  </a:lnTo>
                  <a:lnTo>
                    <a:pt x="26" y="9"/>
                  </a:lnTo>
                  <a:lnTo>
                    <a:pt x="30" y="10"/>
                  </a:lnTo>
                  <a:lnTo>
                    <a:pt x="32" y="10"/>
                  </a:lnTo>
                  <a:lnTo>
                    <a:pt x="37" y="12"/>
                  </a:lnTo>
                  <a:lnTo>
                    <a:pt x="41" y="12"/>
                  </a:lnTo>
                  <a:lnTo>
                    <a:pt x="43" y="13"/>
                  </a:lnTo>
                  <a:lnTo>
                    <a:pt x="47" y="15"/>
                  </a:lnTo>
                  <a:lnTo>
                    <a:pt x="49" y="17"/>
                  </a:lnTo>
                  <a:lnTo>
                    <a:pt x="54" y="21"/>
                  </a:lnTo>
                  <a:lnTo>
                    <a:pt x="58" y="23"/>
                  </a:lnTo>
                  <a:lnTo>
                    <a:pt x="60" y="23"/>
                  </a:lnTo>
                  <a:lnTo>
                    <a:pt x="62" y="26"/>
                  </a:lnTo>
                  <a:lnTo>
                    <a:pt x="64" y="28"/>
                  </a:lnTo>
                  <a:lnTo>
                    <a:pt x="66" y="29"/>
                  </a:lnTo>
                  <a:lnTo>
                    <a:pt x="72" y="36"/>
                  </a:lnTo>
                  <a:lnTo>
                    <a:pt x="73" y="40"/>
                  </a:lnTo>
                  <a:lnTo>
                    <a:pt x="77" y="43"/>
                  </a:lnTo>
                  <a:lnTo>
                    <a:pt x="78" y="46"/>
                  </a:lnTo>
                  <a:lnTo>
                    <a:pt x="79" y="49"/>
                  </a:lnTo>
                  <a:lnTo>
                    <a:pt x="86" y="56"/>
                  </a:lnTo>
                  <a:lnTo>
                    <a:pt x="84" y="55"/>
                  </a:lnTo>
                  <a:lnTo>
                    <a:pt x="86" y="57"/>
                  </a:lnTo>
                  <a:lnTo>
                    <a:pt x="87" y="61"/>
                  </a:lnTo>
                  <a:lnTo>
                    <a:pt x="89" y="64"/>
                  </a:lnTo>
                  <a:lnTo>
                    <a:pt x="93" y="75"/>
                  </a:lnTo>
                  <a:lnTo>
                    <a:pt x="95" y="80"/>
                  </a:lnTo>
                  <a:lnTo>
                    <a:pt x="96" y="84"/>
                  </a:lnTo>
                  <a:lnTo>
                    <a:pt x="98" y="89"/>
                  </a:lnTo>
                  <a:lnTo>
                    <a:pt x="99" y="91"/>
                  </a:lnTo>
                  <a:lnTo>
                    <a:pt x="99" y="96"/>
                  </a:lnTo>
                  <a:lnTo>
                    <a:pt x="100" y="101"/>
                  </a:lnTo>
                  <a:lnTo>
                    <a:pt x="104" y="114"/>
                  </a:lnTo>
                  <a:lnTo>
                    <a:pt x="104" y="119"/>
                  </a:lnTo>
                  <a:lnTo>
                    <a:pt x="105" y="124"/>
                  </a:lnTo>
                  <a:lnTo>
                    <a:pt x="105" y="130"/>
                  </a:lnTo>
                  <a:lnTo>
                    <a:pt x="107" y="140"/>
                  </a:lnTo>
                  <a:lnTo>
                    <a:pt x="107" y="146"/>
                  </a:lnTo>
                  <a:lnTo>
                    <a:pt x="109" y="152"/>
                  </a:lnTo>
                  <a:lnTo>
                    <a:pt x="109" y="163"/>
                  </a:lnTo>
                  <a:lnTo>
                    <a:pt x="110" y="169"/>
                  </a:lnTo>
                  <a:lnTo>
                    <a:pt x="110" y="181"/>
                  </a:lnTo>
                  <a:lnTo>
                    <a:pt x="111" y="187"/>
                  </a:lnTo>
                  <a:lnTo>
                    <a:pt x="111" y="206"/>
                  </a:lnTo>
                  <a:lnTo>
                    <a:pt x="112" y="214"/>
                  </a:lnTo>
                  <a:lnTo>
                    <a:pt x="112" y="216"/>
                  </a:lnTo>
                  <a:lnTo>
                    <a:pt x="113" y="216"/>
                  </a:lnTo>
                  <a:lnTo>
                    <a:pt x="115" y="217"/>
                  </a:lnTo>
                  <a:lnTo>
                    <a:pt x="118" y="217"/>
                  </a:lnTo>
                  <a:lnTo>
                    <a:pt x="118" y="216"/>
                  </a:lnTo>
                  <a:lnTo>
                    <a:pt x="120" y="215"/>
                  </a:lnTo>
                  <a:lnTo>
                    <a:pt x="120" y="214"/>
                  </a:lnTo>
                  <a:lnTo>
                    <a:pt x="118" y="206"/>
                  </a:lnTo>
                  <a:lnTo>
                    <a:pt x="118" y="187"/>
                  </a:lnTo>
                  <a:lnTo>
                    <a:pt x="117" y="181"/>
                  </a:lnTo>
                  <a:lnTo>
                    <a:pt x="117" y="169"/>
                  </a:lnTo>
                  <a:lnTo>
                    <a:pt x="116" y="163"/>
                  </a:lnTo>
                  <a:lnTo>
                    <a:pt x="116" y="152"/>
                  </a:lnTo>
                  <a:lnTo>
                    <a:pt x="115" y="146"/>
                  </a:lnTo>
                  <a:lnTo>
                    <a:pt x="115" y="140"/>
                  </a:lnTo>
                  <a:lnTo>
                    <a:pt x="112" y="130"/>
                  </a:lnTo>
                  <a:lnTo>
                    <a:pt x="112" y="124"/>
                  </a:lnTo>
                  <a:lnTo>
                    <a:pt x="111" y="119"/>
                  </a:lnTo>
                  <a:lnTo>
                    <a:pt x="111" y="114"/>
                  </a:lnTo>
                  <a:lnTo>
                    <a:pt x="107" y="98"/>
                  </a:lnTo>
                  <a:lnTo>
                    <a:pt x="106" y="96"/>
                  </a:lnTo>
                  <a:lnTo>
                    <a:pt x="106" y="91"/>
                  </a:lnTo>
                  <a:lnTo>
                    <a:pt x="105" y="86"/>
                  </a:lnTo>
                  <a:lnTo>
                    <a:pt x="104" y="81"/>
                  </a:lnTo>
                  <a:lnTo>
                    <a:pt x="103" y="78"/>
                  </a:lnTo>
                  <a:lnTo>
                    <a:pt x="100" y="73"/>
                  </a:lnTo>
                  <a:lnTo>
                    <a:pt x="96" y="62"/>
                  </a:lnTo>
                  <a:lnTo>
                    <a:pt x="94" y="58"/>
                  </a:lnTo>
                  <a:lnTo>
                    <a:pt x="93" y="55"/>
                  </a:lnTo>
                  <a:lnTo>
                    <a:pt x="92" y="52"/>
                  </a:lnTo>
                  <a:lnTo>
                    <a:pt x="90" y="51"/>
                  </a:lnTo>
                  <a:lnTo>
                    <a:pt x="87" y="44"/>
                  </a:lnTo>
                  <a:lnTo>
                    <a:pt x="86" y="41"/>
                  </a:lnTo>
                  <a:lnTo>
                    <a:pt x="82" y="38"/>
                  </a:lnTo>
                  <a:lnTo>
                    <a:pt x="81" y="35"/>
                  </a:lnTo>
                  <a:lnTo>
                    <a:pt x="79" y="32"/>
                  </a:lnTo>
                  <a:lnTo>
                    <a:pt x="71" y="24"/>
                  </a:lnTo>
                  <a:lnTo>
                    <a:pt x="68" y="23"/>
                  </a:lnTo>
                  <a:lnTo>
                    <a:pt x="67" y="21"/>
                  </a:lnTo>
                  <a:lnTo>
                    <a:pt x="65" y="18"/>
                  </a:lnTo>
                  <a:lnTo>
                    <a:pt x="62" y="16"/>
                  </a:lnTo>
                  <a:lnTo>
                    <a:pt x="59" y="13"/>
                  </a:lnTo>
                  <a:lnTo>
                    <a:pt x="54" y="12"/>
                  </a:lnTo>
                  <a:lnTo>
                    <a:pt x="51" y="10"/>
                  </a:lnTo>
                  <a:lnTo>
                    <a:pt x="45" y="6"/>
                  </a:lnTo>
                  <a:lnTo>
                    <a:pt x="41" y="5"/>
                  </a:lnTo>
                  <a:lnTo>
                    <a:pt x="39" y="5"/>
                  </a:lnTo>
                  <a:lnTo>
                    <a:pt x="37" y="4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6" y="1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6" name="Freeform 111"/>
            <p:cNvSpPr>
              <a:spLocks/>
            </p:cNvSpPr>
            <p:nvPr/>
          </p:nvSpPr>
          <p:spPr bwMode="auto">
            <a:xfrm>
              <a:off x="5145" y="2425"/>
              <a:ext cx="40" cy="29"/>
            </a:xfrm>
            <a:custGeom>
              <a:avLst/>
              <a:gdLst>
                <a:gd name="T0" fmla="*/ 40 w 40"/>
                <a:gd name="T1" fmla="*/ 0 h 29"/>
                <a:gd name="T2" fmla="*/ 0 w 40"/>
                <a:gd name="T3" fmla="*/ 12 h 29"/>
                <a:gd name="T4" fmla="*/ 39 w 40"/>
                <a:gd name="T5" fmla="*/ 29 h 29"/>
                <a:gd name="T6" fmla="*/ 20 w 40"/>
                <a:gd name="T7" fmla="*/ 13 h 29"/>
                <a:gd name="T8" fmla="*/ 40 w 4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9">
                  <a:moveTo>
                    <a:pt x="40" y="0"/>
                  </a:moveTo>
                  <a:lnTo>
                    <a:pt x="0" y="12"/>
                  </a:lnTo>
                  <a:lnTo>
                    <a:pt x="39" y="29"/>
                  </a:lnTo>
                  <a:lnTo>
                    <a:pt x="20" y="1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7" name="Freeform 112"/>
            <p:cNvSpPr>
              <a:spLocks/>
            </p:cNvSpPr>
            <p:nvPr/>
          </p:nvSpPr>
          <p:spPr bwMode="auto">
            <a:xfrm>
              <a:off x="5141" y="2421"/>
              <a:ext cx="48" cy="37"/>
            </a:xfrm>
            <a:custGeom>
              <a:avLst/>
              <a:gdLst>
                <a:gd name="T0" fmla="*/ 47 w 48"/>
                <a:gd name="T1" fmla="*/ 7 h 37"/>
                <a:gd name="T2" fmla="*/ 47 w 48"/>
                <a:gd name="T3" fmla="*/ 6 h 37"/>
                <a:gd name="T4" fmla="*/ 48 w 48"/>
                <a:gd name="T5" fmla="*/ 5 h 37"/>
                <a:gd name="T6" fmla="*/ 48 w 48"/>
                <a:gd name="T7" fmla="*/ 1 h 37"/>
                <a:gd name="T8" fmla="*/ 47 w 48"/>
                <a:gd name="T9" fmla="*/ 1 h 37"/>
                <a:gd name="T10" fmla="*/ 45 w 48"/>
                <a:gd name="T11" fmla="*/ 0 h 37"/>
                <a:gd name="T12" fmla="*/ 43 w 48"/>
                <a:gd name="T13" fmla="*/ 0 h 37"/>
                <a:gd name="T14" fmla="*/ 3 w 48"/>
                <a:gd name="T15" fmla="*/ 12 h 37"/>
                <a:gd name="T16" fmla="*/ 2 w 48"/>
                <a:gd name="T17" fmla="*/ 12 h 37"/>
                <a:gd name="T18" fmla="*/ 2 w 48"/>
                <a:gd name="T19" fmla="*/ 13 h 37"/>
                <a:gd name="T20" fmla="*/ 0 w 48"/>
                <a:gd name="T21" fmla="*/ 15 h 37"/>
                <a:gd name="T22" fmla="*/ 0 w 48"/>
                <a:gd name="T23" fmla="*/ 18 h 37"/>
                <a:gd name="T24" fmla="*/ 2 w 48"/>
                <a:gd name="T25" fmla="*/ 18 h 37"/>
                <a:gd name="T26" fmla="*/ 3 w 48"/>
                <a:gd name="T27" fmla="*/ 20 h 37"/>
                <a:gd name="T28" fmla="*/ 42 w 48"/>
                <a:gd name="T29" fmla="*/ 37 h 37"/>
                <a:gd name="T30" fmla="*/ 44 w 48"/>
                <a:gd name="T31" fmla="*/ 37 h 37"/>
                <a:gd name="T32" fmla="*/ 47 w 48"/>
                <a:gd name="T33" fmla="*/ 34 h 37"/>
                <a:gd name="T34" fmla="*/ 47 w 48"/>
                <a:gd name="T35" fmla="*/ 32 h 37"/>
                <a:gd name="T36" fmla="*/ 45 w 48"/>
                <a:gd name="T37" fmla="*/ 30 h 37"/>
                <a:gd name="T38" fmla="*/ 26 w 48"/>
                <a:gd name="T39" fmla="*/ 15 h 37"/>
                <a:gd name="T40" fmla="*/ 26 w 48"/>
                <a:gd name="T41" fmla="*/ 21 h 37"/>
                <a:gd name="T42" fmla="*/ 47 w 48"/>
                <a:gd name="T43" fmla="*/ 7 h 37"/>
                <a:gd name="T44" fmla="*/ 42 w 48"/>
                <a:gd name="T45" fmla="*/ 0 h 37"/>
                <a:gd name="T46" fmla="*/ 21 w 48"/>
                <a:gd name="T47" fmla="*/ 13 h 37"/>
                <a:gd name="T48" fmla="*/ 21 w 48"/>
                <a:gd name="T49" fmla="*/ 15 h 37"/>
                <a:gd name="T50" fmla="*/ 20 w 48"/>
                <a:gd name="T51" fmla="*/ 16 h 37"/>
                <a:gd name="T52" fmla="*/ 20 w 48"/>
                <a:gd name="T53" fmla="*/ 17 h 37"/>
                <a:gd name="T54" fmla="*/ 20 w 48"/>
                <a:gd name="T55" fmla="*/ 18 h 37"/>
                <a:gd name="T56" fmla="*/ 21 w 48"/>
                <a:gd name="T57" fmla="*/ 20 h 37"/>
                <a:gd name="T58" fmla="*/ 41 w 48"/>
                <a:gd name="T59" fmla="*/ 35 h 37"/>
                <a:gd name="T60" fmla="*/ 44 w 48"/>
                <a:gd name="T61" fmla="*/ 29 h 37"/>
                <a:gd name="T62" fmla="*/ 5 w 48"/>
                <a:gd name="T63" fmla="*/ 12 h 37"/>
                <a:gd name="T64" fmla="*/ 5 w 48"/>
                <a:gd name="T65" fmla="*/ 20 h 37"/>
                <a:gd name="T66" fmla="*/ 45 w 48"/>
                <a:gd name="T67" fmla="*/ 7 h 37"/>
                <a:gd name="T68" fmla="*/ 42 w 48"/>
                <a:gd name="T69" fmla="*/ 0 h 37"/>
                <a:gd name="T70" fmla="*/ 47 w 48"/>
                <a:gd name="T7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37">
                  <a:moveTo>
                    <a:pt x="47" y="7"/>
                  </a:moveTo>
                  <a:lnTo>
                    <a:pt x="47" y="6"/>
                  </a:lnTo>
                  <a:lnTo>
                    <a:pt x="48" y="5"/>
                  </a:lnTo>
                  <a:lnTo>
                    <a:pt x="48" y="1"/>
                  </a:lnTo>
                  <a:lnTo>
                    <a:pt x="47" y="1"/>
                  </a:lnTo>
                  <a:lnTo>
                    <a:pt x="45" y="0"/>
                  </a:lnTo>
                  <a:lnTo>
                    <a:pt x="43" y="0"/>
                  </a:lnTo>
                  <a:lnTo>
                    <a:pt x="3" y="12"/>
                  </a:lnTo>
                  <a:lnTo>
                    <a:pt x="2" y="12"/>
                  </a:lnTo>
                  <a:lnTo>
                    <a:pt x="2" y="13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18"/>
                  </a:lnTo>
                  <a:lnTo>
                    <a:pt x="3" y="20"/>
                  </a:lnTo>
                  <a:lnTo>
                    <a:pt x="42" y="37"/>
                  </a:lnTo>
                  <a:lnTo>
                    <a:pt x="44" y="37"/>
                  </a:lnTo>
                  <a:lnTo>
                    <a:pt x="47" y="34"/>
                  </a:lnTo>
                  <a:lnTo>
                    <a:pt x="47" y="32"/>
                  </a:lnTo>
                  <a:lnTo>
                    <a:pt x="45" y="30"/>
                  </a:lnTo>
                  <a:lnTo>
                    <a:pt x="26" y="15"/>
                  </a:lnTo>
                  <a:lnTo>
                    <a:pt x="26" y="21"/>
                  </a:lnTo>
                  <a:lnTo>
                    <a:pt x="47" y="7"/>
                  </a:lnTo>
                  <a:lnTo>
                    <a:pt x="42" y="0"/>
                  </a:lnTo>
                  <a:lnTo>
                    <a:pt x="21" y="13"/>
                  </a:lnTo>
                  <a:lnTo>
                    <a:pt x="21" y="15"/>
                  </a:lnTo>
                  <a:lnTo>
                    <a:pt x="20" y="16"/>
                  </a:lnTo>
                  <a:lnTo>
                    <a:pt x="20" y="17"/>
                  </a:lnTo>
                  <a:lnTo>
                    <a:pt x="20" y="18"/>
                  </a:lnTo>
                  <a:lnTo>
                    <a:pt x="21" y="20"/>
                  </a:lnTo>
                  <a:lnTo>
                    <a:pt x="41" y="35"/>
                  </a:lnTo>
                  <a:lnTo>
                    <a:pt x="44" y="29"/>
                  </a:lnTo>
                  <a:lnTo>
                    <a:pt x="5" y="12"/>
                  </a:lnTo>
                  <a:lnTo>
                    <a:pt x="5" y="20"/>
                  </a:lnTo>
                  <a:lnTo>
                    <a:pt x="45" y="7"/>
                  </a:lnTo>
                  <a:lnTo>
                    <a:pt x="42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38" name="Rectangle 113"/>
            <p:cNvSpPr>
              <a:spLocks noChangeArrowheads="1"/>
            </p:cNvSpPr>
            <p:nvPr/>
          </p:nvSpPr>
          <p:spPr bwMode="auto">
            <a:xfrm>
              <a:off x="5312" y="2396"/>
              <a:ext cx="16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2000"/>
            </a:p>
          </p:txBody>
        </p:sp>
        <p:sp>
          <p:nvSpPr>
            <p:cNvPr id="139" name="Rectangle 114"/>
            <p:cNvSpPr>
              <a:spLocks noChangeArrowheads="1"/>
            </p:cNvSpPr>
            <p:nvPr/>
          </p:nvSpPr>
          <p:spPr bwMode="auto">
            <a:xfrm>
              <a:off x="3312" y="2064"/>
              <a:ext cx="17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2000"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2662" y="2222"/>
              <a:ext cx="242" cy="112"/>
            </a:xfrm>
            <a:custGeom>
              <a:avLst/>
              <a:gdLst>
                <a:gd name="T0" fmla="*/ 237 w 242"/>
                <a:gd name="T1" fmla="*/ 112 h 112"/>
                <a:gd name="T2" fmla="*/ 240 w 242"/>
                <a:gd name="T3" fmla="*/ 112 h 112"/>
                <a:gd name="T4" fmla="*/ 242 w 242"/>
                <a:gd name="T5" fmla="*/ 109 h 112"/>
                <a:gd name="T6" fmla="*/ 242 w 242"/>
                <a:gd name="T7" fmla="*/ 107 h 112"/>
                <a:gd name="T8" fmla="*/ 240 w 242"/>
                <a:gd name="T9" fmla="*/ 104 h 112"/>
                <a:gd name="T10" fmla="*/ 5 w 242"/>
                <a:gd name="T11" fmla="*/ 0 h 112"/>
                <a:gd name="T12" fmla="*/ 3 w 242"/>
                <a:gd name="T13" fmla="*/ 0 h 112"/>
                <a:gd name="T14" fmla="*/ 0 w 242"/>
                <a:gd name="T15" fmla="*/ 2 h 112"/>
                <a:gd name="T16" fmla="*/ 0 w 242"/>
                <a:gd name="T17" fmla="*/ 5 h 112"/>
                <a:gd name="T18" fmla="*/ 3 w 242"/>
                <a:gd name="T19" fmla="*/ 7 h 112"/>
                <a:gd name="T20" fmla="*/ 237 w 242"/>
                <a:gd name="T21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2" h="112">
                  <a:moveTo>
                    <a:pt x="237" y="112"/>
                  </a:moveTo>
                  <a:lnTo>
                    <a:pt x="240" y="112"/>
                  </a:lnTo>
                  <a:lnTo>
                    <a:pt x="242" y="109"/>
                  </a:lnTo>
                  <a:lnTo>
                    <a:pt x="242" y="107"/>
                  </a:lnTo>
                  <a:lnTo>
                    <a:pt x="240" y="104"/>
                  </a:lnTo>
                  <a:lnTo>
                    <a:pt x="5" y="0"/>
                  </a:lnTo>
                  <a:lnTo>
                    <a:pt x="3" y="0"/>
                  </a:lnTo>
                  <a:lnTo>
                    <a:pt x="0" y="2"/>
                  </a:lnTo>
                  <a:lnTo>
                    <a:pt x="0" y="5"/>
                  </a:lnTo>
                  <a:lnTo>
                    <a:pt x="3" y="7"/>
                  </a:lnTo>
                  <a:lnTo>
                    <a:pt x="237" y="11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41" name="Freeform 117"/>
            <p:cNvSpPr>
              <a:spLocks/>
            </p:cNvSpPr>
            <p:nvPr/>
          </p:nvSpPr>
          <p:spPr bwMode="auto">
            <a:xfrm>
              <a:off x="2666" y="2224"/>
              <a:ext cx="34" cy="27"/>
            </a:xfrm>
            <a:custGeom>
              <a:avLst/>
              <a:gdLst>
                <a:gd name="T0" fmla="*/ 21 w 34"/>
                <a:gd name="T1" fmla="*/ 27 h 27"/>
                <a:gd name="T2" fmla="*/ 0 w 34"/>
                <a:gd name="T3" fmla="*/ 2 h 27"/>
                <a:gd name="T4" fmla="*/ 34 w 34"/>
                <a:gd name="T5" fmla="*/ 0 h 27"/>
                <a:gd name="T6" fmla="*/ 13 w 34"/>
                <a:gd name="T7" fmla="*/ 8 h 27"/>
                <a:gd name="T8" fmla="*/ 21 w 34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7">
                  <a:moveTo>
                    <a:pt x="21" y="27"/>
                  </a:moveTo>
                  <a:lnTo>
                    <a:pt x="0" y="2"/>
                  </a:lnTo>
                  <a:lnTo>
                    <a:pt x="34" y="0"/>
                  </a:lnTo>
                  <a:lnTo>
                    <a:pt x="13" y="8"/>
                  </a:lnTo>
                  <a:lnTo>
                    <a:pt x="21" y="27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2662" y="2221"/>
              <a:ext cx="42" cy="34"/>
            </a:xfrm>
            <a:custGeom>
              <a:avLst/>
              <a:gdLst>
                <a:gd name="T0" fmla="*/ 21 w 42"/>
                <a:gd name="T1" fmla="*/ 31 h 34"/>
                <a:gd name="T2" fmla="*/ 27 w 42"/>
                <a:gd name="T3" fmla="*/ 28 h 34"/>
                <a:gd name="T4" fmla="*/ 6 w 42"/>
                <a:gd name="T5" fmla="*/ 2 h 34"/>
                <a:gd name="T6" fmla="*/ 4 w 42"/>
                <a:gd name="T7" fmla="*/ 8 h 34"/>
                <a:gd name="T8" fmla="*/ 38 w 42"/>
                <a:gd name="T9" fmla="*/ 7 h 34"/>
                <a:gd name="T10" fmla="*/ 37 w 42"/>
                <a:gd name="T11" fmla="*/ 0 h 34"/>
                <a:gd name="T12" fmla="*/ 16 w 42"/>
                <a:gd name="T13" fmla="*/ 7 h 34"/>
                <a:gd name="T14" fmla="*/ 14 w 42"/>
                <a:gd name="T15" fmla="*/ 10 h 34"/>
                <a:gd name="T16" fmla="*/ 14 w 42"/>
                <a:gd name="T17" fmla="*/ 12 h 34"/>
                <a:gd name="T18" fmla="*/ 21 w 42"/>
                <a:gd name="T19" fmla="*/ 31 h 34"/>
                <a:gd name="T20" fmla="*/ 28 w 42"/>
                <a:gd name="T21" fmla="*/ 29 h 34"/>
                <a:gd name="T22" fmla="*/ 21 w 42"/>
                <a:gd name="T23" fmla="*/ 10 h 34"/>
                <a:gd name="T24" fmla="*/ 19 w 42"/>
                <a:gd name="T25" fmla="*/ 14 h 34"/>
                <a:gd name="T26" fmla="*/ 39 w 42"/>
                <a:gd name="T27" fmla="*/ 7 h 34"/>
                <a:gd name="T28" fmla="*/ 40 w 42"/>
                <a:gd name="T29" fmla="*/ 7 h 34"/>
                <a:gd name="T30" fmla="*/ 40 w 42"/>
                <a:gd name="T31" fmla="*/ 6 h 34"/>
                <a:gd name="T32" fmla="*/ 42 w 42"/>
                <a:gd name="T33" fmla="*/ 5 h 34"/>
                <a:gd name="T34" fmla="*/ 42 w 42"/>
                <a:gd name="T35" fmla="*/ 3 h 34"/>
                <a:gd name="T36" fmla="*/ 42 w 42"/>
                <a:gd name="T37" fmla="*/ 2 h 34"/>
                <a:gd name="T38" fmla="*/ 42 w 42"/>
                <a:gd name="T39" fmla="*/ 1 h 34"/>
                <a:gd name="T40" fmla="*/ 40 w 42"/>
                <a:gd name="T41" fmla="*/ 1 h 34"/>
                <a:gd name="T42" fmla="*/ 39 w 42"/>
                <a:gd name="T43" fmla="*/ 0 h 34"/>
                <a:gd name="T44" fmla="*/ 38 w 42"/>
                <a:gd name="T45" fmla="*/ 0 h 34"/>
                <a:gd name="T46" fmla="*/ 4 w 42"/>
                <a:gd name="T47" fmla="*/ 1 h 34"/>
                <a:gd name="T48" fmla="*/ 3 w 42"/>
                <a:gd name="T49" fmla="*/ 1 h 34"/>
                <a:gd name="T50" fmla="*/ 2 w 42"/>
                <a:gd name="T51" fmla="*/ 2 h 34"/>
                <a:gd name="T52" fmla="*/ 0 w 42"/>
                <a:gd name="T53" fmla="*/ 3 h 34"/>
                <a:gd name="T54" fmla="*/ 0 w 42"/>
                <a:gd name="T55" fmla="*/ 5 h 34"/>
                <a:gd name="T56" fmla="*/ 0 w 42"/>
                <a:gd name="T57" fmla="*/ 6 h 34"/>
                <a:gd name="T58" fmla="*/ 2 w 42"/>
                <a:gd name="T59" fmla="*/ 7 h 34"/>
                <a:gd name="T60" fmla="*/ 22 w 42"/>
                <a:gd name="T61" fmla="*/ 33 h 34"/>
                <a:gd name="T62" fmla="*/ 23 w 42"/>
                <a:gd name="T63" fmla="*/ 34 h 34"/>
                <a:gd name="T64" fmla="*/ 25 w 42"/>
                <a:gd name="T65" fmla="*/ 34 h 34"/>
                <a:gd name="T66" fmla="*/ 26 w 42"/>
                <a:gd name="T67" fmla="*/ 34 h 34"/>
                <a:gd name="T68" fmla="*/ 27 w 42"/>
                <a:gd name="T69" fmla="*/ 33 h 34"/>
                <a:gd name="T70" fmla="*/ 28 w 42"/>
                <a:gd name="T71" fmla="*/ 31 h 34"/>
                <a:gd name="T72" fmla="*/ 28 w 42"/>
                <a:gd name="T73" fmla="*/ 30 h 34"/>
                <a:gd name="T74" fmla="*/ 28 w 42"/>
                <a:gd name="T75" fmla="*/ 29 h 34"/>
                <a:gd name="T76" fmla="*/ 21 w 42"/>
                <a:gd name="T77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34">
                  <a:moveTo>
                    <a:pt x="21" y="31"/>
                  </a:moveTo>
                  <a:lnTo>
                    <a:pt x="27" y="28"/>
                  </a:lnTo>
                  <a:lnTo>
                    <a:pt x="6" y="2"/>
                  </a:lnTo>
                  <a:lnTo>
                    <a:pt x="4" y="8"/>
                  </a:lnTo>
                  <a:lnTo>
                    <a:pt x="38" y="7"/>
                  </a:lnTo>
                  <a:lnTo>
                    <a:pt x="37" y="0"/>
                  </a:lnTo>
                  <a:lnTo>
                    <a:pt x="16" y="7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21" y="31"/>
                  </a:lnTo>
                  <a:lnTo>
                    <a:pt x="28" y="29"/>
                  </a:lnTo>
                  <a:lnTo>
                    <a:pt x="21" y="10"/>
                  </a:lnTo>
                  <a:lnTo>
                    <a:pt x="19" y="14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0" y="6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2" y="2"/>
                  </a:lnTo>
                  <a:lnTo>
                    <a:pt x="42" y="1"/>
                  </a:lnTo>
                  <a:lnTo>
                    <a:pt x="40" y="1"/>
                  </a:lnTo>
                  <a:lnTo>
                    <a:pt x="39" y="0"/>
                  </a:lnTo>
                  <a:lnTo>
                    <a:pt x="38" y="0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6"/>
                  </a:lnTo>
                  <a:lnTo>
                    <a:pt x="2" y="7"/>
                  </a:lnTo>
                  <a:lnTo>
                    <a:pt x="22" y="33"/>
                  </a:lnTo>
                  <a:lnTo>
                    <a:pt x="23" y="34"/>
                  </a:lnTo>
                  <a:lnTo>
                    <a:pt x="25" y="34"/>
                  </a:lnTo>
                  <a:lnTo>
                    <a:pt x="26" y="34"/>
                  </a:lnTo>
                  <a:lnTo>
                    <a:pt x="27" y="33"/>
                  </a:lnTo>
                  <a:lnTo>
                    <a:pt x="28" y="31"/>
                  </a:lnTo>
                  <a:lnTo>
                    <a:pt x="28" y="30"/>
                  </a:lnTo>
                  <a:lnTo>
                    <a:pt x="28" y="29"/>
                  </a:lnTo>
                  <a:lnTo>
                    <a:pt x="21" y="3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4719" y="2547"/>
              <a:ext cx="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0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grpSp>
          <p:nvGrpSpPr>
            <p:cNvPr id="144" name="Group 139"/>
            <p:cNvGrpSpPr>
              <a:grpSpLocks/>
            </p:cNvGrpSpPr>
            <p:nvPr/>
          </p:nvGrpSpPr>
          <p:grpSpPr bwMode="auto">
            <a:xfrm>
              <a:off x="3264" y="2688"/>
              <a:ext cx="317" cy="247"/>
              <a:chOff x="3921" y="1365"/>
              <a:chExt cx="317" cy="247"/>
            </a:xfrm>
          </p:grpSpPr>
          <p:sp>
            <p:nvSpPr>
              <p:cNvPr id="155" name="Rectangle 140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156" name="Rectangle 141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157" name="Rectangle 142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158" name="Rectangle 143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grpSp>
          <p:nvGrpSpPr>
            <p:cNvPr id="145" name="Group 144"/>
            <p:cNvGrpSpPr>
              <a:grpSpLocks/>
            </p:cNvGrpSpPr>
            <p:nvPr/>
          </p:nvGrpSpPr>
          <p:grpSpPr bwMode="auto">
            <a:xfrm>
              <a:off x="5136" y="2640"/>
              <a:ext cx="317" cy="247"/>
              <a:chOff x="3921" y="1365"/>
              <a:chExt cx="317" cy="247"/>
            </a:xfrm>
          </p:grpSpPr>
          <p:sp>
            <p:nvSpPr>
              <p:cNvPr id="151" name="Rectangle 145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152" name="Rectangle 146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153" name="Rectangle 147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154" name="Rectangle 148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  <p:grpSp>
          <p:nvGrpSpPr>
            <p:cNvPr id="146" name="Group 149"/>
            <p:cNvGrpSpPr>
              <a:grpSpLocks/>
            </p:cNvGrpSpPr>
            <p:nvPr/>
          </p:nvGrpSpPr>
          <p:grpSpPr bwMode="auto">
            <a:xfrm>
              <a:off x="4560" y="1872"/>
              <a:ext cx="317" cy="247"/>
              <a:chOff x="3921" y="1365"/>
              <a:chExt cx="317" cy="247"/>
            </a:xfrm>
          </p:grpSpPr>
          <p:sp>
            <p:nvSpPr>
              <p:cNvPr id="147" name="Rectangle 150"/>
              <p:cNvSpPr>
                <a:spLocks noChangeArrowheads="1"/>
              </p:cNvSpPr>
              <p:nvPr/>
            </p:nvSpPr>
            <p:spPr bwMode="auto">
              <a:xfrm>
                <a:off x="4135" y="1439"/>
                <a:ext cx="103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80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¥</a:t>
                </a:r>
                <a:endParaRPr lang="en-US" sz="1800"/>
              </a:p>
            </p:txBody>
          </p:sp>
          <p:sp>
            <p:nvSpPr>
              <p:cNvPr id="148" name="Rectangle 151"/>
              <p:cNvSpPr>
                <a:spLocks noChangeArrowheads="1"/>
              </p:cNvSpPr>
              <p:nvPr/>
            </p:nvSpPr>
            <p:spPr bwMode="auto">
              <a:xfrm>
                <a:off x="4054" y="1365"/>
                <a:ext cx="9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T</a:t>
                </a:r>
                <a:endParaRPr lang="en-US" sz="2000"/>
              </a:p>
            </p:txBody>
          </p:sp>
          <p:sp>
            <p:nvSpPr>
              <p:cNvPr id="149" name="Rectangle 152"/>
              <p:cNvSpPr>
                <a:spLocks noChangeArrowheads="1"/>
              </p:cNvSpPr>
              <p:nvPr/>
            </p:nvSpPr>
            <p:spPr bwMode="auto">
              <a:xfrm>
                <a:off x="3921" y="1365"/>
                <a:ext cx="89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 i="1">
                    <a:solidFill>
                      <a:srgbClr val="000000"/>
                    </a:solidFill>
                  </a:rPr>
                  <a:t>h</a:t>
                </a:r>
                <a:endParaRPr lang="en-US" sz="2000"/>
              </a:p>
            </p:txBody>
          </p:sp>
          <p:sp>
            <p:nvSpPr>
              <p:cNvPr id="150" name="Rectangle 153"/>
              <p:cNvSpPr>
                <a:spLocks noChangeArrowheads="1"/>
              </p:cNvSpPr>
              <p:nvPr/>
            </p:nvSpPr>
            <p:spPr bwMode="auto">
              <a:xfrm>
                <a:off x="4003" y="1365"/>
                <a:ext cx="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000">
                    <a:solidFill>
                      <a:srgbClr val="000000"/>
                    </a:solidFill>
                  </a:rPr>
                  <a:t>,</a:t>
                </a:r>
                <a:endParaRPr lang="en-US" sz="2000"/>
              </a:p>
            </p:txBody>
          </p:sp>
        </p:grpSp>
      </p:grpSp>
      <p:grpSp>
        <p:nvGrpSpPr>
          <p:cNvPr id="16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9" name="Group 16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1" name="Group 17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5" name="Rectangle 17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6" name="Rectangle 17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67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8" name="Rectangle 16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75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96863" y="38100"/>
            <a:ext cx="7772400" cy="1143000"/>
          </a:xfrm>
        </p:spPr>
        <p:txBody>
          <a:bodyPr/>
          <a:lstStyle/>
          <a:p>
            <a:r>
              <a:rPr lang="en-IN" sz="2800" smtClean="0"/>
              <a:t>The fuel fabrication process</a:t>
            </a: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0813"/>
            <a:ext cx="8394700" cy="368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221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2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225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2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2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2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2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92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2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54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IN" sz="2800" smtClean="0"/>
              <a:t>Fuel Rod Cluster</a:t>
            </a:r>
          </a:p>
        </p:txBody>
      </p:sp>
      <p:pic>
        <p:nvPicPr>
          <p:cNvPr id="1024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236663"/>
            <a:ext cx="6003925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4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246" name="Group 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4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5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026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250" name="Group 8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5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025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25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5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025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25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5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025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247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1236663"/>
            <a:ext cx="2070100" cy="521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426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255588" y="105728"/>
            <a:ext cx="6490433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sz="3200" dirty="0"/>
              <a:t>	 </a:t>
            </a:r>
            <a:r>
              <a:rPr lang="en-US" sz="3200" dirty="0" smtClean="0"/>
              <a:t> </a:t>
            </a:r>
            <a:r>
              <a:rPr lang="en-US" sz="3200" dirty="0"/>
              <a:t>Non-homogeneous </a:t>
            </a:r>
            <a:r>
              <a:rPr lang="en-US" sz="3200" dirty="0" smtClean="0"/>
              <a:t>Laplace Equations</a:t>
            </a:r>
            <a:endParaRPr lang="en-US" sz="2600" b="0" dirty="0"/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-25400" y="1217005"/>
            <a:ext cx="9144000" cy="49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</a:rPr>
              <a:t>	</a:t>
            </a:r>
            <a:r>
              <a:rPr lang="en-US" dirty="0">
                <a:solidFill>
                  <a:schemeClr val="accent2"/>
                </a:solidFill>
              </a:rPr>
              <a:t>Example </a:t>
            </a:r>
            <a:r>
              <a:rPr lang="en-US" dirty="0" smtClean="0">
                <a:solidFill>
                  <a:schemeClr val="accent2"/>
                </a:solidFill>
              </a:rPr>
              <a:t>: Thermal Analysis of Nuclear Rods</a:t>
            </a: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5486400" y="2362200"/>
            <a:ext cx="3441700" cy="2235200"/>
            <a:chOff x="3356" y="961"/>
            <a:chExt cx="2168" cy="1408"/>
          </a:xfrm>
        </p:grpSpPr>
        <p:sp>
          <p:nvSpPr>
            <p:cNvPr id="66568" name="Rectangle 8"/>
            <p:cNvSpPr>
              <a:spLocks noChangeArrowheads="1"/>
            </p:cNvSpPr>
            <p:nvPr/>
          </p:nvSpPr>
          <p:spPr bwMode="auto">
            <a:xfrm>
              <a:off x="5398" y="1271"/>
              <a:ext cx="72" cy="5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69" name="Line 9"/>
            <p:cNvSpPr>
              <a:spLocks noChangeShapeType="1"/>
            </p:cNvSpPr>
            <p:nvPr/>
          </p:nvSpPr>
          <p:spPr bwMode="auto">
            <a:xfrm flipV="1">
              <a:off x="5398" y="1271"/>
              <a:ext cx="48" cy="4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0" name="Line 10"/>
            <p:cNvSpPr>
              <a:spLocks noChangeShapeType="1"/>
            </p:cNvSpPr>
            <p:nvPr/>
          </p:nvSpPr>
          <p:spPr bwMode="auto">
            <a:xfrm flipV="1">
              <a:off x="5398" y="129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1" name="Line 11"/>
            <p:cNvSpPr>
              <a:spLocks noChangeShapeType="1"/>
            </p:cNvSpPr>
            <p:nvPr/>
          </p:nvSpPr>
          <p:spPr bwMode="auto">
            <a:xfrm flipV="1">
              <a:off x="5398" y="134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2" name="Line 12"/>
            <p:cNvSpPr>
              <a:spLocks noChangeShapeType="1"/>
            </p:cNvSpPr>
            <p:nvPr/>
          </p:nvSpPr>
          <p:spPr bwMode="auto">
            <a:xfrm flipV="1">
              <a:off x="5398" y="1398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3" name="Line 13"/>
            <p:cNvSpPr>
              <a:spLocks noChangeShapeType="1"/>
            </p:cNvSpPr>
            <p:nvPr/>
          </p:nvSpPr>
          <p:spPr bwMode="auto">
            <a:xfrm flipV="1">
              <a:off x="5398" y="144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4" name="Line 14"/>
            <p:cNvSpPr>
              <a:spLocks noChangeShapeType="1"/>
            </p:cNvSpPr>
            <p:nvPr/>
          </p:nvSpPr>
          <p:spPr bwMode="auto">
            <a:xfrm flipV="1">
              <a:off x="5398" y="149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5" name="Line 15"/>
            <p:cNvSpPr>
              <a:spLocks noChangeShapeType="1"/>
            </p:cNvSpPr>
            <p:nvPr/>
          </p:nvSpPr>
          <p:spPr bwMode="auto">
            <a:xfrm flipV="1">
              <a:off x="5398" y="154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6" name="Line 16"/>
            <p:cNvSpPr>
              <a:spLocks noChangeShapeType="1"/>
            </p:cNvSpPr>
            <p:nvPr/>
          </p:nvSpPr>
          <p:spPr bwMode="auto">
            <a:xfrm flipV="1">
              <a:off x="5398" y="159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7" name="Line 17"/>
            <p:cNvSpPr>
              <a:spLocks noChangeShapeType="1"/>
            </p:cNvSpPr>
            <p:nvPr/>
          </p:nvSpPr>
          <p:spPr bwMode="auto">
            <a:xfrm flipV="1">
              <a:off x="5398" y="1644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8" name="Line 18"/>
            <p:cNvSpPr>
              <a:spLocks noChangeShapeType="1"/>
            </p:cNvSpPr>
            <p:nvPr/>
          </p:nvSpPr>
          <p:spPr bwMode="auto">
            <a:xfrm flipV="1">
              <a:off x="5398" y="169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79" name="Line 19"/>
            <p:cNvSpPr>
              <a:spLocks noChangeShapeType="1"/>
            </p:cNvSpPr>
            <p:nvPr/>
          </p:nvSpPr>
          <p:spPr bwMode="auto">
            <a:xfrm flipV="1">
              <a:off x="5398" y="174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0" name="Line 20"/>
            <p:cNvSpPr>
              <a:spLocks noChangeShapeType="1"/>
            </p:cNvSpPr>
            <p:nvPr/>
          </p:nvSpPr>
          <p:spPr bwMode="auto">
            <a:xfrm flipV="1">
              <a:off x="5431" y="1794"/>
              <a:ext cx="38" cy="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1" name="Oval 21"/>
            <p:cNvSpPr>
              <a:spLocks noChangeArrowheads="1"/>
            </p:cNvSpPr>
            <p:nvPr/>
          </p:nvSpPr>
          <p:spPr bwMode="auto">
            <a:xfrm>
              <a:off x="3462" y="1250"/>
              <a:ext cx="602" cy="604"/>
            </a:xfrm>
            <a:prstGeom prst="ellipse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2" name="Freeform 22"/>
            <p:cNvSpPr>
              <a:spLocks/>
            </p:cNvSpPr>
            <p:nvPr/>
          </p:nvSpPr>
          <p:spPr bwMode="auto">
            <a:xfrm>
              <a:off x="3456" y="1245"/>
              <a:ext cx="612" cy="612"/>
            </a:xfrm>
            <a:custGeom>
              <a:avLst/>
              <a:gdLst>
                <a:gd name="T0" fmla="*/ 2 w 612"/>
                <a:gd name="T1" fmla="*/ 353 h 612"/>
                <a:gd name="T2" fmla="*/ 17 w 612"/>
                <a:gd name="T3" fmla="*/ 411 h 612"/>
                <a:gd name="T4" fmla="*/ 60 w 612"/>
                <a:gd name="T5" fmla="*/ 489 h 612"/>
                <a:gd name="T6" fmla="*/ 99 w 612"/>
                <a:gd name="T7" fmla="*/ 532 h 612"/>
                <a:gd name="T8" fmla="*/ 173 w 612"/>
                <a:gd name="T9" fmla="*/ 582 h 612"/>
                <a:gd name="T10" fmla="*/ 227 w 612"/>
                <a:gd name="T11" fmla="*/ 601 h 612"/>
                <a:gd name="T12" fmla="*/ 288 w 612"/>
                <a:gd name="T13" fmla="*/ 610 h 612"/>
                <a:gd name="T14" fmla="*/ 335 w 612"/>
                <a:gd name="T15" fmla="*/ 610 h 612"/>
                <a:gd name="T16" fmla="*/ 394 w 612"/>
                <a:gd name="T17" fmla="*/ 597 h 612"/>
                <a:gd name="T18" fmla="*/ 437 w 612"/>
                <a:gd name="T19" fmla="*/ 582 h 612"/>
                <a:gd name="T20" fmla="*/ 476 w 612"/>
                <a:gd name="T21" fmla="*/ 560 h 612"/>
                <a:gd name="T22" fmla="*/ 530 w 612"/>
                <a:gd name="T23" fmla="*/ 511 h 612"/>
                <a:gd name="T24" fmla="*/ 580 w 612"/>
                <a:gd name="T25" fmla="*/ 437 h 612"/>
                <a:gd name="T26" fmla="*/ 597 w 612"/>
                <a:gd name="T27" fmla="*/ 396 h 612"/>
                <a:gd name="T28" fmla="*/ 610 w 612"/>
                <a:gd name="T29" fmla="*/ 336 h 612"/>
                <a:gd name="T30" fmla="*/ 610 w 612"/>
                <a:gd name="T31" fmla="*/ 289 h 612"/>
                <a:gd name="T32" fmla="*/ 600 w 612"/>
                <a:gd name="T33" fmla="*/ 228 h 612"/>
                <a:gd name="T34" fmla="*/ 587 w 612"/>
                <a:gd name="T35" fmla="*/ 186 h 612"/>
                <a:gd name="T36" fmla="*/ 558 w 612"/>
                <a:gd name="T37" fmla="*/ 132 h 612"/>
                <a:gd name="T38" fmla="*/ 487 w 612"/>
                <a:gd name="T39" fmla="*/ 59 h 612"/>
                <a:gd name="T40" fmla="*/ 452 w 612"/>
                <a:gd name="T41" fmla="*/ 35 h 612"/>
                <a:gd name="T42" fmla="*/ 409 w 612"/>
                <a:gd name="T43" fmla="*/ 16 h 612"/>
                <a:gd name="T44" fmla="*/ 351 w 612"/>
                <a:gd name="T45" fmla="*/ 2 h 612"/>
                <a:gd name="T46" fmla="*/ 257 w 612"/>
                <a:gd name="T47" fmla="*/ 2 h 612"/>
                <a:gd name="T48" fmla="*/ 199 w 612"/>
                <a:gd name="T49" fmla="*/ 16 h 612"/>
                <a:gd name="T50" fmla="*/ 121 w 612"/>
                <a:gd name="T51" fmla="*/ 59 h 612"/>
                <a:gd name="T52" fmla="*/ 78 w 612"/>
                <a:gd name="T53" fmla="*/ 99 h 612"/>
                <a:gd name="T54" fmla="*/ 28 w 612"/>
                <a:gd name="T55" fmla="*/ 173 h 612"/>
                <a:gd name="T56" fmla="*/ 10 w 612"/>
                <a:gd name="T57" fmla="*/ 228 h 612"/>
                <a:gd name="T58" fmla="*/ 0 w 612"/>
                <a:gd name="T59" fmla="*/ 306 h 612"/>
                <a:gd name="T60" fmla="*/ 13 w 612"/>
                <a:gd name="T61" fmla="*/ 261 h 612"/>
                <a:gd name="T62" fmla="*/ 28 w 612"/>
                <a:gd name="T63" fmla="*/ 203 h 612"/>
                <a:gd name="T64" fmla="*/ 67 w 612"/>
                <a:gd name="T65" fmla="*/ 129 h 612"/>
                <a:gd name="T66" fmla="*/ 106 w 612"/>
                <a:gd name="T67" fmla="*/ 86 h 612"/>
                <a:gd name="T68" fmla="*/ 177 w 612"/>
                <a:gd name="T69" fmla="*/ 39 h 612"/>
                <a:gd name="T70" fmla="*/ 231 w 612"/>
                <a:gd name="T71" fmla="*/ 20 h 612"/>
                <a:gd name="T72" fmla="*/ 305 w 612"/>
                <a:gd name="T73" fmla="*/ 11 h 612"/>
                <a:gd name="T74" fmla="*/ 377 w 612"/>
                <a:gd name="T75" fmla="*/ 20 h 612"/>
                <a:gd name="T76" fmla="*/ 418 w 612"/>
                <a:gd name="T77" fmla="*/ 33 h 612"/>
                <a:gd name="T78" fmla="*/ 456 w 612"/>
                <a:gd name="T79" fmla="*/ 54 h 612"/>
                <a:gd name="T80" fmla="*/ 502 w 612"/>
                <a:gd name="T81" fmla="*/ 86 h 612"/>
                <a:gd name="T82" fmla="*/ 563 w 612"/>
                <a:gd name="T83" fmla="*/ 164 h 612"/>
                <a:gd name="T84" fmla="*/ 582 w 612"/>
                <a:gd name="T85" fmla="*/ 203 h 612"/>
                <a:gd name="T86" fmla="*/ 597 w 612"/>
                <a:gd name="T87" fmla="*/ 261 h 612"/>
                <a:gd name="T88" fmla="*/ 600 w 612"/>
                <a:gd name="T89" fmla="*/ 306 h 612"/>
                <a:gd name="T90" fmla="*/ 597 w 612"/>
                <a:gd name="T91" fmla="*/ 349 h 612"/>
                <a:gd name="T92" fmla="*/ 582 w 612"/>
                <a:gd name="T93" fmla="*/ 407 h 612"/>
                <a:gd name="T94" fmla="*/ 563 w 612"/>
                <a:gd name="T95" fmla="*/ 446 h 612"/>
                <a:gd name="T96" fmla="*/ 502 w 612"/>
                <a:gd name="T97" fmla="*/ 525 h 612"/>
                <a:gd name="T98" fmla="*/ 456 w 612"/>
                <a:gd name="T99" fmla="*/ 556 h 612"/>
                <a:gd name="T100" fmla="*/ 418 w 612"/>
                <a:gd name="T101" fmla="*/ 577 h 612"/>
                <a:gd name="T102" fmla="*/ 377 w 612"/>
                <a:gd name="T103" fmla="*/ 590 h 612"/>
                <a:gd name="T104" fmla="*/ 320 w 612"/>
                <a:gd name="T105" fmla="*/ 599 h 612"/>
                <a:gd name="T106" fmla="*/ 273 w 612"/>
                <a:gd name="T107" fmla="*/ 599 h 612"/>
                <a:gd name="T108" fmla="*/ 218 w 612"/>
                <a:gd name="T109" fmla="*/ 586 h 612"/>
                <a:gd name="T110" fmla="*/ 140 w 612"/>
                <a:gd name="T111" fmla="*/ 549 h 612"/>
                <a:gd name="T112" fmla="*/ 97 w 612"/>
                <a:gd name="T113" fmla="*/ 513 h 612"/>
                <a:gd name="T114" fmla="*/ 62 w 612"/>
                <a:gd name="T115" fmla="*/ 470 h 612"/>
                <a:gd name="T116" fmla="*/ 24 w 612"/>
                <a:gd name="T117" fmla="*/ 392 h 612"/>
                <a:gd name="T118" fmla="*/ 11 w 612"/>
                <a:gd name="T119" fmla="*/ 336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2" h="612">
                  <a:moveTo>
                    <a:pt x="0" y="306"/>
                  </a:moveTo>
                  <a:lnTo>
                    <a:pt x="0" y="336"/>
                  </a:lnTo>
                  <a:lnTo>
                    <a:pt x="2" y="353"/>
                  </a:lnTo>
                  <a:lnTo>
                    <a:pt x="10" y="383"/>
                  </a:lnTo>
                  <a:lnTo>
                    <a:pt x="13" y="396"/>
                  </a:lnTo>
                  <a:lnTo>
                    <a:pt x="17" y="411"/>
                  </a:lnTo>
                  <a:lnTo>
                    <a:pt x="28" y="437"/>
                  </a:lnTo>
                  <a:lnTo>
                    <a:pt x="50" y="478"/>
                  </a:lnTo>
                  <a:lnTo>
                    <a:pt x="60" y="489"/>
                  </a:lnTo>
                  <a:lnTo>
                    <a:pt x="78" y="511"/>
                  </a:lnTo>
                  <a:lnTo>
                    <a:pt x="89" y="521"/>
                  </a:lnTo>
                  <a:lnTo>
                    <a:pt x="99" y="532"/>
                  </a:lnTo>
                  <a:lnTo>
                    <a:pt x="121" y="551"/>
                  </a:lnTo>
                  <a:lnTo>
                    <a:pt x="132" y="560"/>
                  </a:lnTo>
                  <a:lnTo>
                    <a:pt x="173" y="582"/>
                  </a:lnTo>
                  <a:lnTo>
                    <a:pt x="199" y="594"/>
                  </a:lnTo>
                  <a:lnTo>
                    <a:pt x="214" y="597"/>
                  </a:lnTo>
                  <a:lnTo>
                    <a:pt x="227" y="601"/>
                  </a:lnTo>
                  <a:lnTo>
                    <a:pt x="257" y="609"/>
                  </a:lnTo>
                  <a:lnTo>
                    <a:pt x="273" y="610"/>
                  </a:lnTo>
                  <a:lnTo>
                    <a:pt x="288" y="610"/>
                  </a:lnTo>
                  <a:lnTo>
                    <a:pt x="305" y="612"/>
                  </a:lnTo>
                  <a:lnTo>
                    <a:pt x="320" y="610"/>
                  </a:lnTo>
                  <a:lnTo>
                    <a:pt x="335" y="610"/>
                  </a:lnTo>
                  <a:lnTo>
                    <a:pt x="351" y="609"/>
                  </a:lnTo>
                  <a:lnTo>
                    <a:pt x="381" y="601"/>
                  </a:lnTo>
                  <a:lnTo>
                    <a:pt x="394" y="597"/>
                  </a:lnTo>
                  <a:lnTo>
                    <a:pt x="409" y="594"/>
                  </a:lnTo>
                  <a:lnTo>
                    <a:pt x="422" y="588"/>
                  </a:lnTo>
                  <a:lnTo>
                    <a:pt x="437" y="582"/>
                  </a:lnTo>
                  <a:lnTo>
                    <a:pt x="452" y="575"/>
                  </a:lnTo>
                  <a:lnTo>
                    <a:pt x="463" y="568"/>
                  </a:lnTo>
                  <a:lnTo>
                    <a:pt x="476" y="560"/>
                  </a:lnTo>
                  <a:lnTo>
                    <a:pt x="487" y="551"/>
                  </a:lnTo>
                  <a:lnTo>
                    <a:pt x="509" y="532"/>
                  </a:lnTo>
                  <a:lnTo>
                    <a:pt x="530" y="511"/>
                  </a:lnTo>
                  <a:lnTo>
                    <a:pt x="558" y="478"/>
                  </a:lnTo>
                  <a:lnTo>
                    <a:pt x="574" y="450"/>
                  </a:lnTo>
                  <a:lnTo>
                    <a:pt x="580" y="437"/>
                  </a:lnTo>
                  <a:lnTo>
                    <a:pt x="587" y="424"/>
                  </a:lnTo>
                  <a:lnTo>
                    <a:pt x="593" y="411"/>
                  </a:lnTo>
                  <a:lnTo>
                    <a:pt x="597" y="396"/>
                  </a:lnTo>
                  <a:lnTo>
                    <a:pt x="600" y="383"/>
                  </a:lnTo>
                  <a:lnTo>
                    <a:pt x="608" y="353"/>
                  </a:lnTo>
                  <a:lnTo>
                    <a:pt x="610" y="336"/>
                  </a:lnTo>
                  <a:lnTo>
                    <a:pt x="610" y="321"/>
                  </a:lnTo>
                  <a:lnTo>
                    <a:pt x="612" y="306"/>
                  </a:lnTo>
                  <a:lnTo>
                    <a:pt x="610" y="289"/>
                  </a:lnTo>
                  <a:lnTo>
                    <a:pt x="610" y="274"/>
                  </a:lnTo>
                  <a:lnTo>
                    <a:pt x="608" y="257"/>
                  </a:lnTo>
                  <a:lnTo>
                    <a:pt x="600" y="228"/>
                  </a:lnTo>
                  <a:lnTo>
                    <a:pt x="597" y="214"/>
                  </a:lnTo>
                  <a:lnTo>
                    <a:pt x="593" y="200"/>
                  </a:lnTo>
                  <a:lnTo>
                    <a:pt x="587" y="186"/>
                  </a:lnTo>
                  <a:lnTo>
                    <a:pt x="580" y="173"/>
                  </a:lnTo>
                  <a:lnTo>
                    <a:pt x="574" y="160"/>
                  </a:lnTo>
                  <a:lnTo>
                    <a:pt x="558" y="132"/>
                  </a:lnTo>
                  <a:lnTo>
                    <a:pt x="530" y="99"/>
                  </a:lnTo>
                  <a:lnTo>
                    <a:pt x="509" y="78"/>
                  </a:lnTo>
                  <a:lnTo>
                    <a:pt x="487" y="59"/>
                  </a:lnTo>
                  <a:lnTo>
                    <a:pt x="476" y="50"/>
                  </a:lnTo>
                  <a:lnTo>
                    <a:pt x="463" y="43"/>
                  </a:lnTo>
                  <a:lnTo>
                    <a:pt x="452" y="35"/>
                  </a:lnTo>
                  <a:lnTo>
                    <a:pt x="437" y="28"/>
                  </a:lnTo>
                  <a:lnTo>
                    <a:pt x="422" y="22"/>
                  </a:lnTo>
                  <a:lnTo>
                    <a:pt x="409" y="16"/>
                  </a:lnTo>
                  <a:lnTo>
                    <a:pt x="394" y="13"/>
                  </a:lnTo>
                  <a:lnTo>
                    <a:pt x="381" y="9"/>
                  </a:lnTo>
                  <a:lnTo>
                    <a:pt x="351" y="2"/>
                  </a:lnTo>
                  <a:lnTo>
                    <a:pt x="335" y="0"/>
                  </a:lnTo>
                  <a:lnTo>
                    <a:pt x="273" y="0"/>
                  </a:lnTo>
                  <a:lnTo>
                    <a:pt x="257" y="2"/>
                  </a:lnTo>
                  <a:lnTo>
                    <a:pt x="227" y="9"/>
                  </a:lnTo>
                  <a:lnTo>
                    <a:pt x="214" y="13"/>
                  </a:lnTo>
                  <a:lnTo>
                    <a:pt x="199" y="16"/>
                  </a:lnTo>
                  <a:lnTo>
                    <a:pt x="173" y="28"/>
                  </a:lnTo>
                  <a:lnTo>
                    <a:pt x="132" y="50"/>
                  </a:lnTo>
                  <a:lnTo>
                    <a:pt x="121" y="59"/>
                  </a:lnTo>
                  <a:lnTo>
                    <a:pt x="99" y="78"/>
                  </a:lnTo>
                  <a:lnTo>
                    <a:pt x="89" y="89"/>
                  </a:lnTo>
                  <a:lnTo>
                    <a:pt x="78" y="99"/>
                  </a:lnTo>
                  <a:lnTo>
                    <a:pt x="60" y="121"/>
                  </a:lnTo>
                  <a:lnTo>
                    <a:pt x="50" y="132"/>
                  </a:lnTo>
                  <a:lnTo>
                    <a:pt x="28" y="173"/>
                  </a:lnTo>
                  <a:lnTo>
                    <a:pt x="17" y="200"/>
                  </a:lnTo>
                  <a:lnTo>
                    <a:pt x="13" y="214"/>
                  </a:lnTo>
                  <a:lnTo>
                    <a:pt x="10" y="228"/>
                  </a:lnTo>
                  <a:lnTo>
                    <a:pt x="2" y="257"/>
                  </a:lnTo>
                  <a:lnTo>
                    <a:pt x="0" y="274"/>
                  </a:lnTo>
                  <a:lnTo>
                    <a:pt x="0" y="306"/>
                  </a:lnTo>
                  <a:lnTo>
                    <a:pt x="11" y="306"/>
                  </a:lnTo>
                  <a:lnTo>
                    <a:pt x="11" y="274"/>
                  </a:lnTo>
                  <a:lnTo>
                    <a:pt x="13" y="261"/>
                  </a:lnTo>
                  <a:lnTo>
                    <a:pt x="21" y="231"/>
                  </a:lnTo>
                  <a:lnTo>
                    <a:pt x="24" y="218"/>
                  </a:lnTo>
                  <a:lnTo>
                    <a:pt x="28" y="203"/>
                  </a:lnTo>
                  <a:lnTo>
                    <a:pt x="39" y="177"/>
                  </a:lnTo>
                  <a:lnTo>
                    <a:pt x="62" y="140"/>
                  </a:lnTo>
                  <a:lnTo>
                    <a:pt x="67" y="129"/>
                  </a:lnTo>
                  <a:lnTo>
                    <a:pt x="86" y="106"/>
                  </a:lnTo>
                  <a:lnTo>
                    <a:pt x="97" y="97"/>
                  </a:lnTo>
                  <a:lnTo>
                    <a:pt x="106" y="86"/>
                  </a:lnTo>
                  <a:lnTo>
                    <a:pt x="129" y="67"/>
                  </a:lnTo>
                  <a:lnTo>
                    <a:pt x="140" y="61"/>
                  </a:lnTo>
                  <a:lnTo>
                    <a:pt x="177" y="39"/>
                  </a:lnTo>
                  <a:lnTo>
                    <a:pt x="203" y="28"/>
                  </a:lnTo>
                  <a:lnTo>
                    <a:pt x="218" y="24"/>
                  </a:lnTo>
                  <a:lnTo>
                    <a:pt x="231" y="20"/>
                  </a:lnTo>
                  <a:lnTo>
                    <a:pt x="260" y="13"/>
                  </a:lnTo>
                  <a:lnTo>
                    <a:pt x="273" y="11"/>
                  </a:lnTo>
                  <a:lnTo>
                    <a:pt x="305" y="11"/>
                  </a:lnTo>
                  <a:lnTo>
                    <a:pt x="335" y="11"/>
                  </a:lnTo>
                  <a:lnTo>
                    <a:pt x="348" y="13"/>
                  </a:lnTo>
                  <a:lnTo>
                    <a:pt x="377" y="20"/>
                  </a:lnTo>
                  <a:lnTo>
                    <a:pt x="391" y="24"/>
                  </a:lnTo>
                  <a:lnTo>
                    <a:pt x="405" y="28"/>
                  </a:lnTo>
                  <a:lnTo>
                    <a:pt x="418" y="33"/>
                  </a:lnTo>
                  <a:lnTo>
                    <a:pt x="433" y="39"/>
                  </a:lnTo>
                  <a:lnTo>
                    <a:pt x="444" y="46"/>
                  </a:lnTo>
                  <a:lnTo>
                    <a:pt x="456" y="54"/>
                  </a:lnTo>
                  <a:lnTo>
                    <a:pt x="469" y="61"/>
                  </a:lnTo>
                  <a:lnTo>
                    <a:pt x="480" y="67"/>
                  </a:lnTo>
                  <a:lnTo>
                    <a:pt x="502" y="86"/>
                  </a:lnTo>
                  <a:lnTo>
                    <a:pt x="522" y="106"/>
                  </a:lnTo>
                  <a:lnTo>
                    <a:pt x="550" y="140"/>
                  </a:lnTo>
                  <a:lnTo>
                    <a:pt x="563" y="164"/>
                  </a:lnTo>
                  <a:lnTo>
                    <a:pt x="569" y="177"/>
                  </a:lnTo>
                  <a:lnTo>
                    <a:pt x="576" y="190"/>
                  </a:lnTo>
                  <a:lnTo>
                    <a:pt x="582" y="203"/>
                  </a:lnTo>
                  <a:lnTo>
                    <a:pt x="586" y="218"/>
                  </a:lnTo>
                  <a:lnTo>
                    <a:pt x="589" y="231"/>
                  </a:lnTo>
                  <a:lnTo>
                    <a:pt x="597" y="261"/>
                  </a:lnTo>
                  <a:lnTo>
                    <a:pt x="599" y="274"/>
                  </a:lnTo>
                  <a:lnTo>
                    <a:pt x="599" y="289"/>
                  </a:lnTo>
                  <a:lnTo>
                    <a:pt x="600" y="306"/>
                  </a:lnTo>
                  <a:lnTo>
                    <a:pt x="599" y="321"/>
                  </a:lnTo>
                  <a:lnTo>
                    <a:pt x="599" y="336"/>
                  </a:lnTo>
                  <a:lnTo>
                    <a:pt x="597" y="349"/>
                  </a:lnTo>
                  <a:lnTo>
                    <a:pt x="589" y="379"/>
                  </a:lnTo>
                  <a:lnTo>
                    <a:pt x="586" y="392"/>
                  </a:lnTo>
                  <a:lnTo>
                    <a:pt x="582" y="407"/>
                  </a:lnTo>
                  <a:lnTo>
                    <a:pt x="576" y="420"/>
                  </a:lnTo>
                  <a:lnTo>
                    <a:pt x="569" y="433"/>
                  </a:lnTo>
                  <a:lnTo>
                    <a:pt x="563" y="446"/>
                  </a:lnTo>
                  <a:lnTo>
                    <a:pt x="550" y="470"/>
                  </a:lnTo>
                  <a:lnTo>
                    <a:pt x="522" y="504"/>
                  </a:lnTo>
                  <a:lnTo>
                    <a:pt x="502" y="525"/>
                  </a:lnTo>
                  <a:lnTo>
                    <a:pt x="480" y="543"/>
                  </a:lnTo>
                  <a:lnTo>
                    <a:pt x="469" y="549"/>
                  </a:lnTo>
                  <a:lnTo>
                    <a:pt x="456" y="556"/>
                  </a:lnTo>
                  <a:lnTo>
                    <a:pt x="444" y="564"/>
                  </a:lnTo>
                  <a:lnTo>
                    <a:pt x="433" y="571"/>
                  </a:lnTo>
                  <a:lnTo>
                    <a:pt x="418" y="577"/>
                  </a:lnTo>
                  <a:lnTo>
                    <a:pt x="405" y="582"/>
                  </a:lnTo>
                  <a:lnTo>
                    <a:pt x="391" y="586"/>
                  </a:lnTo>
                  <a:lnTo>
                    <a:pt x="377" y="590"/>
                  </a:lnTo>
                  <a:lnTo>
                    <a:pt x="348" y="597"/>
                  </a:lnTo>
                  <a:lnTo>
                    <a:pt x="335" y="599"/>
                  </a:lnTo>
                  <a:lnTo>
                    <a:pt x="320" y="599"/>
                  </a:lnTo>
                  <a:lnTo>
                    <a:pt x="305" y="601"/>
                  </a:lnTo>
                  <a:lnTo>
                    <a:pt x="288" y="599"/>
                  </a:lnTo>
                  <a:lnTo>
                    <a:pt x="273" y="599"/>
                  </a:lnTo>
                  <a:lnTo>
                    <a:pt x="260" y="597"/>
                  </a:lnTo>
                  <a:lnTo>
                    <a:pt x="231" y="590"/>
                  </a:lnTo>
                  <a:lnTo>
                    <a:pt x="218" y="586"/>
                  </a:lnTo>
                  <a:lnTo>
                    <a:pt x="203" y="582"/>
                  </a:lnTo>
                  <a:lnTo>
                    <a:pt x="177" y="571"/>
                  </a:lnTo>
                  <a:lnTo>
                    <a:pt x="140" y="549"/>
                  </a:lnTo>
                  <a:lnTo>
                    <a:pt x="129" y="543"/>
                  </a:lnTo>
                  <a:lnTo>
                    <a:pt x="106" y="525"/>
                  </a:lnTo>
                  <a:lnTo>
                    <a:pt x="97" y="513"/>
                  </a:lnTo>
                  <a:lnTo>
                    <a:pt x="86" y="504"/>
                  </a:lnTo>
                  <a:lnTo>
                    <a:pt x="67" y="482"/>
                  </a:lnTo>
                  <a:lnTo>
                    <a:pt x="62" y="470"/>
                  </a:lnTo>
                  <a:lnTo>
                    <a:pt x="39" y="433"/>
                  </a:lnTo>
                  <a:lnTo>
                    <a:pt x="28" y="407"/>
                  </a:lnTo>
                  <a:lnTo>
                    <a:pt x="24" y="392"/>
                  </a:lnTo>
                  <a:lnTo>
                    <a:pt x="21" y="379"/>
                  </a:lnTo>
                  <a:lnTo>
                    <a:pt x="13" y="349"/>
                  </a:lnTo>
                  <a:lnTo>
                    <a:pt x="11" y="336"/>
                  </a:lnTo>
                  <a:lnTo>
                    <a:pt x="11" y="306"/>
                  </a:lnTo>
                  <a:lnTo>
                    <a:pt x="0" y="3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3" name="Freeform 23"/>
            <p:cNvSpPr>
              <a:spLocks/>
            </p:cNvSpPr>
            <p:nvPr/>
          </p:nvSpPr>
          <p:spPr bwMode="auto">
            <a:xfrm>
              <a:off x="3512" y="1383"/>
              <a:ext cx="255" cy="185"/>
            </a:xfrm>
            <a:custGeom>
              <a:avLst/>
              <a:gdLst>
                <a:gd name="T0" fmla="*/ 245 w 255"/>
                <a:gd name="T1" fmla="*/ 183 h 185"/>
                <a:gd name="T2" fmla="*/ 247 w 255"/>
                <a:gd name="T3" fmla="*/ 185 h 185"/>
                <a:gd name="T4" fmla="*/ 251 w 255"/>
                <a:gd name="T5" fmla="*/ 185 h 185"/>
                <a:gd name="T6" fmla="*/ 255 w 255"/>
                <a:gd name="T7" fmla="*/ 181 h 185"/>
                <a:gd name="T8" fmla="*/ 255 w 255"/>
                <a:gd name="T9" fmla="*/ 177 h 185"/>
                <a:gd name="T10" fmla="*/ 253 w 255"/>
                <a:gd name="T11" fmla="*/ 175 h 185"/>
                <a:gd name="T12" fmla="*/ 9 w 255"/>
                <a:gd name="T13" fmla="*/ 2 h 185"/>
                <a:gd name="T14" fmla="*/ 7 w 255"/>
                <a:gd name="T15" fmla="*/ 0 h 185"/>
                <a:gd name="T16" fmla="*/ 4 w 255"/>
                <a:gd name="T17" fmla="*/ 0 h 185"/>
                <a:gd name="T18" fmla="*/ 0 w 255"/>
                <a:gd name="T19" fmla="*/ 4 h 185"/>
                <a:gd name="T20" fmla="*/ 0 w 255"/>
                <a:gd name="T21" fmla="*/ 7 h 185"/>
                <a:gd name="T22" fmla="*/ 2 w 255"/>
                <a:gd name="T23" fmla="*/ 9 h 185"/>
                <a:gd name="T24" fmla="*/ 245 w 255"/>
                <a:gd name="T25" fmla="*/ 18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185">
                  <a:moveTo>
                    <a:pt x="245" y="183"/>
                  </a:moveTo>
                  <a:lnTo>
                    <a:pt x="247" y="185"/>
                  </a:lnTo>
                  <a:lnTo>
                    <a:pt x="251" y="185"/>
                  </a:lnTo>
                  <a:lnTo>
                    <a:pt x="255" y="181"/>
                  </a:lnTo>
                  <a:lnTo>
                    <a:pt x="255" y="177"/>
                  </a:lnTo>
                  <a:lnTo>
                    <a:pt x="253" y="175"/>
                  </a:lnTo>
                  <a:lnTo>
                    <a:pt x="9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" y="9"/>
                  </a:lnTo>
                  <a:lnTo>
                    <a:pt x="245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4" name="Freeform 24"/>
            <p:cNvSpPr>
              <a:spLocks/>
            </p:cNvSpPr>
            <p:nvPr/>
          </p:nvSpPr>
          <p:spPr bwMode="auto">
            <a:xfrm>
              <a:off x="3518" y="1388"/>
              <a:ext cx="54" cy="47"/>
            </a:xfrm>
            <a:custGeom>
              <a:avLst/>
              <a:gdLst>
                <a:gd name="T0" fmla="*/ 31 w 54"/>
                <a:gd name="T1" fmla="*/ 47 h 47"/>
                <a:gd name="T2" fmla="*/ 0 w 54"/>
                <a:gd name="T3" fmla="*/ 0 h 47"/>
                <a:gd name="T4" fmla="*/ 54 w 54"/>
                <a:gd name="T5" fmla="*/ 14 h 47"/>
                <a:gd name="T6" fmla="*/ 22 w 54"/>
                <a:gd name="T7" fmla="*/ 15 h 47"/>
                <a:gd name="T8" fmla="*/ 31 w 5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31" y="47"/>
                  </a:moveTo>
                  <a:lnTo>
                    <a:pt x="0" y="0"/>
                  </a:lnTo>
                  <a:lnTo>
                    <a:pt x="54" y="14"/>
                  </a:lnTo>
                  <a:lnTo>
                    <a:pt x="22" y="15"/>
                  </a:lnTo>
                  <a:lnTo>
                    <a:pt x="3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5" name="Freeform 25"/>
            <p:cNvSpPr>
              <a:spLocks/>
            </p:cNvSpPr>
            <p:nvPr/>
          </p:nvSpPr>
          <p:spPr bwMode="auto">
            <a:xfrm>
              <a:off x="3512" y="1383"/>
              <a:ext cx="65" cy="58"/>
            </a:xfrm>
            <a:custGeom>
              <a:avLst/>
              <a:gdLst>
                <a:gd name="T0" fmla="*/ 32 w 65"/>
                <a:gd name="T1" fmla="*/ 54 h 58"/>
                <a:gd name="T2" fmla="*/ 41 w 65"/>
                <a:gd name="T3" fmla="*/ 48 h 58"/>
                <a:gd name="T4" fmla="*/ 9 w 65"/>
                <a:gd name="T5" fmla="*/ 2 h 58"/>
                <a:gd name="T6" fmla="*/ 4 w 65"/>
                <a:gd name="T7" fmla="*/ 11 h 58"/>
                <a:gd name="T8" fmla="*/ 58 w 65"/>
                <a:gd name="T9" fmla="*/ 24 h 58"/>
                <a:gd name="T10" fmla="*/ 60 w 65"/>
                <a:gd name="T11" fmla="*/ 13 h 58"/>
                <a:gd name="T12" fmla="*/ 28 w 65"/>
                <a:gd name="T13" fmla="*/ 15 h 58"/>
                <a:gd name="T14" fmla="*/ 24 w 65"/>
                <a:gd name="T15" fmla="*/ 15 h 58"/>
                <a:gd name="T16" fmla="*/ 24 w 65"/>
                <a:gd name="T17" fmla="*/ 17 h 58"/>
                <a:gd name="T18" fmla="*/ 22 w 65"/>
                <a:gd name="T19" fmla="*/ 19 h 58"/>
                <a:gd name="T20" fmla="*/ 22 w 65"/>
                <a:gd name="T21" fmla="*/ 22 h 58"/>
                <a:gd name="T22" fmla="*/ 32 w 65"/>
                <a:gd name="T23" fmla="*/ 54 h 58"/>
                <a:gd name="T24" fmla="*/ 43 w 65"/>
                <a:gd name="T25" fmla="*/ 50 h 58"/>
                <a:gd name="T26" fmla="*/ 33 w 65"/>
                <a:gd name="T27" fmla="*/ 19 h 58"/>
                <a:gd name="T28" fmla="*/ 28 w 65"/>
                <a:gd name="T29" fmla="*/ 26 h 58"/>
                <a:gd name="T30" fmla="*/ 60 w 65"/>
                <a:gd name="T31" fmla="*/ 24 h 58"/>
                <a:gd name="T32" fmla="*/ 61 w 65"/>
                <a:gd name="T33" fmla="*/ 24 h 58"/>
                <a:gd name="T34" fmla="*/ 63 w 65"/>
                <a:gd name="T35" fmla="*/ 24 h 58"/>
                <a:gd name="T36" fmla="*/ 63 w 65"/>
                <a:gd name="T37" fmla="*/ 22 h 58"/>
                <a:gd name="T38" fmla="*/ 65 w 65"/>
                <a:gd name="T39" fmla="*/ 20 h 58"/>
                <a:gd name="T40" fmla="*/ 65 w 65"/>
                <a:gd name="T41" fmla="*/ 19 h 58"/>
                <a:gd name="T42" fmla="*/ 65 w 65"/>
                <a:gd name="T43" fmla="*/ 17 h 58"/>
                <a:gd name="T44" fmla="*/ 65 w 65"/>
                <a:gd name="T45" fmla="*/ 15 h 58"/>
                <a:gd name="T46" fmla="*/ 63 w 65"/>
                <a:gd name="T47" fmla="*/ 15 h 58"/>
                <a:gd name="T48" fmla="*/ 61 w 65"/>
                <a:gd name="T49" fmla="*/ 13 h 58"/>
                <a:gd name="T50" fmla="*/ 7 w 65"/>
                <a:gd name="T51" fmla="*/ 0 h 58"/>
                <a:gd name="T52" fmla="*/ 6 w 65"/>
                <a:gd name="T53" fmla="*/ 0 h 58"/>
                <a:gd name="T54" fmla="*/ 4 w 65"/>
                <a:gd name="T55" fmla="*/ 0 h 58"/>
                <a:gd name="T56" fmla="*/ 2 w 65"/>
                <a:gd name="T57" fmla="*/ 2 h 58"/>
                <a:gd name="T58" fmla="*/ 0 w 65"/>
                <a:gd name="T59" fmla="*/ 4 h 58"/>
                <a:gd name="T60" fmla="*/ 0 w 65"/>
                <a:gd name="T61" fmla="*/ 5 h 58"/>
                <a:gd name="T62" fmla="*/ 0 w 65"/>
                <a:gd name="T63" fmla="*/ 7 h 58"/>
                <a:gd name="T64" fmla="*/ 2 w 65"/>
                <a:gd name="T65" fmla="*/ 9 h 58"/>
                <a:gd name="T66" fmla="*/ 33 w 65"/>
                <a:gd name="T67" fmla="*/ 56 h 58"/>
                <a:gd name="T68" fmla="*/ 35 w 65"/>
                <a:gd name="T69" fmla="*/ 58 h 58"/>
                <a:gd name="T70" fmla="*/ 37 w 65"/>
                <a:gd name="T71" fmla="*/ 58 h 58"/>
                <a:gd name="T72" fmla="*/ 39 w 65"/>
                <a:gd name="T73" fmla="*/ 58 h 58"/>
                <a:gd name="T74" fmla="*/ 41 w 65"/>
                <a:gd name="T75" fmla="*/ 58 h 58"/>
                <a:gd name="T76" fmla="*/ 41 w 65"/>
                <a:gd name="T77" fmla="*/ 56 h 58"/>
                <a:gd name="T78" fmla="*/ 43 w 65"/>
                <a:gd name="T79" fmla="*/ 54 h 58"/>
                <a:gd name="T80" fmla="*/ 43 w 65"/>
                <a:gd name="T81" fmla="*/ 52 h 58"/>
                <a:gd name="T82" fmla="*/ 43 w 65"/>
                <a:gd name="T83" fmla="*/ 50 h 58"/>
                <a:gd name="T84" fmla="*/ 32 w 65"/>
                <a:gd name="T8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" h="58">
                  <a:moveTo>
                    <a:pt x="32" y="54"/>
                  </a:moveTo>
                  <a:lnTo>
                    <a:pt x="41" y="48"/>
                  </a:lnTo>
                  <a:lnTo>
                    <a:pt x="9" y="2"/>
                  </a:lnTo>
                  <a:lnTo>
                    <a:pt x="4" y="11"/>
                  </a:lnTo>
                  <a:lnTo>
                    <a:pt x="58" y="24"/>
                  </a:lnTo>
                  <a:lnTo>
                    <a:pt x="60" y="13"/>
                  </a:lnTo>
                  <a:lnTo>
                    <a:pt x="28" y="15"/>
                  </a:lnTo>
                  <a:lnTo>
                    <a:pt x="24" y="15"/>
                  </a:lnTo>
                  <a:lnTo>
                    <a:pt x="24" y="17"/>
                  </a:lnTo>
                  <a:lnTo>
                    <a:pt x="22" y="19"/>
                  </a:lnTo>
                  <a:lnTo>
                    <a:pt x="22" y="22"/>
                  </a:lnTo>
                  <a:lnTo>
                    <a:pt x="32" y="54"/>
                  </a:lnTo>
                  <a:lnTo>
                    <a:pt x="43" y="50"/>
                  </a:lnTo>
                  <a:lnTo>
                    <a:pt x="33" y="19"/>
                  </a:lnTo>
                  <a:lnTo>
                    <a:pt x="28" y="26"/>
                  </a:lnTo>
                  <a:lnTo>
                    <a:pt x="60" y="24"/>
                  </a:lnTo>
                  <a:lnTo>
                    <a:pt x="61" y="24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3" y="15"/>
                  </a:lnTo>
                  <a:lnTo>
                    <a:pt x="61" y="13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33" y="56"/>
                  </a:lnTo>
                  <a:lnTo>
                    <a:pt x="35" y="58"/>
                  </a:lnTo>
                  <a:lnTo>
                    <a:pt x="37" y="58"/>
                  </a:lnTo>
                  <a:lnTo>
                    <a:pt x="39" y="58"/>
                  </a:lnTo>
                  <a:lnTo>
                    <a:pt x="41" y="58"/>
                  </a:lnTo>
                  <a:lnTo>
                    <a:pt x="41" y="56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32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4809" y="1838"/>
              <a:ext cx="112" cy="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3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grpSp>
          <p:nvGrpSpPr>
            <p:cNvPr id="66587" name="Group 27"/>
            <p:cNvGrpSpPr>
              <a:grpSpLocks/>
            </p:cNvGrpSpPr>
            <p:nvPr/>
          </p:nvGrpSpPr>
          <p:grpSpPr bwMode="auto">
            <a:xfrm>
              <a:off x="4007" y="1114"/>
              <a:ext cx="157" cy="256"/>
              <a:chOff x="4007" y="1114"/>
              <a:chExt cx="157" cy="256"/>
            </a:xfrm>
          </p:grpSpPr>
          <p:sp>
            <p:nvSpPr>
              <p:cNvPr id="66588" name="Rectangle 28"/>
              <p:cNvSpPr>
                <a:spLocks noChangeArrowheads="1"/>
              </p:cNvSpPr>
              <p:nvPr/>
            </p:nvSpPr>
            <p:spPr bwMode="auto">
              <a:xfrm>
                <a:off x="4100" y="1216"/>
                <a:ext cx="6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66589" name="Rectangle 29"/>
              <p:cNvSpPr>
                <a:spLocks noChangeArrowheads="1"/>
              </p:cNvSpPr>
              <p:nvPr/>
            </p:nvSpPr>
            <p:spPr bwMode="auto">
              <a:xfrm>
                <a:off x="4007" y="1114"/>
                <a:ext cx="11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grpSp>
          <p:nvGrpSpPr>
            <p:cNvPr id="66590" name="Group 30"/>
            <p:cNvGrpSpPr>
              <a:grpSpLocks/>
            </p:cNvGrpSpPr>
            <p:nvPr/>
          </p:nvGrpSpPr>
          <p:grpSpPr bwMode="auto">
            <a:xfrm>
              <a:off x="4114" y="1863"/>
              <a:ext cx="156" cy="256"/>
              <a:chOff x="4114" y="1863"/>
              <a:chExt cx="156" cy="256"/>
            </a:xfrm>
          </p:grpSpPr>
          <p:sp>
            <p:nvSpPr>
              <p:cNvPr id="66591" name="Rectangle 31"/>
              <p:cNvSpPr>
                <a:spLocks noChangeArrowheads="1"/>
              </p:cNvSpPr>
              <p:nvPr/>
            </p:nvSpPr>
            <p:spPr bwMode="auto">
              <a:xfrm>
                <a:off x="4206" y="1965"/>
                <a:ext cx="6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6592" name="Rectangle 32"/>
              <p:cNvSpPr>
                <a:spLocks noChangeArrowheads="1"/>
              </p:cNvSpPr>
              <p:nvPr/>
            </p:nvSpPr>
            <p:spPr bwMode="auto">
              <a:xfrm>
                <a:off x="4114" y="1863"/>
                <a:ext cx="11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4292" y="961"/>
              <a:ext cx="78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500" b="0" i="1">
                  <a:solidFill>
                    <a:srgbClr val="000000"/>
                  </a:solidFill>
                </a:rPr>
                <a:t>r</a:t>
              </a:r>
              <a:endParaRPr lang="en-US" b="0"/>
            </a:p>
          </p:txBody>
        </p:sp>
        <p:grpSp>
          <p:nvGrpSpPr>
            <p:cNvPr id="66594" name="Group 34"/>
            <p:cNvGrpSpPr>
              <a:grpSpLocks/>
            </p:cNvGrpSpPr>
            <p:nvPr/>
          </p:nvGrpSpPr>
          <p:grpSpPr bwMode="auto">
            <a:xfrm>
              <a:off x="3356" y="1239"/>
              <a:ext cx="110" cy="256"/>
              <a:chOff x="3356" y="1239"/>
              <a:chExt cx="110" cy="256"/>
            </a:xfrm>
          </p:grpSpPr>
          <p:sp>
            <p:nvSpPr>
              <p:cNvPr id="66595" name="Rectangle 35"/>
              <p:cNvSpPr>
                <a:spLocks noChangeArrowheads="1"/>
              </p:cNvSpPr>
              <p:nvPr/>
            </p:nvSpPr>
            <p:spPr bwMode="auto">
              <a:xfrm>
                <a:off x="3402" y="1341"/>
                <a:ext cx="6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6596" name="Rectangle 36"/>
              <p:cNvSpPr>
                <a:spLocks noChangeArrowheads="1"/>
              </p:cNvSpPr>
              <p:nvPr/>
            </p:nvSpPr>
            <p:spPr bwMode="auto">
              <a:xfrm>
                <a:off x="3356" y="1239"/>
                <a:ext cx="72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r</a:t>
                </a:r>
                <a:endParaRPr lang="en-US"/>
              </a:p>
            </p:txBody>
          </p:sp>
        </p:grpSp>
        <p:sp>
          <p:nvSpPr>
            <p:cNvPr id="66597" name="Rectangle 37"/>
            <p:cNvSpPr>
              <a:spLocks noChangeArrowheads="1"/>
            </p:cNvSpPr>
            <p:nvPr/>
          </p:nvSpPr>
          <p:spPr bwMode="auto">
            <a:xfrm>
              <a:off x="4387" y="1271"/>
              <a:ext cx="1013" cy="562"/>
            </a:xfrm>
            <a:prstGeom prst="rect">
              <a:avLst/>
            </a:prstGeom>
            <a:solidFill>
              <a:srgbClr val="FF808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598" name="Freeform 38"/>
            <p:cNvSpPr>
              <a:spLocks/>
            </p:cNvSpPr>
            <p:nvPr/>
          </p:nvSpPr>
          <p:spPr bwMode="auto">
            <a:xfrm>
              <a:off x="4382" y="1265"/>
              <a:ext cx="1022" cy="572"/>
            </a:xfrm>
            <a:custGeom>
              <a:avLst/>
              <a:gdLst>
                <a:gd name="T0" fmla="*/ 5 w 1022"/>
                <a:gd name="T1" fmla="*/ 0 h 572"/>
                <a:gd name="T2" fmla="*/ 3 w 1022"/>
                <a:gd name="T3" fmla="*/ 0 h 572"/>
                <a:gd name="T4" fmla="*/ 0 w 1022"/>
                <a:gd name="T5" fmla="*/ 4 h 572"/>
                <a:gd name="T6" fmla="*/ 0 w 1022"/>
                <a:gd name="T7" fmla="*/ 570 h 572"/>
                <a:gd name="T8" fmla="*/ 1 w 1022"/>
                <a:gd name="T9" fmla="*/ 570 h 572"/>
                <a:gd name="T10" fmla="*/ 3 w 1022"/>
                <a:gd name="T11" fmla="*/ 572 h 572"/>
                <a:gd name="T12" fmla="*/ 1020 w 1022"/>
                <a:gd name="T13" fmla="*/ 572 h 572"/>
                <a:gd name="T14" fmla="*/ 1020 w 1022"/>
                <a:gd name="T15" fmla="*/ 570 h 572"/>
                <a:gd name="T16" fmla="*/ 1022 w 1022"/>
                <a:gd name="T17" fmla="*/ 570 h 572"/>
                <a:gd name="T18" fmla="*/ 1022 w 1022"/>
                <a:gd name="T19" fmla="*/ 4 h 572"/>
                <a:gd name="T20" fmla="*/ 1020 w 1022"/>
                <a:gd name="T21" fmla="*/ 2 h 572"/>
                <a:gd name="T22" fmla="*/ 1020 w 1022"/>
                <a:gd name="T23" fmla="*/ 0 h 572"/>
                <a:gd name="T24" fmla="*/ 1016 w 1022"/>
                <a:gd name="T25" fmla="*/ 0 h 572"/>
                <a:gd name="T26" fmla="*/ 5 w 1022"/>
                <a:gd name="T27" fmla="*/ 0 h 572"/>
                <a:gd name="T28" fmla="*/ 5 w 1022"/>
                <a:gd name="T29" fmla="*/ 11 h 572"/>
                <a:gd name="T30" fmla="*/ 1016 w 1022"/>
                <a:gd name="T31" fmla="*/ 11 h 572"/>
                <a:gd name="T32" fmla="*/ 1010 w 1022"/>
                <a:gd name="T33" fmla="*/ 6 h 572"/>
                <a:gd name="T34" fmla="*/ 1010 w 1022"/>
                <a:gd name="T35" fmla="*/ 566 h 572"/>
                <a:gd name="T36" fmla="*/ 1016 w 1022"/>
                <a:gd name="T37" fmla="*/ 561 h 572"/>
                <a:gd name="T38" fmla="*/ 5 w 1022"/>
                <a:gd name="T39" fmla="*/ 561 h 572"/>
                <a:gd name="T40" fmla="*/ 11 w 1022"/>
                <a:gd name="T41" fmla="*/ 566 h 572"/>
                <a:gd name="T42" fmla="*/ 11 w 1022"/>
                <a:gd name="T43" fmla="*/ 6 h 572"/>
                <a:gd name="T44" fmla="*/ 5 w 1022"/>
                <a:gd name="T45" fmla="*/ 11 h 572"/>
                <a:gd name="T46" fmla="*/ 5 w 1022"/>
                <a:gd name="T47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2" h="57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570"/>
                  </a:lnTo>
                  <a:lnTo>
                    <a:pt x="1" y="570"/>
                  </a:lnTo>
                  <a:lnTo>
                    <a:pt x="3" y="572"/>
                  </a:lnTo>
                  <a:lnTo>
                    <a:pt x="1020" y="572"/>
                  </a:lnTo>
                  <a:lnTo>
                    <a:pt x="1020" y="570"/>
                  </a:lnTo>
                  <a:lnTo>
                    <a:pt x="1022" y="570"/>
                  </a:lnTo>
                  <a:lnTo>
                    <a:pt x="1022" y="4"/>
                  </a:lnTo>
                  <a:lnTo>
                    <a:pt x="1020" y="2"/>
                  </a:lnTo>
                  <a:lnTo>
                    <a:pt x="1020" y="0"/>
                  </a:lnTo>
                  <a:lnTo>
                    <a:pt x="1016" y="0"/>
                  </a:lnTo>
                  <a:lnTo>
                    <a:pt x="5" y="0"/>
                  </a:lnTo>
                  <a:lnTo>
                    <a:pt x="5" y="11"/>
                  </a:lnTo>
                  <a:lnTo>
                    <a:pt x="1016" y="11"/>
                  </a:lnTo>
                  <a:lnTo>
                    <a:pt x="1010" y="6"/>
                  </a:lnTo>
                  <a:lnTo>
                    <a:pt x="1010" y="566"/>
                  </a:lnTo>
                  <a:lnTo>
                    <a:pt x="1016" y="561"/>
                  </a:lnTo>
                  <a:lnTo>
                    <a:pt x="5" y="561"/>
                  </a:lnTo>
                  <a:lnTo>
                    <a:pt x="11" y="566"/>
                  </a:lnTo>
                  <a:lnTo>
                    <a:pt x="11" y="6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599" name="Freeform 39"/>
            <p:cNvSpPr>
              <a:spLocks/>
            </p:cNvSpPr>
            <p:nvPr/>
          </p:nvSpPr>
          <p:spPr bwMode="auto">
            <a:xfrm>
              <a:off x="4382" y="1545"/>
              <a:ext cx="290" cy="12"/>
            </a:xfrm>
            <a:custGeom>
              <a:avLst/>
              <a:gdLst>
                <a:gd name="T0" fmla="*/ 5 w 290"/>
                <a:gd name="T1" fmla="*/ 0 h 12"/>
                <a:gd name="T2" fmla="*/ 3 w 290"/>
                <a:gd name="T3" fmla="*/ 0 h 12"/>
                <a:gd name="T4" fmla="*/ 0 w 290"/>
                <a:gd name="T5" fmla="*/ 4 h 12"/>
                <a:gd name="T6" fmla="*/ 0 w 290"/>
                <a:gd name="T7" fmla="*/ 10 h 12"/>
                <a:gd name="T8" fmla="*/ 1 w 290"/>
                <a:gd name="T9" fmla="*/ 10 h 12"/>
                <a:gd name="T10" fmla="*/ 3 w 290"/>
                <a:gd name="T11" fmla="*/ 12 h 12"/>
                <a:gd name="T12" fmla="*/ 288 w 290"/>
                <a:gd name="T13" fmla="*/ 12 h 12"/>
                <a:gd name="T14" fmla="*/ 288 w 290"/>
                <a:gd name="T15" fmla="*/ 10 h 12"/>
                <a:gd name="T16" fmla="*/ 290 w 290"/>
                <a:gd name="T17" fmla="*/ 10 h 12"/>
                <a:gd name="T18" fmla="*/ 290 w 290"/>
                <a:gd name="T19" fmla="*/ 4 h 12"/>
                <a:gd name="T20" fmla="*/ 288 w 290"/>
                <a:gd name="T21" fmla="*/ 2 h 12"/>
                <a:gd name="T22" fmla="*/ 288 w 290"/>
                <a:gd name="T23" fmla="*/ 0 h 12"/>
                <a:gd name="T24" fmla="*/ 284 w 290"/>
                <a:gd name="T25" fmla="*/ 0 h 12"/>
                <a:gd name="T26" fmla="*/ 5 w 290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0" h="1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288" y="12"/>
                  </a:lnTo>
                  <a:lnTo>
                    <a:pt x="288" y="10"/>
                  </a:lnTo>
                  <a:lnTo>
                    <a:pt x="290" y="10"/>
                  </a:lnTo>
                  <a:lnTo>
                    <a:pt x="290" y="4"/>
                  </a:lnTo>
                  <a:lnTo>
                    <a:pt x="288" y="2"/>
                  </a:lnTo>
                  <a:lnTo>
                    <a:pt x="288" y="0"/>
                  </a:lnTo>
                  <a:lnTo>
                    <a:pt x="28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0" name="Freeform 40"/>
            <p:cNvSpPr>
              <a:spLocks/>
            </p:cNvSpPr>
            <p:nvPr/>
          </p:nvSpPr>
          <p:spPr bwMode="auto">
            <a:xfrm>
              <a:off x="4614" y="1530"/>
              <a:ext cx="52" cy="42"/>
            </a:xfrm>
            <a:custGeom>
              <a:avLst/>
              <a:gdLst>
                <a:gd name="T0" fmla="*/ 0 w 52"/>
                <a:gd name="T1" fmla="*/ 0 h 42"/>
                <a:gd name="T2" fmla="*/ 52 w 52"/>
                <a:gd name="T3" fmla="*/ 21 h 42"/>
                <a:gd name="T4" fmla="*/ 0 w 52"/>
                <a:gd name="T5" fmla="*/ 42 h 42"/>
                <a:gd name="T6" fmla="*/ 26 w 52"/>
                <a:gd name="T7" fmla="*/ 21 h 42"/>
                <a:gd name="T8" fmla="*/ 0 w 5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2">
                  <a:moveTo>
                    <a:pt x="0" y="0"/>
                  </a:moveTo>
                  <a:lnTo>
                    <a:pt x="52" y="21"/>
                  </a:lnTo>
                  <a:lnTo>
                    <a:pt x="0" y="42"/>
                  </a:lnTo>
                  <a:lnTo>
                    <a:pt x="26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1" name="Freeform 41"/>
            <p:cNvSpPr>
              <a:spLocks/>
            </p:cNvSpPr>
            <p:nvPr/>
          </p:nvSpPr>
          <p:spPr bwMode="auto">
            <a:xfrm>
              <a:off x="4608" y="1525"/>
              <a:ext cx="64" cy="52"/>
            </a:xfrm>
            <a:custGeom>
              <a:avLst/>
              <a:gdLst>
                <a:gd name="T0" fmla="*/ 10 w 64"/>
                <a:gd name="T1" fmla="*/ 2 h 52"/>
                <a:gd name="T2" fmla="*/ 4 w 64"/>
                <a:gd name="T3" fmla="*/ 11 h 52"/>
                <a:gd name="T4" fmla="*/ 56 w 64"/>
                <a:gd name="T5" fmla="*/ 32 h 52"/>
                <a:gd name="T6" fmla="*/ 56 w 64"/>
                <a:gd name="T7" fmla="*/ 20 h 52"/>
                <a:gd name="T8" fmla="*/ 4 w 64"/>
                <a:gd name="T9" fmla="*/ 41 h 52"/>
                <a:gd name="T10" fmla="*/ 10 w 64"/>
                <a:gd name="T11" fmla="*/ 50 h 52"/>
                <a:gd name="T12" fmla="*/ 36 w 64"/>
                <a:gd name="T13" fmla="*/ 30 h 52"/>
                <a:gd name="T14" fmla="*/ 37 w 64"/>
                <a:gd name="T15" fmla="*/ 28 h 52"/>
                <a:gd name="T16" fmla="*/ 37 w 64"/>
                <a:gd name="T17" fmla="*/ 24 h 52"/>
                <a:gd name="T18" fmla="*/ 36 w 64"/>
                <a:gd name="T19" fmla="*/ 22 h 52"/>
                <a:gd name="T20" fmla="*/ 10 w 64"/>
                <a:gd name="T21" fmla="*/ 2 h 52"/>
                <a:gd name="T22" fmla="*/ 2 w 64"/>
                <a:gd name="T23" fmla="*/ 9 h 52"/>
                <a:gd name="T24" fmla="*/ 28 w 64"/>
                <a:gd name="T25" fmla="*/ 30 h 52"/>
                <a:gd name="T26" fmla="*/ 28 w 64"/>
                <a:gd name="T27" fmla="*/ 22 h 52"/>
                <a:gd name="T28" fmla="*/ 2 w 64"/>
                <a:gd name="T29" fmla="*/ 43 h 52"/>
                <a:gd name="T30" fmla="*/ 0 w 64"/>
                <a:gd name="T31" fmla="*/ 45 h 52"/>
                <a:gd name="T32" fmla="*/ 0 w 64"/>
                <a:gd name="T33" fmla="*/ 47 h 52"/>
                <a:gd name="T34" fmla="*/ 0 w 64"/>
                <a:gd name="T35" fmla="*/ 48 h 52"/>
                <a:gd name="T36" fmla="*/ 2 w 64"/>
                <a:gd name="T37" fmla="*/ 50 h 52"/>
                <a:gd name="T38" fmla="*/ 4 w 64"/>
                <a:gd name="T39" fmla="*/ 52 h 52"/>
                <a:gd name="T40" fmla="*/ 6 w 64"/>
                <a:gd name="T41" fmla="*/ 52 h 52"/>
                <a:gd name="T42" fmla="*/ 8 w 64"/>
                <a:gd name="T43" fmla="*/ 52 h 52"/>
                <a:gd name="T44" fmla="*/ 60 w 64"/>
                <a:gd name="T45" fmla="*/ 32 h 52"/>
                <a:gd name="T46" fmla="*/ 62 w 64"/>
                <a:gd name="T47" fmla="*/ 30 h 52"/>
                <a:gd name="T48" fmla="*/ 64 w 64"/>
                <a:gd name="T49" fmla="*/ 28 h 52"/>
                <a:gd name="T50" fmla="*/ 64 w 64"/>
                <a:gd name="T51" fmla="*/ 26 h 52"/>
                <a:gd name="T52" fmla="*/ 64 w 64"/>
                <a:gd name="T53" fmla="*/ 24 h 52"/>
                <a:gd name="T54" fmla="*/ 62 w 64"/>
                <a:gd name="T55" fmla="*/ 22 h 52"/>
                <a:gd name="T56" fmla="*/ 60 w 64"/>
                <a:gd name="T57" fmla="*/ 20 h 52"/>
                <a:gd name="T58" fmla="*/ 8 w 64"/>
                <a:gd name="T59" fmla="*/ 0 h 52"/>
                <a:gd name="T60" fmla="*/ 6 w 64"/>
                <a:gd name="T61" fmla="*/ 0 h 52"/>
                <a:gd name="T62" fmla="*/ 4 w 64"/>
                <a:gd name="T63" fmla="*/ 0 h 52"/>
                <a:gd name="T64" fmla="*/ 2 w 64"/>
                <a:gd name="T65" fmla="*/ 2 h 52"/>
                <a:gd name="T66" fmla="*/ 0 w 64"/>
                <a:gd name="T67" fmla="*/ 4 h 52"/>
                <a:gd name="T68" fmla="*/ 0 w 64"/>
                <a:gd name="T69" fmla="*/ 5 h 52"/>
                <a:gd name="T70" fmla="*/ 0 w 64"/>
                <a:gd name="T71" fmla="*/ 7 h 52"/>
                <a:gd name="T72" fmla="*/ 2 w 64"/>
                <a:gd name="T73" fmla="*/ 9 h 52"/>
                <a:gd name="T74" fmla="*/ 10 w 64"/>
                <a:gd name="T75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52">
                  <a:moveTo>
                    <a:pt x="10" y="2"/>
                  </a:moveTo>
                  <a:lnTo>
                    <a:pt x="4" y="11"/>
                  </a:lnTo>
                  <a:lnTo>
                    <a:pt x="56" y="32"/>
                  </a:lnTo>
                  <a:lnTo>
                    <a:pt x="56" y="20"/>
                  </a:lnTo>
                  <a:lnTo>
                    <a:pt x="4" y="41"/>
                  </a:lnTo>
                  <a:lnTo>
                    <a:pt x="10" y="50"/>
                  </a:lnTo>
                  <a:lnTo>
                    <a:pt x="36" y="30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6" y="22"/>
                  </a:lnTo>
                  <a:lnTo>
                    <a:pt x="10" y="2"/>
                  </a:lnTo>
                  <a:lnTo>
                    <a:pt x="2" y="9"/>
                  </a:lnTo>
                  <a:lnTo>
                    <a:pt x="28" y="30"/>
                  </a:lnTo>
                  <a:lnTo>
                    <a:pt x="28" y="22"/>
                  </a:lnTo>
                  <a:lnTo>
                    <a:pt x="2" y="43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8" y="52"/>
                  </a:lnTo>
                  <a:lnTo>
                    <a:pt x="60" y="32"/>
                  </a:lnTo>
                  <a:lnTo>
                    <a:pt x="62" y="30"/>
                  </a:lnTo>
                  <a:lnTo>
                    <a:pt x="64" y="28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0" y="2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2" name="Freeform 42"/>
            <p:cNvSpPr>
              <a:spLocks/>
            </p:cNvSpPr>
            <p:nvPr/>
          </p:nvSpPr>
          <p:spPr bwMode="auto">
            <a:xfrm>
              <a:off x="4382" y="1161"/>
              <a:ext cx="11" cy="115"/>
            </a:xfrm>
            <a:custGeom>
              <a:avLst/>
              <a:gdLst>
                <a:gd name="T0" fmla="*/ 0 w 11"/>
                <a:gd name="T1" fmla="*/ 110 h 115"/>
                <a:gd name="T2" fmla="*/ 0 w 11"/>
                <a:gd name="T3" fmla="*/ 114 h 115"/>
                <a:gd name="T4" fmla="*/ 1 w 11"/>
                <a:gd name="T5" fmla="*/ 114 h 115"/>
                <a:gd name="T6" fmla="*/ 3 w 11"/>
                <a:gd name="T7" fmla="*/ 115 h 115"/>
                <a:gd name="T8" fmla="*/ 9 w 11"/>
                <a:gd name="T9" fmla="*/ 115 h 115"/>
                <a:gd name="T10" fmla="*/ 9 w 11"/>
                <a:gd name="T11" fmla="*/ 114 h 115"/>
                <a:gd name="T12" fmla="*/ 11 w 11"/>
                <a:gd name="T13" fmla="*/ 114 h 115"/>
                <a:gd name="T14" fmla="*/ 11 w 11"/>
                <a:gd name="T15" fmla="*/ 3 h 115"/>
                <a:gd name="T16" fmla="*/ 9 w 11"/>
                <a:gd name="T17" fmla="*/ 1 h 115"/>
                <a:gd name="T18" fmla="*/ 9 w 11"/>
                <a:gd name="T19" fmla="*/ 0 h 115"/>
                <a:gd name="T20" fmla="*/ 3 w 11"/>
                <a:gd name="T21" fmla="*/ 0 h 115"/>
                <a:gd name="T22" fmla="*/ 0 w 11"/>
                <a:gd name="T23" fmla="*/ 3 h 115"/>
                <a:gd name="T24" fmla="*/ 0 w 11"/>
                <a:gd name="T25" fmla="*/ 5 h 115"/>
                <a:gd name="T26" fmla="*/ 0 w 11"/>
                <a:gd name="T27" fmla="*/ 1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15">
                  <a:moveTo>
                    <a:pt x="0" y="110"/>
                  </a:moveTo>
                  <a:lnTo>
                    <a:pt x="0" y="114"/>
                  </a:lnTo>
                  <a:lnTo>
                    <a:pt x="1" y="114"/>
                  </a:lnTo>
                  <a:lnTo>
                    <a:pt x="3" y="115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3" name="Freeform 43"/>
            <p:cNvSpPr>
              <a:spLocks/>
            </p:cNvSpPr>
            <p:nvPr/>
          </p:nvSpPr>
          <p:spPr bwMode="auto">
            <a:xfrm>
              <a:off x="4369" y="1166"/>
              <a:ext cx="39" cy="53"/>
            </a:xfrm>
            <a:custGeom>
              <a:avLst/>
              <a:gdLst>
                <a:gd name="T0" fmla="*/ 0 w 39"/>
                <a:gd name="T1" fmla="*/ 53 h 53"/>
                <a:gd name="T2" fmla="*/ 18 w 39"/>
                <a:gd name="T3" fmla="*/ 0 h 53"/>
                <a:gd name="T4" fmla="*/ 39 w 39"/>
                <a:gd name="T5" fmla="*/ 53 h 53"/>
                <a:gd name="T6" fmla="*/ 18 w 39"/>
                <a:gd name="T7" fmla="*/ 26 h 53"/>
                <a:gd name="T8" fmla="*/ 0 w 39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0" y="53"/>
                  </a:moveTo>
                  <a:lnTo>
                    <a:pt x="18" y="0"/>
                  </a:lnTo>
                  <a:lnTo>
                    <a:pt x="39" y="53"/>
                  </a:lnTo>
                  <a:lnTo>
                    <a:pt x="18" y="2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4" name="Freeform 44"/>
            <p:cNvSpPr>
              <a:spLocks/>
            </p:cNvSpPr>
            <p:nvPr/>
          </p:nvSpPr>
          <p:spPr bwMode="auto">
            <a:xfrm>
              <a:off x="4363" y="1161"/>
              <a:ext cx="50" cy="63"/>
            </a:xfrm>
            <a:custGeom>
              <a:avLst/>
              <a:gdLst>
                <a:gd name="T0" fmla="*/ 2 w 50"/>
                <a:gd name="T1" fmla="*/ 54 h 63"/>
                <a:gd name="T2" fmla="*/ 11 w 50"/>
                <a:gd name="T3" fmla="*/ 59 h 63"/>
                <a:gd name="T4" fmla="*/ 30 w 50"/>
                <a:gd name="T5" fmla="*/ 7 h 63"/>
                <a:gd name="T6" fmla="*/ 19 w 50"/>
                <a:gd name="T7" fmla="*/ 7 h 63"/>
                <a:gd name="T8" fmla="*/ 39 w 50"/>
                <a:gd name="T9" fmla="*/ 59 h 63"/>
                <a:gd name="T10" fmla="*/ 48 w 50"/>
                <a:gd name="T11" fmla="*/ 54 h 63"/>
                <a:gd name="T12" fmla="*/ 28 w 50"/>
                <a:gd name="T13" fmla="*/ 28 h 63"/>
                <a:gd name="T14" fmla="*/ 26 w 50"/>
                <a:gd name="T15" fmla="*/ 26 h 63"/>
                <a:gd name="T16" fmla="*/ 22 w 50"/>
                <a:gd name="T17" fmla="*/ 26 h 63"/>
                <a:gd name="T18" fmla="*/ 20 w 50"/>
                <a:gd name="T19" fmla="*/ 28 h 63"/>
                <a:gd name="T20" fmla="*/ 2 w 50"/>
                <a:gd name="T21" fmla="*/ 54 h 63"/>
                <a:gd name="T22" fmla="*/ 9 w 50"/>
                <a:gd name="T23" fmla="*/ 61 h 63"/>
                <a:gd name="T24" fmla="*/ 28 w 50"/>
                <a:gd name="T25" fmla="*/ 35 h 63"/>
                <a:gd name="T26" fmla="*/ 20 w 50"/>
                <a:gd name="T27" fmla="*/ 35 h 63"/>
                <a:gd name="T28" fmla="*/ 41 w 50"/>
                <a:gd name="T29" fmla="*/ 61 h 63"/>
                <a:gd name="T30" fmla="*/ 43 w 50"/>
                <a:gd name="T31" fmla="*/ 63 h 63"/>
                <a:gd name="T32" fmla="*/ 45 w 50"/>
                <a:gd name="T33" fmla="*/ 63 h 63"/>
                <a:gd name="T34" fmla="*/ 47 w 50"/>
                <a:gd name="T35" fmla="*/ 63 h 63"/>
                <a:gd name="T36" fmla="*/ 48 w 50"/>
                <a:gd name="T37" fmla="*/ 61 h 63"/>
                <a:gd name="T38" fmla="*/ 50 w 50"/>
                <a:gd name="T39" fmla="*/ 59 h 63"/>
                <a:gd name="T40" fmla="*/ 50 w 50"/>
                <a:gd name="T41" fmla="*/ 58 h 63"/>
                <a:gd name="T42" fmla="*/ 50 w 50"/>
                <a:gd name="T43" fmla="*/ 56 h 63"/>
                <a:gd name="T44" fmla="*/ 30 w 50"/>
                <a:gd name="T45" fmla="*/ 3 h 63"/>
                <a:gd name="T46" fmla="*/ 28 w 50"/>
                <a:gd name="T47" fmla="*/ 1 h 63"/>
                <a:gd name="T48" fmla="*/ 26 w 50"/>
                <a:gd name="T49" fmla="*/ 0 h 63"/>
                <a:gd name="T50" fmla="*/ 24 w 50"/>
                <a:gd name="T51" fmla="*/ 0 h 63"/>
                <a:gd name="T52" fmla="*/ 22 w 50"/>
                <a:gd name="T53" fmla="*/ 0 h 63"/>
                <a:gd name="T54" fmla="*/ 20 w 50"/>
                <a:gd name="T55" fmla="*/ 1 h 63"/>
                <a:gd name="T56" fmla="*/ 19 w 50"/>
                <a:gd name="T57" fmla="*/ 3 h 63"/>
                <a:gd name="T58" fmla="*/ 0 w 50"/>
                <a:gd name="T59" fmla="*/ 56 h 63"/>
                <a:gd name="T60" fmla="*/ 0 w 50"/>
                <a:gd name="T61" fmla="*/ 58 h 63"/>
                <a:gd name="T62" fmla="*/ 0 w 50"/>
                <a:gd name="T63" fmla="*/ 59 h 63"/>
                <a:gd name="T64" fmla="*/ 2 w 50"/>
                <a:gd name="T65" fmla="*/ 61 h 63"/>
                <a:gd name="T66" fmla="*/ 4 w 50"/>
                <a:gd name="T67" fmla="*/ 63 h 63"/>
                <a:gd name="T68" fmla="*/ 6 w 50"/>
                <a:gd name="T69" fmla="*/ 63 h 63"/>
                <a:gd name="T70" fmla="*/ 7 w 50"/>
                <a:gd name="T71" fmla="*/ 63 h 63"/>
                <a:gd name="T72" fmla="*/ 9 w 50"/>
                <a:gd name="T73" fmla="*/ 61 h 63"/>
                <a:gd name="T74" fmla="*/ 2 w 50"/>
                <a:gd name="T7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63">
                  <a:moveTo>
                    <a:pt x="2" y="54"/>
                  </a:moveTo>
                  <a:lnTo>
                    <a:pt x="11" y="59"/>
                  </a:lnTo>
                  <a:lnTo>
                    <a:pt x="30" y="7"/>
                  </a:lnTo>
                  <a:lnTo>
                    <a:pt x="19" y="7"/>
                  </a:lnTo>
                  <a:lnTo>
                    <a:pt x="39" y="59"/>
                  </a:lnTo>
                  <a:lnTo>
                    <a:pt x="48" y="54"/>
                  </a:lnTo>
                  <a:lnTo>
                    <a:pt x="28" y="28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0" y="28"/>
                  </a:lnTo>
                  <a:lnTo>
                    <a:pt x="2" y="54"/>
                  </a:lnTo>
                  <a:lnTo>
                    <a:pt x="9" y="61"/>
                  </a:lnTo>
                  <a:lnTo>
                    <a:pt x="28" y="35"/>
                  </a:lnTo>
                  <a:lnTo>
                    <a:pt x="20" y="35"/>
                  </a:lnTo>
                  <a:lnTo>
                    <a:pt x="41" y="61"/>
                  </a:lnTo>
                  <a:lnTo>
                    <a:pt x="43" y="63"/>
                  </a:lnTo>
                  <a:lnTo>
                    <a:pt x="45" y="63"/>
                  </a:lnTo>
                  <a:lnTo>
                    <a:pt x="47" y="63"/>
                  </a:lnTo>
                  <a:lnTo>
                    <a:pt x="48" y="61"/>
                  </a:lnTo>
                  <a:lnTo>
                    <a:pt x="50" y="59"/>
                  </a:lnTo>
                  <a:lnTo>
                    <a:pt x="50" y="58"/>
                  </a:lnTo>
                  <a:lnTo>
                    <a:pt x="50" y="56"/>
                  </a:lnTo>
                  <a:lnTo>
                    <a:pt x="30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05" name="Freeform 45"/>
            <p:cNvSpPr>
              <a:spLocks/>
            </p:cNvSpPr>
            <p:nvPr/>
          </p:nvSpPr>
          <p:spPr bwMode="auto">
            <a:xfrm>
              <a:off x="5396" y="1269"/>
              <a:ext cx="4" cy="564"/>
            </a:xfrm>
            <a:custGeom>
              <a:avLst/>
              <a:gdLst>
                <a:gd name="T0" fmla="*/ 4 w 4"/>
                <a:gd name="T1" fmla="*/ 2 h 564"/>
                <a:gd name="T2" fmla="*/ 4 w 4"/>
                <a:gd name="T3" fmla="*/ 0 h 564"/>
                <a:gd name="T4" fmla="*/ 0 w 4"/>
                <a:gd name="T5" fmla="*/ 0 h 564"/>
                <a:gd name="T6" fmla="*/ 0 w 4"/>
                <a:gd name="T7" fmla="*/ 564 h 564"/>
                <a:gd name="T8" fmla="*/ 4 w 4"/>
                <a:gd name="T9" fmla="*/ 564 h 564"/>
                <a:gd name="T10" fmla="*/ 4 w 4"/>
                <a:gd name="T11" fmla="*/ 562 h 564"/>
                <a:gd name="T12" fmla="*/ 4 w 4"/>
                <a:gd name="T13" fmla="*/ 2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64">
                  <a:moveTo>
                    <a:pt x="4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64"/>
                  </a:lnTo>
                  <a:lnTo>
                    <a:pt x="4" y="564"/>
                  </a:lnTo>
                  <a:lnTo>
                    <a:pt x="4" y="56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6606" name="Group 46"/>
            <p:cNvGrpSpPr>
              <a:grpSpLocks/>
            </p:cNvGrpSpPr>
            <p:nvPr/>
          </p:nvGrpSpPr>
          <p:grpSpPr bwMode="auto">
            <a:xfrm>
              <a:off x="4819" y="1259"/>
              <a:ext cx="187" cy="260"/>
              <a:chOff x="4819" y="1259"/>
              <a:chExt cx="187" cy="260"/>
            </a:xfrm>
          </p:grpSpPr>
          <p:sp>
            <p:nvSpPr>
              <p:cNvPr id="66607" name="Rectangle 47"/>
              <p:cNvSpPr>
                <a:spLocks noChangeArrowheads="1"/>
              </p:cNvSpPr>
              <p:nvPr/>
            </p:nvSpPr>
            <p:spPr bwMode="auto">
              <a:xfrm>
                <a:off x="4819" y="1289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6608" name="Rectangle 48"/>
              <p:cNvSpPr>
                <a:spLocks noChangeArrowheads="1"/>
              </p:cNvSpPr>
              <p:nvPr/>
            </p:nvSpPr>
            <p:spPr bwMode="auto">
              <a:xfrm>
                <a:off x="4959" y="1259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6609" name="Rectangle 49"/>
              <p:cNvSpPr>
                <a:spLocks noChangeArrowheads="1"/>
              </p:cNvSpPr>
              <p:nvPr/>
            </p:nvSpPr>
            <p:spPr bwMode="auto">
              <a:xfrm>
                <a:off x="4936" y="1259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6610" name="Rectangle 50"/>
              <p:cNvSpPr>
                <a:spLocks noChangeArrowheads="1"/>
              </p:cNvSpPr>
              <p:nvPr/>
            </p:nvSpPr>
            <p:spPr bwMode="auto">
              <a:xfrm>
                <a:off x="4913" y="1259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6611" name="Freeform 51"/>
            <p:cNvSpPr>
              <a:spLocks/>
            </p:cNvSpPr>
            <p:nvPr/>
          </p:nvSpPr>
          <p:spPr bwMode="auto">
            <a:xfrm>
              <a:off x="4209" y="1545"/>
              <a:ext cx="28" cy="12"/>
            </a:xfrm>
            <a:custGeom>
              <a:avLst/>
              <a:gdLst>
                <a:gd name="T0" fmla="*/ 5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5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2" name="Freeform 52"/>
            <p:cNvSpPr>
              <a:spLocks/>
            </p:cNvSpPr>
            <p:nvPr/>
          </p:nvSpPr>
          <p:spPr bwMode="auto">
            <a:xfrm>
              <a:off x="4270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3" name="Freeform 53"/>
            <p:cNvSpPr>
              <a:spLocks/>
            </p:cNvSpPr>
            <p:nvPr/>
          </p:nvSpPr>
          <p:spPr bwMode="auto">
            <a:xfrm>
              <a:off x="4331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3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4" name="Freeform 54"/>
            <p:cNvSpPr>
              <a:spLocks/>
            </p:cNvSpPr>
            <p:nvPr/>
          </p:nvSpPr>
          <p:spPr bwMode="auto">
            <a:xfrm>
              <a:off x="4393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5" name="Freeform 55"/>
            <p:cNvSpPr>
              <a:spLocks/>
            </p:cNvSpPr>
            <p:nvPr/>
          </p:nvSpPr>
          <p:spPr bwMode="auto">
            <a:xfrm>
              <a:off x="4454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6" name="Freeform 56"/>
            <p:cNvSpPr>
              <a:spLocks/>
            </p:cNvSpPr>
            <p:nvPr/>
          </p:nvSpPr>
          <p:spPr bwMode="auto">
            <a:xfrm>
              <a:off x="4515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7" name="Freeform 57"/>
            <p:cNvSpPr>
              <a:spLocks/>
            </p:cNvSpPr>
            <p:nvPr/>
          </p:nvSpPr>
          <p:spPr bwMode="auto">
            <a:xfrm>
              <a:off x="4577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8" name="Freeform 58"/>
            <p:cNvSpPr>
              <a:spLocks/>
            </p:cNvSpPr>
            <p:nvPr/>
          </p:nvSpPr>
          <p:spPr bwMode="auto">
            <a:xfrm>
              <a:off x="4638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19" name="Freeform 59"/>
            <p:cNvSpPr>
              <a:spLocks/>
            </p:cNvSpPr>
            <p:nvPr/>
          </p:nvSpPr>
          <p:spPr bwMode="auto">
            <a:xfrm>
              <a:off x="4699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0" name="Freeform 60"/>
            <p:cNvSpPr>
              <a:spLocks/>
            </p:cNvSpPr>
            <p:nvPr/>
          </p:nvSpPr>
          <p:spPr bwMode="auto">
            <a:xfrm>
              <a:off x="4761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1" name="Freeform 61"/>
            <p:cNvSpPr>
              <a:spLocks/>
            </p:cNvSpPr>
            <p:nvPr/>
          </p:nvSpPr>
          <p:spPr bwMode="auto">
            <a:xfrm>
              <a:off x="4822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2" name="Freeform 62"/>
            <p:cNvSpPr>
              <a:spLocks/>
            </p:cNvSpPr>
            <p:nvPr/>
          </p:nvSpPr>
          <p:spPr bwMode="auto">
            <a:xfrm>
              <a:off x="4883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3" name="Freeform 63"/>
            <p:cNvSpPr>
              <a:spLocks/>
            </p:cNvSpPr>
            <p:nvPr/>
          </p:nvSpPr>
          <p:spPr bwMode="auto">
            <a:xfrm>
              <a:off x="4945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4" name="Freeform 64"/>
            <p:cNvSpPr>
              <a:spLocks/>
            </p:cNvSpPr>
            <p:nvPr/>
          </p:nvSpPr>
          <p:spPr bwMode="auto">
            <a:xfrm>
              <a:off x="5006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5" name="Freeform 65"/>
            <p:cNvSpPr>
              <a:spLocks/>
            </p:cNvSpPr>
            <p:nvPr/>
          </p:nvSpPr>
          <p:spPr bwMode="auto">
            <a:xfrm>
              <a:off x="5067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6" name="Freeform 66"/>
            <p:cNvSpPr>
              <a:spLocks/>
            </p:cNvSpPr>
            <p:nvPr/>
          </p:nvSpPr>
          <p:spPr bwMode="auto">
            <a:xfrm>
              <a:off x="5129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7" name="Freeform 67"/>
            <p:cNvSpPr>
              <a:spLocks/>
            </p:cNvSpPr>
            <p:nvPr/>
          </p:nvSpPr>
          <p:spPr bwMode="auto">
            <a:xfrm>
              <a:off x="5190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8" name="Freeform 68"/>
            <p:cNvSpPr>
              <a:spLocks/>
            </p:cNvSpPr>
            <p:nvPr/>
          </p:nvSpPr>
          <p:spPr bwMode="auto">
            <a:xfrm>
              <a:off x="5251" y="1540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29" name="Freeform 69"/>
            <p:cNvSpPr>
              <a:spLocks/>
            </p:cNvSpPr>
            <p:nvPr/>
          </p:nvSpPr>
          <p:spPr bwMode="auto">
            <a:xfrm>
              <a:off x="5313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0" name="Freeform 70"/>
            <p:cNvSpPr>
              <a:spLocks/>
            </p:cNvSpPr>
            <p:nvPr/>
          </p:nvSpPr>
          <p:spPr bwMode="auto">
            <a:xfrm>
              <a:off x="5374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1" name="Freeform 71"/>
            <p:cNvSpPr>
              <a:spLocks/>
            </p:cNvSpPr>
            <p:nvPr/>
          </p:nvSpPr>
          <p:spPr bwMode="auto">
            <a:xfrm>
              <a:off x="5435" y="1538"/>
              <a:ext cx="28" cy="13"/>
            </a:xfrm>
            <a:custGeom>
              <a:avLst/>
              <a:gdLst>
                <a:gd name="T0" fmla="*/ 6 w 28"/>
                <a:gd name="T1" fmla="*/ 2 h 13"/>
                <a:gd name="T2" fmla="*/ 4 w 28"/>
                <a:gd name="T3" fmla="*/ 2 h 13"/>
                <a:gd name="T4" fmla="*/ 0 w 28"/>
                <a:gd name="T5" fmla="*/ 6 h 13"/>
                <a:gd name="T6" fmla="*/ 0 w 28"/>
                <a:gd name="T7" fmla="*/ 9 h 13"/>
                <a:gd name="T8" fmla="*/ 4 w 28"/>
                <a:gd name="T9" fmla="*/ 13 h 13"/>
                <a:gd name="T10" fmla="*/ 6 w 28"/>
                <a:gd name="T11" fmla="*/ 13 h 13"/>
                <a:gd name="T12" fmla="*/ 22 w 28"/>
                <a:gd name="T13" fmla="*/ 11 h 13"/>
                <a:gd name="T14" fmla="*/ 24 w 28"/>
                <a:gd name="T15" fmla="*/ 11 h 13"/>
                <a:gd name="T16" fmla="*/ 28 w 28"/>
                <a:gd name="T17" fmla="*/ 7 h 13"/>
                <a:gd name="T18" fmla="*/ 28 w 28"/>
                <a:gd name="T19" fmla="*/ 4 h 13"/>
                <a:gd name="T20" fmla="*/ 24 w 28"/>
                <a:gd name="T21" fmla="*/ 0 h 13"/>
                <a:gd name="T22" fmla="*/ 22 w 28"/>
                <a:gd name="T23" fmla="*/ 0 h 13"/>
                <a:gd name="T24" fmla="*/ 6 w 28"/>
                <a:gd name="T2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3">
                  <a:moveTo>
                    <a:pt x="6" y="2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0" y="9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8" y="4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2" name="Freeform 72"/>
            <p:cNvSpPr>
              <a:spLocks/>
            </p:cNvSpPr>
            <p:nvPr/>
          </p:nvSpPr>
          <p:spPr bwMode="auto">
            <a:xfrm>
              <a:off x="5497" y="1538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3" name="Rectangle 73"/>
            <p:cNvSpPr>
              <a:spLocks noChangeArrowheads="1"/>
            </p:cNvSpPr>
            <p:nvPr/>
          </p:nvSpPr>
          <p:spPr bwMode="auto">
            <a:xfrm>
              <a:off x="4636" y="1528"/>
              <a:ext cx="65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100" i="1">
                  <a:solidFill>
                    <a:srgbClr val="000000"/>
                  </a:solidFill>
                </a:rPr>
                <a:t>z</a:t>
              </a:r>
              <a:endParaRPr lang="en-US"/>
            </a:p>
          </p:txBody>
        </p:sp>
        <p:sp>
          <p:nvSpPr>
            <p:cNvPr id="66634" name="Rectangle 74"/>
            <p:cNvSpPr>
              <a:spLocks noChangeArrowheads="1"/>
            </p:cNvSpPr>
            <p:nvPr/>
          </p:nvSpPr>
          <p:spPr bwMode="auto">
            <a:xfrm>
              <a:off x="3698" y="1553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6635" name="Freeform 75"/>
            <p:cNvSpPr>
              <a:spLocks/>
            </p:cNvSpPr>
            <p:nvPr/>
          </p:nvSpPr>
          <p:spPr bwMode="auto">
            <a:xfrm>
              <a:off x="3692" y="1172"/>
              <a:ext cx="285" cy="103"/>
            </a:xfrm>
            <a:custGeom>
              <a:avLst/>
              <a:gdLst>
                <a:gd name="T0" fmla="*/ 0 w 285"/>
                <a:gd name="T1" fmla="*/ 99 h 103"/>
                <a:gd name="T2" fmla="*/ 8 w 285"/>
                <a:gd name="T3" fmla="*/ 103 h 103"/>
                <a:gd name="T4" fmla="*/ 11 w 285"/>
                <a:gd name="T5" fmla="*/ 95 h 103"/>
                <a:gd name="T6" fmla="*/ 19 w 285"/>
                <a:gd name="T7" fmla="*/ 82 h 103"/>
                <a:gd name="T8" fmla="*/ 21 w 285"/>
                <a:gd name="T9" fmla="*/ 75 h 103"/>
                <a:gd name="T10" fmla="*/ 26 w 285"/>
                <a:gd name="T11" fmla="*/ 69 h 103"/>
                <a:gd name="T12" fmla="*/ 30 w 285"/>
                <a:gd name="T13" fmla="*/ 63 h 103"/>
                <a:gd name="T14" fmla="*/ 45 w 285"/>
                <a:gd name="T15" fmla="*/ 50 h 103"/>
                <a:gd name="T16" fmla="*/ 54 w 285"/>
                <a:gd name="T17" fmla="*/ 43 h 103"/>
                <a:gd name="T18" fmla="*/ 69 w 285"/>
                <a:gd name="T19" fmla="*/ 35 h 103"/>
                <a:gd name="T20" fmla="*/ 80 w 285"/>
                <a:gd name="T21" fmla="*/ 32 h 103"/>
                <a:gd name="T22" fmla="*/ 89 w 285"/>
                <a:gd name="T23" fmla="*/ 28 h 103"/>
                <a:gd name="T24" fmla="*/ 102 w 285"/>
                <a:gd name="T25" fmla="*/ 24 h 103"/>
                <a:gd name="T26" fmla="*/ 112 w 285"/>
                <a:gd name="T27" fmla="*/ 20 h 103"/>
                <a:gd name="T28" fmla="*/ 121 w 285"/>
                <a:gd name="T29" fmla="*/ 18 h 103"/>
                <a:gd name="T30" fmla="*/ 130 w 285"/>
                <a:gd name="T31" fmla="*/ 17 h 103"/>
                <a:gd name="T32" fmla="*/ 140 w 285"/>
                <a:gd name="T33" fmla="*/ 15 h 103"/>
                <a:gd name="T34" fmla="*/ 156 w 285"/>
                <a:gd name="T35" fmla="*/ 13 h 103"/>
                <a:gd name="T36" fmla="*/ 179 w 285"/>
                <a:gd name="T37" fmla="*/ 11 h 103"/>
                <a:gd name="T38" fmla="*/ 249 w 285"/>
                <a:gd name="T39" fmla="*/ 13 h 103"/>
                <a:gd name="T40" fmla="*/ 277 w 285"/>
                <a:gd name="T41" fmla="*/ 15 h 103"/>
                <a:gd name="T42" fmla="*/ 285 w 285"/>
                <a:gd name="T43" fmla="*/ 11 h 103"/>
                <a:gd name="T44" fmla="*/ 281 w 285"/>
                <a:gd name="T45" fmla="*/ 4 h 103"/>
                <a:gd name="T46" fmla="*/ 281 w 285"/>
                <a:gd name="T47" fmla="*/ 4 h 103"/>
                <a:gd name="T48" fmla="*/ 249 w 285"/>
                <a:gd name="T49" fmla="*/ 2 h 103"/>
                <a:gd name="T50" fmla="*/ 179 w 285"/>
                <a:gd name="T51" fmla="*/ 0 h 103"/>
                <a:gd name="T52" fmla="*/ 156 w 285"/>
                <a:gd name="T53" fmla="*/ 2 h 103"/>
                <a:gd name="T54" fmla="*/ 140 w 285"/>
                <a:gd name="T55" fmla="*/ 4 h 103"/>
                <a:gd name="T56" fmla="*/ 130 w 285"/>
                <a:gd name="T57" fmla="*/ 5 h 103"/>
                <a:gd name="T58" fmla="*/ 117 w 285"/>
                <a:gd name="T59" fmla="*/ 7 h 103"/>
                <a:gd name="T60" fmla="*/ 108 w 285"/>
                <a:gd name="T61" fmla="*/ 9 h 103"/>
                <a:gd name="T62" fmla="*/ 99 w 285"/>
                <a:gd name="T63" fmla="*/ 13 h 103"/>
                <a:gd name="T64" fmla="*/ 93 w 285"/>
                <a:gd name="T65" fmla="*/ 17 h 103"/>
                <a:gd name="T66" fmla="*/ 82 w 285"/>
                <a:gd name="T67" fmla="*/ 18 h 103"/>
                <a:gd name="T68" fmla="*/ 69 w 285"/>
                <a:gd name="T69" fmla="*/ 24 h 103"/>
                <a:gd name="T70" fmla="*/ 49 w 285"/>
                <a:gd name="T71" fmla="*/ 33 h 103"/>
                <a:gd name="T72" fmla="*/ 39 w 285"/>
                <a:gd name="T73" fmla="*/ 39 h 103"/>
                <a:gd name="T74" fmla="*/ 34 w 285"/>
                <a:gd name="T75" fmla="*/ 45 h 103"/>
                <a:gd name="T76" fmla="*/ 21 w 285"/>
                <a:gd name="T77" fmla="*/ 60 h 103"/>
                <a:gd name="T78" fmla="*/ 15 w 285"/>
                <a:gd name="T79" fmla="*/ 63 h 103"/>
                <a:gd name="T80" fmla="*/ 11 w 285"/>
                <a:gd name="T81" fmla="*/ 69 h 103"/>
                <a:gd name="T82" fmla="*/ 8 w 285"/>
                <a:gd name="T83" fmla="*/ 78 h 103"/>
                <a:gd name="T84" fmla="*/ 0 w 285"/>
                <a:gd name="T85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5" h="103">
                  <a:moveTo>
                    <a:pt x="0" y="95"/>
                  </a:moveTo>
                  <a:lnTo>
                    <a:pt x="0" y="99"/>
                  </a:lnTo>
                  <a:lnTo>
                    <a:pt x="4" y="103"/>
                  </a:lnTo>
                  <a:lnTo>
                    <a:pt x="8" y="103"/>
                  </a:lnTo>
                  <a:lnTo>
                    <a:pt x="11" y="99"/>
                  </a:lnTo>
                  <a:lnTo>
                    <a:pt x="11" y="95"/>
                  </a:lnTo>
                  <a:lnTo>
                    <a:pt x="15" y="86"/>
                  </a:lnTo>
                  <a:lnTo>
                    <a:pt x="19" y="82"/>
                  </a:lnTo>
                  <a:lnTo>
                    <a:pt x="19" y="76"/>
                  </a:lnTo>
                  <a:lnTo>
                    <a:pt x="21" y="75"/>
                  </a:lnTo>
                  <a:lnTo>
                    <a:pt x="23" y="71"/>
                  </a:lnTo>
                  <a:lnTo>
                    <a:pt x="26" y="69"/>
                  </a:lnTo>
                  <a:lnTo>
                    <a:pt x="28" y="67"/>
                  </a:lnTo>
                  <a:lnTo>
                    <a:pt x="30" y="63"/>
                  </a:lnTo>
                  <a:lnTo>
                    <a:pt x="41" y="52"/>
                  </a:lnTo>
                  <a:lnTo>
                    <a:pt x="45" y="50"/>
                  </a:lnTo>
                  <a:lnTo>
                    <a:pt x="47" y="47"/>
                  </a:lnTo>
                  <a:lnTo>
                    <a:pt x="54" y="43"/>
                  </a:lnTo>
                  <a:lnTo>
                    <a:pt x="56" y="41"/>
                  </a:lnTo>
                  <a:lnTo>
                    <a:pt x="69" y="35"/>
                  </a:lnTo>
                  <a:lnTo>
                    <a:pt x="73" y="35"/>
                  </a:lnTo>
                  <a:lnTo>
                    <a:pt x="80" y="32"/>
                  </a:lnTo>
                  <a:lnTo>
                    <a:pt x="86" y="30"/>
                  </a:lnTo>
                  <a:lnTo>
                    <a:pt x="89" y="28"/>
                  </a:lnTo>
                  <a:lnTo>
                    <a:pt x="95" y="28"/>
                  </a:lnTo>
                  <a:lnTo>
                    <a:pt x="102" y="24"/>
                  </a:lnTo>
                  <a:lnTo>
                    <a:pt x="108" y="22"/>
                  </a:lnTo>
                  <a:lnTo>
                    <a:pt x="112" y="20"/>
                  </a:lnTo>
                  <a:lnTo>
                    <a:pt x="117" y="20"/>
                  </a:lnTo>
                  <a:lnTo>
                    <a:pt x="121" y="18"/>
                  </a:lnTo>
                  <a:lnTo>
                    <a:pt x="125" y="18"/>
                  </a:lnTo>
                  <a:lnTo>
                    <a:pt x="130" y="17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51" y="15"/>
                  </a:lnTo>
                  <a:lnTo>
                    <a:pt x="156" y="13"/>
                  </a:lnTo>
                  <a:lnTo>
                    <a:pt x="173" y="13"/>
                  </a:lnTo>
                  <a:lnTo>
                    <a:pt x="179" y="11"/>
                  </a:lnTo>
                  <a:lnTo>
                    <a:pt x="242" y="11"/>
                  </a:lnTo>
                  <a:lnTo>
                    <a:pt x="249" y="13"/>
                  </a:lnTo>
                  <a:lnTo>
                    <a:pt x="272" y="13"/>
                  </a:lnTo>
                  <a:lnTo>
                    <a:pt x="277" y="15"/>
                  </a:lnTo>
                  <a:lnTo>
                    <a:pt x="281" y="15"/>
                  </a:lnTo>
                  <a:lnTo>
                    <a:pt x="285" y="11"/>
                  </a:lnTo>
                  <a:lnTo>
                    <a:pt x="285" y="7"/>
                  </a:lnTo>
                  <a:lnTo>
                    <a:pt x="281" y="4"/>
                  </a:lnTo>
                  <a:lnTo>
                    <a:pt x="279" y="4"/>
                  </a:lnTo>
                  <a:lnTo>
                    <a:pt x="281" y="4"/>
                  </a:lnTo>
                  <a:lnTo>
                    <a:pt x="272" y="2"/>
                  </a:lnTo>
                  <a:lnTo>
                    <a:pt x="249" y="2"/>
                  </a:lnTo>
                  <a:lnTo>
                    <a:pt x="242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56" y="2"/>
                  </a:lnTo>
                  <a:lnTo>
                    <a:pt x="151" y="4"/>
                  </a:lnTo>
                  <a:lnTo>
                    <a:pt x="140" y="4"/>
                  </a:lnTo>
                  <a:lnTo>
                    <a:pt x="134" y="5"/>
                  </a:lnTo>
                  <a:lnTo>
                    <a:pt x="130" y="5"/>
                  </a:lnTo>
                  <a:lnTo>
                    <a:pt x="125" y="7"/>
                  </a:lnTo>
                  <a:lnTo>
                    <a:pt x="117" y="7"/>
                  </a:lnTo>
                  <a:lnTo>
                    <a:pt x="114" y="9"/>
                  </a:lnTo>
                  <a:lnTo>
                    <a:pt x="108" y="9"/>
                  </a:lnTo>
                  <a:lnTo>
                    <a:pt x="104" y="11"/>
                  </a:lnTo>
                  <a:lnTo>
                    <a:pt x="99" y="13"/>
                  </a:lnTo>
                  <a:lnTo>
                    <a:pt x="91" y="17"/>
                  </a:lnTo>
                  <a:lnTo>
                    <a:pt x="93" y="17"/>
                  </a:lnTo>
                  <a:lnTo>
                    <a:pt x="86" y="17"/>
                  </a:lnTo>
                  <a:lnTo>
                    <a:pt x="82" y="18"/>
                  </a:lnTo>
                  <a:lnTo>
                    <a:pt x="76" y="20"/>
                  </a:lnTo>
                  <a:lnTo>
                    <a:pt x="69" y="24"/>
                  </a:lnTo>
                  <a:lnTo>
                    <a:pt x="65" y="24"/>
                  </a:lnTo>
                  <a:lnTo>
                    <a:pt x="49" y="33"/>
                  </a:lnTo>
                  <a:lnTo>
                    <a:pt x="47" y="35"/>
                  </a:lnTo>
                  <a:lnTo>
                    <a:pt x="39" y="39"/>
                  </a:lnTo>
                  <a:lnTo>
                    <a:pt x="37" y="43"/>
                  </a:lnTo>
                  <a:lnTo>
                    <a:pt x="34" y="45"/>
                  </a:lnTo>
                  <a:lnTo>
                    <a:pt x="23" y="56"/>
                  </a:lnTo>
                  <a:lnTo>
                    <a:pt x="21" y="60"/>
                  </a:lnTo>
                  <a:lnTo>
                    <a:pt x="19" y="61"/>
                  </a:lnTo>
                  <a:lnTo>
                    <a:pt x="15" y="63"/>
                  </a:lnTo>
                  <a:lnTo>
                    <a:pt x="13" y="67"/>
                  </a:lnTo>
                  <a:lnTo>
                    <a:pt x="11" y="69"/>
                  </a:lnTo>
                  <a:lnTo>
                    <a:pt x="8" y="75"/>
                  </a:lnTo>
                  <a:lnTo>
                    <a:pt x="8" y="78"/>
                  </a:lnTo>
                  <a:lnTo>
                    <a:pt x="0" y="91"/>
                  </a:lnTo>
                  <a:lnTo>
                    <a:pt x="0" y="97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6" name="Freeform 76"/>
            <p:cNvSpPr>
              <a:spLocks/>
            </p:cNvSpPr>
            <p:nvPr/>
          </p:nvSpPr>
          <p:spPr bwMode="auto">
            <a:xfrm>
              <a:off x="3698" y="1213"/>
              <a:ext cx="43" cy="56"/>
            </a:xfrm>
            <a:custGeom>
              <a:avLst/>
              <a:gdLst>
                <a:gd name="T0" fmla="*/ 5 w 43"/>
                <a:gd name="T1" fmla="*/ 0 h 56"/>
                <a:gd name="T2" fmla="*/ 0 w 43"/>
                <a:gd name="T3" fmla="*/ 56 h 56"/>
                <a:gd name="T4" fmla="*/ 43 w 43"/>
                <a:gd name="T5" fmla="*/ 19 h 56"/>
                <a:gd name="T6" fmla="*/ 13 w 43"/>
                <a:gd name="T7" fmla="*/ 32 h 56"/>
                <a:gd name="T8" fmla="*/ 5 w 43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5" y="0"/>
                  </a:moveTo>
                  <a:lnTo>
                    <a:pt x="0" y="56"/>
                  </a:lnTo>
                  <a:lnTo>
                    <a:pt x="43" y="19"/>
                  </a:lnTo>
                  <a:lnTo>
                    <a:pt x="13" y="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7" name="Freeform 77"/>
            <p:cNvSpPr>
              <a:spLocks/>
            </p:cNvSpPr>
            <p:nvPr/>
          </p:nvSpPr>
          <p:spPr bwMode="auto">
            <a:xfrm>
              <a:off x="3692" y="1207"/>
              <a:ext cx="54" cy="68"/>
            </a:xfrm>
            <a:custGeom>
              <a:avLst/>
              <a:gdLst>
                <a:gd name="T0" fmla="*/ 17 w 54"/>
                <a:gd name="T1" fmla="*/ 4 h 68"/>
                <a:gd name="T2" fmla="*/ 15 w 54"/>
                <a:gd name="T3" fmla="*/ 2 h 68"/>
                <a:gd name="T4" fmla="*/ 15 w 54"/>
                <a:gd name="T5" fmla="*/ 0 h 68"/>
                <a:gd name="T6" fmla="*/ 10 w 54"/>
                <a:gd name="T7" fmla="*/ 0 h 68"/>
                <a:gd name="T8" fmla="*/ 8 w 54"/>
                <a:gd name="T9" fmla="*/ 2 h 68"/>
                <a:gd name="T10" fmla="*/ 6 w 54"/>
                <a:gd name="T11" fmla="*/ 2 h 68"/>
                <a:gd name="T12" fmla="*/ 6 w 54"/>
                <a:gd name="T13" fmla="*/ 6 h 68"/>
                <a:gd name="T14" fmla="*/ 0 w 54"/>
                <a:gd name="T15" fmla="*/ 62 h 68"/>
                <a:gd name="T16" fmla="*/ 0 w 54"/>
                <a:gd name="T17" fmla="*/ 64 h 68"/>
                <a:gd name="T18" fmla="*/ 4 w 54"/>
                <a:gd name="T19" fmla="*/ 68 h 68"/>
                <a:gd name="T20" fmla="*/ 8 w 54"/>
                <a:gd name="T21" fmla="*/ 68 h 68"/>
                <a:gd name="T22" fmla="*/ 10 w 54"/>
                <a:gd name="T23" fmla="*/ 66 h 68"/>
                <a:gd name="T24" fmla="*/ 52 w 54"/>
                <a:gd name="T25" fmla="*/ 28 h 68"/>
                <a:gd name="T26" fmla="*/ 54 w 54"/>
                <a:gd name="T27" fmla="*/ 26 h 68"/>
                <a:gd name="T28" fmla="*/ 54 w 54"/>
                <a:gd name="T29" fmla="*/ 23 h 68"/>
                <a:gd name="T30" fmla="*/ 50 w 54"/>
                <a:gd name="T31" fmla="*/ 19 h 68"/>
                <a:gd name="T32" fmla="*/ 47 w 54"/>
                <a:gd name="T33" fmla="*/ 19 h 68"/>
                <a:gd name="T34" fmla="*/ 17 w 54"/>
                <a:gd name="T35" fmla="*/ 32 h 68"/>
                <a:gd name="T36" fmla="*/ 24 w 54"/>
                <a:gd name="T37" fmla="*/ 36 h 68"/>
                <a:gd name="T38" fmla="*/ 17 w 54"/>
                <a:gd name="T39" fmla="*/ 4 h 68"/>
                <a:gd name="T40" fmla="*/ 6 w 54"/>
                <a:gd name="T41" fmla="*/ 8 h 68"/>
                <a:gd name="T42" fmla="*/ 13 w 54"/>
                <a:gd name="T43" fmla="*/ 40 h 68"/>
                <a:gd name="T44" fmla="*/ 15 w 54"/>
                <a:gd name="T45" fmla="*/ 41 h 68"/>
                <a:gd name="T46" fmla="*/ 17 w 54"/>
                <a:gd name="T47" fmla="*/ 43 h 68"/>
                <a:gd name="T48" fmla="*/ 19 w 54"/>
                <a:gd name="T49" fmla="*/ 43 h 68"/>
                <a:gd name="T50" fmla="*/ 21 w 54"/>
                <a:gd name="T51" fmla="*/ 43 h 68"/>
                <a:gd name="T52" fmla="*/ 50 w 54"/>
                <a:gd name="T53" fmla="*/ 30 h 68"/>
                <a:gd name="T54" fmla="*/ 45 w 54"/>
                <a:gd name="T55" fmla="*/ 21 h 68"/>
                <a:gd name="T56" fmla="*/ 2 w 54"/>
                <a:gd name="T57" fmla="*/ 58 h 68"/>
                <a:gd name="T58" fmla="*/ 11 w 54"/>
                <a:gd name="T59" fmla="*/ 62 h 68"/>
                <a:gd name="T60" fmla="*/ 17 w 54"/>
                <a:gd name="T61" fmla="*/ 6 h 68"/>
                <a:gd name="T62" fmla="*/ 6 w 54"/>
                <a:gd name="T63" fmla="*/ 8 h 68"/>
                <a:gd name="T64" fmla="*/ 17 w 54"/>
                <a:gd name="T65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68">
                  <a:moveTo>
                    <a:pt x="17" y="4"/>
                  </a:moveTo>
                  <a:lnTo>
                    <a:pt x="15" y="2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6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6"/>
                  </a:lnTo>
                  <a:lnTo>
                    <a:pt x="52" y="28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0" y="19"/>
                  </a:lnTo>
                  <a:lnTo>
                    <a:pt x="47" y="19"/>
                  </a:lnTo>
                  <a:lnTo>
                    <a:pt x="17" y="32"/>
                  </a:lnTo>
                  <a:lnTo>
                    <a:pt x="24" y="36"/>
                  </a:lnTo>
                  <a:lnTo>
                    <a:pt x="17" y="4"/>
                  </a:lnTo>
                  <a:lnTo>
                    <a:pt x="6" y="8"/>
                  </a:lnTo>
                  <a:lnTo>
                    <a:pt x="13" y="40"/>
                  </a:lnTo>
                  <a:lnTo>
                    <a:pt x="15" y="41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50" y="30"/>
                  </a:lnTo>
                  <a:lnTo>
                    <a:pt x="45" y="21"/>
                  </a:lnTo>
                  <a:lnTo>
                    <a:pt x="2" y="58"/>
                  </a:lnTo>
                  <a:lnTo>
                    <a:pt x="11" y="62"/>
                  </a:lnTo>
                  <a:lnTo>
                    <a:pt x="17" y="6"/>
                  </a:lnTo>
                  <a:lnTo>
                    <a:pt x="6" y="8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8" name="Freeform 78"/>
            <p:cNvSpPr>
              <a:spLocks/>
            </p:cNvSpPr>
            <p:nvPr/>
          </p:nvSpPr>
          <p:spPr bwMode="auto">
            <a:xfrm>
              <a:off x="4201" y="1603"/>
              <a:ext cx="179" cy="238"/>
            </a:xfrm>
            <a:custGeom>
              <a:avLst/>
              <a:gdLst>
                <a:gd name="T0" fmla="*/ 175 w 179"/>
                <a:gd name="T1" fmla="*/ 13 h 238"/>
                <a:gd name="T2" fmla="*/ 179 w 179"/>
                <a:gd name="T3" fmla="*/ 6 h 238"/>
                <a:gd name="T4" fmla="*/ 173 w 179"/>
                <a:gd name="T5" fmla="*/ 2 h 238"/>
                <a:gd name="T6" fmla="*/ 168 w 179"/>
                <a:gd name="T7" fmla="*/ 0 h 238"/>
                <a:gd name="T8" fmla="*/ 145 w 179"/>
                <a:gd name="T9" fmla="*/ 2 h 238"/>
                <a:gd name="T10" fmla="*/ 130 w 179"/>
                <a:gd name="T11" fmla="*/ 4 h 238"/>
                <a:gd name="T12" fmla="*/ 119 w 179"/>
                <a:gd name="T13" fmla="*/ 8 h 238"/>
                <a:gd name="T14" fmla="*/ 91 w 179"/>
                <a:gd name="T15" fmla="*/ 21 h 238"/>
                <a:gd name="T16" fmla="*/ 82 w 179"/>
                <a:gd name="T17" fmla="*/ 26 h 238"/>
                <a:gd name="T18" fmla="*/ 73 w 179"/>
                <a:gd name="T19" fmla="*/ 34 h 238"/>
                <a:gd name="T20" fmla="*/ 62 w 179"/>
                <a:gd name="T21" fmla="*/ 47 h 238"/>
                <a:gd name="T22" fmla="*/ 60 w 179"/>
                <a:gd name="T23" fmla="*/ 53 h 238"/>
                <a:gd name="T24" fmla="*/ 52 w 179"/>
                <a:gd name="T25" fmla="*/ 60 h 238"/>
                <a:gd name="T26" fmla="*/ 45 w 179"/>
                <a:gd name="T27" fmla="*/ 71 h 238"/>
                <a:gd name="T28" fmla="*/ 38 w 179"/>
                <a:gd name="T29" fmla="*/ 81 h 238"/>
                <a:gd name="T30" fmla="*/ 32 w 179"/>
                <a:gd name="T31" fmla="*/ 96 h 238"/>
                <a:gd name="T32" fmla="*/ 26 w 179"/>
                <a:gd name="T33" fmla="*/ 111 h 238"/>
                <a:gd name="T34" fmla="*/ 12 w 179"/>
                <a:gd name="T35" fmla="*/ 163 h 238"/>
                <a:gd name="T36" fmla="*/ 6 w 179"/>
                <a:gd name="T37" fmla="*/ 183 h 238"/>
                <a:gd name="T38" fmla="*/ 4 w 179"/>
                <a:gd name="T39" fmla="*/ 196 h 238"/>
                <a:gd name="T40" fmla="*/ 0 w 179"/>
                <a:gd name="T41" fmla="*/ 217 h 238"/>
                <a:gd name="T42" fmla="*/ 4 w 179"/>
                <a:gd name="T43" fmla="*/ 238 h 238"/>
                <a:gd name="T44" fmla="*/ 12 w 179"/>
                <a:gd name="T45" fmla="*/ 234 h 238"/>
                <a:gd name="T46" fmla="*/ 12 w 179"/>
                <a:gd name="T47" fmla="*/ 217 h 238"/>
                <a:gd name="T48" fmla="*/ 15 w 179"/>
                <a:gd name="T49" fmla="*/ 196 h 238"/>
                <a:gd name="T50" fmla="*/ 17 w 179"/>
                <a:gd name="T51" fmla="*/ 183 h 238"/>
                <a:gd name="T52" fmla="*/ 21 w 179"/>
                <a:gd name="T53" fmla="*/ 172 h 238"/>
                <a:gd name="T54" fmla="*/ 23 w 179"/>
                <a:gd name="T55" fmla="*/ 157 h 238"/>
                <a:gd name="T56" fmla="*/ 39 w 179"/>
                <a:gd name="T57" fmla="*/ 111 h 238"/>
                <a:gd name="T58" fmla="*/ 47 w 179"/>
                <a:gd name="T59" fmla="*/ 92 h 238"/>
                <a:gd name="T60" fmla="*/ 51 w 179"/>
                <a:gd name="T61" fmla="*/ 84 h 238"/>
                <a:gd name="T62" fmla="*/ 58 w 179"/>
                <a:gd name="T63" fmla="*/ 71 h 238"/>
                <a:gd name="T64" fmla="*/ 62 w 179"/>
                <a:gd name="T65" fmla="*/ 64 h 238"/>
                <a:gd name="T66" fmla="*/ 67 w 179"/>
                <a:gd name="T67" fmla="*/ 60 h 238"/>
                <a:gd name="T68" fmla="*/ 78 w 179"/>
                <a:gd name="T69" fmla="*/ 45 h 238"/>
                <a:gd name="T70" fmla="*/ 88 w 179"/>
                <a:gd name="T71" fmla="*/ 38 h 238"/>
                <a:gd name="T72" fmla="*/ 97 w 179"/>
                <a:gd name="T73" fmla="*/ 30 h 238"/>
                <a:gd name="T74" fmla="*/ 119 w 179"/>
                <a:gd name="T75" fmla="*/ 19 h 238"/>
                <a:gd name="T76" fmla="*/ 127 w 179"/>
                <a:gd name="T77" fmla="*/ 15 h 238"/>
                <a:gd name="T78" fmla="*/ 134 w 179"/>
                <a:gd name="T79" fmla="*/ 15 h 238"/>
                <a:gd name="T80" fmla="*/ 149 w 179"/>
                <a:gd name="T81" fmla="*/ 13 h 238"/>
                <a:gd name="T82" fmla="*/ 168 w 179"/>
                <a:gd name="T83" fmla="*/ 12 h 238"/>
                <a:gd name="T84" fmla="*/ 173 w 179"/>
                <a:gd name="T85" fmla="*/ 1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238">
                  <a:moveTo>
                    <a:pt x="173" y="13"/>
                  </a:moveTo>
                  <a:lnTo>
                    <a:pt x="175" y="13"/>
                  </a:lnTo>
                  <a:lnTo>
                    <a:pt x="179" y="10"/>
                  </a:lnTo>
                  <a:lnTo>
                    <a:pt x="179" y="6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5" y="2"/>
                  </a:lnTo>
                  <a:lnTo>
                    <a:pt x="168" y="0"/>
                  </a:lnTo>
                  <a:lnTo>
                    <a:pt x="149" y="0"/>
                  </a:lnTo>
                  <a:lnTo>
                    <a:pt x="145" y="2"/>
                  </a:lnTo>
                  <a:lnTo>
                    <a:pt x="134" y="2"/>
                  </a:lnTo>
                  <a:lnTo>
                    <a:pt x="130" y="4"/>
                  </a:lnTo>
                  <a:lnTo>
                    <a:pt x="125" y="4"/>
                  </a:lnTo>
                  <a:lnTo>
                    <a:pt x="119" y="8"/>
                  </a:lnTo>
                  <a:lnTo>
                    <a:pt x="116" y="8"/>
                  </a:lnTo>
                  <a:lnTo>
                    <a:pt x="91" y="21"/>
                  </a:lnTo>
                  <a:lnTo>
                    <a:pt x="90" y="23"/>
                  </a:lnTo>
                  <a:lnTo>
                    <a:pt x="82" y="26"/>
                  </a:lnTo>
                  <a:lnTo>
                    <a:pt x="80" y="30"/>
                  </a:lnTo>
                  <a:lnTo>
                    <a:pt x="73" y="34"/>
                  </a:lnTo>
                  <a:lnTo>
                    <a:pt x="71" y="38"/>
                  </a:lnTo>
                  <a:lnTo>
                    <a:pt x="62" y="47"/>
                  </a:lnTo>
                  <a:lnTo>
                    <a:pt x="56" y="56"/>
                  </a:lnTo>
                  <a:lnTo>
                    <a:pt x="60" y="53"/>
                  </a:lnTo>
                  <a:lnTo>
                    <a:pt x="54" y="56"/>
                  </a:lnTo>
                  <a:lnTo>
                    <a:pt x="52" y="60"/>
                  </a:lnTo>
                  <a:lnTo>
                    <a:pt x="47" y="64"/>
                  </a:lnTo>
                  <a:lnTo>
                    <a:pt x="45" y="71"/>
                  </a:lnTo>
                  <a:lnTo>
                    <a:pt x="43" y="77"/>
                  </a:lnTo>
                  <a:lnTo>
                    <a:pt x="38" y="81"/>
                  </a:lnTo>
                  <a:lnTo>
                    <a:pt x="36" y="88"/>
                  </a:lnTo>
                  <a:lnTo>
                    <a:pt x="32" y="96"/>
                  </a:lnTo>
                  <a:lnTo>
                    <a:pt x="28" y="107"/>
                  </a:lnTo>
                  <a:lnTo>
                    <a:pt x="26" y="111"/>
                  </a:lnTo>
                  <a:lnTo>
                    <a:pt x="12" y="157"/>
                  </a:lnTo>
                  <a:lnTo>
                    <a:pt x="12" y="163"/>
                  </a:lnTo>
                  <a:lnTo>
                    <a:pt x="8" y="174"/>
                  </a:lnTo>
                  <a:lnTo>
                    <a:pt x="6" y="183"/>
                  </a:lnTo>
                  <a:lnTo>
                    <a:pt x="6" y="189"/>
                  </a:lnTo>
                  <a:lnTo>
                    <a:pt x="4" y="196"/>
                  </a:lnTo>
                  <a:lnTo>
                    <a:pt x="4" y="202"/>
                  </a:lnTo>
                  <a:lnTo>
                    <a:pt x="0" y="217"/>
                  </a:lnTo>
                  <a:lnTo>
                    <a:pt x="0" y="234"/>
                  </a:lnTo>
                  <a:lnTo>
                    <a:pt x="4" y="238"/>
                  </a:lnTo>
                  <a:lnTo>
                    <a:pt x="8" y="238"/>
                  </a:lnTo>
                  <a:lnTo>
                    <a:pt x="12" y="234"/>
                  </a:lnTo>
                  <a:lnTo>
                    <a:pt x="12" y="232"/>
                  </a:lnTo>
                  <a:lnTo>
                    <a:pt x="12" y="217"/>
                  </a:lnTo>
                  <a:lnTo>
                    <a:pt x="15" y="202"/>
                  </a:lnTo>
                  <a:lnTo>
                    <a:pt x="15" y="196"/>
                  </a:lnTo>
                  <a:lnTo>
                    <a:pt x="17" y="189"/>
                  </a:lnTo>
                  <a:lnTo>
                    <a:pt x="17" y="183"/>
                  </a:lnTo>
                  <a:lnTo>
                    <a:pt x="19" y="178"/>
                  </a:lnTo>
                  <a:lnTo>
                    <a:pt x="21" y="172"/>
                  </a:lnTo>
                  <a:lnTo>
                    <a:pt x="23" y="163"/>
                  </a:lnTo>
                  <a:lnTo>
                    <a:pt x="23" y="157"/>
                  </a:lnTo>
                  <a:lnTo>
                    <a:pt x="38" y="114"/>
                  </a:lnTo>
                  <a:lnTo>
                    <a:pt x="39" y="111"/>
                  </a:lnTo>
                  <a:lnTo>
                    <a:pt x="43" y="99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4"/>
                  </a:lnTo>
                  <a:lnTo>
                    <a:pt x="56" y="75"/>
                  </a:lnTo>
                  <a:lnTo>
                    <a:pt x="58" y="71"/>
                  </a:lnTo>
                  <a:lnTo>
                    <a:pt x="60" y="68"/>
                  </a:lnTo>
                  <a:lnTo>
                    <a:pt x="62" y="64"/>
                  </a:lnTo>
                  <a:lnTo>
                    <a:pt x="64" y="64"/>
                  </a:lnTo>
                  <a:lnTo>
                    <a:pt x="67" y="60"/>
                  </a:lnTo>
                  <a:lnTo>
                    <a:pt x="69" y="54"/>
                  </a:lnTo>
                  <a:lnTo>
                    <a:pt x="78" y="45"/>
                  </a:lnTo>
                  <a:lnTo>
                    <a:pt x="80" y="41"/>
                  </a:lnTo>
                  <a:lnTo>
                    <a:pt x="88" y="38"/>
                  </a:lnTo>
                  <a:lnTo>
                    <a:pt x="90" y="34"/>
                  </a:lnTo>
                  <a:lnTo>
                    <a:pt x="97" y="30"/>
                  </a:lnTo>
                  <a:lnTo>
                    <a:pt x="99" y="28"/>
                  </a:lnTo>
                  <a:lnTo>
                    <a:pt x="119" y="19"/>
                  </a:lnTo>
                  <a:lnTo>
                    <a:pt x="123" y="19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38" y="13"/>
                  </a:lnTo>
                  <a:lnTo>
                    <a:pt x="149" y="13"/>
                  </a:lnTo>
                  <a:lnTo>
                    <a:pt x="153" y="12"/>
                  </a:lnTo>
                  <a:lnTo>
                    <a:pt x="168" y="12"/>
                  </a:lnTo>
                  <a:lnTo>
                    <a:pt x="171" y="13"/>
                  </a:lnTo>
                  <a:lnTo>
                    <a:pt x="173" y="1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39" name="Freeform 79"/>
            <p:cNvSpPr>
              <a:spLocks/>
            </p:cNvSpPr>
            <p:nvPr/>
          </p:nvSpPr>
          <p:spPr bwMode="auto">
            <a:xfrm>
              <a:off x="4320" y="1592"/>
              <a:ext cx="54" cy="41"/>
            </a:xfrm>
            <a:custGeom>
              <a:avLst/>
              <a:gdLst>
                <a:gd name="T0" fmla="*/ 2 w 54"/>
                <a:gd name="T1" fmla="*/ 41 h 41"/>
                <a:gd name="T2" fmla="*/ 54 w 54"/>
                <a:gd name="T3" fmla="*/ 19 h 41"/>
                <a:gd name="T4" fmla="*/ 0 w 54"/>
                <a:gd name="T5" fmla="*/ 0 h 41"/>
                <a:gd name="T6" fmla="*/ 26 w 54"/>
                <a:gd name="T7" fmla="*/ 21 h 41"/>
                <a:gd name="T8" fmla="*/ 2 w 5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1">
                  <a:moveTo>
                    <a:pt x="2" y="41"/>
                  </a:moveTo>
                  <a:lnTo>
                    <a:pt x="54" y="19"/>
                  </a:lnTo>
                  <a:lnTo>
                    <a:pt x="0" y="0"/>
                  </a:lnTo>
                  <a:lnTo>
                    <a:pt x="26" y="21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40" name="Freeform 80"/>
            <p:cNvSpPr>
              <a:spLocks/>
            </p:cNvSpPr>
            <p:nvPr/>
          </p:nvSpPr>
          <p:spPr bwMode="auto">
            <a:xfrm>
              <a:off x="4315" y="1586"/>
              <a:ext cx="65" cy="53"/>
            </a:xfrm>
            <a:custGeom>
              <a:avLst/>
              <a:gdLst>
                <a:gd name="T0" fmla="*/ 3 w 65"/>
                <a:gd name="T1" fmla="*/ 43 h 53"/>
                <a:gd name="T2" fmla="*/ 2 w 65"/>
                <a:gd name="T3" fmla="*/ 45 h 53"/>
                <a:gd name="T4" fmla="*/ 2 w 65"/>
                <a:gd name="T5" fmla="*/ 49 h 53"/>
                <a:gd name="T6" fmla="*/ 5 w 65"/>
                <a:gd name="T7" fmla="*/ 53 h 53"/>
                <a:gd name="T8" fmla="*/ 9 w 65"/>
                <a:gd name="T9" fmla="*/ 53 h 53"/>
                <a:gd name="T10" fmla="*/ 61 w 65"/>
                <a:gd name="T11" fmla="*/ 30 h 53"/>
                <a:gd name="T12" fmla="*/ 65 w 65"/>
                <a:gd name="T13" fmla="*/ 27 h 53"/>
                <a:gd name="T14" fmla="*/ 65 w 65"/>
                <a:gd name="T15" fmla="*/ 23 h 53"/>
                <a:gd name="T16" fmla="*/ 61 w 65"/>
                <a:gd name="T17" fmla="*/ 19 h 53"/>
                <a:gd name="T18" fmla="*/ 7 w 65"/>
                <a:gd name="T19" fmla="*/ 0 h 53"/>
                <a:gd name="T20" fmla="*/ 3 w 65"/>
                <a:gd name="T21" fmla="*/ 0 h 53"/>
                <a:gd name="T22" fmla="*/ 0 w 65"/>
                <a:gd name="T23" fmla="*/ 4 h 53"/>
                <a:gd name="T24" fmla="*/ 0 w 65"/>
                <a:gd name="T25" fmla="*/ 8 h 53"/>
                <a:gd name="T26" fmla="*/ 2 w 65"/>
                <a:gd name="T27" fmla="*/ 10 h 53"/>
                <a:gd name="T28" fmla="*/ 28 w 65"/>
                <a:gd name="T29" fmla="*/ 30 h 53"/>
                <a:gd name="T30" fmla="*/ 28 w 65"/>
                <a:gd name="T31" fmla="*/ 23 h 53"/>
                <a:gd name="T32" fmla="*/ 3 w 65"/>
                <a:gd name="T33" fmla="*/ 43 h 53"/>
                <a:gd name="T34" fmla="*/ 11 w 65"/>
                <a:gd name="T35" fmla="*/ 51 h 53"/>
                <a:gd name="T36" fmla="*/ 35 w 65"/>
                <a:gd name="T37" fmla="*/ 30 h 53"/>
                <a:gd name="T38" fmla="*/ 37 w 65"/>
                <a:gd name="T39" fmla="*/ 29 h 53"/>
                <a:gd name="T40" fmla="*/ 37 w 65"/>
                <a:gd name="T41" fmla="*/ 27 h 53"/>
                <a:gd name="T42" fmla="*/ 37 w 65"/>
                <a:gd name="T43" fmla="*/ 25 h 53"/>
                <a:gd name="T44" fmla="*/ 35 w 65"/>
                <a:gd name="T45" fmla="*/ 23 h 53"/>
                <a:gd name="T46" fmla="*/ 9 w 65"/>
                <a:gd name="T47" fmla="*/ 2 h 53"/>
                <a:gd name="T48" fmla="*/ 3 w 65"/>
                <a:gd name="T49" fmla="*/ 12 h 53"/>
                <a:gd name="T50" fmla="*/ 57 w 65"/>
                <a:gd name="T51" fmla="*/ 30 h 53"/>
                <a:gd name="T52" fmla="*/ 57 w 65"/>
                <a:gd name="T53" fmla="*/ 19 h 53"/>
                <a:gd name="T54" fmla="*/ 5 w 65"/>
                <a:gd name="T55" fmla="*/ 42 h 53"/>
                <a:gd name="T56" fmla="*/ 11 w 65"/>
                <a:gd name="T57" fmla="*/ 51 h 53"/>
                <a:gd name="T58" fmla="*/ 3 w 65"/>
                <a:gd name="T59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3">
                  <a:moveTo>
                    <a:pt x="3" y="43"/>
                  </a:moveTo>
                  <a:lnTo>
                    <a:pt x="2" y="45"/>
                  </a:lnTo>
                  <a:lnTo>
                    <a:pt x="2" y="49"/>
                  </a:lnTo>
                  <a:lnTo>
                    <a:pt x="5" y="53"/>
                  </a:lnTo>
                  <a:lnTo>
                    <a:pt x="9" y="53"/>
                  </a:lnTo>
                  <a:lnTo>
                    <a:pt x="61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1" y="19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8" y="30"/>
                  </a:lnTo>
                  <a:lnTo>
                    <a:pt x="28" y="2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35" y="30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9" y="2"/>
                  </a:lnTo>
                  <a:lnTo>
                    <a:pt x="3" y="12"/>
                  </a:lnTo>
                  <a:lnTo>
                    <a:pt x="57" y="30"/>
                  </a:lnTo>
                  <a:lnTo>
                    <a:pt x="57" y="19"/>
                  </a:lnTo>
                  <a:lnTo>
                    <a:pt x="5" y="42"/>
                  </a:lnTo>
                  <a:lnTo>
                    <a:pt x="11" y="51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6641" name="Rectangle 81"/>
            <p:cNvSpPr>
              <a:spLocks noChangeArrowheads="1"/>
            </p:cNvSpPr>
            <p:nvPr/>
          </p:nvSpPr>
          <p:spPr bwMode="auto">
            <a:xfrm>
              <a:off x="4374" y="1956"/>
              <a:ext cx="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endParaRPr lang="en-US" b="0"/>
            </a:p>
          </p:txBody>
        </p:sp>
        <p:grpSp>
          <p:nvGrpSpPr>
            <p:cNvPr id="66642" name="Group 82"/>
            <p:cNvGrpSpPr>
              <a:grpSpLocks/>
            </p:cNvGrpSpPr>
            <p:nvPr/>
          </p:nvGrpSpPr>
          <p:grpSpPr bwMode="auto">
            <a:xfrm>
              <a:off x="3812" y="1428"/>
              <a:ext cx="187" cy="261"/>
              <a:chOff x="3812" y="1428"/>
              <a:chExt cx="187" cy="261"/>
            </a:xfrm>
          </p:grpSpPr>
          <p:sp>
            <p:nvSpPr>
              <p:cNvPr id="66643" name="Rectangle 83"/>
              <p:cNvSpPr>
                <a:spLocks noChangeArrowheads="1"/>
              </p:cNvSpPr>
              <p:nvPr/>
            </p:nvSpPr>
            <p:spPr bwMode="auto">
              <a:xfrm>
                <a:off x="3812" y="1459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6644" name="Rectangle 84"/>
              <p:cNvSpPr>
                <a:spLocks noChangeArrowheads="1"/>
              </p:cNvSpPr>
              <p:nvPr/>
            </p:nvSpPr>
            <p:spPr bwMode="auto">
              <a:xfrm>
                <a:off x="3952" y="1428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6645" name="Rectangle 85"/>
              <p:cNvSpPr>
                <a:spLocks noChangeArrowheads="1"/>
              </p:cNvSpPr>
              <p:nvPr/>
            </p:nvSpPr>
            <p:spPr bwMode="auto">
              <a:xfrm>
                <a:off x="3929" y="1428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6646" name="Rectangle 86"/>
              <p:cNvSpPr>
                <a:spLocks noChangeArrowheads="1"/>
              </p:cNvSpPr>
              <p:nvPr/>
            </p:nvSpPr>
            <p:spPr bwMode="auto">
              <a:xfrm>
                <a:off x="3906" y="1428"/>
                <a:ext cx="4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6647" name="Rectangle 87"/>
            <p:cNvSpPr>
              <a:spLocks noChangeArrowheads="1"/>
            </p:cNvSpPr>
            <p:nvPr/>
          </p:nvSpPr>
          <p:spPr bwMode="auto">
            <a:xfrm>
              <a:off x="4309" y="1396"/>
              <a:ext cx="6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6648" name="Rectangle 88"/>
            <p:cNvSpPr>
              <a:spLocks noChangeArrowheads="1"/>
            </p:cNvSpPr>
            <p:nvPr/>
          </p:nvSpPr>
          <p:spPr bwMode="auto">
            <a:xfrm>
              <a:off x="4155" y="2158"/>
              <a:ext cx="553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</a:rPr>
                <a:t>Fig. 3.6</a:t>
              </a:r>
              <a:endParaRPr lang="en-US" b="0"/>
            </a:p>
          </p:txBody>
        </p:sp>
      </p:grpSp>
      <p:grpSp>
        <p:nvGrpSpPr>
          <p:cNvPr id="66662" name="Group 102"/>
          <p:cNvGrpSpPr>
            <a:grpSpLocks/>
          </p:cNvGrpSpPr>
          <p:nvPr/>
        </p:nvGrpSpPr>
        <p:grpSpPr bwMode="auto">
          <a:xfrm>
            <a:off x="0" y="2667000"/>
            <a:ext cx="5494338" cy="1758950"/>
            <a:chOff x="0" y="1680"/>
            <a:chExt cx="3461" cy="1108"/>
          </a:xfrm>
        </p:grpSpPr>
        <p:sp>
          <p:nvSpPr>
            <p:cNvPr id="66649" name="Rectangle 89"/>
            <p:cNvSpPr>
              <a:spLocks noChangeArrowheads="1"/>
            </p:cNvSpPr>
            <p:nvPr/>
          </p:nvSpPr>
          <p:spPr bwMode="auto">
            <a:xfrm>
              <a:off x="0" y="1680"/>
              <a:ext cx="316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lnSpc>
                  <a:spcPct val="110000"/>
                </a:lnSpc>
              </a:pPr>
              <a:r>
                <a:rPr lang="en-US" sz="2600" dirty="0">
                  <a:solidFill>
                    <a:srgbClr val="000000"/>
                  </a:solidFill>
                </a:rPr>
                <a:t>	Solid cylinder generates</a:t>
              </a:r>
            </a:p>
          </p:txBody>
        </p:sp>
        <p:grpSp>
          <p:nvGrpSpPr>
            <p:cNvPr id="66660" name="Group 100"/>
            <p:cNvGrpSpPr>
              <a:grpSpLocks/>
            </p:cNvGrpSpPr>
            <p:nvPr/>
          </p:nvGrpSpPr>
          <p:grpSpPr bwMode="auto">
            <a:xfrm>
              <a:off x="0" y="2016"/>
              <a:ext cx="3438" cy="358"/>
              <a:chOff x="0" y="2016"/>
              <a:chExt cx="3438" cy="358"/>
            </a:xfrm>
          </p:grpSpPr>
          <p:sp>
            <p:nvSpPr>
              <p:cNvPr id="66650" name="Rectangle 90"/>
              <p:cNvSpPr>
                <a:spLocks noChangeArrowheads="1"/>
              </p:cNvSpPr>
              <p:nvPr/>
            </p:nvSpPr>
            <p:spPr bwMode="auto">
              <a:xfrm>
                <a:off x="0" y="2016"/>
                <a:ext cx="1863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110000"/>
                  </a:lnSpc>
                </a:pPr>
                <a:r>
                  <a:rPr lang="en-US" sz="2600">
                    <a:solidFill>
                      <a:srgbClr val="000000"/>
                    </a:solidFill>
                  </a:rPr>
                  <a:t>	heat at a rate</a:t>
                </a:r>
              </a:p>
            </p:txBody>
          </p:sp>
          <p:sp>
            <p:nvSpPr>
              <p:cNvPr id="66652" name="Rectangle 92"/>
              <p:cNvSpPr>
                <a:spLocks noChangeArrowheads="1"/>
              </p:cNvSpPr>
              <p:nvPr/>
            </p:nvSpPr>
            <p:spPr bwMode="auto">
              <a:xfrm>
                <a:off x="2160" y="2064"/>
                <a:ext cx="1278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One end is at</a:t>
                </a:r>
              </a:p>
            </p:txBody>
          </p:sp>
          <p:graphicFrame>
            <p:nvGraphicFramePr>
              <p:cNvPr id="66655" name="Object 95"/>
              <p:cNvGraphicFramePr>
                <a:graphicFrameLocks noChangeAspect="1"/>
              </p:cNvGraphicFramePr>
              <p:nvPr/>
            </p:nvGraphicFramePr>
            <p:xfrm>
              <a:off x="1824" y="2064"/>
              <a:ext cx="368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1449" name="Equation" r:id="rId4" imgW="241200" imgH="203040" progId="Equation.3">
                      <p:embed/>
                    </p:oleObj>
                  </mc:Choice>
                  <mc:Fallback>
                    <p:oleObj name="Equation" r:id="rId4" imgW="24120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4" y="2064"/>
                            <a:ext cx="368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66661" name="Group 101"/>
            <p:cNvGrpSpPr>
              <a:grpSpLocks/>
            </p:cNvGrpSpPr>
            <p:nvPr/>
          </p:nvGrpSpPr>
          <p:grpSpPr bwMode="auto">
            <a:xfrm>
              <a:off x="624" y="2400"/>
              <a:ext cx="2837" cy="388"/>
              <a:chOff x="624" y="2400"/>
              <a:chExt cx="2837" cy="388"/>
            </a:xfrm>
          </p:grpSpPr>
          <p:graphicFrame>
            <p:nvGraphicFramePr>
              <p:cNvPr id="66654" name="Object 94"/>
              <p:cNvGraphicFramePr>
                <a:graphicFrameLocks noChangeAspect="1"/>
              </p:cNvGraphicFramePr>
              <p:nvPr/>
            </p:nvGraphicFramePr>
            <p:xfrm>
              <a:off x="624" y="2400"/>
              <a:ext cx="271" cy="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1450" name="Equation" r:id="rId6" imgW="177480" imgH="253800" progId="Equation.3">
                      <p:embed/>
                    </p:oleObj>
                  </mc:Choice>
                  <mc:Fallback>
                    <p:oleObj name="Equation" r:id="rId6" imgW="17748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4" y="2400"/>
                            <a:ext cx="271" cy="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6656" name="Rectangle 96"/>
              <p:cNvSpPr>
                <a:spLocks noChangeArrowheads="1"/>
              </p:cNvSpPr>
              <p:nvPr/>
            </p:nvSpPr>
            <p:spPr bwMode="auto">
              <a:xfrm>
                <a:off x="912" y="2400"/>
                <a:ext cx="2549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600">
                    <a:solidFill>
                      <a:srgbClr val="000000"/>
                    </a:solidFill>
                  </a:rPr>
                  <a:t>while the other is insulated.</a:t>
                </a:r>
              </a:p>
            </p:txBody>
          </p:sp>
        </p:grpSp>
      </p:grpSp>
      <p:grpSp>
        <p:nvGrpSpPr>
          <p:cNvPr id="66663" name="Group 103"/>
          <p:cNvGrpSpPr>
            <a:grpSpLocks/>
          </p:cNvGrpSpPr>
          <p:nvPr/>
        </p:nvGrpSpPr>
        <p:grpSpPr bwMode="auto">
          <a:xfrm>
            <a:off x="0" y="4572000"/>
            <a:ext cx="5003800" cy="615950"/>
            <a:chOff x="0" y="2880"/>
            <a:chExt cx="3152" cy="388"/>
          </a:xfrm>
        </p:grpSpPr>
        <p:sp>
          <p:nvSpPr>
            <p:cNvPr id="66657" name="Rectangle 97"/>
            <p:cNvSpPr>
              <a:spLocks noChangeArrowheads="1"/>
            </p:cNvSpPr>
            <p:nvPr/>
          </p:nvSpPr>
          <p:spPr bwMode="auto">
            <a:xfrm>
              <a:off x="0" y="2880"/>
              <a:ext cx="286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	Cylindrical surface is at </a:t>
              </a:r>
            </a:p>
          </p:txBody>
        </p:sp>
        <p:graphicFrame>
          <p:nvGraphicFramePr>
            <p:cNvPr id="66658" name="Object 98"/>
            <p:cNvGraphicFramePr>
              <a:graphicFrameLocks noChangeAspect="1"/>
            </p:cNvGraphicFramePr>
            <p:nvPr/>
          </p:nvGraphicFramePr>
          <p:xfrm>
            <a:off x="2784" y="2880"/>
            <a:ext cx="368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1451" name="Equation" r:id="rId8" imgW="241200" imgH="253800" progId="Equation.3">
                    <p:embed/>
                  </p:oleObj>
                </mc:Choice>
                <mc:Fallback>
                  <p:oleObj name="Equation" r:id="rId8" imgW="241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880"/>
                          <a:ext cx="368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6659" name="Rectangle 99"/>
          <p:cNvSpPr>
            <a:spLocks noChangeArrowheads="1"/>
          </p:cNvSpPr>
          <p:nvPr/>
        </p:nvSpPr>
        <p:spPr bwMode="auto">
          <a:xfrm>
            <a:off x="0" y="5257800"/>
            <a:ext cx="76819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Find the steady state temperature distribution.</a:t>
            </a:r>
          </a:p>
        </p:txBody>
      </p:sp>
      <p:grpSp>
        <p:nvGrpSpPr>
          <p:cNvPr id="11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9" name="Group 11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1" name="Group 12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5" name="Rectangle 12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6" name="Rectangle 12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7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07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66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6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65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6" grpId="0" autoUpdateAnimBg="0"/>
      <p:bldP spid="6665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746FC-B1DE-4BBB-920B-0BC5D928410C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1915012" y="342293"/>
            <a:ext cx="607010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dirty="0">
                <a:solidFill>
                  <a:srgbClr val="000000"/>
                </a:solidFill>
              </a:rPr>
              <a:t>	</a:t>
            </a:r>
            <a:r>
              <a:rPr lang="en-US" sz="3200" dirty="0" smtClean="0">
                <a:solidFill>
                  <a:srgbClr val="000000"/>
                </a:solidFill>
              </a:rPr>
              <a:t>Formulation of Problem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0" y="1905000"/>
            <a:ext cx="5689600" cy="119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600" dirty="0">
                <a:solidFill>
                  <a:srgbClr val="000000"/>
                </a:solidFill>
              </a:rPr>
              <a:t>	      </a:t>
            </a:r>
            <a:r>
              <a:rPr lang="en-US" sz="3200" dirty="0">
                <a:solidFill>
                  <a:srgbClr val="000000"/>
                </a:solidFill>
                <a:cs typeface="Times New Roman" panose="02020603050405020304" pitchFamily="18" charset="0"/>
              </a:rPr>
              <a:t>• </a:t>
            </a:r>
            <a:r>
              <a:rPr lang="en-US" sz="2600" dirty="0">
                <a:solidFill>
                  <a:srgbClr val="000000"/>
                </a:solidFill>
              </a:rPr>
              <a:t>Energy generation leads to </a:t>
            </a:r>
          </a:p>
          <a:p>
            <a:pPr eaLnBrk="0" hangingPunct="0">
              <a:lnSpc>
                <a:spcPct val="130000"/>
              </a:lnSpc>
            </a:pPr>
            <a:r>
              <a:rPr lang="en-US" sz="2600" dirty="0">
                <a:solidFill>
                  <a:srgbClr val="000000"/>
                </a:solidFill>
              </a:rPr>
              <a:t>	         NHDE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0" y="4267200"/>
            <a:ext cx="4576894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600" dirty="0" smtClean="0">
                <a:solidFill>
                  <a:srgbClr val="000000"/>
                </a:solidFill>
              </a:rPr>
              <a:t>      </a:t>
            </a:r>
            <a:r>
              <a:rPr lang="en-US" sz="3200" dirty="0">
                <a:solidFill>
                  <a:srgbClr val="000000"/>
                </a:solidFill>
                <a:cs typeface="Times New Roman" panose="02020603050405020304" pitchFamily="18" charset="0"/>
              </a:rPr>
              <a:t>• </a:t>
            </a:r>
            <a:r>
              <a:rPr lang="en-US" sz="2600" dirty="0">
                <a:solidFill>
                  <a:srgbClr val="000000"/>
                </a:solidFill>
              </a:rPr>
              <a:t>Use cylindrical coordinates</a:t>
            </a:r>
          </a:p>
        </p:txBody>
      </p:sp>
      <p:grpSp>
        <p:nvGrpSpPr>
          <p:cNvPr id="67592" name="Group 8"/>
          <p:cNvGrpSpPr>
            <a:grpSpLocks/>
          </p:cNvGrpSpPr>
          <p:nvPr/>
        </p:nvGrpSpPr>
        <p:grpSpPr bwMode="auto">
          <a:xfrm>
            <a:off x="6096000" y="1828800"/>
            <a:ext cx="2743200" cy="1843088"/>
            <a:chOff x="3356" y="961"/>
            <a:chExt cx="2168" cy="1462"/>
          </a:xfrm>
        </p:grpSpPr>
        <p:sp>
          <p:nvSpPr>
            <p:cNvPr id="67593" name="Rectangle 9"/>
            <p:cNvSpPr>
              <a:spLocks noChangeArrowheads="1"/>
            </p:cNvSpPr>
            <p:nvPr/>
          </p:nvSpPr>
          <p:spPr bwMode="auto">
            <a:xfrm>
              <a:off x="5398" y="1271"/>
              <a:ext cx="72" cy="5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4" name="Line 10"/>
            <p:cNvSpPr>
              <a:spLocks noChangeShapeType="1"/>
            </p:cNvSpPr>
            <p:nvPr/>
          </p:nvSpPr>
          <p:spPr bwMode="auto">
            <a:xfrm flipV="1">
              <a:off x="5398" y="1271"/>
              <a:ext cx="48" cy="4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5" name="Line 11"/>
            <p:cNvSpPr>
              <a:spLocks noChangeShapeType="1"/>
            </p:cNvSpPr>
            <p:nvPr/>
          </p:nvSpPr>
          <p:spPr bwMode="auto">
            <a:xfrm flipV="1">
              <a:off x="5398" y="129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6" name="Line 12"/>
            <p:cNvSpPr>
              <a:spLocks noChangeShapeType="1"/>
            </p:cNvSpPr>
            <p:nvPr/>
          </p:nvSpPr>
          <p:spPr bwMode="auto">
            <a:xfrm flipV="1">
              <a:off x="5398" y="134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7" name="Line 13"/>
            <p:cNvSpPr>
              <a:spLocks noChangeShapeType="1"/>
            </p:cNvSpPr>
            <p:nvPr/>
          </p:nvSpPr>
          <p:spPr bwMode="auto">
            <a:xfrm flipV="1">
              <a:off x="5398" y="1398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8" name="Line 14"/>
            <p:cNvSpPr>
              <a:spLocks noChangeShapeType="1"/>
            </p:cNvSpPr>
            <p:nvPr/>
          </p:nvSpPr>
          <p:spPr bwMode="auto">
            <a:xfrm flipV="1">
              <a:off x="5398" y="144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 flipV="1">
              <a:off x="5398" y="149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 flipV="1">
              <a:off x="5398" y="154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1" name="Line 17"/>
            <p:cNvSpPr>
              <a:spLocks noChangeShapeType="1"/>
            </p:cNvSpPr>
            <p:nvPr/>
          </p:nvSpPr>
          <p:spPr bwMode="auto">
            <a:xfrm flipV="1">
              <a:off x="5398" y="159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2" name="Line 18"/>
            <p:cNvSpPr>
              <a:spLocks noChangeShapeType="1"/>
            </p:cNvSpPr>
            <p:nvPr/>
          </p:nvSpPr>
          <p:spPr bwMode="auto">
            <a:xfrm flipV="1">
              <a:off x="5398" y="1644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3" name="Line 19"/>
            <p:cNvSpPr>
              <a:spLocks noChangeShapeType="1"/>
            </p:cNvSpPr>
            <p:nvPr/>
          </p:nvSpPr>
          <p:spPr bwMode="auto">
            <a:xfrm flipV="1">
              <a:off x="5398" y="169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4" name="Line 20"/>
            <p:cNvSpPr>
              <a:spLocks noChangeShapeType="1"/>
            </p:cNvSpPr>
            <p:nvPr/>
          </p:nvSpPr>
          <p:spPr bwMode="auto">
            <a:xfrm flipV="1">
              <a:off x="5398" y="174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5" name="Line 21"/>
            <p:cNvSpPr>
              <a:spLocks noChangeShapeType="1"/>
            </p:cNvSpPr>
            <p:nvPr/>
          </p:nvSpPr>
          <p:spPr bwMode="auto">
            <a:xfrm flipV="1">
              <a:off x="5431" y="1794"/>
              <a:ext cx="38" cy="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6" name="Oval 22"/>
            <p:cNvSpPr>
              <a:spLocks noChangeArrowheads="1"/>
            </p:cNvSpPr>
            <p:nvPr/>
          </p:nvSpPr>
          <p:spPr bwMode="auto">
            <a:xfrm>
              <a:off x="3462" y="1250"/>
              <a:ext cx="602" cy="604"/>
            </a:xfrm>
            <a:prstGeom prst="ellipse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7" name="Freeform 23"/>
            <p:cNvSpPr>
              <a:spLocks/>
            </p:cNvSpPr>
            <p:nvPr/>
          </p:nvSpPr>
          <p:spPr bwMode="auto">
            <a:xfrm>
              <a:off x="3456" y="1245"/>
              <a:ext cx="612" cy="612"/>
            </a:xfrm>
            <a:custGeom>
              <a:avLst/>
              <a:gdLst>
                <a:gd name="T0" fmla="*/ 2 w 612"/>
                <a:gd name="T1" fmla="*/ 353 h 612"/>
                <a:gd name="T2" fmla="*/ 17 w 612"/>
                <a:gd name="T3" fmla="*/ 411 h 612"/>
                <a:gd name="T4" fmla="*/ 60 w 612"/>
                <a:gd name="T5" fmla="*/ 489 h 612"/>
                <a:gd name="T6" fmla="*/ 99 w 612"/>
                <a:gd name="T7" fmla="*/ 532 h 612"/>
                <a:gd name="T8" fmla="*/ 173 w 612"/>
                <a:gd name="T9" fmla="*/ 582 h 612"/>
                <a:gd name="T10" fmla="*/ 227 w 612"/>
                <a:gd name="T11" fmla="*/ 601 h 612"/>
                <a:gd name="T12" fmla="*/ 288 w 612"/>
                <a:gd name="T13" fmla="*/ 610 h 612"/>
                <a:gd name="T14" fmla="*/ 335 w 612"/>
                <a:gd name="T15" fmla="*/ 610 h 612"/>
                <a:gd name="T16" fmla="*/ 394 w 612"/>
                <a:gd name="T17" fmla="*/ 597 h 612"/>
                <a:gd name="T18" fmla="*/ 437 w 612"/>
                <a:gd name="T19" fmla="*/ 582 h 612"/>
                <a:gd name="T20" fmla="*/ 476 w 612"/>
                <a:gd name="T21" fmla="*/ 560 h 612"/>
                <a:gd name="T22" fmla="*/ 530 w 612"/>
                <a:gd name="T23" fmla="*/ 511 h 612"/>
                <a:gd name="T24" fmla="*/ 580 w 612"/>
                <a:gd name="T25" fmla="*/ 437 h 612"/>
                <a:gd name="T26" fmla="*/ 597 w 612"/>
                <a:gd name="T27" fmla="*/ 396 h 612"/>
                <a:gd name="T28" fmla="*/ 610 w 612"/>
                <a:gd name="T29" fmla="*/ 336 h 612"/>
                <a:gd name="T30" fmla="*/ 610 w 612"/>
                <a:gd name="T31" fmla="*/ 289 h 612"/>
                <a:gd name="T32" fmla="*/ 600 w 612"/>
                <a:gd name="T33" fmla="*/ 228 h 612"/>
                <a:gd name="T34" fmla="*/ 587 w 612"/>
                <a:gd name="T35" fmla="*/ 186 h 612"/>
                <a:gd name="T36" fmla="*/ 558 w 612"/>
                <a:gd name="T37" fmla="*/ 132 h 612"/>
                <a:gd name="T38" fmla="*/ 487 w 612"/>
                <a:gd name="T39" fmla="*/ 59 h 612"/>
                <a:gd name="T40" fmla="*/ 452 w 612"/>
                <a:gd name="T41" fmla="*/ 35 h 612"/>
                <a:gd name="T42" fmla="*/ 409 w 612"/>
                <a:gd name="T43" fmla="*/ 16 h 612"/>
                <a:gd name="T44" fmla="*/ 351 w 612"/>
                <a:gd name="T45" fmla="*/ 2 h 612"/>
                <a:gd name="T46" fmla="*/ 257 w 612"/>
                <a:gd name="T47" fmla="*/ 2 h 612"/>
                <a:gd name="T48" fmla="*/ 199 w 612"/>
                <a:gd name="T49" fmla="*/ 16 h 612"/>
                <a:gd name="T50" fmla="*/ 121 w 612"/>
                <a:gd name="T51" fmla="*/ 59 h 612"/>
                <a:gd name="T52" fmla="*/ 78 w 612"/>
                <a:gd name="T53" fmla="*/ 99 h 612"/>
                <a:gd name="T54" fmla="*/ 28 w 612"/>
                <a:gd name="T55" fmla="*/ 173 h 612"/>
                <a:gd name="T56" fmla="*/ 10 w 612"/>
                <a:gd name="T57" fmla="*/ 228 h 612"/>
                <a:gd name="T58" fmla="*/ 0 w 612"/>
                <a:gd name="T59" fmla="*/ 306 h 612"/>
                <a:gd name="T60" fmla="*/ 13 w 612"/>
                <a:gd name="T61" fmla="*/ 261 h 612"/>
                <a:gd name="T62" fmla="*/ 28 w 612"/>
                <a:gd name="T63" fmla="*/ 203 h 612"/>
                <a:gd name="T64" fmla="*/ 67 w 612"/>
                <a:gd name="T65" fmla="*/ 129 h 612"/>
                <a:gd name="T66" fmla="*/ 106 w 612"/>
                <a:gd name="T67" fmla="*/ 86 h 612"/>
                <a:gd name="T68" fmla="*/ 177 w 612"/>
                <a:gd name="T69" fmla="*/ 39 h 612"/>
                <a:gd name="T70" fmla="*/ 231 w 612"/>
                <a:gd name="T71" fmla="*/ 20 h 612"/>
                <a:gd name="T72" fmla="*/ 305 w 612"/>
                <a:gd name="T73" fmla="*/ 11 h 612"/>
                <a:gd name="T74" fmla="*/ 377 w 612"/>
                <a:gd name="T75" fmla="*/ 20 h 612"/>
                <a:gd name="T76" fmla="*/ 418 w 612"/>
                <a:gd name="T77" fmla="*/ 33 h 612"/>
                <a:gd name="T78" fmla="*/ 456 w 612"/>
                <a:gd name="T79" fmla="*/ 54 h 612"/>
                <a:gd name="T80" fmla="*/ 502 w 612"/>
                <a:gd name="T81" fmla="*/ 86 h 612"/>
                <a:gd name="T82" fmla="*/ 563 w 612"/>
                <a:gd name="T83" fmla="*/ 164 h 612"/>
                <a:gd name="T84" fmla="*/ 582 w 612"/>
                <a:gd name="T85" fmla="*/ 203 h 612"/>
                <a:gd name="T86" fmla="*/ 597 w 612"/>
                <a:gd name="T87" fmla="*/ 261 h 612"/>
                <a:gd name="T88" fmla="*/ 600 w 612"/>
                <a:gd name="T89" fmla="*/ 306 h 612"/>
                <a:gd name="T90" fmla="*/ 597 w 612"/>
                <a:gd name="T91" fmla="*/ 349 h 612"/>
                <a:gd name="T92" fmla="*/ 582 w 612"/>
                <a:gd name="T93" fmla="*/ 407 h 612"/>
                <a:gd name="T94" fmla="*/ 563 w 612"/>
                <a:gd name="T95" fmla="*/ 446 h 612"/>
                <a:gd name="T96" fmla="*/ 502 w 612"/>
                <a:gd name="T97" fmla="*/ 525 h 612"/>
                <a:gd name="T98" fmla="*/ 456 w 612"/>
                <a:gd name="T99" fmla="*/ 556 h 612"/>
                <a:gd name="T100" fmla="*/ 418 w 612"/>
                <a:gd name="T101" fmla="*/ 577 h 612"/>
                <a:gd name="T102" fmla="*/ 377 w 612"/>
                <a:gd name="T103" fmla="*/ 590 h 612"/>
                <a:gd name="T104" fmla="*/ 320 w 612"/>
                <a:gd name="T105" fmla="*/ 599 h 612"/>
                <a:gd name="T106" fmla="*/ 273 w 612"/>
                <a:gd name="T107" fmla="*/ 599 h 612"/>
                <a:gd name="T108" fmla="*/ 218 w 612"/>
                <a:gd name="T109" fmla="*/ 586 h 612"/>
                <a:gd name="T110" fmla="*/ 140 w 612"/>
                <a:gd name="T111" fmla="*/ 549 h 612"/>
                <a:gd name="T112" fmla="*/ 97 w 612"/>
                <a:gd name="T113" fmla="*/ 513 h 612"/>
                <a:gd name="T114" fmla="*/ 62 w 612"/>
                <a:gd name="T115" fmla="*/ 470 h 612"/>
                <a:gd name="T116" fmla="*/ 24 w 612"/>
                <a:gd name="T117" fmla="*/ 392 h 612"/>
                <a:gd name="T118" fmla="*/ 11 w 612"/>
                <a:gd name="T119" fmla="*/ 336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2" h="612">
                  <a:moveTo>
                    <a:pt x="0" y="306"/>
                  </a:moveTo>
                  <a:lnTo>
                    <a:pt x="0" y="336"/>
                  </a:lnTo>
                  <a:lnTo>
                    <a:pt x="2" y="353"/>
                  </a:lnTo>
                  <a:lnTo>
                    <a:pt x="10" y="383"/>
                  </a:lnTo>
                  <a:lnTo>
                    <a:pt x="13" y="396"/>
                  </a:lnTo>
                  <a:lnTo>
                    <a:pt x="17" y="411"/>
                  </a:lnTo>
                  <a:lnTo>
                    <a:pt x="28" y="437"/>
                  </a:lnTo>
                  <a:lnTo>
                    <a:pt x="50" y="478"/>
                  </a:lnTo>
                  <a:lnTo>
                    <a:pt x="60" y="489"/>
                  </a:lnTo>
                  <a:lnTo>
                    <a:pt x="78" y="511"/>
                  </a:lnTo>
                  <a:lnTo>
                    <a:pt x="89" y="521"/>
                  </a:lnTo>
                  <a:lnTo>
                    <a:pt x="99" y="532"/>
                  </a:lnTo>
                  <a:lnTo>
                    <a:pt x="121" y="551"/>
                  </a:lnTo>
                  <a:lnTo>
                    <a:pt x="132" y="560"/>
                  </a:lnTo>
                  <a:lnTo>
                    <a:pt x="173" y="582"/>
                  </a:lnTo>
                  <a:lnTo>
                    <a:pt x="199" y="594"/>
                  </a:lnTo>
                  <a:lnTo>
                    <a:pt x="214" y="597"/>
                  </a:lnTo>
                  <a:lnTo>
                    <a:pt x="227" y="601"/>
                  </a:lnTo>
                  <a:lnTo>
                    <a:pt x="257" y="609"/>
                  </a:lnTo>
                  <a:lnTo>
                    <a:pt x="273" y="610"/>
                  </a:lnTo>
                  <a:lnTo>
                    <a:pt x="288" y="610"/>
                  </a:lnTo>
                  <a:lnTo>
                    <a:pt x="305" y="612"/>
                  </a:lnTo>
                  <a:lnTo>
                    <a:pt x="320" y="610"/>
                  </a:lnTo>
                  <a:lnTo>
                    <a:pt x="335" y="610"/>
                  </a:lnTo>
                  <a:lnTo>
                    <a:pt x="351" y="609"/>
                  </a:lnTo>
                  <a:lnTo>
                    <a:pt x="381" y="601"/>
                  </a:lnTo>
                  <a:lnTo>
                    <a:pt x="394" y="597"/>
                  </a:lnTo>
                  <a:lnTo>
                    <a:pt x="409" y="594"/>
                  </a:lnTo>
                  <a:lnTo>
                    <a:pt x="422" y="588"/>
                  </a:lnTo>
                  <a:lnTo>
                    <a:pt x="437" y="582"/>
                  </a:lnTo>
                  <a:lnTo>
                    <a:pt x="452" y="575"/>
                  </a:lnTo>
                  <a:lnTo>
                    <a:pt x="463" y="568"/>
                  </a:lnTo>
                  <a:lnTo>
                    <a:pt x="476" y="560"/>
                  </a:lnTo>
                  <a:lnTo>
                    <a:pt x="487" y="551"/>
                  </a:lnTo>
                  <a:lnTo>
                    <a:pt x="509" y="532"/>
                  </a:lnTo>
                  <a:lnTo>
                    <a:pt x="530" y="511"/>
                  </a:lnTo>
                  <a:lnTo>
                    <a:pt x="558" y="478"/>
                  </a:lnTo>
                  <a:lnTo>
                    <a:pt x="574" y="450"/>
                  </a:lnTo>
                  <a:lnTo>
                    <a:pt x="580" y="437"/>
                  </a:lnTo>
                  <a:lnTo>
                    <a:pt x="587" y="424"/>
                  </a:lnTo>
                  <a:lnTo>
                    <a:pt x="593" y="411"/>
                  </a:lnTo>
                  <a:lnTo>
                    <a:pt x="597" y="396"/>
                  </a:lnTo>
                  <a:lnTo>
                    <a:pt x="600" y="383"/>
                  </a:lnTo>
                  <a:lnTo>
                    <a:pt x="608" y="353"/>
                  </a:lnTo>
                  <a:lnTo>
                    <a:pt x="610" y="336"/>
                  </a:lnTo>
                  <a:lnTo>
                    <a:pt x="610" y="321"/>
                  </a:lnTo>
                  <a:lnTo>
                    <a:pt x="612" y="306"/>
                  </a:lnTo>
                  <a:lnTo>
                    <a:pt x="610" y="289"/>
                  </a:lnTo>
                  <a:lnTo>
                    <a:pt x="610" y="274"/>
                  </a:lnTo>
                  <a:lnTo>
                    <a:pt x="608" y="257"/>
                  </a:lnTo>
                  <a:lnTo>
                    <a:pt x="600" y="228"/>
                  </a:lnTo>
                  <a:lnTo>
                    <a:pt x="597" y="214"/>
                  </a:lnTo>
                  <a:lnTo>
                    <a:pt x="593" y="200"/>
                  </a:lnTo>
                  <a:lnTo>
                    <a:pt x="587" y="186"/>
                  </a:lnTo>
                  <a:lnTo>
                    <a:pt x="580" y="173"/>
                  </a:lnTo>
                  <a:lnTo>
                    <a:pt x="574" y="160"/>
                  </a:lnTo>
                  <a:lnTo>
                    <a:pt x="558" y="132"/>
                  </a:lnTo>
                  <a:lnTo>
                    <a:pt x="530" y="99"/>
                  </a:lnTo>
                  <a:lnTo>
                    <a:pt x="509" y="78"/>
                  </a:lnTo>
                  <a:lnTo>
                    <a:pt x="487" y="59"/>
                  </a:lnTo>
                  <a:lnTo>
                    <a:pt x="476" y="50"/>
                  </a:lnTo>
                  <a:lnTo>
                    <a:pt x="463" y="43"/>
                  </a:lnTo>
                  <a:lnTo>
                    <a:pt x="452" y="35"/>
                  </a:lnTo>
                  <a:lnTo>
                    <a:pt x="437" y="28"/>
                  </a:lnTo>
                  <a:lnTo>
                    <a:pt x="422" y="22"/>
                  </a:lnTo>
                  <a:lnTo>
                    <a:pt x="409" y="16"/>
                  </a:lnTo>
                  <a:lnTo>
                    <a:pt x="394" y="13"/>
                  </a:lnTo>
                  <a:lnTo>
                    <a:pt x="381" y="9"/>
                  </a:lnTo>
                  <a:lnTo>
                    <a:pt x="351" y="2"/>
                  </a:lnTo>
                  <a:lnTo>
                    <a:pt x="335" y="0"/>
                  </a:lnTo>
                  <a:lnTo>
                    <a:pt x="273" y="0"/>
                  </a:lnTo>
                  <a:lnTo>
                    <a:pt x="257" y="2"/>
                  </a:lnTo>
                  <a:lnTo>
                    <a:pt x="227" y="9"/>
                  </a:lnTo>
                  <a:lnTo>
                    <a:pt x="214" y="13"/>
                  </a:lnTo>
                  <a:lnTo>
                    <a:pt x="199" y="16"/>
                  </a:lnTo>
                  <a:lnTo>
                    <a:pt x="173" y="28"/>
                  </a:lnTo>
                  <a:lnTo>
                    <a:pt x="132" y="50"/>
                  </a:lnTo>
                  <a:lnTo>
                    <a:pt x="121" y="59"/>
                  </a:lnTo>
                  <a:lnTo>
                    <a:pt x="99" y="78"/>
                  </a:lnTo>
                  <a:lnTo>
                    <a:pt x="89" y="89"/>
                  </a:lnTo>
                  <a:lnTo>
                    <a:pt x="78" y="99"/>
                  </a:lnTo>
                  <a:lnTo>
                    <a:pt x="60" y="121"/>
                  </a:lnTo>
                  <a:lnTo>
                    <a:pt x="50" y="132"/>
                  </a:lnTo>
                  <a:lnTo>
                    <a:pt x="28" y="173"/>
                  </a:lnTo>
                  <a:lnTo>
                    <a:pt x="17" y="200"/>
                  </a:lnTo>
                  <a:lnTo>
                    <a:pt x="13" y="214"/>
                  </a:lnTo>
                  <a:lnTo>
                    <a:pt x="10" y="228"/>
                  </a:lnTo>
                  <a:lnTo>
                    <a:pt x="2" y="257"/>
                  </a:lnTo>
                  <a:lnTo>
                    <a:pt x="0" y="274"/>
                  </a:lnTo>
                  <a:lnTo>
                    <a:pt x="0" y="306"/>
                  </a:lnTo>
                  <a:lnTo>
                    <a:pt x="11" y="306"/>
                  </a:lnTo>
                  <a:lnTo>
                    <a:pt x="11" y="274"/>
                  </a:lnTo>
                  <a:lnTo>
                    <a:pt x="13" y="261"/>
                  </a:lnTo>
                  <a:lnTo>
                    <a:pt x="21" y="231"/>
                  </a:lnTo>
                  <a:lnTo>
                    <a:pt x="24" y="218"/>
                  </a:lnTo>
                  <a:lnTo>
                    <a:pt x="28" y="203"/>
                  </a:lnTo>
                  <a:lnTo>
                    <a:pt x="39" y="177"/>
                  </a:lnTo>
                  <a:lnTo>
                    <a:pt x="62" y="140"/>
                  </a:lnTo>
                  <a:lnTo>
                    <a:pt x="67" y="129"/>
                  </a:lnTo>
                  <a:lnTo>
                    <a:pt x="86" y="106"/>
                  </a:lnTo>
                  <a:lnTo>
                    <a:pt x="97" y="97"/>
                  </a:lnTo>
                  <a:lnTo>
                    <a:pt x="106" y="86"/>
                  </a:lnTo>
                  <a:lnTo>
                    <a:pt x="129" y="67"/>
                  </a:lnTo>
                  <a:lnTo>
                    <a:pt x="140" y="61"/>
                  </a:lnTo>
                  <a:lnTo>
                    <a:pt x="177" y="39"/>
                  </a:lnTo>
                  <a:lnTo>
                    <a:pt x="203" y="28"/>
                  </a:lnTo>
                  <a:lnTo>
                    <a:pt x="218" y="24"/>
                  </a:lnTo>
                  <a:lnTo>
                    <a:pt x="231" y="20"/>
                  </a:lnTo>
                  <a:lnTo>
                    <a:pt x="260" y="13"/>
                  </a:lnTo>
                  <a:lnTo>
                    <a:pt x="273" y="11"/>
                  </a:lnTo>
                  <a:lnTo>
                    <a:pt x="305" y="11"/>
                  </a:lnTo>
                  <a:lnTo>
                    <a:pt x="335" y="11"/>
                  </a:lnTo>
                  <a:lnTo>
                    <a:pt x="348" y="13"/>
                  </a:lnTo>
                  <a:lnTo>
                    <a:pt x="377" y="20"/>
                  </a:lnTo>
                  <a:lnTo>
                    <a:pt x="391" y="24"/>
                  </a:lnTo>
                  <a:lnTo>
                    <a:pt x="405" y="28"/>
                  </a:lnTo>
                  <a:lnTo>
                    <a:pt x="418" y="33"/>
                  </a:lnTo>
                  <a:lnTo>
                    <a:pt x="433" y="39"/>
                  </a:lnTo>
                  <a:lnTo>
                    <a:pt x="444" y="46"/>
                  </a:lnTo>
                  <a:lnTo>
                    <a:pt x="456" y="54"/>
                  </a:lnTo>
                  <a:lnTo>
                    <a:pt x="469" y="61"/>
                  </a:lnTo>
                  <a:lnTo>
                    <a:pt x="480" y="67"/>
                  </a:lnTo>
                  <a:lnTo>
                    <a:pt x="502" y="86"/>
                  </a:lnTo>
                  <a:lnTo>
                    <a:pt x="522" y="106"/>
                  </a:lnTo>
                  <a:lnTo>
                    <a:pt x="550" y="140"/>
                  </a:lnTo>
                  <a:lnTo>
                    <a:pt x="563" y="164"/>
                  </a:lnTo>
                  <a:lnTo>
                    <a:pt x="569" y="177"/>
                  </a:lnTo>
                  <a:lnTo>
                    <a:pt x="576" y="190"/>
                  </a:lnTo>
                  <a:lnTo>
                    <a:pt x="582" y="203"/>
                  </a:lnTo>
                  <a:lnTo>
                    <a:pt x="586" y="218"/>
                  </a:lnTo>
                  <a:lnTo>
                    <a:pt x="589" y="231"/>
                  </a:lnTo>
                  <a:lnTo>
                    <a:pt x="597" y="261"/>
                  </a:lnTo>
                  <a:lnTo>
                    <a:pt x="599" y="274"/>
                  </a:lnTo>
                  <a:lnTo>
                    <a:pt x="599" y="289"/>
                  </a:lnTo>
                  <a:lnTo>
                    <a:pt x="600" y="306"/>
                  </a:lnTo>
                  <a:lnTo>
                    <a:pt x="599" y="321"/>
                  </a:lnTo>
                  <a:lnTo>
                    <a:pt x="599" y="336"/>
                  </a:lnTo>
                  <a:lnTo>
                    <a:pt x="597" y="349"/>
                  </a:lnTo>
                  <a:lnTo>
                    <a:pt x="589" y="379"/>
                  </a:lnTo>
                  <a:lnTo>
                    <a:pt x="586" y="392"/>
                  </a:lnTo>
                  <a:lnTo>
                    <a:pt x="582" y="407"/>
                  </a:lnTo>
                  <a:lnTo>
                    <a:pt x="576" y="420"/>
                  </a:lnTo>
                  <a:lnTo>
                    <a:pt x="569" y="433"/>
                  </a:lnTo>
                  <a:lnTo>
                    <a:pt x="563" y="446"/>
                  </a:lnTo>
                  <a:lnTo>
                    <a:pt x="550" y="470"/>
                  </a:lnTo>
                  <a:lnTo>
                    <a:pt x="522" y="504"/>
                  </a:lnTo>
                  <a:lnTo>
                    <a:pt x="502" y="525"/>
                  </a:lnTo>
                  <a:lnTo>
                    <a:pt x="480" y="543"/>
                  </a:lnTo>
                  <a:lnTo>
                    <a:pt x="469" y="549"/>
                  </a:lnTo>
                  <a:lnTo>
                    <a:pt x="456" y="556"/>
                  </a:lnTo>
                  <a:lnTo>
                    <a:pt x="444" y="564"/>
                  </a:lnTo>
                  <a:lnTo>
                    <a:pt x="433" y="571"/>
                  </a:lnTo>
                  <a:lnTo>
                    <a:pt x="418" y="577"/>
                  </a:lnTo>
                  <a:lnTo>
                    <a:pt x="405" y="582"/>
                  </a:lnTo>
                  <a:lnTo>
                    <a:pt x="391" y="586"/>
                  </a:lnTo>
                  <a:lnTo>
                    <a:pt x="377" y="590"/>
                  </a:lnTo>
                  <a:lnTo>
                    <a:pt x="348" y="597"/>
                  </a:lnTo>
                  <a:lnTo>
                    <a:pt x="335" y="599"/>
                  </a:lnTo>
                  <a:lnTo>
                    <a:pt x="320" y="599"/>
                  </a:lnTo>
                  <a:lnTo>
                    <a:pt x="305" y="601"/>
                  </a:lnTo>
                  <a:lnTo>
                    <a:pt x="288" y="599"/>
                  </a:lnTo>
                  <a:lnTo>
                    <a:pt x="273" y="599"/>
                  </a:lnTo>
                  <a:lnTo>
                    <a:pt x="260" y="597"/>
                  </a:lnTo>
                  <a:lnTo>
                    <a:pt x="231" y="590"/>
                  </a:lnTo>
                  <a:lnTo>
                    <a:pt x="218" y="586"/>
                  </a:lnTo>
                  <a:lnTo>
                    <a:pt x="203" y="582"/>
                  </a:lnTo>
                  <a:lnTo>
                    <a:pt x="177" y="571"/>
                  </a:lnTo>
                  <a:lnTo>
                    <a:pt x="140" y="549"/>
                  </a:lnTo>
                  <a:lnTo>
                    <a:pt x="129" y="543"/>
                  </a:lnTo>
                  <a:lnTo>
                    <a:pt x="106" y="525"/>
                  </a:lnTo>
                  <a:lnTo>
                    <a:pt x="97" y="513"/>
                  </a:lnTo>
                  <a:lnTo>
                    <a:pt x="86" y="504"/>
                  </a:lnTo>
                  <a:lnTo>
                    <a:pt x="67" y="482"/>
                  </a:lnTo>
                  <a:lnTo>
                    <a:pt x="62" y="470"/>
                  </a:lnTo>
                  <a:lnTo>
                    <a:pt x="39" y="433"/>
                  </a:lnTo>
                  <a:lnTo>
                    <a:pt x="28" y="407"/>
                  </a:lnTo>
                  <a:lnTo>
                    <a:pt x="24" y="392"/>
                  </a:lnTo>
                  <a:lnTo>
                    <a:pt x="21" y="379"/>
                  </a:lnTo>
                  <a:lnTo>
                    <a:pt x="13" y="349"/>
                  </a:lnTo>
                  <a:lnTo>
                    <a:pt x="11" y="336"/>
                  </a:lnTo>
                  <a:lnTo>
                    <a:pt x="11" y="306"/>
                  </a:lnTo>
                  <a:lnTo>
                    <a:pt x="0" y="3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8" name="Freeform 24"/>
            <p:cNvSpPr>
              <a:spLocks/>
            </p:cNvSpPr>
            <p:nvPr/>
          </p:nvSpPr>
          <p:spPr bwMode="auto">
            <a:xfrm>
              <a:off x="3512" y="1383"/>
              <a:ext cx="255" cy="185"/>
            </a:xfrm>
            <a:custGeom>
              <a:avLst/>
              <a:gdLst>
                <a:gd name="T0" fmla="*/ 245 w 255"/>
                <a:gd name="T1" fmla="*/ 183 h 185"/>
                <a:gd name="T2" fmla="*/ 247 w 255"/>
                <a:gd name="T3" fmla="*/ 185 h 185"/>
                <a:gd name="T4" fmla="*/ 251 w 255"/>
                <a:gd name="T5" fmla="*/ 185 h 185"/>
                <a:gd name="T6" fmla="*/ 255 w 255"/>
                <a:gd name="T7" fmla="*/ 181 h 185"/>
                <a:gd name="T8" fmla="*/ 255 w 255"/>
                <a:gd name="T9" fmla="*/ 177 h 185"/>
                <a:gd name="T10" fmla="*/ 253 w 255"/>
                <a:gd name="T11" fmla="*/ 175 h 185"/>
                <a:gd name="T12" fmla="*/ 9 w 255"/>
                <a:gd name="T13" fmla="*/ 2 h 185"/>
                <a:gd name="T14" fmla="*/ 7 w 255"/>
                <a:gd name="T15" fmla="*/ 0 h 185"/>
                <a:gd name="T16" fmla="*/ 4 w 255"/>
                <a:gd name="T17" fmla="*/ 0 h 185"/>
                <a:gd name="T18" fmla="*/ 0 w 255"/>
                <a:gd name="T19" fmla="*/ 4 h 185"/>
                <a:gd name="T20" fmla="*/ 0 w 255"/>
                <a:gd name="T21" fmla="*/ 7 h 185"/>
                <a:gd name="T22" fmla="*/ 2 w 255"/>
                <a:gd name="T23" fmla="*/ 9 h 185"/>
                <a:gd name="T24" fmla="*/ 245 w 255"/>
                <a:gd name="T25" fmla="*/ 18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185">
                  <a:moveTo>
                    <a:pt x="245" y="183"/>
                  </a:moveTo>
                  <a:lnTo>
                    <a:pt x="247" y="185"/>
                  </a:lnTo>
                  <a:lnTo>
                    <a:pt x="251" y="185"/>
                  </a:lnTo>
                  <a:lnTo>
                    <a:pt x="255" y="181"/>
                  </a:lnTo>
                  <a:lnTo>
                    <a:pt x="255" y="177"/>
                  </a:lnTo>
                  <a:lnTo>
                    <a:pt x="253" y="175"/>
                  </a:lnTo>
                  <a:lnTo>
                    <a:pt x="9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" y="9"/>
                  </a:lnTo>
                  <a:lnTo>
                    <a:pt x="245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09" name="Freeform 25"/>
            <p:cNvSpPr>
              <a:spLocks/>
            </p:cNvSpPr>
            <p:nvPr/>
          </p:nvSpPr>
          <p:spPr bwMode="auto">
            <a:xfrm>
              <a:off x="3518" y="1388"/>
              <a:ext cx="54" cy="47"/>
            </a:xfrm>
            <a:custGeom>
              <a:avLst/>
              <a:gdLst>
                <a:gd name="T0" fmla="*/ 31 w 54"/>
                <a:gd name="T1" fmla="*/ 47 h 47"/>
                <a:gd name="T2" fmla="*/ 0 w 54"/>
                <a:gd name="T3" fmla="*/ 0 h 47"/>
                <a:gd name="T4" fmla="*/ 54 w 54"/>
                <a:gd name="T5" fmla="*/ 14 h 47"/>
                <a:gd name="T6" fmla="*/ 22 w 54"/>
                <a:gd name="T7" fmla="*/ 15 h 47"/>
                <a:gd name="T8" fmla="*/ 31 w 5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31" y="47"/>
                  </a:moveTo>
                  <a:lnTo>
                    <a:pt x="0" y="0"/>
                  </a:lnTo>
                  <a:lnTo>
                    <a:pt x="54" y="14"/>
                  </a:lnTo>
                  <a:lnTo>
                    <a:pt x="22" y="15"/>
                  </a:lnTo>
                  <a:lnTo>
                    <a:pt x="3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10" name="Freeform 26"/>
            <p:cNvSpPr>
              <a:spLocks/>
            </p:cNvSpPr>
            <p:nvPr/>
          </p:nvSpPr>
          <p:spPr bwMode="auto">
            <a:xfrm>
              <a:off x="3512" y="1383"/>
              <a:ext cx="65" cy="58"/>
            </a:xfrm>
            <a:custGeom>
              <a:avLst/>
              <a:gdLst>
                <a:gd name="T0" fmla="*/ 32 w 65"/>
                <a:gd name="T1" fmla="*/ 54 h 58"/>
                <a:gd name="T2" fmla="*/ 41 w 65"/>
                <a:gd name="T3" fmla="*/ 48 h 58"/>
                <a:gd name="T4" fmla="*/ 9 w 65"/>
                <a:gd name="T5" fmla="*/ 2 h 58"/>
                <a:gd name="T6" fmla="*/ 4 w 65"/>
                <a:gd name="T7" fmla="*/ 11 h 58"/>
                <a:gd name="T8" fmla="*/ 58 w 65"/>
                <a:gd name="T9" fmla="*/ 24 h 58"/>
                <a:gd name="T10" fmla="*/ 60 w 65"/>
                <a:gd name="T11" fmla="*/ 13 h 58"/>
                <a:gd name="T12" fmla="*/ 28 w 65"/>
                <a:gd name="T13" fmla="*/ 15 h 58"/>
                <a:gd name="T14" fmla="*/ 24 w 65"/>
                <a:gd name="T15" fmla="*/ 15 h 58"/>
                <a:gd name="T16" fmla="*/ 24 w 65"/>
                <a:gd name="T17" fmla="*/ 17 h 58"/>
                <a:gd name="T18" fmla="*/ 22 w 65"/>
                <a:gd name="T19" fmla="*/ 19 h 58"/>
                <a:gd name="T20" fmla="*/ 22 w 65"/>
                <a:gd name="T21" fmla="*/ 22 h 58"/>
                <a:gd name="T22" fmla="*/ 32 w 65"/>
                <a:gd name="T23" fmla="*/ 54 h 58"/>
                <a:gd name="T24" fmla="*/ 43 w 65"/>
                <a:gd name="T25" fmla="*/ 50 h 58"/>
                <a:gd name="T26" fmla="*/ 33 w 65"/>
                <a:gd name="T27" fmla="*/ 19 h 58"/>
                <a:gd name="T28" fmla="*/ 28 w 65"/>
                <a:gd name="T29" fmla="*/ 26 h 58"/>
                <a:gd name="T30" fmla="*/ 60 w 65"/>
                <a:gd name="T31" fmla="*/ 24 h 58"/>
                <a:gd name="T32" fmla="*/ 61 w 65"/>
                <a:gd name="T33" fmla="*/ 24 h 58"/>
                <a:gd name="T34" fmla="*/ 63 w 65"/>
                <a:gd name="T35" fmla="*/ 24 h 58"/>
                <a:gd name="T36" fmla="*/ 63 w 65"/>
                <a:gd name="T37" fmla="*/ 22 h 58"/>
                <a:gd name="T38" fmla="*/ 65 w 65"/>
                <a:gd name="T39" fmla="*/ 20 h 58"/>
                <a:gd name="T40" fmla="*/ 65 w 65"/>
                <a:gd name="T41" fmla="*/ 19 h 58"/>
                <a:gd name="T42" fmla="*/ 65 w 65"/>
                <a:gd name="T43" fmla="*/ 17 h 58"/>
                <a:gd name="T44" fmla="*/ 65 w 65"/>
                <a:gd name="T45" fmla="*/ 15 h 58"/>
                <a:gd name="T46" fmla="*/ 63 w 65"/>
                <a:gd name="T47" fmla="*/ 15 h 58"/>
                <a:gd name="T48" fmla="*/ 61 w 65"/>
                <a:gd name="T49" fmla="*/ 13 h 58"/>
                <a:gd name="T50" fmla="*/ 7 w 65"/>
                <a:gd name="T51" fmla="*/ 0 h 58"/>
                <a:gd name="T52" fmla="*/ 6 w 65"/>
                <a:gd name="T53" fmla="*/ 0 h 58"/>
                <a:gd name="T54" fmla="*/ 4 w 65"/>
                <a:gd name="T55" fmla="*/ 0 h 58"/>
                <a:gd name="T56" fmla="*/ 2 w 65"/>
                <a:gd name="T57" fmla="*/ 2 h 58"/>
                <a:gd name="T58" fmla="*/ 0 w 65"/>
                <a:gd name="T59" fmla="*/ 4 h 58"/>
                <a:gd name="T60" fmla="*/ 0 w 65"/>
                <a:gd name="T61" fmla="*/ 5 h 58"/>
                <a:gd name="T62" fmla="*/ 0 w 65"/>
                <a:gd name="T63" fmla="*/ 7 h 58"/>
                <a:gd name="T64" fmla="*/ 2 w 65"/>
                <a:gd name="T65" fmla="*/ 9 h 58"/>
                <a:gd name="T66" fmla="*/ 33 w 65"/>
                <a:gd name="T67" fmla="*/ 56 h 58"/>
                <a:gd name="T68" fmla="*/ 35 w 65"/>
                <a:gd name="T69" fmla="*/ 58 h 58"/>
                <a:gd name="T70" fmla="*/ 37 w 65"/>
                <a:gd name="T71" fmla="*/ 58 h 58"/>
                <a:gd name="T72" fmla="*/ 39 w 65"/>
                <a:gd name="T73" fmla="*/ 58 h 58"/>
                <a:gd name="T74" fmla="*/ 41 w 65"/>
                <a:gd name="T75" fmla="*/ 58 h 58"/>
                <a:gd name="T76" fmla="*/ 41 w 65"/>
                <a:gd name="T77" fmla="*/ 56 h 58"/>
                <a:gd name="T78" fmla="*/ 43 w 65"/>
                <a:gd name="T79" fmla="*/ 54 h 58"/>
                <a:gd name="T80" fmla="*/ 43 w 65"/>
                <a:gd name="T81" fmla="*/ 52 h 58"/>
                <a:gd name="T82" fmla="*/ 43 w 65"/>
                <a:gd name="T83" fmla="*/ 50 h 58"/>
                <a:gd name="T84" fmla="*/ 32 w 65"/>
                <a:gd name="T8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" h="58">
                  <a:moveTo>
                    <a:pt x="32" y="54"/>
                  </a:moveTo>
                  <a:lnTo>
                    <a:pt x="41" y="48"/>
                  </a:lnTo>
                  <a:lnTo>
                    <a:pt x="9" y="2"/>
                  </a:lnTo>
                  <a:lnTo>
                    <a:pt x="4" y="11"/>
                  </a:lnTo>
                  <a:lnTo>
                    <a:pt x="58" y="24"/>
                  </a:lnTo>
                  <a:lnTo>
                    <a:pt x="60" y="13"/>
                  </a:lnTo>
                  <a:lnTo>
                    <a:pt x="28" y="15"/>
                  </a:lnTo>
                  <a:lnTo>
                    <a:pt x="24" y="15"/>
                  </a:lnTo>
                  <a:lnTo>
                    <a:pt x="24" y="17"/>
                  </a:lnTo>
                  <a:lnTo>
                    <a:pt x="22" y="19"/>
                  </a:lnTo>
                  <a:lnTo>
                    <a:pt x="22" y="22"/>
                  </a:lnTo>
                  <a:lnTo>
                    <a:pt x="32" y="54"/>
                  </a:lnTo>
                  <a:lnTo>
                    <a:pt x="43" y="50"/>
                  </a:lnTo>
                  <a:lnTo>
                    <a:pt x="33" y="19"/>
                  </a:lnTo>
                  <a:lnTo>
                    <a:pt x="28" y="26"/>
                  </a:lnTo>
                  <a:lnTo>
                    <a:pt x="60" y="24"/>
                  </a:lnTo>
                  <a:lnTo>
                    <a:pt x="61" y="24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3" y="15"/>
                  </a:lnTo>
                  <a:lnTo>
                    <a:pt x="61" y="13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33" y="56"/>
                  </a:lnTo>
                  <a:lnTo>
                    <a:pt x="35" y="58"/>
                  </a:lnTo>
                  <a:lnTo>
                    <a:pt x="37" y="58"/>
                  </a:lnTo>
                  <a:lnTo>
                    <a:pt x="39" y="58"/>
                  </a:lnTo>
                  <a:lnTo>
                    <a:pt x="41" y="58"/>
                  </a:lnTo>
                  <a:lnTo>
                    <a:pt x="41" y="56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32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7611" name="Rectangle 27"/>
            <p:cNvSpPr>
              <a:spLocks noChangeArrowheads="1"/>
            </p:cNvSpPr>
            <p:nvPr/>
          </p:nvSpPr>
          <p:spPr bwMode="auto">
            <a:xfrm>
              <a:off x="4809" y="1837"/>
              <a:ext cx="14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3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grpSp>
          <p:nvGrpSpPr>
            <p:cNvPr id="67612" name="Group 28"/>
            <p:cNvGrpSpPr>
              <a:grpSpLocks/>
            </p:cNvGrpSpPr>
            <p:nvPr/>
          </p:nvGrpSpPr>
          <p:grpSpPr bwMode="auto">
            <a:xfrm>
              <a:off x="4008" y="1115"/>
              <a:ext cx="172" cy="294"/>
              <a:chOff x="4008" y="1115"/>
              <a:chExt cx="172" cy="294"/>
            </a:xfrm>
          </p:grpSpPr>
          <p:sp>
            <p:nvSpPr>
              <p:cNvPr id="67613" name="Rectangle 29"/>
              <p:cNvSpPr>
                <a:spLocks noChangeArrowheads="1"/>
              </p:cNvSpPr>
              <p:nvPr/>
            </p:nvSpPr>
            <p:spPr bwMode="auto">
              <a:xfrm>
                <a:off x="4100" y="1215"/>
                <a:ext cx="80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67614" name="Rectangle 30"/>
              <p:cNvSpPr>
                <a:spLocks noChangeArrowheads="1"/>
              </p:cNvSpPr>
              <p:nvPr/>
            </p:nvSpPr>
            <p:spPr bwMode="auto">
              <a:xfrm>
                <a:off x="4008" y="1115"/>
                <a:ext cx="141" cy="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grpSp>
          <p:nvGrpSpPr>
            <p:cNvPr id="67615" name="Group 31"/>
            <p:cNvGrpSpPr>
              <a:grpSpLocks/>
            </p:cNvGrpSpPr>
            <p:nvPr/>
          </p:nvGrpSpPr>
          <p:grpSpPr bwMode="auto">
            <a:xfrm>
              <a:off x="4114" y="1863"/>
              <a:ext cx="172" cy="296"/>
              <a:chOff x="4114" y="1863"/>
              <a:chExt cx="172" cy="296"/>
            </a:xfrm>
          </p:grpSpPr>
          <p:sp>
            <p:nvSpPr>
              <p:cNvPr id="67616" name="Rectangle 32"/>
              <p:cNvSpPr>
                <a:spLocks noChangeArrowheads="1"/>
              </p:cNvSpPr>
              <p:nvPr/>
            </p:nvSpPr>
            <p:spPr bwMode="auto">
              <a:xfrm>
                <a:off x="4205" y="1965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7617" name="Rectangle 33"/>
              <p:cNvSpPr>
                <a:spLocks noChangeArrowheads="1"/>
              </p:cNvSpPr>
              <p:nvPr/>
            </p:nvSpPr>
            <p:spPr bwMode="auto">
              <a:xfrm>
                <a:off x="4114" y="1863"/>
                <a:ext cx="140" cy="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sp>
          <p:nvSpPr>
            <p:cNvPr id="67618" name="Rectangle 34"/>
            <p:cNvSpPr>
              <a:spLocks noChangeArrowheads="1"/>
            </p:cNvSpPr>
            <p:nvPr/>
          </p:nvSpPr>
          <p:spPr bwMode="auto">
            <a:xfrm>
              <a:off x="4292" y="961"/>
              <a:ext cx="98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500" b="0" i="1">
                  <a:solidFill>
                    <a:srgbClr val="000000"/>
                  </a:solidFill>
                </a:rPr>
                <a:t>r</a:t>
              </a:r>
              <a:endParaRPr lang="en-US" b="0"/>
            </a:p>
          </p:txBody>
        </p:sp>
        <p:grpSp>
          <p:nvGrpSpPr>
            <p:cNvPr id="67619" name="Group 35"/>
            <p:cNvGrpSpPr>
              <a:grpSpLocks/>
            </p:cNvGrpSpPr>
            <p:nvPr/>
          </p:nvGrpSpPr>
          <p:grpSpPr bwMode="auto">
            <a:xfrm>
              <a:off x="3356" y="1239"/>
              <a:ext cx="127" cy="296"/>
              <a:chOff x="3356" y="1239"/>
              <a:chExt cx="127" cy="296"/>
            </a:xfrm>
          </p:grpSpPr>
          <p:sp>
            <p:nvSpPr>
              <p:cNvPr id="67620" name="Rectangle 36"/>
              <p:cNvSpPr>
                <a:spLocks noChangeArrowheads="1"/>
              </p:cNvSpPr>
              <p:nvPr/>
            </p:nvSpPr>
            <p:spPr bwMode="auto">
              <a:xfrm>
                <a:off x="3402" y="1341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7621" name="Rectangle 37"/>
              <p:cNvSpPr>
                <a:spLocks noChangeArrowheads="1"/>
              </p:cNvSpPr>
              <p:nvPr/>
            </p:nvSpPr>
            <p:spPr bwMode="auto">
              <a:xfrm>
                <a:off x="3356" y="1239"/>
                <a:ext cx="90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r</a:t>
                </a:r>
                <a:endParaRPr lang="en-US"/>
              </a:p>
            </p:txBody>
          </p:sp>
        </p:grpSp>
        <p:sp>
          <p:nvSpPr>
            <p:cNvPr id="67622" name="Rectangle 38"/>
            <p:cNvSpPr>
              <a:spLocks noChangeArrowheads="1"/>
            </p:cNvSpPr>
            <p:nvPr/>
          </p:nvSpPr>
          <p:spPr bwMode="auto">
            <a:xfrm>
              <a:off x="4387" y="1271"/>
              <a:ext cx="1013" cy="562"/>
            </a:xfrm>
            <a:prstGeom prst="rect">
              <a:avLst/>
            </a:prstGeom>
            <a:solidFill>
              <a:srgbClr val="FF808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3" name="Freeform 39"/>
            <p:cNvSpPr>
              <a:spLocks/>
            </p:cNvSpPr>
            <p:nvPr/>
          </p:nvSpPr>
          <p:spPr bwMode="auto">
            <a:xfrm>
              <a:off x="4382" y="1265"/>
              <a:ext cx="1022" cy="572"/>
            </a:xfrm>
            <a:custGeom>
              <a:avLst/>
              <a:gdLst>
                <a:gd name="T0" fmla="*/ 5 w 1022"/>
                <a:gd name="T1" fmla="*/ 0 h 572"/>
                <a:gd name="T2" fmla="*/ 3 w 1022"/>
                <a:gd name="T3" fmla="*/ 0 h 572"/>
                <a:gd name="T4" fmla="*/ 0 w 1022"/>
                <a:gd name="T5" fmla="*/ 4 h 572"/>
                <a:gd name="T6" fmla="*/ 0 w 1022"/>
                <a:gd name="T7" fmla="*/ 570 h 572"/>
                <a:gd name="T8" fmla="*/ 1 w 1022"/>
                <a:gd name="T9" fmla="*/ 570 h 572"/>
                <a:gd name="T10" fmla="*/ 3 w 1022"/>
                <a:gd name="T11" fmla="*/ 572 h 572"/>
                <a:gd name="T12" fmla="*/ 1020 w 1022"/>
                <a:gd name="T13" fmla="*/ 572 h 572"/>
                <a:gd name="T14" fmla="*/ 1020 w 1022"/>
                <a:gd name="T15" fmla="*/ 570 h 572"/>
                <a:gd name="T16" fmla="*/ 1022 w 1022"/>
                <a:gd name="T17" fmla="*/ 570 h 572"/>
                <a:gd name="T18" fmla="*/ 1022 w 1022"/>
                <a:gd name="T19" fmla="*/ 4 h 572"/>
                <a:gd name="T20" fmla="*/ 1020 w 1022"/>
                <a:gd name="T21" fmla="*/ 2 h 572"/>
                <a:gd name="T22" fmla="*/ 1020 w 1022"/>
                <a:gd name="T23" fmla="*/ 0 h 572"/>
                <a:gd name="T24" fmla="*/ 1016 w 1022"/>
                <a:gd name="T25" fmla="*/ 0 h 572"/>
                <a:gd name="T26" fmla="*/ 5 w 1022"/>
                <a:gd name="T27" fmla="*/ 0 h 572"/>
                <a:gd name="T28" fmla="*/ 5 w 1022"/>
                <a:gd name="T29" fmla="*/ 11 h 572"/>
                <a:gd name="T30" fmla="*/ 1016 w 1022"/>
                <a:gd name="T31" fmla="*/ 11 h 572"/>
                <a:gd name="T32" fmla="*/ 1010 w 1022"/>
                <a:gd name="T33" fmla="*/ 6 h 572"/>
                <a:gd name="T34" fmla="*/ 1010 w 1022"/>
                <a:gd name="T35" fmla="*/ 566 h 572"/>
                <a:gd name="T36" fmla="*/ 1016 w 1022"/>
                <a:gd name="T37" fmla="*/ 561 h 572"/>
                <a:gd name="T38" fmla="*/ 5 w 1022"/>
                <a:gd name="T39" fmla="*/ 561 h 572"/>
                <a:gd name="T40" fmla="*/ 11 w 1022"/>
                <a:gd name="T41" fmla="*/ 566 h 572"/>
                <a:gd name="T42" fmla="*/ 11 w 1022"/>
                <a:gd name="T43" fmla="*/ 6 h 572"/>
                <a:gd name="T44" fmla="*/ 5 w 1022"/>
                <a:gd name="T45" fmla="*/ 11 h 572"/>
                <a:gd name="T46" fmla="*/ 5 w 1022"/>
                <a:gd name="T47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2" h="57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570"/>
                  </a:lnTo>
                  <a:lnTo>
                    <a:pt x="1" y="570"/>
                  </a:lnTo>
                  <a:lnTo>
                    <a:pt x="3" y="572"/>
                  </a:lnTo>
                  <a:lnTo>
                    <a:pt x="1020" y="572"/>
                  </a:lnTo>
                  <a:lnTo>
                    <a:pt x="1020" y="570"/>
                  </a:lnTo>
                  <a:lnTo>
                    <a:pt x="1022" y="570"/>
                  </a:lnTo>
                  <a:lnTo>
                    <a:pt x="1022" y="4"/>
                  </a:lnTo>
                  <a:lnTo>
                    <a:pt x="1020" y="2"/>
                  </a:lnTo>
                  <a:lnTo>
                    <a:pt x="1020" y="0"/>
                  </a:lnTo>
                  <a:lnTo>
                    <a:pt x="1016" y="0"/>
                  </a:lnTo>
                  <a:lnTo>
                    <a:pt x="5" y="0"/>
                  </a:lnTo>
                  <a:lnTo>
                    <a:pt x="5" y="11"/>
                  </a:lnTo>
                  <a:lnTo>
                    <a:pt x="1016" y="11"/>
                  </a:lnTo>
                  <a:lnTo>
                    <a:pt x="1010" y="6"/>
                  </a:lnTo>
                  <a:lnTo>
                    <a:pt x="1010" y="566"/>
                  </a:lnTo>
                  <a:lnTo>
                    <a:pt x="1016" y="561"/>
                  </a:lnTo>
                  <a:lnTo>
                    <a:pt x="5" y="561"/>
                  </a:lnTo>
                  <a:lnTo>
                    <a:pt x="11" y="566"/>
                  </a:lnTo>
                  <a:lnTo>
                    <a:pt x="11" y="6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4" name="Freeform 40"/>
            <p:cNvSpPr>
              <a:spLocks/>
            </p:cNvSpPr>
            <p:nvPr/>
          </p:nvSpPr>
          <p:spPr bwMode="auto">
            <a:xfrm>
              <a:off x="4382" y="1545"/>
              <a:ext cx="290" cy="12"/>
            </a:xfrm>
            <a:custGeom>
              <a:avLst/>
              <a:gdLst>
                <a:gd name="T0" fmla="*/ 5 w 290"/>
                <a:gd name="T1" fmla="*/ 0 h 12"/>
                <a:gd name="T2" fmla="*/ 3 w 290"/>
                <a:gd name="T3" fmla="*/ 0 h 12"/>
                <a:gd name="T4" fmla="*/ 0 w 290"/>
                <a:gd name="T5" fmla="*/ 4 h 12"/>
                <a:gd name="T6" fmla="*/ 0 w 290"/>
                <a:gd name="T7" fmla="*/ 10 h 12"/>
                <a:gd name="T8" fmla="*/ 1 w 290"/>
                <a:gd name="T9" fmla="*/ 10 h 12"/>
                <a:gd name="T10" fmla="*/ 3 w 290"/>
                <a:gd name="T11" fmla="*/ 12 h 12"/>
                <a:gd name="T12" fmla="*/ 288 w 290"/>
                <a:gd name="T13" fmla="*/ 12 h 12"/>
                <a:gd name="T14" fmla="*/ 288 w 290"/>
                <a:gd name="T15" fmla="*/ 10 h 12"/>
                <a:gd name="T16" fmla="*/ 290 w 290"/>
                <a:gd name="T17" fmla="*/ 10 h 12"/>
                <a:gd name="T18" fmla="*/ 290 w 290"/>
                <a:gd name="T19" fmla="*/ 4 h 12"/>
                <a:gd name="T20" fmla="*/ 288 w 290"/>
                <a:gd name="T21" fmla="*/ 2 h 12"/>
                <a:gd name="T22" fmla="*/ 288 w 290"/>
                <a:gd name="T23" fmla="*/ 0 h 12"/>
                <a:gd name="T24" fmla="*/ 284 w 290"/>
                <a:gd name="T25" fmla="*/ 0 h 12"/>
                <a:gd name="T26" fmla="*/ 5 w 290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0" h="1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288" y="12"/>
                  </a:lnTo>
                  <a:lnTo>
                    <a:pt x="288" y="10"/>
                  </a:lnTo>
                  <a:lnTo>
                    <a:pt x="290" y="10"/>
                  </a:lnTo>
                  <a:lnTo>
                    <a:pt x="290" y="4"/>
                  </a:lnTo>
                  <a:lnTo>
                    <a:pt x="288" y="2"/>
                  </a:lnTo>
                  <a:lnTo>
                    <a:pt x="288" y="0"/>
                  </a:lnTo>
                  <a:lnTo>
                    <a:pt x="28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5" name="Freeform 41"/>
            <p:cNvSpPr>
              <a:spLocks/>
            </p:cNvSpPr>
            <p:nvPr/>
          </p:nvSpPr>
          <p:spPr bwMode="auto">
            <a:xfrm>
              <a:off x="4614" y="1530"/>
              <a:ext cx="52" cy="42"/>
            </a:xfrm>
            <a:custGeom>
              <a:avLst/>
              <a:gdLst>
                <a:gd name="T0" fmla="*/ 0 w 52"/>
                <a:gd name="T1" fmla="*/ 0 h 42"/>
                <a:gd name="T2" fmla="*/ 52 w 52"/>
                <a:gd name="T3" fmla="*/ 21 h 42"/>
                <a:gd name="T4" fmla="*/ 0 w 52"/>
                <a:gd name="T5" fmla="*/ 42 h 42"/>
                <a:gd name="T6" fmla="*/ 26 w 52"/>
                <a:gd name="T7" fmla="*/ 21 h 42"/>
                <a:gd name="T8" fmla="*/ 0 w 5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2">
                  <a:moveTo>
                    <a:pt x="0" y="0"/>
                  </a:moveTo>
                  <a:lnTo>
                    <a:pt x="52" y="21"/>
                  </a:lnTo>
                  <a:lnTo>
                    <a:pt x="0" y="42"/>
                  </a:lnTo>
                  <a:lnTo>
                    <a:pt x="26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6" name="Freeform 42"/>
            <p:cNvSpPr>
              <a:spLocks/>
            </p:cNvSpPr>
            <p:nvPr/>
          </p:nvSpPr>
          <p:spPr bwMode="auto">
            <a:xfrm>
              <a:off x="4608" y="1525"/>
              <a:ext cx="64" cy="52"/>
            </a:xfrm>
            <a:custGeom>
              <a:avLst/>
              <a:gdLst>
                <a:gd name="T0" fmla="*/ 10 w 64"/>
                <a:gd name="T1" fmla="*/ 2 h 52"/>
                <a:gd name="T2" fmla="*/ 4 w 64"/>
                <a:gd name="T3" fmla="*/ 11 h 52"/>
                <a:gd name="T4" fmla="*/ 56 w 64"/>
                <a:gd name="T5" fmla="*/ 32 h 52"/>
                <a:gd name="T6" fmla="*/ 56 w 64"/>
                <a:gd name="T7" fmla="*/ 20 h 52"/>
                <a:gd name="T8" fmla="*/ 4 w 64"/>
                <a:gd name="T9" fmla="*/ 41 h 52"/>
                <a:gd name="T10" fmla="*/ 10 w 64"/>
                <a:gd name="T11" fmla="*/ 50 h 52"/>
                <a:gd name="T12" fmla="*/ 36 w 64"/>
                <a:gd name="T13" fmla="*/ 30 h 52"/>
                <a:gd name="T14" fmla="*/ 37 w 64"/>
                <a:gd name="T15" fmla="*/ 28 h 52"/>
                <a:gd name="T16" fmla="*/ 37 w 64"/>
                <a:gd name="T17" fmla="*/ 24 h 52"/>
                <a:gd name="T18" fmla="*/ 36 w 64"/>
                <a:gd name="T19" fmla="*/ 22 h 52"/>
                <a:gd name="T20" fmla="*/ 10 w 64"/>
                <a:gd name="T21" fmla="*/ 2 h 52"/>
                <a:gd name="T22" fmla="*/ 2 w 64"/>
                <a:gd name="T23" fmla="*/ 9 h 52"/>
                <a:gd name="T24" fmla="*/ 28 w 64"/>
                <a:gd name="T25" fmla="*/ 30 h 52"/>
                <a:gd name="T26" fmla="*/ 28 w 64"/>
                <a:gd name="T27" fmla="*/ 22 h 52"/>
                <a:gd name="T28" fmla="*/ 2 w 64"/>
                <a:gd name="T29" fmla="*/ 43 h 52"/>
                <a:gd name="T30" fmla="*/ 0 w 64"/>
                <a:gd name="T31" fmla="*/ 45 h 52"/>
                <a:gd name="T32" fmla="*/ 0 w 64"/>
                <a:gd name="T33" fmla="*/ 47 h 52"/>
                <a:gd name="T34" fmla="*/ 0 w 64"/>
                <a:gd name="T35" fmla="*/ 48 h 52"/>
                <a:gd name="T36" fmla="*/ 2 w 64"/>
                <a:gd name="T37" fmla="*/ 50 h 52"/>
                <a:gd name="T38" fmla="*/ 4 w 64"/>
                <a:gd name="T39" fmla="*/ 52 h 52"/>
                <a:gd name="T40" fmla="*/ 6 w 64"/>
                <a:gd name="T41" fmla="*/ 52 h 52"/>
                <a:gd name="T42" fmla="*/ 8 w 64"/>
                <a:gd name="T43" fmla="*/ 52 h 52"/>
                <a:gd name="T44" fmla="*/ 60 w 64"/>
                <a:gd name="T45" fmla="*/ 32 h 52"/>
                <a:gd name="T46" fmla="*/ 62 w 64"/>
                <a:gd name="T47" fmla="*/ 30 h 52"/>
                <a:gd name="T48" fmla="*/ 64 w 64"/>
                <a:gd name="T49" fmla="*/ 28 h 52"/>
                <a:gd name="T50" fmla="*/ 64 w 64"/>
                <a:gd name="T51" fmla="*/ 26 h 52"/>
                <a:gd name="T52" fmla="*/ 64 w 64"/>
                <a:gd name="T53" fmla="*/ 24 h 52"/>
                <a:gd name="T54" fmla="*/ 62 w 64"/>
                <a:gd name="T55" fmla="*/ 22 h 52"/>
                <a:gd name="T56" fmla="*/ 60 w 64"/>
                <a:gd name="T57" fmla="*/ 20 h 52"/>
                <a:gd name="T58" fmla="*/ 8 w 64"/>
                <a:gd name="T59" fmla="*/ 0 h 52"/>
                <a:gd name="T60" fmla="*/ 6 w 64"/>
                <a:gd name="T61" fmla="*/ 0 h 52"/>
                <a:gd name="T62" fmla="*/ 4 w 64"/>
                <a:gd name="T63" fmla="*/ 0 h 52"/>
                <a:gd name="T64" fmla="*/ 2 w 64"/>
                <a:gd name="T65" fmla="*/ 2 h 52"/>
                <a:gd name="T66" fmla="*/ 0 w 64"/>
                <a:gd name="T67" fmla="*/ 4 h 52"/>
                <a:gd name="T68" fmla="*/ 0 w 64"/>
                <a:gd name="T69" fmla="*/ 5 h 52"/>
                <a:gd name="T70" fmla="*/ 0 w 64"/>
                <a:gd name="T71" fmla="*/ 7 h 52"/>
                <a:gd name="T72" fmla="*/ 2 w 64"/>
                <a:gd name="T73" fmla="*/ 9 h 52"/>
                <a:gd name="T74" fmla="*/ 10 w 64"/>
                <a:gd name="T75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52">
                  <a:moveTo>
                    <a:pt x="10" y="2"/>
                  </a:moveTo>
                  <a:lnTo>
                    <a:pt x="4" y="11"/>
                  </a:lnTo>
                  <a:lnTo>
                    <a:pt x="56" y="32"/>
                  </a:lnTo>
                  <a:lnTo>
                    <a:pt x="56" y="20"/>
                  </a:lnTo>
                  <a:lnTo>
                    <a:pt x="4" y="41"/>
                  </a:lnTo>
                  <a:lnTo>
                    <a:pt x="10" y="50"/>
                  </a:lnTo>
                  <a:lnTo>
                    <a:pt x="36" y="30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6" y="22"/>
                  </a:lnTo>
                  <a:lnTo>
                    <a:pt x="10" y="2"/>
                  </a:lnTo>
                  <a:lnTo>
                    <a:pt x="2" y="9"/>
                  </a:lnTo>
                  <a:lnTo>
                    <a:pt x="28" y="30"/>
                  </a:lnTo>
                  <a:lnTo>
                    <a:pt x="28" y="22"/>
                  </a:lnTo>
                  <a:lnTo>
                    <a:pt x="2" y="43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8" y="52"/>
                  </a:lnTo>
                  <a:lnTo>
                    <a:pt x="60" y="32"/>
                  </a:lnTo>
                  <a:lnTo>
                    <a:pt x="62" y="30"/>
                  </a:lnTo>
                  <a:lnTo>
                    <a:pt x="64" y="28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0" y="2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7" name="Freeform 43"/>
            <p:cNvSpPr>
              <a:spLocks/>
            </p:cNvSpPr>
            <p:nvPr/>
          </p:nvSpPr>
          <p:spPr bwMode="auto">
            <a:xfrm>
              <a:off x="4382" y="1161"/>
              <a:ext cx="11" cy="115"/>
            </a:xfrm>
            <a:custGeom>
              <a:avLst/>
              <a:gdLst>
                <a:gd name="T0" fmla="*/ 0 w 11"/>
                <a:gd name="T1" fmla="*/ 110 h 115"/>
                <a:gd name="T2" fmla="*/ 0 w 11"/>
                <a:gd name="T3" fmla="*/ 114 h 115"/>
                <a:gd name="T4" fmla="*/ 1 w 11"/>
                <a:gd name="T5" fmla="*/ 114 h 115"/>
                <a:gd name="T6" fmla="*/ 3 w 11"/>
                <a:gd name="T7" fmla="*/ 115 h 115"/>
                <a:gd name="T8" fmla="*/ 9 w 11"/>
                <a:gd name="T9" fmla="*/ 115 h 115"/>
                <a:gd name="T10" fmla="*/ 9 w 11"/>
                <a:gd name="T11" fmla="*/ 114 h 115"/>
                <a:gd name="T12" fmla="*/ 11 w 11"/>
                <a:gd name="T13" fmla="*/ 114 h 115"/>
                <a:gd name="T14" fmla="*/ 11 w 11"/>
                <a:gd name="T15" fmla="*/ 3 h 115"/>
                <a:gd name="T16" fmla="*/ 9 w 11"/>
                <a:gd name="T17" fmla="*/ 1 h 115"/>
                <a:gd name="T18" fmla="*/ 9 w 11"/>
                <a:gd name="T19" fmla="*/ 0 h 115"/>
                <a:gd name="T20" fmla="*/ 3 w 11"/>
                <a:gd name="T21" fmla="*/ 0 h 115"/>
                <a:gd name="T22" fmla="*/ 0 w 11"/>
                <a:gd name="T23" fmla="*/ 3 h 115"/>
                <a:gd name="T24" fmla="*/ 0 w 11"/>
                <a:gd name="T25" fmla="*/ 5 h 115"/>
                <a:gd name="T26" fmla="*/ 0 w 11"/>
                <a:gd name="T27" fmla="*/ 1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15">
                  <a:moveTo>
                    <a:pt x="0" y="110"/>
                  </a:moveTo>
                  <a:lnTo>
                    <a:pt x="0" y="114"/>
                  </a:lnTo>
                  <a:lnTo>
                    <a:pt x="1" y="114"/>
                  </a:lnTo>
                  <a:lnTo>
                    <a:pt x="3" y="115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8" name="Freeform 44"/>
            <p:cNvSpPr>
              <a:spLocks/>
            </p:cNvSpPr>
            <p:nvPr/>
          </p:nvSpPr>
          <p:spPr bwMode="auto">
            <a:xfrm>
              <a:off x="4369" y="1166"/>
              <a:ext cx="39" cy="53"/>
            </a:xfrm>
            <a:custGeom>
              <a:avLst/>
              <a:gdLst>
                <a:gd name="T0" fmla="*/ 0 w 39"/>
                <a:gd name="T1" fmla="*/ 53 h 53"/>
                <a:gd name="T2" fmla="*/ 18 w 39"/>
                <a:gd name="T3" fmla="*/ 0 h 53"/>
                <a:gd name="T4" fmla="*/ 39 w 39"/>
                <a:gd name="T5" fmla="*/ 53 h 53"/>
                <a:gd name="T6" fmla="*/ 18 w 39"/>
                <a:gd name="T7" fmla="*/ 26 h 53"/>
                <a:gd name="T8" fmla="*/ 0 w 39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0" y="53"/>
                  </a:moveTo>
                  <a:lnTo>
                    <a:pt x="18" y="0"/>
                  </a:lnTo>
                  <a:lnTo>
                    <a:pt x="39" y="53"/>
                  </a:lnTo>
                  <a:lnTo>
                    <a:pt x="18" y="2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29" name="Freeform 45"/>
            <p:cNvSpPr>
              <a:spLocks/>
            </p:cNvSpPr>
            <p:nvPr/>
          </p:nvSpPr>
          <p:spPr bwMode="auto">
            <a:xfrm>
              <a:off x="4363" y="1161"/>
              <a:ext cx="50" cy="63"/>
            </a:xfrm>
            <a:custGeom>
              <a:avLst/>
              <a:gdLst>
                <a:gd name="T0" fmla="*/ 2 w 50"/>
                <a:gd name="T1" fmla="*/ 54 h 63"/>
                <a:gd name="T2" fmla="*/ 11 w 50"/>
                <a:gd name="T3" fmla="*/ 59 h 63"/>
                <a:gd name="T4" fmla="*/ 30 w 50"/>
                <a:gd name="T5" fmla="*/ 7 h 63"/>
                <a:gd name="T6" fmla="*/ 19 w 50"/>
                <a:gd name="T7" fmla="*/ 7 h 63"/>
                <a:gd name="T8" fmla="*/ 39 w 50"/>
                <a:gd name="T9" fmla="*/ 59 h 63"/>
                <a:gd name="T10" fmla="*/ 48 w 50"/>
                <a:gd name="T11" fmla="*/ 54 h 63"/>
                <a:gd name="T12" fmla="*/ 28 w 50"/>
                <a:gd name="T13" fmla="*/ 28 h 63"/>
                <a:gd name="T14" fmla="*/ 26 w 50"/>
                <a:gd name="T15" fmla="*/ 26 h 63"/>
                <a:gd name="T16" fmla="*/ 22 w 50"/>
                <a:gd name="T17" fmla="*/ 26 h 63"/>
                <a:gd name="T18" fmla="*/ 20 w 50"/>
                <a:gd name="T19" fmla="*/ 28 h 63"/>
                <a:gd name="T20" fmla="*/ 2 w 50"/>
                <a:gd name="T21" fmla="*/ 54 h 63"/>
                <a:gd name="T22" fmla="*/ 9 w 50"/>
                <a:gd name="T23" fmla="*/ 61 h 63"/>
                <a:gd name="T24" fmla="*/ 28 w 50"/>
                <a:gd name="T25" fmla="*/ 35 h 63"/>
                <a:gd name="T26" fmla="*/ 20 w 50"/>
                <a:gd name="T27" fmla="*/ 35 h 63"/>
                <a:gd name="T28" fmla="*/ 41 w 50"/>
                <a:gd name="T29" fmla="*/ 61 h 63"/>
                <a:gd name="T30" fmla="*/ 43 w 50"/>
                <a:gd name="T31" fmla="*/ 63 h 63"/>
                <a:gd name="T32" fmla="*/ 45 w 50"/>
                <a:gd name="T33" fmla="*/ 63 h 63"/>
                <a:gd name="T34" fmla="*/ 47 w 50"/>
                <a:gd name="T35" fmla="*/ 63 h 63"/>
                <a:gd name="T36" fmla="*/ 48 w 50"/>
                <a:gd name="T37" fmla="*/ 61 h 63"/>
                <a:gd name="T38" fmla="*/ 50 w 50"/>
                <a:gd name="T39" fmla="*/ 59 h 63"/>
                <a:gd name="T40" fmla="*/ 50 w 50"/>
                <a:gd name="T41" fmla="*/ 58 h 63"/>
                <a:gd name="T42" fmla="*/ 50 w 50"/>
                <a:gd name="T43" fmla="*/ 56 h 63"/>
                <a:gd name="T44" fmla="*/ 30 w 50"/>
                <a:gd name="T45" fmla="*/ 3 h 63"/>
                <a:gd name="T46" fmla="*/ 28 w 50"/>
                <a:gd name="T47" fmla="*/ 1 h 63"/>
                <a:gd name="T48" fmla="*/ 26 w 50"/>
                <a:gd name="T49" fmla="*/ 0 h 63"/>
                <a:gd name="T50" fmla="*/ 24 w 50"/>
                <a:gd name="T51" fmla="*/ 0 h 63"/>
                <a:gd name="T52" fmla="*/ 22 w 50"/>
                <a:gd name="T53" fmla="*/ 0 h 63"/>
                <a:gd name="T54" fmla="*/ 20 w 50"/>
                <a:gd name="T55" fmla="*/ 1 h 63"/>
                <a:gd name="T56" fmla="*/ 19 w 50"/>
                <a:gd name="T57" fmla="*/ 3 h 63"/>
                <a:gd name="T58" fmla="*/ 0 w 50"/>
                <a:gd name="T59" fmla="*/ 56 h 63"/>
                <a:gd name="T60" fmla="*/ 0 w 50"/>
                <a:gd name="T61" fmla="*/ 58 h 63"/>
                <a:gd name="T62" fmla="*/ 0 w 50"/>
                <a:gd name="T63" fmla="*/ 59 h 63"/>
                <a:gd name="T64" fmla="*/ 2 w 50"/>
                <a:gd name="T65" fmla="*/ 61 h 63"/>
                <a:gd name="T66" fmla="*/ 4 w 50"/>
                <a:gd name="T67" fmla="*/ 63 h 63"/>
                <a:gd name="T68" fmla="*/ 6 w 50"/>
                <a:gd name="T69" fmla="*/ 63 h 63"/>
                <a:gd name="T70" fmla="*/ 7 w 50"/>
                <a:gd name="T71" fmla="*/ 63 h 63"/>
                <a:gd name="T72" fmla="*/ 9 w 50"/>
                <a:gd name="T73" fmla="*/ 61 h 63"/>
                <a:gd name="T74" fmla="*/ 2 w 50"/>
                <a:gd name="T7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63">
                  <a:moveTo>
                    <a:pt x="2" y="54"/>
                  </a:moveTo>
                  <a:lnTo>
                    <a:pt x="11" y="59"/>
                  </a:lnTo>
                  <a:lnTo>
                    <a:pt x="30" y="7"/>
                  </a:lnTo>
                  <a:lnTo>
                    <a:pt x="19" y="7"/>
                  </a:lnTo>
                  <a:lnTo>
                    <a:pt x="39" y="59"/>
                  </a:lnTo>
                  <a:lnTo>
                    <a:pt x="48" y="54"/>
                  </a:lnTo>
                  <a:lnTo>
                    <a:pt x="28" y="28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0" y="28"/>
                  </a:lnTo>
                  <a:lnTo>
                    <a:pt x="2" y="54"/>
                  </a:lnTo>
                  <a:lnTo>
                    <a:pt x="9" y="61"/>
                  </a:lnTo>
                  <a:lnTo>
                    <a:pt x="28" y="35"/>
                  </a:lnTo>
                  <a:lnTo>
                    <a:pt x="20" y="35"/>
                  </a:lnTo>
                  <a:lnTo>
                    <a:pt x="41" y="61"/>
                  </a:lnTo>
                  <a:lnTo>
                    <a:pt x="43" y="63"/>
                  </a:lnTo>
                  <a:lnTo>
                    <a:pt x="45" y="63"/>
                  </a:lnTo>
                  <a:lnTo>
                    <a:pt x="47" y="63"/>
                  </a:lnTo>
                  <a:lnTo>
                    <a:pt x="48" y="61"/>
                  </a:lnTo>
                  <a:lnTo>
                    <a:pt x="50" y="59"/>
                  </a:lnTo>
                  <a:lnTo>
                    <a:pt x="50" y="58"/>
                  </a:lnTo>
                  <a:lnTo>
                    <a:pt x="50" y="56"/>
                  </a:lnTo>
                  <a:lnTo>
                    <a:pt x="30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30" name="Freeform 46"/>
            <p:cNvSpPr>
              <a:spLocks/>
            </p:cNvSpPr>
            <p:nvPr/>
          </p:nvSpPr>
          <p:spPr bwMode="auto">
            <a:xfrm>
              <a:off x="5396" y="1269"/>
              <a:ext cx="4" cy="564"/>
            </a:xfrm>
            <a:custGeom>
              <a:avLst/>
              <a:gdLst>
                <a:gd name="T0" fmla="*/ 4 w 4"/>
                <a:gd name="T1" fmla="*/ 2 h 564"/>
                <a:gd name="T2" fmla="*/ 4 w 4"/>
                <a:gd name="T3" fmla="*/ 0 h 564"/>
                <a:gd name="T4" fmla="*/ 0 w 4"/>
                <a:gd name="T5" fmla="*/ 0 h 564"/>
                <a:gd name="T6" fmla="*/ 0 w 4"/>
                <a:gd name="T7" fmla="*/ 564 h 564"/>
                <a:gd name="T8" fmla="*/ 4 w 4"/>
                <a:gd name="T9" fmla="*/ 564 h 564"/>
                <a:gd name="T10" fmla="*/ 4 w 4"/>
                <a:gd name="T11" fmla="*/ 562 h 564"/>
                <a:gd name="T12" fmla="*/ 4 w 4"/>
                <a:gd name="T13" fmla="*/ 2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64">
                  <a:moveTo>
                    <a:pt x="4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64"/>
                  </a:lnTo>
                  <a:lnTo>
                    <a:pt x="4" y="564"/>
                  </a:lnTo>
                  <a:lnTo>
                    <a:pt x="4" y="56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7631" name="Group 47"/>
            <p:cNvGrpSpPr>
              <a:grpSpLocks/>
            </p:cNvGrpSpPr>
            <p:nvPr/>
          </p:nvGrpSpPr>
          <p:grpSpPr bwMode="auto">
            <a:xfrm>
              <a:off x="4819" y="1259"/>
              <a:ext cx="199" cy="320"/>
              <a:chOff x="4819" y="1259"/>
              <a:chExt cx="199" cy="320"/>
            </a:xfrm>
          </p:grpSpPr>
          <p:sp>
            <p:nvSpPr>
              <p:cNvPr id="67632" name="Rectangle 48"/>
              <p:cNvSpPr>
                <a:spLocks noChangeArrowheads="1"/>
              </p:cNvSpPr>
              <p:nvPr/>
            </p:nvSpPr>
            <p:spPr bwMode="auto">
              <a:xfrm>
                <a:off x="4819" y="1290"/>
                <a:ext cx="120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7633" name="Rectangle 49"/>
              <p:cNvSpPr>
                <a:spLocks noChangeArrowheads="1"/>
              </p:cNvSpPr>
              <p:nvPr/>
            </p:nvSpPr>
            <p:spPr bwMode="auto">
              <a:xfrm>
                <a:off x="4959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7634" name="Rectangle 50"/>
              <p:cNvSpPr>
                <a:spLocks noChangeArrowheads="1"/>
              </p:cNvSpPr>
              <p:nvPr/>
            </p:nvSpPr>
            <p:spPr bwMode="auto">
              <a:xfrm>
                <a:off x="4936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7635" name="Rectangle 51"/>
              <p:cNvSpPr>
                <a:spLocks noChangeArrowheads="1"/>
              </p:cNvSpPr>
              <p:nvPr/>
            </p:nvSpPr>
            <p:spPr bwMode="auto">
              <a:xfrm>
                <a:off x="4913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7636" name="Freeform 52"/>
            <p:cNvSpPr>
              <a:spLocks/>
            </p:cNvSpPr>
            <p:nvPr/>
          </p:nvSpPr>
          <p:spPr bwMode="auto">
            <a:xfrm>
              <a:off x="4209" y="1545"/>
              <a:ext cx="28" cy="12"/>
            </a:xfrm>
            <a:custGeom>
              <a:avLst/>
              <a:gdLst>
                <a:gd name="T0" fmla="*/ 5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5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37" name="Freeform 53"/>
            <p:cNvSpPr>
              <a:spLocks/>
            </p:cNvSpPr>
            <p:nvPr/>
          </p:nvSpPr>
          <p:spPr bwMode="auto">
            <a:xfrm>
              <a:off x="4270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38" name="Freeform 54"/>
            <p:cNvSpPr>
              <a:spLocks/>
            </p:cNvSpPr>
            <p:nvPr/>
          </p:nvSpPr>
          <p:spPr bwMode="auto">
            <a:xfrm>
              <a:off x="4331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3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39" name="Freeform 55"/>
            <p:cNvSpPr>
              <a:spLocks/>
            </p:cNvSpPr>
            <p:nvPr/>
          </p:nvSpPr>
          <p:spPr bwMode="auto">
            <a:xfrm>
              <a:off x="4393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0" name="Freeform 56"/>
            <p:cNvSpPr>
              <a:spLocks/>
            </p:cNvSpPr>
            <p:nvPr/>
          </p:nvSpPr>
          <p:spPr bwMode="auto">
            <a:xfrm>
              <a:off x="4454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1" name="Freeform 57"/>
            <p:cNvSpPr>
              <a:spLocks/>
            </p:cNvSpPr>
            <p:nvPr/>
          </p:nvSpPr>
          <p:spPr bwMode="auto">
            <a:xfrm>
              <a:off x="4515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2" name="Freeform 58"/>
            <p:cNvSpPr>
              <a:spLocks/>
            </p:cNvSpPr>
            <p:nvPr/>
          </p:nvSpPr>
          <p:spPr bwMode="auto">
            <a:xfrm>
              <a:off x="4577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3" name="Freeform 59"/>
            <p:cNvSpPr>
              <a:spLocks/>
            </p:cNvSpPr>
            <p:nvPr/>
          </p:nvSpPr>
          <p:spPr bwMode="auto">
            <a:xfrm>
              <a:off x="4638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4" name="Freeform 60"/>
            <p:cNvSpPr>
              <a:spLocks/>
            </p:cNvSpPr>
            <p:nvPr/>
          </p:nvSpPr>
          <p:spPr bwMode="auto">
            <a:xfrm>
              <a:off x="4699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5" name="Freeform 61"/>
            <p:cNvSpPr>
              <a:spLocks/>
            </p:cNvSpPr>
            <p:nvPr/>
          </p:nvSpPr>
          <p:spPr bwMode="auto">
            <a:xfrm>
              <a:off x="4761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6" name="Freeform 62"/>
            <p:cNvSpPr>
              <a:spLocks/>
            </p:cNvSpPr>
            <p:nvPr/>
          </p:nvSpPr>
          <p:spPr bwMode="auto">
            <a:xfrm>
              <a:off x="4822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7" name="Freeform 63"/>
            <p:cNvSpPr>
              <a:spLocks/>
            </p:cNvSpPr>
            <p:nvPr/>
          </p:nvSpPr>
          <p:spPr bwMode="auto">
            <a:xfrm>
              <a:off x="4883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8" name="Freeform 64"/>
            <p:cNvSpPr>
              <a:spLocks/>
            </p:cNvSpPr>
            <p:nvPr/>
          </p:nvSpPr>
          <p:spPr bwMode="auto">
            <a:xfrm>
              <a:off x="4945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49" name="Freeform 65"/>
            <p:cNvSpPr>
              <a:spLocks/>
            </p:cNvSpPr>
            <p:nvPr/>
          </p:nvSpPr>
          <p:spPr bwMode="auto">
            <a:xfrm>
              <a:off x="5006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0" name="Freeform 66"/>
            <p:cNvSpPr>
              <a:spLocks/>
            </p:cNvSpPr>
            <p:nvPr/>
          </p:nvSpPr>
          <p:spPr bwMode="auto">
            <a:xfrm>
              <a:off x="5067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1" name="Freeform 67"/>
            <p:cNvSpPr>
              <a:spLocks/>
            </p:cNvSpPr>
            <p:nvPr/>
          </p:nvSpPr>
          <p:spPr bwMode="auto">
            <a:xfrm>
              <a:off x="5129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2" name="Freeform 68"/>
            <p:cNvSpPr>
              <a:spLocks/>
            </p:cNvSpPr>
            <p:nvPr/>
          </p:nvSpPr>
          <p:spPr bwMode="auto">
            <a:xfrm>
              <a:off x="5190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3" name="Freeform 69"/>
            <p:cNvSpPr>
              <a:spLocks/>
            </p:cNvSpPr>
            <p:nvPr/>
          </p:nvSpPr>
          <p:spPr bwMode="auto">
            <a:xfrm>
              <a:off x="5251" y="1540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4" name="Freeform 70"/>
            <p:cNvSpPr>
              <a:spLocks/>
            </p:cNvSpPr>
            <p:nvPr/>
          </p:nvSpPr>
          <p:spPr bwMode="auto">
            <a:xfrm>
              <a:off x="5313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5" name="Freeform 71"/>
            <p:cNvSpPr>
              <a:spLocks/>
            </p:cNvSpPr>
            <p:nvPr/>
          </p:nvSpPr>
          <p:spPr bwMode="auto">
            <a:xfrm>
              <a:off x="5374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6" name="Freeform 72"/>
            <p:cNvSpPr>
              <a:spLocks/>
            </p:cNvSpPr>
            <p:nvPr/>
          </p:nvSpPr>
          <p:spPr bwMode="auto">
            <a:xfrm>
              <a:off x="5435" y="1538"/>
              <a:ext cx="28" cy="13"/>
            </a:xfrm>
            <a:custGeom>
              <a:avLst/>
              <a:gdLst>
                <a:gd name="T0" fmla="*/ 6 w 28"/>
                <a:gd name="T1" fmla="*/ 2 h 13"/>
                <a:gd name="T2" fmla="*/ 4 w 28"/>
                <a:gd name="T3" fmla="*/ 2 h 13"/>
                <a:gd name="T4" fmla="*/ 0 w 28"/>
                <a:gd name="T5" fmla="*/ 6 h 13"/>
                <a:gd name="T6" fmla="*/ 0 w 28"/>
                <a:gd name="T7" fmla="*/ 9 h 13"/>
                <a:gd name="T8" fmla="*/ 4 w 28"/>
                <a:gd name="T9" fmla="*/ 13 h 13"/>
                <a:gd name="T10" fmla="*/ 6 w 28"/>
                <a:gd name="T11" fmla="*/ 13 h 13"/>
                <a:gd name="T12" fmla="*/ 22 w 28"/>
                <a:gd name="T13" fmla="*/ 11 h 13"/>
                <a:gd name="T14" fmla="*/ 24 w 28"/>
                <a:gd name="T15" fmla="*/ 11 h 13"/>
                <a:gd name="T16" fmla="*/ 28 w 28"/>
                <a:gd name="T17" fmla="*/ 7 h 13"/>
                <a:gd name="T18" fmla="*/ 28 w 28"/>
                <a:gd name="T19" fmla="*/ 4 h 13"/>
                <a:gd name="T20" fmla="*/ 24 w 28"/>
                <a:gd name="T21" fmla="*/ 0 h 13"/>
                <a:gd name="T22" fmla="*/ 22 w 28"/>
                <a:gd name="T23" fmla="*/ 0 h 13"/>
                <a:gd name="T24" fmla="*/ 6 w 28"/>
                <a:gd name="T2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3">
                  <a:moveTo>
                    <a:pt x="6" y="2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0" y="9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8" y="4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7" name="Freeform 73"/>
            <p:cNvSpPr>
              <a:spLocks/>
            </p:cNvSpPr>
            <p:nvPr/>
          </p:nvSpPr>
          <p:spPr bwMode="auto">
            <a:xfrm>
              <a:off x="5497" y="1538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58" name="Rectangle 74"/>
            <p:cNvSpPr>
              <a:spLocks noChangeArrowheads="1"/>
            </p:cNvSpPr>
            <p:nvPr/>
          </p:nvSpPr>
          <p:spPr bwMode="auto">
            <a:xfrm>
              <a:off x="4636" y="1526"/>
              <a:ext cx="81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100" i="1">
                  <a:solidFill>
                    <a:srgbClr val="000000"/>
                  </a:solidFill>
                </a:rPr>
                <a:t>z</a:t>
              </a:r>
              <a:endParaRPr lang="en-US"/>
            </a:p>
          </p:txBody>
        </p:sp>
        <p:sp>
          <p:nvSpPr>
            <p:cNvPr id="67659" name="Rectangle 75"/>
            <p:cNvSpPr>
              <a:spLocks noChangeArrowheads="1"/>
            </p:cNvSpPr>
            <p:nvPr/>
          </p:nvSpPr>
          <p:spPr bwMode="auto">
            <a:xfrm>
              <a:off x="3699" y="1553"/>
              <a:ext cx="8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7660" name="Freeform 76"/>
            <p:cNvSpPr>
              <a:spLocks/>
            </p:cNvSpPr>
            <p:nvPr/>
          </p:nvSpPr>
          <p:spPr bwMode="auto">
            <a:xfrm>
              <a:off x="3692" y="1172"/>
              <a:ext cx="285" cy="103"/>
            </a:xfrm>
            <a:custGeom>
              <a:avLst/>
              <a:gdLst>
                <a:gd name="T0" fmla="*/ 0 w 285"/>
                <a:gd name="T1" fmla="*/ 99 h 103"/>
                <a:gd name="T2" fmla="*/ 8 w 285"/>
                <a:gd name="T3" fmla="*/ 103 h 103"/>
                <a:gd name="T4" fmla="*/ 11 w 285"/>
                <a:gd name="T5" fmla="*/ 95 h 103"/>
                <a:gd name="T6" fmla="*/ 19 w 285"/>
                <a:gd name="T7" fmla="*/ 82 h 103"/>
                <a:gd name="T8" fmla="*/ 21 w 285"/>
                <a:gd name="T9" fmla="*/ 75 h 103"/>
                <a:gd name="T10" fmla="*/ 26 w 285"/>
                <a:gd name="T11" fmla="*/ 69 h 103"/>
                <a:gd name="T12" fmla="*/ 30 w 285"/>
                <a:gd name="T13" fmla="*/ 63 h 103"/>
                <a:gd name="T14" fmla="*/ 45 w 285"/>
                <a:gd name="T15" fmla="*/ 50 h 103"/>
                <a:gd name="T16" fmla="*/ 54 w 285"/>
                <a:gd name="T17" fmla="*/ 43 h 103"/>
                <a:gd name="T18" fmla="*/ 69 w 285"/>
                <a:gd name="T19" fmla="*/ 35 h 103"/>
                <a:gd name="T20" fmla="*/ 80 w 285"/>
                <a:gd name="T21" fmla="*/ 32 h 103"/>
                <a:gd name="T22" fmla="*/ 89 w 285"/>
                <a:gd name="T23" fmla="*/ 28 h 103"/>
                <a:gd name="T24" fmla="*/ 102 w 285"/>
                <a:gd name="T25" fmla="*/ 24 h 103"/>
                <a:gd name="T26" fmla="*/ 112 w 285"/>
                <a:gd name="T27" fmla="*/ 20 h 103"/>
                <a:gd name="T28" fmla="*/ 121 w 285"/>
                <a:gd name="T29" fmla="*/ 18 h 103"/>
                <a:gd name="T30" fmla="*/ 130 w 285"/>
                <a:gd name="T31" fmla="*/ 17 h 103"/>
                <a:gd name="T32" fmla="*/ 140 w 285"/>
                <a:gd name="T33" fmla="*/ 15 h 103"/>
                <a:gd name="T34" fmla="*/ 156 w 285"/>
                <a:gd name="T35" fmla="*/ 13 h 103"/>
                <a:gd name="T36" fmla="*/ 179 w 285"/>
                <a:gd name="T37" fmla="*/ 11 h 103"/>
                <a:gd name="T38" fmla="*/ 249 w 285"/>
                <a:gd name="T39" fmla="*/ 13 h 103"/>
                <a:gd name="T40" fmla="*/ 277 w 285"/>
                <a:gd name="T41" fmla="*/ 15 h 103"/>
                <a:gd name="T42" fmla="*/ 285 w 285"/>
                <a:gd name="T43" fmla="*/ 11 h 103"/>
                <a:gd name="T44" fmla="*/ 281 w 285"/>
                <a:gd name="T45" fmla="*/ 4 h 103"/>
                <a:gd name="T46" fmla="*/ 281 w 285"/>
                <a:gd name="T47" fmla="*/ 4 h 103"/>
                <a:gd name="T48" fmla="*/ 249 w 285"/>
                <a:gd name="T49" fmla="*/ 2 h 103"/>
                <a:gd name="T50" fmla="*/ 179 w 285"/>
                <a:gd name="T51" fmla="*/ 0 h 103"/>
                <a:gd name="T52" fmla="*/ 156 w 285"/>
                <a:gd name="T53" fmla="*/ 2 h 103"/>
                <a:gd name="T54" fmla="*/ 140 w 285"/>
                <a:gd name="T55" fmla="*/ 4 h 103"/>
                <a:gd name="T56" fmla="*/ 130 w 285"/>
                <a:gd name="T57" fmla="*/ 5 h 103"/>
                <a:gd name="T58" fmla="*/ 117 w 285"/>
                <a:gd name="T59" fmla="*/ 7 h 103"/>
                <a:gd name="T60" fmla="*/ 108 w 285"/>
                <a:gd name="T61" fmla="*/ 9 h 103"/>
                <a:gd name="T62" fmla="*/ 99 w 285"/>
                <a:gd name="T63" fmla="*/ 13 h 103"/>
                <a:gd name="T64" fmla="*/ 93 w 285"/>
                <a:gd name="T65" fmla="*/ 17 h 103"/>
                <a:gd name="T66" fmla="*/ 82 w 285"/>
                <a:gd name="T67" fmla="*/ 18 h 103"/>
                <a:gd name="T68" fmla="*/ 69 w 285"/>
                <a:gd name="T69" fmla="*/ 24 h 103"/>
                <a:gd name="T70" fmla="*/ 49 w 285"/>
                <a:gd name="T71" fmla="*/ 33 h 103"/>
                <a:gd name="T72" fmla="*/ 39 w 285"/>
                <a:gd name="T73" fmla="*/ 39 h 103"/>
                <a:gd name="T74" fmla="*/ 34 w 285"/>
                <a:gd name="T75" fmla="*/ 45 h 103"/>
                <a:gd name="T76" fmla="*/ 21 w 285"/>
                <a:gd name="T77" fmla="*/ 60 h 103"/>
                <a:gd name="T78" fmla="*/ 15 w 285"/>
                <a:gd name="T79" fmla="*/ 63 h 103"/>
                <a:gd name="T80" fmla="*/ 11 w 285"/>
                <a:gd name="T81" fmla="*/ 69 h 103"/>
                <a:gd name="T82" fmla="*/ 8 w 285"/>
                <a:gd name="T83" fmla="*/ 78 h 103"/>
                <a:gd name="T84" fmla="*/ 0 w 285"/>
                <a:gd name="T85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5" h="103">
                  <a:moveTo>
                    <a:pt x="0" y="95"/>
                  </a:moveTo>
                  <a:lnTo>
                    <a:pt x="0" y="99"/>
                  </a:lnTo>
                  <a:lnTo>
                    <a:pt x="4" y="103"/>
                  </a:lnTo>
                  <a:lnTo>
                    <a:pt x="8" y="103"/>
                  </a:lnTo>
                  <a:lnTo>
                    <a:pt x="11" y="99"/>
                  </a:lnTo>
                  <a:lnTo>
                    <a:pt x="11" y="95"/>
                  </a:lnTo>
                  <a:lnTo>
                    <a:pt x="15" y="86"/>
                  </a:lnTo>
                  <a:lnTo>
                    <a:pt x="19" y="82"/>
                  </a:lnTo>
                  <a:lnTo>
                    <a:pt x="19" y="76"/>
                  </a:lnTo>
                  <a:lnTo>
                    <a:pt x="21" y="75"/>
                  </a:lnTo>
                  <a:lnTo>
                    <a:pt x="23" y="71"/>
                  </a:lnTo>
                  <a:lnTo>
                    <a:pt x="26" y="69"/>
                  </a:lnTo>
                  <a:lnTo>
                    <a:pt x="28" y="67"/>
                  </a:lnTo>
                  <a:lnTo>
                    <a:pt x="30" y="63"/>
                  </a:lnTo>
                  <a:lnTo>
                    <a:pt x="41" y="52"/>
                  </a:lnTo>
                  <a:lnTo>
                    <a:pt x="45" y="50"/>
                  </a:lnTo>
                  <a:lnTo>
                    <a:pt x="47" y="47"/>
                  </a:lnTo>
                  <a:lnTo>
                    <a:pt x="54" y="43"/>
                  </a:lnTo>
                  <a:lnTo>
                    <a:pt x="56" y="41"/>
                  </a:lnTo>
                  <a:lnTo>
                    <a:pt x="69" y="35"/>
                  </a:lnTo>
                  <a:lnTo>
                    <a:pt x="73" y="35"/>
                  </a:lnTo>
                  <a:lnTo>
                    <a:pt x="80" y="32"/>
                  </a:lnTo>
                  <a:lnTo>
                    <a:pt x="86" y="30"/>
                  </a:lnTo>
                  <a:lnTo>
                    <a:pt x="89" y="28"/>
                  </a:lnTo>
                  <a:lnTo>
                    <a:pt x="95" y="28"/>
                  </a:lnTo>
                  <a:lnTo>
                    <a:pt x="102" y="24"/>
                  </a:lnTo>
                  <a:lnTo>
                    <a:pt x="108" y="22"/>
                  </a:lnTo>
                  <a:lnTo>
                    <a:pt x="112" y="20"/>
                  </a:lnTo>
                  <a:lnTo>
                    <a:pt x="117" y="20"/>
                  </a:lnTo>
                  <a:lnTo>
                    <a:pt x="121" y="18"/>
                  </a:lnTo>
                  <a:lnTo>
                    <a:pt x="125" y="18"/>
                  </a:lnTo>
                  <a:lnTo>
                    <a:pt x="130" y="17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51" y="15"/>
                  </a:lnTo>
                  <a:lnTo>
                    <a:pt x="156" y="13"/>
                  </a:lnTo>
                  <a:lnTo>
                    <a:pt x="173" y="13"/>
                  </a:lnTo>
                  <a:lnTo>
                    <a:pt x="179" y="11"/>
                  </a:lnTo>
                  <a:lnTo>
                    <a:pt x="242" y="11"/>
                  </a:lnTo>
                  <a:lnTo>
                    <a:pt x="249" y="13"/>
                  </a:lnTo>
                  <a:lnTo>
                    <a:pt x="272" y="13"/>
                  </a:lnTo>
                  <a:lnTo>
                    <a:pt x="277" y="15"/>
                  </a:lnTo>
                  <a:lnTo>
                    <a:pt x="281" y="15"/>
                  </a:lnTo>
                  <a:lnTo>
                    <a:pt x="285" y="11"/>
                  </a:lnTo>
                  <a:lnTo>
                    <a:pt x="285" y="7"/>
                  </a:lnTo>
                  <a:lnTo>
                    <a:pt x="281" y="4"/>
                  </a:lnTo>
                  <a:lnTo>
                    <a:pt x="279" y="4"/>
                  </a:lnTo>
                  <a:lnTo>
                    <a:pt x="281" y="4"/>
                  </a:lnTo>
                  <a:lnTo>
                    <a:pt x="272" y="2"/>
                  </a:lnTo>
                  <a:lnTo>
                    <a:pt x="249" y="2"/>
                  </a:lnTo>
                  <a:lnTo>
                    <a:pt x="242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56" y="2"/>
                  </a:lnTo>
                  <a:lnTo>
                    <a:pt x="151" y="4"/>
                  </a:lnTo>
                  <a:lnTo>
                    <a:pt x="140" y="4"/>
                  </a:lnTo>
                  <a:lnTo>
                    <a:pt x="134" y="5"/>
                  </a:lnTo>
                  <a:lnTo>
                    <a:pt x="130" y="5"/>
                  </a:lnTo>
                  <a:lnTo>
                    <a:pt x="125" y="7"/>
                  </a:lnTo>
                  <a:lnTo>
                    <a:pt x="117" y="7"/>
                  </a:lnTo>
                  <a:lnTo>
                    <a:pt x="114" y="9"/>
                  </a:lnTo>
                  <a:lnTo>
                    <a:pt x="108" y="9"/>
                  </a:lnTo>
                  <a:lnTo>
                    <a:pt x="104" y="11"/>
                  </a:lnTo>
                  <a:lnTo>
                    <a:pt x="99" y="13"/>
                  </a:lnTo>
                  <a:lnTo>
                    <a:pt x="91" y="17"/>
                  </a:lnTo>
                  <a:lnTo>
                    <a:pt x="93" y="17"/>
                  </a:lnTo>
                  <a:lnTo>
                    <a:pt x="86" y="17"/>
                  </a:lnTo>
                  <a:lnTo>
                    <a:pt x="82" y="18"/>
                  </a:lnTo>
                  <a:lnTo>
                    <a:pt x="76" y="20"/>
                  </a:lnTo>
                  <a:lnTo>
                    <a:pt x="69" y="24"/>
                  </a:lnTo>
                  <a:lnTo>
                    <a:pt x="65" y="24"/>
                  </a:lnTo>
                  <a:lnTo>
                    <a:pt x="49" y="33"/>
                  </a:lnTo>
                  <a:lnTo>
                    <a:pt x="47" y="35"/>
                  </a:lnTo>
                  <a:lnTo>
                    <a:pt x="39" y="39"/>
                  </a:lnTo>
                  <a:lnTo>
                    <a:pt x="37" y="43"/>
                  </a:lnTo>
                  <a:lnTo>
                    <a:pt x="34" y="45"/>
                  </a:lnTo>
                  <a:lnTo>
                    <a:pt x="23" y="56"/>
                  </a:lnTo>
                  <a:lnTo>
                    <a:pt x="21" y="60"/>
                  </a:lnTo>
                  <a:lnTo>
                    <a:pt x="19" y="61"/>
                  </a:lnTo>
                  <a:lnTo>
                    <a:pt x="15" y="63"/>
                  </a:lnTo>
                  <a:lnTo>
                    <a:pt x="13" y="67"/>
                  </a:lnTo>
                  <a:lnTo>
                    <a:pt x="11" y="69"/>
                  </a:lnTo>
                  <a:lnTo>
                    <a:pt x="8" y="75"/>
                  </a:lnTo>
                  <a:lnTo>
                    <a:pt x="8" y="78"/>
                  </a:lnTo>
                  <a:lnTo>
                    <a:pt x="0" y="91"/>
                  </a:lnTo>
                  <a:lnTo>
                    <a:pt x="0" y="97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1" name="Freeform 77"/>
            <p:cNvSpPr>
              <a:spLocks/>
            </p:cNvSpPr>
            <p:nvPr/>
          </p:nvSpPr>
          <p:spPr bwMode="auto">
            <a:xfrm>
              <a:off x="3698" y="1213"/>
              <a:ext cx="43" cy="56"/>
            </a:xfrm>
            <a:custGeom>
              <a:avLst/>
              <a:gdLst>
                <a:gd name="T0" fmla="*/ 5 w 43"/>
                <a:gd name="T1" fmla="*/ 0 h 56"/>
                <a:gd name="T2" fmla="*/ 0 w 43"/>
                <a:gd name="T3" fmla="*/ 56 h 56"/>
                <a:gd name="T4" fmla="*/ 43 w 43"/>
                <a:gd name="T5" fmla="*/ 19 h 56"/>
                <a:gd name="T6" fmla="*/ 13 w 43"/>
                <a:gd name="T7" fmla="*/ 32 h 56"/>
                <a:gd name="T8" fmla="*/ 5 w 43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5" y="0"/>
                  </a:moveTo>
                  <a:lnTo>
                    <a:pt x="0" y="56"/>
                  </a:lnTo>
                  <a:lnTo>
                    <a:pt x="43" y="19"/>
                  </a:lnTo>
                  <a:lnTo>
                    <a:pt x="13" y="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2" name="Freeform 78"/>
            <p:cNvSpPr>
              <a:spLocks/>
            </p:cNvSpPr>
            <p:nvPr/>
          </p:nvSpPr>
          <p:spPr bwMode="auto">
            <a:xfrm>
              <a:off x="3692" y="1207"/>
              <a:ext cx="54" cy="68"/>
            </a:xfrm>
            <a:custGeom>
              <a:avLst/>
              <a:gdLst>
                <a:gd name="T0" fmla="*/ 17 w 54"/>
                <a:gd name="T1" fmla="*/ 4 h 68"/>
                <a:gd name="T2" fmla="*/ 15 w 54"/>
                <a:gd name="T3" fmla="*/ 2 h 68"/>
                <a:gd name="T4" fmla="*/ 15 w 54"/>
                <a:gd name="T5" fmla="*/ 0 h 68"/>
                <a:gd name="T6" fmla="*/ 10 w 54"/>
                <a:gd name="T7" fmla="*/ 0 h 68"/>
                <a:gd name="T8" fmla="*/ 8 w 54"/>
                <a:gd name="T9" fmla="*/ 2 h 68"/>
                <a:gd name="T10" fmla="*/ 6 w 54"/>
                <a:gd name="T11" fmla="*/ 2 h 68"/>
                <a:gd name="T12" fmla="*/ 6 w 54"/>
                <a:gd name="T13" fmla="*/ 6 h 68"/>
                <a:gd name="T14" fmla="*/ 0 w 54"/>
                <a:gd name="T15" fmla="*/ 62 h 68"/>
                <a:gd name="T16" fmla="*/ 0 w 54"/>
                <a:gd name="T17" fmla="*/ 64 h 68"/>
                <a:gd name="T18" fmla="*/ 4 w 54"/>
                <a:gd name="T19" fmla="*/ 68 h 68"/>
                <a:gd name="T20" fmla="*/ 8 w 54"/>
                <a:gd name="T21" fmla="*/ 68 h 68"/>
                <a:gd name="T22" fmla="*/ 10 w 54"/>
                <a:gd name="T23" fmla="*/ 66 h 68"/>
                <a:gd name="T24" fmla="*/ 52 w 54"/>
                <a:gd name="T25" fmla="*/ 28 h 68"/>
                <a:gd name="T26" fmla="*/ 54 w 54"/>
                <a:gd name="T27" fmla="*/ 26 h 68"/>
                <a:gd name="T28" fmla="*/ 54 w 54"/>
                <a:gd name="T29" fmla="*/ 23 h 68"/>
                <a:gd name="T30" fmla="*/ 50 w 54"/>
                <a:gd name="T31" fmla="*/ 19 h 68"/>
                <a:gd name="T32" fmla="*/ 47 w 54"/>
                <a:gd name="T33" fmla="*/ 19 h 68"/>
                <a:gd name="T34" fmla="*/ 17 w 54"/>
                <a:gd name="T35" fmla="*/ 32 h 68"/>
                <a:gd name="T36" fmla="*/ 24 w 54"/>
                <a:gd name="T37" fmla="*/ 36 h 68"/>
                <a:gd name="T38" fmla="*/ 17 w 54"/>
                <a:gd name="T39" fmla="*/ 4 h 68"/>
                <a:gd name="T40" fmla="*/ 6 w 54"/>
                <a:gd name="T41" fmla="*/ 8 h 68"/>
                <a:gd name="T42" fmla="*/ 13 w 54"/>
                <a:gd name="T43" fmla="*/ 40 h 68"/>
                <a:gd name="T44" fmla="*/ 15 w 54"/>
                <a:gd name="T45" fmla="*/ 41 h 68"/>
                <a:gd name="T46" fmla="*/ 17 w 54"/>
                <a:gd name="T47" fmla="*/ 43 h 68"/>
                <a:gd name="T48" fmla="*/ 19 w 54"/>
                <a:gd name="T49" fmla="*/ 43 h 68"/>
                <a:gd name="T50" fmla="*/ 21 w 54"/>
                <a:gd name="T51" fmla="*/ 43 h 68"/>
                <a:gd name="T52" fmla="*/ 50 w 54"/>
                <a:gd name="T53" fmla="*/ 30 h 68"/>
                <a:gd name="T54" fmla="*/ 45 w 54"/>
                <a:gd name="T55" fmla="*/ 21 h 68"/>
                <a:gd name="T56" fmla="*/ 2 w 54"/>
                <a:gd name="T57" fmla="*/ 58 h 68"/>
                <a:gd name="T58" fmla="*/ 11 w 54"/>
                <a:gd name="T59" fmla="*/ 62 h 68"/>
                <a:gd name="T60" fmla="*/ 17 w 54"/>
                <a:gd name="T61" fmla="*/ 6 h 68"/>
                <a:gd name="T62" fmla="*/ 6 w 54"/>
                <a:gd name="T63" fmla="*/ 8 h 68"/>
                <a:gd name="T64" fmla="*/ 17 w 54"/>
                <a:gd name="T65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68">
                  <a:moveTo>
                    <a:pt x="17" y="4"/>
                  </a:moveTo>
                  <a:lnTo>
                    <a:pt x="15" y="2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6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6"/>
                  </a:lnTo>
                  <a:lnTo>
                    <a:pt x="52" y="28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0" y="19"/>
                  </a:lnTo>
                  <a:lnTo>
                    <a:pt x="47" y="19"/>
                  </a:lnTo>
                  <a:lnTo>
                    <a:pt x="17" y="32"/>
                  </a:lnTo>
                  <a:lnTo>
                    <a:pt x="24" y="36"/>
                  </a:lnTo>
                  <a:lnTo>
                    <a:pt x="17" y="4"/>
                  </a:lnTo>
                  <a:lnTo>
                    <a:pt x="6" y="8"/>
                  </a:lnTo>
                  <a:lnTo>
                    <a:pt x="13" y="40"/>
                  </a:lnTo>
                  <a:lnTo>
                    <a:pt x="15" y="41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50" y="30"/>
                  </a:lnTo>
                  <a:lnTo>
                    <a:pt x="45" y="21"/>
                  </a:lnTo>
                  <a:lnTo>
                    <a:pt x="2" y="58"/>
                  </a:lnTo>
                  <a:lnTo>
                    <a:pt x="11" y="62"/>
                  </a:lnTo>
                  <a:lnTo>
                    <a:pt x="17" y="6"/>
                  </a:lnTo>
                  <a:lnTo>
                    <a:pt x="6" y="8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3" name="Freeform 79"/>
            <p:cNvSpPr>
              <a:spLocks/>
            </p:cNvSpPr>
            <p:nvPr/>
          </p:nvSpPr>
          <p:spPr bwMode="auto">
            <a:xfrm>
              <a:off x="4201" y="1603"/>
              <a:ext cx="179" cy="238"/>
            </a:xfrm>
            <a:custGeom>
              <a:avLst/>
              <a:gdLst>
                <a:gd name="T0" fmla="*/ 175 w 179"/>
                <a:gd name="T1" fmla="*/ 13 h 238"/>
                <a:gd name="T2" fmla="*/ 179 w 179"/>
                <a:gd name="T3" fmla="*/ 6 h 238"/>
                <a:gd name="T4" fmla="*/ 173 w 179"/>
                <a:gd name="T5" fmla="*/ 2 h 238"/>
                <a:gd name="T6" fmla="*/ 168 w 179"/>
                <a:gd name="T7" fmla="*/ 0 h 238"/>
                <a:gd name="T8" fmla="*/ 145 w 179"/>
                <a:gd name="T9" fmla="*/ 2 h 238"/>
                <a:gd name="T10" fmla="*/ 130 w 179"/>
                <a:gd name="T11" fmla="*/ 4 h 238"/>
                <a:gd name="T12" fmla="*/ 119 w 179"/>
                <a:gd name="T13" fmla="*/ 8 h 238"/>
                <a:gd name="T14" fmla="*/ 91 w 179"/>
                <a:gd name="T15" fmla="*/ 21 h 238"/>
                <a:gd name="T16" fmla="*/ 82 w 179"/>
                <a:gd name="T17" fmla="*/ 26 h 238"/>
                <a:gd name="T18" fmla="*/ 73 w 179"/>
                <a:gd name="T19" fmla="*/ 34 h 238"/>
                <a:gd name="T20" fmla="*/ 62 w 179"/>
                <a:gd name="T21" fmla="*/ 47 h 238"/>
                <a:gd name="T22" fmla="*/ 60 w 179"/>
                <a:gd name="T23" fmla="*/ 53 h 238"/>
                <a:gd name="T24" fmla="*/ 52 w 179"/>
                <a:gd name="T25" fmla="*/ 60 h 238"/>
                <a:gd name="T26" fmla="*/ 45 w 179"/>
                <a:gd name="T27" fmla="*/ 71 h 238"/>
                <a:gd name="T28" fmla="*/ 38 w 179"/>
                <a:gd name="T29" fmla="*/ 81 h 238"/>
                <a:gd name="T30" fmla="*/ 32 w 179"/>
                <a:gd name="T31" fmla="*/ 96 h 238"/>
                <a:gd name="T32" fmla="*/ 26 w 179"/>
                <a:gd name="T33" fmla="*/ 111 h 238"/>
                <a:gd name="T34" fmla="*/ 12 w 179"/>
                <a:gd name="T35" fmla="*/ 163 h 238"/>
                <a:gd name="T36" fmla="*/ 6 w 179"/>
                <a:gd name="T37" fmla="*/ 183 h 238"/>
                <a:gd name="T38" fmla="*/ 4 w 179"/>
                <a:gd name="T39" fmla="*/ 196 h 238"/>
                <a:gd name="T40" fmla="*/ 0 w 179"/>
                <a:gd name="T41" fmla="*/ 217 h 238"/>
                <a:gd name="T42" fmla="*/ 4 w 179"/>
                <a:gd name="T43" fmla="*/ 238 h 238"/>
                <a:gd name="T44" fmla="*/ 12 w 179"/>
                <a:gd name="T45" fmla="*/ 234 h 238"/>
                <a:gd name="T46" fmla="*/ 12 w 179"/>
                <a:gd name="T47" fmla="*/ 217 h 238"/>
                <a:gd name="T48" fmla="*/ 15 w 179"/>
                <a:gd name="T49" fmla="*/ 196 h 238"/>
                <a:gd name="T50" fmla="*/ 17 w 179"/>
                <a:gd name="T51" fmla="*/ 183 h 238"/>
                <a:gd name="T52" fmla="*/ 21 w 179"/>
                <a:gd name="T53" fmla="*/ 172 h 238"/>
                <a:gd name="T54" fmla="*/ 23 w 179"/>
                <a:gd name="T55" fmla="*/ 157 h 238"/>
                <a:gd name="T56" fmla="*/ 39 w 179"/>
                <a:gd name="T57" fmla="*/ 111 h 238"/>
                <a:gd name="T58" fmla="*/ 47 w 179"/>
                <a:gd name="T59" fmla="*/ 92 h 238"/>
                <a:gd name="T60" fmla="*/ 51 w 179"/>
                <a:gd name="T61" fmla="*/ 84 h 238"/>
                <a:gd name="T62" fmla="*/ 58 w 179"/>
                <a:gd name="T63" fmla="*/ 71 h 238"/>
                <a:gd name="T64" fmla="*/ 62 w 179"/>
                <a:gd name="T65" fmla="*/ 64 h 238"/>
                <a:gd name="T66" fmla="*/ 67 w 179"/>
                <a:gd name="T67" fmla="*/ 60 h 238"/>
                <a:gd name="T68" fmla="*/ 78 w 179"/>
                <a:gd name="T69" fmla="*/ 45 h 238"/>
                <a:gd name="T70" fmla="*/ 88 w 179"/>
                <a:gd name="T71" fmla="*/ 38 h 238"/>
                <a:gd name="T72" fmla="*/ 97 w 179"/>
                <a:gd name="T73" fmla="*/ 30 h 238"/>
                <a:gd name="T74" fmla="*/ 119 w 179"/>
                <a:gd name="T75" fmla="*/ 19 h 238"/>
                <a:gd name="T76" fmla="*/ 127 w 179"/>
                <a:gd name="T77" fmla="*/ 15 h 238"/>
                <a:gd name="T78" fmla="*/ 134 w 179"/>
                <a:gd name="T79" fmla="*/ 15 h 238"/>
                <a:gd name="T80" fmla="*/ 149 w 179"/>
                <a:gd name="T81" fmla="*/ 13 h 238"/>
                <a:gd name="T82" fmla="*/ 168 w 179"/>
                <a:gd name="T83" fmla="*/ 12 h 238"/>
                <a:gd name="T84" fmla="*/ 173 w 179"/>
                <a:gd name="T85" fmla="*/ 1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238">
                  <a:moveTo>
                    <a:pt x="173" y="13"/>
                  </a:moveTo>
                  <a:lnTo>
                    <a:pt x="175" y="13"/>
                  </a:lnTo>
                  <a:lnTo>
                    <a:pt x="179" y="10"/>
                  </a:lnTo>
                  <a:lnTo>
                    <a:pt x="179" y="6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5" y="2"/>
                  </a:lnTo>
                  <a:lnTo>
                    <a:pt x="168" y="0"/>
                  </a:lnTo>
                  <a:lnTo>
                    <a:pt x="149" y="0"/>
                  </a:lnTo>
                  <a:lnTo>
                    <a:pt x="145" y="2"/>
                  </a:lnTo>
                  <a:lnTo>
                    <a:pt x="134" y="2"/>
                  </a:lnTo>
                  <a:lnTo>
                    <a:pt x="130" y="4"/>
                  </a:lnTo>
                  <a:lnTo>
                    <a:pt x="125" y="4"/>
                  </a:lnTo>
                  <a:lnTo>
                    <a:pt x="119" y="8"/>
                  </a:lnTo>
                  <a:lnTo>
                    <a:pt x="116" y="8"/>
                  </a:lnTo>
                  <a:lnTo>
                    <a:pt x="91" y="21"/>
                  </a:lnTo>
                  <a:lnTo>
                    <a:pt x="90" y="23"/>
                  </a:lnTo>
                  <a:lnTo>
                    <a:pt x="82" y="26"/>
                  </a:lnTo>
                  <a:lnTo>
                    <a:pt x="80" y="30"/>
                  </a:lnTo>
                  <a:lnTo>
                    <a:pt x="73" y="34"/>
                  </a:lnTo>
                  <a:lnTo>
                    <a:pt x="71" y="38"/>
                  </a:lnTo>
                  <a:lnTo>
                    <a:pt x="62" y="47"/>
                  </a:lnTo>
                  <a:lnTo>
                    <a:pt x="56" y="56"/>
                  </a:lnTo>
                  <a:lnTo>
                    <a:pt x="60" y="53"/>
                  </a:lnTo>
                  <a:lnTo>
                    <a:pt x="54" y="56"/>
                  </a:lnTo>
                  <a:lnTo>
                    <a:pt x="52" y="60"/>
                  </a:lnTo>
                  <a:lnTo>
                    <a:pt x="47" y="64"/>
                  </a:lnTo>
                  <a:lnTo>
                    <a:pt x="45" y="71"/>
                  </a:lnTo>
                  <a:lnTo>
                    <a:pt x="43" y="77"/>
                  </a:lnTo>
                  <a:lnTo>
                    <a:pt x="38" y="81"/>
                  </a:lnTo>
                  <a:lnTo>
                    <a:pt x="36" y="88"/>
                  </a:lnTo>
                  <a:lnTo>
                    <a:pt x="32" y="96"/>
                  </a:lnTo>
                  <a:lnTo>
                    <a:pt x="28" y="107"/>
                  </a:lnTo>
                  <a:lnTo>
                    <a:pt x="26" y="111"/>
                  </a:lnTo>
                  <a:lnTo>
                    <a:pt x="12" y="157"/>
                  </a:lnTo>
                  <a:lnTo>
                    <a:pt x="12" y="163"/>
                  </a:lnTo>
                  <a:lnTo>
                    <a:pt x="8" y="174"/>
                  </a:lnTo>
                  <a:lnTo>
                    <a:pt x="6" y="183"/>
                  </a:lnTo>
                  <a:lnTo>
                    <a:pt x="6" y="189"/>
                  </a:lnTo>
                  <a:lnTo>
                    <a:pt x="4" y="196"/>
                  </a:lnTo>
                  <a:lnTo>
                    <a:pt x="4" y="202"/>
                  </a:lnTo>
                  <a:lnTo>
                    <a:pt x="0" y="217"/>
                  </a:lnTo>
                  <a:lnTo>
                    <a:pt x="0" y="234"/>
                  </a:lnTo>
                  <a:lnTo>
                    <a:pt x="4" y="238"/>
                  </a:lnTo>
                  <a:lnTo>
                    <a:pt x="8" y="238"/>
                  </a:lnTo>
                  <a:lnTo>
                    <a:pt x="12" y="234"/>
                  </a:lnTo>
                  <a:lnTo>
                    <a:pt x="12" y="232"/>
                  </a:lnTo>
                  <a:lnTo>
                    <a:pt x="12" y="217"/>
                  </a:lnTo>
                  <a:lnTo>
                    <a:pt x="15" y="202"/>
                  </a:lnTo>
                  <a:lnTo>
                    <a:pt x="15" y="196"/>
                  </a:lnTo>
                  <a:lnTo>
                    <a:pt x="17" y="189"/>
                  </a:lnTo>
                  <a:lnTo>
                    <a:pt x="17" y="183"/>
                  </a:lnTo>
                  <a:lnTo>
                    <a:pt x="19" y="178"/>
                  </a:lnTo>
                  <a:lnTo>
                    <a:pt x="21" y="172"/>
                  </a:lnTo>
                  <a:lnTo>
                    <a:pt x="23" y="163"/>
                  </a:lnTo>
                  <a:lnTo>
                    <a:pt x="23" y="157"/>
                  </a:lnTo>
                  <a:lnTo>
                    <a:pt x="38" y="114"/>
                  </a:lnTo>
                  <a:lnTo>
                    <a:pt x="39" y="111"/>
                  </a:lnTo>
                  <a:lnTo>
                    <a:pt x="43" y="99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4"/>
                  </a:lnTo>
                  <a:lnTo>
                    <a:pt x="56" y="75"/>
                  </a:lnTo>
                  <a:lnTo>
                    <a:pt x="58" y="71"/>
                  </a:lnTo>
                  <a:lnTo>
                    <a:pt x="60" y="68"/>
                  </a:lnTo>
                  <a:lnTo>
                    <a:pt x="62" y="64"/>
                  </a:lnTo>
                  <a:lnTo>
                    <a:pt x="64" y="64"/>
                  </a:lnTo>
                  <a:lnTo>
                    <a:pt x="67" y="60"/>
                  </a:lnTo>
                  <a:lnTo>
                    <a:pt x="69" y="54"/>
                  </a:lnTo>
                  <a:lnTo>
                    <a:pt x="78" y="45"/>
                  </a:lnTo>
                  <a:lnTo>
                    <a:pt x="80" y="41"/>
                  </a:lnTo>
                  <a:lnTo>
                    <a:pt x="88" y="38"/>
                  </a:lnTo>
                  <a:lnTo>
                    <a:pt x="90" y="34"/>
                  </a:lnTo>
                  <a:lnTo>
                    <a:pt x="97" y="30"/>
                  </a:lnTo>
                  <a:lnTo>
                    <a:pt x="99" y="28"/>
                  </a:lnTo>
                  <a:lnTo>
                    <a:pt x="119" y="19"/>
                  </a:lnTo>
                  <a:lnTo>
                    <a:pt x="123" y="19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38" y="13"/>
                  </a:lnTo>
                  <a:lnTo>
                    <a:pt x="149" y="13"/>
                  </a:lnTo>
                  <a:lnTo>
                    <a:pt x="153" y="12"/>
                  </a:lnTo>
                  <a:lnTo>
                    <a:pt x="168" y="12"/>
                  </a:lnTo>
                  <a:lnTo>
                    <a:pt x="171" y="13"/>
                  </a:lnTo>
                  <a:lnTo>
                    <a:pt x="173" y="1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4" name="Freeform 80"/>
            <p:cNvSpPr>
              <a:spLocks/>
            </p:cNvSpPr>
            <p:nvPr/>
          </p:nvSpPr>
          <p:spPr bwMode="auto">
            <a:xfrm>
              <a:off x="4320" y="1592"/>
              <a:ext cx="54" cy="41"/>
            </a:xfrm>
            <a:custGeom>
              <a:avLst/>
              <a:gdLst>
                <a:gd name="T0" fmla="*/ 2 w 54"/>
                <a:gd name="T1" fmla="*/ 41 h 41"/>
                <a:gd name="T2" fmla="*/ 54 w 54"/>
                <a:gd name="T3" fmla="*/ 19 h 41"/>
                <a:gd name="T4" fmla="*/ 0 w 54"/>
                <a:gd name="T5" fmla="*/ 0 h 41"/>
                <a:gd name="T6" fmla="*/ 26 w 54"/>
                <a:gd name="T7" fmla="*/ 21 h 41"/>
                <a:gd name="T8" fmla="*/ 2 w 5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1">
                  <a:moveTo>
                    <a:pt x="2" y="41"/>
                  </a:moveTo>
                  <a:lnTo>
                    <a:pt x="54" y="19"/>
                  </a:lnTo>
                  <a:lnTo>
                    <a:pt x="0" y="0"/>
                  </a:lnTo>
                  <a:lnTo>
                    <a:pt x="26" y="21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5" name="Freeform 81"/>
            <p:cNvSpPr>
              <a:spLocks/>
            </p:cNvSpPr>
            <p:nvPr/>
          </p:nvSpPr>
          <p:spPr bwMode="auto">
            <a:xfrm>
              <a:off x="4315" y="1586"/>
              <a:ext cx="65" cy="53"/>
            </a:xfrm>
            <a:custGeom>
              <a:avLst/>
              <a:gdLst>
                <a:gd name="T0" fmla="*/ 3 w 65"/>
                <a:gd name="T1" fmla="*/ 43 h 53"/>
                <a:gd name="T2" fmla="*/ 2 w 65"/>
                <a:gd name="T3" fmla="*/ 45 h 53"/>
                <a:gd name="T4" fmla="*/ 2 w 65"/>
                <a:gd name="T5" fmla="*/ 49 h 53"/>
                <a:gd name="T6" fmla="*/ 5 w 65"/>
                <a:gd name="T7" fmla="*/ 53 h 53"/>
                <a:gd name="T8" fmla="*/ 9 w 65"/>
                <a:gd name="T9" fmla="*/ 53 h 53"/>
                <a:gd name="T10" fmla="*/ 61 w 65"/>
                <a:gd name="T11" fmla="*/ 30 h 53"/>
                <a:gd name="T12" fmla="*/ 65 w 65"/>
                <a:gd name="T13" fmla="*/ 27 h 53"/>
                <a:gd name="T14" fmla="*/ 65 w 65"/>
                <a:gd name="T15" fmla="*/ 23 h 53"/>
                <a:gd name="T16" fmla="*/ 61 w 65"/>
                <a:gd name="T17" fmla="*/ 19 h 53"/>
                <a:gd name="T18" fmla="*/ 7 w 65"/>
                <a:gd name="T19" fmla="*/ 0 h 53"/>
                <a:gd name="T20" fmla="*/ 3 w 65"/>
                <a:gd name="T21" fmla="*/ 0 h 53"/>
                <a:gd name="T22" fmla="*/ 0 w 65"/>
                <a:gd name="T23" fmla="*/ 4 h 53"/>
                <a:gd name="T24" fmla="*/ 0 w 65"/>
                <a:gd name="T25" fmla="*/ 8 h 53"/>
                <a:gd name="T26" fmla="*/ 2 w 65"/>
                <a:gd name="T27" fmla="*/ 10 h 53"/>
                <a:gd name="T28" fmla="*/ 28 w 65"/>
                <a:gd name="T29" fmla="*/ 30 h 53"/>
                <a:gd name="T30" fmla="*/ 28 w 65"/>
                <a:gd name="T31" fmla="*/ 23 h 53"/>
                <a:gd name="T32" fmla="*/ 3 w 65"/>
                <a:gd name="T33" fmla="*/ 43 h 53"/>
                <a:gd name="T34" fmla="*/ 11 w 65"/>
                <a:gd name="T35" fmla="*/ 51 h 53"/>
                <a:gd name="T36" fmla="*/ 35 w 65"/>
                <a:gd name="T37" fmla="*/ 30 h 53"/>
                <a:gd name="T38" fmla="*/ 37 w 65"/>
                <a:gd name="T39" fmla="*/ 29 h 53"/>
                <a:gd name="T40" fmla="*/ 37 w 65"/>
                <a:gd name="T41" fmla="*/ 27 h 53"/>
                <a:gd name="T42" fmla="*/ 37 w 65"/>
                <a:gd name="T43" fmla="*/ 25 h 53"/>
                <a:gd name="T44" fmla="*/ 35 w 65"/>
                <a:gd name="T45" fmla="*/ 23 h 53"/>
                <a:gd name="T46" fmla="*/ 9 w 65"/>
                <a:gd name="T47" fmla="*/ 2 h 53"/>
                <a:gd name="T48" fmla="*/ 3 w 65"/>
                <a:gd name="T49" fmla="*/ 12 h 53"/>
                <a:gd name="T50" fmla="*/ 57 w 65"/>
                <a:gd name="T51" fmla="*/ 30 h 53"/>
                <a:gd name="T52" fmla="*/ 57 w 65"/>
                <a:gd name="T53" fmla="*/ 19 h 53"/>
                <a:gd name="T54" fmla="*/ 5 w 65"/>
                <a:gd name="T55" fmla="*/ 42 h 53"/>
                <a:gd name="T56" fmla="*/ 11 w 65"/>
                <a:gd name="T57" fmla="*/ 51 h 53"/>
                <a:gd name="T58" fmla="*/ 3 w 65"/>
                <a:gd name="T59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3">
                  <a:moveTo>
                    <a:pt x="3" y="43"/>
                  </a:moveTo>
                  <a:lnTo>
                    <a:pt x="2" y="45"/>
                  </a:lnTo>
                  <a:lnTo>
                    <a:pt x="2" y="49"/>
                  </a:lnTo>
                  <a:lnTo>
                    <a:pt x="5" y="53"/>
                  </a:lnTo>
                  <a:lnTo>
                    <a:pt x="9" y="53"/>
                  </a:lnTo>
                  <a:lnTo>
                    <a:pt x="61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1" y="19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8" y="30"/>
                  </a:lnTo>
                  <a:lnTo>
                    <a:pt x="28" y="2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35" y="30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9" y="2"/>
                  </a:lnTo>
                  <a:lnTo>
                    <a:pt x="3" y="12"/>
                  </a:lnTo>
                  <a:lnTo>
                    <a:pt x="57" y="30"/>
                  </a:lnTo>
                  <a:lnTo>
                    <a:pt x="57" y="19"/>
                  </a:lnTo>
                  <a:lnTo>
                    <a:pt x="5" y="42"/>
                  </a:lnTo>
                  <a:lnTo>
                    <a:pt x="11" y="51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7666" name="Rectangle 82"/>
            <p:cNvSpPr>
              <a:spLocks noChangeArrowheads="1"/>
            </p:cNvSpPr>
            <p:nvPr/>
          </p:nvSpPr>
          <p:spPr bwMode="auto">
            <a:xfrm>
              <a:off x="4374" y="1956"/>
              <a:ext cx="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endParaRPr lang="en-US" b="0"/>
            </a:p>
          </p:txBody>
        </p:sp>
        <p:grpSp>
          <p:nvGrpSpPr>
            <p:cNvPr id="67667" name="Group 83"/>
            <p:cNvGrpSpPr>
              <a:grpSpLocks/>
            </p:cNvGrpSpPr>
            <p:nvPr/>
          </p:nvGrpSpPr>
          <p:grpSpPr bwMode="auto">
            <a:xfrm>
              <a:off x="3811" y="1429"/>
              <a:ext cx="200" cy="320"/>
              <a:chOff x="3811" y="1429"/>
              <a:chExt cx="200" cy="320"/>
            </a:xfrm>
          </p:grpSpPr>
          <p:sp>
            <p:nvSpPr>
              <p:cNvPr id="67668" name="Rectangle 84"/>
              <p:cNvSpPr>
                <a:spLocks noChangeArrowheads="1"/>
              </p:cNvSpPr>
              <p:nvPr/>
            </p:nvSpPr>
            <p:spPr bwMode="auto">
              <a:xfrm>
                <a:off x="3811" y="1460"/>
                <a:ext cx="121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7669" name="Rectangle 85"/>
              <p:cNvSpPr>
                <a:spLocks noChangeArrowheads="1"/>
              </p:cNvSpPr>
              <p:nvPr/>
            </p:nvSpPr>
            <p:spPr bwMode="auto">
              <a:xfrm>
                <a:off x="3952" y="142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7670" name="Rectangle 86"/>
              <p:cNvSpPr>
                <a:spLocks noChangeArrowheads="1"/>
              </p:cNvSpPr>
              <p:nvPr/>
            </p:nvSpPr>
            <p:spPr bwMode="auto">
              <a:xfrm>
                <a:off x="3928" y="142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7671" name="Rectangle 87"/>
              <p:cNvSpPr>
                <a:spLocks noChangeArrowheads="1"/>
              </p:cNvSpPr>
              <p:nvPr/>
            </p:nvSpPr>
            <p:spPr bwMode="auto">
              <a:xfrm>
                <a:off x="3906" y="1429"/>
                <a:ext cx="58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7672" name="Rectangle 88"/>
            <p:cNvSpPr>
              <a:spLocks noChangeArrowheads="1"/>
            </p:cNvSpPr>
            <p:nvPr/>
          </p:nvSpPr>
          <p:spPr bwMode="auto">
            <a:xfrm>
              <a:off x="4310" y="1395"/>
              <a:ext cx="85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7673" name="Rectangle 89"/>
            <p:cNvSpPr>
              <a:spLocks noChangeArrowheads="1"/>
            </p:cNvSpPr>
            <p:nvPr/>
          </p:nvSpPr>
          <p:spPr bwMode="auto">
            <a:xfrm>
              <a:off x="4155" y="2158"/>
              <a:ext cx="69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</a:rPr>
                <a:t>Fig. 3.6</a:t>
              </a:r>
              <a:endParaRPr lang="en-US" b="0"/>
            </a:p>
          </p:txBody>
        </p:sp>
      </p:grpSp>
      <p:grpSp>
        <p:nvGrpSpPr>
          <p:cNvPr id="67679" name="Group 95"/>
          <p:cNvGrpSpPr>
            <a:grpSpLocks/>
          </p:cNvGrpSpPr>
          <p:nvPr/>
        </p:nvGrpSpPr>
        <p:grpSpPr bwMode="auto">
          <a:xfrm>
            <a:off x="0" y="3124200"/>
            <a:ext cx="5749925" cy="1022350"/>
            <a:chOff x="0" y="1968"/>
            <a:chExt cx="3622" cy="644"/>
          </a:xfrm>
        </p:grpSpPr>
        <p:sp>
          <p:nvSpPr>
            <p:cNvPr id="67588" name="Rectangle 4"/>
            <p:cNvSpPr>
              <a:spLocks noChangeArrowheads="1"/>
            </p:cNvSpPr>
            <p:nvPr/>
          </p:nvSpPr>
          <p:spPr bwMode="auto">
            <a:xfrm>
              <a:off x="0" y="1968"/>
              <a:ext cx="173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	      </a:t>
              </a:r>
              <a:r>
                <a:rPr lang="en-US" sz="3200">
                  <a:solidFill>
                    <a:srgbClr val="000000"/>
                  </a:solidFill>
                  <a:cs typeface="Times New Roman" panose="02020603050405020304" pitchFamily="18" charset="0"/>
                </a:rPr>
                <a:t>• </a:t>
              </a:r>
              <a:r>
                <a:rPr lang="en-US" sz="2600">
                  <a:solidFill>
                    <a:srgbClr val="000000"/>
                  </a:solidFill>
                </a:rPr>
                <a:t>Define</a:t>
              </a:r>
            </a:p>
          </p:txBody>
        </p:sp>
        <p:graphicFrame>
          <p:nvGraphicFramePr>
            <p:cNvPr id="67674" name="Object 90"/>
            <p:cNvGraphicFramePr>
              <a:graphicFrameLocks noChangeAspect="1"/>
            </p:cNvGraphicFramePr>
            <p:nvPr/>
          </p:nvGraphicFramePr>
          <p:xfrm>
            <a:off x="1737" y="2016"/>
            <a:ext cx="1028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2446" name="Equation" r:id="rId4" imgW="672840" imgH="253800" progId="Equation.3">
                    <p:embed/>
                  </p:oleObj>
                </mc:Choice>
                <mc:Fallback>
                  <p:oleObj name="Equation" r:id="rId4" imgW="6728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7" y="2016"/>
                          <a:ext cx="1028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7675" name="Rectangle 91"/>
            <p:cNvSpPr>
              <a:spLocks noChangeArrowheads="1"/>
            </p:cNvSpPr>
            <p:nvPr/>
          </p:nvSpPr>
          <p:spPr bwMode="auto">
            <a:xfrm>
              <a:off x="2736" y="2016"/>
              <a:ext cx="826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to make</a:t>
              </a:r>
            </a:p>
          </p:txBody>
        </p:sp>
        <p:sp>
          <p:nvSpPr>
            <p:cNvPr id="67676" name="Rectangle 92"/>
            <p:cNvSpPr>
              <a:spLocks noChangeArrowheads="1"/>
            </p:cNvSpPr>
            <p:nvPr/>
          </p:nvSpPr>
          <p:spPr bwMode="auto">
            <a:xfrm>
              <a:off x="0" y="2304"/>
              <a:ext cx="362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                    BC at surface homogeneous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304800" y="1233153"/>
            <a:ext cx="39437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Important Observations</a:t>
            </a:r>
            <a:r>
              <a:rPr lang="en-US" dirty="0" smtClean="0">
                <a:solidFill>
                  <a:srgbClr val="000000"/>
                </a:solidFill>
              </a:rPr>
              <a:t>          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0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3" name="Group 11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2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5" name="Group 11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9" name="Rectangle 11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0" name="Rectangle 11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1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11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1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8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6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autoUpdateAnimBg="0"/>
      <p:bldP spid="67590" grpId="0" autoUpdateAnimBg="0"/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33257"/>
            <a:ext cx="7772400" cy="698593"/>
          </a:xfrm>
        </p:spPr>
        <p:txBody>
          <a:bodyPr/>
          <a:lstStyle/>
          <a:p>
            <a:r>
              <a:rPr lang="en-IN" sz="2800" dirty="0" smtClean="0"/>
              <a:t>Non-homogeneous Laplace Equation</a:t>
            </a:r>
            <a:endParaRPr lang="en-IN" sz="2800" dirty="0"/>
          </a:p>
        </p:txBody>
      </p:sp>
      <p:sp>
        <p:nvSpPr>
          <p:cNvPr id="10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9DD4D-77A5-4A0D-9E2F-8781973927EF}" type="slidenum">
              <a:rPr lang="en-US"/>
              <a:pPr/>
              <a:t>52</a:t>
            </a:fld>
            <a:endParaRPr lang="en-US"/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1886114" y="1057742"/>
          <a:ext cx="4214813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518" name="Equation" r:id="rId4" imgW="1739880" imgH="457200" progId="Equation.3">
                  <p:embed/>
                </p:oleObj>
              </mc:Choice>
              <mc:Fallback>
                <p:oleObj name="Equation" r:id="rId4" imgW="173988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6114" y="1057742"/>
                        <a:ext cx="4214813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78601" y="2563205"/>
            <a:ext cx="5903913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sz="3200" dirty="0" smtClean="0">
                <a:solidFill>
                  <a:schemeClr val="accent2"/>
                </a:solidFill>
              </a:rPr>
              <a:t>Boundary </a:t>
            </a:r>
            <a:r>
              <a:rPr lang="en-US" sz="3200" dirty="0">
                <a:solidFill>
                  <a:schemeClr val="accent2"/>
                </a:solidFill>
              </a:rPr>
              <a:t>conditions</a:t>
            </a:r>
            <a:endParaRPr lang="en-US" sz="3200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69737" name="Group 105"/>
          <p:cNvGrpSpPr>
            <a:grpSpLocks/>
          </p:cNvGrpSpPr>
          <p:nvPr/>
        </p:nvGrpSpPr>
        <p:grpSpPr bwMode="auto">
          <a:xfrm>
            <a:off x="0" y="3429000"/>
            <a:ext cx="4803775" cy="582613"/>
            <a:chOff x="0" y="2208"/>
            <a:chExt cx="3026" cy="367"/>
          </a:xfrm>
        </p:grpSpPr>
        <p:sp>
          <p:nvSpPr>
            <p:cNvPr id="69641" name="Rectangle 9"/>
            <p:cNvSpPr>
              <a:spLocks noChangeArrowheads="1"/>
            </p:cNvSpPr>
            <p:nvPr/>
          </p:nvSpPr>
          <p:spPr bwMode="auto">
            <a:xfrm>
              <a:off x="0" y="2208"/>
              <a:ext cx="161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		  (1)</a:t>
              </a:r>
            </a:p>
          </p:txBody>
        </p:sp>
        <p:grpSp>
          <p:nvGrpSpPr>
            <p:cNvPr id="69644" name="Group 12"/>
            <p:cNvGrpSpPr>
              <a:grpSpLocks/>
            </p:cNvGrpSpPr>
            <p:nvPr/>
          </p:nvGrpSpPr>
          <p:grpSpPr bwMode="auto">
            <a:xfrm>
              <a:off x="1584" y="2256"/>
              <a:ext cx="1442" cy="319"/>
              <a:chOff x="1680" y="3454"/>
              <a:chExt cx="1442" cy="319"/>
            </a:xfrm>
          </p:grpSpPr>
          <p:graphicFrame>
            <p:nvGraphicFramePr>
              <p:cNvPr id="69645" name="Object 13"/>
              <p:cNvGraphicFramePr>
                <a:graphicFrameLocks noChangeAspect="1"/>
              </p:cNvGraphicFramePr>
              <p:nvPr/>
            </p:nvGraphicFramePr>
            <p:xfrm>
              <a:off x="1680" y="3456"/>
              <a:ext cx="892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3519" name="Equation" r:id="rId6" imgW="571320" imgH="203040" progId="Equation.3">
                      <p:embed/>
                    </p:oleObj>
                  </mc:Choice>
                  <mc:Fallback>
                    <p:oleObj name="Equation" r:id="rId6" imgW="5713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80" y="3456"/>
                            <a:ext cx="892" cy="3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9646" name="Rectangle 14"/>
              <p:cNvSpPr>
                <a:spLocks noChangeArrowheads="1"/>
              </p:cNvSpPr>
              <p:nvPr/>
            </p:nvSpPr>
            <p:spPr bwMode="auto">
              <a:xfrm>
                <a:off x="2544" y="3454"/>
                <a:ext cx="578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finite</a:t>
                </a:r>
              </a:p>
            </p:txBody>
          </p:sp>
        </p:grpSp>
      </p:grpSp>
      <p:grpSp>
        <p:nvGrpSpPr>
          <p:cNvPr id="69738" name="Group 106"/>
          <p:cNvGrpSpPr>
            <a:grpSpLocks/>
          </p:cNvGrpSpPr>
          <p:nvPr/>
        </p:nvGrpSpPr>
        <p:grpSpPr bwMode="auto">
          <a:xfrm>
            <a:off x="0" y="4038600"/>
            <a:ext cx="4308475" cy="704850"/>
            <a:chOff x="0" y="2544"/>
            <a:chExt cx="2714" cy="444"/>
          </a:xfrm>
        </p:grpSpPr>
        <p:sp>
          <p:nvSpPr>
            <p:cNvPr id="69647" name="Rectangle 15"/>
            <p:cNvSpPr>
              <a:spLocks noChangeArrowheads="1"/>
            </p:cNvSpPr>
            <p:nvPr/>
          </p:nvSpPr>
          <p:spPr bwMode="auto">
            <a:xfrm>
              <a:off x="0" y="2544"/>
              <a:ext cx="1614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	  (2)</a:t>
              </a:r>
            </a:p>
          </p:txBody>
        </p:sp>
        <p:graphicFrame>
          <p:nvGraphicFramePr>
            <p:cNvPr id="69649" name="Object 17"/>
            <p:cNvGraphicFramePr>
              <a:graphicFrameLocks noChangeAspect="1"/>
            </p:cNvGraphicFramePr>
            <p:nvPr/>
          </p:nvGraphicFramePr>
          <p:xfrm>
            <a:off x="1584" y="2592"/>
            <a:ext cx="1130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520" name="Equation" r:id="rId8" imgW="723600" imgH="253800" progId="Equation.3">
                    <p:embed/>
                  </p:oleObj>
                </mc:Choice>
                <mc:Fallback>
                  <p:oleObj name="Equation" r:id="rId8" imgW="7236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2592"/>
                          <a:ext cx="1130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651" name="Group 19"/>
          <p:cNvGrpSpPr>
            <a:grpSpLocks/>
          </p:cNvGrpSpPr>
          <p:nvPr/>
        </p:nvGrpSpPr>
        <p:grpSpPr bwMode="auto">
          <a:xfrm>
            <a:off x="5000625" y="2483643"/>
            <a:ext cx="3808028" cy="2238655"/>
            <a:chOff x="3356" y="961"/>
            <a:chExt cx="2168" cy="1462"/>
          </a:xfrm>
        </p:grpSpPr>
        <p:sp>
          <p:nvSpPr>
            <p:cNvPr id="69652" name="Rectangle 20"/>
            <p:cNvSpPr>
              <a:spLocks noChangeArrowheads="1"/>
            </p:cNvSpPr>
            <p:nvPr/>
          </p:nvSpPr>
          <p:spPr bwMode="auto">
            <a:xfrm>
              <a:off x="5398" y="1271"/>
              <a:ext cx="72" cy="5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3" name="Line 21"/>
            <p:cNvSpPr>
              <a:spLocks noChangeShapeType="1"/>
            </p:cNvSpPr>
            <p:nvPr/>
          </p:nvSpPr>
          <p:spPr bwMode="auto">
            <a:xfrm flipV="1">
              <a:off x="5398" y="1271"/>
              <a:ext cx="48" cy="4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4" name="Line 22"/>
            <p:cNvSpPr>
              <a:spLocks noChangeShapeType="1"/>
            </p:cNvSpPr>
            <p:nvPr/>
          </p:nvSpPr>
          <p:spPr bwMode="auto">
            <a:xfrm flipV="1">
              <a:off x="5398" y="129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5" name="Line 23"/>
            <p:cNvSpPr>
              <a:spLocks noChangeShapeType="1"/>
            </p:cNvSpPr>
            <p:nvPr/>
          </p:nvSpPr>
          <p:spPr bwMode="auto">
            <a:xfrm flipV="1">
              <a:off x="5398" y="1349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6" name="Line 24"/>
            <p:cNvSpPr>
              <a:spLocks noChangeShapeType="1"/>
            </p:cNvSpPr>
            <p:nvPr/>
          </p:nvSpPr>
          <p:spPr bwMode="auto">
            <a:xfrm flipV="1">
              <a:off x="5398" y="1398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7" name="Line 25"/>
            <p:cNvSpPr>
              <a:spLocks noChangeShapeType="1"/>
            </p:cNvSpPr>
            <p:nvPr/>
          </p:nvSpPr>
          <p:spPr bwMode="auto">
            <a:xfrm flipV="1">
              <a:off x="5398" y="144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8" name="Line 26"/>
            <p:cNvSpPr>
              <a:spLocks noChangeShapeType="1"/>
            </p:cNvSpPr>
            <p:nvPr/>
          </p:nvSpPr>
          <p:spPr bwMode="auto">
            <a:xfrm flipV="1">
              <a:off x="5398" y="149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59" name="Line 27"/>
            <p:cNvSpPr>
              <a:spLocks noChangeShapeType="1"/>
            </p:cNvSpPr>
            <p:nvPr/>
          </p:nvSpPr>
          <p:spPr bwMode="auto">
            <a:xfrm flipV="1">
              <a:off x="5398" y="1547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0" name="Line 28"/>
            <p:cNvSpPr>
              <a:spLocks noChangeShapeType="1"/>
            </p:cNvSpPr>
            <p:nvPr/>
          </p:nvSpPr>
          <p:spPr bwMode="auto">
            <a:xfrm flipV="1">
              <a:off x="5398" y="1596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1" name="Line 29"/>
            <p:cNvSpPr>
              <a:spLocks noChangeShapeType="1"/>
            </p:cNvSpPr>
            <p:nvPr/>
          </p:nvSpPr>
          <p:spPr bwMode="auto">
            <a:xfrm flipV="1">
              <a:off x="5398" y="1644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2" name="Line 30"/>
            <p:cNvSpPr>
              <a:spLocks noChangeShapeType="1"/>
            </p:cNvSpPr>
            <p:nvPr/>
          </p:nvSpPr>
          <p:spPr bwMode="auto">
            <a:xfrm flipV="1">
              <a:off x="5398" y="169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3" name="Line 31"/>
            <p:cNvSpPr>
              <a:spLocks noChangeShapeType="1"/>
            </p:cNvSpPr>
            <p:nvPr/>
          </p:nvSpPr>
          <p:spPr bwMode="auto">
            <a:xfrm flipV="1">
              <a:off x="5398" y="1745"/>
              <a:ext cx="71" cy="7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4" name="Line 32"/>
            <p:cNvSpPr>
              <a:spLocks noChangeShapeType="1"/>
            </p:cNvSpPr>
            <p:nvPr/>
          </p:nvSpPr>
          <p:spPr bwMode="auto">
            <a:xfrm flipV="1">
              <a:off x="5431" y="1794"/>
              <a:ext cx="38" cy="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5" name="Oval 33"/>
            <p:cNvSpPr>
              <a:spLocks noChangeArrowheads="1"/>
            </p:cNvSpPr>
            <p:nvPr/>
          </p:nvSpPr>
          <p:spPr bwMode="auto">
            <a:xfrm>
              <a:off x="3462" y="1250"/>
              <a:ext cx="602" cy="604"/>
            </a:xfrm>
            <a:prstGeom prst="ellipse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6" name="Freeform 34"/>
            <p:cNvSpPr>
              <a:spLocks/>
            </p:cNvSpPr>
            <p:nvPr/>
          </p:nvSpPr>
          <p:spPr bwMode="auto">
            <a:xfrm>
              <a:off x="3456" y="1245"/>
              <a:ext cx="612" cy="612"/>
            </a:xfrm>
            <a:custGeom>
              <a:avLst/>
              <a:gdLst>
                <a:gd name="T0" fmla="*/ 2 w 612"/>
                <a:gd name="T1" fmla="*/ 353 h 612"/>
                <a:gd name="T2" fmla="*/ 17 w 612"/>
                <a:gd name="T3" fmla="*/ 411 h 612"/>
                <a:gd name="T4" fmla="*/ 60 w 612"/>
                <a:gd name="T5" fmla="*/ 489 h 612"/>
                <a:gd name="T6" fmla="*/ 99 w 612"/>
                <a:gd name="T7" fmla="*/ 532 h 612"/>
                <a:gd name="T8" fmla="*/ 173 w 612"/>
                <a:gd name="T9" fmla="*/ 582 h 612"/>
                <a:gd name="T10" fmla="*/ 227 w 612"/>
                <a:gd name="T11" fmla="*/ 601 h 612"/>
                <a:gd name="T12" fmla="*/ 288 w 612"/>
                <a:gd name="T13" fmla="*/ 610 h 612"/>
                <a:gd name="T14" fmla="*/ 335 w 612"/>
                <a:gd name="T15" fmla="*/ 610 h 612"/>
                <a:gd name="T16" fmla="*/ 394 w 612"/>
                <a:gd name="T17" fmla="*/ 597 h 612"/>
                <a:gd name="T18" fmla="*/ 437 w 612"/>
                <a:gd name="T19" fmla="*/ 582 h 612"/>
                <a:gd name="T20" fmla="*/ 476 w 612"/>
                <a:gd name="T21" fmla="*/ 560 h 612"/>
                <a:gd name="T22" fmla="*/ 530 w 612"/>
                <a:gd name="T23" fmla="*/ 511 h 612"/>
                <a:gd name="T24" fmla="*/ 580 w 612"/>
                <a:gd name="T25" fmla="*/ 437 h 612"/>
                <a:gd name="T26" fmla="*/ 597 w 612"/>
                <a:gd name="T27" fmla="*/ 396 h 612"/>
                <a:gd name="T28" fmla="*/ 610 w 612"/>
                <a:gd name="T29" fmla="*/ 336 h 612"/>
                <a:gd name="T30" fmla="*/ 610 w 612"/>
                <a:gd name="T31" fmla="*/ 289 h 612"/>
                <a:gd name="T32" fmla="*/ 600 w 612"/>
                <a:gd name="T33" fmla="*/ 228 h 612"/>
                <a:gd name="T34" fmla="*/ 587 w 612"/>
                <a:gd name="T35" fmla="*/ 186 h 612"/>
                <a:gd name="T36" fmla="*/ 558 w 612"/>
                <a:gd name="T37" fmla="*/ 132 h 612"/>
                <a:gd name="T38" fmla="*/ 487 w 612"/>
                <a:gd name="T39" fmla="*/ 59 h 612"/>
                <a:gd name="T40" fmla="*/ 452 w 612"/>
                <a:gd name="T41" fmla="*/ 35 h 612"/>
                <a:gd name="T42" fmla="*/ 409 w 612"/>
                <a:gd name="T43" fmla="*/ 16 h 612"/>
                <a:gd name="T44" fmla="*/ 351 w 612"/>
                <a:gd name="T45" fmla="*/ 2 h 612"/>
                <a:gd name="T46" fmla="*/ 257 w 612"/>
                <a:gd name="T47" fmla="*/ 2 h 612"/>
                <a:gd name="T48" fmla="*/ 199 w 612"/>
                <a:gd name="T49" fmla="*/ 16 h 612"/>
                <a:gd name="T50" fmla="*/ 121 w 612"/>
                <a:gd name="T51" fmla="*/ 59 h 612"/>
                <a:gd name="T52" fmla="*/ 78 w 612"/>
                <a:gd name="T53" fmla="*/ 99 h 612"/>
                <a:gd name="T54" fmla="*/ 28 w 612"/>
                <a:gd name="T55" fmla="*/ 173 h 612"/>
                <a:gd name="T56" fmla="*/ 10 w 612"/>
                <a:gd name="T57" fmla="*/ 228 h 612"/>
                <a:gd name="T58" fmla="*/ 0 w 612"/>
                <a:gd name="T59" fmla="*/ 306 h 612"/>
                <a:gd name="T60" fmla="*/ 13 w 612"/>
                <a:gd name="T61" fmla="*/ 261 h 612"/>
                <a:gd name="T62" fmla="*/ 28 w 612"/>
                <a:gd name="T63" fmla="*/ 203 h 612"/>
                <a:gd name="T64" fmla="*/ 67 w 612"/>
                <a:gd name="T65" fmla="*/ 129 h 612"/>
                <a:gd name="T66" fmla="*/ 106 w 612"/>
                <a:gd name="T67" fmla="*/ 86 h 612"/>
                <a:gd name="T68" fmla="*/ 177 w 612"/>
                <a:gd name="T69" fmla="*/ 39 h 612"/>
                <a:gd name="T70" fmla="*/ 231 w 612"/>
                <a:gd name="T71" fmla="*/ 20 h 612"/>
                <a:gd name="T72" fmla="*/ 305 w 612"/>
                <a:gd name="T73" fmla="*/ 11 h 612"/>
                <a:gd name="T74" fmla="*/ 377 w 612"/>
                <a:gd name="T75" fmla="*/ 20 h 612"/>
                <a:gd name="T76" fmla="*/ 418 w 612"/>
                <a:gd name="T77" fmla="*/ 33 h 612"/>
                <a:gd name="T78" fmla="*/ 456 w 612"/>
                <a:gd name="T79" fmla="*/ 54 h 612"/>
                <a:gd name="T80" fmla="*/ 502 w 612"/>
                <a:gd name="T81" fmla="*/ 86 h 612"/>
                <a:gd name="T82" fmla="*/ 563 w 612"/>
                <a:gd name="T83" fmla="*/ 164 h 612"/>
                <a:gd name="T84" fmla="*/ 582 w 612"/>
                <a:gd name="T85" fmla="*/ 203 h 612"/>
                <a:gd name="T86" fmla="*/ 597 w 612"/>
                <a:gd name="T87" fmla="*/ 261 h 612"/>
                <a:gd name="T88" fmla="*/ 600 w 612"/>
                <a:gd name="T89" fmla="*/ 306 h 612"/>
                <a:gd name="T90" fmla="*/ 597 w 612"/>
                <a:gd name="T91" fmla="*/ 349 h 612"/>
                <a:gd name="T92" fmla="*/ 582 w 612"/>
                <a:gd name="T93" fmla="*/ 407 h 612"/>
                <a:gd name="T94" fmla="*/ 563 w 612"/>
                <a:gd name="T95" fmla="*/ 446 h 612"/>
                <a:gd name="T96" fmla="*/ 502 w 612"/>
                <a:gd name="T97" fmla="*/ 525 h 612"/>
                <a:gd name="T98" fmla="*/ 456 w 612"/>
                <a:gd name="T99" fmla="*/ 556 h 612"/>
                <a:gd name="T100" fmla="*/ 418 w 612"/>
                <a:gd name="T101" fmla="*/ 577 h 612"/>
                <a:gd name="T102" fmla="*/ 377 w 612"/>
                <a:gd name="T103" fmla="*/ 590 h 612"/>
                <a:gd name="T104" fmla="*/ 320 w 612"/>
                <a:gd name="T105" fmla="*/ 599 h 612"/>
                <a:gd name="T106" fmla="*/ 273 w 612"/>
                <a:gd name="T107" fmla="*/ 599 h 612"/>
                <a:gd name="T108" fmla="*/ 218 w 612"/>
                <a:gd name="T109" fmla="*/ 586 h 612"/>
                <a:gd name="T110" fmla="*/ 140 w 612"/>
                <a:gd name="T111" fmla="*/ 549 h 612"/>
                <a:gd name="T112" fmla="*/ 97 w 612"/>
                <a:gd name="T113" fmla="*/ 513 h 612"/>
                <a:gd name="T114" fmla="*/ 62 w 612"/>
                <a:gd name="T115" fmla="*/ 470 h 612"/>
                <a:gd name="T116" fmla="*/ 24 w 612"/>
                <a:gd name="T117" fmla="*/ 392 h 612"/>
                <a:gd name="T118" fmla="*/ 11 w 612"/>
                <a:gd name="T119" fmla="*/ 336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2" h="612">
                  <a:moveTo>
                    <a:pt x="0" y="306"/>
                  </a:moveTo>
                  <a:lnTo>
                    <a:pt x="0" y="336"/>
                  </a:lnTo>
                  <a:lnTo>
                    <a:pt x="2" y="353"/>
                  </a:lnTo>
                  <a:lnTo>
                    <a:pt x="10" y="383"/>
                  </a:lnTo>
                  <a:lnTo>
                    <a:pt x="13" y="396"/>
                  </a:lnTo>
                  <a:lnTo>
                    <a:pt x="17" y="411"/>
                  </a:lnTo>
                  <a:lnTo>
                    <a:pt x="28" y="437"/>
                  </a:lnTo>
                  <a:lnTo>
                    <a:pt x="50" y="478"/>
                  </a:lnTo>
                  <a:lnTo>
                    <a:pt x="60" y="489"/>
                  </a:lnTo>
                  <a:lnTo>
                    <a:pt x="78" y="511"/>
                  </a:lnTo>
                  <a:lnTo>
                    <a:pt x="89" y="521"/>
                  </a:lnTo>
                  <a:lnTo>
                    <a:pt x="99" y="532"/>
                  </a:lnTo>
                  <a:lnTo>
                    <a:pt x="121" y="551"/>
                  </a:lnTo>
                  <a:lnTo>
                    <a:pt x="132" y="560"/>
                  </a:lnTo>
                  <a:lnTo>
                    <a:pt x="173" y="582"/>
                  </a:lnTo>
                  <a:lnTo>
                    <a:pt x="199" y="594"/>
                  </a:lnTo>
                  <a:lnTo>
                    <a:pt x="214" y="597"/>
                  </a:lnTo>
                  <a:lnTo>
                    <a:pt x="227" y="601"/>
                  </a:lnTo>
                  <a:lnTo>
                    <a:pt x="257" y="609"/>
                  </a:lnTo>
                  <a:lnTo>
                    <a:pt x="273" y="610"/>
                  </a:lnTo>
                  <a:lnTo>
                    <a:pt x="288" y="610"/>
                  </a:lnTo>
                  <a:lnTo>
                    <a:pt x="305" y="612"/>
                  </a:lnTo>
                  <a:lnTo>
                    <a:pt x="320" y="610"/>
                  </a:lnTo>
                  <a:lnTo>
                    <a:pt x="335" y="610"/>
                  </a:lnTo>
                  <a:lnTo>
                    <a:pt x="351" y="609"/>
                  </a:lnTo>
                  <a:lnTo>
                    <a:pt x="381" y="601"/>
                  </a:lnTo>
                  <a:lnTo>
                    <a:pt x="394" y="597"/>
                  </a:lnTo>
                  <a:lnTo>
                    <a:pt x="409" y="594"/>
                  </a:lnTo>
                  <a:lnTo>
                    <a:pt x="422" y="588"/>
                  </a:lnTo>
                  <a:lnTo>
                    <a:pt x="437" y="582"/>
                  </a:lnTo>
                  <a:lnTo>
                    <a:pt x="452" y="575"/>
                  </a:lnTo>
                  <a:lnTo>
                    <a:pt x="463" y="568"/>
                  </a:lnTo>
                  <a:lnTo>
                    <a:pt x="476" y="560"/>
                  </a:lnTo>
                  <a:lnTo>
                    <a:pt x="487" y="551"/>
                  </a:lnTo>
                  <a:lnTo>
                    <a:pt x="509" y="532"/>
                  </a:lnTo>
                  <a:lnTo>
                    <a:pt x="530" y="511"/>
                  </a:lnTo>
                  <a:lnTo>
                    <a:pt x="558" y="478"/>
                  </a:lnTo>
                  <a:lnTo>
                    <a:pt x="574" y="450"/>
                  </a:lnTo>
                  <a:lnTo>
                    <a:pt x="580" y="437"/>
                  </a:lnTo>
                  <a:lnTo>
                    <a:pt x="587" y="424"/>
                  </a:lnTo>
                  <a:lnTo>
                    <a:pt x="593" y="411"/>
                  </a:lnTo>
                  <a:lnTo>
                    <a:pt x="597" y="396"/>
                  </a:lnTo>
                  <a:lnTo>
                    <a:pt x="600" y="383"/>
                  </a:lnTo>
                  <a:lnTo>
                    <a:pt x="608" y="353"/>
                  </a:lnTo>
                  <a:lnTo>
                    <a:pt x="610" y="336"/>
                  </a:lnTo>
                  <a:lnTo>
                    <a:pt x="610" y="321"/>
                  </a:lnTo>
                  <a:lnTo>
                    <a:pt x="612" y="306"/>
                  </a:lnTo>
                  <a:lnTo>
                    <a:pt x="610" y="289"/>
                  </a:lnTo>
                  <a:lnTo>
                    <a:pt x="610" y="274"/>
                  </a:lnTo>
                  <a:lnTo>
                    <a:pt x="608" y="257"/>
                  </a:lnTo>
                  <a:lnTo>
                    <a:pt x="600" y="228"/>
                  </a:lnTo>
                  <a:lnTo>
                    <a:pt x="597" y="214"/>
                  </a:lnTo>
                  <a:lnTo>
                    <a:pt x="593" y="200"/>
                  </a:lnTo>
                  <a:lnTo>
                    <a:pt x="587" y="186"/>
                  </a:lnTo>
                  <a:lnTo>
                    <a:pt x="580" y="173"/>
                  </a:lnTo>
                  <a:lnTo>
                    <a:pt x="574" y="160"/>
                  </a:lnTo>
                  <a:lnTo>
                    <a:pt x="558" y="132"/>
                  </a:lnTo>
                  <a:lnTo>
                    <a:pt x="530" y="99"/>
                  </a:lnTo>
                  <a:lnTo>
                    <a:pt x="509" y="78"/>
                  </a:lnTo>
                  <a:lnTo>
                    <a:pt x="487" y="59"/>
                  </a:lnTo>
                  <a:lnTo>
                    <a:pt x="476" y="50"/>
                  </a:lnTo>
                  <a:lnTo>
                    <a:pt x="463" y="43"/>
                  </a:lnTo>
                  <a:lnTo>
                    <a:pt x="452" y="35"/>
                  </a:lnTo>
                  <a:lnTo>
                    <a:pt x="437" y="28"/>
                  </a:lnTo>
                  <a:lnTo>
                    <a:pt x="422" y="22"/>
                  </a:lnTo>
                  <a:lnTo>
                    <a:pt x="409" y="16"/>
                  </a:lnTo>
                  <a:lnTo>
                    <a:pt x="394" y="13"/>
                  </a:lnTo>
                  <a:lnTo>
                    <a:pt x="381" y="9"/>
                  </a:lnTo>
                  <a:lnTo>
                    <a:pt x="351" y="2"/>
                  </a:lnTo>
                  <a:lnTo>
                    <a:pt x="335" y="0"/>
                  </a:lnTo>
                  <a:lnTo>
                    <a:pt x="273" y="0"/>
                  </a:lnTo>
                  <a:lnTo>
                    <a:pt x="257" y="2"/>
                  </a:lnTo>
                  <a:lnTo>
                    <a:pt x="227" y="9"/>
                  </a:lnTo>
                  <a:lnTo>
                    <a:pt x="214" y="13"/>
                  </a:lnTo>
                  <a:lnTo>
                    <a:pt x="199" y="16"/>
                  </a:lnTo>
                  <a:lnTo>
                    <a:pt x="173" y="28"/>
                  </a:lnTo>
                  <a:lnTo>
                    <a:pt x="132" y="50"/>
                  </a:lnTo>
                  <a:lnTo>
                    <a:pt x="121" y="59"/>
                  </a:lnTo>
                  <a:lnTo>
                    <a:pt x="99" y="78"/>
                  </a:lnTo>
                  <a:lnTo>
                    <a:pt x="89" y="89"/>
                  </a:lnTo>
                  <a:lnTo>
                    <a:pt x="78" y="99"/>
                  </a:lnTo>
                  <a:lnTo>
                    <a:pt x="60" y="121"/>
                  </a:lnTo>
                  <a:lnTo>
                    <a:pt x="50" y="132"/>
                  </a:lnTo>
                  <a:lnTo>
                    <a:pt x="28" y="173"/>
                  </a:lnTo>
                  <a:lnTo>
                    <a:pt x="17" y="200"/>
                  </a:lnTo>
                  <a:lnTo>
                    <a:pt x="13" y="214"/>
                  </a:lnTo>
                  <a:lnTo>
                    <a:pt x="10" y="228"/>
                  </a:lnTo>
                  <a:lnTo>
                    <a:pt x="2" y="257"/>
                  </a:lnTo>
                  <a:lnTo>
                    <a:pt x="0" y="274"/>
                  </a:lnTo>
                  <a:lnTo>
                    <a:pt x="0" y="306"/>
                  </a:lnTo>
                  <a:lnTo>
                    <a:pt x="11" y="306"/>
                  </a:lnTo>
                  <a:lnTo>
                    <a:pt x="11" y="274"/>
                  </a:lnTo>
                  <a:lnTo>
                    <a:pt x="13" y="261"/>
                  </a:lnTo>
                  <a:lnTo>
                    <a:pt x="21" y="231"/>
                  </a:lnTo>
                  <a:lnTo>
                    <a:pt x="24" y="218"/>
                  </a:lnTo>
                  <a:lnTo>
                    <a:pt x="28" y="203"/>
                  </a:lnTo>
                  <a:lnTo>
                    <a:pt x="39" y="177"/>
                  </a:lnTo>
                  <a:lnTo>
                    <a:pt x="62" y="140"/>
                  </a:lnTo>
                  <a:lnTo>
                    <a:pt x="67" y="129"/>
                  </a:lnTo>
                  <a:lnTo>
                    <a:pt x="86" y="106"/>
                  </a:lnTo>
                  <a:lnTo>
                    <a:pt x="97" y="97"/>
                  </a:lnTo>
                  <a:lnTo>
                    <a:pt x="106" y="86"/>
                  </a:lnTo>
                  <a:lnTo>
                    <a:pt x="129" y="67"/>
                  </a:lnTo>
                  <a:lnTo>
                    <a:pt x="140" y="61"/>
                  </a:lnTo>
                  <a:lnTo>
                    <a:pt x="177" y="39"/>
                  </a:lnTo>
                  <a:lnTo>
                    <a:pt x="203" y="28"/>
                  </a:lnTo>
                  <a:lnTo>
                    <a:pt x="218" y="24"/>
                  </a:lnTo>
                  <a:lnTo>
                    <a:pt x="231" y="20"/>
                  </a:lnTo>
                  <a:lnTo>
                    <a:pt x="260" y="13"/>
                  </a:lnTo>
                  <a:lnTo>
                    <a:pt x="273" y="11"/>
                  </a:lnTo>
                  <a:lnTo>
                    <a:pt x="305" y="11"/>
                  </a:lnTo>
                  <a:lnTo>
                    <a:pt x="335" y="11"/>
                  </a:lnTo>
                  <a:lnTo>
                    <a:pt x="348" y="13"/>
                  </a:lnTo>
                  <a:lnTo>
                    <a:pt x="377" y="20"/>
                  </a:lnTo>
                  <a:lnTo>
                    <a:pt x="391" y="24"/>
                  </a:lnTo>
                  <a:lnTo>
                    <a:pt x="405" y="28"/>
                  </a:lnTo>
                  <a:lnTo>
                    <a:pt x="418" y="33"/>
                  </a:lnTo>
                  <a:lnTo>
                    <a:pt x="433" y="39"/>
                  </a:lnTo>
                  <a:lnTo>
                    <a:pt x="444" y="46"/>
                  </a:lnTo>
                  <a:lnTo>
                    <a:pt x="456" y="54"/>
                  </a:lnTo>
                  <a:lnTo>
                    <a:pt x="469" y="61"/>
                  </a:lnTo>
                  <a:lnTo>
                    <a:pt x="480" y="67"/>
                  </a:lnTo>
                  <a:lnTo>
                    <a:pt x="502" y="86"/>
                  </a:lnTo>
                  <a:lnTo>
                    <a:pt x="522" y="106"/>
                  </a:lnTo>
                  <a:lnTo>
                    <a:pt x="550" y="140"/>
                  </a:lnTo>
                  <a:lnTo>
                    <a:pt x="563" y="164"/>
                  </a:lnTo>
                  <a:lnTo>
                    <a:pt x="569" y="177"/>
                  </a:lnTo>
                  <a:lnTo>
                    <a:pt x="576" y="190"/>
                  </a:lnTo>
                  <a:lnTo>
                    <a:pt x="582" y="203"/>
                  </a:lnTo>
                  <a:lnTo>
                    <a:pt x="586" y="218"/>
                  </a:lnTo>
                  <a:lnTo>
                    <a:pt x="589" y="231"/>
                  </a:lnTo>
                  <a:lnTo>
                    <a:pt x="597" y="261"/>
                  </a:lnTo>
                  <a:lnTo>
                    <a:pt x="599" y="274"/>
                  </a:lnTo>
                  <a:lnTo>
                    <a:pt x="599" y="289"/>
                  </a:lnTo>
                  <a:lnTo>
                    <a:pt x="600" y="306"/>
                  </a:lnTo>
                  <a:lnTo>
                    <a:pt x="599" y="321"/>
                  </a:lnTo>
                  <a:lnTo>
                    <a:pt x="599" y="336"/>
                  </a:lnTo>
                  <a:lnTo>
                    <a:pt x="597" y="349"/>
                  </a:lnTo>
                  <a:lnTo>
                    <a:pt x="589" y="379"/>
                  </a:lnTo>
                  <a:lnTo>
                    <a:pt x="586" y="392"/>
                  </a:lnTo>
                  <a:lnTo>
                    <a:pt x="582" y="407"/>
                  </a:lnTo>
                  <a:lnTo>
                    <a:pt x="576" y="420"/>
                  </a:lnTo>
                  <a:lnTo>
                    <a:pt x="569" y="433"/>
                  </a:lnTo>
                  <a:lnTo>
                    <a:pt x="563" y="446"/>
                  </a:lnTo>
                  <a:lnTo>
                    <a:pt x="550" y="470"/>
                  </a:lnTo>
                  <a:lnTo>
                    <a:pt x="522" y="504"/>
                  </a:lnTo>
                  <a:lnTo>
                    <a:pt x="502" y="525"/>
                  </a:lnTo>
                  <a:lnTo>
                    <a:pt x="480" y="543"/>
                  </a:lnTo>
                  <a:lnTo>
                    <a:pt x="469" y="549"/>
                  </a:lnTo>
                  <a:lnTo>
                    <a:pt x="456" y="556"/>
                  </a:lnTo>
                  <a:lnTo>
                    <a:pt x="444" y="564"/>
                  </a:lnTo>
                  <a:lnTo>
                    <a:pt x="433" y="571"/>
                  </a:lnTo>
                  <a:lnTo>
                    <a:pt x="418" y="577"/>
                  </a:lnTo>
                  <a:lnTo>
                    <a:pt x="405" y="582"/>
                  </a:lnTo>
                  <a:lnTo>
                    <a:pt x="391" y="586"/>
                  </a:lnTo>
                  <a:lnTo>
                    <a:pt x="377" y="590"/>
                  </a:lnTo>
                  <a:lnTo>
                    <a:pt x="348" y="597"/>
                  </a:lnTo>
                  <a:lnTo>
                    <a:pt x="335" y="599"/>
                  </a:lnTo>
                  <a:lnTo>
                    <a:pt x="320" y="599"/>
                  </a:lnTo>
                  <a:lnTo>
                    <a:pt x="305" y="601"/>
                  </a:lnTo>
                  <a:lnTo>
                    <a:pt x="288" y="599"/>
                  </a:lnTo>
                  <a:lnTo>
                    <a:pt x="273" y="599"/>
                  </a:lnTo>
                  <a:lnTo>
                    <a:pt x="260" y="597"/>
                  </a:lnTo>
                  <a:lnTo>
                    <a:pt x="231" y="590"/>
                  </a:lnTo>
                  <a:lnTo>
                    <a:pt x="218" y="586"/>
                  </a:lnTo>
                  <a:lnTo>
                    <a:pt x="203" y="582"/>
                  </a:lnTo>
                  <a:lnTo>
                    <a:pt x="177" y="571"/>
                  </a:lnTo>
                  <a:lnTo>
                    <a:pt x="140" y="549"/>
                  </a:lnTo>
                  <a:lnTo>
                    <a:pt x="129" y="543"/>
                  </a:lnTo>
                  <a:lnTo>
                    <a:pt x="106" y="525"/>
                  </a:lnTo>
                  <a:lnTo>
                    <a:pt x="97" y="513"/>
                  </a:lnTo>
                  <a:lnTo>
                    <a:pt x="86" y="504"/>
                  </a:lnTo>
                  <a:lnTo>
                    <a:pt x="67" y="482"/>
                  </a:lnTo>
                  <a:lnTo>
                    <a:pt x="62" y="470"/>
                  </a:lnTo>
                  <a:lnTo>
                    <a:pt x="39" y="433"/>
                  </a:lnTo>
                  <a:lnTo>
                    <a:pt x="28" y="407"/>
                  </a:lnTo>
                  <a:lnTo>
                    <a:pt x="24" y="392"/>
                  </a:lnTo>
                  <a:lnTo>
                    <a:pt x="21" y="379"/>
                  </a:lnTo>
                  <a:lnTo>
                    <a:pt x="13" y="349"/>
                  </a:lnTo>
                  <a:lnTo>
                    <a:pt x="11" y="336"/>
                  </a:lnTo>
                  <a:lnTo>
                    <a:pt x="11" y="306"/>
                  </a:lnTo>
                  <a:lnTo>
                    <a:pt x="0" y="3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7" name="Freeform 35"/>
            <p:cNvSpPr>
              <a:spLocks/>
            </p:cNvSpPr>
            <p:nvPr/>
          </p:nvSpPr>
          <p:spPr bwMode="auto">
            <a:xfrm>
              <a:off x="3512" y="1383"/>
              <a:ext cx="255" cy="185"/>
            </a:xfrm>
            <a:custGeom>
              <a:avLst/>
              <a:gdLst>
                <a:gd name="T0" fmla="*/ 245 w 255"/>
                <a:gd name="T1" fmla="*/ 183 h 185"/>
                <a:gd name="T2" fmla="*/ 247 w 255"/>
                <a:gd name="T3" fmla="*/ 185 h 185"/>
                <a:gd name="T4" fmla="*/ 251 w 255"/>
                <a:gd name="T5" fmla="*/ 185 h 185"/>
                <a:gd name="T6" fmla="*/ 255 w 255"/>
                <a:gd name="T7" fmla="*/ 181 h 185"/>
                <a:gd name="T8" fmla="*/ 255 w 255"/>
                <a:gd name="T9" fmla="*/ 177 h 185"/>
                <a:gd name="T10" fmla="*/ 253 w 255"/>
                <a:gd name="T11" fmla="*/ 175 h 185"/>
                <a:gd name="T12" fmla="*/ 9 w 255"/>
                <a:gd name="T13" fmla="*/ 2 h 185"/>
                <a:gd name="T14" fmla="*/ 7 w 255"/>
                <a:gd name="T15" fmla="*/ 0 h 185"/>
                <a:gd name="T16" fmla="*/ 4 w 255"/>
                <a:gd name="T17" fmla="*/ 0 h 185"/>
                <a:gd name="T18" fmla="*/ 0 w 255"/>
                <a:gd name="T19" fmla="*/ 4 h 185"/>
                <a:gd name="T20" fmla="*/ 0 w 255"/>
                <a:gd name="T21" fmla="*/ 7 h 185"/>
                <a:gd name="T22" fmla="*/ 2 w 255"/>
                <a:gd name="T23" fmla="*/ 9 h 185"/>
                <a:gd name="T24" fmla="*/ 245 w 255"/>
                <a:gd name="T25" fmla="*/ 18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5" h="185">
                  <a:moveTo>
                    <a:pt x="245" y="183"/>
                  </a:moveTo>
                  <a:lnTo>
                    <a:pt x="247" y="185"/>
                  </a:lnTo>
                  <a:lnTo>
                    <a:pt x="251" y="185"/>
                  </a:lnTo>
                  <a:lnTo>
                    <a:pt x="255" y="181"/>
                  </a:lnTo>
                  <a:lnTo>
                    <a:pt x="255" y="177"/>
                  </a:lnTo>
                  <a:lnTo>
                    <a:pt x="253" y="175"/>
                  </a:lnTo>
                  <a:lnTo>
                    <a:pt x="9" y="2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2" y="9"/>
                  </a:lnTo>
                  <a:lnTo>
                    <a:pt x="245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8" name="Freeform 36"/>
            <p:cNvSpPr>
              <a:spLocks/>
            </p:cNvSpPr>
            <p:nvPr/>
          </p:nvSpPr>
          <p:spPr bwMode="auto">
            <a:xfrm>
              <a:off x="3518" y="1388"/>
              <a:ext cx="54" cy="47"/>
            </a:xfrm>
            <a:custGeom>
              <a:avLst/>
              <a:gdLst>
                <a:gd name="T0" fmla="*/ 31 w 54"/>
                <a:gd name="T1" fmla="*/ 47 h 47"/>
                <a:gd name="T2" fmla="*/ 0 w 54"/>
                <a:gd name="T3" fmla="*/ 0 h 47"/>
                <a:gd name="T4" fmla="*/ 54 w 54"/>
                <a:gd name="T5" fmla="*/ 14 h 47"/>
                <a:gd name="T6" fmla="*/ 22 w 54"/>
                <a:gd name="T7" fmla="*/ 15 h 47"/>
                <a:gd name="T8" fmla="*/ 31 w 54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7">
                  <a:moveTo>
                    <a:pt x="31" y="47"/>
                  </a:moveTo>
                  <a:lnTo>
                    <a:pt x="0" y="0"/>
                  </a:lnTo>
                  <a:lnTo>
                    <a:pt x="54" y="14"/>
                  </a:lnTo>
                  <a:lnTo>
                    <a:pt x="22" y="15"/>
                  </a:lnTo>
                  <a:lnTo>
                    <a:pt x="3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69" name="Freeform 37"/>
            <p:cNvSpPr>
              <a:spLocks/>
            </p:cNvSpPr>
            <p:nvPr/>
          </p:nvSpPr>
          <p:spPr bwMode="auto">
            <a:xfrm>
              <a:off x="3512" y="1383"/>
              <a:ext cx="65" cy="58"/>
            </a:xfrm>
            <a:custGeom>
              <a:avLst/>
              <a:gdLst>
                <a:gd name="T0" fmla="*/ 32 w 65"/>
                <a:gd name="T1" fmla="*/ 54 h 58"/>
                <a:gd name="T2" fmla="*/ 41 w 65"/>
                <a:gd name="T3" fmla="*/ 48 h 58"/>
                <a:gd name="T4" fmla="*/ 9 w 65"/>
                <a:gd name="T5" fmla="*/ 2 h 58"/>
                <a:gd name="T6" fmla="*/ 4 w 65"/>
                <a:gd name="T7" fmla="*/ 11 h 58"/>
                <a:gd name="T8" fmla="*/ 58 w 65"/>
                <a:gd name="T9" fmla="*/ 24 h 58"/>
                <a:gd name="T10" fmla="*/ 60 w 65"/>
                <a:gd name="T11" fmla="*/ 13 h 58"/>
                <a:gd name="T12" fmla="*/ 28 w 65"/>
                <a:gd name="T13" fmla="*/ 15 h 58"/>
                <a:gd name="T14" fmla="*/ 24 w 65"/>
                <a:gd name="T15" fmla="*/ 15 h 58"/>
                <a:gd name="T16" fmla="*/ 24 w 65"/>
                <a:gd name="T17" fmla="*/ 17 h 58"/>
                <a:gd name="T18" fmla="*/ 22 w 65"/>
                <a:gd name="T19" fmla="*/ 19 h 58"/>
                <a:gd name="T20" fmla="*/ 22 w 65"/>
                <a:gd name="T21" fmla="*/ 22 h 58"/>
                <a:gd name="T22" fmla="*/ 32 w 65"/>
                <a:gd name="T23" fmla="*/ 54 h 58"/>
                <a:gd name="T24" fmla="*/ 43 w 65"/>
                <a:gd name="T25" fmla="*/ 50 h 58"/>
                <a:gd name="T26" fmla="*/ 33 w 65"/>
                <a:gd name="T27" fmla="*/ 19 h 58"/>
                <a:gd name="T28" fmla="*/ 28 w 65"/>
                <a:gd name="T29" fmla="*/ 26 h 58"/>
                <a:gd name="T30" fmla="*/ 60 w 65"/>
                <a:gd name="T31" fmla="*/ 24 h 58"/>
                <a:gd name="T32" fmla="*/ 61 w 65"/>
                <a:gd name="T33" fmla="*/ 24 h 58"/>
                <a:gd name="T34" fmla="*/ 63 w 65"/>
                <a:gd name="T35" fmla="*/ 24 h 58"/>
                <a:gd name="T36" fmla="*/ 63 w 65"/>
                <a:gd name="T37" fmla="*/ 22 h 58"/>
                <a:gd name="T38" fmla="*/ 65 w 65"/>
                <a:gd name="T39" fmla="*/ 20 h 58"/>
                <a:gd name="T40" fmla="*/ 65 w 65"/>
                <a:gd name="T41" fmla="*/ 19 h 58"/>
                <a:gd name="T42" fmla="*/ 65 w 65"/>
                <a:gd name="T43" fmla="*/ 17 h 58"/>
                <a:gd name="T44" fmla="*/ 65 w 65"/>
                <a:gd name="T45" fmla="*/ 15 h 58"/>
                <a:gd name="T46" fmla="*/ 63 w 65"/>
                <a:gd name="T47" fmla="*/ 15 h 58"/>
                <a:gd name="T48" fmla="*/ 61 w 65"/>
                <a:gd name="T49" fmla="*/ 13 h 58"/>
                <a:gd name="T50" fmla="*/ 7 w 65"/>
                <a:gd name="T51" fmla="*/ 0 h 58"/>
                <a:gd name="T52" fmla="*/ 6 w 65"/>
                <a:gd name="T53" fmla="*/ 0 h 58"/>
                <a:gd name="T54" fmla="*/ 4 w 65"/>
                <a:gd name="T55" fmla="*/ 0 h 58"/>
                <a:gd name="T56" fmla="*/ 2 w 65"/>
                <a:gd name="T57" fmla="*/ 2 h 58"/>
                <a:gd name="T58" fmla="*/ 0 w 65"/>
                <a:gd name="T59" fmla="*/ 4 h 58"/>
                <a:gd name="T60" fmla="*/ 0 w 65"/>
                <a:gd name="T61" fmla="*/ 5 h 58"/>
                <a:gd name="T62" fmla="*/ 0 w 65"/>
                <a:gd name="T63" fmla="*/ 7 h 58"/>
                <a:gd name="T64" fmla="*/ 2 w 65"/>
                <a:gd name="T65" fmla="*/ 9 h 58"/>
                <a:gd name="T66" fmla="*/ 33 w 65"/>
                <a:gd name="T67" fmla="*/ 56 h 58"/>
                <a:gd name="T68" fmla="*/ 35 w 65"/>
                <a:gd name="T69" fmla="*/ 58 h 58"/>
                <a:gd name="T70" fmla="*/ 37 w 65"/>
                <a:gd name="T71" fmla="*/ 58 h 58"/>
                <a:gd name="T72" fmla="*/ 39 w 65"/>
                <a:gd name="T73" fmla="*/ 58 h 58"/>
                <a:gd name="T74" fmla="*/ 41 w 65"/>
                <a:gd name="T75" fmla="*/ 58 h 58"/>
                <a:gd name="T76" fmla="*/ 41 w 65"/>
                <a:gd name="T77" fmla="*/ 56 h 58"/>
                <a:gd name="T78" fmla="*/ 43 w 65"/>
                <a:gd name="T79" fmla="*/ 54 h 58"/>
                <a:gd name="T80" fmla="*/ 43 w 65"/>
                <a:gd name="T81" fmla="*/ 52 h 58"/>
                <a:gd name="T82" fmla="*/ 43 w 65"/>
                <a:gd name="T83" fmla="*/ 50 h 58"/>
                <a:gd name="T84" fmla="*/ 32 w 65"/>
                <a:gd name="T85" fmla="*/ 5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" h="58">
                  <a:moveTo>
                    <a:pt x="32" y="54"/>
                  </a:moveTo>
                  <a:lnTo>
                    <a:pt x="41" y="48"/>
                  </a:lnTo>
                  <a:lnTo>
                    <a:pt x="9" y="2"/>
                  </a:lnTo>
                  <a:lnTo>
                    <a:pt x="4" y="11"/>
                  </a:lnTo>
                  <a:lnTo>
                    <a:pt x="58" y="24"/>
                  </a:lnTo>
                  <a:lnTo>
                    <a:pt x="60" y="13"/>
                  </a:lnTo>
                  <a:lnTo>
                    <a:pt x="28" y="15"/>
                  </a:lnTo>
                  <a:lnTo>
                    <a:pt x="24" y="15"/>
                  </a:lnTo>
                  <a:lnTo>
                    <a:pt x="24" y="17"/>
                  </a:lnTo>
                  <a:lnTo>
                    <a:pt x="22" y="19"/>
                  </a:lnTo>
                  <a:lnTo>
                    <a:pt x="22" y="22"/>
                  </a:lnTo>
                  <a:lnTo>
                    <a:pt x="32" y="54"/>
                  </a:lnTo>
                  <a:lnTo>
                    <a:pt x="43" y="50"/>
                  </a:lnTo>
                  <a:lnTo>
                    <a:pt x="33" y="19"/>
                  </a:lnTo>
                  <a:lnTo>
                    <a:pt x="28" y="26"/>
                  </a:lnTo>
                  <a:lnTo>
                    <a:pt x="60" y="24"/>
                  </a:lnTo>
                  <a:lnTo>
                    <a:pt x="61" y="24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5" y="20"/>
                  </a:lnTo>
                  <a:lnTo>
                    <a:pt x="65" y="19"/>
                  </a:lnTo>
                  <a:lnTo>
                    <a:pt x="65" y="17"/>
                  </a:lnTo>
                  <a:lnTo>
                    <a:pt x="65" y="15"/>
                  </a:lnTo>
                  <a:lnTo>
                    <a:pt x="63" y="15"/>
                  </a:lnTo>
                  <a:lnTo>
                    <a:pt x="61" y="13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33" y="56"/>
                  </a:lnTo>
                  <a:lnTo>
                    <a:pt x="35" y="58"/>
                  </a:lnTo>
                  <a:lnTo>
                    <a:pt x="37" y="58"/>
                  </a:lnTo>
                  <a:lnTo>
                    <a:pt x="39" y="58"/>
                  </a:lnTo>
                  <a:lnTo>
                    <a:pt x="41" y="58"/>
                  </a:lnTo>
                  <a:lnTo>
                    <a:pt x="41" y="56"/>
                  </a:lnTo>
                  <a:lnTo>
                    <a:pt x="43" y="54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32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69670" name="Rectangle 38"/>
            <p:cNvSpPr>
              <a:spLocks noChangeArrowheads="1"/>
            </p:cNvSpPr>
            <p:nvPr/>
          </p:nvSpPr>
          <p:spPr bwMode="auto">
            <a:xfrm>
              <a:off x="4809" y="1837"/>
              <a:ext cx="140" cy="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300" i="1">
                  <a:solidFill>
                    <a:srgbClr val="000000"/>
                  </a:solidFill>
                </a:rPr>
                <a:t>L</a:t>
              </a:r>
              <a:endParaRPr lang="en-US"/>
            </a:p>
          </p:txBody>
        </p:sp>
        <p:grpSp>
          <p:nvGrpSpPr>
            <p:cNvPr id="69671" name="Group 39"/>
            <p:cNvGrpSpPr>
              <a:grpSpLocks/>
            </p:cNvGrpSpPr>
            <p:nvPr/>
          </p:nvGrpSpPr>
          <p:grpSpPr bwMode="auto">
            <a:xfrm>
              <a:off x="4008" y="1115"/>
              <a:ext cx="172" cy="294"/>
              <a:chOff x="4008" y="1115"/>
              <a:chExt cx="172" cy="294"/>
            </a:xfrm>
          </p:grpSpPr>
          <p:sp>
            <p:nvSpPr>
              <p:cNvPr id="69672" name="Rectangle 40"/>
              <p:cNvSpPr>
                <a:spLocks noChangeArrowheads="1"/>
              </p:cNvSpPr>
              <p:nvPr/>
            </p:nvSpPr>
            <p:spPr bwMode="auto">
              <a:xfrm>
                <a:off x="4100" y="1215"/>
                <a:ext cx="80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a</a:t>
                </a:r>
                <a:endParaRPr lang="en-US"/>
              </a:p>
            </p:txBody>
          </p:sp>
          <p:sp>
            <p:nvSpPr>
              <p:cNvPr id="69673" name="Rectangle 41"/>
              <p:cNvSpPr>
                <a:spLocks noChangeArrowheads="1"/>
              </p:cNvSpPr>
              <p:nvPr/>
            </p:nvSpPr>
            <p:spPr bwMode="auto">
              <a:xfrm>
                <a:off x="4008" y="1115"/>
                <a:ext cx="141" cy="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grpSp>
          <p:nvGrpSpPr>
            <p:cNvPr id="69674" name="Group 42"/>
            <p:cNvGrpSpPr>
              <a:grpSpLocks/>
            </p:cNvGrpSpPr>
            <p:nvPr/>
          </p:nvGrpSpPr>
          <p:grpSpPr bwMode="auto">
            <a:xfrm>
              <a:off x="4114" y="1863"/>
              <a:ext cx="172" cy="296"/>
              <a:chOff x="4114" y="1863"/>
              <a:chExt cx="172" cy="296"/>
            </a:xfrm>
          </p:grpSpPr>
          <p:sp>
            <p:nvSpPr>
              <p:cNvPr id="69675" name="Rectangle 43"/>
              <p:cNvSpPr>
                <a:spLocks noChangeArrowheads="1"/>
              </p:cNvSpPr>
              <p:nvPr/>
            </p:nvSpPr>
            <p:spPr bwMode="auto">
              <a:xfrm>
                <a:off x="4205" y="1965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9676" name="Rectangle 44"/>
              <p:cNvSpPr>
                <a:spLocks noChangeArrowheads="1"/>
              </p:cNvSpPr>
              <p:nvPr/>
            </p:nvSpPr>
            <p:spPr bwMode="auto">
              <a:xfrm>
                <a:off x="4114" y="1863"/>
                <a:ext cx="140" cy="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T</a:t>
                </a:r>
                <a:endParaRPr lang="en-US"/>
              </a:p>
            </p:txBody>
          </p:sp>
        </p:grpSp>
        <p:sp>
          <p:nvSpPr>
            <p:cNvPr id="69677" name="Rectangle 45"/>
            <p:cNvSpPr>
              <a:spLocks noChangeArrowheads="1"/>
            </p:cNvSpPr>
            <p:nvPr/>
          </p:nvSpPr>
          <p:spPr bwMode="auto">
            <a:xfrm>
              <a:off x="4292" y="961"/>
              <a:ext cx="98" cy="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500" b="0" i="1">
                  <a:solidFill>
                    <a:srgbClr val="000000"/>
                  </a:solidFill>
                </a:rPr>
                <a:t>r</a:t>
              </a:r>
              <a:endParaRPr lang="en-US" b="0"/>
            </a:p>
          </p:txBody>
        </p:sp>
        <p:grpSp>
          <p:nvGrpSpPr>
            <p:cNvPr id="69678" name="Group 46"/>
            <p:cNvGrpSpPr>
              <a:grpSpLocks/>
            </p:cNvGrpSpPr>
            <p:nvPr/>
          </p:nvGrpSpPr>
          <p:grpSpPr bwMode="auto">
            <a:xfrm>
              <a:off x="3356" y="1239"/>
              <a:ext cx="127" cy="296"/>
              <a:chOff x="3356" y="1239"/>
              <a:chExt cx="127" cy="296"/>
            </a:xfrm>
          </p:grpSpPr>
          <p:sp>
            <p:nvSpPr>
              <p:cNvPr id="69679" name="Rectangle 47"/>
              <p:cNvSpPr>
                <a:spLocks noChangeArrowheads="1"/>
              </p:cNvSpPr>
              <p:nvPr/>
            </p:nvSpPr>
            <p:spPr bwMode="auto">
              <a:xfrm>
                <a:off x="3402" y="1341"/>
                <a:ext cx="81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600" i="1">
                    <a:solidFill>
                      <a:srgbClr val="000000"/>
                    </a:solidFill>
                  </a:rPr>
                  <a:t>o</a:t>
                </a:r>
                <a:endParaRPr lang="en-US"/>
              </a:p>
            </p:txBody>
          </p:sp>
          <p:sp>
            <p:nvSpPr>
              <p:cNvPr id="69680" name="Rectangle 48"/>
              <p:cNvSpPr>
                <a:spLocks noChangeArrowheads="1"/>
              </p:cNvSpPr>
              <p:nvPr/>
            </p:nvSpPr>
            <p:spPr bwMode="auto">
              <a:xfrm>
                <a:off x="3356" y="1239"/>
                <a:ext cx="90" cy="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2300" i="1">
                    <a:solidFill>
                      <a:srgbClr val="000000"/>
                    </a:solidFill>
                  </a:rPr>
                  <a:t>r</a:t>
                </a:r>
                <a:endParaRPr lang="en-US"/>
              </a:p>
            </p:txBody>
          </p:sp>
        </p:grpSp>
        <p:sp>
          <p:nvSpPr>
            <p:cNvPr id="69681" name="Rectangle 49"/>
            <p:cNvSpPr>
              <a:spLocks noChangeArrowheads="1"/>
            </p:cNvSpPr>
            <p:nvPr/>
          </p:nvSpPr>
          <p:spPr bwMode="auto">
            <a:xfrm>
              <a:off x="4387" y="1271"/>
              <a:ext cx="1013" cy="562"/>
            </a:xfrm>
            <a:prstGeom prst="rect">
              <a:avLst/>
            </a:prstGeom>
            <a:solidFill>
              <a:srgbClr val="FF8080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2" name="Freeform 50"/>
            <p:cNvSpPr>
              <a:spLocks/>
            </p:cNvSpPr>
            <p:nvPr/>
          </p:nvSpPr>
          <p:spPr bwMode="auto">
            <a:xfrm>
              <a:off x="4382" y="1265"/>
              <a:ext cx="1022" cy="572"/>
            </a:xfrm>
            <a:custGeom>
              <a:avLst/>
              <a:gdLst>
                <a:gd name="T0" fmla="*/ 5 w 1022"/>
                <a:gd name="T1" fmla="*/ 0 h 572"/>
                <a:gd name="T2" fmla="*/ 3 w 1022"/>
                <a:gd name="T3" fmla="*/ 0 h 572"/>
                <a:gd name="T4" fmla="*/ 0 w 1022"/>
                <a:gd name="T5" fmla="*/ 4 h 572"/>
                <a:gd name="T6" fmla="*/ 0 w 1022"/>
                <a:gd name="T7" fmla="*/ 570 h 572"/>
                <a:gd name="T8" fmla="*/ 1 w 1022"/>
                <a:gd name="T9" fmla="*/ 570 h 572"/>
                <a:gd name="T10" fmla="*/ 3 w 1022"/>
                <a:gd name="T11" fmla="*/ 572 h 572"/>
                <a:gd name="T12" fmla="*/ 1020 w 1022"/>
                <a:gd name="T13" fmla="*/ 572 h 572"/>
                <a:gd name="T14" fmla="*/ 1020 w 1022"/>
                <a:gd name="T15" fmla="*/ 570 h 572"/>
                <a:gd name="T16" fmla="*/ 1022 w 1022"/>
                <a:gd name="T17" fmla="*/ 570 h 572"/>
                <a:gd name="T18" fmla="*/ 1022 w 1022"/>
                <a:gd name="T19" fmla="*/ 4 h 572"/>
                <a:gd name="T20" fmla="*/ 1020 w 1022"/>
                <a:gd name="T21" fmla="*/ 2 h 572"/>
                <a:gd name="T22" fmla="*/ 1020 w 1022"/>
                <a:gd name="T23" fmla="*/ 0 h 572"/>
                <a:gd name="T24" fmla="*/ 1016 w 1022"/>
                <a:gd name="T25" fmla="*/ 0 h 572"/>
                <a:gd name="T26" fmla="*/ 5 w 1022"/>
                <a:gd name="T27" fmla="*/ 0 h 572"/>
                <a:gd name="T28" fmla="*/ 5 w 1022"/>
                <a:gd name="T29" fmla="*/ 11 h 572"/>
                <a:gd name="T30" fmla="*/ 1016 w 1022"/>
                <a:gd name="T31" fmla="*/ 11 h 572"/>
                <a:gd name="T32" fmla="*/ 1010 w 1022"/>
                <a:gd name="T33" fmla="*/ 6 h 572"/>
                <a:gd name="T34" fmla="*/ 1010 w 1022"/>
                <a:gd name="T35" fmla="*/ 566 h 572"/>
                <a:gd name="T36" fmla="*/ 1016 w 1022"/>
                <a:gd name="T37" fmla="*/ 561 h 572"/>
                <a:gd name="T38" fmla="*/ 5 w 1022"/>
                <a:gd name="T39" fmla="*/ 561 h 572"/>
                <a:gd name="T40" fmla="*/ 11 w 1022"/>
                <a:gd name="T41" fmla="*/ 566 h 572"/>
                <a:gd name="T42" fmla="*/ 11 w 1022"/>
                <a:gd name="T43" fmla="*/ 6 h 572"/>
                <a:gd name="T44" fmla="*/ 5 w 1022"/>
                <a:gd name="T45" fmla="*/ 11 h 572"/>
                <a:gd name="T46" fmla="*/ 5 w 1022"/>
                <a:gd name="T47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2" h="57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570"/>
                  </a:lnTo>
                  <a:lnTo>
                    <a:pt x="1" y="570"/>
                  </a:lnTo>
                  <a:lnTo>
                    <a:pt x="3" y="572"/>
                  </a:lnTo>
                  <a:lnTo>
                    <a:pt x="1020" y="572"/>
                  </a:lnTo>
                  <a:lnTo>
                    <a:pt x="1020" y="570"/>
                  </a:lnTo>
                  <a:lnTo>
                    <a:pt x="1022" y="570"/>
                  </a:lnTo>
                  <a:lnTo>
                    <a:pt x="1022" y="4"/>
                  </a:lnTo>
                  <a:lnTo>
                    <a:pt x="1020" y="2"/>
                  </a:lnTo>
                  <a:lnTo>
                    <a:pt x="1020" y="0"/>
                  </a:lnTo>
                  <a:lnTo>
                    <a:pt x="1016" y="0"/>
                  </a:lnTo>
                  <a:lnTo>
                    <a:pt x="5" y="0"/>
                  </a:lnTo>
                  <a:lnTo>
                    <a:pt x="5" y="11"/>
                  </a:lnTo>
                  <a:lnTo>
                    <a:pt x="1016" y="11"/>
                  </a:lnTo>
                  <a:lnTo>
                    <a:pt x="1010" y="6"/>
                  </a:lnTo>
                  <a:lnTo>
                    <a:pt x="1010" y="566"/>
                  </a:lnTo>
                  <a:lnTo>
                    <a:pt x="1016" y="561"/>
                  </a:lnTo>
                  <a:lnTo>
                    <a:pt x="5" y="561"/>
                  </a:lnTo>
                  <a:lnTo>
                    <a:pt x="11" y="566"/>
                  </a:lnTo>
                  <a:lnTo>
                    <a:pt x="11" y="6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3" name="Freeform 51"/>
            <p:cNvSpPr>
              <a:spLocks/>
            </p:cNvSpPr>
            <p:nvPr/>
          </p:nvSpPr>
          <p:spPr bwMode="auto">
            <a:xfrm>
              <a:off x="4382" y="1545"/>
              <a:ext cx="290" cy="12"/>
            </a:xfrm>
            <a:custGeom>
              <a:avLst/>
              <a:gdLst>
                <a:gd name="T0" fmla="*/ 5 w 290"/>
                <a:gd name="T1" fmla="*/ 0 h 12"/>
                <a:gd name="T2" fmla="*/ 3 w 290"/>
                <a:gd name="T3" fmla="*/ 0 h 12"/>
                <a:gd name="T4" fmla="*/ 0 w 290"/>
                <a:gd name="T5" fmla="*/ 4 h 12"/>
                <a:gd name="T6" fmla="*/ 0 w 290"/>
                <a:gd name="T7" fmla="*/ 10 h 12"/>
                <a:gd name="T8" fmla="*/ 1 w 290"/>
                <a:gd name="T9" fmla="*/ 10 h 12"/>
                <a:gd name="T10" fmla="*/ 3 w 290"/>
                <a:gd name="T11" fmla="*/ 12 h 12"/>
                <a:gd name="T12" fmla="*/ 288 w 290"/>
                <a:gd name="T13" fmla="*/ 12 h 12"/>
                <a:gd name="T14" fmla="*/ 288 w 290"/>
                <a:gd name="T15" fmla="*/ 10 h 12"/>
                <a:gd name="T16" fmla="*/ 290 w 290"/>
                <a:gd name="T17" fmla="*/ 10 h 12"/>
                <a:gd name="T18" fmla="*/ 290 w 290"/>
                <a:gd name="T19" fmla="*/ 4 h 12"/>
                <a:gd name="T20" fmla="*/ 288 w 290"/>
                <a:gd name="T21" fmla="*/ 2 h 12"/>
                <a:gd name="T22" fmla="*/ 288 w 290"/>
                <a:gd name="T23" fmla="*/ 0 h 12"/>
                <a:gd name="T24" fmla="*/ 284 w 290"/>
                <a:gd name="T25" fmla="*/ 0 h 12"/>
                <a:gd name="T26" fmla="*/ 5 w 290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0" h="12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2"/>
                  </a:lnTo>
                  <a:lnTo>
                    <a:pt x="288" y="12"/>
                  </a:lnTo>
                  <a:lnTo>
                    <a:pt x="288" y="10"/>
                  </a:lnTo>
                  <a:lnTo>
                    <a:pt x="290" y="10"/>
                  </a:lnTo>
                  <a:lnTo>
                    <a:pt x="290" y="4"/>
                  </a:lnTo>
                  <a:lnTo>
                    <a:pt x="288" y="2"/>
                  </a:lnTo>
                  <a:lnTo>
                    <a:pt x="288" y="0"/>
                  </a:lnTo>
                  <a:lnTo>
                    <a:pt x="284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4" name="Freeform 52"/>
            <p:cNvSpPr>
              <a:spLocks/>
            </p:cNvSpPr>
            <p:nvPr/>
          </p:nvSpPr>
          <p:spPr bwMode="auto">
            <a:xfrm>
              <a:off x="4614" y="1530"/>
              <a:ext cx="52" cy="42"/>
            </a:xfrm>
            <a:custGeom>
              <a:avLst/>
              <a:gdLst>
                <a:gd name="T0" fmla="*/ 0 w 52"/>
                <a:gd name="T1" fmla="*/ 0 h 42"/>
                <a:gd name="T2" fmla="*/ 52 w 52"/>
                <a:gd name="T3" fmla="*/ 21 h 42"/>
                <a:gd name="T4" fmla="*/ 0 w 52"/>
                <a:gd name="T5" fmla="*/ 42 h 42"/>
                <a:gd name="T6" fmla="*/ 26 w 52"/>
                <a:gd name="T7" fmla="*/ 21 h 42"/>
                <a:gd name="T8" fmla="*/ 0 w 5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2">
                  <a:moveTo>
                    <a:pt x="0" y="0"/>
                  </a:moveTo>
                  <a:lnTo>
                    <a:pt x="52" y="21"/>
                  </a:lnTo>
                  <a:lnTo>
                    <a:pt x="0" y="42"/>
                  </a:lnTo>
                  <a:lnTo>
                    <a:pt x="26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5" name="Freeform 53"/>
            <p:cNvSpPr>
              <a:spLocks/>
            </p:cNvSpPr>
            <p:nvPr/>
          </p:nvSpPr>
          <p:spPr bwMode="auto">
            <a:xfrm>
              <a:off x="4608" y="1525"/>
              <a:ext cx="64" cy="52"/>
            </a:xfrm>
            <a:custGeom>
              <a:avLst/>
              <a:gdLst>
                <a:gd name="T0" fmla="*/ 10 w 64"/>
                <a:gd name="T1" fmla="*/ 2 h 52"/>
                <a:gd name="T2" fmla="*/ 4 w 64"/>
                <a:gd name="T3" fmla="*/ 11 h 52"/>
                <a:gd name="T4" fmla="*/ 56 w 64"/>
                <a:gd name="T5" fmla="*/ 32 h 52"/>
                <a:gd name="T6" fmla="*/ 56 w 64"/>
                <a:gd name="T7" fmla="*/ 20 h 52"/>
                <a:gd name="T8" fmla="*/ 4 w 64"/>
                <a:gd name="T9" fmla="*/ 41 h 52"/>
                <a:gd name="T10" fmla="*/ 10 w 64"/>
                <a:gd name="T11" fmla="*/ 50 h 52"/>
                <a:gd name="T12" fmla="*/ 36 w 64"/>
                <a:gd name="T13" fmla="*/ 30 h 52"/>
                <a:gd name="T14" fmla="*/ 37 w 64"/>
                <a:gd name="T15" fmla="*/ 28 h 52"/>
                <a:gd name="T16" fmla="*/ 37 w 64"/>
                <a:gd name="T17" fmla="*/ 24 h 52"/>
                <a:gd name="T18" fmla="*/ 36 w 64"/>
                <a:gd name="T19" fmla="*/ 22 h 52"/>
                <a:gd name="T20" fmla="*/ 10 w 64"/>
                <a:gd name="T21" fmla="*/ 2 h 52"/>
                <a:gd name="T22" fmla="*/ 2 w 64"/>
                <a:gd name="T23" fmla="*/ 9 h 52"/>
                <a:gd name="T24" fmla="*/ 28 w 64"/>
                <a:gd name="T25" fmla="*/ 30 h 52"/>
                <a:gd name="T26" fmla="*/ 28 w 64"/>
                <a:gd name="T27" fmla="*/ 22 h 52"/>
                <a:gd name="T28" fmla="*/ 2 w 64"/>
                <a:gd name="T29" fmla="*/ 43 h 52"/>
                <a:gd name="T30" fmla="*/ 0 w 64"/>
                <a:gd name="T31" fmla="*/ 45 h 52"/>
                <a:gd name="T32" fmla="*/ 0 w 64"/>
                <a:gd name="T33" fmla="*/ 47 h 52"/>
                <a:gd name="T34" fmla="*/ 0 w 64"/>
                <a:gd name="T35" fmla="*/ 48 h 52"/>
                <a:gd name="T36" fmla="*/ 2 w 64"/>
                <a:gd name="T37" fmla="*/ 50 h 52"/>
                <a:gd name="T38" fmla="*/ 4 w 64"/>
                <a:gd name="T39" fmla="*/ 52 h 52"/>
                <a:gd name="T40" fmla="*/ 6 w 64"/>
                <a:gd name="T41" fmla="*/ 52 h 52"/>
                <a:gd name="T42" fmla="*/ 8 w 64"/>
                <a:gd name="T43" fmla="*/ 52 h 52"/>
                <a:gd name="T44" fmla="*/ 60 w 64"/>
                <a:gd name="T45" fmla="*/ 32 h 52"/>
                <a:gd name="T46" fmla="*/ 62 w 64"/>
                <a:gd name="T47" fmla="*/ 30 h 52"/>
                <a:gd name="T48" fmla="*/ 64 w 64"/>
                <a:gd name="T49" fmla="*/ 28 h 52"/>
                <a:gd name="T50" fmla="*/ 64 w 64"/>
                <a:gd name="T51" fmla="*/ 26 h 52"/>
                <a:gd name="T52" fmla="*/ 64 w 64"/>
                <a:gd name="T53" fmla="*/ 24 h 52"/>
                <a:gd name="T54" fmla="*/ 62 w 64"/>
                <a:gd name="T55" fmla="*/ 22 h 52"/>
                <a:gd name="T56" fmla="*/ 60 w 64"/>
                <a:gd name="T57" fmla="*/ 20 h 52"/>
                <a:gd name="T58" fmla="*/ 8 w 64"/>
                <a:gd name="T59" fmla="*/ 0 h 52"/>
                <a:gd name="T60" fmla="*/ 6 w 64"/>
                <a:gd name="T61" fmla="*/ 0 h 52"/>
                <a:gd name="T62" fmla="*/ 4 w 64"/>
                <a:gd name="T63" fmla="*/ 0 h 52"/>
                <a:gd name="T64" fmla="*/ 2 w 64"/>
                <a:gd name="T65" fmla="*/ 2 h 52"/>
                <a:gd name="T66" fmla="*/ 0 w 64"/>
                <a:gd name="T67" fmla="*/ 4 h 52"/>
                <a:gd name="T68" fmla="*/ 0 w 64"/>
                <a:gd name="T69" fmla="*/ 5 h 52"/>
                <a:gd name="T70" fmla="*/ 0 w 64"/>
                <a:gd name="T71" fmla="*/ 7 h 52"/>
                <a:gd name="T72" fmla="*/ 2 w 64"/>
                <a:gd name="T73" fmla="*/ 9 h 52"/>
                <a:gd name="T74" fmla="*/ 10 w 64"/>
                <a:gd name="T75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4" h="52">
                  <a:moveTo>
                    <a:pt x="10" y="2"/>
                  </a:moveTo>
                  <a:lnTo>
                    <a:pt x="4" y="11"/>
                  </a:lnTo>
                  <a:lnTo>
                    <a:pt x="56" y="32"/>
                  </a:lnTo>
                  <a:lnTo>
                    <a:pt x="56" y="20"/>
                  </a:lnTo>
                  <a:lnTo>
                    <a:pt x="4" y="41"/>
                  </a:lnTo>
                  <a:lnTo>
                    <a:pt x="10" y="50"/>
                  </a:lnTo>
                  <a:lnTo>
                    <a:pt x="36" y="30"/>
                  </a:lnTo>
                  <a:lnTo>
                    <a:pt x="37" y="28"/>
                  </a:lnTo>
                  <a:lnTo>
                    <a:pt x="37" y="24"/>
                  </a:lnTo>
                  <a:lnTo>
                    <a:pt x="36" y="22"/>
                  </a:lnTo>
                  <a:lnTo>
                    <a:pt x="10" y="2"/>
                  </a:lnTo>
                  <a:lnTo>
                    <a:pt x="2" y="9"/>
                  </a:lnTo>
                  <a:lnTo>
                    <a:pt x="28" y="30"/>
                  </a:lnTo>
                  <a:lnTo>
                    <a:pt x="28" y="22"/>
                  </a:lnTo>
                  <a:lnTo>
                    <a:pt x="2" y="43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4" y="52"/>
                  </a:lnTo>
                  <a:lnTo>
                    <a:pt x="6" y="52"/>
                  </a:lnTo>
                  <a:lnTo>
                    <a:pt x="8" y="52"/>
                  </a:lnTo>
                  <a:lnTo>
                    <a:pt x="60" y="32"/>
                  </a:lnTo>
                  <a:lnTo>
                    <a:pt x="62" y="30"/>
                  </a:lnTo>
                  <a:lnTo>
                    <a:pt x="64" y="28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0" y="2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5"/>
                  </a:lnTo>
                  <a:lnTo>
                    <a:pt x="0" y="7"/>
                  </a:lnTo>
                  <a:lnTo>
                    <a:pt x="2" y="9"/>
                  </a:lnTo>
                  <a:lnTo>
                    <a:pt x="10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6" name="Freeform 54"/>
            <p:cNvSpPr>
              <a:spLocks/>
            </p:cNvSpPr>
            <p:nvPr/>
          </p:nvSpPr>
          <p:spPr bwMode="auto">
            <a:xfrm>
              <a:off x="4382" y="1161"/>
              <a:ext cx="11" cy="115"/>
            </a:xfrm>
            <a:custGeom>
              <a:avLst/>
              <a:gdLst>
                <a:gd name="T0" fmla="*/ 0 w 11"/>
                <a:gd name="T1" fmla="*/ 110 h 115"/>
                <a:gd name="T2" fmla="*/ 0 w 11"/>
                <a:gd name="T3" fmla="*/ 114 h 115"/>
                <a:gd name="T4" fmla="*/ 1 w 11"/>
                <a:gd name="T5" fmla="*/ 114 h 115"/>
                <a:gd name="T6" fmla="*/ 3 w 11"/>
                <a:gd name="T7" fmla="*/ 115 h 115"/>
                <a:gd name="T8" fmla="*/ 9 w 11"/>
                <a:gd name="T9" fmla="*/ 115 h 115"/>
                <a:gd name="T10" fmla="*/ 9 w 11"/>
                <a:gd name="T11" fmla="*/ 114 h 115"/>
                <a:gd name="T12" fmla="*/ 11 w 11"/>
                <a:gd name="T13" fmla="*/ 114 h 115"/>
                <a:gd name="T14" fmla="*/ 11 w 11"/>
                <a:gd name="T15" fmla="*/ 3 h 115"/>
                <a:gd name="T16" fmla="*/ 9 w 11"/>
                <a:gd name="T17" fmla="*/ 1 h 115"/>
                <a:gd name="T18" fmla="*/ 9 w 11"/>
                <a:gd name="T19" fmla="*/ 0 h 115"/>
                <a:gd name="T20" fmla="*/ 3 w 11"/>
                <a:gd name="T21" fmla="*/ 0 h 115"/>
                <a:gd name="T22" fmla="*/ 0 w 11"/>
                <a:gd name="T23" fmla="*/ 3 h 115"/>
                <a:gd name="T24" fmla="*/ 0 w 11"/>
                <a:gd name="T25" fmla="*/ 5 h 115"/>
                <a:gd name="T26" fmla="*/ 0 w 11"/>
                <a:gd name="T27" fmla="*/ 11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15">
                  <a:moveTo>
                    <a:pt x="0" y="110"/>
                  </a:moveTo>
                  <a:lnTo>
                    <a:pt x="0" y="114"/>
                  </a:lnTo>
                  <a:lnTo>
                    <a:pt x="1" y="114"/>
                  </a:lnTo>
                  <a:lnTo>
                    <a:pt x="3" y="115"/>
                  </a:lnTo>
                  <a:lnTo>
                    <a:pt x="9" y="115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3"/>
                  </a:lnTo>
                  <a:lnTo>
                    <a:pt x="9" y="1"/>
                  </a:lnTo>
                  <a:lnTo>
                    <a:pt x="9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7" name="Freeform 55"/>
            <p:cNvSpPr>
              <a:spLocks/>
            </p:cNvSpPr>
            <p:nvPr/>
          </p:nvSpPr>
          <p:spPr bwMode="auto">
            <a:xfrm>
              <a:off x="4369" y="1166"/>
              <a:ext cx="39" cy="53"/>
            </a:xfrm>
            <a:custGeom>
              <a:avLst/>
              <a:gdLst>
                <a:gd name="T0" fmla="*/ 0 w 39"/>
                <a:gd name="T1" fmla="*/ 53 h 53"/>
                <a:gd name="T2" fmla="*/ 18 w 39"/>
                <a:gd name="T3" fmla="*/ 0 h 53"/>
                <a:gd name="T4" fmla="*/ 39 w 39"/>
                <a:gd name="T5" fmla="*/ 53 h 53"/>
                <a:gd name="T6" fmla="*/ 18 w 39"/>
                <a:gd name="T7" fmla="*/ 26 h 53"/>
                <a:gd name="T8" fmla="*/ 0 w 39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3">
                  <a:moveTo>
                    <a:pt x="0" y="53"/>
                  </a:moveTo>
                  <a:lnTo>
                    <a:pt x="18" y="0"/>
                  </a:lnTo>
                  <a:lnTo>
                    <a:pt x="39" y="53"/>
                  </a:lnTo>
                  <a:lnTo>
                    <a:pt x="18" y="26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8" name="Freeform 56"/>
            <p:cNvSpPr>
              <a:spLocks/>
            </p:cNvSpPr>
            <p:nvPr/>
          </p:nvSpPr>
          <p:spPr bwMode="auto">
            <a:xfrm>
              <a:off x="4363" y="1161"/>
              <a:ext cx="50" cy="63"/>
            </a:xfrm>
            <a:custGeom>
              <a:avLst/>
              <a:gdLst>
                <a:gd name="T0" fmla="*/ 2 w 50"/>
                <a:gd name="T1" fmla="*/ 54 h 63"/>
                <a:gd name="T2" fmla="*/ 11 w 50"/>
                <a:gd name="T3" fmla="*/ 59 h 63"/>
                <a:gd name="T4" fmla="*/ 30 w 50"/>
                <a:gd name="T5" fmla="*/ 7 h 63"/>
                <a:gd name="T6" fmla="*/ 19 w 50"/>
                <a:gd name="T7" fmla="*/ 7 h 63"/>
                <a:gd name="T8" fmla="*/ 39 w 50"/>
                <a:gd name="T9" fmla="*/ 59 h 63"/>
                <a:gd name="T10" fmla="*/ 48 w 50"/>
                <a:gd name="T11" fmla="*/ 54 h 63"/>
                <a:gd name="T12" fmla="*/ 28 w 50"/>
                <a:gd name="T13" fmla="*/ 28 h 63"/>
                <a:gd name="T14" fmla="*/ 26 w 50"/>
                <a:gd name="T15" fmla="*/ 26 h 63"/>
                <a:gd name="T16" fmla="*/ 22 w 50"/>
                <a:gd name="T17" fmla="*/ 26 h 63"/>
                <a:gd name="T18" fmla="*/ 20 w 50"/>
                <a:gd name="T19" fmla="*/ 28 h 63"/>
                <a:gd name="T20" fmla="*/ 2 w 50"/>
                <a:gd name="T21" fmla="*/ 54 h 63"/>
                <a:gd name="T22" fmla="*/ 9 w 50"/>
                <a:gd name="T23" fmla="*/ 61 h 63"/>
                <a:gd name="T24" fmla="*/ 28 w 50"/>
                <a:gd name="T25" fmla="*/ 35 h 63"/>
                <a:gd name="T26" fmla="*/ 20 w 50"/>
                <a:gd name="T27" fmla="*/ 35 h 63"/>
                <a:gd name="T28" fmla="*/ 41 w 50"/>
                <a:gd name="T29" fmla="*/ 61 h 63"/>
                <a:gd name="T30" fmla="*/ 43 w 50"/>
                <a:gd name="T31" fmla="*/ 63 h 63"/>
                <a:gd name="T32" fmla="*/ 45 w 50"/>
                <a:gd name="T33" fmla="*/ 63 h 63"/>
                <a:gd name="T34" fmla="*/ 47 w 50"/>
                <a:gd name="T35" fmla="*/ 63 h 63"/>
                <a:gd name="T36" fmla="*/ 48 w 50"/>
                <a:gd name="T37" fmla="*/ 61 h 63"/>
                <a:gd name="T38" fmla="*/ 50 w 50"/>
                <a:gd name="T39" fmla="*/ 59 h 63"/>
                <a:gd name="T40" fmla="*/ 50 w 50"/>
                <a:gd name="T41" fmla="*/ 58 h 63"/>
                <a:gd name="T42" fmla="*/ 50 w 50"/>
                <a:gd name="T43" fmla="*/ 56 h 63"/>
                <a:gd name="T44" fmla="*/ 30 w 50"/>
                <a:gd name="T45" fmla="*/ 3 h 63"/>
                <a:gd name="T46" fmla="*/ 28 w 50"/>
                <a:gd name="T47" fmla="*/ 1 h 63"/>
                <a:gd name="T48" fmla="*/ 26 w 50"/>
                <a:gd name="T49" fmla="*/ 0 h 63"/>
                <a:gd name="T50" fmla="*/ 24 w 50"/>
                <a:gd name="T51" fmla="*/ 0 h 63"/>
                <a:gd name="T52" fmla="*/ 22 w 50"/>
                <a:gd name="T53" fmla="*/ 0 h 63"/>
                <a:gd name="T54" fmla="*/ 20 w 50"/>
                <a:gd name="T55" fmla="*/ 1 h 63"/>
                <a:gd name="T56" fmla="*/ 19 w 50"/>
                <a:gd name="T57" fmla="*/ 3 h 63"/>
                <a:gd name="T58" fmla="*/ 0 w 50"/>
                <a:gd name="T59" fmla="*/ 56 h 63"/>
                <a:gd name="T60" fmla="*/ 0 w 50"/>
                <a:gd name="T61" fmla="*/ 58 h 63"/>
                <a:gd name="T62" fmla="*/ 0 w 50"/>
                <a:gd name="T63" fmla="*/ 59 h 63"/>
                <a:gd name="T64" fmla="*/ 2 w 50"/>
                <a:gd name="T65" fmla="*/ 61 h 63"/>
                <a:gd name="T66" fmla="*/ 4 w 50"/>
                <a:gd name="T67" fmla="*/ 63 h 63"/>
                <a:gd name="T68" fmla="*/ 6 w 50"/>
                <a:gd name="T69" fmla="*/ 63 h 63"/>
                <a:gd name="T70" fmla="*/ 7 w 50"/>
                <a:gd name="T71" fmla="*/ 63 h 63"/>
                <a:gd name="T72" fmla="*/ 9 w 50"/>
                <a:gd name="T73" fmla="*/ 61 h 63"/>
                <a:gd name="T74" fmla="*/ 2 w 50"/>
                <a:gd name="T75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" h="63">
                  <a:moveTo>
                    <a:pt x="2" y="54"/>
                  </a:moveTo>
                  <a:lnTo>
                    <a:pt x="11" y="59"/>
                  </a:lnTo>
                  <a:lnTo>
                    <a:pt x="30" y="7"/>
                  </a:lnTo>
                  <a:lnTo>
                    <a:pt x="19" y="7"/>
                  </a:lnTo>
                  <a:lnTo>
                    <a:pt x="39" y="59"/>
                  </a:lnTo>
                  <a:lnTo>
                    <a:pt x="48" y="54"/>
                  </a:lnTo>
                  <a:lnTo>
                    <a:pt x="28" y="28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0" y="28"/>
                  </a:lnTo>
                  <a:lnTo>
                    <a:pt x="2" y="54"/>
                  </a:lnTo>
                  <a:lnTo>
                    <a:pt x="9" y="61"/>
                  </a:lnTo>
                  <a:lnTo>
                    <a:pt x="28" y="35"/>
                  </a:lnTo>
                  <a:lnTo>
                    <a:pt x="20" y="35"/>
                  </a:lnTo>
                  <a:lnTo>
                    <a:pt x="41" y="61"/>
                  </a:lnTo>
                  <a:lnTo>
                    <a:pt x="43" y="63"/>
                  </a:lnTo>
                  <a:lnTo>
                    <a:pt x="45" y="63"/>
                  </a:lnTo>
                  <a:lnTo>
                    <a:pt x="47" y="63"/>
                  </a:lnTo>
                  <a:lnTo>
                    <a:pt x="48" y="61"/>
                  </a:lnTo>
                  <a:lnTo>
                    <a:pt x="50" y="59"/>
                  </a:lnTo>
                  <a:lnTo>
                    <a:pt x="50" y="58"/>
                  </a:lnTo>
                  <a:lnTo>
                    <a:pt x="50" y="56"/>
                  </a:lnTo>
                  <a:lnTo>
                    <a:pt x="30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9" y="3"/>
                  </a:lnTo>
                  <a:lnTo>
                    <a:pt x="0" y="56"/>
                  </a:lnTo>
                  <a:lnTo>
                    <a:pt x="0" y="58"/>
                  </a:lnTo>
                  <a:lnTo>
                    <a:pt x="0" y="59"/>
                  </a:lnTo>
                  <a:lnTo>
                    <a:pt x="2" y="61"/>
                  </a:lnTo>
                  <a:lnTo>
                    <a:pt x="4" y="63"/>
                  </a:lnTo>
                  <a:lnTo>
                    <a:pt x="6" y="63"/>
                  </a:lnTo>
                  <a:lnTo>
                    <a:pt x="7" y="63"/>
                  </a:lnTo>
                  <a:lnTo>
                    <a:pt x="9" y="61"/>
                  </a:lnTo>
                  <a:lnTo>
                    <a:pt x="2" y="54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89" name="Freeform 57"/>
            <p:cNvSpPr>
              <a:spLocks/>
            </p:cNvSpPr>
            <p:nvPr/>
          </p:nvSpPr>
          <p:spPr bwMode="auto">
            <a:xfrm>
              <a:off x="5396" y="1269"/>
              <a:ext cx="4" cy="564"/>
            </a:xfrm>
            <a:custGeom>
              <a:avLst/>
              <a:gdLst>
                <a:gd name="T0" fmla="*/ 4 w 4"/>
                <a:gd name="T1" fmla="*/ 2 h 564"/>
                <a:gd name="T2" fmla="*/ 4 w 4"/>
                <a:gd name="T3" fmla="*/ 0 h 564"/>
                <a:gd name="T4" fmla="*/ 0 w 4"/>
                <a:gd name="T5" fmla="*/ 0 h 564"/>
                <a:gd name="T6" fmla="*/ 0 w 4"/>
                <a:gd name="T7" fmla="*/ 564 h 564"/>
                <a:gd name="T8" fmla="*/ 4 w 4"/>
                <a:gd name="T9" fmla="*/ 564 h 564"/>
                <a:gd name="T10" fmla="*/ 4 w 4"/>
                <a:gd name="T11" fmla="*/ 562 h 564"/>
                <a:gd name="T12" fmla="*/ 4 w 4"/>
                <a:gd name="T13" fmla="*/ 2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564">
                  <a:moveTo>
                    <a:pt x="4" y="2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0" y="564"/>
                  </a:lnTo>
                  <a:lnTo>
                    <a:pt x="4" y="564"/>
                  </a:lnTo>
                  <a:lnTo>
                    <a:pt x="4" y="562"/>
                  </a:lnTo>
                  <a:lnTo>
                    <a:pt x="4" y="2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grpSp>
          <p:nvGrpSpPr>
            <p:cNvPr id="69690" name="Group 58"/>
            <p:cNvGrpSpPr>
              <a:grpSpLocks/>
            </p:cNvGrpSpPr>
            <p:nvPr/>
          </p:nvGrpSpPr>
          <p:grpSpPr bwMode="auto">
            <a:xfrm>
              <a:off x="4819" y="1259"/>
              <a:ext cx="199" cy="320"/>
              <a:chOff x="4819" y="1259"/>
              <a:chExt cx="199" cy="320"/>
            </a:xfrm>
          </p:grpSpPr>
          <p:sp>
            <p:nvSpPr>
              <p:cNvPr id="69691" name="Rectangle 59"/>
              <p:cNvSpPr>
                <a:spLocks noChangeArrowheads="1"/>
              </p:cNvSpPr>
              <p:nvPr/>
            </p:nvSpPr>
            <p:spPr bwMode="auto">
              <a:xfrm>
                <a:off x="4819" y="1290"/>
                <a:ext cx="120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9692" name="Rectangle 60"/>
              <p:cNvSpPr>
                <a:spLocks noChangeArrowheads="1"/>
              </p:cNvSpPr>
              <p:nvPr/>
            </p:nvSpPr>
            <p:spPr bwMode="auto">
              <a:xfrm>
                <a:off x="4959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9693" name="Rectangle 61"/>
              <p:cNvSpPr>
                <a:spLocks noChangeArrowheads="1"/>
              </p:cNvSpPr>
              <p:nvPr/>
            </p:nvSpPr>
            <p:spPr bwMode="auto">
              <a:xfrm>
                <a:off x="4936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9694" name="Rectangle 62"/>
              <p:cNvSpPr>
                <a:spLocks noChangeArrowheads="1"/>
              </p:cNvSpPr>
              <p:nvPr/>
            </p:nvSpPr>
            <p:spPr bwMode="auto">
              <a:xfrm>
                <a:off x="4913" y="125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9695" name="Freeform 63"/>
            <p:cNvSpPr>
              <a:spLocks/>
            </p:cNvSpPr>
            <p:nvPr/>
          </p:nvSpPr>
          <p:spPr bwMode="auto">
            <a:xfrm>
              <a:off x="4209" y="1545"/>
              <a:ext cx="28" cy="12"/>
            </a:xfrm>
            <a:custGeom>
              <a:avLst/>
              <a:gdLst>
                <a:gd name="T0" fmla="*/ 5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5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96" name="Freeform 64"/>
            <p:cNvSpPr>
              <a:spLocks/>
            </p:cNvSpPr>
            <p:nvPr/>
          </p:nvSpPr>
          <p:spPr bwMode="auto">
            <a:xfrm>
              <a:off x="4270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2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97" name="Freeform 65"/>
            <p:cNvSpPr>
              <a:spLocks/>
            </p:cNvSpPr>
            <p:nvPr/>
          </p:nvSpPr>
          <p:spPr bwMode="auto">
            <a:xfrm>
              <a:off x="4331" y="1545"/>
              <a:ext cx="28" cy="12"/>
            </a:xfrm>
            <a:custGeom>
              <a:avLst/>
              <a:gdLst>
                <a:gd name="T0" fmla="*/ 6 w 28"/>
                <a:gd name="T1" fmla="*/ 0 h 12"/>
                <a:gd name="T2" fmla="*/ 4 w 28"/>
                <a:gd name="T3" fmla="*/ 0 h 12"/>
                <a:gd name="T4" fmla="*/ 0 w 28"/>
                <a:gd name="T5" fmla="*/ 4 h 12"/>
                <a:gd name="T6" fmla="*/ 0 w 28"/>
                <a:gd name="T7" fmla="*/ 10 h 12"/>
                <a:gd name="T8" fmla="*/ 2 w 28"/>
                <a:gd name="T9" fmla="*/ 10 h 12"/>
                <a:gd name="T10" fmla="*/ 4 w 28"/>
                <a:gd name="T11" fmla="*/ 12 h 12"/>
                <a:gd name="T12" fmla="*/ 26 w 28"/>
                <a:gd name="T13" fmla="*/ 12 h 12"/>
                <a:gd name="T14" fmla="*/ 26 w 28"/>
                <a:gd name="T15" fmla="*/ 10 h 12"/>
                <a:gd name="T16" fmla="*/ 28 w 28"/>
                <a:gd name="T17" fmla="*/ 10 h 12"/>
                <a:gd name="T18" fmla="*/ 28 w 28"/>
                <a:gd name="T19" fmla="*/ 4 h 12"/>
                <a:gd name="T20" fmla="*/ 26 w 28"/>
                <a:gd name="T21" fmla="*/ 2 h 12"/>
                <a:gd name="T22" fmla="*/ 26 w 28"/>
                <a:gd name="T23" fmla="*/ 0 h 12"/>
                <a:gd name="T24" fmla="*/ 23 w 28"/>
                <a:gd name="T25" fmla="*/ 0 h 12"/>
                <a:gd name="T26" fmla="*/ 6 w 28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2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2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8" y="10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98" name="Freeform 66"/>
            <p:cNvSpPr>
              <a:spLocks/>
            </p:cNvSpPr>
            <p:nvPr/>
          </p:nvSpPr>
          <p:spPr bwMode="auto">
            <a:xfrm>
              <a:off x="4393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699" name="Freeform 67"/>
            <p:cNvSpPr>
              <a:spLocks/>
            </p:cNvSpPr>
            <p:nvPr/>
          </p:nvSpPr>
          <p:spPr bwMode="auto">
            <a:xfrm>
              <a:off x="4454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0" name="Freeform 68"/>
            <p:cNvSpPr>
              <a:spLocks/>
            </p:cNvSpPr>
            <p:nvPr/>
          </p:nvSpPr>
          <p:spPr bwMode="auto">
            <a:xfrm>
              <a:off x="4515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1" name="Freeform 69"/>
            <p:cNvSpPr>
              <a:spLocks/>
            </p:cNvSpPr>
            <p:nvPr/>
          </p:nvSpPr>
          <p:spPr bwMode="auto">
            <a:xfrm>
              <a:off x="4577" y="1544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2" name="Freeform 70"/>
            <p:cNvSpPr>
              <a:spLocks/>
            </p:cNvSpPr>
            <p:nvPr/>
          </p:nvSpPr>
          <p:spPr bwMode="auto">
            <a:xfrm>
              <a:off x="4638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3" name="Freeform 71"/>
            <p:cNvSpPr>
              <a:spLocks/>
            </p:cNvSpPr>
            <p:nvPr/>
          </p:nvSpPr>
          <p:spPr bwMode="auto">
            <a:xfrm>
              <a:off x="4699" y="1544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1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1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4" name="Freeform 72"/>
            <p:cNvSpPr>
              <a:spLocks/>
            </p:cNvSpPr>
            <p:nvPr/>
          </p:nvSpPr>
          <p:spPr bwMode="auto">
            <a:xfrm>
              <a:off x="4761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5" name="Freeform 73"/>
            <p:cNvSpPr>
              <a:spLocks/>
            </p:cNvSpPr>
            <p:nvPr/>
          </p:nvSpPr>
          <p:spPr bwMode="auto">
            <a:xfrm>
              <a:off x="4822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6" name="Freeform 74"/>
            <p:cNvSpPr>
              <a:spLocks/>
            </p:cNvSpPr>
            <p:nvPr/>
          </p:nvSpPr>
          <p:spPr bwMode="auto">
            <a:xfrm>
              <a:off x="4883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7" name="Freeform 75"/>
            <p:cNvSpPr>
              <a:spLocks/>
            </p:cNvSpPr>
            <p:nvPr/>
          </p:nvSpPr>
          <p:spPr bwMode="auto">
            <a:xfrm>
              <a:off x="4945" y="1542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3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3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3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8" name="Freeform 76"/>
            <p:cNvSpPr>
              <a:spLocks/>
            </p:cNvSpPr>
            <p:nvPr/>
          </p:nvSpPr>
          <p:spPr bwMode="auto">
            <a:xfrm>
              <a:off x="5006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09" name="Freeform 77"/>
            <p:cNvSpPr>
              <a:spLocks/>
            </p:cNvSpPr>
            <p:nvPr/>
          </p:nvSpPr>
          <p:spPr bwMode="auto">
            <a:xfrm>
              <a:off x="5067" y="1542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3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3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3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0" name="Freeform 78"/>
            <p:cNvSpPr>
              <a:spLocks/>
            </p:cNvSpPr>
            <p:nvPr/>
          </p:nvSpPr>
          <p:spPr bwMode="auto">
            <a:xfrm>
              <a:off x="5129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1" name="Freeform 79"/>
            <p:cNvSpPr>
              <a:spLocks/>
            </p:cNvSpPr>
            <p:nvPr/>
          </p:nvSpPr>
          <p:spPr bwMode="auto">
            <a:xfrm>
              <a:off x="5190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2" name="Freeform 80"/>
            <p:cNvSpPr>
              <a:spLocks/>
            </p:cNvSpPr>
            <p:nvPr/>
          </p:nvSpPr>
          <p:spPr bwMode="auto">
            <a:xfrm>
              <a:off x="5251" y="1540"/>
              <a:ext cx="28" cy="11"/>
            </a:xfrm>
            <a:custGeom>
              <a:avLst/>
              <a:gdLst>
                <a:gd name="T0" fmla="*/ 6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3 w 28"/>
                <a:gd name="T25" fmla="*/ 0 h 11"/>
                <a:gd name="T26" fmla="*/ 6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6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3" name="Freeform 81"/>
            <p:cNvSpPr>
              <a:spLocks/>
            </p:cNvSpPr>
            <p:nvPr/>
          </p:nvSpPr>
          <p:spPr bwMode="auto">
            <a:xfrm>
              <a:off x="5313" y="1540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4" name="Freeform 82"/>
            <p:cNvSpPr>
              <a:spLocks/>
            </p:cNvSpPr>
            <p:nvPr/>
          </p:nvSpPr>
          <p:spPr bwMode="auto">
            <a:xfrm>
              <a:off x="5374" y="1540"/>
              <a:ext cx="28" cy="11"/>
            </a:xfrm>
            <a:custGeom>
              <a:avLst/>
              <a:gdLst>
                <a:gd name="T0" fmla="*/ 5 w 28"/>
                <a:gd name="T1" fmla="*/ 0 h 11"/>
                <a:gd name="T2" fmla="*/ 4 w 28"/>
                <a:gd name="T3" fmla="*/ 0 h 11"/>
                <a:gd name="T4" fmla="*/ 0 w 28"/>
                <a:gd name="T5" fmla="*/ 4 h 11"/>
                <a:gd name="T6" fmla="*/ 0 w 28"/>
                <a:gd name="T7" fmla="*/ 9 h 11"/>
                <a:gd name="T8" fmla="*/ 2 w 28"/>
                <a:gd name="T9" fmla="*/ 9 h 11"/>
                <a:gd name="T10" fmla="*/ 4 w 28"/>
                <a:gd name="T11" fmla="*/ 11 h 11"/>
                <a:gd name="T12" fmla="*/ 26 w 28"/>
                <a:gd name="T13" fmla="*/ 11 h 11"/>
                <a:gd name="T14" fmla="*/ 26 w 28"/>
                <a:gd name="T15" fmla="*/ 9 h 11"/>
                <a:gd name="T16" fmla="*/ 28 w 28"/>
                <a:gd name="T17" fmla="*/ 9 h 11"/>
                <a:gd name="T18" fmla="*/ 28 w 28"/>
                <a:gd name="T19" fmla="*/ 4 h 11"/>
                <a:gd name="T20" fmla="*/ 26 w 28"/>
                <a:gd name="T21" fmla="*/ 2 h 11"/>
                <a:gd name="T22" fmla="*/ 26 w 28"/>
                <a:gd name="T23" fmla="*/ 0 h 11"/>
                <a:gd name="T24" fmla="*/ 22 w 28"/>
                <a:gd name="T25" fmla="*/ 0 h 11"/>
                <a:gd name="T26" fmla="*/ 5 w 28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lnTo>
                    <a:pt x="4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2" y="9"/>
                  </a:lnTo>
                  <a:lnTo>
                    <a:pt x="4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5" name="Freeform 83"/>
            <p:cNvSpPr>
              <a:spLocks/>
            </p:cNvSpPr>
            <p:nvPr/>
          </p:nvSpPr>
          <p:spPr bwMode="auto">
            <a:xfrm>
              <a:off x="5435" y="1538"/>
              <a:ext cx="28" cy="13"/>
            </a:xfrm>
            <a:custGeom>
              <a:avLst/>
              <a:gdLst>
                <a:gd name="T0" fmla="*/ 6 w 28"/>
                <a:gd name="T1" fmla="*/ 2 h 13"/>
                <a:gd name="T2" fmla="*/ 4 w 28"/>
                <a:gd name="T3" fmla="*/ 2 h 13"/>
                <a:gd name="T4" fmla="*/ 0 w 28"/>
                <a:gd name="T5" fmla="*/ 6 h 13"/>
                <a:gd name="T6" fmla="*/ 0 w 28"/>
                <a:gd name="T7" fmla="*/ 9 h 13"/>
                <a:gd name="T8" fmla="*/ 4 w 28"/>
                <a:gd name="T9" fmla="*/ 13 h 13"/>
                <a:gd name="T10" fmla="*/ 6 w 28"/>
                <a:gd name="T11" fmla="*/ 13 h 13"/>
                <a:gd name="T12" fmla="*/ 22 w 28"/>
                <a:gd name="T13" fmla="*/ 11 h 13"/>
                <a:gd name="T14" fmla="*/ 24 w 28"/>
                <a:gd name="T15" fmla="*/ 11 h 13"/>
                <a:gd name="T16" fmla="*/ 28 w 28"/>
                <a:gd name="T17" fmla="*/ 7 h 13"/>
                <a:gd name="T18" fmla="*/ 28 w 28"/>
                <a:gd name="T19" fmla="*/ 4 h 13"/>
                <a:gd name="T20" fmla="*/ 24 w 28"/>
                <a:gd name="T21" fmla="*/ 0 h 13"/>
                <a:gd name="T22" fmla="*/ 22 w 28"/>
                <a:gd name="T23" fmla="*/ 0 h 13"/>
                <a:gd name="T24" fmla="*/ 6 w 28"/>
                <a:gd name="T25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13">
                  <a:moveTo>
                    <a:pt x="6" y="2"/>
                  </a:moveTo>
                  <a:lnTo>
                    <a:pt x="4" y="2"/>
                  </a:lnTo>
                  <a:lnTo>
                    <a:pt x="0" y="6"/>
                  </a:lnTo>
                  <a:lnTo>
                    <a:pt x="0" y="9"/>
                  </a:lnTo>
                  <a:lnTo>
                    <a:pt x="4" y="13"/>
                  </a:lnTo>
                  <a:lnTo>
                    <a:pt x="6" y="13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8" y="7"/>
                  </a:lnTo>
                  <a:lnTo>
                    <a:pt x="28" y="4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6" name="Freeform 84"/>
            <p:cNvSpPr>
              <a:spLocks/>
            </p:cNvSpPr>
            <p:nvPr/>
          </p:nvSpPr>
          <p:spPr bwMode="auto">
            <a:xfrm>
              <a:off x="5497" y="1538"/>
              <a:ext cx="27" cy="11"/>
            </a:xfrm>
            <a:custGeom>
              <a:avLst/>
              <a:gdLst>
                <a:gd name="T0" fmla="*/ 5 w 27"/>
                <a:gd name="T1" fmla="*/ 0 h 11"/>
                <a:gd name="T2" fmla="*/ 3 w 27"/>
                <a:gd name="T3" fmla="*/ 0 h 11"/>
                <a:gd name="T4" fmla="*/ 0 w 27"/>
                <a:gd name="T5" fmla="*/ 4 h 11"/>
                <a:gd name="T6" fmla="*/ 0 w 27"/>
                <a:gd name="T7" fmla="*/ 9 h 11"/>
                <a:gd name="T8" fmla="*/ 1 w 27"/>
                <a:gd name="T9" fmla="*/ 9 h 11"/>
                <a:gd name="T10" fmla="*/ 3 w 27"/>
                <a:gd name="T11" fmla="*/ 11 h 11"/>
                <a:gd name="T12" fmla="*/ 26 w 27"/>
                <a:gd name="T13" fmla="*/ 11 h 11"/>
                <a:gd name="T14" fmla="*/ 26 w 27"/>
                <a:gd name="T15" fmla="*/ 9 h 11"/>
                <a:gd name="T16" fmla="*/ 27 w 27"/>
                <a:gd name="T17" fmla="*/ 9 h 11"/>
                <a:gd name="T18" fmla="*/ 27 w 27"/>
                <a:gd name="T19" fmla="*/ 4 h 11"/>
                <a:gd name="T20" fmla="*/ 26 w 27"/>
                <a:gd name="T21" fmla="*/ 2 h 11"/>
                <a:gd name="T22" fmla="*/ 26 w 27"/>
                <a:gd name="T23" fmla="*/ 0 h 11"/>
                <a:gd name="T24" fmla="*/ 22 w 27"/>
                <a:gd name="T25" fmla="*/ 0 h 11"/>
                <a:gd name="T26" fmla="*/ 5 w 27"/>
                <a:gd name="T2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1">
                  <a:moveTo>
                    <a:pt x="5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11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17" name="Rectangle 85"/>
            <p:cNvSpPr>
              <a:spLocks noChangeArrowheads="1"/>
            </p:cNvSpPr>
            <p:nvPr/>
          </p:nvSpPr>
          <p:spPr bwMode="auto">
            <a:xfrm>
              <a:off x="4636" y="1526"/>
              <a:ext cx="81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100" i="1">
                  <a:solidFill>
                    <a:srgbClr val="000000"/>
                  </a:solidFill>
                </a:rPr>
                <a:t>z</a:t>
              </a:r>
              <a:endParaRPr lang="en-US"/>
            </a:p>
          </p:txBody>
        </p:sp>
        <p:sp>
          <p:nvSpPr>
            <p:cNvPr id="69718" name="Rectangle 86"/>
            <p:cNvSpPr>
              <a:spLocks noChangeArrowheads="1"/>
            </p:cNvSpPr>
            <p:nvPr/>
          </p:nvSpPr>
          <p:spPr bwMode="auto">
            <a:xfrm>
              <a:off x="3699" y="1553"/>
              <a:ext cx="85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9719" name="Freeform 87"/>
            <p:cNvSpPr>
              <a:spLocks/>
            </p:cNvSpPr>
            <p:nvPr/>
          </p:nvSpPr>
          <p:spPr bwMode="auto">
            <a:xfrm>
              <a:off x="3692" y="1172"/>
              <a:ext cx="285" cy="103"/>
            </a:xfrm>
            <a:custGeom>
              <a:avLst/>
              <a:gdLst>
                <a:gd name="T0" fmla="*/ 0 w 285"/>
                <a:gd name="T1" fmla="*/ 99 h 103"/>
                <a:gd name="T2" fmla="*/ 8 w 285"/>
                <a:gd name="T3" fmla="*/ 103 h 103"/>
                <a:gd name="T4" fmla="*/ 11 w 285"/>
                <a:gd name="T5" fmla="*/ 95 h 103"/>
                <a:gd name="T6" fmla="*/ 19 w 285"/>
                <a:gd name="T7" fmla="*/ 82 h 103"/>
                <a:gd name="T8" fmla="*/ 21 w 285"/>
                <a:gd name="T9" fmla="*/ 75 h 103"/>
                <a:gd name="T10" fmla="*/ 26 w 285"/>
                <a:gd name="T11" fmla="*/ 69 h 103"/>
                <a:gd name="T12" fmla="*/ 30 w 285"/>
                <a:gd name="T13" fmla="*/ 63 h 103"/>
                <a:gd name="T14" fmla="*/ 45 w 285"/>
                <a:gd name="T15" fmla="*/ 50 h 103"/>
                <a:gd name="T16" fmla="*/ 54 w 285"/>
                <a:gd name="T17" fmla="*/ 43 h 103"/>
                <a:gd name="T18" fmla="*/ 69 w 285"/>
                <a:gd name="T19" fmla="*/ 35 h 103"/>
                <a:gd name="T20" fmla="*/ 80 w 285"/>
                <a:gd name="T21" fmla="*/ 32 h 103"/>
                <a:gd name="T22" fmla="*/ 89 w 285"/>
                <a:gd name="T23" fmla="*/ 28 h 103"/>
                <a:gd name="T24" fmla="*/ 102 w 285"/>
                <a:gd name="T25" fmla="*/ 24 h 103"/>
                <a:gd name="T26" fmla="*/ 112 w 285"/>
                <a:gd name="T27" fmla="*/ 20 h 103"/>
                <a:gd name="T28" fmla="*/ 121 w 285"/>
                <a:gd name="T29" fmla="*/ 18 h 103"/>
                <a:gd name="T30" fmla="*/ 130 w 285"/>
                <a:gd name="T31" fmla="*/ 17 h 103"/>
                <a:gd name="T32" fmla="*/ 140 w 285"/>
                <a:gd name="T33" fmla="*/ 15 h 103"/>
                <a:gd name="T34" fmla="*/ 156 w 285"/>
                <a:gd name="T35" fmla="*/ 13 h 103"/>
                <a:gd name="T36" fmla="*/ 179 w 285"/>
                <a:gd name="T37" fmla="*/ 11 h 103"/>
                <a:gd name="T38" fmla="*/ 249 w 285"/>
                <a:gd name="T39" fmla="*/ 13 h 103"/>
                <a:gd name="T40" fmla="*/ 277 w 285"/>
                <a:gd name="T41" fmla="*/ 15 h 103"/>
                <a:gd name="T42" fmla="*/ 285 w 285"/>
                <a:gd name="T43" fmla="*/ 11 h 103"/>
                <a:gd name="T44" fmla="*/ 281 w 285"/>
                <a:gd name="T45" fmla="*/ 4 h 103"/>
                <a:gd name="T46" fmla="*/ 281 w 285"/>
                <a:gd name="T47" fmla="*/ 4 h 103"/>
                <a:gd name="T48" fmla="*/ 249 w 285"/>
                <a:gd name="T49" fmla="*/ 2 h 103"/>
                <a:gd name="T50" fmla="*/ 179 w 285"/>
                <a:gd name="T51" fmla="*/ 0 h 103"/>
                <a:gd name="T52" fmla="*/ 156 w 285"/>
                <a:gd name="T53" fmla="*/ 2 h 103"/>
                <a:gd name="T54" fmla="*/ 140 w 285"/>
                <a:gd name="T55" fmla="*/ 4 h 103"/>
                <a:gd name="T56" fmla="*/ 130 w 285"/>
                <a:gd name="T57" fmla="*/ 5 h 103"/>
                <a:gd name="T58" fmla="*/ 117 w 285"/>
                <a:gd name="T59" fmla="*/ 7 h 103"/>
                <a:gd name="T60" fmla="*/ 108 w 285"/>
                <a:gd name="T61" fmla="*/ 9 h 103"/>
                <a:gd name="T62" fmla="*/ 99 w 285"/>
                <a:gd name="T63" fmla="*/ 13 h 103"/>
                <a:gd name="T64" fmla="*/ 93 w 285"/>
                <a:gd name="T65" fmla="*/ 17 h 103"/>
                <a:gd name="T66" fmla="*/ 82 w 285"/>
                <a:gd name="T67" fmla="*/ 18 h 103"/>
                <a:gd name="T68" fmla="*/ 69 w 285"/>
                <a:gd name="T69" fmla="*/ 24 h 103"/>
                <a:gd name="T70" fmla="*/ 49 w 285"/>
                <a:gd name="T71" fmla="*/ 33 h 103"/>
                <a:gd name="T72" fmla="*/ 39 w 285"/>
                <a:gd name="T73" fmla="*/ 39 h 103"/>
                <a:gd name="T74" fmla="*/ 34 w 285"/>
                <a:gd name="T75" fmla="*/ 45 h 103"/>
                <a:gd name="T76" fmla="*/ 21 w 285"/>
                <a:gd name="T77" fmla="*/ 60 h 103"/>
                <a:gd name="T78" fmla="*/ 15 w 285"/>
                <a:gd name="T79" fmla="*/ 63 h 103"/>
                <a:gd name="T80" fmla="*/ 11 w 285"/>
                <a:gd name="T81" fmla="*/ 69 h 103"/>
                <a:gd name="T82" fmla="*/ 8 w 285"/>
                <a:gd name="T83" fmla="*/ 78 h 103"/>
                <a:gd name="T84" fmla="*/ 0 w 285"/>
                <a:gd name="T85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5" h="103">
                  <a:moveTo>
                    <a:pt x="0" y="95"/>
                  </a:moveTo>
                  <a:lnTo>
                    <a:pt x="0" y="99"/>
                  </a:lnTo>
                  <a:lnTo>
                    <a:pt x="4" y="103"/>
                  </a:lnTo>
                  <a:lnTo>
                    <a:pt x="8" y="103"/>
                  </a:lnTo>
                  <a:lnTo>
                    <a:pt x="11" y="99"/>
                  </a:lnTo>
                  <a:lnTo>
                    <a:pt x="11" y="95"/>
                  </a:lnTo>
                  <a:lnTo>
                    <a:pt x="15" y="86"/>
                  </a:lnTo>
                  <a:lnTo>
                    <a:pt x="19" y="82"/>
                  </a:lnTo>
                  <a:lnTo>
                    <a:pt x="19" y="76"/>
                  </a:lnTo>
                  <a:lnTo>
                    <a:pt x="21" y="75"/>
                  </a:lnTo>
                  <a:lnTo>
                    <a:pt x="23" y="71"/>
                  </a:lnTo>
                  <a:lnTo>
                    <a:pt x="26" y="69"/>
                  </a:lnTo>
                  <a:lnTo>
                    <a:pt x="28" y="67"/>
                  </a:lnTo>
                  <a:lnTo>
                    <a:pt x="30" y="63"/>
                  </a:lnTo>
                  <a:lnTo>
                    <a:pt x="41" y="52"/>
                  </a:lnTo>
                  <a:lnTo>
                    <a:pt x="45" y="50"/>
                  </a:lnTo>
                  <a:lnTo>
                    <a:pt x="47" y="47"/>
                  </a:lnTo>
                  <a:lnTo>
                    <a:pt x="54" y="43"/>
                  </a:lnTo>
                  <a:lnTo>
                    <a:pt x="56" y="41"/>
                  </a:lnTo>
                  <a:lnTo>
                    <a:pt x="69" y="35"/>
                  </a:lnTo>
                  <a:lnTo>
                    <a:pt x="73" y="35"/>
                  </a:lnTo>
                  <a:lnTo>
                    <a:pt x="80" y="32"/>
                  </a:lnTo>
                  <a:lnTo>
                    <a:pt x="86" y="30"/>
                  </a:lnTo>
                  <a:lnTo>
                    <a:pt x="89" y="28"/>
                  </a:lnTo>
                  <a:lnTo>
                    <a:pt x="95" y="28"/>
                  </a:lnTo>
                  <a:lnTo>
                    <a:pt x="102" y="24"/>
                  </a:lnTo>
                  <a:lnTo>
                    <a:pt x="108" y="22"/>
                  </a:lnTo>
                  <a:lnTo>
                    <a:pt x="112" y="20"/>
                  </a:lnTo>
                  <a:lnTo>
                    <a:pt x="117" y="20"/>
                  </a:lnTo>
                  <a:lnTo>
                    <a:pt x="121" y="18"/>
                  </a:lnTo>
                  <a:lnTo>
                    <a:pt x="125" y="18"/>
                  </a:lnTo>
                  <a:lnTo>
                    <a:pt x="130" y="17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51" y="15"/>
                  </a:lnTo>
                  <a:lnTo>
                    <a:pt x="156" y="13"/>
                  </a:lnTo>
                  <a:lnTo>
                    <a:pt x="173" y="13"/>
                  </a:lnTo>
                  <a:lnTo>
                    <a:pt x="179" y="11"/>
                  </a:lnTo>
                  <a:lnTo>
                    <a:pt x="242" y="11"/>
                  </a:lnTo>
                  <a:lnTo>
                    <a:pt x="249" y="13"/>
                  </a:lnTo>
                  <a:lnTo>
                    <a:pt x="272" y="13"/>
                  </a:lnTo>
                  <a:lnTo>
                    <a:pt x="277" y="15"/>
                  </a:lnTo>
                  <a:lnTo>
                    <a:pt x="281" y="15"/>
                  </a:lnTo>
                  <a:lnTo>
                    <a:pt x="285" y="11"/>
                  </a:lnTo>
                  <a:lnTo>
                    <a:pt x="285" y="7"/>
                  </a:lnTo>
                  <a:lnTo>
                    <a:pt x="281" y="4"/>
                  </a:lnTo>
                  <a:lnTo>
                    <a:pt x="279" y="4"/>
                  </a:lnTo>
                  <a:lnTo>
                    <a:pt x="281" y="4"/>
                  </a:lnTo>
                  <a:lnTo>
                    <a:pt x="272" y="2"/>
                  </a:lnTo>
                  <a:lnTo>
                    <a:pt x="249" y="2"/>
                  </a:lnTo>
                  <a:lnTo>
                    <a:pt x="242" y="0"/>
                  </a:lnTo>
                  <a:lnTo>
                    <a:pt x="179" y="0"/>
                  </a:lnTo>
                  <a:lnTo>
                    <a:pt x="173" y="2"/>
                  </a:lnTo>
                  <a:lnTo>
                    <a:pt x="156" y="2"/>
                  </a:lnTo>
                  <a:lnTo>
                    <a:pt x="151" y="4"/>
                  </a:lnTo>
                  <a:lnTo>
                    <a:pt x="140" y="4"/>
                  </a:lnTo>
                  <a:lnTo>
                    <a:pt x="134" y="5"/>
                  </a:lnTo>
                  <a:lnTo>
                    <a:pt x="130" y="5"/>
                  </a:lnTo>
                  <a:lnTo>
                    <a:pt x="125" y="7"/>
                  </a:lnTo>
                  <a:lnTo>
                    <a:pt x="117" y="7"/>
                  </a:lnTo>
                  <a:lnTo>
                    <a:pt x="114" y="9"/>
                  </a:lnTo>
                  <a:lnTo>
                    <a:pt x="108" y="9"/>
                  </a:lnTo>
                  <a:lnTo>
                    <a:pt x="104" y="11"/>
                  </a:lnTo>
                  <a:lnTo>
                    <a:pt x="99" y="13"/>
                  </a:lnTo>
                  <a:lnTo>
                    <a:pt x="91" y="17"/>
                  </a:lnTo>
                  <a:lnTo>
                    <a:pt x="93" y="17"/>
                  </a:lnTo>
                  <a:lnTo>
                    <a:pt x="86" y="17"/>
                  </a:lnTo>
                  <a:lnTo>
                    <a:pt x="82" y="18"/>
                  </a:lnTo>
                  <a:lnTo>
                    <a:pt x="76" y="20"/>
                  </a:lnTo>
                  <a:lnTo>
                    <a:pt x="69" y="24"/>
                  </a:lnTo>
                  <a:lnTo>
                    <a:pt x="65" y="24"/>
                  </a:lnTo>
                  <a:lnTo>
                    <a:pt x="49" y="33"/>
                  </a:lnTo>
                  <a:lnTo>
                    <a:pt x="47" y="35"/>
                  </a:lnTo>
                  <a:lnTo>
                    <a:pt x="39" y="39"/>
                  </a:lnTo>
                  <a:lnTo>
                    <a:pt x="37" y="43"/>
                  </a:lnTo>
                  <a:lnTo>
                    <a:pt x="34" y="45"/>
                  </a:lnTo>
                  <a:lnTo>
                    <a:pt x="23" y="56"/>
                  </a:lnTo>
                  <a:lnTo>
                    <a:pt x="21" y="60"/>
                  </a:lnTo>
                  <a:lnTo>
                    <a:pt x="19" y="61"/>
                  </a:lnTo>
                  <a:lnTo>
                    <a:pt x="15" y="63"/>
                  </a:lnTo>
                  <a:lnTo>
                    <a:pt x="13" y="67"/>
                  </a:lnTo>
                  <a:lnTo>
                    <a:pt x="11" y="69"/>
                  </a:lnTo>
                  <a:lnTo>
                    <a:pt x="8" y="75"/>
                  </a:lnTo>
                  <a:lnTo>
                    <a:pt x="8" y="78"/>
                  </a:lnTo>
                  <a:lnTo>
                    <a:pt x="0" y="91"/>
                  </a:lnTo>
                  <a:lnTo>
                    <a:pt x="0" y="97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0" name="Freeform 88"/>
            <p:cNvSpPr>
              <a:spLocks/>
            </p:cNvSpPr>
            <p:nvPr/>
          </p:nvSpPr>
          <p:spPr bwMode="auto">
            <a:xfrm>
              <a:off x="3698" y="1213"/>
              <a:ext cx="43" cy="56"/>
            </a:xfrm>
            <a:custGeom>
              <a:avLst/>
              <a:gdLst>
                <a:gd name="T0" fmla="*/ 5 w 43"/>
                <a:gd name="T1" fmla="*/ 0 h 56"/>
                <a:gd name="T2" fmla="*/ 0 w 43"/>
                <a:gd name="T3" fmla="*/ 56 h 56"/>
                <a:gd name="T4" fmla="*/ 43 w 43"/>
                <a:gd name="T5" fmla="*/ 19 h 56"/>
                <a:gd name="T6" fmla="*/ 13 w 43"/>
                <a:gd name="T7" fmla="*/ 32 h 56"/>
                <a:gd name="T8" fmla="*/ 5 w 43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6">
                  <a:moveTo>
                    <a:pt x="5" y="0"/>
                  </a:moveTo>
                  <a:lnTo>
                    <a:pt x="0" y="56"/>
                  </a:lnTo>
                  <a:lnTo>
                    <a:pt x="43" y="19"/>
                  </a:lnTo>
                  <a:lnTo>
                    <a:pt x="13" y="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1" name="Freeform 89"/>
            <p:cNvSpPr>
              <a:spLocks/>
            </p:cNvSpPr>
            <p:nvPr/>
          </p:nvSpPr>
          <p:spPr bwMode="auto">
            <a:xfrm>
              <a:off x="3692" y="1207"/>
              <a:ext cx="54" cy="68"/>
            </a:xfrm>
            <a:custGeom>
              <a:avLst/>
              <a:gdLst>
                <a:gd name="T0" fmla="*/ 17 w 54"/>
                <a:gd name="T1" fmla="*/ 4 h 68"/>
                <a:gd name="T2" fmla="*/ 15 w 54"/>
                <a:gd name="T3" fmla="*/ 2 h 68"/>
                <a:gd name="T4" fmla="*/ 15 w 54"/>
                <a:gd name="T5" fmla="*/ 0 h 68"/>
                <a:gd name="T6" fmla="*/ 10 w 54"/>
                <a:gd name="T7" fmla="*/ 0 h 68"/>
                <a:gd name="T8" fmla="*/ 8 w 54"/>
                <a:gd name="T9" fmla="*/ 2 h 68"/>
                <a:gd name="T10" fmla="*/ 6 w 54"/>
                <a:gd name="T11" fmla="*/ 2 h 68"/>
                <a:gd name="T12" fmla="*/ 6 w 54"/>
                <a:gd name="T13" fmla="*/ 6 h 68"/>
                <a:gd name="T14" fmla="*/ 0 w 54"/>
                <a:gd name="T15" fmla="*/ 62 h 68"/>
                <a:gd name="T16" fmla="*/ 0 w 54"/>
                <a:gd name="T17" fmla="*/ 64 h 68"/>
                <a:gd name="T18" fmla="*/ 4 w 54"/>
                <a:gd name="T19" fmla="*/ 68 h 68"/>
                <a:gd name="T20" fmla="*/ 8 w 54"/>
                <a:gd name="T21" fmla="*/ 68 h 68"/>
                <a:gd name="T22" fmla="*/ 10 w 54"/>
                <a:gd name="T23" fmla="*/ 66 h 68"/>
                <a:gd name="T24" fmla="*/ 52 w 54"/>
                <a:gd name="T25" fmla="*/ 28 h 68"/>
                <a:gd name="T26" fmla="*/ 54 w 54"/>
                <a:gd name="T27" fmla="*/ 26 h 68"/>
                <a:gd name="T28" fmla="*/ 54 w 54"/>
                <a:gd name="T29" fmla="*/ 23 h 68"/>
                <a:gd name="T30" fmla="*/ 50 w 54"/>
                <a:gd name="T31" fmla="*/ 19 h 68"/>
                <a:gd name="T32" fmla="*/ 47 w 54"/>
                <a:gd name="T33" fmla="*/ 19 h 68"/>
                <a:gd name="T34" fmla="*/ 17 w 54"/>
                <a:gd name="T35" fmla="*/ 32 h 68"/>
                <a:gd name="T36" fmla="*/ 24 w 54"/>
                <a:gd name="T37" fmla="*/ 36 h 68"/>
                <a:gd name="T38" fmla="*/ 17 w 54"/>
                <a:gd name="T39" fmla="*/ 4 h 68"/>
                <a:gd name="T40" fmla="*/ 6 w 54"/>
                <a:gd name="T41" fmla="*/ 8 h 68"/>
                <a:gd name="T42" fmla="*/ 13 w 54"/>
                <a:gd name="T43" fmla="*/ 40 h 68"/>
                <a:gd name="T44" fmla="*/ 15 w 54"/>
                <a:gd name="T45" fmla="*/ 41 h 68"/>
                <a:gd name="T46" fmla="*/ 17 w 54"/>
                <a:gd name="T47" fmla="*/ 43 h 68"/>
                <a:gd name="T48" fmla="*/ 19 w 54"/>
                <a:gd name="T49" fmla="*/ 43 h 68"/>
                <a:gd name="T50" fmla="*/ 21 w 54"/>
                <a:gd name="T51" fmla="*/ 43 h 68"/>
                <a:gd name="T52" fmla="*/ 50 w 54"/>
                <a:gd name="T53" fmla="*/ 30 h 68"/>
                <a:gd name="T54" fmla="*/ 45 w 54"/>
                <a:gd name="T55" fmla="*/ 21 h 68"/>
                <a:gd name="T56" fmla="*/ 2 w 54"/>
                <a:gd name="T57" fmla="*/ 58 h 68"/>
                <a:gd name="T58" fmla="*/ 11 w 54"/>
                <a:gd name="T59" fmla="*/ 62 h 68"/>
                <a:gd name="T60" fmla="*/ 17 w 54"/>
                <a:gd name="T61" fmla="*/ 6 h 68"/>
                <a:gd name="T62" fmla="*/ 6 w 54"/>
                <a:gd name="T63" fmla="*/ 8 h 68"/>
                <a:gd name="T64" fmla="*/ 17 w 54"/>
                <a:gd name="T65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68">
                  <a:moveTo>
                    <a:pt x="17" y="4"/>
                  </a:moveTo>
                  <a:lnTo>
                    <a:pt x="15" y="2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6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4" y="68"/>
                  </a:lnTo>
                  <a:lnTo>
                    <a:pt x="8" y="68"/>
                  </a:lnTo>
                  <a:lnTo>
                    <a:pt x="10" y="66"/>
                  </a:lnTo>
                  <a:lnTo>
                    <a:pt x="52" y="28"/>
                  </a:lnTo>
                  <a:lnTo>
                    <a:pt x="54" y="26"/>
                  </a:lnTo>
                  <a:lnTo>
                    <a:pt x="54" y="23"/>
                  </a:lnTo>
                  <a:lnTo>
                    <a:pt x="50" y="19"/>
                  </a:lnTo>
                  <a:lnTo>
                    <a:pt x="47" y="19"/>
                  </a:lnTo>
                  <a:lnTo>
                    <a:pt x="17" y="32"/>
                  </a:lnTo>
                  <a:lnTo>
                    <a:pt x="24" y="36"/>
                  </a:lnTo>
                  <a:lnTo>
                    <a:pt x="17" y="4"/>
                  </a:lnTo>
                  <a:lnTo>
                    <a:pt x="6" y="8"/>
                  </a:lnTo>
                  <a:lnTo>
                    <a:pt x="13" y="40"/>
                  </a:lnTo>
                  <a:lnTo>
                    <a:pt x="15" y="41"/>
                  </a:lnTo>
                  <a:lnTo>
                    <a:pt x="17" y="43"/>
                  </a:lnTo>
                  <a:lnTo>
                    <a:pt x="19" y="43"/>
                  </a:lnTo>
                  <a:lnTo>
                    <a:pt x="21" y="43"/>
                  </a:lnTo>
                  <a:lnTo>
                    <a:pt x="50" y="30"/>
                  </a:lnTo>
                  <a:lnTo>
                    <a:pt x="45" y="21"/>
                  </a:lnTo>
                  <a:lnTo>
                    <a:pt x="2" y="58"/>
                  </a:lnTo>
                  <a:lnTo>
                    <a:pt x="11" y="62"/>
                  </a:lnTo>
                  <a:lnTo>
                    <a:pt x="17" y="6"/>
                  </a:lnTo>
                  <a:lnTo>
                    <a:pt x="6" y="8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2" name="Freeform 90"/>
            <p:cNvSpPr>
              <a:spLocks/>
            </p:cNvSpPr>
            <p:nvPr/>
          </p:nvSpPr>
          <p:spPr bwMode="auto">
            <a:xfrm>
              <a:off x="4201" y="1603"/>
              <a:ext cx="179" cy="238"/>
            </a:xfrm>
            <a:custGeom>
              <a:avLst/>
              <a:gdLst>
                <a:gd name="T0" fmla="*/ 175 w 179"/>
                <a:gd name="T1" fmla="*/ 13 h 238"/>
                <a:gd name="T2" fmla="*/ 179 w 179"/>
                <a:gd name="T3" fmla="*/ 6 h 238"/>
                <a:gd name="T4" fmla="*/ 173 w 179"/>
                <a:gd name="T5" fmla="*/ 2 h 238"/>
                <a:gd name="T6" fmla="*/ 168 w 179"/>
                <a:gd name="T7" fmla="*/ 0 h 238"/>
                <a:gd name="T8" fmla="*/ 145 w 179"/>
                <a:gd name="T9" fmla="*/ 2 h 238"/>
                <a:gd name="T10" fmla="*/ 130 w 179"/>
                <a:gd name="T11" fmla="*/ 4 h 238"/>
                <a:gd name="T12" fmla="*/ 119 w 179"/>
                <a:gd name="T13" fmla="*/ 8 h 238"/>
                <a:gd name="T14" fmla="*/ 91 w 179"/>
                <a:gd name="T15" fmla="*/ 21 h 238"/>
                <a:gd name="T16" fmla="*/ 82 w 179"/>
                <a:gd name="T17" fmla="*/ 26 h 238"/>
                <a:gd name="T18" fmla="*/ 73 w 179"/>
                <a:gd name="T19" fmla="*/ 34 h 238"/>
                <a:gd name="T20" fmla="*/ 62 w 179"/>
                <a:gd name="T21" fmla="*/ 47 h 238"/>
                <a:gd name="T22" fmla="*/ 60 w 179"/>
                <a:gd name="T23" fmla="*/ 53 h 238"/>
                <a:gd name="T24" fmla="*/ 52 w 179"/>
                <a:gd name="T25" fmla="*/ 60 h 238"/>
                <a:gd name="T26" fmla="*/ 45 w 179"/>
                <a:gd name="T27" fmla="*/ 71 h 238"/>
                <a:gd name="T28" fmla="*/ 38 w 179"/>
                <a:gd name="T29" fmla="*/ 81 h 238"/>
                <a:gd name="T30" fmla="*/ 32 w 179"/>
                <a:gd name="T31" fmla="*/ 96 h 238"/>
                <a:gd name="T32" fmla="*/ 26 w 179"/>
                <a:gd name="T33" fmla="*/ 111 h 238"/>
                <a:gd name="T34" fmla="*/ 12 w 179"/>
                <a:gd name="T35" fmla="*/ 163 h 238"/>
                <a:gd name="T36" fmla="*/ 6 w 179"/>
                <a:gd name="T37" fmla="*/ 183 h 238"/>
                <a:gd name="T38" fmla="*/ 4 w 179"/>
                <a:gd name="T39" fmla="*/ 196 h 238"/>
                <a:gd name="T40" fmla="*/ 0 w 179"/>
                <a:gd name="T41" fmla="*/ 217 h 238"/>
                <a:gd name="T42" fmla="*/ 4 w 179"/>
                <a:gd name="T43" fmla="*/ 238 h 238"/>
                <a:gd name="T44" fmla="*/ 12 w 179"/>
                <a:gd name="T45" fmla="*/ 234 h 238"/>
                <a:gd name="T46" fmla="*/ 12 w 179"/>
                <a:gd name="T47" fmla="*/ 217 h 238"/>
                <a:gd name="T48" fmla="*/ 15 w 179"/>
                <a:gd name="T49" fmla="*/ 196 h 238"/>
                <a:gd name="T50" fmla="*/ 17 w 179"/>
                <a:gd name="T51" fmla="*/ 183 h 238"/>
                <a:gd name="T52" fmla="*/ 21 w 179"/>
                <a:gd name="T53" fmla="*/ 172 h 238"/>
                <a:gd name="T54" fmla="*/ 23 w 179"/>
                <a:gd name="T55" fmla="*/ 157 h 238"/>
                <a:gd name="T56" fmla="*/ 39 w 179"/>
                <a:gd name="T57" fmla="*/ 111 h 238"/>
                <a:gd name="T58" fmla="*/ 47 w 179"/>
                <a:gd name="T59" fmla="*/ 92 h 238"/>
                <a:gd name="T60" fmla="*/ 51 w 179"/>
                <a:gd name="T61" fmla="*/ 84 h 238"/>
                <a:gd name="T62" fmla="*/ 58 w 179"/>
                <a:gd name="T63" fmla="*/ 71 h 238"/>
                <a:gd name="T64" fmla="*/ 62 w 179"/>
                <a:gd name="T65" fmla="*/ 64 h 238"/>
                <a:gd name="T66" fmla="*/ 67 w 179"/>
                <a:gd name="T67" fmla="*/ 60 h 238"/>
                <a:gd name="T68" fmla="*/ 78 w 179"/>
                <a:gd name="T69" fmla="*/ 45 h 238"/>
                <a:gd name="T70" fmla="*/ 88 w 179"/>
                <a:gd name="T71" fmla="*/ 38 h 238"/>
                <a:gd name="T72" fmla="*/ 97 w 179"/>
                <a:gd name="T73" fmla="*/ 30 h 238"/>
                <a:gd name="T74" fmla="*/ 119 w 179"/>
                <a:gd name="T75" fmla="*/ 19 h 238"/>
                <a:gd name="T76" fmla="*/ 127 w 179"/>
                <a:gd name="T77" fmla="*/ 15 h 238"/>
                <a:gd name="T78" fmla="*/ 134 w 179"/>
                <a:gd name="T79" fmla="*/ 15 h 238"/>
                <a:gd name="T80" fmla="*/ 149 w 179"/>
                <a:gd name="T81" fmla="*/ 13 h 238"/>
                <a:gd name="T82" fmla="*/ 168 w 179"/>
                <a:gd name="T83" fmla="*/ 12 h 238"/>
                <a:gd name="T84" fmla="*/ 173 w 179"/>
                <a:gd name="T85" fmla="*/ 1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238">
                  <a:moveTo>
                    <a:pt x="173" y="13"/>
                  </a:moveTo>
                  <a:lnTo>
                    <a:pt x="175" y="13"/>
                  </a:lnTo>
                  <a:lnTo>
                    <a:pt x="179" y="10"/>
                  </a:lnTo>
                  <a:lnTo>
                    <a:pt x="179" y="6"/>
                  </a:lnTo>
                  <a:lnTo>
                    <a:pt x="175" y="2"/>
                  </a:lnTo>
                  <a:lnTo>
                    <a:pt x="173" y="2"/>
                  </a:lnTo>
                  <a:lnTo>
                    <a:pt x="175" y="2"/>
                  </a:lnTo>
                  <a:lnTo>
                    <a:pt x="168" y="0"/>
                  </a:lnTo>
                  <a:lnTo>
                    <a:pt x="149" y="0"/>
                  </a:lnTo>
                  <a:lnTo>
                    <a:pt x="145" y="2"/>
                  </a:lnTo>
                  <a:lnTo>
                    <a:pt x="134" y="2"/>
                  </a:lnTo>
                  <a:lnTo>
                    <a:pt x="130" y="4"/>
                  </a:lnTo>
                  <a:lnTo>
                    <a:pt x="125" y="4"/>
                  </a:lnTo>
                  <a:lnTo>
                    <a:pt x="119" y="8"/>
                  </a:lnTo>
                  <a:lnTo>
                    <a:pt x="116" y="8"/>
                  </a:lnTo>
                  <a:lnTo>
                    <a:pt x="91" y="21"/>
                  </a:lnTo>
                  <a:lnTo>
                    <a:pt x="90" y="23"/>
                  </a:lnTo>
                  <a:lnTo>
                    <a:pt x="82" y="26"/>
                  </a:lnTo>
                  <a:lnTo>
                    <a:pt x="80" y="30"/>
                  </a:lnTo>
                  <a:lnTo>
                    <a:pt x="73" y="34"/>
                  </a:lnTo>
                  <a:lnTo>
                    <a:pt x="71" y="38"/>
                  </a:lnTo>
                  <a:lnTo>
                    <a:pt x="62" y="47"/>
                  </a:lnTo>
                  <a:lnTo>
                    <a:pt x="56" y="56"/>
                  </a:lnTo>
                  <a:lnTo>
                    <a:pt x="60" y="53"/>
                  </a:lnTo>
                  <a:lnTo>
                    <a:pt x="54" y="56"/>
                  </a:lnTo>
                  <a:lnTo>
                    <a:pt x="52" y="60"/>
                  </a:lnTo>
                  <a:lnTo>
                    <a:pt x="47" y="64"/>
                  </a:lnTo>
                  <a:lnTo>
                    <a:pt x="45" y="71"/>
                  </a:lnTo>
                  <a:lnTo>
                    <a:pt x="43" y="77"/>
                  </a:lnTo>
                  <a:lnTo>
                    <a:pt x="38" y="81"/>
                  </a:lnTo>
                  <a:lnTo>
                    <a:pt x="36" y="88"/>
                  </a:lnTo>
                  <a:lnTo>
                    <a:pt x="32" y="96"/>
                  </a:lnTo>
                  <a:lnTo>
                    <a:pt x="28" y="107"/>
                  </a:lnTo>
                  <a:lnTo>
                    <a:pt x="26" y="111"/>
                  </a:lnTo>
                  <a:lnTo>
                    <a:pt x="12" y="157"/>
                  </a:lnTo>
                  <a:lnTo>
                    <a:pt x="12" y="163"/>
                  </a:lnTo>
                  <a:lnTo>
                    <a:pt x="8" y="174"/>
                  </a:lnTo>
                  <a:lnTo>
                    <a:pt x="6" y="183"/>
                  </a:lnTo>
                  <a:lnTo>
                    <a:pt x="6" y="189"/>
                  </a:lnTo>
                  <a:lnTo>
                    <a:pt x="4" y="196"/>
                  </a:lnTo>
                  <a:lnTo>
                    <a:pt x="4" y="202"/>
                  </a:lnTo>
                  <a:lnTo>
                    <a:pt x="0" y="217"/>
                  </a:lnTo>
                  <a:lnTo>
                    <a:pt x="0" y="234"/>
                  </a:lnTo>
                  <a:lnTo>
                    <a:pt x="4" y="238"/>
                  </a:lnTo>
                  <a:lnTo>
                    <a:pt x="8" y="238"/>
                  </a:lnTo>
                  <a:lnTo>
                    <a:pt x="12" y="234"/>
                  </a:lnTo>
                  <a:lnTo>
                    <a:pt x="12" y="232"/>
                  </a:lnTo>
                  <a:lnTo>
                    <a:pt x="12" y="217"/>
                  </a:lnTo>
                  <a:lnTo>
                    <a:pt x="15" y="202"/>
                  </a:lnTo>
                  <a:lnTo>
                    <a:pt x="15" y="196"/>
                  </a:lnTo>
                  <a:lnTo>
                    <a:pt x="17" y="189"/>
                  </a:lnTo>
                  <a:lnTo>
                    <a:pt x="17" y="183"/>
                  </a:lnTo>
                  <a:lnTo>
                    <a:pt x="19" y="178"/>
                  </a:lnTo>
                  <a:lnTo>
                    <a:pt x="21" y="172"/>
                  </a:lnTo>
                  <a:lnTo>
                    <a:pt x="23" y="163"/>
                  </a:lnTo>
                  <a:lnTo>
                    <a:pt x="23" y="157"/>
                  </a:lnTo>
                  <a:lnTo>
                    <a:pt x="38" y="114"/>
                  </a:lnTo>
                  <a:lnTo>
                    <a:pt x="39" y="111"/>
                  </a:lnTo>
                  <a:lnTo>
                    <a:pt x="43" y="99"/>
                  </a:lnTo>
                  <a:lnTo>
                    <a:pt x="47" y="92"/>
                  </a:lnTo>
                  <a:lnTo>
                    <a:pt x="49" y="88"/>
                  </a:lnTo>
                  <a:lnTo>
                    <a:pt x="51" y="84"/>
                  </a:lnTo>
                  <a:lnTo>
                    <a:pt x="56" y="75"/>
                  </a:lnTo>
                  <a:lnTo>
                    <a:pt x="58" y="71"/>
                  </a:lnTo>
                  <a:lnTo>
                    <a:pt x="60" y="68"/>
                  </a:lnTo>
                  <a:lnTo>
                    <a:pt x="62" y="64"/>
                  </a:lnTo>
                  <a:lnTo>
                    <a:pt x="64" y="64"/>
                  </a:lnTo>
                  <a:lnTo>
                    <a:pt x="67" y="60"/>
                  </a:lnTo>
                  <a:lnTo>
                    <a:pt x="69" y="54"/>
                  </a:lnTo>
                  <a:lnTo>
                    <a:pt x="78" y="45"/>
                  </a:lnTo>
                  <a:lnTo>
                    <a:pt x="80" y="41"/>
                  </a:lnTo>
                  <a:lnTo>
                    <a:pt x="88" y="38"/>
                  </a:lnTo>
                  <a:lnTo>
                    <a:pt x="90" y="34"/>
                  </a:lnTo>
                  <a:lnTo>
                    <a:pt x="97" y="30"/>
                  </a:lnTo>
                  <a:lnTo>
                    <a:pt x="99" y="28"/>
                  </a:lnTo>
                  <a:lnTo>
                    <a:pt x="119" y="19"/>
                  </a:lnTo>
                  <a:lnTo>
                    <a:pt x="123" y="19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34" y="15"/>
                  </a:lnTo>
                  <a:lnTo>
                    <a:pt x="138" y="13"/>
                  </a:lnTo>
                  <a:lnTo>
                    <a:pt x="149" y="13"/>
                  </a:lnTo>
                  <a:lnTo>
                    <a:pt x="153" y="12"/>
                  </a:lnTo>
                  <a:lnTo>
                    <a:pt x="168" y="12"/>
                  </a:lnTo>
                  <a:lnTo>
                    <a:pt x="171" y="13"/>
                  </a:lnTo>
                  <a:lnTo>
                    <a:pt x="173" y="1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3" name="Freeform 91"/>
            <p:cNvSpPr>
              <a:spLocks/>
            </p:cNvSpPr>
            <p:nvPr/>
          </p:nvSpPr>
          <p:spPr bwMode="auto">
            <a:xfrm>
              <a:off x="4320" y="1592"/>
              <a:ext cx="54" cy="41"/>
            </a:xfrm>
            <a:custGeom>
              <a:avLst/>
              <a:gdLst>
                <a:gd name="T0" fmla="*/ 2 w 54"/>
                <a:gd name="T1" fmla="*/ 41 h 41"/>
                <a:gd name="T2" fmla="*/ 54 w 54"/>
                <a:gd name="T3" fmla="*/ 19 h 41"/>
                <a:gd name="T4" fmla="*/ 0 w 54"/>
                <a:gd name="T5" fmla="*/ 0 h 41"/>
                <a:gd name="T6" fmla="*/ 26 w 54"/>
                <a:gd name="T7" fmla="*/ 21 h 41"/>
                <a:gd name="T8" fmla="*/ 2 w 54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1">
                  <a:moveTo>
                    <a:pt x="2" y="41"/>
                  </a:moveTo>
                  <a:lnTo>
                    <a:pt x="54" y="19"/>
                  </a:lnTo>
                  <a:lnTo>
                    <a:pt x="0" y="0"/>
                  </a:lnTo>
                  <a:lnTo>
                    <a:pt x="26" y="21"/>
                  </a:lnTo>
                  <a:lnTo>
                    <a:pt x="2" y="41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4" name="Freeform 92"/>
            <p:cNvSpPr>
              <a:spLocks/>
            </p:cNvSpPr>
            <p:nvPr/>
          </p:nvSpPr>
          <p:spPr bwMode="auto">
            <a:xfrm>
              <a:off x="4315" y="1586"/>
              <a:ext cx="65" cy="53"/>
            </a:xfrm>
            <a:custGeom>
              <a:avLst/>
              <a:gdLst>
                <a:gd name="T0" fmla="*/ 3 w 65"/>
                <a:gd name="T1" fmla="*/ 43 h 53"/>
                <a:gd name="T2" fmla="*/ 2 w 65"/>
                <a:gd name="T3" fmla="*/ 45 h 53"/>
                <a:gd name="T4" fmla="*/ 2 w 65"/>
                <a:gd name="T5" fmla="*/ 49 h 53"/>
                <a:gd name="T6" fmla="*/ 5 w 65"/>
                <a:gd name="T7" fmla="*/ 53 h 53"/>
                <a:gd name="T8" fmla="*/ 9 w 65"/>
                <a:gd name="T9" fmla="*/ 53 h 53"/>
                <a:gd name="T10" fmla="*/ 61 w 65"/>
                <a:gd name="T11" fmla="*/ 30 h 53"/>
                <a:gd name="T12" fmla="*/ 65 w 65"/>
                <a:gd name="T13" fmla="*/ 27 h 53"/>
                <a:gd name="T14" fmla="*/ 65 w 65"/>
                <a:gd name="T15" fmla="*/ 23 h 53"/>
                <a:gd name="T16" fmla="*/ 61 w 65"/>
                <a:gd name="T17" fmla="*/ 19 h 53"/>
                <a:gd name="T18" fmla="*/ 7 w 65"/>
                <a:gd name="T19" fmla="*/ 0 h 53"/>
                <a:gd name="T20" fmla="*/ 3 w 65"/>
                <a:gd name="T21" fmla="*/ 0 h 53"/>
                <a:gd name="T22" fmla="*/ 0 w 65"/>
                <a:gd name="T23" fmla="*/ 4 h 53"/>
                <a:gd name="T24" fmla="*/ 0 w 65"/>
                <a:gd name="T25" fmla="*/ 8 h 53"/>
                <a:gd name="T26" fmla="*/ 2 w 65"/>
                <a:gd name="T27" fmla="*/ 10 h 53"/>
                <a:gd name="T28" fmla="*/ 28 w 65"/>
                <a:gd name="T29" fmla="*/ 30 h 53"/>
                <a:gd name="T30" fmla="*/ 28 w 65"/>
                <a:gd name="T31" fmla="*/ 23 h 53"/>
                <a:gd name="T32" fmla="*/ 3 w 65"/>
                <a:gd name="T33" fmla="*/ 43 h 53"/>
                <a:gd name="T34" fmla="*/ 11 w 65"/>
                <a:gd name="T35" fmla="*/ 51 h 53"/>
                <a:gd name="T36" fmla="*/ 35 w 65"/>
                <a:gd name="T37" fmla="*/ 30 h 53"/>
                <a:gd name="T38" fmla="*/ 37 w 65"/>
                <a:gd name="T39" fmla="*/ 29 h 53"/>
                <a:gd name="T40" fmla="*/ 37 w 65"/>
                <a:gd name="T41" fmla="*/ 27 h 53"/>
                <a:gd name="T42" fmla="*/ 37 w 65"/>
                <a:gd name="T43" fmla="*/ 25 h 53"/>
                <a:gd name="T44" fmla="*/ 35 w 65"/>
                <a:gd name="T45" fmla="*/ 23 h 53"/>
                <a:gd name="T46" fmla="*/ 9 w 65"/>
                <a:gd name="T47" fmla="*/ 2 h 53"/>
                <a:gd name="T48" fmla="*/ 3 w 65"/>
                <a:gd name="T49" fmla="*/ 12 h 53"/>
                <a:gd name="T50" fmla="*/ 57 w 65"/>
                <a:gd name="T51" fmla="*/ 30 h 53"/>
                <a:gd name="T52" fmla="*/ 57 w 65"/>
                <a:gd name="T53" fmla="*/ 19 h 53"/>
                <a:gd name="T54" fmla="*/ 5 w 65"/>
                <a:gd name="T55" fmla="*/ 42 h 53"/>
                <a:gd name="T56" fmla="*/ 11 w 65"/>
                <a:gd name="T57" fmla="*/ 51 h 53"/>
                <a:gd name="T58" fmla="*/ 3 w 65"/>
                <a:gd name="T59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53">
                  <a:moveTo>
                    <a:pt x="3" y="43"/>
                  </a:moveTo>
                  <a:lnTo>
                    <a:pt x="2" y="45"/>
                  </a:lnTo>
                  <a:lnTo>
                    <a:pt x="2" y="49"/>
                  </a:lnTo>
                  <a:lnTo>
                    <a:pt x="5" y="53"/>
                  </a:lnTo>
                  <a:lnTo>
                    <a:pt x="9" y="53"/>
                  </a:lnTo>
                  <a:lnTo>
                    <a:pt x="61" y="30"/>
                  </a:lnTo>
                  <a:lnTo>
                    <a:pt x="65" y="27"/>
                  </a:lnTo>
                  <a:lnTo>
                    <a:pt x="65" y="23"/>
                  </a:lnTo>
                  <a:lnTo>
                    <a:pt x="61" y="19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8" y="30"/>
                  </a:lnTo>
                  <a:lnTo>
                    <a:pt x="28" y="23"/>
                  </a:lnTo>
                  <a:lnTo>
                    <a:pt x="3" y="43"/>
                  </a:lnTo>
                  <a:lnTo>
                    <a:pt x="11" y="51"/>
                  </a:lnTo>
                  <a:lnTo>
                    <a:pt x="35" y="30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37" y="25"/>
                  </a:lnTo>
                  <a:lnTo>
                    <a:pt x="35" y="23"/>
                  </a:lnTo>
                  <a:lnTo>
                    <a:pt x="9" y="2"/>
                  </a:lnTo>
                  <a:lnTo>
                    <a:pt x="3" y="12"/>
                  </a:lnTo>
                  <a:lnTo>
                    <a:pt x="57" y="30"/>
                  </a:lnTo>
                  <a:lnTo>
                    <a:pt x="57" y="19"/>
                  </a:lnTo>
                  <a:lnTo>
                    <a:pt x="5" y="42"/>
                  </a:lnTo>
                  <a:lnTo>
                    <a:pt x="11" y="51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69725" name="Rectangle 93"/>
            <p:cNvSpPr>
              <a:spLocks noChangeArrowheads="1"/>
            </p:cNvSpPr>
            <p:nvPr/>
          </p:nvSpPr>
          <p:spPr bwMode="auto">
            <a:xfrm>
              <a:off x="4374" y="1956"/>
              <a:ext cx="0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endParaRPr lang="en-US" b="0"/>
            </a:p>
          </p:txBody>
        </p:sp>
        <p:grpSp>
          <p:nvGrpSpPr>
            <p:cNvPr id="69726" name="Group 94"/>
            <p:cNvGrpSpPr>
              <a:grpSpLocks/>
            </p:cNvGrpSpPr>
            <p:nvPr/>
          </p:nvGrpSpPr>
          <p:grpSpPr bwMode="auto">
            <a:xfrm>
              <a:off x="3811" y="1429"/>
              <a:ext cx="200" cy="320"/>
              <a:chOff x="3811" y="1429"/>
              <a:chExt cx="200" cy="320"/>
            </a:xfrm>
          </p:grpSpPr>
          <p:sp>
            <p:nvSpPr>
              <p:cNvPr id="69727" name="Rectangle 95"/>
              <p:cNvSpPr>
                <a:spLocks noChangeArrowheads="1"/>
              </p:cNvSpPr>
              <p:nvPr/>
            </p:nvSpPr>
            <p:spPr bwMode="auto">
              <a:xfrm>
                <a:off x="3811" y="1460"/>
                <a:ext cx="121" cy="2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 i="1">
                    <a:solidFill>
                      <a:srgbClr val="000000"/>
                    </a:solidFill>
                  </a:rPr>
                  <a:t>q</a:t>
                </a:r>
                <a:endParaRPr lang="en-US" b="0"/>
              </a:p>
            </p:txBody>
          </p:sp>
          <p:sp>
            <p:nvSpPr>
              <p:cNvPr id="69728" name="Rectangle 96"/>
              <p:cNvSpPr>
                <a:spLocks noChangeArrowheads="1"/>
              </p:cNvSpPr>
              <p:nvPr/>
            </p:nvSpPr>
            <p:spPr bwMode="auto">
              <a:xfrm>
                <a:off x="3952" y="142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9729" name="Rectangle 97"/>
              <p:cNvSpPr>
                <a:spLocks noChangeArrowheads="1"/>
              </p:cNvSpPr>
              <p:nvPr/>
            </p:nvSpPr>
            <p:spPr bwMode="auto">
              <a:xfrm>
                <a:off x="3928" y="1429"/>
                <a:ext cx="59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  <p:sp>
            <p:nvSpPr>
              <p:cNvPr id="69730" name="Rectangle 98"/>
              <p:cNvSpPr>
                <a:spLocks noChangeArrowheads="1"/>
              </p:cNvSpPr>
              <p:nvPr/>
            </p:nvSpPr>
            <p:spPr bwMode="auto">
              <a:xfrm>
                <a:off x="3906" y="1429"/>
                <a:ext cx="58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b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¢</a:t>
                </a:r>
                <a:endParaRPr lang="en-US" b="0"/>
              </a:p>
            </p:txBody>
          </p:sp>
        </p:grpSp>
        <p:sp>
          <p:nvSpPr>
            <p:cNvPr id="69731" name="Rectangle 99"/>
            <p:cNvSpPr>
              <a:spLocks noChangeArrowheads="1"/>
            </p:cNvSpPr>
            <p:nvPr/>
          </p:nvSpPr>
          <p:spPr bwMode="auto">
            <a:xfrm>
              <a:off x="4310" y="1395"/>
              <a:ext cx="85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1700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69732" name="Rectangle 100"/>
            <p:cNvSpPr>
              <a:spLocks noChangeArrowheads="1"/>
            </p:cNvSpPr>
            <p:nvPr/>
          </p:nvSpPr>
          <p:spPr bwMode="auto">
            <a:xfrm>
              <a:off x="4155" y="2158"/>
              <a:ext cx="694" cy="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200">
                  <a:solidFill>
                    <a:srgbClr val="000000"/>
                  </a:solidFill>
                </a:rPr>
                <a:t>Fig. 3.6</a:t>
              </a:r>
              <a:endParaRPr lang="en-US" b="0"/>
            </a:p>
          </p:txBody>
        </p:sp>
      </p:grpSp>
      <p:grpSp>
        <p:nvGrpSpPr>
          <p:cNvPr id="69742" name="Group 110"/>
          <p:cNvGrpSpPr>
            <a:grpSpLocks/>
          </p:cNvGrpSpPr>
          <p:nvPr/>
        </p:nvGrpSpPr>
        <p:grpSpPr bwMode="auto">
          <a:xfrm>
            <a:off x="0" y="4848225"/>
            <a:ext cx="4559300" cy="1004888"/>
            <a:chOff x="0" y="3054"/>
            <a:chExt cx="2872" cy="633"/>
          </a:xfrm>
        </p:grpSpPr>
        <p:sp>
          <p:nvSpPr>
            <p:cNvPr id="69733" name="Rectangle 101"/>
            <p:cNvSpPr>
              <a:spLocks noChangeArrowheads="1"/>
            </p:cNvSpPr>
            <p:nvPr/>
          </p:nvSpPr>
          <p:spPr bwMode="auto">
            <a:xfrm>
              <a:off x="0" y="3216"/>
              <a:ext cx="161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		  (3)</a:t>
              </a:r>
            </a:p>
          </p:txBody>
        </p:sp>
        <p:graphicFrame>
          <p:nvGraphicFramePr>
            <p:cNvPr id="69735" name="Object 103"/>
            <p:cNvGraphicFramePr>
              <a:graphicFrameLocks noChangeAspect="1"/>
            </p:cNvGraphicFramePr>
            <p:nvPr/>
          </p:nvGraphicFramePr>
          <p:xfrm>
            <a:off x="1604" y="3054"/>
            <a:ext cx="1268" cy="6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521" name="Equation" r:id="rId10" imgW="812520" imgH="406080" progId="Equation.3">
                    <p:embed/>
                  </p:oleObj>
                </mc:Choice>
                <mc:Fallback>
                  <p:oleObj name="Equation" r:id="rId10" imgW="812520" imgH="4060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04" y="3054"/>
                          <a:ext cx="1268" cy="6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740" name="Group 108"/>
          <p:cNvGrpSpPr>
            <a:grpSpLocks/>
          </p:cNvGrpSpPr>
          <p:nvPr/>
        </p:nvGrpSpPr>
        <p:grpSpPr bwMode="auto">
          <a:xfrm>
            <a:off x="0" y="5867400"/>
            <a:ext cx="5000625" cy="704850"/>
            <a:chOff x="0" y="3696"/>
            <a:chExt cx="3150" cy="444"/>
          </a:xfrm>
        </p:grpSpPr>
        <p:sp>
          <p:nvSpPr>
            <p:cNvPr id="69734" name="Rectangle 102"/>
            <p:cNvSpPr>
              <a:spLocks noChangeArrowheads="1"/>
            </p:cNvSpPr>
            <p:nvPr/>
          </p:nvSpPr>
          <p:spPr bwMode="auto">
            <a:xfrm>
              <a:off x="0" y="3696"/>
              <a:ext cx="1614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	  (4)</a:t>
              </a:r>
            </a:p>
          </p:txBody>
        </p:sp>
        <p:graphicFrame>
          <p:nvGraphicFramePr>
            <p:cNvPr id="69736" name="Object 104"/>
            <p:cNvGraphicFramePr>
              <a:graphicFrameLocks noChangeAspect="1"/>
            </p:cNvGraphicFramePr>
            <p:nvPr/>
          </p:nvGraphicFramePr>
          <p:xfrm>
            <a:off x="1584" y="3744"/>
            <a:ext cx="1566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3522" name="Equation" r:id="rId12" imgW="1002960" imgH="253800" progId="Equation.3">
                    <p:embed/>
                  </p:oleObj>
                </mc:Choice>
                <mc:Fallback>
                  <p:oleObj name="Equation" r:id="rId12" imgW="10029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4" y="3744"/>
                          <a:ext cx="1566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3" name="Group 1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5" name="Group 1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29" name="Rectangle 1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0" name="Rectangle 1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1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17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73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7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74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7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8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2617993" y="257176"/>
            <a:ext cx="3667125" cy="609600"/>
            <a:chOff x="0" y="364"/>
            <a:chExt cx="2310" cy="384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0" y="364"/>
              <a:ext cx="1697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sz="2800">
                  <a:solidFill>
                    <a:srgbClr val="000000"/>
                  </a:solidFill>
                </a:rPr>
                <a:t>	Solution to</a:t>
              </a:r>
            </a:p>
          </p:txBody>
        </p:sp>
        <p:graphicFrame>
          <p:nvGraphicFramePr>
            <p:cNvPr id="82947" name="Object 3"/>
            <p:cNvGraphicFramePr>
              <a:graphicFrameLocks noChangeAspect="1"/>
            </p:cNvGraphicFramePr>
            <p:nvPr/>
          </p:nvGraphicFramePr>
          <p:xfrm>
            <a:off x="1632" y="432"/>
            <a:ext cx="678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4530" name="Equation" r:id="rId4" imgW="444240" imgH="203040" progId="Equation.3">
                    <p:embed/>
                  </p:oleObj>
                </mc:Choice>
                <mc:Fallback>
                  <p:oleObj name="Equation" r:id="rId4" imgW="44424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432"/>
                          <a:ext cx="678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974" name="Group 30"/>
          <p:cNvGrpSpPr>
            <a:grpSpLocks/>
          </p:cNvGrpSpPr>
          <p:nvPr/>
        </p:nvGrpSpPr>
        <p:grpSpPr bwMode="auto">
          <a:xfrm>
            <a:off x="685045" y="1640609"/>
            <a:ext cx="7267201" cy="3090482"/>
            <a:chOff x="653" y="740"/>
            <a:chExt cx="4013" cy="1734"/>
          </a:xfrm>
        </p:grpSpPr>
        <p:graphicFrame>
          <p:nvGraphicFramePr>
            <p:cNvPr id="82948" name="Object 4"/>
            <p:cNvGraphicFramePr>
              <a:graphicFrameLocks noChangeAspect="1"/>
            </p:cNvGraphicFramePr>
            <p:nvPr/>
          </p:nvGraphicFramePr>
          <p:xfrm>
            <a:off x="653" y="740"/>
            <a:ext cx="1899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4531" name="Equation" r:id="rId6" imgW="1244520" imgH="228600" progId="Equation.3">
                    <p:embed/>
                  </p:oleObj>
                </mc:Choice>
                <mc:Fallback>
                  <p:oleObj name="Equation" r:id="rId6" imgW="124452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3" y="740"/>
                          <a:ext cx="1899" cy="3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49" name="Object 5"/>
            <p:cNvGraphicFramePr>
              <a:graphicFrameLocks noChangeAspect="1"/>
            </p:cNvGraphicFramePr>
            <p:nvPr/>
          </p:nvGraphicFramePr>
          <p:xfrm>
            <a:off x="1315" y="1162"/>
            <a:ext cx="3351" cy="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4532" name="Equation" r:id="rId8" imgW="2197080" imgH="419040" progId="Equation.3">
                    <p:embed/>
                  </p:oleObj>
                </mc:Choice>
                <mc:Fallback>
                  <p:oleObj name="Equation" r:id="rId8" imgW="2197080" imgH="419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5" y="1162"/>
                          <a:ext cx="3351" cy="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972" name="Object 28"/>
            <p:cNvGraphicFramePr>
              <a:graphicFrameLocks noChangeAspect="1"/>
            </p:cNvGraphicFramePr>
            <p:nvPr/>
          </p:nvGraphicFramePr>
          <p:xfrm>
            <a:off x="1527" y="1815"/>
            <a:ext cx="1996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4533" name="Equation" r:id="rId10" imgW="1307880" imgH="431640" progId="Equation.3">
                    <p:embed/>
                  </p:oleObj>
                </mc:Choice>
                <mc:Fallback>
                  <p:oleObj name="Equation" r:id="rId10" imgW="130788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7" y="1815"/>
                          <a:ext cx="1996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3" name="Group 4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5" name="Group 4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9" name="Rectangle 4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4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1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Rectangle 4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486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1143213" y="374650"/>
            <a:ext cx="74453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dirty="0" smtClean="0">
                <a:solidFill>
                  <a:schemeClr val="accent2"/>
                </a:solidFill>
              </a:rPr>
              <a:t> The Solution</a:t>
            </a:r>
            <a:endParaRPr lang="en-US" sz="2600" dirty="0">
              <a:solidFill>
                <a:schemeClr val="accent2"/>
              </a:solidFill>
            </a:endParaRPr>
          </a:p>
        </p:txBody>
      </p:sp>
      <p:graphicFrame>
        <p:nvGraphicFramePr>
          <p:cNvPr id="706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834840"/>
              </p:ext>
            </p:extLst>
          </p:nvPr>
        </p:nvGraphicFramePr>
        <p:xfrm>
          <a:off x="2098545" y="1317463"/>
          <a:ext cx="3444875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45" name="Equation" r:id="rId4" imgW="1422360" imgH="203040" progId="Equation.3">
                  <p:embed/>
                </p:oleObj>
              </mc:Choice>
              <mc:Fallback>
                <p:oleObj name="Equation" r:id="rId4" imgW="142236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8545" y="1317463"/>
                        <a:ext cx="3444875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9" name="Rectangle 13"/>
          <p:cNvSpPr>
            <a:spLocks noChangeArrowheads="1"/>
          </p:cNvSpPr>
          <p:nvPr/>
        </p:nvSpPr>
        <p:spPr bwMode="auto">
          <a:xfrm>
            <a:off x="428252" y="3401673"/>
            <a:ext cx="4469493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Split </a:t>
            </a:r>
            <a:r>
              <a:rPr lang="en-US" sz="2600" dirty="0" smtClean="0">
                <a:solidFill>
                  <a:srgbClr val="000000"/>
                </a:solidFill>
              </a:rPr>
              <a:t>above equation: </a:t>
            </a:r>
            <a:r>
              <a:rPr lang="en-US" sz="2600" dirty="0">
                <a:solidFill>
                  <a:srgbClr val="000000"/>
                </a:solidFill>
              </a:rPr>
              <a:t>Let</a:t>
            </a:r>
          </a:p>
        </p:txBody>
      </p:sp>
      <p:graphicFrame>
        <p:nvGraphicFramePr>
          <p:cNvPr id="7067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855822"/>
              </p:ext>
            </p:extLst>
          </p:nvPr>
        </p:nvGraphicFramePr>
        <p:xfrm>
          <a:off x="2683943" y="4230650"/>
          <a:ext cx="3536950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46" name="Equation" r:id="rId6" imgW="1460160" imgH="457200" progId="Equation.3">
                  <p:embed/>
                </p:oleObj>
              </mc:Choice>
              <mc:Fallback>
                <p:oleObj name="Equation" r:id="rId6" imgW="14601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3943" y="4230650"/>
                        <a:ext cx="3536950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4" name="Rectangle 18"/>
          <p:cNvSpPr>
            <a:spLocks noChangeArrowheads="1"/>
          </p:cNvSpPr>
          <p:nvPr/>
        </p:nvSpPr>
        <p:spPr bwMode="auto">
          <a:xfrm>
            <a:off x="0" y="1219200"/>
            <a:ext cx="1684338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2" eaLnBrk="0" hangingPunct="0">
              <a:lnSpc>
                <a:spcPct val="115000"/>
              </a:lnSpc>
              <a:spcBef>
                <a:spcPct val="50000"/>
              </a:spcBef>
            </a:pPr>
            <a:r>
              <a:rPr lang="en-US" sz="2600">
                <a:solidFill>
                  <a:srgbClr val="000000"/>
                </a:solidFill>
              </a:rPr>
              <a:t>Let:</a:t>
            </a:r>
          </a:p>
        </p:txBody>
      </p:sp>
      <p:sp>
        <p:nvSpPr>
          <p:cNvPr id="70676" name="Rectangle 20"/>
          <p:cNvSpPr>
            <a:spLocks noChangeArrowheads="1"/>
          </p:cNvSpPr>
          <p:nvPr/>
        </p:nvSpPr>
        <p:spPr bwMode="auto">
          <a:xfrm>
            <a:off x="2198688" y="2933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7067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807323"/>
              </p:ext>
            </p:extLst>
          </p:nvPr>
        </p:nvGraphicFramePr>
        <p:xfrm>
          <a:off x="1637968" y="2095375"/>
          <a:ext cx="5257800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547" r:id="rId8" imgW="4749800" imgH="990600" progId="Equation.3">
                  <p:embed/>
                </p:oleObj>
              </mc:Choice>
              <mc:Fallback>
                <p:oleObj r:id="rId8" imgW="47498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7968" y="2095375"/>
                        <a:ext cx="5257800" cy="1096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573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67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06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0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70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9" grpId="0" autoUpdateAnimBg="0"/>
      <p:bldP spid="70674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44E9B-97C9-472D-8B5E-6681945C416B}" type="slidenum">
              <a:rPr lang="en-US"/>
              <a:pPr/>
              <a:t>55</a:t>
            </a:fld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220431" y="1462585"/>
            <a:ext cx="2508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Therefore</a:t>
            </a:r>
          </a:p>
        </p:txBody>
      </p:sp>
      <p:sp>
        <p:nvSpPr>
          <p:cNvPr id="71695" name="Rectangle 15"/>
          <p:cNvSpPr>
            <a:spLocks noChangeArrowheads="1"/>
          </p:cNvSpPr>
          <p:nvPr/>
        </p:nvSpPr>
        <p:spPr bwMode="auto">
          <a:xfrm>
            <a:off x="0" y="2751931"/>
            <a:ext cx="9144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</a:t>
            </a:r>
            <a:r>
              <a:rPr lang="en-US" sz="3200">
                <a:solidFill>
                  <a:srgbClr val="000000"/>
                </a:solidFill>
                <a:cs typeface="Times New Roman" panose="02020603050405020304" pitchFamily="18" charset="0"/>
              </a:rPr>
              <a:t>• </a:t>
            </a:r>
            <a:r>
              <a:rPr lang="en-US" sz="2600">
                <a:solidFill>
                  <a:srgbClr val="000000"/>
                </a:solidFill>
              </a:rPr>
              <a:t>Guideline for splitting PDE and BC:</a:t>
            </a:r>
          </a:p>
        </p:txBody>
      </p:sp>
      <p:grpSp>
        <p:nvGrpSpPr>
          <p:cNvPr id="71734" name="Group 54"/>
          <p:cNvGrpSpPr>
            <a:grpSpLocks/>
          </p:cNvGrpSpPr>
          <p:nvPr/>
        </p:nvGrpSpPr>
        <p:grpSpPr bwMode="auto">
          <a:xfrm>
            <a:off x="719811" y="3667112"/>
            <a:ext cx="7791451" cy="1246188"/>
            <a:chOff x="480" y="3151"/>
            <a:chExt cx="4908" cy="785"/>
          </a:xfrm>
        </p:grpSpPr>
        <p:grpSp>
          <p:nvGrpSpPr>
            <p:cNvPr id="71703" name="Group 23"/>
            <p:cNvGrpSpPr>
              <a:grpSpLocks/>
            </p:cNvGrpSpPr>
            <p:nvPr/>
          </p:nvGrpSpPr>
          <p:grpSpPr bwMode="auto">
            <a:xfrm>
              <a:off x="480" y="3151"/>
              <a:ext cx="4908" cy="785"/>
              <a:chOff x="1075" y="2141"/>
              <a:chExt cx="3652" cy="567"/>
            </a:xfrm>
          </p:grpSpPr>
          <p:grpSp>
            <p:nvGrpSpPr>
              <p:cNvPr id="71704" name="Group 24"/>
              <p:cNvGrpSpPr>
                <a:grpSpLocks/>
              </p:cNvGrpSpPr>
              <p:nvPr/>
            </p:nvGrpSpPr>
            <p:grpSpPr bwMode="auto">
              <a:xfrm>
                <a:off x="1075" y="2141"/>
                <a:ext cx="3652" cy="567"/>
                <a:chOff x="1075" y="2141"/>
                <a:chExt cx="3652" cy="567"/>
              </a:xfrm>
            </p:grpSpPr>
            <p:sp>
              <p:nvSpPr>
                <p:cNvPr id="71705" name="Rectangle 25"/>
                <p:cNvSpPr>
                  <a:spLocks noChangeArrowheads="1"/>
                </p:cNvSpPr>
                <p:nvPr/>
              </p:nvSpPr>
              <p:spPr bwMode="auto">
                <a:xfrm>
                  <a:off x="1157" y="2141"/>
                  <a:ext cx="3570" cy="518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71706" name="Rectangle 26"/>
                <p:cNvSpPr>
                  <a:spLocks noChangeArrowheads="1"/>
                </p:cNvSpPr>
                <p:nvPr/>
              </p:nvSpPr>
              <p:spPr bwMode="auto">
                <a:xfrm>
                  <a:off x="1075" y="2188"/>
                  <a:ext cx="3570" cy="518"/>
                </a:xfrm>
                <a:prstGeom prst="rect">
                  <a:avLst/>
                </a:prstGeom>
                <a:solidFill>
                  <a:srgbClr val="99CCFF"/>
                </a:solidFill>
                <a:ln w="0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71707" name="Rectangle 27"/>
                <p:cNvSpPr>
                  <a:spLocks noChangeArrowheads="1"/>
                </p:cNvSpPr>
                <p:nvPr/>
              </p:nvSpPr>
              <p:spPr bwMode="auto">
                <a:xfrm>
                  <a:off x="1075" y="2188"/>
                  <a:ext cx="3572" cy="520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71708" name="Rectangle 28"/>
                <p:cNvSpPr>
                  <a:spLocks noChangeArrowheads="1"/>
                </p:cNvSpPr>
                <p:nvPr/>
              </p:nvSpPr>
              <p:spPr bwMode="auto">
                <a:xfrm>
                  <a:off x="1075" y="2188"/>
                  <a:ext cx="3570" cy="518"/>
                </a:xfrm>
                <a:prstGeom prst="rect">
                  <a:avLst/>
                </a:prstGeom>
                <a:solidFill>
                  <a:srgbClr val="99CC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71709" name="Rectangle 29"/>
              <p:cNvSpPr>
                <a:spLocks noChangeArrowheads="1"/>
              </p:cNvSpPr>
              <p:nvPr/>
            </p:nvSpPr>
            <p:spPr bwMode="auto">
              <a:xfrm>
                <a:off x="1075" y="2188"/>
                <a:ext cx="3572" cy="520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71717" name="Rectangle 37"/>
            <p:cNvSpPr>
              <a:spLocks noChangeArrowheads="1"/>
            </p:cNvSpPr>
            <p:nvPr/>
          </p:nvSpPr>
          <p:spPr bwMode="auto">
            <a:xfrm>
              <a:off x="1016" y="3325"/>
              <a:ext cx="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 </a:t>
              </a:r>
              <a:endParaRPr lang="en-US" sz="2600" b="0"/>
            </a:p>
          </p:txBody>
        </p:sp>
        <p:sp>
          <p:nvSpPr>
            <p:cNvPr id="71718" name="Rectangle 38"/>
            <p:cNvSpPr>
              <a:spLocks noChangeArrowheads="1"/>
            </p:cNvSpPr>
            <p:nvPr/>
          </p:nvSpPr>
          <p:spPr bwMode="auto">
            <a:xfrm>
              <a:off x="1200" y="3312"/>
              <a:ext cx="408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should be governed by HPDE and three HBC.</a:t>
              </a:r>
              <a:endParaRPr lang="en-US" sz="2600" b="0"/>
            </a:p>
          </p:txBody>
        </p:sp>
        <p:sp>
          <p:nvSpPr>
            <p:cNvPr id="71719" name="Rectangle 39"/>
            <p:cNvSpPr>
              <a:spLocks noChangeArrowheads="1"/>
            </p:cNvSpPr>
            <p:nvPr/>
          </p:nvSpPr>
          <p:spPr bwMode="auto">
            <a:xfrm>
              <a:off x="576" y="3552"/>
              <a:ext cx="4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Let  </a:t>
              </a:r>
              <a:endParaRPr lang="en-US" sz="2600" b="0"/>
            </a:p>
          </p:txBody>
        </p:sp>
        <p:sp>
          <p:nvSpPr>
            <p:cNvPr id="71725" name="Rectangle 45"/>
            <p:cNvSpPr>
              <a:spLocks noChangeArrowheads="1"/>
            </p:cNvSpPr>
            <p:nvPr/>
          </p:nvSpPr>
          <p:spPr bwMode="auto">
            <a:xfrm>
              <a:off x="1296" y="3552"/>
              <a:ext cx="376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2600" dirty="0">
                  <a:solidFill>
                    <a:srgbClr val="000000"/>
                  </a:solidFill>
                </a:rPr>
                <a:t> take care of the NH terms in PDE and BC</a:t>
              </a:r>
              <a:endParaRPr lang="en-US" sz="2600" b="0" dirty="0"/>
            </a:p>
          </p:txBody>
        </p:sp>
        <p:graphicFrame>
          <p:nvGraphicFramePr>
            <p:cNvPr id="71730" name="Object 50"/>
            <p:cNvGraphicFramePr>
              <a:graphicFrameLocks noChangeAspect="1"/>
            </p:cNvGraphicFramePr>
            <p:nvPr/>
          </p:nvGraphicFramePr>
          <p:xfrm>
            <a:off x="912" y="3569"/>
            <a:ext cx="432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66" name="Equation" r:id="rId4" imgW="317160" imgH="203040" progId="Equation.3">
                    <p:embed/>
                  </p:oleObj>
                </mc:Choice>
                <mc:Fallback>
                  <p:oleObj name="Equation" r:id="rId4" imgW="317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3569"/>
                          <a:ext cx="432" cy="2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731" name="Object 51"/>
            <p:cNvGraphicFramePr>
              <a:graphicFrameLocks noChangeAspect="1"/>
            </p:cNvGraphicFramePr>
            <p:nvPr/>
          </p:nvGraphicFramePr>
          <p:xfrm>
            <a:off x="528" y="3306"/>
            <a:ext cx="672" cy="2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6567" name="Equation" r:id="rId6" imgW="469800" imgH="203040" progId="Equation.3">
                    <p:embed/>
                  </p:oleObj>
                </mc:Choice>
                <mc:Fallback>
                  <p:oleObj name="Equation" r:id="rId6" imgW="46980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" y="3306"/>
                          <a:ext cx="672" cy="2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1736" name="Rectangle 56"/>
          <p:cNvSpPr>
            <a:spLocks noChangeArrowheads="1"/>
          </p:cNvSpPr>
          <p:nvPr/>
        </p:nvSpPr>
        <p:spPr bwMode="auto">
          <a:xfrm>
            <a:off x="3665538" y="2933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71738" name="Rectangle 58"/>
          <p:cNvSpPr>
            <a:spLocks noChangeArrowheads="1"/>
          </p:cNvSpPr>
          <p:nvPr/>
        </p:nvSpPr>
        <p:spPr bwMode="auto">
          <a:xfrm>
            <a:off x="0" y="2933700"/>
            <a:ext cx="91440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600">
                <a:cs typeface="Times New Roman" panose="02020603050405020304" pitchFamily="18" charset="0"/>
              </a:rPr>
              <a:t>                        </a:t>
            </a:r>
            <a:endParaRPr lang="en-US" b="0"/>
          </a:p>
        </p:txBody>
      </p:sp>
      <p:graphicFrame>
        <p:nvGraphicFramePr>
          <p:cNvPr id="71737" name="Object 57"/>
          <p:cNvGraphicFramePr>
            <a:graphicFrameLocks noChangeAspect="1"/>
          </p:cNvGraphicFramePr>
          <p:nvPr>
            <p:extLst/>
          </p:nvPr>
        </p:nvGraphicFramePr>
        <p:xfrm>
          <a:off x="3167062" y="1282701"/>
          <a:ext cx="20574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6568" r:id="rId8" imgW="1816100" imgH="990600" progId="Equation.3">
                  <p:embed/>
                </p:oleObj>
              </mc:Choice>
              <mc:Fallback>
                <p:oleObj r:id="rId8" imgW="1816100" imgH="990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2" y="1282701"/>
                        <a:ext cx="2057400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0" name="Group 4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6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2" name="Group 5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5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8" name="Rectangle 1945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Rectangle 4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523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 autoUpdateAnimBg="0"/>
      <p:bldP spid="71695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EB09B-0936-4C05-9FEB-E32D082A664F}" type="slidenum">
              <a:rPr lang="en-US"/>
              <a:pPr/>
              <a:t>56</a:t>
            </a:fld>
            <a:endParaRPr lang="en-US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78088" y="1282914"/>
            <a:ext cx="20240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BC (1)</a:t>
            </a:r>
          </a:p>
        </p:txBody>
      </p:sp>
      <p:grpSp>
        <p:nvGrpSpPr>
          <p:cNvPr id="72726" name="Group 22"/>
          <p:cNvGrpSpPr>
            <a:grpSpLocks/>
          </p:cNvGrpSpPr>
          <p:nvPr/>
        </p:nvGrpSpPr>
        <p:grpSpPr bwMode="auto">
          <a:xfrm>
            <a:off x="3429000" y="1295400"/>
            <a:ext cx="5715000" cy="565150"/>
            <a:chOff x="2160" y="816"/>
            <a:chExt cx="3600" cy="356"/>
          </a:xfrm>
        </p:grpSpPr>
        <p:grpSp>
          <p:nvGrpSpPr>
            <p:cNvPr id="72719" name="Group 15"/>
            <p:cNvGrpSpPr>
              <a:grpSpLocks/>
            </p:cNvGrpSpPr>
            <p:nvPr/>
          </p:nvGrpSpPr>
          <p:grpSpPr bwMode="auto">
            <a:xfrm>
              <a:off x="2160" y="816"/>
              <a:ext cx="1452" cy="319"/>
              <a:chOff x="2208" y="816"/>
              <a:chExt cx="1452" cy="319"/>
            </a:xfrm>
          </p:grpSpPr>
          <p:graphicFrame>
            <p:nvGraphicFramePr>
              <p:cNvPr id="72710" name="Object 6"/>
              <p:cNvGraphicFramePr>
                <a:graphicFrameLocks noChangeAspect="1"/>
              </p:cNvGraphicFramePr>
              <p:nvPr/>
            </p:nvGraphicFramePr>
            <p:xfrm>
              <a:off x="2208" y="818"/>
              <a:ext cx="912" cy="31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07602" name="Equation" r:id="rId4" imgW="583920" imgH="203040" progId="Equation.3">
                      <p:embed/>
                    </p:oleObj>
                  </mc:Choice>
                  <mc:Fallback>
                    <p:oleObj name="Equation" r:id="rId4" imgW="58392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08" y="818"/>
                            <a:ext cx="912" cy="31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2711" name="Rectangle 7"/>
              <p:cNvSpPr>
                <a:spLocks noChangeArrowheads="1"/>
              </p:cNvSpPr>
              <p:nvPr/>
            </p:nvSpPr>
            <p:spPr bwMode="auto">
              <a:xfrm>
                <a:off x="3082" y="816"/>
                <a:ext cx="578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finite</a:t>
                </a:r>
              </a:p>
            </p:txBody>
          </p:sp>
        </p:grpSp>
        <p:sp>
          <p:nvSpPr>
            <p:cNvPr id="72714" name="Rectangle 10"/>
            <p:cNvSpPr>
              <a:spLocks noChangeArrowheads="1"/>
            </p:cNvSpPr>
            <p:nvPr/>
          </p:nvSpPr>
          <p:spPr bwMode="auto">
            <a:xfrm>
              <a:off x="4929" y="864"/>
              <a:ext cx="8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 dirty="0"/>
                <a:t>(c-1)      </a:t>
              </a:r>
            </a:p>
          </p:txBody>
        </p:sp>
      </p:grpSp>
      <p:sp>
        <p:nvSpPr>
          <p:cNvPr id="72717" name="Rectangle 13"/>
          <p:cNvSpPr>
            <a:spLocks noChangeArrowheads="1"/>
          </p:cNvSpPr>
          <p:nvPr/>
        </p:nvSpPr>
        <p:spPr bwMode="auto">
          <a:xfrm>
            <a:off x="355191" y="2429456"/>
            <a:ext cx="20240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BC (2)</a:t>
            </a:r>
          </a:p>
        </p:txBody>
      </p:sp>
      <p:grpSp>
        <p:nvGrpSpPr>
          <p:cNvPr id="72727" name="Group 23"/>
          <p:cNvGrpSpPr>
            <a:grpSpLocks/>
          </p:cNvGrpSpPr>
          <p:nvPr/>
        </p:nvGrpSpPr>
        <p:grpSpPr bwMode="auto">
          <a:xfrm>
            <a:off x="3352800" y="2438400"/>
            <a:ext cx="5791200" cy="628650"/>
            <a:chOff x="2112" y="1536"/>
            <a:chExt cx="3648" cy="396"/>
          </a:xfrm>
        </p:grpSpPr>
        <p:graphicFrame>
          <p:nvGraphicFramePr>
            <p:cNvPr id="72718" name="Object 14"/>
            <p:cNvGraphicFramePr>
              <a:graphicFrameLocks noChangeAspect="1"/>
            </p:cNvGraphicFramePr>
            <p:nvPr/>
          </p:nvGraphicFramePr>
          <p:xfrm>
            <a:off x="2112" y="1536"/>
            <a:ext cx="1605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7603" name="Equation" r:id="rId6" imgW="1028520" imgH="253800" progId="Equation.3">
                    <p:embed/>
                  </p:oleObj>
                </mc:Choice>
                <mc:Fallback>
                  <p:oleObj name="Equation" r:id="rId6" imgW="102852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1536"/>
                          <a:ext cx="1605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2720" name="Rectangle 16"/>
            <p:cNvSpPr>
              <a:spLocks noChangeArrowheads="1"/>
            </p:cNvSpPr>
            <p:nvPr/>
          </p:nvSpPr>
          <p:spPr bwMode="auto">
            <a:xfrm>
              <a:off x="4929" y="1584"/>
              <a:ext cx="8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(c-2)      </a:t>
              </a:r>
            </a:p>
          </p:txBody>
        </p:sp>
      </p:grpSp>
      <p:sp>
        <p:nvSpPr>
          <p:cNvPr id="72722" name="Rectangle 18"/>
          <p:cNvSpPr>
            <a:spLocks noChangeArrowheads="1"/>
          </p:cNvSpPr>
          <p:nvPr/>
        </p:nvSpPr>
        <p:spPr bwMode="auto">
          <a:xfrm>
            <a:off x="510704" y="3943054"/>
            <a:ext cx="20240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BC (3)</a:t>
            </a:r>
          </a:p>
        </p:txBody>
      </p:sp>
      <p:graphicFrame>
        <p:nvGraphicFramePr>
          <p:cNvPr id="72723" name="Object 19"/>
          <p:cNvGraphicFramePr>
            <a:graphicFrameLocks noChangeAspect="1"/>
          </p:cNvGraphicFramePr>
          <p:nvPr/>
        </p:nvGraphicFramePr>
        <p:xfrm>
          <a:off x="2895600" y="3733800"/>
          <a:ext cx="34290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04" name="Equation" r:id="rId8" imgW="1384200" imgH="406080" progId="Equation.3">
                  <p:embed/>
                </p:oleObj>
              </mc:Choice>
              <mc:Fallback>
                <p:oleObj name="Equation" r:id="rId8" imgW="13842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733800"/>
                        <a:ext cx="342900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24" name="Rectangle 20"/>
          <p:cNvSpPr>
            <a:spLocks noChangeArrowheads="1"/>
          </p:cNvSpPr>
          <p:nvPr/>
        </p:nvSpPr>
        <p:spPr bwMode="auto">
          <a:xfrm>
            <a:off x="0" y="4876800"/>
            <a:ext cx="1574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Let</a:t>
            </a:r>
          </a:p>
        </p:txBody>
      </p:sp>
      <p:grpSp>
        <p:nvGrpSpPr>
          <p:cNvPr id="72728" name="Group 24"/>
          <p:cNvGrpSpPr>
            <a:grpSpLocks/>
          </p:cNvGrpSpPr>
          <p:nvPr/>
        </p:nvGrpSpPr>
        <p:grpSpPr bwMode="auto">
          <a:xfrm>
            <a:off x="3581400" y="5257800"/>
            <a:ext cx="5562600" cy="1006475"/>
            <a:chOff x="2256" y="3312"/>
            <a:chExt cx="3504" cy="634"/>
          </a:xfrm>
        </p:grpSpPr>
        <p:sp>
          <p:nvSpPr>
            <p:cNvPr id="72721" name="Rectangle 17"/>
            <p:cNvSpPr>
              <a:spLocks noChangeArrowheads="1"/>
            </p:cNvSpPr>
            <p:nvPr/>
          </p:nvSpPr>
          <p:spPr bwMode="auto">
            <a:xfrm>
              <a:off x="4929" y="3456"/>
              <a:ext cx="8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(c-3)      </a:t>
              </a:r>
            </a:p>
          </p:txBody>
        </p:sp>
        <p:graphicFrame>
          <p:nvGraphicFramePr>
            <p:cNvPr id="72725" name="Object 21"/>
            <p:cNvGraphicFramePr>
              <a:graphicFrameLocks noChangeAspect="1"/>
            </p:cNvGraphicFramePr>
            <p:nvPr/>
          </p:nvGraphicFramePr>
          <p:xfrm>
            <a:off x="2256" y="3312"/>
            <a:ext cx="1308" cy="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7605" name="Equation" r:id="rId10" imgW="838080" imgH="406080" progId="Equation.3">
                    <p:embed/>
                  </p:oleObj>
                </mc:Choice>
                <mc:Fallback>
                  <p:oleObj name="Equation" r:id="rId10" imgW="838080" imgH="4060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56" y="3312"/>
                          <a:ext cx="1308" cy="6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978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0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autoUpdateAnimBg="0"/>
      <p:bldP spid="72717" grpId="0" autoUpdateAnimBg="0"/>
      <p:bldP spid="72722" grpId="0" autoUpdateAnimBg="0"/>
      <p:bldP spid="72724" grpId="0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2CB07-8F6E-46E7-8281-E1C070552C1D}" type="slidenum">
              <a:rPr lang="en-US"/>
              <a:pPr/>
              <a:t>57</a:t>
            </a:fld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228600" y="1187200"/>
            <a:ext cx="18161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	Thus</a:t>
            </a:r>
          </a:p>
        </p:txBody>
      </p:sp>
      <p:grpSp>
        <p:nvGrpSpPr>
          <p:cNvPr id="73751" name="Group 23"/>
          <p:cNvGrpSpPr>
            <a:grpSpLocks/>
          </p:cNvGrpSpPr>
          <p:nvPr/>
        </p:nvGrpSpPr>
        <p:grpSpPr bwMode="auto">
          <a:xfrm>
            <a:off x="3509962" y="1317624"/>
            <a:ext cx="5497512" cy="1006475"/>
            <a:chOff x="2321" y="624"/>
            <a:chExt cx="3463" cy="634"/>
          </a:xfrm>
        </p:grpSpPr>
        <p:graphicFrame>
          <p:nvGraphicFramePr>
            <p:cNvPr id="73730" name="Object 2"/>
            <p:cNvGraphicFramePr>
              <a:graphicFrameLocks noChangeAspect="1"/>
            </p:cNvGraphicFramePr>
            <p:nvPr/>
          </p:nvGraphicFramePr>
          <p:xfrm>
            <a:off x="2321" y="624"/>
            <a:ext cx="1070" cy="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630" name="Equation" r:id="rId4" imgW="685800" imgH="406080" progId="Equation.3">
                    <p:embed/>
                  </p:oleObj>
                </mc:Choice>
                <mc:Fallback>
                  <p:oleObj name="Equation" r:id="rId4" imgW="685800" imgH="4060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1" y="624"/>
                          <a:ext cx="1070" cy="6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33" name="Rectangle 5"/>
            <p:cNvSpPr>
              <a:spLocks noChangeArrowheads="1"/>
            </p:cNvSpPr>
            <p:nvPr/>
          </p:nvSpPr>
          <p:spPr bwMode="auto">
            <a:xfrm>
              <a:off x="4929" y="768"/>
              <a:ext cx="85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(d-1)      </a:t>
              </a:r>
            </a:p>
          </p:txBody>
        </p:sp>
      </p:grpSp>
      <p:sp>
        <p:nvSpPr>
          <p:cNvPr id="73740" name="Rectangle 12"/>
          <p:cNvSpPr>
            <a:spLocks noChangeArrowheads="1"/>
          </p:cNvSpPr>
          <p:nvPr/>
        </p:nvSpPr>
        <p:spPr bwMode="auto">
          <a:xfrm>
            <a:off x="0" y="2133600"/>
            <a:ext cx="20240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BC (4)</a:t>
            </a:r>
          </a:p>
        </p:txBody>
      </p:sp>
      <p:graphicFrame>
        <p:nvGraphicFramePr>
          <p:cNvPr id="73742" name="Object 14"/>
          <p:cNvGraphicFramePr>
            <a:graphicFrameLocks noChangeAspect="1"/>
          </p:cNvGraphicFramePr>
          <p:nvPr/>
        </p:nvGraphicFramePr>
        <p:xfrm>
          <a:off x="2849563" y="2590800"/>
          <a:ext cx="3554412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31" name="Equation" r:id="rId6" imgW="1434960" imgH="253800" progId="Equation.3">
                  <p:embed/>
                </p:oleObj>
              </mc:Choice>
              <mc:Fallback>
                <p:oleObj name="Equation" r:id="rId6" imgW="14349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2590800"/>
                        <a:ext cx="3554412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4" name="Rectangle 16"/>
          <p:cNvSpPr>
            <a:spLocks noChangeArrowheads="1"/>
          </p:cNvSpPr>
          <p:nvPr/>
        </p:nvSpPr>
        <p:spPr bwMode="auto">
          <a:xfrm>
            <a:off x="0" y="3276600"/>
            <a:ext cx="1574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Let</a:t>
            </a:r>
          </a:p>
        </p:txBody>
      </p:sp>
      <p:grpSp>
        <p:nvGrpSpPr>
          <p:cNvPr id="73752" name="Group 24"/>
          <p:cNvGrpSpPr>
            <a:grpSpLocks/>
          </p:cNvGrpSpPr>
          <p:nvPr/>
        </p:nvGrpSpPr>
        <p:grpSpPr bwMode="auto">
          <a:xfrm>
            <a:off x="3838575" y="3657600"/>
            <a:ext cx="5305425" cy="565150"/>
            <a:chOff x="2418" y="2304"/>
            <a:chExt cx="3342" cy="356"/>
          </a:xfrm>
        </p:grpSpPr>
        <p:sp>
          <p:nvSpPr>
            <p:cNvPr id="73743" name="Rectangle 15"/>
            <p:cNvSpPr>
              <a:spLocks noChangeArrowheads="1"/>
            </p:cNvSpPr>
            <p:nvPr/>
          </p:nvSpPr>
          <p:spPr bwMode="auto">
            <a:xfrm>
              <a:off x="4929" y="2304"/>
              <a:ext cx="8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(c-4)      </a:t>
              </a:r>
            </a:p>
          </p:txBody>
        </p:sp>
        <p:graphicFrame>
          <p:nvGraphicFramePr>
            <p:cNvPr id="73745" name="Object 17"/>
            <p:cNvGraphicFramePr>
              <a:graphicFrameLocks noChangeAspect="1"/>
            </p:cNvGraphicFramePr>
            <p:nvPr/>
          </p:nvGraphicFramePr>
          <p:xfrm>
            <a:off x="2418" y="2343"/>
            <a:ext cx="1050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632" name="Equation" r:id="rId8" imgW="672840" imgH="203040" progId="Equation.3">
                    <p:embed/>
                  </p:oleObj>
                </mc:Choice>
                <mc:Fallback>
                  <p:oleObj name="Equation" r:id="rId8" imgW="67284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8" y="2343"/>
                          <a:ext cx="1050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3746" name="Rectangle 18"/>
          <p:cNvSpPr>
            <a:spLocks noChangeArrowheads="1"/>
          </p:cNvSpPr>
          <p:nvPr/>
        </p:nvSpPr>
        <p:spPr bwMode="auto">
          <a:xfrm>
            <a:off x="0" y="4343400"/>
            <a:ext cx="18161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Thus</a:t>
            </a:r>
          </a:p>
        </p:txBody>
      </p:sp>
      <p:grpSp>
        <p:nvGrpSpPr>
          <p:cNvPr id="73753" name="Group 25"/>
          <p:cNvGrpSpPr>
            <a:grpSpLocks/>
          </p:cNvGrpSpPr>
          <p:nvPr/>
        </p:nvGrpSpPr>
        <p:grpSpPr bwMode="auto">
          <a:xfrm>
            <a:off x="3648075" y="4800600"/>
            <a:ext cx="5495925" cy="628650"/>
            <a:chOff x="2298" y="3024"/>
            <a:chExt cx="3462" cy="396"/>
          </a:xfrm>
        </p:grpSpPr>
        <p:graphicFrame>
          <p:nvGraphicFramePr>
            <p:cNvPr id="73747" name="Object 19"/>
            <p:cNvGraphicFramePr>
              <a:graphicFrameLocks noChangeAspect="1"/>
            </p:cNvGraphicFramePr>
            <p:nvPr/>
          </p:nvGraphicFramePr>
          <p:xfrm>
            <a:off x="2298" y="3024"/>
            <a:ext cx="1387" cy="3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633" name="Equation" r:id="rId10" imgW="888840" imgH="253800" progId="Equation.3">
                    <p:embed/>
                  </p:oleObj>
                </mc:Choice>
                <mc:Fallback>
                  <p:oleObj name="Equation" r:id="rId10" imgW="8888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8" y="3024"/>
                          <a:ext cx="1387" cy="3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3749" name="Rectangle 21"/>
            <p:cNvSpPr>
              <a:spLocks noChangeArrowheads="1"/>
            </p:cNvSpPr>
            <p:nvPr/>
          </p:nvSpPr>
          <p:spPr bwMode="auto">
            <a:xfrm>
              <a:off x="4905" y="3024"/>
              <a:ext cx="85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(d-2)      </a:t>
              </a:r>
            </a:p>
          </p:txBody>
        </p:sp>
      </p:grpSp>
      <p:sp>
        <p:nvSpPr>
          <p:cNvPr id="73750" name="Rectangle 22"/>
          <p:cNvSpPr>
            <a:spLocks noChangeArrowheads="1"/>
          </p:cNvSpPr>
          <p:nvPr/>
        </p:nvSpPr>
        <p:spPr bwMode="auto">
          <a:xfrm>
            <a:off x="0" y="5638800"/>
            <a:ext cx="31178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Solution to (d)</a:t>
            </a:r>
          </a:p>
        </p:txBody>
      </p:sp>
      <p:grpSp>
        <p:nvGrpSpPr>
          <p:cNvPr id="3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87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375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  <p:bldP spid="73740" grpId="0" autoUpdateAnimBg="0"/>
      <p:bldP spid="73744" grpId="0" autoUpdateAnimBg="0"/>
      <p:bldP spid="73746" grpId="0" autoUpdateAnimBg="0"/>
      <p:bldP spid="73750" grpId="0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8A4ED-33CB-4DF0-9885-B8A9F45D8D6D}" type="slidenum">
              <a:rPr lang="en-US"/>
              <a:pPr/>
              <a:t>58</a:t>
            </a:fld>
            <a:endParaRPr lang="en-US"/>
          </a:p>
        </p:txBody>
      </p:sp>
      <p:grpSp>
        <p:nvGrpSpPr>
          <p:cNvPr id="74769" name="Group 17"/>
          <p:cNvGrpSpPr>
            <a:grpSpLocks/>
          </p:cNvGrpSpPr>
          <p:nvPr/>
        </p:nvGrpSpPr>
        <p:grpSpPr bwMode="auto">
          <a:xfrm>
            <a:off x="2074862" y="1078860"/>
            <a:ext cx="6265862" cy="974725"/>
            <a:chOff x="1813" y="371"/>
            <a:chExt cx="3947" cy="614"/>
          </a:xfrm>
        </p:grpSpPr>
        <p:graphicFrame>
          <p:nvGraphicFramePr>
            <p:cNvPr id="74755" name="Object 3"/>
            <p:cNvGraphicFramePr>
              <a:graphicFrameLocks noChangeAspect="1"/>
            </p:cNvGraphicFramePr>
            <p:nvPr/>
          </p:nvGraphicFramePr>
          <p:xfrm>
            <a:off x="1813" y="371"/>
            <a:ext cx="2358" cy="6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54" name="Equation" r:id="rId4" imgW="1511280" imgH="393480" progId="Equation.3">
                    <p:embed/>
                  </p:oleObj>
                </mc:Choice>
                <mc:Fallback>
                  <p:oleObj name="Equation" r:id="rId4" imgW="1511280" imgH="393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13" y="371"/>
                          <a:ext cx="2358" cy="6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56" name="Rectangle 4"/>
            <p:cNvSpPr>
              <a:spLocks noChangeArrowheads="1"/>
            </p:cNvSpPr>
            <p:nvPr/>
          </p:nvSpPr>
          <p:spPr bwMode="auto">
            <a:xfrm>
              <a:off x="5102" y="528"/>
              <a:ext cx="65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(e)      </a:t>
              </a:r>
            </a:p>
          </p:txBody>
        </p:sp>
      </p:grp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4549" y="2085761"/>
            <a:ext cx="66214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2600" dirty="0">
                <a:solidFill>
                  <a:srgbClr val="000000"/>
                </a:solidFill>
              </a:rPr>
              <a:t>	     </a:t>
            </a:r>
            <a:r>
              <a:rPr lang="en-US" sz="3200" dirty="0">
                <a:solidFill>
                  <a:schemeClr val="accent2"/>
                </a:solidFill>
              </a:rPr>
              <a:t>(</a:t>
            </a:r>
            <a:r>
              <a:rPr lang="en-US" sz="3200" dirty="0" err="1">
                <a:solidFill>
                  <a:schemeClr val="accent2"/>
                </a:solidFill>
              </a:rPr>
              <a:t>i</a:t>
            </a:r>
            <a:r>
              <a:rPr lang="en-US" sz="3200" dirty="0">
                <a:solidFill>
                  <a:schemeClr val="accent2"/>
                </a:solidFill>
              </a:rPr>
              <a:t>) Assumed Product Solution</a:t>
            </a:r>
            <a:endParaRPr lang="en-US" sz="3200" dirty="0">
              <a:solidFill>
                <a:srgbClr val="000000"/>
              </a:solidFill>
            </a:endParaRPr>
          </a:p>
        </p:txBody>
      </p:sp>
      <p:grpSp>
        <p:nvGrpSpPr>
          <p:cNvPr id="74770" name="Group 18"/>
          <p:cNvGrpSpPr>
            <a:grpSpLocks/>
          </p:cNvGrpSpPr>
          <p:nvPr/>
        </p:nvGrpSpPr>
        <p:grpSpPr bwMode="auto">
          <a:xfrm>
            <a:off x="3133725" y="2787650"/>
            <a:ext cx="6010275" cy="565150"/>
            <a:chOff x="1974" y="1536"/>
            <a:chExt cx="3786" cy="356"/>
          </a:xfrm>
        </p:grpSpPr>
        <p:graphicFrame>
          <p:nvGraphicFramePr>
            <p:cNvPr id="74760" name="Object 8"/>
            <p:cNvGraphicFramePr>
              <a:graphicFrameLocks noChangeAspect="1"/>
            </p:cNvGraphicFramePr>
            <p:nvPr/>
          </p:nvGraphicFramePr>
          <p:xfrm>
            <a:off x="1974" y="1575"/>
            <a:ext cx="1882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55" name="Equation" r:id="rId6" imgW="1206360" imgH="203040" progId="Equation.3">
                    <p:embed/>
                  </p:oleObj>
                </mc:Choice>
                <mc:Fallback>
                  <p:oleObj name="Equation" r:id="rId6" imgW="12063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4" y="1575"/>
                          <a:ext cx="1882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62" name="Rectangle 10"/>
            <p:cNvSpPr>
              <a:spLocks noChangeArrowheads="1"/>
            </p:cNvSpPr>
            <p:nvPr/>
          </p:nvSpPr>
          <p:spPr bwMode="auto">
            <a:xfrm>
              <a:off x="5125" y="1536"/>
              <a:ext cx="63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(f)      </a:t>
              </a:r>
            </a:p>
          </p:txBody>
        </p:sp>
      </p:grpSp>
      <p:sp>
        <p:nvSpPr>
          <p:cNvPr id="74763" name="Rectangle 11"/>
          <p:cNvSpPr>
            <a:spLocks noChangeArrowheads="1"/>
          </p:cNvSpPr>
          <p:nvPr/>
        </p:nvSpPr>
        <p:spPr bwMode="auto">
          <a:xfrm>
            <a:off x="0" y="3549650"/>
            <a:ext cx="552608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(f) into (c), separating variables</a:t>
            </a:r>
          </a:p>
        </p:txBody>
      </p:sp>
      <p:grpSp>
        <p:nvGrpSpPr>
          <p:cNvPr id="74771" name="Group 19"/>
          <p:cNvGrpSpPr>
            <a:grpSpLocks/>
          </p:cNvGrpSpPr>
          <p:nvPr/>
        </p:nvGrpSpPr>
        <p:grpSpPr bwMode="auto">
          <a:xfrm>
            <a:off x="3048000" y="4057650"/>
            <a:ext cx="5824537" cy="1200150"/>
            <a:chOff x="2079" y="2467"/>
            <a:chExt cx="3669" cy="756"/>
          </a:xfrm>
        </p:grpSpPr>
        <p:sp>
          <p:nvSpPr>
            <p:cNvPr id="74765" name="Rectangle 13"/>
            <p:cNvSpPr>
              <a:spLocks noChangeArrowheads="1"/>
            </p:cNvSpPr>
            <p:nvPr/>
          </p:nvSpPr>
          <p:spPr bwMode="auto">
            <a:xfrm>
              <a:off x="5078" y="2688"/>
              <a:ext cx="670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(g)      </a:t>
              </a:r>
            </a:p>
          </p:txBody>
        </p:sp>
        <p:graphicFrame>
          <p:nvGraphicFramePr>
            <p:cNvPr id="74766" name="Object 14"/>
            <p:cNvGraphicFramePr>
              <a:graphicFrameLocks noChangeAspect="1"/>
            </p:cNvGraphicFramePr>
            <p:nvPr/>
          </p:nvGraphicFramePr>
          <p:xfrm>
            <a:off x="2079" y="2467"/>
            <a:ext cx="1744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56" name="Equation" r:id="rId8" imgW="1143000" imgH="495000" progId="Equation.3">
                    <p:embed/>
                  </p:oleObj>
                </mc:Choice>
                <mc:Fallback>
                  <p:oleObj name="Equation" r:id="rId8" imgW="114300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9" y="2467"/>
                          <a:ext cx="1744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4773" name="Group 21"/>
          <p:cNvGrpSpPr>
            <a:grpSpLocks/>
          </p:cNvGrpSpPr>
          <p:nvPr/>
        </p:nvGrpSpPr>
        <p:grpSpPr bwMode="auto">
          <a:xfrm>
            <a:off x="1905000" y="5429250"/>
            <a:ext cx="7029450" cy="1200150"/>
            <a:chOff x="1344" y="3264"/>
            <a:chExt cx="4428" cy="756"/>
          </a:xfrm>
        </p:grpSpPr>
        <p:graphicFrame>
          <p:nvGraphicFramePr>
            <p:cNvPr id="74767" name="Object 15"/>
            <p:cNvGraphicFramePr>
              <a:graphicFrameLocks noChangeAspect="1"/>
            </p:cNvGraphicFramePr>
            <p:nvPr/>
          </p:nvGraphicFramePr>
          <p:xfrm>
            <a:off x="1344" y="3264"/>
            <a:ext cx="3100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9657" name="Equation" r:id="rId10" imgW="2031840" imgH="495000" progId="Equation.3">
                    <p:embed/>
                  </p:oleObj>
                </mc:Choice>
                <mc:Fallback>
                  <p:oleObj name="Equation" r:id="rId10" imgW="203184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3264"/>
                          <a:ext cx="3100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4768" name="Rectangle 16"/>
            <p:cNvSpPr>
              <a:spLocks noChangeArrowheads="1"/>
            </p:cNvSpPr>
            <p:nvPr/>
          </p:nvSpPr>
          <p:spPr bwMode="auto">
            <a:xfrm>
              <a:off x="5090" y="3504"/>
              <a:ext cx="68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(h)      </a:t>
              </a:r>
            </a:p>
          </p:txBody>
        </p:sp>
      </p:grpSp>
      <p:grpSp>
        <p:nvGrpSpPr>
          <p:cNvPr id="3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6" name="Group 3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4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4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89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7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7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477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 autoUpdateAnimBg="0"/>
      <p:bldP spid="74763" grpId="0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C7216-B4D7-4DB0-9927-6BD954310B12}" type="slidenum">
              <a:rPr lang="en-US"/>
              <a:pPr/>
              <a:t>59</a:t>
            </a:fld>
            <a:endParaRPr lang="en-US"/>
          </a:p>
        </p:txBody>
      </p:sp>
      <p:grpSp>
        <p:nvGrpSpPr>
          <p:cNvPr id="75782" name="Group 6"/>
          <p:cNvGrpSpPr>
            <a:grpSpLocks/>
          </p:cNvGrpSpPr>
          <p:nvPr/>
        </p:nvGrpSpPr>
        <p:grpSpPr bwMode="auto">
          <a:xfrm>
            <a:off x="0" y="373063"/>
            <a:ext cx="6150073" cy="720725"/>
            <a:chOff x="0" y="424"/>
            <a:chExt cx="4132" cy="454"/>
          </a:xfrm>
        </p:grpSpPr>
        <p:grpSp>
          <p:nvGrpSpPr>
            <p:cNvPr id="75778" name="Group 2"/>
            <p:cNvGrpSpPr>
              <a:grpSpLocks/>
            </p:cNvGrpSpPr>
            <p:nvPr/>
          </p:nvGrpSpPr>
          <p:grpSpPr bwMode="auto">
            <a:xfrm>
              <a:off x="0" y="432"/>
              <a:ext cx="3374" cy="446"/>
              <a:chOff x="0" y="3043"/>
              <a:chExt cx="3374" cy="446"/>
            </a:xfrm>
          </p:grpSpPr>
          <p:sp>
            <p:nvSpPr>
              <p:cNvPr id="75779" name="Rectangle 3"/>
              <p:cNvSpPr>
                <a:spLocks noChangeArrowheads="1"/>
              </p:cNvSpPr>
              <p:nvPr/>
            </p:nvSpPr>
            <p:spPr bwMode="auto">
              <a:xfrm>
                <a:off x="0" y="3109"/>
                <a:ext cx="3070" cy="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0" hangingPunct="0">
                  <a:lnSpc>
                    <a:spcPct val="90000"/>
                  </a:lnSpc>
                  <a:spcBef>
                    <a:spcPct val="50000"/>
                  </a:spcBef>
                </a:pPr>
                <a:r>
                  <a:rPr lang="en-US" sz="2600" dirty="0">
                    <a:solidFill>
                      <a:srgbClr val="000000"/>
                    </a:solidFill>
                  </a:rPr>
                  <a:t> </a:t>
                </a:r>
                <a:r>
                  <a:rPr lang="en-US" sz="2600" dirty="0" smtClean="0">
                    <a:solidFill>
                      <a:srgbClr val="000000"/>
                    </a:solidFill>
                  </a:rPr>
                  <a:t>    </a:t>
                </a:r>
                <a:r>
                  <a:rPr lang="en-US" sz="3200" dirty="0" smtClean="0">
                    <a:solidFill>
                      <a:schemeClr val="accent2"/>
                    </a:solidFill>
                  </a:rPr>
                  <a:t>Selecting </a:t>
                </a:r>
                <a:r>
                  <a:rPr lang="en-US" sz="3200" dirty="0">
                    <a:solidFill>
                      <a:schemeClr val="accent2"/>
                    </a:solidFill>
                  </a:rPr>
                  <a:t>the sign of the</a:t>
                </a:r>
              </a:p>
            </p:txBody>
          </p:sp>
          <p:graphicFrame>
            <p:nvGraphicFramePr>
              <p:cNvPr id="75780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64335725"/>
                  </p:ext>
                </p:extLst>
              </p:nvPr>
            </p:nvGraphicFramePr>
            <p:xfrm>
              <a:off x="3072" y="3043"/>
              <a:ext cx="302" cy="4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0691" name="Equation" r:id="rId4" imgW="203040" imgH="291960" progId="Equation.3">
                      <p:embed/>
                    </p:oleObj>
                  </mc:Choice>
                  <mc:Fallback>
                    <p:oleObj name="Equation" r:id="rId4" imgW="20304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2" y="3043"/>
                            <a:ext cx="302" cy="4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5781" name="Rectangle 5"/>
            <p:cNvSpPr>
              <a:spLocks noChangeArrowheads="1"/>
            </p:cNvSpPr>
            <p:nvPr/>
          </p:nvSpPr>
          <p:spPr bwMode="auto">
            <a:xfrm>
              <a:off x="3390" y="424"/>
              <a:ext cx="74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chemeClr val="accent2"/>
                  </a:solidFill>
                </a:rPr>
                <a:t>terms</a:t>
              </a:r>
            </a:p>
          </p:txBody>
        </p:sp>
      </p:grpSp>
      <p:grpSp>
        <p:nvGrpSpPr>
          <p:cNvPr id="75786" name="Group 10"/>
          <p:cNvGrpSpPr>
            <a:grpSpLocks/>
          </p:cNvGrpSpPr>
          <p:nvPr/>
        </p:nvGrpSpPr>
        <p:grpSpPr bwMode="auto">
          <a:xfrm>
            <a:off x="3319463" y="1600200"/>
            <a:ext cx="5751512" cy="1200150"/>
            <a:chOff x="2091" y="1008"/>
            <a:chExt cx="3623" cy="756"/>
          </a:xfrm>
        </p:grpSpPr>
        <p:sp>
          <p:nvSpPr>
            <p:cNvPr id="75784" name="Rectangle 8"/>
            <p:cNvSpPr>
              <a:spLocks noChangeArrowheads="1"/>
            </p:cNvSpPr>
            <p:nvPr/>
          </p:nvSpPr>
          <p:spPr bwMode="auto">
            <a:xfrm>
              <a:off x="5090" y="1229"/>
              <a:ext cx="62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(i)      </a:t>
              </a:r>
            </a:p>
          </p:txBody>
        </p:sp>
        <p:graphicFrame>
          <p:nvGraphicFramePr>
            <p:cNvPr id="75785" name="Object 9"/>
            <p:cNvGraphicFramePr>
              <a:graphicFrameLocks noChangeAspect="1"/>
            </p:cNvGraphicFramePr>
            <p:nvPr/>
          </p:nvGraphicFramePr>
          <p:xfrm>
            <a:off x="2091" y="1008"/>
            <a:ext cx="1744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92" name="Equation" r:id="rId6" imgW="1143000" imgH="495000" progId="Equation.3">
                    <p:embed/>
                  </p:oleObj>
                </mc:Choice>
                <mc:Fallback>
                  <p:oleObj name="Equation" r:id="rId6" imgW="114300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91" y="1008"/>
                          <a:ext cx="1744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5791" name="Group 15"/>
          <p:cNvGrpSpPr>
            <a:grpSpLocks/>
          </p:cNvGrpSpPr>
          <p:nvPr/>
        </p:nvGrpSpPr>
        <p:grpSpPr bwMode="auto">
          <a:xfrm>
            <a:off x="2133600" y="3048000"/>
            <a:ext cx="6935788" cy="1200150"/>
            <a:chOff x="1344" y="1920"/>
            <a:chExt cx="4369" cy="756"/>
          </a:xfrm>
        </p:grpSpPr>
        <p:graphicFrame>
          <p:nvGraphicFramePr>
            <p:cNvPr id="75788" name="Object 12"/>
            <p:cNvGraphicFramePr>
              <a:graphicFrameLocks noChangeAspect="1"/>
            </p:cNvGraphicFramePr>
            <p:nvPr/>
          </p:nvGraphicFramePr>
          <p:xfrm>
            <a:off x="1344" y="1920"/>
            <a:ext cx="3100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93" name="Equation" r:id="rId8" imgW="2031840" imgH="495000" progId="Equation.3">
                    <p:embed/>
                  </p:oleObj>
                </mc:Choice>
                <mc:Fallback>
                  <p:oleObj name="Equation" r:id="rId8" imgW="203184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4" y="1920"/>
                          <a:ext cx="3100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789" name="Rectangle 13"/>
            <p:cNvSpPr>
              <a:spLocks noChangeArrowheads="1"/>
            </p:cNvSpPr>
            <p:nvPr/>
          </p:nvSpPr>
          <p:spPr bwMode="auto">
            <a:xfrm>
              <a:off x="5078" y="2160"/>
              <a:ext cx="63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(j)      </a:t>
              </a:r>
            </a:p>
          </p:txBody>
        </p:sp>
      </p:grpSp>
      <p:grpSp>
        <p:nvGrpSpPr>
          <p:cNvPr id="75800" name="Group 24"/>
          <p:cNvGrpSpPr>
            <a:grpSpLocks/>
          </p:cNvGrpSpPr>
          <p:nvPr/>
        </p:nvGrpSpPr>
        <p:grpSpPr bwMode="auto">
          <a:xfrm>
            <a:off x="0" y="4419600"/>
            <a:ext cx="2724150" cy="708025"/>
            <a:chOff x="0" y="2784"/>
            <a:chExt cx="1716" cy="446"/>
          </a:xfrm>
        </p:grpSpPr>
        <p:sp>
          <p:nvSpPr>
            <p:cNvPr id="75792" name="Rectangle 16"/>
            <p:cNvSpPr>
              <a:spLocks noChangeArrowheads="1"/>
            </p:cNvSpPr>
            <p:nvPr/>
          </p:nvSpPr>
          <p:spPr bwMode="auto">
            <a:xfrm>
              <a:off x="0" y="2832"/>
              <a:ext cx="101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lvl="1"/>
              <a:r>
                <a:rPr lang="en-US" sz="2600">
                  <a:solidFill>
                    <a:srgbClr val="000000"/>
                  </a:solidFill>
                </a:rPr>
                <a:t>	For</a:t>
              </a:r>
            </a:p>
          </p:txBody>
        </p:sp>
        <p:graphicFrame>
          <p:nvGraphicFramePr>
            <p:cNvPr id="75795" name="Object 19"/>
            <p:cNvGraphicFramePr>
              <a:graphicFrameLocks noChangeAspect="1"/>
            </p:cNvGraphicFramePr>
            <p:nvPr/>
          </p:nvGraphicFramePr>
          <p:xfrm>
            <a:off x="979" y="2784"/>
            <a:ext cx="737" cy="4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94" name="Equation" r:id="rId10" imgW="482400" imgH="291960" progId="Equation.3">
                    <p:embed/>
                  </p:oleObj>
                </mc:Choice>
                <mc:Fallback>
                  <p:oleObj name="Equation" r:id="rId10" imgW="482400" imgH="2919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9" y="2784"/>
                          <a:ext cx="737" cy="4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5799" name="Group 23"/>
          <p:cNvGrpSpPr>
            <a:grpSpLocks/>
          </p:cNvGrpSpPr>
          <p:nvPr/>
        </p:nvGrpSpPr>
        <p:grpSpPr bwMode="auto">
          <a:xfrm>
            <a:off x="3992563" y="4953000"/>
            <a:ext cx="5151437" cy="1200150"/>
            <a:chOff x="2515" y="3120"/>
            <a:chExt cx="3245" cy="756"/>
          </a:xfrm>
        </p:grpSpPr>
        <p:sp>
          <p:nvSpPr>
            <p:cNvPr id="75797" name="Rectangle 21"/>
            <p:cNvSpPr>
              <a:spLocks noChangeArrowheads="1"/>
            </p:cNvSpPr>
            <p:nvPr/>
          </p:nvSpPr>
          <p:spPr bwMode="auto">
            <a:xfrm>
              <a:off x="5078" y="3360"/>
              <a:ext cx="68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(k)      </a:t>
              </a:r>
            </a:p>
          </p:txBody>
        </p:sp>
        <p:graphicFrame>
          <p:nvGraphicFramePr>
            <p:cNvPr id="75798" name="Object 22"/>
            <p:cNvGraphicFramePr>
              <a:graphicFrameLocks noChangeAspect="1"/>
            </p:cNvGraphicFramePr>
            <p:nvPr/>
          </p:nvGraphicFramePr>
          <p:xfrm>
            <a:off x="2515" y="3120"/>
            <a:ext cx="988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95" name="Equation" r:id="rId12" imgW="647640" imgH="495000" progId="Equation.3">
                    <p:embed/>
                  </p:oleObj>
                </mc:Choice>
                <mc:Fallback>
                  <p:oleObj name="Equation" r:id="rId12" imgW="64764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5" y="3120"/>
                          <a:ext cx="988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9" name="Group 3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4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4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7" name="Rectangle 1945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829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714D5-C9C9-446D-8D1D-F5EF2A5F496A}" type="slidenum">
              <a:rPr lang="en-US"/>
              <a:pPr/>
              <a:t>60</a:t>
            </a:fld>
            <a:endParaRPr lang="en-US"/>
          </a:p>
        </p:txBody>
      </p:sp>
      <p:grpSp>
        <p:nvGrpSpPr>
          <p:cNvPr id="76822" name="Group 22"/>
          <p:cNvGrpSpPr>
            <a:grpSpLocks/>
          </p:cNvGrpSpPr>
          <p:nvPr/>
        </p:nvGrpSpPr>
        <p:grpSpPr bwMode="auto">
          <a:xfrm>
            <a:off x="2066419" y="1113407"/>
            <a:ext cx="6149975" cy="1200150"/>
            <a:chOff x="1875" y="528"/>
            <a:chExt cx="3874" cy="756"/>
          </a:xfrm>
        </p:grpSpPr>
        <p:graphicFrame>
          <p:nvGraphicFramePr>
            <p:cNvPr id="76803" name="Object 3"/>
            <p:cNvGraphicFramePr>
              <a:graphicFrameLocks noChangeAspect="1"/>
            </p:cNvGraphicFramePr>
            <p:nvPr/>
          </p:nvGraphicFramePr>
          <p:xfrm>
            <a:off x="1875" y="528"/>
            <a:ext cx="2132" cy="7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722" name="Equation" r:id="rId4" imgW="1396800" imgH="495000" progId="Equation.3">
                    <p:embed/>
                  </p:oleObj>
                </mc:Choice>
                <mc:Fallback>
                  <p:oleObj name="Equation" r:id="rId4" imgW="1396800" imgH="495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5" y="528"/>
                          <a:ext cx="2132" cy="7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804" name="Rectangle 4"/>
            <p:cNvSpPr>
              <a:spLocks noChangeArrowheads="1"/>
            </p:cNvSpPr>
            <p:nvPr/>
          </p:nvSpPr>
          <p:spPr bwMode="auto">
            <a:xfrm>
              <a:off x="5125" y="768"/>
              <a:ext cx="624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(l)      </a:t>
              </a:r>
            </a:p>
          </p:txBody>
        </p:sp>
      </p:grp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0" y="236220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10000"/>
              </a:lnSpc>
            </a:pPr>
            <a:r>
              <a:rPr lang="en-US" sz="2600">
                <a:solidFill>
                  <a:srgbClr val="000000"/>
                </a:solidFill>
              </a:rPr>
              <a:t>	      </a:t>
            </a:r>
            <a:r>
              <a:rPr lang="en-US" sz="3200">
                <a:solidFill>
                  <a:schemeClr val="accent2"/>
                </a:solidFill>
                <a:cs typeface="Times New Roman" panose="02020603050405020304" pitchFamily="18" charset="0"/>
              </a:rPr>
              <a:t>(iii) </a:t>
            </a:r>
            <a:r>
              <a:rPr lang="en-US" sz="3200">
                <a:solidFill>
                  <a:schemeClr val="accent2"/>
                </a:solidFill>
              </a:rPr>
              <a:t>Solutions to the ODE</a:t>
            </a:r>
            <a:endParaRPr lang="en-US" sz="32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76809" name="Group 9"/>
          <p:cNvGrpSpPr>
            <a:grpSpLocks/>
          </p:cNvGrpSpPr>
          <p:nvPr/>
        </p:nvGrpSpPr>
        <p:grpSpPr bwMode="auto">
          <a:xfrm>
            <a:off x="2516188" y="3200400"/>
            <a:ext cx="6627812" cy="706438"/>
            <a:chOff x="1585" y="2123"/>
            <a:chExt cx="4175" cy="445"/>
          </a:xfrm>
        </p:grpSpPr>
        <p:sp>
          <p:nvSpPr>
            <p:cNvPr id="76807" name="Rectangle 7"/>
            <p:cNvSpPr>
              <a:spLocks noChangeArrowheads="1"/>
            </p:cNvSpPr>
            <p:nvPr/>
          </p:nvSpPr>
          <p:spPr bwMode="auto">
            <a:xfrm>
              <a:off x="5021" y="2208"/>
              <a:ext cx="73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(m)      </a:t>
              </a:r>
            </a:p>
          </p:txBody>
        </p:sp>
        <p:graphicFrame>
          <p:nvGraphicFramePr>
            <p:cNvPr id="76808" name="Object 8"/>
            <p:cNvGraphicFramePr>
              <a:graphicFrameLocks noChangeAspect="1"/>
            </p:cNvGraphicFramePr>
            <p:nvPr/>
          </p:nvGraphicFramePr>
          <p:xfrm>
            <a:off x="1585" y="2123"/>
            <a:ext cx="2849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723" name="Equation" r:id="rId6" imgW="1866600" imgH="291960" progId="Equation.3">
                    <p:embed/>
                  </p:oleObj>
                </mc:Choice>
                <mc:Fallback>
                  <p:oleObj name="Equation" r:id="rId6" imgW="1866600" imgH="2919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85" y="2123"/>
                          <a:ext cx="2849" cy="4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6823" name="Group 23"/>
          <p:cNvGrpSpPr>
            <a:grpSpLocks/>
          </p:cNvGrpSpPr>
          <p:nvPr/>
        </p:nvGrpSpPr>
        <p:grpSpPr bwMode="auto">
          <a:xfrm>
            <a:off x="0" y="4114800"/>
            <a:ext cx="8177213" cy="1150938"/>
            <a:chOff x="0" y="2592"/>
            <a:chExt cx="5151" cy="725"/>
          </a:xfrm>
        </p:grpSpPr>
        <p:sp>
          <p:nvSpPr>
            <p:cNvPr id="76811" name="Rectangle 11"/>
            <p:cNvSpPr>
              <a:spLocks noChangeArrowheads="1"/>
            </p:cNvSpPr>
            <p:nvPr/>
          </p:nvSpPr>
          <p:spPr bwMode="auto">
            <a:xfrm>
              <a:off x="0" y="2592"/>
              <a:ext cx="3113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	(j) is a Bessel equation with</a:t>
              </a:r>
            </a:p>
          </p:txBody>
        </p:sp>
        <p:grpSp>
          <p:nvGrpSpPr>
            <p:cNvPr id="76820" name="Group 20"/>
            <p:cNvGrpSpPr>
              <a:grpSpLocks/>
            </p:cNvGrpSpPr>
            <p:nvPr/>
          </p:nvGrpSpPr>
          <p:grpSpPr bwMode="auto">
            <a:xfrm>
              <a:off x="883" y="2592"/>
              <a:ext cx="4268" cy="725"/>
              <a:chOff x="883" y="2592"/>
              <a:chExt cx="4268" cy="725"/>
            </a:xfrm>
          </p:grpSpPr>
          <p:graphicFrame>
            <p:nvGraphicFramePr>
              <p:cNvPr id="76813" name="Object 13"/>
              <p:cNvGraphicFramePr>
                <a:graphicFrameLocks noChangeAspect="1"/>
              </p:cNvGraphicFramePr>
              <p:nvPr/>
            </p:nvGraphicFramePr>
            <p:xfrm>
              <a:off x="3072" y="2592"/>
              <a:ext cx="1414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724" name="Equation" r:id="rId8" imgW="927000" imgH="203040" progId="Equation.3">
                      <p:embed/>
                    </p:oleObj>
                  </mc:Choice>
                  <mc:Fallback>
                    <p:oleObj name="Equation" r:id="rId8" imgW="92700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72" y="2592"/>
                            <a:ext cx="1414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815" name="Object 15"/>
              <p:cNvGraphicFramePr>
                <a:graphicFrameLocks noChangeAspect="1"/>
              </p:cNvGraphicFramePr>
              <p:nvPr/>
            </p:nvGraphicFramePr>
            <p:xfrm>
              <a:off x="4512" y="2592"/>
              <a:ext cx="63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725" name="Equation" r:id="rId10" imgW="419040" imgH="203040" progId="Equation.3">
                      <p:embed/>
                    </p:oleObj>
                  </mc:Choice>
                  <mc:Fallback>
                    <p:oleObj name="Equation" r:id="rId10" imgW="41904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2" y="2592"/>
                            <a:ext cx="639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816" name="Object 16"/>
              <p:cNvGraphicFramePr>
                <a:graphicFrameLocks noChangeAspect="1"/>
              </p:cNvGraphicFramePr>
              <p:nvPr/>
            </p:nvGraphicFramePr>
            <p:xfrm>
              <a:off x="883" y="2928"/>
              <a:ext cx="874" cy="3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1726" name="Equation" r:id="rId12" imgW="571320" imgH="253800" progId="Equation.3">
                      <p:embed/>
                    </p:oleObj>
                  </mc:Choice>
                  <mc:Fallback>
                    <p:oleObj name="Equation" r:id="rId12" imgW="57132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83" y="2928"/>
                            <a:ext cx="874" cy="3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76821" name="Group 21"/>
          <p:cNvGrpSpPr>
            <a:grpSpLocks/>
          </p:cNvGrpSpPr>
          <p:nvPr/>
        </p:nvGrpSpPr>
        <p:grpSpPr bwMode="auto">
          <a:xfrm>
            <a:off x="2254250" y="5410200"/>
            <a:ext cx="6799263" cy="706438"/>
            <a:chOff x="1420" y="3408"/>
            <a:chExt cx="4283" cy="445"/>
          </a:xfrm>
        </p:grpSpPr>
        <p:sp>
          <p:nvSpPr>
            <p:cNvPr id="76818" name="Rectangle 18"/>
            <p:cNvSpPr>
              <a:spLocks noChangeArrowheads="1"/>
            </p:cNvSpPr>
            <p:nvPr/>
          </p:nvSpPr>
          <p:spPr bwMode="auto">
            <a:xfrm>
              <a:off x="5021" y="3493"/>
              <a:ext cx="68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(n)      </a:t>
              </a:r>
            </a:p>
          </p:txBody>
        </p:sp>
        <p:graphicFrame>
          <p:nvGraphicFramePr>
            <p:cNvPr id="76819" name="Object 19"/>
            <p:cNvGraphicFramePr>
              <a:graphicFrameLocks noChangeAspect="1"/>
            </p:cNvGraphicFramePr>
            <p:nvPr/>
          </p:nvGraphicFramePr>
          <p:xfrm>
            <a:off x="1420" y="3408"/>
            <a:ext cx="3179" cy="4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727" name="Equation" r:id="rId14" imgW="2082600" imgH="291960" progId="Equation.3">
                    <p:embed/>
                  </p:oleObj>
                </mc:Choice>
                <mc:Fallback>
                  <p:oleObj name="Equation" r:id="rId14" imgW="2082600" imgH="2919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0" y="3408"/>
                          <a:ext cx="3179" cy="4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726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68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EAB5A-824B-4DBB-99DE-10B8C41D145B}" type="slidenum">
              <a:rPr lang="en-US"/>
              <a:pPr/>
              <a:t>61</a:t>
            </a:fld>
            <a:endParaRPr lang="en-US"/>
          </a:p>
        </p:txBody>
      </p:sp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0" y="457200"/>
            <a:ext cx="41275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Solution to (k) and (l)</a:t>
            </a:r>
          </a:p>
        </p:txBody>
      </p:sp>
      <p:grpSp>
        <p:nvGrpSpPr>
          <p:cNvPr id="77833" name="Group 9"/>
          <p:cNvGrpSpPr>
            <a:grpSpLocks/>
          </p:cNvGrpSpPr>
          <p:nvPr/>
        </p:nvGrpSpPr>
        <p:grpSpPr bwMode="auto">
          <a:xfrm>
            <a:off x="3365500" y="1066800"/>
            <a:ext cx="5778500" cy="615950"/>
            <a:chOff x="2166" y="1048"/>
            <a:chExt cx="3640" cy="388"/>
          </a:xfrm>
        </p:grpSpPr>
        <p:sp>
          <p:nvSpPr>
            <p:cNvPr id="77831" name="Rectangle 7"/>
            <p:cNvSpPr>
              <a:spLocks noChangeArrowheads="1"/>
            </p:cNvSpPr>
            <p:nvPr/>
          </p:nvSpPr>
          <p:spPr bwMode="auto">
            <a:xfrm>
              <a:off x="5136" y="1085"/>
              <a:ext cx="670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(o)      </a:t>
              </a:r>
            </a:p>
          </p:txBody>
        </p:sp>
        <p:graphicFrame>
          <p:nvGraphicFramePr>
            <p:cNvPr id="77832" name="Object 8"/>
            <p:cNvGraphicFramePr>
              <a:graphicFrameLocks noChangeAspect="1"/>
            </p:cNvGraphicFramePr>
            <p:nvPr/>
          </p:nvGraphicFramePr>
          <p:xfrm>
            <a:off x="2166" y="1048"/>
            <a:ext cx="1686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22" name="Equation" r:id="rId4" imgW="1104840" imgH="253800" progId="Equation.3">
                    <p:embed/>
                  </p:oleObj>
                </mc:Choice>
                <mc:Fallback>
                  <p:oleObj name="Equation" r:id="rId4" imgW="11048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6" y="1048"/>
                          <a:ext cx="1686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7846" name="Group 22"/>
          <p:cNvGrpSpPr>
            <a:grpSpLocks/>
          </p:cNvGrpSpPr>
          <p:nvPr/>
        </p:nvGrpSpPr>
        <p:grpSpPr bwMode="auto">
          <a:xfrm>
            <a:off x="3151188" y="1828800"/>
            <a:ext cx="5992812" cy="615950"/>
            <a:chOff x="1985" y="1248"/>
            <a:chExt cx="3775" cy="388"/>
          </a:xfrm>
        </p:grpSpPr>
        <p:sp>
          <p:nvSpPr>
            <p:cNvPr id="77835" name="Rectangle 11"/>
            <p:cNvSpPr>
              <a:spLocks noChangeArrowheads="1"/>
            </p:cNvSpPr>
            <p:nvPr/>
          </p:nvSpPr>
          <p:spPr bwMode="auto">
            <a:xfrm>
              <a:off x="5078" y="1248"/>
              <a:ext cx="68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/>
                <a:t>(p)      </a:t>
              </a:r>
            </a:p>
          </p:txBody>
        </p:sp>
        <p:graphicFrame>
          <p:nvGraphicFramePr>
            <p:cNvPr id="77836" name="Object 12"/>
            <p:cNvGraphicFramePr>
              <a:graphicFrameLocks noChangeAspect="1"/>
            </p:cNvGraphicFramePr>
            <p:nvPr/>
          </p:nvGraphicFramePr>
          <p:xfrm>
            <a:off x="1985" y="1248"/>
            <a:ext cx="1957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23" name="Equation" r:id="rId6" imgW="1282680" imgH="253800" progId="Equation.3">
                    <p:embed/>
                  </p:oleObj>
                </mc:Choice>
                <mc:Fallback>
                  <p:oleObj name="Equation" r:id="rId6" imgW="128268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5" y="1248"/>
                          <a:ext cx="1957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838" name="Rectangle 14"/>
          <p:cNvSpPr>
            <a:spLocks noChangeArrowheads="1"/>
          </p:cNvSpPr>
          <p:nvPr/>
        </p:nvSpPr>
        <p:spPr bwMode="auto">
          <a:xfrm>
            <a:off x="0" y="2590800"/>
            <a:ext cx="38227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	Complete Solution:</a:t>
            </a:r>
          </a:p>
        </p:txBody>
      </p:sp>
      <p:grpSp>
        <p:nvGrpSpPr>
          <p:cNvPr id="77847" name="Group 23"/>
          <p:cNvGrpSpPr>
            <a:grpSpLocks/>
          </p:cNvGrpSpPr>
          <p:nvPr/>
        </p:nvGrpSpPr>
        <p:grpSpPr bwMode="auto">
          <a:xfrm>
            <a:off x="1219200" y="3124200"/>
            <a:ext cx="7924800" cy="1135063"/>
            <a:chOff x="768" y="1968"/>
            <a:chExt cx="4992" cy="715"/>
          </a:xfrm>
        </p:grpSpPr>
        <p:graphicFrame>
          <p:nvGraphicFramePr>
            <p:cNvPr id="77839" name="Object 15"/>
            <p:cNvGraphicFramePr>
              <a:graphicFrameLocks noChangeAspect="1"/>
            </p:cNvGraphicFramePr>
            <p:nvPr/>
          </p:nvGraphicFramePr>
          <p:xfrm>
            <a:off x="768" y="1968"/>
            <a:ext cx="4176" cy="7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724" name="Equation" r:id="rId8" imgW="2819160" imgH="482400" progId="Equation.3">
                    <p:embed/>
                  </p:oleObj>
                </mc:Choice>
                <mc:Fallback>
                  <p:oleObj name="Equation" r:id="rId8" imgW="281916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8" y="1968"/>
                          <a:ext cx="4176" cy="7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7841" name="Rectangle 17"/>
            <p:cNvSpPr>
              <a:spLocks noChangeArrowheads="1"/>
            </p:cNvSpPr>
            <p:nvPr/>
          </p:nvSpPr>
          <p:spPr bwMode="auto">
            <a:xfrm>
              <a:off x="5078" y="2140"/>
              <a:ext cx="682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(q)      </a:t>
              </a:r>
            </a:p>
          </p:txBody>
        </p:sp>
      </p:grpSp>
      <p:sp>
        <p:nvSpPr>
          <p:cNvPr id="77843" name="Rectangle 19"/>
          <p:cNvSpPr>
            <a:spLocks noChangeArrowheads="1"/>
          </p:cNvSpPr>
          <p:nvPr/>
        </p:nvSpPr>
        <p:spPr bwMode="auto">
          <a:xfrm>
            <a:off x="0" y="4191000"/>
            <a:ext cx="85883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sz="2600">
                <a:solidFill>
                  <a:srgbClr val="000000"/>
                </a:solidFill>
              </a:rPr>
              <a:t>	      </a:t>
            </a:r>
            <a:r>
              <a:rPr lang="en-US" sz="3200">
                <a:solidFill>
                  <a:schemeClr val="accent2"/>
                </a:solidFill>
                <a:cs typeface="Times New Roman" panose="02020603050405020304" pitchFamily="18" charset="0"/>
              </a:rPr>
              <a:t>(iv) Application of Bo</a:t>
            </a:r>
            <a:r>
              <a:rPr lang="en-US" sz="3200">
                <a:solidFill>
                  <a:schemeClr val="accent2"/>
                </a:solidFill>
              </a:rPr>
              <a:t>undary Conditions</a:t>
            </a:r>
            <a:endParaRPr lang="en-US" sz="32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77844" name="Rectangle 20"/>
          <p:cNvSpPr>
            <a:spLocks noChangeArrowheads="1"/>
          </p:cNvSpPr>
          <p:nvPr/>
        </p:nvSpPr>
        <p:spPr bwMode="auto">
          <a:xfrm>
            <a:off x="0" y="5105400"/>
            <a:ext cx="42243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BC (c-1) to (n) and (p)</a:t>
            </a:r>
          </a:p>
        </p:txBody>
      </p:sp>
      <p:graphicFrame>
        <p:nvGraphicFramePr>
          <p:cNvPr id="77845" name="Object 21"/>
          <p:cNvGraphicFramePr>
            <a:graphicFrameLocks noChangeAspect="1"/>
          </p:cNvGraphicFramePr>
          <p:nvPr/>
        </p:nvGraphicFramePr>
        <p:xfrm>
          <a:off x="3624263" y="5715000"/>
          <a:ext cx="19367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25" name="Equation" r:id="rId10" imgW="799920" imgH="253800" progId="Equation.3">
                  <p:embed/>
                </p:oleObj>
              </mc:Choice>
              <mc:Fallback>
                <p:oleObj name="Equation" r:id="rId10" imgW="799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263" y="5715000"/>
                        <a:ext cx="193675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9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93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4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78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9" grpId="0" autoUpdateAnimBg="0"/>
      <p:bldP spid="77838" grpId="0" autoUpdateAnimBg="0"/>
      <p:bldP spid="77843" grpId="0" autoUpdateAnimBg="0"/>
      <p:bldP spid="77844" grpId="0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B3D19-8EEF-4E48-9C8E-EF38F9DE1948}" type="slidenum">
              <a:rPr lang="en-US"/>
              <a:pPr/>
              <a:t>62</a:t>
            </a:fld>
            <a:endParaRPr lang="en-US"/>
          </a:p>
        </p:txBody>
      </p:sp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457200"/>
            <a:ext cx="42957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BC (c-4) to (m) and (o)</a:t>
            </a:r>
          </a:p>
        </p:txBody>
      </p:sp>
      <p:graphicFrame>
        <p:nvGraphicFramePr>
          <p:cNvPr id="78851" name="Object 3"/>
          <p:cNvGraphicFramePr>
            <a:graphicFrameLocks noChangeAspect="1"/>
          </p:cNvGraphicFramePr>
          <p:nvPr/>
        </p:nvGraphicFramePr>
        <p:xfrm>
          <a:off x="3657600" y="1066800"/>
          <a:ext cx="19367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06" name="Equation" r:id="rId4" imgW="799920" imgH="253800" progId="Equation.3">
                  <p:embed/>
                </p:oleObj>
              </mc:Choice>
              <mc:Fallback>
                <p:oleObj name="Equation" r:id="rId4" imgW="799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066800"/>
                        <a:ext cx="193675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0" y="1828800"/>
            <a:ext cx="42957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BC (c-3) to (m) and (o)</a:t>
            </a:r>
          </a:p>
        </p:txBody>
      </p:sp>
      <p:graphicFrame>
        <p:nvGraphicFramePr>
          <p:cNvPr id="78853" name="Object 5"/>
          <p:cNvGraphicFramePr>
            <a:graphicFrameLocks noChangeAspect="1"/>
          </p:cNvGraphicFramePr>
          <p:nvPr/>
        </p:nvGraphicFramePr>
        <p:xfrm>
          <a:off x="4038600" y="2438400"/>
          <a:ext cx="110648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07" name="Equation" r:id="rId6" imgW="457200" imgH="253800" progId="Equation.3">
                  <p:embed/>
                </p:oleObj>
              </mc:Choice>
              <mc:Fallback>
                <p:oleObj name="Equation" r:id="rId6" imgW="457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2438400"/>
                        <a:ext cx="1106488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64" name="Group 16"/>
          <p:cNvGrpSpPr>
            <a:grpSpLocks/>
          </p:cNvGrpSpPr>
          <p:nvPr/>
        </p:nvGrpSpPr>
        <p:grpSpPr bwMode="auto">
          <a:xfrm>
            <a:off x="0" y="2971800"/>
            <a:ext cx="3387725" cy="615950"/>
            <a:chOff x="0" y="2016"/>
            <a:chExt cx="2134" cy="388"/>
          </a:xfrm>
        </p:grpSpPr>
        <p:sp>
          <p:nvSpPr>
            <p:cNvPr id="78854" name="Rectangle 6"/>
            <p:cNvSpPr>
              <a:spLocks noChangeArrowheads="1"/>
            </p:cNvSpPr>
            <p:nvPr/>
          </p:nvSpPr>
          <p:spPr bwMode="auto">
            <a:xfrm>
              <a:off x="0" y="2016"/>
              <a:ext cx="1831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	Equation for</a:t>
              </a:r>
            </a:p>
          </p:txBody>
        </p:sp>
        <p:graphicFrame>
          <p:nvGraphicFramePr>
            <p:cNvPr id="78855" name="Object 7"/>
            <p:cNvGraphicFramePr>
              <a:graphicFrameLocks noChangeAspect="1"/>
            </p:cNvGraphicFramePr>
            <p:nvPr/>
          </p:nvGraphicFramePr>
          <p:xfrm>
            <a:off x="1824" y="2016"/>
            <a:ext cx="310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808" name="Equation" r:id="rId8" imgW="203040" imgH="253800" progId="Equation.3">
                    <p:embed/>
                  </p:oleObj>
                </mc:Choice>
                <mc:Fallback>
                  <p:oleObj name="Equation" r:id="rId8" imgW="2030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2016"/>
                          <a:ext cx="310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8867" name="Group 19"/>
          <p:cNvGrpSpPr>
            <a:grpSpLocks/>
          </p:cNvGrpSpPr>
          <p:nvPr/>
        </p:nvGrpSpPr>
        <p:grpSpPr bwMode="auto">
          <a:xfrm>
            <a:off x="1219200" y="3581400"/>
            <a:ext cx="7924800" cy="941388"/>
            <a:chOff x="768" y="2544"/>
            <a:chExt cx="4992" cy="593"/>
          </a:xfrm>
        </p:grpSpPr>
        <p:grpSp>
          <p:nvGrpSpPr>
            <p:cNvPr id="78865" name="Group 17"/>
            <p:cNvGrpSpPr>
              <a:grpSpLocks/>
            </p:cNvGrpSpPr>
            <p:nvPr/>
          </p:nvGrpSpPr>
          <p:grpSpPr bwMode="auto">
            <a:xfrm>
              <a:off x="768" y="2544"/>
              <a:ext cx="4213" cy="593"/>
              <a:chOff x="816" y="2667"/>
              <a:chExt cx="4213" cy="593"/>
            </a:xfrm>
          </p:grpSpPr>
          <p:graphicFrame>
            <p:nvGraphicFramePr>
              <p:cNvPr id="78856" name="Object 8"/>
              <p:cNvGraphicFramePr>
                <a:graphicFrameLocks noChangeAspect="1"/>
              </p:cNvGraphicFramePr>
              <p:nvPr/>
            </p:nvGraphicFramePr>
            <p:xfrm>
              <a:off x="816" y="2784"/>
              <a:ext cx="1201" cy="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3809" name="Equation" r:id="rId10" imgW="787320" imgH="253800" progId="Equation.3">
                      <p:embed/>
                    </p:oleObj>
                  </mc:Choice>
                  <mc:Fallback>
                    <p:oleObj name="Equation" r:id="rId10" imgW="78732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6" y="2784"/>
                            <a:ext cx="1201" cy="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8857" name="Rectangle 9"/>
              <p:cNvSpPr>
                <a:spLocks noChangeArrowheads="1"/>
              </p:cNvSpPr>
              <p:nvPr/>
            </p:nvSpPr>
            <p:spPr bwMode="auto">
              <a:xfrm>
                <a:off x="2064" y="2784"/>
                <a:ext cx="312" cy="30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600">
                    <a:solidFill>
                      <a:srgbClr val="000000"/>
                    </a:solidFill>
                  </a:rPr>
                  <a:t>or</a:t>
                </a:r>
              </a:p>
            </p:txBody>
          </p:sp>
          <p:graphicFrame>
            <p:nvGraphicFramePr>
              <p:cNvPr id="78858" name="Object 10"/>
              <p:cNvGraphicFramePr>
                <a:graphicFrameLocks noChangeAspect="1"/>
              </p:cNvGraphicFramePr>
              <p:nvPr/>
            </p:nvGraphicFramePr>
            <p:xfrm>
              <a:off x="2400" y="2667"/>
              <a:ext cx="1584" cy="59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3810" name="Equation" r:id="rId12" imgW="1054080" imgH="393480" progId="Equation.3">
                      <p:embed/>
                    </p:oleObj>
                  </mc:Choice>
                  <mc:Fallback>
                    <p:oleObj name="Equation" r:id="rId12" imgW="1054080" imgH="3934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00" y="2667"/>
                            <a:ext cx="1584" cy="59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859" name="Object 11"/>
              <p:cNvGraphicFramePr>
                <a:graphicFrameLocks noChangeAspect="1"/>
              </p:cNvGraphicFramePr>
              <p:nvPr/>
            </p:nvGraphicFramePr>
            <p:xfrm>
              <a:off x="4080" y="2784"/>
              <a:ext cx="949" cy="3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3811" name="Equation" r:id="rId14" imgW="622080" imgH="203040" progId="Equation.3">
                      <p:embed/>
                    </p:oleObj>
                  </mc:Choice>
                  <mc:Fallback>
                    <p:oleObj name="Equation" r:id="rId14" imgW="6220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80" y="2784"/>
                            <a:ext cx="949" cy="31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78860" name="Rectangle 12"/>
            <p:cNvSpPr>
              <a:spLocks noChangeArrowheads="1"/>
            </p:cNvSpPr>
            <p:nvPr/>
          </p:nvSpPr>
          <p:spPr bwMode="auto">
            <a:xfrm>
              <a:off x="5102" y="2640"/>
              <a:ext cx="658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(r)      </a:t>
              </a:r>
            </a:p>
          </p:txBody>
        </p:sp>
      </p:grpSp>
      <p:grpSp>
        <p:nvGrpSpPr>
          <p:cNvPr id="78866" name="Group 18"/>
          <p:cNvGrpSpPr>
            <a:grpSpLocks/>
          </p:cNvGrpSpPr>
          <p:nvPr/>
        </p:nvGrpSpPr>
        <p:grpSpPr bwMode="auto">
          <a:xfrm>
            <a:off x="0" y="4648200"/>
            <a:ext cx="3657600" cy="615950"/>
            <a:chOff x="0" y="3600"/>
            <a:chExt cx="2304" cy="388"/>
          </a:xfrm>
        </p:grpSpPr>
        <p:sp>
          <p:nvSpPr>
            <p:cNvPr id="78861" name="Rectangle 13"/>
            <p:cNvSpPr>
              <a:spLocks noChangeArrowheads="1"/>
            </p:cNvSpPr>
            <p:nvPr/>
          </p:nvSpPr>
          <p:spPr bwMode="auto">
            <a:xfrm>
              <a:off x="0" y="3600"/>
              <a:ext cx="1143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	With</a:t>
              </a:r>
            </a:p>
          </p:txBody>
        </p:sp>
        <p:graphicFrame>
          <p:nvGraphicFramePr>
            <p:cNvPr id="78862" name="Object 14"/>
            <p:cNvGraphicFramePr>
              <a:graphicFrameLocks noChangeAspect="1"/>
            </p:cNvGraphicFramePr>
            <p:nvPr/>
          </p:nvGraphicFramePr>
          <p:xfrm>
            <a:off x="1104" y="3600"/>
            <a:ext cx="1200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812" name="Equation" r:id="rId16" imgW="787320" imgH="253800" progId="Equation.3">
                    <p:embed/>
                  </p:oleObj>
                </mc:Choice>
                <mc:Fallback>
                  <p:oleObj name="Equation" r:id="rId16" imgW="78732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3600"/>
                          <a:ext cx="1200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8863" name="Object 15"/>
          <p:cNvGraphicFramePr>
            <a:graphicFrameLocks noChangeAspect="1"/>
          </p:cNvGraphicFramePr>
          <p:nvPr/>
        </p:nvGraphicFramePr>
        <p:xfrm>
          <a:off x="3962400" y="5257800"/>
          <a:ext cx="15049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13" name="Equation" r:id="rId18" imgW="622080" imgH="253800" progId="Equation.3">
                  <p:embed/>
                </p:oleObj>
              </mc:Choice>
              <mc:Fallback>
                <p:oleObj name="Equation" r:id="rId18" imgW="6220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257800"/>
                        <a:ext cx="150495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68" name="Group 20"/>
          <p:cNvGrpSpPr>
            <a:grpSpLocks/>
          </p:cNvGrpSpPr>
          <p:nvPr/>
        </p:nvGrpSpPr>
        <p:grpSpPr bwMode="auto">
          <a:xfrm>
            <a:off x="0" y="5943600"/>
            <a:ext cx="5665788" cy="501650"/>
            <a:chOff x="0" y="336"/>
            <a:chExt cx="3569" cy="316"/>
          </a:xfrm>
        </p:grpSpPr>
        <p:sp>
          <p:nvSpPr>
            <p:cNvPr id="78869" name="Rectangle 21"/>
            <p:cNvSpPr>
              <a:spLocks noChangeArrowheads="1"/>
            </p:cNvSpPr>
            <p:nvPr/>
          </p:nvSpPr>
          <p:spPr bwMode="auto">
            <a:xfrm>
              <a:off x="0" y="336"/>
              <a:ext cx="215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	The solutions to </a:t>
              </a:r>
            </a:p>
          </p:txBody>
        </p:sp>
        <p:graphicFrame>
          <p:nvGraphicFramePr>
            <p:cNvPr id="78870" name="Object 22"/>
            <p:cNvGraphicFramePr>
              <a:graphicFrameLocks noChangeAspect="1"/>
            </p:cNvGraphicFramePr>
            <p:nvPr/>
          </p:nvGraphicFramePr>
          <p:xfrm>
            <a:off x="2112" y="336"/>
            <a:ext cx="733" cy="3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3814" name="Equation" r:id="rId20" imgW="469800" imgH="203040" progId="Equation.3">
                    <p:embed/>
                  </p:oleObj>
                </mc:Choice>
                <mc:Fallback>
                  <p:oleObj name="Equation" r:id="rId20" imgW="46980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336"/>
                          <a:ext cx="733" cy="3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8871" name="Rectangle 23"/>
            <p:cNvSpPr>
              <a:spLocks noChangeArrowheads="1"/>
            </p:cNvSpPr>
            <p:nvPr/>
          </p:nvSpPr>
          <p:spPr bwMode="auto">
            <a:xfrm>
              <a:off x="2784" y="336"/>
              <a:ext cx="785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become</a:t>
              </a:r>
            </a:p>
          </p:txBody>
        </p:sp>
      </p:grp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81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86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 autoUpdateAnimBg="0"/>
      <p:bldP spid="78852" grpId="0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1C40B-E4A4-48A4-9DC8-C854DFEAF333}" type="slidenum">
              <a:rPr lang="en-US"/>
              <a:pPr/>
              <a:t>63</a:t>
            </a:fld>
            <a:endParaRPr lang="en-US"/>
          </a:p>
        </p:txBody>
      </p:sp>
      <p:grpSp>
        <p:nvGrpSpPr>
          <p:cNvPr id="79888" name="Group 16"/>
          <p:cNvGrpSpPr>
            <a:grpSpLocks/>
          </p:cNvGrpSpPr>
          <p:nvPr/>
        </p:nvGrpSpPr>
        <p:grpSpPr bwMode="auto">
          <a:xfrm>
            <a:off x="2268538" y="228600"/>
            <a:ext cx="6875462" cy="1193800"/>
            <a:chOff x="1429" y="686"/>
            <a:chExt cx="4331" cy="752"/>
          </a:xfrm>
        </p:grpSpPr>
        <p:graphicFrame>
          <p:nvGraphicFramePr>
            <p:cNvPr id="79877" name="Object 5"/>
            <p:cNvGraphicFramePr>
              <a:graphicFrameLocks noChangeAspect="1"/>
            </p:cNvGraphicFramePr>
            <p:nvPr/>
          </p:nvGraphicFramePr>
          <p:xfrm>
            <a:off x="1429" y="686"/>
            <a:ext cx="2933" cy="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4" name="Equation" r:id="rId4" imgW="1879560" imgH="482400" progId="Equation.3">
                    <p:embed/>
                  </p:oleObj>
                </mc:Choice>
                <mc:Fallback>
                  <p:oleObj name="Equation" r:id="rId4" imgW="187956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686"/>
                          <a:ext cx="2933" cy="7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878" name="Rectangle 6"/>
            <p:cNvSpPr>
              <a:spLocks noChangeArrowheads="1"/>
            </p:cNvSpPr>
            <p:nvPr/>
          </p:nvSpPr>
          <p:spPr bwMode="auto">
            <a:xfrm>
              <a:off x="5113" y="864"/>
              <a:ext cx="647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(s)      </a:t>
              </a:r>
            </a:p>
          </p:txBody>
        </p:sp>
      </p:grp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0" y="1447800"/>
            <a:ext cx="369411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BC (d-1) and (d-2)</a:t>
            </a:r>
          </a:p>
        </p:txBody>
      </p:sp>
      <p:grpSp>
        <p:nvGrpSpPr>
          <p:cNvPr id="79889" name="Group 17"/>
          <p:cNvGrpSpPr>
            <a:grpSpLocks/>
          </p:cNvGrpSpPr>
          <p:nvPr/>
        </p:nvGrpSpPr>
        <p:grpSpPr bwMode="auto">
          <a:xfrm>
            <a:off x="2362200" y="2133600"/>
            <a:ext cx="4389438" cy="615950"/>
            <a:chOff x="1392" y="2064"/>
            <a:chExt cx="2765" cy="388"/>
          </a:xfrm>
        </p:grpSpPr>
        <p:graphicFrame>
          <p:nvGraphicFramePr>
            <p:cNvPr id="79880" name="Object 8"/>
            <p:cNvGraphicFramePr>
              <a:graphicFrameLocks noChangeAspect="1"/>
            </p:cNvGraphicFramePr>
            <p:nvPr/>
          </p:nvGraphicFramePr>
          <p:xfrm>
            <a:off x="2976" y="2064"/>
            <a:ext cx="1181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5" name="Equation" r:id="rId6" imgW="774360" imgH="253800" progId="Equation.3">
                    <p:embed/>
                  </p:oleObj>
                </mc:Choice>
                <mc:Fallback>
                  <p:oleObj name="Equation" r:id="rId6" imgW="7743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064"/>
                          <a:ext cx="1181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881" name="Object 9"/>
            <p:cNvGraphicFramePr>
              <a:graphicFrameLocks noChangeAspect="1"/>
            </p:cNvGraphicFramePr>
            <p:nvPr/>
          </p:nvGraphicFramePr>
          <p:xfrm>
            <a:off x="1392" y="2077"/>
            <a:ext cx="1152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6" name="Equation" r:id="rId8" imgW="749160" imgH="203040" progId="Equation.3">
                    <p:embed/>
                  </p:oleObj>
                </mc:Choice>
                <mc:Fallback>
                  <p:oleObj name="Equation" r:id="rId8" imgW="74916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2" y="2077"/>
                          <a:ext cx="1152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882" name="Rectangle 10"/>
            <p:cNvSpPr>
              <a:spLocks noChangeArrowheads="1"/>
            </p:cNvSpPr>
            <p:nvPr/>
          </p:nvSpPr>
          <p:spPr bwMode="auto">
            <a:xfrm>
              <a:off x="2496" y="2064"/>
              <a:ext cx="45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and</a:t>
              </a:r>
            </a:p>
          </p:txBody>
        </p:sp>
      </p:grpSp>
      <p:grpSp>
        <p:nvGrpSpPr>
          <p:cNvPr id="79890" name="Group 18"/>
          <p:cNvGrpSpPr>
            <a:grpSpLocks/>
          </p:cNvGrpSpPr>
          <p:nvPr/>
        </p:nvGrpSpPr>
        <p:grpSpPr bwMode="auto">
          <a:xfrm>
            <a:off x="1447800" y="2819400"/>
            <a:ext cx="7696200" cy="1016000"/>
            <a:chOff x="912" y="2544"/>
            <a:chExt cx="4848" cy="640"/>
          </a:xfrm>
        </p:grpSpPr>
        <p:graphicFrame>
          <p:nvGraphicFramePr>
            <p:cNvPr id="79884" name="Object 12"/>
            <p:cNvGraphicFramePr>
              <a:graphicFrameLocks noChangeAspect="1"/>
            </p:cNvGraphicFramePr>
            <p:nvPr/>
          </p:nvGraphicFramePr>
          <p:xfrm>
            <a:off x="912" y="2544"/>
            <a:ext cx="3856" cy="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7" name="Equation" r:id="rId10" imgW="2603160" imgH="431640" progId="Equation.3">
                    <p:embed/>
                  </p:oleObj>
                </mc:Choice>
                <mc:Fallback>
                  <p:oleObj name="Equation" r:id="rId10" imgW="26031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2544"/>
                          <a:ext cx="3856" cy="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885" name="Rectangle 13"/>
            <p:cNvSpPr>
              <a:spLocks noChangeArrowheads="1"/>
            </p:cNvSpPr>
            <p:nvPr/>
          </p:nvSpPr>
          <p:spPr bwMode="auto">
            <a:xfrm>
              <a:off x="5125" y="2688"/>
              <a:ext cx="635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(t)      </a:t>
              </a:r>
            </a:p>
          </p:txBody>
        </p:sp>
      </p:grpSp>
      <p:sp>
        <p:nvSpPr>
          <p:cNvPr id="79891" name="Rectangle 19"/>
          <p:cNvSpPr>
            <a:spLocks noChangeArrowheads="1"/>
          </p:cNvSpPr>
          <p:nvPr/>
        </p:nvSpPr>
        <p:spPr bwMode="auto">
          <a:xfrm>
            <a:off x="0" y="3962400"/>
            <a:ext cx="22796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600">
                <a:solidFill>
                  <a:srgbClr val="000000"/>
                </a:solidFill>
              </a:rPr>
              <a:t>	BC (c-2)</a:t>
            </a:r>
          </a:p>
        </p:txBody>
      </p:sp>
      <p:grpSp>
        <p:nvGrpSpPr>
          <p:cNvPr id="79892" name="Group 20"/>
          <p:cNvGrpSpPr>
            <a:grpSpLocks/>
          </p:cNvGrpSpPr>
          <p:nvPr/>
        </p:nvGrpSpPr>
        <p:grpSpPr bwMode="auto">
          <a:xfrm>
            <a:off x="990600" y="4572000"/>
            <a:ext cx="8153400" cy="2032000"/>
            <a:chOff x="624" y="864"/>
            <a:chExt cx="5136" cy="1280"/>
          </a:xfrm>
        </p:grpSpPr>
        <p:graphicFrame>
          <p:nvGraphicFramePr>
            <p:cNvPr id="79893" name="Object 21"/>
            <p:cNvGraphicFramePr>
              <a:graphicFrameLocks noChangeAspect="1"/>
            </p:cNvGraphicFramePr>
            <p:nvPr/>
          </p:nvGraphicFramePr>
          <p:xfrm>
            <a:off x="624" y="864"/>
            <a:ext cx="3404" cy="6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8" name="Equation" r:id="rId12" imgW="2298600" imgH="431640" progId="Equation.3">
                    <p:embed/>
                  </p:oleObj>
                </mc:Choice>
                <mc:Fallback>
                  <p:oleObj name="Equation" r:id="rId12" imgW="229860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864"/>
                          <a:ext cx="3404" cy="6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894" name="Object 22"/>
            <p:cNvGraphicFramePr>
              <a:graphicFrameLocks noChangeAspect="1"/>
            </p:cNvGraphicFramePr>
            <p:nvPr/>
          </p:nvGraphicFramePr>
          <p:xfrm>
            <a:off x="2832" y="1392"/>
            <a:ext cx="2299" cy="7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799" name="Equation" r:id="rId14" imgW="1473120" imgH="482400" progId="Equation.3">
                    <p:embed/>
                  </p:oleObj>
                </mc:Choice>
                <mc:Fallback>
                  <p:oleObj name="Equation" r:id="rId14" imgW="1473120" imgH="482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32" y="1392"/>
                          <a:ext cx="2299" cy="7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895" name="Rectangle 23"/>
            <p:cNvSpPr>
              <a:spLocks noChangeArrowheads="1"/>
            </p:cNvSpPr>
            <p:nvPr/>
          </p:nvSpPr>
          <p:spPr bwMode="auto">
            <a:xfrm>
              <a:off x="5078" y="1008"/>
              <a:ext cx="682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(u)      </a:t>
              </a:r>
            </a:p>
          </p:txBody>
        </p:sp>
      </p:grp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33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8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8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9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9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9" grpId="0" autoUpdateAnimBg="0"/>
      <p:bldP spid="79891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01C20-22AE-413A-B37B-A7F0EA94958C}" type="slidenum">
              <a:rPr lang="en-US"/>
              <a:pPr/>
              <a:t>64</a:t>
            </a:fld>
            <a:endParaRPr lang="en-US"/>
          </a:p>
        </p:txBody>
      </p:sp>
      <p:sp>
        <p:nvSpPr>
          <p:cNvPr id="80908" name="Rectangle 12"/>
          <p:cNvSpPr>
            <a:spLocks noChangeArrowheads="1"/>
          </p:cNvSpPr>
          <p:nvPr/>
        </p:nvSpPr>
        <p:spPr bwMode="auto">
          <a:xfrm>
            <a:off x="0" y="685800"/>
            <a:ext cx="487680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50000"/>
              </a:spcBef>
            </a:pPr>
            <a:r>
              <a:rPr lang="en-US" sz="3200">
                <a:solidFill>
                  <a:srgbClr val="000000"/>
                </a:solidFill>
              </a:rPr>
              <a:t>	     </a:t>
            </a:r>
            <a:r>
              <a:rPr lang="en-US" sz="3200">
                <a:solidFill>
                  <a:schemeClr val="accent2"/>
                </a:solidFill>
              </a:rPr>
              <a:t>(v) Orthogonality</a:t>
            </a:r>
          </a:p>
        </p:txBody>
      </p:sp>
      <p:grpSp>
        <p:nvGrpSpPr>
          <p:cNvPr id="80922" name="Group 26"/>
          <p:cNvGrpSpPr>
            <a:grpSpLocks/>
          </p:cNvGrpSpPr>
          <p:nvPr/>
        </p:nvGrpSpPr>
        <p:grpSpPr bwMode="auto">
          <a:xfrm>
            <a:off x="990600" y="1511300"/>
            <a:ext cx="5351463" cy="628650"/>
            <a:chOff x="624" y="2824"/>
            <a:chExt cx="3371" cy="396"/>
          </a:xfrm>
        </p:grpSpPr>
        <p:graphicFrame>
          <p:nvGraphicFramePr>
            <p:cNvPr id="80909" name="Object 13"/>
            <p:cNvGraphicFramePr>
              <a:graphicFrameLocks noChangeAspect="1"/>
            </p:cNvGraphicFramePr>
            <p:nvPr/>
          </p:nvGraphicFramePr>
          <p:xfrm>
            <a:off x="624" y="2832"/>
            <a:ext cx="736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4" name="Equation" r:id="rId4" imgW="482400" imgH="253800" progId="Equation.3">
                    <p:embed/>
                  </p:oleObj>
                </mc:Choice>
                <mc:Fallback>
                  <p:oleObj name="Equation" r:id="rId4" imgW="4824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2832"/>
                          <a:ext cx="736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10" name="Rectangle 14"/>
            <p:cNvSpPr>
              <a:spLocks noChangeArrowheads="1"/>
            </p:cNvSpPr>
            <p:nvPr/>
          </p:nvSpPr>
          <p:spPr bwMode="auto">
            <a:xfrm>
              <a:off x="1296" y="2824"/>
              <a:ext cx="269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are solutions to equation (i).  </a:t>
              </a:r>
            </a:p>
          </p:txBody>
        </p:sp>
      </p:grpSp>
      <p:grpSp>
        <p:nvGrpSpPr>
          <p:cNvPr id="80921" name="Group 25"/>
          <p:cNvGrpSpPr>
            <a:grpSpLocks/>
          </p:cNvGrpSpPr>
          <p:nvPr/>
        </p:nvGrpSpPr>
        <p:grpSpPr bwMode="auto">
          <a:xfrm>
            <a:off x="0" y="2133600"/>
            <a:ext cx="9144000" cy="1149350"/>
            <a:chOff x="0" y="3168"/>
            <a:chExt cx="5760" cy="724"/>
          </a:xfrm>
        </p:grpSpPr>
        <p:sp>
          <p:nvSpPr>
            <p:cNvPr id="80914" name="Rectangle 18"/>
            <p:cNvSpPr>
              <a:spLocks noChangeArrowheads="1"/>
            </p:cNvSpPr>
            <p:nvPr/>
          </p:nvSpPr>
          <p:spPr bwMode="auto">
            <a:xfrm>
              <a:off x="3888" y="3504"/>
              <a:ext cx="452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and</a:t>
              </a:r>
            </a:p>
          </p:txBody>
        </p:sp>
        <p:sp>
          <p:nvSpPr>
            <p:cNvPr id="80916" name="Rectangle 20"/>
            <p:cNvSpPr>
              <a:spLocks noChangeArrowheads="1"/>
            </p:cNvSpPr>
            <p:nvPr/>
          </p:nvSpPr>
          <p:spPr bwMode="auto">
            <a:xfrm>
              <a:off x="0" y="3168"/>
              <a:ext cx="5760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Comparing (i) with eq. (3.5a) shows that it is a Sturm-</a:t>
              </a:r>
            </a:p>
          </p:txBody>
        </p:sp>
        <p:graphicFrame>
          <p:nvGraphicFramePr>
            <p:cNvPr id="80918" name="Object 22"/>
            <p:cNvGraphicFramePr>
              <a:graphicFrameLocks noChangeAspect="1"/>
            </p:cNvGraphicFramePr>
            <p:nvPr/>
          </p:nvGraphicFramePr>
          <p:xfrm>
            <a:off x="4320" y="3504"/>
            <a:ext cx="698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5" name="Equation" r:id="rId6" imgW="457200" imgH="253800" progId="Equation.3">
                    <p:embed/>
                  </p:oleObj>
                </mc:Choice>
                <mc:Fallback>
                  <p:oleObj name="Equation" r:id="rId6" imgW="457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3504"/>
                          <a:ext cx="698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19" name="Rectangle 23"/>
            <p:cNvSpPr>
              <a:spLocks noChangeArrowheads="1"/>
            </p:cNvSpPr>
            <p:nvPr/>
          </p:nvSpPr>
          <p:spPr bwMode="auto">
            <a:xfrm>
              <a:off x="0" y="3456"/>
              <a:ext cx="2855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Liouville equation with  </a:t>
              </a:r>
            </a:p>
          </p:txBody>
        </p:sp>
        <p:graphicFrame>
          <p:nvGraphicFramePr>
            <p:cNvPr id="80920" name="Object 24"/>
            <p:cNvGraphicFramePr>
              <a:graphicFrameLocks noChangeAspect="1"/>
            </p:cNvGraphicFramePr>
            <p:nvPr/>
          </p:nvGraphicFramePr>
          <p:xfrm>
            <a:off x="2736" y="3504"/>
            <a:ext cx="1164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6" name="Equation" r:id="rId8" imgW="761760" imgH="253800" progId="Equation.3">
                    <p:embed/>
                  </p:oleObj>
                </mc:Choice>
                <mc:Fallback>
                  <p:oleObj name="Equation" r:id="rId8" imgW="7617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36" y="3504"/>
                          <a:ext cx="1164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0925" name="Rectangle 29"/>
          <p:cNvSpPr>
            <a:spLocks noChangeArrowheads="1"/>
          </p:cNvSpPr>
          <p:nvPr/>
        </p:nvSpPr>
        <p:spPr bwMode="auto">
          <a:xfrm>
            <a:off x="0" y="3429000"/>
            <a:ext cx="30797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500">
                <a:solidFill>
                  <a:srgbClr val="000000"/>
                </a:solidFill>
              </a:rPr>
              <a:t>	</a:t>
            </a:r>
            <a:r>
              <a:rPr lang="en-US" sz="2600">
                <a:solidFill>
                  <a:srgbClr val="000000"/>
                </a:solidFill>
              </a:rPr>
              <a:t>Eq. (3.6) gives</a:t>
            </a:r>
          </a:p>
        </p:txBody>
      </p:sp>
      <p:grpSp>
        <p:nvGrpSpPr>
          <p:cNvPr id="80926" name="Group 30"/>
          <p:cNvGrpSpPr>
            <a:grpSpLocks/>
          </p:cNvGrpSpPr>
          <p:nvPr/>
        </p:nvGrpSpPr>
        <p:grpSpPr bwMode="auto">
          <a:xfrm>
            <a:off x="0" y="4876800"/>
            <a:ext cx="8285163" cy="1062038"/>
            <a:chOff x="0" y="1248"/>
            <a:chExt cx="5219" cy="669"/>
          </a:xfrm>
        </p:grpSpPr>
        <p:graphicFrame>
          <p:nvGraphicFramePr>
            <p:cNvPr id="80927" name="Object 31"/>
            <p:cNvGraphicFramePr>
              <a:graphicFrameLocks noChangeAspect="1"/>
            </p:cNvGraphicFramePr>
            <p:nvPr/>
          </p:nvGraphicFramePr>
          <p:xfrm>
            <a:off x="1536" y="1296"/>
            <a:ext cx="523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7" name="Equation" r:id="rId10" imgW="342720" imgH="177480" progId="Equation.3">
                    <p:embed/>
                  </p:oleObj>
                </mc:Choice>
                <mc:Fallback>
                  <p:oleObj name="Equation" r:id="rId10" imgW="342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1296"/>
                          <a:ext cx="523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28" name="Rectangle 32"/>
            <p:cNvSpPr>
              <a:spLocks noChangeArrowheads="1"/>
            </p:cNvSpPr>
            <p:nvPr/>
          </p:nvSpPr>
          <p:spPr bwMode="auto">
            <a:xfrm>
              <a:off x="2112" y="1248"/>
              <a:ext cx="45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and</a:t>
              </a:r>
            </a:p>
          </p:txBody>
        </p:sp>
        <p:graphicFrame>
          <p:nvGraphicFramePr>
            <p:cNvPr id="80929" name="Object 33"/>
            <p:cNvGraphicFramePr>
              <a:graphicFrameLocks noChangeAspect="1"/>
            </p:cNvGraphicFramePr>
            <p:nvPr/>
          </p:nvGraphicFramePr>
          <p:xfrm>
            <a:off x="2506" y="1296"/>
            <a:ext cx="620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8" name="Equation" r:id="rId12" imgW="406080" imgH="203040" progId="Equation.3">
                    <p:embed/>
                  </p:oleObj>
                </mc:Choice>
                <mc:Fallback>
                  <p:oleObj name="Equation" r:id="rId12" imgW="4060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06" y="1296"/>
                          <a:ext cx="620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30" name="Rectangle 34"/>
            <p:cNvSpPr>
              <a:spLocks noChangeArrowheads="1"/>
            </p:cNvSpPr>
            <p:nvPr/>
          </p:nvSpPr>
          <p:spPr bwMode="auto">
            <a:xfrm>
              <a:off x="0" y="1296"/>
              <a:ext cx="157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	2 HBC at </a:t>
              </a:r>
            </a:p>
          </p:txBody>
        </p:sp>
        <p:graphicFrame>
          <p:nvGraphicFramePr>
            <p:cNvPr id="80931" name="Object 35"/>
            <p:cNvGraphicFramePr>
              <a:graphicFrameLocks noChangeAspect="1"/>
            </p:cNvGraphicFramePr>
            <p:nvPr/>
          </p:nvGraphicFramePr>
          <p:xfrm>
            <a:off x="3120" y="1296"/>
            <a:ext cx="720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59" name="Equation" r:id="rId14" imgW="482400" imgH="253800" progId="Equation.3">
                    <p:embed/>
                  </p:oleObj>
                </mc:Choice>
                <mc:Fallback>
                  <p:oleObj name="Equation" r:id="rId14" imgW="4824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0" y="1296"/>
                          <a:ext cx="720" cy="3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32" name="Rectangle 36"/>
            <p:cNvSpPr>
              <a:spLocks noChangeArrowheads="1"/>
            </p:cNvSpPr>
            <p:nvPr/>
          </p:nvSpPr>
          <p:spPr bwMode="auto">
            <a:xfrm>
              <a:off x="3792" y="1296"/>
              <a:ext cx="1427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are orthogonal</a:t>
              </a:r>
            </a:p>
          </p:txBody>
        </p:sp>
        <p:sp>
          <p:nvSpPr>
            <p:cNvPr id="80933" name="Rectangle 37"/>
            <p:cNvSpPr>
              <a:spLocks noChangeArrowheads="1"/>
            </p:cNvSpPr>
            <p:nvPr/>
          </p:nvSpPr>
          <p:spPr bwMode="auto">
            <a:xfrm>
              <a:off x="0" y="1584"/>
              <a:ext cx="1996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lnSpc>
                  <a:spcPct val="110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with respect to</a:t>
              </a:r>
            </a:p>
          </p:txBody>
        </p:sp>
        <p:graphicFrame>
          <p:nvGraphicFramePr>
            <p:cNvPr id="80934" name="Object 38"/>
            <p:cNvGraphicFramePr>
              <a:graphicFrameLocks noChangeAspect="1"/>
            </p:cNvGraphicFramePr>
            <p:nvPr/>
          </p:nvGraphicFramePr>
          <p:xfrm>
            <a:off x="1987" y="1632"/>
            <a:ext cx="58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60" name="Equation" r:id="rId16" imgW="380880" imgH="177480" progId="Equation.3">
                    <p:embed/>
                  </p:oleObj>
                </mc:Choice>
                <mc:Fallback>
                  <p:oleObj name="Equation" r:id="rId16" imgW="38088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7" y="1632"/>
                          <a:ext cx="581" cy="2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0935" name="Group 39"/>
          <p:cNvGrpSpPr>
            <a:grpSpLocks/>
          </p:cNvGrpSpPr>
          <p:nvPr/>
        </p:nvGrpSpPr>
        <p:grpSpPr bwMode="auto">
          <a:xfrm>
            <a:off x="2971800" y="3962400"/>
            <a:ext cx="3224213" cy="568325"/>
            <a:chOff x="1920" y="3504"/>
            <a:chExt cx="2031" cy="358"/>
          </a:xfrm>
        </p:grpSpPr>
        <p:graphicFrame>
          <p:nvGraphicFramePr>
            <p:cNvPr id="80936" name="Object 40"/>
            <p:cNvGraphicFramePr>
              <a:graphicFrameLocks noChangeAspect="1"/>
            </p:cNvGraphicFramePr>
            <p:nvPr/>
          </p:nvGraphicFramePr>
          <p:xfrm>
            <a:off x="1920" y="3600"/>
            <a:ext cx="969" cy="2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61" name="Equation" r:id="rId18" imgW="634680" imgH="164880" progId="Equation.3">
                    <p:embed/>
                  </p:oleObj>
                </mc:Choice>
                <mc:Fallback>
                  <p:oleObj name="Equation" r:id="rId18" imgW="6346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3600"/>
                          <a:ext cx="969" cy="2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0937" name="Rectangle 41"/>
            <p:cNvSpPr>
              <a:spLocks noChangeArrowheads="1"/>
            </p:cNvSpPr>
            <p:nvPr/>
          </p:nvSpPr>
          <p:spPr bwMode="auto">
            <a:xfrm>
              <a:off x="2928" y="3504"/>
              <a:ext cx="452" cy="3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and</a:t>
              </a:r>
            </a:p>
          </p:txBody>
        </p:sp>
        <p:graphicFrame>
          <p:nvGraphicFramePr>
            <p:cNvPr id="80938" name="Object 42"/>
            <p:cNvGraphicFramePr>
              <a:graphicFrameLocks noChangeAspect="1"/>
            </p:cNvGraphicFramePr>
            <p:nvPr/>
          </p:nvGraphicFramePr>
          <p:xfrm>
            <a:off x="3408" y="3552"/>
            <a:ext cx="543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862" name="Equation" r:id="rId20" imgW="355320" imgH="203040" progId="Equation.3">
                    <p:embed/>
                  </p:oleObj>
                </mc:Choice>
                <mc:Fallback>
                  <p:oleObj name="Equation" r:id="rId20" imgW="35532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3552"/>
                          <a:ext cx="543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5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0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09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8" grpId="0" autoUpdateAnimBg="0"/>
      <p:bldP spid="80925" grpId="0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F476-3BA1-4F45-B39E-D92F4DB7E4CE}" type="slidenum">
              <a:rPr lang="en-US"/>
              <a:pPr/>
              <a:t>65</a:t>
            </a:fld>
            <a:endParaRPr lang="en-US"/>
          </a:p>
        </p:txBody>
      </p:sp>
      <p:grpSp>
        <p:nvGrpSpPr>
          <p:cNvPr id="81948" name="Group 28"/>
          <p:cNvGrpSpPr>
            <a:grpSpLocks/>
          </p:cNvGrpSpPr>
          <p:nvPr/>
        </p:nvGrpSpPr>
        <p:grpSpPr bwMode="auto">
          <a:xfrm>
            <a:off x="685800" y="762000"/>
            <a:ext cx="7439025" cy="2436813"/>
            <a:chOff x="432" y="1968"/>
            <a:chExt cx="4686" cy="1535"/>
          </a:xfrm>
        </p:grpSpPr>
        <p:graphicFrame>
          <p:nvGraphicFramePr>
            <p:cNvPr id="81935" name="Object 15"/>
            <p:cNvGraphicFramePr>
              <a:graphicFrameLocks noChangeAspect="1"/>
            </p:cNvGraphicFramePr>
            <p:nvPr/>
          </p:nvGraphicFramePr>
          <p:xfrm>
            <a:off x="432" y="1968"/>
            <a:ext cx="4686" cy="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818" name="Equation" r:id="rId4" imgW="3073320" imgH="533160" progId="Equation.3">
                    <p:embed/>
                  </p:oleObj>
                </mc:Choice>
                <mc:Fallback>
                  <p:oleObj name="Equation" r:id="rId4" imgW="3073320" imgH="5331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1968"/>
                          <a:ext cx="4686" cy="8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942" name="Object 22"/>
            <p:cNvGraphicFramePr>
              <a:graphicFrameLocks noChangeAspect="1"/>
            </p:cNvGraphicFramePr>
            <p:nvPr/>
          </p:nvGraphicFramePr>
          <p:xfrm>
            <a:off x="864" y="2688"/>
            <a:ext cx="2343" cy="8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819" name="Equation" r:id="rId6" imgW="1536480" imgH="533160" progId="Equation.3">
                    <p:embed/>
                  </p:oleObj>
                </mc:Choice>
                <mc:Fallback>
                  <p:oleObj name="Equation" r:id="rId6" imgW="1536480" imgH="5331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688"/>
                          <a:ext cx="2343" cy="81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947" name="Group 27"/>
          <p:cNvGrpSpPr>
            <a:grpSpLocks/>
          </p:cNvGrpSpPr>
          <p:nvPr/>
        </p:nvGrpSpPr>
        <p:grpSpPr bwMode="auto">
          <a:xfrm>
            <a:off x="0" y="3657600"/>
            <a:ext cx="7091363" cy="615950"/>
            <a:chOff x="0" y="3696"/>
            <a:chExt cx="4467" cy="388"/>
          </a:xfrm>
        </p:grpSpPr>
        <p:sp>
          <p:nvSpPr>
            <p:cNvPr id="81943" name="Rectangle 23"/>
            <p:cNvSpPr>
              <a:spLocks noChangeArrowheads="1"/>
            </p:cNvSpPr>
            <p:nvPr/>
          </p:nvSpPr>
          <p:spPr bwMode="auto">
            <a:xfrm>
              <a:off x="0" y="3696"/>
              <a:ext cx="4253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500">
                  <a:solidFill>
                    <a:srgbClr val="000000"/>
                  </a:solidFill>
                </a:rPr>
                <a:t>	</a:t>
              </a:r>
              <a:r>
                <a:rPr lang="en-US" sz="2600">
                  <a:solidFill>
                    <a:srgbClr val="000000"/>
                  </a:solidFill>
                </a:rPr>
                <a:t>Evaluating the integrals and solving for </a:t>
              </a:r>
            </a:p>
          </p:txBody>
        </p:sp>
        <p:graphicFrame>
          <p:nvGraphicFramePr>
            <p:cNvPr id="81944" name="Object 24"/>
            <p:cNvGraphicFramePr>
              <a:graphicFrameLocks noChangeAspect="1"/>
            </p:cNvGraphicFramePr>
            <p:nvPr/>
          </p:nvGraphicFramePr>
          <p:xfrm>
            <a:off x="4176" y="3696"/>
            <a:ext cx="291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820" name="Equation" r:id="rId8" imgW="190440" imgH="253800" progId="Equation.3">
                    <p:embed/>
                  </p:oleObj>
                </mc:Choice>
                <mc:Fallback>
                  <p:oleObj name="Equation" r:id="rId8" imgW="1904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6" y="3696"/>
                          <a:ext cx="291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952" name="Group 32"/>
          <p:cNvGrpSpPr>
            <a:grpSpLocks/>
          </p:cNvGrpSpPr>
          <p:nvPr/>
        </p:nvGrpSpPr>
        <p:grpSpPr bwMode="auto">
          <a:xfrm>
            <a:off x="1676400" y="4572000"/>
            <a:ext cx="7467600" cy="877888"/>
            <a:chOff x="1056" y="2640"/>
            <a:chExt cx="4704" cy="553"/>
          </a:xfrm>
        </p:grpSpPr>
        <p:graphicFrame>
          <p:nvGraphicFramePr>
            <p:cNvPr id="81949" name="Object 29"/>
            <p:cNvGraphicFramePr>
              <a:graphicFrameLocks noChangeAspect="1"/>
            </p:cNvGraphicFramePr>
            <p:nvPr/>
          </p:nvGraphicFramePr>
          <p:xfrm>
            <a:off x="1056" y="2640"/>
            <a:ext cx="3594" cy="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6821" name="Equation" r:id="rId10" imgW="5626100" imgH="863600" progId="Equation.3">
                    <p:embed/>
                  </p:oleObj>
                </mc:Choice>
                <mc:Fallback>
                  <p:oleObj name="Equation" r:id="rId10" imgW="5626100" imgH="863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2640"/>
                          <a:ext cx="3594" cy="55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51" name="Rectangle 31"/>
            <p:cNvSpPr>
              <a:spLocks noChangeArrowheads="1"/>
            </p:cNvSpPr>
            <p:nvPr/>
          </p:nvSpPr>
          <p:spPr bwMode="auto">
            <a:xfrm>
              <a:off x="5090" y="2688"/>
              <a:ext cx="670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(v)      </a:t>
              </a:r>
            </a:p>
          </p:txBody>
        </p:sp>
      </p:grp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4" name="Rectangle 19458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07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A72C0-09C0-4B2E-8E0A-4C637E51DF18}" type="slidenum">
              <a:rPr lang="en-US"/>
              <a:pPr/>
              <a:t>66</a:t>
            </a:fld>
            <a:endParaRPr lang="en-US"/>
          </a:p>
        </p:txBody>
      </p:sp>
      <p:grpSp>
        <p:nvGrpSpPr>
          <p:cNvPr id="82967" name="Group 23"/>
          <p:cNvGrpSpPr>
            <a:grpSpLocks/>
          </p:cNvGrpSpPr>
          <p:nvPr/>
        </p:nvGrpSpPr>
        <p:grpSpPr bwMode="auto">
          <a:xfrm>
            <a:off x="0" y="381000"/>
            <a:ext cx="3667125" cy="600075"/>
            <a:chOff x="0" y="364"/>
            <a:chExt cx="2310" cy="378"/>
          </a:xfrm>
        </p:grpSpPr>
        <p:sp>
          <p:nvSpPr>
            <p:cNvPr id="82946" name="Rectangle 2"/>
            <p:cNvSpPr>
              <a:spLocks noChangeArrowheads="1"/>
            </p:cNvSpPr>
            <p:nvPr/>
          </p:nvSpPr>
          <p:spPr bwMode="auto">
            <a:xfrm>
              <a:off x="0" y="364"/>
              <a:ext cx="1658" cy="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	Solution to</a:t>
              </a:r>
            </a:p>
          </p:txBody>
        </p:sp>
        <p:graphicFrame>
          <p:nvGraphicFramePr>
            <p:cNvPr id="82947" name="Object 3"/>
            <p:cNvGraphicFramePr>
              <a:graphicFrameLocks noChangeAspect="1"/>
            </p:cNvGraphicFramePr>
            <p:nvPr/>
          </p:nvGraphicFramePr>
          <p:xfrm>
            <a:off x="1632" y="432"/>
            <a:ext cx="678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90" name="Equation" r:id="rId4" imgW="444240" imgH="203040" progId="Equation.3">
                    <p:embed/>
                  </p:oleObj>
                </mc:Choice>
                <mc:Fallback>
                  <p:oleObj name="Equation" r:id="rId4" imgW="44424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2" y="432"/>
                          <a:ext cx="678" cy="31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951" name="Rectangle 7"/>
          <p:cNvSpPr>
            <a:spLocks noChangeArrowheads="1"/>
          </p:cNvSpPr>
          <p:nvPr/>
        </p:nvSpPr>
        <p:spPr bwMode="auto">
          <a:xfrm>
            <a:off x="0" y="4038600"/>
            <a:ext cx="609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600">
                <a:solidFill>
                  <a:schemeClr val="accent2"/>
                </a:solidFill>
              </a:rPr>
              <a:t>	</a:t>
            </a:r>
            <a:r>
              <a:rPr lang="en-US" sz="3200">
                <a:solidFill>
                  <a:schemeClr val="accent2"/>
                </a:solidFill>
              </a:rPr>
              <a:t>(5) Checking</a:t>
            </a:r>
            <a:r>
              <a:rPr lang="en-US" sz="2600">
                <a:solidFill>
                  <a:schemeClr val="accent2"/>
                </a:solidFill>
              </a:rPr>
              <a:t>	</a:t>
            </a:r>
            <a:endParaRPr lang="en-US" sz="2600">
              <a:solidFill>
                <a:srgbClr val="000000"/>
              </a:solidFill>
            </a:endParaRPr>
          </a:p>
        </p:txBody>
      </p:sp>
      <p:grpSp>
        <p:nvGrpSpPr>
          <p:cNvPr id="82970" name="Group 26"/>
          <p:cNvGrpSpPr>
            <a:grpSpLocks/>
          </p:cNvGrpSpPr>
          <p:nvPr/>
        </p:nvGrpSpPr>
        <p:grpSpPr bwMode="auto">
          <a:xfrm>
            <a:off x="0" y="5791200"/>
            <a:ext cx="6264275" cy="625475"/>
            <a:chOff x="0" y="3408"/>
            <a:chExt cx="3946" cy="394"/>
          </a:xfrm>
        </p:grpSpPr>
        <p:sp>
          <p:nvSpPr>
            <p:cNvPr id="82956" name="Rectangle 12"/>
            <p:cNvSpPr>
              <a:spLocks noChangeArrowheads="1"/>
            </p:cNvSpPr>
            <p:nvPr/>
          </p:nvSpPr>
          <p:spPr bwMode="auto">
            <a:xfrm>
              <a:off x="0" y="3408"/>
              <a:ext cx="2050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 i="1">
                  <a:solidFill>
                    <a:srgbClr val="000000"/>
                  </a:solidFill>
                </a:rPr>
                <a:t>	Limiting check</a:t>
              </a:r>
              <a:r>
                <a:rPr lang="en-US" sz="2600">
                  <a:solidFill>
                    <a:srgbClr val="000000"/>
                  </a:solidFill>
                </a:rPr>
                <a:t>:</a:t>
              </a:r>
            </a:p>
          </p:txBody>
        </p:sp>
        <p:graphicFrame>
          <p:nvGraphicFramePr>
            <p:cNvPr id="82957" name="Object 13"/>
            <p:cNvGraphicFramePr>
              <a:graphicFrameLocks noChangeAspect="1"/>
            </p:cNvGraphicFramePr>
            <p:nvPr/>
          </p:nvGraphicFramePr>
          <p:xfrm>
            <a:off x="2064" y="3431"/>
            <a:ext cx="672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91" name="Equation" r:id="rId6" imgW="431640" imgH="203040" progId="Equation.3">
                    <p:embed/>
                  </p:oleObj>
                </mc:Choice>
                <mc:Fallback>
                  <p:oleObj name="Equation" r:id="rId6" imgW="43164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3431"/>
                          <a:ext cx="672" cy="3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2688" y="3408"/>
              <a:ext cx="480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05000"/>
                </a:lnSpc>
              </a:pPr>
              <a:r>
                <a:rPr lang="en-US" sz="2600">
                  <a:solidFill>
                    <a:srgbClr val="000000"/>
                  </a:solidFill>
                </a:rPr>
                <a:t>and</a:t>
              </a:r>
            </a:p>
          </p:txBody>
        </p:sp>
        <p:graphicFrame>
          <p:nvGraphicFramePr>
            <p:cNvPr id="82961" name="Object 17"/>
            <p:cNvGraphicFramePr>
              <a:graphicFrameLocks noChangeAspect="1"/>
            </p:cNvGraphicFramePr>
            <p:nvPr/>
          </p:nvGraphicFramePr>
          <p:xfrm>
            <a:off x="3120" y="3408"/>
            <a:ext cx="826" cy="3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92" name="Equation" r:id="rId8" imgW="533160" imgH="253800" progId="Equation.3">
                    <p:embed/>
                  </p:oleObj>
                </mc:Choice>
                <mc:Fallback>
                  <p:oleObj name="Equation" r:id="rId8" imgW="5331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20" y="3408"/>
                          <a:ext cx="826" cy="3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2969" name="Group 25"/>
          <p:cNvGrpSpPr>
            <a:grpSpLocks/>
          </p:cNvGrpSpPr>
          <p:nvPr/>
        </p:nvGrpSpPr>
        <p:grpSpPr bwMode="auto">
          <a:xfrm>
            <a:off x="0" y="4648200"/>
            <a:ext cx="8308975" cy="1098550"/>
            <a:chOff x="0" y="2544"/>
            <a:chExt cx="5234" cy="692"/>
          </a:xfrm>
        </p:grpSpPr>
        <p:sp>
          <p:nvSpPr>
            <p:cNvPr id="82953" name="Rectangle 9"/>
            <p:cNvSpPr>
              <a:spLocks noChangeArrowheads="1"/>
            </p:cNvSpPr>
            <p:nvPr/>
          </p:nvSpPr>
          <p:spPr bwMode="auto">
            <a:xfrm>
              <a:off x="0" y="2592"/>
              <a:ext cx="3159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 i="1">
                  <a:solidFill>
                    <a:srgbClr val="000000"/>
                  </a:solidFill>
                </a:rPr>
                <a:t>	Dimensional check</a:t>
              </a:r>
              <a:r>
                <a:rPr lang="en-US" sz="2600">
                  <a:solidFill>
                    <a:srgbClr val="000000"/>
                  </a:solidFill>
                </a:rPr>
                <a:t>: Units of</a:t>
              </a:r>
            </a:p>
          </p:txBody>
        </p:sp>
        <p:graphicFrame>
          <p:nvGraphicFramePr>
            <p:cNvPr id="82954" name="Object 10"/>
            <p:cNvGraphicFramePr>
              <a:graphicFrameLocks noChangeAspect="1"/>
            </p:cNvGraphicFramePr>
            <p:nvPr/>
          </p:nvGraphicFramePr>
          <p:xfrm>
            <a:off x="3168" y="2544"/>
            <a:ext cx="812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93" name="Equation" r:id="rId10" imgW="533160" imgH="253800" progId="Equation.3">
                    <p:embed/>
                  </p:oleObj>
                </mc:Choice>
                <mc:Fallback>
                  <p:oleObj name="Equation" r:id="rId10" imgW="5331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8" y="2544"/>
                          <a:ext cx="812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63" name="Rectangle 19"/>
            <p:cNvSpPr>
              <a:spLocks noChangeArrowheads="1"/>
            </p:cNvSpPr>
            <p:nvPr/>
          </p:nvSpPr>
          <p:spPr bwMode="auto">
            <a:xfrm>
              <a:off x="3984" y="2592"/>
              <a:ext cx="677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</a:rPr>
                <a:t>and of</a:t>
              </a:r>
            </a:p>
          </p:txBody>
        </p:sp>
        <p:graphicFrame>
          <p:nvGraphicFramePr>
            <p:cNvPr id="82964" name="Object 20"/>
            <p:cNvGraphicFramePr>
              <a:graphicFrameLocks noChangeAspect="1"/>
            </p:cNvGraphicFramePr>
            <p:nvPr/>
          </p:nvGraphicFramePr>
          <p:xfrm>
            <a:off x="4656" y="2592"/>
            <a:ext cx="290" cy="3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7894" name="Equation" r:id="rId12" imgW="190440" imgH="253800" progId="Equation.3">
                    <p:embed/>
                  </p:oleObj>
                </mc:Choice>
                <mc:Fallback>
                  <p:oleObj name="Equation" r:id="rId12" imgW="19044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56" y="2592"/>
                          <a:ext cx="290" cy="3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65" name="Rectangle 21"/>
            <p:cNvSpPr>
              <a:spLocks noChangeArrowheads="1"/>
            </p:cNvSpPr>
            <p:nvPr/>
          </p:nvSpPr>
          <p:spPr bwMode="auto">
            <a:xfrm>
              <a:off x="4944" y="2592"/>
              <a:ext cx="290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in</a:t>
              </a:r>
            </a:p>
          </p:txBody>
        </p:sp>
        <p:sp>
          <p:nvSpPr>
            <p:cNvPr id="82966" name="Rectangle 22"/>
            <p:cNvSpPr>
              <a:spLocks noChangeArrowheads="1"/>
            </p:cNvSpPr>
            <p:nvPr/>
          </p:nvSpPr>
          <p:spPr bwMode="auto">
            <a:xfrm>
              <a:off x="0" y="2928"/>
              <a:ext cx="2520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600">
                  <a:solidFill>
                    <a:srgbClr val="000000"/>
                  </a:solidFill>
                </a:rPr>
                <a:t>	solution (s) are in </a:t>
              </a:r>
              <a:r>
                <a:rPr lang="en-US" sz="2600">
                  <a:solidFill>
                    <a:srgbClr val="000000"/>
                  </a:solidFill>
                  <a:cs typeface="Times New Roman" panose="02020603050405020304" pitchFamily="18" charset="0"/>
                </a:rPr>
                <a:t>°C</a:t>
              </a:r>
              <a:endParaRPr lang="en-US" sz="2600">
                <a:solidFill>
                  <a:srgbClr val="000000"/>
                </a:solidFill>
              </a:endParaRPr>
            </a:p>
          </p:txBody>
        </p:sp>
      </p:grpSp>
      <p:grpSp>
        <p:nvGrpSpPr>
          <p:cNvPr id="82975" name="Group 31"/>
          <p:cNvGrpSpPr>
            <a:grpSpLocks/>
          </p:cNvGrpSpPr>
          <p:nvPr/>
        </p:nvGrpSpPr>
        <p:grpSpPr bwMode="auto">
          <a:xfrm>
            <a:off x="990600" y="1143000"/>
            <a:ext cx="8153400" cy="2846388"/>
            <a:chOff x="624" y="720"/>
            <a:chExt cx="5136" cy="1793"/>
          </a:xfrm>
        </p:grpSpPr>
        <p:sp>
          <p:nvSpPr>
            <p:cNvPr id="82950" name="Rectangle 6"/>
            <p:cNvSpPr>
              <a:spLocks noChangeArrowheads="1"/>
            </p:cNvSpPr>
            <p:nvPr/>
          </p:nvSpPr>
          <p:spPr bwMode="auto">
            <a:xfrm>
              <a:off x="5044" y="912"/>
              <a:ext cx="716" cy="3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2600"/>
                <a:t>(w)      </a:t>
              </a:r>
            </a:p>
          </p:txBody>
        </p:sp>
        <p:grpSp>
          <p:nvGrpSpPr>
            <p:cNvPr id="82974" name="Group 30"/>
            <p:cNvGrpSpPr>
              <a:grpSpLocks/>
            </p:cNvGrpSpPr>
            <p:nvPr/>
          </p:nvGrpSpPr>
          <p:grpSpPr bwMode="auto">
            <a:xfrm>
              <a:off x="624" y="720"/>
              <a:ext cx="4111" cy="1793"/>
              <a:chOff x="624" y="720"/>
              <a:chExt cx="4111" cy="1793"/>
            </a:xfrm>
          </p:grpSpPr>
          <p:graphicFrame>
            <p:nvGraphicFramePr>
              <p:cNvPr id="82948" name="Object 4"/>
              <p:cNvGraphicFramePr>
                <a:graphicFrameLocks noChangeAspect="1"/>
              </p:cNvGraphicFramePr>
              <p:nvPr/>
            </p:nvGraphicFramePr>
            <p:xfrm>
              <a:off x="624" y="720"/>
              <a:ext cx="1956" cy="3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95" name="Equation" r:id="rId14" imgW="1282680" imgH="253800" progId="Equation.3">
                      <p:embed/>
                    </p:oleObj>
                  </mc:Choice>
                  <mc:Fallback>
                    <p:oleObj name="Equation" r:id="rId14" imgW="128268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4" y="720"/>
                            <a:ext cx="1956" cy="3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949" name="Object 5"/>
              <p:cNvGraphicFramePr>
                <a:graphicFrameLocks noChangeAspect="1"/>
              </p:cNvGraphicFramePr>
              <p:nvPr/>
            </p:nvGraphicFramePr>
            <p:xfrm>
              <a:off x="1248" y="1152"/>
              <a:ext cx="3487" cy="65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96" name="Equation" r:id="rId16" imgW="2286000" imgH="431640" progId="Equation.3">
                      <p:embed/>
                    </p:oleObj>
                  </mc:Choice>
                  <mc:Fallback>
                    <p:oleObj name="Equation" r:id="rId16" imgW="2286000" imgH="4316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248" y="1152"/>
                            <a:ext cx="3487" cy="65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2972" name="Object 28"/>
              <p:cNvGraphicFramePr>
                <a:graphicFrameLocks noChangeAspect="1"/>
              </p:cNvGraphicFramePr>
              <p:nvPr/>
            </p:nvGraphicFramePr>
            <p:xfrm>
              <a:off x="1440" y="1776"/>
              <a:ext cx="2170" cy="7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7897" name="Equation" r:id="rId18" imgW="1422360" imgH="482400" progId="Equation.3">
                      <p:embed/>
                    </p:oleObj>
                  </mc:Choice>
                  <mc:Fallback>
                    <p:oleObj name="Equation" r:id="rId18" imgW="1422360" imgH="482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0" y="1776"/>
                            <a:ext cx="2170" cy="73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45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7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6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297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1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20185</TotalTime>
  <Words>1713</Words>
  <Application>Microsoft Office PowerPoint</Application>
  <PresentationFormat>On-screen Show (4:3)</PresentationFormat>
  <Paragraphs>576</Paragraphs>
  <Slides>66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66</vt:i4>
      </vt:variant>
    </vt:vector>
  </HeadingPairs>
  <TitlesOfParts>
    <vt:vector size="80" baseType="lpstr">
      <vt:lpstr>Arial</vt:lpstr>
      <vt:lpstr>Arial,Bold</vt:lpstr>
      <vt:lpstr>Comic Sans MS</vt:lpstr>
      <vt:lpstr>Curlz MT</vt:lpstr>
      <vt:lpstr>JasmineUPC</vt:lpstr>
      <vt:lpstr>Script MT Bold</vt:lpstr>
      <vt:lpstr>Symbol</vt:lpstr>
      <vt:lpstr>SymbolPS</vt:lpstr>
      <vt:lpstr>Times New Roman</vt:lpstr>
      <vt:lpstr>Vladimir Script</vt:lpstr>
      <vt:lpstr>Default Design</vt:lpstr>
      <vt:lpstr>Equation</vt:lpstr>
      <vt:lpstr>Bitmap Image</vt:lpstr>
      <vt:lpstr>Microsoft Equation 3.0</vt:lpstr>
      <vt:lpstr>Solution to More Thermo-Mechanical Problems using Laplace Equations</vt:lpstr>
      <vt:lpstr>Summary</vt:lpstr>
      <vt:lpstr>Heat Conduction in a Cube/Cuboid</vt:lpstr>
      <vt:lpstr>General conduction equation based on Polar Cylindrical Coordinates </vt:lpstr>
      <vt:lpstr>Laplace Equation : Steady Conduction in A Rectangular Plate</vt:lpstr>
      <vt:lpstr>Method of Separation of Variables</vt:lpstr>
      <vt:lpstr>Validity of Separation of Variables Method</vt:lpstr>
      <vt:lpstr>Generation of Simultaneous Linear ODEs</vt:lpstr>
      <vt:lpstr>First Possibility</vt:lpstr>
      <vt:lpstr>Second Possibility</vt:lpstr>
      <vt:lpstr>Third  Possibility</vt:lpstr>
      <vt:lpstr>Summary of Possible Solutions</vt:lpstr>
      <vt:lpstr>Steady conduction in a rectangular plate</vt:lpstr>
      <vt:lpstr>l2=0  Solution</vt:lpstr>
      <vt:lpstr>Feasibility of Solution</vt:lpstr>
      <vt:lpstr>l2 &lt; 0 or l2 &gt; 0 Solutions</vt:lpstr>
      <vt:lpstr>PowerPoint Presentation</vt:lpstr>
      <vt:lpstr>PowerPoint Presentation</vt:lpstr>
      <vt:lpstr>Series  Solution</vt:lpstr>
      <vt:lpstr>Series Expansion of Boundary Condition</vt:lpstr>
      <vt:lpstr>PowerPoint Presentation</vt:lpstr>
      <vt:lpstr>PowerPoint Presentation</vt:lpstr>
      <vt:lpstr>Computation of Coefficient </vt:lpstr>
      <vt:lpstr>Computation of Isotherms &amp; Heat Flux Lines</vt:lpstr>
      <vt:lpstr>Linearly Varying Temperature B.C.</vt:lpstr>
      <vt:lpstr>Laplace Equations &amp; Principle of Superposition : Laplace Equation</vt:lpstr>
      <vt:lpstr>True 2D Problems : Steady Conduction in Plate</vt:lpstr>
      <vt:lpstr>Principle of Superposition</vt:lpstr>
      <vt:lpstr>General Solutions :  Function</vt:lpstr>
      <vt:lpstr>General Solutions :  Function</vt:lpstr>
      <vt:lpstr>True 2D Problems : Steady Conduction in Plate</vt:lpstr>
      <vt:lpstr>Simple Harmonic Functions as Solutions</vt:lpstr>
      <vt:lpstr>Simple Harmonic Functions as Solutions</vt:lpstr>
      <vt:lpstr>PowerPoint Presentation</vt:lpstr>
      <vt:lpstr>PowerPoint Presentation</vt:lpstr>
      <vt:lpstr>PowerPoint Presentation</vt:lpstr>
      <vt:lpstr>Governing PDE in Cylindrical Coordinates</vt:lpstr>
      <vt:lpstr>Separation of Variables</vt:lpstr>
      <vt:lpstr>The SO-ODE for Radial Distribution of Temperature</vt:lpstr>
      <vt:lpstr>PowerPoint Presentation</vt:lpstr>
      <vt:lpstr>PowerPoint Presentation</vt:lpstr>
      <vt:lpstr>Boundary Condition - 2</vt:lpstr>
      <vt:lpstr>Boundary Condition - 3</vt:lpstr>
      <vt:lpstr>The Series Solution for Temperature</vt:lpstr>
      <vt:lpstr>Boundary Condition - 4</vt:lpstr>
      <vt:lpstr>Computation of Coefficients</vt:lpstr>
      <vt:lpstr>The Final Equation for Temperature Disribution</vt:lpstr>
      <vt:lpstr>The fuel fabrication process</vt:lpstr>
      <vt:lpstr>Fuel Rod Cluster</vt:lpstr>
      <vt:lpstr>PowerPoint Presentation</vt:lpstr>
      <vt:lpstr>PowerPoint Presentation</vt:lpstr>
      <vt:lpstr>Non-homogeneous Laplace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1480</cp:revision>
  <cp:lastPrinted>2002-01-11T03:20:09Z</cp:lastPrinted>
  <dcterms:created xsi:type="dcterms:W3CDTF">2002-01-11T02:48:10Z</dcterms:created>
  <dcterms:modified xsi:type="dcterms:W3CDTF">2019-11-09T10:45:47Z</dcterms:modified>
</cp:coreProperties>
</file>