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29"/>
  </p:notesMasterIdLst>
  <p:sldIdLst>
    <p:sldId id="533" r:id="rId2"/>
    <p:sldId id="882" r:id="rId3"/>
    <p:sldId id="883" r:id="rId4"/>
    <p:sldId id="884" r:id="rId5"/>
    <p:sldId id="885" r:id="rId6"/>
    <p:sldId id="886" r:id="rId7"/>
    <p:sldId id="790" r:id="rId8"/>
    <p:sldId id="887" r:id="rId9"/>
    <p:sldId id="888" r:id="rId10"/>
    <p:sldId id="889" r:id="rId11"/>
    <p:sldId id="890" r:id="rId12"/>
    <p:sldId id="891" r:id="rId13"/>
    <p:sldId id="892" r:id="rId14"/>
    <p:sldId id="893" r:id="rId15"/>
    <p:sldId id="894" r:id="rId16"/>
    <p:sldId id="895" r:id="rId17"/>
    <p:sldId id="896" r:id="rId18"/>
    <p:sldId id="897" r:id="rId19"/>
    <p:sldId id="898" r:id="rId20"/>
    <p:sldId id="899" r:id="rId21"/>
    <p:sldId id="809" r:id="rId22"/>
    <p:sldId id="800" r:id="rId23"/>
    <p:sldId id="806" r:id="rId24"/>
    <p:sldId id="801" r:id="rId25"/>
    <p:sldId id="802" r:id="rId26"/>
    <p:sldId id="803" r:id="rId27"/>
    <p:sldId id="804" r:id="rId28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3399"/>
    <a:srgbClr val="FF9900"/>
    <a:srgbClr val="FF9999"/>
    <a:srgbClr val="CC6600"/>
    <a:srgbClr val="FFFFCC"/>
    <a:srgbClr val="E529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7215" autoAdjust="0"/>
    <p:restoredTop sz="94434" autoAdjust="0"/>
  </p:normalViewPr>
  <p:slideViewPr>
    <p:cSldViewPr>
      <p:cViewPr varScale="1">
        <p:scale>
          <a:sx n="70" d="100"/>
          <a:sy n="70" d="100"/>
        </p:scale>
        <p:origin x="912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-6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wmf"/><Relationship Id="rId1" Type="http://schemas.openxmlformats.org/officeDocument/2006/relationships/image" Target="../media/image4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image" Target="../media/image18.wmf"/><Relationship Id="rId1" Type="http://schemas.openxmlformats.org/officeDocument/2006/relationships/image" Target="../media/image13.wmf"/><Relationship Id="rId4" Type="http://schemas.openxmlformats.org/officeDocument/2006/relationships/image" Target="../media/image19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4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drawings/_rels/vmlDrawing16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1-03T03:30:13.830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8-01-02T03:30:26.415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19-11-09T07:00:48.1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19924 6958 73,'0'0'73,"0"0"-8,-6-17-13,6 17-10,0 0-4,0 0-4,-20-13-5,20 13-8,-24-7-9,24 7-4,-30-11-1,30 11 0,-30-23 0,30 23 1,-15-31-2,15 14-3,2 0-3,-2 17-3,24-22-1,-5 20-1,5 10-1,0 5-1,2 5-1,-1 8 2,-5 6 2,1 3 0,-8 2 0,-8-5 2,-8-4 3,-3-2 5,-9-6 6,-4-5 3,-5-13 3,0-4 2,-6-15 0,4-1 0,2-12-3,7-2-3,4-8-5,11 1-6,2 0-2,7 5-3,4 6-2,3 6-1,6 9 0,3 9-2,-3 12 1,3 7 2,-3 7 0,-3 8 1,-2 1 2,0 3 1,-8 1-1,-5-4 2,-2-3 1,-2-4 3,-9-5 1,11-19 3,-30 9 1,30-9 1,-32-18-1,17 1 3,-3-7-3,7-8-1,-1 1-2,7-1-4,3 2-1,2 6-4,0 24-1,13-26-2,-13 26 1,19 10-1,-19-10 1,16 33-1,-8-9 3,-1 2 2,-1-4-1,-4-1 4,-2-21 1,0 26 4,0-26-1,0 0-1,0 0 1,-8-21-2,8 21-8,0-27-15,0 27-40,0 0-69,0 0 0,0 0-3,17 14-2,-11 7 75</inkml:trace>
  <inkml:trace contextRef="#ctx0" brushRef="#br0" timeOffset="4010.0057">19776 7688 218,'6'-23'89,"0"-4"-10,7 8-5,-10-7-17,-3 26-5,10-30-22,-10 30-6,0 0-17,0 0-5,18 19-3,-12 20-11,0 15 5,-1 9-6,1 15 9,1 7 2,-1 6 4,0-3 2,-6-12-1,0-11-1,5-11-8,-3-15-19,9-15-87,-11-24-7,34 2 3,-6-21-6,-4-16 19</inkml:trace>
  <inkml:trace contextRef="#ctx0" brushRef="#br0" timeOffset="4390.0062">20200 7695 259,'0'0'107,"0"0"-5,0 0-84,0 0-11,0 0-3,-3 30-5,3-6 0,0 13 1,5 6 0,1 9 3,0 7 2,1 8 1,1-2-2,3-5 3,7-8-1,1-10 1,4-10 3,3-10 3,-2-18 0,2-13 1,-2-17-1,1-12-1,-12-8 5,0 0 0,-9-8-1,-8 5-4,-9 5-1,-4 9-1,-5 7-1,-1 13-5,8 4-16,-7-4-36,22 15-66,0 0-17,0 0 1,22-6-2,1 1-1</inkml:trace>
  <inkml:trace contextRef="#ctx0" brushRef="#br0" timeOffset="4730.0067">20796 7680 212,'0'0'112,"0"0"1,0 0-70,0 0-7,0 0-16,0 0-11,0 0-9,2 24-4,2 1-1,-2 12-1,4 4 1,-1 3 2,1 3 4,1 3 1,4-6 4,-3-12 4,9-12 6,-17-20 1,37-5 1,-18-21 2,-1-8 1,-10-14 2,3 0-6,-13-6-3,-3 4-5,-8 5-10,-10 4-30,-3 19-95,-9 16-4,-8 10-7,9 7 2,-2 2 0</inkml:trace>
  <inkml:trace contextRef="#ctx0" brushRef="#br0" timeOffset="5590.0078">21185 7263 241,'0'0'95,"0"0"1,-6 27-94,12-10-6,2 5-2,-3 3 3,3 4 4,3-1 6,0-4-3,2-1 7,-13-23-5,30 24 1,-11-24 3,1-6 3,-1-14 2,0-3-2,-8-12 7,2 4 2,-13-7 9,-2 9-3,-17-5-2,-5 14-3,-17 3-5,9 13-4,-5 8-11,1 5-20,10 19-40,2-2-72,22 4-1,15-2-3,19-2 3,11-2 34</inkml:trace>
  <inkml:trace contextRef="#ctx0" brushRef="#br0" timeOffset="5810.0082">21798 7524 218,'0'0'108,"-13"34"1,2-8-62,-3-2-27,9 9-12,-6-1 10,11 5-1,0-7-2,11-4 0,9-11-8,8-8-14,4-5-52,0-10-50,-2-10-6,-4-3-3,-13-10-2,0 5 67</inkml:trace>
  <inkml:trace contextRef="#ctx0" brushRef="#br0" timeOffset="7900.0111">19849 6258 241,'0'0'111,"2"-17"2,-2 17-75,0 0-12,0 0-7,36 4-4,-10-6-5,17-2 0,7 1 0,12-3-1,5-3-2,0 1-3,-3-1-4,-10 3-4,-11 5-1,-13 8 2,-21 13 1,-16 10-1,-12 17 4,-7 6-5,-4 7 8,6 5-1,5 0 6,12-6-4,14-10 5,25-12-2,20-17 0,12-9 1,16-13-1,2-7-3,-1-4-2,-3 0-3,-9 2-4,-15 2-2,-14 9-2,-16 9 1,-13 11 0,-11 8 2,-6 9-1,-7 10 4,-3 9 0,-5 3 3,-11 6 0,-7-2 3,-2 2-1,-13-2 2,-8 0-1,-5-5 2,-8-8-3,-3-2 3,7-5-2,5-6-1,8-3-3,13-6 0,16-6 1,17-2-2,12-20 2,19 24-3,5-14 2,6-5 0,2 1 1,-2 1-1,-6-1 1,-9 5 0,-15-11 2,0 33 0,-24-12 0,-8 5 2,-18-2 2,-6 4 1,-12-4-1,-6-2 0,-10-1-2,-4-5 1,-4-5 0,-1-1-1,-3-5-3,-3-1 1,2-2-1,4-6 0,1-5-1,10 0 1,2-1 0,13 1-1,12-4 2,16 4-1,13-1 1,7-3-3,19 13 1,2-31-1,28 5 0,13-6 0,2-5-1,9-9 7,2-8-7,2-5 2,2-5 1,-12-8 0,-16-8-2,-8-3 0,-10-3 1,-13 4-8,-8 8 7,-12 11-4,-11 17 1,-13 23-1,-13 29 1,-13 20-1,-6 18 1,-9 12 1,0 5 0,-7 3 2,9-7 1,5-12 3,13-16-2,8-17 2,2-20 0,9-16-1,8-19 0,2-11 0,8-12 0,3-9-3,11-3 2,2 10-3,3 8 1,8 10-4,2 13-1,4 15 0,-6 22 1,32-19-1,-4 21 2,3-6-1,9-1 3,12-8 2,4-10-1,7-10 7,-1-12-7,-6-9 1,-2-14-2,-9-18 1,-4-12-3,-13-6 2,-5 0 2,-10 11-5,-11 13 7,-2 11-1,-2 16-2,-4 17-4,6 36 0,0 0 0,0 0-1,23 24 0,3-5-3,6 0 2,-1 1 4,7 0 5,3-5-1,-4-7 1,-3-14 3,-1-7-4,-5-11 2,8-4 0,-6-7 0,2 1-3,-3 5-1,-4-1-6,-5 10 0,3 8 0,-8 25-1,-4 21 1,0 20-2,-3 11 3,3 7-1,2 8 5,5 2-2,1-1 4,0-12-2,0-15 1,1-13 0,3-10 1,-5-10 1,-18-21 1,24 24 0,-24-24-2,19 17 0,-19-17-1,32 39 4,-13-8-8,1 10 5,8 6-3,4 3 3,5 2-2,1-6 6,-1-3-3,-7-17 3,2-9 3,-2-14 0,-6-10 1,2-14-1,-7-6 0,-1-14-4,-1-8 2,-4-6-5,0-7 1,4-4-6,-4 4 5,0 5-5,-5 10 3,-3 10 0,3 9-3,-4 10 3,-4 18-1,7-17 1,-7 17 1,17-19-1,-17 19-3,32-29-3,-12 12-7,10 10-17,-7-6-62,10 16-38,-3 8-6,-6 10 4,2 7-3</inkml:trace>
  <inkml:trace contextRef="#ctx0" brushRef="#br0" timeOffset="11280.0157">20555 5439 255,'-24'-35'116,"5"-3"-3,6 9-74,-5-5-18,1 10-8,2-2-6,-4 4 0,-5-2-1,-2 2-3,-10-1-1,-7-1-2,-5 2-2,-8-4 0,-13 2 1,-6-2-1,-9 3 2,-6 1 1,-13 4 0,-3 6-2,-16 9 2,-3 6 2,-5 10-2,-7 12 0,-5 8 1,-2 10-2,4 7 1,-2 6-4,6 9 6,5 7-6,2 6 4,4 7-2,7 8 3,8 9-6,5 10 4,6 5 2,17 5-1,2 8 0,13 10-1,11 4-2,11 14 0,9 8 3,12 4 1,7 11-1,15 8-4,15 4 3,12 2-1,12 0 5,17-2-3,15 2 1,12 2-1,18-4 3,13-5-3,13-6 3,13-6-2,12-12 0,7-12 0,14-18 2,9-23 0,5-16 1,7-28 2,6-14 1,0-27 1,8-16 1,-3-29 2,1-20-2,-12-17 1,-7-25-3,-11-21 1,-13-23-2,-19-20 1,-13-18 0,-23-17 4,-9-8 0,-26-14 1,-3-4-2,-20-8 3,-10 2 1,-18 1-6,-3 1-4,-17-6-2,-11 5 1,-14-1-10,-14 6 0,-21 0-1,-14 5-6,-20 4 5,-23 12 0,-25 12-1,-34 13-2,-28 17 4,-25 15 3,-35 20-3,-40 19 5,-42 30-7,-45 20 1,-35 35-13,-31 19-40,-27 44-69,-30 34-3,-24 30-2,-17 25-5,-15 19 45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3379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EF38852-3B7A-4D26-8C1A-1F821DEAA2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148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8487CC-2F8E-4ECF-97F1-294BCB6A52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77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230425B-8A4B-4EA9-A0A9-6AA669232B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5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768D24-912B-47D3-BC75-F393116243C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1937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441753-9EF1-449C-A006-227357DE2A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8249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9A6060-6A52-404C-9897-ECB6C1836B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305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876D9-6189-48C0-9C66-19836A200F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552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0CD90CA-D103-4AF7-A73D-BA2D46B6D27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9131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7CC87AE-0705-4B16-8E4F-7E1BD7BF5B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59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045B332-6CD0-44E1-920B-0853B693E3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644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C2BD99-C18D-4306-92F8-0412699D48A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77918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EFCBA-73F1-4A71-9E00-B35AD3383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3398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IN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AB0AD5-5450-42DB-8838-6A4079E6FA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6652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F4EDF74-E3F6-4067-851F-73028FC66C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1756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AC7ED15-6AAF-4D42-B3B9-9A6006BA08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832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E1D54E-B5FE-4251-8C30-CD1C035DBBF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5234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441793F-0DAA-4CF9-A0DE-C1B00870433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15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7" Type="http://schemas.openxmlformats.org/officeDocument/2006/relationships/image" Target="../media/image5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image" Target="../media/image2.png"/><Relationship Id="rId4" Type="http://schemas.openxmlformats.org/officeDocument/2006/relationships/image" Target="../media/image4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wmf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7.bin"/><Relationship Id="rId4" Type="http://schemas.openxmlformats.org/officeDocument/2006/relationships/image" Target="../media/image6.wmf"/><Relationship Id="rId9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4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5.wmf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3" Type="http://schemas.openxmlformats.org/officeDocument/2006/relationships/image" Target="../media/image2.png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8.bin"/><Relationship Id="rId9" Type="http://schemas.openxmlformats.org/officeDocument/2006/relationships/image" Target="../media/image18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13.wmf"/><Relationship Id="rId4" Type="http://schemas.openxmlformats.org/officeDocument/2006/relationships/oleObject" Target="../embeddings/oleObject20.bin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image" Target="../media/image2.png"/><Relationship Id="rId7" Type="http://schemas.openxmlformats.org/officeDocument/2006/relationships/image" Target="../media/image1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19.wmf"/><Relationship Id="rId5" Type="http://schemas.openxmlformats.org/officeDocument/2006/relationships/image" Target="../media/image13.wmf"/><Relationship Id="rId10" Type="http://schemas.openxmlformats.org/officeDocument/2006/relationships/oleObject" Target="../embeddings/oleObject24.bin"/><Relationship Id="rId4" Type="http://schemas.openxmlformats.org/officeDocument/2006/relationships/oleObject" Target="../embeddings/oleObject21.bin"/><Relationship Id="rId9" Type="http://schemas.openxmlformats.org/officeDocument/2006/relationships/image" Target="../media/image14.w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.png"/><Relationship Id="rId4" Type="http://schemas.openxmlformats.org/officeDocument/2006/relationships/image" Target="../media/image20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6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image" Target="../media/image22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1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8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29.bin"/><Relationship Id="rId4" Type="http://schemas.openxmlformats.org/officeDocument/2006/relationships/image" Target="../media/image23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0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6" Type="http://schemas.openxmlformats.org/officeDocument/2006/relationships/image" Target="../media/image27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6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2.png"/><Relationship Id="rId4" Type="http://schemas.openxmlformats.org/officeDocument/2006/relationships/image" Target="../media/image28.w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6" Type="http://schemas.openxmlformats.org/officeDocument/2006/relationships/image" Target="../media/image30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29.wmf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90600" y="235107"/>
            <a:ext cx="6754813" cy="838200"/>
          </a:xfrm>
        </p:spPr>
        <p:txBody>
          <a:bodyPr/>
          <a:lstStyle/>
          <a:p>
            <a:r>
              <a:rPr lang="en-IN" sz="2800" dirty="0" smtClean="0"/>
              <a:t>Second Order-Partial Differential Equations</a:t>
            </a:r>
            <a:endParaRPr lang="en-US" sz="2800" dirty="0" smtClean="0">
              <a:latin typeface="Comic Sans MS" panose="030F0702030302020204" pitchFamily="66" charset="0"/>
            </a:endParaRPr>
          </a:p>
        </p:txBody>
      </p:sp>
      <p:sp>
        <p:nvSpPr>
          <p:cNvPr id="22532" name="Text Box 4"/>
          <p:cNvSpPr txBox="1">
            <a:spLocks noChangeArrowheads="1"/>
          </p:cNvSpPr>
          <p:nvPr/>
        </p:nvSpPr>
        <p:spPr bwMode="auto">
          <a:xfrm>
            <a:off x="292100" y="5193986"/>
            <a:ext cx="85344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None/>
            </a:pP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Important and </a:t>
            </a:r>
            <a:r>
              <a:rPr lang="en-IN" b="1" dirty="0" err="1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Unavoiable</a:t>
            </a: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 </a:t>
            </a:r>
            <a:r>
              <a:rPr lang="en-IN" b="1" dirty="0" err="1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Thermofluid</a:t>
            </a: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 Applications </a:t>
            </a:r>
            <a:r>
              <a:rPr lang="en-IN" b="1" dirty="0" err="1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Geneted</a:t>
            </a:r>
            <a:r>
              <a:rPr lang="en-IN" b="1" dirty="0" smtClean="0">
                <a:solidFill>
                  <a:srgbClr val="FF0000"/>
                </a:solidFill>
                <a:latin typeface="Curlz MT" panose="04040404050702020202" pitchFamily="82" charset="0"/>
                <a:cs typeface="JasmineUPC" panose="02020603050405020304" pitchFamily="18" charset="-34"/>
              </a:rPr>
              <a:t> SO-PDEs…..</a:t>
            </a:r>
            <a:endParaRPr lang="en-US" b="1" dirty="0">
              <a:solidFill>
                <a:srgbClr val="FF0000"/>
              </a:solidFill>
              <a:latin typeface="Curlz MT" panose="04040404050702020202" pitchFamily="82" charset="0"/>
              <a:cs typeface="JasmineUPC" panose="02020603050405020304" pitchFamily="18" charset="-34"/>
            </a:endParaRPr>
          </a:p>
        </p:txBody>
      </p:sp>
      <p:sp>
        <p:nvSpPr>
          <p:cNvPr id="3076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714750"/>
            <a:ext cx="6400800" cy="1111250"/>
          </a:xfrm>
        </p:spPr>
        <p:txBody>
          <a:bodyPr/>
          <a:lstStyle/>
          <a:p>
            <a:pPr eaLnBrk="1" hangingPunct="1"/>
            <a:r>
              <a:rPr lang="en-US" sz="1600" b="1" dirty="0" smtClean="0">
                <a:latin typeface="Script MT Bold" panose="03040602040607080904" pitchFamily="66" charset="0"/>
              </a:rPr>
              <a:t>P M V </a:t>
            </a:r>
            <a:r>
              <a:rPr lang="en-US" sz="1600" b="1" dirty="0" err="1" smtClean="0">
                <a:latin typeface="Script MT Bold" panose="03040602040607080904" pitchFamily="66" charset="0"/>
              </a:rPr>
              <a:t>Subbarao</a:t>
            </a:r>
            <a:endParaRPr lang="en-US" sz="1600" b="1" dirty="0" smtClean="0">
              <a:latin typeface="Script MT Bold" panose="03040602040607080904" pitchFamily="66" charset="0"/>
            </a:endParaRPr>
          </a:p>
          <a:p>
            <a:pPr eaLnBrk="1" hangingPunct="1"/>
            <a:r>
              <a:rPr lang="en-US" sz="1600" i="1" dirty="0" smtClean="0"/>
              <a:t>Professor</a:t>
            </a:r>
          </a:p>
          <a:p>
            <a:pPr eaLnBrk="1" hangingPunct="1"/>
            <a:r>
              <a:rPr lang="en-US" sz="1600" i="1" dirty="0" smtClean="0"/>
              <a:t>Mechanical Engineering Department</a:t>
            </a:r>
          </a:p>
          <a:p>
            <a:pPr eaLnBrk="1" hangingPunct="1"/>
            <a:r>
              <a:rPr lang="en-US" sz="1600" i="1" dirty="0" smtClean="0"/>
              <a:t>I </a:t>
            </a:r>
            <a:r>
              <a:rPr lang="en-US" sz="1600" i="1" dirty="0" err="1" smtClean="0"/>
              <a:t>I</a:t>
            </a:r>
            <a:r>
              <a:rPr lang="en-US" sz="1600" i="1" dirty="0" smtClean="0"/>
              <a:t> T Delhi</a:t>
            </a:r>
          </a:p>
        </p:txBody>
      </p:sp>
      <p:pic>
        <p:nvPicPr>
          <p:cNvPr id="46089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27300" y="1676400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3078" name="Group 7"/>
          <p:cNvGrpSpPr>
            <a:grpSpLocks/>
          </p:cNvGrpSpPr>
          <p:nvPr/>
        </p:nvGrpSpPr>
        <p:grpSpPr bwMode="auto">
          <a:xfrm>
            <a:off x="-12700" y="22225"/>
            <a:ext cx="9144000" cy="6858000"/>
            <a:chOff x="0" y="0"/>
            <a:chExt cx="5760" cy="4320"/>
          </a:xfrm>
        </p:grpSpPr>
        <p:grpSp>
          <p:nvGrpSpPr>
            <p:cNvPr id="3081" name="Group 8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91" name="Rectangle 9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2" name="Rectangle 10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2" name="Group 11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9" name="Rectangle 12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90" name="Rectangle 13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3" name="Group 14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7" name="Rectangle 15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8" name="Rectangle 16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  <p:grpSp>
          <p:nvGrpSpPr>
            <p:cNvPr id="3084" name="Group 17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5" name="Rectangle 18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  <p:sp>
            <p:nvSpPr>
              <p:cNvPr id="3086" name="Rectangle 19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0"/>
                  </a:spcBef>
                  <a:buFontTx/>
                  <a:buNone/>
                </a:pPr>
                <a:endParaRPr lang="en-US" sz="2400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19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634663" y="6629400"/>
              <a:ext cx="1587" cy="1588"/>
            </p14:xfrm>
          </p:contentPart>
        </mc:Choice>
        <mc:Fallback xmlns="">
          <p:pic>
            <p:nvPicPr>
              <p:cNvPr id="1026" name="Ink 19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93401" y="6588112"/>
                <a:ext cx="84111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0579100" y="1719263"/>
              <a:ext cx="1588" cy="1587"/>
            </p14:xfrm>
          </p:contentPart>
        </mc:Choice>
        <mc:Fallback xmlns="">
          <p:pic>
            <p:nvPicPr>
              <p:cNvPr id="1027" name="Ink 2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537812" y="1678001"/>
                <a:ext cx="84164" cy="84111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658837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76200"/>
            <a:ext cx="7772400" cy="1143000"/>
          </a:xfrm>
        </p:spPr>
        <p:txBody>
          <a:bodyPr/>
          <a:lstStyle/>
          <a:p>
            <a:r>
              <a:rPr lang="en-IN" sz="2800" dirty="0" smtClean="0"/>
              <a:t>Introductory Remarks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7772400" cy="41148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here </a:t>
            </a:r>
            <a:r>
              <a:rPr lang="en-IN" sz="2400" dirty="0"/>
              <a:t>is no general theory known for solving all partial differential equations </a:t>
            </a:r>
            <a:r>
              <a:rPr lang="en-IN" sz="2400" dirty="0" smtClean="0"/>
              <a:t>…..</a:t>
            </a:r>
          </a:p>
          <a:p>
            <a:r>
              <a:rPr lang="en-IN" sz="2400" dirty="0" smtClean="0"/>
              <a:t>Abstract mathematicians never realized this branch of mathematics.</a:t>
            </a:r>
          </a:p>
          <a:p>
            <a:r>
              <a:rPr lang="en-IN" sz="2400" dirty="0" smtClean="0"/>
              <a:t>As the variety of </a:t>
            </a:r>
            <a:r>
              <a:rPr lang="en-IN" sz="2400" dirty="0"/>
              <a:t>phenomena </a:t>
            </a:r>
            <a:r>
              <a:rPr lang="en-IN" sz="2400" dirty="0" smtClean="0"/>
              <a:t>modelled </a:t>
            </a:r>
            <a:r>
              <a:rPr lang="en-IN" sz="2400" dirty="0"/>
              <a:t>by such equations, research focuses on particular PDEs that are important </a:t>
            </a:r>
            <a:r>
              <a:rPr lang="en-IN" sz="2400" dirty="0" smtClean="0"/>
              <a:t>for theory </a:t>
            </a:r>
            <a:r>
              <a:rPr lang="en-IN" sz="2400" dirty="0"/>
              <a:t>or applications. </a:t>
            </a:r>
            <a:endParaRPr lang="en-IN" sz="2400" dirty="0" smtClean="0"/>
          </a:p>
          <a:p>
            <a:r>
              <a:rPr lang="en-IN" sz="2400" dirty="0" smtClean="0"/>
              <a:t>Mathematicians only studied those PDEs which are </a:t>
            </a:r>
            <a:r>
              <a:rPr lang="en-IN" sz="2400" dirty="0" err="1" smtClean="0"/>
              <a:t>catergorized</a:t>
            </a:r>
            <a:r>
              <a:rPr lang="en-IN" sz="2400" dirty="0" smtClean="0"/>
              <a:t> according to application.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13044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237699" y="1157864"/>
            <a:ext cx="8686800" cy="776287"/>
          </a:xfrm>
        </p:spPr>
        <p:txBody>
          <a:bodyPr/>
          <a:lstStyle/>
          <a:p>
            <a:r>
              <a:rPr lang="en-IN" sz="2400" dirty="0"/>
              <a:t>A </a:t>
            </a:r>
            <a:r>
              <a:rPr lang="en-IN" sz="2400" dirty="0" smtClean="0"/>
              <a:t>general </a:t>
            </a:r>
            <a:r>
              <a:rPr lang="en-IN" sz="2400" dirty="0"/>
              <a:t>and perhaps more </a:t>
            </a:r>
            <a:r>
              <a:rPr lang="en-IN" sz="2400" dirty="0" smtClean="0"/>
              <a:t>conventional </a:t>
            </a:r>
            <a:r>
              <a:rPr lang="en-IN" sz="2400" dirty="0"/>
              <a:t>form of a scalar linear second-order equation in </a:t>
            </a:r>
            <a:r>
              <a:rPr lang="en-IN" sz="2400" i="1" dirty="0"/>
              <a:t>d </a:t>
            </a:r>
            <a:r>
              <a:rPr lang="en-IN" sz="2400" dirty="0" smtClean="0"/>
              <a:t>number of different </a:t>
            </a:r>
            <a:r>
              <a:rPr lang="en-IN" sz="2400" dirty="0"/>
              <a:t>variables </a:t>
            </a:r>
            <a:r>
              <a:rPr lang="en-IN" sz="2400" i="1" dirty="0"/>
              <a:t>u</a:t>
            </a:r>
            <a:r>
              <a:rPr lang="en-IN" sz="2400" i="1" dirty="0" smtClean="0"/>
              <a:t> </a:t>
            </a:r>
            <a:r>
              <a:rPr lang="en-IN" sz="2400" dirty="0"/>
              <a:t>= (</a:t>
            </a:r>
            <a:r>
              <a:rPr lang="en-IN" sz="2400" i="1" dirty="0"/>
              <a:t>x</a:t>
            </a:r>
            <a:r>
              <a:rPr lang="en-IN" sz="2400" baseline="-25000" dirty="0"/>
              <a:t>1</a:t>
            </a:r>
            <a:r>
              <a:rPr lang="en-IN" sz="2400" i="1" dirty="0"/>
              <a:t>, . . . , </a:t>
            </a:r>
            <a:r>
              <a:rPr lang="en-IN" sz="2400" i="1" dirty="0" err="1" smtClean="0"/>
              <a:t>x</a:t>
            </a:r>
            <a:r>
              <a:rPr lang="en-IN" sz="2400" i="1" baseline="-25000" dirty="0" err="1" smtClean="0"/>
              <a:t>n</a:t>
            </a:r>
            <a:r>
              <a:rPr lang="en-IN" sz="2400" dirty="0" smtClean="0"/>
              <a:t>)</a:t>
            </a:r>
            <a:r>
              <a:rPr lang="en-IN" sz="2400" i="1" dirty="0"/>
              <a:t> </a:t>
            </a:r>
            <a:r>
              <a:rPr lang="en-IN" sz="2400" dirty="0" smtClean="0"/>
              <a:t>is</a:t>
            </a:r>
            <a:r>
              <a:rPr lang="en-IN" sz="2400" dirty="0"/>
              <a:t>:</a:t>
            </a:r>
            <a:endParaRPr lang="en-US" sz="2400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93834923"/>
              </p:ext>
            </p:extLst>
          </p:nvPr>
        </p:nvGraphicFramePr>
        <p:xfrm>
          <a:off x="1081088" y="2252662"/>
          <a:ext cx="699611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8830" name="Equation" r:id="rId3" imgW="3022560" imgH="507960" progId="Equation.3">
                  <p:embed/>
                </p:oleObj>
              </mc:Choice>
              <mc:Fallback>
                <p:oleObj name="Equation" r:id="rId3" imgW="3022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088" y="2252662"/>
                        <a:ext cx="6996112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381000" y="3429000"/>
            <a:ext cx="859972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If all the coefficients are independent of the </a:t>
            </a:r>
            <a:r>
              <a:rPr lang="en-IN" dirty="0" smtClean="0"/>
              <a:t>space variable </a:t>
            </a:r>
            <a:r>
              <a:rPr lang="en-IN" i="1" dirty="0"/>
              <a:t>x</a:t>
            </a:r>
            <a:r>
              <a:rPr lang="en-IN" dirty="0"/>
              <a:t>, the equation is with constant coefficients. </a:t>
            </a:r>
            <a:endParaRPr lang="en-I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In </a:t>
            </a:r>
            <a:r>
              <a:rPr lang="en-IN" dirty="0"/>
              <a:t>general, for all derivatives to </a:t>
            </a:r>
            <a:r>
              <a:rPr lang="en-IN" dirty="0" smtClean="0"/>
              <a:t>exist, </a:t>
            </a:r>
            <a:r>
              <a:rPr lang="en-IN" dirty="0"/>
              <a:t>the solution and </a:t>
            </a:r>
            <a:r>
              <a:rPr lang="en-IN" dirty="0" smtClean="0"/>
              <a:t>the coefficients </a:t>
            </a:r>
            <a:r>
              <a:rPr lang="en-IN" dirty="0"/>
              <a:t>have to satisfy </a:t>
            </a:r>
            <a:r>
              <a:rPr lang="en-IN" i="1" dirty="0"/>
              <a:t>regularity </a:t>
            </a:r>
            <a:r>
              <a:rPr lang="en-IN" dirty="0" smtClean="0"/>
              <a:t>requirements (???).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/>
              <a:t>T</a:t>
            </a:r>
            <a:r>
              <a:rPr lang="en-IN" dirty="0" smtClean="0"/>
              <a:t>hese </a:t>
            </a:r>
            <a:r>
              <a:rPr lang="en-IN" dirty="0"/>
              <a:t>requirements can be slightly </a:t>
            </a:r>
            <a:r>
              <a:rPr lang="en-IN" dirty="0" smtClean="0"/>
              <a:t>reduced when </a:t>
            </a:r>
            <a:r>
              <a:rPr lang="en-IN" dirty="0"/>
              <a:t>the equation </a:t>
            </a:r>
            <a:r>
              <a:rPr lang="en-IN" dirty="0" smtClean="0"/>
              <a:t>is formulated </a:t>
            </a:r>
            <a:r>
              <a:rPr lang="en-IN" dirty="0"/>
              <a:t>in a </a:t>
            </a:r>
            <a:r>
              <a:rPr lang="en-IN" i="1" dirty="0"/>
              <a:t>weak sense</a:t>
            </a:r>
            <a:r>
              <a:rPr lang="en-IN" dirty="0"/>
              <a:t>. </a:t>
            </a:r>
            <a:endParaRPr lang="en-IN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Note </a:t>
            </a:r>
            <a:r>
              <a:rPr lang="en-IN" dirty="0"/>
              <a:t>also that additional conditions need to </a:t>
            </a:r>
            <a:r>
              <a:rPr lang="en-IN" dirty="0" smtClean="0"/>
              <a:t>be prescribed </a:t>
            </a:r>
            <a:r>
              <a:rPr lang="en-IN" dirty="0"/>
              <a:t>in order to ensure the </a:t>
            </a:r>
            <a:r>
              <a:rPr lang="en-IN" i="1" dirty="0"/>
              <a:t>existence </a:t>
            </a:r>
            <a:r>
              <a:rPr lang="en-IN" dirty="0"/>
              <a:t>and the </a:t>
            </a:r>
            <a:r>
              <a:rPr lang="en-IN" i="1" dirty="0"/>
              <a:t>uniqueness </a:t>
            </a:r>
            <a:r>
              <a:rPr lang="en-IN" dirty="0"/>
              <a:t>of the solution.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09785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 : Remarks-1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111946"/>
              </p:ext>
            </p:extLst>
          </p:nvPr>
        </p:nvGraphicFramePr>
        <p:xfrm>
          <a:off x="1081088" y="1295400"/>
          <a:ext cx="699611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3" name="Equation" r:id="rId3" imgW="3022560" imgH="507960" progId="Equation.3">
                  <p:embed/>
                </p:oleObj>
              </mc:Choice>
              <mc:Fallback>
                <p:oleObj name="Equation" r:id="rId3" imgW="3022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088" y="1295400"/>
                        <a:ext cx="6996112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57" y="2590800"/>
            <a:ext cx="8665161" cy="1025769"/>
          </a:xfrm>
        </p:spPr>
        <p:txBody>
          <a:bodyPr/>
          <a:lstStyle/>
          <a:p>
            <a:r>
              <a:rPr lang="en-IN" sz="2400" dirty="0"/>
              <a:t>For any twice continuous function </a:t>
            </a:r>
            <a:r>
              <a:rPr lang="en-IN" sz="2400" i="1" dirty="0"/>
              <a:t>u</a:t>
            </a:r>
            <a:r>
              <a:rPr lang="en-IN" sz="2400" dirty="0"/>
              <a:t>, it is possible to symmetrize the coefficients of </a:t>
            </a:r>
            <a:r>
              <a:rPr lang="en-IN" sz="2400" dirty="0" smtClean="0"/>
              <a:t>the matrix </a:t>
            </a:r>
            <a:r>
              <a:rPr lang="en-IN" sz="2400" i="1" dirty="0" smtClean="0"/>
              <a:t>[C] </a:t>
            </a:r>
            <a:r>
              <a:rPr lang="en-IN" sz="2400" i="1" dirty="0"/>
              <a:t>= </a:t>
            </a:r>
            <a:r>
              <a:rPr lang="en-IN" sz="2400" i="1" dirty="0" err="1" smtClean="0"/>
              <a:t>c</a:t>
            </a:r>
            <a:r>
              <a:rPr lang="en-IN" sz="2400" i="1" baseline="-25000" dirty="0" err="1" smtClean="0"/>
              <a:t>ij</a:t>
            </a:r>
            <a:r>
              <a:rPr lang="en-IN" sz="2400" dirty="0" smtClean="0"/>
              <a:t> </a:t>
            </a:r>
            <a:r>
              <a:rPr lang="en-IN" sz="2400" dirty="0"/>
              <a:t>by writing: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4214115"/>
              </p:ext>
            </p:extLst>
          </p:nvPr>
        </p:nvGraphicFramePr>
        <p:xfrm>
          <a:off x="3142775" y="3429000"/>
          <a:ext cx="2060375" cy="8404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4" name="Equation" r:id="rId6" imgW="965160" imgH="393480" progId="Equation.3">
                  <p:embed/>
                </p:oleObj>
              </mc:Choice>
              <mc:Fallback>
                <p:oleObj name="Equation" r:id="rId6" imgW="96516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142775" y="3429000"/>
                        <a:ext cx="2060375" cy="84041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4450140"/>
            <a:ext cx="8153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and modifying the other coefficients accordingly to preserve the original form of the equation.</a:t>
            </a:r>
          </a:p>
        </p:txBody>
      </p:sp>
    </p:spTree>
    <p:extLst>
      <p:ext uri="{BB962C8B-B14F-4D97-AF65-F5344CB8AC3E}">
        <p14:creationId xmlns:p14="http://schemas.microsoft.com/office/powerpoint/2010/main" val="2842747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 : Definition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07191546"/>
              </p:ext>
            </p:extLst>
          </p:nvPr>
        </p:nvGraphicFramePr>
        <p:xfrm>
          <a:off x="1081088" y="1143000"/>
          <a:ext cx="699611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0877" name="Equation" r:id="rId3" imgW="3022560" imgH="507960" progId="Equation.3">
                  <p:embed/>
                </p:oleObj>
              </mc:Choice>
              <mc:Fallback>
                <p:oleObj name="Equation" r:id="rId3" imgW="3022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088" y="1143000"/>
                        <a:ext cx="6996112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323557" y="2362200"/>
            <a:ext cx="8665161" cy="4054475"/>
          </a:xfrm>
        </p:spPr>
        <p:txBody>
          <a:bodyPr/>
          <a:lstStyle/>
          <a:p>
            <a:r>
              <a:rPr lang="en-IN" sz="2400" dirty="0"/>
              <a:t>Consider a second-order partial differential equation of </a:t>
            </a:r>
            <a:r>
              <a:rPr lang="en-IN" sz="2400" dirty="0" smtClean="0"/>
              <a:t>above </a:t>
            </a:r>
            <a:r>
              <a:rPr lang="en-IN" sz="2400" dirty="0"/>
              <a:t>form </a:t>
            </a:r>
            <a:r>
              <a:rPr lang="en-IN" sz="2400" dirty="0" smtClean="0"/>
              <a:t> </a:t>
            </a:r>
            <a:r>
              <a:rPr lang="en-IN" sz="2400" dirty="0"/>
              <a:t>with a </a:t>
            </a:r>
            <a:r>
              <a:rPr lang="en-IN" sz="2400" dirty="0" smtClean="0"/>
              <a:t>symmetric coefficient </a:t>
            </a:r>
            <a:r>
              <a:rPr lang="en-IN" sz="2400" dirty="0"/>
              <a:t>matrix </a:t>
            </a:r>
            <a:r>
              <a:rPr lang="en-IN" sz="2400" i="1" dirty="0"/>
              <a:t>C(x)</a:t>
            </a:r>
            <a:r>
              <a:rPr lang="en-IN" sz="2400" dirty="0"/>
              <a:t>; then the equation is said to </a:t>
            </a:r>
            <a:r>
              <a:rPr lang="en-IN" sz="2400" dirty="0" smtClean="0"/>
              <a:t>be</a:t>
            </a:r>
          </a:p>
          <a:p>
            <a:pPr marL="0" indent="0">
              <a:buNone/>
            </a:pPr>
            <a:r>
              <a:rPr lang="en-IN" sz="2400" i="1" dirty="0"/>
              <a:t>1. </a:t>
            </a:r>
            <a:r>
              <a:rPr lang="en-IN" sz="2400" dirty="0"/>
              <a:t>elliptic </a:t>
            </a:r>
            <a:r>
              <a:rPr lang="en-IN" sz="2400" i="1" dirty="0"/>
              <a:t>at x </a:t>
            </a:r>
            <a:r>
              <a:rPr lang="en-IN" sz="2400" i="1" dirty="0" smtClean="0">
                <a:sym typeface="Symbol" panose="05050102010706020507" pitchFamily="18" charset="2"/>
              </a:rPr>
              <a:t>, </a:t>
            </a:r>
            <a:r>
              <a:rPr lang="en-IN" sz="2400" dirty="0" smtClean="0"/>
              <a:t> </a:t>
            </a:r>
            <a:r>
              <a:rPr lang="en-IN" sz="2400" i="1" dirty="0"/>
              <a:t>if C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is positive definite</a:t>
            </a:r>
            <a:r>
              <a:rPr lang="en-IN" sz="2400" i="1" dirty="0"/>
              <a:t>, </a:t>
            </a:r>
            <a:r>
              <a:rPr lang="en-IN" sz="2400" dirty="0"/>
              <a:t>i.e., </a:t>
            </a:r>
            <a:r>
              <a:rPr lang="en-IN" sz="2400" i="1" dirty="0"/>
              <a:t>if for all </a:t>
            </a:r>
            <a:r>
              <a:rPr lang="en-IN" sz="2400" i="1" dirty="0" smtClean="0"/>
              <a:t>v</a:t>
            </a:r>
            <a:r>
              <a:rPr lang="en-IN" sz="2400" i="1" dirty="0" smtClean="0">
                <a:sym typeface="Symbol" panose="05050102010706020507" pitchFamily="18" charset="2"/>
              </a:rPr>
              <a:t> 0</a:t>
            </a:r>
            <a:r>
              <a:rPr lang="en-IN" sz="2400" i="1" dirty="0" smtClean="0"/>
              <a:t> </a:t>
            </a:r>
            <a:r>
              <a:rPr lang="en-IN" sz="2400" i="1" dirty="0" smtClean="0">
                <a:sym typeface="Symbol" panose="05050102010706020507" pitchFamily="18" charset="2"/>
              </a:rPr>
              <a:t> </a:t>
            </a:r>
            <a:r>
              <a:rPr lang="en-IN" sz="2400" i="1" baseline="30000" dirty="0" smtClean="0">
                <a:sym typeface="Symbol" panose="05050102010706020507" pitchFamily="18" charset="2"/>
              </a:rPr>
              <a:t>d</a:t>
            </a:r>
            <a:r>
              <a:rPr lang="en-IN" sz="2400" i="1" dirty="0" smtClean="0">
                <a:sym typeface="Symbol" panose="05050102010706020507" pitchFamily="18" charset="2"/>
              </a:rPr>
              <a:t> ,</a:t>
            </a:r>
            <a:r>
              <a:rPr lang="en-IN" sz="2400" dirty="0" smtClean="0"/>
              <a:t> </a:t>
            </a:r>
            <a:r>
              <a:rPr lang="en-IN" sz="2400" i="1" dirty="0" err="1" smtClean="0"/>
              <a:t>v</a:t>
            </a:r>
            <a:r>
              <a:rPr lang="en-IN" sz="2400" i="1" baseline="30000" dirty="0" err="1" smtClean="0"/>
              <a:t>t</a:t>
            </a:r>
            <a:r>
              <a:rPr lang="en-IN" sz="2400" i="1" dirty="0" err="1" smtClean="0"/>
              <a:t>Cv</a:t>
            </a:r>
            <a:r>
              <a:rPr lang="en-IN" sz="2400" i="1" dirty="0" smtClean="0"/>
              <a:t> </a:t>
            </a:r>
            <a:r>
              <a:rPr lang="en-IN" sz="2400" i="1" dirty="0"/>
              <a:t>&gt; </a:t>
            </a:r>
            <a:r>
              <a:rPr lang="en-IN" sz="2400" dirty="0"/>
              <a:t>0</a:t>
            </a:r>
            <a:r>
              <a:rPr lang="en-IN" sz="2400" i="1" dirty="0"/>
              <a:t>.</a:t>
            </a:r>
          </a:p>
          <a:p>
            <a:pPr marL="0" indent="0">
              <a:buNone/>
            </a:pPr>
            <a:r>
              <a:rPr lang="en-IN" sz="2400" i="1" dirty="0"/>
              <a:t>2. </a:t>
            </a:r>
            <a:r>
              <a:rPr lang="en-IN" sz="2400" dirty="0"/>
              <a:t>parabolic </a:t>
            </a:r>
            <a:r>
              <a:rPr lang="en-IN" sz="2400" i="1" dirty="0"/>
              <a:t>at x </a:t>
            </a:r>
            <a:r>
              <a:rPr lang="en-IN" sz="2400" i="1" dirty="0">
                <a:sym typeface="Symbol" panose="05050102010706020507" pitchFamily="18" charset="2"/>
              </a:rPr>
              <a:t>,</a:t>
            </a:r>
            <a:r>
              <a:rPr lang="en-IN" sz="2400" dirty="0" smtClean="0"/>
              <a:t> </a:t>
            </a:r>
            <a:r>
              <a:rPr lang="en-IN" sz="2400" i="1" dirty="0"/>
              <a:t>if C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is positive </a:t>
            </a:r>
            <a:r>
              <a:rPr lang="en-IN" sz="2400" dirty="0" err="1"/>
              <a:t>semidefinite</a:t>
            </a:r>
            <a:r>
              <a:rPr lang="en-IN" sz="2400" i="1" dirty="0"/>
              <a:t> </a:t>
            </a:r>
            <a:r>
              <a:rPr lang="en-IN" sz="2400" i="1" dirty="0" err="1" smtClean="0"/>
              <a:t>v</a:t>
            </a:r>
            <a:r>
              <a:rPr lang="en-IN" sz="2400" i="1" baseline="30000" dirty="0" err="1" smtClean="0"/>
              <a:t>t</a:t>
            </a:r>
            <a:r>
              <a:rPr lang="en-IN" sz="2400" i="1" dirty="0" err="1" smtClean="0"/>
              <a:t>Cv</a:t>
            </a:r>
            <a:r>
              <a:rPr lang="en-IN" sz="2400" i="1" dirty="0" smtClean="0"/>
              <a:t> </a:t>
            </a:r>
            <a:r>
              <a:rPr lang="en-IN" sz="2400" i="1" dirty="0">
                <a:sym typeface="Symbol" panose="05050102010706020507" pitchFamily="18" charset="2"/>
              </a:rPr>
              <a:t></a:t>
            </a:r>
            <a:r>
              <a:rPr lang="en-IN" sz="2400" i="1" dirty="0" smtClean="0"/>
              <a:t> </a:t>
            </a:r>
            <a:r>
              <a:rPr lang="en-IN" sz="2400" dirty="0"/>
              <a:t>0</a:t>
            </a:r>
            <a:r>
              <a:rPr lang="en-IN" sz="2400" i="1" dirty="0"/>
              <a:t>, </a:t>
            </a:r>
            <a:r>
              <a:rPr lang="en-IN" sz="2400" dirty="0"/>
              <a:t>for all v</a:t>
            </a:r>
            <a:r>
              <a:rPr lang="en-IN" sz="2400" dirty="0">
                <a:sym typeface="Symbol" panose="05050102010706020507" pitchFamily="18" charset="2"/>
              </a:rPr>
              <a:t> 0</a:t>
            </a:r>
            <a:r>
              <a:rPr lang="en-IN" sz="2400" dirty="0"/>
              <a:t> </a:t>
            </a:r>
            <a:r>
              <a:rPr lang="en-IN" sz="2400" dirty="0">
                <a:sym typeface="Symbol" panose="05050102010706020507" pitchFamily="18" charset="2"/>
              </a:rPr>
              <a:t> </a:t>
            </a:r>
            <a:r>
              <a:rPr lang="en-IN" sz="2400" baseline="30000" dirty="0" smtClean="0">
                <a:sym typeface="Symbol" panose="05050102010706020507" pitchFamily="18" charset="2"/>
              </a:rPr>
              <a:t>d</a:t>
            </a:r>
            <a:r>
              <a:rPr lang="en-IN" sz="2400" dirty="0" smtClean="0"/>
              <a:t> </a:t>
            </a:r>
            <a:r>
              <a:rPr lang="en-IN" sz="2400" dirty="0"/>
              <a:t>and not </a:t>
            </a:r>
            <a:r>
              <a:rPr lang="en-IN" sz="2400" dirty="0" smtClean="0"/>
              <a:t>positive definite </a:t>
            </a:r>
            <a:r>
              <a:rPr lang="en-IN" sz="2400" dirty="0"/>
              <a:t>and the rank of  </a:t>
            </a:r>
            <a:r>
              <a:rPr lang="en-IN" sz="2400" i="1" dirty="0" smtClean="0"/>
              <a:t>C</a:t>
            </a:r>
            <a:r>
              <a:rPr lang="en-IN" sz="2400" dirty="0" smtClean="0"/>
              <a:t>(</a:t>
            </a:r>
            <a:r>
              <a:rPr lang="en-IN" sz="2400" i="1" dirty="0" smtClean="0"/>
              <a:t>x</a:t>
            </a:r>
            <a:r>
              <a:rPr lang="en-IN" sz="2400" dirty="0"/>
              <a:t>)</a:t>
            </a:r>
            <a:r>
              <a:rPr lang="en-IN" sz="2400" i="1" dirty="0"/>
              <a:t>, b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</a:t>
            </a:r>
            <a:r>
              <a:rPr lang="en-IN" sz="2400" i="1" dirty="0"/>
              <a:t>, a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is equal to </a:t>
            </a:r>
            <a:r>
              <a:rPr lang="en-IN" sz="2400" i="1" dirty="0" smtClean="0"/>
              <a:t>d</a:t>
            </a:r>
            <a:r>
              <a:rPr lang="en-IN" sz="2400" dirty="0" smtClean="0"/>
              <a:t>.</a:t>
            </a:r>
          </a:p>
          <a:p>
            <a:pPr marL="0" indent="0">
              <a:buNone/>
            </a:pPr>
            <a:r>
              <a:rPr lang="en-IN" sz="2400" i="1" dirty="0" smtClean="0"/>
              <a:t>3</a:t>
            </a:r>
            <a:r>
              <a:rPr lang="en-IN" sz="2400" i="1" dirty="0"/>
              <a:t>. </a:t>
            </a:r>
            <a:r>
              <a:rPr lang="en-IN" sz="2400" dirty="0"/>
              <a:t>hyperbolic </a:t>
            </a:r>
            <a:r>
              <a:rPr lang="en-IN" sz="2400" i="1" dirty="0"/>
              <a:t>at x </a:t>
            </a:r>
            <a:r>
              <a:rPr lang="en-IN" sz="2400" i="1" dirty="0">
                <a:sym typeface="Symbol" panose="05050102010706020507" pitchFamily="18" charset="2"/>
              </a:rPr>
              <a:t>,</a:t>
            </a:r>
            <a:r>
              <a:rPr lang="en-IN" sz="2400" dirty="0" smtClean="0"/>
              <a:t> </a:t>
            </a:r>
            <a:r>
              <a:rPr lang="en-IN" sz="2400" i="1" dirty="0"/>
              <a:t>if C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has one negative and</a:t>
            </a:r>
            <a:r>
              <a:rPr lang="en-IN" sz="2400" i="1" dirty="0"/>
              <a:t> </a:t>
            </a:r>
            <a:r>
              <a:rPr lang="en-IN" sz="2400" i="1" dirty="0" smtClean="0"/>
              <a:t>(n−</a:t>
            </a:r>
            <a:r>
              <a:rPr lang="en-IN" sz="2400" dirty="0" smtClean="0"/>
              <a:t>1) </a:t>
            </a:r>
            <a:r>
              <a:rPr lang="en-IN" sz="2400" dirty="0"/>
              <a:t>positive eigenvalues</a:t>
            </a:r>
            <a:r>
              <a:rPr lang="en-IN" sz="2400" i="1" dirty="0"/>
              <a:t>.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914400" y="3276600"/>
            <a:ext cx="7391400" cy="156966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algn="ctr"/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By extension, an equation will be called </a:t>
            </a:r>
            <a:r>
              <a:rPr lang="en-IN" sz="3200" i="1" dirty="0">
                <a:solidFill>
                  <a:srgbClr val="0070C0"/>
                </a:solidFill>
                <a:latin typeface="Blackadder ITC" panose="04020505051007020D02" pitchFamily="82" charset="0"/>
              </a:rPr>
              <a:t>elliptic</a:t>
            </a:r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, </a:t>
            </a:r>
            <a:r>
              <a:rPr lang="en-IN" sz="3200" i="1" dirty="0">
                <a:solidFill>
                  <a:srgbClr val="0070C0"/>
                </a:solidFill>
                <a:latin typeface="Blackadder ITC" panose="04020505051007020D02" pitchFamily="82" charset="0"/>
              </a:rPr>
              <a:t>parabolic </a:t>
            </a:r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or </a:t>
            </a:r>
            <a:r>
              <a:rPr lang="en-IN" sz="3200" i="1" dirty="0">
                <a:solidFill>
                  <a:srgbClr val="0070C0"/>
                </a:solidFill>
                <a:latin typeface="Blackadder ITC" panose="04020505051007020D02" pitchFamily="82" charset="0"/>
              </a:rPr>
              <a:t>hyperbolic </a:t>
            </a:r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in the open set </a:t>
            </a:r>
            <a:r>
              <a:rPr lang="en-IN" sz="3200" i="1" dirty="0">
                <a:solidFill>
                  <a:srgbClr val="0070C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</a:t>
            </a:r>
            <a:r>
              <a:rPr lang="en-IN" sz="32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 </a:t>
            </a:r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if it is elliptic</a:t>
            </a:r>
            <a:r>
              <a:rPr lang="en-IN" sz="32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, parabolic </a:t>
            </a:r>
            <a:r>
              <a:rPr lang="en-IN" sz="3200" dirty="0">
                <a:solidFill>
                  <a:srgbClr val="0070C0"/>
                </a:solidFill>
                <a:latin typeface="Blackadder ITC" panose="04020505051007020D02" pitchFamily="82" charset="0"/>
              </a:rPr>
              <a:t>or hyperbolic everywhere in </a:t>
            </a:r>
            <a:r>
              <a:rPr lang="en-IN" sz="3200" i="1" dirty="0">
                <a:solidFill>
                  <a:srgbClr val="0070C0"/>
                </a:solidFill>
                <a:latin typeface="Blackadder ITC" panose="04020505051007020D02" pitchFamily="82" charset="0"/>
                <a:sym typeface="Symbol" panose="05050102010706020507" pitchFamily="18" charset="2"/>
              </a:rPr>
              <a:t></a:t>
            </a:r>
            <a:r>
              <a:rPr lang="en-IN" sz="3200" dirty="0" smtClean="0">
                <a:solidFill>
                  <a:srgbClr val="0070C0"/>
                </a:solidFill>
                <a:latin typeface="Blackadder ITC" panose="04020505051007020D02" pitchFamily="82" charset="0"/>
              </a:rPr>
              <a:t>.</a:t>
            </a:r>
            <a:endParaRPr lang="en-IN" sz="3200" dirty="0">
              <a:solidFill>
                <a:srgbClr val="0070C0"/>
              </a:solidFill>
              <a:latin typeface="Blackadder ITC" panose="04020505051007020D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6073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 : Remark 2 </a:t>
            </a:r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/>
          </p:nvPr>
        </p:nvGraphicFramePr>
        <p:xfrm>
          <a:off x="1081088" y="1143000"/>
          <a:ext cx="6996112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1899" name="Equation" r:id="rId3" imgW="3022560" imgH="507960" progId="Equation.3">
                  <p:embed/>
                </p:oleObj>
              </mc:Choice>
              <mc:Fallback>
                <p:oleObj name="Equation" r:id="rId3" imgW="3022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81088" y="1143000"/>
                        <a:ext cx="6996112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3557" y="2438400"/>
            <a:ext cx="8683918" cy="4114800"/>
          </a:xfrm>
        </p:spPr>
        <p:txBody>
          <a:bodyPr/>
          <a:lstStyle/>
          <a:p>
            <a:r>
              <a:rPr lang="en-IN" sz="2400" dirty="0"/>
              <a:t>This classification implies that the equation is not invariant if it is multiplied by −1. </a:t>
            </a:r>
            <a:endParaRPr lang="en-IN" sz="2400" dirty="0" smtClean="0"/>
          </a:p>
          <a:p>
            <a:r>
              <a:rPr lang="en-IN" sz="2400" dirty="0" smtClean="0"/>
              <a:t>In</a:t>
            </a:r>
            <a:r>
              <a:rPr lang="en-IN" sz="2400" dirty="0"/>
              <a:t> </a:t>
            </a:r>
            <a:r>
              <a:rPr lang="en-IN" sz="2400" dirty="0" smtClean="0"/>
              <a:t>this </a:t>
            </a:r>
            <a:r>
              <a:rPr lang="en-IN" sz="2400" dirty="0"/>
              <a:t>respect, the equation </a:t>
            </a:r>
            <a:r>
              <a:rPr lang="en-IN" sz="2400" dirty="0" smtClean="0"/>
              <a:t>−</a:t>
            </a:r>
            <a:r>
              <a:rPr lang="en-IN" sz="2400" i="1" dirty="0" smtClean="0">
                <a:sym typeface="Symbol" panose="05050102010706020507" pitchFamily="18" charset="2"/>
              </a:rPr>
              <a:t></a:t>
            </a:r>
            <a:r>
              <a:rPr lang="en-IN" sz="2400" i="1" dirty="0" smtClean="0"/>
              <a:t>u </a:t>
            </a:r>
            <a:r>
              <a:rPr lang="en-IN" sz="2400" i="1" dirty="0"/>
              <a:t>= f</a:t>
            </a:r>
            <a:r>
              <a:rPr lang="en-IN" sz="2400" dirty="0"/>
              <a:t> is elliptic in </a:t>
            </a:r>
            <a:r>
              <a:rPr lang="en-IN" sz="2400" i="1" dirty="0" smtClean="0">
                <a:sym typeface="Symbol" panose="05050102010706020507" pitchFamily="18" charset="2"/>
              </a:rPr>
              <a:t></a:t>
            </a:r>
            <a:r>
              <a:rPr lang="en-IN" sz="2400" i="1" baseline="30000" dirty="0" smtClean="0"/>
              <a:t>d</a:t>
            </a:r>
            <a:r>
              <a:rPr lang="en-IN" sz="2400" dirty="0" smtClean="0"/>
              <a:t>. (since </a:t>
            </a:r>
            <a:r>
              <a:rPr lang="en-IN" sz="2400" dirty="0"/>
              <a:t>its coefficient matrix is positive definite).</a:t>
            </a:r>
          </a:p>
          <a:p>
            <a:r>
              <a:rPr lang="en-IN" sz="2400" dirty="0"/>
              <a:t>However, the equation </a:t>
            </a:r>
            <a:r>
              <a:rPr lang="en-IN" sz="2400" dirty="0" smtClean="0"/>
              <a:t>-</a:t>
            </a:r>
            <a:r>
              <a:rPr lang="en-IN" sz="2400" i="1" dirty="0" smtClean="0">
                <a:sym typeface="Symbol" panose="05050102010706020507" pitchFamily="18" charset="2"/>
              </a:rPr>
              <a:t></a:t>
            </a:r>
            <a:r>
              <a:rPr lang="en-IN" sz="2400" i="1" dirty="0"/>
              <a:t>u = </a:t>
            </a:r>
            <a:r>
              <a:rPr lang="en-IN" sz="2400" i="1" dirty="0" smtClean="0"/>
              <a:t>-f  </a:t>
            </a:r>
            <a:r>
              <a:rPr lang="en-IN" sz="2400" dirty="0" smtClean="0"/>
              <a:t>has </a:t>
            </a:r>
            <a:r>
              <a:rPr lang="en-IN" sz="2400" dirty="0"/>
              <a:t>an unknown type (as its coefficient matrix is negative definite).</a:t>
            </a:r>
          </a:p>
          <a:p>
            <a:r>
              <a:rPr lang="en-IN" sz="2400" dirty="0"/>
              <a:t>To overcome this problem, it is common to multiply the equation by </a:t>
            </a:r>
            <a:r>
              <a:rPr lang="en-IN" sz="2400" i="1" dirty="0"/>
              <a:t>(−1)</a:t>
            </a:r>
            <a:r>
              <a:rPr lang="en-IN" sz="2400" dirty="0"/>
              <a:t> so that the previous </a:t>
            </a:r>
            <a:r>
              <a:rPr lang="en-IN" sz="2400" dirty="0" smtClean="0"/>
              <a:t>definition applies </a:t>
            </a:r>
            <a:r>
              <a:rPr lang="en-IN" sz="2400" dirty="0"/>
              <a:t>to this equation.</a:t>
            </a:r>
          </a:p>
          <a:p>
            <a:r>
              <a:rPr lang="en-IN" sz="2400" dirty="0"/>
              <a:t>However, the character of the equation is not altered by a change of variables.</a:t>
            </a:r>
          </a:p>
        </p:txBody>
      </p:sp>
    </p:spTree>
    <p:extLst>
      <p:ext uri="{BB962C8B-B14F-4D97-AF65-F5344CB8AC3E}">
        <p14:creationId xmlns:p14="http://schemas.microsoft.com/office/powerpoint/2010/main" val="1661814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7114" y="-12547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Des: Remark 3</a:t>
            </a:r>
          </a:p>
        </p:txBody>
      </p:sp>
      <p:sp>
        <p:nvSpPr>
          <p:cNvPr id="397315" name="Rectangle 3"/>
          <p:cNvSpPr>
            <a:spLocks noGrp="1" noChangeArrowheads="1"/>
          </p:cNvSpPr>
          <p:nvPr>
            <p:ph idx="1"/>
          </p:nvPr>
        </p:nvSpPr>
        <p:spPr>
          <a:xfrm>
            <a:off x="237699" y="1157864"/>
            <a:ext cx="8686800" cy="776287"/>
          </a:xfrm>
        </p:spPr>
        <p:txBody>
          <a:bodyPr/>
          <a:lstStyle/>
          <a:p>
            <a:r>
              <a:rPr lang="en-IN" sz="2400" dirty="0"/>
              <a:t>An equation is said to be of order two, if it involves at least </a:t>
            </a:r>
            <a:r>
              <a:rPr lang="en-IN" sz="2400" dirty="0" smtClean="0"/>
              <a:t>one of </a:t>
            </a:r>
            <a:r>
              <a:rPr lang="en-IN" sz="2400" dirty="0"/>
              <a:t>the differential </a:t>
            </a:r>
            <a:r>
              <a:rPr lang="en-IN" sz="2400" dirty="0" smtClean="0"/>
              <a:t>operators</a:t>
            </a:r>
            <a:endParaRPr lang="en-US" sz="2400" dirty="0" smtClean="0"/>
          </a:p>
        </p:txBody>
      </p:sp>
      <p:graphicFrame>
        <p:nvGraphicFramePr>
          <p:cNvPr id="2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4698649"/>
              </p:ext>
            </p:extLst>
          </p:nvPr>
        </p:nvGraphicFramePr>
        <p:xfrm>
          <a:off x="4541838" y="1546225"/>
          <a:ext cx="2498725" cy="1028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92" name="Equation" r:id="rId3" imgW="1079280" imgH="444240" progId="Equation.3">
                  <p:embed/>
                </p:oleObj>
              </mc:Choice>
              <mc:Fallback>
                <p:oleObj name="Equation" r:id="rId3" imgW="10792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541838" y="1546225"/>
                        <a:ext cx="2498725" cy="1028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Rectangle 3"/>
          <p:cNvSpPr txBox="1">
            <a:spLocks noChangeArrowheads="1"/>
          </p:cNvSpPr>
          <p:nvPr/>
        </p:nvSpPr>
        <p:spPr bwMode="auto">
          <a:xfrm>
            <a:off x="113476" y="2444786"/>
            <a:ext cx="8686800" cy="1479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IN" sz="2400" kern="0" dirty="0" smtClean="0"/>
              <a:t>Thus the general form of a second order Partial differential equation is</a:t>
            </a:r>
            <a:endParaRPr lang="en-US" sz="2400" kern="0" dirty="0" smtClean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98202294"/>
              </p:ext>
            </p:extLst>
          </p:nvPr>
        </p:nvGraphicFramePr>
        <p:xfrm>
          <a:off x="2532063" y="2886075"/>
          <a:ext cx="5110162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93" name="Equation" r:id="rId5" imgW="2425680" imgH="482400" progId="Equation.3">
                  <p:embed/>
                </p:oleObj>
              </mc:Choice>
              <mc:Fallback>
                <p:oleObj name="Equation" r:id="rId5" imgW="24256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32063" y="2886075"/>
                        <a:ext cx="5110162" cy="1017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/>
          <p:cNvSpPr/>
          <p:nvPr/>
        </p:nvSpPr>
        <p:spPr>
          <a:xfrm>
            <a:off x="225571" y="3819164"/>
            <a:ext cx="85997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The most general linear partial differential equation of order two in two </a:t>
            </a:r>
            <a:r>
              <a:rPr lang="en-IN" dirty="0" smtClean="0"/>
              <a:t>independent variables </a:t>
            </a:r>
            <a:r>
              <a:rPr lang="en-IN" i="1" dirty="0"/>
              <a:t>x</a:t>
            </a:r>
            <a:r>
              <a:rPr lang="en-IN" dirty="0"/>
              <a:t> and </a:t>
            </a:r>
            <a:r>
              <a:rPr lang="en-IN" i="1" dirty="0"/>
              <a:t>y</a:t>
            </a:r>
            <a:r>
              <a:rPr lang="en-IN" dirty="0"/>
              <a:t> with variable coefficients is of the form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81839203"/>
              </p:ext>
            </p:extLst>
          </p:nvPr>
        </p:nvGraphicFramePr>
        <p:xfrm>
          <a:off x="1489075" y="4673600"/>
          <a:ext cx="6670675" cy="1030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3194" name="Equation" r:id="rId7" imgW="2882880" imgH="444240" progId="Equation.3">
                  <p:embed/>
                </p:oleObj>
              </mc:Choice>
              <mc:Fallback>
                <p:oleObj name="Equation" r:id="rId7" imgW="2882880" imgH="4442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489075" y="4673600"/>
                        <a:ext cx="6670675" cy="10302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185308" y="5705817"/>
            <a:ext cx="8684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where </a:t>
            </a:r>
            <a:r>
              <a:rPr lang="en-IN" dirty="0">
                <a:latin typeface="Cambria Math" panose="02040503050406030204" pitchFamily="18" charset="0"/>
              </a:rPr>
              <a:t>𝑅, 𝑆, 𝑇, 𝑃, 𝑄, 𝑍, 𝐹 </a:t>
            </a:r>
            <a:r>
              <a:rPr lang="en-IN" dirty="0"/>
              <a:t>are functions of </a:t>
            </a:r>
            <a:r>
              <a:rPr lang="en-IN" dirty="0">
                <a:latin typeface="Cambria Math" panose="02040503050406030204" pitchFamily="18" charset="0"/>
              </a:rPr>
              <a:t>𝑥 </a:t>
            </a:r>
            <a:r>
              <a:rPr lang="en-IN" dirty="0"/>
              <a:t>and </a:t>
            </a:r>
            <a:r>
              <a:rPr lang="en-IN" dirty="0">
                <a:latin typeface="Cambria Math" panose="02040503050406030204" pitchFamily="18" charset="0"/>
              </a:rPr>
              <a:t>𝑦 </a:t>
            </a:r>
            <a:r>
              <a:rPr lang="en-IN" dirty="0"/>
              <a:t>only and not all </a:t>
            </a:r>
            <a:r>
              <a:rPr lang="en-IN" dirty="0">
                <a:latin typeface="Cambria Math" panose="02040503050406030204" pitchFamily="18" charset="0"/>
              </a:rPr>
              <a:t>𝑅, 𝑆, 𝑇 </a:t>
            </a:r>
            <a:r>
              <a:rPr lang="en-IN" dirty="0"/>
              <a:t>are zero.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230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97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7315" grpId="0" build="p"/>
      <p:bldP spid="20" grpId="0" build="p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7114" y="-12547"/>
            <a:ext cx="7772400" cy="1143000"/>
          </a:xfrm>
        </p:spPr>
        <p:txBody>
          <a:bodyPr/>
          <a:lstStyle/>
          <a:p>
            <a:r>
              <a:rPr lang="en-US" sz="2800" dirty="0" smtClean="0"/>
              <a:t>Second Order – Partial Des: Remark 4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1393406"/>
            <a:ext cx="8760118" cy="2187994"/>
          </a:xfrm>
        </p:spPr>
        <p:txBody>
          <a:bodyPr/>
          <a:lstStyle/>
          <a:p>
            <a:r>
              <a:rPr lang="en-IN" sz="2400" dirty="0"/>
              <a:t>In practice, we make a distinction between time-dependent and time-independent PDEs.</a:t>
            </a:r>
          </a:p>
          <a:p>
            <a:r>
              <a:rPr lang="en-IN" sz="2400" dirty="0"/>
              <a:t>Often, elliptic equations are time-independent equations.</a:t>
            </a:r>
          </a:p>
          <a:p>
            <a:r>
              <a:rPr lang="en-IN" sz="2400" dirty="0"/>
              <a:t>Notation. Elliptic partial differential equations can be written in a more concise form:</a:t>
            </a: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7635709"/>
              </p:ext>
            </p:extLst>
          </p:nvPr>
        </p:nvGraphicFramePr>
        <p:xfrm>
          <a:off x="3972588" y="3227137"/>
          <a:ext cx="1384300" cy="582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33" name="Equation" r:id="rId4" imgW="482400" imgH="203040" progId="Equation.3">
                  <p:embed/>
                </p:oleObj>
              </mc:Choice>
              <mc:Fallback>
                <p:oleObj name="Equation" r:id="rId4" imgW="482400" imgH="203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972588" y="3227137"/>
                        <a:ext cx="1384300" cy="582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81000" y="3969603"/>
            <a:ext cx="86077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where </a:t>
            </a:r>
            <a:r>
              <a:rPr lang="en-IN" i="1" dirty="0">
                <a:latin typeface="+mn-lt"/>
              </a:rPr>
              <a:t>L </a:t>
            </a:r>
            <a:r>
              <a:rPr lang="en-IN" dirty="0">
                <a:latin typeface="+mn-lt"/>
              </a:rPr>
              <a:t>denotes the second-order elliptic differential operator defined according to </a:t>
            </a:r>
            <a:r>
              <a:rPr lang="en-IN" dirty="0" smtClean="0">
                <a:latin typeface="+mn-lt"/>
              </a:rPr>
              <a:t>previous equation </a:t>
            </a:r>
            <a:r>
              <a:rPr lang="en-IN" dirty="0">
                <a:latin typeface="+mn-lt"/>
              </a:rPr>
              <a:t>as: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88457806"/>
              </p:ext>
            </p:extLst>
          </p:nvPr>
        </p:nvGraphicFramePr>
        <p:xfrm>
          <a:off x="2362200" y="4921772"/>
          <a:ext cx="4724400" cy="102182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2934" name="Equation" r:id="rId6" imgW="2349360" imgH="507960" progId="Equation.3">
                  <p:embed/>
                </p:oleObj>
              </mc:Choice>
              <mc:Fallback>
                <p:oleObj name="Equation" r:id="rId6" imgW="23493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62200" y="4921772"/>
                        <a:ext cx="4724400" cy="102182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45024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77114" y="-12547"/>
            <a:ext cx="6945360" cy="1143000"/>
          </a:xfrm>
        </p:spPr>
        <p:txBody>
          <a:bodyPr/>
          <a:lstStyle/>
          <a:p>
            <a:r>
              <a:rPr lang="en-US" sz="2800" dirty="0" smtClean="0"/>
              <a:t>Second Order – Partial DEs: Remark 4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1" name="Object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6502139"/>
              </p:ext>
            </p:extLst>
          </p:nvPr>
        </p:nvGraphicFramePr>
        <p:xfrm>
          <a:off x="4038600" y="2971800"/>
          <a:ext cx="2293938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6" name="Equation" r:id="rId4" imgW="799920" imgH="393480" progId="Equation.3">
                  <p:embed/>
                </p:oleObj>
              </mc:Choice>
              <mc:Fallback>
                <p:oleObj name="Equation" r:id="rId4" imgW="79992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038600" y="2971800"/>
                        <a:ext cx="2293938" cy="11287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295400"/>
            <a:ext cx="7772400" cy="1581277"/>
          </a:xfrm>
        </p:spPr>
        <p:txBody>
          <a:bodyPr/>
          <a:lstStyle/>
          <a:p>
            <a:r>
              <a:rPr lang="en-IN" sz="2400" dirty="0"/>
              <a:t>As many PDE are commonly used in physics, one of the independent variables represents the time </a:t>
            </a:r>
            <a:r>
              <a:rPr lang="en-IN" sz="2400" i="1" dirty="0"/>
              <a:t>t</a:t>
            </a:r>
            <a:r>
              <a:rPr lang="en-IN" sz="2400" dirty="0"/>
              <a:t>. </a:t>
            </a:r>
          </a:p>
          <a:p>
            <a:r>
              <a:rPr lang="en-IN" sz="2400" dirty="0"/>
              <a:t>For example, given an elliptic differential operator </a:t>
            </a:r>
            <a:r>
              <a:rPr lang="en-IN" sz="2400" i="1" dirty="0"/>
              <a:t>L</a:t>
            </a:r>
            <a:r>
              <a:rPr lang="en-IN" sz="2400" dirty="0"/>
              <a:t>, the operator form of a parabolic equation is</a:t>
            </a:r>
            <a:r>
              <a:rPr lang="en-IN" sz="2400" dirty="0" smtClean="0"/>
              <a:t>:</a:t>
            </a:r>
            <a:endParaRPr lang="en-IN" sz="2400" dirty="0"/>
          </a:p>
        </p:txBody>
      </p:sp>
      <p:sp>
        <p:nvSpPr>
          <p:cNvPr id="3" name="Rectangle 2"/>
          <p:cNvSpPr/>
          <p:nvPr/>
        </p:nvSpPr>
        <p:spPr>
          <a:xfrm>
            <a:off x="533400" y="4267200"/>
            <a:ext cx="6705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and a second-order hyperbolic equation is then: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9643861"/>
              </p:ext>
            </p:extLst>
          </p:nvPr>
        </p:nvGraphicFramePr>
        <p:xfrm>
          <a:off x="3948113" y="4832350"/>
          <a:ext cx="2439987" cy="1201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3957" name="Equation" r:id="rId6" imgW="850680" imgH="419040" progId="Equation.3">
                  <p:embed/>
                </p:oleObj>
              </mc:Choice>
              <mc:Fallback>
                <p:oleObj name="Equation" r:id="rId6" imgW="850680" imgH="4190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48113" y="4832350"/>
                        <a:ext cx="2439987" cy="12017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22789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58" y="-14287"/>
            <a:ext cx="7212842" cy="1143000"/>
          </a:xfrm>
        </p:spPr>
        <p:txBody>
          <a:bodyPr/>
          <a:lstStyle/>
          <a:p>
            <a:r>
              <a:rPr lang="en-US" sz="2800" dirty="0" smtClean="0"/>
              <a:t>Second Order – Partial DEs: Boundary Conditions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651456"/>
            <a:ext cx="8455318" cy="4749344"/>
          </a:xfrm>
        </p:spPr>
        <p:txBody>
          <a:bodyPr/>
          <a:lstStyle/>
          <a:p>
            <a:r>
              <a:rPr lang="en-IN" sz="2400" dirty="0"/>
              <a:t>In general, in the mathematical models, additional information on the boundary of the domain </a:t>
            </a:r>
            <a:r>
              <a:rPr lang="en-IN" sz="2400" dirty="0" smtClean="0"/>
              <a:t>are </a:t>
            </a:r>
            <a:r>
              <a:rPr lang="en-IN" sz="2400" dirty="0"/>
              <a:t>supplied with the PDE. </a:t>
            </a:r>
            <a:endParaRPr lang="en-IN" sz="2400" dirty="0" smtClean="0"/>
          </a:p>
          <a:p>
            <a:r>
              <a:rPr lang="en-IN" sz="2400" dirty="0" smtClean="0"/>
              <a:t>These </a:t>
            </a:r>
            <a:r>
              <a:rPr lang="en-IN" sz="2400" dirty="0"/>
              <a:t>information are known as </a:t>
            </a:r>
            <a:r>
              <a:rPr lang="en-IN" sz="2400" dirty="0" smtClean="0"/>
              <a:t>initial or </a:t>
            </a:r>
            <a:r>
              <a:rPr lang="en-IN" sz="2400" dirty="0"/>
              <a:t>final conditions (with respect to the time dimension</a:t>
            </a:r>
            <a:r>
              <a:rPr lang="en-IN" sz="2400" dirty="0" smtClean="0"/>
              <a:t>).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A</a:t>
            </a:r>
            <a:r>
              <a:rPr lang="en-IN" sz="2400" dirty="0" smtClean="0"/>
              <a:t>s </a:t>
            </a:r>
            <a:r>
              <a:rPr lang="en-IN" sz="2400" dirty="0"/>
              <a:t>boundary conditions (with respect to </a:t>
            </a:r>
            <a:r>
              <a:rPr lang="en-IN" sz="2400" dirty="0" smtClean="0"/>
              <a:t>the space </a:t>
            </a:r>
            <a:r>
              <a:rPr lang="en-IN" sz="2400" dirty="0"/>
              <a:t>dimension). </a:t>
            </a:r>
            <a:endParaRPr lang="en-IN" sz="2400" dirty="0" smtClean="0"/>
          </a:p>
          <a:p>
            <a:r>
              <a:rPr lang="en-IN" sz="2400" dirty="0" smtClean="0"/>
              <a:t>Notice </a:t>
            </a:r>
            <a:r>
              <a:rPr lang="en-IN" sz="2400" dirty="0"/>
              <a:t>here the fundamental difference between ordinary differential equations (</a:t>
            </a:r>
            <a:r>
              <a:rPr lang="en-IN" sz="2400" dirty="0" smtClean="0"/>
              <a:t>ODE) and </a:t>
            </a:r>
            <a:r>
              <a:rPr lang="en-IN" sz="2400" dirty="0"/>
              <a:t>partial differential equations. </a:t>
            </a:r>
            <a:endParaRPr lang="en-IN" sz="2400" dirty="0" smtClean="0"/>
          </a:p>
          <a:p>
            <a:r>
              <a:rPr lang="en-IN" sz="2400" dirty="0" smtClean="0"/>
              <a:t>The </a:t>
            </a:r>
            <a:r>
              <a:rPr lang="en-IN" sz="2400" dirty="0"/>
              <a:t>general solution of an ODE contains constants (values) while </a:t>
            </a:r>
            <a:r>
              <a:rPr lang="en-IN" sz="2400" dirty="0" smtClean="0"/>
              <a:t>the general </a:t>
            </a:r>
            <a:r>
              <a:rPr lang="en-IN" sz="2400" dirty="0"/>
              <a:t>solution of a PDE contains arbitrary functions. </a:t>
            </a:r>
            <a:endParaRPr lang="en-IN" sz="2400" dirty="0" smtClean="0"/>
          </a:p>
        </p:txBody>
      </p:sp>
    </p:spTree>
    <p:extLst>
      <p:ext uri="{BB962C8B-B14F-4D97-AF65-F5344CB8AC3E}">
        <p14:creationId xmlns:p14="http://schemas.microsoft.com/office/powerpoint/2010/main" val="1880428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58" y="-14287"/>
            <a:ext cx="7212842" cy="1143000"/>
          </a:xfrm>
        </p:spPr>
        <p:txBody>
          <a:bodyPr/>
          <a:lstStyle/>
          <a:p>
            <a:r>
              <a:rPr lang="en-US" sz="2800" dirty="0" smtClean="0"/>
              <a:t>Second Order – Partial DEs: Boundary Conditions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9878" y="1481365"/>
            <a:ext cx="8455318" cy="4749344"/>
          </a:xfrm>
        </p:spPr>
        <p:txBody>
          <a:bodyPr/>
          <a:lstStyle/>
          <a:p>
            <a:r>
              <a:rPr lang="en-IN" sz="2400" dirty="0" smtClean="0"/>
              <a:t>As </a:t>
            </a:r>
            <a:r>
              <a:rPr lang="en-IN" sz="2400" dirty="0"/>
              <a:t>we will </a:t>
            </a:r>
            <a:r>
              <a:rPr lang="en-IN" sz="2400" dirty="0" smtClean="0"/>
              <a:t>learn soon, </a:t>
            </a:r>
            <a:r>
              <a:rPr lang="en-IN" sz="2400" dirty="0"/>
              <a:t>the equation is </a:t>
            </a:r>
            <a:r>
              <a:rPr lang="en-IN" sz="2400" dirty="0" smtClean="0"/>
              <a:t>not sufficient </a:t>
            </a:r>
            <a:r>
              <a:rPr lang="en-IN" sz="2400" dirty="0"/>
              <a:t>to ensure the unicity of the solution </a:t>
            </a:r>
            <a:r>
              <a:rPr lang="en-IN" sz="2400" i="1" dirty="0"/>
              <a:t>u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Additional </a:t>
            </a:r>
            <a:r>
              <a:rPr lang="en-IN" sz="2400" dirty="0"/>
              <a:t>information is needed on the boundary </a:t>
            </a:r>
            <a:r>
              <a:rPr lang="en-IN" sz="2400" dirty="0" smtClean="0">
                <a:sym typeface="Symbol" panose="05050102010706020507" pitchFamily="18" charset="2"/>
              </a:rPr>
              <a:t></a:t>
            </a:r>
            <a:r>
              <a:rPr lang="en-IN" sz="2400" dirty="0">
                <a:sym typeface="Symbol" panose="05050102010706020507" pitchFamily="18" charset="2"/>
              </a:rPr>
              <a:t> </a:t>
            </a:r>
            <a:r>
              <a:rPr lang="en-IN" sz="2400" dirty="0" smtClean="0"/>
              <a:t>or </a:t>
            </a:r>
            <a:r>
              <a:rPr lang="en-IN" sz="2400" dirty="0"/>
              <a:t>on a portion </a:t>
            </a:r>
            <a:r>
              <a:rPr lang="en-IN" sz="2400" dirty="0" smtClean="0">
                <a:sym typeface="Symbol" panose="05050102010706020507" pitchFamily="18" charset="2"/>
              </a:rPr>
              <a:t></a:t>
            </a:r>
            <a:r>
              <a:rPr lang="en-IN" sz="2400" i="1" dirty="0" smtClean="0">
                <a:sym typeface="Symbol" panose="05050102010706020507" pitchFamily="18" charset="2"/>
              </a:rPr>
              <a:t></a:t>
            </a:r>
            <a:r>
              <a:rPr lang="en-IN" sz="2400" dirty="0" smtClean="0"/>
              <a:t> </a:t>
            </a:r>
            <a:r>
              <a:rPr lang="en-IN" sz="2400" dirty="0"/>
              <a:t>of the boundary </a:t>
            </a:r>
            <a:r>
              <a:rPr lang="en-IN" sz="2400" dirty="0" smtClean="0"/>
              <a:t>of </a:t>
            </a:r>
            <a:r>
              <a:rPr lang="en-IN" sz="2400" dirty="0">
                <a:sym typeface="Symbol" panose="05050102010706020507" pitchFamily="18" charset="2"/>
              </a:rPr>
              <a:t></a:t>
            </a:r>
            <a:r>
              <a:rPr lang="en-IN" sz="2400" dirty="0" smtClean="0"/>
              <a:t>. </a:t>
            </a:r>
          </a:p>
          <a:p>
            <a:r>
              <a:rPr lang="en-IN" sz="2400" dirty="0" smtClean="0"/>
              <a:t>Such </a:t>
            </a:r>
            <a:r>
              <a:rPr lang="en-IN" sz="2400" dirty="0"/>
              <a:t>data is called a </a:t>
            </a:r>
            <a:r>
              <a:rPr lang="en-IN" sz="2400" i="1" dirty="0"/>
              <a:t>boundary condition</a:t>
            </a:r>
            <a:r>
              <a:rPr lang="en-IN" sz="2400" dirty="0"/>
              <a:t>. </a:t>
            </a:r>
            <a:endParaRPr lang="en-IN" sz="2400" dirty="0" smtClean="0"/>
          </a:p>
          <a:p>
            <a:r>
              <a:rPr lang="en-IN" sz="2400" dirty="0" smtClean="0"/>
              <a:t>Hence</a:t>
            </a:r>
            <a:r>
              <a:rPr lang="en-IN" sz="2400" dirty="0"/>
              <a:t>, the </a:t>
            </a:r>
            <a:r>
              <a:rPr lang="en-IN" sz="2400" dirty="0" smtClean="0"/>
              <a:t>partial differential </a:t>
            </a:r>
            <a:r>
              <a:rPr lang="en-IN" sz="2400" dirty="0"/>
              <a:t>equation together with a set of additional restraints is called a </a:t>
            </a:r>
            <a:r>
              <a:rPr lang="en-IN" sz="2400" i="1" dirty="0"/>
              <a:t>boundary value </a:t>
            </a:r>
            <a:r>
              <a:rPr lang="en-IN" sz="2400" dirty="0"/>
              <a:t>problem.</a:t>
            </a:r>
          </a:p>
        </p:txBody>
      </p:sp>
    </p:spTree>
    <p:extLst>
      <p:ext uri="{BB962C8B-B14F-4D97-AF65-F5344CB8AC3E}">
        <p14:creationId xmlns:p14="http://schemas.microsoft.com/office/powerpoint/2010/main" val="176876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58" y="-14287"/>
            <a:ext cx="7212842" cy="1143000"/>
          </a:xfrm>
        </p:spPr>
        <p:txBody>
          <a:bodyPr/>
          <a:lstStyle/>
          <a:p>
            <a:r>
              <a:rPr lang="en-US" sz="2800" dirty="0" smtClean="0"/>
              <a:t>Second Order – Partial DEs: Boundary Conditions</a:t>
            </a:r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9878" y="1575256"/>
            <a:ext cx="8455318" cy="4749344"/>
          </a:xfrm>
        </p:spPr>
        <p:txBody>
          <a:bodyPr/>
          <a:lstStyle/>
          <a:p>
            <a:r>
              <a:rPr lang="en-IN" sz="2400" dirty="0"/>
              <a:t>If the boundary condition gives a value to the domain: </a:t>
            </a:r>
            <a:r>
              <a:rPr lang="en-IN" sz="2400" i="1" dirty="0" smtClean="0">
                <a:sym typeface="Symbol" panose="05050102010706020507" pitchFamily="18" charset="2"/>
              </a:rPr>
              <a:t> </a:t>
            </a:r>
            <a:r>
              <a:rPr lang="en-IN" sz="2400" i="1" dirty="0" smtClean="0"/>
              <a:t>x </a:t>
            </a:r>
            <a:r>
              <a:rPr lang="en-IN" sz="2400" i="1" dirty="0" smtClean="0">
                <a:sym typeface="Symbol" panose="05050102010706020507" pitchFamily="18" charset="2"/>
              </a:rPr>
              <a:t> </a:t>
            </a:r>
            <a:r>
              <a:rPr lang="en-IN" sz="2400" dirty="0" smtClean="0"/>
              <a:t>, </a:t>
            </a:r>
            <a:r>
              <a:rPr lang="en-IN" sz="2400" i="1" dirty="0"/>
              <a:t>u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dirty="0"/>
              <a:t>) is fixed, then it is a </a:t>
            </a:r>
            <a:r>
              <a:rPr lang="en-IN" sz="2400" i="1" dirty="0" err="1" smtClean="0"/>
              <a:t>Dirichlet</a:t>
            </a:r>
            <a:r>
              <a:rPr lang="en-IN" sz="2400" i="1" dirty="0"/>
              <a:t> </a:t>
            </a:r>
            <a:r>
              <a:rPr lang="en-IN" sz="2400" dirty="0" smtClean="0"/>
              <a:t>boundary </a:t>
            </a:r>
            <a:r>
              <a:rPr lang="en-IN" sz="2400" dirty="0"/>
              <a:t>condition. </a:t>
            </a:r>
            <a:endParaRPr lang="en-IN" sz="2400" dirty="0" smtClean="0"/>
          </a:p>
          <a:p>
            <a:r>
              <a:rPr lang="en-IN" sz="2400" dirty="0" smtClean="0"/>
              <a:t>If </a:t>
            </a:r>
            <a:r>
              <a:rPr lang="en-IN" sz="2400" dirty="0"/>
              <a:t>the boundary condition gives a value to the normal derivative of the problem</a:t>
            </a:r>
            <a:r>
              <a:rPr lang="en-IN" sz="2400" dirty="0" smtClean="0"/>
              <a:t>: </a:t>
            </a:r>
            <a:r>
              <a:rPr lang="en-IN" sz="2400" i="1" dirty="0">
                <a:sym typeface="Symbol" panose="05050102010706020507" pitchFamily="18" charset="2"/>
              </a:rPr>
              <a:t> </a:t>
            </a:r>
            <a:r>
              <a:rPr lang="en-IN" sz="2400" i="1" dirty="0"/>
              <a:t>x </a:t>
            </a:r>
            <a:r>
              <a:rPr lang="en-IN" sz="2400" i="1" dirty="0">
                <a:sym typeface="Symbol" panose="05050102010706020507" pitchFamily="18" charset="2"/>
              </a:rPr>
              <a:t> </a:t>
            </a:r>
            <a:r>
              <a:rPr lang="en-IN" sz="2400" i="1" dirty="0" smtClean="0">
                <a:sym typeface="Symbol" panose="05050102010706020507" pitchFamily="18" charset="2"/>
              </a:rPr>
              <a:t> u(</a:t>
            </a:r>
            <a:r>
              <a:rPr lang="en-IN" sz="2400" i="1" dirty="0" smtClean="0"/>
              <a:t>x)/</a:t>
            </a:r>
            <a:r>
              <a:rPr lang="en-IN" sz="2400" i="1" dirty="0">
                <a:sym typeface="Symbol" panose="05050102010706020507" pitchFamily="18" charset="2"/>
              </a:rPr>
              <a:t> </a:t>
            </a:r>
            <a:r>
              <a:rPr lang="en-IN" sz="2400" i="1" dirty="0" smtClean="0">
                <a:sym typeface="Symbol" panose="05050102010706020507" pitchFamily="18" charset="2"/>
              </a:rPr>
              <a:t> =(u) </a:t>
            </a:r>
            <a:r>
              <a:rPr lang="en-IN" sz="2400" dirty="0" smtClean="0"/>
              <a:t>is fixed, </a:t>
            </a:r>
            <a:r>
              <a:rPr lang="en-IN" sz="2400" dirty="0"/>
              <a:t>then it is a </a:t>
            </a:r>
            <a:r>
              <a:rPr lang="en-IN" sz="2400" i="1" dirty="0" smtClean="0"/>
              <a:t>Neumann </a:t>
            </a:r>
            <a:r>
              <a:rPr lang="en-IN" sz="2400" dirty="0" smtClean="0"/>
              <a:t>boundary </a:t>
            </a:r>
            <a:r>
              <a:rPr lang="en-IN" sz="2400" dirty="0"/>
              <a:t>condition. </a:t>
            </a:r>
            <a:endParaRPr lang="en-IN" sz="2400" dirty="0" smtClean="0"/>
          </a:p>
          <a:p>
            <a:r>
              <a:rPr lang="en-IN" sz="2400" i="1" dirty="0" smtClean="0"/>
              <a:t>Mixed </a:t>
            </a:r>
            <a:r>
              <a:rPr lang="en-IN" sz="2400" dirty="0"/>
              <a:t>boundary conditions indicate that different boundary conditions are used </a:t>
            </a:r>
            <a:r>
              <a:rPr lang="en-IN" sz="2400" dirty="0" smtClean="0"/>
              <a:t>on different </a:t>
            </a:r>
            <a:r>
              <a:rPr lang="en-IN" sz="2400" dirty="0"/>
              <a:t>parts of the domain boundary. </a:t>
            </a:r>
            <a:endParaRPr lang="en-IN" sz="2400" dirty="0" smtClean="0"/>
          </a:p>
          <a:p>
            <a:r>
              <a:rPr lang="en-IN" sz="2400" dirty="0" smtClean="0"/>
              <a:t>Robin </a:t>
            </a:r>
            <a:r>
              <a:rPr lang="en-IN" sz="2400" dirty="0"/>
              <a:t>(Newton) boundary conditions is another frequently </a:t>
            </a:r>
            <a:r>
              <a:rPr lang="en-IN" sz="2400" dirty="0" smtClean="0"/>
              <a:t>used type </a:t>
            </a:r>
            <a:r>
              <a:rPr lang="en-IN" sz="2400" dirty="0"/>
              <a:t>of boundary conditions. </a:t>
            </a:r>
            <a:endParaRPr lang="en-IN" sz="2400" dirty="0" smtClean="0"/>
          </a:p>
          <a:p>
            <a:r>
              <a:rPr lang="en-IN" sz="2400" dirty="0" smtClean="0"/>
              <a:t>It </a:t>
            </a:r>
            <a:r>
              <a:rPr lang="en-IN" sz="2400" dirty="0"/>
              <a:t>involves a (linear) combination of function values (</a:t>
            </a:r>
            <a:r>
              <a:rPr lang="en-IN" sz="2400" dirty="0" err="1"/>
              <a:t>Dirichlet</a:t>
            </a:r>
            <a:r>
              <a:rPr lang="en-IN" sz="2400" dirty="0"/>
              <a:t>) and </a:t>
            </a:r>
            <a:r>
              <a:rPr lang="en-IN" sz="2400" dirty="0" smtClean="0"/>
              <a:t>normal derivatives </a:t>
            </a:r>
            <a:r>
              <a:rPr lang="en-IN" sz="2400" dirty="0"/>
              <a:t>(Neumann).</a:t>
            </a:r>
          </a:p>
        </p:txBody>
      </p:sp>
    </p:spTree>
    <p:extLst>
      <p:ext uri="{BB962C8B-B14F-4D97-AF65-F5344CB8AC3E}">
        <p14:creationId xmlns:p14="http://schemas.microsoft.com/office/powerpoint/2010/main" val="491993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26158" y="-14287"/>
            <a:ext cx="7212842" cy="1143000"/>
          </a:xfrm>
        </p:spPr>
        <p:txBody>
          <a:bodyPr/>
          <a:lstStyle/>
          <a:p>
            <a:r>
              <a:rPr lang="en-IN" sz="2800" dirty="0" err="1"/>
              <a:t>Hadamard</a:t>
            </a:r>
            <a:r>
              <a:rPr lang="en-IN" sz="2800" dirty="0"/>
              <a:t> concept of well-posed problem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19878" y="1295400"/>
            <a:ext cx="8455318" cy="5029200"/>
          </a:xfrm>
        </p:spPr>
        <p:txBody>
          <a:bodyPr/>
          <a:lstStyle/>
          <a:p>
            <a:r>
              <a:rPr lang="en-IN" sz="2400" dirty="0"/>
              <a:t>The notion of well-</a:t>
            </a:r>
            <a:r>
              <a:rPr lang="en-IN" sz="2400" dirty="0" err="1"/>
              <a:t>posedness</a:t>
            </a:r>
            <a:r>
              <a:rPr lang="en-IN" sz="2400" dirty="0"/>
              <a:t>, due to J. </a:t>
            </a:r>
            <a:r>
              <a:rPr lang="en-IN" sz="2400" dirty="0" err="1"/>
              <a:t>Hadamard</a:t>
            </a:r>
            <a:r>
              <a:rPr lang="en-IN" sz="2400" dirty="0"/>
              <a:t> (1865-1963), is related to the requirements that </a:t>
            </a:r>
            <a:r>
              <a:rPr lang="en-IN" sz="2400" dirty="0" smtClean="0"/>
              <a:t>can be </a:t>
            </a:r>
            <a:r>
              <a:rPr lang="en-IN" sz="2400" dirty="0"/>
              <a:t>expected from solving a partial differential </a:t>
            </a:r>
            <a:r>
              <a:rPr lang="en-IN" sz="2400" dirty="0" smtClean="0"/>
              <a:t>equation.</a:t>
            </a:r>
            <a:endParaRPr lang="en-IN" sz="2400" dirty="0"/>
          </a:p>
          <a:p>
            <a:r>
              <a:rPr lang="en-IN" sz="2400" dirty="0"/>
              <a:t>Definition </a:t>
            </a:r>
            <a:r>
              <a:rPr lang="en-IN" sz="2400" dirty="0" smtClean="0"/>
              <a:t>(</a:t>
            </a:r>
            <a:r>
              <a:rPr lang="en-IN" sz="2400" dirty="0" err="1"/>
              <a:t>Hadamard’s</a:t>
            </a:r>
            <a:r>
              <a:rPr lang="en-IN" sz="2400" dirty="0"/>
              <a:t> well-</a:t>
            </a:r>
            <a:r>
              <a:rPr lang="en-IN" sz="2400" dirty="0" err="1"/>
              <a:t>posedness</a:t>
            </a:r>
            <a:r>
              <a:rPr lang="en-IN" sz="2400" dirty="0" smtClean="0"/>
              <a:t>):</a:t>
            </a:r>
          </a:p>
          <a:p>
            <a:r>
              <a:rPr lang="en-IN" sz="2400" dirty="0" smtClean="0"/>
              <a:t> </a:t>
            </a:r>
            <a:r>
              <a:rPr lang="en-IN" sz="2400" i="1" dirty="0"/>
              <a:t>A given problem for a partial differential equation </a:t>
            </a:r>
            <a:r>
              <a:rPr lang="en-IN" sz="2400" i="1" dirty="0" smtClean="0"/>
              <a:t>is said </a:t>
            </a:r>
            <a:r>
              <a:rPr lang="en-IN" sz="2400" i="1" dirty="0"/>
              <a:t>to be </a:t>
            </a:r>
            <a:r>
              <a:rPr lang="en-IN" sz="2400" dirty="0"/>
              <a:t>well-posed </a:t>
            </a:r>
            <a:r>
              <a:rPr lang="en-IN" sz="2400" i="1" dirty="0"/>
              <a:t>if:</a:t>
            </a:r>
          </a:p>
          <a:p>
            <a:pPr marL="0" indent="0">
              <a:buNone/>
            </a:pPr>
            <a:r>
              <a:rPr lang="en-IN" sz="2400" i="1" dirty="0"/>
              <a:t>(1) a solution exists,</a:t>
            </a:r>
          </a:p>
          <a:p>
            <a:pPr marL="0" indent="0">
              <a:buNone/>
            </a:pPr>
            <a:r>
              <a:rPr lang="en-IN" sz="2400" i="1" dirty="0"/>
              <a:t>(2) the solution is unique,</a:t>
            </a:r>
          </a:p>
          <a:p>
            <a:pPr marL="0" indent="0">
              <a:buNone/>
            </a:pPr>
            <a:r>
              <a:rPr lang="en-IN" sz="2400" i="1" dirty="0"/>
              <a:t>(3) the solution depends continuously on the given data (in some reasonable topology).</a:t>
            </a:r>
          </a:p>
          <a:p>
            <a:r>
              <a:rPr lang="en-IN" sz="2400" i="1" dirty="0"/>
              <a:t>Otherwise it is </a:t>
            </a:r>
            <a:r>
              <a:rPr lang="en-IN" sz="2400" dirty="0"/>
              <a:t>ill-posed</a:t>
            </a:r>
            <a:r>
              <a:rPr lang="en-IN" sz="2400" i="1" dirty="0"/>
              <a:t>.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283506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14287"/>
            <a:ext cx="6705600" cy="1143000"/>
          </a:xfrm>
        </p:spPr>
        <p:txBody>
          <a:bodyPr/>
          <a:lstStyle/>
          <a:p>
            <a:r>
              <a:rPr lang="en-IN" sz="2800" dirty="0"/>
              <a:t>The notion of continuous dependence on the data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066800"/>
            <a:ext cx="8839200" cy="3466681"/>
          </a:xfrm>
        </p:spPr>
        <p:txBody>
          <a:bodyPr/>
          <a:lstStyle/>
          <a:p>
            <a:r>
              <a:rPr lang="en-IN" sz="2400" dirty="0"/>
              <a:t>The notion of continuous dependence on the data indicates that the solution should not have </a:t>
            </a:r>
            <a:r>
              <a:rPr lang="en-IN" sz="2400" dirty="0" smtClean="0"/>
              <a:t>to change </a:t>
            </a:r>
            <a:r>
              <a:rPr lang="en-IN" sz="2400" dirty="0"/>
              <a:t>much if the data are slightly </a:t>
            </a:r>
            <a:r>
              <a:rPr lang="en-IN" sz="2400" dirty="0" err="1"/>
              <a:t>perturbated</a:t>
            </a:r>
            <a:r>
              <a:rPr lang="en-IN" sz="2400" dirty="0"/>
              <a:t>. </a:t>
            </a:r>
          </a:p>
          <a:p>
            <a:r>
              <a:rPr lang="en-IN" sz="2400" dirty="0" smtClean="0"/>
              <a:t>This </a:t>
            </a:r>
            <a:r>
              <a:rPr lang="en-IN" sz="2400" dirty="0"/>
              <a:t>requirement is important because in </a:t>
            </a:r>
            <a:r>
              <a:rPr lang="en-IN" sz="2400" dirty="0" smtClean="0"/>
              <a:t>applications, the </a:t>
            </a:r>
            <a:r>
              <a:rPr lang="en-IN" sz="2400" dirty="0"/>
              <a:t>boundary data are usually obtained </a:t>
            </a:r>
            <a:r>
              <a:rPr lang="en-IN" sz="2400" dirty="0" smtClean="0"/>
              <a:t>through </a:t>
            </a:r>
            <a:r>
              <a:rPr lang="en-IN" sz="2400" dirty="0"/>
              <a:t>measurements and may be </a:t>
            </a:r>
            <a:r>
              <a:rPr lang="en-IN" sz="2400" dirty="0" smtClean="0"/>
              <a:t>noisy.</a:t>
            </a:r>
          </a:p>
          <a:p>
            <a:r>
              <a:rPr lang="en-IN" sz="2400" dirty="0" smtClean="0"/>
              <a:t>Hence, small </a:t>
            </a:r>
            <a:r>
              <a:rPr lang="en-IN" sz="2400" dirty="0"/>
              <a:t>measurement errors should not affect dramatically the solution. </a:t>
            </a:r>
            <a:endParaRPr lang="en-IN" sz="2400" dirty="0" smtClean="0"/>
          </a:p>
          <a:p>
            <a:r>
              <a:rPr lang="en-IN" sz="2400" dirty="0" smtClean="0"/>
              <a:t>Suppose our problem </a:t>
            </a:r>
            <a:r>
              <a:rPr lang="en-IN" sz="2400" dirty="0"/>
              <a:t>is of the general form: find a solution </a:t>
            </a:r>
            <a:r>
              <a:rPr lang="en-IN" sz="2400" i="1" dirty="0"/>
              <a:t>u </a:t>
            </a:r>
            <a:r>
              <a:rPr lang="en-IN" sz="2400" dirty="0"/>
              <a:t>such that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6243469"/>
              </p:ext>
            </p:extLst>
          </p:nvPr>
        </p:nvGraphicFramePr>
        <p:xfrm>
          <a:off x="3455988" y="4356100"/>
          <a:ext cx="19224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77" name="Equation" r:id="rId4" imgW="723600" imgH="215640" progId="Equation.3">
                  <p:embed/>
                </p:oleObj>
              </mc:Choice>
              <mc:Fallback>
                <p:oleObj name="Equation" r:id="rId4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5988" y="4356100"/>
                        <a:ext cx="19224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394494" y="5028392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Now, if we denote by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</a:t>
            </a:r>
            <a:r>
              <a:rPr lang="en-IN" i="1" dirty="0" smtClean="0">
                <a:latin typeface="+mn-lt"/>
              </a:rPr>
              <a:t>f </a:t>
            </a:r>
            <a:r>
              <a:rPr lang="en-IN" dirty="0">
                <a:latin typeface="+mn-lt"/>
              </a:rPr>
              <a:t>a small perturbation on the data and by </a:t>
            </a:r>
            <a:r>
              <a:rPr lang="en-IN" i="1" dirty="0">
                <a:sym typeface="Symbol" panose="05050102010706020507" pitchFamily="18" charset="2"/>
              </a:rPr>
              <a:t> </a:t>
            </a:r>
            <a:r>
              <a:rPr lang="en-IN" i="1" dirty="0" smtClean="0">
                <a:latin typeface="+mn-lt"/>
              </a:rPr>
              <a:t>u </a:t>
            </a:r>
            <a:r>
              <a:rPr lang="en-IN" dirty="0">
                <a:latin typeface="+mn-lt"/>
              </a:rPr>
              <a:t>the modification in the </a:t>
            </a:r>
            <a:r>
              <a:rPr lang="en-IN" dirty="0" smtClean="0">
                <a:latin typeface="+mn-lt"/>
              </a:rPr>
              <a:t>solution that </a:t>
            </a:r>
            <a:r>
              <a:rPr lang="en-IN" dirty="0">
                <a:latin typeface="+mn-lt"/>
              </a:rPr>
              <a:t>occurred because of this perturbation, such that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74707231"/>
              </p:ext>
            </p:extLst>
          </p:nvPr>
        </p:nvGraphicFramePr>
        <p:xfrm>
          <a:off x="3535362" y="5943600"/>
          <a:ext cx="37798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4978" name="Equation" r:id="rId6" imgW="1422360" imgH="215640" progId="Equation.3">
                  <p:embed/>
                </p:oleObj>
              </mc:Choice>
              <mc:Fallback>
                <p:oleObj name="Equation" r:id="rId6" imgW="1422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35362" y="5943600"/>
                        <a:ext cx="3779838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18493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0"/>
            <a:ext cx="6400800" cy="1143000"/>
          </a:xfrm>
        </p:spPr>
        <p:txBody>
          <a:bodyPr/>
          <a:lstStyle/>
          <a:p>
            <a:r>
              <a:rPr lang="en-IN" sz="2800" dirty="0"/>
              <a:t>The notion of continuous dependence on the data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6525580"/>
              </p:ext>
            </p:extLst>
          </p:nvPr>
        </p:nvGraphicFramePr>
        <p:xfrm>
          <a:off x="3455988" y="1295400"/>
          <a:ext cx="19224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13" name="Equation" r:id="rId4" imgW="723600" imgH="215640" progId="Equation.3">
                  <p:embed/>
                </p:oleObj>
              </mc:Choice>
              <mc:Fallback>
                <p:oleObj name="Equation" r:id="rId4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455988" y="1295400"/>
                        <a:ext cx="19224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457200" y="1828800"/>
            <a:ext cx="8534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Now, if we denote by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</a:t>
            </a:r>
            <a:r>
              <a:rPr lang="en-IN" i="1" dirty="0" smtClean="0">
                <a:latin typeface="+mn-lt"/>
              </a:rPr>
              <a:t>f </a:t>
            </a:r>
            <a:r>
              <a:rPr lang="en-IN" dirty="0">
                <a:latin typeface="+mn-lt"/>
              </a:rPr>
              <a:t>a small perturbation on the data and by </a:t>
            </a:r>
            <a:r>
              <a:rPr lang="en-IN" i="1" dirty="0">
                <a:sym typeface="Symbol" panose="05050102010706020507" pitchFamily="18" charset="2"/>
              </a:rPr>
              <a:t> </a:t>
            </a:r>
            <a:r>
              <a:rPr lang="en-IN" i="1" dirty="0" smtClean="0">
                <a:latin typeface="+mn-lt"/>
              </a:rPr>
              <a:t>u </a:t>
            </a:r>
            <a:r>
              <a:rPr lang="en-IN" dirty="0">
                <a:latin typeface="+mn-lt"/>
              </a:rPr>
              <a:t>the modification in the </a:t>
            </a:r>
            <a:r>
              <a:rPr lang="en-IN" dirty="0" smtClean="0">
                <a:latin typeface="+mn-lt"/>
              </a:rPr>
              <a:t>solution that </a:t>
            </a:r>
            <a:r>
              <a:rPr lang="en-IN" dirty="0">
                <a:latin typeface="+mn-lt"/>
              </a:rPr>
              <a:t>occurred because of this perturbation, such that</a:t>
            </a: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3866617"/>
              </p:ext>
            </p:extLst>
          </p:nvPr>
        </p:nvGraphicFramePr>
        <p:xfrm>
          <a:off x="3505200" y="3048000"/>
          <a:ext cx="37798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14" name="Equation" r:id="rId6" imgW="1422360" imgH="215640" progId="Equation.3">
                  <p:embed/>
                </p:oleObj>
              </mc:Choice>
              <mc:Fallback>
                <p:oleObj name="Equation" r:id="rId6" imgW="1422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505200" y="3048000"/>
                        <a:ext cx="3779838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457200" y="3881735"/>
            <a:ext cx="79060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IN" dirty="0">
                <a:latin typeface="+mn-lt"/>
              </a:rPr>
              <a:t>then,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97422995"/>
              </p:ext>
            </p:extLst>
          </p:nvPr>
        </p:nvGraphicFramePr>
        <p:xfrm>
          <a:off x="1219200" y="3819525"/>
          <a:ext cx="7694612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15" name="Equation" r:id="rId8" imgW="2895480" imgH="253800" progId="Equation.3">
                  <p:embed/>
                </p:oleObj>
              </mc:Choice>
              <mc:Fallback>
                <p:oleObj name="Equation" r:id="rId8" imgW="289548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1219200" y="3819525"/>
                        <a:ext cx="7694612" cy="6762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56394" y="5023040"/>
            <a:ext cx="8610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This concept of perturbation </a:t>
            </a:r>
            <a:r>
              <a:rPr lang="en-IN" dirty="0" smtClean="0">
                <a:latin typeface="+mn-lt"/>
              </a:rPr>
              <a:t>generated a new definition at the beginning of the century.</a:t>
            </a:r>
            <a:endParaRPr lang="en-IN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4167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152399" y="0"/>
            <a:ext cx="6870993" cy="1143000"/>
          </a:xfrm>
        </p:spPr>
        <p:txBody>
          <a:bodyPr/>
          <a:lstStyle/>
          <a:p>
            <a:r>
              <a:rPr lang="en-IN" sz="2800" dirty="0"/>
              <a:t>The notion of continuous dependence on the </a:t>
            </a:r>
            <a:r>
              <a:rPr lang="en-IN" sz="2800" dirty="0" smtClean="0"/>
              <a:t>data : Definition : </a:t>
            </a:r>
            <a:r>
              <a:rPr lang="en-IN" sz="2800" i="1" dirty="0" err="1"/>
              <a:t>Quarteroni</a:t>
            </a:r>
            <a:r>
              <a:rPr lang="en-IN" sz="2800" i="1" dirty="0"/>
              <a:t> </a:t>
            </a:r>
            <a:r>
              <a:rPr lang="en-IN" sz="2800" dirty="0"/>
              <a:t>et al.</a:t>
            </a:r>
            <a:r>
              <a:rPr lang="en-IN" sz="2800" i="1" dirty="0"/>
              <a:t>, 2000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4" name="Rectangle 3"/>
          <p:cNvSpPr/>
          <p:nvPr/>
        </p:nvSpPr>
        <p:spPr>
          <a:xfrm>
            <a:off x="356394" y="1143000"/>
            <a:ext cx="8534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Following above reference, let us consider </a:t>
            </a:r>
            <a:r>
              <a:rPr lang="en-IN" dirty="0"/>
              <a:t>the relative condition number </a:t>
            </a:r>
            <a:r>
              <a:rPr lang="en-IN" dirty="0" smtClean="0"/>
              <a:t>associated with </a:t>
            </a:r>
            <a:r>
              <a:rPr lang="en-IN" dirty="0"/>
              <a:t>problem</a:t>
            </a:r>
            <a:r>
              <a:rPr lang="en-IN" i="1" dirty="0"/>
              <a:t> F</a:t>
            </a:r>
            <a:r>
              <a:rPr lang="en-IN" dirty="0"/>
              <a:t>(</a:t>
            </a:r>
            <a:r>
              <a:rPr lang="en-IN" i="1" dirty="0"/>
              <a:t>u, f</a:t>
            </a:r>
            <a:r>
              <a:rPr lang="en-IN" dirty="0"/>
              <a:t>) = 0</a:t>
            </a:r>
            <a:r>
              <a:rPr lang="en-IN" i="1" dirty="0"/>
              <a:t>:</a:t>
            </a:r>
            <a:endParaRPr lang="en-IN" dirty="0">
              <a:latin typeface="+mn-lt"/>
            </a:endParaRPr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42298801"/>
              </p:ext>
            </p:extLst>
          </p:nvPr>
        </p:nvGraphicFramePr>
        <p:xfrm>
          <a:off x="876300" y="1981200"/>
          <a:ext cx="3238500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25" name="Equation" r:id="rId4" imgW="1218960" imgH="469800" progId="Equation.3">
                  <p:embed/>
                </p:oleObj>
              </mc:Choice>
              <mc:Fallback>
                <p:oleObj name="Equation" r:id="rId4" imgW="121896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76300" y="1981200"/>
                        <a:ext cx="3238500" cy="1250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56394" y="3200400"/>
            <a:ext cx="86106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/>
              <a:t>where</a:t>
            </a:r>
            <a:r>
              <a:rPr lang="en-IN" i="1" dirty="0"/>
              <a:t> U</a:t>
            </a:r>
            <a:r>
              <a:rPr lang="en-IN" dirty="0"/>
              <a:t> is a </a:t>
            </a:r>
            <a:r>
              <a:rPr lang="en-IN" dirty="0" err="1"/>
              <a:t>neighborhood</a:t>
            </a:r>
            <a:r>
              <a:rPr lang="en-IN" dirty="0"/>
              <a:t> of the origin and represents the set of admissible perturbations on the </a:t>
            </a:r>
            <a:r>
              <a:rPr lang="en-IN" dirty="0" smtClean="0"/>
              <a:t>data for </a:t>
            </a:r>
            <a:r>
              <a:rPr lang="en-IN" dirty="0"/>
              <a:t>which the </a:t>
            </a:r>
            <a:r>
              <a:rPr lang="en-IN" dirty="0" smtClean="0"/>
              <a:t>problem             </a:t>
            </a:r>
            <a:r>
              <a:rPr lang="en-IN" i="1" dirty="0" smtClean="0"/>
              <a:t> </a:t>
            </a:r>
            <a:r>
              <a:rPr lang="en-IN" i="1" dirty="0"/>
              <a:t>F</a:t>
            </a:r>
            <a:r>
              <a:rPr lang="en-IN" dirty="0"/>
              <a:t>(</a:t>
            </a:r>
            <a:r>
              <a:rPr lang="en-IN" i="1" dirty="0"/>
              <a:t>u </a:t>
            </a:r>
            <a:r>
              <a:rPr lang="en-IN" dirty="0"/>
              <a:t>+ </a:t>
            </a:r>
            <a:r>
              <a:rPr lang="en-IN" i="1" dirty="0">
                <a:sym typeface="Symbol" panose="05050102010706020507" pitchFamily="18" charset="2"/>
              </a:rPr>
              <a:t></a:t>
            </a:r>
            <a:r>
              <a:rPr lang="en-IN" i="1" dirty="0" smtClean="0"/>
              <a:t>u</a:t>
            </a:r>
            <a:r>
              <a:rPr lang="en-IN" i="1" dirty="0"/>
              <a:t>, f </a:t>
            </a:r>
            <a:r>
              <a:rPr lang="en-IN" dirty="0"/>
              <a:t>+ </a:t>
            </a:r>
            <a:r>
              <a:rPr lang="en-IN" i="1" dirty="0">
                <a:sym typeface="Symbol" panose="05050102010706020507" pitchFamily="18" charset="2"/>
              </a:rPr>
              <a:t></a:t>
            </a:r>
            <a:r>
              <a:rPr lang="en-IN" i="1" dirty="0" smtClean="0"/>
              <a:t>f</a:t>
            </a:r>
            <a:r>
              <a:rPr lang="en-IN" dirty="0"/>
              <a:t>) = 0 </a:t>
            </a:r>
            <a:r>
              <a:rPr lang="en-IN" b="1" dirty="0" smtClean="0">
                <a:solidFill>
                  <a:srgbClr val="FF0000"/>
                </a:solidFill>
              </a:rPr>
              <a:t>is still relevant</a:t>
            </a:r>
            <a:r>
              <a:rPr lang="en-IN" i="1" dirty="0" smtClean="0"/>
              <a:t>. </a:t>
            </a:r>
          </a:p>
          <a:p>
            <a:endParaRPr lang="en-IN" i="1" dirty="0"/>
          </a:p>
          <a:p>
            <a:r>
              <a:rPr lang="en-IN" dirty="0" smtClean="0"/>
              <a:t>Whenever</a:t>
            </a:r>
            <a:r>
              <a:rPr lang="en-IN" i="1" dirty="0" smtClean="0"/>
              <a:t> </a:t>
            </a:r>
            <a:r>
              <a:rPr lang="en-IN" i="1" dirty="0"/>
              <a:t>f </a:t>
            </a:r>
            <a:r>
              <a:rPr lang="en-IN" dirty="0"/>
              <a:t>= 0 </a:t>
            </a:r>
            <a:r>
              <a:rPr lang="en-IN" i="1" dirty="0"/>
              <a:t>or u </a:t>
            </a:r>
            <a:r>
              <a:rPr lang="en-IN" dirty="0"/>
              <a:t>= 0</a:t>
            </a:r>
            <a:r>
              <a:rPr lang="en-IN" i="1" dirty="0"/>
              <a:t>, </a:t>
            </a:r>
            <a:r>
              <a:rPr lang="en-IN" dirty="0"/>
              <a:t>we consider </a:t>
            </a:r>
            <a:r>
              <a:rPr lang="en-IN" dirty="0" smtClean="0"/>
              <a:t>the absolute </a:t>
            </a:r>
            <a:r>
              <a:rPr lang="en-IN" dirty="0"/>
              <a:t>condition number, given by</a:t>
            </a:r>
            <a:endParaRPr lang="en-IN" dirty="0">
              <a:latin typeface="+mn-lt"/>
            </a:endParaRP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3516127"/>
              </p:ext>
            </p:extLst>
          </p:nvPr>
        </p:nvGraphicFramePr>
        <p:xfrm>
          <a:off x="3343275" y="5181600"/>
          <a:ext cx="3103563" cy="1250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7026" name="Equation" r:id="rId6" imgW="1168200" imgH="469800" progId="Equation.3">
                  <p:embed/>
                </p:oleObj>
              </mc:Choice>
              <mc:Fallback>
                <p:oleObj name="Equation" r:id="rId6" imgW="116820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343275" y="5181600"/>
                        <a:ext cx="3103563" cy="1250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5562360" y="1786320"/>
              <a:ext cx="2339640" cy="18241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559840" y="1775880"/>
                <a:ext cx="2344680" cy="1846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098516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2713"/>
            <a:ext cx="6705600" cy="877887"/>
          </a:xfrm>
        </p:spPr>
        <p:txBody>
          <a:bodyPr/>
          <a:lstStyle/>
          <a:p>
            <a:r>
              <a:rPr lang="en-IN" sz="2800" dirty="0"/>
              <a:t>The </a:t>
            </a:r>
            <a:r>
              <a:rPr lang="en-IN" sz="2800" i="1" dirty="0" smtClean="0"/>
              <a:t>ill-conditioned </a:t>
            </a:r>
            <a:r>
              <a:rPr lang="en-IN" sz="2800" dirty="0" smtClean="0"/>
              <a:t>SO-PDE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149518" y="1676400"/>
            <a:ext cx="8839200" cy="4572000"/>
          </a:xfrm>
        </p:spPr>
        <p:txBody>
          <a:bodyPr/>
          <a:lstStyle/>
          <a:p>
            <a:r>
              <a:rPr lang="en-IN" sz="2400" dirty="0" smtClean="0"/>
              <a:t>Above  </a:t>
            </a:r>
            <a:r>
              <a:rPr lang="en-IN" sz="2400" dirty="0"/>
              <a:t>problem </a:t>
            </a:r>
            <a:r>
              <a:rPr lang="en-IN" sz="2400" dirty="0" smtClean="0"/>
              <a:t> </a:t>
            </a:r>
            <a:r>
              <a:rPr lang="en-IN" sz="2400" dirty="0"/>
              <a:t>is called </a:t>
            </a:r>
            <a:r>
              <a:rPr lang="en-IN" sz="2400" i="1" dirty="0"/>
              <a:t>ill-conditioned </a:t>
            </a:r>
            <a:r>
              <a:rPr lang="en-IN" sz="2400" dirty="0"/>
              <a:t>when </a:t>
            </a:r>
            <a:r>
              <a:rPr lang="en-IN" sz="2400" i="1" dirty="0"/>
              <a:t>K</a:t>
            </a:r>
            <a:r>
              <a:rPr lang="en-IN" sz="2400" dirty="0"/>
              <a:t>(</a:t>
            </a:r>
            <a:r>
              <a:rPr lang="en-IN" sz="2400" i="1" dirty="0"/>
              <a:t>f</a:t>
            </a:r>
            <a:r>
              <a:rPr lang="en-IN" sz="2400" dirty="0"/>
              <a:t>) is ”big” for any admissible given function </a:t>
            </a:r>
            <a:r>
              <a:rPr lang="en-IN" sz="2400" i="1" dirty="0"/>
              <a:t>f </a:t>
            </a:r>
            <a:r>
              <a:rPr lang="en-IN" sz="2400" i="1" dirty="0" smtClean="0"/>
              <a:t>.</a:t>
            </a:r>
          </a:p>
          <a:p>
            <a:r>
              <a:rPr lang="en-IN" sz="2400" dirty="0" smtClean="0"/>
              <a:t>The</a:t>
            </a:r>
            <a:r>
              <a:rPr lang="en-IN" sz="2400" dirty="0"/>
              <a:t> </a:t>
            </a:r>
            <a:r>
              <a:rPr lang="en-IN" sz="2400" dirty="0" smtClean="0"/>
              <a:t>meaning </a:t>
            </a:r>
            <a:r>
              <a:rPr lang="en-IN" sz="2400" dirty="0"/>
              <a:t>of big may change depending on the problem </a:t>
            </a:r>
            <a:r>
              <a:rPr lang="en-IN" sz="2400" dirty="0" smtClean="0"/>
              <a:t>considered.</a:t>
            </a:r>
          </a:p>
          <a:p>
            <a:r>
              <a:rPr lang="en-IN" sz="2400" b="1" dirty="0" smtClean="0"/>
              <a:t>Remark</a:t>
            </a:r>
            <a:r>
              <a:rPr lang="en-IN" sz="2400" dirty="0" smtClean="0"/>
              <a:t>: Notice </a:t>
            </a:r>
            <a:r>
              <a:rPr lang="en-IN" sz="2400" dirty="0"/>
              <a:t>that the notion of well-</a:t>
            </a:r>
            <a:r>
              <a:rPr lang="en-IN" sz="2400" dirty="0" err="1"/>
              <a:t>posedness</a:t>
            </a:r>
            <a:r>
              <a:rPr lang="en-IN" sz="2400" dirty="0"/>
              <a:t> of a problem and its property of being </a:t>
            </a:r>
            <a:r>
              <a:rPr lang="en-IN" sz="2400" dirty="0" err="1" smtClean="0"/>
              <a:t>wellconditioned</a:t>
            </a:r>
            <a:r>
              <a:rPr lang="en-IN" sz="2400" dirty="0" smtClean="0"/>
              <a:t> is </a:t>
            </a:r>
            <a:r>
              <a:rPr lang="en-IN" sz="2400" dirty="0"/>
              <a:t>independent from the numerical method used to solve it</a:t>
            </a:r>
            <a:r>
              <a:rPr lang="en-IN" sz="2400" i="1" dirty="0" smtClean="0"/>
              <a:t>.</a:t>
            </a:r>
          </a:p>
          <a:p>
            <a:r>
              <a:rPr lang="en-IN" sz="2400" dirty="0"/>
              <a:t>Even in the case where the condition number may be infinite, the problem may be well-posed. </a:t>
            </a:r>
            <a:endParaRPr lang="en-IN" sz="2400" dirty="0" smtClean="0"/>
          </a:p>
          <a:p>
            <a:r>
              <a:rPr lang="en-IN" sz="2400" dirty="0" smtClean="0"/>
              <a:t>Usually, it </a:t>
            </a:r>
            <a:r>
              <a:rPr lang="en-IN" sz="2400" dirty="0"/>
              <a:t>can be reformulated into an equivalent problem with a finite condition number</a:t>
            </a:r>
            <a:r>
              <a:rPr lang="en-IN" sz="2400" dirty="0" smtClean="0"/>
              <a:t>.</a:t>
            </a:r>
            <a:endParaRPr lang="en-IN" sz="2400" dirty="0"/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75718184"/>
              </p:ext>
            </p:extLst>
          </p:nvPr>
        </p:nvGraphicFramePr>
        <p:xfrm>
          <a:off x="3276600" y="1219200"/>
          <a:ext cx="19224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8041" name="Equation" r:id="rId4" imgW="723600" imgH="215640" progId="Equation.3">
                  <p:embed/>
                </p:oleObj>
              </mc:Choice>
              <mc:Fallback>
                <p:oleObj name="Equation" r:id="rId4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1219200"/>
                        <a:ext cx="19224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7485427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112713"/>
            <a:ext cx="6705600" cy="877887"/>
          </a:xfrm>
        </p:spPr>
        <p:txBody>
          <a:bodyPr/>
          <a:lstStyle/>
          <a:p>
            <a:r>
              <a:rPr lang="en-IN" sz="2800" dirty="0"/>
              <a:t>The </a:t>
            </a:r>
            <a:r>
              <a:rPr lang="en-IN" sz="2800" i="1" dirty="0" smtClean="0"/>
              <a:t>ill-conditioned </a:t>
            </a:r>
            <a:r>
              <a:rPr lang="en-IN" sz="2800" dirty="0" smtClean="0"/>
              <a:t>SO-PDE</a:t>
            </a:r>
            <a:endParaRPr lang="en-US" sz="2800" dirty="0" smtClean="0"/>
          </a:p>
        </p:txBody>
      </p:sp>
      <p:grpSp>
        <p:nvGrpSpPr>
          <p:cNvPr id="10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22" name="Rectangle 21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4" name="Rectangle 23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Rectangle 12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23557" y="1675778"/>
            <a:ext cx="8608997" cy="1295400"/>
          </a:xfrm>
        </p:spPr>
        <p:txBody>
          <a:bodyPr/>
          <a:lstStyle/>
          <a:p>
            <a:r>
              <a:rPr lang="en-IN" sz="2400" dirty="0" smtClean="0"/>
              <a:t>If above  </a:t>
            </a:r>
            <a:r>
              <a:rPr lang="en-IN" sz="2400" dirty="0"/>
              <a:t>problem </a:t>
            </a:r>
            <a:r>
              <a:rPr lang="en-IN" sz="2400" dirty="0" smtClean="0"/>
              <a:t> </a:t>
            </a:r>
            <a:r>
              <a:rPr lang="en-IN" sz="2400" dirty="0"/>
              <a:t>has a unique solution, then there exists a </a:t>
            </a:r>
            <a:r>
              <a:rPr lang="en-IN" sz="2400" i="1" dirty="0" err="1"/>
              <a:t>resolvent</a:t>
            </a:r>
            <a:r>
              <a:rPr lang="en-IN" sz="2400" i="1" dirty="0"/>
              <a:t> </a:t>
            </a:r>
            <a:r>
              <a:rPr lang="en-IN" sz="2400" dirty="0"/>
              <a:t>mapping </a:t>
            </a:r>
            <a:r>
              <a:rPr lang="en-IN" sz="2400" i="1" dirty="0"/>
              <a:t>G </a:t>
            </a:r>
            <a:r>
              <a:rPr lang="en-IN" sz="2400" dirty="0"/>
              <a:t>between the </a:t>
            </a:r>
            <a:r>
              <a:rPr lang="en-IN" sz="2400" dirty="0" smtClean="0"/>
              <a:t>sets of </a:t>
            </a:r>
            <a:r>
              <a:rPr lang="en-IN" sz="2400" dirty="0"/>
              <a:t>the data and the solutions, such that</a:t>
            </a:r>
          </a:p>
        </p:txBody>
      </p:sp>
      <p:graphicFrame>
        <p:nvGraphicFramePr>
          <p:cNvPr id="3" name="Object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52516"/>
              </p:ext>
            </p:extLst>
          </p:nvPr>
        </p:nvGraphicFramePr>
        <p:xfrm>
          <a:off x="3276600" y="1143000"/>
          <a:ext cx="1922462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83" name="Equation" r:id="rId4" imgW="723600" imgH="215640" progId="Equation.3">
                  <p:embed/>
                </p:oleObj>
              </mc:Choice>
              <mc:Fallback>
                <p:oleObj name="Equation" r:id="rId4" imgW="7236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276600" y="1143000"/>
                        <a:ext cx="1922462" cy="573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77715805"/>
              </p:ext>
            </p:extLst>
          </p:nvPr>
        </p:nvGraphicFramePr>
        <p:xfrm>
          <a:off x="1301750" y="5722938"/>
          <a:ext cx="6034088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84" name="Equation" r:id="rId6" imgW="2273040" imgH="253800" progId="Equation.3">
                  <p:embed/>
                </p:oleObj>
              </mc:Choice>
              <mc:Fallback>
                <p:oleObj name="Equation" r:id="rId6" imgW="2273040" imgH="253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301750" y="5722938"/>
                        <a:ext cx="6034088" cy="673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3"/>
          <p:cNvSpPr/>
          <p:nvPr/>
        </p:nvSpPr>
        <p:spPr>
          <a:xfrm>
            <a:off x="805765" y="3570328"/>
            <a:ext cx="244467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>
                <a:latin typeface="+mn-lt"/>
              </a:rPr>
              <a:t>Hence, </a:t>
            </a:r>
            <a:r>
              <a:rPr lang="en-IN" dirty="0" smtClean="0">
                <a:latin typeface="+mn-lt"/>
              </a:rPr>
              <a:t>problem</a:t>
            </a:r>
            <a:endParaRPr lang="en-IN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773991" y="4267200"/>
            <a:ext cx="3429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yields </a:t>
            </a:r>
            <a:r>
              <a:rPr lang="en-IN" i="1" dirty="0">
                <a:latin typeface="+mn-lt"/>
              </a:rPr>
              <a:t>u </a:t>
            </a:r>
            <a:r>
              <a:rPr lang="en-IN" dirty="0">
                <a:latin typeface="+mn-lt"/>
              </a:rPr>
              <a:t>+ </a:t>
            </a:r>
            <a:r>
              <a:rPr lang="en-IN" i="1" dirty="0" smtClean="0">
                <a:latin typeface="+mn-lt"/>
                <a:sym typeface="Symbol" panose="05050102010706020507" pitchFamily="18" charset="2"/>
              </a:rPr>
              <a:t></a:t>
            </a:r>
            <a:r>
              <a:rPr lang="en-IN" i="1" dirty="0" smtClean="0">
                <a:latin typeface="+mn-lt"/>
              </a:rPr>
              <a:t>u </a:t>
            </a:r>
            <a:r>
              <a:rPr lang="en-IN" dirty="0">
                <a:latin typeface="+mn-lt"/>
              </a:rPr>
              <a:t>= </a:t>
            </a:r>
            <a:r>
              <a:rPr lang="en-IN" i="1" dirty="0">
                <a:latin typeface="+mn-lt"/>
              </a:rPr>
              <a:t>G</a:t>
            </a:r>
            <a:r>
              <a:rPr lang="en-IN" dirty="0">
                <a:latin typeface="+mn-lt"/>
              </a:rPr>
              <a:t>(</a:t>
            </a:r>
            <a:r>
              <a:rPr lang="en-IN" i="1" dirty="0">
                <a:latin typeface="+mn-lt"/>
              </a:rPr>
              <a:t>f </a:t>
            </a:r>
            <a:r>
              <a:rPr lang="en-IN" dirty="0">
                <a:latin typeface="+mn-lt"/>
              </a:rPr>
              <a:t>+ </a:t>
            </a:r>
            <a:r>
              <a:rPr lang="en-IN" i="1" dirty="0">
                <a:sym typeface="Symbol" panose="05050102010706020507" pitchFamily="18" charset="2"/>
              </a:rPr>
              <a:t> </a:t>
            </a:r>
            <a:r>
              <a:rPr lang="en-IN" i="1" dirty="0" smtClean="0">
                <a:latin typeface="+mn-lt"/>
              </a:rPr>
              <a:t>f</a:t>
            </a:r>
            <a:r>
              <a:rPr lang="en-IN" dirty="0">
                <a:latin typeface="+mn-lt"/>
              </a:rPr>
              <a:t>). </a:t>
            </a: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13983197"/>
              </p:ext>
            </p:extLst>
          </p:nvPr>
        </p:nvGraphicFramePr>
        <p:xfrm>
          <a:off x="3047668" y="3540125"/>
          <a:ext cx="3779838" cy="574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85" name="Equation" r:id="rId8" imgW="1422360" imgH="215640" progId="Equation.3">
                  <p:embed/>
                </p:oleObj>
              </mc:Choice>
              <mc:Fallback>
                <p:oleObj name="Equation" r:id="rId8" imgW="142236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3047668" y="3540125"/>
                        <a:ext cx="3779838" cy="5746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04800" y="4800600"/>
            <a:ext cx="860771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/>
              <a:t>If the mapping </a:t>
            </a:r>
            <a:r>
              <a:rPr lang="en-IN" i="1" dirty="0" smtClean="0"/>
              <a:t>G </a:t>
            </a:r>
            <a:r>
              <a:rPr lang="en-IN" dirty="0" smtClean="0"/>
              <a:t>is differentiable in </a:t>
            </a:r>
            <a:r>
              <a:rPr lang="en-IN" i="1" dirty="0" smtClean="0"/>
              <a:t>f</a:t>
            </a:r>
            <a:r>
              <a:rPr lang="en-IN" dirty="0" smtClean="0"/>
              <a:t>, </a:t>
            </a:r>
            <a:r>
              <a:rPr lang="en-IN" i="1" dirty="0" smtClean="0"/>
              <a:t>G </a:t>
            </a:r>
            <a:r>
              <a:rPr lang="en-IN" dirty="0" smtClean="0"/>
              <a:t>: </a:t>
            </a:r>
            <a:r>
              <a:rPr lang="en-IN" dirty="0" smtClean="0">
                <a:sym typeface="Symbol" panose="05050102010706020507" pitchFamily="18" charset="2"/>
              </a:rPr>
              <a:t></a:t>
            </a:r>
            <a:r>
              <a:rPr lang="en-IN" i="1" baseline="30000" dirty="0" smtClean="0">
                <a:sym typeface="Symbol" panose="05050102010706020507" pitchFamily="18" charset="2"/>
              </a:rPr>
              <a:t>n</a:t>
            </a:r>
            <a:r>
              <a:rPr lang="en-IN" i="1" dirty="0" smtClean="0"/>
              <a:t> </a:t>
            </a:r>
            <a:r>
              <a:rPr lang="en-IN" i="1" dirty="0" smtClean="0">
                <a:sym typeface="Symbol" panose="05050102010706020507" pitchFamily="18" charset="2"/>
              </a:rPr>
              <a:t> </a:t>
            </a:r>
            <a:r>
              <a:rPr lang="en-IN" dirty="0" smtClean="0">
                <a:sym typeface="Symbol" panose="05050102010706020507" pitchFamily="18" charset="2"/>
              </a:rPr>
              <a:t></a:t>
            </a:r>
            <a:r>
              <a:rPr lang="en-IN" i="1" baseline="30000" dirty="0" smtClean="0">
                <a:sym typeface="Symbol" panose="05050102010706020507" pitchFamily="18" charset="2"/>
              </a:rPr>
              <a:t>m</a:t>
            </a:r>
            <a:r>
              <a:rPr lang="en-IN" dirty="0">
                <a:sym typeface="Symbol" panose="05050102010706020507" pitchFamily="18" charset="2"/>
              </a:rPr>
              <a:t> </a:t>
            </a:r>
            <a:r>
              <a:rPr lang="en-IN" dirty="0" smtClean="0">
                <a:sym typeface="Symbol" panose="05050102010706020507" pitchFamily="18" charset="2"/>
              </a:rPr>
              <a:t> , </a:t>
            </a:r>
            <a:r>
              <a:rPr lang="en-IN" i="1" dirty="0" smtClean="0">
                <a:sym typeface="Symbol" panose="05050102010706020507" pitchFamily="18" charset="2"/>
              </a:rPr>
              <a:t>G</a:t>
            </a:r>
            <a:r>
              <a:rPr lang="en-IN" dirty="0" smtClean="0"/>
              <a:t>(</a:t>
            </a:r>
            <a:r>
              <a:rPr lang="en-IN" i="1" dirty="0" smtClean="0"/>
              <a:t>f</a:t>
            </a:r>
            <a:r>
              <a:rPr lang="en-IN" dirty="0"/>
              <a:t>) will denote the </a:t>
            </a:r>
            <a:r>
              <a:rPr lang="en-IN" dirty="0" err="1"/>
              <a:t>Jacobian</a:t>
            </a:r>
            <a:r>
              <a:rPr lang="en-IN" dirty="0"/>
              <a:t> matrix of </a:t>
            </a:r>
            <a:r>
              <a:rPr lang="en-IN" i="1" dirty="0"/>
              <a:t>G </a:t>
            </a:r>
            <a:r>
              <a:rPr lang="en-IN" dirty="0"/>
              <a:t>evaluated at </a:t>
            </a:r>
            <a:r>
              <a:rPr lang="en-IN" i="1" dirty="0"/>
              <a:t>f</a:t>
            </a:r>
            <a:r>
              <a:rPr lang="en-IN" dirty="0"/>
              <a:t>, we can write</a:t>
            </a:r>
          </a:p>
        </p:txBody>
      </p:sp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51733376"/>
              </p:ext>
            </p:extLst>
          </p:nvPr>
        </p:nvGraphicFramePr>
        <p:xfrm>
          <a:off x="3014686" y="2791659"/>
          <a:ext cx="5562600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9086" name="Equation" r:id="rId10" imgW="2095200" imgH="215640" progId="Equation.3">
                  <p:embed/>
                </p:oleObj>
              </mc:Choice>
              <mc:Fallback>
                <p:oleObj name="Equation" r:id="rId10" imgW="2095200" imgH="21564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11"/>
                      <a:stretch>
                        <a:fillRect/>
                      </a:stretch>
                    </p:blipFill>
                    <p:spPr>
                      <a:xfrm>
                        <a:off x="3014686" y="2791659"/>
                        <a:ext cx="5562600" cy="5730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461916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4" grpId="0"/>
      <p:bldP spid="5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77087"/>
            <a:ext cx="6662445" cy="685800"/>
          </a:xfrm>
        </p:spPr>
        <p:txBody>
          <a:bodyPr/>
          <a:lstStyle/>
          <a:p>
            <a:r>
              <a:rPr lang="en-IN" sz="2800" dirty="0" smtClean="0"/>
              <a:t>The Closure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602" y="1361283"/>
            <a:ext cx="8771398" cy="3415682"/>
          </a:xfrm>
        </p:spPr>
        <p:txBody>
          <a:bodyPr/>
          <a:lstStyle/>
          <a:p>
            <a:r>
              <a:rPr lang="en-IN" sz="2400" dirty="0"/>
              <a:t>The concept of well-posed problem is obviously of great importance is practical applications. </a:t>
            </a:r>
            <a:endParaRPr lang="en-IN" sz="2400" dirty="0" smtClean="0"/>
          </a:p>
          <a:p>
            <a:r>
              <a:rPr lang="en-IN" sz="2400" dirty="0" smtClean="0"/>
              <a:t>Indeed, if </a:t>
            </a:r>
            <a:r>
              <a:rPr lang="en-IN" sz="2400" dirty="0"/>
              <a:t>a problem is well-posed, it is reasonable to attempt to compute an accurate approximation of the </a:t>
            </a:r>
            <a:r>
              <a:rPr lang="en-IN" sz="2400" dirty="0" smtClean="0"/>
              <a:t>exact solution </a:t>
            </a:r>
            <a:r>
              <a:rPr lang="en-IN" sz="2400" dirty="0"/>
              <a:t>(here unique) as long as the data are suitably approximated. </a:t>
            </a:r>
            <a:endParaRPr lang="en-IN" sz="2400" dirty="0" smtClean="0"/>
          </a:p>
          <a:p>
            <a:r>
              <a:rPr lang="en-IN" sz="2400" dirty="0" smtClean="0"/>
              <a:t>However</a:t>
            </a:r>
            <a:r>
              <a:rPr lang="en-IN" sz="2400" dirty="0"/>
              <a:t>, </a:t>
            </a:r>
            <a:r>
              <a:rPr lang="en-IN" sz="2400" dirty="0" smtClean="0"/>
              <a:t>there are examples with incorrect </a:t>
            </a:r>
            <a:r>
              <a:rPr lang="en-IN" sz="2400" dirty="0"/>
              <a:t>boundary conditions may jeopardize the well-</a:t>
            </a:r>
            <a:r>
              <a:rPr lang="en-IN" sz="2400" dirty="0" err="1"/>
              <a:t>posedness</a:t>
            </a:r>
            <a:r>
              <a:rPr lang="en-IN" sz="2400" dirty="0"/>
              <a:t> nature of a problem.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497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755" y="277087"/>
            <a:ext cx="6662445" cy="685800"/>
          </a:xfrm>
        </p:spPr>
        <p:txBody>
          <a:bodyPr/>
          <a:lstStyle/>
          <a:p>
            <a:r>
              <a:rPr lang="en-IN" sz="2800" dirty="0" smtClean="0"/>
              <a:t>Geometric Interpretation of A Linear SO-PDE 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6301" y="3138122"/>
            <a:ext cx="8771398" cy="3415682"/>
          </a:xfrm>
        </p:spPr>
        <p:txBody>
          <a:bodyPr/>
          <a:lstStyle/>
          <a:p>
            <a:r>
              <a:rPr lang="en-IN" sz="2400" dirty="0"/>
              <a:t>Think geometrically. </a:t>
            </a:r>
          </a:p>
          <a:p>
            <a:r>
              <a:rPr lang="en-IN" sz="2400" dirty="0"/>
              <a:t>Identify the solution </a:t>
            </a:r>
            <a:r>
              <a:rPr lang="en-IN" sz="2400" i="1" dirty="0" smtClean="0"/>
              <a:t>u(x</a:t>
            </a:r>
            <a:r>
              <a:rPr lang="en-IN" sz="2400" i="1" dirty="0"/>
              <a:t>, y)</a:t>
            </a:r>
            <a:r>
              <a:rPr lang="en-IN" sz="2400" dirty="0"/>
              <a:t> with its graph, </a:t>
            </a:r>
          </a:p>
          <a:p>
            <a:r>
              <a:rPr lang="en-IN" sz="2400" dirty="0"/>
              <a:t>This is a</a:t>
            </a:r>
            <a:r>
              <a:rPr lang="en-IN" sz="2400" dirty="0" smtClean="0"/>
              <a:t> </a:t>
            </a:r>
            <a:r>
              <a:rPr lang="en-IN" sz="2400" dirty="0"/>
              <a:t>surface in </a:t>
            </a:r>
            <a:r>
              <a:rPr lang="en-IN" sz="2400" i="1" dirty="0" err="1" smtClean="0"/>
              <a:t>xyu</a:t>
            </a:r>
            <a:r>
              <a:rPr lang="en-IN" sz="2400" dirty="0" smtClean="0"/>
              <a:t>-space </a:t>
            </a:r>
            <a:r>
              <a:rPr lang="en-IN" sz="2400" dirty="0"/>
              <a:t>defined by </a:t>
            </a:r>
            <a:r>
              <a:rPr lang="en-IN" sz="2400" i="1" dirty="0" smtClean="0"/>
              <a:t>u </a:t>
            </a:r>
            <a:r>
              <a:rPr lang="en-IN" sz="2400" i="1" dirty="0"/>
              <a:t>= </a:t>
            </a:r>
            <a:r>
              <a:rPr lang="en-IN" sz="2400" i="1" dirty="0" smtClean="0"/>
              <a:t>f(x</a:t>
            </a:r>
            <a:r>
              <a:rPr lang="en-IN" sz="2400" i="1" dirty="0"/>
              <a:t>, y)</a:t>
            </a:r>
            <a:r>
              <a:rPr lang="en-IN" sz="2400" dirty="0"/>
              <a:t>.</a:t>
            </a:r>
          </a:p>
          <a:p>
            <a:r>
              <a:rPr lang="en-IN" sz="2400" dirty="0"/>
              <a:t>Geometric Interpretation:</a:t>
            </a:r>
          </a:p>
          <a:p>
            <a:r>
              <a:rPr lang="en-IN" sz="2400" dirty="0"/>
              <a:t>If </a:t>
            </a:r>
            <a:r>
              <a:rPr lang="en-IN" sz="2400" i="1" dirty="0"/>
              <a:t>f(x, y, </a:t>
            </a:r>
            <a:r>
              <a:rPr lang="en-IN" sz="2400" i="1" dirty="0" smtClean="0"/>
              <a:t>u) </a:t>
            </a:r>
            <a:r>
              <a:rPr lang="en-IN" sz="2400" i="1" dirty="0"/>
              <a:t>=0</a:t>
            </a:r>
            <a:r>
              <a:rPr lang="en-IN" sz="2400" dirty="0"/>
              <a:t> is  a solution of this equation, then this function describes the solution surface, or integral surface</a:t>
            </a:r>
            <a:r>
              <a:rPr lang="en-IN" sz="2400" dirty="0" smtClean="0"/>
              <a:t>.</a:t>
            </a:r>
          </a:p>
          <a:p>
            <a:r>
              <a:rPr lang="en-IN" sz="2400" dirty="0"/>
              <a:t>The </a:t>
            </a:r>
            <a:r>
              <a:rPr lang="en-IN" sz="2400" dirty="0" smtClean="0"/>
              <a:t>shape </a:t>
            </a:r>
            <a:r>
              <a:rPr lang="en-IN" sz="2400" dirty="0"/>
              <a:t>of </a:t>
            </a:r>
            <a:r>
              <a:rPr lang="en-IN" sz="2400" dirty="0" smtClean="0"/>
              <a:t> this surface is </a:t>
            </a:r>
            <a:r>
              <a:rPr lang="en-IN" sz="2400" dirty="0"/>
              <a:t>distinguished by the relative magnitude of coefficients of higher order differentials. </a:t>
            </a:r>
          </a:p>
          <a:p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/>
          </p:nvPr>
        </p:nvGraphicFramePr>
        <p:xfrm>
          <a:off x="1355725" y="2079625"/>
          <a:ext cx="6757988" cy="1058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30086" name="Equation" r:id="rId3" imgW="2920680" imgH="457200" progId="Equation.3">
                  <p:embed/>
                </p:oleObj>
              </mc:Choice>
              <mc:Fallback>
                <p:oleObj name="Equation" r:id="rId3" imgW="292068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55725" y="2079625"/>
                        <a:ext cx="6757988" cy="10588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259407" y="1222619"/>
            <a:ext cx="86843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IN" dirty="0" smtClean="0"/>
              <a:t>Combine </a:t>
            </a:r>
            <a:r>
              <a:rPr lang="en-IN" dirty="0"/>
              <a:t>the lower order terms and rewrite the </a:t>
            </a:r>
            <a:r>
              <a:rPr lang="en-IN" dirty="0" smtClean="0"/>
              <a:t>previous </a:t>
            </a:r>
            <a:r>
              <a:rPr lang="en-IN" dirty="0"/>
              <a:t>equation in the following form</a:t>
            </a:r>
          </a:p>
        </p:txBody>
      </p:sp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31782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3343"/>
            <a:ext cx="6947193" cy="1143000"/>
          </a:xfrm>
        </p:spPr>
        <p:txBody>
          <a:bodyPr/>
          <a:lstStyle/>
          <a:p>
            <a:r>
              <a:rPr lang="en-IN" sz="2800" dirty="0" smtClean="0"/>
              <a:t>Characteristics of the Surface Defined by A Linear SO-PDE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404" y="1590860"/>
            <a:ext cx="5530755" cy="533400"/>
          </a:xfrm>
        </p:spPr>
        <p:txBody>
          <a:bodyPr/>
          <a:lstStyle/>
          <a:p>
            <a:r>
              <a:rPr lang="en-IN" sz="2400" dirty="0" smtClean="0"/>
              <a:t>The slope of characteristic curve is:</a:t>
            </a:r>
            <a:endParaRPr lang="en-IN" sz="2400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19601898"/>
              </p:ext>
            </p:extLst>
          </p:nvPr>
        </p:nvGraphicFramePr>
        <p:xfrm>
          <a:off x="5524500" y="1365435"/>
          <a:ext cx="571500" cy="984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24" name="Equation" r:id="rId3" imgW="228600" imgH="393480" progId="Equation.3">
                  <p:embed/>
                </p:oleObj>
              </mc:Choice>
              <mc:Fallback>
                <p:oleObj name="Equation" r:id="rId3" imgW="228600" imgH="39348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524500" y="1365435"/>
                        <a:ext cx="571500" cy="9842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/>
          <p:cNvSpPr/>
          <p:nvPr/>
        </p:nvSpPr>
        <p:spPr>
          <a:xfrm>
            <a:off x="337463" y="2475517"/>
            <a:ext cx="8382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Theorem for Linear SO-PDE: The equation </a:t>
            </a:r>
            <a:r>
              <a:rPr lang="en-IN" dirty="0">
                <a:latin typeface="+mn-lt"/>
              </a:rPr>
              <a:t>for the slope of the </a:t>
            </a:r>
            <a:r>
              <a:rPr lang="en-IN" dirty="0" smtClean="0">
                <a:latin typeface="+mn-lt"/>
              </a:rPr>
              <a:t>characteristic curve is </a:t>
            </a:r>
            <a:endParaRPr lang="en-IN" dirty="0">
              <a:latin typeface="+mn-lt"/>
            </a:endParaRPr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9736065"/>
              </p:ext>
            </p:extLst>
          </p:nvPr>
        </p:nvGraphicFramePr>
        <p:xfrm>
          <a:off x="2578840" y="3538721"/>
          <a:ext cx="3584575" cy="1089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7225" name="Equation" r:id="rId5" imgW="1549080" imgH="469800" progId="Equation.3">
                  <p:embed/>
                </p:oleObj>
              </mc:Choice>
              <mc:Fallback>
                <p:oleObj name="Equation" r:id="rId5" imgW="1549080" imgH="469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78840" y="3538721"/>
                        <a:ext cx="3584575" cy="10890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6"/>
          <p:cNvSpPr/>
          <p:nvPr/>
        </p:nvSpPr>
        <p:spPr>
          <a:xfrm>
            <a:off x="337463" y="5003066"/>
            <a:ext cx="8458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dirty="0" smtClean="0">
                <a:latin typeface="+mn-lt"/>
              </a:rPr>
              <a:t>As </a:t>
            </a:r>
            <a:r>
              <a:rPr lang="en-IN" dirty="0">
                <a:latin typeface="+mn-lt"/>
              </a:rPr>
              <a:t>the above is a quadratic equation, it has 2, 1, or 0 real solutions, depending on the sign of </a:t>
            </a:r>
            <a:r>
              <a:rPr lang="en-IN" dirty="0" smtClean="0">
                <a:latin typeface="+mn-lt"/>
              </a:rPr>
              <a:t>the discriminant.</a:t>
            </a:r>
            <a:endParaRPr lang="en-IN" dirty="0">
              <a:latin typeface="+mn-lt"/>
            </a:endParaRPr>
          </a:p>
        </p:txBody>
      </p:sp>
      <p:grpSp>
        <p:nvGrpSpPr>
          <p:cNvPr id="8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9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2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3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0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3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8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5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6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10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" name="Rectangle 10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16819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8766"/>
            <a:ext cx="7772400" cy="1143000"/>
          </a:xfrm>
        </p:spPr>
        <p:txBody>
          <a:bodyPr/>
          <a:lstStyle/>
          <a:p>
            <a:r>
              <a:rPr lang="en-IN" sz="2800" dirty="0" smtClean="0"/>
              <a:t>Discriminant of A Linear SO-PDE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1251779"/>
            <a:ext cx="8281053" cy="1447800"/>
          </a:xfrm>
        </p:spPr>
        <p:txBody>
          <a:bodyPr/>
          <a:lstStyle/>
          <a:p>
            <a:r>
              <a:rPr lang="en-IN" sz="2400" dirty="0"/>
              <a:t>T</a:t>
            </a:r>
            <a:r>
              <a:rPr lang="en-IN" sz="2400" dirty="0" smtClean="0"/>
              <a:t>he nature of a Linear SO-PDE is distinguished by the relative magnitude of coefficients of higher order differentials. </a:t>
            </a:r>
          </a:p>
          <a:p>
            <a:r>
              <a:rPr lang="en-IN" sz="2400" dirty="0" smtClean="0"/>
              <a:t>Define discriminant of a Linear SO-PDE as:</a:t>
            </a:r>
            <a:endParaRPr lang="en-IN" sz="2400" dirty="0"/>
          </a:p>
        </p:txBody>
      </p:sp>
      <p:graphicFrame>
        <p:nvGraphicFramePr>
          <p:cNvPr id="20" name="Object 1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29235782"/>
              </p:ext>
            </p:extLst>
          </p:nvPr>
        </p:nvGraphicFramePr>
        <p:xfrm>
          <a:off x="1371599" y="3049348"/>
          <a:ext cx="6132730" cy="6272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81" name="Equation" r:id="rId3" imgW="2234880" imgH="228600" progId="Equation.3">
                  <p:embed/>
                </p:oleObj>
              </mc:Choice>
              <mc:Fallback>
                <p:oleObj name="Equation" r:id="rId3" imgW="2234880" imgH="2286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71599" y="3049348"/>
                        <a:ext cx="6132730" cy="6272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0753368"/>
              </p:ext>
            </p:extLst>
          </p:nvPr>
        </p:nvGraphicFramePr>
        <p:xfrm>
          <a:off x="2824163" y="4271963"/>
          <a:ext cx="3408362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5182" name="Equation" r:id="rId5" imgW="1473120" imgH="457200" progId="Equation.3">
                  <p:embed/>
                </p:oleObj>
              </mc:Choice>
              <mc:Fallback>
                <p:oleObj name="Equation" r:id="rId5" imgW="147312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824163" y="4271963"/>
                        <a:ext cx="3408362" cy="10588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7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2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2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4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5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9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36571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674527" y="38100"/>
            <a:ext cx="6425066" cy="1143000"/>
          </a:xfrm>
        </p:spPr>
        <p:txBody>
          <a:bodyPr/>
          <a:lstStyle/>
          <a:p>
            <a:r>
              <a:rPr lang="en-IN" sz="2800" dirty="0" smtClean="0"/>
              <a:t>Classification </a:t>
            </a:r>
            <a:r>
              <a:rPr lang="en-IN" sz="2800" dirty="0"/>
              <a:t>of second order linear PDEs</a:t>
            </a:r>
            <a:endParaRPr lang="en-IN" sz="2800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57" y="1066801"/>
            <a:ext cx="8547662" cy="2895599"/>
          </a:xfrm>
        </p:spPr>
        <p:txBody>
          <a:bodyPr/>
          <a:lstStyle/>
          <a:p>
            <a:r>
              <a:rPr lang="en-IN" sz="2400" dirty="0"/>
              <a:t>The </a:t>
            </a:r>
            <a:r>
              <a:rPr lang="en-IN" sz="2400" dirty="0" smtClean="0"/>
              <a:t>classification </a:t>
            </a:r>
            <a:r>
              <a:rPr lang="en-IN" sz="2400" dirty="0"/>
              <a:t>of second order linear PDEs is given by </a:t>
            </a:r>
            <a:r>
              <a:rPr lang="en-IN" sz="2400" dirty="0" smtClean="0"/>
              <a:t>the following</a:t>
            </a:r>
            <a:r>
              <a:rPr lang="en-IN" sz="2400" dirty="0"/>
              <a:t> </a:t>
            </a:r>
            <a:r>
              <a:rPr lang="en-IN" sz="2400" dirty="0" smtClean="0"/>
              <a:t>definitions.</a:t>
            </a:r>
          </a:p>
          <a:p>
            <a:r>
              <a:rPr lang="en-IN" sz="2400" dirty="0" smtClean="0"/>
              <a:t>Definition 1: </a:t>
            </a:r>
            <a:r>
              <a:rPr lang="en-IN" sz="2400" dirty="0"/>
              <a:t>At the point (</a:t>
            </a:r>
            <a:r>
              <a:rPr lang="en-IN" sz="2400" i="1" dirty="0"/>
              <a:t>x</a:t>
            </a:r>
            <a:r>
              <a:rPr lang="en-IN" sz="2400" i="1" baseline="-25000" dirty="0"/>
              <a:t>0</a:t>
            </a:r>
            <a:r>
              <a:rPr lang="en-IN" sz="2400" i="1" dirty="0"/>
              <a:t>; y</a:t>
            </a:r>
            <a:r>
              <a:rPr lang="en-IN" sz="2400" i="1" baseline="-25000" dirty="0"/>
              <a:t>0</a:t>
            </a:r>
            <a:r>
              <a:rPr lang="en-IN" sz="2400" dirty="0"/>
              <a:t>) the second order linear </a:t>
            </a:r>
            <a:r>
              <a:rPr lang="en-IN" sz="2400" dirty="0" smtClean="0"/>
              <a:t>PDE </a:t>
            </a:r>
            <a:r>
              <a:rPr lang="en-IN" sz="2400" dirty="0"/>
              <a:t>is called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H</a:t>
            </a:r>
            <a:r>
              <a:rPr lang="en-IN" sz="2400" dirty="0" smtClean="0"/>
              <a:t>yperbolic</a:t>
            </a:r>
            <a:r>
              <a:rPr lang="en-IN" sz="2400" dirty="0"/>
              <a:t>, if </a:t>
            </a:r>
            <a:r>
              <a:rPr lang="en-IN" sz="2400" dirty="0" smtClean="0"/>
              <a:t> </a:t>
            </a:r>
            <a:r>
              <a:rPr lang="en-IN" sz="2400" dirty="0" smtClean="0">
                <a:sym typeface="Symbol" panose="05050102010706020507" pitchFamily="18" charset="2"/>
              </a:rPr>
              <a:t></a:t>
            </a:r>
            <a:r>
              <a:rPr lang="en-IN" sz="2400" dirty="0" smtClean="0"/>
              <a:t>(</a:t>
            </a:r>
            <a:r>
              <a:rPr lang="en-IN" sz="2400" i="1" dirty="0"/>
              <a:t>x</a:t>
            </a:r>
            <a:r>
              <a:rPr lang="en-IN" sz="2400" i="1" baseline="-25000" dirty="0"/>
              <a:t>0</a:t>
            </a:r>
            <a:r>
              <a:rPr lang="en-IN" sz="2400" i="1" dirty="0"/>
              <a:t>; y</a:t>
            </a:r>
            <a:r>
              <a:rPr lang="en-IN" sz="2400" i="1" baseline="-25000" dirty="0"/>
              <a:t>0</a:t>
            </a:r>
            <a:r>
              <a:rPr lang="en-IN" sz="2400" dirty="0"/>
              <a:t>) &gt; 0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P</a:t>
            </a:r>
            <a:r>
              <a:rPr lang="en-IN" sz="2400" dirty="0" smtClean="0"/>
              <a:t>arabolic</a:t>
            </a:r>
            <a:r>
              <a:rPr lang="en-IN" sz="2400" dirty="0"/>
              <a:t>, if  </a:t>
            </a:r>
            <a:r>
              <a:rPr lang="en-IN" sz="2400" dirty="0">
                <a:sym typeface="Symbol" panose="05050102010706020507" pitchFamily="18" charset="2"/>
              </a:rPr>
              <a:t>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i="1" baseline="-25000" dirty="0"/>
              <a:t>0</a:t>
            </a:r>
            <a:r>
              <a:rPr lang="en-IN" sz="2400" i="1" dirty="0"/>
              <a:t>; y</a:t>
            </a:r>
            <a:r>
              <a:rPr lang="en-IN" sz="2400" i="1" baseline="-25000" dirty="0"/>
              <a:t>0</a:t>
            </a:r>
            <a:r>
              <a:rPr lang="en-IN" sz="2400" dirty="0"/>
              <a:t>)</a:t>
            </a:r>
            <a:r>
              <a:rPr lang="en-IN" sz="2400" dirty="0" smtClean="0"/>
              <a:t> </a:t>
            </a:r>
            <a:r>
              <a:rPr lang="en-IN" sz="2400" dirty="0"/>
              <a:t>= 0</a:t>
            </a:r>
          </a:p>
          <a:p>
            <a:pPr marL="457200" indent="-457200">
              <a:buFont typeface="+mj-lt"/>
              <a:buAutoNum type="arabicPeriod"/>
            </a:pPr>
            <a:r>
              <a:rPr lang="en-IN" sz="2400" dirty="0"/>
              <a:t>E</a:t>
            </a:r>
            <a:r>
              <a:rPr lang="en-IN" sz="2400" dirty="0" smtClean="0"/>
              <a:t>lliptic</a:t>
            </a:r>
            <a:r>
              <a:rPr lang="en-IN" sz="2400" dirty="0"/>
              <a:t>, if  </a:t>
            </a:r>
            <a:r>
              <a:rPr lang="en-IN" sz="2400" dirty="0">
                <a:sym typeface="Symbol" panose="05050102010706020507" pitchFamily="18" charset="2"/>
              </a:rPr>
              <a:t></a:t>
            </a:r>
            <a:r>
              <a:rPr lang="en-IN" sz="2400" dirty="0"/>
              <a:t>(</a:t>
            </a:r>
            <a:r>
              <a:rPr lang="en-IN" sz="2400" i="1" dirty="0"/>
              <a:t>x</a:t>
            </a:r>
            <a:r>
              <a:rPr lang="en-IN" sz="2400" i="1" baseline="-25000" dirty="0"/>
              <a:t>0</a:t>
            </a:r>
            <a:r>
              <a:rPr lang="en-IN" sz="2400" i="1" dirty="0"/>
              <a:t>; y</a:t>
            </a:r>
            <a:r>
              <a:rPr lang="en-IN" sz="2400" i="1" baseline="-25000" dirty="0"/>
              <a:t>0</a:t>
            </a:r>
            <a:r>
              <a:rPr lang="en-IN" sz="2400" dirty="0"/>
              <a:t>)</a:t>
            </a:r>
            <a:r>
              <a:rPr lang="en-IN" sz="2400" dirty="0" smtClean="0"/>
              <a:t> </a:t>
            </a:r>
            <a:r>
              <a:rPr lang="en-IN" sz="2400" dirty="0"/>
              <a:t>&lt; </a:t>
            </a:r>
            <a:r>
              <a:rPr lang="en-IN" sz="2400" dirty="0" smtClean="0"/>
              <a:t>0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0" name="Picture 1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5460319" y="2223771"/>
            <a:ext cx="3056997" cy="4157964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304800" y="4557107"/>
            <a:ext cx="4800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dirty="0"/>
              <a:t>Notice that in general a second order equation may be of one type at a specific point, and of another type at some other point.</a:t>
            </a:r>
          </a:p>
        </p:txBody>
      </p:sp>
    </p:spTree>
    <p:extLst>
      <p:ext uri="{BB962C8B-B14F-4D97-AF65-F5344CB8AC3E}">
        <p14:creationId xmlns:p14="http://schemas.microsoft.com/office/powerpoint/2010/main" val="2568360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4258" y="57953"/>
            <a:ext cx="6370256" cy="1143000"/>
          </a:xfrm>
        </p:spPr>
        <p:txBody>
          <a:bodyPr/>
          <a:lstStyle/>
          <a:p>
            <a:r>
              <a:rPr lang="en-IN" sz="2800" dirty="0"/>
              <a:t>Hyperbolic </a:t>
            </a:r>
            <a:r>
              <a:rPr lang="en-IN" sz="2800" dirty="0" smtClean="0"/>
              <a:t>Linear SO-PD Equations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48" y="1349204"/>
            <a:ext cx="8897605" cy="914400"/>
          </a:xfrm>
        </p:spPr>
        <p:txBody>
          <a:bodyPr/>
          <a:lstStyle/>
          <a:p>
            <a:r>
              <a:rPr lang="en-IN" sz="2400" dirty="0"/>
              <a:t>If the discriminant </a:t>
            </a:r>
            <a:r>
              <a:rPr lang="en-IN" sz="2400" dirty="0" smtClean="0">
                <a:sym typeface="Symbol" panose="05050102010706020507" pitchFamily="18" charset="2"/>
              </a:rPr>
              <a:t></a:t>
            </a:r>
            <a:r>
              <a:rPr lang="en-IN" sz="2400" dirty="0" smtClean="0"/>
              <a:t> </a:t>
            </a:r>
            <a:r>
              <a:rPr lang="en-IN" sz="2400" dirty="0"/>
              <a:t>&gt; 0, then </a:t>
            </a:r>
            <a:r>
              <a:rPr lang="en-IN" sz="2400" dirty="0" smtClean="0"/>
              <a:t>there are  </a:t>
            </a:r>
            <a:r>
              <a:rPr lang="en-IN" sz="2400" dirty="0"/>
              <a:t>two distinct families of </a:t>
            </a:r>
            <a:r>
              <a:rPr lang="en-IN" sz="2400" dirty="0" smtClean="0"/>
              <a:t>characteristic curves.</a:t>
            </a:r>
          </a:p>
        </p:txBody>
      </p:sp>
      <p:graphicFrame>
        <p:nvGraphicFramePr>
          <p:cNvPr id="34" name="Object 3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68425154"/>
              </p:ext>
            </p:extLst>
          </p:nvPr>
        </p:nvGraphicFramePr>
        <p:xfrm>
          <a:off x="1328439" y="2549953"/>
          <a:ext cx="4937125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6" name="Equation" r:id="rId3" imgW="2133360" imgH="507960" progId="Equation.3">
                  <p:embed/>
                </p:oleObj>
              </mc:Choice>
              <mc:Fallback>
                <p:oleObj name="Equation" r:id="rId3" imgW="21333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328439" y="2549953"/>
                        <a:ext cx="4937125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6" name="Object 3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76535671"/>
              </p:ext>
            </p:extLst>
          </p:nvPr>
        </p:nvGraphicFramePr>
        <p:xfrm>
          <a:off x="1712383" y="4208310"/>
          <a:ext cx="5054600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8247" name="Equation" r:id="rId5" imgW="2184120" imgH="482400" progId="Equation.3">
                  <p:embed/>
                </p:oleObj>
              </mc:Choice>
              <mc:Fallback>
                <p:oleObj name="Equation" r:id="rId5" imgW="218412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712383" y="4208310"/>
                        <a:ext cx="5054600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38617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0007"/>
            <a:ext cx="7772400" cy="1143000"/>
          </a:xfrm>
        </p:spPr>
        <p:txBody>
          <a:bodyPr/>
          <a:lstStyle/>
          <a:p>
            <a:r>
              <a:rPr lang="en-IN" sz="2800" dirty="0"/>
              <a:t>Parabolic </a:t>
            </a:r>
            <a:r>
              <a:rPr lang="en-IN" sz="2800" dirty="0" smtClean="0"/>
              <a:t>Linear SO-PD Equations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103" y="1390022"/>
            <a:ext cx="7772400" cy="895978"/>
          </a:xfrm>
        </p:spPr>
        <p:txBody>
          <a:bodyPr/>
          <a:lstStyle/>
          <a:p>
            <a:r>
              <a:rPr lang="en-IN" sz="2400" dirty="0" smtClean="0"/>
              <a:t>For parabolic </a:t>
            </a:r>
            <a:r>
              <a:rPr lang="en-IN" sz="2400" dirty="0"/>
              <a:t>equations  </a:t>
            </a:r>
            <a:r>
              <a:rPr lang="en-IN" sz="2400" i="1" dirty="0" smtClean="0">
                <a:sym typeface="Symbol" panose="05050102010706020507" pitchFamily="18" charset="2"/>
              </a:rPr>
              <a:t></a:t>
            </a:r>
            <a:r>
              <a:rPr lang="en-IN" sz="2400" i="1" dirty="0" smtClean="0"/>
              <a:t>= B</a:t>
            </a:r>
            <a:r>
              <a:rPr lang="en-IN" sz="2400" i="1" baseline="30000" dirty="0" smtClean="0"/>
              <a:t>2</a:t>
            </a:r>
            <a:r>
              <a:rPr lang="en-IN" sz="2400" i="1" dirty="0" smtClean="0"/>
              <a:t>-4AC </a:t>
            </a:r>
            <a:r>
              <a:rPr lang="en-IN" sz="2400" i="1" dirty="0"/>
              <a:t>= </a:t>
            </a:r>
            <a:r>
              <a:rPr lang="en-IN" sz="2400" i="1" dirty="0" smtClean="0"/>
              <a:t>0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There is only</a:t>
            </a:r>
            <a:r>
              <a:rPr lang="en-IN" sz="2400" dirty="0"/>
              <a:t> </a:t>
            </a:r>
            <a:r>
              <a:rPr lang="en-IN" sz="2400" dirty="0" smtClean="0"/>
              <a:t>one </a:t>
            </a:r>
            <a:r>
              <a:rPr lang="en-IN" sz="2400" dirty="0"/>
              <a:t>family of characteristic curves. </a:t>
            </a:r>
            <a:endParaRPr lang="en-IN" sz="2400" dirty="0" smtClean="0"/>
          </a:p>
        </p:txBody>
      </p:sp>
      <p:graphicFrame>
        <p:nvGraphicFramePr>
          <p:cNvPr id="19" name="Object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6775360"/>
              </p:ext>
            </p:extLst>
          </p:nvPr>
        </p:nvGraphicFramePr>
        <p:xfrm>
          <a:off x="2122488" y="2549525"/>
          <a:ext cx="3349625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49226" name="Equation" r:id="rId3" imgW="1447560" imgH="507960" progId="Equation.3">
                  <p:embed/>
                </p:oleObj>
              </mc:Choice>
              <mc:Fallback>
                <p:oleObj name="Equation" r:id="rId3" imgW="144756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22488" y="2549525"/>
                        <a:ext cx="3349625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0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7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67729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87366"/>
            <a:ext cx="7772400" cy="1143000"/>
          </a:xfrm>
        </p:spPr>
        <p:txBody>
          <a:bodyPr/>
          <a:lstStyle/>
          <a:p>
            <a:r>
              <a:rPr lang="en-IN" sz="2800" dirty="0"/>
              <a:t>Elliptic </a:t>
            </a:r>
            <a:r>
              <a:rPr lang="en-IN" sz="2800" dirty="0" smtClean="0"/>
              <a:t>Linear SO Equations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440971"/>
            <a:ext cx="7772400" cy="1048378"/>
          </a:xfrm>
        </p:spPr>
        <p:txBody>
          <a:bodyPr/>
          <a:lstStyle/>
          <a:p>
            <a:r>
              <a:rPr lang="en-IN" sz="2400" dirty="0"/>
              <a:t>E</a:t>
            </a:r>
            <a:r>
              <a:rPr lang="en-IN" sz="2400" dirty="0" smtClean="0"/>
              <a:t>lliptic </a:t>
            </a:r>
            <a:r>
              <a:rPr lang="en-IN" sz="2400" dirty="0"/>
              <a:t>equations  </a:t>
            </a:r>
            <a:r>
              <a:rPr lang="en-IN" sz="2400" dirty="0" smtClean="0"/>
              <a:t>are due to </a:t>
            </a:r>
            <a:r>
              <a:rPr lang="en-IN" sz="2400" i="1" dirty="0" smtClean="0">
                <a:sym typeface="Symbol" panose="05050102010706020507" pitchFamily="18" charset="2"/>
              </a:rPr>
              <a:t> </a:t>
            </a:r>
            <a:r>
              <a:rPr lang="en-IN" sz="2400" i="1" dirty="0" smtClean="0"/>
              <a:t>= B</a:t>
            </a:r>
            <a:r>
              <a:rPr lang="en-IN" sz="2400" i="1" baseline="30000" dirty="0" smtClean="0"/>
              <a:t>2</a:t>
            </a:r>
            <a:r>
              <a:rPr lang="en-IN" sz="2400" i="1" dirty="0" smtClean="0"/>
              <a:t>-4AC </a:t>
            </a:r>
            <a:r>
              <a:rPr lang="en-IN" sz="2400" i="1" dirty="0"/>
              <a:t>&lt; </a:t>
            </a:r>
            <a:r>
              <a:rPr lang="en-IN" sz="2400" i="1" dirty="0" smtClean="0"/>
              <a:t>0</a:t>
            </a:r>
            <a:r>
              <a:rPr lang="en-IN" sz="2400" dirty="0" smtClean="0"/>
              <a:t>.</a:t>
            </a:r>
          </a:p>
          <a:p>
            <a:r>
              <a:rPr lang="en-IN" sz="2400" dirty="0" smtClean="0"/>
              <a:t>There are two complex conjugate </a:t>
            </a:r>
            <a:r>
              <a:rPr lang="en-IN" sz="2400" dirty="0"/>
              <a:t>solutions. </a:t>
            </a:r>
            <a:endParaRPr lang="en-IN" sz="2400" dirty="0" smtClean="0"/>
          </a:p>
        </p:txBody>
      </p:sp>
      <p:graphicFrame>
        <p:nvGraphicFramePr>
          <p:cNvPr id="139" name="Object 13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14456669"/>
              </p:ext>
            </p:extLst>
          </p:nvPr>
        </p:nvGraphicFramePr>
        <p:xfrm>
          <a:off x="1270000" y="2549525"/>
          <a:ext cx="5054600" cy="1176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90" name="Equation" r:id="rId3" imgW="2184120" imgH="507960" progId="Equation.3">
                  <p:embed/>
                </p:oleObj>
              </mc:Choice>
              <mc:Fallback>
                <p:oleObj name="Equation" r:id="rId3" imgW="2184120" imgH="5079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270000" y="2549525"/>
                        <a:ext cx="5054600" cy="11763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0" name="Object 13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23810818"/>
              </p:ext>
            </p:extLst>
          </p:nvPr>
        </p:nvGraphicFramePr>
        <p:xfrm>
          <a:off x="1360488" y="4294188"/>
          <a:ext cx="5173662" cy="111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0291" name="Equation" r:id="rId5" imgW="2234880" imgH="482400" progId="Equation.3">
                  <p:embed/>
                </p:oleObj>
              </mc:Choice>
              <mc:Fallback>
                <p:oleObj name="Equation" r:id="rId5" imgW="2234880" imgH="482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360488" y="4294188"/>
                        <a:ext cx="5173662" cy="11176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2" name="Group 11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5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6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8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554048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5011" y="125603"/>
            <a:ext cx="7772400" cy="850710"/>
          </a:xfrm>
        </p:spPr>
        <p:txBody>
          <a:bodyPr/>
          <a:lstStyle/>
          <a:p>
            <a:r>
              <a:rPr lang="en-IN" sz="2800" dirty="0" smtClean="0"/>
              <a:t>Summary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390022"/>
            <a:ext cx="8186411" cy="4629778"/>
          </a:xfrm>
        </p:spPr>
        <p:txBody>
          <a:bodyPr/>
          <a:lstStyle/>
          <a:p>
            <a:r>
              <a:rPr lang="en-IN" sz="2400" dirty="0" smtClean="0"/>
              <a:t>All </a:t>
            </a:r>
            <a:r>
              <a:rPr lang="en-IN" sz="2400" dirty="0"/>
              <a:t>the three </a:t>
            </a:r>
            <a:r>
              <a:rPr lang="en-IN" sz="2400" dirty="0" smtClean="0"/>
              <a:t>types of </a:t>
            </a:r>
            <a:r>
              <a:rPr lang="en-IN" sz="2400" dirty="0"/>
              <a:t>equations can be reduced to canonical forms. </a:t>
            </a:r>
            <a:endParaRPr lang="en-IN" sz="2400" dirty="0" smtClean="0"/>
          </a:p>
          <a:p>
            <a:r>
              <a:rPr lang="en-IN" sz="2400" dirty="0" smtClean="0"/>
              <a:t>The Hyperbolic </a:t>
            </a:r>
            <a:r>
              <a:rPr lang="en-IN" sz="2400" dirty="0"/>
              <a:t>equations reduce to </a:t>
            </a:r>
            <a:r>
              <a:rPr lang="en-IN" sz="2400" dirty="0" smtClean="0"/>
              <a:t>wave equation.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parabolic equations reduce to </a:t>
            </a:r>
            <a:r>
              <a:rPr lang="en-IN" sz="2400" dirty="0" smtClean="0"/>
              <a:t>the heat equation.</a:t>
            </a:r>
          </a:p>
          <a:p>
            <a:r>
              <a:rPr lang="en-IN" sz="2400" dirty="0" smtClean="0"/>
              <a:t>The </a:t>
            </a:r>
            <a:r>
              <a:rPr lang="en-IN" sz="2400" dirty="0"/>
              <a:t>Laplace's equation models the canonical form of elliptic equations. </a:t>
            </a:r>
            <a:endParaRPr lang="en-IN" sz="2400" dirty="0" smtClean="0"/>
          </a:p>
          <a:p>
            <a:r>
              <a:rPr lang="en-IN" sz="2400" dirty="0" smtClean="0"/>
              <a:t>Thus</a:t>
            </a:r>
            <a:r>
              <a:rPr lang="en-IN" sz="2400" dirty="0"/>
              <a:t>, the </a:t>
            </a:r>
            <a:r>
              <a:rPr lang="en-IN" sz="2400" dirty="0" smtClean="0"/>
              <a:t>wave, heat </a:t>
            </a:r>
            <a:r>
              <a:rPr lang="en-IN" sz="2400" dirty="0"/>
              <a:t>and Laplace's equations serve as canonical models for all second order constant </a:t>
            </a:r>
            <a:r>
              <a:rPr lang="en-IN" sz="2400" dirty="0" smtClean="0"/>
              <a:t>coefficient </a:t>
            </a:r>
            <a:r>
              <a:rPr lang="en-IN" sz="2400" dirty="0"/>
              <a:t>PDEs.</a:t>
            </a:r>
          </a:p>
          <a:p>
            <a:r>
              <a:rPr lang="en-IN" sz="2400" dirty="0"/>
              <a:t>We will spend the rest of </a:t>
            </a:r>
            <a:r>
              <a:rPr lang="en-IN" sz="2400" dirty="0" smtClean="0"/>
              <a:t>this course </a:t>
            </a:r>
            <a:r>
              <a:rPr lang="en-IN" sz="2400" dirty="0"/>
              <a:t>studying the solutions to the </a:t>
            </a:r>
            <a:r>
              <a:rPr lang="en-IN" sz="2400" dirty="0" smtClean="0"/>
              <a:t>Laplace, heat </a:t>
            </a:r>
            <a:r>
              <a:rPr lang="en-IN" sz="2400" dirty="0"/>
              <a:t>and </a:t>
            </a:r>
            <a:r>
              <a:rPr lang="en-IN" sz="2400" dirty="0" smtClean="0"/>
              <a:t>wave equations</a:t>
            </a:r>
            <a:r>
              <a:rPr lang="en-IN" sz="2400" dirty="0"/>
              <a:t>.</a:t>
            </a:r>
          </a:p>
        </p:txBody>
      </p: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5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Times New Roman" panose="02020603050405020304" pitchFamily="18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/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099593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6"/>
            <p:cNvSpPr>
              <a:spLocks noChangeArrowheads="1"/>
            </p:cNvSpPr>
            <p:nvPr/>
          </p:nvSpPr>
          <p:spPr bwMode="auto">
            <a:xfrm>
              <a:off x="2555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6888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20184</TotalTime>
  <Words>2059</Words>
  <Application>Microsoft Office PowerPoint</Application>
  <PresentationFormat>On-screen Show (4:3)</PresentationFormat>
  <Paragraphs>138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8" baseType="lpstr">
      <vt:lpstr>Arial</vt:lpstr>
      <vt:lpstr>Blackadder ITC</vt:lpstr>
      <vt:lpstr>Cambria Math</vt:lpstr>
      <vt:lpstr>Comic Sans MS</vt:lpstr>
      <vt:lpstr>Curlz MT</vt:lpstr>
      <vt:lpstr>JasmineUPC</vt:lpstr>
      <vt:lpstr>Script MT Bold</vt:lpstr>
      <vt:lpstr>Symbol</vt:lpstr>
      <vt:lpstr>Times New Roman</vt:lpstr>
      <vt:lpstr>Default Design</vt:lpstr>
      <vt:lpstr>Equation</vt:lpstr>
      <vt:lpstr>Second Order-Partial Differential Equations</vt:lpstr>
      <vt:lpstr>Introductory Remarks</vt:lpstr>
      <vt:lpstr>Second Order – Partial DEs</vt:lpstr>
      <vt:lpstr>Second Order – Partial Des : Remarks-1</vt:lpstr>
      <vt:lpstr>Second Order – Partial Des : Definition </vt:lpstr>
      <vt:lpstr>Second Order – Partial Des : Remark 2 </vt:lpstr>
      <vt:lpstr>Second Order – Partial Des: Remark 3</vt:lpstr>
      <vt:lpstr>Second Order – Partial Des: Remark 4</vt:lpstr>
      <vt:lpstr>Second Order – Partial DEs: Remark 4</vt:lpstr>
      <vt:lpstr>Second Order – Partial DEs: Boundary Conditions</vt:lpstr>
      <vt:lpstr>Second Order – Partial DEs: Boundary Conditions</vt:lpstr>
      <vt:lpstr>Second Order – Partial DEs: Boundary Conditions</vt:lpstr>
      <vt:lpstr>Hadamard concept of well-posed problem</vt:lpstr>
      <vt:lpstr>The notion of continuous dependence on the data</vt:lpstr>
      <vt:lpstr>The notion of continuous dependence on the data</vt:lpstr>
      <vt:lpstr>The notion of continuous dependence on the data : Definition : Quarteroni et al., 2000</vt:lpstr>
      <vt:lpstr>The ill-conditioned SO-PDE</vt:lpstr>
      <vt:lpstr>The ill-conditioned SO-PDE</vt:lpstr>
      <vt:lpstr>The Closure </vt:lpstr>
      <vt:lpstr>Geometric Interpretation of A Linear SO-PDE </vt:lpstr>
      <vt:lpstr>Characteristics of the Surface Defined by A Linear SO-PDE</vt:lpstr>
      <vt:lpstr>Discriminant of A Linear SO-PDE</vt:lpstr>
      <vt:lpstr>Classification of second order linear PDEs</vt:lpstr>
      <vt:lpstr>Hyperbolic Linear SO-PD Equations</vt:lpstr>
      <vt:lpstr>Parabolic Linear SO-PD Equations</vt:lpstr>
      <vt:lpstr>Elliptic Linear SO Equations</vt:lpstr>
      <vt:lpstr>Summary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USER</cp:lastModifiedBy>
  <cp:revision>1479</cp:revision>
  <cp:lastPrinted>2002-01-11T03:20:09Z</cp:lastPrinted>
  <dcterms:created xsi:type="dcterms:W3CDTF">2002-01-11T02:48:10Z</dcterms:created>
  <dcterms:modified xsi:type="dcterms:W3CDTF">2019-11-09T10:47:13Z</dcterms:modified>
</cp:coreProperties>
</file>