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emf" ContentType="image/x-emf"/>
  <Default Extension="jpeg" ContentType="image/jpeg"/>
  <Default Extension="rels" ContentType="application/vnd.openxmlformats-package.relationships+xml"/>
  <Default Extension="xml" ContentType="application/xml"/>
  <Default Extension="wav" ContentType="audio/x-wav"/>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notesSlides/notesSlide1.xml" ContentType="application/vnd.openxmlformats-officedocument.presentationml.notesSlide+xml"/>
  <Override PartName="/ppt/ink/ink7.xml" ContentType="application/inkml+xml"/>
  <Override PartName="/ppt/ink/ink8.xml" ContentType="application/inkml+xml"/>
  <Override PartName="/ppt/ink/ink9.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35"/>
  </p:notesMasterIdLst>
  <p:sldIdLst>
    <p:sldId id="815" r:id="rId2"/>
    <p:sldId id="876" r:id="rId3"/>
    <p:sldId id="877" r:id="rId4"/>
    <p:sldId id="856" r:id="rId5"/>
    <p:sldId id="834" r:id="rId6"/>
    <p:sldId id="835" r:id="rId7"/>
    <p:sldId id="836" r:id="rId8"/>
    <p:sldId id="837" r:id="rId9"/>
    <p:sldId id="838" r:id="rId10"/>
    <p:sldId id="839" r:id="rId11"/>
    <p:sldId id="857" r:id="rId12"/>
    <p:sldId id="840" r:id="rId13"/>
    <p:sldId id="841" r:id="rId14"/>
    <p:sldId id="842" r:id="rId15"/>
    <p:sldId id="843" r:id="rId16"/>
    <p:sldId id="844" r:id="rId17"/>
    <p:sldId id="845" r:id="rId18"/>
    <p:sldId id="846" r:id="rId19"/>
    <p:sldId id="847" r:id="rId20"/>
    <p:sldId id="848" r:id="rId21"/>
    <p:sldId id="849" r:id="rId22"/>
    <p:sldId id="850" r:id="rId23"/>
    <p:sldId id="858" r:id="rId24"/>
    <p:sldId id="859" r:id="rId25"/>
    <p:sldId id="860" r:id="rId26"/>
    <p:sldId id="861" r:id="rId27"/>
    <p:sldId id="862" r:id="rId28"/>
    <p:sldId id="863" r:id="rId29"/>
    <p:sldId id="870" r:id="rId30"/>
    <p:sldId id="871" r:id="rId31"/>
    <p:sldId id="872" r:id="rId32"/>
    <p:sldId id="875" r:id="rId33"/>
    <p:sldId id="854" r:id="rId34"/>
  </p:sldIdLst>
  <p:sldSz cx="9144000" cy="6858000" type="screen4x3"/>
  <p:notesSz cx="6858000" cy="9658350"/>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99"/>
    <a:srgbClr val="FF9900"/>
    <a:srgbClr val="FF9999"/>
    <a:srgbClr val="CC6600"/>
    <a:srgbClr val="FFFFCC"/>
    <a:srgbClr val="E5291B"/>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7215" autoAdjust="0"/>
    <p:restoredTop sz="94434" autoAdjust="0"/>
  </p:normalViewPr>
  <p:slideViewPr>
    <p:cSldViewPr>
      <p:cViewPr varScale="1">
        <p:scale>
          <a:sx n="54" d="100"/>
          <a:sy n="54" d="100"/>
        </p:scale>
        <p:origin x="66" y="3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135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image" Target="../media/image7.wmf"/><Relationship Id="rId1" Type="http://schemas.openxmlformats.org/officeDocument/2006/relationships/image" Target="../media/image6.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image" Target="../media/image10.wmf"/><Relationship Id="rId1" Type="http://schemas.openxmlformats.org/officeDocument/2006/relationships/image" Target="../media/image6.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image" Target="../media/image13.wmf"/><Relationship Id="rId1" Type="http://schemas.openxmlformats.org/officeDocument/2006/relationships/image" Target="../media/image12.wmf"/><Relationship Id="rId5" Type="http://schemas.openxmlformats.org/officeDocument/2006/relationships/image" Target="../media/image16.wmf"/><Relationship Id="rId4" Type="http://schemas.openxmlformats.org/officeDocument/2006/relationships/image" Target="../media/image15.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image" Target="../media/image20.wmf"/><Relationship Id="rId1" Type="http://schemas.openxmlformats.org/officeDocument/2006/relationships/image" Target="../media/image19.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25.wmf"/><Relationship Id="rId2" Type="http://schemas.openxmlformats.org/officeDocument/2006/relationships/image" Target="../media/image24.wmf"/><Relationship Id="rId1" Type="http://schemas.openxmlformats.org/officeDocument/2006/relationships/image" Target="../media/image23.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5.w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32.wmf"/><Relationship Id="rId1" Type="http://schemas.openxmlformats.org/officeDocument/2006/relationships/image" Target="../media/image31.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37.wmf"/><Relationship Id="rId2" Type="http://schemas.openxmlformats.org/officeDocument/2006/relationships/image" Target="../media/image36.wmf"/><Relationship Id="rId1" Type="http://schemas.openxmlformats.org/officeDocument/2006/relationships/image" Target="../media/image35.wmf"/><Relationship Id="rId4" Type="http://schemas.openxmlformats.org/officeDocument/2006/relationships/image" Target="../media/image38.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47.wmf"/><Relationship Id="rId2" Type="http://schemas.openxmlformats.org/officeDocument/2006/relationships/image" Target="../media/image46.wmf"/><Relationship Id="rId1" Type="http://schemas.openxmlformats.org/officeDocument/2006/relationships/image" Target="../media/image6.wmf"/><Relationship Id="rId4" Type="http://schemas.openxmlformats.org/officeDocument/2006/relationships/image" Target="../media/image48.w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53.wmf"/><Relationship Id="rId2" Type="http://schemas.openxmlformats.org/officeDocument/2006/relationships/image" Target="../media/image52.wmf"/><Relationship Id="rId1" Type="http://schemas.openxmlformats.org/officeDocument/2006/relationships/image" Target="../media/image51.wmf"/><Relationship Id="rId4" Type="http://schemas.openxmlformats.org/officeDocument/2006/relationships/image" Target="../media/image54.w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57.wmf"/><Relationship Id="rId2" Type="http://schemas.openxmlformats.org/officeDocument/2006/relationships/image" Target="../media/image56.wmf"/><Relationship Id="rId1" Type="http://schemas.openxmlformats.org/officeDocument/2006/relationships/image" Target="../media/image55.wmf"/><Relationship Id="rId5" Type="http://schemas.openxmlformats.org/officeDocument/2006/relationships/image" Target="../media/image59.wmf"/><Relationship Id="rId4" Type="http://schemas.openxmlformats.org/officeDocument/2006/relationships/image" Target="../media/image58.wmf"/></Relationships>
</file>

<file path=ppt/drawings/_rels/vmlDrawing12.vml.rels><?xml version="1.0" encoding="UTF-8" standalone="yes"?>
<Relationships xmlns="http://schemas.openxmlformats.org/package/2006/relationships"><Relationship Id="rId3" Type="http://schemas.openxmlformats.org/officeDocument/2006/relationships/image" Target="../media/image62.wmf"/><Relationship Id="rId2" Type="http://schemas.openxmlformats.org/officeDocument/2006/relationships/image" Target="../media/image61.wmf"/><Relationship Id="rId1" Type="http://schemas.openxmlformats.org/officeDocument/2006/relationships/image" Target="../media/image60.wmf"/></Relationships>
</file>

<file path=ppt/drawings/_rels/vmlDrawing13.vml.rels><?xml version="1.0" encoding="UTF-8" standalone="yes"?>
<Relationships xmlns="http://schemas.openxmlformats.org/package/2006/relationships"><Relationship Id="rId3" Type="http://schemas.openxmlformats.org/officeDocument/2006/relationships/image" Target="../media/image62.wmf"/><Relationship Id="rId2" Type="http://schemas.openxmlformats.org/officeDocument/2006/relationships/image" Target="../media/image64.wmf"/><Relationship Id="rId1" Type="http://schemas.openxmlformats.org/officeDocument/2006/relationships/image" Target="../media/image63.wmf"/><Relationship Id="rId6" Type="http://schemas.openxmlformats.org/officeDocument/2006/relationships/image" Target="../media/image66.wmf"/><Relationship Id="rId5" Type="http://schemas.openxmlformats.org/officeDocument/2006/relationships/image" Target="../media/image65.wmf"/><Relationship Id="rId4" Type="http://schemas.openxmlformats.org/officeDocument/2006/relationships/image" Target="../media/image61.wmf"/></Relationships>
</file>

<file path=ppt/drawings/_rels/vmlDrawing14.vml.rels><?xml version="1.0" encoding="UTF-8" standalone="yes"?>
<Relationships xmlns="http://schemas.openxmlformats.org/package/2006/relationships"><Relationship Id="rId3" Type="http://schemas.openxmlformats.org/officeDocument/2006/relationships/image" Target="../media/image69.wmf"/><Relationship Id="rId2" Type="http://schemas.openxmlformats.org/officeDocument/2006/relationships/image" Target="../media/image68.wmf"/><Relationship Id="rId1" Type="http://schemas.openxmlformats.org/officeDocument/2006/relationships/image" Target="../media/image67.wmf"/></Relationships>
</file>

<file path=ppt/drawings/_rels/vmlDrawing15.vml.rels><?xml version="1.0" encoding="UTF-8" standalone="yes"?>
<Relationships xmlns="http://schemas.openxmlformats.org/package/2006/relationships"><Relationship Id="rId3" Type="http://schemas.openxmlformats.org/officeDocument/2006/relationships/image" Target="../media/image72.wmf"/><Relationship Id="rId2" Type="http://schemas.openxmlformats.org/officeDocument/2006/relationships/image" Target="../media/image71.wmf"/><Relationship Id="rId1" Type="http://schemas.openxmlformats.org/officeDocument/2006/relationships/image" Target="../media/image70.wmf"/><Relationship Id="rId4" Type="http://schemas.openxmlformats.org/officeDocument/2006/relationships/image" Target="../media/image73.wmf"/></Relationships>
</file>

<file path=ppt/drawings/_rels/vmlDrawing16.vml.rels><?xml version="1.0" encoding="UTF-8" standalone="yes"?>
<Relationships xmlns="http://schemas.openxmlformats.org/package/2006/relationships"><Relationship Id="rId3" Type="http://schemas.openxmlformats.org/officeDocument/2006/relationships/image" Target="../media/image76.wmf"/><Relationship Id="rId2" Type="http://schemas.openxmlformats.org/officeDocument/2006/relationships/image" Target="../media/image75.wmf"/><Relationship Id="rId1" Type="http://schemas.openxmlformats.org/officeDocument/2006/relationships/image" Target="../media/image74.wmf"/></Relationships>
</file>

<file path=ppt/drawings/_rels/vmlDrawing17.vml.rels><?xml version="1.0" encoding="UTF-8" standalone="yes"?>
<Relationships xmlns="http://schemas.openxmlformats.org/package/2006/relationships"><Relationship Id="rId3" Type="http://schemas.openxmlformats.org/officeDocument/2006/relationships/image" Target="../media/image79.wmf"/><Relationship Id="rId2" Type="http://schemas.openxmlformats.org/officeDocument/2006/relationships/image" Target="../media/image78.png"/><Relationship Id="rId1" Type="http://schemas.openxmlformats.org/officeDocument/2006/relationships/image" Target="../media/image77.wmf"/></Relationships>
</file>

<file path=ppt/ink/ink1.xml><?xml version="1.0" encoding="utf-8"?>
<inkml:ink xmlns:inkml="http://www.w3.org/2003/InkML">
  <inkml:definitions>
    <inkml:context xml:id="ctx0">
      <inkml:inkSource xml:id="inkSrc0">
        <inkml:traceFormat>
          <inkml:channel name="X" type="integer" max="11024" units="cm"/>
          <inkml:channel name="Y" type="integer" max="6196" units="cm"/>
        </inkml:traceFormat>
        <inkml:channelProperties>
          <inkml:channelProperty channel="X" name="resolution" value="400" units="1/cm"/>
          <inkml:channelProperty channel="Y" name="resolution" value="400" units="1/cm"/>
        </inkml:channelProperties>
      </inkml:inkSource>
      <inkml:timestamp xml:id="ts0" timeString="2017-01-03T03:30:13.830"/>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0,'0'0,"0"0,0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inkml:trace>
</inkml:ink>
</file>

<file path=ppt/ink/ink2.xml><?xml version="1.0" encoding="utf-8"?>
<inkml:ink xmlns:inkml="http://www.w3.org/2003/InkML">
  <inkml:definitions>
    <inkml:context xml:id="ctx0">
      <inkml:inkSource xml:id="inkSrc0">
        <inkml:traceFormat>
          <inkml:channel name="X" type="integer" max="11024" units="cm"/>
          <inkml:channel name="Y" type="integer" max="6196" units="cm"/>
        </inkml:traceFormat>
        <inkml:channelProperties>
          <inkml:channelProperty channel="X" name="resolution" value="400" units="1/cm"/>
          <inkml:channelProperty channel="Y" name="resolution" value="400" units="1/cm"/>
        </inkml:channelProperties>
      </inkml:inkSource>
      <inkml:timestamp xml:id="ts0" timeString="2018-01-02T03:30:26.415"/>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0,'0'0,"0"0,0 0,0 0,0 0,0 0,0 0,0 0,0 0,0 0</inkml:trace>
</inkml:ink>
</file>

<file path=ppt/ink/ink3.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traceFormat>
        <inkml:channelProperties>
          <inkml:channelProperty channel="X" name="resolution" value="999.99994" units="1/cm"/>
          <inkml:channelProperty channel="Y" name="resolution" value="999.99994" units="1/cm"/>
          <inkml:channelProperty channel="F" name="resolution" value="0" units="1/dev"/>
        </inkml:channelProperties>
      </inkml:inkSource>
      <inkml:timestamp xml:id="ts0" timeString="2019-11-07T04:21:43.843"/>
    </inkml:context>
    <inkml:brush xml:id="br0">
      <inkml:brushProperty name="width" value="0.05292" units="cm"/>
      <inkml:brushProperty name="height" value="0.05292" units="cm"/>
      <inkml:brushProperty name="color" value="#FF0000"/>
    </inkml:brush>
  </inkml:definitions>
  <inkml:trace contextRef="#ctx0" brushRef="#br0">12860 6431 145,'0'0'113,"0"0"-2,0 0-32,15-30-16,-15 30-16,0 0-6,21-19-10,-21 19-8,29-15-4,-29 15-6,38-13-4,-18 12-5,8 1-2,-1 3-3,2 8-2,-2 12 4,2 5-4,-8 11 4,-4 3-4,-12 5 6,-8 7-5,-5-1 5,-10 1-3,-1-5 0,-7-9 1,-2-6 1,7-10 2,2-5 1,19-19 3,-18 9 0,18-9 0,5-35-1,8 5 1,8-5-1,3-3-1,6-8-4,6-8 5,-5 8-10,3 1 5,-4 4-5,-6 4 4,-5 7-3,-8 6 2,-3 6-5,-8 18-3,0 0 6,-19 3 0,0 20 4,1 10-4,-1 12 2,0 7-3,6 11 6,6 6-5,3-3 6,10-2-3,7-9-1,9-5 2,4-12 1,4-14-2,4-6-7,7-20-7,4 4-21,-8-18-51,4 3-48,-2-2-2,-3-2-1,-10 4 2,-7-6 55</inkml:trace>
  <inkml:trace contextRef="#ctx0" brushRef="#br0" timeOffset="290.0004">12808 7322 384,'0'0'128,"0"0"1,15-26-98,26 9-12,13-1-4,21-3-6,14-3-4,20 0-2,8 4 0,9 3-1,4 0-4,-1 6-12,6 11-74,-17 0-43,-12 2 0,-13 0-4,-12-6-1,-20 2 46</inkml:trace>
</inkml:ink>
</file>

<file path=ppt/ink/ink4.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traceFormat>
        <inkml:channelProperties>
          <inkml:channelProperty channel="X" name="resolution" value="999.99994" units="1/cm"/>
          <inkml:channelProperty channel="Y" name="resolution" value="999.99994" units="1/cm"/>
          <inkml:channelProperty channel="F" name="resolution" value="0" units="1/dev"/>
        </inkml:channelProperties>
      </inkml:inkSource>
      <inkml:timestamp xml:id="ts0" timeString="2019-11-07T04:32:23.164"/>
    </inkml:context>
    <inkml:brush xml:id="br0">
      <inkml:brushProperty name="width" value="0.05292" units="cm"/>
      <inkml:brushProperty name="height" value="0.05292" units="cm"/>
      <inkml:brushProperty name="color" value="#FF0000"/>
    </inkml:brush>
  </inkml:definitions>
  <inkml:trace contextRef="#ctx0" brushRef="#br0">3842 13851 141,'32'-9'64,"-1"-2"-4,-1 2-3,-9-4-6,3 7-5,-24 6-4,30-19-1,-30 19-11,24-16-5,-24 16-10,21-19-8,-21 19-8,22-22 6,-22 22 0,19-11-1,-19 11-2,19-11 1,-19 11-1,0 0-1,26 11 6,-4 0-2,6-4-3,21 6-4,11 6 7,9-1-4,22 1 3,10 1-2,15-3 0,11 2-3,19-4 3,3-1-1,18-4 0,6-1 2,12-7-1,13 0 1,8 0 0,9-2-1,1 0 3,3 1 2,1 5-1,3 5 1,-7 4-2,-3 5 1,-5 1-1,-3 5 0,-7 0-4,0 0 2,-3 0 0,-5-4-2,3-3 0,-1-4 1,8-4 0,-2-6 0,2 3 1,9-8 1,2-4 0,6 0 1,5 1 0,3-3-2,3 0-1,7 1 3,0-4-3,1 1-2,-1-3 1,1 4 0,-9-5 0,-4 5 0,-14-2 2,-11 1-2,-17 1 1,-7 1 0,-26 1 1,-14-1 1,-22 1 0,-16-1-1,-18 2 1,-20-1 1,-17 1 2,-15-2-2,-26 6-8,13-20-11,-13 20-39,-32-17-71,-1 8-9,-10-6 0,-13 2-7,-10-4 1</inkml:trace>
  <inkml:trace contextRef="#ctx0" brushRef="#br0" timeOffset="640.0009">9449 14018 1,'-27'-5'11,"27"5"42,-22 2-26,22-2 7,-26 7 6,26-7 3,-30 11 0,30-11 2,-32 28-2,19-9-7,-4 5-10,-7 4-2,3 5-7,-3 6-2,-6 4 3,-1-4 2,-1 2-2,-6-6-8,3-2 3,-1-8-3,8-5 3,4-7-5,5-6-7,19-7-24,-22 0-51,22 0-26,9-27-2,-1 6-4,9 1-3</inkml:trace>
  <inkml:trace contextRef="#ctx0" brushRef="#br0" timeOffset="860.0012">9140 14228 310,'23'26'100,"-16"-2"2,6 12-87,4 6-8,2 10-3,1 4 5,5 0 0,-1 1 1,-5-6-4,-1-13-6,1-6-29,-2-15-72,-17-17 2,26-10-6,-24-17 1,3-5-5</inkml:trace>
  <inkml:trace contextRef="#ctx0" brushRef="#br0" timeOffset="1270.0018">9232 14312 138,'-26'18'88,"26"-18"-1,-17 23-29,17-23-23,-8 20-4,8-20-6,-3 34-1,6-12-4,3 9-2,2 8-2,3 19 1,-4 11-2,4 18 0,-3 21 0,-3 16 1,-10 12-4,5 12-2,-6 12 3,1 3-2,-7 1-3,9-1 0,-7-12 1,9-7 0,1-12-1,0-9 4,0-12-8,0-10 2,0-14-1,1-11 1,-1-17-1,4-7-1,-8-7-4,4-12 0,-1-12 4,1-21 2,0 24-2,0-24-4,0 0-5,0 0-21,0 0-95,0 0-2,-17-30-6,4-1 1,-6-6 1</inkml:trace>
  <inkml:trace contextRef="#ctx0" brushRef="#br0" timeOffset="1580.0022">8935 16613 372,'11'24'109,"-3"-2"1,5 2-82,0 6-28,3 3 2,3 5 0,2-12 0,1-12-13,10-8-32,-8-17-32,14-10 3,-12-16 15,9-2 27,-9-9 6,4 9 6,-11 13 22,-19 26 32,0 0 34,11 26-2,-16 22-12,-7 8-31,5 9-8,1-4-31,6 1-81,6-22-6,14-10-2,3-34-3,14-20-6</inkml:trace>
  <inkml:trace contextRef="#ctx0" brushRef="#br0" timeOffset="1920.0027">10024 15489 172,'2'-28'103,"-4"-1"7,2 6-31,0 23-26,-6-24-11,6 24-9,0 0-6,-7 41-10,7 0-7,0 15-9,0 10 2,0 18 6,0 3 0,6 8 2,-5 0-2,5-4 1,-4-11-3,4-6 4,-1-17-4,6-14-2,2-9-8,-13-34-34,30 9-80,-11-28-3,0-12-1,-4-14-2,-6-7-1</inkml:trace>
  <inkml:trace contextRef="#ctx0" brushRef="#br0" timeOffset="2070.0029">9964 16015 338,'0'0'118,"0"0"0,0 0-72,41-6-28,-1-18-40,14-13-77,9-2-7,8-4-8,0-1-2,-5 1 1</inkml:trace>
  <inkml:trace contextRef="#ctx0" brushRef="#br0" timeOffset="2230.0031">10525 15799 237,'-6'52'110,"-7"2"5,0 4-31,7 9-24,1-10-19,10 4-15,1-16-8,9-4-9,7-13-19,-1-17-55,9-11-51,7-13-3,-5-13-2,3-13 1,-10-8-3</inkml:trace>
  <inkml:trace contextRef="#ctx0" brushRef="#br0" timeOffset="2370.0033">10661 15710 403,'-30'-37'96,"28"20"-48,2 17-145,2-33-3,17 24-12,-2-3 0,3 9-2</inkml:trace>
  <inkml:trace contextRef="#ctx0" brushRef="#br0" timeOffset="2920.0041">10736 16132 313,'0'0'120,"0"0"-1,0 0-55,7-24-22,16 3-13,-8-9-18,7 1-12,4 5-7,-1 1-2,-1 10 1,-5 11 0,-1 10 1,-1 10 6,-4 5-2,-5 3 4,3 0 0,2-2 1,-2-7 1,-11-17-3,32 11 2,-13-21-2,1-6 3,4-5-1,-1-1 1,-3 0-3,-1 3-2,-19 19 5,30-18-1,-30 18 0,20 16-1,-8 1 2,-1 3 0,8-1 6,-1-2 0,7-4 0,-7-6 0,8-5-1,-1-15 0,-1-2-2,-5-3 1,-3-1-4,-6 0 0,-10 19-2,18-26 1,-18 26 1,0 0 1,17-3 2,-17 3-2,0 0 3,13 18-1,-13-18-72,0 0-56,25 10-1,-25-10-9,1-19 0,-4-3-2</inkml:trace>
</inkml:ink>
</file>

<file path=ppt/ink/ink5.xml><?xml version="1.0" encoding="utf-8"?>
<inkml:ink xmlns:inkml="http://www.w3.org/2003/InkML">
  <inkml:definitions>
    <inkml:context xml:id="ctx0">
      <inkml:inkSource xml:id="inkSrc0">
        <inkml:traceFormat>
          <inkml:channel name="X" type="integer" max="11024" units="cm"/>
          <inkml:channel name="Y" type="integer" max="6196" units="cm"/>
        </inkml:traceFormat>
        <inkml:channelProperties>
          <inkml:channelProperty channel="X" name="resolution" value="400" units="1/cm"/>
          <inkml:channelProperty channel="Y" name="resolution" value="400" units="1/cm"/>
        </inkml:channelProperties>
      </inkml:inkSource>
      <inkml:timestamp xml:id="ts0" timeString="2016-08-02T02:43:15.243"/>
    </inkml:context>
    <inkml:brush xml:id="br0">
      <inkml:brushProperty name="width" value="0.05292" units="cm"/>
      <inkml:brushProperty name="height" value="0.05292" units="cm"/>
      <inkml:brushProperty name="color" value="#FF0000"/>
      <inkml:brushProperty name="fitToCurve" value="1"/>
    </inkml:brush>
    <inkml:context xml:id="ctx1">
      <inkml:inkSource xml:id="inkSrc1">
        <inkml:traceFormat>
          <inkml:channel name="X" type="integer" max="27760" units="cm"/>
          <inkml:channel name="Y" type="integer" max="15694" units="cm"/>
          <inkml:channel name="F" type="integer" max="1023" units="dev"/>
        </inkml:traceFormat>
        <inkml:channelProperties>
          <inkml:channelProperty channel="X" name="resolution" value="999.99994" units="1/cm"/>
          <inkml:channelProperty channel="Y" name="resolution" value="999.99994" units="1/cm"/>
          <inkml:channelProperty channel="F" name="resolution" value="0" units="1/dev"/>
        </inkml:channelProperties>
      </inkml:inkSource>
      <inkml:timestamp xml:id="ts1" timeString="2016-08-02T02:43:21.842"/>
    </inkml:context>
  </inkml:definitions>
  <inkml:trace contextRef="#ctx0" brushRef="#br0">22841 0,'0'0,"0"0,0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0,111 120,-111-120,0 0,0 0,0 0,0 0,0 0,0 0,0 0,0 0,0 0,0 0,0 0,0 0,0 0,0 0,0 0,0 0,0 0,0 0,0 0,0 0,0 0,0 0,0 0,0 0,0 0,0 0,0 0,0 0,0 0,0 0,0 0,0 0,0 0,0 0,0 0,0 0</inkml:trace>
  <inkml:trace contextRef="#ctx1" brushRef="#br0">8 5176 104,'0'0'79,"-11"-12"-20,11 12-12,0 0-9,-3-11-6,3 11-7,0 0-10,0 0-9,0 0-13,0 0-11,0 0-19,0 0-30,0 0-17,14 6-4,-14-6 3,14 11 67</inkml:trace>
</inkml:ink>
</file>

<file path=ppt/ink/ink6.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4-03-07T10:33:36.383"/>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 1806,'19'22'2451,"-5"-5"-3741,1-8-129</inkml:trace>
</inkml:ink>
</file>

<file path=ppt/ink/ink7.xml><?xml version="1.0" encoding="utf-8"?>
<inkml:ink xmlns:inkml="http://www.w3.org/2003/InkML">
  <inkml:definitions>
    <inkml:context xml:id="ctx0">
      <inkml:inkSource xml:id="inkSrc0">
        <inkml:traceFormat>
          <inkml:channel name="X" type="integer" max="11024" units="cm"/>
          <inkml:channel name="Y" type="integer" max="6196" units="cm"/>
        </inkml:traceFormat>
        <inkml:channelProperties>
          <inkml:channelProperty channel="X" name="resolution" value="400" units="1/cm"/>
          <inkml:channelProperty channel="Y" name="resolution" value="400" units="1/cm"/>
        </inkml:channelProperties>
      </inkml:inkSource>
      <inkml:timestamp xml:id="ts0" timeString="2016-08-09T02:33:49.656"/>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21 0,'0'0,"0"0,0 0,0 0,0 0,0 0,-21 338</inkml:trace>
  <inkml:trace contextRef="#ctx0" brushRef="#br0" timeOffset="1342">4986 1767</inkml:trace>
</inkml:ink>
</file>

<file path=ppt/ink/ink8.xml><?xml version="1.0" encoding="utf-8"?>
<inkml:ink xmlns:inkml="http://www.w3.org/2003/InkML">
  <inkml:definitions>
    <inkml:context xml:id="ctx0">
      <inkml:inkSource xml:id="inkSrc0">
        <inkml:traceFormat>
          <inkml:channel name="X" type="integer" max="11024" units="cm"/>
          <inkml:channel name="Y" type="integer" max="6196" units="cm"/>
        </inkml:traceFormat>
        <inkml:channelProperties>
          <inkml:channelProperty channel="X" name="resolution" value="400" units="1/cm"/>
          <inkml:channelProperty channel="Y" name="resolution" value="400" units="1/cm"/>
        </inkml:channelProperties>
      </inkml:inkSource>
      <inkml:timestamp xml:id="ts0" timeString="2017-08-04T03:16:00.310"/>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17805 0,'0'0,"0"0,0 0,0 0,0 0,0 0,0 0,0 0,0 0,0 0,0 0,0 0,0 0,0 0,0 0</inkml:trace>
  <inkml:trace contextRef="#ctx0" brushRef="#br0" timeOffset="2660">0 1639,'0'0</inkml:trace>
</inkml:ink>
</file>

<file path=ppt/ink/ink9.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traceFormat>
        <inkml:channelProperties>
          <inkml:channelProperty channel="X" name="resolution" value="999.99994" units="1/cm"/>
          <inkml:channelProperty channel="Y" name="resolution" value="999.99994" units="1/cm"/>
          <inkml:channelProperty channel="F" name="resolution" value="0" units="1/dev"/>
        </inkml:channelProperties>
      </inkml:inkSource>
      <inkml:timestamp xml:id="ts0" timeString="2016-08-09T02:55:44.457"/>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0 164 96,'0'0'40,"0"0"-10,0 0 11,0 0-12,0 0 13,31-54-9,-26 39-6,-1 2 10,-4 13 5,0 0 5,8-23-26,-4 9-1,-4 14-7,0 0 14,9-11-13,-9 11-1,20 0-16,-3-6-1,-17 6 0,0 0 5,62 36 7,-62-36-19,45 60 7,-45-60-7,30 81 14,-24-17-6,-5 0 3,-5-9-1,-3-7-9,7-48 6,-22 92 8,22-92-9,-21 67 12,21-67 1,0 0 12,0 0-14,0 0 12,0 0-9,-13-83 1,18 32 14,2-3-18,2 3-3,-9 51-5,23-99 5,-11 43-11,1 6 18,1 6-11,-3 12 4,0 16-4,-3-11 5,0 7-7,-2 8 12,-6 12 0,0 0-1,0 0-3,0 0-8,0 0-3,0 0 14,0 0 1,-9 74-7,9-74 1,-2 76-11,3-22 9,3 16-4,0 5 14,7-1-24,2-4 12,1-12-5,6-1-6,-2-1-21,-18-56-95,56 67-3,-56-67-5,61-2 7,-61 2 30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79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337923"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2052" name="Rectangle 4"/>
          <p:cNvSpPr>
            <a:spLocks noGrp="1" noRot="1" noChangeAspect="1" noChangeArrowheads="1" noTextEdit="1"/>
          </p:cNvSpPr>
          <p:nvPr>
            <p:ph type="sldImg" idx="2"/>
          </p:nvPr>
        </p:nvSpPr>
        <p:spPr bwMode="auto">
          <a:xfrm>
            <a:off x="1041400" y="762000"/>
            <a:ext cx="4775200" cy="35814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25" name="Rectangle 5"/>
          <p:cNvSpPr>
            <a:spLocks noGrp="1" noChangeArrowheads="1"/>
          </p:cNvSpPr>
          <p:nvPr>
            <p:ph type="body" sz="quarter" idx="3"/>
          </p:nvPr>
        </p:nvSpPr>
        <p:spPr bwMode="auto">
          <a:xfrm>
            <a:off x="914400" y="4572000"/>
            <a:ext cx="5029200" cy="4343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37926" name="Rectangle 6"/>
          <p:cNvSpPr>
            <a:spLocks noGrp="1" noChangeArrowheads="1"/>
          </p:cNvSpPr>
          <p:nvPr>
            <p:ph type="ftr" sz="quarter" idx="4"/>
          </p:nvPr>
        </p:nvSpPr>
        <p:spPr bwMode="auto">
          <a:xfrm>
            <a:off x="0" y="9144000"/>
            <a:ext cx="2971800" cy="5334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337927" name="Rectangle 7"/>
          <p:cNvSpPr>
            <a:spLocks noGrp="1" noChangeArrowheads="1"/>
          </p:cNvSpPr>
          <p:nvPr>
            <p:ph type="sldNum" sz="quarter" idx="5"/>
          </p:nvPr>
        </p:nvSpPr>
        <p:spPr bwMode="auto">
          <a:xfrm>
            <a:off x="3886200" y="9144000"/>
            <a:ext cx="2971800" cy="5334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5EF38852-3B7A-4D26-8C1A-1F821DEAA20E}" type="slidenum">
              <a:rPr lang="en-US"/>
              <a:pPr>
                <a:defRPr/>
              </a:pPr>
              <a:t>‹#›</a:t>
            </a:fld>
            <a:endParaRPr lang="en-US"/>
          </a:p>
        </p:txBody>
      </p:sp>
    </p:spTree>
    <p:extLst>
      <p:ext uri="{BB962C8B-B14F-4D97-AF65-F5344CB8AC3E}">
        <p14:creationId xmlns:p14="http://schemas.microsoft.com/office/powerpoint/2010/main" val="39111486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a:ln/>
        </p:spPr>
      </p:sp>
      <p:sp>
        <p:nvSpPr>
          <p:cNvPr id="184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IN" smtClean="0"/>
          </a:p>
        </p:txBody>
      </p:sp>
      <p:sp>
        <p:nvSpPr>
          <p:cNvPr id="184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8E0CEC41-7910-412C-A784-AD28155C75B5}" type="slidenum">
              <a:rPr lang="en-US" sz="1200"/>
              <a:pPr eaLnBrk="1" hangingPunct="1"/>
              <a:t>16</a:t>
            </a:fld>
            <a:endParaRPr lang="en-US" sz="1200"/>
          </a:p>
        </p:txBody>
      </p:sp>
    </p:spTree>
    <p:extLst>
      <p:ext uri="{BB962C8B-B14F-4D97-AF65-F5344CB8AC3E}">
        <p14:creationId xmlns:p14="http://schemas.microsoft.com/office/powerpoint/2010/main" val="41201767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IN"/>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C8487CC-2F8E-4ECF-97F1-294BCB6A52F4}" type="slidenum">
              <a:rPr lang="en-US"/>
              <a:pPr>
                <a:defRPr/>
              </a:pPr>
              <a:t>‹#›</a:t>
            </a:fld>
            <a:endParaRPr lang="en-US"/>
          </a:p>
        </p:txBody>
      </p:sp>
    </p:spTree>
    <p:extLst>
      <p:ext uri="{BB962C8B-B14F-4D97-AF65-F5344CB8AC3E}">
        <p14:creationId xmlns:p14="http://schemas.microsoft.com/office/powerpoint/2010/main" val="28657767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230425B-8A4B-4EA9-A0A9-6AA669232BC8}" type="slidenum">
              <a:rPr lang="en-US"/>
              <a:pPr>
                <a:defRPr/>
              </a:pPr>
              <a:t>‹#›</a:t>
            </a:fld>
            <a:endParaRPr lang="en-US"/>
          </a:p>
        </p:txBody>
      </p:sp>
    </p:spTree>
    <p:extLst>
      <p:ext uri="{BB962C8B-B14F-4D97-AF65-F5344CB8AC3E}">
        <p14:creationId xmlns:p14="http://schemas.microsoft.com/office/powerpoint/2010/main" val="1630154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D768D24-912B-47D3-BC75-F393116243C1}" type="slidenum">
              <a:rPr lang="en-US"/>
              <a:pPr>
                <a:defRPr/>
              </a:pPr>
              <a:t>‹#›</a:t>
            </a:fld>
            <a:endParaRPr lang="en-US"/>
          </a:p>
        </p:txBody>
      </p:sp>
    </p:spTree>
    <p:extLst>
      <p:ext uri="{BB962C8B-B14F-4D97-AF65-F5344CB8AC3E}">
        <p14:creationId xmlns:p14="http://schemas.microsoft.com/office/powerpoint/2010/main" val="35051937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39441753-9EF1-449C-A006-227357DE2A16}" type="slidenum">
              <a:rPr lang="en-US"/>
              <a:pPr>
                <a:defRPr/>
              </a:pPr>
              <a:t>‹#›</a:t>
            </a:fld>
            <a:endParaRPr lang="en-US"/>
          </a:p>
        </p:txBody>
      </p:sp>
    </p:spTree>
    <p:extLst>
      <p:ext uri="{BB962C8B-B14F-4D97-AF65-F5344CB8AC3E}">
        <p14:creationId xmlns:p14="http://schemas.microsoft.com/office/powerpoint/2010/main" val="37718249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229A6060-6A52-404C-9897-ECB6C1836B49}" type="slidenum">
              <a:rPr lang="en-US"/>
              <a:pPr>
                <a:defRPr/>
              </a:pPr>
              <a:t>‹#›</a:t>
            </a:fld>
            <a:endParaRPr lang="en-US"/>
          </a:p>
        </p:txBody>
      </p:sp>
    </p:spTree>
    <p:extLst>
      <p:ext uri="{BB962C8B-B14F-4D97-AF65-F5344CB8AC3E}">
        <p14:creationId xmlns:p14="http://schemas.microsoft.com/office/powerpoint/2010/main" val="40973057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AAE876D9-6189-48C0-9C66-19836A200FF9}" type="slidenum">
              <a:rPr lang="en-US"/>
              <a:pPr>
                <a:defRPr/>
              </a:pPr>
              <a:t>‹#›</a:t>
            </a:fld>
            <a:endParaRPr lang="en-US"/>
          </a:p>
        </p:txBody>
      </p:sp>
    </p:spTree>
    <p:extLst>
      <p:ext uri="{BB962C8B-B14F-4D97-AF65-F5344CB8AC3E}">
        <p14:creationId xmlns:p14="http://schemas.microsoft.com/office/powerpoint/2010/main" val="7985528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30CD90CA-D103-4AF7-A73D-BA2D46B6D276}" type="slidenum">
              <a:rPr lang="en-US"/>
              <a:pPr>
                <a:defRPr/>
              </a:pPr>
              <a:t>‹#›</a:t>
            </a:fld>
            <a:endParaRPr lang="en-US"/>
          </a:p>
        </p:txBody>
      </p:sp>
    </p:spTree>
    <p:extLst>
      <p:ext uri="{BB962C8B-B14F-4D97-AF65-F5344CB8AC3E}">
        <p14:creationId xmlns:p14="http://schemas.microsoft.com/office/powerpoint/2010/main" val="6879131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7CC87AE-0705-4B16-8E4F-7E1BD7BF5B8D}" type="slidenum">
              <a:rPr lang="en-US"/>
              <a:pPr>
                <a:defRPr/>
              </a:pPr>
              <a:t>‹#›</a:t>
            </a:fld>
            <a:endParaRPr lang="en-US"/>
          </a:p>
        </p:txBody>
      </p:sp>
    </p:spTree>
    <p:extLst>
      <p:ext uri="{BB962C8B-B14F-4D97-AF65-F5344CB8AC3E}">
        <p14:creationId xmlns:p14="http://schemas.microsoft.com/office/powerpoint/2010/main" val="2730593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IN"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045B332-6CD0-44E1-920B-0853B693E3DC}" type="slidenum">
              <a:rPr lang="en-US"/>
              <a:pPr>
                <a:defRPr/>
              </a:pPr>
              <a:t>‹#›</a:t>
            </a:fld>
            <a:endParaRPr lang="en-US"/>
          </a:p>
        </p:txBody>
      </p:sp>
    </p:spTree>
    <p:extLst>
      <p:ext uri="{BB962C8B-B14F-4D97-AF65-F5344CB8AC3E}">
        <p14:creationId xmlns:p14="http://schemas.microsoft.com/office/powerpoint/2010/main" val="15246447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CC2BD99-C18D-4306-92F8-0412699D48A0}" type="slidenum">
              <a:rPr lang="en-US"/>
              <a:pPr>
                <a:defRPr/>
              </a:pPr>
              <a:t>‹#›</a:t>
            </a:fld>
            <a:endParaRPr lang="en-US"/>
          </a:p>
        </p:txBody>
      </p:sp>
    </p:spTree>
    <p:extLst>
      <p:ext uri="{BB962C8B-B14F-4D97-AF65-F5344CB8AC3E}">
        <p14:creationId xmlns:p14="http://schemas.microsoft.com/office/powerpoint/2010/main" val="22977918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F9EFCBA-73F1-4A71-9E00-B35AD3383BEE}" type="slidenum">
              <a:rPr lang="en-US"/>
              <a:pPr>
                <a:defRPr/>
              </a:pPr>
              <a:t>‹#›</a:t>
            </a:fld>
            <a:endParaRPr lang="en-US"/>
          </a:p>
        </p:txBody>
      </p:sp>
    </p:spTree>
    <p:extLst>
      <p:ext uri="{BB962C8B-B14F-4D97-AF65-F5344CB8AC3E}">
        <p14:creationId xmlns:p14="http://schemas.microsoft.com/office/powerpoint/2010/main" val="25463398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IN"/>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lipArt Placeholder 3"/>
          <p:cNvSpPr>
            <a:spLocks noGrp="1"/>
          </p:cNvSpPr>
          <p:nvPr>
            <p:ph type="clipArt" sz="half" idx="2"/>
          </p:nvPr>
        </p:nvSpPr>
        <p:spPr>
          <a:xfrm>
            <a:off x="4648200" y="1981200"/>
            <a:ext cx="3810000" cy="4114800"/>
          </a:xfrm>
        </p:spPr>
        <p:txBody>
          <a:bodyPr/>
          <a:lstStyle/>
          <a:p>
            <a:pPr lvl="0"/>
            <a:endParaRPr lang="en-IN" noProof="0" smtClean="0"/>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EAB0AD5-5450-42DB-8838-6A4079E6FA48}" type="slidenum">
              <a:rPr lang="en-US"/>
              <a:pPr>
                <a:defRPr/>
              </a:pPr>
              <a:t>‹#›</a:t>
            </a:fld>
            <a:endParaRPr lang="en-US"/>
          </a:p>
        </p:txBody>
      </p:sp>
    </p:spTree>
    <p:extLst>
      <p:ext uri="{BB962C8B-B14F-4D97-AF65-F5344CB8AC3E}">
        <p14:creationId xmlns:p14="http://schemas.microsoft.com/office/powerpoint/2010/main" val="36266527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685800" y="609600"/>
            <a:ext cx="7772400" cy="1143000"/>
          </a:xfrm>
        </p:spPr>
        <p:txBody>
          <a:bodyPr/>
          <a:lstStyle/>
          <a:p>
            <a:r>
              <a:rPr lang="en-US" smtClean="0"/>
              <a:t>Click to edit Master title style</a:t>
            </a:r>
            <a:endParaRPr lang="en-IN"/>
          </a:p>
        </p:txBody>
      </p:sp>
      <p:sp>
        <p:nvSpPr>
          <p:cNvPr id="3" name="Content Placeholder 2"/>
          <p:cNvSpPr>
            <a:spLocks noGrp="1"/>
          </p:cNvSpPr>
          <p:nvPr>
            <p:ph sz="quarter" idx="1"/>
          </p:nvPr>
        </p:nvSpPr>
        <p:spPr>
          <a:xfrm>
            <a:off x="6858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quarter" idx="2"/>
          </p:nvPr>
        </p:nvSpPr>
        <p:spPr>
          <a:xfrm>
            <a:off x="46482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Content Placeholder 4"/>
          <p:cNvSpPr>
            <a:spLocks noGrp="1"/>
          </p:cNvSpPr>
          <p:nvPr>
            <p:ph sz="quarter" idx="3"/>
          </p:nvPr>
        </p:nvSpPr>
        <p:spPr>
          <a:xfrm>
            <a:off x="685800" y="41148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Content Placeholder 5"/>
          <p:cNvSpPr>
            <a:spLocks noGrp="1"/>
          </p:cNvSpPr>
          <p:nvPr>
            <p:ph sz="quarter" idx="4"/>
          </p:nvPr>
        </p:nvSpPr>
        <p:spPr>
          <a:xfrm>
            <a:off x="4648200" y="41148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6F4EDF74-E3F6-4067-851F-73028FC66C0E}" type="slidenum">
              <a:rPr lang="en-US"/>
              <a:pPr>
                <a:defRPr/>
              </a:pPr>
              <a:t>‹#›</a:t>
            </a:fld>
            <a:endParaRPr lang="en-US"/>
          </a:p>
        </p:txBody>
      </p:sp>
    </p:spTree>
    <p:extLst>
      <p:ext uri="{BB962C8B-B14F-4D97-AF65-F5344CB8AC3E}">
        <p14:creationId xmlns:p14="http://schemas.microsoft.com/office/powerpoint/2010/main" val="26121756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IN"/>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quarter" idx="2"/>
          </p:nvPr>
        </p:nvSpPr>
        <p:spPr>
          <a:xfrm>
            <a:off x="46482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Content Placeholder 4"/>
          <p:cNvSpPr>
            <a:spLocks noGrp="1"/>
          </p:cNvSpPr>
          <p:nvPr>
            <p:ph sz="quarter" idx="3"/>
          </p:nvPr>
        </p:nvSpPr>
        <p:spPr>
          <a:xfrm>
            <a:off x="4648200" y="41148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Rectangle 4"/>
          <p:cNvSpPr>
            <a:spLocks noGrp="1" noChangeArrowheads="1"/>
          </p:cNvSpPr>
          <p:nvPr>
            <p:ph type="dt" sz="half" idx="10"/>
          </p:nvPr>
        </p:nvSpPr>
        <p:spPr>
          <a:ln/>
        </p:spPr>
        <p:txBody>
          <a:bodyPr/>
          <a:lstStyle>
            <a:lvl1pPr>
              <a:defRPr/>
            </a:lvl1pPr>
          </a:lstStyle>
          <a:p>
            <a:pPr>
              <a:defRPr/>
            </a:pPr>
            <a:endParaRPr lang="en-US"/>
          </a:p>
        </p:txBody>
      </p:sp>
      <p:sp>
        <p:nvSpPr>
          <p:cNvPr id="7" name="Rectangle 5"/>
          <p:cNvSpPr>
            <a:spLocks noGrp="1" noChangeArrowheads="1"/>
          </p:cNvSpPr>
          <p:nvPr>
            <p:ph type="ftr" sz="quarter" idx="11"/>
          </p:nvPr>
        </p:nvSpPr>
        <p:spPr>
          <a:ln/>
        </p:spPr>
        <p:txBody>
          <a:bodyPr/>
          <a:lstStyle>
            <a:lvl1pPr>
              <a:defRPr/>
            </a:lvl1pPr>
          </a:lstStyle>
          <a:p>
            <a:pPr>
              <a:defRPr/>
            </a:pPr>
            <a:endParaRPr lang="en-US"/>
          </a:p>
        </p:txBody>
      </p:sp>
      <p:sp>
        <p:nvSpPr>
          <p:cNvPr id="8" name="Rectangle 6"/>
          <p:cNvSpPr>
            <a:spLocks noGrp="1" noChangeArrowheads="1"/>
          </p:cNvSpPr>
          <p:nvPr>
            <p:ph type="sldNum" sz="quarter" idx="12"/>
          </p:nvPr>
        </p:nvSpPr>
        <p:spPr>
          <a:ln/>
        </p:spPr>
        <p:txBody>
          <a:bodyPr/>
          <a:lstStyle>
            <a:lvl1pPr>
              <a:defRPr/>
            </a:lvl1pPr>
          </a:lstStyle>
          <a:p>
            <a:pPr>
              <a:defRPr/>
            </a:pPr>
            <a:fld id="{1AC7ED15-6AAF-4D42-B3B9-9A6006BA08F8}" type="slidenum">
              <a:rPr lang="en-US"/>
              <a:pPr>
                <a:defRPr/>
              </a:pPr>
              <a:t>‹#›</a:t>
            </a:fld>
            <a:endParaRPr lang="en-US"/>
          </a:p>
        </p:txBody>
      </p:sp>
    </p:spTree>
    <p:extLst>
      <p:ext uri="{BB962C8B-B14F-4D97-AF65-F5344CB8AC3E}">
        <p14:creationId xmlns:p14="http://schemas.microsoft.com/office/powerpoint/2010/main" val="26748320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BEE1D54E-B5FE-4251-8C30-CD1C035DBBF4}" type="slidenum">
              <a:rPr lang="en-US"/>
              <a:pPr>
                <a:defRPr/>
              </a:pPr>
              <a:t>‹#›</a:t>
            </a:fld>
            <a:endParaRPr lang="en-US"/>
          </a:p>
        </p:txBody>
      </p:sp>
    </p:spTree>
    <p:extLst>
      <p:ext uri="{BB962C8B-B14F-4D97-AF65-F5344CB8AC3E}">
        <p14:creationId xmlns:p14="http://schemas.microsoft.com/office/powerpoint/2010/main" val="38005234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A441793F-0DAA-4CF9-A0DE-C1B008704330}"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audio" Target="../media/audio1.wav"/><Relationship Id="rId1" Type="http://schemas.openxmlformats.org/officeDocument/2006/relationships/slideLayout" Target="../slideLayouts/slideLayout1.xml"/><Relationship Id="rId6" Type="http://schemas.openxmlformats.org/officeDocument/2006/relationships/customXml" Target="../ink/ink2.xml"/><Relationship Id="rId5" Type="http://schemas.openxmlformats.org/officeDocument/2006/relationships/image" Target="../media/image2.emf"/><Relationship Id="rId4" Type="http://schemas.openxmlformats.org/officeDocument/2006/relationships/customXml" Target="../ink/ink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8" Type="http://schemas.openxmlformats.org/officeDocument/2006/relationships/image" Target="../media/image8.wmf"/><Relationship Id="rId3" Type="http://schemas.openxmlformats.org/officeDocument/2006/relationships/oleObject" Target="../embeddings/oleObject1.bin"/><Relationship Id="rId7"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7.wmf"/><Relationship Id="rId5" Type="http://schemas.openxmlformats.org/officeDocument/2006/relationships/oleObject" Target="../embeddings/oleObject2.bin"/><Relationship Id="rId10" Type="http://schemas.openxmlformats.org/officeDocument/2006/relationships/image" Target="../media/image9.png"/><Relationship Id="rId4" Type="http://schemas.openxmlformats.org/officeDocument/2006/relationships/image" Target="../media/image6.wmf"/><Relationship Id="rId9" Type="http://schemas.openxmlformats.org/officeDocument/2006/relationships/image" Target="../media/image2.png"/></Relationships>
</file>

<file path=ppt/slides/_rels/slide5.xml.rels><?xml version="1.0" encoding="UTF-8" standalone="yes"?>
<Relationships xmlns="http://schemas.openxmlformats.org/package/2006/relationships"><Relationship Id="rId8" Type="http://schemas.openxmlformats.org/officeDocument/2006/relationships/image" Target="../media/image11.wmf"/><Relationship Id="rId3" Type="http://schemas.openxmlformats.org/officeDocument/2006/relationships/oleObject" Target="../embeddings/oleObject4.bin"/><Relationship Id="rId7"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10.wmf"/><Relationship Id="rId5" Type="http://schemas.openxmlformats.org/officeDocument/2006/relationships/oleObject" Target="../embeddings/oleObject5.bin"/><Relationship Id="rId4" Type="http://schemas.openxmlformats.org/officeDocument/2006/relationships/image" Target="../media/image6.wmf"/><Relationship Id="rId9" Type="http://schemas.openxmlformats.org/officeDocument/2006/relationships/image" Target="../media/image2.png"/></Relationships>
</file>

<file path=ppt/slides/_rels/slide6.xml.rels><?xml version="1.0" encoding="UTF-8" standalone="yes"?>
<Relationships xmlns="http://schemas.openxmlformats.org/package/2006/relationships"><Relationship Id="rId8" Type="http://schemas.openxmlformats.org/officeDocument/2006/relationships/image" Target="../media/image14.wmf"/><Relationship Id="rId13" Type="http://schemas.openxmlformats.org/officeDocument/2006/relationships/image" Target="../media/image16.wmf"/><Relationship Id="rId3" Type="http://schemas.openxmlformats.org/officeDocument/2006/relationships/oleObject" Target="../embeddings/oleObject7.bin"/><Relationship Id="rId7" Type="http://schemas.openxmlformats.org/officeDocument/2006/relationships/oleObject" Target="../embeddings/oleObject9.bin"/><Relationship Id="rId12" Type="http://schemas.openxmlformats.org/officeDocument/2006/relationships/oleObject" Target="../embeddings/oleObject11.bin"/><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13.wmf"/><Relationship Id="rId11" Type="http://schemas.openxmlformats.org/officeDocument/2006/relationships/image" Target="../media/image2.png"/><Relationship Id="rId5" Type="http://schemas.openxmlformats.org/officeDocument/2006/relationships/oleObject" Target="../embeddings/oleObject8.bin"/><Relationship Id="rId15" Type="http://schemas.openxmlformats.org/officeDocument/2006/relationships/image" Target="../media/image17.emf"/><Relationship Id="rId10" Type="http://schemas.openxmlformats.org/officeDocument/2006/relationships/image" Target="../media/image15.wmf"/><Relationship Id="rId4" Type="http://schemas.openxmlformats.org/officeDocument/2006/relationships/image" Target="../media/image12.wmf"/><Relationship Id="rId9" Type="http://schemas.openxmlformats.org/officeDocument/2006/relationships/oleObject" Target="../embeddings/oleObject10.bin"/><Relationship Id="rId14" Type="http://schemas.openxmlformats.org/officeDocument/2006/relationships/customXml" Target="../ink/ink3.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oleObject" Target="../embeddings/oleObject14.bin"/><Relationship Id="rId3" Type="http://schemas.openxmlformats.org/officeDocument/2006/relationships/image" Target="../media/image18.png"/><Relationship Id="rId7" Type="http://schemas.openxmlformats.org/officeDocument/2006/relationships/image" Target="../media/image20.wmf"/><Relationship Id="rId12" Type="http://schemas.openxmlformats.org/officeDocument/2006/relationships/image" Target="../media/image22.emf"/><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oleObject" Target="../embeddings/oleObject13.bin"/><Relationship Id="rId11" Type="http://schemas.openxmlformats.org/officeDocument/2006/relationships/customXml" Target="../ink/ink4.xml"/><Relationship Id="rId5" Type="http://schemas.openxmlformats.org/officeDocument/2006/relationships/image" Target="../media/image19.wmf"/><Relationship Id="rId10" Type="http://schemas.openxmlformats.org/officeDocument/2006/relationships/image" Target="../media/image2.png"/><Relationship Id="rId4" Type="http://schemas.openxmlformats.org/officeDocument/2006/relationships/oleObject" Target="../embeddings/oleObject12.bin"/><Relationship Id="rId9" Type="http://schemas.openxmlformats.org/officeDocument/2006/relationships/image" Target="../media/image21.wmf"/></Relationships>
</file>

<file path=ppt/slides/_rels/slide9.xml.rels><?xml version="1.0" encoding="UTF-8" standalone="yes"?>
<Relationships xmlns="http://schemas.openxmlformats.org/package/2006/relationships"><Relationship Id="rId8" Type="http://schemas.openxmlformats.org/officeDocument/2006/relationships/image" Target="../media/image25.wmf"/><Relationship Id="rId3" Type="http://schemas.openxmlformats.org/officeDocument/2006/relationships/oleObject" Target="../embeddings/oleObject15.bin"/><Relationship Id="rId7" Type="http://schemas.openxmlformats.org/officeDocument/2006/relationships/oleObject" Target="../embeddings/oleObject17.bin"/><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image" Target="../media/image24.wmf"/><Relationship Id="rId5" Type="http://schemas.openxmlformats.org/officeDocument/2006/relationships/oleObject" Target="../embeddings/oleObject16.bin"/><Relationship Id="rId10" Type="http://schemas.openxmlformats.org/officeDocument/2006/relationships/image" Target="../media/image26.png"/><Relationship Id="rId4" Type="http://schemas.openxmlformats.org/officeDocument/2006/relationships/image" Target="../media/image23.wmf"/><Relationship Id="rId9"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Layout" Target="../slideLayouts/slideLayout2.xml"/><Relationship Id="rId1" Type="http://schemas.openxmlformats.org/officeDocument/2006/relationships/vmlDrawing" Target="../drawings/vmlDrawing6.vml"/><Relationship Id="rId5" Type="http://schemas.openxmlformats.org/officeDocument/2006/relationships/image" Target="../media/image2.png"/><Relationship Id="rId4" Type="http://schemas.openxmlformats.org/officeDocument/2006/relationships/image" Target="../media/image25.wmf"/></Relationships>
</file>

<file path=ppt/slides/_rels/slide11.xml.rels><?xml version="1.0" encoding="UTF-8" standalone="yes"?>
<Relationships xmlns="http://schemas.openxmlformats.org/package/2006/relationships"><Relationship Id="rId3" Type="http://schemas.openxmlformats.org/officeDocument/2006/relationships/customXml" Target="../ink/ink5.xml"/><Relationship Id="rId2" Type="http://schemas.openxmlformats.org/officeDocument/2006/relationships/image" Target="../media/image27.jpeg"/><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image" Target="../media/image2.png"/><Relationship Id="rId4" Type="http://schemas.openxmlformats.org/officeDocument/2006/relationships/image" Target="../media/image23.emf"/></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audio" Target="../media/audio1.wav"/><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8" Type="http://schemas.openxmlformats.org/officeDocument/2006/relationships/image" Target="../media/image32.wmf"/><Relationship Id="rId3" Type="http://schemas.openxmlformats.org/officeDocument/2006/relationships/audio" Target="../media/audio1.wav"/><Relationship Id="rId7" Type="http://schemas.openxmlformats.org/officeDocument/2006/relationships/oleObject" Target="../embeddings/oleObject20.bin"/><Relationship Id="rId2" Type="http://schemas.openxmlformats.org/officeDocument/2006/relationships/slideLayout" Target="../slideLayouts/slideLayout7.xml"/><Relationship Id="rId1" Type="http://schemas.openxmlformats.org/officeDocument/2006/relationships/vmlDrawing" Target="../drawings/vmlDrawing7.vml"/><Relationship Id="rId6" Type="http://schemas.openxmlformats.org/officeDocument/2006/relationships/image" Target="../media/image31.wmf"/><Relationship Id="rId5" Type="http://schemas.openxmlformats.org/officeDocument/2006/relationships/oleObject" Target="../embeddings/oleObject19.bin"/><Relationship Id="rId10" Type="http://schemas.openxmlformats.org/officeDocument/2006/relationships/image" Target="../media/image34.png"/><Relationship Id="rId4" Type="http://schemas.openxmlformats.org/officeDocument/2006/relationships/image" Target="../media/image33.png"/><Relationship Id="rId9" Type="http://schemas.openxmlformats.org/officeDocument/2006/relationships/image" Target="../media/image2.png"/></Relationships>
</file>

<file path=ppt/slides/_rels/slide15.xml.rels><?xml version="1.0" encoding="UTF-8" standalone="yes"?>
<Relationships xmlns="http://schemas.openxmlformats.org/package/2006/relationships"><Relationship Id="rId8" Type="http://schemas.openxmlformats.org/officeDocument/2006/relationships/image" Target="../media/image37.wmf"/><Relationship Id="rId13" Type="http://schemas.openxmlformats.org/officeDocument/2006/relationships/image" Target="../media/image2.png"/><Relationship Id="rId3" Type="http://schemas.openxmlformats.org/officeDocument/2006/relationships/oleObject" Target="../embeddings/oleObject21.bin"/><Relationship Id="rId7" Type="http://schemas.openxmlformats.org/officeDocument/2006/relationships/oleObject" Target="../embeddings/oleObject23.bin"/><Relationship Id="rId12" Type="http://schemas.openxmlformats.org/officeDocument/2006/relationships/image" Target="../media/image138.emf"/><Relationship Id="rId2" Type="http://schemas.openxmlformats.org/officeDocument/2006/relationships/slideLayout" Target="../slideLayouts/slideLayout6.xml"/><Relationship Id="rId1" Type="http://schemas.openxmlformats.org/officeDocument/2006/relationships/vmlDrawing" Target="../drawings/vmlDrawing8.vml"/><Relationship Id="rId6" Type="http://schemas.openxmlformats.org/officeDocument/2006/relationships/image" Target="../media/image36.wmf"/><Relationship Id="rId11" Type="http://schemas.openxmlformats.org/officeDocument/2006/relationships/customXml" Target="../ink/ink6.xml"/><Relationship Id="rId5" Type="http://schemas.openxmlformats.org/officeDocument/2006/relationships/oleObject" Target="../embeddings/oleObject22.bin"/><Relationship Id="rId10" Type="http://schemas.openxmlformats.org/officeDocument/2006/relationships/image" Target="../media/image38.wmf"/><Relationship Id="rId4" Type="http://schemas.openxmlformats.org/officeDocument/2006/relationships/image" Target="../media/image35.wmf"/><Relationship Id="rId9" Type="http://schemas.openxmlformats.org/officeDocument/2006/relationships/oleObject" Target="../embeddings/oleObject24.bin"/><Relationship Id="rId14" Type="http://schemas.openxmlformats.org/officeDocument/2006/relationships/image" Target="../media/image39.jpeg"/></Relationships>
</file>

<file path=ppt/slides/_rels/slide1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41.jpeg"/></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45.jpeg"/></Relationships>
</file>

<file path=ppt/slides/_rels/slide22.xml.rels><?xml version="1.0" encoding="UTF-8" standalone="yes"?>
<Relationships xmlns="http://schemas.openxmlformats.org/package/2006/relationships"><Relationship Id="rId8" Type="http://schemas.openxmlformats.org/officeDocument/2006/relationships/image" Target="../media/image47.wmf"/><Relationship Id="rId3" Type="http://schemas.openxmlformats.org/officeDocument/2006/relationships/oleObject" Target="../embeddings/oleObject25.bin"/><Relationship Id="rId7" Type="http://schemas.openxmlformats.org/officeDocument/2006/relationships/oleObject" Target="../embeddings/oleObject27.bin"/><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image" Target="../media/image46.wmf"/><Relationship Id="rId11" Type="http://schemas.openxmlformats.org/officeDocument/2006/relationships/image" Target="../media/image2.png"/><Relationship Id="rId5" Type="http://schemas.openxmlformats.org/officeDocument/2006/relationships/oleObject" Target="../embeddings/oleObject26.bin"/><Relationship Id="rId10" Type="http://schemas.openxmlformats.org/officeDocument/2006/relationships/image" Target="../media/image48.wmf"/><Relationship Id="rId4" Type="http://schemas.openxmlformats.org/officeDocument/2006/relationships/image" Target="../media/image6.wmf"/><Relationship Id="rId9" Type="http://schemas.openxmlformats.org/officeDocument/2006/relationships/oleObject" Target="../embeddings/oleObject28.bin"/></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image" Target="../media/image53.wmf"/><Relationship Id="rId3" Type="http://schemas.openxmlformats.org/officeDocument/2006/relationships/oleObject" Target="../embeddings/oleObject29.bin"/><Relationship Id="rId7" Type="http://schemas.openxmlformats.org/officeDocument/2006/relationships/oleObject" Target="../embeddings/oleObject31.bin"/><Relationship Id="rId2" Type="http://schemas.openxmlformats.org/officeDocument/2006/relationships/slideLayout" Target="../slideLayouts/slideLayout7.xml"/><Relationship Id="rId1" Type="http://schemas.openxmlformats.org/officeDocument/2006/relationships/vmlDrawing" Target="../drawings/vmlDrawing10.vml"/><Relationship Id="rId6" Type="http://schemas.openxmlformats.org/officeDocument/2006/relationships/image" Target="../media/image52.wmf"/><Relationship Id="rId11" Type="http://schemas.openxmlformats.org/officeDocument/2006/relationships/image" Target="../media/image2.png"/><Relationship Id="rId5" Type="http://schemas.openxmlformats.org/officeDocument/2006/relationships/oleObject" Target="../embeddings/oleObject30.bin"/><Relationship Id="rId10" Type="http://schemas.openxmlformats.org/officeDocument/2006/relationships/image" Target="../media/image54.wmf"/><Relationship Id="rId4" Type="http://schemas.openxmlformats.org/officeDocument/2006/relationships/image" Target="../media/image51.wmf"/><Relationship Id="rId9" Type="http://schemas.openxmlformats.org/officeDocument/2006/relationships/oleObject" Target="../embeddings/oleObject32.bin"/></Relationships>
</file>

<file path=ppt/slides/_rels/slide26.xml.rels><?xml version="1.0" encoding="UTF-8" standalone="yes"?>
<Relationships xmlns="http://schemas.openxmlformats.org/package/2006/relationships"><Relationship Id="rId8" Type="http://schemas.openxmlformats.org/officeDocument/2006/relationships/image" Target="../media/image57.wmf"/><Relationship Id="rId13" Type="http://schemas.openxmlformats.org/officeDocument/2006/relationships/image" Target="../media/image2.png"/><Relationship Id="rId3" Type="http://schemas.openxmlformats.org/officeDocument/2006/relationships/oleObject" Target="../embeddings/oleObject33.bin"/><Relationship Id="rId7" Type="http://schemas.openxmlformats.org/officeDocument/2006/relationships/oleObject" Target="../embeddings/oleObject35.bin"/><Relationship Id="rId12" Type="http://schemas.openxmlformats.org/officeDocument/2006/relationships/image" Target="../media/image59.wmf"/><Relationship Id="rId2" Type="http://schemas.openxmlformats.org/officeDocument/2006/relationships/slideLayout" Target="../slideLayouts/slideLayout7.xml"/><Relationship Id="rId1" Type="http://schemas.openxmlformats.org/officeDocument/2006/relationships/vmlDrawing" Target="../drawings/vmlDrawing11.vml"/><Relationship Id="rId6" Type="http://schemas.openxmlformats.org/officeDocument/2006/relationships/image" Target="../media/image56.wmf"/><Relationship Id="rId11" Type="http://schemas.openxmlformats.org/officeDocument/2006/relationships/oleObject" Target="../embeddings/oleObject37.bin"/><Relationship Id="rId5" Type="http://schemas.openxmlformats.org/officeDocument/2006/relationships/oleObject" Target="../embeddings/oleObject34.bin"/><Relationship Id="rId10" Type="http://schemas.openxmlformats.org/officeDocument/2006/relationships/image" Target="../media/image58.wmf"/><Relationship Id="rId4" Type="http://schemas.openxmlformats.org/officeDocument/2006/relationships/image" Target="../media/image55.wmf"/><Relationship Id="rId9" Type="http://schemas.openxmlformats.org/officeDocument/2006/relationships/oleObject" Target="../embeddings/oleObject36.bin"/></Relationships>
</file>

<file path=ppt/slides/_rels/slide27.xml.rels><?xml version="1.0" encoding="UTF-8" standalone="yes"?>
<Relationships xmlns="http://schemas.openxmlformats.org/package/2006/relationships"><Relationship Id="rId8" Type="http://schemas.openxmlformats.org/officeDocument/2006/relationships/image" Target="../media/image62.wmf"/><Relationship Id="rId3" Type="http://schemas.openxmlformats.org/officeDocument/2006/relationships/oleObject" Target="../embeddings/oleObject38.bin"/><Relationship Id="rId7" Type="http://schemas.openxmlformats.org/officeDocument/2006/relationships/oleObject" Target="../embeddings/oleObject40.bin"/><Relationship Id="rId2" Type="http://schemas.openxmlformats.org/officeDocument/2006/relationships/slideLayout" Target="../slideLayouts/slideLayout7.xml"/><Relationship Id="rId1" Type="http://schemas.openxmlformats.org/officeDocument/2006/relationships/vmlDrawing" Target="../drawings/vmlDrawing12.vml"/><Relationship Id="rId6" Type="http://schemas.openxmlformats.org/officeDocument/2006/relationships/image" Target="../media/image61.wmf"/><Relationship Id="rId5" Type="http://schemas.openxmlformats.org/officeDocument/2006/relationships/oleObject" Target="../embeddings/oleObject39.bin"/><Relationship Id="rId4" Type="http://schemas.openxmlformats.org/officeDocument/2006/relationships/image" Target="../media/image60.wmf"/><Relationship Id="rId9" Type="http://schemas.openxmlformats.org/officeDocument/2006/relationships/image" Target="../media/image2.png"/></Relationships>
</file>

<file path=ppt/slides/_rels/slide28.xml.rels><?xml version="1.0" encoding="UTF-8" standalone="yes"?>
<Relationships xmlns="http://schemas.openxmlformats.org/package/2006/relationships"><Relationship Id="rId8" Type="http://schemas.openxmlformats.org/officeDocument/2006/relationships/image" Target="../media/image62.wmf"/><Relationship Id="rId13" Type="http://schemas.openxmlformats.org/officeDocument/2006/relationships/image" Target="../media/image65.wmf"/><Relationship Id="rId3" Type="http://schemas.openxmlformats.org/officeDocument/2006/relationships/oleObject" Target="../embeddings/oleObject41.bin"/><Relationship Id="rId7" Type="http://schemas.openxmlformats.org/officeDocument/2006/relationships/oleObject" Target="../embeddings/oleObject43.bin"/><Relationship Id="rId12" Type="http://schemas.openxmlformats.org/officeDocument/2006/relationships/oleObject" Target="../embeddings/oleObject45.bin"/><Relationship Id="rId2" Type="http://schemas.openxmlformats.org/officeDocument/2006/relationships/slideLayout" Target="../slideLayouts/slideLayout7.xml"/><Relationship Id="rId1" Type="http://schemas.openxmlformats.org/officeDocument/2006/relationships/vmlDrawing" Target="../drawings/vmlDrawing13.vml"/><Relationship Id="rId6" Type="http://schemas.openxmlformats.org/officeDocument/2006/relationships/image" Target="../media/image64.wmf"/><Relationship Id="rId11" Type="http://schemas.openxmlformats.org/officeDocument/2006/relationships/image" Target="../media/image2.png"/><Relationship Id="rId5" Type="http://schemas.openxmlformats.org/officeDocument/2006/relationships/oleObject" Target="../embeddings/oleObject42.bin"/><Relationship Id="rId15" Type="http://schemas.openxmlformats.org/officeDocument/2006/relationships/image" Target="../media/image66.wmf"/><Relationship Id="rId10" Type="http://schemas.openxmlformats.org/officeDocument/2006/relationships/image" Target="../media/image61.wmf"/><Relationship Id="rId4" Type="http://schemas.openxmlformats.org/officeDocument/2006/relationships/image" Target="../media/image63.wmf"/><Relationship Id="rId9" Type="http://schemas.openxmlformats.org/officeDocument/2006/relationships/oleObject" Target="../embeddings/oleObject44.bin"/><Relationship Id="rId14" Type="http://schemas.openxmlformats.org/officeDocument/2006/relationships/oleObject" Target="../embeddings/oleObject46.bin"/></Relationships>
</file>

<file path=ppt/slides/_rels/slide29.xml.rels><?xml version="1.0" encoding="UTF-8" standalone="yes"?>
<Relationships xmlns="http://schemas.openxmlformats.org/package/2006/relationships"><Relationship Id="rId8" Type="http://schemas.openxmlformats.org/officeDocument/2006/relationships/image" Target="../media/image69.wmf"/><Relationship Id="rId3" Type="http://schemas.openxmlformats.org/officeDocument/2006/relationships/oleObject" Target="../embeddings/oleObject47.bin"/><Relationship Id="rId7" Type="http://schemas.openxmlformats.org/officeDocument/2006/relationships/oleObject" Target="../embeddings/oleObject49.bin"/><Relationship Id="rId2" Type="http://schemas.openxmlformats.org/officeDocument/2006/relationships/slideLayout" Target="../slideLayouts/slideLayout7.xml"/><Relationship Id="rId1" Type="http://schemas.openxmlformats.org/officeDocument/2006/relationships/vmlDrawing" Target="../drawings/vmlDrawing14.vml"/><Relationship Id="rId6" Type="http://schemas.openxmlformats.org/officeDocument/2006/relationships/image" Target="../media/image68.wmf"/><Relationship Id="rId11" Type="http://schemas.openxmlformats.org/officeDocument/2006/relationships/image" Target="../media/image2.png"/><Relationship Id="rId5" Type="http://schemas.openxmlformats.org/officeDocument/2006/relationships/oleObject" Target="../embeddings/oleObject48.bin"/><Relationship Id="rId10" Type="http://schemas.openxmlformats.org/officeDocument/2006/relationships/image" Target="../media/image66.emf"/><Relationship Id="rId4" Type="http://schemas.openxmlformats.org/officeDocument/2006/relationships/image" Target="../media/image67.wmf"/><Relationship Id="rId9" Type="http://schemas.openxmlformats.org/officeDocument/2006/relationships/customXml" Target="../ink/ink7.xml"/></Relationships>
</file>

<file path=ppt/slides/_rels/slide30.xml.rels><?xml version="1.0" encoding="UTF-8" standalone="yes"?>
<Relationships xmlns="http://schemas.openxmlformats.org/package/2006/relationships"><Relationship Id="rId8" Type="http://schemas.openxmlformats.org/officeDocument/2006/relationships/image" Target="../media/image72.wmf"/><Relationship Id="rId13" Type="http://schemas.openxmlformats.org/officeDocument/2006/relationships/image" Target="../media/image2.png"/><Relationship Id="rId3" Type="http://schemas.openxmlformats.org/officeDocument/2006/relationships/oleObject" Target="../embeddings/oleObject50.bin"/><Relationship Id="rId7" Type="http://schemas.openxmlformats.org/officeDocument/2006/relationships/oleObject" Target="../embeddings/oleObject52.bin"/><Relationship Id="rId12" Type="http://schemas.openxmlformats.org/officeDocument/2006/relationships/image" Target="../media/image71.emf"/><Relationship Id="rId2" Type="http://schemas.openxmlformats.org/officeDocument/2006/relationships/slideLayout" Target="../slideLayouts/slideLayout6.xml"/><Relationship Id="rId1" Type="http://schemas.openxmlformats.org/officeDocument/2006/relationships/vmlDrawing" Target="../drawings/vmlDrawing15.vml"/><Relationship Id="rId6" Type="http://schemas.openxmlformats.org/officeDocument/2006/relationships/image" Target="../media/image71.wmf"/><Relationship Id="rId11" Type="http://schemas.openxmlformats.org/officeDocument/2006/relationships/customXml" Target="../ink/ink8.xml"/><Relationship Id="rId5" Type="http://schemas.openxmlformats.org/officeDocument/2006/relationships/oleObject" Target="../embeddings/oleObject51.bin"/><Relationship Id="rId10" Type="http://schemas.openxmlformats.org/officeDocument/2006/relationships/image" Target="../media/image73.wmf"/><Relationship Id="rId4" Type="http://schemas.openxmlformats.org/officeDocument/2006/relationships/image" Target="../media/image70.wmf"/><Relationship Id="rId9" Type="http://schemas.openxmlformats.org/officeDocument/2006/relationships/oleObject" Target="../embeddings/oleObject53.bin"/></Relationships>
</file>

<file path=ppt/slides/_rels/slide31.xml.rels><?xml version="1.0" encoding="UTF-8" standalone="yes"?>
<Relationships xmlns="http://schemas.openxmlformats.org/package/2006/relationships"><Relationship Id="rId8" Type="http://schemas.openxmlformats.org/officeDocument/2006/relationships/image" Target="../media/image76.wmf"/><Relationship Id="rId3" Type="http://schemas.openxmlformats.org/officeDocument/2006/relationships/oleObject" Target="../embeddings/oleObject54.bin"/><Relationship Id="rId7" Type="http://schemas.openxmlformats.org/officeDocument/2006/relationships/oleObject" Target="../embeddings/oleObject56.bin"/><Relationship Id="rId2" Type="http://schemas.openxmlformats.org/officeDocument/2006/relationships/slideLayout" Target="../slideLayouts/slideLayout6.xml"/><Relationship Id="rId1" Type="http://schemas.openxmlformats.org/officeDocument/2006/relationships/vmlDrawing" Target="../drawings/vmlDrawing16.vml"/><Relationship Id="rId6" Type="http://schemas.openxmlformats.org/officeDocument/2006/relationships/image" Target="../media/image75.wmf"/><Relationship Id="rId5" Type="http://schemas.openxmlformats.org/officeDocument/2006/relationships/oleObject" Target="../embeddings/oleObject55.bin"/><Relationship Id="rId4" Type="http://schemas.openxmlformats.org/officeDocument/2006/relationships/image" Target="../media/image74.wmf"/><Relationship Id="rId9" Type="http://schemas.openxmlformats.org/officeDocument/2006/relationships/image" Target="../media/image2.png"/></Relationships>
</file>

<file path=ppt/slides/_rels/slide32.xml.rels><?xml version="1.0" encoding="UTF-8" standalone="yes"?>
<Relationships xmlns="http://schemas.openxmlformats.org/package/2006/relationships"><Relationship Id="rId8" Type="http://schemas.openxmlformats.org/officeDocument/2006/relationships/image" Target="../media/image79.wmf"/><Relationship Id="rId3" Type="http://schemas.openxmlformats.org/officeDocument/2006/relationships/oleObject" Target="../embeddings/oleObject57.bin"/><Relationship Id="rId7" Type="http://schemas.openxmlformats.org/officeDocument/2006/relationships/oleObject" Target="../embeddings/oleObject59.bin"/><Relationship Id="rId2" Type="http://schemas.openxmlformats.org/officeDocument/2006/relationships/slideLayout" Target="../slideLayouts/slideLayout6.xml"/><Relationship Id="rId1" Type="http://schemas.openxmlformats.org/officeDocument/2006/relationships/vmlDrawing" Target="../drawings/vmlDrawing17.vml"/><Relationship Id="rId6" Type="http://schemas.openxmlformats.org/officeDocument/2006/relationships/image" Target="../media/image78.png"/><Relationship Id="rId11" Type="http://schemas.openxmlformats.org/officeDocument/2006/relationships/image" Target="../media/image2.png"/><Relationship Id="rId5" Type="http://schemas.openxmlformats.org/officeDocument/2006/relationships/oleObject" Target="../embeddings/oleObject58.bin"/><Relationship Id="rId10" Type="http://schemas.openxmlformats.org/officeDocument/2006/relationships/image" Target="../media/image78.emf"/><Relationship Id="rId4" Type="http://schemas.openxmlformats.org/officeDocument/2006/relationships/image" Target="../media/image77.wmf"/><Relationship Id="rId9" Type="http://schemas.openxmlformats.org/officeDocument/2006/relationships/customXml" Target="../ink/ink9.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0.png"/><Relationship Id="rId1" Type="http://schemas.openxmlformats.org/officeDocument/2006/relationships/slideLayout" Target="../slideLayouts/slideLayout2.xml"/><Relationship Id="rId4" Type="http://schemas.openxmlformats.org/officeDocument/2006/relationships/image" Target="../media/image8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990600" y="235107"/>
            <a:ext cx="6754813" cy="838200"/>
          </a:xfrm>
        </p:spPr>
        <p:txBody>
          <a:bodyPr/>
          <a:lstStyle/>
          <a:p>
            <a:r>
              <a:rPr lang="en-IN" sz="2800" dirty="0" smtClean="0"/>
              <a:t>Non-linear </a:t>
            </a:r>
            <a:r>
              <a:rPr lang="en-IN" sz="2800" dirty="0"/>
              <a:t>Wave Equations : </a:t>
            </a:r>
            <a:r>
              <a:rPr lang="en-IN" sz="2800" dirty="0" smtClean="0"/>
              <a:t>A </a:t>
            </a:r>
            <a:r>
              <a:rPr lang="en-IN" sz="2800" dirty="0"/>
              <a:t>Source of Inspiration for </a:t>
            </a:r>
            <a:r>
              <a:rPr lang="en-IN" sz="2800" dirty="0"/>
              <a:t>U</a:t>
            </a:r>
            <a:r>
              <a:rPr lang="en-IN" sz="2800" dirty="0" smtClean="0"/>
              <a:t>nending Space </a:t>
            </a:r>
            <a:r>
              <a:rPr lang="en-IN" sz="2800" dirty="0"/>
              <a:t>Travel</a:t>
            </a:r>
            <a:endParaRPr lang="en-US" sz="2800" dirty="0" smtClean="0">
              <a:latin typeface="Comic Sans MS" panose="030F0702030302020204" pitchFamily="66" charset="0"/>
            </a:endParaRPr>
          </a:p>
        </p:txBody>
      </p:sp>
      <p:sp>
        <p:nvSpPr>
          <p:cNvPr id="22532" name="Text Box 4"/>
          <p:cNvSpPr txBox="1">
            <a:spLocks noChangeArrowheads="1"/>
          </p:cNvSpPr>
          <p:nvPr/>
        </p:nvSpPr>
        <p:spPr bwMode="auto">
          <a:xfrm>
            <a:off x="376237" y="4830689"/>
            <a:ext cx="8534400" cy="2529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buNone/>
            </a:pPr>
            <a:r>
              <a:rPr lang="en-IN" sz="3600" dirty="0" smtClean="0">
                <a:solidFill>
                  <a:srgbClr val="FF0000"/>
                </a:solidFill>
                <a:latin typeface="Harlow Solid Italic" panose="04030604020F02020D02" pitchFamily="82" charset="0"/>
              </a:rPr>
              <a:t>Explore Secrets of fast Flying Objects…..</a:t>
            </a:r>
          </a:p>
          <a:p>
            <a:pPr algn="ctr">
              <a:buNone/>
            </a:pPr>
            <a:r>
              <a:rPr lang="en-IN" sz="3600" b="1" dirty="0">
                <a:solidFill>
                  <a:srgbClr val="FF0000"/>
                </a:solidFill>
                <a:latin typeface="Curlz MT" panose="04040404050702020202" pitchFamily="82" charset="0"/>
                <a:cs typeface="JasmineUPC" panose="02020603050405020304" pitchFamily="18" charset="-34"/>
              </a:rPr>
              <a:t>A Flying Machine is Always Competing with Some Invisible Speed…..</a:t>
            </a:r>
            <a:endParaRPr lang="en-US" sz="3600" b="1" dirty="0">
              <a:solidFill>
                <a:srgbClr val="FF0000"/>
              </a:solidFill>
              <a:latin typeface="Curlz MT" panose="04040404050702020202" pitchFamily="82" charset="0"/>
              <a:cs typeface="JasmineUPC" panose="02020603050405020304" pitchFamily="18" charset="-34"/>
            </a:endParaRPr>
          </a:p>
          <a:p>
            <a:pPr algn="ctr">
              <a:buNone/>
            </a:pPr>
            <a:endParaRPr lang="en-US" sz="3600" dirty="0">
              <a:solidFill>
                <a:srgbClr val="FF0000"/>
              </a:solidFill>
              <a:latin typeface="Harlow Solid Italic" panose="04030604020F02020D02" pitchFamily="82" charset="0"/>
            </a:endParaRPr>
          </a:p>
        </p:txBody>
      </p:sp>
      <p:sp>
        <p:nvSpPr>
          <p:cNvPr id="3076" name="Rectangle 10"/>
          <p:cNvSpPr>
            <a:spLocks noGrp="1" noChangeArrowheads="1"/>
          </p:cNvSpPr>
          <p:nvPr>
            <p:ph type="subTitle" idx="1"/>
          </p:nvPr>
        </p:nvSpPr>
        <p:spPr>
          <a:xfrm>
            <a:off x="1447800" y="3714750"/>
            <a:ext cx="6400800" cy="1111250"/>
          </a:xfrm>
        </p:spPr>
        <p:txBody>
          <a:bodyPr/>
          <a:lstStyle/>
          <a:p>
            <a:pPr eaLnBrk="1" hangingPunct="1"/>
            <a:r>
              <a:rPr lang="en-US" sz="1600" b="1" dirty="0" smtClean="0">
                <a:latin typeface="Script MT Bold" panose="03040602040607080904" pitchFamily="66" charset="0"/>
              </a:rPr>
              <a:t>P M V </a:t>
            </a:r>
            <a:r>
              <a:rPr lang="en-US" sz="1600" b="1" dirty="0" err="1" smtClean="0">
                <a:latin typeface="Script MT Bold" panose="03040602040607080904" pitchFamily="66" charset="0"/>
              </a:rPr>
              <a:t>Subbarao</a:t>
            </a:r>
            <a:endParaRPr lang="en-US" sz="1600" b="1" dirty="0" smtClean="0">
              <a:latin typeface="Script MT Bold" panose="03040602040607080904" pitchFamily="66" charset="0"/>
            </a:endParaRPr>
          </a:p>
          <a:p>
            <a:pPr eaLnBrk="1" hangingPunct="1"/>
            <a:r>
              <a:rPr lang="en-US" sz="1600" i="1" dirty="0" smtClean="0"/>
              <a:t>Professor</a:t>
            </a:r>
          </a:p>
          <a:p>
            <a:pPr eaLnBrk="1" hangingPunct="1"/>
            <a:r>
              <a:rPr lang="en-US" sz="1600" i="1" dirty="0" smtClean="0"/>
              <a:t>Mechanical Engineering Department</a:t>
            </a:r>
          </a:p>
          <a:p>
            <a:pPr eaLnBrk="1" hangingPunct="1"/>
            <a:r>
              <a:rPr lang="en-US" sz="1600" i="1" dirty="0" smtClean="0"/>
              <a:t>I </a:t>
            </a:r>
            <a:r>
              <a:rPr lang="en-US" sz="1600" i="1" dirty="0" err="1" smtClean="0"/>
              <a:t>I</a:t>
            </a:r>
            <a:r>
              <a:rPr lang="en-US" sz="1600" i="1" dirty="0" smtClean="0"/>
              <a:t> T Delhi</a:t>
            </a:r>
          </a:p>
        </p:txBody>
      </p:sp>
      <p:pic>
        <p:nvPicPr>
          <p:cNvPr id="46089" name="Rectangle 19458"/>
          <p:cNvPicPr>
            <a:picLocks noChangeAspect="1" noChangeArrowheads="1"/>
          </p:cNvPicPr>
          <p:nvPr/>
        </p:nvPicPr>
        <p:blipFill>
          <a:blip r:embed="rId3" cstate="print"/>
          <a:srcRect/>
          <a:stretch>
            <a:fillRect/>
          </a:stretch>
        </p:blipFill>
        <p:spPr bwMode="auto">
          <a:xfrm>
            <a:off x="2527300" y="1676400"/>
            <a:ext cx="4071938" cy="1774825"/>
          </a:xfrm>
          <a:prstGeom prst="rect">
            <a:avLst/>
          </a:prstGeom>
          <a:noFill/>
          <a:ln w="9525">
            <a:noFill/>
            <a:miter lim="800000"/>
            <a:headEnd/>
            <a:tailEnd/>
          </a:ln>
          <a:effectLst>
            <a:innerShdw blurRad="63500" dist="50800" dir="5400000">
              <a:prstClr val="black">
                <a:alpha val="50000"/>
              </a:prstClr>
            </a:innerShdw>
            <a:reflection blurRad="6350" stA="50000" endA="300" endPos="55500" dist="101600" dir="5400000" sy="-100000" algn="bl" rotWithShape="0"/>
          </a:effectLst>
          <a:scene3d>
            <a:camera prst="perspectiveHeroicExtremeRightFacing"/>
            <a:lightRig rig="threePt" dir="t"/>
          </a:scene3d>
          <a:sp3d>
            <a:bevelT w="165100" prst="coolSlant"/>
          </a:sp3d>
        </p:spPr>
      </p:pic>
      <p:grpSp>
        <p:nvGrpSpPr>
          <p:cNvPr id="3078" name="Group 7"/>
          <p:cNvGrpSpPr>
            <a:grpSpLocks/>
          </p:cNvGrpSpPr>
          <p:nvPr/>
        </p:nvGrpSpPr>
        <p:grpSpPr bwMode="auto">
          <a:xfrm>
            <a:off x="-12700" y="22225"/>
            <a:ext cx="9144000" cy="6858000"/>
            <a:chOff x="0" y="0"/>
            <a:chExt cx="5760" cy="4320"/>
          </a:xfrm>
        </p:grpSpPr>
        <p:grpSp>
          <p:nvGrpSpPr>
            <p:cNvPr id="3081" name="Group 8"/>
            <p:cNvGrpSpPr>
              <a:grpSpLocks/>
            </p:cNvGrpSpPr>
            <p:nvPr/>
          </p:nvGrpSpPr>
          <p:grpSpPr bwMode="auto">
            <a:xfrm>
              <a:off x="0" y="0"/>
              <a:ext cx="192" cy="4320"/>
              <a:chOff x="0" y="-48"/>
              <a:chExt cx="144" cy="4368"/>
            </a:xfrm>
          </p:grpSpPr>
          <p:sp>
            <p:nvSpPr>
              <p:cNvPr id="3091" name="Rectangle 9"/>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092" name="Rectangle 10"/>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082" name="Group 11"/>
            <p:cNvGrpSpPr>
              <a:grpSpLocks/>
            </p:cNvGrpSpPr>
            <p:nvPr/>
          </p:nvGrpSpPr>
          <p:grpSpPr bwMode="auto">
            <a:xfrm>
              <a:off x="5674" y="24"/>
              <a:ext cx="86" cy="4296"/>
              <a:chOff x="5616" y="-48"/>
              <a:chExt cx="144" cy="4368"/>
            </a:xfrm>
          </p:grpSpPr>
          <p:sp>
            <p:nvSpPr>
              <p:cNvPr id="3089" name="Rectangle 12"/>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090" name="Rectangle 13"/>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083" name="Group 14"/>
            <p:cNvGrpSpPr>
              <a:grpSpLocks/>
            </p:cNvGrpSpPr>
            <p:nvPr/>
          </p:nvGrpSpPr>
          <p:grpSpPr bwMode="auto">
            <a:xfrm>
              <a:off x="144" y="0"/>
              <a:ext cx="5616" cy="144"/>
              <a:chOff x="96" y="-48"/>
              <a:chExt cx="5520" cy="144"/>
            </a:xfrm>
          </p:grpSpPr>
          <p:sp>
            <p:nvSpPr>
              <p:cNvPr id="3087" name="Rectangle 15"/>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088" name="Rectangle 16"/>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084" name="Group 17"/>
            <p:cNvGrpSpPr>
              <a:grpSpLocks/>
            </p:cNvGrpSpPr>
            <p:nvPr/>
          </p:nvGrpSpPr>
          <p:grpSpPr bwMode="auto">
            <a:xfrm>
              <a:off x="144" y="4234"/>
              <a:ext cx="5616" cy="86"/>
              <a:chOff x="96" y="4176"/>
              <a:chExt cx="5520" cy="144"/>
            </a:xfrm>
          </p:grpSpPr>
          <p:sp>
            <p:nvSpPr>
              <p:cNvPr id="3085" name="Rectangle 18"/>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086" name="Rectangle 19"/>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mc:AlternateContent xmlns:mc="http://schemas.openxmlformats.org/markup-compatibility/2006" xmlns:p14="http://schemas.microsoft.com/office/powerpoint/2010/main">
        <mc:Choice Requires="p14">
          <p:contentPart p14:bwMode="auto" r:id="rId4">
            <p14:nvContentPartPr>
              <p14:cNvPr id="1026" name="Ink 19"/>
              <p14:cNvContentPartPr>
                <a14:cpLocks xmlns:a14="http://schemas.microsoft.com/office/drawing/2010/main" noRot="1" noChangeAspect="1" noEditPoints="1" noChangeArrowheads="1" noChangeShapeType="1"/>
              </p14:cNvContentPartPr>
              <p14:nvPr/>
            </p14:nvContentPartPr>
            <p14:xfrm>
              <a:off x="10634663" y="6629400"/>
              <a:ext cx="1587" cy="1588"/>
            </p14:xfrm>
          </p:contentPart>
        </mc:Choice>
        <mc:Fallback xmlns="">
          <p:pic>
            <p:nvPicPr>
              <p:cNvPr id="1026" name="Ink 19"/>
              <p:cNvPicPr>
                <a:picLocks noRot="1" noChangeAspect="1" noEditPoints="1" noChangeArrowheads="1" noChangeShapeType="1"/>
              </p:cNvPicPr>
              <p:nvPr/>
            </p:nvPicPr>
            <p:blipFill>
              <a:blip r:embed="rId5"/>
              <a:stretch>
                <a:fillRect/>
              </a:stretch>
            </p:blipFill>
            <p:spPr>
              <a:xfrm>
                <a:off x="10593401" y="6588112"/>
                <a:ext cx="84111" cy="84164"/>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027" name="Ink 21"/>
              <p14:cNvContentPartPr>
                <a14:cpLocks xmlns:a14="http://schemas.microsoft.com/office/drawing/2010/main" noRot="1" noChangeAspect="1" noEditPoints="1" noChangeArrowheads="1" noChangeShapeType="1"/>
              </p14:cNvContentPartPr>
              <p14:nvPr/>
            </p14:nvContentPartPr>
            <p14:xfrm>
              <a:off x="10579100" y="1719263"/>
              <a:ext cx="1588" cy="1587"/>
            </p14:xfrm>
          </p:contentPart>
        </mc:Choice>
        <mc:Fallback xmlns="">
          <p:pic>
            <p:nvPicPr>
              <p:cNvPr id="1027" name="Ink 21"/>
              <p:cNvPicPr>
                <a:picLocks noRot="1" noChangeAspect="1" noEditPoints="1" noChangeArrowheads="1" noChangeShapeType="1"/>
              </p:cNvPicPr>
              <p:nvPr/>
            </p:nvPicPr>
            <p:blipFill>
              <a:blip r:embed="rId5"/>
              <a:stretch>
                <a:fillRect/>
              </a:stretch>
            </p:blipFill>
            <p:spPr>
              <a:xfrm>
                <a:off x="10537812" y="1678001"/>
                <a:ext cx="84164" cy="84111"/>
              </a:xfrm>
              <a:prstGeom prst="rect">
                <a:avLst/>
              </a:prstGeom>
            </p:spPr>
          </p:pic>
        </mc:Fallback>
      </mc:AlternateContent>
    </p:spTree>
    <p:extLst>
      <p:ext uri="{BB962C8B-B14F-4D97-AF65-F5344CB8AC3E}">
        <p14:creationId xmlns:p14="http://schemas.microsoft.com/office/powerpoint/2010/main" val="360711929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22532">
                                            <p:txEl>
                                              <p:pRg st="0" end="0"/>
                                            </p:txEl>
                                          </p:spTgt>
                                        </p:tgtEl>
                                        <p:attrNameLst>
                                          <p:attrName>style.visibility</p:attrName>
                                        </p:attrNameLst>
                                      </p:cBhvr>
                                      <p:to>
                                        <p:strVal val="visible"/>
                                      </p:to>
                                    </p:set>
                                    <p:animEffect transition="in" filter="box(out)">
                                      <p:cBhvr>
                                        <p:cTn id="7" dur="500"/>
                                        <p:tgtEl>
                                          <p:spTgt spid="22532">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22532">
                                            <p:txEl>
                                              <p:pRg st="1" end="1"/>
                                            </p:txEl>
                                          </p:spTgt>
                                        </p:tgtEl>
                                        <p:attrNameLst>
                                          <p:attrName>style.visibility</p:attrName>
                                        </p:attrNameLst>
                                      </p:cBhvr>
                                      <p:to>
                                        <p:strVal val="visible"/>
                                      </p:to>
                                    </p:set>
                                    <p:animEffect transition="in" filter="box(out)">
                                      <p:cBhvr>
                                        <p:cTn id="12" dur="500"/>
                                        <p:tgtEl>
                                          <p:spTgt spid="22532">
                                            <p:txEl>
                                              <p:pRg st="1" end="1"/>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2" grpId="0" build="p"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152400" y="281572"/>
            <a:ext cx="7772400" cy="732256"/>
          </a:xfrm>
        </p:spPr>
        <p:txBody>
          <a:bodyPr/>
          <a:lstStyle/>
          <a:p>
            <a:r>
              <a:rPr lang="en-IN" sz="2800" dirty="0" smtClean="0"/>
              <a:t>An Universal Method of Flying Fast</a:t>
            </a:r>
          </a:p>
        </p:txBody>
      </p:sp>
      <p:sp>
        <p:nvSpPr>
          <p:cNvPr id="9220" name="TextBox 3"/>
          <p:cNvSpPr txBox="1">
            <a:spLocks noChangeArrowheads="1"/>
          </p:cNvSpPr>
          <p:nvPr/>
        </p:nvSpPr>
        <p:spPr bwMode="auto">
          <a:xfrm>
            <a:off x="4671421" y="5989566"/>
            <a:ext cx="33655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IN" sz="4000" dirty="0">
                <a:solidFill>
                  <a:srgbClr val="FF0000"/>
                </a:solidFill>
                <a:latin typeface="Script MT Bold" panose="03040602040607080904" pitchFamily="66" charset="0"/>
              </a:rPr>
              <a:t>Sky is the Limit</a:t>
            </a:r>
          </a:p>
        </p:txBody>
      </p:sp>
      <p:grpSp>
        <p:nvGrpSpPr>
          <p:cNvPr id="20" name="Group 16"/>
          <p:cNvGrpSpPr>
            <a:grpSpLocks/>
          </p:cNvGrpSpPr>
          <p:nvPr/>
        </p:nvGrpSpPr>
        <p:grpSpPr bwMode="auto">
          <a:xfrm>
            <a:off x="0" y="0"/>
            <a:ext cx="9144000" cy="6858000"/>
            <a:chOff x="0" y="0"/>
            <a:chExt cx="9144000" cy="6858000"/>
          </a:xfrm>
        </p:grpSpPr>
        <p:grpSp>
          <p:nvGrpSpPr>
            <p:cNvPr id="21" name="Group 8"/>
            <p:cNvGrpSpPr>
              <a:grpSpLocks/>
            </p:cNvGrpSpPr>
            <p:nvPr/>
          </p:nvGrpSpPr>
          <p:grpSpPr bwMode="auto">
            <a:xfrm>
              <a:off x="0" y="0"/>
              <a:ext cx="9144000" cy="6858000"/>
              <a:chOff x="0" y="0"/>
              <a:chExt cx="5760" cy="4320"/>
            </a:xfrm>
          </p:grpSpPr>
          <p:grpSp>
            <p:nvGrpSpPr>
              <p:cNvPr id="24" name="Group 23"/>
              <p:cNvGrpSpPr>
                <a:grpSpLocks/>
              </p:cNvGrpSpPr>
              <p:nvPr/>
            </p:nvGrpSpPr>
            <p:grpSpPr bwMode="auto">
              <a:xfrm>
                <a:off x="0" y="0"/>
                <a:ext cx="192" cy="4320"/>
                <a:chOff x="0" y="-48"/>
                <a:chExt cx="144" cy="4368"/>
              </a:xfrm>
            </p:grpSpPr>
            <p:sp>
              <p:nvSpPr>
                <p:cNvPr id="34"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5"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5" name="Group 12"/>
              <p:cNvGrpSpPr>
                <a:grpSpLocks/>
              </p:cNvGrpSpPr>
              <p:nvPr/>
            </p:nvGrpSpPr>
            <p:grpSpPr bwMode="auto">
              <a:xfrm>
                <a:off x="5674" y="24"/>
                <a:ext cx="86" cy="4296"/>
                <a:chOff x="5616" y="-48"/>
                <a:chExt cx="144" cy="4368"/>
              </a:xfrm>
            </p:grpSpPr>
            <p:sp>
              <p:nvSpPr>
                <p:cNvPr id="32"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3"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6" name="Group 25"/>
              <p:cNvGrpSpPr>
                <a:grpSpLocks/>
              </p:cNvGrpSpPr>
              <p:nvPr/>
            </p:nvGrpSpPr>
            <p:grpSpPr bwMode="auto">
              <a:xfrm>
                <a:off x="144" y="0"/>
                <a:ext cx="5616" cy="144"/>
                <a:chOff x="96" y="-48"/>
                <a:chExt cx="5520" cy="144"/>
              </a:xfrm>
            </p:grpSpPr>
            <p:sp>
              <p:nvSpPr>
                <p:cNvPr id="30" name="Rectangle 29"/>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1" name="Rectangle 30"/>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7" name="Group 18"/>
              <p:cNvGrpSpPr>
                <a:grpSpLocks/>
              </p:cNvGrpSpPr>
              <p:nvPr/>
            </p:nvGrpSpPr>
            <p:grpSpPr bwMode="auto">
              <a:xfrm>
                <a:off x="144" y="4234"/>
                <a:ext cx="5616" cy="86"/>
                <a:chOff x="96" y="4176"/>
                <a:chExt cx="5520" cy="144"/>
              </a:xfrm>
            </p:grpSpPr>
            <p:sp>
              <p:nvSpPr>
                <p:cNvPr id="28"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9"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22" name="Rectangle 1945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Rectangle 22"/>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2" name="Picture 1"/>
          <p:cNvPicPr>
            <a:picLocks noChangeAspect="1"/>
          </p:cNvPicPr>
          <p:nvPr/>
        </p:nvPicPr>
        <p:blipFill>
          <a:blip r:embed="rId3"/>
          <a:stretch>
            <a:fillRect/>
          </a:stretch>
        </p:blipFill>
        <p:spPr>
          <a:xfrm>
            <a:off x="611334" y="1273751"/>
            <a:ext cx="7455567" cy="4635915"/>
          </a:xfrm>
          <a:prstGeom prst="rect">
            <a:avLst/>
          </a:prstGeom>
        </p:spPr>
      </p:pic>
    </p:spTree>
    <p:extLst>
      <p:ext uri="{BB962C8B-B14F-4D97-AF65-F5344CB8AC3E}">
        <p14:creationId xmlns:p14="http://schemas.microsoft.com/office/powerpoint/2010/main" val="148410758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224" y="144865"/>
            <a:ext cx="7772400" cy="914400"/>
          </a:xfrm>
        </p:spPr>
        <p:txBody>
          <a:bodyPr/>
          <a:lstStyle/>
          <a:p>
            <a:r>
              <a:rPr lang="en-IN" sz="2800" dirty="0" smtClean="0"/>
              <a:t>Domain of Interest</a:t>
            </a:r>
            <a:endParaRPr lang="en-IN" sz="2800" dirty="0"/>
          </a:p>
        </p:txBody>
      </p:sp>
      <p:pic>
        <p:nvPicPr>
          <p:cNvPr id="3" name="Picture 2"/>
          <p:cNvPicPr>
            <a:picLocks noChangeAspect="1"/>
          </p:cNvPicPr>
          <p:nvPr/>
        </p:nvPicPr>
        <p:blipFill>
          <a:blip r:embed="rId2"/>
          <a:stretch>
            <a:fillRect/>
          </a:stretch>
        </p:blipFill>
        <p:spPr>
          <a:xfrm rot="16200000">
            <a:off x="1483225" y="165120"/>
            <a:ext cx="5484930" cy="7460308"/>
          </a:xfrm>
          <a:prstGeom prst="rect">
            <a:avLst/>
          </a:prstGeom>
        </p:spPr>
      </p:pic>
      <p:grpSp>
        <p:nvGrpSpPr>
          <p:cNvPr id="4" name="Group 16"/>
          <p:cNvGrpSpPr>
            <a:grpSpLocks/>
          </p:cNvGrpSpPr>
          <p:nvPr/>
        </p:nvGrpSpPr>
        <p:grpSpPr bwMode="auto">
          <a:xfrm>
            <a:off x="0" y="0"/>
            <a:ext cx="9144000" cy="6858000"/>
            <a:chOff x="0" y="0"/>
            <a:chExt cx="9144000" cy="6858000"/>
          </a:xfrm>
        </p:grpSpPr>
        <p:grpSp>
          <p:nvGrpSpPr>
            <p:cNvPr id="5" name="Group 8"/>
            <p:cNvGrpSpPr>
              <a:grpSpLocks/>
            </p:cNvGrpSpPr>
            <p:nvPr/>
          </p:nvGrpSpPr>
          <p:grpSpPr bwMode="auto">
            <a:xfrm>
              <a:off x="0" y="0"/>
              <a:ext cx="9144000" cy="6858000"/>
              <a:chOff x="0" y="0"/>
              <a:chExt cx="5760" cy="4320"/>
            </a:xfrm>
          </p:grpSpPr>
          <p:grpSp>
            <p:nvGrpSpPr>
              <p:cNvPr id="8" name="Group 7"/>
              <p:cNvGrpSpPr>
                <a:grpSpLocks/>
              </p:cNvGrpSpPr>
              <p:nvPr/>
            </p:nvGrpSpPr>
            <p:grpSpPr bwMode="auto">
              <a:xfrm>
                <a:off x="0" y="0"/>
                <a:ext cx="192" cy="4320"/>
                <a:chOff x="0" y="-48"/>
                <a:chExt cx="144" cy="4368"/>
              </a:xfrm>
            </p:grpSpPr>
            <p:sp>
              <p:nvSpPr>
                <p:cNvPr id="18"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19"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9" name="Group 12"/>
              <p:cNvGrpSpPr>
                <a:grpSpLocks/>
              </p:cNvGrpSpPr>
              <p:nvPr/>
            </p:nvGrpSpPr>
            <p:grpSpPr bwMode="auto">
              <a:xfrm>
                <a:off x="5674" y="24"/>
                <a:ext cx="86" cy="4296"/>
                <a:chOff x="5616" y="-48"/>
                <a:chExt cx="144" cy="4368"/>
              </a:xfrm>
            </p:grpSpPr>
            <p:sp>
              <p:nvSpPr>
                <p:cNvPr id="16"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17"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0" name="Group 9"/>
              <p:cNvGrpSpPr>
                <a:grpSpLocks/>
              </p:cNvGrpSpPr>
              <p:nvPr/>
            </p:nvGrpSpPr>
            <p:grpSpPr bwMode="auto">
              <a:xfrm>
                <a:off x="144" y="0"/>
                <a:ext cx="5616" cy="144"/>
                <a:chOff x="96" y="-48"/>
                <a:chExt cx="5520" cy="144"/>
              </a:xfrm>
            </p:grpSpPr>
            <p:sp>
              <p:nvSpPr>
                <p:cNvPr id="14" name="Rectangle 13"/>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15" name="Rectangle 14"/>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1" name="Group 18"/>
              <p:cNvGrpSpPr>
                <a:grpSpLocks/>
              </p:cNvGrpSpPr>
              <p:nvPr/>
            </p:nvGrpSpPr>
            <p:grpSpPr bwMode="auto">
              <a:xfrm>
                <a:off x="144" y="4234"/>
                <a:ext cx="5616" cy="86"/>
                <a:chOff x="96" y="4176"/>
                <a:chExt cx="5520" cy="144"/>
              </a:xfrm>
            </p:grpSpPr>
            <p:sp>
              <p:nvSpPr>
                <p:cNvPr id="12"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13"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6" name="Rectangle 1945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20" name="Picture 19"/>
          <p:cNvPicPr>
            <a:picLocks noChangeAspect="1"/>
          </p:cNvPicPr>
          <p:nvPr/>
        </p:nvPicPr>
        <p:blipFill>
          <a:blip r:embed="rId4"/>
          <a:stretch>
            <a:fillRect/>
          </a:stretch>
        </p:blipFill>
        <p:spPr>
          <a:xfrm>
            <a:off x="5295568" y="1364859"/>
            <a:ext cx="3200400" cy="4967287"/>
          </a:xfrm>
          <a:prstGeom prst="rect">
            <a:avLst/>
          </a:prstGeom>
        </p:spPr>
      </p:pic>
    </p:spTree>
    <p:extLst>
      <p:ext uri="{BB962C8B-B14F-4D97-AF65-F5344CB8AC3E}">
        <p14:creationId xmlns:p14="http://schemas.microsoft.com/office/powerpoint/2010/main" val="2417723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wipe(down)">
                                      <p:cBhvr>
                                        <p:cTn id="1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99136"/>
            <a:ext cx="7772400" cy="803537"/>
          </a:xfrm>
        </p:spPr>
        <p:txBody>
          <a:bodyPr/>
          <a:lstStyle/>
          <a:p>
            <a:r>
              <a:rPr lang="en-IN" sz="2800" dirty="0" smtClean="0"/>
              <a:t>FO- Wave </a:t>
            </a:r>
            <a:r>
              <a:rPr lang="en-IN" sz="2800" dirty="0"/>
              <a:t>Equation</a:t>
            </a:r>
          </a:p>
        </p:txBody>
      </p:sp>
      <p:sp>
        <p:nvSpPr>
          <p:cNvPr id="3" name="Content Placeholder 2"/>
          <p:cNvSpPr>
            <a:spLocks noGrp="1"/>
          </p:cNvSpPr>
          <p:nvPr>
            <p:ph idx="1"/>
          </p:nvPr>
        </p:nvSpPr>
        <p:spPr>
          <a:xfrm>
            <a:off x="573554" y="1275585"/>
            <a:ext cx="7772400" cy="533400"/>
          </a:xfrm>
        </p:spPr>
        <p:txBody>
          <a:bodyPr/>
          <a:lstStyle/>
          <a:p>
            <a:r>
              <a:rPr lang="en-IN" sz="2400" dirty="0"/>
              <a:t>C</a:t>
            </a:r>
            <a:r>
              <a:rPr lang="en-IN" sz="2400" dirty="0" smtClean="0"/>
              <a:t>onsider </a:t>
            </a:r>
            <a:r>
              <a:rPr lang="en-IN" sz="2400" dirty="0"/>
              <a:t>the equation</a:t>
            </a:r>
          </a:p>
        </p:txBody>
      </p:sp>
      <p:graphicFrame>
        <p:nvGraphicFramePr>
          <p:cNvPr id="4" name="Content Placeholder 3"/>
          <p:cNvGraphicFramePr>
            <a:graphicFrameLocks noChangeAspect="1"/>
          </p:cNvGraphicFramePr>
          <p:nvPr>
            <p:extLst>
              <p:ext uri="{D42A27DB-BD31-4B8C-83A1-F6EECF244321}">
                <p14:modId xmlns:p14="http://schemas.microsoft.com/office/powerpoint/2010/main" val="4062121547"/>
              </p:ext>
            </p:extLst>
          </p:nvPr>
        </p:nvGraphicFramePr>
        <p:xfrm>
          <a:off x="3916026" y="1148042"/>
          <a:ext cx="2524125" cy="860425"/>
        </p:xfrm>
        <a:graphic>
          <a:graphicData uri="http://schemas.openxmlformats.org/presentationml/2006/ole">
            <mc:AlternateContent xmlns:mc="http://schemas.openxmlformats.org/markup-compatibility/2006">
              <mc:Choice xmlns:v="urn:schemas-microsoft-com:vml" Requires="v">
                <p:oleObj spid="_x0000_s406566" name="Equation" r:id="rId3" imgW="1155600" imgH="393480" progId="Equation.3">
                  <p:embed/>
                </p:oleObj>
              </mc:Choice>
              <mc:Fallback>
                <p:oleObj name="Equation" r:id="rId3" imgW="1155600" imgH="393480" progId="Equation.3">
                  <p:embed/>
                  <p:pic>
                    <p:nvPicPr>
                      <p:cNvPr id="0" name=""/>
                      <p:cNvPicPr/>
                      <p:nvPr/>
                    </p:nvPicPr>
                    <p:blipFill>
                      <a:blip r:embed="rId4"/>
                      <a:stretch>
                        <a:fillRect/>
                      </a:stretch>
                    </p:blipFill>
                    <p:spPr>
                      <a:xfrm>
                        <a:off x="3916026" y="1148042"/>
                        <a:ext cx="2524125" cy="860425"/>
                      </a:xfrm>
                      <a:prstGeom prst="rect">
                        <a:avLst/>
                      </a:prstGeom>
                    </p:spPr>
                  </p:pic>
                </p:oleObj>
              </mc:Fallback>
            </mc:AlternateContent>
          </a:graphicData>
        </a:graphic>
      </p:graphicFrame>
      <p:sp>
        <p:nvSpPr>
          <p:cNvPr id="5" name="Rectangle 4"/>
          <p:cNvSpPr/>
          <p:nvPr/>
        </p:nvSpPr>
        <p:spPr>
          <a:xfrm>
            <a:off x="389540" y="1828800"/>
            <a:ext cx="8221060" cy="1200329"/>
          </a:xfrm>
          <a:prstGeom prst="rect">
            <a:avLst/>
          </a:prstGeom>
        </p:spPr>
        <p:txBody>
          <a:bodyPr wrap="square">
            <a:spAutoFit/>
          </a:bodyPr>
          <a:lstStyle/>
          <a:p>
            <a:r>
              <a:rPr lang="en-IN" dirty="0">
                <a:latin typeface="+mn-lt"/>
              </a:rPr>
              <a:t>with </a:t>
            </a:r>
            <a:r>
              <a:rPr lang="en-IN" i="1" dirty="0">
                <a:latin typeface="+mn-lt"/>
              </a:rPr>
              <a:t>u(0; x) = f(x</a:t>
            </a:r>
            <a:r>
              <a:rPr lang="en-IN" i="1" dirty="0" smtClean="0">
                <a:latin typeface="+mn-lt"/>
              </a:rPr>
              <a:t>)</a:t>
            </a:r>
            <a:r>
              <a:rPr lang="en-IN" dirty="0" smtClean="0">
                <a:latin typeface="+mn-lt"/>
              </a:rPr>
              <a:t>; where </a:t>
            </a:r>
            <a:r>
              <a:rPr lang="en-IN" dirty="0">
                <a:latin typeface="+mn-lt"/>
              </a:rPr>
              <a:t>c is some positive </a:t>
            </a:r>
            <a:r>
              <a:rPr lang="en-IN" dirty="0" smtClean="0">
                <a:latin typeface="+mn-lt"/>
              </a:rPr>
              <a:t>constant.</a:t>
            </a:r>
          </a:p>
          <a:p>
            <a:r>
              <a:rPr lang="en-IN" dirty="0" smtClean="0"/>
              <a:t>If </a:t>
            </a:r>
            <a:r>
              <a:rPr lang="en-IN" i="1" dirty="0"/>
              <a:t>u</a:t>
            </a:r>
            <a:r>
              <a:rPr lang="en-IN" dirty="0"/>
              <a:t> is small (i.e. </a:t>
            </a:r>
            <a:r>
              <a:rPr lang="en-IN" i="1" dirty="0" smtClean="0"/>
              <a:t>u</a:t>
            </a:r>
            <a:r>
              <a:rPr lang="en-IN" i="1" baseline="30000" dirty="0"/>
              <a:t>2</a:t>
            </a:r>
            <a:r>
              <a:rPr lang="en-IN" i="1" dirty="0" smtClean="0"/>
              <a:t> &lt;&lt; </a:t>
            </a:r>
            <a:r>
              <a:rPr lang="en-IN" i="1" dirty="0"/>
              <a:t>c</a:t>
            </a:r>
            <a:r>
              <a:rPr lang="en-IN" dirty="0" smtClean="0"/>
              <a:t>), </a:t>
            </a:r>
            <a:r>
              <a:rPr lang="en-IN" dirty="0"/>
              <a:t>then the equation approximate to the linear wave </a:t>
            </a:r>
            <a:r>
              <a:rPr lang="en-IN" dirty="0" smtClean="0"/>
              <a:t>equation.</a:t>
            </a:r>
            <a:endParaRPr lang="en-IN" dirty="0">
              <a:latin typeface="+mn-lt"/>
            </a:endParaRPr>
          </a:p>
        </p:txBody>
      </p:sp>
      <p:graphicFrame>
        <p:nvGraphicFramePr>
          <p:cNvPr id="6" name="Content Placeholder 3"/>
          <p:cNvGraphicFramePr>
            <a:graphicFrameLocks noChangeAspect="1"/>
          </p:cNvGraphicFramePr>
          <p:nvPr>
            <p:extLst>
              <p:ext uri="{D42A27DB-BD31-4B8C-83A1-F6EECF244321}">
                <p14:modId xmlns:p14="http://schemas.microsoft.com/office/powerpoint/2010/main" val="1356427651"/>
              </p:ext>
            </p:extLst>
          </p:nvPr>
        </p:nvGraphicFramePr>
        <p:xfrm>
          <a:off x="3510299" y="2590800"/>
          <a:ext cx="1885950" cy="860425"/>
        </p:xfrm>
        <a:graphic>
          <a:graphicData uri="http://schemas.openxmlformats.org/presentationml/2006/ole">
            <mc:AlternateContent xmlns:mc="http://schemas.openxmlformats.org/markup-compatibility/2006">
              <mc:Choice xmlns:v="urn:schemas-microsoft-com:vml" Requires="v">
                <p:oleObj spid="_x0000_s406567" name="Equation" r:id="rId5" imgW="863280" imgH="393480" progId="Equation.3">
                  <p:embed/>
                </p:oleObj>
              </mc:Choice>
              <mc:Fallback>
                <p:oleObj name="Equation" r:id="rId5" imgW="863280" imgH="393480" progId="Equation.3">
                  <p:embed/>
                  <p:pic>
                    <p:nvPicPr>
                      <p:cNvPr id="0" name=""/>
                      <p:cNvPicPr/>
                      <p:nvPr/>
                    </p:nvPicPr>
                    <p:blipFill>
                      <a:blip r:embed="rId6"/>
                      <a:stretch>
                        <a:fillRect/>
                      </a:stretch>
                    </p:blipFill>
                    <p:spPr>
                      <a:xfrm>
                        <a:off x="3510299" y="2590800"/>
                        <a:ext cx="1885950" cy="860425"/>
                      </a:xfrm>
                      <a:prstGeom prst="rect">
                        <a:avLst/>
                      </a:prstGeom>
                    </p:spPr>
                  </p:pic>
                </p:oleObj>
              </mc:Fallback>
            </mc:AlternateContent>
          </a:graphicData>
        </a:graphic>
      </p:graphicFrame>
      <p:sp>
        <p:nvSpPr>
          <p:cNvPr id="7" name="Rectangle 6"/>
          <p:cNvSpPr/>
          <p:nvPr/>
        </p:nvSpPr>
        <p:spPr>
          <a:xfrm>
            <a:off x="5528031" y="2806582"/>
            <a:ext cx="2490787" cy="461665"/>
          </a:xfrm>
          <a:prstGeom prst="rect">
            <a:avLst/>
          </a:prstGeom>
        </p:spPr>
        <p:txBody>
          <a:bodyPr wrap="square">
            <a:spAutoFit/>
          </a:bodyPr>
          <a:lstStyle/>
          <a:p>
            <a:r>
              <a:rPr lang="en-IN" dirty="0">
                <a:latin typeface="+mn-lt"/>
              </a:rPr>
              <a:t>with </a:t>
            </a:r>
            <a:r>
              <a:rPr lang="en-IN" i="1" dirty="0">
                <a:latin typeface="+mn-lt"/>
              </a:rPr>
              <a:t>u(0; x) = </a:t>
            </a:r>
            <a:r>
              <a:rPr lang="en-IN" i="1" dirty="0" smtClean="0">
                <a:latin typeface="+mn-lt"/>
              </a:rPr>
              <a:t>f(x)</a:t>
            </a:r>
            <a:r>
              <a:rPr lang="en-IN" dirty="0" smtClean="0"/>
              <a:t>.</a:t>
            </a:r>
            <a:endParaRPr lang="en-IN" dirty="0">
              <a:latin typeface="+mn-lt"/>
            </a:endParaRPr>
          </a:p>
        </p:txBody>
      </p:sp>
      <p:graphicFrame>
        <p:nvGraphicFramePr>
          <p:cNvPr id="23" name="Object 22"/>
          <p:cNvGraphicFramePr>
            <a:graphicFrameLocks noChangeAspect="1"/>
          </p:cNvGraphicFramePr>
          <p:nvPr>
            <p:extLst>
              <p:ext uri="{D42A27DB-BD31-4B8C-83A1-F6EECF244321}">
                <p14:modId xmlns:p14="http://schemas.microsoft.com/office/powerpoint/2010/main" val="299855439"/>
              </p:ext>
            </p:extLst>
          </p:nvPr>
        </p:nvGraphicFramePr>
        <p:xfrm>
          <a:off x="3955249" y="3886200"/>
          <a:ext cx="2867025" cy="579437"/>
        </p:xfrm>
        <a:graphic>
          <a:graphicData uri="http://schemas.openxmlformats.org/presentationml/2006/ole">
            <mc:AlternateContent xmlns:mc="http://schemas.openxmlformats.org/markup-compatibility/2006">
              <mc:Choice xmlns:v="urn:schemas-microsoft-com:vml" Requires="v">
                <p:oleObj spid="_x0000_s406568" name="Equation" r:id="rId7" imgW="1066680" imgH="215640" progId="Equation.3">
                  <p:embed/>
                </p:oleObj>
              </mc:Choice>
              <mc:Fallback>
                <p:oleObj name="Equation" r:id="rId7" imgW="1066680" imgH="215640" progId="Equation.3">
                  <p:embed/>
                  <p:pic>
                    <p:nvPicPr>
                      <p:cNvPr id="0" name=""/>
                      <p:cNvPicPr/>
                      <p:nvPr/>
                    </p:nvPicPr>
                    <p:blipFill>
                      <a:blip r:embed="rId8"/>
                      <a:stretch>
                        <a:fillRect/>
                      </a:stretch>
                    </p:blipFill>
                    <p:spPr>
                      <a:xfrm>
                        <a:off x="3955249" y="3886200"/>
                        <a:ext cx="2867025" cy="579437"/>
                      </a:xfrm>
                      <a:prstGeom prst="rect">
                        <a:avLst/>
                      </a:prstGeom>
                    </p:spPr>
                  </p:pic>
                </p:oleObj>
              </mc:Fallback>
            </mc:AlternateContent>
          </a:graphicData>
        </a:graphic>
      </p:graphicFrame>
      <p:sp>
        <p:nvSpPr>
          <p:cNvPr id="24" name="Rectangle 23"/>
          <p:cNvSpPr/>
          <p:nvPr/>
        </p:nvSpPr>
        <p:spPr>
          <a:xfrm>
            <a:off x="573554" y="4567535"/>
            <a:ext cx="4060727" cy="461665"/>
          </a:xfrm>
          <a:prstGeom prst="rect">
            <a:avLst/>
          </a:prstGeom>
        </p:spPr>
        <p:txBody>
          <a:bodyPr wrap="none">
            <a:spAutoFit/>
          </a:bodyPr>
          <a:lstStyle/>
          <a:p>
            <a:r>
              <a:rPr lang="en-IN" dirty="0">
                <a:latin typeface="+mn-lt"/>
              </a:rPr>
              <a:t>where </a:t>
            </a:r>
            <a:r>
              <a:rPr lang="en-IN" i="1" dirty="0" smtClean="0">
                <a:latin typeface="+mn-lt"/>
              </a:rPr>
              <a:t>g </a:t>
            </a:r>
            <a:r>
              <a:rPr lang="en-IN" dirty="0" smtClean="0">
                <a:latin typeface="+mn-lt"/>
              </a:rPr>
              <a:t>is </a:t>
            </a:r>
            <a:r>
              <a:rPr lang="en-IN" dirty="0">
                <a:latin typeface="+mn-lt"/>
              </a:rPr>
              <a:t>an arbitrary function</a:t>
            </a:r>
          </a:p>
        </p:txBody>
      </p:sp>
      <p:sp>
        <p:nvSpPr>
          <p:cNvPr id="25" name="Rectangle 24"/>
          <p:cNvSpPr/>
          <p:nvPr/>
        </p:nvSpPr>
        <p:spPr>
          <a:xfrm>
            <a:off x="573554" y="4008169"/>
            <a:ext cx="3070071" cy="461665"/>
          </a:xfrm>
          <a:prstGeom prst="rect">
            <a:avLst/>
          </a:prstGeom>
        </p:spPr>
        <p:txBody>
          <a:bodyPr wrap="none">
            <a:spAutoFit/>
          </a:bodyPr>
          <a:lstStyle/>
          <a:p>
            <a:r>
              <a:rPr lang="en-IN" dirty="0" smtClean="0">
                <a:latin typeface="+mn-lt"/>
              </a:rPr>
              <a:t>The general solution is </a:t>
            </a:r>
            <a:endParaRPr lang="en-IN" dirty="0">
              <a:latin typeface="+mn-lt"/>
            </a:endParaRPr>
          </a:p>
        </p:txBody>
      </p:sp>
      <p:sp>
        <p:nvSpPr>
          <p:cNvPr id="27" name="TextBox 26"/>
          <p:cNvSpPr txBox="1"/>
          <p:nvPr/>
        </p:nvSpPr>
        <p:spPr>
          <a:xfrm>
            <a:off x="304800" y="3505200"/>
            <a:ext cx="7818166" cy="461665"/>
          </a:xfrm>
          <a:prstGeom prst="rect">
            <a:avLst/>
          </a:prstGeom>
          <a:noFill/>
        </p:spPr>
        <p:txBody>
          <a:bodyPr wrap="none" rtlCol="0">
            <a:spAutoFit/>
          </a:bodyPr>
          <a:lstStyle/>
          <a:p>
            <a:r>
              <a:rPr lang="en-IN" dirty="0" smtClean="0"/>
              <a:t>This is known as Linear wave equation or advection equation.</a:t>
            </a:r>
            <a:endParaRPr lang="en-IN" dirty="0"/>
          </a:p>
        </p:txBody>
      </p:sp>
      <p:grpSp>
        <p:nvGrpSpPr>
          <p:cNvPr id="28" name="Group 16"/>
          <p:cNvGrpSpPr>
            <a:grpSpLocks/>
          </p:cNvGrpSpPr>
          <p:nvPr/>
        </p:nvGrpSpPr>
        <p:grpSpPr bwMode="auto">
          <a:xfrm>
            <a:off x="0" y="0"/>
            <a:ext cx="9144000" cy="6858000"/>
            <a:chOff x="0" y="0"/>
            <a:chExt cx="9144000" cy="6858000"/>
          </a:xfrm>
        </p:grpSpPr>
        <p:grpSp>
          <p:nvGrpSpPr>
            <p:cNvPr id="29" name="Group 8"/>
            <p:cNvGrpSpPr>
              <a:grpSpLocks/>
            </p:cNvGrpSpPr>
            <p:nvPr/>
          </p:nvGrpSpPr>
          <p:grpSpPr bwMode="auto">
            <a:xfrm>
              <a:off x="0" y="0"/>
              <a:ext cx="9144000" cy="6858000"/>
              <a:chOff x="0" y="0"/>
              <a:chExt cx="5760" cy="4320"/>
            </a:xfrm>
          </p:grpSpPr>
          <p:grpSp>
            <p:nvGrpSpPr>
              <p:cNvPr id="32" name="Group 31"/>
              <p:cNvGrpSpPr>
                <a:grpSpLocks/>
              </p:cNvGrpSpPr>
              <p:nvPr/>
            </p:nvGrpSpPr>
            <p:grpSpPr bwMode="auto">
              <a:xfrm>
                <a:off x="0" y="0"/>
                <a:ext cx="192" cy="4320"/>
                <a:chOff x="0" y="-48"/>
                <a:chExt cx="144" cy="4368"/>
              </a:xfrm>
            </p:grpSpPr>
            <p:sp>
              <p:nvSpPr>
                <p:cNvPr id="42"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3"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3" name="Group 12"/>
              <p:cNvGrpSpPr>
                <a:grpSpLocks/>
              </p:cNvGrpSpPr>
              <p:nvPr/>
            </p:nvGrpSpPr>
            <p:grpSpPr bwMode="auto">
              <a:xfrm>
                <a:off x="5674" y="24"/>
                <a:ext cx="86" cy="4296"/>
                <a:chOff x="5616" y="-48"/>
                <a:chExt cx="144" cy="4368"/>
              </a:xfrm>
            </p:grpSpPr>
            <p:sp>
              <p:nvSpPr>
                <p:cNvPr id="40"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1"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4" name="Group 33"/>
              <p:cNvGrpSpPr>
                <a:grpSpLocks/>
              </p:cNvGrpSpPr>
              <p:nvPr/>
            </p:nvGrpSpPr>
            <p:grpSpPr bwMode="auto">
              <a:xfrm>
                <a:off x="144" y="0"/>
                <a:ext cx="5616" cy="144"/>
                <a:chOff x="96" y="-48"/>
                <a:chExt cx="5520" cy="144"/>
              </a:xfrm>
            </p:grpSpPr>
            <p:sp>
              <p:nvSpPr>
                <p:cNvPr id="38"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9"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5" name="Group 18"/>
              <p:cNvGrpSpPr>
                <a:grpSpLocks/>
              </p:cNvGrpSpPr>
              <p:nvPr/>
            </p:nvGrpSpPr>
            <p:grpSpPr bwMode="auto">
              <a:xfrm>
                <a:off x="144" y="4234"/>
                <a:ext cx="5616" cy="86"/>
                <a:chOff x="96" y="4176"/>
                <a:chExt cx="5520" cy="144"/>
              </a:xfrm>
            </p:grpSpPr>
            <p:sp>
              <p:nvSpPr>
                <p:cNvPr id="36"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7"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30" name="Rectangle 1945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Rectangle 30"/>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8" name="Picture 7"/>
          <p:cNvPicPr>
            <a:picLocks noChangeAspect="1"/>
          </p:cNvPicPr>
          <p:nvPr/>
        </p:nvPicPr>
        <p:blipFill>
          <a:blip r:embed="rId10"/>
          <a:stretch>
            <a:fillRect/>
          </a:stretch>
        </p:blipFill>
        <p:spPr>
          <a:xfrm>
            <a:off x="529653" y="4154121"/>
            <a:ext cx="8443233" cy="2491154"/>
          </a:xfrm>
          <a:prstGeom prst="rect">
            <a:avLst/>
          </a:prstGeom>
        </p:spPr>
      </p:pic>
    </p:spTree>
    <p:extLst>
      <p:ext uri="{BB962C8B-B14F-4D97-AF65-F5344CB8AC3E}">
        <p14:creationId xmlns:p14="http://schemas.microsoft.com/office/powerpoint/2010/main" val="1542954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ircle(in)">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dissolv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circle(in)">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circle(in)">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dissolve">
                                      <p:cBhvr>
                                        <p:cTn id="32" dur="500"/>
                                        <p:tgtEl>
                                          <p:spTgt spid="27"/>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dissolve">
                                      <p:cBhvr>
                                        <p:cTn id="37" dur="500"/>
                                        <p:tgtEl>
                                          <p:spTgt spid="25"/>
                                        </p:tgtEl>
                                      </p:cBhvr>
                                    </p:animEffect>
                                  </p:childTnLst>
                                </p:cTn>
                              </p:par>
                            </p:childTnLst>
                          </p:cTn>
                        </p:par>
                      </p:childTnLst>
                    </p:cTn>
                  </p:par>
                  <p:par>
                    <p:cTn id="38" fill="hold">
                      <p:stCondLst>
                        <p:cond delay="indefinite"/>
                      </p:stCondLst>
                      <p:childTnLst>
                        <p:par>
                          <p:cTn id="39" fill="hold">
                            <p:stCondLst>
                              <p:cond delay="0"/>
                            </p:stCondLst>
                            <p:childTnLst>
                              <p:par>
                                <p:cTn id="40" presetID="6" presetClass="entr" presetSubtype="16" fill="hold" nodeType="click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circle(in)">
                                      <p:cBhvr>
                                        <p:cTn id="42" dur="500"/>
                                        <p:tgtEl>
                                          <p:spTgt spid="23"/>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dissolve">
                                      <p:cBhvr>
                                        <p:cTn id="47" dur="500"/>
                                        <p:tgtEl>
                                          <p:spTgt spid="24"/>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nodeType="clickEffect">
                                  <p:stCondLst>
                                    <p:cond delay="0"/>
                                  </p:stCondLst>
                                  <p:childTnLst>
                                    <p:set>
                                      <p:cBhvr>
                                        <p:cTn id="51" dur="1" fill="hold">
                                          <p:stCondLst>
                                            <p:cond delay="0"/>
                                          </p:stCondLst>
                                        </p:cTn>
                                        <p:tgtEl>
                                          <p:spTgt spid="8"/>
                                        </p:tgtEl>
                                        <p:attrNameLst>
                                          <p:attrName>style.visibility</p:attrName>
                                        </p:attrNameLst>
                                      </p:cBhvr>
                                      <p:to>
                                        <p:strVal val="visible"/>
                                      </p:to>
                                    </p:set>
                                    <p:animEffect transition="in" filter="wipe(down)">
                                      <p:cBhvr>
                                        <p:cTn id="5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7" grpId="0"/>
      <p:bldP spid="24" grpId="0"/>
      <p:bldP spid="25" grpId="0"/>
      <p:bldP spid="2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9337" y="107950"/>
            <a:ext cx="7772400" cy="1143000"/>
          </a:xfrm>
        </p:spPr>
        <p:txBody>
          <a:bodyPr/>
          <a:lstStyle/>
          <a:p>
            <a:r>
              <a:rPr lang="en-IN" sz="2800" dirty="0" smtClean="0"/>
              <a:t>The </a:t>
            </a:r>
            <a:r>
              <a:rPr lang="en-IN" sz="2800" dirty="0"/>
              <a:t>Nonlinear </a:t>
            </a:r>
            <a:r>
              <a:rPr lang="en-IN" sz="2800" dirty="0" smtClean="0"/>
              <a:t>Waves</a:t>
            </a:r>
            <a:r>
              <a:rPr lang="en-IN" sz="2800" dirty="0"/>
              <a:t> </a:t>
            </a:r>
            <a:r>
              <a:rPr lang="en-IN" sz="2800" dirty="0" smtClean="0"/>
              <a:t>Equation</a:t>
            </a:r>
            <a:endParaRPr lang="en-IN" sz="2800" dirty="0"/>
          </a:p>
        </p:txBody>
      </p:sp>
      <p:sp>
        <p:nvSpPr>
          <p:cNvPr id="3" name="Content Placeholder 2"/>
          <p:cNvSpPr>
            <a:spLocks noGrp="1"/>
          </p:cNvSpPr>
          <p:nvPr>
            <p:ph idx="1"/>
          </p:nvPr>
        </p:nvSpPr>
        <p:spPr>
          <a:xfrm>
            <a:off x="533401" y="1480509"/>
            <a:ext cx="7772400" cy="533400"/>
          </a:xfrm>
        </p:spPr>
        <p:txBody>
          <a:bodyPr/>
          <a:lstStyle/>
          <a:p>
            <a:r>
              <a:rPr lang="en-IN" sz="2400" dirty="0"/>
              <a:t>T</a:t>
            </a:r>
            <a:r>
              <a:rPr lang="en-IN" sz="2400" dirty="0" smtClean="0"/>
              <a:t>he </a:t>
            </a:r>
            <a:r>
              <a:rPr lang="en-IN" sz="2400" dirty="0"/>
              <a:t>nonlinear equation,</a:t>
            </a:r>
          </a:p>
        </p:txBody>
      </p:sp>
      <p:graphicFrame>
        <p:nvGraphicFramePr>
          <p:cNvPr id="4" name="Content Placeholder 3"/>
          <p:cNvGraphicFramePr>
            <a:graphicFrameLocks noChangeAspect="1"/>
          </p:cNvGraphicFramePr>
          <p:nvPr>
            <p:extLst/>
          </p:nvPr>
        </p:nvGraphicFramePr>
        <p:xfrm>
          <a:off x="4528463" y="1329505"/>
          <a:ext cx="2524125" cy="860425"/>
        </p:xfrm>
        <a:graphic>
          <a:graphicData uri="http://schemas.openxmlformats.org/presentationml/2006/ole">
            <mc:AlternateContent xmlns:mc="http://schemas.openxmlformats.org/markup-compatibility/2006">
              <mc:Choice xmlns:v="urn:schemas-microsoft-com:vml" Requires="v">
                <p:oleObj spid="_x0000_s396413" name="Equation" r:id="rId3" imgW="1155600" imgH="393480" progId="Equation.3">
                  <p:embed/>
                </p:oleObj>
              </mc:Choice>
              <mc:Fallback>
                <p:oleObj name="Equation" r:id="rId3" imgW="1155600" imgH="393480" progId="Equation.3">
                  <p:embed/>
                  <p:pic>
                    <p:nvPicPr>
                      <p:cNvPr id="0" name=""/>
                      <p:cNvPicPr/>
                      <p:nvPr/>
                    </p:nvPicPr>
                    <p:blipFill>
                      <a:blip r:embed="rId4"/>
                      <a:stretch>
                        <a:fillRect/>
                      </a:stretch>
                    </p:blipFill>
                    <p:spPr>
                      <a:xfrm>
                        <a:off x="4528463" y="1329505"/>
                        <a:ext cx="2524125" cy="860425"/>
                      </a:xfrm>
                      <a:prstGeom prst="rect">
                        <a:avLst/>
                      </a:prstGeom>
                    </p:spPr>
                  </p:pic>
                </p:oleObj>
              </mc:Fallback>
            </mc:AlternateContent>
          </a:graphicData>
        </a:graphic>
      </p:graphicFrame>
      <p:sp>
        <p:nvSpPr>
          <p:cNvPr id="5" name="Rectangle 4"/>
          <p:cNvSpPr/>
          <p:nvPr/>
        </p:nvSpPr>
        <p:spPr>
          <a:xfrm>
            <a:off x="468399" y="2244390"/>
            <a:ext cx="7837402" cy="461665"/>
          </a:xfrm>
          <a:prstGeom prst="rect">
            <a:avLst/>
          </a:prstGeom>
        </p:spPr>
        <p:txBody>
          <a:bodyPr wrap="none">
            <a:spAutoFit/>
          </a:bodyPr>
          <a:lstStyle/>
          <a:p>
            <a:r>
              <a:rPr lang="en-IN" dirty="0">
                <a:latin typeface="+mn-lt"/>
              </a:rPr>
              <a:t>the </a:t>
            </a:r>
            <a:r>
              <a:rPr lang="en-IN" dirty="0" smtClean="0">
                <a:latin typeface="+mn-lt"/>
              </a:rPr>
              <a:t>characteristic and compatibility equations are defined </a:t>
            </a:r>
            <a:r>
              <a:rPr lang="en-IN" dirty="0">
                <a:latin typeface="+mn-lt"/>
              </a:rPr>
              <a:t>by</a:t>
            </a:r>
          </a:p>
        </p:txBody>
      </p:sp>
      <p:graphicFrame>
        <p:nvGraphicFramePr>
          <p:cNvPr id="6" name="Content Placeholder 3"/>
          <p:cNvGraphicFramePr>
            <a:graphicFrameLocks noChangeAspect="1"/>
          </p:cNvGraphicFramePr>
          <p:nvPr>
            <p:extLst/>
          </p:nvPr>
        </p:nvGraphicFramePr>
        <p:xfrm>
          <a:off x="2198013" y="2807866"/>
          <a:ext cx="4660900" cy="860425"/>
        </p:xfrm>
        <a:graphic>
          <a:graphicData uri="http://schemas.openxmlformats.org/presentationml/2006/ole">
            <mc:AlternateContent xmlns:mc="http://schemas.openxmlformats.org/markup-compatibility/2006">
              <mc:Choice xmlns:v="urn:schemas-microsoft-com:vml" Requires="v">
                <p:oleObj spid="_x0000_s396414" name="Equation" r:id="rId5" imgW="2133360" imgH="393480" progId="Equation.3">
                  <p:embed/>
                </p:oleObj>
              </mc:Choice>
              <mc:Fallback>
                <p:oleObj name="Equation" r:id="rId5" imgW="2133360" imgH="393480" progId="Equation.3">
                  <p:embed/>
                  <p:pic>
                    <p:nvPicPr>
                      <p:cNvPr id="0" name=""/>
                      <p:cNvPicPr/>
                      <p:nvPr/>
                    </p:nvPicPr>
                    <p:blipFill>
                      <a:blip r:embed="rId6"/>
                      <a:stretch>
                        <a:fillRect/>
                      </a:stretch>
                    </p:blipFill>
                    <p:spPr>
                      <a:xfrm>
                        <a:off x="2198013" y="2807866"/>
                        <a:ext cx="4660900" cy="860425"/>
                      </a:xfrm>
                      <a:prstGeom prst="rect">
                        <a:avLst/>
                      </a:prstGeom>
                    </p:spPr>
                  </p:pic>
                </p:oleObj>
              </mc:Fallback>
            </mc:AlternateContent>
          </a:graphicData>
        </a:graphic>
      </p:graphicFrame>
      <p:sp>
        <p:nvSpPr>
          <p:cNvPr id="7" name="Rectangle 6"/>
          <p:cNvSpPr/>
          <p:nvPr/>
        </p:nvSpPr>
        <p:spPr>
          <a:xfrm>
            <a:off x="228600" y="3731245"/>
            <a:ext cx="8738253" cy="830997"/>
          </a:xfrm>
          <a:prstGeom prst="rect">
            <a:avLst/>
          </a:prstGeom>
        </p:spPr>
        <p:txBody>
          <a:bodyPr wrap="square">
            <a:spAutoFit/>
          </a:bodyPr>
          <a:lstStyle/>
          <a:p>
            <a:r>
              <a:rPr lang="en-IN" dirty="0" smtClean="0">
                <a:latin typeface="+mn-lt"/>
              </a:rPr>
              <a:t>Apply the initial condition </a:t>
            </a:r>
            <a:r>
              <a:rPr lang="en-IN" i="1" dirty="0">
                <a:latin typeface="+mn-lt"/>
              </a:rPr>
              <a:t>u(x; 0) = </a:t>
            </a:r>
            <a:r>
              <a:rPr lang="en-IN" i="1" dirty="0" smtClean="0">
                <a:latin typeface="+mn-lt"/>
              </a:rPr>
              <a:t>f(x)</a:t>
            </a:r>
            <a:r>
              <a:rPr lang="en-IN" dirty="0" smtClean="0">
                <a:latin typeface="+mn-lt"/>
              </a:rPr>
              <a:t> to find  </a:t>
            </a:r>
            <a:r>
              <a:rPr lang="en-IN" dirty="0">
                <a:latin typeface="+mn-lt"/>
              </a:rPr>
              <a:t>the </a:t>
            </a:r>
            <a:r>
              <a:rPr lang="en-IN" dirty="0" smtClean="0">
                <a:latin typeface="+mn-lt"/>
              </a:rPr>
              <a:t>solution of non-linear wave equation as </a:t>
            </a:r>
            <a:endParaRPr lang="en-IN" dirty="0">
              <a:latin typeface="+mn-lt"/>
            </a:endParaRPr>
          </a:p>
        </p:txBody>
      </p:sp>
      <p:graphicFrame>
        <p:nvGraphicFramePr>
          <p:cNvPr id="8" name="Object 7"/>
          <p:cNvGraphicFramePr>
            <a:graphicFrameLocks noChangeAspect="1"/>
          </p:cNvGraphicFramePr>
          <p:nvPr>
            <p:extLst>
              <p:ext uri="{D42A27DB-BD31-4B8C-83A1-F6EECF244321}">
                <p14:modId xmlns:p14="http://schemas.microsoft.com/office/powerpoint/2010/main" val="3930008385"/>
              </p:ext>
            </p:extLst>
          </p:nvPr>
        </p:nvGraphicFramePr>
        <p:xfrm>
          <a:off x="3048000" y="4722813"/>
          <a:ext cx="3810913" cy="581025"/>
        </p:xfrm>
        <a:graphic>
          <a:graphicData uri="http://schemas.openxmlformats.org/presentationml/2006/ole">
            <mc:AlternateContent xmlns:mc="http://schemas.openxmlformats.org/markup-compatibility/2006">
              <mc:Choice xmlns:v="urn:schemas-microsoft-com:vml" Requires="v">
                <p:oleObj spid="_x0000_s396415" name="Equation" r:id="rId7" imgW="1371600" imgH="215640" progId="Equation.3">
                  <p:embed/>
                </p:oleObj>
              </mc:Choice>
              <mc:Fallback>
                <p:oleObj name="Equation" r:id="rId7" imgW="1371600" imgH="215640" progId="Equation.3">
                  <p:embed/>
                  <p:pic>
                    <p:nvPicPr>
                      <p:cNvPr id="0" name=""/>
                      <p:cNvPicPr/>
                      <p:nvPr/>
                    </p:nvPicPr>
                    <p:blipFill>
                      <a:blip r:embed="rId8"/>
                      <a:stretch>
                        <a:fillRect/>
                      </a:stretch>
                    </p:blipFill>
                    <p:spPr>
                      <a:xfrm>
                        <a:off x="3048000" y="4722813"/>
                        <a:ext cx="3810913" cy="581025"/>
                      </a:xfrm>
                      <a:prstGeom prst="rect">
                        <a:avLst/>
                      </a:prstGeom>
                    </p:spPr>
                  </p:pic>
                </p:oleObj>
              </mc:Fallback>
            </mc:AlternateContent>
          </a:graphicData>
        </a:graphic>
      </p:graphicFrame>
      <p:sp>
        <p:nvSpPr>
          <p:cNvPr id="9" name="Rectangle 8"/>
          <p:cNvSpPr/>
          <p:nvPr/>
        </p:nvSpPr>
        <p:spPr>
          <a:xfrm>
            <a:off x="504709" y="5465593"/>
            <a:ext cx="7999898" cy="830997"/>
          </a:xfrm>
          <a:prstGeom prst="rect">
            <a:avLst/>
          </a:prstGeom>
        </p:spPr>
        <p:txBody>
          <a:bodyPr wrap="square">
            <a:spAutoFit/>
          </a:bodyPr>
          <a:lstStyle/>
          <a:p>
            <a:r>
              <a:rPr lang="en-IN" dirty="0">
                <a:latin typeface="+mn-lt"/>
              </a:rPr>
              <a:t>This is similar to the </a:t>
            </a:r>
            <a:r>
              <a:rPr lang="en-IN" dirty="0" smtClean="0">
                <a:latin typeface="+mn-lt"/>
              </a:rPr>
              <a:t>linear wave, </a:t>
            </a:r>
            <a:r>
              <a:rPr lang="en-IN" dirty="0">
                <a:latin typeface="+mn-lt"/>
              </a:rPr>
              <a:t>but </a:t>
            </a:r>
            <a:r>
              <a:rPr lang="en-IN" dirty="0" smtClean="0">
                <a:latin typeface="+mn-lt"/>
              </a:rPr>
              <a:t>now the “</a:t>
            </a:r>
            <a:r>
              <a:rPr lang="en-IN" dirty="0">
                <a:latin typeface="+mn-lt"/>
              </a:rPr>
              <a:t>wave </a:t>
            </a:r>
            <a:r>
              <a:rPr lang="en-IN" dirty="0" smtClean="0">
                <a:latin typeface="+mn-lt"/>
              </a:rPr>
              <a:t>speed” </a:t>
            </a:r>
            <a:r>
              <a:rPr lang="en-IN" dirty="0">
                <a:latin typeface="+mn-lt"/>
              </a:rPr>
              <a:t>involves </a:t>
            </a:r>
            <a:r>
              <a:rPr lang="en-IN" i="1" dirty="0">
                <a:latin typeface="+mn-lt"/>
              </a:rPr>
              <a:t>u</a:t>
            </a:r>
            <a:r>
              <a:rPr lang="en-IN" dirty="0">
                <a:latin typeface="+mn-lt"/>
              </a:rPr>
              <a:t>.</a:t>
            </a:r>
          </a:p>
        </p:txBody>
      </p:sp>
      <p:grpSp>
        <p:nvGrpSpPr>
          <p:cNvPr id="25" name="Group 16"/>
          <p:cNvGrpSpPr>
            <a:grpSpLocks/>
          </p:cNvGrpSpPr>
          <p:nvPr/>
        </p:nvGrpSpPr>
        <p:grpSpPr bwMode="auto">
          <a:xfrm>
            <a:off x="0" y="0"/>
            <a:ext cx="9144000" cy="6858000"/>
            <a:chOff x="0" y="0"/>
            <a:chExt cx="9144000" cy="6858000"/>
          </a:xfrm>
        </p:grpSpPr>
        <p:grpSp>
          <p:nvGrpSpPr>
            <p:cNvPr id="26" name="Group 8"/>
            <p:cNvGrpSpPr>
              <a:grpSpLocks/>
            </p:cNvGrpSpPr>
            <p:nvPr/>
          </p:nvGrpSpPr>
          <p:grpSpPr bwMode="auto">
            <a:xfrm>
              <a:off x="0" y="0"/>
              <a:ext cx="9144000" cy="6858000"/>
              <a:chOff x="0" y="0"/>
              <a:chExt cx="5760" cy="4320"/>
            </a:xfrm>
          </p:grpSpPr>
          <p:grpSp>
            <p:nvGrpSpPr>
              <p:cNvPr id="29" name="Group 28"/>
              <p:cNvGrpSpPr>
                <a:grpSpLocks/>
              </p:cNvGrpSpPr>
              <p:nvPr/>
            </p:nvGrpSpPr>
            <p:grpSpPr bwMode="auto">
              <a:xfrm>
                <a:off x="0" y="0"/>
                <a:ext cx="192" cy="4320"/>
                <a:chOff x="0" y="-48"/>
                <a:chExt cx="144" cy="4368"/>
              </a:xfrm>
            </p:grpSpPr>
            <p:sp>
              <p:nvSpPr>
                <p:cNvPr id="39"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0"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0" name="Group 12"/>
              <p:cNvGrpSpPr>
                <a:grpSpLocks/>
              </p:cNvGrpSpPr>
              <p:nvPr/>
            </p:nvGrpSpPr>
            <p:grpSpPr bwMode="auto">
              <a:xfrm>
                <a:off x="5674" y="24"/>
                <a:ext cx="86" cy="4296"/>
                <a:chOff x="5616" y="-48"/>
                <a:chExt cx="144" cy="4368"/>
              </a:xfrm>
            </p:grpSpPr>
            <p:sp>
              <p:nvSpPr>
                <p:cNvPr id="37"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8"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1" name="Group 30"/>
              <p:cNvGrpSpPr>
                <a:grpSpLocks/>
              </p:cNvGrpSpPr>
              <p:nvPr/>
            </p:nvGrpSpPr>
            <p:grpSpPr bwMode="auto">
              <a:xfrm>
                <a:off x="144" y="0"/>
                <a:ext cx="5616" cy="144"/>
                <a:chOff x="96" y="-48"/>
                <a:chExt cx="5520" cy="144"/>
              </a:xfrm>
            </p:grpSpPr>
            <p:sp>
              <p:nvSpPr>
                <p:cNvPr id="35" name="Rectangle 34"/>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6" name="Rectangle 35"/>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2" name="Group 18"/>
              <p:cNvGrpSpPr>
                <a:grpSpLocks/>
              </p:cNvGrpSpPr>
              <p:nvPr/>
            </p:nvGrpSpPr>
            <p:grpSpPr bwMode="auto">
              <a:xfrm>
                <a:off x="144" y="4234"/>
                <a:ext cx="5616" cy="86"/>
                <a:chOff x="96" y="4176"/>
                <a:chExt cx="5520" cy="144"/>
              </a:xfrm>
            </p:grpSpPr>
            <p:sp>
              <p:nvSpPr>
                <p:cNvPr id="33"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4"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27" name="Rectangle 1945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Rectangle 27"/>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2862779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ircle(in)">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dissolv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circle(in)">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dissolve">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circle(in)">
                                      <p:cBhvr>
                                        <p:cTn id="32" dur="5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dissolve">
                                      <p:cBhvr>
                                        <p:cTn id="3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7" grpId="0"/>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1" y="38100"/>
            <a:ext cx="6096000" cy="1143000"/>
          </a:xfrm>
        </p:spPr>
        <p:txBody>
          <a:bodyPr/>
          <a:lstStyle/>
          <a:p>
            <a:r>
              <a:rPr lang="en-IN" sz="2800" dirty="0" smtClean="0"/>
              <a:t>Analysis of Characteristic Curves for NL-FO-ODE</a:t>
            </a:r>
            <a:endParaRPr lang="en-IN" sz="2800" dirty="0"/>
          </a:p>
        </p:txBody>
      </p:sp>
      <p:sp>
        <p:nvSpPr>
          <p:cNvPr id="3" name="Content Placeholder 2"/>
          <p:cNvSpPr>
            <a:spLocks noGrp="1"/>
          </p:cNvSpPr>
          <p:nvPr>
            <p:ph idx="1"/>
          </p:nvPr>
        </p:nvSpPr>
        <p:spPr>
          <a:xfrm>
            <a:off x="344487" y="1212418"/>
            <a:ext cx="8494712" cy="685800"/>
          </a:xfrm>
        </p:spPr>
        <p:txBody>
          <a:bodyPr/>
          <a:lstStyle/>
          <a:p>
            <a:r>
              <a:rPr lang="en-IN" sz="2400" dirty="0"/>
              <a:t>T</a:t>
            </a:r>
            <a:r>
              <a:rPr lang="en-IN" sz="2400" dirty="0" smtClean="0"/>
              <a:t>he combination of characteristic equations is described </a:t>
            </a:r>
            <a:r>
              <a:rPr lang="en-IN" sz="2400" dirty="0"/>
              <a:t>by</a:t>
            </a:r>
          </a:p>
        </p:txBody>
      </p:sp>
      <p:graphicFrame>
        <p:nvGraphicFramePr>
          <p:cNvPr id="4" name="Content Placeholder 3"/>
          <p:cNvGraphicFramePr>
            <a:graphicFrameLocks noChangeAspect="1"/>
          </p:cNvGraphicFramePr>
          <p:nvPr>
            <p:extLst>
              <p:ext uri="{D42A27DB-BD31-4B8C-83A1-F6EECF244321}">
                <p14:modId xmlns:p14="http://schemas.microsoft.com/office/powerpoint/2010/main" val="1379013840"/>
              </p:ext>
            </p:extLst>
          </p:nvPr>
        </p:nvGraphicFramePr>
        <p:xfrm>
          <a:off x="1877930" y="1648421"/>
          <a:ext cx="1858962" cy="860425"/>
        </p:xfrm>
        <a:graphic>
          <a:graphicData uri="http://schemas.openxmlformats.org/presentationml/2006/ole">
            <mc:AlternateContent xmlns:mc="http://schemas.openxmlformats.org/markup-compatibility/2006">
              <mc:Choice xmlns:v="urn:schemas-microsoft-com:vml" Requires="v">
                <p:oleObj spid="_x0000_s397495" name="Equation" r:id="rId3" imgW="850680" imgH="393480" progId="Equation.3">
                  <p:embed/>
                </p:oleObj>
              </mc:Choice>
              <mc:Fallback>
                <p:oleObj name="Equation" r:id="rId3" imgW="850680" imgH="393480" progId="Equation.3">
                  <p:embed/>
                  <p:pic>
                    <p:nvPicPr>
                      <p:cNvPr id="0" name=""/>
                      <p:cNvPicPr/>
                      <p:nvPr/>
                    </p:nvPicPr>
                    <p:blipFill>
                      <a:blip r:embed="rId4"/>
                      <a:stretch>
                        <a:fillRect/>
                      </a:stretch>
                    </p:blipFill>
                    <p:spPr>
                      <a:xfrm>
                        <a:off x="1877930" y="1648421"/>
                        <a:ext cx="1858962" cy="860425"/>
                      </a:xfrm>
                      <a:prstGeom prst="rect">
                        <a:avLst/>
                      </a:prstGeom>
                    </p:spPr>
                  </p:pic>
                </p:oleObj>
              </mc:Fallback>
            </mc:AlternateContent>
          </a:graphicData>
        </a:graphic>
      </p:graphicFrame>
      <p:sp>
        <p:nvSpPr>
          <p:cNvPr id="5" name="Rectangle 4"/>
          <p:cNvSpPr/>
          <p:nvPr/>
        </p:nvSpPr>
        <p:spPr>
          <a:xfrm>
            <a:off x="473076" y="2667692"/>
            <a:ext cx="6322565" cy="461665"/>
          </a:xfrm>
          <a:prstGeom prst="rect">
            <a:avLst/>
          </a:prstGeom>
        </p:spPr>
        <p:txBody>
          <a:bodyPr wrap="none">
            <a:spAutoFit/>
          </a:bodyPr>
          <a:lstStyle/>
          <a:p>
            <a:r>
              <a:rPr lang="en-IN" dirty="0" smtClean="0">
                <a:latin typeface="+mn-lt"/>
              </a:rPr>
              <a:t>Integrate above to get straight lines as solution as,</a:t>
            </a:r>
            <a:endParaRPr lang="en-IN" dirty="0">
              <a:latin typeface="+mn-lt"/>
            </a:endParaRPr>
          </a:p>
        </p:txBody>
      </p:sp>
      <p:graphicFrame>
        <p:nvGraphicFramePr>
          <p:cNvPr id="6" name="Object 5"/>
          <p:cNvGraphicFramePr>
            <a:graphicFrameLocks noChangeAspect="1"/>
          </p:cNvGraphicFramePr>
          <p:nvPr>
            <p:extLst>
              <p:ext uri="{D42A27DB-BD31-4B8C-83A1-F6EECF244321}">
                <p14:modId xmlns:p14="http://schemas.microsoft.com/office/powerpoint/2010/main" val="481098802"/>
              </p:ext>
            </p:extLst>
          </p:nvPr>
        </p:nvGraphicFramePr>
        <p:xfrm>
          <a:off x="700064" y="3321760"/>
          <a:ext cx="2935288" cy="581025"/>
        </p:xfrm>
        <a:graphic>
          <a:graphicData uri="http://schemas.openxmlformats.org/presentationml/2006/ole">
            <mc:AlternateContent xmlns:mc="http://schemas.openxmlformats.org/markup-compatibility/2006">
              <mc:Choice xmlns:v="urn:schemas-microsoft-com:vml" Requires="v">
                <p:oleObj spid="_x0000_s397496" name="Equation" r:id="rId5" imgW="1091880" imgH="215640" progId="Equation.3">
                  <p:embed/>
                </p:oleObj>
              </mc:Choice>
              <mc:Fallback>
                <p:oleObj name="Equation" r:id="rId5" imgW="1091880" imgH="215640" progId="Equation.3">
                  <p:embed/>
                  <p:pic>
                    <p:nvPicPr>
                      <p:cNvPr id="0" name=""/>
                      <p:cNvPicPr/>
                      <p:nvPr/>
                    </p:nvPicPr>
                    <p:blipFill>
                      <a:blip r:embed="rId6"/>
                      <a:stretch>
                        <a:fillRect/>
                      </a:stretch>
                    </p:blipFill>
                    <p:spPr>
                      <a:xfrm>
                        <a:off x="700064" y="3321760"/>
                        <a:ext cx="2935288" cy="581025"/>
                      </a:xfrm>
                      <a:prstGeom prst="rect">
                        <a:avLst/>
                      </a:prstGeom>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3606988896"/>
              </p:ext>
            </p:extLst>
          </p:nvPr>
        </p:nvGraphicFramePr>
        <p:xfrm>
          <a:off x="4360720" y="3328630"/>
          <a:ext cx="3719513" cy="581025"/>
        </p:xfrm>
        <a:graphic>
          <a:graphicData uri="http://schemas.openxmlformats.org/presentationml/2006/ole">
            <mc:AlternateContent xmlns:mc="http://schemas.openxmlformats.org/markup-compatibility/2006">
              <mc:Choice xmlns:v="urn:schemas-microsoft-com:vml" Requires="v">
                <p:oleObj spid="_x0000_s397497" name="Equation" r:id="rId7" imgW="1384200" imgH="215640" progId="Equation.3">
                  <p:embed/>
                </p:oleObj>
              </mc:Choice>
              <mc:Fallback>
                <p:oleObj name="Equation" r:id="rId7" imgW="1384200" imgH="215640" progId="Equation.3">
                  <p:embed/>
                  <p:pic>
                    <p:nvPicPr>
                      <p:cNvPr id="0" name=""/>
                      <p:cNvPicPr/>
                      <p:nvPr/>
                    </p:nvPicPr>
                    <p:blipFill>
                      <a:blip r:embed="rId8"/>
                      <a:stretch>
                        <a:fillRect/>
                      </a:stretch>
                    </p:blipFill>
                    <p:spPr>
                      <a:xfrm>
                        <a:off x="4360720" y="3328630"/>
                        <a:ext cx="3719513" cy="581025"/>
                      </a:xfrm>
                      <a:prstGeom prst="rect">
                        <a:avLst/>
                      </a:prstGeom>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32770821"/>
              </p:ext>
            </p:extLst>
          </p:nvPr>
        </p:nvGraphicFramePr>
        <p:xfrm>
          <a:off x="3092151" y="5591739"/>
          <a:ext cx="3481388" cy="581025"/>
        </p:xfrm>
        <a:graphic>
          <a:graphicData uri="http://schemas.openxmlformats.org/presentationml/2006/ole">
            <mc:AlternateContent xmlns:mc="http://schemas.openxmlformats.org/markup-compatibility/2006">
              <mc:Choice xmlns:v="urn:schemas-microsoft-com:vml" Requires="v">
                <p:oleObj spid="_x0000_s397498" name="Equation" r:id="rId9" imgW="1295280" imgH="215640" progId="Equation.3">
                  <p:embed/>
                </p:oleObj>
              </mc:Choice>
              <mc:Fallback>
                <p:oleObj name="Equation" r:id="rId9" imgW="1295280" imgH="215640" progId="Equation.3">
                  <p:embed/>
                  <p:pic>
                    <p:nvPicPr>
                      <p:cNvPr id="0" name=""/>
                      <p:cNvPicPr/>
                      <p:nvPr/>
                    </p:nvPicPr>
                    <p:blipFill>
                      <a:blip r:embed="rId10"/>
                      <a:stretch>
                        <a:fillRect/>
                      </a:stretch>
                    </p:blipFill>
                    <p:spPr>
                      <a:xfrm>
                        <a:off x="3092151" y="5591739"/>
                        <a:ext cx="3481388" cy="581025"/>
                      </a:xfrm>
                      <a:prstGeom prst="rect">
                        <a:avLst/>
                      </a:prstGeom>
                    </p:spPr>
                  </p:pic>
                </p:oleObj>
              </mc:Fallback>
            </mc:AlternateContent>
          </a:graphicData>
        </a:graphic>
      </p:graphicFrame>
      <p:sp>
        <p:nvSpPr>
          <p:cNvPr id="24" name="Rectangle 23"/>
          <p:cNvSpPr/>
          <p:nvPr/>
        </p:nvSpPr>
        <p:spPr>
          <a:xfrm>
            <a:off x="563848" y="4301409"/>
            <a:ext cx="8298097" cy="830997"/>
          </a:xfrm>
          <a:prstGeom prst="rect">
            <a:avLst/>
          </a:prstGeom>
        </p:spPr>
        <p:txBody>
          <a:bodyPr wrap="square">
            <a:spAutoFit/>
          </a:bodyPr>
          <a:lstStyle/>
          <a:p>
            <a:r>
              <a:rPr lang="en-IN" dirty="0" smtClean="0">
                <a:latin typeface="+mn-lt"/>
                <a:sym typeface="Symbol" panose="05050102010706020507" pitchFamily="18" charset="2"/>
              </a:rPr>
              <a:t></a:t>
            </a:r>
            <a:r>
              <a:rPr lang="en-IN" dirty="0" smtClean="0">
                <a:latin typeface="+mn-lt"/>
              </a:rPr>
              <a:t>The equation of characteristic curves, expressed </a:t>
            </a:r>
            <a:r>
              <a:rPr lang="en-IN" dirty="0">
                <a:latin typeface="+mn-lt"/>
              </a:rPr>
              <a:t>in terms of a </a:t>
            </a:r>
            <a:r>
              <a:rPr lang="en-IN" dirty="0" smtClean="0">
                <a:latin typeface="+mn-lt"/>
              </a:rPr>
              <a:t>parameter, </a:t>
            </a:r>
            <a:r>
              <a:rPr lang="en-IN" i="1" dirty="0" smtClean="0">
                <a:latin typeface="+mn-lt"/>
                <a:sym typeface="Symbol" panose="05050102010706020507" pitchFamily="18" charset="2"/>
              </a:rPr>
              <a:t> , </a:t>
            </a:r>
            <a:r>
              <a:rPr lang="en-IN" dirty="0" smtClean="0">
                <a:latin typeface="+mn-lt"/>
                <a:sym typeface="Symbol" panose="05050102010706020507" pitchFamily="18" charset="2"/>
              </a:rPr>
              <a:t>is</a:t>
            </a:r>
            <a:endParaRPr lang="en-IN" dirty="0">
              <a:latin typeface="+mn-lt"/>
            </a:endParaRPr>
          </a:p>
        </p:txBody>
      </p:sp>
      <p:grpSp>
        <p:nvGrpSpPr>
          <p:cNvPr id="25" name="Group 16"/>
          <p:cNvGrpSpPr>
            <a:grpSpLocks/>
          </p:cNvGrpSpPr>
          <p:nvPr/>
        </p:nvGrpSpPr>
        <p:grpSpPr bwMode="auto">
          <a:xfrm>
            <a:off x="0" y="0"/>
            <a:ext cx="9144000" cy="6858000"/>
            <a:chOff x="0" y="0"/>
            <a:chExt cx="9144000" cy="6858000"/>
          </a:xfrm>
        </p:grpSpPr>
        <p:grpSp>
          <p:nvGrpSpPr>
            <p:cNvPr id="26" name="Group 8"/>
            <p:cNvGrpSpPr>
              <a:grpSpLocks/>
            </p:cNvGrpSpPr>
            <p:nvPr/>
          </p:nvGrpSpPr>
          <p:grpSpPr bwMode="auto">
            <a:xfrm>
              <a:off x="0" y="0"/>
              <a:ext cx="9144000" cy="6858000"/>
              <a:chOff x="0" y="0"/>
              <a:chExt cx="5760" cy="4320"/>
            </a:xfrm>
          </p:grpSpPr>
          <p:grpSp>
            <p:nvGrpSpPr>
              <p:cNvPr id="29" name="Group 28"/>
              <p:cNvGrpSpPr>
                <a:grpSpLocks/>
              </p:cNvGrpSpPr>
              <p:nvPr/>
            </p:nvGrpSpPr>
            <p:grpSpPr bwMode="auto">
              <a:xfrm>
                <a:off x="0" y="0"/>
                <a:ext cx="192" cy="4320"/>
                <a:chOff x="0" y="-48"/>
                <a:chExt cx="144" cy="4368"/>
              </a:xfrm>
            </p:grpSpPr>
            <p:sp>
              <p:nvSpPr>
                <p:cNvPr id="39"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0"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0" name="Group 12"/>
              <p:cNvGrpSpPr>
                <a:grpSpLocks/>
              </p:cNvGrpSpPr>
              <p:nvPr/>
            </p:nvGrpSpPr>
            <p:grpSpPr bwMode="auto">
              <a:xfrm>
                <a:off x="5674" y="24"/>
                <a:ext cx="86" cy="4296"/>
                <a:chOff x="5616" y="-48"/>
                <a:chExt cx="144" cy="4368"/>
              </a:xfrm>
            </p:grpSpPr>
            <p:sp>
              <p:nvSpPr>
                <p:cNvPr id="37"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8"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1" name="Group 30"/>
              <p:cNvGrpSpPr>
                <a:grpSpLocks/>
              </p:cNvGrpSpPr>
              <p:nvPr/>
            </p:nvGrpSpPr>
            <p:grpSpPr bwMode="auto">
              <a:xfrm>
                <a:off x="144" y="0"/>
                <a:ext cx="5616" cy="144"/>
                <a:chOff x="96" y="-48"/>
                <a:chExt cx="5520" cy="144"/>
              </a:xfrm>
            </p:grpSpPr>
            <p:sp>
              <p:nvSpPr>
                <p:cNvPr id="35" name="Rectangle 34"/>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6" name="Rectangle 35"/>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2" name="Group 18"/>
              <p:cNvGrpSpPr>
                <a:grpSpLocks/>
              </p:cNvGrpSpPr>
              <p:nvPr/>
            </p:nvGrpSpPr>
            <p:grpSpPr bwMode="auto">
              <a:xfrm>
                <a:off x="144" y="4234"/>
                <a:ext cx="5616" cy="86"/>
                <a:chOff x="96" y="4176"/>
                <a:chExt cx="5520" cy="144"/>
              </a:xfrm>
            </p:grpSpPr>
            <p:sp>
              <p:nvSpPr>
                <p:cNvPr id="33"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4"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27" name="Rectangle 1945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Rectangle 27"/>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graphicFrame>
        <p:nvGraphicFramePr>
          <p:cNvPr id="41" name="Content Placeholder 3"/>
          <p:cNvGraphicFramePr>
            <a:graphicFrameLocks noChangeAspect="1"/>
          </p:cNvGraphicFramePr>
          <p:nvPr>
            <p:extLst>
              <p:ext uri="{D42A27DB-BD31-4B8C-83A1-F6EECF244321}">
                <p14:modId xmlns:p14="http://schemas.microsoft.com/office/powerpoint/2010/main" val="3595106214"/>
              </p:ext>
            </p:extLst>
          </p:nvPr>
        </p:nvGraphicFramePr>
        <p:xfrm>
          <a:off x="4160921" y="1702608"/>
          <a:ext cx="1414462" cy="860425"/>
        </p:xfrm>
        <a:graphic>
          <a:graphicData uri="http://schemas.openxmlformats.org/presentationml/2006/ole">
            <mc:AlternateContent xmlns:mc="http://schemas.openxmlformats.org/markup-compatibility/2006">
              <mc:Choice xmlns:v="urn:schemas-microsoft-com:vml" Requires="v">
                <p:oleObj spid="_x0000_s397499" name="Equation" r:id="rId12" imgW="647640" imgH="393480" progId="Equation.3">
                  <p:embed/>
                </p:oleObj>
              </mc:Choice>
              <mc:Fallback>
                <p:oleObj name="Equation" r:id="rId12" imgW="647640" imgH="393480" progId="Equation.3">
                  <p:embed/>
                  <p:pic>
                    <p:nvPicPr>
                      <p:cNvPr id="0" name=""/>
                      <p:cNvPicPr/>
                      <p:nvPr/>
                    </p:nvPicPr>
                    <p:blipFill>
                      <a:blip r:embed="rId13"/>
                      <a:stretch>
                        <a:fillRect/>
                      </a:stretch>
                    </p:blipFill>
                    <p:spPr>
                      <a:xfrm>
                        <a:off x="4160921" y="1702608"/>
                        <a:ext cx="1414462" cy="860425"/>
                      </a:xfrm>
                      <a:prstGeom prst="rect">
                        <a:avLst/>
                      </a:prstGeom>
                    </p:spPr>
                  </p:pic>
                </p:oleObj>
              </mc:Fallback>
            </mc:AlternateContent>
          </a:graphicData>
        </a:graphic>
      </p:graphicFrame>
      <mc:AlternateContent xmlns:mc="http://schemas.openxmlformats.org/markup-compatibility/2006">
        <mc:Choice xmlns:p14="http://schemas.microsoft.com/office/powerpoint/2010/main" Requires="p14">
          <p:contentPart p14:bwMode="auto" r:id="rId14">
            <p14:nvContentPartPr>
              <p14:cNvPr id="9" name="Ink 8"/>
              <p14:cNvContentPartPr/>
              <p14:nvPr/>
            </p14:nvContentPartPr>
            <p14:xfrm>
              <a:off x="4610880" y="2287080"/>
              <a:ext cx="532800" cy="349200"/>
            </p14:xfrm>
          </p:contentPart>
        </mc:Choice>
        <mc:Fallback>
          <p:pic>
            <p:nvPicPr>
              <p:cNvPr id="9" name="Ink 8"/>
              <p:cNvPicPr/>
              <p:nvPr/>
            </p:nvPicPr>
            <p:blipFill>
              <a:blip r:embed="rId15"/>
              <a:stretch>
                <a:fillRect/>
              </a:stretch>
            </p:blipFill>
            <p:spPr>
              <a:xfrm>
                <a:off x="4599720" y="2274840"/>
                <a:ext cx="546480" cy="372600"/>
              </a:xfrm>
              <a:prstGeom prst="rect">
                <a:avLst/>
              </a:prstGeom>
            </p:spPr>
          </p:pic>
        </mc:Fallback>
      </mc:AlternateContent>
    </p:spTree>
    <p:extLst>
      <p:ext uri="{BB962C8B-B14F-4D97-AF65-F5344CB8AC3E}">
        <p14:creationId xmlns:p14="http://schemas.microsoft.com/office/powerpoint/2010/main" val="746228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ircle(in)">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dissolv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circle(in)">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circle(in)">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dissolve">
                                      <p:cBhvr>
                                        <p:cTn id="32" dur="500"/>
                                        <p:tgtEl>
                                          <p:spTgt spid="24"/>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circle(in)">
                                      <p:cBhvr>
                                        <p:cTn id="37" dur="500"/>
                                        <p:tgtEl>
                                          <p:spTgt spid="8"/>
                                        </p:tgtEl>
                                      </p:cBhvr>
                                    </p:animEffect>
                                  </p:childTnLst>
                                </p:cTn>
                              </p:par>
                            </p:childTnLst>
                          </p:cTn>
                        </p:par>
                      </p:childTnLst>
                    </p:cTn>
                  </p:par>
                  <p:par>
                    <p:cTn id="38" fill="hold">
                      <p:stCondLst>
                        <p:cond delay="indefinite"/>
                      </p:stCondLst>
                      <p:childTnLst>
                        <p:par>
                          <p:cTn id="39" fill="hold">
                            <p:stCondLst>
                              <p:cond delay="0"/>
                            </p:stCondLst>
                            <p:childTnLst>
                              <p:par>
                                <p:cTn id="40" presetID="6" presetClass="entr" presetSubtype="16" fill="hold" nodeType="clickEffect">
                                  <p:stCondLst>
                                    <p:cond delay="0"/>
                                  </p:stCondLst>
                                  <p:childTnLst>
                                    <p:set>
                                      <p:cBhvr>
                                        <p:cTn id="41" dur="1" fill="hold">
                                          <p:stCondLst>
                                            <p:cond delay="0"/>
                                          </p:stCondLst>
                                        </p:cTn>
                                        <p:tgtEl>
                                          <p:spTgt spid="41"/>
                                        </p:tgtEl>
                                        <p:attrNameLst>
                                          <p:attrName>style.visibility</p:attrName>
                                        </p:attrNameLst>
                                      </p:cBhvr>
                                      <p:to>
                                        <p:strVal val="visible"/>
                                      </p:to>
                                    </p:set>
                                    <p:animEffect transition="in" filter="circle(in)">
                                      <p:cBhvr>
                                        <p:cTn id="42"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2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p:cNvPicPr>
            <a:picLocks noChangeAspect="1"/>
          </p:cNvPicPr>
          <p:nvPr/>
        </p:nvPicPr>
        <p:blipFill>
          <a:blip r:embed="rId2"/>
          <a:stretch>
            <a:fillRect/>
          </a:stretch>
        </p:blipFill>
        <p:spPr>
          <a:xfrm>
            <a:off x="1716831" y="1621611"/>
            <a:ext cx="6131769" cy="2967335"/>
          </a:xfrm>
          <a:prstGeom prst="rect">
            <a:avLst/>
          </a:prstGeom>
        </p:spPr>
      </p:pic>
      <p:sp>
        <p:nvSpPr>
          <p:cNvPr id="2" name="Title 1"/>
          <p:cNvSpPr>
            <a:spLocks noGrp="1"/>
          </p:cNvSpPr>
          <p:nvPr>
            <p:ph type="title"/>
          </p:nvPr>
        </p:nvSpPr>
        <p:spPr>
          <a:xfrm>
            <a:off x="76201" y="9099"/>
            <a:ext cx="7772400" cy="1143000"/>
          </a:xfrm>
        </p:spPr>
        <p:txBody>
          <a:bodyPr/>
          <a:lstStyle/>
          <a:p>
            <a:r>
              <a:rPr lang="en-IN" sz="2800" dirty="0" smtClean="0"/>
              <a:t>Evolution of Characteristic Curves</a:t>
            </a:r>
            <a:endParaRPr lang="en-IN" sz="2800" dirty="0"/>
          </a:p>
        </p:txBody>
      </p:sp>
      <p:sp>
        <p:nvSpPr>
          <p:cNvPr id="3" name="Content Placeholder 2"/>
          <p:cNvSpPr>
            <a:spLocks noGrp="1"/>
          </p:cNvSpPr>
          <p:nvPr>
            <p:ph idx="1"/>
          </p:nvPr>
        </p:nvSpPr>
        <p:spPr>
          <a:xfrm>
            <a:off x="338919" y="1170296"/>
            <a:ext cx="8662053" cy="497090"/>
          </a:xfrm>
        </p:spPr>
        <p:txBody>
          <a:bodyPr/>
          <a:lstStyle/>
          <a:p>
            <a:r>
              <a:rPr lang="en-IN" sz="2400" dirty="0"/>
              <a:t>The slope of the </a:t>
            </a:r>
            <a:r>
              <a:rPr lang="en-IN" sz="2400" dirty="0" smtClean="0"/>
              <a:t>characteristics, varies </a:t>
            </a:r>
            <a:r>
              <a:rPr lang="en-IN" sz="2400" dirty="0"/>
              <a:t>from one </a:t>
            </a:r>
            <a:r>
              <a:rPr lang="en-IN" sz="2400" dirty="0" smtClean="0"/>
              <a:t>line </a:t>
            </a:r>
            <a:r>
              <a:rPr lang="en-IN" sz="2400" dirty="0"/>
              <a:t>to </a:t>
            </a:r>
            <a:r>
              <a:rPr lang="en-IN" sz="2400" dirty="0" smtClean="0"/>
              <a:t>another.</a:t>
            </a:r>
          </a:p>
        </p:txBody>
      </p:sp>
      <p:cxnSp>
        <p:nvCxnSpPr>
          <p:cNvPr id="7" name="Straight Connector 6"/>
          <p:cNvCxnSpPr/>
          <p:nvPr/>
        </p:nvCxnSpPr>
        <p:spPr bwMode="auto">
          <a:xfrm flipV="1">
            <a:off x="3429000" y="1912932"/>
            <a:ext cx="3324602" cy="2411020"/>
          </a:xfrm>
          <a:prstGeom prst="line">
            <a:avLst/>
          </a:prstGeom>
          <a:solidFill>
            <a:schemeClr val="accent1"/>
          </a:solidFill>
          <a:ln w="38100" cap="flat" cmpd="sng" algn="ctr">
            <a:solidFill>
              <a:srgbClr val="00B050"/>
            </a:solidFill>
            <a:prstDash val="solid"/>
            <a:round/>
            <a:headEnd type="none" w="med" len="med"/>
            <a:tailEnd type="none" w="med" len="med"/>
          </a:ln>
          <a:effectLst/>
        </p:spPr>
      </p:cxnSp>
      <p:cxnSp>
        <p:nvCxnSpPr>
          <p:cNvPr id="9" name="Straight Connector 8"/>
          <p:cNvCxnSpPr/>
          <p:nvPr/>
        </p:nvCxnSpPr>
        <p:spPr bwMode="auto">
          <a:xfrm flipV="1">
            <a:off x="4419601" y="2057005"/>
            <a:ext cx="2334001" cy="2321539"/>
          </a:xfrm>
          <a:prstGeom prst="line">
            <a:avLst/>
          </a:prstGeom>
          <a:solidFill>
            <a:schemeClr val="accent1"/>
          </a:solidFill>
          <a:ln w="38100" cap="flat" cmpd="sng" algn="ctr">
            <a:solidFill>
              <a:srgbClr val="FFC000"/>
            </a:solidFill>
            <a:prstDash val="solid"/>
            <a:round/>
            <a:headEnd type="none" w="med" len="med"/>
            <a:tailEnd type="none" w="med" len="med"/>
          </a:ln>
          <a:effectLst/>
        </p:spPr>
      </p:cxnSp>
      <p:cxnSp>
        <p:nvCxnSpPr>
          <p:cNvPr id="11" name="Straight Connector 10"/>
          <p:cNvCxnSpPr/>
          <p:nvPr/>
        </p:nvCxnSpPr>
        <p:spPr bwMode="auto">
          <a:xfrm flipV="1">
            <a:off x="5600700" y="1621611"/>
            <a:ext cx="1259858" cy="2720538"/>
          </a:xfrm>
          <a:prstGeom prst="line">
            <a:avLst/>
          </a:prstGeom>
          <a:solidFill>
            <a:schemeClr val="accent1"/>
          </a:solidFill>
          <a:ln w="38100" cap="flat" cmpd="sng" algn="ctr">
            <a:solidFill>
              <a:srgbClr val="C00000"/>
            </a:solidFill>
            <a:prstDash val="solid"/>
            <a:round/>
            <a:headEnd type="none" w="med" len="med"/>
            <a:tailEnd type="none" w="med" len="med"/>
          </a:ln>
          <a:effectLst/>
        </p:spPr>
      </p:cxnSp>
      <p:cxnSp>
        <p:nvCxnSpPr>
          <p:cNvPr id="13" name="Straight Connector 12"/>
          <p:cNvCxnSpPr/>
          <p:nvPr/>
        </p:nvCxnSpPr>
        <p:spPr bwMode="auto">
          <a:xfrm flipV="1">
            <a:off x="6860558" y="2222197"/>
            <a:ext cx="378442" cy="2138150"/>
          </a:xfrm>
          <a:prstGeom prst="line">
            <a:avLst/>
          </a:prstGeom>
          <a:solidFill>
            <a:schemeClr val="accent1"/>
          </a:solidFill>
          <a:ln w="69850" cap="flat" cmpd="sng" algn="ctr">
            <a:solidFill>
              <a:srgbClr val="7030A0"/>
            </a:solidFill>
            <a:prstDash val="solid"/>
            <a:round/>
            <a:headEnd type="none" w="med" len="med"/>
            <a:tailEnd type="none" w="med" len="med"/>
          </a:ln>
          <a:effectLst/>
        </p:spPr>
      </p:cxnSp>
      <p:grpSp>
        <p:nvGrpSpPr>
          <p:cNvPr id="18" name="Group 17"/>
          <p:cNvGrpSpPr/>
          <p:nvPr/>
        </p:nvGrpSpPr>
        <p:grpSpPr>
          <a:xfrm>
            <a:off x="1183431" y="1740397"/>
            <a:ext cx="5677127" cy="3157814"/>
            <a:chOff x="1183431" y="2942651"/>
            <a:chExt cx="5677127" cy="3157814"/>
          </a:xfrm>
        </p:grpSpPr>
        <p:cxnSp>
          <p:nvCxnSpPr>
            <p:cNvPr id="6" name="Straight Connector 5"/>
            <p:cNvCxnSpPr/>
            <p:nvPr/>
          </p:nvCxnSpPr>
          <p:spPr bwMode="auto">
            <a:xfrm flipV="1">
              <a:off x="1828800" y="2942651"/>
              <a:ext cx="5031758" cy="2619949"/>
            </a:xfrm>
            <a:prstGeom prst="line">
              <a:avLst/>
            </a:prstGeom>
            <a:solidFill>
              <a:schemeClr val="accent1"/>
            </a:solidFill>
            <a:ln w="31750" cap="flat" cmpd="sng" algn="ctr">
              <a:solidFill>
                <a:srgbClr val="0070C0"/>
              </a:solidFill>
              <a:prstDash val="solid"/>
              <a:round/>
              <a:headEnd type="none" w="med" len="med"/>
              <a:tailEnd type="none" w="med" len="med"/>
            </a:ln>
            <a:effectLst/>
          </p:spPr>
        </p:cxnSp>
        <p:sp>
          <p:nvSpPr>
            <p:cNvPr id="17" name="TextBox 16"/>
            <p:cNvSpPr txBox="1"/>
            <p:nvPr/>
          </p:nvSpPr>
          <p:spPr>
            <a:xfrm>
              <a:off x="1183431" y="5638800"/>
              <a:ext cx="1290738" cy="461665"/>
            </a:xfrm>
            <a:prstGeom prst="rect">
              <a:avLst/>
            </a:prstGeom>
            <a:noFill/>
          </p:spPr>
          <p:txBody>
            <a:bodyPr wrap="none" rtlCol="0">
              <a:spAutoFit/>
            </a:bodyPr>
            <a:lstStyle/>
            <a:p>
              <a:r>
                <a:rPr lang="en-IN" i="1" dirty="0">
                  <a:solidFill>
                    <a:srgbClr val="0070C0"/>
                  </a:solidFill>
                </a:rPr>
                <a:t>x</a:t>
              </a:r>
              <a:r>
                <a:rPr lang="en-IN" i="1" dirty="0" smtClean="0">
                  <a:solidFill>
                    <a:srgbClr val="0070C0"/>
                  </a:solidFill>
                </a:rPr>
                <a:t>=</a:t>
              </a:r>
              <a:r>
                <a:rPr lang="en-IN" i="1" dirty="0" smtClean="0">
                  <a:solidFill>
                    <a:srgbClr val="0070C0"/>
                  </a:solidFill>
                  <a:sym typeface="Symbol" panose="05050102010706020507" pitchFamily="18" charset="2"/>
                </a:rPr>
                <a:t>. t=0</a:t>
              </a:r>
              <a:endParaRPr lang="en-IN" i="1" dirty="0">
                <a:solidFill>
                  <a:srgbClr val="0070C0"/>
                </a:solidFill>
              </a:endParaRPr>
            </a:p>
          </p:txBody>
        </p:sp>
      </p:grpSp>
      <p:sp>
        <p:nvSpPr>
          <p:cNvPr id="19" name="TextBox 18"/>
          <p:cNvSpPr txBox="1"/>
          <p:nvPr/>
        </p:nvSpPr>
        <p:spPr>
          <a:xfrm rot="17789755">
            <a:off x="5014527" y="2721731"/>
            <a:ext cx="3132589" cy="461665"/>
          </a:xfrm>
          <a:prstGeom prst="rect">
            <a:avLst/>
          </a:prstGeom>
          <a:noFill/>
        </p:spPr>
        <p:txBody>
          <a:bodyPr wrap="none" rtlCol="0">
            <a:spAutoFit/>
          </a:bodyPr>
          <a:lstStyle/>
          <a:p>
            <a:r>
              <a:rPr lang="en-IN" i="1" dirty="0" smtClean="0">
                <a:solidFill>
                  <a:srgbClr val="FF0000"/>
                </a:solidFill>
              </a:rPr>
              <a:t>u=f(</a:t>
            </a:r>
            <a:r>
              <a:rPr lang="en-IN" i="1" dirty="0" smtClean="0">
                <a:solidFill>
                  <a:srgbClr val="FF0000"/>
                </a:solidFill>
                <a:sym typeface="Symbol" panose="05050102010706020507" pitchFamily="18" charset="2"/>
              </a:rPr>
              <a:t>) &amp; x-[</a:t>
            </a:r>
            <a:r>
              <a:rPr lang="en-IN" i="1" dirty="0" smtClean="0">
                <a:solidFill>
                  <a:srgbClr val="FF0000"/>
                </a:solidFill>
              </a:rPr>
              <a:t>f</a:t>
            </a:r>
            <a:r>
              <a:rPr lang="en-IN" i="1" dirty="0">
                <a:solidFill>
                  <a:srgbClr val="FF0000"/>
                </a:solidFill>
              </a:rPr>
              <a:t>(</a:t>
            </a:r>
            <a:r>
              <a:rPr lang="en-IN" i="1" dirty="0">
                <a:solidFill>
                  <a:srgbClr val="FF0000"/>
                </a:solidFill>
                <a:sym typeface="Symbol" panose="05050102010706020507" pitchFamily="18" charset="2"/>
              </a:rPr>
              <a:t></a:t>
            </a:r>
            <a:r>
              <a:rPr lang="en-IN" i="1" dirty="0" smtClean="0">
                <a:solidFill>
                  <a:srgbClr val="FF0000"/>
                </a:solidFill>
                <a:sym typeface="Symbol" panose="05050102010706020507" pitchFamily="18" charset="2"/>
              </a:rPr>
              <a:t>)+c]t=</a:t>
            </a:r>
            <a:endParaRPr lang="en-IN" i="1" dirty="0">
              <a:solidFill>
                <a:srgbClr val="FF0000"/>
              </a:solidFill>
            </a:endParaRPr>
          </a:p>
        </p:txBody>
      </p:sp>
      <p:grpSp>
        <p:nvGrpSpPr>
          <p:cNvPr id="35" name="Group 16"/>
          <p:cNvGrpSpPr>
            <a:grpSpLocks/>
          </p:cNvGrpSpPr>
          <p:nvPr/>
        </p:nvGrpSpPr>
        <p:grpSpPr bwMode="auto">
          <a:xfrm>
            <a:off x="0" y="0"/>
            <a:ext cx="9144000" cy="6858000"/>
            <a:chOff x="0" y="0"/>
            <a:chExt cx="9144000" cy="6858000"/>
          </a:xfrm>
        </p:grpSpPr>
        <p:grpSp>
          <p:nvGrpSpPr>
            <p:cNvPr id="36" name="Group 8"/>
            <p:cNvGrpSpPr>
              <a:grpSpLocks/>
            </p:cNvGrpSpPr>
            <p:nvPr/>
          </p:nvGrpSpPr>
          <p:grpSpPr bwMode="auto">
            <a:xfrm>
              <a:off x="0" y="0"/>
              <a:ext cx="9144000" cy="6858000"/>
              <a:chOff x="0" y="0"/>
              <a:chExt cx="5760" cy="4320"/>
            </a:xfrm>
          </p:grpSpPr>
          <p:grpSp>
            <p:nvGrpSpPr>
              <p:cNvPr id="39" name="Group 38"/>
              <p:cNvGrpSpPr>
                <a:grpSpLocks/>
              </p:cNvGrpSpPr>
              <p:nvPr/>
            </p:nvGrpSpPr>
            <p:grpSpPr bwMode="auto">
              <a:xfrm>
                <a:off x="0" y="0"/>
                <a:ext cx="192" cy="4320"/>
                <a:chOff x="0" y="-48"/>
                <a:chExt cx="144" cy="4368"/>
              </a:xfrm>
            </p:grpSpPr>
            <p:sp>
              <p:nvSpPr>
                <p:cNvPr id="49"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50"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40" name="Group 12"/>
              <p:cNvGrpSpPr>
                <a:grpSpLocks/>
              </p:cNvGrpSpPr>
              <p:nvPr/>
            </p:nvGrpSpPr>
            <p:grpSpPr bwMode="auto">
              <a:xfrm>
                <a:off x="5674" y="24"/>
                <a:ext cx="86" cy="4296"/>
                <a:chOff x="5616" y="-48"/>
                <a:chExt cx="144" cy="4368"/>
              </a:xfrm>
            </p:grpSpPr>
            <p:sp>
              <p:nvSpPr>
                <p:cNvPr id="47"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8"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41" name="Group 40"/>
              <p:cNvGrpSpPr>
                <a:grpSpLocks/>
              </p:cNvGrpSpPr>
              <p:nvPr/>
            </p:nvGrpSpPr>
            <p:grpSpPr bwMode="auto">
              <a:xfrm>
                <a:off x="144" y="0"/>
                <a:ext cx="5616" cy="144"/>
                <a:chOff x="96" y="-48"/>
                <a:chExt cx="5520" cy="144"/>
              </a:xfrm>
            </p:grpSpPr>
            <p:sp>
              <p:nvSpPr>
                <p:cNvPr id="45" name="Rectangle 44"/>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6" name="Rectangle 45"/>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42" name="Group 18"/>
              <p:cNvGrpSpPr>
                <a:grpSpLocks/>
              </p:cNvGrpSpPr>
              <p:nvPr/>
            </p:nvGrpSpPr>
            <p:grpSpPr bwMode="auto">
              <a:xfrm>
                <a:off x="144" y="4234"/>
                <a:ext cx="5616" cy="86"/>
                <a:chOff x="96" y="4176"/>
                <a:chExt cx="5520" cy="144"/>
              </a:xfrm>
            </p:grpSpPr>
            <p:sp>
              <p:nvSpPr>
                <p:cNvPr id="43"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4"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37" name="Rectangle 1945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Rectangle 37"/>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
        <p:nvSpPr>
          <p:cNvPr id="51" name="Content Placeholder 2"/>
          <p:cNvSpPr txBox="1">
            <a:spLocks/>
          </p:cNvSpPr>
          <p:nvPr/>
        </p:nvSpPr>
        <p:spPr bwMode="auto">
          <a:xfrm>
            <a:off x="405747" y="5268554"/>
            <a:ext cx="8357253" cy="903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r>
              <a:rPr lang="en-IN" sz="2400" kern="0" dirty="0" smtClean="0"/>
              <a:t>Two successive curves (lines) can intersect each other?!?!.</a:t>
            </a:r>
          </a:p>
          <a:p>
            <a:r>
              <a:rPr lang="en-IN" sz="2400" kern="0" dirty="0" smtClean="0"/>
              <a:t>This may happen after some time.</a:t>
            </a:r>
            <a:endParaRPr lang="en-IN" sz="2400" kern="0" dirty="0"/>
          </a:p>
        </p:txBody>
      </p:sp>
    </p:spTree>
    <p:extLst>
      <p:ext uri="{BB962C8B-B14F-4D97-AF65-F5344CB8AC3E}">
        <p14:creationId xmlns:p14="http://schemas.microsoft.com/office/powerpoint/2010/main" val="3546842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circle(in)">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circle(in)">
                                      <p:cBhvr>
                                        <p:cTn id="17" dur="5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circle(in)">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51">
                                            <p:txEl>
                                              <p:pRg st="0" end="0"/>
                                            </p:txEl>
                                          </p:spTgt>
                                        </p:tgtEl>
                                        <p:attrNameLst>
                                          <p:attrName>style.visibility</p:attrName>
                                        </p:attrNameLst>
                                      </p:cBhvr>
                                      <p:to>
                                        <p:strVal val="visible"/>
                                      </p:to>
                                    </p:set>
                                    <p:animEffect transition="in" filter="dissolve">
                                      <p:cBhvr>
                                        <p:cTn id="27" dur="500"/>
                                        <p:tgtEl>
                                          <p:spTgt spid="51">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51">
                                            <p:txEl>
                                              <p:pRg st="1" end="1"/>
                                            </p:txEl>
                                          </p:spTgt>
                                        </p:tgtEl>
                                        <p:attrNameLst>
                                          <p:attrName>style.visibility</p:attrName>
                                        </p:attrNameLst>
                                      </p:cBhvr>
                                      <p:to>
                                        <p:strVal val="visible"/>
                                      </p:to>
                                    </p:set>
                                    <p:animEffect transition="in" filter="dissolve">
                                      <p:cBhvr>
                                        <p:cTn id="32" dur="500"/>
                                        <p:tgtEl>
                                          <p:spTgt spid="51">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circle(in)">
                                      <p:cBhvr>
                                        <p:cTn id="37" dur="500"/>
                                        <p:tgtEl>
                                          <p:spTgt spid="9"/>
                                        </p:tgtEl>
                                      </p:cBhvr>
                                    </p:animEffect>
                                  </p:childTnLst>
                                </p:cTn>
                              </p:par>
                            </p:childTnLst>
                          </p:cTn>
                        </p:par>
                      </p:childTnLst>
                    </p:cTn>
                  </p:par>
                  <p:par>
                    <p:cTn id="38" fill="hold">
                      <p:stCondLst>
                        <p:cond delay="indefinite"/>
                      </p:stCondLst>
                      <p:childTnLst>
                        <p:par>
                          <p:cTn id="39" fill="hold">
                            <p:stCondLst>
                              <p:cond delay="0"/>
                            </p:stCondLst>
                            <p:childTnLst>
                              <p:par>
                                <p:cTn id="40" presetID="6" presetClass="entr" presetSubtype="16" fill="hold" grpId="0" nodeType="click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circle(in)">
                                      <p:cBhvr>
                                        <p:cTn id="42" dur="500"/>
                                        <p:tgtEl>
                                          <p:spTgt spid="19"/>
                                        </p:tgtEl>
                                      </p:cBhvr>
                                    </p:animEffect>
                                  </p:childTnLst>
                                </p:cTn>
                              </p:par>
                              <p:par>
                                <p:cTn id="43" presetID="6" presetClass="entr" presetSubtype="16" fill="hold" nodeType="with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circle(in)">
                                      <p:cBhvr>
                                        <p:cTn id="45" dur="500"/>
                                        <p:tgtEl>
                                          <p:spTgt spid="11"/>
                                        </p:tgtEl>
                                      </p:cBhvr>
                                    </p:animEffect>
                                  </p:childTnLst>
                                </p:cTn>
                              </p:par>
                            </p:childTnLst>
                          </p:cTn>
                        </p:par>
                      </p:childTnLst>
                    </p:cTn>
                  </p:par>
                  <p:par>
                    <p:cTn id="46" fill="hold">
                      <p:stCondLst>
                        <p:cond delay="indefinite"/>
                      </p:stCondLst>
                      <p:childTnLst>
                        <p:par>
                          <p:cTn id="47" fill="hold">
                            <p:stCondLst>
                              <p:cond delay="0"/>
                            </p:stCondLst>
                            <p:childTnLst>
                              <p:par>
                                <p:cTn id="48" presetID="6" presetClass="entr" presetSubtype="16" fill="hold" nodeType="click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circle(in)">
                                      <p:cBhvr>
                                        <p:cTn id="5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9" grpId="0"/>
      <p:bldP spid="51"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p:cNvPicPr>
            <a:picLocks noChangeAspect="1"/>
          </p:cNvPicPr>
          <p:nvPr/>
        </p:nvPicPr>
        <p:blipFill>
          <a:blip r:embed="rId3"/>
          <a:stretch>
            <a:fillRect/>
          </a:stretch>
        </p:blipFill>
        <p:spPr>
          <a:xfrm>
            <a:off x="0" y="3161661"/>
            <a:ext cx="6781800" cy="3148950"/>
          </a:xfrm>
          <a:prstGeom prst="rect">
            <a:avLst/>
          </a:prstGeom>
        </p:spPr>
      </p:pic>
      <p:sp>
        <p:nvSpPr>
          <p:cNvPr id="2" name="Title 1"/>
          <p:cNvSpPr>
            <a:spLocks noGrp="1"/>
          </p:cNvSpPr>
          <p:nvPr>
            <p:ph type="title"/>
          </p:nvPr>
        </p:nvSpPr>
        <p:spPr>
          <a:xfrm>
            <a:off x="685800" y="61913"/>
            <a:ext cx="6337593" cy="1143000"/>
          </a:xfrm>
        </p:spPr>
        <p:txBody>
          <a:bodyPr/>
          <a:lstStyle/>
          <a:p>
            <a:r>
              <a:rPr lang="en-IN" sz="2800" dirty="0" smtClean="0"/>
              <a:t>Intersection of Characteristic Curves</a:t>
            </a:r>
            <a:endParaRPr lang="en-IN" sz="2800" dirty="0"/>
          </a:p>
        </p:txBody>
      </p:sp>
      <p:sp>
        <p:nvSpPr>
          <p:cNvPr id="3" name="Content Placeholder 2"/>
          <p:cNvSpPr>
            <a:spLocks noGrp="1"/>
          </p:cNvSpPr>
          <p:nvPr>
            <p:ph idx="1"/>
          </p:nvPr>
        </p:nvSpPr>
        <p:spPr>
          <a:xfrm>
            <a:off x="160487" y="1173305"/>
            <a:ext cx="8660916" cy="862014"/>
          </a:xfrm>
        </p:spPr>
        <p:txBody>
          <a:bodyPr/>
          <a:lstStyle/>
          <a:p>
            <a:r>
              <a:rPr lang="en-IN" sz="2400" dirty="0"/>
              <a:t>Consider two crossing characteristics expressed in terms of </a:t>
            </a:r>
            <a:r>
              <a:rPr lang="en-IN" sz="2400" i="1" dirty="0" smtClean="0">
                <a:sym typeface="Symbol" panose="05050102010706020507" pitchFamily="18" charset="2"/>
              </a:rPr>
              <a:t></a:t>
            </a:r>
            <a:r>
              <a:rPr lang="en-IN" sz="2400" i="1" baseline="-25000" dirty="0" smtClean="0"/>
              <a:t>1</a:t>
            </a:r>
            <a:r>
              <a:rPr lang="en-IN" sz="2400" i="1" dirty="0" smtClean="0"/>
              <a:t> </a:t>
            </a:r>
            <a:r>
              <a:rPr lang="en-IN" sz="2400" dirty="0"/>
              <a:t>and </a:t>
            </a:r>
            <a:r>
              <a:rPr lang="en-IN" sz="2400" i="1" dirty="0" smtClean="0">
                <a:sym typeface="Symbol" panose="05050102010706020507" pitchFamily="18" charset="2"/>
              </a:rPr>
              <a:t></a:t>
            </a:r>
            <a:r>
              <a:rPr lang="en-IN" sz="2400" i="1" baseline="-25000" dirty="0" smtClean="0"/>
              <a:t>2</a:t>
            </a:r>
            <a:r>
              <a:rPr lang="en-IN" sz="2400" dirty="0"/>
              <a:t>.</a:t>
            </a:r>
          </a:p>
        </p:txBody>
      </p:sp>
      <p:grpSp>
        <p:nvGrpSpPr>
          <p:cNvPr id="18" name="Group 17"/>
          <p:cNvGrpSpPr/>
          <p:nvPr/>
        </p:nvGrpSpPr>
        <p:grpSpPr>
          <a:xfrm>
            <a:off x="1295399" y="3886200"/>
            <a:ext cx="4419600" cy="2156346"/>
            <a:chOff x="1828800" y="3406254"/>
            <a:chExt cx="4419600" cy="2156346"/>
          </a:xfrm>
        </p:grpSpPr>
        <p:cxnSp>
          <p:nvCxnSpPr>
            <p:cNvPr id="6" name="Straight Connector 5"/>
            <p:cNvCxnSpPr/>
            <p:nvPr/>
          </p:nvCxnSpPr>
          <p:spPr bwMode="auto">
            <a:xfrm flipV="1">
              <a:off x="1828800" y="3406254"/>
              <a:ext cx="4419600" cy="2156346"/>
            </a:xfrm>
            <a:prstGeom prst="line">
              <a:avLst/>
            </a:prstGeom>
            <a:solidFill>
              <a:schemeClr val="accent1"/>
            </a:solidFill>
            <a:ln w="31750" cap="flat" cmpd="sng" algn="ctr">
              <a:solidFill>
                <a:srgbClr val="0070C0"/>
              </a:solidFill>
              <a:prstDash val="solid"/>
              <a:round/>
              <a:headEnd type="none" w="med" len="med"/>
              <a:tailEnd type="none" w="med" len="med"/>
            </a:ln>
            <a:effectLst/>
          </p:spPr>
        </p:cxnSp>
        <p:sp>
          <p:nvSpPr>
            <p:cNvPr id="17" name="TextBox 16"/>
            <p:cNvSpPr txBox="1"/>
            <p:nvPr/>
          </p:nvSpPr>
          <p:spPr>
            <a:xfrm rot="19659741">
              <a:off x="3135651" y="4727617"/>
              <a:ext cx="1444626" cy="461665"/>
            </a:xfrm>
            <a:prstGeom prst="rect">
              <a:avLst/>
            </a:prstGeom>
            <a:noFill/>
          </p:spPr>
          <p:txBody>
            <a:bodyPr wrap="none" rtlCol="0">
              <a:spAutoFit/>
            </a:bodyPr>
            <a:lstStyle/>
            <a:p>
              <a:r>
                <a:rPr lang="en-IN" i="1" dirty="0">
                  <a:solidFill>
                    <a:srgbClr val="0070C0"/>
                  </a:solidFill>
                </a:rPr>
                <a:t>x</a:t>
              </a:r>
              <a:r>
                <a:rPr lang="en-IN" i="1" dirty="0" smtClean="0">
                  <a:solidFill>
                    <a:srgbClr val="0070C0"/>
                  </a:solidFill>
                </a:rPr>
                <a:t>=</a:t>
              </a:r>
              <a:r>
                <a:rPr lang="en-IN" i="1" dirty="0" smtClean="0">
                  <a:solidFill>
                    <a:srgbClr val="0070C0"/>
                  </a:solidFill>
                  <a:sym typeface="Symbol" panose="05050102010706020507" pitchFamily="18" charset="2"/>
                </a:rPr>
                <a:t></a:t>
              </a:r>
              <a:r>
                <a:rPr lang="en-IN" i="1" baseline="-25000" dirty="0" smtClean="0">
                  <a:solidFill>
                    <a:srgbClr val="0070C0"/>
                  </a:solidFill>
                  <a:sym typeface="Symbol" panose="05050102010706020507" pitchFamily="18" charset="2"/>
                </a:rPr>
                <a:t>1</a:t>
              </a:r>
              <a:r>
                <a:rPr lang="en-IN" i="1" dirty="0" smtClean="0">
                  <a:solidFill>
                    <a:srgbClr val="0070C0"/>
                  </a:solidFill>
                  <a:sym typeface="Symbol" panose="05050102010706020507" pitchFamily="18" charset="2"/>
                </a:rPr>
                <a:t>. t=0</a:t>
              </a:r>
              <a:endParaRPr lang="en-IN" i="1" dirty="0">
                <a:solidFill>
                  <a:srgbClr val="0070C0"/>
                </a:solidFill>
              </a:endParaRPr>
            </a:p>
          </p:txBody>
        </p:sp>
      </p:grpSp>
      <p:graphicFrame>
        <p:nvGraphicFramePr>
          <p:cNvPr id="35" name="Object 34"/>
          <p:cNvGraphicFramePr>
            <a:graphicFrameLocks noChangeAspect="1"/>
          </p:cNvGraphicFramePr>
          <p:nvPr>
            <p:extLst/>
          </p:nvPr>
        </p:nvGraphicFramePr>
        <p:xfrm>
          <a:off x="1100380" y="1765024"/>
          <a:ext cx="3616325" cy="581025"/>
        </p:xfrm>
        <a:graphic>
          <a:graphicData uri="http://schemas.openxmlformats.org/presentationml/2006/ole">
            <mc:AlternateContent xmlns:mc="http://schemas.openxmlformats.org/markup-compatibility/2006">
              <mc:Choice xmlns:v="urn:schemas-microsoft-com:vml" Requires="v">
                <p:oleObj spid="_x0000_s398458" name="Equation" r:id="rId4" imgW="1346040" imgH="215640" progId="Equation.3">
                  <p:embed/>
                </p:oleObj>
              </mc:Choice>
              <mc:Fallback>
                <p:oleObj name="Equation" r:id="rId4" imgW="1346040" imgH="215640" progId="Equation.3">
                  <p:embed/>
                  <p:pic>
                    <p:nvPicPr>
                      <p:cNvPr id="0" name=""/>
                      <p:cNvPicPr/>
                      <p:nvPr/>
                    </p:nvPicPr>
                    <p:blipFill>
                      <a:blip r:embed="rId5"/>
                      <a:stretch>
                        <a:fillRect/>
                      </a:stretch>
                    </p:blipFill>
                    <p:spPr>
                      <a:xfrm>
                        <a:off x="1100380" y="1765024"/>
                        <a:ext cx="3616325" cy="581025"/>
                      </a:xfrm>
                      <a:prstGeom prst="rect">
                        <a:avLst/>
                      </a:prstGeom>
                      <a:solidFill>
                        <a:srgbClr val="00B0F0"/>
                      </a:solidFill>
                    </p:spPr>
                  </p:pic>
                </p:oleObj>
              </mc:Fallback>
            </mc:AlternateContent>
          </a:graphicData>
        </a:graphic>
      </p:graphicFrame>
      <p:graphicFrame>
        <p:nvGraphicFramePr>
          <p:cNvPr id="36" name="Object 35"/>
          <p:cNvGraphicFramePr>
            <a:graphicFrameLocks noChangeAspect="1"/>
          </p:cNvGraphicFramePr>
          <p:nvPr>
            <p:extLst/>
          </p:nvPr>
        </p:nvGraphicFramePr>
        <p:xfrm>
          <a:off x="997193" y="2483262"/>
          <a:ext cx="3719512" cy="581025"/>
        </p:xfrm>
        <a:graphic>
          <a:graphicData uri="http://schemas.openxmlformats.org/presentationml/2006/ole">
            <mc:AlternateContent xmlns:mc="http://schemas.openxmlformats.org/markup-compatibility/2006">
              <mc:Choice xmlns:v="urn:schemas-microsoft-com:vml" Requires="v">
                <p:oleObj spid="_x0000_s398459" name="Equation" r:id="rId6" imgW="1384200" imgH="215640" progId="Equation.3">
                  <p:embed/>
                </p:oleObj>
              </mc:Choice>
              <mc:Fallback>
                <p:oleObj name="Equation" r:id="rId6" imgW="1384200" imgH="215640" progId="Equation.3">
                  <p:embed/>
                  <p:pic>
                    <p:nvPicPr>
                      <p:cNvPr id="0" name=""/>
                      <p:cNvPicPr/>
                      <p:nvPr/>
                    </p:nvPicPr>
                    <p:blipFill>
                      <a:blip r:embed="rId7"/>
                      <a:stretch>
                        <a:fillRect/>
                      </a:stretch>
                    </p:blipFill>
                    <p:spPr>
                      <a:xfrm>
                        <a:off x="997193" y="2483262"/>
                        <a:ext cx="3719512" cy="581025"/>
                      </a:xfrm>
                      <a:prstGeom prst="rect">
                        <a:avLst/>
                      </a:prstGeom>
                      <a:solidFill>
                        <a:srgbClr val="FFC000"/>
                      </a:solidFill>
                    </p:spPr>
                  </p:pic>
                </p:oleObj>
              </mc:Fallback>
            </mc:AlternateContent>
          </a:graphicData>
        </a:graphic>
      </p:graphicFrame>
      <p:sp>
        <p:nvSpPr>
          <p:cNvPr id="4" name="Rectangle 3"/>
          <p:cNvSpPr/>
          <p:nvPr/>
        </p:nvSpPr>
        <p:spPr>
          <a:xfrm>
            <a:off x="4914899" y="1792729"/>
            <a:ext cx="3945153" cy="1200329"/>
          </a:xfrm>
          <a:prstGeom prst="rect">
            <a:avLst/>
          </a:prstGeom>
        </p:spPr>
        <p:txBody>
          <a:bodyPr wrap="square">
            <a:spAutoFit/>
          </a:bodyPr>
          <a:lstStyle/>
          <a:p>
            <a:r>
              <a:rPr lang="en-IN" dirty="0">
                <a:latin typeface="+mn-lt"/>
              </a:rPr>
              <a:t>These correspond to initial values given at </a:t>
            </a:r>
            <a:r>
              <a:rPr lang="en-IN" i="1" dirty="0">
                <a:latin typeface="+mn-lt"/>
              </a:rPr>
              <a:t>x </a:t>
            </a:r>
            <a:r>
              <a:rPr lang="en-IN" i="1" dirty="0" smtClean="0">
                <a:latin typeface="+mn-lt"/>
              </a:rPr>
              <a:t>=</a:t>
            </a:r>
            <a:r>
              <a:rPr lang="en-IN" i="1" dirty="0">
                <a:sym typeface="Symbol" panose="05050102010706020507" pitchFamily="18" charset="2"/>
              </a:rPr>
              <a:t></a:t>
            </a:r>
            <a:r>
              <a:rPr lang="en-IN" i="1" baseline="-25000" dirty="0"/>
              <a:t>1</a:t>
            </a:r>
            <a:r>
              <a:rPr lang="en-IN" i="1" dirty="0"/>
              <a:t> </a:t>
            </a:r>
            <a:r>
              <a:rPr lang="en-IN" dirty="0"/>
              <a:t>and </a:t>
            </a:r>
            <a:r>
              <a:rPr lang="en-IN" i="1" dirty="0" smtClean="0"/>
              <a:t>x=</a:t>
            </a:r>
            <a:r>
              <a:rPr lang="en-IN" i="1" dirty="0" smtClean="0">
                <a:sym typeface="Symbol" panose="05050102010706020507" pitchFamily="18" charset="2"/>
              </a:rPr>
              <a:t></a:t>
            </a:r>
            <a:r>
              <a:rPr lang="en-IN" i="1" baseline="-25000" dirty="0"/>
              <a:t>2</a:t>
            </a:r>
            <a:r>
              <a:rPr lang="en-IN" dirty="0" smtClean="0"/>
              <a:t>.</a:t>
            </a:r>
            <a:endParaRPr lang="en-IN" dirty="0">
              <a:latin typeface="+mn-lt"/>
            </a:endParaRPr>
          </a:p>
        </p:txBody>
      </p:sp>
      <p:grpSp>
        <p:nvGrpSpPr>
          <p:cNvPr id="5" name="Group 4"/>
          <p:cNvGrpSpPr/>
          <p:nvPr/>
        </p:nvGrpSpPr>
        <p:grpSpPr>
          <a:xfrm>
            <a:off x="218458" y="4267200"/>
            <a:ext cx="5789485" cy="1600200"/>
            <a:chOff x="218458" y="4267200"/>
            <a:chExt cx="5789485" cy="1600200"/>
          </a:xfrm>
        </p:grpSpPr>
        <p:cxnSp>
          <p:nvCxnSpPr>
            <p:cNvPr id="9" name="Straight Connector 8"/>
            <p:cNvCxnSpPr/>
            <p:nvPr/>
          </p:nvCxnSpPr>
          <p:spPr bwMode="auto">
            <a:xfrm flipV="1">
              <a:off x="394205" y="4267200"/>
              <a:ext cx="5613738" cy="1600200"/>
            </a:xfrm>
            <a:prstGeom prst="line">
              <a:avLst/>
            </a:prstGeom>
            <a:solidFill>
              <a:schemeClr val="accent1"/>
            </a:solidFill>
            <a:ln w="38100" cap="flat" cmpd="sng" algn="ctr">
              <a:solidFill>
                <a:srgbClr val="FFC000"/>
              </a:solidFill>
              <a:prstDash val="solid"/>
              <a:round/>
              <a:headEnd type="none" w="med" len="med"/>
              <a:tailEnd type="none" w="med" len="med"/>
            </a:ln>
            <a:effectLst/>
          </p:spPr>
        </p:cxnSp>
        <p:sp>
          <p:nvSpPr>
            <p:cNvPr id="37" name="TextBox 36"/>
            <p:cNvSpPr txBox="1"/>
            <p:nvPr/>
          </p:nvSpPr>
          <p:spPr>
            <a:xfrm rot="20584319">
              <a:off x="218458" y="5143923"/>
              <a:ext cx="1343638" cy="461665"/>
            </a:xfrm>
            <a:prstGeom prst="rect">
              <a:avLst/>
            </a:prstGeom>
            <a:noFill/>
          </p:spPr>
          <p:txBody>
            <a:bodyPr wrap="none" rtlCol="0">
              <a:spAutoFit/>
            </a:bodyPr>
            <a:lstStyle/>
            <a:p>
              <a:r>
                <a:rPr lang="en-IN" b="1" i="1" dirty="0">
                  <a:solidFill>
                    <a:srgbClr val="FFC000"/>
                  </a:solidFill>
                </a:rPr>
                <a:t>x</a:t>
              </a:r>
              <a:r>
                <a:rPr lang="en-IN" b="1" i="1" dirty="0" smtClean="0">
                  <a:solidFill>
                    <a:srgbClr val="FFC000"/>
                  </a:solidFill>
                </a:rPr>
                <a:t>=</a:t>
              </a:r>
              <a:r>
                <a:rPr lang="en-IN" b="1" i="1" dirty="0" smtClean="0">
                  <a:solidFill>
                    <a:srgbClr val="FFC000"/>
                  </a:solidFill>
                  <a:sym typeface="Symbol" panose="05050102010706020507" pitchFamily="18" charset="2"/>
                </a:rPr>
                <a:t></a:t>
              </a:r>
              <a:r>
                <a:rPr lang="en-IN" b="1" i="1" baseline="-25000" dirty="0" smtClean="0">
                  <a:solidFill>
                    <a:srgbClr val="FFC000"/>
                  </a:solidFill>
                  <a:sym typeface="Symbol" panose="05050102010706020507" pitchFamily="18" charset="2"/>
                </a:rPr>
                <a:t>2</a:t>
              </a:r>
              <a:r>
                <a:rPr lang="en-IN" b="1" i="1" dirty="0" smtClean="0">
                  <a:solidFill>
                    <a:srgbClr val="FFC000"/>
                  </a:solidFill>
                  <a:sym typeface="Symbol" panose="05050102010706020507" pitchFamily="18" charset="2"/>
                </a:rPr>
                <a:t>. t=0</a:t>
              </a:r>
              <a:endParaRPr lang="en-IN" b="1" i="1" dirty="0">
                <a:solidFill>
                  <a:srgbClr val="FFC000"/>
                </a:solidFill>
              </a:endParaRPr>
            </a:p>
          </p:txBody>
        </p:sp>
      </p:grpSp>
      <p:sp>
        <p:nvSpPr>
          <p:cNvPr id="10" name="Rectangle 9"/>
          <p:cNvSpPr/>
          <p:nvPr/>
        </p:nvSpPr>
        <p:spPr>
          <a:xfrm>
            <a:off x="5442450" y="3135890"/>
            <a:ext cx="3289401" cy="830997"/>
          </a:xfrm>
          <a:prstGeom prst="rect">
            <a:avLst/>
          </a:prstGeom>
        </p:spPr>
        <p:txBody>
          <a:bodyPr wrap="square">
            <a:spAutoFit/>
          </a:bodyPr>
          <a:lstStyle/>
          <a:p>
            <a:r>
              <a:rPr lang="en-IN" dirty="0">
                <a:latin typeface="+mn-lt"/>
              </a:rPr>
              <a:t>These characteristics</a:t>
            </a:r>
          </a:p>
          <a:p>
            <a:r>
              <a:rPr lang="en-IN" dirty="0">
                <a:latin typeface="+mn-lt"/>
              </a:rPr>
              <a:t>intersect at the time</a:t>
            </a:r>
          </a:p>
        </p:txBody>
      </p:sp>
      <p:graphicFrame>
        <p:nvGraphicFramePr>
          <p:cNvPr id="12" name="Object 11"/>
          <p:cNvGraphicFramePr>
            <a:graphicFrameLocks noChangeAspect="1"/>
          </p:cNvGraphicFramePr>
          <p:nvPr>
            <p:extLst/>
          </p:nvPr>
        </p:nvGraphicFramePr>
        <p:xfrm>
          <a:off x="5080467" y="4424681"/>
          <a:ext cx="3886386" cy="1129377"/>
        </p:xfrm>
        <a:graphic>
          <a:graphicData uri="http://schemas.openxmlformats.org/presentationml/2006/ole">
            <mc:AlternateContent xmlns:mc="http://schemas.openxmlformats.org/markup-compatibility/2006">
              <mc:Choice xmlns:v="urn:schemas-microsoft-com:vml" Requires="v">
                <p:oleObj spid="_x0000_s398460" name="Equation" r:id="rId8" imgW="1485720" imgH="431640" progId="Equation.3">
                  <p:embed/>
                </p:oleObj>
              </mc:Choice>
              <mc:Fallback>
                <p:oleObj name="Equation" r:id="rId8" imgW="1485720" imgH="431640" progId="Equation.3">
                  <p:embed/>
                  <p:pic>
                    <p:nvPicPr>
                      <p:cNvPr id="0" name=""/>
                      <p:cNvPicPr/>
                      <p:nvPr/>
                    </p:nvPicPr>
                    <p:blipFill>
                      <a:blip r:embed="rId9"/>
                      <a:stretch>
                        <a:fillRect/>
                      </a:stretch>
                    </p:blipFill>
                    <p:spPr>
                      <a:xfrm>
                        <a:off x="5080467" y="4424681"/>
                        <a:ext cx="3886386" cy="1129377"/>
                      </a:xfrm>
                      <a:prstGeom prst="rect">
                        <a:avLst/>
                      </a:prstGeom>
                    </p:spPr>
                  </p:pic>
                </p:oleObj>
              </mc:Fallback>
            </mc:AlternateContent>
          </a:graphicData>
        </a:graphic>
      </p:graphicFrame>
      <p:grpSp>
        <p:nvGrpSpPr>
          <p:cNvPr id="38" name="Group 16"/>
          <p:cNvGrpSpPr>
            <a:grpSpLocks/>
          </p:cNvGrpSpPr>
          <p:nvPr/>
        </p:nvGrpSpPr>
        <p:grpSpPr bwMode="auto">
          <a:xfrm>
            <a:off x="0" y="0"/>
            <a:ext cx="9144000" cy="6858000"/>
            <a:chOff x="0" y="0"/>
            <a:chExt cx="9144000" cy="6858000"/>
          </a:xfrm>
        </p:grpSpPr>
        <p:grpSp>
          <p:nvGrpSpPr>
            <p:cNvPr id="39" name="Group 8"/>
            <p:cNvGrpSpPr>
              <a:grpSpLocks/>
            </p:cNvGrpSpPr>
            <p:nvPr/>
          </p:nvGrpSpPr>
          <p:grpSpPr bwMode="auto">
            <a:xfrm>
              <a:off x="0" y="0"/>
              <a:ext cx="9144000" cy="6858000"/>
              <a:chOff x="0" y="0"/>
              <a:chExt cx="5760" cy="4320"/>
            </a:xfrm>
          </p:grpSpPr>
          <p:grpSp>
            <p:nvGrpSpPr>
              <p:cNvPr id="42" name="Group 41"/>
              <p:cNvGrpSpPr>
                <a:grpSpLocks/>
              </p:cNvGrpSpPr>
              <p:nvPr/>
            </p:nvGrpSpPr>
            <p:grpSpPr bwMode="auto">
              <a:xfrm>
                <a:off x="0" y="0"/>
                <a:ext cx="192" cy="4320"/>
                <a:chOff x="0" y="-48"/>
                <a:chExt cx="144" cy="4368"/>
              </a:xfrm>
            </p:grpSpPr>
            <p:sp>
              <p:nvSpPr>
                <p:cNvPr id="52"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53"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43" name="Group 12"/>
              <p:cNvGrpSpPr>
                <a:grpSpLocks/>
              </p:cNvGrpSpPr>
              <p:nvPr/>
            </p:nvGrpSpPr>
            <p:grpSpPr bwMode="auto">
              <a:xfrm>
                <a:off x="5674" y="24"/>
                <a:ext cx="86" cy="4296"/>
                <a:chOff x="5616" y="-48"/>
                <a:chExt cx="144" cy="4368"/>
              </a:xfrm>
            </p:grpSpPr>
            <p:sp>
              <p:nvSpPr>
                <p:cNvPr id="50"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51"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44" name="Group 43"/>
              <p:cNvGrpSpPr>
                <a:grpSpLocks/>
              </p:cNvGrpSpPr>
              <p:nvPr/>
            </p:nvGrpSpPr>
            <p:grpSpPr bwMode="auto">
              <a:xfrm>
                <a:off x="144" y="0"/>
                <a:ext cx="5616" cy="144"/>
                <a:chOff x="96" y="-48"/>
                <a:chExt cx="5520" cy="144"/>
              </a:xfrm>
            </p:grpSpPr>
            <p:sp>
              <p:nvSpPr>
                <p:cNvPr id="48" name="Rectangle 4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9" name="Rectangle 4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45" name="Group 18"/>
              <p:cNvGrpSpPr>
                <a:grpSpLocks/>
              </p:cNvGrpSpPr>
              <p:nvPr/>
            </p:nvGrpSpPr>
            <p:grpSpPr bwMode="auto">
              <a:xfrm>
                <a:off x="144" y="4234"/>
                <a:ext cx="5616" cy="86"/>
                <a:chOff x="96" y="4176"/>
                <a:chExt cx="5520" cy="144"/>
              </a:xfrm>
            </p:grpSpPr>
            <p:sp>
              <p:nvSpPr>
                <p:cNvPr id="46"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7"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40" name="Rectangle 1945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 name="Rectangle 40"/>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mc:AlternateContent xmlns:mc="http://schemas.openxmlformats.org/markup-compatibility/2006">
        <mc:Choice xmlns:p14="http://schemas.microsoft.com/office/powerpoint/2010/main" Requires="p14">
          <p:contentPart p14:bwMode="auto" r:id="rId11">
            <p14:nvContentPartPr>
              <p14:cNvPr id="7" name="Ink 6"/>
              <p14:cNvContentPartPr/>
              <p14:nvPr/>
            </p14:nvContentPartPr>
            <p14:xfrm>
              <a:off x="1383120" y="4933800"/>
              <a:ext cx="3705480" cy="1200240"/>
            </p14:xfrm>
          </p:contentPart>
        </mc:Choice>
        <mc:Fallback>
          <p:pic>
            <p:nvPicPr>
              <p:cNvPr id="7" name="Ink 6"/>
              <p:cNvPicPr/>
              <p:nvPr/>
            </p:nvPicPr>
            <p:blipFill>
              <a:blip r:embed="rId12"/>
              <a:stretch>
                <a:fillRect/>
              </a:stretch>
            </p:blipFill>
            <p:spPr>
              <a:xfrm>
                <a:off x="1378800" y="4923000"/>
                <a:ext cx="3722760" cy="1224000"/>
              </a:xfrm>
              <a:prstGeom prst="rect">
                <a:avLst/>
              </a:prstGeom>
            </p:spPr>
          </p:pic>
        </mc:Fallback>
      </mc:AlternateContent>
    </p:spTree>
    <p:extLst>
      <p:ext uri="{BB962C8B-B14F-4D97-AF65-F5344CB8AC3E}">
        <p14:creationId xmlns:p14="http://schemas.microsoft.com/office/powerpoint/2010/main" val="4115593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circle(in)">
                                      <p:cBhvr>
                                        <p:cTn id="12" dur="500"/>
                                        <p:tgtEl>
                                          <p:spTgt spid="35"/>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circle(in)">
                                      <p:cBhvr>
                                        <p:cTn id="17" dur="5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36"/>
                                        </p:tgtEl>
                                        <p:attrNameLst>
                                          <p:attrName>style.visibility</p:attrName>
                                        </p:attrNameLst>
                                      </p:cBhvr>
                                      <p:to>
                                        <p:strVal val="visible"/>
                                      </p:to>
                                    </p:set>
                                    <p:animEffect transition="in" filter="circle(in)">
                                      <p:cBhvr>
                                        <p:cTn id="22" dur="500"/>
                                        <p:tgtEl>
                                          <p:spTgt spid="36"/>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circle(in)">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dissolve">
                                      <p:cBhvr>
                                        <p:cTn id="32" dur="500"/>
                                        <p:tgtEl>
                                          <p:spTgt spid="4"/>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dissolve">
                                      <p:cBhvr>
                                        <p:cTn id="37" dur="500"/>
                                        <p:tgtEl>
                                          <p:spTgt spid="10"/>
                                        </p:tgtEl>
                                      </p:cBhvr>
                                    </p:animEffect>
                                  </p:childTnLst>
                                </p:cTn>
                              </p:par>
                            </p:childTnLst>
                          </p:cTn>
                        </p:par>
                      </p:childTnLst>
                    </p:cTn>
                  </p:par>
                  <p:par>
                    <p:cTn id="38" fill="hold">
                      <p:stCondLst>
                        <p:cond delay="indefinite"/>
                      </p:stCondLst>
                      <p:childTnLst>
                        <p:par>
                          <p:cTn id="39" fill="hold">
                            <p:stCondLst>
                              <p:cond delay="0"/>
                            </p:stCondLst>
                            <p:childTnLst>
                              <p:par>
                                <p:cTn id="40" presetID="6" presetClass="entr" presetSubtype="16" fill="hold"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circle(in)">
                                      <p:cBhvr>
                                        <p:cTn id="4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316" y="35257"/>
            <a:ext cx="7772400" cy="1143000"/>
          </a:xfrm>
        </p:spPr>
        <p:txBody>
          <a:bodyPr/>
          <a:lstStyle/>
          <a:p>
            <a:r>
              <a:rPr lang="en-IN" sz="2800" dirty="0" smtClean="0"/>
              <a:t>Positive Value of Intersection Time</a:t>
            </a:r>
            <a:endParaRPr lang="en-IN" sz="2800" dirty="0"/>
          </a:p>
        </p:txBody>
      </p:sp>
      <p:sp>
        <p:nvSpPr>
          <p:cNvPr id="3" name="Content Placeholder 2"/>
          <p:cNvSpPr>
            <a:spLocks noGrp="1"/>
          </p:cNvSpPr>
          <p:nvPr>
            <p:ph idx="1"/>
          </p:nvPr>
        </p:nvSpPr>
        <p:spPr>
          <a:xfrm>
            <a:off x="115951" y="1295400"/>
            <a:ext cx="8850901" cy="2819400"/>
          </a:xfrm>
        </p:spPr>
        <p:txBody>
          <a:bodyPr/>
          <a:lstStyle/>
          <a:p>
            <a:r>
              <a:rPr lang="en-IN" sz="2400" dirty="0" smtClean="0"/>
              <a:t>If the intersection time is positive, </a:t>
            </a:r>
            <a:r>
              <a:rPr lang="en-IN" sz="2400" dirty="0"/>
              <a:t>it will be in the region of </a:t>
            </a:r>
            <a:r>
              <a:rPr lang="en-IN" sz="2400" dirty="0" smtClean="0"/>
              <a:t>solution or it will be experienced. </a:t>
            </a:r>
            <a:endParaRPr lang="en-IN" sz="2400" dirty="0"/>
          </a:p>
          <a:p>
            <a:r>
              <a:rPr lang="en-IN" sz="2400" dirty="0" smtClean="0"/>
              <a:t>At </a:t>
            </a:r>
            <a:r>
              <a:rPr lang="en-IN" sz="2400" dirty="0"/>
              <a:t>this </a:t>
            </a:r>
            <a:r>
              <a:rPr lang="en-IN" sz="2400" dirty="0" smtClean="0"/>
              <a:t>point, the value of  </a:t>
            </a:r>
            <a:r>
              <a:rPr lang="en-IN" sz="2400" i="1" dirty="0"/>
              <a:t>u</a:t>
            </a:r>
            <a:r>
              <a:rPr lang="en-IN" sz="2400" dirty="0"/>
              <a:t> </a:t>
            </a:r>
            <a:r>
              <a:rPr lang="en-IN" sz="2400" dirty="0" smtClean="0"/>
              <a:t>is influenced by two curves and hence will </a:t>
            </a:r>
            <a:r>
              <a:rPr lang="en-IN" sz="2400" dirty="0"/>
              <a:t>not be </a:t>
            </a:r>
            <a:r>
              <a:rPr lang="en-IN" sz="2400" dirty="0" smtClean="0"/>
              <a:t>single valued.</a:t>
            </a:r>
          </a:p>
          <a:p>
            <a:r>
              <a:rPr lang="en-IN" sz="2400" dirty="0" smtClean="0"/>
              <a:t>This is known as the </a:t>
            </a:r>
            <a:r>
              <a:rPr lang="en-IN" sz="2400" dirty="0"/>
              <a:t>solution breaks down. </a:t>
            </a:r>
            <a:endParaRPr lang="en-IN" sz="2400" dirty="0" smtClean="0"/>
          </a:p>
        </p:txBody>
      </p:sp>
      <p:graphicFrame>
        <p:nvGraphicFramePr>
          <p:cNvPr id="4" name="Object 3"/>
          <p:cNvGraphicFramePr>
            <a:graphicFrameLocks noChangeAspect="1"/>
          </p:cNvGraphicFramePr>
          <p:nvPr>
            <p:extLst>
              <p:ext uri="{D42A27DB-BD31-4B8C-83A1-F6EECF244321}">
                <p14:modId xmlns:p14="http://schemas.microsoft.com/office/powerpoint/2010/main" val="3546528878"/>
              </p:ext>
            </p:extLst>
          </p:nvPr>
        </p:nvGraphicFramePr>
        <p:xfrm>
          <a:off x="4981433" y="2893889"/>
          <a:ext cx="3886386" cy="1129377"/>
        </p:xfrm>
        <a:graphic>
          <a:graphicData uri="http://schemas.openxmlformats.org/presentationml/2006/ole">
            <mc:AlternateContent xmlns:mc="http://schemas.openxmlformats.org/markup-compatibility/2006">
              <mc:Choice xmlns:v="urn:schemas-microsoft-com:vml" Requires="v">
                <p:oleObj spid="_x0000_s399488" name="Equation" r:id="rId3" imgW="1485720" imgH="431640" progId="Equation.3">
                  <p:embed/>
                </p:oleObj>
              </mc:Choice>
              <mc:Fallback>
                <p:oleObj name="Equation" r:id="rId3" imgW="1485720" imgH="431640" progId="Equation.3">
                  <p:embed/>
                  <p:pic>
                    <p:nvPicPr>
                      <p:cNvPr id="0" name=""/>
                      <p:cNvPicPr/>
                      <p:nvPr/>
                    </p:nvPicPr>
                    <p:blipFill>
                      <a:blip r:embed="rId4"/>
                      <a:stretch>
                        <a:fillRect/>
                      </a:stretch>
                    </p:blipFill>
                    <p:spPr>
                      <a:xfrm>
                        <a:off x="4981433" y="2893889"/>
                        <a:ext cx="3886386" cy="1129377"/>
                      </a:xfrm>
                      <a:prstGeom prst="rect">
                        <a:avLst/>
                      </a:prstGeom>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2816887019"/>
              </p:ext>
            </p:extLst>
          </p:nvPr>
        </p:nvGraphicFramePr>
        <p:xfrm>
          <a:off x="4882400" y="4008123"/>
          <a:ext cx="2990850" cy="1095375"/>
        </p:xfrm>
        <a:graphic>
          <a:graphicData uri="http://schemas.openxmlformats.org/presentationml/2006/ole">
            <mc:AlternateContent xmlns:mc="http://schemas.openxmlformats.org/markup-compatibility/2006">
              <mc:Choice xmlns:v="urn:schemas-microsoft-com:vml" Requires="v">
                <p:oleObj spid="_x0000_s399489" name="Equation" r:id="rId5" imgW="1143000" imgH="419040" progId="Equation.3">
                  <p:embed/>
                </p:oleObj>
              </mc:Choice>
              <mc:Fallback>
                <p:oleObj name="Equation" r:id="rId5" imgW="1143000" imgH="419040" progId="Equation.3">
                  <p:embed/>
                  <p:pic>
                    <p:nvPicPr>
                      <p:cNvPr id="0" name=""/>
                      <p:cNvPicPr/>
                      <p:nvPr/>
                    </p:nvPicPr>
                    <p:blipFill>
                      <a:blip r:embed="rId6"/>
                      <a:stretch>
                        <a:fillRect/>
                      </a:stretch>
                    </p:blipFill>
                    <p:spPr>
                      <a:xfrm>
                        <a:off x="4882400" y="4008123"/>
                        <a:ext cx="2990850" cy="1095375"/>
                      </a:xfrm>
                      <a:prstGeom prst="rect">
                        <a:avLst/>
                      </a:prstGeom>
                    </p:spPr>
                  </p:pic>
                </p:oleObj>
              </mc:Fallback>
            </mc:AlternateContent>
          </a:graphicData>
        </a:graphic>
      </p:graphicFrame>
      <p:sp>
        <p:nvSpPr>
          <p:cNvPr id="21" name="Rectangle 20"/>
          <p:cNvSpPr/>
          <p:nvPr/>
        </p:nvSpPr>
        <p:spPr>
          <a:xfrm>
            <a:off x="395515" y="5133075"/>
            <a:ext cx="8463637" cy="461665"/>
          </a:xfrm>
          <a:prstGeom prst="rect">
            <a:avLst/>
          </a:prstGeom>
        </p:spPr>
        <p:txBody>
          <a:bodyPr wrap="square">
            <a:spAutoFit/>
          </a:bodyPr>
          <a:lstStyle/>
          <a:p>
            <a:r>
              <a:rPr lang="en-IN" dirty="0">
                <a:latin typeface="+mn-lt"/>
              </a:rPr>
              <a:t>T</a:t>
            </a:r>
            <a:r>
              <a:rPr lang="en-IN" dirty="0" smtClean="0">
                <a:latin typeface="+mn-lt"/>
              </a:rPr>
              <a:t>he </a:t>
            </a:r>
            <a:r>
              <a:rPr lang="en-IN" dirty="0">
                <a:latin typeface="+mn-lt"/>
              </a:rPr>
              <a:t>minimum time for which the solution becomes multi-valued is</a:t>
            </a:r>
          </a:p>
        </p:txBody>
      </p:sp>
      <p:graphicFrame>
        <p:nvGraphicFramePr>
          <p:cNvPr id="22" name="Object 21"/>
          <p:cNvGraphicFramePr>
            <a:graphicFrameLocks noChangeAspect="1"/>
          </p:cNvGraphicFramePr>
          <p:nvPr>
            <p:extLst/>
          </p:nvPr>
        </p:nvGraphicFramePr>
        <p:xfrm>
          <a:off x="2223174" y="5404598"/>
          <a:ext cx="4784725" cy="1095375"/>
        </p:xfrm>
        <a:graphic>
          <a:graphicData uri="http://schemas.openxmlformats.org/presentationml/2006/ole">
            <mc:AlternateContent xmlns:mc="http://schemas.openxmlformats.org/markup-compatibility/2006">
              <mc:Choice xmlns:v="urn:schemas-microsoft-com:vml" Requires="v">
                <p:oleObj spid="_x0000_s399490" name="Equation" r:id="rId7" imgW="1828800" imgH="419040" progId="Equation.3">
                  <p:embed/>
                </p:oleObj>
              </mc:Choice>
              <mc:Fallback>
                <p:oleObj name="Equation" r:id="rId7" imgW="1828800" imgH="419040" progId="Equation.3">
                  <p:embed/>
                  <p:pic>
                    <p:nvPicPr>
                      <p:cNvPr id="0" name=""/>
                      <p:cNvPicPr/>
                      <p:nvPr/>
                    </p:nvPicPr>
                    <p:blipFill>
                      <a:blip r:embed="rId8"/>
                      <a:stretch>
                        <a:fillRect/>
                      </a:stretch>
                    </p:blipFill>
                    <p:spPr>
                      <a:xfrm>
                        <a:off x="2223174" y="5404598"/>
                        <a:ext cx="4784725" cy="1095375"/>
                      </a:xfrm>
                      <a:prstGeom prst="rect">
                        <a:avLst/>
                      </a:prstGeom>
                    </p:spPr>
                  </p:pic>
                </p:oleObj>
              </mc:Fallback>
            </mc:AlternateContent>
          </a:graphicData>
        </a:graphic>
      </p:graphicFrame>
      <p:grpSp>
        <p:nvGrpSpPr>
          <p:cNvPr id="24" name="Group 16"/>
          <p:cNvGrpSpPr>
            <a:grpSpLocks/>
          </p:cNvGrpSpPr>
          <p:nvPr/>
        </p:nvGrpSpPr>
        <p:grpSpPr bwMode="auto">
          <a:xfrm>
            <a:off x="0" y="0"/>
            <a:ext cx="9144000" cy="6858000"/>
            <a:chOff x="0" y="0"/>
            <a:chExt cx="9144000" cy="6858000"/>
          </a:xfrm>
        </p:grpSpPr>
        <p:grpSp>
          <p:nvGrpSpPr>
            <p:cNvPr id="25" name="Group 8"/>
            <p:cNvGrpSpPr>
              <a:grpSpLocks/>
            </p:cNvGrpSpPr>
            <p:nvPr/>
          </p:nvGrpSpPr>
          <p:grpSpPr bwMode="auto">
            <a:xfrm>
              <a:off x="0" y="0"/>
              <a:ext cx="9144000" cy="6858000"/>
              <a:chOff x="0" y="0"/>
              <a:chExt cx="5760" cy="4320"/>
            </a:xfrm>
          </p:grpSpPr>
          <p:grpSp>
            <p:nvGrpSpPr>
              <p:cNvPr id="28" name="Group 27"/>
              <p:cNvGrpSpPr>
                <a:grpSpLocks/>
              </p:cNvGrpSpPr>
              <p:nvPr/>
            </p:nvGrpSpPr>
            <p:grpSpPr bwMode="auto">
              <a:xfrm>
                <a:off x="0" y="0"/>
                <a:ext cx="192" cy="4320"/>
                <a:chOff x="0" y="-48"/>
                <a:chExt cx="144" cy="4368"/>
              </a:xfrm>
            </p:grpSpPr>
            <p:sp>
              <p:nvSpPr>
                <p:cNvPr id="38"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9"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9" name="Group 12"/>
              <p:cNvGrpSpPr>
                <a:grpSpLocks/>
              </p:cNvGrpSpPr>
              <p:nvPr/>
            </p:nvGrpSpPr>
            <p:grpSpPr bwMode="auto">
              <a:xfrm>
                <a:off x="5674" y="24"/>
                <a:ext cx="86" cy="4296"/>
                <a:chOff x="5616" y="-48"/>
                <a:chExt cx="144" cy="4368"/>
              </a:xfrm>
            </p:grpSpPr>
            <p:sp>
              <p:nvSpPr>
                <p:cNvPr id="36"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7"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0" name="Group 29"/>
              <p:cNvGrpSpPr>
                <a:grpSpLocks/>
              </p:cNvGrpSpPr>
              <p:nvPr/>
            </p:nvGrpSpPr>
            <p:grpSpPr bwMode="auto">
              <a:xfrm>
                <a:off x="144" y="0"/>
                <a:ext cx="5616" cy="144"/>
                <a:chOff x="96" y="-48"/>
                <a:chExt cx="5520" cy="144"/>
              </a:xfrm>
            </p:grpSpPr>
            <p:sp>
              <p:nvSpPr>
                <p:cNvPr id="34" name="Rectangle 33"/>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5" name="Rectangle 34"/>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1" name="Group 18"/>
              <p:cNvGrpSpPr>
                <a:grpSpLocks/>
              </p:cNvGrpSpPr>
              <p:nvPr/>
            </p:nvGrpSpPr>
            <p:grpSpPr bwMode="auto">
              <a:xfrm>
                <a:off x="144" y="4234"/>
                <a:ext cx="5616" cy="86"/>
                <a:chOff x="96" y="4176"/>
                <a:chExt cx="5520" cy="144"/>
              </a:xfrm>
            </p:grpSpPr>
            <p:sp>
              <p:nvSpPr>
                <p:cNvPr id="32"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3"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26" name="Rectangle 1945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Rectangle 26"/>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0" name="Picture 39"/>
          <p:cNvPicPr>
            <a:picLocks noChangeAspect="1"/>
          </p:cNvPicPr>
          <p:nvPr/>
        </p:nvPicPr>
        <p:blipFill>
          <a:blip r:embed="rId10"/>
          <a:stretch>
            <a:fillRect/>
          </a:stretch>
        </p:blipFill>
        <p:spPr>
          <a:xfrm>
            <a:off x="495097" y="2545882"/>
            <a:ext cx="7209963" cy="3359338"/>
          </a:xfrm>
          <a:prstGeom prst="rect">
            <a:avLst/>
          </a:prstGeom>
          <a:solidFill>
            <a:schemeClr val="bg1"/>
          </a:solidFill>
        </p:spPr>
      </p:pic>
      <p:sp>
        <p:nvSpPr>
          <p:cNvPr id="6" name="Rectangle 5"/>
          <p:cNvSpPr/>
          <p:nvPr/>
        </p:nvSpPr>
        <p:spPr>
          <a:xfrm>
            <a:off x="342900" y="4198203"/>
            <a:ext cx="4572000" cy="830997"/>
          </a:xfrm>
          <a:prstGeom prst="rect">
            <a:avLst/>
          </a:prstGeom>
        </p:spPr>
        <p:txBody>
          <a:bodyPr>
            <a:spAutoFit/>
          </a:bodyPr>
          <a:lstStyle/>
          <a:p>
            <a:r>
              <a:rPr lang="en-IN" dirty="0"/>
              <a:t>By letting </a:t>
            </a:r>
            <a:r>
              <a:rPr lang="en-IN" i="1" dirty="0">
                <a:sym typeface="Symbol" panose="05050102010706020507" pitchFamily="18" charset="2"/>
              </a:rPr>
              <a:t></a:t>
            </a:r>
            <a:r>
              <a:rPr lang="en-IN" i="1" baseline="-25000" dirty="0"/>
              <a:t>2</a:t>
            </a:r>
            <a:r>
              <a:rPr lang="en-IN" i="1" dirty="0"/>
              <a:t> </a:t>
            </a:r>
            <a:r>
              <a:rPr lang="en-IN" i="1" dirty="0">
                <a:sym typeface="Symbol" panose="05050102010706020507" pitchFamily="18" charset="2"/>
              </a:rPr>
              <a:t></a:t>
            </a:r>
            <a:r>
              <a:rPr lang="en-IN" i="1" dirty="0"/>
              <a:t> </a:t>
            </a:r>
            <a:r>
              <a:rPr lang="en-IN" i="1" dirty="0">
                <a:sym typeface="Symbol" panose="05050102010706020507" pitchFamily="18" charset="2"/>
              </a:rPr>
              <a:t></a:t>
            </a:r>
            <a:r>
              <a:rPr lang="en-IN" i="1" baseline="-25000" dirty="0"/>
              <a:t>1</a:t>
            </a:r>
            <a:r>
              <a:rPr lang="en-IN" dirty="0"/>
              <a:t> , it can be seen  that the characteristics intersect at</a:t>
            </a:r>
          </a:p>
        </p:txBody>
      </p:sp>
    </p:spTree>
    <p:extLst>
      <p:ext uri="{BB962C8B-B14F-4D97-AF65-F5344CB8AC3E}">
        <p14:creationId xmlns:p14="http://schemas.microsoft.com/office/powerpoint/2010/main" val="1111016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circle(in)">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circle(in)">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dissolve">
                                      <p:cBhvr>
                                        <p:cTn id="32" dur="500"/>
                                        <p:tgtEl>
                                          <p:spTgt spid="21"/>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nodeType="click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circle(in)">
                                      <p:cBhvr>
                                        <p:cTn id="37" dur="500"/>
                                        <p:tgtEl>
                                          <p:spTgt spid="22"/>
                                        </p:tgtEl>
                                      </p:cBhvr>
                                    </p:animEffect>
                                  </p:childTnLst>
                                </p:cTn>
                              </p:par>
                            </p:childTnLst>
                          </p:cTn>
                        </p:par>
                      </p:childTnLst>
                    </p:cTn>
                  </p:par>
                  <p:par>
                    <p:cTn id="38" fill="hold">
                      <p:stCondLst>
                        <p:cond delay="indefinite"/>
                      </p:stCondLst>
                      <p:childTnLst>
                        <p:par>
                          <p:cTn id="39" fill="hold">
                            <p:stCondLst>
                              <p:cond delay="0"/>
                            </p:stCondLst>
                            <p:childTnLst>
                              <p:par>
                                <p:cTn id="40" presetID="6" presetClass="entr" presetSubtype="16" fill="hold" nodeType="clickEffect">
                                  <p:stCondLst>
                                    <p:cond delay="0"/>
                                  </p:stCondLst>
                                  <p:childTnLst>
                                    <p:set>
                                      <p:cBhvr>
                                        <p:cTn id="41" dur="1" fill="hold">
                                          <p:stCondLst>
                                            <p:cond delay="0"/>
                                          </p:stCondLst>
                                        </p:cTn>
                                        <p:tgtEl>
                                          <p:spTgt spid="40"/>
                                        </p:tgtEl>
                                        <p:attrNameLst>
                                          <p:attrName>style.visibility</p:attrName>
                                        </p:attrNameLst>
                                      </p:cBhvr>
                                      <p:to>
                                        <p:strVal val="visible"/>
                                      </p:to>
                                    </p:set>
                                    <p:animEffect transition="in" filter="circle(in)">
                                      <p:cBhvr>
                                        <p:cTn id="42"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1722" y="152328"/>
            <a:ext cx="7772400" cy="762000"/>
          </a:xfrm>
        </p:spPr>
        <p:txBody>
          <a:bodyPr/>
          <a:lstStyle/>
          <a:p>
            <a:r>
              <a:rPr lang="en-IN" sz="2800" dirty="0" smtClean="0"/>
              <a:t>Multivalued Wave Fields</a:t>
            </a:r>
            <a:endParaRPr lang="en-IN" sz="2800" dirty="0"/>
          </a:p>
        </p:txBody>
      </p:sp>
      <p:sp>
        <p:nvSpPr>
          <p:cNvPr id="3" name="Content Placeholder 2"/>
          <p:cNvSpPr>
            <a:spLocks noGrp="1"/>
          </p:cNvSpPr>
          <p:nvPr>
            <p:ph idx="1"/>
          </p:nvPr>
        </p:nvSpPr>
        <p:spPr>
          <a:xfrm>
            <a:off x="323557" y="2672485"/>
            <a:ext cx="8500877" cy="3221429"/>
          </a:xfrm>
        </p:spPr>
        <p:txBody>
          <a:bodyPr/>
          <a:lstStyle/>
          <a:p>
            <a:r>
              <a:rPr lang="en-IN" sz="2400" dirty="0"/>
              <a:t>T</a:t>
            </a:r>
            <a:r>
              <a:rPr lang="en-IN" sz="2400" dirty="0" smtClean="0"/>
              <a:t>he </a:t>
            </a:r>
            <a:r>
              <a:rPr lang="en-IN" sz="2400" dirty="0"/>
              <a:t>solution is single valued (i.e. is physical) only for </a:t>
            </a:r>
            <a:r>
              <a:rPr lang="en-IN" sz="2400" i="1" dirty="0"/>
              <a:t>0 </a:t>
            </a:r>
            <a:r>
              <a:rPr lang="en-IN" sz="2400" i="1" dirty="0" smtClean="0"/>
              <a:t>&lt; </a:t>
            </a:r>
            <a:r>
              <a:rPr lang="en-IN" sz="2400" i="1" dirty="0"/>
              <a:t>t &lt; </a:t>
            </a:r>
            <a:r>
              <a:rPr lang="en-IN" sz="2400" i="1" dirty="0" err="1"/>
              <a:t>t</a:t>
            </a:r>
            <a:r>
              <a:rPr lang="en-IN" sz="2400" i="1" baseline="-25000" dirty="0" err="1"/>
              <a:t>min</a:t>
            </a:r>
            <a:r>
              <a:rPr lang="en-IN" sz="2400" i="1" dirty="0"/>
              <a:t>.</a:t>
            </a:r>
            <a:r>
              <a:rPr lang="en-IN" sz="2400" dirty="0"/>
              <a:t> </a:t>
            </a:r>
            <a:endParaRPr lang="en-IN" sz="2400" dirty="0" smtClean="0"/>
          </a:p>
          <a:p>
            <a:r>
              <a:rPr lang="en-IN" sz="2400" dirty="0" smtClean="0"/>
              <a:t>Hence</a:t>
            </a:r>
            <a:r>
              <a:rPr lang="en-IN" sz="2400" dirty="0"/>
              <a:t>, when </a:t>
            </a:r>
            <a:r>
              <a:rPr lang="en-IN" sz="2400" i="1" dirty="0" smtClean="0"/>
              <a:t>f</a:t>
            </a:r>
            <a:r>
              <a:rPr lang="en-IN" sz="2400" i="1" dirty="0" smtClean="0">
                <a:sym typeface="Symbol" panose="05050102010706020507" pitchFamily="18" charset="2"/>
              </a:rPr>
              <a:t></a:t>
            </a:r>
            <a:r>
              <a:rPr lang="en-IN" sz="2400" i="1" dirty="0" smtClean="0"/>
              <a:t>(</a:t>
            </a:r>
            <a:r>
              <a:rPr lang="en-IN" sz="2400" i="1" dirty="0" smtClean="0">
                <a:sym typeface="Symbol" panose="05050102010706020507" pitchFamily="18" charset="2"/>
              </a:rPr>
              <a:t></a:t>
            </a:r>
            <a:r>
              <a:rPr lang="en-IN" sz="2400" i="1" dirty="0" smtClean="0"/>
              <a:t>) </a:t>
            </a:r>
            <a:r>
              <a:rPr lang="en-IN" sz="2400" i="1" dirty="0"/>
              <a:t>&lt; </a:t>
            </a:r>
            <a:r>
              <a:rPr lang="en-IN" sz="2400" i="1" dirty="0" smtClean="0"/>
              <a:t>0, </a:t>
            </a:r>
            <a:r>
              <a:rPr lang="en-IN" sz="2400" dirty="0" smtClean="0"/>
              <a:t>it </a:t>
            </a:r>
            <a:r>
              <a:rPr lang="en-IN" sz="2400" dirty="0"/>
              <a:t>can </a:t>
            </a:r>
            <a:r>
              <a:rPr lang="en-IN" sz="2400" dirty="0" smtClean="0"/>
              <a:t>be expected that </a:t>
            </a:r>
            <a:r>
              <a:rPr lang="en-IN" sz="2400" dirty="0"/>
              <a:t>the solution to exist only for a </a:t>
            </a:r>
            <a:r>
              <a:rPr lang="en-IN" sz="2400" dirty="0" smtClean="0"/>
              <a:t>finite </a:t>
            </a:r>
            <a:r>
              <a:rPr lang="en-IN" sz="2400" dirty="0"/>
              <a:t>time. </a:t>
            </a:r>
            <a:endParaRPr lang="en-IN" sz="2400" dirty="0" smtClean="0"/>
          </a:p>
          <a:p>
            <a:r>
              <a:rPr lang="en-IN" sz="2400" dirty="0" smtClean="0"/>
              <a:t>In </a:t>
            </a:r>
            <a:r>
              <a:rPr lang="en-IN" sz="2400" dirty="0"/>
              <a:t>physical terms, the </a:t>
            </a:r>
            <a:r>
              <a:rPr lang="en-IN" sz="2400" dirty="0" smtClean="0"/>
              <a:t>equation considered </a:t>
            </a:r>
            <a:r>
              <a:rPr lang="en-IN" sz="2400" dirty="0"/>
              <a:t>is purely </a:t>
            </a:r>
            <a:r>
              <a:rPr lang="en-IN" sz="2400" dirty="0" err="1" smtClean="0"/>
              <a:t>advective</a:t>
            </a:r>
            <a:r>
              <a:rPr lang="en-IN" sz="2400" dirty="0" smtClean="0"/>
              <a:t>.</a:t>
            </a:r>
          </a:p>
          <a:p>
            <a:r>
              <a:rPr lang="en-IN" sz="2400" dirty="0" smtClean="0"/>
              <a:t> </a:t>
            </a:r>
            <a:r>
              <a:rPr lang="en-IN" sz="2400" dirty="0"/>
              <a:t>I</a:t>
            </a:r>
            <a:r>
              <a:rPr lang="en-IN" sz="2400" dirty="0" smtClean="0"/>
              <a:t>n </a:t>
            </a:r>
            <a:r>
              <a:rPr lang="en-IN" sz="2400" dirty="0"/>
              <a:t>real waves, </a:t>
            </a:r>
            <a:r>
              <a:rPr lang="en-IN" sz="2400" dirty="0" smtClean="0"/>
              <a:t>these are known </a:t>
            </a:r>
            <a:r>
              <a:rPr lang="en-IN" sz="2400" dirty="0"/>
              <a:t>as shock </a:t>
            </a:r>
            <a:r>
              <a:rPr lang="en-IN" sz="2400" dirty="0" smtClean="0"/>
              <a:t>waves. </a:t>
            </a:r>
          </a:p>
          <a:p>
            <a:r>
              <a:rPr lang="en-IN" sz="2400" dirty="0" smtClean="0"/>
              <a:t>Large values of density, temperature and pressure are formed.</a:t>
            </a:r>
          </a:p>
          <a:p>
            <a:r>
              <a:rPr lang="en-IN" sz="2400" dirty="0" smtClean="0"/>
              <a:t>Here the diffusive </a:t>
            </a:r>
            <a:r>
              <a:rPr lang="en-IN" sz="2400" dirty="0"/>
              <a:t>terms </a:t>
            </a:r>
            <a:r>
              <a:rPr lang="en-IN" sz="2400" dirty="0" smtClean="0"/>
              <a:t>become </a:t>
            </a:r>
            <a:r>
              <a:rPr lang="en-IN" sz="2400" dirty="0"/>
              <a:t>vitally important.</a:t>
            </a:r>
          </a:p>
        </p:txBody>
      </p:sp>
      <p:graphicFrame>
        <p:nvGraphicFramePr>
          <p:cNvPr id="4" name="Object 3"/>
          <p:cNvGraphicFramePr>
            <a:graphicFrameLocks noChangeAspect="1"/>
          </p:cNvGraphicFramePr>
          <p:nvPr>
            <p:extLst/>
          </p:nvPr>
        </p:nvGraphicFramePr>
        <p:xfrm>
          <a:off x="2118518" y="1205552"/>
          <a:ext cx="4784725" cy="1095375"/>
        </p:xfrm>
        <a:graphic>
          <a:graphicData uri="http://schemas.openxmlformats.org/presentationml/2006/ole">
            <mc:AlternateContent xmlns:mc="http://schemas.openxmlformats.org/markup-compatibility/2006">
              <mc:Choice xmlns:v="urn:schemas-microsoft-com:vml" Requires="v">
                <p:oleObj spid="_x0000_s400427" name="Equation" r:id="rId3" imgW="1828800" imgH="419040" progId="Equation.3">
                  <p:embed/>
                </p:oleObj>
              </mc:Choice>
              <mc:Fallback>
                <p:oleObj name="Equation" r:id="rId3" imgW="1828800" imgH="419040" progId="Equation.3">
                  <p:embed/>
                  <p:pic>
                    <p:nvPicPr>
                      <p:cNvPr id="0" name=""/>
                      <p:cNvPicPr/>
                      <p:nvPr/>
                    </p:nvPicPr>
                    <p:blipFill>
                      <a:blip r:embed="rId4"/>
                      <a:stretch>
                        <a:fillRect/>
                      </a:stretch>
                    </p:blipFill>
                    <p:spPr>
                      <a:xfrm>
                        <a:off x="2118518" y="1205552"/>
                        <a:ext cx="4784725" cy="1095375"/>
                      </a:xfrm>
                      <a:prstGeom prst="rect">
                        <a:avLst/>
                      </a:prstGeom>
                    </p:spPr>
                  </p:pic>
                </p:oleObj>
              </mc:Fallback>
            </mc:AlternateContent>
          </a:graphicData>
        </a:graphic>
      </p:graphicFrame>
      <p:grpSp>
        <p:nvGrpSpPr>
          <p:cNvPr id="21" name="Group 16"/>
          <p:cNvGrpSpPr>
            <a:grpSpLocks/>
          </p:cNvGrpSpPr>
          <p:nvPr/>
        </p:nvGrpSpPr>
        <p:grpSpPr bwMode="auto">
          <a:xfrm>
            <a:off x="0" y="0"/>
            <a:ext cx="9144000" cy="6858000"/>
            <a:chOff x="0" y="0"/>
            <a:chExt cx="9144000" cy="6858000"/>
          </a:xfrm>
        </p:grpSpPr>
        <p:grpSp>
          <p:nvGrpSpPr>
            <p:cNvPr id="22" name="Group 8"/>
            <p:cNvGrpSpPr>
              <a:grpSpLocks/>
            </p:cNvGrpSpPr>
            <p:nvPr/>
          </p:nvGrpSpPr>
          <p:grpSpPr bwMode="auto">
            <a:xfrm>
              <a:off x="0" y="0"/>
              <a:ext cx="9144000" cy="6858000"/>
              <a:chOff x="0" y="0"/>
              <a:chExt cx="5760" cy="4320"/>
            </a:xfrm>
          </p:grpSpPr>
          <p:grpSp>
            <p:nvGrpSpPr>
              <p:cNvPr id="25" name="Group 24"/>
              <p:cNvGrpSpPr>
                <a:grpSpLocks/>
              </p:cNvGrpSpPr>
              <p:nvPr/>
            </p:nvGrpSpPr>
            <p:grpSpPr bwMode="auto">
              <a:xfrm>
                <a:off x="0" y="0"/>
                <a:ext cx="192" cy="4320"/>
                <a:chOff x="0" y="-48"/>
                <a:chExt cx="144" cy="4368"/>
              </a:xfrm>
            </p:grpSpPr>
            <p:sp>
              <p:nvSpPr>
                <p:cNvPr id="35"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6"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6" name="Group 12"/>
              <p:cNvGrpSpPr>
                <a:grpSpLocks/>
              </p:cNvGrpSpPr>
              <p:nvPr/>
            </p:nvGrpSpPr>
            <p:grpSpPr bwMode="auto">
              <a:xfrm>
                <a:off x="5674" y="24"/>
                <a:ext cx="86" cy="4296"/>
                <a:chOff x="5616" y="-48"/>
                <a:chExt cx="144" cy="4368"/>
              </a:xfrm>
            </p:grpSpPr>
            <p:sp>
              <p:nvSpPr>
                <p:cNvPr id="33"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4"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7" name="Group 26"/>
              <p:cNvGrpSpPr>
                <a:grpSpLocks/>
              </p:cNvGrpSpPr>
              <p:nvPr/>
            </p:nvGrpSpPr>
            <p:grpSpPr bwMode="auto">
              <a:xfrm>
                <a:off x="144" y="0"/>
                <a:ext cx="5616" cy="144"/>
                <a:chOff x="96" y="-48"/>
                <a:chExt cx="5520" cy="144"/>
              </a:xfrm>
            </p:grpSpPr>
            <p:sp>
              <p:nvSpPr>
                <p:cNvPr id="31" name="Rectangle 30"/>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2" name="Rectangle 31"/>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8" name="Group 18"/>
              <p:cNvGrpSpPr>
                <a:grpSpLocks/>
              </p:cNvGrpSpPr>
              <p:nvPr/>
            </p:nvGrpSpPr>
            <p:grpSpPr bwMode="auto">
              <a:xfrm>
                <a:off x="144" y="4234"/>
                <a:ext cx="5616" cy="86"/>
                <a:chOff x="96" y="4176"/>
                <a:chExt cx="5520" cy="144"/>
              </a:xfrm>
            </p:grpSpPr>
            <p:sp>
              <p:nvSpPr>
                <p:cNvPr id="29"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0"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23" name="Rectangle 1945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Rectangle 23"/>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942956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dissolv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dissolv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dissolv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dissolve">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dissolve">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dissolve">
                                      <p:cBhvr>
                                        <p:cTn id="3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noChangeArrowheads="1"/>
          </p:cNvSpPr>
          <p:nvPr/>
        </p:nvSpPr>
        <p:spPr bwMode="auto">
          <a:xfrm>
            <a:off x="152400" y="173038"/>
            <a:ext cx="6142037"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sz="2800" dirty="0">
                <a:solidFill>
                  <a:schemeClr val="tx2"/>
                </a:solidFill>
              </a:rPr>
              <a:t>Effect of </a:t>
            </a:r>
            <a:r>
              <a:rPr lang="en-US" sz="2800" dirty="0" smtClean="0">
                <a:solidFill>
                  <a:schemeClr val="tx2"/>
                </a:solidFill>
              </a:rPr>
              <a:t>Travelling Disturbance </a:t>
            </a:r>
            <a:r>
              <a:rPr lang="en-US" sz="2800" dirty="0">
                <a:solidFill>
                  <a:schemeClr val="tx2"/>
                </a:solidFill>
              </a:rPr>
              <a:t>in A </a:t>
            </a:r>
            <a:r>
              <a:rPr lang="en-US" sz="2800" dirty="0" smtClean="0">
                <a:solidFill>
                  <a:schemeClr val="tx2"/>
                </a:solidFill>
              </a:rPr>
              <a:t>Fluid Medium</a:t>
            </a:r>
            <a:endParaRPr lang="en-US" sz="2800" dirty="0">
              <a:solidFill>
                <a:schemeClr val="tx2"/>
              </a:solidFill>
            </a:endParaRPr>
          </a:p>
        </p:txBody>
      </p:sp>
      <p:pic>
        <p:nvPicPr>
          <p:cNvPr id="475141" name="Picture 5" descr="rippl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594" y="3124200"/>
            <a:ext cx="3532188"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Straight Connector 5"/>
          <p:cNvCxnSpPr/>
          <p:nvPr/>
        </p:nvCxnSpPr>
        <p:spPr>
          <a:xfrm>
            <a:off x="6400800" y="3429000"/>
            <a:ext cx="76200" cy="350520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4953000" y="4343400"/>
            <a:ext cx="43434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Oval 9"/>
          <p:cNvSpPr/>
          <p:nvPr/>
        </p:nvSpPr>
        <p:spPr>
          <a:xfrm>
            <a:off x="6477000" y="3886200"/>
            <a:ext cx="990600" cy="9144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a:p>
        </p:txBody>
      </p:sp>
      <p:sp>
        <p:nvSpPr>
          <p:cNvPr id="11" name="Oval 10"/>
          <p:cNvSpPr/>
          <p:nvPr/>
        </p:nvSpPr>
        <p:spPr>
          <a:xfrm>
            <a:off x="5791200" y="3505200"/>
            <a:ext cx="1828800" cy="16764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a:p>
        </p:txBody>
      </p:sp>
      <p:sp>
        <p:nvSpPr>
          <p:cNvPr id="12" name="Oval 11"/>
          <p:cNvSpPr/>
          <p:nvPr/>
        </p:nvSpPr>
        <p:spPr>
          <a:xfrm>
            <a:off x="5257800" y="3200400"/>
            <a:ext cx="2514600" cy="23622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a:p>
        </p:txBody>
      </p:sp>
      <p:sp>
        <p:nvSpPr>
          <p:cNvPr id="13" name="Oval 12"/>
          <p:cNvSpPr/>
          <p:nvPr/>
        </p:nvSpPr>
        <p:spPr>
          <a:xfrm>
            <a:off x="4648200" y="2819400"/>
            <a:ext cx="3352800" cy="31242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a:p>
        </p:txBody>
      </p:sp>
      <p:sp>
        <p:nvSpPr>
          <p:cNvPr id="14" name="Oval 13"/>
          <p:cNvSpPr/>
          <p:nvPr/>
        </p:nvSpPr>
        <p:spPr>
          <a:xfrm>
            <a:off x="6858000" y="4267200"/>
            <a:ext cx="228600"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a:p>
        </p:txBody>
      </p:sp>
      <p:sp>
        <p:nvSpPr>
          <p:cNvPr id="15" name="Rectangle 14"/>
          <p:cNvSpPr>
            <a:spLocks noChangeArrowheads="1"/>
          </p:cNvSpPr>
          <p:nvPr/>
        </p:nvSpPr>
        <p:spPr bwMode="auto">
          <a:xfrm>
            <a:off x="379607" y="1238071"/>
            <a:ext cx="8002393"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dirty="0">
                <a:latin typeface="Times" panose="02020603050405020304" pitchFamily="18" charset="0"/>
              </a:rPr>
              <a:t>•   If the object is traveling significantly slower than sonic </a:t>
            </a:r>
            <a:r>
              <a:rPr lang="en-US" dirty="0" smtClean="0">
                <a:latin typeface="Times" panose="02020603050405020304" pitchFamily="18" charset="0"/>
              </a:rPr>
              <a:t>velocity (</a:t>
            </a:r>
            <a:r>
              <a:rPr lang="en-US" i="1" dirty="0" smtClean="0">
                <a:latin typeface="Times" panose="02020603050405020304" pitchFamily="18" charset="0"/>
              </a:rPr>
              <a:t>u&lt;&lt;c</a:t>
            </a:r>
            <a:r>
              <a:rPr lang="en-US" dirty="0" smtClean="0">
                <a:latin typeface="Times" panose="02020603050405020304" pitchFamily="18" charset="0"/>
              </a:rPr>
              <a:t>), </a:t>
            </a:r>
            <a:r>
              <a:rPr lang="en-US" dirty="0">
                <a:latin typeface="Times" panose="02020603050405020304" pitchFamily="18" charset="0"/>
              </a:rPr>
              <a:t>then pressure  waves travel out uniformly similar to waves on the surface of a pond.</a:t>
            </a:r>
          </a:p>
        </p:txBody>
      </p:sp>
      <mc:AlternateContent xmlns:mc="http://schemas.openxmlformats.org/markup-compatibility/2006" xmlns:p14="http://schemas.microsoft.com/office/powerpoint/2010/main">
        <mc:Choice Requires="p14">
          <p:contentPart p14:bwMode="auto" r:id="rId3">
            <p14:nvContentPartPr>
              <p14:cNvPr id="3074" name="Ink 13"/>
              <p14:cNvContentPartPr>
                <a14:cpLocks xmlns:a14="http://schemas.microsoft.com/office/drawing/2010/main" noRot="1" noChangeAspect="1" noEditPoints="1" noChangeArrowheads="1" noChangeShapeType="1"/>
              </p14:cNvContentPartPr>
              <p14:nvPr/>
            </p14:nvContentPartPr>
            <p14:xfrm>
              <a:off x="2408238" y="823913"/>
              <a:ext cx="8262937" cy="1863725"/>
            </p14:xfrm>
          </p:contentPart>
        </mc:Choice>
        <mc:Fallback xmlns="">
          <p:pic>
            <p:nvPicPr>
              <p:cNvPr id="3074" name="Ink 13"/>
              <p:cNvPicPr>
                <a:picLocks noRot="1" noChangeAspect="1" noEditPoints="1" noChangeArrowheads="1" noChangeShapeType="1"/>
              </p:cNvPicPr>
              <p:nvPr/>
            </p:nvPicPr>
            <p:blipFill>
              <a:blip r:embed="rId4"/>
              <a:stretch>
                <a:fillRect/>
              </a:stretch>
            </p:blipFill>
            <p:spPr>
              <a:xfrm>
                <a:off x="2400318" y="814553"/>
                <a:ext cx="8280217" cy="1878125"/>
              </a:xfrm>
              <a:prstGeom prst="rect">
                <a:avLst/>
              </a:prstGeom>
            </p:spPr>
          </p:pic>
        </mc:Fallback>
      </mc:AlternateContent>
      <p:grpSp>
        <p:nvGrpSpPr>
          <p:cNvPr id="29" name="Group 16"/>
          <p:cNvGrpSpPr>
            <a:grpSpLocks/>
          </p:cNvGrpSpPr>
          <p:nvPr/>
        </p:nvGrpSpPr>
        <p:grpSpPr bwMode="auto">
          <a:xfrm>
            <a:off x="-76200" y="0"/>
            <a:ext cx="9144000" cy="6858000"/>
            <a:chOff x="0" y="0"/>
            <a:chExt cx="9144000" cy="6858000"/>
          </a:xfrm>
        </p:grpSpPr>
        <p:grpSp>
          <p:nvGrpSpPr>
            <p:cNvPr id="30" name="Group 8"/>
            <p:cNvGrpSpPr>
              <a:grpSpLocks/>
            </p:cNvGrpSpPr>
            <p:nvPr/>
          </p:nvGrpSpPr>
          <p:grpSpPr bwMode="auto">
            <a:xfrm>
              <a:off x="0" y="0"/>
              <a:ext cx="9144000" cy="6858000"/>
              <a:chOff x="0" y="0"/>
              <a:chExt cx="5760" cy="4320"/>
            </a:xfrm>
          </p:grpSpPr>
          <p:grpSp>
            <p:nvGrpSpPr>
              <p:cNvPr id="33" name="Group 32"/>
              <p:cNvGrpSpPr>
                <a:grpSpLocks/>
              </p:cNvGrpSpPr>
              <p:nvPr/>
            </p:nvGrpSpPr>
            <p:grpSpPr bwMode="auto">
              <a:xfrm>
                <a:off x="0" y="0"/>
                <a:ext cx="192" cy="4320"/>
                <a:chOff x="0" y="-48"/>
                <a:chExt cx="144" cy="4368"/>
              </a:xfrm>
            </p:grpSpPr>
            <p:sp>
              <p:nvSpPr>
                <p:cNvPr id="43"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4"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4" name="Group 12"/>
              <p:cNvGrpSpPr>
                <a:grpSpLocks/>
              </p:cNvGrpSpPr>
              <p:nvPr/>
            </p:nvGrpSpPr>
            <p:grpSpPr bwMode="auto">
              <a:xfrm>
                <a:off x="5674" y="24"/>
                <a:ext cx="86" cy="4296"/>
                <a:chOff x="5616" y="-48"/>
                <a:chExt cx="144" cy="4368"/>
              </a:xfrm>
            </p:grpSpPr>
            <p:sp>
              <p:nvSpPr>
                <p:cNvPr id="41"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2"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5" name="Group 34"/>
              <p:cNvGrpSpPr>
                <a:grpSpLocks/>
              </p:cNvGrpSpPr>
              <p:nvPr/>
            </p:nvGrpSpPr>
            <p:grpSpPr bwMode="auto">
              <a:xfrm>
                <a:off x="144" y="0"/>
                <a:ext cx="5616" cy="144"/>
                <a:chOff x="96" y="-48"/>
                <a:chExt cx="5520" cy="144"/>
              </a:xfrm>
            </p:grpSpPr>
            <p:sp>
              <p:nvSpPr>
                <p:cNvPr id="39" name="Rectangle 38"/>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0" name="Rectangle 39"/>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6" name="Group 18"/>
              <p:cNvGrpSpPr>
                <a:grpSpLocks/>
              </p:cNvGrpSpPr>
              <p:nvPr/>
            </p:nvGrpSpPr>
            <p:grpSpPr bwMode="auto">
              <a:xfrm>
                <a:off x="144" y="4234"/>
                <a:ext cx="5616" cy="86"/>
                <a:chOff x="96" y="4176"/>
                <a:chExt cx="5520" cy="144"/>
              </a:xfrm>
            </p:grpSpPr>
            <p:sp>
              <p:nvSpPr>
                <p:cNvPr id="37"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8"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31" name="Rectangle 1945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Rectangle 31"/>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grpSp>
        <p:nvGrpSpPr>
          <p:cNvPr id="5" name="Group 4"/>
          <p:cNvGrpSpPr/>
          <p:nvPr/>
        </p:nvGrpSpPr>
        <p:grpSpPr>
          <a:xfrm>
            <a:off x="2054042" y="2605087"/>
            <a:ext cx="514350" cy="1447800"/>
            <a:chOff x="2054042" y="2605087"/>
            <a:chExt cx="514350" cy="1447800"/>
          </a:xfrm>
        </p:grpSpPr>
        <p:pic>
          <p:nvPicPr>
            <p:cNvPr id="2" name="Picture 1"/>
            <p:cNvPicPr>
              <a:picLocks noChangeAspect="1"/>
            </p:cNvPicPr>
            <p:nvPr/>
          </p:nvPicPr>
          <p:blipFill>
            <a:blip r:embed="rId6"/>
            <a:stretch>
              <a:fillRect/>
            </a:stretch>
          </p:blipFill>
          <p:spPr>
            <a:xfrm rot="5400000">
              <a:off x="1868304" y="2790825"/>
              <a:ext cx="885825" cy="514350"/>
            </a:xfrm>
            <a:prstGeom prst="rect">
              <a:avLst/>
            </a:prstGeom>
          </p:spPr>
        </p:pic>
        <p:cxnSp>
          <p:nvCxnSpPr>
            <p:cNvPr id="4" name="Straight Arrow Connector 3"/>
            <p:cNvCxnSpPr/>
            <p:nvPr/>
          </p:nvCxnSpPr>
          <p:spPr bwMode="auto">
            <a:xfrm flipH="1">
              <a:off x="2232014" y="2743200"/>
              <a:ext cx="53986" cy="1309687"/>
            </a:xfrm>
            <a:prstGeom prst="straightConnector1">
              <a:avLst/>
            </a:prstGeom>
            <a:solidFill>
              <a:schemeClr val="accent1"/>
            </a:solidFill>
            <a:ln w="31750" cap="flat" cmpd="sng" algn="ctr">
              <a:solidFill>
                <a:srgbClr val="FF0000"/>
              </a:solidFill>
              <a:prstDash val="solid"/>
              <a:round/>
              <a:headEnd type="none" w="med" len="med"/>
              <a:tailEnd type="triangle"/>
            </a:ln>
            <a:effectLst/>
          </p:spPr>
        </p:cxnSp>
      </p:grpSp>
      <p:grpSp>
        <p:nvGrpSpPr>
          <p:cNvPr id="18" name="Group 17"/>
          <p:cNvGrpSpPr/>
          <p:nvPr/>
        </p:nvGrpSpPr>
        <p:grpSpPr>
          <a:xfrm>
            <a:off x="6567487" y="4114800"/>
            <a:ext cx="2000667" cy="461665"/>
            <a:chOff x="6567487" y="4114800"/>
            <a:chExt cx="2000667" cy="461665"/>
          </a:xfrm>
        </p:grpSpPr>
        <p:pic>
          <p:nvPicPr>
            <p:cNvPr id="7" name="Picture 6"/>
            <p:cNvPicPr>
              <a:picLocks noChangeAspect="1"/>
            </p:cNvPicPr>
            <p:nvPr/>
          </p:nvPicPr>
          <p:blipFill>
            <a:blip r:embed="rId6"/>
            <a:stretch>
              <a:fillRect/>
            </a:stretch>
          </p:blipFill>
          <p:spPr>
            <a:xfrm>
              <a:off x="6567487" y="4114800"/>
              <a:ext cx="747713" cy="434156"/>
            </a:xfrm>
            <a:prstGeom prst="rect">
              <a:avLst/>
            </a:prstGeom>
          </p:spPr>
        </p:pic>
        <p:cxnSp>
          <p:nvCxnSpPr>
            <p:cNvPr id="16" name="Straight Arrow Connector 15"/>
            <p:cNvCxnSpPr/>
            <p:nvPr/>
          </p:nvCxnSpPr>
          <p:spPr bwMode="auto">
            <a:xfrm>
              <a:off x="7086600" y="4343400"/>
              <a:ext cx="1143000" cy="0"/>
            </a:xfrm>
            <a:prstGeom prst="straightConnector1">
              <a:avLst/>
            </a:prstGeom>
            <a:solidFill>
              <a:schemeClr val="accent1"/>
            </a:solidFill>
            <a:ln w="44450" cap="flat" cmpd="sng" algn="ctr">
              <a:solidFill>
                <a:srgbClr val="FF0000"/>
              </a:solidFill>
              <a:prstDash val="solid"/>
              <a:round/>
              <a:headEnd type="none" w="med" len="med"/>
              <a:tailEnd type="triangle"/>
            </a:ln>
            <a:effectLst/>
          </p:spPr>
        </p:cxnSp>
        <p:sp>
          <p:nvSpPr>
            <p:cNvPr id="17" name="TextBox 16"/>
            <p:cNvSpPr txBox="1"/>
            <p:nvPr/>
          </p:nvSpPr>
          <p:spPr>
            <a:xfrm>
              <a:off x="8229600" y="4114800"/>
              <a:ext cx="338554" cy="461665"/>
            </a:xfrm>
            <a:prstGeom prst="rect">
              <a:avLst/>
            </a:prstGeom>
            <a:noFill/>
          </p:spPr>
          <p:txBody>
            <a:bodyPr wrap="none" rtlCol="0">
              <a:spAutoFit/>
            </a:bodyPr>
            <a:lstStyle/>
            <a:p>
              <a:r>
                <a:rPr lang="en-IN" i="1" dirty="0" smtClean="0">
                  <a:solidFill>
                    <a:srgbClr val="FF0000"/>
                  </a:solidFill>
                </a:rPr>
                <a:t>u</a:t>
              </a:r>
              <a:endParaRPr lang="en-IN" i="1" dirty="0">
                <a:solidFill>
                  <a:srgbClr val="FF0000"/>
                </a:solidFill>
              </a:endParaRPr>
            </a:p>
          </p:txBody>
        </p:sp>
      </p:grpSp>
      <p:sp>
        <p:nvSpPr>
          <p:cNvPr id="19" name="TextBox 18"/>
          <p:cNvSpPr txBox="1"/>
          <p:nvPr/>
        </p:nvSpPr>
        <p:spPr>
          <a:xfrm>
            <a:off x="6096000" y="2209800"/>
            <a:ext cx="1119217" cy="461665"/>
          </a:xfrm>
          <a:prstGeom prst="rect">
            <a:avLst/>
          </a:prstGeom>
          <a:noFill/>
        </p:spPr>
        <p:txBody>
          <a:bodyPr wrap="none" rtlCol="0">
            <a:spAutoFit/>
          </a:bodyPr>
          <a:lstStyle/>
          <a:p>
            <a:r>
              <a:rPr lang="en-IN" dirty="0" smtClean="0"/>
              <a:t>If </a:t>
            </a:r>
            <a:r>
              <a:rPr lang="en-IN" i="1" dirty="0" smtClean="0"/>
              <a:t>u &lt; c</a:t>
            </a:r>
            <a:endParaRPr lang="en-IN" i="1" dirty="0"/>
          </a:p>
        </p:txBody>
      </p:sp>
    </p:spTree>
    <p:extLst>
      <p:ext uri="{BB962C8B-B14F-4D97-AF65-F5344CB8AC3E}">
        <p14:creationId xmlns:p14="http://schemas.microsoft.com/office/powerpoint/2010/main" val="391916694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475141"/>
                                        </p:tgtEl>
                                        <p:attrNameLst>
                                          <p:attrName>style.visibility</p:attrName>
                                        </p:attrNameLst>
                                      </p:cBhvr>
                                      <p:to>
                                        <p:strVal val="visible"/>
                                      </p:to>
                                    </p:set>
                                    <p:animEffect transition="in" filter="dissolve">
                                      <p:cBhvr>
                                        <p:cTn id="7" dur="500"/>
                                        <p:tgtEl>
                                          <p:spTgt spid="47514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dissolve">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wipe(down)">
                                      <p:cBhvr>
                                        <p:cTn id="22" dur="500"/>
                                        <p:tgtEl>
                                          <p:spTgt spid="1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ipe(down)">
                                      <p:cBhvr>
                                        <p:cTn id="27" dur="500"/>
                                        <p:tgtEl>
                                          <p:spTgt spid="18"/>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dissolve">
                                      <p:cBhvr>
                                        <p:cTn id="32" dur="500"/>
                                        <p:tgtEl>
                                          <p:spTgt spid="6"/>
                                        </p:tgtEl>
                                      </p:cBhvr>
                                    </p:animEffect>
                                  </p:childTnLst>
                                </p:cTn>
                              </p:par>
                              <p:par>
                                <p:cTn id="33" presetID="9" presetClass="entr" presetSubtype="0" fill="hold" nodeType="with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dissolve">
                                      <p:cBhvr>
                                        <p:cTn id="35" dur="500"/>
                                        <p:tgtEl>
                                          <p:spTgt spid="9"/>
                                        </p:tgtEl>
                                      </p:cBhvr>
                                    </p:animEffect>
                                  </p:childTnLst>
                                </p:cTn>
                              </p:par>
                            </p:childTnLst>
                          </p:cTn>
                        </p:par>
                      </p:childTnLst>
                    </p:cTn>
                  </p:par>
                  <p:par>
                    <p:cTn id="36" fill="hold">
                      <p:stCondLst>
                        <p:cond delay="indefinite"/>
                      </p:stCondLst>
                      <p:childTnLst>
                        <p:par>
                          <p:cTn id="37" fill="hold">
                            <p:stCondLst>
                              <p:cond delay="0"/>
                            </p:stCondLst>
                            <p:childTnLst>
                              <p:par>
                                <p:cTn id="38" presetID="9" presetClass="entr" presetSubtype="0" fill="hold" grpId="0" nodeType="click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dissolve">
                                      <p:cBhvr>
                                        <p:cTn id="40" dur="500"/>
                                        <p:tgtEl>
                                          <p:spTgt spid="14"/>
                                        </p:tgtEl>
                                      </p:cBhvr>
                                    </p:animEffect>
                                  </p:childTnLst>
                                </p:cTn>
                              </p:par>
                            </p:childTnLst>
                          </p:cTn>
                        </p:par>
                      </p:childTnLst>
                    </p:cTn>
                  </p:par>
                  <p:par>
                    <p:cTn id="41" fill="hold">
                      <p:stCondLst>
                        <p:cond delay="indefinite"/>
                      </p:stCondLst>
                      <p:childTnLst>
                        <p:par>
                          <p:cTn id="42" fill="hold">
                            <p:stCondLst>
                              <p:cond delay="0"/>
                            </p:stCondLst>
                            <p:childTnLst>
                              <p:par>
                                <p:cTn id="43" presetID="9" presetClass="entr" presetSubtype="0" fill="hold" grpId="0" nodeType="click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dissolve">
                                      <p:cBhvr>
                                        <p:cTn id="45" dur="500"/>
                                        <p:tgtEl>
                                          <p:spTgt spid="10"/>
                                        </p:tgtEl>
                                      </p:cBhvr>
                                    </p:animEffect>
                                  </p:childTnLst>
                                </p:cTn>
                              </p:par>
                            </p:childTnLst>
                          </p:cTn>
                        </p:par>
                      </p:childTnLst>
                    </p:cTn>
                  </p:par>
                  <p:par>
                    <p:cTn id="46" fill="hold">
                      <p:stCondLst>
                        <p:cond delay="indefinite"/>
                      </p:stCondLst>
                      <p:childTnLst>
                        <p:par>
                          <p:cTn id="47" fill="hold">
                            <p:stCondLst>
                              <p:cond delay="0"/>
                            </p:stCondLst>
                            <p:childTnLst>
                              <p:par>
                                <p:cTn id="48" presetID="9" presetClass="entr" presetSubtype="0" fill="hold" grpId="0" nodeType="click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dissolve">
                                      <p:cBhvr>
                                        <p:cTn id="50" dur="500"/>
                                        <p:tgtEl>
                                          <p:spTgt spid="11"/>
                                        </p:tgtEl>
                                      </p:cBhvr>
                                    </p:animEffect>
                                  </p:childTnLst>
                                </p:cTn>
                              </p:par>
                            </p:childTnLst>
                          </p:cTn>
                        </p:par>
                      </p:childTnLst>
                    </p:cTn>
                  </p:par>
                  <p:par>
                    <p:cTn id="51" fill="hold">
                      <p:stCondLst>
                        <p:cond delay="indefinite"/>
                      </p:stCondLst>
                      <p:childTnLst>
                        <p:par>
                          <p:cTn id="52" fill="hold">
                            <p:stCondLst>
                              <p:cond delay="0"/>
                            </p:stCondLst>
                            <p:childTnLst>
                              <p:par>
                                <p:cTn id="53" presetID="9" presetClass="entr" presetSubtype="0" fill="hold" grpId="0" nodeType="click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dissolve">
                                      <p:cBhvr>
                                        <p:cTn id="55" dur="500"/>
                                        <p:tgtEl>
                                          <p:spTgt spid="12"/>
                                        </p:tgtEl>
                                      </p:cBhvr>
                                    </p:animEffect>
                                  </p:childTnLst>
                                </p:cTn>
                              </p:par>
                            </p:childTnLst>
                          </p:cTn>
                        </p:par>
                      </p:childTnLst>
                    </p:cTn>
                  </p:par>
                  <p:par>
                    <p:cTn id="56" fill="hold">
                      <p:stCondLst>
                        <p:cond delay="indefinite"/>
                      </p:stCondLst>
                      <p:childTnLst>
                        <p:par>
                          <p:cTn id="57" fill="hold">
                            <p:stCondLst>
                              <p:cond delay="0"/>
                            </p:stCondLst>
                            <p:childTnLst>
                              <p:par>
                                <p:cTn id="58" presetID="9" presetClass="entr" presetSubtype="0" fill="hold" grpId="0" nodeType="clickEffect">
                                  <p:stCondLst>
                                    <p:cond delay="0"/>
                                  </p:stCondLst>
                                  <p:childTnLst>
                                    <p:set>
                                      <p:cBhvr>
                                        <p:cTn id="59" dur="1" fill="hold">
                                          <p:stCondLst>
                                            <p:cond delay="0"/>
                                          </p:stCondLst>
                                        </p:cTn>
                                        <p:tgtEl>
                                          <p:spTgt spid="13"/>
                                        </p:tgtEl>
                                        <p:attrNameLst>
                                          <p:attrName>style.visibility</p:attrName>
                                        </p:attrNameLst>
                                      </p:cBhvr>
                                      <p:to>
                                        <p:strVal val="visible"/>
                                      </p:to>
                                    </p:set>
                                    <p:animEffect transition="in" filter="dissolve">
                                      <p:cBhvr>
                                        <p:cTn id="6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5" grpId="0"/>
      <p:bldP spid="1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1" name="Rectangle 2"/>
          <p:cNvSpPr>
            <a:spLocks noChangeArrowheads="1"/>
          </p:cNvSpPr>
          <p:nvPr/>
        </p:nvSpPr>
        <p:spPr bwMode="auto">
          <a:xfrm>
            <a:off x="609600" y="228600"/>
            <a:ext cx="7772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sz="2800">
                <a:solidFill>
                  <a:schemeClr val="tx2"/>
                </a:solidFill>
              </a:rPr>
              <a:t>Moving Disturbance In A Fluid</a:t>
            </a:r>
          </a:p>
        </p:txBody>
      </p:sp>
      <p:sp>
        <p:nvSpPr>
          <p:cNvPr id="476163" name="Text Box 3"/>
          <p:cNvSpPr txBox="1">
            <a:spLocks noChangeArrowheads="1"/>
          </p:cNvSpPr>
          <p:nvPr/>
        </p:nvSpPr>
        <p:spPr bwMode="auto">
          <a:xfrm>
            <a:off x="295133" y="1336676"/>
            <a:ext cx="8610600"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sz="2000" dirty="0">
                <a:latin typeface="Times" panose="02020603050405020304" pitchFamily="18" charset="0"/>
              </a:rPr>
              <a:t>• </a:t>
            </a:r>
            <a:r>
              <a:rPr lang="en-US" dirty="0">
                <a:latin typeface="Times" panose="02020603050405020304" pitchFamily="18" charset="0"/>
              </a:rPr>
              <a:t>As the object approaches the speed of sound, it begins to catch up with the pressure waves and creates an infinitesimally weak flow discontinuity just ahead of the aircraft</a:t>
            </a:r>
          </a:p>
        </p:txBody>
      </p:sp>
      <p:pic>
        <p:nvPicPr>
          <p:cNvPr id="4103"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2819400"/>
            <a:ext cx="4471988" cy="34925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nvGrpSpPr>
          <p:cNvPr id="20" name="Group 16"/>
          <p:cNvGrpSpPr>
            <a:grpSpLocks/>
          </p:cNvGrpSpPr>
          <p:nvPr/>
        </p:nvGrpSpPr>
        <p:grpSpPr bwMode="auto">
          <a:xfrm>
            <a:off x="0" y="0"/>
            <a:ext cx="9144000" cy="6858000"/>
            <a:chOff x="0" y="0"/>
            <a:chExt cx="9144000" cy="6858000"/>
          </a:xfrm>
        </p:grpSpPr>
        <p:grpSp>
          <p:nvGrpSpPr>
            <p:cNvPr id="21" name="Group 8"/>
            <p:cNvGrpSpPr>
              <a:grpSpLocks/>
            </p:cNvGrpSpPr>
            <p:nvPr/>
          </p:nvGrpSpPr>
          <p:grpSpPr bwMode="auto">
            <a:xfrm>
              <a:off x="0" y="0"/>
              <a:ext cx="9144000" cy="6858000"/>
              <a:chOff x="0" y="0"/>
              <a:chExt cx="5760" cy="4320"/>
            </a:xfrm>
          </p:grpSpPr>
          <p:grpSp>
            <p:nvGrpSpPr>
              <p:cNvPr id="24" name="Group 23"/>
              <p:cNvGrpSpPr>
                <a:grpSpLocks/>
              </p:cNvGrpSpPr>
              <p:nvPr/>
            </p:nvGrpSpPr>
            <p:grpSpPr bwMode="auto">
              <a:xfrm>
                <a:off x="0" y="0"/>
                <a:ext cx="192" cy="4320"/>
                <a:chOff x="0" y="-48"/>
                <a:chExt cx="144" cy="4368"/>
              </a:xfrm>
            </p:grpSpPr>
            <p:sp>
              <p:nvSpPr>
                <p:cNvPr id="34"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5"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5" name="Group 12"/>
              <p:cNvGrpSpPr>
                <a:grpSpLocks/>
              </p:cNvGrpSpPr>
              <p:nvPr/>
            </p:nvGrpSpPr>
            <p:grpSpPr bwMode="auto">
              <a:xfrm>
                <a:off x="5674" y="24"/>
                <a:ext cx="86" cy="4296"/>
                <a:chOff x="5616" y="-48"/>
                <a:chExt cx="144" cy="4368"/>
              </a:xfrm>
            </p:grpSpPr>
            <p:sp>
              <p:nvSpPr>
                <p:cNvPr id="32"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3"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6" name="Group 25"/>
              <p:cNvGrpSpPr>
                <a:grpSpLocks/>
              </p:cNvGrpSpPr>
              <p:nvPr/>
            </p:nvGrpSpPr>
            <p:grpSpPr bwMode="auto">
              <a:xfrm>
                <a:off x="144" y="0"/>
                <a:ext cx="5616" cy="144"/>
                <a:chOff x="96" y="-48"/>
                <a:chExt cx="5520" cy="144"/>
              </a:xfrm>
            </p:grpSpPr>
            <p:sp>
              <p:nvSpPr>
                <p:cNvPr id="30" name="Rectangle 29"/>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1" name="Rectangle 30"/>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7" name="Group 18"/>
              <p:cNvGrpSpPr>
                <a:grpSpLocks/>
              </p:cNvGrpSpPr>
              <p:nvPr/>
            </p:nvGrpSpPr>
            <p:grpSpPr bwMode="auto">
              <a:xfrm>
                <a:off x="144" y="4234"/>
                <a:ext cx="5616" cy="86"/>
                <a:chOff x="96" y="4176"/>
                <a:chExt cx="5520" cy="144"/>
              </a:xfrm>
            </p:grpSpPr>
            <p:sp>
              <p:nvSpPr>
                <p:cNvPr id="28"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9"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22" name="Rectangle 1945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Rectangle 22"/>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cxnSp>
        <p:nvCxnSpPr>
          <p:cNvPr id="3" name="Straight Connector 2"/>
          <p:cNvCxnSpPr/>
          <p:nvPr/>
        </p:nvCxnSpPr>
        <p:spPr bwMode="auto">
          <a:xfrm>
            <a:off x="3657600" y="2524126"/>
            <a:ext cx="76200" cy="4197349"/>
          </a:xfrm>
          <a:prstGeom prst="line">
            <a:avLst/>
          </a:prstGeom>
          <a:solidFill>
            <a:schemeClr val="accent1"/>
          </a:solidFill>
          <a:ln w="9525" cap="flat" cmpd="sng" algn="ctr">
            <a:solidFill>
              <a:schemeClr val="tx1"/>
            </a:solidFill>
            <a:prstDash val="solid"/>
            <a:round/>
            <a:headEnd type="none" w="med" len="med"/>
            <a:tailEnd type="none" w="med" len="med"/>
          </a:ln>
          <a:effectLst/>
        </p:spPr>
      </p:cxnSp>
    </p:spTree>
    <p:extLst>
      <p:ext uri="{BB962C8B-B14F-4D97-AF65-F5344CB8AC3E}">
        <p14:creationId xmlns:p14="http://schemas.microsoft.com/office/powerpoint/2010/main" val="67517330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76163">
                                            <p:txEl>
                                              <p:pRg st="0" end="0"/>
                                            </p:txEl>
                                          </p:spTgt>
                                        </p:tgtEl>
                                        <p:attrNameLst>
                                          <p:attrName>style.visibility</p:attrName>
                                        </p:attrNameLst>
                                      </p:cBhvr>
                                      <p:to>
                                        <p:strVal val="visible"/>
                                      </p:to>
                                    </p:set>
                                    <p:animEffect transition="in" filter="dissolve">
                                      <p:cBhvr>
                                        <p:cTn id="7" dur="500"/>
                                        <p:tgtEl>
                                          <p:spTgt spid="4761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4103"/>
                                        </p:tgtEl>
                                        <p:attrNameLst>
                                          <p:attrName>style.visibility</p:attrName>
                                        </p:attrNameLst>
                                      </p:cBhvr>
                                      <p:to>
                                        <p:strVal val="visible"/>
                                      </p:to>
                                    </p:set>
                                    <p:animEffect transition="in" filter="circle(in)">
                                      <p:cBhvr>
                                        <p:cTn id="12" dur="750"/>
                                        <p:tgtEl>
                                          <p:spTgt spid="4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6163" grpId="0" build="p"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auto">
          <a:xfrm>
            <a:off x="609600" y="228600"/>
            <a:ext cx="7772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sz="2800">
                <a:solidFill>
                  <a:schemeClr val="tx2"/>
                </a:solidFill>
              </a:rPr>
              <a:t>Moving Disturbance In A Fluid</a:t>
            </a:r>
          </a:p>
        </p:txBody>
      </p:sp>
      <p:sp>
        <p:nvSpPr>
          <p:cNvPr id="477187" name="Text Box 3"/>
          <p:cNvSpPr txBox="1">
            <a:spLocks noChangeArrowheads="1"/>
          </p:cNvSpPr>
          <p:nvPr/>
        </p:nvSpPr>
        <p:spPr bwMode="auto">
          <a:xfrm>
            <a:off x="228600" y="1066800"/>
            <a:ext cx="86868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sz="2000">
                <a:latin typeface="Times" panose="02020603050405020304" pitchFamily="18" charset="0"/>
              </a:rPr>
              <a:t>• </a:t>
            </a:r>
            <a:r>
              <a:rPr lang="en-US">
                <a:latin typeface="Times" panose="02020603050405020304" pitchFamily="18" charset="0"/>
              </a:rPr>
              <a:t>As the vehicle breaks the speed of sound, the infinitesimally weak Shock waves begin to add up along a “Mach Line” and form a strong pressure wave with  highly compressed air, called a shockwave.</a:t>
            </a:r>
            <a:endParaRPr lang="en-US">
              <a:latin typeface="ArialMT"/>
            </a:endParaRPr>
          </a:p>
        </p:txBody>
      </p:sp>
      <p:pic>
        <p:nvPicPr>
          <p:cNvPr id="1843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2514600"/>
            <a:ext cx="5281613" cy="39465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nvGrpSpPr>
          <p:cNvPr id="20" name="Group 16"/>
          <p:cNvGrpSpPr>
            <a:grpSpLocks/>
          </p:cNvGrpSpPr>
          <p:nvPr/>
        </p:nvGrpSpPr>
        <p:grpSpPr bwMode="auto">
          <a:xfrm>
            <a:off x="0" y="0"/>
            <a:ext cx="9144000" cy="6858000"/>
            <a:chOff x="0" y="0"/>
            <a:chExt cx="9144000" cy="6858000"/>
          </a:xfrm>
        </p:grpSpPr>
        <p:grpSp>
          <p:nvGrpSpPr>
            <p:cNvPr id="21" name="Group 8"/>
            <p:cNvGrpSpPr>
              <a:grpSpLocks/>
            </p:cNvGrpSpPr>
            <p:nvPr/>
          </p:nvGrpSpPr>
          <p:grpSpPr bwMode="auto">
            <a:xfrm>
              <a:off x="0" y="0"/>
              <a:ext cx="9144000" cy="6858000"/>
              <a:chOff x="0" y="0"/>
              <a:chExt cx="5760" cy="4320"/>
            </a:xfrm>
          </p:grpSpPr>
          <p:grpSp>
            <p:nvGrpSpPr>
              <p:cNvPr id="24" name="Group 23"/>
              <p:cNvGrpSpPr>
                <a:grpSpLocks/>
              </p:cNvGrpSpPr>
              <p:nvPr/>
            </p:nvGrpSpPr>
            <p:grpSpPr bwMode="auto">
              <a:xfrm>
                <a:off x="0" y="0"/>
                <a:ext cx="192" cy="4320"/>
                <a:chOff x="0" y="-48"/>
                <a:chExt cx="144" cy="4368"/>
              </a:xfrm>
            </p:grpSpPr>
            <p:sp>
              <p:nvSpPr>
                <p:cNvPr id="34"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5"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5" name="Group 12"/>
              <p:cNvGrpSpPr>
                <a:grpSpLocks/>
              </p:cNvGrpSpPr>
              <p:nvPr/>
            </p:nvGrpSpPr>
            <p:grpSpPr bwMode="auto">
              <a:xfrm>
                <a:off x="5674" y="24"/>
                <a:ext cx="86" cy="4296"/>
                <a:chOff x="5616" y="-48"/>
                <a:chExt cx="144" cy="4368"/>
              </a:xfrm>
            </p:grpSpPr>
            <p:sp>
              <p:nvSpPr>
                <p:cNvPr id="32"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3"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6" name="Group 25"/>
              <p:cNvGrpSpPr>
                <a:grpSpLocks/>
              </p:cNvGrpSpPr>
              <p:nvPr/>
            </p:nvGrpSpPr>
            <p:grpSpPr bwMode="auto">
              <a:xfrm>
                <a:off x="144" y="0"/>
                <a:ext cx="5616" cy="144"/>
                <a:chOff x="96" y="-48"/>
                <a:chExt cx="5520" cy="144"/>
              </a:xfrm>
            </p:grpSpPr>
            <p:sp>
              <p:nvSpPr>
                <p:cNvPr id="30" name="Rectangle 29"/>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1" name="Rectangle 30"/>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7" name="Group 18"/>
              <p:cNvGrpSpPr>
                <a:grpSpLocks/>
              </p:cNvGrpSpPr>
              <p:nvPr/>
            </p:nvGrpSpPr>
            <p:grpSpPr bwMode="auto">
              <a:xfrm>
                <a:off x="144" y="4234"/>
                <a:ext cx="5616" cy="86"/>
                <a:chOff x="96" y="4176"/>
                <a:chExt cx="5520" cy="144"/>
              </a:xfrm>
            </p:grpSpPr>
            <p:sp>
              <p:nvSpPr>
                <p:cNvPr id="28"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9"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22" name="Rectangle 1945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Rectangle 22"/>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16019363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477187">
                                            <p:txEl>
                                              <p:pRg st="0" end="0"/>
                                            </p:txEl>
                                          </p:spTgt>
                                        </p:tgtEl>
                                        <p:attrNameLst>
                                          <p:attrName>style.visibility</p:attrName>
                                        </p:attrNameLst>
                                      </p:cBhvr>
                                      <p:to>
                                        <p:strVal val="visible"/>
                                      </p:to>
                                    </p:set>
                                    <p:animEffect transition="in" filter="box(out)">
                                      <p:cBhvr>
                                        <p:cTn id="7" dur="500"/>
                                        <p:tgtEl>
                                          <p:spTgt spid="477187">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18436"/>
                                        </p:tgtEl>
                                        <p:attrNameLst>
                                          <p:attrName>style.visibility</p:attrName>
                                        </p:attrNameLst>
                                      </p:cBhvr>
                                      <p:to>
                                        <p:strVal val="visible"/>
                                      </p:to>
                                    </p:set>
                                    <p:animEffect transition="in" filter="circle(in)">
                                      <p:cBhvr>
                                        <p:cTn id="12" dur="500"/>
                                        <p:tgtEl>
                                          <p:spTgt spid="184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7187" grpId="0" build="p"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Rectangle 2"/>
          <p:cNvSpPr>
            <a:spLocks noChangeArrowheads="1"/>
          </p:cNvSpPr>
          <p:nvPr/>
        </p:nvSpPr>
        <p:spPr bwMode="auto">
          <a:xfrm>
            <a:off x="609600" y="228600"/>
            <a:ext cx="77724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sz="2800">
                <a:solidFill>
                  <a:schemeClr val="tx2"/>
                </a:solidFill>
              </a:rPr>
              <a:t>Mach’s Cone</a:t>
            </a:r>
          </a:p>
        </p:txBody>
      </p:sp>
      <p:sp>
        <p:nvSpPr>
          <p:cNvPr id="478211" name="Text Box 3"/>
          <p:cNvSpPr txBox="1">
            <a:spLocks noChangeArrowheads="1"/>
          </p:cNvSpPr>
          <p:nvPr/>
        </p:nvSpPr>
        <p:spPr bwMode="auto">
          <a:xfrm>
            <a:off x="0" y="1227138"/>
            <a:ext cx="91440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sz="2000">
                <a:latin typeface="Times" panose="02020603050405020304" pitchFamily="18" charset="0"/>
              </a:rPr>
              <a:t>• </a:t>
            </a:r>
            <a:r>
              <a:rPr lang="en-US">
                <a:latin typeface="Times" panose="02020603050405020304" pitchFamily="18" charset="0"/>
              </a:rPr>
              <a:t>As Mach number increases, the strength of the Cone increases and the Angle of the shockwave becomes increasingly severe</a:t>
            </a:r>
            <a:endParaRPr lang="en-US">
              <a:latin typeface="ArialMT"/>
            </a:endParaRPr>
          </a:p>
        </p:txBody>
      </p:sp>
      <p:pic>
        <p:nvPicPr>
          <p:cNvPr id="512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2362200"/>
            <a:ext cx="5118100" cy="4191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478213" name="Text Box 5"/>
          <p:cNvSpPr txBox="1">
            <a:spLocks noChangeArrowheads="1"/>
          </p:cNvSpPr>
          <p:nvPr/>
        </p:nvSpPr>
        <p:spPr bwMode="auto">
          <a:xfrm>
            <a:off x="5638800" y="3048000"/>
            <a:ext cx="3276600" cy="22923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atin typeface="Times" panose="02020603050405020304" pitchFamily="18" charset="0"/>
              </a:rPr>
              <a:t>• </a:t>
            </a:r>
            <a:r>
              <a:rPr lang="en-US" i="1">
                <a:latin typeface="Times" panose="02020603050405020304" pitchFamily="18" charset="0"/>
              </a:rPr>
              <a:t>Mach Angle</a:t>
            </a:r>
          </a:p>
          <a:p>
            <a:endParaRPr lang="en-US">
              <a:latin typeface="Times" panose="02020603050405020304" pitchFamily="18" charset="0"/>
            </a:endParaRPr>
          </a:p>
          <a:p>
            <a:endParaRPr lang="en-US">
              <a:latin typeface="Times" panose="02020603050405020304" pitchFamily="18" charset="0"/>
            </a:endParaRPr>
          </a:p>
          <a:p>
            <a:endParaRPr lang="en-US">
              <a:latin typeface="Times" panose="02020603050405020304" pitchFamily="18" charset="0"/>
            </a:endParaRPr>
          </a:p>
          <a:p>
            <a:endParaRPr lang="en-US">
              <a:latin typeface="Times" panose="02020603050405020304" pitchFamily="18" charset="0"/>
            </a:endParaRPr>
          </a:p>
          <a:p>
            <a:endParaRPr lang="en-US">
              <a:latin typeface="Times" panose="02020603050405020304" pitchFamily="18" charset="0"/>
            </a:endParaRPr>
          </a:p>
        </p:txBody>
      </p:sp>
      <p:graphicFrame>
        <p:nvGraphicFramePr>
          <p:cNvPr id="5122" name="Object 7"/>
          <p:cNvGraphicFramePr>
            <a:graphicFrameLocks noChangeAspect="1"/>
          </p:cNvGraphicFramePr>
          <p:nvPr/>
        </p:nvGraphicFramePr>
        <p:xfrm>
          <a:off x="4103688" y="3956050"/>
          <a:ext cx="392112" cy="463550"/>
        </p:xfrm>
        <a:graphic>
          <a:graphicData uri="http://schemas.openxmlformats.org/presentationml/2006/ole">
            <mc:AlternateContent xmlns:mc="http://schemas.openxmlformats.org/markup-compatibility/2006">
              <mc:Choice xmlns:v="urn:schemas-microsoft-com:vml" Requires="v">
                <p:oleObj spid="_x0000_s401490" name="Equation" r:id="rId5" imgW="139700" imgH="165100" progId="Equation.DSMT4">
                  <p:embed/>
                </p:oleObj>
              </mc:Choice>
              <mc:Fallback>
                <p:oleObj name="Equation" r:id="rId5" imgW="139700" imgH="165100" progId="Equation.DSMT4">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03688" y="3956050"/>
                        <a:ext cx="392112" cy="463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78216" name="Object 8"/>
          <p:cNvGraphicFramePr>
            <a:graphicFrameLocks noChangeAspect="1"/>
          </p:cNvGraphicFramePr>
          <p:nvPr/>
        </p:nvGraphicFramePr>
        <p:xfrm>
          <a:off x="6705600" y="3733800"/>
          <a:ext cx="1524000" cy="849313"/>
        </p:xfrm>
        <a:graphic>
          <a:graphicData uri="http://schemas.openxmlformats.org/presentationml/2006/ole">
            <mc:AlternateContent xmlns:mc="http://schemas.openxmlformats.org/markup-compatibility/2006">
              <mc:Choice xmlns:v="urn:schemas-microsoft-com:vml" Requires="v">
                <p:oleObj spid="_x0000_s401491" name="Equation" r:id="rId7" imgW="774700" imgH="431800" progId="Equation.DSMT4">
                  <p:embed/>
                </p:oleObj>
              </mc:Choice>
              <mc:Fallback>
                <p:oleObj name="Equation" r:id="rId7" imgW="774700" imgH="431800" progId="Equation.DSMT4">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705600" y="3733800"/>
                        <a:ext cx="1524000" cy="8493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24" name="Group 16"/>
          <p:cNvGrpSpPr>
            <a:grpSpLocks/>
          </p:cNvGrpSpPr>
          <p:nvPr/>
        </p:nvGrpSpPr>
        <p:grpSpPr bwMode="auto">
          <a:xfrm>
            <a:off x="0" y="0"/>
            <a:ext cx="9144000" cy="6858000"/>
            <a:chOff x="0" y="0"/>
            <a:chExt cx="9144000" cy="6858000"/>
          </a:xfrm>
        </p:grpSpPr>
        <p:grpSp>
          <p:nvGrpSpPr>
            <p:cNvPr id="25" name="Group 8"/>
            <p:cNvGrpSpPr>
              <a:grpSpLocks/>
            </p:cNvGrpSpPr>
            <p:nvPr/>
          </p:nvGrpSpPr>
          <p:grpSpPr bwMode="auto">
            <a:xfrm>
              <a:off x="0" y="0"/>
              <a:ext cx="9144000" cy="6858000"/>
              <a:chOff x="0" y="0"/>
              <a:chExt cx="5760" cy="4320"/>
            </a:xfrm>
          </p:grpSpPr>
          <p:grpSp>
            <p:nvGrpSpPr>
              <p:cNvPr id="28" name="Group 27"/>
              <p:cNvGrpSpPr>
                <a:grpSpLocks/>
              </p:cNvGrpSpPr>
              <p:nvPr/>
            </p:nvGrpSpPr>
            <p:grpSpPr bwMode="auto">
              <a:xfrm>
                <a:off x="0" y="0"/>
                <a:ext cx="192" cy="4320"/>
                <a:chOff x="0" y="-48"/>
                <a:chExt cx="144" cy="4368"/>
              </a:xfrm>
            </p:grpSpPr>
            <p:sp>
              <p:nvSpPr>
                <p:cNvPr id="38"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9"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9" name="Group 12"/>
              <p:cNvGrpSpPr>
                <a:grpSpLocks/>
              </p:cNvGrpSpPr>
              <p:nvPr/>
            </p:nvGrpSpPr>
            <p:grpSpPr bwMode="auto">
              <a:xfrm>
                <a:off x="5674" y="24"/>
                <a:ext cx="86" cy="4296"/>
                <a:chOff x="5616" y="-48"/>
                <a:chExt cx="144" cy="4368"/>
              </a:xfrm>
            </p:grpSpPr>
            <p:sp>
              <p:nvSpPr>
                <p:cNvPr id="36"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7"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0" name="Group 29"/>
              <p:cNvGrpSpPr>
                <a:grpSpLocks/>
              </p:cNvGrpSpPr>
              <p:nvPr/>
            </p:nvGrpSpPr>
            <p:grpSpPr bwMode="auto">
              <a:xfrm>
                <a:off x="144" y="0"/>
                <a:ext cx="5616" cy="144"/>
                <a:chOff x="96" y="-48"/>
                <a:chExt cx="5520" cy="144"/>
              </a:xfrm>
            </p:grpSpPr>
            <p:sp>
              <p:nvSpPr>
                <p:cNvPr id="34" name="Rectangle 33"/>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5" name="Rectangle 34"/>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1" name="Group 18"/>
              <p:cNvGrpSpPr>
                <a:grpSpLocks/>
              </p:cNvGrpSpPr>
              <p:nvPr/>
            </p:nvGrpSpPr>
            <p:grpSpPr bwMode="auto">
              <a:xfrm>
                <a:off x="144" y="4234"/>
                <a:ext cx="5616" cy="86"/>
                <a:chOff x="96" y="4176"/>
                <a:chExt cx="5520" cy="144"/>
              </a:xfrm>
            </p:grpSpPr>
            <p:sp>
              <p:nvSpPr>
                <p:cNvPr id="32"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3"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26" name="Rectangle 1945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Rectangle 26"/>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2" name="Picture 1"/>
          <p:cNvPicPr>
            <a:picLocks noChangeAspect="1"/>
          </p:cNvPicPr>
          <p:nvPr/>
        </p:nvPicPr>
        <p:blipFill>
          <a:blip r:embed="rId10"/>
          <a:stretch>
            <a:fillRect/>
          </a:stretch>
        </p:blipFill>
        <p:spPr>
          <a:xfrm>
            <a:off x="2589893" y="2644821"/>
            <a:ext cx="2736170" cy="3386092"/>
          </a:xfrm>
          <a:prstGeom prst="rect">
            <a:avLst/>
          </a:prstGeom>
        </p:spPr>
      </p:pic>
      <p:grpSp>
        <p:nvGrpSpPr>
          <p:cNvPr id="12" name="Group 11"/>
          <p:cNvGrpSpPr/>
          <p:nvPr/>
        </p:nvGrpSpPr>
        <p:grpSpPr>
          <a:xfrm>
            <a:off x="1547481" y="2351286"/>
            <a:ext cx="3875419" cy="2106414"/>
            <a:chOff x="1547481" y="2351286"/>
            <a:chExt cx="3875419" cy="2106414"/>
          </a:xfrm>
        </p:grpSpPr>
        <p:cxnSp>
          <p:nvCxnSpPr>
            <p:cNvPr id="4" name="Straight Connector 3"/>
            <p:cNvCxnSpPr/>
            <p:nvPr/>
          </p:nvCxnSpPr>
          <p:spPr bwMode="auto">
            <a:xfrm flipV="1">
              <a:off x="1547481" y="4381499"/>
              <a:ext cx="3875419" cy="16295"/>
            </a:xfrm>
            <a:prstGeom prst="line">
              <a:avLst/>
            </a:prstGeom>
            <a:solidFill>
              <a:schemeClr val="accent1"/>
            </a:solidFill>
            <a:ln w="31750" cap="flat" cmpd="sng" algn="ctr">
              <a:solidFill>
                <a:srgbClr val="FF0000"/>
              </a:solidFill>
              <a:prstDash val="solid"/>
              <a:round/>
              <a:headEnd type="none" w="med" len="med"/>
              <a:tailEnd type="none" w="med" len="med"/>
            </a:ln>
            <a:effectLst/>
          </p:spPr>
        </p:cxnSp>
        <p:grpSp>
          <p:nvGrpSpPr>
            <p:cNvPr id="11" name="Group 10"/>
            <p:cNvGrpSpPr/>
            <p:nvPr/>
          </p:nvGrpSpPr>
          <p:grpSpPr>
            <a:xfrm>
              <a:off x="1644633" y="2351286"/>
              <a:ext cx="3765567" cy="2106414"/>
              <a:chOff x="1644633" y="2351286"/>
              <a:chExt cx="3765567" cy="2106414"/>
            </a:xfrm>
          </p:grpSpPr>
          <p:cxnSp>
            <p:nvCxnSpPr>
              <p:cNvPr id="40" name="Straight Connector 39"/>
              <p:cNvCxnSpPr/>
              <p:nvPr/>
            </p:nvCxnSpPr>
            <p:spPr bwMode="auto">
              <a:xfrm>
                <a:off x="1781803" y="2351286"/>
                <a:ext cx="3628397" cy="2068314"/>
              </a:xfrm>
              <a:prstGeom prst="line">
                <a:avLst/>
              </a:prstGeom>
              <a:solidFill>
                <a:schemeClr val="accent1"/>
              </a:solidFill>
              <a:ln w="53975" cap="flat" cmpd="sng" algn="ctr">
                <a:solidFill>
                  <a:srgbClr val="FF0000"/>
                </a:solidFill>
                <a:prstDash val="solid"/>
                <a:round/>
                <a:headEnd type="none" w="med" len="med"/>
                <a:tailEnd type="none" w="med" len="med"/>
              </a:ln>
              <a:effectLst/>
            </p:spPr>
          </p:cxnSp>
          <p:cxnSp>
            <p:nvCxnSpPr>
              <p:cNvPr id="10" name="Straight Connector 9"/>
              <p:cNvCxnSpPr/>
              <p:nvPr/>
            </p:nvCxnSpPr>
            <p:spPr bwMode="auto">
              <a:xfrm flipH="1">
                <a:off x="1644633" y="2890067"/>
                <a:ext cx="962042" cy="1567633"/>
              </a:xfrm>
              <a:prstGeom prst="line">
                <a:avLst/>
              </a:prstGeom>
              <a:solidFill>
                <a:schemeClr val="accent1"/>
              </a:solidFill>
              <a:ln w="53975" cap="flat" cmpd="sng" algn="ctr">
                <a:solidFill>
                  <a:srgbClr val="FF0000"/>
                </a:solidFill>
                <a:prstDash val="solid"/>
                <a:round/>
                <a:headEnd type="none" w="med" len="med"/>
                <a:tailEnd type="none" w="med" len="med"/>
              </a:ln>
              <a:effectLst/>
            </p:spPr>
          </p:cxnSp>
        </p:grpSp>
      </p:grpSp>
    </p:spTree>
    <p:extLst>
      <p:ext uri="{BB962C8B-B14F-4D97-AF65-F5344CB8AC3E}">
        <p14:creationId xmlns:p14="http://schemas.microsoft.com/office/powerpoint/2010/main" val="25445709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478211">
                                            <p:txEl>
                                              <p:pRg st="0" end="0"/>
                                            </p:txEl>
                                          </p:spTgt>
                                        </p:tgtEl>
                                        <p:attrNameLst>
                                          <p:attrName>style.visibility</p:attrName>
                                        </p:attrNameLst>
                                      </p:cBhvr>
                                      <p:to>
                                        <p:strVal val="visible"/>
                                      </p:to>
                                    </p:set>
                                    <p:animEffect transition="in" filter="box(out)">
                                      <p:cBhvr>
                                        <p:cTn id="7" dur="500"/>
                                        <p:tgtEl>
                                          <p:spTgt spid="478211">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3" name="camera.wav"/>
                                        </p:tgtEl>
                                      </p:cMediaNode>
                                    </p:audio>
                                  </p:sub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5126"/>
                                        </p:tgtEl>
                                        <p:attrNameLst>
                                          <p:attrName>style.visibility</p:attrName>
                                        </p:attrNameLst>
                                      </p:cBhvr>
                                      <p:to>
                                        <p:strVal val="visible"/>
                                      </p:to>
                                    </p:set>
                                    <p:animEffect transition="in" filter="dissolve">
                                      <p:cBhvr>
                                        <p:cTn id="12" dur="500"/>
                                        <p:tgtEl>
                                          <p:spTgt spid="512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5122"/>
                                        </p:tgtEl>
                                        <p:attrNameLst>
                                          <p:attrName>style.visibility</p:attrName>
                                        </p:attrNameLst>
                                      </p:cBhvr>
                                      <p:to>
                                        <p:strVal val="visible"/>
                                      </p:to>
                                    </p:set>
                                    <p:animEffect transition="in" filter="dissolve">
                                      <p:cBhvr>
                                        <p:cTn id="17" dur="500"/>
                                        <p:tgtEl>
                                          <p:spTgt spid="512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478213"/>
                                        </p:tgtEl>
                                        <p:attrNameLst>
                                          <p:attrName>style.visibility</p:attrName>
                                        </p:attrNameLst>
                                      </p:cBhvr>
                                      <p:to>
                                        <p:strVal val="visible"/>
                                      </p:to>
                                    </p:set>
                                    <p:animEffect transition="in" filter="box(out)">
                                      <p:cBhvr>
                                        <p:cTn id="22" dur="500"/>
                                        <p:tgtEl>
                                          <p:spTgt spid="478213"/>
                                        </p:tgtEl>
                                      </p:cBhvr>
                                    </p:animEffect>
                                  </p:childTnLst>
                                  <p:subTnLst>
                                    <p:audio>
                                      <p:cMediaNode>
                                        <p:cTn display="0" masterRel="sameClick">
                                          <p:stCondLst>
                                            <p:cond evt="begin" delay="0">
                                              <p:tn val="20"/>
                                            </p:cond>
                                          </p:stCondLst>
                                          <p:endCondLst>
                                            <p:cond evt="onStopAudio" delay="0">
                                              <p:tgtEl>
                                                <p:sldTgt/>
                                              </p:tgtEl>
                                            </p:cond>
                                          </p:endCondLst>
                                        </p:cTn>
                                        <p:tgtEl>
                                          <p:sndTgt r:embed="rId3" name="camera.wav"/>
                                        </p:tgtEl>
                                      </p:cMediaNode>
                                    </p:audio>
                                  </p:sub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478216"/>
                                        </p:tgtEl>
                                        <p:attrNameLst>
                                          <p:attrName>style.visibility</p:attrName>
                                        </p:attrNameLst>
                                      </p:cBhvr>
                                      <p:to>
                                        <p:strVal val="visible"/>
                                      </p:to>
                                    </p:set>
                                    <p:animEffect transition="in" filter="dissolve">
                                      <p:cBhvr>
                                        <p:cTn id="27" dur="500"/>
                                        <p:tgtEl>
                                          <p:spTgt spid="47821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wipe(down)">
                                      <p:cBhvr>
                                        <p:cTn id="32" dur="500"/>
                                        <p:tgtEl>
                                          <p:spTgt spid="2"/>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wipe(down)">
                                      <p:cBhvr>
                                        <p:cTn id="3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8211" grpId="0" build="p" autoUpdateAnimBg="0"/>
      <p:bldP spid="478213" grpId="0" animBg="1"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5" name="Title 3"/>
          <p:cNvSpPr>
            <a:spLocks noGrp="1"/>
          </p:cNvSpPr>
          <p:nvPr>
            <p:ph type="title"/>
          </p:nvPr>
        </p:nvSpPr>
        <p:spPr>
          <a:xfrm>
            <a:off x="695515" y="200243"/>
            <a:ext cx="6117728" cy="862013"/>
          </a:xfrm>
        </p:spPr>
        <p:txBody>
          <a:bodyPr/>
          <a:lstStyle/>
          <a:p>
            <a:r>
              <a:rPr lang="en-US" sz="2800" dirty="0" smtClean="0"/>
              <a:t>Mach Number : A True Measure of High Speed Systems</a:t>
            </a:r>
          </a:p>
        </p:txBody>
      </p:sp>
      <p:graphicFrame>
        <p:nvGraphicFramePr>
          <p:cNvPr id="5" name="Object 5"/>
          <p:cNvGraphicFramePr>
            <a:graphicFrameLocks noChangeAspect="1"/>
          </p:cNvGraphicFramePr>
          <p:nvPr>
            <p:extLst>
              <p:ext uri="{D42A27DB-BD31-4B8C-83A1-F6EECF244321}">
                <p14:modId xmlns:p14="http://schemas.microsoft.com/office/powerpoint/2010/main" val="2598545877"/>
              </p:ext>
            </p:extLst>
          </p:nvPr>
        </p:nvGraphicFramePr>
        <p:xfrm>
          <a:off x="1219200" y="1219200"/>
          <a:ext cx="4630738" cy="914400"/>
        </p:xfrm>
        <a:graphic>
          <a:graphicData uri="http://schemas.openxmlformats.org/presentationml/2006/ole">
            <mc:AlternateContent xmlns:mc="http://schemas.openxmlformats.org/markup-compatibility/2006">
              <mc:Choice xmlns:v="urn:schemas-microsoft-com:vml" Requires="v">
                <p:oleObj spid="_x0000_s402598" name="Equation" r:id="rId3" imgW="2120760" imgH="419040" progId="Equation.3">
                  <p:embed/>
                </p:oleObj>
              </mc:Choice>
              <mc:Fallback>
                <p:oleObj name="Equation" r:id="rId3" imgW="2120760" imgH="41904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19200" y="1219200"/>
                        <a:ext cx="4630738" cy="914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 name="Object 3"/>
          <p:cNvGraphicFramePr>
            <a:graphicFrameLocks noChangeAspect="1"/>
          </p:cNvGraphicFramePr>
          <p:nvPr>
            <p:extLst>
              <p:ext uri="{D42A27DB-BD31-4B8C-83A1-F6EECF244321}">
                <p14:modId xmlns:p14="http://schemas.microsoft.com/office/powerpoint/2010/main" val="1698325374"/>
              </p:ext>
            </p:extLst>
          </p:nvPr>
        </p:nvGraphicFramePr>
        <p:xfrm>
          <a:off x="6096000" y="1219200"/>
          <a:ext cx="1054100" cy="858838"/>
        </p:xfrm>
        <a:graphic>
          <a:graphicData uri="http://schemas.openxmlformats.org/presentationml/2006/ole">
            <mc:AlternateContent xmlns:mc="http://schemas.openxmlformats.org/markup-compatibility/2006">
              <mc:Choice xmlns:v="urn:schemas-microsoft-com:vml" Requires="v">
                <p:oleObj spid="_x0000_s402599" name="Equation" r:id="rId5" imgW="482400" imgH="393480" progId="Equation.3">
                  <p:embed/>
                </p:oleObj>
              </mc:Choice>
              <mc:Fallback>
                <p:oleObj name="Equation" r:id="rId5" imgW="482400" imgH="39348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96000" y="1219200"/>
                        <a:ext cx="1054100" cy="8588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 name="Text Box 19"/>
          <p:cNvSpPr txBox="1">
            <a:spLocks noChangeArrowheads="1"/>
          </p:cNvSpPr>
          <p:nvPr/>
        </p:nvSpPr>
        <p:spPr bwMode="auto">
          <a:xfrm>
            <a:off x="1219200" y="4779962"/>
            <a:ext cx="31607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t>Mach number of a flight</a:t>
            </a:r>
          </a:p>
        </p:txBody>
      </p:sp>
      <p:graphicFrame>
        <p:nvGraphicFramePr>
          <p:cNvPr id="8" name="Object 4"/>
          <p:cNvGraphicFramePr>
            <a:graphicFrameLocks noChangeAspect="1"/>
          </p:cNvGraphicFramePr>
          <p:nvPr>
            <p:extLst>
              <p:ext uri="{D42A27DB-BD31-4B8C-83A1-F6EECF244321}">
                <p14:modId xmlns:p14="http://schemas.microsoft.com/office/powerpoint/2010/main" val="2979745832"/>
              </p:ext>
            </p:extLst>
          </p:nvPr>
        </p:nvGraphicFramePr>
        <p:xfrm>
          <a:off x="5375275" y="4578350"/>
          <a:ext cx="1443038" cy="941387"/>
        </p:xfrm>
        <a:graphic>
          <a:graphicData uri="http://schemas.openxmlformats.org/presentationml/2006/ole">
            <mc:AlternateContent xmlns:mc="http://schemas.openxmlformats.org/markup-compatibility/2006">
              <mc:Choice xmlns:v="urn:schemas-microsoft-com:vml" Requires="v">
                <p:oleObj spid="_x0000_s402600" name="Equation" r:id="rId7" imgW="660240" imgH="431640" progId="Equation.3">
                  <p:embed/>
                </p:oleObj>
              </mc:Choice>
              <mc:Fallback>
                <p:oleObj name="Equation" r:id="rId7" imgW="660240" imgH="43164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375275" y="4578350"/>
                        <a:ext cx="1443038" cy="9413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1" name="Text Box 19"/>
          <p:cNvSpPr txBox="1">
            <a:spLocks noChangeArrowheads="1"/>
          </p:cNvSpPr>
          <p:nvPr/>
        </p:nvSpPr>
        <p:spPr bwMode="auto">
          <a:xfrm>
            <a:off x="1295400" y="5922962"/>
            <a:ext cx="28670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t>Mach number of a Jet</a:t>
            </a:r>
          </a:p>
        </p:txBody>
      </p:sp>
      <p:graphicFrame>
        <p:nvGraphicFramePr>
          <p:cNvPr id="12" name="Object 10"/>
          <p:cNvGraphicFramePr>
            <a:graphicFrameLocks noChangeAspect="1"/>
          </p:cNvGraphicFramePr>
          <p:nvPr>
            <p:extLst>
              <p:ext uri="{D42A27DB-BD31-4B8C-83A1-F6EECF244321}">
                <p14:modId xmlns:p14="http://schemas.microsoft.com/office/powerpoint/2010/main" val="1873800792"/>
              </p:ext>
            </p:extLst>
          </p:nvPr>
        </p:nvGraphicFramePr>
        <p:xfrm>
          <a:off x="5311775" y="5680075"/>
          <a:ext cx="1722438" cy="1025525"/>
        </p:xfrm>
        <a:graphic>
          <a:graphicData uri="http://schemas.openxmlformats.org/presentationml/2006/ole">
            <mc:AlternateContent xmlns:mc="http://schemas.openxmlformats.org/markup-compatibility/2006">
              <mc:Choice xmlns:v="urn:schemas-microsoft-com:vml" Requires="v">
                <p:oleObj spid="_x0000_s402601" name="Equation" r:id="rId9" imgW="787320" imgH="469800" progId="Equation.3">
                  <p:embed/>
                </p:oleObj>
              </mc:Choice>
              <mc:Fallback>
                <p:oleObj name="Equation" r:id="rId9" imgW="787320" imgH="469800" progId="Equation.3">
                  <p:embed/>
                  <p:pic>
                    <p:nvPicPr>
                      <p:cNvPr id="0" name=""/>
                      <p:cNvPicPr>
                        <a:picLocks noChangeAspect="1" noChangeArrowheads="1"/>
                      </p:cNvPicPr>
                      <p:nvPr/>
                    </p:nvPicPr>
                    <p:blipFill>
                      <a:blip r:embed="rId10"/>
                      <a:srcRect/>
                      <a:stretch>
                        <a:fillRect/>
                      </a:stretch>
                    </p:blipFill>
                    <p:spPr bwMode="auto">
                      <a:xfrm>
                        <a:off x="5311775" y="5680075"/>
                        <a:ext cx="1722438" cy="1025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mc:AlternateContent xmlns:mc="http://schemas.openxmlformats.org/markup-compatibility/2006" xmlns:p14="http://schemas.microsoft.com/office/powerpoint/2010/main">
        <mc:Choice Requires="p14">
          <p:contentPart p14:bwMode="auto" r:id="rId11">
            <p14:nvContentPartPr>
              <p14:cNvPr id="2054" name="Ink 18"/>
              <p14:cNvContentPartPr>
                <a14:cpLocks xmlns:a14="http://schemas.microsoft.com/office/drawing/2010/main" noRot="1" noChangeAspect="1" noEditPoints="1" noChangeArrowheads="1" noChangeShapeType="1"/>
              </p14:cNvContentPartPr>
              <p14:nvPr/>
            </p14:nvContentPartPr>
            <p14:xfrm>
              <a:off x="8077200" y="3186113"/>
              <a:ext cx="17463" cy="17462"/>
            </p14:xfrm>
          </p:contentPart>
        </mc:Choice>
        <mc:Fallback xmlns="">
          <p:pic>
            <p:nvPicPr>
              <p:cNvPr id="2054" name="Ink 18"/>
              <p:cNvPicPr>
                <a:picLocks noRot="1" noChangeAspect="1" noEditPoints="1" noChangeArrowheads="1" noChangeShapeType="1"/>
              </p:cNvPicPr>
              <p:nvPr/>
            </p:nvPicPr>
            <p:blipFill>
              <a:blip r:embed="rId12"/>
              <a:stretch>
                <a:fillRect/>
              </a:stretch>
            </p:blipFill>
            <p:spPr>
              <a:xfrm>
                <a:off x="8073993" y="3182906"/>
                <a:ext cx="23522" cy="23520"/>
              </a:xfrm>
              <a:prstGeom prst="rect">
                <a:avLst/>
              </a:prstGeom>
            </p:spPr>
          </p:pic>
        </mc:Fallback>
      </mc:AlternateContent>
      <p:grpSp>
        <p:nvGrpSpPr>
          <p:cNvPr id="38" name="Group 16"/>
          <p:cNvGrpSpPr>
            <a:grpSpLocks/>
          </p:cNvGrpSpPr>
          <p:nvPr/>
        </p:nvGrpSpPr>
        <p:grpSpPr bwMode="auto">
          <a:xfrm>
            <a:off x="0" y="0"/>
            <a:ext cx="9144000" cy="6858000"/>
            <a:chOff x="0" y="0"/>
            <a:chExt cx="9144000" cy="6858000"/>
          </a:xfrm>
        </p:grpSpPr>
        <p:grpSp>
          <p:nvGrpSpPr>
            <p:cNvPr id="39" name="Group 8"/>
            <p:cNvGrpSpPr>
              <a:grpSpLocks/>
            </p:cNvGrpSpPr>
            <p:nvPr/>
          </p:nvGrpSpPr>
          <p:grpSpPr bwMode="auto">
            <a:xfrm>
              <a:off x="0" y="0"/>
              <a:ext cx="9144000" cy="6858000"/>
              <a:chOff x="0" y="0"/>
              <a:chExt cx="5760" cy="4320"/>
            </a:xfrm>
          </p:grpSpPr>
          <p:grpSp>
            <p:nvGrpSpPr>
              <p:cNvPr id="42" name="Group 41"/>
              <p:cNvGrpSpPr>
                <a:grpSpLocks/>
              </p:cNvGrpSpPr>
              <p:nvPr/>
            </p:nvGrpSpPr>
            <p:grpSpPr bwMode="auto">
              <a:xfrm>
                <a:off x="0" y="0"/>
                <a:ext cx="192" cy="4320"/>
                <a:chOff x="0" y="-48"/>
                <a:chExt cx="144" cy="4368"/>
              </a:xfrm>
            </p:grpSpPr>
            <p:sp>
              <p:nvSpPr>
                <p:cNvPr id="52"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53"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43" name="Group 12"/>
              <p:cNvGrpSpPr>
                <a:grpSpLocks/>
              </p:cNvGrpSpPr>
              <p:nvPr/>
            </p:nvGrpSpPr>
            <p:grpSpPr bwMode="auto">
              <a:xfrm>
                <a:off x="5674" y="24"/>
                <a:ext cx="86" cy="4296"/>
                <a:chOff x="5616" y="-48"/>
                <a:chExt cx="144" cy="4368"/>
              </a:xfrm>
            </p:grpSpPr>
            <p:sp>
              <p:nvSpPr>
                <p:cNvPr id="50"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51"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44" name="Group 43"/>
              <p:cNvGrpSpPr>
                <a:grpSpLocks/>
              </p:cNvGrpSpPr>
              <p:nvPr/>
            </p:nvGrpSpPr>
            <p:grpSpPr bwMode="auto">
              <a:xfrm>
                <a:off x="144" y="0"/>
                <a:ext cx="5616" cy="144"/>
                <a:chOff x="96" y="-48"/>
                <a:chExt cx="5520" cy="144"/>
              </a:xfrm>
            </p:grpSpPr>
            <p:sp>
              <p:nvSpPr>
                <p:cNvPr id="48" name="Rectangle 4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9" name="Rectangle 4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45" name="Group 18"/>
              <p:cNvGrpSpPr>
                <a:grpSpLocks/>
              </p:cNvGrpSpPr>
              <p:nvPr/>
            </p:nvGrpSpPr>
            <p:grpSpPr bwMode="auto">
              <a:xfrm>
                <a:off x="144" y="4234"/>
                <a:ext cx="5616" cy="86"/>
                <a:chOff x="96" y="4176"/>
                <a:chExt cx="5520" cy="144"/>
              </a:xfrm>
            </p:grpSpPr>
            <p:sp>
              <p:nvSpPr>
                <p:cNvPr id="46"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7"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40" name="Rectangle 19458"/>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 name="Rectangle 40"/>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2" name="Picture 1"/>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957683" y="2144486"/>
            <a:ext cx="3780288" cy="2503714"/>
          </a:xfrm>
          <a:prstGeom prst="rect">
            <a:avLst/>
          </a:prstGeom>
        </p:spPr>
      </p:pic>
    </p:spTree>
    <p:extLst>
      <p:ext uri="{BB962C8B-B14F-4D97-AF65-F5344CB8AC3E}">
        <p14:creationId xmlns:p14="http://schemas.microsoft.com/office/powerpoint/2010/main" val="63957156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0-#ppt_w/2"/>
                                          </p:val>
                                        </p:tav>
                                        <p:tav tm="100000">
                                          <p:val>
                                            <p:strVal val="#ppt_x"/>
                                          </p:val>
                                        </p:tav>
                                      </p:tavLst>
                                    </p:anim>
                                    <p:anim calcmode="lin" valueType="num">
                                      <p:cBhvr additive="base">
                                        <p:cTn id="14"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2" presetClass="entr" presetSubtype="4"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down)">
                                      <p:cBhvr>
                                        <p:cTn id="19" dur="500"/>
                                        <p:tgtEl>
                                          <p:spTgt spid="2"/>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dissolve">
                                      <p:cBhvr>
                                        <p:cTn id="24" dur="500"/>
                                        <p:tgtEl>
                                          <p:spTgt spid="7"/>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nodeType="click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500" fill="hold"/>
                                        <p:tgtEl>
                                          <p:spTgt spid="8"/>
                                        </p:tgtEl>
                                        <p:attrNameLst>
                                          <p:attrName>ppt_x</p:attrName>
                                        </p:attrNameLst>
                                      </p:cBhvr>
                                      <p:tavLst>
                                        <p:tav tm="0">
                                          <p:val>
                                            <p:strVal val="0-#ppt_w/2"/>
                                          </p:val>
                                        </p:tav>
                                        <p:tav tm="100000">
                                          <p:val>
                                            <p:strVal val="#ppt_x"/>
                                          </p:val>
                                        </p:tav>
                                      </p:tavLst>
                                    </p:anim>
                                    <p:anim calcmode="lin" valueType="num">
                                      <p:cBhvr additive="base">
                                        <p:cTn id="30"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dissolve">
                                      <p:cBhvr>
                                        <p:cTn id="35" dur="500"/>
                                        <p:tgtEl>
                                          <p:spTgt spid="11"/>
                                        </p:tgtEl>
                                      </p:cBhvr>
                                    </p:animEffect>
                                  </p:childTnLst>
                                </p:cTn>
                              </p:par>
                            </p:childTnLst>
                          </p:cTn>
                        </p:par>
                      </p:childTnLst>
                    </p:cTn>
                  </p:par>
                  <p:par>
                    <p:cTn id="36" fill="hold">
                      <p:stCondLst>
                        <p:cond delay="indefinite"/>
                      </p:stCondLst>
                      <p:childTnLst>
                        <p:par>
                          <p:cTn id="37" fill="hold">
                            <p:stCondLst>
                              <p:cond delay="0"/>
                            </p:stCondLst>
                            <p:childTnLst>
                              <p:par>
                                <p:cTn id="38" presetID="2" presetClass="entr" presetSubtype="8" fill="hold" nodeType="clickEffect">
                                  <p:stCondLst>
                                    <p:cond delay="0"/>
                                  </p:stCondLst>
                                  <p:childTnLst>
                                    <p:set>
                                      <p:cBhvr>
                                        <p:cTn id="39" dur="1" fill="hold">
                                          <p:stCondLst>
                                            <p:cond delay="0"/>
                                          </p:stCondLst>
                                        </p:cTn>
                                        <p:tgtEl>
                                          <p:spTgt spid="12"/>
                                        </p:tgtEl>
                                        <p:attrNameLst>
                                          <p:attrName>style.visibility</p:attrName>
                                        </p:attrNameLst>
                                      </p:cBhvr>
                                      <p:to>
                                        <p:strVal val="visible"/>
                                      </p:to>
                                    </p:set>
                                    <p:anim calcmode="lin" valueType="num">
                                      <p:cBhvr additive="base">
                                        <p:cTn id="40" dur="500" fill="hold"/>
                                        <p:tgtEl>
                                          <p:spTgt spid="12"/>
                                        </p:tgtEl>
                                        <p:attrNameLst>
                                          <p:attrName>ppt_x</p:attrName>
                                        </p:attrNameLst>
                                      </p:cBhvr>
                                      <p:tavLst>
                                        <p:tav tm="0">
                                          <p:val>
                                            <p:strVal val="0-#ppt_w/2"/>
                                          </p:val>
                                        </p:tav>
                                        <p:tav tm="100000">
                                          <p:val>
                                            <p:strVal val="#ppt_x"/>
                                          </p:val>
                                        </p:tav>
                                      </p:tavLst>
                                    </p:anim>
                                    <p:anim calcmode="lin" valueType="num">
                                      <p:cBhvr additive="base">
                                        <p:cTn id="41"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idx="4294967295"/>
          </p:nvPr>
        </p:nvSpPr>
        <p:spPr>
          <a:xfrm>
            <a:off x="383796" y="396082"/>
            <a:ext cx="7772400" cy="533400"/>
          </a:xfrm>
        </p:spPr>
        <p:txBody>
          <a:bodyPr/>
          <a:lstStyle/>
          <a:p>
            <a:pPr eaLnBrk="1" hangingPunct="1"/>
            <a:r>
              <a:rPr lang="en-US" sz="2800" dirty="0" smtClean="0">
                <a:solidFill>
                  <a:schemeClr val="accent2"/>
                </a:solidFill>
                <a:cs typeface="Arial" panose="020B0604020202020204" pitchFamily="34" charset="0"/>
              </a:rPr>
              <a:t>Mach’s experiments</a:t>
            </a:r>
          </a:p>
        </p:txBody>
      </p:sp>
      <p:pic>
        <p:nvPicPr>
          <p:cNvPr id="12291" name="Picture 5" descr="Ernst Mach"/>
          <p:cNvPicPr>
            <a:picLocks noGrp="1" noChangeAspect="1" noChangeArrowheads="1"/>
          </p:cNvPicPr>
          <p:nvPr>
            <p:ph sz="half" idx="4294967295"/>
          </p:nvPr>
        </p:nvPicPr>
        <p:blipFill>
          <a:blip r:embed="rId3">
            <a:extLst>
              <a:ext uri="{28A0092B-C50C-407E-A947-70E740481C1C}">
                <a14:useLocalDpi xmlns:a14="http://schemas.microsoft.com/office/drawing/2010/main" val="0"/>
              </a:ext>
            </a:extLst>
          </a:blip>
          <a:srcRect/>
          <a:stretch>
            <a:fillRect/>
          </a:stretch>
        </p:blipFill>
        <p:spPr>
          <a:xfrm>
            <a:off x="6248400" y="1143000"/>
            <a:ext cx="2705100" cy="2251075"/>
          </a:xfrm>
        </p:spPr>
      </p:pic>
      <p:grpSp>
        <p:nvGrpSpPr>
          <p:cNvPr id="2" name="Group 13"/>
          <p:cNvGrpSpPr>
            <a:grpSpLocks/>
          </p:cNvGrpSpPr>
          <p:nvPr/>
        </p:nvGrpSpPr>
        <p:grpSpPr bwMode="auto">
          <a:xfrm>
            <a:off x="1511300" y="3970338"/>
            <a:ext cx="6556375" cy="2206625"/>
            <a:chOff x="1000" y="2414"/>
            <a:chExt cx="4130" cy="1390"/>
          </a:xfrm>
        </p:grpSpPr>
        <p:pic>
          <p:nvPicPr>
            <p:cNvPr id="12308" name="Picture 8" descr="Ernst Mach's photo of a bullet in supersonic fligh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52" y="2414"/>
              <a:ext cx="1678" cy="1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09" name="Rectangle 10"/>
            <p:cNvSpPr>
              <a:spLocks noChangeArrowheads="1"/>
            </p:cNvSpPr>
            <p:nvPr/>
          </p:nvSpPr>
          <p:spPr bwMode="auto">
            <a:xfrm>
              <a:off x="1000" y="3552"/>
              <a:ext cx="3992"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sz="2000" b="1">
                  <a:latin typeface="Arial" panose="020B0604020202020204" pitchFamily="34" charset="0"/>
                  <a:cs typeface="Arial" panose="020B0604020202020204" pitchFamily="34" charset="0"/>
                </a:rPr>
                <a:t>Ernst Mach's photo of a bullet in supersonic flight</a:t>
              </a:r>
              <a:r>
                <a:rPr lang="en-US" sz="2000">
                  <a:latin typeface="Arial" panose="020B0604020202020204" pitchFamily="34" charset="0"/>
                  <a:cs typeface="Arial" panose="020B0604020202020204" pitchFamily="34" charset="0"/>
                </a:rPr>
                <a:t> </a:t>
              </a:r>
            </a:p>
          </p:txBody>
        </p:sp>
      </p:grpSp>
      <p:sp>
        <p:nvSpPr>
          <p:cNvPr id="270347" name="Rectangle 11"/>
          <p:cNvSpPr>
            <a:spLocks noChangeArrowheads="1"/>
          </p:cNvSpPr>
          <p:nvPr/>
        </p:nvSpPr>
        <p:spPr bwMode="auto">
          <a:xfrm>
            <a:off x="304800" y="1173163"/>
            <a:ext cx="5943600" cy="2309812"/>
          </a:xfrm>
          <a:prstGeom prst="rect">
            <a:avLst/>
          </a:prstGeom>
          <a:noFill/>
          <a:ln w="9525">
            <a:noFill/>
            <a:miter lim="800000"/>
            <a:headEnd/>
            <a:tailEnd/>
          </a:ln>
        </p:spPr>
        <p:txBody>
          <a:bodyPr anchor="ctr">
            <a:spAutoFit/>
          </a:bodyPr>
          <a:lstStyle/>
          <a:p>
            <a:pPr eaLnBrk="0" hangingPunct="0">
              <a:defRPr/>
            </a:pPr>
            <a:r>
              <a:rPr lang="en-US" dirty="0">
                <a:latin typeface="+mn-lt"/>
                <a:cs typeface="Arial" pitchFamily="34" charset="0"/>
              </a:rPr>
              <a:t>Mach was actually the first person in history to develop a method for   visualizing the flow passing over an object at supersonic speeds.</a:t>
            </a:r>
          </a:p>
          <a:p>
            <a:pPr eaLnBrk="0" hangingPunct="0">
              <a:defRPr/>
            </a:pPr>
            <a:r>
              <a:rPr lang="en-US" dirty="0">
                <a:latin typeface="+mn-lt"/>
                <a:cs typeface="Arial" pitchFamily="34" charset="0"/>
              </a:rPr>
              <a:t> He was also the  first to understand the fundamental principles that govern supersonic flow and their impact on aerodynamics. </a:t>
            </a:r>
          </a:p>
        </p:txBody>
      </p:sp>
      <p:sp>
        <p:nvSpPr>
          <p:cNvPr id="270348" name="Rectangle 12"/>
          <p:cNvSpPr>
            <a:spLocks noChangeArrowheads="1"/>
          </p:cNvSpPr>
          <p:nvPr/>
        </p:nvSpPr>
        <p:spPr bwMode="auto">
          <a:xfrm>
            <a:off x="304800" y="4040188"/>
            <a:ext cx="50292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sz="2000">
                <a:latin typeface="Arial" panose="020B0604020202020204" pitchFamily="34" charset="0"/>
                <a:cs typeface="Arial" panose="020B0604020202020204" pitchFamily="34" charset="0"/>
              </a:rPr>
              <a:t>"Photographische Fixierung der durch   Projektile in der Luft eingeleiten Vorgange" that he presented to the Academy of Sciences in Vienna in 1887. </a:t>
            </a:r>
          </a:p>
        </p:txBody>
      </p:sp>
      <p:grpSp>
        <p:nvGrpSpPr>
          <p:cNvPr id="37" name="Group 16"/>
          <p:cNvGrpSpPr>
            <a:grpSpLocks/>
          </p:cNvGrpSpPr>
          <p:nvPr/>
        </p:nvGrpSpPr>
        <p:grpSpPr bwMode="auto">
          <a:xfrm>
            <a:off x="0" y="0"/>
            <a:ext cx="9144000" cy="6858000"/>
            <a:chOff x="0" y="0"/>
            <a:chExt cx="9144000" cy="6858000"/>
          </a:xfrm>
        </p:grpSpPr>
        <p:grpSp>
          <p:nvGrpSpPr>
            <p:cNvPr id="38" name="Group 8"/>
            <p:cNvGrpSpPr>
              <a:grpSpLocks/>
            </p:cNvGrpSpPr>
            <p:nvPr/>
          </p:nvGrpSpPr>
          <p:grpSpPr bwMode="auto">
            <a:xfrm>
              <a:off x="0" y="0"/>
              <a:ext cx="9144000" cy="6858000"/>
              <a:chOff x="0" y="0"/>
              <a:chExt cx="5760" cy="4320"/>
            </a:xfrm>
          </p:grpSpPr>
          <p:grpSp>
            <p:nvGrpSpPr>
              <p:cNvPr id="41" name="Group 40"/>
              <p:cNvGrpSpPr>
                <a:grpSpLocks/>
              </p:cNvGrpSpPr>
              <p:nvPr/>
            </p:nvGrpSpPr>
            <p:grpSpPr bwMode="auto">
              <a:xfrm>
                <a:off x="0" y="0"/>
                <a:ext cx="192" cy="4320"/>
                <a:chOff x="0" y="-48"/>
                <a:chExt cx="144" cy="4368"/>
              </a:xfrm>
            </p:grpSpPr>
            <p:sp>
              <p:nvSpPr>
                <p:cNvPr id="51"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52"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42" name="Group 12"/>
              <p:cNvGrpSpPr>
                <a:grpSpLocks/>
              </p:cNvGrpSpPr>
              <p:nvPr/>
            </p:nvGrpSpPr>
            <p:grpSpPr bwMode="auto">
              <a:xfrm>
                <a:off x="5674" y="24"/>
                <a:ext cx="86" cy="4296"/>
                <a:chOff x="5616" y="-48"/>
                <a:chExt cx="144" cy="4368"/>
              </a:xfrm>
            </p:grpSpPr>
            <p:sp>
              <p:nvSpPr>
                <p:cNvPr id="49"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50"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43" name="Group 42"/>
              <p:cNvGrpSpPr>
                <a:grpSpLocks/>
              </p:cNvGrpSpPr>
              <p:nvPr/>
            </p:nvGrpSpPr>
            <p:grpSpPr bwMode="auto">
              <a:xfrm>
                <a:off x="144" y="0"/>
                <a:ext cx="5616" cy="144"/>
                <a:chOff x="96" y="-48"/>
                <a:chExt cx="5520" cy="144"/>
              </a:xfrm>
            </p:grpSpPr>
            <p:sp>
              <p:nvSpPr>
                <p:cNvPr id="47" name="Rectangle 4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8" name="Rectangle 4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44" name="Group 18"/>
              <p:cNvGrpSpPr>
                <a:grpSpLocks/>
              </p:cNvGrpSpPr>
              <p:nvPr/>
            </p:nvGrpSpPr>
            <p:grpSpPr bwMode="auto">
              <a:xfrm>
                <a:off x="144" y="4234"/>
                <a:ext cx="5616" cy="86"/>
                <a:chOff x="96" y="4176"/>
                <a:chExt cx="5520" cy="144"/>
              </a:xfrm>
            </p:grpSpPr>
            <p:sp>
              <p:nvSpPr>
                <p:cNvPr id="45"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6"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39" name="Rectangle 1945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 name="Rectangle 39"/>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394999077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70347">
                                            <p:txEl>
                                              <p:pRg st="0" end="0"/>
                                            </p:txEl>
                                          </p:spTgt>
                                        </p:tgtEl>
                                        <p:attrNameLst>
                                          <p:attrName>style.visibility</p:attrName>
                                        </p:attrNameLst>
                                      </p:cBhvr>
                                      <p:to>
                                        <p:strVal val="visible"/>
                                      </p:to>
                                    </p:set>
                                    <p:animEffect transition="in" filter="dissolve">
                                      <p:cBhvr>
                                        <p:cTn id="7" dur="500"/>
                                        <p:tgtEl>
                                          <p:spTgt spid="27034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70347">
                                            <p:txEl>
                                              <p:pRg st="1" end="1"/>
                                            </p:txEl>
                                          </p:spTgt>
                                        </p:tgtEl>
                                        <p:attrNameLst>
                                          <p:attrName>style.visibility</p:attrName>
                                        </p:attrNameLst>
                                      </p:cBhvr>
                                      <p:to>
                                        <p:strVal val="visible"/>
                                      </p:to>
                                    </p:set>
                                    <p:animEffect transition="in" filter="dissolve">
                                      <p:cBhvr>
                                        <p:cTn id="12" dur="500"/>
                                        <p:tgtEl>
                                          <p:spTgt spid="27034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70348"/>
                                        </p:tgtEl>
                                        <p:attrNameLst>
                                          <p:attrName>style.visibility</p:attrName>
                                        </p:attrNameLst>
                                      </p:cBhvr>
                                      <p:to>
                                        <p:strVal val="visible"/>
                                      </p:to>
                                    </p:set>
                                    <p:animEffect transition="in" filter="dissolve">
                                      <p:cBhvr>
                                        <p:cTn id="17" dur="500"/>
                                        <p:tgtEl>
                                          <p:spTgt spid="27034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dissolve">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0347" grpId="0" build="p"/>
      <p:bldP spid="27034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2"/>
          <p:cNvSpPr>
            <a:spLocks noGrp="1"/>
          </p:cNvSpPr>
          <p:nvPr>
            <p:ph type="title"/>
          </p:nvPr>
        </p:nvSpPr>
        <p:spPr>
          <a:xfrm>
            <a:off x="551339" y="11907"/>
            <a:ext cx="7772400" cy="1143000"/>
          </a:xfrm>
        </p:spPr>
        <p:txBody>
          <a:bodyPr/>
          <a:lstStyle/>
          <a:p>
            <a:r>
              <a:rPr lang="en-IN" sz="2800" smtClean="0"/>
              <a:t>Mach’s Witness of Shock</a:t>
            </a:r>
          </a:p>
        </p:txBody>
      </p:sp>
      <p:sp>
        <p:nvSpPr>
          <p:cNvPr id="287747" name="Rectangle 3"/>
          <p:cNvSpPr>
            <a:spLocks noGrp="1" noChangeArrowheads="1"/>
          </p:cNvSpPr>
          <p:nvPr>
            <p:ph type="body" idx="4294967295"/>
          </p:nvPr>
        </p:nvSpPr>
        <p:spPr>
          <a:xfrm>
            <a:off x="437448" y="1505744"/>
            <a:ext cx="8000182" cy="4852986"/>
          </a:xfrm>
        </p:spPr>
        <p:txBody>
          <a:bodyPr/>
          <a:lstStyle/>
          <a:p>
            <a:pPr eaLnBrk="1" hangingPunct="1">
              <a:lnSpc>
                <a:spcPct val="80000"/>
              </a:lnSpc>
            </a:pPr>
            <a:r>
              <a:rPr lang="en-US" sz="2400" dirty="0" smtClean="0">
                <a:cs typeface="Arial" panose="020B0604020202020204" pitchFamily="34" charset="0"/>
              </a:rPr>
              <a:t>Not only was Mach was able to make the invisible shock waves visible, but it is even more amazing that he was able to photograph the phenomenon. </a:t>
            </a:r>
          </a:p>
          <a:p>
            <a:pPr eaLnBrk="1" hangingPunct="1">
              <a:lnSpc>
                <a:spcPct val="80000"/>
              </a:lnSpc>
            </a:pPr>
            <a:r>
              <a:rPr lang="en-US" sz="2400" dirty="0" smtClean="0">
                <a:cs typeface="Arial" panose="020B0604020202020204" pitchFamily="34" charset="0"/>
              </a:rPr>
              <a:t>His experiments required split-second timing in an age before computers or electronics were available. </a:t>
            </a:r>
          </a:p>
          <a:p>
            <a:pPr eaLnBrk="1" hangingPunct="1">
              <a:lnSpc>
                <a:spcPct val="80000"/>
              </a:lnSpc>
            </a:pPr>
            <a:r>
              <a:rPr lang="en-US" sz="2400" dirty="0" smtClean="0">
                <a:cs typeface="Arial" panose="020B0604020202020204" pitchFamily="34" charset="0"/>
              </a:rPr>
              <a:t>Mach's shadowgraph technique and a related method called </a:t>
            </a:r>
            <a:r>
              <a:rPr lang="en-US" sz="2400" dirty="0" err="1" smtClean="0">
                <a:cs typeface="Arial" panose="020B0604020202020204" pitchFamily="34" charset="0"/>
              </a:rPr>
              <a:t>Schlieren</a:t>
            </a:r>
            <a:r>
              <a:rPr lang="en-US" sz="2400" dirty="0" smtClean="0">
                <a:cs typeface="Arial" panose="020B0604020202020204" pitchFamily="34" charset="0"/>
              </a:rPr>
              <a:t> photography are still widely used to observe supersonic flow fields even today. </a:t>
            </a:r>
          </a:p>
          <a:p>
            <a:pPr eaLnBrk="1" hangingPunct="1">
              <a:lnSpc>
                <a:spcPct val="80000"/>
              </a:lnSpc>
            </a:pPr>
            <a:r>
              <a:rPr lang="en-US" sz="2400" dirty="0" smtClean="0">
                <a:cs typeface="Arial" panose="020B0604020202020204" pitchFamily="34" charset="0"/>
              </a:rPr>
              <a:t>Yet Mach's contributions to supersonic aerodynamics were not limited to experimental methods alone. </a:t>
            </a:r>
          </a:p>
          <a:p>
            <a:pPr eaLnBrk="1" hangingPunct="1">
              <a:lnSpc>
                <a:spcPct val="80000"/>
              </a:lnSpc>
            </a:pPr>
            <a:r>
              <a:rPr lang="en-US" sz="2400" dirty="0" smtClean="0">
                <a:cs typeface="Arial" panose="020B0604020202020204" pitchFamily="34" charset="0"/>
              </a:rPr>
              <a:t>He was the first person to note the sudden and discontinuous changes in the behavior of an airflow when the ratio </a:t>
            </a:r>
            <a:r>
              <a:rPr lang="en-US" sz="2400" i="1" dirty="0" smtClean="0">
                <a:cs typeface="Arial" panose="020B0604020202020204" pitchFamily="34" charset="0"/>
              </a:rPr>
              <a:t>V/c</a:t>
            </a:r>
            <a:r>
              <a:rPr lang="en-US" sz="2400" dirty="0" smtClean="0">
                <a:cs typeface="Arial" panose="020B0604020202020204" pitchFamily="34" charset="0"/>
              </a:rPr>
              <a:t> goes from being less than 1 to greater than 1. </a:t>
            </a:r>
          </a:p>
        </p:txBody>
      </p:sp>
      <p:grpSp>
        <p:nvGrpSpPr>
          <p:cNvPr id="32" name="Group 16"/>
          <p:cNvGrpSpPr>
            <a:grpSpLocks/>
          </p:cNvGrpSpPr>
          <p:nvPr/>
        </p:nvGrpSpPr>
        <p:grpSpPr bwMode="auto">
          <a:xfrm>
            <a:off x="0" y="0"/>
            <a:ext cx="9144000" cy="6858000"/>
            <a:chOff x="0" y="0"/>
            <a:chExt cx="9144000" cy="6858000"/>
          </a:xfrm>
        </p:grpSpPr>
        <p:grpSp>
          <p:nvGrpSpPr>
            <p:cNvPr id="33" name="Group 8"/>
            <p:cNvGrpSpPr>
              <a:grpSpLocks/>
            </p:cNvGrpSpPr>
            <p:nvPr/>
          </p:nvGrpSpPr>
          <p:grpSpPr bwMode="auto">
            <a:xfrm>
              <a:off x="0" y="0"/>
              <a:ext cx="9144000" cy="6858000"/>
              <a:chOff x="0" y="0"/>
              <a:chExt cx="5760" cy="4320"/>
            </a:xfrm>
          </p:grpSpPr>
          <p:grpSp>
            <p:nvGrpSpPr>
              <p:cNvPr id="36" name="Group 35"/>
              <p:cNvGrpSpPr>
                <a:grpSpLocks/>
              </p:cNvGrpSpPr>
              <p:nvPr/>
            </p:nvGrpSpPr>
            <p:grpSpPr bwMode="auto">
              <a:xfrm>
                <a:off x="0" y="0"/>
                <a:ext cx="192" cy="4320"/>
                <a:chOff x="0" y="-48"/>
                <a:chExt cx="144" cy="4368"/>
              </a:xfrm>
            </p:grpSpPr>
            <p:sp>
              <p:nvSpPr>
                <p:cNvPr id="46"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7"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7" name="Group 12"/>
              <p:cNvGrpSpPr>
                <a:grpSpLocks/>
              </p:cNvGrpSpPr>
              <p:nvPr/>
            </p:nvGrpSpPr>
            <p:grpSpPr bwMode="auto">
              <a:xfrm>
                <a:off x="5674" y="24"/>
                <a:ext cx="86" cy="4296"/>
                <a:chOff x="5616" y="-48"/>
                <a:chExt cx="144" cy="4368"/>
              </a:xfrm>
            </p:grpSpPr>
            <p:sp>
              <p:nvSpPr>
                <p:cNvPr id="44"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5"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8" name="Group 37"/>
              <p:cNvGrpSpPr>
                <a:grpSpLocks/>
              </p:cNvGrpSpPr>
              <p:nvPr/>
            </p:nvGrpSpPr>
            <p:grpSpPr bwMode="auto">
              <a:xfrm>
                <a:off x="144" y="0"/>
                <a:ext cx="5616" cy="144"/>
                <a:chOff x="96" y="-48"/>
                <a:chExt cx="5520" cy="144"/>
              </a:xfrm>
            </p:grpSpPr>
            <p:sp>
              <p:nvSpPr>
                <p:cNvPr id="42" name="Rectangle 41"/>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3" name="Rectangle 42"/>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9" name="Group 18"/>
              <p:cNvGrpSpPr>
                <a:grpSpLocks/>
              </p:cNvGrpSpPr>
              <p:nvPr/>
            </p:nvGrpSpPr>
            <p:grpSpPr bwMode="auto">
              <a:xfrm>
                <a:off x="144" y="4234"/>
                <a:ext cx="5616" cy="86"/>
                <a:chOff x="96" y="4176"/>
                <a:chExt cx="5520" cy="144"/>
              </a:xfrm>
            </p:grpSpPr>
            <p:sp>
              <p:nvSpPr>
                <p:cNvPr id="40"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1"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34" name="Rectangle 1945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Rectangle 34"/>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78264661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87747">
                                            <p:txEl>
                                              <p:pRg st="0" end="0"/>
                                            </p:txEl>
                                          </p:spTgt>
                                        </p:tgtEl>
                                        <p:attrNameLst>
                                          <p:attrName>style.visibility</p:attrName>
                                        </p:attrNameLst>
                                      </p:cBhvr>
                                      <p:to>
                                        <p:strVal val="visible"/>
                                      </p:to>
                                    </p:set>
                                    <p:animEffect transition="in" filter="dissolve">
                                      <p:cBhvr>
                                        <p:cTn id="7" dur="500"/>
                                        <p:tgtEl>
                                          <p:spTgt spid="28774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87747">
                                            <p:txEl>
                                              <p:pRg st="1" end="1"/>
                                            </p:txEl>
                                          </p:spTgt>
                                        </p:tgtEl>
                                        <p:attrNameLst>
                                          <p:attrName>style.visibility</p:attrName>
                                        </p:attrNameLst>
                                      </p:cBhvr>
                                      <p:to>
                                        <p:strVal val="visible"/>
                                      </p:to>
                                    </p:set>
                                    <p:animEffect transition="in" filter="dissolve">
                                      <p:cBhvr>
                                        <p:cTn id="12" dur="500"/>
                                        <p:tgtEl>
                                          <p:spTgt spid="28774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87747">
                                            <p:txEl>
                                              <p:pRg st="2" end="2"/>
                                            </p:txEl>
                                          </p:spTgt>
                                        </p:tgtEl>
                                        <p:attrNameLst>
                                          <p:attrName>style.visibility</p:attrName>
                                        </p:attrNameLst>
                                      </p:cBhvr>
                                      <p:to>
                                        <p:strVal val="visible"/>
                                      </p:to>
                                    </p:set>
                                    <p:animEffect transition="in" filter="dissolve">
                                      <p:cBhvr>
                                        <p:cTn id="17" dur="500"/>
                                        <p:tgtEl>
                                          <p:spTgt spid="287747">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87747">
                                            <p:txEl>
                                              <p:pRg st="3" end="3"/>
                                            </p:txEl>
                                          </p:spTgt>
                                        </p:tgtEl>
                                        <p:attrNameLst>
                                          <p:attrName>style.visibility</p:attrName>
                                        </p:attrNameLst>
                                      </p:cBhvr>
                                      <p:to>
                                        <p:strVal val="visible"/>
                                      </p:to>
                                    </p:set>
                                    <p:animEffect transition="in" filter="dissolve">
                                      <p:cBhvr>
                                        <p:cTn id="22" dur="500"/>
                                        <p:tgtEl>
                                          <p:spTgt spid="287747">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87747">
                                            <p:txEl>
                                              <p:pRg st="4" end="4"/>
                                            </p:txEl>
                                          </p:spTgt>
                                        </p:tgtEl>
                                        <p:attrNameLst>
                                          <p:attrName>style.visibility</p:attrName>
                                        </p:attrNameLst>
                                      </p:cBhvr>
                                      <p:to>
                                        <p:strVal val="visible"/>
                                      </p:to>
                                    </p:set>
                                    <p:animEffect transition="in" filter="dissolve">
                                      <p:cBhvr>
                                        <p:cTn id="27" dur="500"/>
                                        <p:tgtEl>
                                          <p:spTgt spid="28774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7747"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ChangeArrowheads="1"/>
          </p:cNvSpPr>
          <p:nvPr/>
        </p:nvSpPr>
        <p:spPr bwMode="auto">
          <a:xfrm>
            <a:off x="220639" y="205967"/>
            <a:ext cx="6893739" cy="770356"/>
          </a:xfrm>
          <a:prstGeom prst="rect">
            <a:avLst/>
          </a:prstGeom>
          <a:noFill/>
          <a:ln w="9525">
            <a:noFill/>
            <a:miter lim="800000"/>
            <a:headEnd/>
            <a:tailEnd/>
          </a:ln>
        </p:spPr>
        <p:txBody>
          <a:bodyPr anchor="ctr"/>
          <a:lstStyle/>
          <a:p>
            <a:pPr algn="ctr">
              <a:defRPr/>
            </a:pPr>
            <a:r>
              <a:rPr lang="en-US" sz="2800" dirty="0">
                <a:latin typeface="+mj-lt"/>
                <a:cs typeface="Arial" pitchFamily="34" charset="0"/>
              </a:rPr>
              <a:t>Moving Disturbance  of Finite Size </a:t>
            </a:r>
            <a:r>
              <a:rPr lang="en-US" sz="2800" dirty="0" smtClean="0">
                <a:latin typeface="+mj-lt"/>
                <a:cs typeface="Arial" pitchFamily="34" charset="0"/>
              </a:rPr>
              <a:t>in </a:t>
            </a:r>
            <a:r>
              <a:rPr lang="en-US" sz="2800" dirty="0">
                <a:latin typeface="+mj-lt"/>
                <a:cs typeface="Arial" pitchFamily="34" charset="0"/>
              </a:rPr>
              <a:t>a</a:t>
            </a:r>
            <a:r>
              <a:rPr lang="en-US" sz="2800" dirty="0" smtClean="0">
                <a:latin typeface="+mj-lt"/>
                <a:cs typeface="Arial" pitchFamily="34" charset="0"/>
              </a:rPr>
              <a:t> </a:t>
            </a:r>
            <a:r>
              <a:rPr lang="en-US" sz="2800" dirty="0">
                <a:latin typeface="+mj-lt"/>
                <a:cs typeface="Arial" pitchFamily="34" charset="0"/>
              </a:rPr>
              <a:t>Fluid</a:t>
            </a:r>
          </a:p>
        </p:txBody>
      </p:sp>
      <p:sp>
        <p:nvSpPr>
          <p:cNvPr id="337923" name="Text Box 3"/>
          <p:cNvSpPr txBox="1">
            <a:spLocks noChangeArrowheads="1"/>
          </p:cNvSpPr>
          <p:nvPr/>
        </p:nvSpPr>
        <p:spPr bwMode="auto">
          <a:xfrm>
            <a:off x="470694" y="1531561"/>
            <a:ext cx="8382000"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dirty="0">
                <a:latin typeface="+mn-lt"/>
                <a:cs typeface="Arial" panose="020B0604020202020204" pitchFamily="34" charset="0"/>
              </a:rPr>
              <a:t>• Mach’s thought experiments are limited to infinitesimally small object.</a:t>
            </a:r>
          </a:p>
          <a:p>
            <a:pPr>
              <a:buFont typeface="Arial" panose="020B0604020202020204" pitchFamily="34" charset="0"/>
              <a:buChar char="•"/>
            </a:pPr>
            <a:r>
              <a:rPr lang="en-US" dirty="0">
                <a:latin typeface="+mn-lt"/>
                <a:cs typeface="Arial" panose="020B0604020202020204" pitchFamily="34" charset="0"/>
              </a:rPr>
              <a:t> What is minimum size of the object, which will follow Mach’s cone?</a:t>
            </a:r>
          </a:p>
          <a:p>
            <a:pPr>
              <a:buFont typeface="Arial" panose="020B0604020202020204" pitchFamily="34" charset="0"/>
              <a:buChar char="•"/>
            </a:pPr>
            <a:r>
              <a:rPr lang="en-US" dirty="0">
                <a:latin typeface="+mn-lt"/>
                <a:cs typeface="Arial" panose="020B0604020202020204" pitchFamily="34" charset="0"/>
              </a:rPr>
              <a:t> Later experience proved following:</a:t>
            </a:r>
          </a:p>
          <a:p>
            <a:pPr>
              <a:buFont typeface="Arial" panose="020B0604020202020204" pitchFamily="34" charset="0"/>
              <a:buChar char="•"/>
            </a:pPr>
            <a:r>
              <a:rPr lang="en-US" dirty="0">
                <a:latin typeface="+mn-lt"/>
                <a:cs typeface="Arial" panose="020B0604020202020204" pitchFamily="34" charset="0"/>
              </a:rPr>
              <a:t>As </a:t>
            </a:r>
            <a:r>
              <a:rPr lang="en-US" dirty="0" err="1">
                <a:latin typeface="+mn-lt"/>
                <a:cs typeface="Arial" panose="020B0604020202020204" pitchFamily="34" charset="0"/>
              </a:rPr>
              <a:t>mach</a:t>
            </a:r>
            <a:r>
              <a:rPr lang="en-US" dirty="0">
                <a:latin typeface="+mn-lt"/>
                <a:cs typeface="Arial" panose="020B0604020202020204" pitchFamily="34" charset="0"/>
              </a:rPr>
              <a:t> number becomes very large for a given size of the object, the Mach wave becomes a  shock wave and gets bent so severely that it lies right against the vehicle; </a:t>
            </a:r>
          </a:p>
          <a:p>
            <a:pPr>
              <a:buFont typeface="Arial" panose="020B0604020202020204" pitchFamily="34" charset="0"/>
              <a:buChar char="•"/>
            </a:pPr>
            <a:r>
              <a:rPr lang="en-US" dirty="0">
                <a:solidFill>
                  <a:srgbClr val="000000"/>
                </a:solidFill>
                <a:latin typeface="+mn-lt"/>
                <a:cs typeface="Arial" panose="020B0604020202020204" pitchFamily="34" charset="0"/>
              </a:rPr>
              <a:t> </a:t>
            </a:r>
            <a:r>
              <a:rPr lang="en-US" dirty="0" smtClean="0">
                <a:solidFill>
                  <a:srgbClr val="000000"/>
                </a:solidFill>
                <a:latin typeface="+mn-lt"/>
                <a:cs typeface="Arial" panose="020B0604020202020204" pitchFamily="34" charset="0"/>
              </a:rPr>
              <a:t>Resulting </a:t>
            </a:r>
            <a:r>
              <a:rPr lang="en-US" dirty="0">
                <a:solidFill>
                  <a:srgbClr val="000000"/>
                </a:solidFill>
                <a:latin typeface="+mn-lt"/>
                <a:cs typeface="Arial" panose="020B0604020202020204" pitchFamily="34" charset="0"/>
              </a:rPr>
              <a:t>flow field referred to as a shock layer. </a:t>
            </a:r>
          </a:p>
        </p:txBody>
      </p:sp>
      <p:grpSp>
        <p:nvGrpSpPr>
          <p:cNvPr id="19" name="Group 16"/>
          <p:cNvGrpSpPr>
            <a:grpSpLocks/>
          </p:cNvGrpSpPr>
          <p:nvPr/>
        </p:nvGrpSpPr>
        <p:grpSpPr bwMode="auto">
          <a:xfrm>
            <a:off x="0" y="0"/>
            <a:ext cx="9144000" cy="6858000"/>
            <a:chOff x="0" y="0"/>
            <a:chExt cx="9144000" cy="6858000"/>
          </a:xfrm>
        </p:grpSpPr>
        <p:grpSp>
          <p:nvGrpSpPr>
            <p:cNvPr id="20" name="Group 8"/>
            <p:cNvGrpSpPr>
              <a:grpSpLocks/>
            </p:cNvGrpSpPr>
            <p:nvPr/>
          </p:nvGrpSpPr>
          <p:grpSpPr bwMode="auto">
            <a:xfrm>
              <a:off x="0" y="0"/>
              <a:ext cx="9144000" cy="6858000"/>
              <a:chOff x="0" y="0"/>
              <a:chExt cx="5760" cy="4320"/>
            </a:xfrm>
          </p:grpSpPr>
          <p:grpSp>
            <p:nvGrpSpPr>
              <p:cNvPr id="23" name="Group 22"/>
              <p:cNvGrpSpPr>
                <a:grpSpLocks/>
              </p:cNvGrpSpPr>
              <p:nvPr/>
            </p:nvGrpSpPr>
            <p:grpSpPr bwMode="auto">
              <a:xfrm>
                <a:off x="0" y="0"/>
                <a:ext cx="192" cy="4320"/>
                <a:chOff x="0" y="-48"/>
                <a:chExt cx="144" cy="4368"/>
              </a:xfrm>
            </p:grpSpPr>
            <p:sp>
              <p:nvSpPr>
                <p:cNvPr id="33"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4"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4" name="Group 12"/>
              <p:cNvGrpSpPr>
                <a:grpSpLocks/>
              </p:cNvGrpSpPr>
              <p:nvPr/>
            </p:nvGrpSpPr>
            <p:grpSpPr bwMode="auto">
              <a:xfrm>
                <a:off x="5674" y="24"/>
                <a:ext cx="86" cy="4296"/>
                <a:chOff x="5616" y="-48"/>
                <a:chExt cx="144" cy="4368"/>
              </a:xfrm>
            </p:grpSpPr>
            <p:sp>
              <p:nvSpPr>
                <p:cNvPr id="31"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2"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5" name="Group 24"/>
              <p:cNvGrpSpPr>
                <a:grpSpLocks/>
              </p:cNvGrpSpPr>
              <p:nvPr/>
            </p:nvGrpSpPr>
            <p:grpSpPr bwMode="auto">
              <a:xfrm>
                <a:off x="144" y="0"/>
                <a:ext cx="5616" cy="144"/>
                <a:chOff x="96" y="-48"/>
                <a:chExt cx="5520" cy="144"/>
              </a:xfrm>
            </p:grpSpPr>
            <p:sp>
              <p:nvSpPr>
                <p:cNvPr id="29" name="Rectangle 28"/>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0" name="Rectangle 29"/>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6" name="Group 18"/>
              <p:cNvGrpSpPr>
                <a:grpSpLocks/>
              </p:cNvGrpSpPr>
              <p:nvPr/>
            </p:nvGrpSpPr>
            <p:grpSpPr bwMode="auto">
              <a:xfrm>
                <a:off x="144" y="4234"/>
                <a:ext cx="5616" cy="86"/>
                <a:chOff x="96" y="4176"/>
                <a:chExt cx="5520" cy="144"/>
              </a:xfrm>
            </p:grpSpPr>
            <p:sp>
              <p:nvSpPr>
                <p:cNvPr id="27"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8"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21" name="Rectangle 1945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tangle 21"/>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365673611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337923">
                                            <p:txEl>
                                              <p:pRg st="0" end="0"/>
                                            </p:txEl>
                                          </p:spTgt>
                                        </p:tgtEl>
                                        <p:attrNameLst>
                                          <p:attrName>style.visibility</p:attrName>
                                        </p:attrNameLst>
                                      </p:cBhvr>
                                      <p:to>
                                        <p:strVal val="visible"/>
                                      </p:to>
                                    </p:set>
                                    <p:animEffect transition="in" filter="box(out)">
                                      <p:cBhvr>
                                        <p:cTn id="7" dur="500"/>
                                        <p:tgtEl>
                                          <p:spTgt spid="337923">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337923">
                                            <p:txEl>
                                              <p:pRg st="1" end="1"/>
                                            </p:txEl>
                                          </p:spTgt>
                                        </p:tgtEl>
                                        <p:attrNameLst>
                                          <p:attrName>style.visibility</p:attrName>
                                        </p:attrNameLst>
                                      </p:cBhvr>
                                      <p:to>
                                        <p:strVal val="visible"/>
                                      </p:to>
                                    </p:set>
                                    <p:animEffect transition="in" filter="box(out)">
                                      <p:cBhvr>
                                        <p:cTn id="12" dur="500"/>
                                        <p:tgtEl>
                                          <p:spTgt spid="337923">
                                            <p:txEl>
                                              <p:pRg st="1" end="1"/>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camera.wav"/>
                                        </p:tgtEl>
                                      </p:cMediaNode>
                                    </p:audio>
                                  </p:sub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337923">
                                            <p:txEl>
                                              <p:pRg st="2" end="2"/>
                                            </p:txEl>
                                          </p:spTgt>
                                        </p:tgtEl>
                                        <p:attrNameLst>
                                          <p:attrName>style.visibility</p:attrName>
                                        </p:attrNameLst>
                                      </p:cBhvr>
                                      <p:to>
                                        <p:strVal val="visible"/>
                                      </p:to>
                                    </p:set>
                                    <p:animEffect transition="in" filter="box(out)">
                                      <p:cBhvr>
                                        <p:cTn id="17" dur="500"/>
                                        <p:tgtEl>
                                          <p:spTgt spid="337923">
                                            <p:txEl>
                                              <p:pRg st="2" end="2"/>
                                            </p:txEl>
                                          </p:spTgt>
                                        </p:tgtEl>
                                      </p:cBhvr>
                                    </p:animEffect>
                                  </p:childTnLst>
                                  <p:subTnLst>
                                    <p:audio>
                                      <p:cMediaNode>
                                        <p:cTn display="0" masterRel="sameClick">
                                          <p:stCondLst>
                                            <p:cond evt="begin" delay="0">
                                              <p:tn val="15"/>
                                            </p:cond>
                                          </p:stCondLst>
                                          <p:endCondLst>
                                            <p:cond evt="onStopAudio" delay="0">
                                              <p:tgtEl>
                                                <p:sldTgt/>
                                              </p:tgtEl>
                                            </p:cond>
                                          </p:endCondLst>
                                        </p:cTn>
                                        <p:tgtEl>
                                          <p:sndTgt r:embed="rId2" name="camera.wav"/>
                                        </p:tgtEl>
                                      </p:cMediaNode>
                                    </p:audio>
                                  </p:sub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337923">
                                            <p:txEl>
                                              <p:pRg st="3" end="3"/>
                                            </p:txEl>
                                          </p:spTgt>
                                        </p:tgtEl>
                                        <p:attrNameLst>
                                          <p:attrName>style.visibility</p:attrName>
                                        </p:attrNameLst>
                                      </p:cBhvr>
                                      <p:to>
                                        <p:strVal val="visible"/>
                                      </p:to>
                                    </p:set>
                                    <p:animEffect transition="in" filter="box(out)">
                                      <p:cBhvr>
                                        <p:cTn id="22" dur="500"/>
                                        <p:tgtEl>
                                          <p:spTgt spid="337923">
                                            <p:txEl>
                                              <p:pRg st="3" end="3"/>
                                            </p:txEl>
                                          </p:spTgt>
                                        </p:tgtEl>
                                      </p:cBhvr>
                                    </p:animEffect>
                                  </p:childTnLst>
                                  <p:subTnLst>
                                    <p:audio>
                                      <p:cMediaNode>
                                        <p:cTn display="0" masterRel="sameClick">
                                          <p:stCondLst>
                                            <p:cond evt="begin" delay="0">
                                              <p:tn val="20"/>
                                            </p:cond>
                                          </p:stCondLst>
                                          <p:endCondLst>
                                            <p:cond evt="onStopAudio" delay="0">
                                              <p:tgtEl>
                                                <p:sldTgt/>
                                              </p:tgtEl>
                                            </p:cond>
                                          </p:endCondLst>
                                        </p:cTn>
                                        <p:tgtEl>
                                          <p:sndTgt r:embed="rId2" name="camera.wav"/>
                                        </p:tgtEl>
                                      </p:cMediaNode>
                                    </p:audio>
                                  </p:sub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337923">
                                            <p:txEl>
                                              <p:pRg st="4" end="4"/>
                                            </p:txEl>
                                          </p:spTgt>
                                        </p:tgtEl>
                                        <p:attrNameLst>
                                          <p:attrName>style.visibility</p:attrName>
                                        </p:attrNameLst>
                                      </p:cBhvr>
                                      <p:to>
                                        <p:strVal val="visible"/>
                                      </p:to>
                                    </p:set>
                                    <p:animEffect transition="in" filter="box(out)">
                                      <p:cBhvr>
                                        <p:cTn id="27" dur="500"/>
                                        <p:tgtEl>
                                          <p:spTgt spid="337923">
                                            <p:txEl>
                                              <p:pRg st="4" end="4"/>
                                            </p:txEl>
                                          </p:spTgt>
                                        </p:tgtEl>
                                      </p:cBhvr>
                                    </p:animEffect>
                                  </p:childTnLst>
                                  <p:subTnLst>
                                    <p:audio>
                                      <p:cMediaNode>
                                        <p:cTn display="0" masterRel="sameClick">
                                          <p:stCondLst>
                                            <p:cond evt="begin" delay="0">
                                              <p:tn val="25"/>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23" grpId="0" build="p"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674527" y="38100"/>
            <a:ext cx="7772400" cy="1143000"/>
          </a:xfrm>
        </p:spPr>
        <p:txBody>
          <a:bodyPr/>
          <a:lstStyle/>
          <a:p>
            <a:r>
              <a:rPr lang="en-IN" sz="2800" dirty="0" smtClean="0"/>
              <a:t>Two Extreme Flyers</a:t>
            </a:r>
          </a:p>
        </p:txBody>
      </p:sp>
      <p:sp>
        <p:nvSpPr>
          <p:cNvPr id="3" name="Content Placeholder 2"/>
          <p:cNvSpPr>
            <a:spLocks noGrp="1"/>
          </p:cNvSpPr>
          <p:nvPr>
            <p:ph idx="1"/>
          </p:nvPr>
        </p:nvSpPr>
        <p:spPr>
          <a:xfrm>
            <a:off x="457200" y="1600200"/>
            <a:ext cx="8001000" cy="4495800"/>
          </a:xfrm>
        </p:spPr>
        <p:txBody>
          <a:bodyPr/>
          <a:lstStyle/>
          <a:p>
            <a:r>
              <a:rPr lang="en-IN" sz="2400" dirty="0" smtClean="0"/>
              <a:t>Flying of point  or zero degree conical object at high speeds : Leads to derivation Speed of Sound.</a:t>
            </a:r>
          </a:p>
          <a:p>
            <a:endParaRPr lang="en-IN" sz="2400" dirty="0"/>
          </a:p>
          <a:p>
            <a:endParaRPr lang="en-IN" sz="2400" dirty="0" smtClean="0"/>
          </a:p>
          <a:p>
            <a:endParaRPr lang="en-IN" sz="2400" dirty="0" smtClean="0"/>
          </a:p>
          <a:p>
            <a:r>
              <a:rPr lang="en-IN" sz="2400" dirty="0" smtClean="0"/>
              <a:t>Flying of a bluff body at high speeds : generation of A discontinuity.</a:t>
            </a:r>
          </a:p>
        </p:txBody>
      </p:sp>
      <p:grpSp>
        <p:nvGrpSpPr>
          <p:cNvPr id="32" name="Group 16"/>
          <p:cNvGrpSpPr>
            <a:grpSpLocks/>
          </p:cNvGrpSpPr>
          <p:nvPr/>
        </p:nvGrpSpPr>
        <p:grpSpPr bwMode="auto">
          <a:xfrm>
            <a:off x="0" y="0"/>
            <a:ext cx="9144000" cy="6858000"/>
            <a:chOff x="0" y="0"/>
            <a:chExt cx="9144000" cy="6858000"/>
          </a:xfrm>
        </p:grpSpPr>
        <p:grpSp>
          <p:nvGrpSpPr>
            <p:cNvPr id="33" name="Group 8"/>
            <p:cNvGrpSpPr>
              <a:grpSpLocks/>
            </p:cNvGrpSpPr>
            <p:nvPr/>
          </p:nvGrpSpPr>
          <p:grpSpPr bwMode="auto">
            <a:xfrm>
              <a:off x="0" y="0"/>
              <a:ext cx="9144000" cy="6858000"/>
              <a:chOff x="0" y="0"/>
              <a:chExt cx="5760" cy="4320"/>
            </a:xfrm>
          </p:grpSpPr>
          <p:grpSp>
            <p:nvGrpSpPr>
              <p:cNvPr id="36" name="Group 35"/>
              <p:cNvGrpSpPr>
                <a:grpSpLocks/>
              </p:cNvGrpSpPr>
              <p:nvPr/>
            </p:nvGrpSpPr>
            <p:grpSpPr bwMode="auto">
              <a:xfrm>
                <a:off x="0" y="0"/>
                <a:ext cx="192" cy="4320"/>
                <a:chOff x="0" y="-48"/>
                <a:chExt cx="144" cy="4368"/>
              </a:xfrm>
            </p:grpSpPr>
            <p:sp>
              <p:nvSpPr>
                <p:cNvPr id="46"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7"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7" name="Group 12"/>
              <p:cNvGrpSpPr>
                <a:grpSpLocks/>
              </p:cNvGrpSpPr>
              <p:nvPr/>
            </p:nvGrpSpPr>
            <p:grpSpPr bwMode="auto">
              <a:xfrm>
                <a:off x="5674" y="24"/>
                <a:ext cx="86" cy="4296"/>
                <a:chOff x="5616" y="-48"/>
                <a:chExt cx="144" cy="4368"/>
              </a:xfrm>
            </p:grpSpPr>
            <p:sp>
              <p:nvSpPr>
                <p:cNvPr id="44"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5"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8" name="Group 37"/>
              <p:cNvGrpSpPr>
                <a:grpSpLocks/>
              </p:cNvGrpSpPr>
              <p:nvPr/>
            </p:nvGrpSpPr>
            <p:grpSpPr bwMode="auto">
              <a:xfrm>
                <a:off x="144" y="0"/>
                <a:ext cx="5616" cy="144"/>
                <a:chOff x="96" y="-48"/>
                <a:chExt cx="5520" cy="144"/>
              </a:xfrm>
            </p:grpSpPr>
            <p:sp>
              <p:nvSpPr>
                <p:cNvPr id="42" name="Rectangle 41"/>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3" name="Rectangle 42"/>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9" name="Group 18"/>
              <p:cNvGrpSpPr>
                <a:grpSpLocks/>
              </p:cNvGrpSpPr>
              <p:nvPr/>
            </p:nvGrpSpPr>
            <p:grpSpPr bwMode="auto">
              <a:xfrm>
                <a:off x="144" y="4234"/>
                <a:ext cx="5616" cy="86"/>
                <a:chOff x="96" y="4176"/>
                <a:chExt cx="5520" cy="144"/>
              </a:xfrm>
            </p:grpSpPr>
            <p:sp>
              <p:nvSpPr>
                <p:cNvPr id="40"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1"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34" name="Rectangle 1945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Rectangle 34"/>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162776267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dissolve">
                                      <p:cBhvr>
                                        <p:cTn id="1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228600" y="242887"/>
            <a:ext cx="6858327" cy="742654"/>
          </a:xfrm>
        </p:spPr>
        <p:txBody>
          <a:bodyPr/>
          <a:lstStyle/>
          <a:p>
            <a:pPr eaLnBrk="1" hangingPunct="1"/>
            <a:r>
              <a:rPr lang="en-US" sz="2800" dirty="0" smtClean="0">
                <a:solidFill>
                  <a:schemeClr val="tx1"/>
                </a:solidFill>
                <a:cs typeface="Arial" panose="020B0604020202020204" pitchFamily="34" charset="0"/>
              </a:rPr>
              <a:t>Weak Shock Due to Hypersonic Sleek flyers</a:t>
            </a:r>
          </a:p>
        </p:txBody>
      </p:sp>
      <p:sp>
        <p:nvSpPr>
          <p:cNvPr id="19" name="Content Placeholder 18"/>
          <p:cNvSpPr>
            <a:spLocks noGrp="1"/>
          </p:cNvSpPr>
          <p:nvPr>
            <p:ph idx="1"/>
          </p:nvPr>
        </p:nvSpPr>
        <p:spPr>
          <a:xfrm>
            <a:off x="838200" y="4953000"/>
            <a:ext cx="7772400" cy="1905000"/>
          </a:xfrm>
        </p:spPr>
        <p:txBody>
          <a:bodyPr/>
          <a:lstStyle/>
          <a:p>
            <a:pPr algn="ctr">
              <a:buFontTx/>
              <a:buNone/>
            </a:pPr>
            <a:r>
              <a:rPr lang="en-IN" sz="2400" i="1" smtClean="0"/>
              <a:t>One does find in some of the ancient writings of India some descriptions of advanced scientific thinking which seemed anachronistic to the age from which they come." </a:t>
            </a:r>
          </a:p>
          <a:p>
            <a:pPr algn="ctr">
              <a:buFontTx/>
              <a:buNone/>
            </a:pPr>
            <a:r>
              <a:rPr lang="en-IN" sz="2400" i="1" smtClean="0"/>
              <a:t>- </a:t>
            </a:r>
            <a:r>
              <a:rPr lang="en-IN" sz="2400" i="1" smtClean="0">
                <a:solidFill>
                  <a:srgbClr val="FF0000"/>
                </a:solidFill>
              </a:rPr>
              <a:t>Charles Berlitz - Mysteries from Forgotten Worlds.</a:t>
            </a:r>
          </a:p>
        </p:txBody>
      </p:sp>
      <p:pic>
        <p:nvPicPr>
          <p:cNvPr id="2560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1066800"/>
            <a:ext cx="5638800" cy="3859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6" name="AutoShape 18" descr="Mysteries from Forgotten Worlds Paperback, May 17, 1990"/>
          <p:cNvSpPr>
            <a:spLocks noChangeAspect="1" noChangeArrowheads="1"/>
          </p:cNvSpPr>
          <p:nvPr/>
        </p:nvSpPr>
        <p:spPr bwMode="auto">
          <a:xfrm>
            <a:off x="8801100" y="0"/>
            <a:ext cx="9525" cy="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IN"/>
          </a:p>
        </p:txBody>
      </p:sp>
      <p:grpSp>
        <p:nvGrpSpPr>
          <p:cNvPr id="35" name="Group 16"/>
          <p:cNvGrpSpPr>
            <a:grpSpLocks/>
          </p:cNvGrpSpPr>
          <p:nvPr/>
        </p:nvGrpSpPr>
        <p:grpSpPr bwMode="auto">
          <a:xfrm>
            <a:off x="0" y="0"/>
            <a:ext cx="9144000" cy="6858000"/>
            <a:chOff x="0" y="0"/>
            <a:chExt cx="9144000" cy="6858000"/>
          </a:xfrm>
        </p:grpSpPr>
        <p:grpSp>
          <p:nvGrpSpPr>
            <p:cNvPr id="36" name="Group 8"/>
            <p:cNvGrpSpPr>
              <a:grpSpLocks/>
            </p:cNvGrpSpPr>
            <p:nvPr/>
          </p:nvGrpSpPr>
          <p:grpSpPr bwMode="auto">
            <a:xfrm>
              <a:off x="0" y="0"/>
              <a:ext cx="9144000" cy="6858000"/>
              <a:chOff x="0" y="0"/>
              <a:chExt cx="5760" cy="4320"/>
            </a:xfrm>
          </p:grpSpPr>
          <p:grpSp>
            <p:nvGrpSpPr>
              <p:cNvPr id="39" name="Group 38"/>
              <p:cNvGrpSpPr>
                <a:grpSpLocks/>
              </p:cNvGrpSpPr>
              <p:nvPr/>
            </p:nvGrpSpPr>
            <p:grpSpPr bwMode="auto">
              <a:xfrm>
                <a:off x="0" y="0"/>
                <a:ext cx="192" cy="4320"/>
                <a:chOff x="0" y="-48"/>
                <a:chExt cx="144" cy="4368"/>
              </a:xfrm>
            </p:grpSpPr>
            <p:sp>
              <p:nvSpPr>
                <p:cNvPr id="49"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50"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40" name="Group 12"/>
              <p:cNvGrpSpPr>
                <a:grpSpLocks/>
              </p:cNvGrpSpPr>
              <p:nvPr/>
            </p:nvGrpSpPr>
            <p:grpSpPr bwMode="auto">
              <a:xfrm>
                <a:off x="5674" y="24"/>
                <a:ext cx="86" cy="4296"/>
                <a:chOff x="5616" y="-48"/>
                <a:chExt cx="144" cy="4368"/>
              </a:xfrm>
            </p:grpSpPr>
            <p:sp>
              <p:nvSpPr>
                <p:cNvPr id="47"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8"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41" name="Group 40"/>
              <p:cNvGrpSpPr>
                <a:grpSpLocks/>
              </p:cNvGrpSpPr>
              <p:nvPr/>
            </p:nvGrpSpPr>
            <p:grpSpPr bwMode="auto">
              <a:xfrm>
                <a:off x="144" y="0"/>
                <a:ext cx="5616" cy="144"/>
                <a:chOff x="96" y="-48"/>
                <a:chExt cx="5520" cy="144"/>
              </a:xfrm>
            </p:grpSpPr>
            <p:sp>
              <p:nvSpPr>
                <p:cNvPr id="45" name="Rectangle 44"/>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6" name="Rectangle 45"/>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42" name="Group 18"/>
              <p:cNvGrpSpPr>
                <a:grpSpLocks/>
              </p:cNvGrpSpPr>
              <p:nvPr/>
            </p:nvGrpSpPr>
            <p:grpSpPr bwMode="auto">
              <a:xfrm>
                <a:off x="144" y="4234"/>
                <a:ext cx="5616" cy="86"/>
                <a:chOff x="96" y="4176"/>
                <a:chExt cx="5520" cy="144"/>
              </a:xfrm>
            </p:grpSpPr>
            <p:sp>
              <p:nvSpPr>
                <p:cNvPr id="43"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4"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37" name="Rectangle 1945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Rectangle 37"/>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361291767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25603"/>
                                        </p:tgtEl>
                                        <p:attrNameLst>
                                          <p:attrName>style.visibility</p:attrName>
                                        </p:attrNameLst>
                                      </p:cBhvr>
                                      <p:to>
                                        <p:strVal val="visible"/>
                                      </p:to>
                                    </p:set>
                                    <p:animEffect transition="in" filter="dissolve">
                                      <p:cBhvr>
                                        <p:cTn id="7" dur="500"/>
                                        <p:tgtEl>
                                          <p:spTgt spid="2560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9">
                                            <p:txEl>
                                              <p:pRg st="0" end="0"/>
                                            </p:txEl>
                                          </p:spTgt>
                                        </p:tgtEl>
                                        <p:attrNameLst>
                                          <p:attrName>style.visibility</p:attrName>
                                        </p:attrNameLst>
                                      </p:cBhvr>
                                      <p:to>
                                        <p:strVal val="visible"/>
                                      </p:to>
                                    </p:set>
                                    <p:animEffect transition="in" filter="dissolve">
                                      <p:cBhvr>
                                        <p:cTn id="12" dur="500"/>
                                        <p:tgtEl>
                                          <p:spTgt spid="19">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9">
                                            <p:txEl>
                                              <p:pRg st="1" end="1"/>
                                            </p:txEl>
                                          </p:spTgt>
                                        </p:tgtEl>
                                        <p:attrNameLst>
                                          <p:attrName>style.visibility</p:attrName>
                                        </p:attrNameLst>
                                      </p:cBhvr>
                                      <p:to>
                                        <p:strVal val="visible"/>
                                      </p:to>
                                    </p:set>
                                    <p:animEffect transition="in" filter="dissolve">
                                      <p:cBhvr>
                                        <p:cTn id="17" dur="500"/>
                                        <p:tgtEl>
                                          <p:spTgt spid="1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31" name="Picture 20"/>
          <p:cNvPicPr>
            <a:picLocks noChangeAspect="1" noChangeArrowheads="1"/>
          </p:cNvPicPr>
          <p:nvPr/>
        </p:nvPicPr>
        <p:blipFill>
          <a:blip r:embed="rId2">
            <a:lum bright="-54000" contrast="72000"/>
            <a:extLst>
              <a:ext uri="{28A0092B-C50C-407E-A947-70E740481C1C}">
                <a14:useLocalDpi xmlns:a14="http://schemas.microsoft.com/office/drawing/2010/main" val="0"/>
              </a:ext>
            </a:extLst>
          </a:blip>
          <a:srcRect/>
          <a:stretch>
            <a:fillRect/>
          </a:stretch>
        </p:blipFill>
        <p:spPr bwMode="auto">
          <a:xfrm>
            <a:off x="914400" y="1524000"/>
            <a:ext cx="2676525" cy="265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6" name="Picture 21"/>
          <p:cNvPicPr>
            <a:picLocks noChangeAspect="1" noChangeArrowheads="1"/>
          </p:cNvPicPr>
          <p:nvPr/>
        </p:nvPicPr>
        <p:blipFill>
          <a:blip r:embed="rId3">
            <a:lum bright="-32000" contrast="48000"/>
            <a:extLst>
              <a:ext uri="{28A0092B-C50C-407E-A947-70E740481C1C}">
                <a14:useLocalDpi xmlns:a14="http://schemas.microsoft.com/office/drawing/2010/main" val="0"/>
              </a:ext>
            </a:extLst>
          </a:blip>
          <a:srcRect/>
          <a:stretch>
            <a:fillRect/>
          </a:stretch>
        </p:blipFill>
        <p:spPr bwMode="auto">
          <a:xfrm>
            <a:off x="4724400" y="838200"/>
            <a:ext cx="4105275" cy="462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8" name="Rectangle 2"/>
          <p:cNvSpPr>
            <a:spLocks noGrp="1" noChangeArrowheads="1"/>
          </p:cNvSpPr>
          <p:nvPr>
            <p:ph type="title" idx="4294967295"/>
          </p:nvPr>
        </p:nvSpPr>
        <p:spPr>
          <a:xfrm>
            <a:off x="914400" y="304800"/>
            <a:ext cx="7772400" cy="685800"/>
          </a:xfrm>
        </p:spPr>
        <p:txBody>
          <a:bodyPr/>
          <a:lstStyle/>
          <a:p>
            <a:pPr eaLnBrk="1" hangingPunct="1"/>
            <a:r>
              <a:rPr lang="en-US" sz="2800" smtClean="0">
                <a:solidFill>
                  <a:schemeClr val="tx1"/>
                </a:solidFill>
                <a:cs typeface="Arial" panose="020B0604020202020204" pitchFamily="34" charset="0"/>
              </a:rPr>
              <a:t>High Angle Flying Objects</a:t>
            </a:r>
          </a:p>
        </p:txBody>
      </p:sp>
      <p:sp>
        <p:nvSpPr>
          <p:cNvPr id="7" name="TextBox 6"/>
          <p:cNvSpPr txBox="1">
            <a:spLocks noChangeArrowheads="1"/>
          </p:cNvSpPr>
          <p:nvPr/>
        </p:nvSpPr>
        <p:spPr bwMode="auto">
          <a:xfrm>
            <a:off x="5334000" y="5105400"/>
            <a:ext cx="3421063"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a:latin typeface="Arial" panose="020B0604020202020204" pitchFamily="34" charset="0"/>
                <a:cs typeface="Arial" panose="020B0604020202020204" pitchFamily="34" charset="0"/>
              </a:rPr>
              <a:t>Bluff Bodies at supersonic Speeds</a:t>
            </a:r>
          </a:p>
        </p:txBody>
      </p:sp>
      <p:sp>
        <p:nvSpPr>
          <p:cNvPr id="8" name="TextBox 7"/>
          <p:cNvSpPr txBox="1">
            <a:spLocks noChangeArrowheads="1"/>
          </p:cNvSpPr>
          <p:nvPr/>
        </p:nvSpPr>
        <p:spPr bwMode="auto">
          <a:xfrm>
            <a:off x="914400" y="4114800"/>
            <a:ext cx="3048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a:latin typeface="Arial" panose="020B0604020202020204" pitchFamily="34" charset="0"/>
                <a:cs typeface="Arial" panose="020B0604020202020204" pitchFamily="34" charset="0"/>
              </a:rPr>
              <a:t>Sleek Bodies at supersonic Speeds</a:t>
            </a:r>
          </a:p>
        </p:txBody>
      </p:sp>
      <p:sp>
        <p:nvSpPr>
          <p:cNvPr id="20" name="TextBox 19"/>
          <p:cNvSpPr txBox="1">
            <a:spLocks noChangeArrowheads="1"/>
          </p:cNvSpPr>
          <p:nvPr/>
        </p:nvSpPr>
        <p:spPr bwMode="auto">
          <a:xfrm>
            <a:off x="2971800" y="5943600"/>
            <a:ext cx="58547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IN"/>
              <a:t>The second Extreme of Gad Dynamic Actions</a:t>
            </a:r>
          </a:p>
        </p:txBody>
      </p:sp>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68000" y="1565093"/>
            <a:ext cx="6400800" cy="4572000"/>
          </a:xfrm>
          <a:prstGeom prst="rect">
            <a:avLst/>
          </a:prstGeom>
        </p:spPr>
      </p:pic>
      <p:grpSp>
        <p:nvGrpSpPr>
          <p:cNvPr id="37" name="Group 16"/>
          <p:cNvGrpSpPr>
            <a:grpSpLocks/>
          </p:cNvGrpSpPr>
          <p:nvPr/>
        </p:nvGrpSpPr>
        <p:grpSpPr bwMode="auto">
          <a:xfrm>
            <a:off x="0" y="0"/>
            <a:ext cx="9144000" cy="6858000"/>
            <a:chOff x="0" y="0"/>
            <a:chExt cx="9144000" cy="6858000"/>
          </a:xfrm>
        </p:grpSpPr>
        <p:grpSp>
          <p:nvGrpSpPr>
            <p:cNvPr id="38" name="Group 8"/>
            <p:cNvGrpSpPr>
              <a:grpSpLocks/>
            </p:cNvGrpSpPr>
            <p:nvPr/>
          </p:nvGrpSpPr>
          <p:grpSpPr bwMode="auto">
            <a:xfrm>
              <a:off x="0" y="0"/>
              <a:ext cx="9144000" cy="6858000"/>
              <a:chOff x="0" y="0"/>
              <a:chExt cx="5760" cy="4320"/>
            </a:xfrm>
          </p:grpSpPr>
          <p:grpSp>
            <p:nvGrpSpPr>
              <p:cNvPr id="41" name="Group 40"/>
              <p:cNvGrpSpPr>
                <a:grpSpLocks/>
              </p:cNvGrpSpPr>
              <p:nvPr/>
            </p:nvGrpSpPr>
            <p:grpSpPr bwMode="auto">
              <a:xfrm>
                <a:off x="0" y="0"/>
                <a:ext cx="192" cy="4320"/>
                <a:chOff x="0" y="-48"/>
                <a:chExt cx="144" cy="4368"/>
              </a:xfrm>
            </p:grpSpPr>
            <p:sp>
              <p:nvSpPr>
                <p:cNvPr id="51"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52"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42" name="Group 12"/>
              <p:cNvGrpSpPr>
                <a:grpSpLocks/>
              </p:cNvGrpSpPr>
              <p:nvPr/>
            </p:nvGrpSpPr>
            <p:grpSpPr bwMode="auto">
              <a:xfrm>
                <a:off x="5674" y="24"/>
                <a:ext cx="86" cy="4296"/>
                <a:chOff x="5616" y="-48"/>
                <a:chExt cx="144" cy="4368"/>
              </a:xfrm>
            </p:grpSpPr>
            <p:sp>
              <p:nvSpPr>
                <p:cNvPr id="49"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50"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43" name="Group 42"/>
              <p:cNvGrpSpPr>
                <a:grpSpLocks/>
              </p:cNvGrpSpPr>
              <p:nvPr/>
            </p:nvGrpSpPr>
            <p:grpSpPr bwMode="auto">
              <a:xfrm>
                <a:off x="144" y="0"/>
                <a:ext cx="5616" cy="144"/>
                <a:chOff x="96" y="-48"/>
                <a:chExt cx="5520" cy="144"/>
              </a:xfrm>
            </p:grpSpPr>
            <p:sp>
              <p:nvSpPr>
                <p:cNvPr id="47" name="Rectangle 4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8" name="Rectangle 4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44" name="Group 18"/>
              <p:cNvGrpSpPr>
                <a:grpSpLocks/>
              </p:cNvGrpSpPr>
              <p:nvPr/>
            </p:nvGrpSpPr>
            <p:grpSpPr bwMode="auto">
              <a:xfrm>
                <a:off x="144" y="4234"/>
                <a:ext cx="5616" cy="86"/>
                <a:chOff x="96" y="4176"/>
                <a:chExt cx="5520" cy="144"/>
              </a:xfrm>
            </p:grpSpPr>
            <p:sp>
              <p:nvSpPr>
                <p:cNvPr id="45"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6"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39" name="Rectangle 1945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 name="Rectangle 39"/>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422903028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26631"/>
                                        </p:tgtEl>
                                        <p:attrNameLst>
                                          <p:attrName>style.visibility</p:attrName>
                                        </p:attrNameLst>
                                      </p:cBhvr>
                                      <p:to>
                                        <p:strVal val="visible"/>
                                      </p:to>
                                    </p:set>
                                    <p:animEffect transition="in" filter="dissolve">
                                      <p:cBhvr>
                                        <p:cTn id="7" dur="500"/>
                                        <p:tgtEl>
                                          <p:spTgt spid="2663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dissolve">
                                      <p:cBhvr>
                                        <p:cTn id="12" dur="500"/>
                                        <p:tgtEl>
                                          <p:spTgt spid="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26626"/>
                                        </p:tgtEl>
                                        <p:attrNameLst>
                                          <p:attrName>style.visibility</p:attrName>
                                        </p:attrNameLst>
                                      </p:cBhvr>
                                      <p:to>
                                        <p:strVal val="visible"/>
                                      </p:to>
                                    </p:set>
                                    <p:animEffect transition="in" filter="dissolve">
                                      <p:cBhvr>
                                        <p:cTn id="17" dur="500"/>
                                        <p:tgtEl>
                                          <p:spTgt spid="2662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dissolve">
                                      <p:cBhvr>
                                        <p:cTn id="22" dur="500"/>
                                        <p:tgtEl>
                                          <p:spTgt spid="7"/>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dissolve">
                                      <p:cBhvr>
                                        <p:cTn id="27" dur="500"/>
                                        <p:tgtEl>
                                          <p:spTgt spid="20"/>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nodeType="click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circle(in)">
                                      <p:cBhvr>
                                        <p:cTn id="3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2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5011" y="107950"/>
            <a:ext cx="7772400" cy="1143000"/>
          </a:xfrm>
        </p:spPr>
        <p:txBody>
          <a:bodyPr/>
          <a:lstStyle/>
          <a:p>
            <a:r>
              <a:rPr lang="en-IN" sz="2800" dirty="0"/>
              <a:t>Weak </a:t>
            </a:r>
            <a:r>
              <a:rPr lang="en-IN" sz="2800" dirty="0" smtClean="0"/>
              <a:t>Solutions</a:t>
            </a:r>
            <a:endParaRPr lang="en-IN" sz="2800" dirty="0"/>
          </a:p>
        </p:txBody>
      </p:sp>
      <p:sp>
        <p:nvSpPr>
          <p:cNvPr id="3" name="Content Placeholder 2"/>
          <p:cNvSpPr>
            <a:spLocks noGrp="1"/>
          </p:cNvSpPr>
          <p:nvPr>
            <p:ph idx="1"/>
          </p:nvPr>
        </p:nvSpPr>
        <p:spPr>
          <a:xfrm>
            <a:off x="197437" y="1161463"/>
            <a:ext cx="8820950" cy="1639474"/>
          </a:xfrm>
        </p:spPr>
        <p:txBody>
          <a:bodyPr/>
          <a:lstStyle/>
          <a:p>
            <a:r>
              <a:rPr lang="en-IN" sz="2400" dirty="0"/>
              <a:t>When wave breaking occurs (multi-valued solutions</a:t>
            </a:r>
            <a:r>
              <a:rPr lang="en-IN" sz="2400" dirty="0" smtClean="0"/>
              <a:t>), the assumptions made for derivation of FO-PDE are not valid.</a:t>
            </a:r>
          </a:p>
          <a:p>
            <a:r>
              <a:rPr lang="en-IN" sz="2400" dirty="0" smtClean="0"/>
              <a:t> Consider </a:t>
            </a:r>
            <a:r>
              <a:rPr lang="en-IN" sz="2400" dirty="0"/>
              <a:t>again the nonlinear wave equation,</a:t>
            </a:r>
          </a:p>
        </p:txBody>
      </p:sp>
      <p:graphicFrame>
        <p:nvGraphicFramePr>
          <p:cNvPr id="19" name="Content Placeholder 3"/>
          <p:cNvGraphicFramePr>
            <a:graphicFrameLocks noChangeAspect="1"/>
          </p:cNvGraphicFramePr>
          <p:nvPr>
            <p:extLst/>
          </p:nvPr>
        </p:nvGraphicFramePr>
        <p:xfrm>
          <a:off x="6095937" y="1961407"/>
          <a:ext cx="2524125" cy="860425"/>
        </p:xfrm>
        <a:graphic>
          <a:graphicData uri="http://schemas.openxmlformats.org/presentationml/2006/ole">
            <mc:AlternateContent xmlns:mc="http://schemas.openxmlformats.org/markup-compatibility/2006">
              <mc:Choice xmlns:v="urn:schemas-microsoft-com:vml" Requires="v">
                <p:oleObj spid="_x0000_s403626" name="Equation" r:id="rId3" imgW="1155600" imgH="393480" progId="Equation.3">
                  <p:embed/>
                </p:oleObj>
              </mc:Choice>
              <mc:Fallback>
                <p:oleObj name="Equation" r:id="rId3" imgW="1155600" imgH="393480" progId="Equation.3">
                  <p:embed/>
                  <p:pic>
                    <p:nvPicPr>
                      <p:cNvPr id="0" name=""/>
                      <p:cNvPicPr/>
                      <p:nvPr/>
                    </p:nvPicPr>
                    <p:blipFill>
                      <a:blip r:embed="rId4"/>
                      <a:stretch>
                        <a:fillRect/>
                      </a:stretch>
                    </p:blipFill>
                    <p:spPr>
                      <a:xfrm>
                        <a:off x="6095937" y="1961407"/>
                        <a:ext cx="2524125" cy="860425"/>
                      </a:xfrm>
                      <a:prstGeom prst="rect">
                        <a:avLst/>
                      </a:prstGeom>
                    </p:spPr>
                  </p:pic>
                </p:oleObj>
              </mc:Fallback>
            </mc:AlternateContent>
          </a:graphicData>
        </a:graphic>
      </p:graphicFrame>
      <p:sp>
        <p:nvSpPr>
          <p:cNvPr id="20" name="Rectangle 19"/>
          <p:cNvSpPr/>
          <p:nvPr/>
        </p:nvSpPr>
        <p:spPr>
          <a:xfrm>
            <a:off x="274577" y="3027789"/>
            <a:ext cx="8538206" cy="830997"/>
          </a:xfrm>
          <a:prstGeom prst="rect">
            <a:avLst/>
          </a:prstGeom>
        </p:spPr>
        <p:txBody>
          <a:bodyPr wrap="square">
            <a:spAutoFit/>
          </a:bodyPr>
          <a:lstStyle/>
          <a:p>
            <a:r>
              <a:rPr lang="en-IN" dirty="0" smtClean="0">
                <a:latin typeface="+mn-lt"/>
              </a:rPr>
              <a:t>Substitute </a:t>
            </a:r>
            <a:r>
              <a:rPr lang="en-IN" i="1" dirty="0">
                <a:latin typeface="+mn-lt"/>
              </a:rPr>
              <a:t>w(x; t) = u(x; t) + c</a:t>
            </a:r>
            <a:r>
              <a:rPr lang="en-IN" dirty="0">
                <a:latin typeface="+mn-lt"/>
              </a:rPr>
              <a:t>; hence the PDE becomes the </a:t>
            </a:r>
            <a:r>
              <a:rPr lang="en-IN" dirty="0" err="1">
                <a:latin typeface="+mn-lt"/>
              </a:rPr>
              <a:t>inviscid</a:t>
            </a:r>
            <a:r>
              <a:rPr lang="en-IN" dirty="0">
                <a:latin typeface="+mn-lt"/>
              </a:rPr>
              <a:t> Burger's equation</a:t>
            </a:r>
          </a:p>
        </p:txBody>
      </p:sp>
      <p:graphicFrame>
        <p:nvGraphicFramePr>
          <p:cNvPr id="21" name="Content Placeholder 3"/>
          <p:cNvGraphicFramePr>
            <a:graphicFrameLocks noChangeAspect="1"/>
          </p:cNvGraphicFramePr>
          <p:nvPr>
            <p:extLst/>
          </p:nvPr>
        </p:nvGraphicFramePr>
        <p:xfrm>
          <a:off x="4681211" y="3583907"/>
          <a:ext cx="2025650" cy="860425"/>
        </p:xfrm>
        <a:graphic>
          <a:graphicData uri="http://schemas.openxmlformats.org/presentationml/2006/ole">
            <mc:AlternateContent xmlns:mc="http://schemas.openxmlformats.org/markup-compatibility/2006">
              <mc:Choice xmlns:v="urn:schemas-microsoft-com:vml" Requires="v">
                <p:oleObj spid="_x0000_s403627" name="Equation" r:id="rId5" imgW="927000" imgH="393480" progId="Equation.3">
                  <p:embed/>
                </p:oleObj>
              </mc:Choice>
              <mc:Fallback>
                <p:oleObj name="Equation" r:id="rId5" imgW="927000" imgH="393480" progId="Equation.3">
                  <p:embed/>
                  <p:pic>
                    <p:nvPicPr>
                      <p:cNvPr id="0" name=""/>
                      <p:cNvPicPr/>
                      <p:nvPr/>
                    </p:nvPicPr>
                    <p:blipFill>
                      <a:blip r:embed="rId6"/>
                      <a:stretch>
                        <a:fillRect/>
                      </a:stretch>
                    </p:blipFill>
                    <p:spPr>
                      <a:xfrm>
                        <a:off x="4681211" y="3583907"/>
                        <a:ext cx="2025650" cy="860425"/>
                      </a:xfrm>
                      <a:prstGeom prst="rect">
                        <a:avLst/>
                      </a:prstGeom>
                    </p:spPr>
                  </p:pic>
                </p:oleObj>
              </mc:Fallback>
            </mc:AlternateContent>
          </a:graphicData>
        </a:graphic>
      </p:graphicFrame>
      <p:sp>
        <p:nvSpPr>
          <p:cNvPr id="22" name="Rectangle 21"/>
          <p:cNvSpPr/>
          <p:nvPr/>
        </p:nvSpPr>
        <p:spPr>
          <a:xfrm>
            <a:off x="331217" y="4538785"/>
            <a:ext cx="7053028" cy="461665"/>
          </a:xfrm>
          <a:prstGeom prst="rect">
            <a:avLst/>
          </a:prstGeom>
        </p:spPr>
        <p:txBody>
          <a:bodyPr wrap="square">
            <a:spAutoFit/>
          </a:bodyPr>
          <a:lstStyle/>
          <a:p>
            <a:r>
              <a:rPr lang="en-IN" dirty="0">
                <a:latin typeface="+mn-lt"/>
              </a:rPr>
              <a:t>or equivalently in a conservative form</a:t>
            </a:r>
          </a:p>
        </p:txBody>
      </p:sp>
      <p:graphicFrame>
        <p:nvGraphicFramePr>
          <p:cNvPr id="23" name="Content Placeholder 3"/>
          <p:cNvGraphicFramePr>
            <a:graphicFrameLocks noChangeAspect="1"/>
          </p:cNvGraphicFramePr>
          <p:nvPr>
            <p:extLst/>
          </p:nvPr>
        </p:nvGraphicFramePr>
        <p:xfrm>
          <a:off x="5725467" y="4538785"/>
          <a:ext cx="2470150" cy="1054100"/>
        </p:xfrm>
        <a:graphic>
          <a:graphicData uri="http://schemas.openxmlformats.org/presentationml/2006/ole">
            <mc:AlternateContent xmlns:mc="http://schemas.openxmlformats.org/markup-compatibility/2006">
              <mc:Choice xmlns:v="urn:schemas-microsoft-com:vml" Requires="v">
                <p:oleObj spid="_x0000_s403628" name="Equation" r:id="rId7" imgW="1130040" imgH="482400" progId="Equation.3">
                  <p:embed/>
                </p:oleObj>
              </mc:Choice>
              <mc:Fallback>
                <p:oleObj name="Equation" r:id="rId7" imgW="1130040" imgH="482400" progId="Equation.3">
                  <p:embed/>
                  <p:pic>
                    <p:nvPicPr>
                      <p:cNvPr id="0" name=""/>
                      <p:cNvPicPr/>
                      <p:nvPr/>
                    </p:nvPicPr>
                    <p:blipFill>
                      <a:blip r:embed="rId8"/>
                      <a:stretch>
                        <a:fillRect/>
                      </a:stretch>
                    </p:blipFill>
                    <p:spPr>
                      <a:xfrm>
                        <a:off x="5725467" y="4538785"/>
                        <a:ext cx="2470150" cy="1054100"/>
                      </a:xfrm>
                      <a:prstGeom prst="rect">
                        <a:avLst/>
                      </a:prstGeom>
                    </p:spPr>
                  </p:pic>
                </p:oleObj>
              </mc:Fallback>
            </mc:AlternateContent>
          </a:graphicData>
        </a:graphic>
      </p:graphicFrame>
      <p:graphicFrame>
        <p:nvGraphicFramePr>
          <p:cNvPr id="24" name="Content Placeholder 3"/>
          <p:cNvGraphicFramePr>
            <a:graphicFrameLocks noChangeAspect="1"/>
          </p:cNvGraphicFramePr>
          <p:nvPr>
            <p:extLst>
              <p:ext uri="{D42A27DB-BD31-4B8C-83A1-F6EECF244321}">
                <p14:modId xmlns:p14="http://schemas.microsoft.com/office/powerpoint/2010/main" val="262313957"/>
              </p:ext>
            </p:extLst>
          </p:nvPr>
        </p:nvGraphicFramePr>
        <p:xfrm>
          <a:off x="632259" y="5553653"/>
          <a:ext cx="3330575" cy="1082675"/>
        </p:xfrm>
        <a:graphic>
          <a:graphicData uri="http://schemas.openxmlformats.org/presentationml/2006/ole">
            <mc:AlternateContent xmlns:mc="http://schemas.openxmlformats.org/markup-compatibility/2006">
              <mc:Choice xmlns:v="urn:schemas-microsoft-com:vml" Requires="v">
                <p:oleObj spid="_x0000_s403629" name="Equation" r:id="rId9" imgW="1523880" imgH="495000" progId="Equation.3">
                  <p:embed/>
                </p:oleObj>
              </mc:Choice>
              <mc:Fallback>
                <p:oleObj name="Equation" r:id="rId9" imgW="1523880" imgH="495000" progId="Equation.3">
                  <p:embed/>
                  <p:pic>
                    <p:nvPicPr>
                      <p:cNvPr id="0" name=""/>
                      <p:cNvPicPr/>
                      <p:nvPr/>
                    </p:nvPicPr>
                    <p:blipFill>
                      <a:blip r:embed="rId10"/>
                      <a:stretch>
                        <a:fillRect/>
                      </a:stretch>
                    </p:blipFill>
                    <p:spPr>
                      <a:xfrm>
                        <a:off x="632259" y="5553653"/>
                        <a:ext cx="3330575" cy="1082675"/>
                      </a:xfrm>
                      <a:prstGeom prst="rect">
                        <a:avLst/>
                      </a:prstGeom>
                    </p:spPr>
                  </p:pic>
                </p:oleObj>
              </mc:Fallback>
            </mc:AlternateContent>
          </a:graphicData>
        </a:graphic>
      </p:graphicFrame>
      <p:grpSp>
        <p:nvGrpSpPr>
          <p:cNvPr id="25" name="Group 16"/>
          <p:cNvGrpSpPr>
            <a:grpSpLocks/>
          </p:cNvGrpSpPr>
          <p:nvPr/>
        </p:nvGrpSpPr>
        <p:grpSpPr bwMode="auto">
          <a:xfrm>
            <a:off x="0" y="0"/>
            <a:ext cx="9144000" cy="6858000"/>
            <a:chOff x="0" y="0"/>
            <a:chExt cx="9144000" cy="6858000"/>
          </a:xfrm>
        </p:grpSpPr>
        <p:grpSp>
          <p:nvGrpSpPr>
            <p:cNvPr id="26" name="Group 8"/>
            <p:cNvGrpSpPr>
              <a:grpSpLocks/>
            </p:cNvGrpSpPr>
            <p:nvPr/>
          </p:nvGrpSpPr>
          <p:grpSpPr bwMode="auto">
            <a:xfrm>
              <a:off x="0" y="0"/>
              <a:ext cx="9144000" cy="6858000"/>
              <a:chOff x="0" y="0"/>
              <a:chExt cx="5760" cy="4320"/>
            </a:xfrm>
          </p:grpSpPr>
          <p:grpSp>
            <p:nvGrpSpPr>
              <p:cNvPr id="29" name="Group 28"/>
              <p:cNvGrpSpPr>
                <a:grpSpLocks/>
              </p:cNvGrpSpPr>
              <p:nvPr/>
            </p:nvGrpSpPr>
            <p:grpSpPr bwMode="auto">
              <a:xfrm>
                <a:off x="0" y="0"/>
                <a:ext cx="192" cy="4320"/>
                <a:chOff x="0" y="-48"/>
                <a:chExt cx="144" cy="4368"/>
              </a:xfrm>
            </p:grpSpPr>
            <p:sp>
              <p:nvSpPr>
                <p:cNvPr id="39"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0"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0" name="Group 12"/>
              <p:cNvGrpSpPr>
                <a:grpSpLocks/>
              </p:cNvGrpSpPr>
              <p:nvPr/>
            </p:nvGrpSpPr>
            <p:grpSpPr bwMode="auto">
              <a:xfrm>
                <a:off x="5674" y="24"/>
                <a:ext cx="86" cy="4296"/>
                <a:chOff x="5616" y="-48"/>
                <a:chExt cx="144" cy="4368"/>
              </a:xfrm>
            </p:grpSpPr>
            <p:sp>
              <p:nvSpPr>
                <p:cNvPr id="37"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8"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1" name="Group 30"/>
              <p:cNvGrpSpPr>
                <a:grpSpLocks/>
              </p:cNvGrpSpPr>
              <p:nvPr/>
            </p:nvGrpSpPr>
            <p:grpSpPr bwMode="auto">
              <a:xfrm>
                <a:off x="144" y="0"/>
                <a:ext cx="5616" cy="144"/>
                <a:chOff x="96" y="-48"/>
                <a:chExt cx="5520" cy="144"/>
              </a:xfrm>
            </p:grpSpPr>
            <p:sp>
              <p:nvSpPr>
                <p:cNvPr id="35" name="Rectangle 34"/>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6" name="Rectangle 35"/>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2" name="Group 18"/>
              <p:cNvGrpSpPr>
                <a:grpSpLocks/>
              </p:cNvGrpSpPr>
              <p:nvPr/>
            </p:nvGrpSpPr>
            <p:grpSpPr bwMode="auto">
              <a:xfrm>
                <a:off x="144" y="4234"/>
                <a:ext cx="5616" cy="86"/>
                <a:chOff x="96" y="4176"/>
                <a:chExt cx="5520" cy="144"/>
              </a:xfrm>
            </p:grpSpPr>
            <p:sp>
              <p:nvSpPr>
                <p:cNvPr id="33"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4"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27" name="Rectangle 1945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Rectangle 27"/>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
        <p:nvSpPr>
          <p:cNvPr id="4" name="Rectangle 3"/>
          <p:cNvSpPr/>
          <p:nvPr/>
        </p:nvSpPr>
        <p:spPr>
          <a:xfrm>
            <a:off x="4290293" y="5803317"/>
            <a:ext cx="4572000" cy="830997"/>
          </a:xfrm>
          <a:prstGeom prst="rect">
            <a:avLst/>
          </a:prstGeom>
        </p:spPr>
        <p:txBody>
          <a:bodyPr>
            <a:spAutoFit/>
          </a:bodyPr>
          <a:lstStyle/>
          <a:p>
            <a:pPr algn="ctr"/>
            <a:r>
              <a:rPr lang="en-IN" dirty="0" smtClean="0">
                <a:latin typeface="+mn-lt"/>
              </a:rPr>
              <a:t>This is called as a </a:t>
            </a:r>
            <a:r>
              <a:rPr lang="en-IN" dirty="0">
                <a:latin typeface="+mn-lt"/>
              </a:rPr>
              <a:t>weak solution of this problem</a:t>
            </a:r>
          </a:p>
        </p:txBody>
      </p:sp>
    </p:spTree>
    <p:extLst>
      <p:ext uri="{BB962C8B-B14F-4D97-AF65-F5344CB8AC3E}">
        <p14:creationId xmlns:p14="http://schemas.microsoft.com/office/powerpoint/2010/main" val="2360865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circle(in)">
                                      <p:cBhvr>
                                        <p:cTn id="17" dur="500"/>
                                        <p:tgtEl>
                                          <p:spTgt spid="19"/>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dissolve">
                                      <p:cBhvr>
                                        <p:cTn id="22" dur="500"/>
                                        <p:tgtEl>
                                          <p:spTgt spid="20"/>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circle(in)">
                                      <p:cBhvr>
                                        <p:cTn id="27" dur="500"/>
                                        <p:tgtEl>
                                          <p:spTgt spid="21"/>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dissolve">
                                      <p:cBhvr>
                                        <p:cTn id="32" dur="500"/>
                                        <p:tgtEl>
                                          <p:spTgt spid="22"/>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nodeType="click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circle(in)">
                                      <p:cBhvr>
                                        <p:cTn id="37" dur="500"/>
                                        <p:tgtEl>
                                          <p:spTgt spid="23"/>
                                        </p:tgtEl>
                                      </p:cBhvr>
                                    </p:animEffect>
                                  </p:childTnLst>
                                </p:cTn>
                              </p:par>
                            </p:childTnLst>
                          </p:cTn>
                        </p:par>
                      </p:childTnLst>
                    </p:cTn>
                  </p:par>
                  <p:par>
                    <p:cTn id="38" fill="hold">
                      <p:stCondLst>
                        <p:cond delay="indefinite"/>
                      </p:stCondLst>
                      <p:childTnLst>
                        <p:par>
                          <p:cTn id="39" fill="hold">
                            <p:stCondLst>
                              <p:cond delay="0"/>
                            </p:stCondLst>
                            <p:childTnLst>
                              <p:par>
                                <p:cTn id="40" presetID="6" presetClass="entr" presetSubtype="16" fill="hold" nodeType="click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circle(in)">
                                      <p:cBhvr>
                                        <p:cTn id="42" dur="500"/>
                                        <p:tgtEl>
                                          <p:spTgt spid="24"/>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4"/>
                                        </p:tgtEl>
                                        <p:attrNameLst>
                                          <p:attrName>style.visibility</p:attrName>
                                        </p:attrNameLst>
                                      </p:cBhvr>
                                      <p:to>
                                        <p:strVal val="visible"/>
                                      </p:to>
                                    </p:set>
                                    <p:animEffect transition="in" filter="wipe(down)">
                                      <p:cBhvr>
                                        <p:cTn id="4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0" grpId="0"/>
      <p:bldP spid="22" grpId="0"/>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146050" y="196056"/>
            <a:ext cx="7772400" cy="762000"/>
          </a:xfrm>
        </p:spPr>
        <p:txBody>
          <a:bodyPr/>
          <a:lstStyle/>
          <a:p>
            <a:r>
              <a:rPr lang="en-US" sz="2800" dirty="0" err="1" smtClean="0"/>
              <a:t>Prandtl</a:t>
            </a:r>
            <a:r>
              <a:rPr lang="en-US" sz="2800" dirty="0" smtClean="0"/>
              <a:t> Theory</a:t>
            </a:r>
          </a:p>
        </p:txBody>
      </p:sp>
      <p:sp>
        <p:nvSpPr>
          <p:cNvPr id="3" name="Content Placeholder 2"/>
          <p:cNvSpPr>
            <a:spLocks noGrp="1"/>
          </p:cNvSpPr>
          <p:nvPr>
            <p:ph idx="1"/>
          </p:nvPr>
        </p:nvSpPr>
        <p:spPr>
          <a:xfrm>
            <a:off x="228599" y="1515008"/>
            <a:ext cx="6083787" cy="4533900"/>
          </a:xfrm>
        </p:spPr>
        <p:txBody>
          <a:bodyPr/>
          <a:lstStyle/>
          <a:p>
            <a:r>
              <a:rPr lang="en-US" sz="2400" dirty="0" smtClean="0"/>
              <a:t>The first theories about supersonic shock waves and flow came from </a:t>
            </a:r>
            <a:r>
              <a:rPr lang="en-US" sz="2400" dirty="0" err="1" smtClean="0"/>
              <a:t>Prandtl</a:t>
            </a:r>
            <a:r>
              <a:rPr lang="en-US" sz="2400" dirty="0" smtClean="0"/>
              <a:t> and Theodore Meyer, one of his students, in 1908. </a:t>
            </a:r>
          </a:p>
          <a:p>
            <a:r>
              <a:rPr lang="en-US" sz="2400" dirty="0" smtClean="0"/>
              <a:t>Four decades before the first supersonic aircraft.</a:t>
            </a:r>
          </a:p>
          <a:p>
            <a:r>
              <a:rPr lang="en-US" sz="2400" dirty="0" smtClean="0"/>
              <a:t>He didn’t continue working on this theory till the 1920s. </a:t>
            </a:r>
          </a:p>
          <a:p>
            <a:r>
              <a:rPr lang="en-US" sz="2400" dirty="0" smtClean="0"/>
              <a:t>Adolf </a:t>
            </a:r>
            <a:r>
              <a:rPr lang="en-US" sz="2400" dirty="0" err="1" smtClean="0"/>
              <a:t>Buseman</a:t>
            </a:r>
            <a:r>
              <a:rPr lang="en-US" sz="2400" dirty="0" smtClean="0"/>
              <a:t> worked with </a:t>
            </a:r>
            <a:r>
              <a:rPr lang="en-US" sz="2400" dirty="0" err="1" smtClean="0"/>
              <a:t>Prandtl</a:t>
            </a:r>
            <a:r>
              <a:rPr lang="en-US" sz="2400" dirty="0" smtClean="0"/>
              <a:t> to developed a method for designing a supersonic nozzle in 1929.</a:t>
            </a:r>
          </a:p>
        </p:txBody>
      </p:sp>
      <p:pic>
        <p:nvPicPr>
          <p:cNvPr id="22532" name="Picture 2" descr="Ludwig Prandt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46825" y="1731062"/>
            <a:ext cx="2023873" cy="285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3" name="Rectangle 4"/>
          <p:cNvSpPr>
            <a:spLocks noChangeArrowheads="1"/>
          </p:cNvSpPr>
          <p:nvPr/>
        </p:nvSpPr>
        <p:spPr bwMode="auto">
          <a:xfrm>
            <a:off x="6229540" y="4522970"/>
            <a:ext cx="21755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b="1" i="1" dirty="0"/>
              <a:t>Ludwig </a:t>
            </a:r>
            <a:r>
              <a:rPr lang="en-US" b="1" i="1" dirty="0" err="1"/>
              <a:t>Prandtl</a:t>
            </a:r>
            <a:endParaRPr lang="en-US" b="1" i="1" dirty="0"/>
          </a:p>
        </p:txBody>
      </p:sp>
      <p:grpSp>
        <p:nvGrpSpPr>
          <p:cNvPr id="19" name="Group 16"/>
          <p:cNvGrpSpPr>
            <a:grpSpLocks/>
          </p:cNvGrpSpPr>
          <p:nvPr/>
        </p:nvGrpSpPr>
        <p:grpSpPr bwMode="auto">
          <a:xfrm>
            <a:off x="0" y="0"/>
            <a:ext cx="9144000" cy="6858000"/>
            <a:chOff x="0" y="0"/>
            <a:chExt cx="9144000" cy="6858000"/>
          </a:xfrm>
        </p:grpSpPr>
        <p:grpSp>
          <p:nvGrpSpPr>
            <p:cNvPr id="20" name="Group 8"/>
            <p:cNvGrpSpPr>
              <a:grpSpLocks/>
            </p:cNvGrpSpPr>
            <p:nvPr/>
          </p:nvGrpSpPr>
          <p:grpSpPr bwMode="auto">
            <a:xfrm>
              <a:off x="0" y="0"/>
              <a:ext cx="9144000" cy="6858000"/>
              <a:chOff x="0" y="0"/>
              <a:chExt cx="5760" cy="4320"/>
            </a:xfrm>
          </p:grpSpPr>
          <p:grpSp>
            <p:nvGrpSpPr>
              <p:cNvPr id="23" name="Group 22"/>
              <p:cNvGrpSpPr>
                <a:grpSpLocks/>
              </p:cNvGrpSpPr>
              <p:nvPr/>
            </p:nvGrpSpPr>
            <p:grpSpPr bwMode="auto">
              <a:xfrm>
                <a:off x="0" y="0"/>
                <a:ext cx="192" cy="4320"/>
                <a:chOff x="0" y="-48"/>
                <a:chExt cx="144" cy="4368"/>
              </a:xfrm>
            </p:grpSpPr>
            <p:sp>
              <p:nvSpPr>
                <p:cNvPr id="33"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4"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4" name="Group 12"/>
              <p:cNvGrpSpPr>
                <a:grpSpLocks/>
              </p:cNvGrpSpPr>
              <p:nvPr/>
            </p:nvGrpSpPr>
            <p:grpSpPr bwMode="auto">
              <a:xfrm>
                <a:off x="5674" y="24"/>
                <a:ext cx="86" cy="4296"/>
                <a:chOff x="5616" y="-48"/>
                <a:chExt cx="144" cy="4368"/>
              </a:xfrm>
            </p:grpSpPr>
            <p:sp>
              <p:nvSpPr>
                <p:cNvPr id="31"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2"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5" name="Group 24"/>
              <p:cNvGrpSpPr>
                <a:grpSpLocks/>
              </p:cNvGrpSpPr>
              <p:nvPr/>
            </p:nvGrpSpPr>
            <p:grpSpPr bwMode="auto">
              <a:xfrm>
                <a:off x="144" y="0"/>
                <a:ext cx="5616" cy="144"/>
                <a:chOff x="96" y="-48"/>
                <a:chExt cx="5520" cy="144"/>
              </a:xfrm>
            </p:grpSpPr>
            <p:sp>
              <p:nvSpPr>
                <p:cNvPr id="29" name="Rectangle 28"/>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0" name="Rectangle 29"/>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6" name="Group 18"/>
              <p:cNvGrpSpPr>
                <a:grpSpLocks/>
              </p:cNvGrpSpPr>
              <p:nvPr/>
            </p:nvGrpSpPr>
            <p:grpSpPr bwMode="auto">
              <a:xfrm>
                <a:off x="144" y="4234"/>
                <a:ext cx="5616" cy="86"/>
                <a:chOff x="96" y="4176"/>
                <a:chExt cx="5520" cy="144"/>
              </a:xfrm>
            </p:grpSpPr>
            <p:sp>
              <p:nvSpPr>
                <p:cNvPr id="27"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8"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21" name="Rectangle 1945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tangle 21"/>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278444490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2" name="Rectangle 2"/>
          <p:cNvSpPr>
            <a:spLocks noGrp="1" noChangeArrowheads="1"/>
          </p:cNvSpPr>
          <p:nvPr>
            <p:ph type="title"/>
          </p:nvPr>
        </p:nvSpPr>
        <p:spPr>
          <a:xfrm>
            <a:off x="304137" y="14287"/>
            <a:ext cx="7087263" cy="1066800"/>
          </a:xfrm>
        </p:spPr>
        <p:txBody>
          <a:bodyPr/>
          <a:lstStyle/>
          <a:p>
            <a:r>
              <a:rPr lang="en-US" sz="2800" dirty="0" err="1" smtClean="0">
                <a:solidFill>
                  <a:schemeClr val="tx1"/>
                </a:solidFill>
                <a:cs typeface="Arial" panose="020B0604020202020204" pitchFamily="34" charset="0"/>
              </a:rPr>
              <a:t>Prandtl</a:t>
            </a:r>
            <a:r>
              <a:rPr lang="en-US" sz="2800" dirty="0" smtClean="0">
                <a:solidFill>
                  <a:schemeClr val="tx1"/>
                </a:solidFill>
                <a:cs typeface="Arial" panose="020B0604020202020204" pitchFamily="34" charset="0"/>
              </a:rPr>
              <a:t> – Meyer Analysis of A Shock</a:t>
            </a:r>
            <a:endParaRPr lang="en-US" sz="2800" dirty="0" smtClean="0">
              <a:solidFill>
                <a:schemeClr val="tx1"/>
              </a:solidFill>
            </a:endParaRPr>
          </a:p>
        </p:txBody>
      </p:sp>
      <p:sp>
        <p:nvSpPr>
          <p:cNvPr id="644099" name="Rectangle 3"/>
          <p:cNvSpPr>
            <a:spLocks noGrp="1" noChangeArrowheads="1"/>
          </p:cNvSpPr>
          <p:nvPr>
            <p:ph type="body" idx="1"/>
          </p:nvPr>
        </p:nvSpPr>
        <p:spPr>
          <a:xfrm>
            <a:off x="0" y="1295400"/>
            <a:ext cx="4038600" cy="1219200"/>
          </a:xfrm>
        </p:spPr>
        <p:txBody>
          <a:bodyPr/>
          <a:lstStyle/>
          <a:p>
            <a:r>
              <a:rPr lang="en-US" sz="2400" smtClean="0"/>
              <a:t>A control volume for this analysis is shown, and the gas flows from left to right. </a:t>
            </a:r>
          </a:p>
          <a:p>
            <a:endParaRPr lang="en-US" sz="2400" smtClean="0"/>
          </a:p>
        </p:txBody>
      </p:sp>
      <p:pic>
        <p:nvPicPr>
          <p:cNvPr id="64410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0" y="990600"/>
            <a:ext cx="5046663" cy="2773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4101" name="Rectangle 5"/>
          <p:cNvSpPr>
            <a:spLocks noChangeArrowheads="1"/>
          </p:cNvSpPr>
          <p:nvPr/>
        </p:nvSpPr>
        <p:spPr bwMode="auto">
          <a:xfrm>
            <a:off x="381000" y="3733800"/>
            <a:ext cx="8610600" cy="2603500"/>
          </a:xfrm>
          <a:prstGeom prst="rect">
            <a:avLst/>
          </a:prstGeom>
          <a:noFill/>
          <a:ln w="9525">
            <a:noFill/>
            <a:miter lim="800000"/>
            <a:headEnd/>
            <a:tailEnd/>
          </a:ln>
          <a:effectLst/>
        </p:spPr>
        <p:txBody>
          <a:bodyPr>
            <a:spAutoFit/>
          </a:bodyPr>
          <a:lstStyle/>
          <a:p>
            <a:pPr>
              <a:spcBef>
                <a:spcPct val="20000"/>
              </a:spcBef>
              <a:buFontTx/>
              <a:buChar char="•"/>
              <a:defRPr/>
            </a:pPr>
            <a:r>
              <a:rPr lang="en-US" dirty="0">
                <a:latin typeface="+mn-lt"/>
              </a:rPr>
              <a:t>The control volume is having a very narrow width.</a:t>
            </a:r>
          </a:p>
          <a:p>
            <a:pPr>
              <a:spcBef>
                <a:spcPct val="20000"/>
              </a:spcBef>
              <a:buFontTx/>
              <a:buChar char="•"/>
              <a:defRPr/>
            </a:pPr>
            <a:r>
              <a:rPr lang="en-US" dirty="0">
                <a:latin typeface="+mn-lt"/>
              </a:rPr>
              <a:t>No chemical reactions.</a:t>
            </a:r>
          </a:p>
          <a:p>
            <a:pPr>
              <a:spcBef>
                <a:spcPct val="20000"/>
              </a:spcBef>
              <a:buFontTx/>
              <a:buChar char="•"/>
              <a:defRPr/>
            </a:pPr>
            <a:r>
              <a:rPr lang="en-US" dirty="0">
                <a:latin typeface="+mn-lt"/>
              </a:rPr>
              <a:t>There is no friction or heat loss across this CV.</a:t>
            </a:r>
          </a:p>
          <a:p>
            <a:pPr>
              <a:spcBef>
                <a:spcPct val="20000"/>
              </a:spcBef>
              <a:buFontTx/>
              <a:buChar char="•"/>
              <a:defRPr/>
            </a:pPr>
            <a:r>
              <a:rPr lang="en-US" dirty="0">
                <a:latin typeface="+mn-lt"/>
              </a:rPr>
              <a:t> No work transfer is possible as this is so narrow. </a:t>
            </a:r>
          </a:p>
          <a:p>
            <a:pPr>
              <a:spcBef>
                <a:spcPct val="20000"/>
              </a:spcBef>
              <a:buFontTx/>
              <a:buChar char="•"/>
              <a:defRPr/>
            </a:pPr>
            <a:r>
              <a:rPr lang="en-US" dirty="0">
                <a:latin typeface="+mn-lt"/>
              </a:rPr>
              <a:t>The increase of the entropy is fundamental to any thing that happens in this world.</a:t>
            </a:r>
          </a:p>
        </p:txBody>
      </p:sp>
      <p:sp>
        <p:nvSpPr>
          <p:cNvPr id="2056" name="Rectangle 5"/>
          <p:cNvSpPr>
            <a:spLocks noChangeArrowheads="1"/>
          </p:cNvSpPr>
          <p:nvPr/>
        </p:nvSpPr>
        <p:spPr bwMode="auto">
          <a:xfrm>
            <a:off x="5410200" y="1600200"/>
            <a:ext cx="533400" cy="1371600"/>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7" name="Rectangle 6"/>
          <p:cNvSpPr>
            <a:spLocks noChangeArrowheads="1"/>
          </p:cNvSpPr>
          <p:nvPr/>
        </p:nvSpPr>
        <p:spPr bwMode="auto">
          <a:xfrm>
            <a:off x="6019800" y="1524000"/>
            <a:ext cx="685800" cy="1524000"/>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2058" name="Rectangle 7"/>
          <p:cNvSpPr>
            <a:spLocks noChangeArrowheads="1"/>
          </p:cNvSpPr>
          <p:nvPr/>
        </p:nvSpPr>
        <p:spPr bwMode="auto">
          <a:xfrm>
            <a:off x="6934200" y="1524000"/>
            <a:ext cx="533400" cy="1371600"/>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9" name="Rectangle 8"/>
          <p:cNvSpPr>
            <a:spLocks noChangeArrowheads="1"/>
          </p:cNvSpPr>
          <p:nvPr/>
        </p:nvSpPr>
        <p:spPr bwMode="auto">
          <a:xfrm>
            <a:off x="6477000" y="3352800"/>
            <a:ext cx="914400" cy="381000"/>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23" name="Rectangle 22"/>
          <p:cNvSpPr>
            <a:spLocks noChangeArrowheads="1"/>
          </p:cNvSpPr>
          <p:nvPr/>
        </p:nvSpPr>
        <p:spPr bwMode="auto">
          <a:xfrm>
            <a:off x="6248400" y="1524000"/>
            <a:ext cx="381000" cy="1524000"/>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grpSp>
        <p:nvGrpSpPr>
          <p:cNvPr id="26" name="Group 16"/>
          <p:cNvGrpSpPr>
            <a:grpSpLocks/>
          </p:cNvGrpSpPr>
          <p:nvPr/>
        </p:nvGrpSpPr>
        <p:grpSpPr bwMode="auto">
          <a:xfrm>
            <a:off x="0" y="0"/>
            <a:ext cx="9144000" cy="6858000"/>
            <a:chOff x="0" y="0"/>
            <a:chExt cx="9144000" cy="6858000"/>
          </a:xfrm>
        </p:grpSpPr>
        <p:grpSp>
          <p:nvGrpSpPr>
            <p:cNvPr id="27" name="Group 8"/>
            <p:cNvGrpSpPr>
              <a:grpSpLocks/>
            </p:cNvGrpSpPr>
            <p:nvPr/>
          </p:nvGrpSpPr>
          <p:grpSpPr bwMode="auto">
            <a:xfrm>
              <a:off x="0" y="0"/>
              <a:ext cx="9144000" cy="6858000"/>
              <a:chOff x="0" y="0"/>
              <a:chExt cx="5760" cy="4320"/>
            </a:xfrm>
          </p:grpSpPr>
          <p:grpSp>
            <p:nvGrpSpPr>
              <p:cNvPr id="30" name="Group 29"/>
              <p:cNvGrpSpPr>
                <a:grpSpLocks/>
              </p:cNvGrpSpPr>
              <p:nvPr/>
            </p:nvGrpSpPr>
            <p:grpSpPr bwMode="auto">
              <a:xfrm>
                <a:off x="0" y="0"/>
                <a:ext cx="192" cy="4320"/>
                <a:chOff x="0" y="-48"/>
                <a:chExt cx="144" cy="4368"/>
              </a:xfrm>
            </p:grpSpPr>
            <p:sp>
              <p:nvSpPr>
                <p:cNvPr id="40"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1"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1" name="Group 12"/>
              <p:cNvGrpSpPr>
                <a:grpSpLocks/>
              </p:cNvGrpSpPr>
              <p:nvPr/>
            </p:nvGrpSpPr>
            <p:grpSpPr bwMode="auto">
              <a:xfrm>
                <a:off x="5674" y="24"/>
                <a:ext cx="86" cy="4296"/>
                <a:chOff x="5616" y="-48"/>
                <a:chExt cx="144" cy="4368"/>
              </a:xfrm>
            </p:grpSpPr>
            <p:sp>
              <p:nvSpPr>
                <p:cNvPr id="38"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9"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2" name="Group 31"/>
              <p:cNvGrpSpPr>
                <a:grpSpLocks/>
              </p:cNvGrpSpPr>
              <p:nvPr/>
            </p:nvGrpSpPr>
            <p:grpSpPr bwMode="auto">
              <a:xfrm>
                <a:off x="144" y="0"/>
                <a:ext cx="5616" cy="144"/>
                <a:chOff x="96" y="-48"/>
                <a:chExt cx="5520" cy="144"/>
              </a:xfrm>
            </p:grpSpPr>
            <p:sp>
              <p:nvSpPr>
                <p:cNvPr id="36" name="Rectangle 35"/>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7" name="Rectangle 36"/>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3" name="Group 18"/>
              <p:cNvGrpSpPr>
                <a:grpSpLocks/>
              </p:cNvGrpSpPr>
              <p:nvPr/>
            </p:nvGrpSpPr>
            <p:grpSpPr bwMode="auto">
              <a:xfrm>
                <a:off x="144" y="4234"/>
                <a:ext cx="5616" cy="86"/>
                <a:chOff x="96" y="4176"/>
                <a:chExt cx="5520" cy="144"/>
              </a:xfrm>
            </p:grpSpPr>
            <p:sp>
              <p:nvSpPr>
                <p:cNvPr id="34"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5"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28" name="Rectangle 1945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Rectangle 28"/>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381592314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644100"/>
                                        </p:tgtEl>
                                        <p:attrNameLst>
                                          <p:attrName>style.visibility</p:attrName>
                                        </p:attrNameLst>
                                      </p:cBhvr>
                                      <p:to>
                                        <p:strVal val="visible"/>
                                      </p:to>
                                    </p:set>
                                    <p:animEffect transition="in" filter="dissolve">
                                      <p:cBhvr>
                                        <p:cTn id="7" dur="500"/>
                                        <p:tgtEl>
                                          <p:spTgt spid="64410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xit" presetSubtype="0" fill="hold" grpId="0" nodeType="clickEffect">
                                  <p:stCondLst>
                                    <p:cond delay="0"/>
                                  </p:stCondLst>
                                  <p:childTnLst>
                                    <p:animEffect transition="out" filter="fade">
                                      <p:cBhvr>
                                        <p:cTn id="11" dur="2000"/>
                                        <p:tgtEl>
                                          <p:spTgt spid="7"/>
                                        </p:tgtEl>
                                      </p:cBhvr>
                                    </p:animEffect>
                                    <p:set>
                                      <p:cBhvr>
                                        <p:cTn id="12" dur="1" fill="hold">
                                          <p:stCondLst>
                                            <p:cond delay="1999"/>
                                          </p:stCondLst>
                                        </p:cTn>
                                        <p:tgtEl>
                                          <p:spTgt spid="7"/>
                                        </p:tgtEl>
                                        <p:attrNameLst>
                                          <p:attrName>style.visibility</p:attrName>
                                        </p:attrNameLst>
                                      </p:cBhvr>
                                      <p:to>
                                        <p:strVal val="hidden"/>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644099">
                                            <p:txEl>
                                              <p:pRg st="0" end="0"/>
                                            </p:txEl>
                                          </p:spTgt>
                                        </p:tgtEl>
                                        <p:attrNameLst>
                                          <p:attrName>style.visibility</p:attrName>
                                        </p:attrNameLst>
                                      </p:cBhvr>
                                      <p:to>
                                        <p:strVal val="visible"/>
                                      </p:to>
                                    </p:set>
                                    <p:anim calcmode="lin" valueType="num">
                                      <p:cBhvr additive="base">
                                        <p:cTn id="17" dur="500" fill="hold"/>
                                        <p:tgtEl>
                                          <p:spTgt spid="644099">
                                            <p:txEl>
                                              <p:pRg st="0" end="0"/>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64409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10" presetClass="exit" presetSubtype="0" fill="hold" grpId="0" nodeType="clickEffect">
                                  <p:stCondLst>
                                    <p:cond delay="0"/>
                                  </p:stCondLst>
                                  <p:childTnLst>
                                    <p:animEffect transition="out" filter="fade">
                                      <p:cBhvr>
                                        <p:cTn id="22" dur="2000"/>
                                        <p:tgtEl>
                                          <p:spTgt spid="9"/>
                                        </p:tgtEl>
                                      </p:cBhvr>
                                    </p:animEffect>
                                    <p:set>
                                      <p:cBhvr>
                                        <p:cTn id="23" dur="1" fill="hold">
                                          <p:stCondLst>
                                            <p:cond delay="1999"/>
                                          </p:stCondLst>
                                        </p:cTn>
                                        <p:tgtEl>
                                          <p:spTgt spid="9"/>
                                        </p:tgtEl>
                                        <p:attrNameLst>
                                          <p:attrName>style.visibility</p:attrName>
                                        </p:attrNameLst>
                                      </p:cBhvr>
                                      <p:to>
                                        <p:strVal val="hidden"/>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2" presetClass="entr" presetSubtype="8" fill="hold" grpId="0" nodeType="clickEffect">
                                  <p:stCondLst>
                                    <p:cond delay="0"/>
                                  </p:stCondLst>
                                  <p:childTnLst>
                                    <p:set>
                                      <p:cBhvr>
                                        <p:cTn id="27" dur="1" fill="hold">
                                          <p:stCondLst>
                                            <p:cond delay="0"/>
                                          </p:stCondLst>
                                        </p:cTn>
                                        <p:tgtEl>
                                          <p:spTgt spid="644101">
                                            <p:txEl>
                                              <p:pRg st="0" end="0"/>
                                            </p:txEl>
                                          </p:spTgt>
                                        </p:tgtEl>
                                        <p:attrNameLst>
                                          <p:attrName>style.visibility</p:attrName>
                                        </p:attrNameLst>
                                      </p:cBhvr>
                                      <p:to>
                                        <p:strVal val="visible"/>
                                      </p:to>
                                    </p:set>
                                    <p:anim calcmode="lin" valueType="num">
                                      <p:cBhvr additive="base">
                                        <p:cTn id="28" dur="500" fill="hold"/>
                                        <p:tgtEl>
                                          <p:spTgt spid="644101">
                                            <p:txEl>
                                              <p:pRg st="0" end="0"/>
                                            </p:txEl>
                                          </p:spTgt>
                                        </p:tgtEl>
                                        <p:attrNameLst>
                                          <p:attrName>ppt_x</p:attrName>
                                        </p:attrNameLst>
                                      </p:cBhvr>
                                      <p:tavLst>
                                        <p:tav tm="0">
                                          <p:val>
                                            <p:strVal val="0-#ppt_w/2"/>
                                          </p:val>
                                        </p:tav>
                                        <p:tav tm="100000">
                                          <p:val>
                                            <p:strVal val="#ppt_x"/>
                                          </p:val>
                                        </p:tav>
                                      </p:tavLst>
                                    </p:anim>
                                    <p:anim calcmode="lin" valueType="num">
                                      <p:cBhvr additive="base">
                                        <p:cTn id="29" dur="500" fill="hold"/>
                                        <p:tgtEl>
                                          <p:spTgt spid="64410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30" fill="hold" nodeType="clickPar">
                      <p:stCondLst>
                        <p:cond delay="indefinite"/>
                      </p:stCondLst>
                      <p:childTnLst>
                        <p:par>
                          <p:cTn id="31" fill="hold" nodeType="withGroup">
                            <p:stCondLst>
                              <p:cond delay="0"/>
                            </p:stCondLst>
                            <p:childTnLst>
                              <p:par>
                                <p:cTn id="32" presetID="2" presetClass="entr" presetSubtype="8" fill="hold" grpId="0" nodeType="clickEffect">
                                  <p:stCondLst>
                                    <p:cond delay="0"/>
                                  </p:stCondLst>
                                  <p:childTnLst>
                                    <p:set>
                                      <p:cBhvr>
                                        <p:cTn id="33" dur="1" fill="hold">
                                          <p:stCondLst>
                                            <p:cond delay="0"/>
                                          </p:stCondLst>
                                        </p:cTn>
                                        <p:tgtEl>
                                          <p:spTgt spid="644101">
                                            <p:txEl>
                                              <p:pRg st="1" end="1"/>
                                            </p:txEl>
                                          </p:spTgt>
                                        </p:tgtEl>
                                        <p:attrNameLst>
                                          <p:attrName>style.visibility</p:attrName>
                                        </p:attrNameLst>
                                      </p:cBhvr>
                                      <p:to>
                                        <p:strVal val="visible"/>
                                      </p:to>
                                    </p:set>
                                    <p:anim calcmode="lin" valueType="num">
                                      <p:cBhvr additive="base">
                                        <p:cTn id="34" dur="500" fill="hold"/>
                                        <p:tgtEl>
                                          <p:spTgt spid="644101">
                                            <p:txEl>
                                              <p:pRg st="1" end="1"/>
                                            </p:txEl>
                                          </p:spTgt>
                                        </p:tgtEl>
                                        <p:attrNameLst>
                                          <p:attrName>ppt_x</p:attrName>
                                        </p:attrNameLst>
                                      </p:cBhvr>
                                      <p:tavLst>
                                        <p:tav tm="0">
                                          <p:val>
                                            <p:strVal val="0-#ppt_w/2"/>
                                          </p:val>
                                        </p:tav>
                                        <p:tav tm="100000">
                                          <p:val>
                                            <p:strVal val="#ppt_x"/>
                                          </p:val>
                                        </p:tav>
                                      </p:tavLst>
                                    </p:anim>
                                    <p:anim calcmode="lin" valueType="num">
                                      <p:cBhvr additive="base">
                                        <p:cTn id="35" dur="500" fill="hold"/>
                                        <p:tgtEl>
                                          <p:spTgt spid="64410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36" fill="hold" nodeType="clickPar">
                      <p:stCondLst>
                        <p:cond delay="indefinite"/>
                      </p:stCondLst>
                      <p:childTnLst>
                        <p:par>
                          <p:cTn id="37" fill="hold" nodeType="withGroup">
                            <p:stCondLst>
                              <p:cond delay="0"/>
                            </p:stCondLst>
                            <p:childTnLst>
                              <p:par>
                                <p:cTn id="38" presetID="2" presetClass="entr" presetSubtype="8" fill="hold" grpId="0" nodeType="clickEffect">
                                  <p:stCondLst>
                                    <p:cond delay="0"/>
                                  </p:stCondLst>
                                  <p:childTnLst>
                                    <p:set>
                                      <p:cBhvr>
                                        <p:cTn id="39" dur="1" fill="hold">
                                          <p:stCondLst>
                                            <p:cond delay="0"/>
                                          </p:stCondLst>
                                        </p:cTn>
                                        <p:tgtEl>
                                          <p:spTgt spid="644101">
                                            <p:txEl>
                                              <p:pRg st="2" end="2"/>
                                            </p:txEl>
                                          </p:spTgt>
                                        </p:tgtEl>
                                        <p:attrNameLst>
                                          <p:attrName>style.visibility</p:attrName>
                                        </p:attrNameLst>
                                      </p:cBhvr>
                                      <p:to>
                                        <p:strVal val="visible"/>
                                      </p:to>
                                    </p:set>
                                    <p:anim calcmode="lin" valueType="num">
                                      <p:cBhvr additive="base">
                                        <p:cTn id="40" dur="500" fill="hold"/>
                                        <p:tgtEl>
                                          <p:spTgt spid="644101">
                                            <p:txEl>
                                              <p:pRg st="2" end="2"/>
                                            </p:txEl>
                                          </p:spTgt>
                                        </p:tgtEl>
                                        <p:attrNameLst>
                                          <p:attrName>ppt_x</p:attrName>
                                        </p:attrNameLst>
                                      </p:cBhvr>
                                      <p:tavLst>
                                        <p:tav tm="0">
                                          <p:val>
                                            <p:strVal val="0-#ppt_w/2"/>
                                          </p:val>
                                        </p:tav>
                                        <p:tav tm="100000">
                                          <p:val>
                                            <p:strVal val="#ppt_x"/>
                                          </p:val>
                                        </p:tav>
                                      </p:tavLst>
                                    </p:anim>
                                    <p:anim calcmode="lin" valueType="num">
                                      <p:cBhvr additive="base">
                                        <p:cTn id="41" dur="500" fill="hold"/>
                                        <p:tgtEl>
                                          <p:spTgt spid="64410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42" fill="hold" nodeType="clickPar">
                      <p:stCondLst>
                        <p:cond delay="indefinite"/>
                      </p:stCondLst>
                      <p:childTnLst>
                        <p:par>
                          <p:cTn id="43" fill="hold" nodeType="withGroup">
                            <p:stCondLst>
                              <p:cond delay="0"/>
                            </p:stCondLst>
                            <p:childTnLst>
                              <p:par>
                                <p:cTn id="44" presetID="2" presetClass="entr" presetSubtype="8" fill="hold" grpId="0" nodeType="clickEffect">
                                  <p:stCondLst>
                                    <p:cond delay="0"/>
                                  </p:stCondLst>
                                  <p:childTnLst>
                                    <p:set>
                                      <p:cBhvr>
                                        <p:cTn id="45" dur="1" fill="hold">
                                          <p:stCondLst>
                                            <p:cond delay="0"/>
                                          </p:stCondLst>
                                        </p:cTn>
                                        <p:tgtEl>
                                          <p:spTgt spid="644101">
                                            <p:txEl>
                                              <p:pRg st="3" end="3"/>
                                            </p:txEl>
                                          </p:spTgt>
                                        </p:tgtEl>
                                        <p:attrNameLst>
                                          <p:attrName>style.visibility</p:attrName>
                                        </p:attrNameLst>
                                      </p:cBhvr>
                                      <p:to>
                                        <p:strVal val="visible"/>
                                      </p:to>
                                    </p:set>
                                    <p:anim calcmode="lin" valueType="num">
                                      <p:cBhvr additive="base">
                                        <p:cTn id="46" dur="500" fill="hold"/>
                                        <p:tgtEl>
                                          <p:spTgt spid="644101">
                                            <p:txEl>
                                              <p:pRg st="3" end="3"/>
                                            </p:txEl>
                                          </p:spTgt>
                                        </p:tgtEl>
                                        <p:attrNameLst>
                                          <p:attrName>ppt_x</p:attrName>
                                        </p:attrNameLst>
                                      </p:cBhvr>
                                      <p:tavLst>
                                        <p:tav tm="0">
                                          <p:val>
                                            <p:strVal val="0-#ppt_w/2"/>
                                          </p:val>
                                        </p:tav>
                                        <p:tav tm="100000">
                                          <p:val>
                                            <p:strVal val="#ppt_x"/>
                                          </p:val>
                                        </p:tav>
                                      </p:tavLst>
                                    </p:anim>
                                    <p:anim calcmode="lin" valueType="num">
                                      <p:cBhvr additive="base">
                                        <p:cTn id="47" dur="500" fill="hold"/>
                                        <p:tgtEl>
                                          <p:spTgt spid="644101">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48" fill="hold" nodeType="clickPar">
                      <p:stCondLst>
                        <p:cond delay="indefinite"/>
                      </p:stCondLst>
                      <p:childTnLst>
                        <p:par>
                          <p:cTn id="49" fill="hold" nodeType="withGroup">
                            <p:stCondLst>
                              <p:cond delay="0"/>
                            </p:stCondLst>
                            <p:childTnLst>
                              <p:par>
                                <p:cTn id="50" presetID="2" presetClass="entr" presetSubtype="8" fill="hold" grpId="0" nodeType="clickEffect">
                                  <p:stCondLst>
                                    <p:cond delay="0"/>
                                  </p:stCondLst>
                                  <p:childTnLst>
                                    <p:set>
                                      <p:cBhvr>
                                        <p:cTn id="51" dur="1" fill="hold">
                                          <p:stCondLst>
                                            <p:cond delay="0"/>
                                          </p:stCondLst>
                                        </p:cTn>
                                        <p:tgtEl>
                                          <p:spTgt spid="644101">
                                            <p:txEl>
                                              <p:pRg st="4" end="4"/>
                                            </p:txEl>
                                          </p:spTgt>
                                        </p:tgtEl>
                                        <p:attrNameLst>
                                          <p:attrName>style.visibility</p:attrName>
                                        </p:attrNameLst>
                                      </p:cBhvr>
                                      <p:to>
                                        <p:strVal val="visible"/>
                                      </p:to>
                                    </p:set>
                                    <p:anim calcmode="lin" valueType="num">
                                      <p:cBhvr additive="base">
                                        <p:cTn id="52" dur="500" fill="hold"/>
                                        <p:tgtEl>
                                          <p:spTgt spid="644101">
                                            <p:txEl>
                                              <p:pRg st="4" end="4"/>
                                            </p:txEl>
                                          </p:spTgt>
                                        </p:tgtEl>
                                        <p:attrNameLst>
                                          <p:attrName>ppt_x</p:attrName>
                                        </p:attrNameLst>
                                      </p:cBhvr>
                                      <p:tavLst>
                                        <p:tav tm="0">
                                          <p:val>
                                            <p:strVal val="0-#ppt_w/2"/>
                                          </p:val>
                                        </p:tav>
                                        <p:tav tm="100000">
                                          <p:val>
                                            <p:strVal val="#ppt_x"/>
                                          </p:val>
                                        </p:tav>
                                      </p:tavLst>
                                    </p:anim>
                                    <p:anim calcmode="lin" valueType="num">
                                      <p:cBhvr additive="base">
                                        <p:cTn id="53" dur="500" fill="hold"/>
                                        <p:tgtEl>
                                          <p:spTgt spid="644101">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54" fill="hold" nodeType="clickPar">
                      <p:stCondLst>
                        <p:cond delay="indefinite"/>
                      </p:stCondLst>
                      <p:childTnLst>
                        <p:par>
                          <p:cTn id="55" fill="hold" nodeType="withGroup">
                            <p:stCondLst>
                              <p:cond delay="0"/>
                            </p:stCondLst>
                            <p:childTnLst>
                              <p:par>
                                <p:cTn id="56" presetID="10" presetClass="exit" presetSubtype="0" fill="hold" grpId="0" nodeType="clickEffect">
                                  <p:stCondLst>
                                    <p:cond delay="0"/>
                                  </p:stCondLst>
                                  <p:childTnLst>
                                    <p:animEffect transition="out" filter="fade">
                                      <p:cBhvr>
                                        <p:cTn id="57" dur="2000"/>
                                        <p:tgtEl>
                                          <p:spTgt spid="23"/>
                                        </p:tgtEl>
                                      </p:cBhvr>
                                    </p:animEffect>
                                    <p:set>
                                      <p:cBhvr>
                                        <p:cTn id="58" dur="1" fill="hold">
                                          <p:stCondLst>
                                            <p:cond delay="1999"/>
                                          </p:stCondLst>
                                        </p:cTn>
                                        <p:tgtEl>
                                          <p:spTgt spid="2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4099" grpId="0" build="p" autoUpdateAnimBg="0"/>
      <p:bldP spid="644101" grpId="0" build="p" autoUpdateAnimBg="0"/>
      <p:bldP spid="7" grpId="0" animBg="1"/>
      <p:bldP spid="9" grpId="0" animBg="1"/>
      <p:bldP spid="2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64931" name="Object 3"/>
          <p:cNvGraphicFramePr>
            <a:graphicFrameLocks noChangeAspect="1"/>
          </p:cNvGraphicFramePr>
          <p:nvPr/>
        </p:nvGraphicFramePr>
        <p:xfrm>
          <a:off x="1066800" y="2330450"/>
          <a:ext cx="3900488" cy="717550"/>
        </p:xfrm>
        <a:graphic>
          <a:graphicData uri="http://schemas.openxmlformats.org/presentationml/2006/ole">
            <mc:AlternateContent xmlns:mc="http://schemas.openxmlformats.org/markup-compatibility/2006">
              <mc:Choice xmlns:v="urn:schemas-microsoft-com:vml" Requires="v">
                <p:oleObj spid="_x0000_s407602" name="Equation" r:id="rId3" imgW="1104840" imgH="241200" progId="Equation.3">
                  <p:embed/>
                </p:oleObj>
              </mc:Choice>
              <mc:Fallback>
                <p:oleObj name="Equation" r:id="rId3" imgW="1104840" imgH="2412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800" y="2330450"/>
                        <a:ext cx="3900488" cy="717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64932" name="Text Box 4"/>
          <p:cNvSpPr txBox="1">
            <a:spLocks noChangeArrowheads="1"/>
          </p:cNvSpPr>
          <p:nvPr/>
        </p:nvSpPr>
        <p:spPr bwMode="auto">
          <a:xfrm>
            <a:off x="838200" y="3429000"/>
            <a:ext cx="4648200" cy="830263"/>
          </a:xfrm>
          <a:prstGeom prst="rect">
            <a:avLst/>
          </a:prstGeom>
          <a:noFill/>
          <a:ln w="9525">
            <a:noFill/>
            <a:miter lim="800000"/>
            <a:headEnd/>
            <a:tailEnd/>
          </a:ln>
        </p:spPr>
        <p:txBody>
          <a:bodyPr>
            <a:spAutoFit/>
          </a:bodyPr>
          <a:lstStyle/>
          <a:p>
            <a:pPr>
              <a:defRPr/>
            </a:pPr>
            <a:r>
              <a:rPr lang="en-US" dirty="0">
                <a:latin typeface="+mn-lt"/>
                <a:cs typeface="Arial" pitchFamily="34" charset="0"/>
              </a:rPr>
              <a:t>The area of the disturbance is not varying in flow direction.</a:t>
            </a:r>
          </a:p>
        </p:txBody>
      </p:sp>
      <p:graphicFrame>
        <p:nvGraphicFramePr>
          <p:cNvPr id="764933" name="Object 5"/>
          <p:cNvGraphicFramePr>
            <a:graphicFrameLocks noChangeAspect="1"/>
          </p:cNvGraphicFramePr>
          <p:nvPr/>
        </p:nvGraphicFramePr>
        <p:xfrm>
          <a:off x="1066800" y="4235450"/>
          <a:ext cx="2690813" cy="717550"/>
        </p:xfrm>
        <a:graphic>
          <a:graphicData uri="http://schemas.openxmlformats.org/presentationml/2006/ole">
            <mc:AlternateContent xmlns:mc="http://schemas.openxmlformats.org/markup-compatibility/2006">
              <mc:Choice xmlns:v="urn:schemas-microsoft-com:vml" Requires="v">
                <p:oleObj spid="_x0000_s407603" name="Equation" r:id="rId5" imgW="761760" imgH="241200" progId="Equation.3">
                  <p:embed/>
                </p:oleObj>
              </mc:Choice>
              <mc:Fallback>
                <p:oleObj name="Equation" r:id="rId5" imgW="761760" imgH="2412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6800" y="4235450"/>
                        <a:ext cx="2690813" cy="717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64934" name="Text Box 6"/>
          <p:cNvSpPr txBox="1">
            <a:spLocks noChangeArrowheads="1"/>
          </p:cNvSpPr>
          <p:nvPr/>
        </p:nvSpPr>
        <p:spPr bwMode="auto">
          <a:xfrm>
            <a:off x="1066800" y="1676400"/>
            <a:ext cx="2935288" cy="461963"/>
          </a:xfrm>
          <a:prstGeom prst="rect">
            <a:avLst/>
          </a:prstGeom>
          <a:noFill/>
          <a:ln w="9525">
            <a:noFill/>
            <a:miter lim="800000"/>
            <a:headEnd/>
            <a:tailEnd/>
          </a:ln>
        </p:spPr>
        <p:txBody>
          <a:bodyPr wrap="none">
            <a:spAutoFit/>
          </a:bodyPr>
          <a:lstStyle/>
          <a:p>
            <a:pPr>
              <a:defRPr/>
            </a:pPr>
            <a:r>
              <a:rPr lang="en-US">
                <a:latin typeface="+mn-lt"/>
                <a:cs typeface="Arial" pitchFamily="34" charset="0"/>
              </a:rPr>
              <a:t>Conservation of mass:</a:t>
            </a:r>
          </a:p>
        </p:txBody>
      </p:sp>
      <p:sp>
        <p:nvSpPr>
          <p:cNvPr id="764935" name="Text Box 7"/>
          <p:cNvSpPr txBox="1">
            <a:spLocks noChangeArrowheads="1"/>
          </p:cNvSpPr>
          <p:nvPr/>
        </p:nvSpPr>
        <p:spPr bwMode="auto">
          <a:xfrm>
            <a:off x="1066800" y="4972050"/>
            <a:ext cx="7696200" cy="830263"/>
          </a:xfrm>
          <a:prstGeom prst="rect">
            <a:avLst/>
          </a:prstGeom>
          <a:noFill/>
          <a:ln w="9525">
            <a:noFill/>
            <a:miter lim="800000"/>
            <a:headEnd/>
            <a:tailEnd/>
          </a:ln>
        </p:spPr>
        <p:txBody>
          <a:bodyPr>
            <a:spAutoFit/>
          </a:bodyPr>
          <a:lstStyle/>
          <a:p>
            <a:pPr>
              <a:defRPr/>
            </a:pPr>
            <a:r>
              <a:rPr lang="en-US" dirty="0">
                <a:latin typeface="+mn-lt"/>
                <a:cs typeface="Arial" pitchFamily="34" charset="0"/>
              </a:rPr>
              <a:t>Conservation of momentum: The momentum is the quantity that remains constant because there are no external forces. </a:t>
            </a:r>
          </a:p>
        </p:txBody>
      </p:sp>
      <p:sp>
        <p:nvSpPr>
          <p:cNvPr id="764939" name="Rectangle 11" descr="Plaid"/>
          <p:cNvSpPr>
            <a:spLocks noChangeArrowheads="1"/>
          </p:cNvSpPr>
          <p:nvPr/>
        </p:nvSpPr>
        <p:spPr bwMode="auto">
          <a:xfrm>
            <a:off x="6489700" y="1966913"/>
            <a:ext cx="152400" cy="2438400"/>
          </a:xfrm>
          <a:prstGeom prst="rect">
            <a:avLst/>
          </a:prstGeom>
          <a:pattFill prst="plaid">
            <a:fgClr>
              <a:srgbClr val="FF6600"/>
            </a:fgClr>
            <a:bgClr>
              <a:schemeClr val="bg1"/>
            </a:bgClr>
          </a:patt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atin typeface="Arial" panose="020B0604020202020204" pitchFamily="34" charset="0"/>
              <a:cs typeface="Arial" panose="020B0604020202020204" pitchFamily="34" charset="0"/>
            </a:endParaRPr>
          </a:p>
        </p:txBody>
      </p:sp>
      <p:sp>
        <p:nvSpPr>
          <p:cNvPr id="764940" name="Rectangle 12"/>
          <p:cNvSpPr>
            <a:spLocks noChangeArrowheads="1"/>
          </p:cNvSpPr>
          <p:nvPr/>
        </p:nvSpPr>
        <p:spPr bwMode="auto">
          <a:xfrm>
            <a:off x="6337300" y="1814513"/>
            <a:ext cx="533400" cy="2667000"/>
          </a:xfrm>
          <a:prstGeom prst="rect">
            <a:avLst/>
          </a:prstGeom>
          <a:noFill/>
          <a:ln w="19050">
            <a:solidFill>
              <a:schemeClr val="tx1"/>
            </a:solidFill>
            <a:prstDash val="dash"/>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atin typeface="Arial" panose="020B0604020202020204" pitchFamily="34" charset="0"/>
              <a:cs typeface="Arial" panose="020B0604020202020204" pitchFamily="34" charset="0"/>
            </a:endParaRPr>
          </a:p>
        </p:txBody>
      </p:sp>
      <p:sp>
        <p:nvSpPr>
          <p:cNvPr id="764941" name="Line 13"/>
          <p:cNvSpPr>
            <a:spLocks noChangeShapeType="1"/>
          </p:cNvSpPr>
          <p:nvPr/>
        </p:nvSpPr>
        <p:spPr bwMode="auto">
          <a:xfrm>
            <a:off x="4660900" y="3338513"/>
            <a:ext cx="15240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764942" name="Line 14"/>
          <p:cNvSpPr>
            <a:spLocks noChangeShapeType="1"/>
          </p:cNvSpPr>
          <p:nvPr/>
        </p:nvSpPr>
        <p:spPr bwMode="auto">
          <a:xfrm>
            <a:off x="6718300" y="3262313"/>
            <a:ext cx="6858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graphicFrame>
        <p:nvGraphicFramePr>
          <p:cNvPr id="764943" name="Object 15"/>
          <p:cNvGraphicFramePr>
            <a:graphicFrameLocks noChangeAspect="1"/>
          </p:cNvGraphicFramePr>
          <p:nvPr/>
        </p:nvGraphicFramePr>
        <p:xfrm>
          <a:off x="5226050" y="1738313"/>
          <a:ext cx="762000" cy="2719387"/>
        </p:xfrm>
        <a:graphic>
          <a:graphicData uri="http://schemas.openxmlformats.org/presentationml/2006/ole">
            <mc:AlternateContent xmlns:mc="http://schemas.openxmlformats.org/markup-compatibility/2006">
              <mc:Choice xmlns:v="urn:schemas-microsoft-com:vml" Requires="v">
                <p:oleObj spid="_x0000_s407604" name="Equation" r:id="rId7" imgW="215640" imgH="914400" progId="Equation.3">
                  <p:embed/>
                </p:oleObj>
              </mc:Choice>
              <mc:Fallback>
                <p:oleObj name="Equation" r:id="rId7" imgW="215640" imgH="91440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226050" y="1738313"/>
                        <a:ext cx="762000" cy="27193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64944" name="Object 16"/>
          <p:cNvGraphicFramePr>
            <a:graphicFrameLocks noChangeAspect="1"/>
          </p:cNvGraphicFramePr>
          <p:nvPr/>
        </p:nvGraphicFramePr>
        <p:xfrm>
          <a:off x="7435850" y="1701800"/>
          <a:ext cx="763588" cy="2946400"/>
        </p:xfrm>
        <a:graphic>
          <a:graphicData uri="http://schemas.openxmlformats.org/presentationml/2006/ole">
            <mc:AlternateContent xmlns:mc="http://schemas.openxmlformats.org/markup-compatibility/2006">
              <mc:Choice xmlns:v="urn:schemas-microsoft-com:vml" Requires="v">
                <p:oleObj spid="_x0000_s407605" name="Equation" r:id="rId9" imgW="215640" imgH="990360" progId="Equation.3">
                  <p:embed/>
                </p:oleObj>
              </mc:Choice>
              <mc:Fallback>
                <p:oleObj name="Equation" r:id="rId9" imgW="215640" imgH="990360"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435850" y="1701800"/>
                        <a:ext cx="763588" cy="2946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183" name="Rectangle 2"/>
          <p:cNvSpPr>
            <a:spLocks noChangeArrowheads="1"/>
          </p:cNvSpPr>
          <p:nvPr/>
        </p:nvSpPr>
        <p:spPr bwMode="auto">
          <a:xfrm>
            <a:off x="762000" y="76200"/>
            <a:ext cx="7620000" cy="990600"/>
          </a:xfrm>
          <a:prstGeom prst="rect">
            <a:avLst/>
          </a:prstGeom>
          <a:noFill/>
          <a:ln w="9525">
            <a:noFill/>
            <a:miter lim="800000"/>
            <a:headEnd/>
            <a:tailEnd/>
          </a:ln>
        </p:spPr>
        <p:txBody>
          <a:bodyPr anchor="ctr"/>
          <a:lstStyle/>
          <a:p>
            <a:pPr algn="ctr">
              <a:defRPr/>
            </a:pPr>
            <a:r>
              <a:rPr lang="en-US" sz="2800" dirty="0">
                <a:latin typeface="+mj-lt"/>
                <a:cs typeface="Arial" pitchFamily="34" charset="0"/>
              </a:rPr>
              <a:t>Conservation of </a:t>
            </a:r>
            <a:r>
              <a:rPr lang="en-US" sz="2800" dirty="0" smtClean="0">
                <a:latin typeface="+mj-lt"/>
                <a:cs typeface="Arial" pitchFamily="34" charset="0"/>
              </a:rPr>
              <a:t>Mass</a:t>
            </a:r>
            <a:endParaRPr lang="en-US" sz="2800" dirty="0">
              <a:latin typeface="+mj-lt"/>
              <a:cs typeface="Arial" pitchFamily="34" charset="0"/>
            </a:endParaRPr>
          </a:p>
        </p:txBody>
      </p:sp>
      <p:grpSp>
        <p:nvGrpSpPr>
          <p:cNvPr id="27" name="Group 16"/>
          <p:cNvGrpSpPr>
            <a:grpSpLocks/>
          </p:cNvGrpSpPr>
          <p:nvPr/>
        </p:nvGrpSpPr>
        <p:grpSpPr bwMode="auto">
          <a:xfrm>
            <a:off x="0" y="0"/>
            <a:ext cx="9144000" cy="6858000"/>
            <a:chOff x="0" y="0"/>
            <a:chExt cx="9144000" cy="6858000"/>
          </a:xfrm>
        </p:grpSpPr>
        <p:grpSp>
          <p:nvGrpSpPr>
            <p:cNvPr id="28" name="Group 8"/>
            <p:cNvGrpSpPr>
              <a:grpSpLocks/>
            </p:cNvGrpSpPr>
            <p:nvPr/>
          </p:nvGrpSpPr>
          <p:grpSpPr bwMode="auto">
            <a:xfrm>
              <a:off x="0" y="0"/>
              <a:ext cx="9144000" cy="6858000"/>
              <a:chOff x="0" y="0"/>
              <a:chExt cx="5760" cy="4320"/>
            </a:xfrm>
          </p:grpSpPr>
          <p:grpSp>
            <p:nvGrpSpPr>
              <p:cNvPr id="31" name="Group 30"/>
              <p:cNvGrpSpPr>
                <a:grpSpLocks/>
              </p:cNvGrpSpPr>
              <p:nvPr/>
            </p:nvGrpSpPr>
            <p:grpSpPr bwMode="auto">
              <a:xfrm>
                <a:off x="0" y="0"/>
                <a:ext cx="192" cy="4320"/>
                <a:chOff x="0" y="-48"/>
                <a:chExt cx="144" cy="4368"/>
              </a:xfrm>
            </p:grpSpPr>
            <p:sp>
              <p:nvSpPr>
                <p:cNvPr id="41"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2"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2" name="Group 12"/>
              <p:cNvGrpSpPr>
                <a:grpSpLocks/>
              </p:cNvGrpSpPr>
              <p:nvPr/>
            </p:nvGrpSpPr>
            <p:grpSpPr bwMode="auto">
              <a:xfrm>
                <a:off x="5674" y="24"/>
                <a:ext cx="86" cy="4296"/>
                <a:chOff x="5616" y="-48"/>
                <a:chExt cx="144" cy="4368"/>
              </a:xfrm>
            </p:grpSpPr>
            <p:sp>
              <p:nvSpPr>
                <p:cNvPr id="39"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0"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3" name="Group 32"/>
              <p:cNvGrpSpPr>
                <a:grpSpLocks/>
              </p:cNvGrpSpPr>
              <p:nvPr/>
            </p:nvGrpSpPr>
            <p:grpSpPr bwMode="auto">
              <a:xfrm>
                <a:off x="144" y="0"/>
                <a:ext cx="5616" cy="144"/>
                <a:chOff x="96" y="-48"/>
                <a:chExt cx="5520" cy="144"/>
              </a:xfrm>
            </p:grpSpPr>
            <p:sp>
              <p:nvSpPr>
                <p:cNvPr id="37" name="Rectangle 3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8" name="Rectangle 3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4" name="Group 18"/>
              <p:cNvGrpSpPr>
                <a:grpSpLocks/>
              </p:cNvGrpSpPr>
              <p:nvPr/>
            </p:nvGrpSpPr>
            <p:grpSpPr bwMode="auto">
              <a:xfrm>
                <a:off x="144" y="4234"/>
                <a:ext cx="5616" cy="86"/>
                <a:chOff x="96" y="4176"/>
                <a:chExt cx="5520" cy="144"/>
              </a:xfrm>
            </p:grpSpPr>
            <p:sp>
              <p:nvSpPr>
                <p:cNvPr id="35"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6"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29" name="Rectangle 1945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Rectangle 29"/>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3128353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64943"/>
                                        </p:tgtEl>
                                        <p:attrNameLst>
                                          <p:attrName>style.visibility</p:attrName>
                                        </p:attrNameLst>
                                      </p:cBhvr>
                                      <p:to>
                                        <p:strVal val="visible"/>
                                      </p:to>
                                    </p:set>
                                    <p:animEffect transition="in" filter="dissolve">
                                      <p:cBhvr>
                                        <p:cTn id="7" dur="500"/>
                                        <p:tgtEl>
                                          <p:spTgt spid="76494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764941"/>
                                        </p:tgtEl>
                                        <p:attrNameLst>
                                          <p:attrName>style.visibility</p:attrName>
                                        </p:attrNameLst>
                                      </p:cBhvr>
                                      <p:to>
                                        <p:strVal val="visible"/>
                                      </p:to>
                                    </p:set>
                                    <p:anim calcmode="lin" valueType="num">
                                      <p:cBhvr additive="base">
                                        <p:cTn id="12" dur="500" fill="hold"/>
                                        <p:tgtEl>
                                          <p:spTgt spid="764941"/>
                                        </p:tgtEl>
                                        <p:attrNameLst>
                                          <p:attrName>ppt_x</p:attrName>
                                        </p:attrNameLst>
                                      </p:cBhvr>
                                      <p:tavLst>
                                        <p:tav tm="0">
                                          <p:val>
                                            <p:strVal val="0-#ppt_w/2"/>
                                          </p:val>
                                        </p:tav>
                                        <p:tav tm="100000">
                                          <p:val>
                                            <p:strVal val="#ppt_x"/>
                                          </p:val>
                                        </p:tav>
                                      </p:tavLst>
                                    </p:anim>
                                    <p:anim calcmode="lin" valueType="num">
                                      <p:cBhvr additive="base">
                                        <p:cTn id="13" dur="500" fill="hold"/>
                                        <p:tgtEl>
                                          <p:spTgt spid="764941"/>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764939"/>
                                        </p:tgtEl>
                                        <p:attrNameLst>
                                          <p:attrName>style.visibility</p:attrName>
                                        </p:attrNameLst>
                                      </p:cBhvr>
                                      <p:to>
                                        <p:strVal val="visible"/>
                                      </p:to>
                                    </p:set>
                                    <p:anim calcmode="lin" valueType="num">
                                      <p:cBhvr additive="base">
                                        <p:cTn id="18" dur="500" fill="hold"/>
                                        <p:tgtEl>
                                          <p:spTgt spid="764939"/>
                                        </p:tgtEl>
                                        <p:attrNameLst>
                                          <p:attrName>ppt_x</p:attrName>
                                        </p:attrNameLst>
                                      </p:cBhvr>
                                      <p:tavLst>
                                        <p:tav tm="0">
                                          <p:val>
                                            <p:strVal val="0-#ppt_w/2"/>
                                          </p:val>
                                        </p:tav>
                                        <p:tav tm="100000">
                                          <p:val>
                                            <p:strVal val="#ppt_x"/>
                                          </p:val>
                                        </p:tav>
                                      </p:tavLst>
                                    </p:anim>
                                    <p:anim calcmode="lin" valueType="num">
                                      <p:cBhvr additive="base">
                                        <p:cTn id="19" dur="500" fill="hold"/>
                                        <p:tgtEl>
                                          <p:spTgt spid="764939"/>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764940"/>
                                        </p:tgtEl>
                                        <p:attrNameLst>
                                          <p:attrName>style.visibility</p:attrName>
                                        </p:attrNameLst>
                                      </p:cBhvr>
                                      <p:to>
                                        <p:strVal val="visible"/>
                                      </p:to>
                                    </p:set>
                                    <p:anim calcmode="lin" valueType="num">
                                      <p:cBhvr additive="base">
                                        <p:cTn id="24" dur="500" fill="hold"/>
                                        <p:tgtEl>
                                          <p:spTgt spid="764940"/>
                                        </p:tgtEl>
                                        <p:attrNameLst>
                                          <p:attrName>ppt_x</p:attrName>
                                        </p:attrNameLst>
                                      </p:cBhvr>
                                      <p:tavLst>
                                        <p:tav tm="0">
                                          <p:val>
                                            <p:strVal val="0-#ppt_w/2"/>
                                          </p:val>
                                        </p:tav>
                                        <p:tav tm="100000">
                                          <p:val>
                                            <p:strVal val="#ppt_x"/>
                                          </p:val>
                                        </p:tav>
                                      </p:tavLst>
                                    </p:anim>
                                    <p:anim calcmode="lin" valueType="num">
                                      <p:cBhvr additive="base">
                                        <p:cTn id="25" dur="500" fill="hold"/>
                                        <p:tgtEl>
                                          <p:spTgt spid="764940"/>
                                        </p:tgtEl>
                                        <p:attrNameLst>
                                          <p:attrName>ppt_y</p:attrName>
                                        </p:attrNameLst>
                                      </p:cBhvr>
                                      <p:tavLst>
                                        <p:tav tm="0">
                                          <p:val>
                                            <p:strVal val="#ppt_y"/>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2" presetClass="entr" presetSubtype="8" fill="hold" grpId="0" nodeType="clickEffect">
                                  <p:stCondLst>
                                    <p:cond delay="0"/>
                                  </p:stCondLst>
                                  <p:childTnLst>
                                    <p:set>
                                      <p:cBhvr>
                                        <p:cTn id="29" dur="1" fill="hold">
                                          <p:stCondLst>
                                            <p:cond delay="0"/>
                                          </p:stCondLst>
                                        </p:cTn>
                                        <p:tgtEl>
                                          <p:spTgt spid="764942"/>
                                        </p:tgtEl>
                                        <p:attrNameLst>
                                          <p:attrName>style.visibility</p:attrName>
                                        </p:attrNameLst>
                                      </p:cBhvr>
                                      <p:to>
                                        <p:strVal val="visible"/>
                                      </p:to>
                                    </p:set>
                                    <p:anim calcmode="lin" valueType="num">
                                      <p:cBhvr additive="base">
                                        <p:cTn id="30" dur="500" fill="hold"/>
                                        <p:tgtEl>
                                          <p:spTgt spid="764942"/>
                                        </p:tgtEl>
                                        <p:attrNameLst>
                                          <p:attrName>ppt_x</p:attrName>
                                        </p:attrNameLst>
                                      </p:cBhvr>
                                      <p:tavLst>
                                        <p:tav tm="0">
                                          <p:val>
                                            <p:strVal val="0-#ppt_w/2"/>
                                          </p:val>
                                        </p:tav>
                                        <p:tav tm="100000">
                                          <p:val>
                                            <p:strVal val="#ppt_x"/>
                                          </p:val>
                                        </p:tav>
                                      </p:tavLst>
                                    </p:anim>
                                    <p:anim calcmode="lin" valueType="num">
                                      <p:cBhvr additive="base">
                                        <p:cTn id="31" dur="500" fill="hold"/>
                                        <p:tgtEl>
                                          <p:spTgt spid="764942"/>
                                        </p:tgtEl>
                                        <p:attrNameLst>
                                          <p:attrName>ppt_y</p:attrName>
                                        </p:attrNameLst>
                                      </p:cBhvr>
                                      <p:tavLst>
                                        <p:tav tm="0">
                                          <p:val>
                                            <p:strVal val="#ppt_y"/>
                                          </p:val>
                                        </p:tav>
                                        <p:tav tm="100000">
                                          <p:val>
                                            <p:strVal val="#ppt_y"/>
                                          </p:val>
                                        </p:tav>
                                      </p:tavLst>
                                    </p:anim>
                                  </p:childTnLst>
                                </p:cTn>
                              </p:par>
                            </p:childTnLst>
                          </p:cTn>
                        </p:par>
                      </p:childTnLst>
                    </p:cTn>
                  </p:par>
                  <p:par>
                    <p:cTn id="32" fill="hold" nodeType="clickPar">
                      <p:stCondLst>
                        <p:cond delay="indefinite"/>
                      </p:stCondLst>
                      <p:childTnLst>
                        <p:par>
                          <p:cTn id="33" fill="hold" nodeType="withGroup">
                            <p:stCondLst>
                              <p:cond delay="0"/>
                            </p:stCondLst>
                            <p:childTnLst>
                              <p:par>
                                <p:cTn id="34" presetID="9" presetClass="entr" presetSubtype="0" fill="hold" nodeType="clickEffect">
                                  <p:stCondLst>
                                    <p:cond delay="0"/>
                                  </p:stCondLst>
                                  <p:childTnLst>
                                    <p:set>
                                      <p:cBhvr>
                                        <p:cTn id="35" dur="1" fill="hold">
                                          <p:stCondLst>
                                            <p:cond delay="0"/>
                                          </p:stCondLst>
                                        </p:cTn>
                                        <p:tgtEl>
                                          <p:spTgt spid="764944"/>
                                        </p:tgtEl>
                                        <p:attrNameLst>
                                          <p:attrName>style.visibility</p:attrName>
                                        </p:attrNameLst>
                                      </p:cBhvr>
                                      <p:to>
                                        <p:strVal val="visible"/>
                                      </p:to>
                                    </p:set>
                                    <p:animEffect transition="in" filter="dissolve">
                                      <p:cBhvr>
                                        <p:cTn id="36" dur="500"/>
                                        <p:tgtEl>
                                          <p:spTgt spid="764944"/>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2" presetClass="entr" presetSubtype="8" fill="hold" grpId="0" nodeType="clickEffect">
                                  <p:stCondLst>
                                    <p:cond delay="0"/>
                                  </p:stCondLst>
                                  <p:childTnLst>
                                    <p:set>
                                      <p:cBhvr>
                                        <p:cTn id="40" dur="1" fill="hold">
                                          <p:stCondLst>
                                            <p:cond delay="0"/>
                                          </p:stCondLst>
                                        </p:cTn>
                                        <p:tgtEl>
                                          <p:spTgt spid="764934"/>
                                        </p:tgtEl>
                                        <p:attrNameLst>
                                          <p:attrName>style.visibility</p:attrName>
                                        </p:attrNameLst>
                                      </p:cBhvr>
                                      <p:to>
                                        <p:strVal val="visible"/>
                                      </p:to>
                                    </p:set>
                                    <p:anim calcmode="lin" valueType="num">
                                      <p:cBhvr additive="base">
                                        <p:cTn id="41" dur="500" fill="hold"/>
                                        <p:tgtEl>
                                          <p:spTgt spid="764934"/>
                                        </p:tgtEl>
                                        <p:attrNameLst>
                                          <p:attrName>ppt_x</p:attrName>
                                        </p:attrNameLst>
                                      </p:cBhvr>
                                      <p:tavLst>
                                        <p:tav tm="0">
                                          <p:val>
                                            <p:strVal val="0-#ppt_w/2"/>
                                          </p:val>
                                        </p:tav>
                                        <p:tav tm="100000">
                                          <p:val>
                                            <p:strVal val="#ppt_x"/>
                                          </p:val>
                                        </p:tav>
                                      </p:tavLst>
                                    </p:anim>
                                    <p:anim calcmode="lin" valueType="num">
                                      <p:cBhvr additive="base">
                                        <p:cTn id="42" dur="500" fill="hold"/>
                                        <p:tgtEl>
                                          <p:spTgt spid="764934"/>
                                        </p:tgtEl>
                                        <p:attrNameLst>
                                          <p:attrName>ppt_y</p:attrName>
                                        </p:attrNameLst>
                                      </p:cBhvr>
                                      <p:tavLst>
                                        <p:tav tm="0">
                                          <p:val>
                                            <p:strVal val="#ppt_y"/>
                                          </p:val>
                                        </p:tav>
                                        <p:tav tm="100000">
                                          <p:val>
                                            <p:strVal val="#ppt_y"/>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9" presetClass="entr" presetSubtype="0" fill="hold" nodeType="clickEffect">
                                  <p:stCondLst>
                                    <p:cond delay="0"/>
                                  </p:stCondLst>
                                  <p:childTnLst>
                                    <p:set>
                                      <p:cBhvr>
                                        <p:cTn id="46" dur="1" fill="hold">
                                          <p:stCondLst>
                                            <p:cond delay="0"/>
                                          </p:stCondLst>
                                        </p:cTn>
                                        <p:tgtEl>
                                          <p:spTgt spid="764931"/>
                                        </p:tgtEl>
                                        <p:attrNameLst>
                                          <p:attrName>style.visibility</p:attrName>
                                        </p:attrNameLst>
                                      </p:cBhvr>
                                      <p:to>
                                        <p:strVal val="visible"/>
                                      </p:to>
                                    </p:set>
                                    <p:animEffect transition="in" filter="dissolve">
                                      <p:cBhvr>
                                        <p:cTn id="47" dur="500"/>
                                        <p:tgtEl>
                                          <p:spTgt spid="764931"/>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2" presetClass="entr" presetSubtype="8" fill="hold" grpId="0" nodeType="clickEffect">
                                  <p:stCondLst>
                                    <p:cond delay="0"/>
                                  </p:stCondLst>
                                  <p:childTnLst>
                                    <p:set>
                                      <p:cBhvr>
                                        <p:cTn id="51" dur="1" fill="hold">
                                          <p:stCondLst>
                                            <p:cond delay="0"/>
                                          </p:stCondLst>
                                        </p:cTn>
                                        <p:tgtEl>
                                          <p:spTgt spid="764932"/>
                                        </p:tgtEl>
                                        <p:attrNameLst>
                                          <p:attrName>style.visibility</p:attrName>
                                        </p:attrNameLst>
                                      </p:cBhvr>
                                      <p:to>
                                        <p:strVal val="visible"/>
                                      </p:to>
                                    </p:set>
                                    <p:anim calcmode="lin" valueType="num">
                                      <p:cBhvr additive="base">
                                        <p:cTn id="52" dur="500" fill="hold"/>
                                        <p:tgtEl>
                                          <p:spTgt spid="764932"/>
                                        </p:tgtEl>
                                        <p:attrNameLst>
                                          <p:attrName>ppt_x</p:attrName>
                                        </p:attrNameLst>
                                      </p:cBhvr>
                                      <p:tavLst>
                                        <p:tav tm="0">
                                          <p:val>
                                            <p:strVal val="0-#ppt_w/2"/>
                                          </p:val>
                                        </p:tav>
                                        <p:tav tm="100000">
                                          <p:val>
                                            <p:strVal val="#ppt_x"/>
                                          </p:val>
                                        </p:tav>
                                      </p:tavLst>
                                    </p:anim>
                                    <p:anim calcmode="lin" valueType="num">
                                      <p:cBhvr additive="base">
                                        <p:cTn id="53" dur="500" fill="hold"/>
                                        <p:tgtEl>
                                          <p:spTgt spid="764932"/>
                                        </p:tgtEl>
                                        <p:attrNameLst>
                                          <p:attrName>ppt_y</p:attrName>
                                        </p:attrNameLst>
                                      </p:cBhvr>
                                      <p:tavLst>
                                        <p:tav tm="0">
                                          <p:val>
                                            <p:strVal val="#ppt_y"/>
                                          </p:val>
                                        </p:tav>
                                        <p:tav tm="100000">
                                          <p:val>
                                            <p:strVal val="#ppt_y"/>
                                          </p:val>
                                        </p:tav>
                                      </p:tavLst>
                                    </p:anim>
                                  </p:childTnLst>
                                </p:cTn>
                              </p:par>
                            </p:childTnLst>
                          </p:cTn>
                        </p:par>
                      </p:childTnLst>
                    </p:cTn>
                  </p:par>
                  <p:par>
                    <p:cTn id="54" fill="hold" nodeType="clickPar">
                      <p:stCondLst>
                        <p:cond delay="indefinite"/>
                      </p:stCondLst>
                      <p:childTnLst>
                        <p:par>
                          <p:cTn id="55" fill="hold" nodeType="withGroup">
                            <p:stCondLst>
                              <p:cond delay="0"/>
                            </p:stCondLst>
                            <p:childTnLst>
                              <p:par>
                                <p:cTn id="56" presetID="9" presetClass="entr" presetSubtype="0" fill="hold" nodeType="clickEffect">
                                  <p:stCondLst>
                                    <p:cond delay="0"/>
                                  </p:stCondLst>
                                  <p:childTnLst>
                                    <p:set>
                                      <p:cBhvr>
                                        <p:cTn id="57" dur="1" fill="hold">
                                          <p:stCondLst>
                                            <p:cond delay="0"/>
                                          </p:stCondLst>
                                        </p:cTn>
                                        <p:tgtEl>
                                          <p:spTgt spid="764933"/>
                                        </p:tgtEl>
                                        <p:attrNameLst>
                                          <p:attrName>style.visibility</p:attrName>
                                        </p:attrNameLst>
                                      </p:cBhvr>
                                      <p:to>
                                        <p:strVal val="visible"/>
                                      </p:to>
                                    </p:set>
                                    <p:animEffect transition="in" filter="dissolve">
                                      <p:cBhvr>
                                        <p:cTn id="58" dur="500"/>
                                        <p:tgtEl>
                                          <p:spTgt spid="764933"/>
                                        </p:tgtEl>
                                      </p:cBhvr>
                                    </p:animEffect>
                                  </p:childTnLst>
                                </p:cTn>
                              </p:par>
                            </p:childTnLst>
                          </p:cTn>
                        </p:par>
                      </p:childTnLst>
                    </p:cTn>
                  </p:par>
                  <p:par>
                    <p:cTn id="59" fill="hold" nodeType="clickPar">
                      <p:stCondLst>
                        <p:cond delay="indefinite"/>
                      </p:stCondLst>
                      <p:childTnLst>
                        <p:par>
                          <p:cTn id="60" fill="hold" nodeType="withGroup">
                            <p:stCondLst>
                              <p:cond delay="0"/>
                            </p:stCondLst>
                            <p:childTnLst>
                              <p:par>
                                <p:cTn id="61" presetID="2" presetClass="entr" presetSubtype="8" fill="hold" grpId="0" nodeType="clickEffect">
                                  <p:stCondLst>
                                    <p:cond delay="0"/>
                                  </p:stCondLst>
                                  <p:childTnLst>
                                    <p:set>
                                      <p:cBhvr>
                                        <p:cTn id="62" dur="1" fill="hold">
                                          <p:stCondLst>
                                            <p:cond delay="0"/>
                                          </p:stCondLst>
                                        </p:cTn>
                                        <p:tgtEl>
                                          <p:spTgt spid="764935">
                                            <p:txEl>
                                              <p:pRg st="0" end="0"/>
                                            </p:txEl>
                                          </p:spTgt>
                                        </p:tgtEl>
                                        <p:attrNameLst>
                                          <p:attrName>style.visibility</p:attrName>
                                        </p:attrNameLst>
                                      </p:cBhvr>
                                      <p:to>
                                        <p:strVal val="visible"/>
                                      </p:to>
                                    </p:set>
                                    <p:anim calcmode="lin" valueType="num">
                                      <p:cBhvr additive="base">
                                        <p:cTn id="63" dur="500" fill="hold"/>
                                        <p:tgtEl>
                                          <p:spTgt spid="764935">
                                            <p:txEl>
                                              <p:pRg st="0" end="0"/>
                                            </p:txEl>
                                          </p:spTgt>
                                        </p:tgtEl>
                                        <p:attrNameLst>
                                          <p:attrName>ppt_x</p:attrName>
                                        </p:attrNameLst>
                                      </p:cBhvr>
                                      <p:tavLst>
                                        <p:tav tm="0">
                                          <p:val>
                                            <p:strVal val="0-#ppt_w/2"/>
                                          </p:val>
                                        </p:tav>
                                        <p:tav tm="100000">
                                          <p:val>
                                            <p:strVal val="#ppt_x"/>
                                          </p:val>
                                        </p:tav>
                                      </p:tavLst>
                                    </p:anim>
                                    <p:anim calcmode="lin" valueType="num">
                                      <p:cBhvr additive="base">
                                        <p:cTn id="64" dur="500" fill="hold"/>
                                        <p:tgtEl>
                                          <p:spTgt spid="764935">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4932" grpId="0" autoUpdateAnimBg="0"/>
      <p:bldP spid="764934" grpId="0" autoUpdateAnimBg="0"/>
      <p:bldP spid="764935" grpId="0" build="p" autoUpdateAnimBg="0"/>
      <p:bldP spid="764939" grpId="0" animBg="1"/>
      <p:bldP spid="764940" grpId="0" animBg="1"/>
      <p:bldP spid="764941" grpId="0" animBg="1"/>
      <p:bldP spid="76494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5" name="Rectangle 2"/>
          <p:cNvSpPr>
            <a:spLocks noGrp="1" noChangeArrowheads="1"/>
          </p:cNvSpPr>
          <p:nvPr>
            <p:ph type="title" idx="4294967295"/>
          </p:nvPr>
        </p:nvSpPr>
        <p:spPr>
          <a:xfrm>
            <a:off x="146713" y="106363"/>
            <a:ext cx="8610600" cy="914400"/>
          </a:xfrm>
        </p:spPr>
        <p:txBody>
          <a:bodyPr/>
          <a:lstStyle/>
          <a:p>
            <a:pPr eaLnBrk="1" hangingPunct="1"/>
            <a:r>
              <a:rPr lang="en-US" sz="2800" dirty="0" smtClean="0">
                <a:solidFill>
                  <a:schemeClr val="tx1"/>
                </a:solidFill>
                <a:cs typeface="Arial" panose="020B0604020202020204" pitchFamily="34" charset="0"/>
              </a:rPr>
              <a:t>Conservation of Momentum</a:t>
            </a:r>
          </a:p>
        </p:txBody>
      </p:sp>
      <p:grpSp>
        <p:nvGrpSpPr>
          <p:cNvPr id="4106" name="Group 17"/>
          <p:cNvGrpSpPr>
            <a:grpSpLocks/>
          </p:cNvGrpSpPr>
          <p:nvPr/>
        </p:nvGrpSpPr>
        <p:grpSpPr bwMode="auto">
          <a:xfrm>
            <a:off x="4813300" y="1701800"/>
            <a:ext cx="3538538" cy="2946400"/>
            <a:chOff x="3422" y="576"/>
            <a:chExt cx="2229" cy="1856"/>
          </a:xfrm>
        </p:grpSpPr>
        <p:sp>
          <p:nvSpPr>
            <p:cNvPr id="4122" name="Rectangle 11" descr="Plaid"/>
            <p:cNvSpPr>
              <a:spLocks noChangeArrowheads="1"/>
            </p:cNvSpPr>
            <p:nvPr/>
          </p:nvSpPr>
          <p:spPr bwMode="auto">
            <a:xfrm>
              <a:off x="4574" y="743"/>
              <a:ext cx="96" cy="1536"/>
            </a:xfrm>
            <a:prstGeom prst="rect">
              <a:avLst/>
            </a:prstGeom>
            <a:pattFill prst="plaid">
              <a:fgClr>
                <a:srgbClr val="FF6600"/>
              </a:fgClr>
              <a:bgClr>
                <a:schemeClr val="bg1"/>
              </a:bgClr>
            </a:patt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atin typeface="Arial" panose="020B0604020202020204" pitchFamily="34" charset="0"/>
                <a:cs typeface="Arial" panose="020B0604020202020204" pitchFamily="34" charset="0"/>
              </a:endParaRPr>
            </a:p>
          </p:txBody>
        </p:sp>
        <p:sp>
          <p:nvSpPr>
            <p:cNvPr id="4123" name="Rectangle 12"/>
            <p:cNvSpPr>
              <a:spLocks noChangeArrowheads="1"/>
            </p:cNvSpPr>
            <p:nvPr/>
          </p:nvSpPr>
          <p:spPr bwMode="auto">
            <a:xfrm>
              <a:off x="4464" y="624"/>
              <a:ext cx="336" cy="1680"/>
            </a:xfrm>
            <a:prstGeom prst="rect">
              <a:avLst/>
            </a:prstGeom>
            <a:noFill/>
            <a:ln w="19050">
              <a:solidFill>
                <a:schemeClr val="tx1"/>
              </a:solidFill>
              <a:prstDash val="dash"/>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atin typeface="Arial" panose="020B0604020202020204" pitchFamily="34" charset="0"/>
                <a:cs typeface="Arial" panose="020B0604020202020204" pitchFamily="34" charset="0"/>
              </a:endParaRPr>
            </a:p>
          </p:txBody>
        </p:sp>
        <p:sp>
          <p:nvSpPr>
            <p:cNvPr id="4124" name="Line 13"/>
            <p:cNvSpPr>
              <a:spLocks noChangeShapeType="1"/>
            </p:cNvSpPr>
            <p:nvPr/>
          </p:nvSpPr>
          <p:spPr bwMode="auto">
            <a:xfrm>
              <a:off x="3422" y="1607"/>
              <a:ext cx="96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4125" name="Line 14"/>
            <p:cNvSpPr>
              <a:spLocks noChangeShapeType="1"/>
            </p:cNvSpPr>
            <p:nvPr/>
          </p:nvSpPr>
          <p:spPr bwMode="auto">
            <a:xfrm>
              <a:off x="4718" y="1559"/>
              <a:ext cx="432"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graphicFrame>
          <p:nvGraphicFramePr>
            <p:cNvPr id="11" name="Object 5"/>
            <p:cNvGraphicFramePr>
              <a:graphicFrameLocks noChangeAspect="1"/>
            </p:cNvGraphicFramePr>
            <p:nvPr/>
          </p:nvGraphicFramePr>
          <p:xfrm>
            <a:off x="3778" y="599"/>
            <a:ext cx="481" cy="1713"/>
          </p:xfrm>
          <a:graphic>
            <a:graphicData uri="http://schemas.openxmlformats.org/presentationml/2006/ole">
              <mc:AlternateContent xmlns:mc="http://schemas.openxmlformats.org/markup-compatibility/2006">
                <mc:Choice xmlns:v="urn:schemas-microsoft-com:vml" Requires="v">
                  <p:oleObj spid="_x0000_s408638" name="Equation" r:id="rId3" imgW="215640" imgH="914400" progId="Equation.3">
                    <p:embed/>
                  </p:oleObj>
                </mc:Choice>
                <mc:Fallback>
                  <p:oleObj name="Equation" r:id="rId3" imgW="215640" imgH="9144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78" y="599"/>
                          <a:ext cx="481" cy="1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2" name="Object 6"/>
            <p:cNvGraphicFramePr>
              <a:graphicFrameLocks noChangeAspect="1"/>
            </p:cNvGraphicFramePr>
            <p:nvPr/>
          </p:nvGraphicFramePr>
          <p:xfrm>
            <a:off x="5170" y="576"/>
            <a:ext cx="481" cy="1856"/>
          </p:xfrm>
          <a:graphic>
            <a:graphicData uri="http://schemas.openxmlformats.org/presentationml/2006/ole">
              <mc:AlternateContent xmlns:mc="http://schemas.openxmlformats.org/markup-compatibility/2006">
                <mc:Choice xmlns:v="urn:schemas-microsoft-com:vml" Requires="v">
                  <p:oleObj spid="_x0000_s408639" name="Equation" r:id="rId5" imgW="215640" imgH="990360" progId="Equation.3">
                    <p:embed/>
                  </p:oleObj>
                </mc:Choice>
                <mc:Fallback>
                  <p:oleObj name="Equation" r:id="rId5" imgW="215640" imgH="99036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70" y="576"/>
                          <a:ext cx="481" cy="18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aphicFrame>
        <p:nvGraphicFramePr>
          <p:cNvPr id="478216" name="Object 3"/>
          <p:cNvGraphicFramePr>
            <a:graphicFrameLocks noChangeAspect="1"/>
          </p:cNvGraphicFramePr>
          <p:nvPr>
            <p:extLst>
              <p:ext uri="{D42A27DB-BD31-4B8C-83A1-F6EECF244321}">
                <p14:modId xmlns:p14="http://schemas.microsoft.com/office/powerpoint/2010/main" val="3799970611"/>
              </p:ext>
            </p:extLst>
          </p:nvPr>
        </p:nvGraphicFramePr>
        <p:xfrm>
          <a:off x="533400" y="1432719"/>
          <a:ext cx="4389438" cy="685800"/>
        </p:xfrm>
        <a:graphic>
          <a:graphicData uri="http://schemas.openxmlformats.org/presentationml/2006/ole">
            <mc:AlternateContent xmlns:mc="http://schemas.openxmlformats.org/markup-compatibility/2006">
              <mc:Choice xmlns:v="urn:schemas-microsoft-com:vml" Requires="v">
                <p:oleObj spid="_x0000_s408640" name="Equation" r:id="rId7" imgW="2145960" imgH="266400" progId="Equation.3">
                  <p:embed/>
                </p:oleObj>
              </mc:Choice>
              <mc:Fallback>
                <p:oleObj name="Equation" r:id="rId7" imgW="2145960" imgH="26640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33400" y="1432719"/>
                        <a:ext cx="4389438" cy="685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805892" name="Object 4"/>
          <p:cNvGraphicFramePr>
            <a:graphicFrameLocks noChangeAspect="1"/>
          </p:cNvGraphicFramePr>
          <p:nvPr>
            <p:extLst>
              <p:ext uri="{D42A27DB-BD31-4B8C-83A1-F6EECF244321}">
                <p14:modId xmlns:p14="http://schemas.microsoft.com/office/powerpoint/2010/main" val="2988726303"/>
              </p:ext>
            </p:extLst>
          </p:nvPr>
        </p:nvGraphicFramePr>
        <p:xfrm>
          <a:off x="662781" y="4256716"/>
          <a:ext cx="4325938" cy="609600"/>
        </p:xfrm>
        <a:graphic>
          <a:graphicData uri="http://schemas.openxmlformats.org/presentationml/2006/ole">
            <mc:AlternateContent xmlns:mc="http://schemas.openxmlformats.org/markup-compatibility/2006">
              <mc:Choice xmlns:v="urn:schemas-microsoft-com:vml" Requires="v">
                <p:oleObj spid="_x0000_s408641" name="Equation" r:id="rId9" imgW="1434960" imgH="266400" progId="Equation.3">
                  <p:embed/>
                </p:oleObj>
              </mc:Choice>
              <mc:Fallback>
                <p:oleObj name="Equation" r:id="rId9" imgW="1434960" imgH="266400"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62781" y="4256716"/>
                        <a:ext cx="4325938" cy="609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 name="Text Box 4"/>
          <p:cNvSpPr txBox="1">
            <a:spLocks noChangeArrowheads="1"/>
          </p:cNvSpPr>
          <p:nvPr/>
        </p:nvSpPr>
        <p:spPr bwMode="auto">
          <a:xfrm>
            <a:off x="346075" y="2386559"/>
            <a:ext cx="4991100" cy="461962"/>
          </a:xfrm>
          <a:prstGeom prst="rect">
            <a:avLst/>
          </a:prstGeom>
          <a:noFill/>
          <a:ln w="9525">
            <a:noFill/>
            <a:miter lim="800000"/>
            <a:headEnd/>
            <a:tailEnd/>
          </a:ln>
        </p:spPr>
        <p:txBody>
          <a:bodyPr wrap="none">
            <a:spAutoFit/>
          </a:bodyPr>
          <a:lstStyle/>
          <a:p>
            <a:pPr>
              <a:defRPr/>
            </a:pPr>
            <a:r>
              <a:rPr lang="en-US" dirty="0">
                <a:latin typeface="+mn-lt"/>
                <a:cs typeface="Arial" pitchFamily="34" charset="0"/>
              </a:rPr>
              <a:t>The area of the disturbance is constant.</a:t>
            </a:r>
          </a:p>
        </p:txBody>
      </p:sp>
      <p:graphicFrame>
        <p:nvGraphicFramePr>
          <p:cNvPr id="3" name="Object 18"/>
          <p:cNvGraphicFramePr>
            <a:graphicFrameLocks noChangeAspect="1"/>
          </p:cNvGraphicFramePr>
          <p:nvPr>
            <p:extLst>
              <p:ext uri="{D42A27DB-BD31-4B8C-83A1-F6EECF244321}">
                <p14:modId xmlns:p14="http://schemas.microsoft.com/office/powerpoint/2010/main" val="707597711"/>
              </p:ext>
            </p:extLst>
          </p:nvPr>
        </p:nvGraphicFramePr>
        <p:xfrm>
          <a:off x="533400" y="3018725"/>
          <a:ext cx="4364038" cy="685800"/>
        </p:xfrm>
        <a:graphic>
          <a:graphicData uri="http://schemas.openxmlformats.org/presentationml/2006/ole">
            <mc:AlternateContent xmlns:mc="http://schemas.openxmlformats.org/markup-compatibility/2006">
              <mc:Choice xmlns:v="urn:schemas-microsoft-com:vml" Requires="v">
                <p:oleObj spid="_x0000_s408642" name="Equation" r:id="rId11" imgW="1447560" imgH="266400" progId="Equation.3">
                  <p:embed/>
                </p:oleObj>
              </mc:Choice>
              <mc:Fallback>
                <p:oleObj name="Equation" r:id="rId11" imgW="1447560" imgH="266400" progId="Equation.3">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33400" y="3018725"/>
                        <a:ext cx="4364038" cy="685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30" name="Group 16"/>
          <p:cNvGrpSpPr>
            <a:grpSpLocks/>
          </p:cNvGrpSpPr>
          <p:nvPr/>
        </p:nvGrpSpPr>
        <p:grpSpPr bwMode="auto">
          <a:xfrm>
            <a:off x="0" y="0"/>
            <a:ext cx="9144000" cy="6858000"/>
            <a:chOff x="0" y="0"/>
            <a:chExt cx="9144000" cy="6858000"/>
          </a:xfrm>
        </p:grpSpPr>
        <p:grpSp>
          <p:nvGrpSpPr>
            <p:cNvPr id="31" name="Group 8"/>
            <p:cNvGrpSpPr>
              <a:grpSpLocks/>
            </p:cNvGrpSpPr>
            <p:nvPr/>
          </p:nvGrpSpPr>
          <p:grpSpPr bwMode="auto">
            <a:xfrm>
              <a:off x="0" y="0"/>
              <a:ext cx="9144000" cy="6858000"/>
              <a:chOff x="0" y="0"/>
              <a:chExt cx="5760" cy="4320"/>
            </a:xfrm>
          </p:grpSpPr>
          <p:grpSp>
            <p:nvGrpSpPr>
              <p:cNvPr id="34" name="Group 33"/>
              <p:cNvGrpSpPr>
                <a:grpSpLocks/>
              </p:cNvGrpSpPr>
              <p:nvPr/>
            </p:nvGrpSpPr>
            <p:grpSpPr bwMode="auto">
              <a:xfrm>
                <a:off x="0" y="0"/>
                <a:ext cx="192" cy="4320"/>
                <a:chOff x="0" y="-48"/>
                <a:chExt cx="144" cy="4368"/>
              </a:xfrm>
            </p:grpSpPr>
            <p:sp>
              <p:nvSpPr>
                <p:cNvPr id="44"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5"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5" name="Group 12"/>
              <p:cNvGrpSpPr>
                <a:grpSpLocks/>
              </p:cNvGrpSpPr>
              <p:nvPr/>
            </p:nvGrpSpPr>
            <p:grpSpPr bwMode="auto">
              <a:xfrm>
                <a:off x="5674" y="24"/>
                <a:ext cx="86" cy="4296"/>
                <a:chOff x="5616" y="-48"/>
                <a:chExt cx="144" cy="4368"/>
              </a:xfrm>
            </p:grpSpPr>
            <p:sp>
              <p:nvSpPr>
                <p:cNvPr id="42"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3"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6" name="Group 35"/>
              <p:cNvGrpSpPr>
                <a:grpSpLocks/>
              </p:cNvGrpSpPr>
              <p:nvPr/>
            </p:nvGrpSpPr>
            <p:grpSpPr bwMode="auto">
              <a:xfrm>
                <a:off x="144" y="0"/>
                <a:ext cx="5616" cy="144"/>
                <a:chOff x="96" y="-48"/>
                <a:chExt cx="5520" cy="144"/>
              </a:xfrm>
            </p:grpSpPr>
            <p:sp>
              <p:nvSpPr>
                <p:cNvPr id="40" name="Rectangle 39"/>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1" name="Rectangle 40"/>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7" name="Group 18"/>
              <p:cNvGrpSpPr>
                <a:grpSpLocks/>
              </p:cNvGrpSpPr>
              <p:nvPr/>
            </p:nvGrpSpPr>
            <p:grpSpPr bwMode="auto">
              <a:xfrm>
                <a:off x="144" y="4234"/>
                <a:ext cx="5616" cy="86"/>
                <a:chOff x="96" y="4176"/>
                <a:chExt cx="5520" cy="144"/>
              </a:xfrm>
            </p:grpSpPr>
            <p:sp>
              <p:nvSpPr>
                <p:cNvPr id="38"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9"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32" name="Rectangle 19458"/>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Rectangle 32"/>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210996353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478216"/>
                                        </p:tgtEl>
                                        <p:attrNameLst>
                                          <p:attrName>style.visibility</p:attrName>
                                        </p:attrNameLst>
                                      </p:cBhvr>
                                      <p:to>
                                        <p:strVal val="visible"/>
                                      </p:to>
                                    </p:set>
                                    <p:animEffect transition="in" filter="dissolve">
                                      <p:cBhvr>
                                        <p:cTn id="7" dur="500"/>
                                        <p:tgtEl>
                                          <p:spTgt spid="47821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0-#ppt_w/2"/>
                                          </p:val>
                                        </p:tav>
                                        <p:tav tm="100000">
                                          <p:val>
                                            <p:strVal val="#ppt_x"/>
                                          </p:val>
                                        </p:tav>
                                      </p:tavLst>
                                    </p:anim>
                                    <p:anim calcmode="lin" valueType="num">
                                      <p:cBhvr additive="base">
                                        <p:cTn id="13"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9" presetClass="entr" presetSubtype="0" fill="hold"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dissolve">
                                      <p:cBhvr>
                                        <p:cTn id="18" dur="500"/>
                                        <p:tgtEl>
                                          <p:spTgt spid="3"/>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9" presetClass="entr" presetSubtype="0" fill="hold" nodeType="clickEffect">
                                  <p:stCondLst>
                                    <p:cond delay="0"/>
                                  </p:stCondLst>
                                  <p:childTnLst>
                                    <p:set>
                                      <p:cBhvr>
                                        <p:cTn id="22" dur="1" fill="hold">
                                          <p:stCondLst>
                                            <p:cond delay="0"/>
                                          </p:stCondLst>
                                        </p:cTn>
                                        <p:tgtEl>
                                          <p:spTgt spid="805892"/>
                                        </p:tgtEl>
                                        <p:attrNameLst>
                                          <p:attrName>style.visibility</p:attrName>
                                        </p:attrNameLst>
                                      </p:cBhvr>
                                      <p:to>
                                        <p:strVal val="visible"/>
                                      </p:to>
                                    </p:set>
                                    <p:animEffect transition="in" filter="dissolve">
                                      <p:cBhvr>
                                        <p:cTn id="23" dur="500"/>
                                        <p:tgtEl>
                                          <p:spTgt spid="8058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7" name="Rectangle 2"/>
          <p:cNvSpPr>
            <a:spLocks noGrp="1" noChangeArrowheads="1"/>
          </p:cNvSpPr>
          <p:nvPr>
            <p:ph type="title" idx="4294967295"/>
          </p:nvPr>
        </p:nvSpPr>
        <p:spPr>
          <a:xfrm>
            <a:off x="56227" y="99799"/>
            <a:ext cx="7772400" cy="914400"/>
          </a:xfrm>
        </p:spPr>
        <p:txBody>
          <a:bodyPr/>
          <a:lstStyle/>
          <a:p>
            <a:pPr eaLnBrk="1" hangingPunct="1"/>
            <a:r>
              <a:rPr lang="en-US" sz="2800" dirty="0" smtClean="0">
                <a:solidFill>
                  <a:schemeClr val="tx1"/>
                </a:solidFill>
                <a:cs typeface="Arial" panose="020B0604020202020204" pitchFamily="34" charset="0"/>
              </a:rPr>
              <a:t>Conservation of Energy</a:t>
            </a:r>
          </a:p>
        </p:txBody>
      </p:sp>
      <p:graphicFrame>
        <p:nvGraphicFramePr>
          <p:cNvPr id="765955" name="Object 3"/>
          <p:cNvGraphicFramePr>
            <a:graphicFrameLocks noChangeAspect="1"/>
          </p:cNvGraphicFramePr>
          <p:nvPr>
            <p:extLst>
              <p:ext uri="{D42A27DB-BD31-4B8C-83A1-F6EECF244321}">
                <p14:modId xmlns:p14="http://schemas.microsoft.com/office/powerpoint/2010/main" val="3330960275"/>
              </p:ext>
            </p:extLst>
          </p:nvPr>
        </p:nvGraphicFramePr>
        <p:xfrm>
          <a:off x="2450256" y="1380911"/>
          <a:ext cx="4648200" cy="838200"/>
        </p:xfrm>
        <a:graphic>
          <a:graphicData uri="http://schemas.openxmlformats.org/presentationml/2006/ole">
            <mc:AlternateContent xmlns:mc="http://schemas.openxmlformats.org/markup-compatibility/2006">
              <mc:Choice xmlns:v="urn:schemas-microsoft-com:vml" Requires="v">
                <p:oleObj spid="_x0000_s409638" name="Equation" r:id="rId3" imgW="1511280" imgH="533160" progId="Equation.3">
                  <p:embed/>
                </p:oleObj>
              </mc:Choice>
              <mc:Fallback>
                <p:oleObj name="Equation" r:id="rId3" imgW="1511280" imgH="53316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50256" y="1380911"/>
                        <a:ext cx="4648200" cy="838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65956" name="Text Box 4"/>
          <p:cNvSpPr txBox="1">
            <a:spLocks noChangeArrowheads="1"/>
          </p:cNvSpPr>
          <p:nvPr/>
        </p:nvSpPr>
        <p:spPr bwMode="auto">
          <a:xfrm>
            <a:off x="468470" y="2420665"/>
            <a:ext cx="3486150" cy="461963"/>
          </a:xfrm>
          <a:prstGeom prst="rect">
            <a:avLst/>
          </a:prstGeom>
          <a:noFill/>
          <a:ln w="9525">
            <a:noFill/>
            <a:miter lim="800000"/>
            <a:headEnd/>
            <a:tailEnd/>
          </a:ln>
        </p:spPr>
        <p:txBody>
          <a:bodyPr wrap="none">
            <a:spAutoFit/>
          </a:bodyPr>
          <a:lstStyle/>
          <a:p>
            <a:pPr>
              <a:defRPr/>
            </a:pPr>
            <a:r>
              <a:rPr lang="en-US" dirty="0">
                <a:latin typeface="+mn-lt"/>
                <a:cs typeface="Arial" pitchFamily="34" charset="0"/>
              </a:rPr>
              <a:t>For calorically perfect gas:</a:t>
            </a:r>
          </a:p>
        </p:txBody>
      </p:sp>
      <p:graphicFrame>
        <p:nvGraphicFramePr>
          <p:cNvPr id="765957" name="Object 5"/>
          <p:cNvGraphicFramePr>
            <a:graphicFrameLocks noChangeAspect="1"/>
          </p:cNvGraphicFramePr>
          <p:nvPr>
            <p:extLst>
              <p:ext uri="{D42A27DB-BD31-4B8C-83A1-F6EECF244321}">
                <p14:modId xmlns:p14="http://schemas.microsoft.com/office/powerpoint/2010/main" val="3930474838"/>
              </p:ext>
            </p:extLst>
          </p:nvPr>
        </p:nvGraphicFramePr>
        <p:xfrm>
          <a:off x="3954620" y="2420665"/>
          <a:ext cx="4419600" cy="762000"/>
        </p:xfrm>
        <a:graphic>
          <a:graphicData uri="http://schemas.openxmlformats.org/presentationml/2006/ole">
            <mc:AlternateContent xmlns:mc="http://schemas.openxmlformats.org/markup-compatibility/2006">
              <mc:Choice xmlns:v="urn:schemas-microsoft-com:vml" Requires="v">
                <p:oleObj spid="_x0000_s409639" name="Equation" r:id="rId5" imgW="2286000" imgH="533160" progId="Equation.3">
                  <p:embed/>
                </p:oleObj>
              </mc:Choice>
              <mc:Fallback>
                <p:oleObj name="Equation" r:id="rId5" imgW="2286000" imgH="53316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54620" y="2420665"/>
                        <a:ext cx="4419600" cy="762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65958" name="Rectangle 6"/>
          <p:cNvSpPr>
            <a:spLocks noChangeArrowheads="1"/>
          </p:cNvSpPr>
          <p:nvPr/>
        </p:nvSpPr>
        <p:spPr bwMode="auto">
          <a:xfrm>
            <a:off x="322420" y="3701256"/>
            <a:ext cx="5349875" cy="461963"/>
          </a:xfrm>
          <a:prstGeom prst="rect">
            <a:avLst/>
          </a:prstGeom>
          <a:noFill/>
          <a:ln w="9525">
            <a:noFill/>
            <a:miter lim="800000"/>
            <a:headEnd/>
            <a:tailEnd/>
          </a:ln>
        </p:spPr>
        <p:txBody>
          <a:bodyPr wrap="none">
            <a:spAutoFit/>
          </a:bodyPr>
          <a:lstStyle/>
          <a:p>
            <a:pPr>
              <a:defRPr/>
            </a:pPr>
            <a:r>
              <a:rPr lang="en-US" dirty="0">
                <a:latin typeface="+mn-lt"/>
                <a:cs typeface="Arial" pitchFamily="34" charset="0"/>
              </a:rPr>
              <a:t>The equation of state for perfect gas reads</a:t>
            </a:r>
          </a:p>
        </p:txBody>
      </p:sp>
      <p:graphicFrame>
        <p:nvGraphicFramePr>
          <p:cNvPr id="765959" name="Object 7"/>
          <p:cNvGraphicFramePr>
            <a:graphicFrameLocks noChangeAspect="1"/>
          </p:cNvGraphicFramePr>
          <p:nvPr>
            <p:extLst>
              <p:ext uri="{D42A27DB-BD31-4B8C-83A1-F6EECF244321}">
                <p14:modId xmlns:p14="http://schemas.microsoft.com/office/powerpoint/2010/main" val="3227986066"/>
              </p:ext>
            </p:extLst>
          </p:nvPr>
        </p:nvGraphicFramePr>
        <p:xfrm>
          <a:off x="5962599" y="3447954"/>
          <a:ext cx="2271713" cy="893762"/>
        </p:xfrm>
        <a:graphic>
          <a:graphicData uri="http://schemas.openxmlformats.org/presentationml/2006/ole">
            <mc:AlternateContent xmlns:mc="http://schemas.openxmlformats.org/markup-compatibility/2006">
              <mc:Choice xmlns:v="urn:schemas-microsoft-com:vml" Requires="v">
                <p:oleObj spid="_x0000_s409640" name="Equation" r:id="rId7" imgW="825480" imgH="469800" progId="Equation.3">
                  <p:embed/>
                </p:oleObj>
              </mc:Choice>
              <mc:Fallback>
                <p:oleObj name="Equation" r:id="rId7" imgW="825480" imgH="46980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962599" y="3447954"/>
                        <a:ext cx="2271713" cy="8937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24" name="Group 16"/>
          <p:cNvGrpSpPr>
            <a:grpSpLocks/>
          </p:cNvGrpSpPr>
          <p:nvPr/>
        </p:nvGrpSpPr>
        <p:grpSpPr bwMode="auto">
          <a:xfrm>
            <a:off x="-1137" y="0"/>
            <a:ext cx="9144000" cy="6858000"/>
            <a:chOff x="0" y="0"/>
            <a:chExt cx="9144000" cy="6858000"/>
          </a:xfrm>
        </p:grpSpPr>
        <p:grpSp>
          <p:nvGrpSpPr>
            <p:cNvPr id="25" name="Group 8"/>
            <p:cNvGrpSpPr>
              <a:grpSpLocks/>
            </p:cNvGrpSpPr>
            <p:nvPr/>
          </p:nvGrpSpPr>
          <p:grpSpPr bwMode="auto">
            <a:xfrm>
              <a:off x="0" y="0"/>
              <a:ext cx="9144000" cy="6858000"/>
              <a:chOff x="0" y="0"/>
              <a:chExt cx="5760" cy="4320"/>
            </a:xfrm>
          </p:grpSpPr>
          <p:grpSp>
            <p:nvGrpSpPr>
              <p:cNvPr id="28" name="Group 27"/>
              <p:cNvGrpSpPr>
                <a:grpSpLocks/>
              </p:cNvGrpSpPr>
              <p:nvPr/>
            </p:nvGrpSpPr>
            <p:grpSpPr bwMode="auto">
              <a:xfrm>
                <a:off x="0" y="0"/>
                <a:ext cx="192" cy="4320"/>
                <a:chOff x="0" y="-48"/>
                <a:chExt cx="144" cy="4368"/>
              </a:xfrm>
            </p:grpSpPr>
            <p:sp>
              <p:nvSpPr>
                <p:cNvPr id="38"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9"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9" name="Group 12"/>
              <p:cNvGrpSpPr>
                <a:grpSpLocks/>
              </p:cNvGrpSpPr>
              <p:nvPr/>
            </p:nvGrpSpPr>
            <p:grpSpPr bwMode="auto">
              <a:xfrm>
                <a:off x="5674" y="24"/>
                <a:ext cx="86" cy="4296"/>
                <a:chOff x="5616" y="-48"/>
                <a:chExt cx="144" cy="4368"/>
              </a:xfrm>
            </p:grpSpPr>
            <p:sp>
              <p:nvSpPr>
                <p:cNvPr id="36"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7"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0" name="Group 29"/>
              <p:cNvGrpSpPr>
                <a:grpSpLocks/>
              </p:cNvGrpSpPr>
              <p:nvPr/>
            </p:nvGrpSpPr>
            <p:grpSpPr bwMode="auto">
              <a:xfrm>
                <a:off x="144" y="0"/>
                <a:ext cx="5616" cy="144"/>
                <a:chOff x="96" y="-48"/>
                <a:chExt cx="5520" cy="144"/>
              </a:xfrm>
            </p:grpSpPr>
            <p:sp>
              <p:nvSpPr>
                <p:cNvPr id="34" name="Rectangle 33"/>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5" name="Rectangle 34"/>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1" name="Group 18"/>
              <p:cNvGrpSpPr>
                <a:grpSpLocks/>
              </p:cNvGrpSpPr>
              <p:nvPr/>
            </p:nvGrpSpPr>
            <p:grpSpPr bwMode="auto">
              <a:xfrm>
                <a:off x="144" y="4234"/>
                <a:ext cx="5616" cy="86"/>
                <a:chOff x="96" y="4176"/>
                <a:chExt cx="5520" cy="144"/>
              </a:xfrm>
            </p:grpSpPr>
            <p:sp>
              <p:nvSpPr>
                <p:cNvPr id="32"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3"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26" name="Rectangle 1945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Rectangle 26"/>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359944499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765955"/>
                                        </p:tgtEl>
                                        <p:attrNameLst>
                                          <p:attrName>style.visibility</p:attrName>
                                        </p:attrNameLst>
                                      </p:cBhvr>
                                      <p:to>
                                        <p:strVal val="visible"/>
                                      </p:to>
                                    </p:set>
                                    <p:animEffect transition="in" filter="dissolve">
                                      <p:cBhvr>
                                        <p:cTn id="7" dur="500"/>
                                        <p:tgtEl>
                                          <p:spTgt spid="76595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765956"/>
                                        </p:tgtEl>
                                        <p:attrNameLst>
                                          <p:attrName>style.visibility</p:attrName>
                                        </p:attrNameLst>
                                      </p:cBhvr>
                                      <p:to>
                                        <p:strVal val="visible"/>
                                      </p:to>
                                    </p:set>
                                    <p:anim calcmode="lin" valueType="num">
                                      <p:cBhvr additive="base">
                                        <p:cTn id="12" dur="500" fill="hold"/>
                                        <p:tgtEl>
                                          <p:spTgt spid="765956"/>
                                        </p:tgtEl>
                                        <p:attrNameLst>
                                          <p:attrName>ppt_x</p:attrName>
                                        </p:attrNameLst>
                                      </p:cBhvr>
                                      <p:tavLst>
                                        <p:tav tm="0">
                                          <p:val>
                                            <p:strVal val="0-#ppt_w/2"/>
                                          </p:val>
                                        </p:tav>
                                        <p:tav tm="100000">
                                          <p:val>
                                            <p:strVal val="#ppt_x"/>
                                          </p:val>
                                        </p:tav>
                                      </p:tavLst>
                                    </p:anim>
                                    <p:anim calcmode="lin" valueType="num">
                                      <p:cBhvr additive="base">
                                        <p:cTn id="13" dur="500" fill="hold"/>
                                        <p:tgtEl>
                                          <p:spTgt spid="765956"/>
                                        </p:tgtEl>
                                        <p:attrNameLst>
                                          <p:attrName>ppt_y</p:attrName>
                                        </p:attrNameLst>
                                      </p:cBhvr>
                                      <p:tavLst>
                                        <p:tav tm="0">
                                          <p:val>
                                            <p:strVal val="#ppt_y"/>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9" presetClass="entr" presetSubtype="0" fill="hold" nodeType="clickEffect">
                                  <p:stCondLst>
                                    <p:cond delay="0"/>
                                  </p:stCondLst>
                                  <p:childTnLst>
                                    <p:set>
                                      <p:cBhvr>
                                        <p:cTn id="17" dur="1" fill="hold">
                                          <p:stCondLst>
                                            <p:cond delay="0"/>
                                          </p:stCondLst>
                                        </p:cTn>
                                        <p:tgtEl>
                                          <p:spTgt spid="765957"/>
                                        </p:tgtEl>
                                        <p:attrNameLst>
                                          <p:attrName>style.visibility</p:attrName>
                                        </p:attrNameLst>
                                      </p:cBhvr>
                                      <p:to>
                                        <p:strVal val="visible"/>
                                      </p:to>
                                    </p:set>
                                    <p:animEffect transition="in" filter="dissolve">
                                      <p:cBhvr>
                                        <p:cTn id="18" dur="500"/>
                                        <p:tgtEl>
                                          <p:spTgt spid="765957"/>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765958"/>
                                        </p:tgtEl>
                                        <p:attrNameLst>
                                          <p:attrName>style.visibility</p:attrName>
                                        </p:attrNameLst>
                                      </p:cBhvr>
                                      <p:to>
                                        <p:strVal val="visible"/>
                                      </p:to>
                                    </p:set>
                                    <p:anim calcmode="lin" valueType="num">
                                      <p:cBhvr additive="base">
                                        <p:cTn id="23" dur="500" fill="hold"/>
                                        <p:tgtEl>
                                          <p:spTgt spid="765958"/>
                                        </p:tgtEl>
                                        <p:attrNameLst>
                                          <p:attrName>ppt_x</p:attrName>
                                        </p:attrNameLst>
                                      </p:cBhvr>
                                      <p:tavLst>
                                        <p:tav tm="0">
                                          <p:val>
                                            <p:strVal val="0-#ppt_w/2"/>
                                          </p:val>
                                        </p:tav>
                                        <p:tav tm="100000">
                                          <p:val>
                                            <p:strVal val="#ppt_x"/>
                                          </p:val>
                                        </p:tav>
                                      </p:tavLst>
                                    </p:anim>
                                    <p:anim calcmode="lin" valueType="num">
                                      <p:cBhvr additive="base">
                                        <p:cTn id="24" dur="500" fill="hold"/>
                                        <p:tgtEl>
                                          <p:spTgt spid="765958"/>
                                        </p:tgtEl>
                                        <p:attrNameLst>
                                          <p:attrName>ppt_y</p:attrName>
                                        </p:attrNameLst>
                                      </p:cBhvr>
                                      <p:tavLst>
                                        <p:tav tm="0">
                                          <p:val>
                                            <p:strVal val="#ppt_y"/>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9" presetClass="entr" presetSubtype="0" fill="hold" nodeType="clickEffect">
                                  <p:stCondLst>
                                    <p:cond delay="0"/>
                                  </p:stCondLst>
                                  <p:childTnLst>
                                    <p:set>
                                      <p:cBhvr>
                                        <p:cTn id="28" dur="1" fill="hold">
                                          <p:stCondLst>
                                            <p:cond delay="0"/>
                                          </p:stCondLst>
                                        </p:cTn>
                                        <p:tgtEl>
                                          <p:spTgt spid="765959"/>
                                        </p:tgtEl>
                                        <p:attrNameLst>
                                          <p:attrName>style.visibility</p:attrName>
                                        </p:attrNameLst>
                                      </p:cBhvr>
                                      <p:to>
                                        <p:strVal val="visible"/>
                                      </p:to>
                                    </p:set>
                                    <p:animEffect transition="in" filter="dissolve">
                                      <p:cBhvr>
                                        <p:cTn id="29" dur="500"/>
                                        <p:tgtEl>
                                          <p:spTgt spid="7659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5956" grpId="0" autoUpdateAnimBg="0"/>
      <p:bldP spid="765958" grpId="0"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0" name="Title 1"/>
          <p:cNvSpPr>
            <a:spLocks noGrp="1"/>
          </p:cNvSpPr>
          <p:nvPr>
            <p:ph type="title" idx="4294967295"/>
          </p:nvPr>
        </p:nvSpPr>
        <p:spPr>
          <a:xfrm>
            <a:off x="762000" y="381000"/>
            <a:ext cx="7680325" cy="822325"/>
          </a:xfrm>
        </p:spPr>
        <p:txBody>
          <a:bodyPr/>
          <a:lstStyle/>
          <a:p>
            <a:pPr eaLnBrk="1" hangingPunct="1"/>
            <a:r>
              <a:rPr lang="en-US" sz="3200" smtClean="0">
                <a:solidFill>
                  <a:schemeClr val="tx1"/>
                </a:solidFill>
                <a:cs typeface="Arial" panose="020B0604020202020204" pitchFamily="34" charset="0"/>
              </a:rPr>
              <a:t>Summary of Equations</a:t>
            </a:r>
          </a:p>
        </p:txBody>
      </p:sp>
      <p:graphicFrame>
        <p:nvGraphicFramePr>
          <p:cNvPr id="3" name="Object 2"/>
          <p:cNvGraphicFramePr>
            <a:graphicFrameLocks noChangeAspect="1"/>
          </p:cNvGraphicFramePr>
          <p:nvPr/>
        </p:nvGraphicFramePr>
        <p:xfrm>
          <a:off x="4549775" y="1600200"/>
          <a:ext cx="2689225" cy="628650"/>
        </p:xfrm>
        <a:graphic>
          <a:graphicData uri="http://schemas.openxmlformats.org/presentationml/2006/ole">
            <mc:AlternateContent xmlns:mc="http://schemas.openxmlformats.org/markup-compatibility/2006">
              <mc:Choice xmlns:v="urn:schemas-microsoft-com:vml" Requires="v">
                <p:oleObj spid="_x0000_s410696" name="Equation" r:id="rId3" imgW="761760" imgH="241200" progId="Equation.3">
                  <p:embed/>
                </p:oleObj>
              </mc:Choice>
              <mc:Fallback>
                <p:oleObj name="Equation" r:id="rId3" imgW="761760" imgH="2412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49775" y="1600200"/>
                        <a:ext cx="2689225" cy="628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 name="Text Box 6"/>
          <p:cNvSpPr txBox="1">
            <a:spLocks noChangeArrowheads="1"/>
          </p:cNvSpPr>
          <p:nvPr/>
        </p:nvSpPr>
        <p:spPr bwMode="auto">
          <a:xfrm>
            <a:off x="866775" y="1695450"/>
            <a:ext cx="3400425" cy="461963"/>
          </a:xfrm>
          <a:prstGeom prst="rect">
            <a:avLst/>
          </a:prstGeom>
          <a:noFill/>
          <a:ln w="9525">
            <a:noFill/>
            <a:miter lim="800000"/>
            <a:headEnd/>
            <a:tailEnd/>
          </a:ln>
        </p:spPr>
        <p:txBody>
          <a:bodyPr>
            <a:spAutoFit/>
          </a:bodyPr>
          <a:lstStyle/>
          <a:p>
            <a:pPr>
              <a:defRPr/>
            </a:pPr>
            <a:r>
              <a:rPr lang="en-US" dirty="0">
                <a:latin typeface="+mn-lt"/>
                <a:cs typeface="Arial" pitchFamily="34" charset="0"/>
              </a:rPr>
              <a:t>Conservation of mass :</a:t>
            </a:r>
          </a:p>
        </p:txBody>
      </p:sp>
      <p:graphicFrame>
        <p:nvGraphicFramePr>
          <p:cNvPr id="813059" name="Object 3"/>
          <p:cNvGraphicFramePr>
            <a:graphicFrameLocks noChangeAspect="1"/>
          </p:cNvGraphicFramePr>
          <p:nvPr/>
        </p:nvGraphicFramePr>
        <p:xfrm>
          <a:off x="4953000" y="2308225"/>
          <a:ext cx="3200400" cy="663575"/>
        </p:xfrm>
        <a:graphic>
          <a:graphicData uri="http://schemas.openxmlformats.org/presentationml/2006/ole">
            <mc:AlternateContent xmlns:mc="http://schemas.openxmlformats.org/markup-compatibility/2006">
              <mc:Choice xmlns:v="urn:schemas-microsoft-com:vml" Requires="v">
                <p:oleObj spid="_x0000_s410697" name="Equation" r:id="rId5" imgW="1434960" imgH="266400" progId="Equation.3">
                  <p:embed/>
                </p:oleObj>
              </mc:Choice>
              <mc:Fallback>
                <p:oleObj name="Equation" r:id="rId5" imgW="1434960" imgH="2664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53000" y="2308225"/>
                        <a:ext cx="3200400" cy="6635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 name="Text Box 6"/>
          <p:cNvSpPr txBox="1">
            <a:spLocks noChangeArrowheads="1"/>
          </p:cNvSpPr>
          <p:nvPr/>
        </p:nvSpPr>
        <p:spPr bwMode="auto">
          <a:xfrm>
            <a:off x="857250" y="2438400"/>
            <a:ext cx="3873500" cy="461963"/>
          </a:xfrm>
          <a:prstGeom prst="rect">
            <a:avLst/>
          </a:prstGeom>
          <a:noFill/>
          <a:ln w="9525">
            <a:noFill/>
            <a:miter lim="800000"/>
            <a:headEnd/>
            <a:tailEnd/>
          </a:ln>
        </p:spPr>
        <p:txBody>
          <a:bodyPr wrap="none">
            <a:spAutoFit/>
          </a:bodyPr>
          <a:lstStyle/>
          <a:p>
            <a:pPr>
              <a:defRPr/>
            </a:pPr>
            <a:r>
              <a:rPr lang="en-US">
                <a:latin typeface="+mn-lt"/>
                <a:cs typeface="Arial" pitchFamily="34" charset="0"/>
              </a:rPr>
              <a:t>Conservation of momentum : </a:t>
            </a:r>
          </a:p>
        </p:txBody>
      </p:sp>
      <p:sp>
        <p:nvSpPr>
          <p:cNvPr id="7" name="Text Box 6"/>
          <p:cNvSpPr txBox="1">
            <a:spLocks noChangeArrowheads="1"/>
          </p:cNvSpPr>
          <p:nvPr/>
        </p:nvSpPr>
        <p:spPr bwMode="auto">
          <a:xfrm>
            <a:off x="855663" y="3276600"/>
            <a:ext cx="3279775" cy="461963"/>
          </a:xfrm>
          <a:prstGeom prst="rect">
            <a:avLst/>
          </a:prstGeom>
          <a:noFill/>
          <a:ln w="9525">
            <a:noFill/>
            <a:miter lim="800000"/>
            <a:headEnd/>
            <a:tailEnd/>
          </a:ln>
        </p:spPr>
        <p:txBody>
          <a:bodyPr wrap="none">
            <a:spAutoFit/>
          </a:bodyPr>
          <a:lstStyle/>
          <a:p>
            <a:pPr>
              <a:defRPr/>
            </a:pPr>
            <a:r>
              <a:rPr lang="en-US">
                <a:latin typeface="+mn-lt"/>
                <a:cs typeface="Arial" pitchFamily="34" charset="0"/>
              </a:rPr>
              <a:t>Conservation of Energy :</a:t>
            </a:r>
          </a:p>
        </p:txBody>
      </p:sp>
      <p:sp>
        <p:nvSpPr>
          <p:cNvPr id="9" name="Rectangle 6"/>
          <p:cNvSpPr>
            <a:spLocks noChangeArrowheads="1"/>
          </p:cNvSpPr>
          <p:nvPr/>
        </p:nvSpPr>
        <p:spPr bwMode="auto">
          <a:xfrm>
            <a:off x="838200" y="4262438"/>
            <a:ext cx="4784725" cy="461962"/>
          </a:xfrm>
          <a:prstGeom prst="rect">
            <a:avLst/>
          </a:prstGeom>
          <a:noFill/>
          <a:ln w="9525">
            <a:noFill/>
            <a:miter lim="800000"/>
            <a:headEnd/>
            <a:tailEnd/>
          </a:ln>
        </p:spPr>
        <p:txBody>
          <a:bodyPr wrap="none">
            <a:spAutoFit/>
          </a:bodyPr>
          <a:lstStyle/>
          <a:p>
            <a:pPr>
              <a:defRPr/>
            </a:pPr>
            <a:r>
              <a:rPr lang="en-US">
                <a:latin typeface="+mn-lt"/>
                <a:cs typeface="Arial" pitchFamily="34" charset="0"/>
              </a:rPr>
              <a:t>The equation of state for perfect gas :</a:t>
            </a:r>
          </a:p>
        </p:txBody>
      </p:sp>
      <p:graphicFrame>
        <p:nvGraphicFramePr>
          <p:cNvPr id="765959" name="Object 7"/>
          <p:cNvGraphicFramePr>
            <a:graphicFrameLocks noChangeAspect="1"/>
          </p:cNvGraphicFramePr>
          <p:nvPr/>
        </p:nvGraphicFramePr>
        <p:xfrm>
          <a:off x="6248400" y="4038600"/>
          <a:ext cx="2271713" cy="893763"/>
        </p:xfrm>
        <a:graphic>
          <a:graphicData uri="http://schemas.openxmlformats.org/presentationml/2006/ole">
            <mc:AlternateContent xmlns:mc="http://schemas.openxmlformats.org/markup-compatibility/2006">
              <mc:Choice xmlns:v="urn:schemas-microsoft-com:vml" Requires="v">
                <p:oleObj spid="_x0000_s410698" name="Equation" r:id="rId7" imgW="825480" imgH="469800" progId="Equation.3">
                  <p:embed/>
                </p:oleObj>
              </mc:Choice>
              <mc:Fallback>
                <p:oleObj name="Equation" r:id="rId7" imgW="825480" imgH="46980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248400" y="4038600"/>
                        <a:ext cx="2271713" cy="8937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65957" name="Object 5"/>
          <p:cNvGraphicFramePr>
            <a:graphicFrameLocks noChangeAspect="1"/>
          </p:cNvGraphicFramePr>
          <p:nvPr/>
        </p:nvGraphicFramePr>
        <p:xfrm>
          <a:off x="4419600" y="3124200"/>
          <a:ext cx="4419600" cy="762000"/>
        </p:xfrm>
        <a:graphic>
          <a:graphicData uri="http://schemas.openxmlformats.org/presentationml/2006/ole">
            <mc:AlternateContent xmlns:mc="http://schemas.openxmlformats.org/markup-compatibility/2006">
              <mc:Choice xmlns:v="urn:schemas-microsoft-com:vml" Requires="v">
                <p:oleObj spid="_x0000_s410699" name="Equation" r:id="rId9" imgW="2286000" imgH="533160" progId="Equation.3">
                  <p:embed/>
                </p:oleObj>
              </mc:Choice>
              <mc:Fallback>
                <p:oleObj name="Equation" r:id="rId9" imgW="2286000" imgH="533160"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419600" y="3124200"/>
                        <a:ext cx="4419600" cy="762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24" name="Group 16"/>
          <p:cNvGrpSpPr>
            <a:grpSpLocks/>
          </p:cNvGrpSpPr>
          <p:nvPr/>
        </p:nvGrpSpPr>
        <p:grpSpPr bwMode="auto">
          <a:xfrm>
            <a:off x="0" y="0"/>
            <a:ext cx="9144000" cy="6858000"/>
            <a:chOff x="0" y="0"/>
            <a:chExt cx="9144000" cy="6858000"/>
          </a:xfrm>
        </p:grpSpPr>
        <p:grpSp>
          <p:nvGrpSpPr>
            <p:cNvPr id="25" name="Group 8"/>
            <p:cNvGrpSpPr>
              <a:grpSpLocks/>
            </p:cNvGrpSpPr>
            <p:nvPr/>
          </p:nvGrpSpPr>
          <p:grpSpPr bwMode="auto">
            <a:xfrm>
              <a:off x="0" y="0"/>
              <a:ext cx="9144000" cy="6858000"/>
              <a:chOff x="0" y="0"/>
              <a:chExt cx="5760" cy="4320"/>
            </a:xfrm>
          </p:grpSpPr>
          <p:grpSp>
            <p:nvGrpSpPr>
              <p:cNvPr id="28" name="Group 27"/>
              <p:cNvGrpSpPr>
                <a:grpSpLocks/>
              </p:cNvGrpSpPr>
              <p:nvPr/>
            </p:nvGrpSpPr>
            <p:grpSpPr bwMode="auto">
              <a:xfrm>
                <a:off x="0" y="0"/>
                <a:ext cx="192" cy="4320"/>
                <a:chOff x="0" y="-48"/>
                <a:chExt cx="144" cy="4368"/>
              </a:xfrm>
            </p:grpSpPr>
            <p:sp>
              <p:nvSpPr>
                <p:cNvPr id="38"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9"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9" name="Group 12"/>
              <p:cNvGrpSpPr>
                <a:grpSpLocks/>
              </p:cNvGrpSpPr>
              <p:nvPr/>
            </p:nvGrpSpPr>
            <p:grpSpPr bwMode="auto">
              <a:xfrm>
                <a:off x="5674" y="24"/>
                <a:ext cx="86" cy="4296"/>
                <a:chOff x="5616" y="-48"/>
                <a:chExt cx="144" cy="4368"/>
              </a:xfrm>
            </p:grpSpPr>
            <p:sp>
              <p:nvSpPr>
                <p:cNvPr id="36"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7"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0" name="Group 29"/>
              <p:cNvGrpSpPr>
                <a:grpSpLocks/>
              </p:cNvGrpSpPr>
              <p:nvPr/>
            </p:nvGrpSpPr>
            <p:grpSpPr bwMode="auto">
              <a:xfrm>
                <a:off x="144" y="0"/>
                <a:ext cx="5616" cy="144"/>
                <a:chOff x="96" y="-48"/>
                <a:chExt cx="5520" cy="144"/>
              </a:xfrm>
            </p:grpSpPr>
            <p:sp>
              <p:nvSpPr>
                <p:cNvPr id="34" name="Rectangle 33"/>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5" name="Rectangle 34"/>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1" name="Group 18"/>
              <p:cNvGrpSpPr>
                <a:grpSpLocks/>
              </p:cNvGrpSpPr>
              <p:nvPr/>
            </p:nvGrpSpPr>
            <p:grpSpPr bwMode="auto">
              <a:xfrm>
                <a:off x="144" y="4234"/>
                <a:ext cx="5616" cy="86"/>
                <a:chOff x="96" y="4176"/>
                <a:chExt cx="5520" cy="144"/>
              </a:xfrm>
            </p:grpSpPr>
            <p:sp>
              <p:nvSpPr>
                <p:cNvPr id="32"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3"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26" name="Rectangle 1945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Rectangle 26"/>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graphicFrame>
        <p:nvGraphicFramePr>
          <p:cNvPr id="40" name="Object 4"/>
          <p:cNvGraphicFramePr>
            <a:graphicFrameLocks noChangeAspect="1"/>
          </p:cNvGraphicFramePr>
          <p:nvPr>
            <p:extLst>
              <p:ext uri="{D42A27DB-BD31-4B8C-83A1-F6EECF244321}">
                <p14:modId xmlns:p14="http://schemas.microsoft.com/office/powerpoint/2010/main" val="3821835882"/>
              </p:ext>
            </p:extLst>
          </p:nvPr>
        </p:nvGraphicFramePr>
        <p:xfrm>
          <a:off x="1556544" y="5204619"/>
          <a:ext cx="1362075" cy="1062037"/>
        </p:xfrm>
        <a:graphic>
          <a:graphicData uri="http://schemas.openxmlformats.org/presentationml/2006/ole">
            <mc:AlternateContent xmlns:mc="http://schemas.openxmlformats.org/markup-compatibility/2006">
              <mc:Choice xmlns:v="urn:schemas-microsoft-com:vml" Requires="v">
                <p:oleObj spid="_x0000_s410700" name="Equation" r:id="rId12" imgW="495000" imgH="419040" progId="Equation.3">
                  <p:embed/>
                </p:oleObj>
              </mc:Choice>
              <mc:Fallback>
                <p:oleObj name="Equation" r:id="rId12" imgW="495000" imgH="419040" progId="Equation.3">
                  <p:embed/>
                  <p:pic>
                    <p:nvPicPr>
                      <p:cNvPr id="0" name=""/>
                      <p:cNvPicPr>
                        <a:picLocks noChangeAspect="1" noChangeArrowheads="1"/>
                      </p:cNvPicPr>
                      <p:nvPr/>
                    </p:nvPicPr>
                    <p:blipFill>
                      <a:blip r:embed="rId13"/>
                      <a:srcRect/>
                      <a:stretch>
                        <a:fillRect/>
                      </a:stretch>
                    </p:blipFill>
                    <p:spPr bwMode="auto">
                      <a:xfrm>
                        <a:off x="1556544" y="5204619"/>
                        <a:ext cx="1362075" cy="10620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1" name="Object 4"/>
          <p:cNvGraphicFramePr>
            <a:graphicFrameLocks noChangeAspect="1"/>
          </p:cNvGraphicFramePr>
          <p:nvPr>
            <p:extLst>
              <p:ext uri="{D42A27DB-BD31-4B8C-83A1-F6EECF244321}">
                <p14:modId xmlns:p14="http://schemas.microsoft.com/office/powerpoint/2010/main" val="1743861252"/>
              </p:ext>
            </p:extLst>
          </p:nvPr>
        </p:nvGraphicFramePr>
        <p:xfrm>
          <a:off x="3379787" y="4952471"/>
          <a:ext cx="2514600" cy="1673225"/>
        </p:xfrm>
        <a:graphic>
          <a:graphicData uri="http://schemas.openxmlformats.org/presentationml/2006/ole">
            <mc:AlternateContent xmlns:mc="http://schemas.openxmlformats.org/markup-compatibility/2006">
              <mc:Choice xmlns:v="urn:schemas-microsoft-com:vml" Requires="v">
                <p:oleObj spid="_x0000_s410701" name="Equation" r:id="rId14" imgW="914400" imgH="660240" progId="Equation.3">
                  <p:embed/>
                </p:oleObj>
              </mc:Choice>
              <mc:Fallback>
                <p:oleObj name="Equation" r:id="rId14" imgW="914400" imgH="660240" progId="Equation.3">
                  <p:embed/>
                  <p:pic>
                    <p:nvPicPr>
                      <p:cNvPr id="0" name=""/>
                      <p:cNvPicPr>
                        <a:picLocks noChangeAspect="1" noChangeArrowheads="1"/>
                      </p:cNvPicPr>
                      <p:nvPr/>
                    </p:nvPicPr>
                    <p:blipFill>
                      <a:blip r:embed="rId15"/>
                      <a:srcRect/>
                      <a:stretch>
                        <a:fillRect/>
                      </a:stretch>
                    </p:blipFill>
                    <p:spPr bwMode="auto">
                      <a:xfrm>
                        <a:off x="3379787" y="4952471"/>
                        <a:ext cx="2514600" cy="1673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385239808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9" presetClass="entr" presetSubtype="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dissolve">
                                      <p:cBhvr>
                                        <p:cTn id="13" dur="500"/>
                                        <p:tgtEl>
                                          <p:spTgt spid="3"/>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500" fill="hold"/>
                                        <p:tgtEl>
                                          <p:spTgt spid="6"/>
                                        </p:tgtEl>
                                        <p:attrNameLst>
                                          <p:attrName>ppt_x</p:attrName>
                                        </p:attrNameLst>
                                      </p:cBhvr>
                                      <p:tavLst>
                                        <p:tav tm="0">
                                          <p:val>
                                            <p:strVal val="0-#ppt_w/2"/>
                                          </p:val>
                                        </p:tav>
                                        <p:tav tm="100000">
                                          <p:val>
                                            <p:strVal val="#ppt_x"/>
                                          </p:val>
                                        </p:tav>
                                      </p:tavLst>
                                    </p:anim>
                                    <p:anim calcmode="lin" valueType="num">
                                      <p:cBhvr additive="base">
                                        <p:cTn id="19"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9" presetClass="entr" presetSubtype="0" fill="hold" nodeType="clickEffect">
                                  <p:stCondLst>
                                    <p:cond delay="0"/>
                                  </p:stCondLst>
                                  <p:childTnLst>
                                    <p:set>
                                      <p:cBhvr>
                                        <p:cTn id="23" dur="1" fill="hold">
                                          <p:stCondLst>
                                            <p:cond delay="0"/>
                                          </p:stCondLst>
                                        </p:cTn>
                                        <p:tgtEl>
                                          <p:spTgt spid="813059"/>
                                        </p:tgtEl>
                                        <p:attrNameLst>
                                          <p:attrName>style.visibility</p:attrName>
                                        </p:attrNameLst>
                                      </p:cBhvr>
                                      <p:to>
                                        <p:strVal val="visible"/>
                                      </p:to>
                                    </p:set>
                                    <p:animEffect transition="in" filter="dissolve">
                                      <p:cBhvr>
                                        <p:cTn id="24" dur="500"/>
                                        <p:tgtEl>
                                          <p:spTgt spid="813059"/>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8"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fill="hold"/>
                                        <p:tgtEl>
                                          <p:spTgt spid="7"/>
                                        </p:tgtEl>
                                        <p:attrNameLst>
                                          <p:attrName>ppt_x</p:attrName>
                                        </p:attrNameLst>
                                      </p:cBhvr>
                                      <p:tavLst>
                                        <p:tav tm="0">
                                          <p:val>
                                            <p:strVal val="0-#ppt_w/2"/>
                                          </p:val>
                                        </p:tav>
                                        <p:tav tm="100000">
                                          <p:val>
                                            <p:strVal val="#ppt_x"/>
                                          </p:val>
                                        </p:tav>
                                      </p:tavLst>
                                    </p:anim>
                                    <p:anim calcmode="lin" valueType="num">
                                      <p:cBhvr additive="base">
                                        <p:cTn id="30"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9" presetClass="entr" presetSubtype="0" fill="hold" nodeType="clickEffect">
                                  <p:stCondLst>
                                    <p:cond delay="0"/>
                                  </p:stCondLst>
                                  <p:childTnLst>
                                    <p:set>
                                      <p:cBhvr>
                                        <p:cTn id="34" dur="1" fill="hold">
                                          <p:stCondLst>
                                            <p:cond delay="0"/>
                                          </p:stCondLst>
                                        </p:cTn>
                                        <p:tgtEl>
                                          <p:spTgt spid="765957"/>
                                        </p:tgtEl>
                                        <p:attrNameLst>
                                          <p:attrName>style.visibility</p:attrName>
                                        </p:attrNameLst>
                                      </p:cBhvr>
                                      <p:to>
                                        <p:strVal val="visible"/>
                                      </p:to>
                                    </p:set>
                                    <p:animEffect transition="in" filter="dissolve">
                                      <p:cBhvr>
                                        <p:cTn id="35" dur="500"/>
                                        <p:tgtEl>
                                          <p:spTgt spid="765957"/>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2" presetClass="entr" presetSubtype="8" fill="hold" grpId="0" nodeType="clickEffect">
                                  <p:stCondLst>
                                    <p:cond delay="0"/>
                                  </p:stCondLst>
                                  <p:childTnLst>
                                    <p:set>
                                      <p:cBhvr>
                                        <p:cTn id="39" dur="1" fill="hold">
                                          <p:stCondLst>
                                            <p:cond delay="0"/>
                                          </p:stCondLst>
                                        </p:cTn>
                                        <p:tgtEl>
                                          <p:spTgt spid="9"/>
                                        </p:tgtEl>
                                        <p:attrNameLst>
                                          <p:attrName>style.visibility</p:attrName>
                                        </p:attrNameLst>
                                      </p:cBhvr>
                                      <p:to>
                                        <p:strVal val="visible"/>
                                      </p:to>
                                    </p:set>
                                    <p:anim calcmode="lin" valueType="num">
                                      <p:cBhvr additive="base">
                                        <p:cTn id="40" dur="500" fill="hold"/>
                                        <p:tgtEl>
                                          <p:spTgt spid="9"/>
                                        </p:tgtEl>
                                        <p:attrNameLst>
                                          <p:attrName>ppt_x</p:attrName>
                                        </p:attrNameLst>
                                      </p:cBhvr>
                                      <p:tavLst>
                                        <p:tav tm="0">
                                          <p:val>
                                            <p:strVal val="0-#ppt_w/2"/>
                                          </p:val>
                                        </p:tav>
                                        <p:tav tm="100000">
                                          <p:val>
                                            <p:strVal val="#ppt_x"/>
                                          </p:val>
                                        </p:tav>
                                      </p:tavLst>
                                    </p:anim>
                                    <p:anim calcmode="lin" valueType="num">
                                      <p:cBhvr additive="base">
                                        <p:cTn id="41"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42" fill="hold" nodeType="clickPar">
                      <p:stCondLst>
                        <p:cond delay="indefinite"/>
                      </p:stCondLst>
                      <p:childTnLst>
                        <p:par>
                          <p:cTn id="43" fill="hold" nodeType="withGroup">
                            <p:stCondLst>
                              <p:cond delay="0"/>
                            </p:stCondLst>
                            <p:childTnLst>
                              <p:par>
                                <p:cTn id="44" presetID="9" presetClass="entr" presetSubtype="0" fill="hold" nodeType="clickEffect">
                                  <p:stCondLst>
                                    <p:cond delay="0"/>
                                  </p:stCondLst>
                                  <p:childTnLst>
                                    <p:set>
                                      <p:cBhvr>
                                        <p:cTn id="45" dur="1" fill="hold">
                                          <p:stCondLst>
                                            <p:cond delay="0"/>
                                          </p:stCondLst>
                                        </p:cTn>
                                        <p:tgtEl>
                                          <p:spTgt spid="765959"/>
                                        </p:tgtEl>
                                        <p:attrNameLst>
                                          <p:attrName>style.visibility</p:attrName>
                                        </p:attrNameLst>
                                      </p:cBhvr>
                                      <p:to>
                                        <p:strVal val="visible"/>
                                      </p:to>
                                    </p:set>
                                    <p:animEffect transition="in" filter="dissolve">
                                      <p:cBhvr>
                                        <p:cTn id="46" dur="500"/>
                                        <p:tgtEl>
                                          <p:spTgt spid="765959"/>
                                        </p:tgtEl>
                                      </p:cBhvr>
                                    </p:animEffect>
                                  </p:childTnLst>
                                </p:cTn>
                              </p:par>
                            </p:childTnLst>
                          </p:cTn>
                        </p:par>
                      </p:childTnLst>
                    </p:cTn>
                  </p:par>
                  <p:par>
                    <p:cTn id="47" fill="hold">
                      <p:stCondLst>
                        <p:cond delay="indefinite"/>
                      </p:stCondLst>
                      <p:childTnLst>
                        <p:par>
                          <p:cTn id="48" fill="hold">
                            <p:stCondLst>
                              <p:cond delay="0"/>
                            </p:stCondLst>
                            <p:childTnLst>
                              <p:par>
                                <p:cTn id="49" presetID="9" presetClass="entr" presetSubtype="0" fill="hold" nodeType="clickEffect">
                                  <p:stCondLst>
                                    <p:cond delay="0"/>
                                  </p:stCondLst>
                                  <p:childTnLst>
                                    <p:set>
                                      <p:cBhvr>
                                        <p:cTn id="50" dur="1" fill="hold">
                                          <p:stCondLst>
                                            <p:cond delay="0"/>
                                          </p:stCondLst>
                                        </p:cTn>
                                        <p:tgtEl>
                                          <p:spTgt spid="40"/>
                                        </p:tgtEl>
                                        <p:attrNameLst>
                                          <p:attrName>style.visibility</p:attrName>
                                        </p:attrNameLst>
                                      </p:cBhvr>
                                      <p:to>
                                        <p:strVal val="visible"/>
                                      </p:to>
                                    </p:set>
                                    <p:animEffect transition="in" filter="dissolve">
                                      <p:cBhvr>
                                        <p:cTn id="51" dur="500"/>
                                        <p:tgtEl>
                                          <p:spTgt spid="40"/>
                                        </p:tgtEl>
                                      </p:cBhvr>
                                    </p:animEffect>
                                  </p:childTnLst>
                                </p:cTn>
                              </p:par>
                            </p:childTnLst>
                          </p:cTn>
                        </p:par>
                      </p:childTnLst>
                    </p:cTn>
                  </p:par>
                  <p:par>
                    <p:cTn id="52" fill="hold">
                      <p:stCondLst>
                        <p:cond delay="indefinite"/>
                      </p:stCondLst>
                      <p:childTnLst>
                        <p:par>
                          <p:cTn id="53" fill="hold">
                            <p:stCondLst>
                              <p:cond delay="0"/>
                            </p:stCondLst>
                            <p:childTnLst>
                              <p:par>
                                <p:cTn id="54" presetID="9" presetClass="entr" presetSubtype="0" fill="hold" nodeType="clickEffect">
                                  <p:stCondLst>
                                    <p:cond delay="0"/>
                                  </p:stCondLst>
                                  <p:childTnLst>
                                    <p:set>
                                      <p:cBhvr>
                                        <p:cTn id="55" dur="1" fill="hold">
                                          <p:stCondLst>
                                            <p:cond delay="0"/>
                                          </p:stCondLst>
                                        </p:cTn>
                                        <p:tgtEl>
                                          <p:spTgt spid="41"/>
                                        </p:tgtEl>
                                        <p:attrNameLst>
                                          <p:attrName>style.visibility</p:attrName>
                                        </p:attrNameLst>
                                      </p:cBhvr>
                                      <p:to>
                                        <p:strVal val="visible"/>
                                      </p:to>
                                    </p:set>
                                    <p:animEffect transition="in" filter="dissolve">
                                      <p:cBhvr>
                                        <p:cTn id="56"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utoUpdateAnimBg="0"/>
      <p:bldP spid="6" grpId="0" autoUpdateAnimBg="0"/>
      <p:bldP spid="7" grpId="0" autoUpdateAnimBg="0"/>
      <p:bldP spid="9" grpId="0"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5" name="Title 1"/>
          <p:cNvSpPr>
            <a:spLocks noGrp="1"/>
          </p:cNvSpPr>
          <p:nvPr>
            <p:ph type="title" idx="4294967295"/>
          </p:nvPr>
        </p:nvSpPr>
        <p:spPr>
          <a:xfrm>
            <a:off x="270373" y="276533"/>
            <a:ext cx="7086600" cy="790576"/>
          </a:xfrm>
        </p:spPr>
        <p:txBody>
          <a:bodyPr/>
          <a:lstStyle/>
          <a:p>
            <a:pPr eaLnBrk="1" hangingPunct="1"/>
            <a:r>
              <a:rPr lang="en-US" sz="2800" dirty="0" err="1" smtClean="0">
                <a:solidFill>
                  <a:schemeClr val="tx1"/>
                </a:solidFill>
                <a:cs typeface="Arial" panose="020B0604020202020204" pitchFamily="34" charset="0"/>
              </a:rPr>
              <a:t>Machization</a:t>
            </a:r>
            <a:r>
              <a:rPr lang="en-US" sz="2800" dirty="0" smtClean="0">
                <a:solidFill>
                  <a:schemeClr val="tx1"/>
                </a:solidFill>
                <a:cs typeface="Arial" panose="020B0604020202020204" pitchFamily="34" charset="0"/>
              </a:rPr>
              <a:t> of Conservation Equations </a:t>
            </a:r>
          </a:p>
        </p:txBody>
      </p:sp>
      <p:sp>
        <p:nvSpPr>
          <p:cNvPr id="12296" name="Rectangle 11" descr="Plaid"/>
          <p:cNvSpPr>
            <a:spLocks noChangeArrowheads="1"/>
          </p:cNvSpPr>
          <p:nvPr/>
        </p:nvSpPr>
        <p:spPr bwMode="auto">
          <a:xfrm>
            <a:off x="4089400" y="1435100"/>
            <a:ext cx="152400" cy="2230438"/>
          </a:xfrm>
          <a:prstGeom prst="rect">
            <a:avLst/>
          </a:prstGeom>
          <a:pattFill prst="plaid">
            <a:fgClr>
              <a:srgbClr val="FF6600"/>
            </a:fgClr>
            <a:bgClr>
              <a:schemeClr val="bg1"/>
            </a:bgClr>
          </a:patt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atin typeface="Arial" panose="020B0604020202020204" pitchFamily="34" charset="0"/>
              <a:cs typeface="Arial" panose="020B0604020202020204" pitchFamily="34" charset="0"/>
            </a:endParaRPr>
          </a:p>
        </p:txBody>
      </p:sp>
      <p:sp>
        <p:nvSpPr>
          <p:cNvPr id="12297" name="Rectangle 12"/>
          <p:cNvSpPr>
            <a:spLocks noChangeArrowheads="1"/>
          </p:cNvSpPr>
          <p:nvPr/>
        </p:nvSpPr>
        <p:spPr bwMode="auto">
          <a:xfrm>
            <a:off x="3937000" y="1292225"/>
            <a:ext cx="533400" cy="2439988"/>
          </a:xfrm>
          <a:prstGeom prst="rect">
            <a:avLst/>
          </a:prstGeom>
          <a:noFill/>
          <a:ln w="19050">
            <a:solidFill>
              <a:schemeClr val="tx1"/>
            </a:solidFill>
            <a:prstDash val="dash"/>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atin typeface="Arial" panose="020B0604020202020204" pitchFamily="34" charset="0"/>
              <a:cs typeface="Arial" panose="020B0604020202020204" pitchFamily="34" charset="0"/>
            </a:endParaRPr>
          </a:p>
        </p:txBody>
      </p:sp>
      <p:sp>
        <p:nvSpPr>
          <p:cNvPr id="12298" name="Line 14"/>
          <p:cNvSpPr>
            <a:spLocks noChangeShapeType="1"/>
          </p:cNvSpPr>
          <p:nvPr/>
        </p:nvSpPr>
        <p:spPr bwMode="auto">
          <a:xfrm>
            <a:off x="4318000" y="2625725"/>
            <a:ext cx="6858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graphicFrame>
        <p:nvGraphicFramePr>
          <p:cNvPr id="7" name="Object 5"/>
          <p:cNvGraphicFramePr>
            <a:graphicFrameLocks noChangeAspect="1"/>
          </p:cNvGraphicFramePr>
          <p:nvPr>
            <p:extLst>
              <p:ext uri="{D42A27DB-BD31-4B8C-83A1-F6EECF244321}">
                <p14:modId xmlns:p14="http://schemas.microsoft.com/office/powerpoint/2010/main" val="627299326"/>
              </p:ext>
            </p:extLst>
          </p:nvPr>
        </p:nvGraphicFramePr>
        <p:xfrm>
          <a:off x="2781300" y="1217613"/>
          <a:ext cx="850900" cy="2487612"/>
        </p:xfrm>
        <a:graphic>
          <a:graphicData uri="http://schemas.openxmlformats.org/presentationml/2006/ole">
            <mc:AlternateContent xmlns:mc="http://schemas.openxmlformats.org/markup-compatibility/2006">
              <mc:Choice xmlns:v="urn:schemas-microsoft-com:vml" Requires="v">
                <p:oleObj spid="_x0000_s415782" name="Equation" r:id="rId3" imgW="241200" imgH="914400" progId="Equation.3">
                  <p:embed/>
                </p:oleObj>
              </mc:Choice>
              <mc:Fallback>
                <p:oleObj name="Equation" r:id="rId3" imgW="241200" imgH="9144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81300" y="1217613"/>
                        <a:ext cx="850900" cy="24876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8" name="Object 6"/>
          <p:cNvGraphicFramePr>
            <a:graphicFrameLocks noChangeAspect="1"/>
          </p:cNvGraphicFramePr>
          <p:nvPr>
            <p:extLst>
              <p:ext uri="{D42A27DB-BD31-4B8C-83A1-F6EECF244321}">
                <p14:modId xmlns:p14="http://schemas.microsoft.com/office/powerpoint/2010/main" val="1556090132"/>
              </p:ext>
            </p:extLst>
          </p:nvPr>
        </p:nvGraphicFramePr>
        <p:xfrm>
          <a:off x="4968875" y="1190625"/>
          <a:ext cx="898525" cy="2695575"/>
        </p:xfrm>
        <a:graphic>
          <a:graphicData uri="http://schemas.openxmlformats.org/presentationml/2006/ole">
            <mc:AlternateContent xmlns:mc="http://schemas.openxmlformats.org/markup-compatibility/2006">
              <mc:Choice xmlns:v="urn:schemas-microsoft-com:vml" Requires="v">
                <p:oleObj spid="_x0000_s415783" name="Equation" r:id="rId5" imgW="253800" imgH="990360" progId="Equation.3">
                  <p:embed/>
                </p:oleObj>
              </mc:Choice>
              <mc:Fallback>
                <p:oleObj name="Equation" r:id="rId5" imgW="253800" imgH="99036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68875" y="1190625"/>
                        <a:ext cx="898525" cy="26955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2299" name="Line 13"/>
          <p:cNvSpPr>
            <a:spLocks noChangeShapeType="1"/>
          </p:cNvSpPr>
          <p:nvPr/>
        </p:nvSpPr>
        <p:spPr bwMode="auto">
          <a:xfrm>
            <a:off x="2324100" y="2679700"/>
            <a:ext cx="15240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graphicFrame>
        <p:nvGraphicFramePr>
          <p:cNvPr id="670729" name="Object 4"/>
          <p:cNvGraphicFramePr>
            <a:graphicFrameLocks noChangeAspect="1"/>
          </p:cNvGraphicFramePr>
          <p:nvPr>
            <p:extLst>
              <p:ext uri="{D42A27DB-BD31-4B8C-83A1-F6EECF244321}">
                <p14:modId xmlns:p14="http://schemas.microsoft.com/office/powerpoint/2010/main" val="12294428"/>
              </p:ext>
            </p:extLst>
          </p:nvPr>
        </p:nvGraphicFramePr>
        <p:xfrm>
          <a:off x="930275" y="4159250"/>
          <a:ext cx="6483350" cy="1608138"/>
        </p:xfrm>
        <a:graphic>
          <a:graphicData uri="http://schemas.openxmlformats.org/presentationml/2006/ole">
            <mc:AlternateContent xmlns:mc="http://schemas.openxmlformats.org/markup-compatibility/2006">
              <mc:Choice xmlns:v="urn:schemas-microsoft-com:vml" Requires="v">
                <p:oleObj spid="_x0000_s415784" name="Equation" r:id="rId7" imgW="2501640" imgH="672840" progId="Equation.3">
                  <p:embed/>
                </p:oleObj>
              </mc:Choice>
              <mc:Fallback>
                <p:oleObj name="Equation" r:id="rId7" imgW="2501640" imgH="672840" progId="Equation.3">
                  <p:embed/>
                  <p:pic>
                    <p:nvPicPr>
                      <p:cNvPr id="0" name=""/>
                      <p:cNvPicPr>
                        <a:picLocks noChangeAspect="1" noChangeArrowheads="1"/>
                      </p:cNvPicPr>
                      <p:nvPr/>
                    </p:nvPicPr>
                    <p:blipFill>
                      <a:blip r:embed="rId8"/>
                      <a:srcRect/>
                      <a:stretch>
                        <a:fillRect/>
                      </a:stretch>
                    </p:blipFill>
                    <p:spPr bwMode="auto">
                      <a:xfrm>
                        <a:off x="930275" y="4159250"/>
                        <a:ext cx="6483350" cy="16081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mc:AlternateContent xmlns:mc="http://schemas.openxmlformats.org/markup-compatibility/2006" xmlns:p14="http://schemas.microsoft.com/office/powerpoint/2010/main">
        <mc:Choice Requires="p14">
          <p:contentPart p14:bwMode="auto" r:id="rId9">
            <p14:nvContentPartPr>
              <p14:cNvPr id="12293" name="Ink 23"/>
              <p14:cNvContentPartPr>
                <a14:cpLocks xmlns:a14="http://schemas.microsoft.com/office/drawing/2010/main" noRot="1" noChangeAspect="1" noEditPoints="1" noChangeArrowheads="1" noChangeShapeType="1"/>
              </p14:cNvContentPartPr>
              <p14:nvPr/>
            </p14:nvContentPartPr>
            <p14:xfrm>
              <a:off x="2163763" y="5273675"/>
              <a:ext cx="1795462" cy="636588"/>
            </p14:xfrm>
          </p:contentPart>
        </mc:Choice>
        <mc:Fallback xmlns="">
          <p:pic>
            <p:nvPicPr>
              <p:cNvPr id="12293" name="Ink 23"/>
              <p:cNvPicPr>
                <a:picLocks noRot="1" noChangeAspect="1" noEditPoints="1" noChangeArrowheads="1" noChangeShapeType="1"/>
              </p:cNvPicPr>
              <p:nvPr/>
            </p:nvPicPr>
            <p:blipFill>
              <a:blip r:embed="rId10"/>
              <a:stretch>
                <a:fillRect/>
              </a:stretch>
            </p:blipFill>
            <p:spPr>
              <a:xfrm>
                <a:off x="2154402" y="5264313"/>
                <a:ext cx="1814183" cy="655311"/>
              </a:xfrm>
              <a:prstGeom prst="rect">
                <a:avLst/>
              </a:prstGeom>
            </p:spPr>
          </p:pic>
        </mc:Fallback>
      </mc:AlternateContent>
      <p:grpSp>
        <p:nvGrpSpPr>
          <p:cNvPr id="25" name="Group 16"/>
          <p:cNvGrpSpPr>
            <a:grpSpLocks/>
          </p:cNvGrpSpPr>
          <p:nvPr/>
        </p:nvGrpSpPr>
        <p:grpSpPr bwMode="auto">
          <a:xfrm>
            <a:off x="0" y="0"/>
            <a:ext cx="9144000" cy="6858000"/>
            <a:chOff x="0" y="0"/>
            <a:chExt cx="9144000" cy="6858000"/>
          </a:xfrm>
        </p:grpSpPr>
        <p:grpSp>
          <p:nvGrpSpPr>
            <p:cNvPr id="26" name="Group 8"/>
            <p:cNvGrpSpPr>
              <a:grpSpLocks/>
            </p:cNvGrpSpPr>
            <p:nvPr/>
          </p:nvGrpSpPr>
          <p:grpSpPr bwMode="auto">
            <a:xfrm>
              <a:off x="0" y="0"/>
              <a:ext cx="9144000" cy="6858000"/>
              <a:chOff x="0" y="0"/>
              <a:chExt cx="5760" cy="4320"/>
            </a:xfrm>
          </p:grpSpPr>
          <p:grpSp>
            <p:nvGrpSpPr>
              <p:cNvPr id="29" name="Group 28"/>
              <p:cNvGrpSpPr>
                <a:grpSpLocks/>
              </p:cNvGrpSpPr>
              <p:nvPr/>
            </p:nvGrpSpPr>
            <p:grpSpPr bwMode="auto">
              <a:xfrm>
                <a:off x="0" y="0"/>
                <a:ext cx="192" cy="4320"/>
                <a:chOff x="0" y="-48"/>
                <a:chExt cx="144" cy="4368"/>
              </a:xfrm>
            </p:grpSpPr>
            <p:sp>
              <p:nvSpPr>
                <p:cNvPr id="39"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0"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0" name="Group 12"/>
              <p:cNvGrpSpPr>
                <a:grpSpLocks/>
              </p:cNvGrpSpPr>
              <p:nvPr/>
            </p:nvGrpSpPr>
            <p:grpSpPr bwMode="auto">
              <a:xfrm>
                <a:off x="5674" y="24"/>
                <a:ext cx="86" cy="4296"/>
                <a:chOff x="5616" y="-48"/>
                <a:chExt cx="144" cy="4368"/>
              </a:xfrm>
            </p:grpSpPr>
            <p:sp>
              <p:nvSpPr>
                <p:cNvPr id="37"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8"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1" name="Group 30"/>
              <p:cNvGrpSpPr>
                <a:grpSpLocks/>
              </p:cNvGrpSpPr>
              <p:nvPr/>
            </p:nvGrpSpPr>
            <p:grpSpPr bwMode="auto">
              <a:xfrm>
                <a:off x="144" y="0"/>
                <a:ext cx="5616" cy="144"/>
                <a:chOff x="96" y="-48"/>
                <a:chExt cx="5520" cy="144"/>
              </a:xfrm>
            </p:grpSpPr>
            <p:sp>
              <p:nvSpPr>
                <p:cNvPr id="35" name="Rectangle 34"/>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6" name="Rectangle 35"/>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2" name="Group 18"/>
              <p:cNvGrpSpPr>
                <a:grpSpLocks/>
              </p:cNvGrpSpPr>
              <p:nvPr/>
            </p:nvGrpSpPr>
            <p:grpSpPr bwMode="auto">
              <a:xfrm>
                <a:off x="144" y="4234"/>
                <a:ext cx="5616" cy="86"/>
                <a:chOff x="96" y="4176"/>
                <a:chExt cx="5520" cy="144"/>
              </a:xfrm>
            </p:grpSpPr>
            <p:sp>
              <p:nvSpPr>
                <p:cNvPr id="33"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4"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27" name="Rectangle 1945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Rectangle 27"/>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111371732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670729"/>
                                        </p:tgtEl>
                                        <p:attrNameLst>
                                          <p:attrName>style.visibility</p:attrName>
                                        </p:attrNameLst>
                                      </p:cBhvr>
                                      <p:to>
                                        <p:strVal val="visible"/>
                                      </p:to>
                                    </p:set>
                                    <p:animEffect transition="in" filter="dissolve">
                                      <p:cBhvr>
                                        <p:cTn id="7" dur="500"/>
                                        <p:tgtEl>
                                          <p:spTgt spid="6707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87458" name="Object 2"/>
          <p:cNvGraphicFramePr>
            <a:graphicFrameLocks noChangeAspect="1"/>
          </p:cNvGraphicFramePr>
          <p:nvPr>
            <p:extLst>
              <p:ext uri="{D42A27DB-BD31-4B8C-83A1-F6EECF244321}">
                <p14:modId xmlns:p14="http://schemas.microsoft.com/office/powerpoint/2010/main" val="3001270734"/>
              </p:ext>
            </p:extLst>
          </p:nvPr>
        </p:nvGraphicFramePr>
        <p:xfrm>
          <a:off x="475457" y="1354138"/>
          <a:ext cx="8229600" cy="846138"/>
        </p:xfrm>
        <a:graphic>
          <a:graphicData uri="http://schemas.openxmlformats.org/presentationml/2006/ole">
            <mc:AlternateContent xmlns:mc="http://schemas.openxmlformats.org/markup-compatibility/2006">
              <mc:Choice xmlns:v="urn:schemas-microsoft-com:vml" Requires="v">
                <p:oleObj spid="_x0000_s416818" name="Equation" r:id="rId3" imgW="3873240" imgH="431640" progId="Equation.3">
                  <p:embed/>
                </p:oleObj>
              </mc:Choice>
              <mc:Fallback>
                <p:oleObj name="Equation" r:id="rId3" imgW="3873240" imgH="43164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5457" y="1354138"/>
                        <a:ext cx="8229600" cy="8461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87459" name="Object 3"/>
          <p:cNvGraphicFramePr>
            <a:graphicFrameLocks noChangeAspect="1"/>
          </p:cNvGraphicFramePr>
          <p:nvPr/>
        </p:nvGraphicFramePr>
        <p:xfrm>
          <a:off x="1066800" y="3429000"/>
          <a:ext cx="6602413" cy="671513"/>
        </p:xfrm>
        <a:graphic>
          <a:graphicData uri="http://schemas.openxmlformats.org/presentationml/2006/ole">
            <mc:AlternateContent xmlns:mc="http://schemas.openxmlformats.org/markup-compatibility/2006">
              <mc:Choice xmlns:v="urn:schemas-microsoft-com:vml" Requires="v">
                <p:oleObj spid="_x0000_s416819" name="Equation" r:id="rId5" imgW="3174840" imgH="266400" progId="Equation.3">
                  <p:embed/>
                </p:oleObj>
              </mc:Choice>
              <mc:Fallback>
                <p:oleObj name="Equation" r:id="rId5" imgW="3174840" imgH="2664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6800" y="3429000"/>
                        <a:ext cx="6602413" cy="6715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87460" name="Object 4"/>
          <p:cNvGraphicFramePr>
            <a:graphicFrameLocks noChangeAspect="1"/>
          </p:cNvGraphicFramePr>
          <p:nvPr/>
        </p:nvGraphicFramePr>
        <p:xfrm>
          <a:off x="533400" y="2514600"/>
          <a:ext cx="7869238" cy="581025"/>
        </p:xfrm>
        <a:graphic>
          <a:graphicData uri="http://schemas.openxmlformats.org/presentationml/2006/ole">
            <mc:AlternateContent xmlns:mc="http://schemas.openxmlformats.org/markup-compatibility/2006">
              <mc:Choice xmlns:v="urn:schemas-microsoft-com:vml" Requires="v">
                <p:oleObj spid="_x0000_s416820" name="Equation" r:id="rId7" imgW="3848040" imgH="266400" progId="Equation.3">
                  <p:embed/>
                </p:oleObj>
              </mc:Choice>
              <mc:Fallback>
                <p:oleObj name="Equation" r:id="rId7" imgW="3848040" imgH="26640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33400" y="2514600"/>
                        <a:ext cx="7869238" cy="581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87461" name="Text Box 5"/>
          <p:cNvSpPr txBox="1">
            <a:spLocks noChangeArrowheads="1"/>
          </p:cNvSpPr>
          <p:nvPr/>
        </p:nvSpPr>
        <p:spPr bwMode="auto">
          <a:xfrm>
            <a:off x="381000" y="4343400"/>
            <a:ext cx="71580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t>Reversible flow : No entropy generation between </a:t>
            </a:r>
            <a:r>
              <a:rPr lang="en-US" i="1"/>
              <a:t>x &amp; y</a:t>
            </a:r>
            <a:r>
              <a:rPr lang="en-US"/>
              <a:t>, </a:t>
            </a:r>
          </a:p>
        </p:txBody>
      </p:sp>
      <p:graphicFrame>
        <p:nvGraphicFramePr>
          <p:cNvPr id="787462" name="Object 5"/>
          <p:cNvGraphicFramePr>
            <a:graphicFrameLocks noChangeAspect="1"/>
          </p:cNvGraphicFramePr>
          <p:nvPr/>
        </p:nvGraphicFramePr>
        <p:xfrm>
          <a:off x="1676400" y="5257800"/>
          <a:ext cx="5191125" cy="671513"/>
        </p:xfrm>
        <a:graphic>
          <a:graphicData uri="http://schemas.openxmlformats.org/presentationml/2006/ole">
            <mc:AlternateContent xmlns:mc="http://schemas.openxmlformats.org/markup-compatibility/2006">
              <mc:Choice xmlns:v="urn:schemas-microsoft-com:vml" Requires="v">
                <p:oleObj spid="_x0000_s416821" name="Equation" r:id="rId9" imgW="1904760" imgH="266400" progId="Equation.3">
                  <p:embed/>
                </p:oleObj>
              </mc:Choice>
              <mc:Fallback>
                <p:oleObj name="Equation" r:id="rId9" imgW="1904760" imgH="266400"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676400" y="5257800"/>
                        <a:ext cx="5191125" cy="6715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3320" name="Title 6"/>
          <p:cNvSpPr>
            <a:spLocks noGrp="1"/>
          </p:cNvSpPr>
          <p:nvPr>
            <p:ph type="title"/>
          </p:nvPr>
        </p:nvSpPr>
        <p:spPr>
          <a:xfrm>
            <a:off x="152400" y="199669"/>
            <a:ext cx="7086600" cy="838200"/>
          </a:xfrm>
        </p:spPr>
        <p:txBody>
          <a:bodyPr/>
          <a:lstStyle/>
          <a:p>
            <a:r>
              <a:rPr lang="en-US" sz="2800" dirty="0" smtClean="0"/>
              <a:t>Roots of </a:t>
            </a:r>
            <a:r>
              <a:rPr lang="en-US" sz="2800" dirty="0" err="1" smtClean="0"/>
              <a:t>Machized</a:t>
            </a:r>
            <a:r>
              <a:rPr lang="en-US" sz="2800" dirty="0" smtClean="0"/>
              <a:t> </a:t>
            </a:r>
            <a:r>
              <a:rPr lang="en-US" sz="2800" dirty="0" err="1" smtClean="0"/>
              <a:t>Conservartion</a:t>
            </a:r>
            <a:r>
              <a:rPr lang="en-US" sz="2800" dirty="0" smtClean="0"/>
              <a:t> Equation</a:t>
            </a:r>
          </a:p>
        </p:txBody>
      </p:sp>
      <mc:AlternateContent xmlns:mc="http://schemas.openxmlformats.org/markup-compatibility/2006" xmlns:p14="http://schemas.microsoft.com/office/powerpoint/2010/main">
        <mc:Choice Requires="p14">
          <p:contentPart p14:bwMode="auto" r:id="rId11">
            <p14:nvContentPartPr>
              <p14:cNvPr id="13318" name="Ink 21"/>
              <p14:cNvContentPartPr>
                <a14:cpLocks xmlns:a14="http://schemas.microsoft.com/office/drawing/2010/main" noRot="1" noChangeAspect="1" noEditPoints="1" noChangeArrowheads="1" noChangeShapeType="1"/>
              </p14:cNvContentPartPr>
              <p14:nvPr/>
            </p14:nvContentPartPr>
            <p14:xfrm>
              <a:off x="4087813" y="6175375"/>
              <a:ext cx="6410325" cy="590550"/>
            </p14:xfrm>
          </p:contentPart>
        </mc:Choice>
        <mc:Fallback xmlns="">
          <p:pic>
            <p:nvPicPr>
              <p:cNvPr id="13318" name="Ink 21"/>
              <p:cNvPicPr>
                <a:picLocks noRot="1" noChangeAspect="1" noEditPoints="1" noChangeArrowheads="1" noChangeShapeType="1"/>
              </p:cNvPicPr>
              <p:nvPr/>
            </p:nvPicPr>
            <p:blipFill>
              <a:blip r:embed="rId12"/>
              <a:stretch>
                <a:fillRect/>
              </a:stretch>
            </p:blipFill>
            <p:spPr>
              <a:xfrm>
                <a:off x="4078453" y="6166013"/>
                <a:ext cx="6429045" cy="609275"/>
              </a:xfrm>
              <a:prstGeom prst="rect">
                <a:avLst/>
              </a:prstGeom>
            </p:spPr>
          </p:pic>
        </mc:Fallback>
      </mc:AlternateContent>
      <p:grpSp>
        <p:nvGrpSpPr>
          <p:cNvPr id="22" name="Group 16"/>
          <p:cNvGrpSpPr>
            <a:grpSpLocks/>
          </p:cNvGrpSpPr>
          <p:nvPr/>
        </p:nvGrpSpPr>
        <p:grpSpPr bwMode="auto">
          <a:xfrm>
            <a:off x="0" y="0"/>
            <a:ext cx="9144000" cy="6858000"/>
            <a:chOff x="0" y="0"/>
            <a:chExt cx="9144000" cy="6858000"/>
          </a:xfrm>
        </p:grpSpPr>
        <p:grpSp>
          <p:nvGrpSpPr>
            <p:cNvPr id="23" name="Group 8"/>
            <p:cNvGrpSpPr>
              <a:grpSpLocks/>
            </p:cNvGrpSpPr>
            <p:nvPr/>
          </p:nvGrpSpPr>
          <p:grpSpPr bwMode="auto">
            <a:xfrm>
              <a:off x="0" y="0"/>
              <a:ext cx="9144000" cy="6858000"/>
              <a:chOff x="0" y="0"/>
              <a:chExt cx="5760" cy="4320"/>
            </a:xfrm>
          </p:grpSpPr>
          <p:grpSp>
            <p:nvGrpSpPr>
              <p:cNvPr id="26" name="Group 25"/>
              <p:cNvGrpSpPr>
                <a:grpSpLocks/>
              </p:cNvGrpSpPr>
              <p:nvPr/>
            </p:nvGrpSpPr>
            <p:grpSpPr bwMode="auto">
              <a:xfrm>
                <a:off x="0" y="0"/>
                <a:ext cx="192" cy="4320"/>
                <a:chOff x="0" y="-48"/>
                <a:chExt cx="144" cy="4368"/>
              </a:xfrm>
            </p:grpSpPr>
            <p:sp>
              <p:nvSpPr>
                <p:cNvPr id="36"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7"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7" name="Group 12"/>
              <p:cNvGrpSpPr>
                <a:grpSpLocks/>
              </p:cNvGrpSpPr>
              <p:nvPr/>
            </p:nvGrpSpPr>
            <p:grpSpPr bwMode="auto">
              <a:xfrm>
                <a:off x="5674" y="24"/>
                <a:ext cx="86" cy="4296"/>
                <a:chOff x="5616" y="-48"/>
                <a:chExt cx="144" cy="4368"/>
              </a:xfrm>
            </p:grpSpPr>
            <p:sp>
              <p:nvSpPr>
                <p:cNvPr id="34"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5"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8" name="Group 27"/>
              <p:cNvGrpSpPr>
                <a:grpSpLocks/>
              </p:cNvGrpSpPr>
              <p:nvPr/>
            </p:nvGrpSpPr>
            <p:grpSpPr bwMode="auto">
              <a:xfrm>
                <a:off x="144" y="0"/>
                <a:ext cx="5616" cy="144"/>
                <a:chOff x="96" y="-48"/>
                <a:chExt cx="5520" cy="144"/>
              </a:xfrm>
            </p:grpSpPr>
            <p:sp>
              <p:nvSpPr>
                <p:cNvPr id="32" name="Rectangle 31"/>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3" name="Rectangle 32"/>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9" name="Group 18"/>
              <p:cNvGrpSpPr>
                <a:grpSpLocks/>
              </p:cNvGrpSpPr>
              <p:nvPr/>
            </p:nvGrpSpPr>
            <p:grpSpPr bwMode="auto">
              <a:xfrm>
                <a:off x="144" y="4234"/>
                <a:ext cx="5616" cy="86"/>
                <a:chOff x="96" y="4176"/>
                <a:chExt cx="5520" cy="144"/>
              </a:xfrm>
            </p:grpSpPr>
            <p:sp>
              <p:nvSpPr>
                <p:cNvPr id="30"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1"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24" name="Rectangle 19458"/>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Rectangle 24"/>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240150660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787458"/>
                                        </p:tgtEl>
                                        <p:attrNameLst>
                                          <p:attrName>style.visibility</p:attrName>
                                        </p:attrNameLst>
                                      </p:cBhvr>
                                      <p:to>
                                        <p:strVal val="visible"/>
                                      </p:to>
                                    </p:set>
                                    <p:animEffect transition="in" filter="dissolve">
                                      <p:cBhvr>
                                        <p:cTn id="7" dur="500"/>
                                        <p:tgtEl>
                                          <p:spTgt spid="78745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787460"/>
                                        </p:tgtEl>
                                        <p:attrNameLst>
                                          <p:attrName>style.visibility</p:attrName>
                                        </p:attrNameLst>
                                      </p:cBhvr>
                                      <p:to>
                                        <p:strVal val="visible"/>
                                      </p:to>
                                    </p:set>
                                    <p:animEffect transition="in" filter="dissolve">
                                      <p:cBhvr>
                                        <p:cTn id="12" dur="500"/>
                                        <p:tgtEl>
                                          <p:spTgt spid="78746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787459"/>
                                        </p:tgtEl>
                                        <p:attrNameLst>
                                          <p:attrName>style.visibility</p:attrName>
                                        </p:attrNameLst>
                                      </p:cBhvr>
                                      <p:to>
                                        <p:strVal val="visible"/>
                                      </p:to>
                                    </p:set>
                                    <p:animEffect transition="in" filter="dissolve">
                                      <p:cBhvr>
                                        <p:cTn id="17" dur="500"/>
                                        <p:tgtEl>
                                          <p:spTgt spid="78745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 presetClass="entr" presetSubtype="8" fill="hold" grpId="0" nodeType="clickEffect">
                                  <p:stCondLst>
                                    <p:cond delay="0"/>
                                  </p:stCondLst>
                                  <p:childTnLst>
                                    <p:set>
                                      <p:cBhvr>
                                        <p:cTn id="21" dur="1" fill="hold">
                                          <p:stCondLst>
                                            <p:cond delay="0"/>
                                          </p:stCondLst>
                                        </p:cTn>
                                        <p:tgtEl>
                                          <p:spTgt spid="787461"/>
                                        </p:tgtEl>
                                        <p:attrNameLst>
                                          <p:attrName>style.visibility</p:attrName>
                                        </p:attrNameLst>
                                      </p:cBhvr>
                                      <p:to>
                                        <p:strVal val="visible"/>
                                      </p:to>
                                    </p:set>
                                    <p:anim calcmode="lin" valueType="num">
                                      <p:cBhvr additive="base">
                                        <p:cTn id="22" dur="500" fill="hold"/>
                                        <p:tgtEl>
                                          <p:spTgt spid="787461"/>
                                        </p:tgtEl>
                                        <p:attrNameLst>
                                          <p:attrName>ppt_x</p:attrName>
                                        </p:attrNameLst>
                                      </p:cBhvr>
                                      <p:tavLst>
                                        <p:tav tm="0">
                                          <p:val>
                                            <p:strVal val="0-#ppt_w/2"/>
                                          </p:val>
                                        </p:tav>
                                        <p:tav tm="100000">
                                          <p:val>
                                            <p:strVal val="#ppt_x"/>
                                          </p:val>
                                        </p:tav>
                                      </p:tavLst>
                                    </p:anim>
                                    <p:anim calcmode="lin" valueType="num">
                                      <p:cBhvr additive="base">
                                        <p:cTn id="23" dur="500" fill="hold"/>
                                        <p:tgtEl>
                                          <p:spTgt spid="787461"/>
                                        </p:tgtEl>
                                        <p:attrNameLst>
                                          <p:attrName>ppt_y</p:attrName>
                                        </p:attrNameLst>
                                      </p:cBhvr>
                                      <p:tavLst>
                                        <p:tav tm="0">
                                          <p:val>
                                            <p:strVal val="#ppt_y"/>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9" presetClass="entr" presetSubtype="0" fill="hold" nodeType="clickEffect">
                                  <p:stCondLst>
                                    <p:cond delay="0"/>
                                  </p:stCondLst>
                                  <p:childTnLst>
                                    <p:set>
                                      <p:cBhvr>
                                        <p:cTn id="27" dur="1" fill="hold">
                                          <p:stCondLst>
                                            <p:cond delay="0"/>
                                          </p:stCondLst>
                                        </p:cTn>
                                        <p:tgtEl>
                                          <p:spTgt spid="787462"/>
                                        </p:tgtEl>
                                        <p:attrNameLst>
                                          <p:attrName>style.visibility</p:attrName>
                                        </p:attrNameLst>
                                      </p:cBhvr>
                                      <p:to>
                                        <p:strVal val="visible"/>
                                      </p:to>
                                    </p:set>
                                    <p:animEffect transition="in" filter="dissolve">
                                      <p:cBhvr>
                                        <p:cTn id="28" dur="500"/>
                                        <p:tgtEl>
                                          <p:spTgt spid="7874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7461" grpId="0"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88482" name="Object 2"/>
          <p:cNvGraphicFramePr>
            <a:graphicFrameLocks noChangeAspect="1"/>
          </p:cNvGraphicFramePr>
          <p:nvPr/>
        </p:nvGraphicFramePr>
        <p:xfrm>
          <a:off x="685800" y="3429000"/>
          <a:ext cx="3124200" cy="1016000"/>
        </p:xfrm>
        <a:graphic>
          <a:graphicData uri="http://schemas.openxmlformats.org/presentationml/2006/ole">
            <mc:AlternateContent xmlns:mc="http://schemas.openxmlformats.org/markup-compatibility/2006">
              <mc:Choice xmlns:v="urn:schemas-microsoft-com:vml" Requires="v">
                <p:oleObj spid="_x0000_s417830" name="Equation" r:id="rId3" imgW="1371600" imgH="482400" progId="Equation.3">
                  <p:embed/>
                </p:oleObj>
              </mc:Choice>
              <mc:Fallback>
                <p:oleObj name="Equation" r:id="rId3" imgW="1371600" imgH="4824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3429000"/>
                        <a:ext cx="3124200" cy="1016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88483" name="Text Box 3"/>
          <p:cNvSpPr txBox="1">
            <a:spLocks noChangeArrowheads="1"/>
          </p:cNvSpPr>
          <p:nvPr/>
        </p:nvSpPr>
        <p:spPr bwMode="auto">
          <a:xfrm>
            <a:off x="304800" y="2667000"/>
            <a:ext cx="67833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t>Shows existence of  an Irreversibility between x &amp; y, </a:t>
            </a:r>
          </a:p>
        </p:txBody>
      </p:sp>
      <p:sp>
        <p:nvSpPr>
          <p:cNvPr id="788484" name="Text Box 4"/>
          <p:cNvSpPr txBox="1">
            <a:spLocks noChangeArrowheads="1"/>
          </p:cNvSpPr>
          <p:nvPr/>
        </p:nvSpPr>
        <p:spPr bwMode="auto">
          <a:xfrm>
            <a:off x="381000" y="4572000"/>
            <a:ext cx="8763000"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t>This equation relates the downstream Mach number to the upstream Mach Number across a Normal Shock.</a:t>
            </a:r>
          </a:p>
          <a:p>
            <a:pPr eaLnBrk="1" hangingPunct="1"/>
            <a:endParaRPr lang="en-US"/>
          </a:p>
          <a:p>
            <a:pPr eaLnBrk="1" hangingPunct="1"/>
            <a:r>
              <a:rPr lang="en-US"/>
              <a:t>It can be used to derive pressure ratio, the temperature ratio, and density ratio across a Normal Shock.</a:t>
            </a:r>
          </a:p>
        </p:txBody>
      </p:sp>
      <p:graphicFrame>
        <p:nvGraphicFramePr>
          <p:cNvPr id="788485" name="Object 3"/>
          <p:cNvGraphicFramePr>
            <a:graphicFrameLocks noChangeAspect="1"/>
          </p:cNvGraphicFramePr>
          <p:nvPr>
            <p:extLst>
              <p:ext uri="{D42A27DB-BD31-4B8C-83A1-F6EECF244321}">
                <p14:modId xmlns:p14="http://schemas.microsoft.com/office/powerpoint/2010/main" val="3567681411"/>
              </p:ext>
            </p:extLst>
          </p:nvPr>
        </p:nvGraphicFramePr>
        <p:xfrm>
          <a:off x="1219200" y="1370013"/>
          <a:ext cx="5715000" cy="596900"/>
        </p:xfrm>
        <a:graphic>
          <a:graphicData uri="http://schemas.openxmlformats.org/presentationml/2006/ole">
            <mc:AlternateContent xmlns:mc="http://schemas.openxmlformats.org/markup-compatibility/2006">
              <mc:Choice xmlns:v="urn:schemas-microsoft-com:vml" Requires="v">
                <p:oleObj spid="_x0000_s417831" name="Equation" r:id="rId5" imgW="2450880" imgH="266400" progId="Equation.3">
                  <p:embed/>
                </p:oleObj>
              </mc:Choice>
              <mc:Fallback>
                <p:oleObj name="Equation" r:id="rId5" imgW="2450880" imgH="2664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19200" y="1370013"/>
                        <a:ext cx="5715000" cy="596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88486" name="Object 4"/>
          <p:cNvGraphicFramePr>
            <a:graphicFrameLocks noChangeAspect="1"/>
          </p:cNvGraphicFramePr>
          <p:nvPr>
            <p:extLst>
              <p:ext uri="{D42A27DB-BD31-4B8C-83A1-F6EECF244321}">
                <p14:modId xmlns:p14="http://schemas.microsoft.com/office/powerpoint/2010/main" val="2813399053"/>
              </p:ext>
            </p:extLst>
          </p:nvPr>
        </p:nvGraphicFramePr>
        <p:xfrm>
          <a:off x="1371600" y="2071687"/>
          <a:ext cx="5410200" cy="671513"/>
        </p:xfrm>
        <a:graphic>
          <a:graphicData uri="http://schemas.openxmlformats.org/presentationml/2006/ole">
            <mc:AlternateContent xmlns:mc="http://schemas.openxmlformats.org/markup-compatibility/2006">
              <mc:Choice xmlns:v="urn:schemas-microsoft-com:vml" Requires="v">
                <p:oleObj spid="_x0000_s417832" name="Equation" r:id="rId7" imgW="2361960" imgH="266400" progId="Equation.3">
                  <p:embed/>
                </p:oleObj>
              </mc:Choice>
              <mc:Fallback>
                <p:oleObj name="Equation" r:id="rId7" imgW="2361960" imgH="26640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371600" y="2071687"/>
                        <a:ext cx="5410200" cy="6715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8" name="TextBox 7"/>
          <p:cNvSpPr txBox="1">
            <a:spLocks noChangeArrowheads="1"/>
          </p:cNvSpPr>
          <p:nvPr/>
        </p:nvSpPr>
        <p:spPr bwMode="auto">
          <a:xfrm>
            <a:off x="4527550" y="3581400"/>
            <a:ext cx="46164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t>The Existence of Normal Shock !!!!</a:t>
            </a:r>
          </a:p>
        </p:txBody>
      </p:sp>
      <p:sp>
        <p:nvSpPr>
          <p:cNvPr id="14344" name="Title 8"/>
          <p:cNvSpPr>
            <a:spLocks noGrp="1"/>
          </p:cNvSpPr>
          <p:nvPr>
            <p:ph type="title"/>
          </p:nvPr>
        </p:nvSpPr>
        <p:spPr>
          <a:xfrm>
            <a:off x="609600" y="0"/>
            <a:ext cx="7772400" cy="1143000"/>
          </a:xfrm>
        </p:spPr>
        <p:txBody>
          <a:bodyPr/>
          <a:lstStyle/>
          <a:p>
            <a:r>
              <a:rPr lang="en-US" sz="2800" smtClean="0"/>
              <a:t>The Dangerous Ghost</a:t>
            </a:r>
          </a:p>
        </p:txBody>
      </p:sp>
      <p:grpSp>
        <p:nvGrpSpPr>
          <p:cNvPr id="22" name="Group 16"/>
          <p:cNvGrpSpPr>
            <a:grpSpLocks/>
          </p:cNvGrpSpPr>
          <p:nvPr/>
        </p:nvGrpSpPr>
        <p:grpSpPr bwMode="auto">
          <a:xfrm>
            <a:off x="0" y="0"/>
            <a:ext cx="9144000" cy="6858000"/>
            <a:chOff x="0" y="0"/>
            <a:chExt cx="9144000" cy="6858000"/>
          </a:xfrm>
        </p:grpSpPr>
        <p:grpSp>
          <p:nvGrpSpPr>
            <p:cNvPr id="23" name="Group 8"/>
            <p:cNvGrpSpPr>
              <a:grpSpLocks/>
            </p:cNvGrpSpPr>
            <p:nvPr/>
          </p:nvGrpSpPr>
          <p:grpSpPr bwMode="auto">
            <a:xfrm>
              <a:off x="0" y="0"/>
              <a:ext cx="9144000" cy="6858000"/>
              <a:chOff x="0" y="0"/>
              <a:chExt cx="5760" cy="4320"/>
            </a:xfrm>
          </p:grpSpPr>
          <p:grpSp>
            <p:nvGrpSpPr>
              <p:cNvPr id="26" name="Group 25"/>
              <p:cNvGrpSpPr>
                <a:grpSpLocks/>
              </p:cNvGrpSpPr>
              <p:nvPr/>
            </p:nvGrpSpPr>
            <p:grpSpPr bwMode="auto">
              <a:xfrm>
                <a:off x="0" y="0"/>
                <a:ext cx="192" cy="4320"/>
                <a:chOff x="0" y="-48"/>
                <a:chExt cx="144" cy="4368"/>
              </a:xfrm>
            </p:grpSpPr>
            <p:sp>
              <p:nvSpPr>
                <p:cNvPr id="36"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7"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7" name="Group 12"/>
              <p:cNvGrpSpPr>
                <a:grpSpLocks/>
              </p:cNvGrpSpPr>
              <p:nvPr/>
            </p:nvGrpSpPr>
            <p:grpSpPr bwMode="auto">
              <a:xfrm>
                <a:off x="5674" y="24"/>
                <a:ext cx="86" cy="4296"/>
                <a:chOff x="5616" y="-48"/>
                <a:chExt cx="144" cy="4368"/>
              </a:xfrm>
            </p:grpSpPr>
            <p:sp>
              <p:nvSpPr>
                <p:cNvPr id="34"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5"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8" name="Group 27"/>
              <p:cNvGrpSpPr>
                <a:grpSpLocks/>
              </p:cNvGrpSpPr>
              <p:nvPr/>
            </p:nvGrpSpPr>
            <p:grpSpPr bwMode="auto">
              <a:xfrm>
                <a:off x="144" y="0"/>
                <a:ext cx="5616" cy="144"/>
                <a:chOff x="96" y="-48"/>
                <a:chExt cx="5520" cy="144"/>
              </a:xfrm>
            </p:grpSpPr>
            <p:sp>
              <p:nvSpPr>
                <p:cNvPr id="32" name="Rectangle 31"/>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3" name="Rectangle 32"/>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9" name="Group 18"/>
              <p:cNvGrpSpPr>
                <a:grpSpLocks/>
              </p:cNvGrpSpPr>
              <p:nvPr/>
            </p:nvGrpSpPr>
            <p:grpSpPr bwMode="auto">
              <a:xfrm>
                <a:off x="144" y="4234"/>
                <a:ext cx="5616" cy="86"/>
                <a:chOff x="96" y="4176"/>
                <a:chExt cx="5520" cy="144"/>
              </a:xfrm>
            </p:grpSpPr>
            <p:sp>
              <p:nvSpPr>
                <p:cNvPr id="30"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1"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24" name="Rectangle 1945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Rectangle 24"/>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102514191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788485"/>
                                        </p:tgtEl>
                                        <p:attrNameLst>
                                          <p:attrName>style.visibility</p:attrName>
                                        </p:attrNameLst>
                                      </p:cBhvr>
                                      <p:to>
                                        <p:strVal val="visible"/>
                                      </p:to>
                                    </p:set>
                                    <p:animEffect transition="in" filter="dissolve">
                                      <p:cBhvr>
                                        <p:cTn id="7" dur="500"/>
                                        <p:tgtEl>
                                          <p:spTgt spid="78848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788486"/>
                                        </p:tgtEl>
                                        <p:attrNameLst>
                                          <p:attrName>style.visibility</p:attrName>
                                        </p:attrNameLst>
                                      </p:cBhvr>
                                      <p:to>
                                        <p:strVal val="visible"/>
                                      </p:to>
                                    </p:set>
                                    <p:animEffect transition="in" filter="dissolve">
                                      <p:cBhvr>
                                        <p:cTn id="12" dur="500"/>
                                        <p:tgtEl>
                                          <p:spTgt spid="78848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788483"/>
                                        </p:tgtEl>
                                        <p:attrNameLst>
                                          <p:attrName>style.visibility</p:attrName>
                                        </p:attrNameLst>
                                      </p:cBhvr>
                                      <p:to>
                                        <p:strVal val="visible"/>
                                      </p:to>
                                    </p:set>
                                    <p:anim calcmode="lin" valueType="num">
                                      <p:cBhvr additive="base">
                                        <p:cTn id="17" dur="500" fill="hold"/>
                                        <p:tgtEl>
                                          <p:spTgt spid="788483"/>
                                        </p:tgtEl>
                                        <p:attrNameLst>
                                          <p:attrName>ppt_x</p:attrName>
                                        </p:attrNameLst>
                                      </p:cBhvr>
                                      <p:tavLst>
                                        <p:tav tm="0">
                                          <p:val>
                                            <p:strVal val="0-#ppt_w/2"/>
                                          </p:val>
                                        </p:tav>
                                        <p:tav tm="100000">
                                          <p:val>
                                            <p:strVal val="#ppt_x"/>
                                          </p:val>
                                        </p:tav>
                                      </p:tavLst>
                                    </p:anim>
                                    <p:anim calcmode="lin" valueType="num">
                                      <p:cBhvr additive="base">
                                        <p:cTn id="18" dur="500" fill="hold"/>
                                        <p:tgtEl>
                                          <p:spTgt spid="788483"/>
                                        </p:tgtEl>
                                        <p:attrNameLst>
                                          <p:attrName>ppt_y</p:attrName>
                                        </p:attrNameLst>
                                      </p:cBhvr>
                                      <p:tavLst>
                                        <p:tav tm="0">
                                          <p:val>
                                            <p:strVal val="#ppt_y"/>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9" presetClass="entr" presetSubtype="0" fill="hold" nodeType="clickEffect">
                                  <p:stCondLst>
                                    <p:cond delay="0"/>
                                  </p:stCondLst>
                                  <p:childTnLst>
                                    <p:set>
                                      <p:cBhvr>
                                        <p:cTn id="22" dur="1" fill="hold">
                                          <p:stCondLst>
                                            <p:cond delay="0"/>
                                          </p:stCondLst>
                                        </p:cTn>
                                        <p:tgtEl>
                                          <p:spTgt spid="788482"/>
                                        </p:tgtEl>
                                        <p:attrNameLst>
                                          <p:attrName>style.visibility</p:attrName>
                                        </p:attrNameLst>
                                      </p:cBhvr>
                                      <p:to>
                                        <p:strVal val="visible"/>
                                      </p:to>
                                    </p:set>
                                    <p:animEffect transition="in" filter="dissolve">
                                      <p:cBhvr>
                                        <p:cTn id="23" dur="500"/>
                                        <p:tgtEl>
                                          <p:spTgt spid="788482"/>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9" presetClass="entr" presetSubtype="0"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dissolve">
                                      <p:cBhvr>
                                        <p:cTn id="28" dur="500"/>
                                        <p:tgtEl>
                                          <p:spTgt spid="8"/>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2" presetClass="entr" presetSubtype="8" fill="hold" grpId="0" nodeType="clickEffect">
                                  <p:stCondLst>
                                    <p:cond delay="0"/>
                                  </p:stCondLst>
                                  <p:childTnLst>
                                    <p:set>
                                      <p:cBhvr>
                                        <p:cTn id="32" dur="1" fill="hold">
                                          <p:stCondLst>
                                            <p:cond delay="0"/>
                                          </p:stCondLst>
                                        </p:cTn>
                                        <p:tgtEl>
                                          <p:spTgt spid="788484">
                                            <p:txEl>
                                              <p:pRg st="0" end="0"/>
                                            </p:txEl>
                                          </p:spTgt>
                                        </p:tgtEl>
                                        <p:attrNameLst>
                                          <p:attrName>style.visibility</p:attrName>
                                        </p:attrNameLst>
                                      </p:cBhvr>
                                      <p:to>
                                        <p:strVal val="visible"/>
                                      </p:to>
                                    </p:set>
                                    <p:anim calcmode="lin" valueType="num">
                                      <p:cBhvr additive="base">
                                        <p:cTn id="33" dur="500" fill="hold"/>
                                        <p:tgtEl>
                                          <p:spTgt spid="788484">
                                            <p:txEl>
                                              <p:pRg st="0" end="0"/>
                                            </p:txEl>
                                          </p:spTgt>
                                        </p:tgtEl>
                                        <p:attrNameLst>
                                          <p:attrName>ppt_x</p:attrName>
                                        </p:attrNameLst>
                                      </p:cBhvr>
                                      <p:tavLst>
                                        <p:tav tm="0">
                                          <p:val>
                                            <p:strVal val="0-#ppt_w/2"/>
                                          </p:val>
                                        </p:tav>
                                        <p:tav tm="100000">
                                          <p:val>
                                            <p:strVal val="#ppt_x"/>
                                          </p:val>
                                        </p:tav>
                                      </p:tavLst>
                                    </p:anim>
                                    <p:anim calcmode="lin" valueType="num">
                                      <p:cBhvr additive="base">
                                        <p:cTn id="34" dur="500" fill="hold"/>
                                        <p:tgtEl>
                                          <p:spTgt spid="78848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2" presetClass="entr" presetSubtype="8" fill="hold" grpId="0" nodeType="clickEffect">
                                  <p:stCondLst>
                                    <p:cond delay="0"/>
                                  </p:stCondLst>
                                  <p:childTnLst>
                                    <p:set>
                                      <p:cBhvr>
                                        <p:cTn id="38" dur="1" fill="hold">
                                          <p:stCondLst>
                                            <p:cond delay="0"/>
                                          </p:stCondLst>
                                        </p:cTn>
                                        <p:tgtEl>
                                          <p:spTgt spid="788484">
                                            <p:txEl>
                                              <p:pRg st="2" end="2"/>
                                            </p:txEl>
                                          </p:spTgt>
                                        </p:tgtEl>
                                        <p:attrNameLst>
                                          <p:attrName>style.visibility</p:attrName>
                                        </p:attrNameLst>
                                      </p:cBhvr>
                                      <p:to>
                                        <p:strVal val="visible"/>
                                      </p:to>
                                    </p:set>
                                    <p:anim calcmode="lin" valueType="num">
                                      <p:cBhvr additive="base">
                                        <p:cTn id="39" dur="500" fill="hold"/>
                                        <p:tgtEl>
                                          <p:spTgt spid="788484">
                                            <p:txEl>
                                              <p:pRg st="2" end="2"/>
                                            </p:txEl>
                                          </p:spTgt>
                                        </p:tgtEl>
                                        <p:attrNameLst>
                                          <p:attrName>ppt_x</p:attrName>
                                        </p:attrNameLst>
                                      </p:cBhvr>
                                      <p:tavLst>
                                        <p:tav tm="0">
                                          <p:val>
                                            <p:strVal val="0-#ppt_w/2"/>
                                          </p:val>
                                        </p:tav>
                                        <p:tav tm="100000">
                                          <p:val>
                                            <p:strVal val="#ppt_x"/>
                                          </p:val>
                                        </p:tav>
                                      </p:tavLst>
                                    </p:anim>
                                    <p:anim calcmode="lin" valueType="num">
                                      <p:cBhvr additive="base">
                                        <p:cTn id="40" dur="500" fill="hold"/>
                                        <p:tgtEl>
                                          <p:spTgt spid="788484">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8483" grpId="0" autoUpdateAnimBg="0"/>
      <p:bldP spid="788484" grpId="0" build="p" autoUpdateAnimBg="0"/>
      <p:bldP spid="8"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77890" name="Object 2"/>
          <p:cNvGraphicFramePr>
            <a:graphicFrameLocks noChangeAspect="1"/>
          </p:cNvGraphicFramePr>
          <p:nvPr/>
        </p:nvGraphicFramePr>
        <p:xfrm>
          <a:off x="304800" y="914400"/>
          <a:ext cx="8610600" cy="1322388"/>
        </p:xfrm>
        <a:graphic>
          <a:graphicData uri="http://schemas.openxmlformats.org/presentationml/2006/ole">
            <mc:AlternateContent xmlns:mc="http://schemas.openxmlformats.org/markup-compatibility/2006">
              <mc:Choice xmlns:v="urn:schemas-microsoft-com:vml" Requires="v">
                <p:oleObj spid="_x0000_s420902" name="Equation" r:id="rId3" imgW="4394160" imgH="736560" progId="Equation.3">
                  <p:embed/>
                </p:oleObj>
              </mc:Choice>
              <mc:Fallback>
                <p:oleObj name="Equation" r:id="rId3" imgW="4394160" imgH="73656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914400"/>
                        <a:ext cx="8610600" cy="13223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77891" name="Object 3"/>
          <p:cNvGraphicFramePr>
            <a:graphicFrameLocks noChangeAspect="1"/>
          </p:cNvGraphicFramePr>
          <p:nvPr/>
        </p:nvGraphicFramePr>
        <p:xfrm>
          <a:off x="1905000" y="1981200"/>
          <a:ext cx="6553200" cy="4500563"/>
        </p:xfrm>
        <a:graphic>
          <a:graphicData uri="http://schemas.openxmlformats.org/presentationml/2006/ole">
            <mc:AlternateContent xmlns:mc="http://schemas.openxmlformats.org/markup-compatibility/2006">
              <mc:Choice xmlns:v="urn:schemas-microsoft-com:vml" Requires="v">
                <p:oleObj spid="_x0000_s420903" name="Bitmap Image" r:id="rId5" imgW="4258269" imgH="2924583" progId="Paint.Picture">
                  <p:embed/>
                </p:oleObj>
              </mc:Choice>
              <mc:Fallback>
                <p:oleObj name="Bitmap Image" r:id="rId5" imgW="4258269" imgH="2924583" progId="Paint.Picture">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05000" y="1981200"/>
                        <a:ext cx="6553200" cy="4500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77892" name="Object 4"/>
          <p:cNvGraphicFramePr>
            <a:graphicFrameLocks noChangeAspect="1"/>
          </p:cNvGraphicFramePr>
          <p:nvPr/>
        </p:nvGraphicFramePr>
        <p:xfrm>
          <a:off x="762000" y="3810000"/>
          <a:ext cx="977900" cy="798513"/>
        </p:xfrm>
        <a:graphic>
          <a:graphicData uri="http://schemas.openxmlformats.org/presentationml/2006/ole">
            <mc:AlternateContent xmlns:mc="http://schemas.openxmlformats.org/markup-compatibility/2006">
              <mc:Choice xmlns:v="urn:schemas-microsoft-com:vml" Requires="v">
                <p:oleObj spid="_x0000_s420904" name="Equation" r:id="rId7" imgW="469800" imgH="419040" progId="Equation.3">
                  <p:embed/>
                </p:oleObj>
              </mc:Choice>
              <mc:Fallback>
                <p:oleObj name="Equation" r:id="rId7" imgW="469800" imgH="41904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62000" y="3810000"/>
                        <a:ext cx="977900" cy="7985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77893" name="Text Box 5"/>
          <p:cNvSpPr txBox="1">
            <a:spLocks noChangeArrowheads="1"/>
          </p:cNvSpPr>
          <p:nvPr/>
        </p:nvSpPr>
        <p:spPr bwMode="auto">
          <a:xfrm>
            <a:off x="4327525" y="6289675"/>
            <a:ext cx="438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i="1"/>
              <a:t>M</a:t>
            </a:r>
          </a:p>
        </p:txBody>
      </p:sp>
      <p:sp>
        <p:nvSpPr>
          <p:cNvPr id="677894" name="Text Box 6"/>
          <p:cNvSpPr txBox="1">
            <a:spLocks noChangeArrowheads="1"/>
          </p:cNvSpPr>
          <p:nvPr/>
        </p:nvSpPr>
        <p:spPr bwMode="auto">
          <a:xfrm>
            <a:off x="2651125" y="4384675"/>
            <a:ext cx="1460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t>Infeasible </a:t>
            </a:r>
          </a:p>
        </p:txBody>
      </p:sp>
      <p:sp>
        <p:nvSpPr>
          <p:cNvPr id="677895" name="Text Box 7"/>
          <p:cNvSpPr txBox="1">
            <a:spLocks noChangeArrowheads="1"/>
          </p:cNvSpPr>
          <p:nvPr/>
        </p:nvSpPr>
        <p:spPr bwMode="auto">
          <a:xfrm>
            <a:off x="4876800" y="2514600"/>
            <a:ext cx="42672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t>Shock is possible only in supersonic flows</a:t>
            </a:r>
          </a:p>
        </p:txBody>
      </p:sp>
      <p:sp>
        <p:nvSpPr>
          <p:cNvPr id="17418" name="Title 20"/>
          <p:cNvSpPr>
            <a:spLocks noGrp="1"/>
          </p:cNvSpPr>
          <p:nvPr>
            <p:ph type="title"/>
          </p:nvPr>
        </p:nvSpPr>
        <p:spPr>
          <a:xfrm>
            <a:off x="252176" y="121444"/>
            <a:ext cx="6755342" cy="914400"/>
          </a:xfrm>
        </p:spPr>
        <p:txBody>
          <a:bodyPr/>
          <a:lstStyle/>
          <a:p>
            <a:r>
              <a:rPr lang="en-IN" sz="2800" dirty="0" smtClean="0"/>
              <a:t>An Ultimate  Measure for Possibility of a Fantasy</a:t>
            </a:r>
          </a:p>
        </p:txBody>
      </p:sp>
      <mc:AlternateContent xmlns:mc="http://schemas.openxmlformats.org/markup-compatibility/2006" xmlns:p14="http://schemas.microsoft.com/office/powerpoint/2010/main">
        <mc:Choice Requires="p14">
          <p:contentPart p14:bwMode="auto" r:id="rId9">
            <p14:nvContentPartPr>
              <p14:cNvPr id="17413" name="Ink 22"/>
              <p14:cNvContentPartPr>
                <a14:cpLocks xmlns:a14="http://schemas.microsoft.com/office/drawing/2010/main" noRot="1" noChangeAspect="1" noEditPoints="1" noChangeArrowheads="1" noChangeShapeType="1"/>
              </p14:cNvContentPartPr>
              <p14:nvPr/>
            </p14:nvContentPartPr>
            <p14:xfrm>
              <a:off x="4735513" y="6464300"/>
              <a:ext cx="177800" cy="263525"/>
            </p14:xfrm>
          </p:contentPart>
        </mc:Choice>
        <mc:Fallback xmlns="">
          <p:pic>
            <p:nvPicPr>
              <p:cNvPr id="17413" name="Ink 22"/>
              <p:cNvPicPr>
                <a:picLocks noRot="1" noChangeAspect="1" noEditPoints="1" noChangeArrowheads="1" noChangeShapeType="1"/>
              </p:cNvPicPr>
              <p:nvPr/>
            </p:nvPicPr>
            <p:blipFill>
              <a:blip r:embed="rId10"/>
              <a:stretch>
                <a:fillRect/>
              </a:stretch>
            </p:blipFill>
            <p:spPr>
              <a:xfrm>
                <a:off x="4729394" y="6452420"/>
                <a:ext cx="187518" cy="282965"/>
              </a:xfrm>
              <a:prstGeom prst="rect">
                <a:avLst/>
              </a:prstGeom>
            </p:spPr>
          </p:pic>
        </mc:Fallback>
      </mc:AlternateContent>
      <p:grpSp>
        <p:nvGrpSpPr>
          <p:cNvPr id="23" name="Group 16"/>
          <p:cNvGrpSpPr>
            <a:grpSpLocks/>
          </p:cNvGrpSpPr>
          <p:nvPr/>
        </p:nvGrpSpPr>
        <p:grpSpPr bwMode="auto">
          <a:xfrm>
            <a:off x="0" y="0"/>
            <a:ext cx="9144000" cy="6858000"/>
            <a:chOff x="0" y="0"/>
            <a:chExt cx="9144000" cy="6858000"/>
          </a:xfrm>
        </p:grpSpPr>
        <p:grpSp>
          <p:nvGrpSpPr>
            <p:cNvPr id="24" name="Group 8"/>
            <p:cNvGrpSpPr>
              <a:grpSpLocks/>
            </p:cNvGrpSpPr>
            <p:nvPr/>
          </p:nvGrpSpPr>
          <p:grpSpPr bwMode="auto">
            <a:xfrm>
              <a:off x="0" y="0"/>
              <a:ext cx="9144000" cy="6858000"/>
              <a:chOff x="0" y="0"/>
              <a:chExt cx="5760" cy="4320"/>
            </a:xfrm>
          </p:grpSpPr>
          <p:grpSp>
            <p:nvGrpSpPr>
              <p:cNvPr id="27" name="Group 26"/>
              <p:cNvGrpSpPr>
                <a:grpSpLocks/>
              </p:cNvGrpSpPr>
              <p:nvPr/>
            </p:nvGrpSpPr>
            <p:grpSpPr bwMode="auto">
              <a:xfrm>
                <a:off x="0" y="0"/>
                <a:ext cx="192" cy="4320"/>
                <a:chOff x="0" y="-48"/>
                <a:chExt cx="144" cy="4368"/>
              </a:xfrm>
            </p:grpSpPr>
            <p:sp>
              <p:nvSpPr>
                <p:cNvPr id="37"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8"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8" name="Group 12"/>
              <p:cNvGrpSpPr>
                <a:grpSpLocks/>
              </p:cNvGrpSpPr>
              <p:nvPr/>
            </p:nvGrpSpPr>
            <p:grpSpPr bwMode="auto">
              <a:xfrm>
                <a:off x="5674" y="24"/>
                <a:ext cx="86" cy="4296"/>
                <a:chOff x="5616" y="-48"/>
                <a:chExt cx="144" cy="4368"/>
              </a:xfrm>
            </p:grpSpPr>
            <p:sp>
              <p:nvSpPr>
                <p:cNvPr id="35"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6"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9" name="Group 28"/>
              <p:cNvGrpSpPr>
                <a:grpSpLocks/>
              </p:cNvGrpSpPr>
              <p:nvPr/>
            </p:nvGrpSpPr>
            <p:grpSpPr bwMode="auto">
              <a:xfrm>
                <a:off x="144" y="0"/>
                <a:ext cx="5616" cy="144"/>
                <a:chOff x="96" y="-48"/>
                <a:chExt cx="5520" cy="144"/>
              </a:xfrm>
            </p:grpSpPr>
            <p:sp>
              <p:nvSpPr>
                <p:cNvPr id="33" name="Rectangle 32"/>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4" name="Rectangle 33"/>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0" name="Group 18"/>
              <p:cNvGrpSpPr>
                <a:grpSpLocks/>
              </p:cNvGrpSpPr>
              <p:nvPr/>
            </p:nvGrpSpPr>
            <p:grpSpPr bwMode="auto">
              <a:xfrm>
                <a:off x="144" y="4234"/>
                <a:ext cx="5616" cy="86"/>
                <a:chOff x="96" y="4176"/>
                <a:chExt cx="5520" cy="144"/>
              </a:xfrm>
            </p:grpSpPr>
            <p:sp>
              <p:nvSpPr>
                <p:cNvPr id="31"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2"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25" name="Rectangle 1945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Rectangle 25"/>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55602331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677890"/>
                                        </p:tgtEl>
                                        <p:attrNameLst>
                                          <p:attrName>style.visibility</p:attrName>
                                        </p:attrNameLst>
                                      </p:cBhvr>
                                      <p:to>
                                        <p:strVal val="visible"/>
                                      </p:to>
                                    </p:set>
                                    <p:animEffect transition="in" filter="dissolve">
                                      <p:cBhvr>
                                        <p:cTn id="7" dur="500"/>
                                        <p:tgtEl>
                                          <p:spTgt spid="67789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8" fill="hold" nodeType="clickEffect">
                                  <p:stCondLst>
                                    <p:cond delay="0"/>
                                  </p:stCondLst>
                                  <p:childTnLst>
                                    <p:set>
                                      <p:cBhvr>
                                        <p:cTn id="11" dur="1" fill="hold">
                                          <p:stCondLst>
                                            <p:cond delay="0"/>
                                          </p:stCondLst>
                                        </p:cTn>
                                        <p:tgtEl>
                                          <p:spTgt spid="677891"/>
                                        </p:tgtEl>
                                        <p:attrNameLst>
                                          <p:attrName>style.visibility</p:attrName>
                                        </p:attrNameLst>
                                      </p:cBhvr>
                                      <p:to>
                                        <p:strVal val="visible"/>
                                      </p:to>
                                    </p:set>
                                    <p:anim calcmode="lin" valueType="num">
                                      <p:cBhvr additive="base">
                                        <p:cTn id="12" dur="500" fill="hold"/>
                                        <p:tgtEl>
                                          <p:spTgt spid="677891"/>
                                        </p:tgtEl>
                                        <p:attrNameLst>
                                          <p:attrName>ppt_x</p:attrName>
                                        </p:attrNameLst>
                                      </p:cBhvr>
                                      <p:tavLst>
                                        <p:tav tm="0">
                                          <p:val>
                                            <p:strVal val="0-#ppt_w/2"/>
                                          </p:val>
                                        </p:tav>
                                        <p:tav tm="100000">
                                          <p:val>
                                            <p:strVal val="#ppt_x"/>
                                          </p:val>
                                        </p:tav>
                                      </p:tavLst>
                                    </p:anim>
                                    <p:anim calcmode="lin" valueType="num">
                                      <p:cBhvr additive="base">
                                        <p:cTn id="13" dur="500" fill="hold"/>
                                        <p:tgtEl>
                                          <p:spTgt spid="677891"/>
                                        </p:tgtEl>
                                        <p:attrNameLst>
                                          <p:attrName>ppt_y</p:attrName>
                                        </p:attrNameLst>
                                      </p:cBhvr>
                                      <p:tavLst>
                                        <p:tav tm="0">
                                          <p:val>
                                            <p:strVal val="#ppt_y"/>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9" presetClass="entr" presetSubtype="0" fill="hold" nodeType="clickEffect">
                                  <p:stCondLst>
                                    <p:cond delay="0"/>
                                  </p:stCondLst>
                                  <p:childTnLst>
                                    <p:set>
                                      <p:cBhvr>
                                        <p:cTn id="17" dur="1" fill="hold">
                                          <p:stCondLst>
                                            <p:cond delay="0"/>
                                          </p:stCondLst>
                                        </p:cTn>
                                        <p:tgtEl>
                                          <p:spTgt spid="677892"/>
                                        </p:tgtEl>
                                        <p:attrNameLst>
                                          <p:attrName>style.visibility</p:attrName>
                                        </p:attrNameLst>
                                      </p:cBhvr>
                                      <p:to>
                                        <p:strVal val="visible"/>
                                      </p:to>
                                    </p:set>
                                    <p:animEffect transition="in" filter="dissolve">
                                      <p:cBhvr>
                                        <p:cTn id="18" dur="500"/>
                                        <p:tgtEl>
                                          <p:spTgt spid="677892"/>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677893"/>
                                        </p:tgtEl>
                                        <p:attrNameLst>
                                          <p:attrName>style.visibility</p:attrName>
                                        </p:attrNameLst>
                                      </p:cBhvr>
                                      <p:to>
                                        <p:strVal val="visible"/>
                                      </p:to>
                                    </p:set>
                                    <p:anim calcmode="lin" valueType="num">
                                      <p:cBhvr additive="base">
                                        <p:cTn id="23" dur="500" fill="hold"/>
                                        <p:tgtEl>
                                          <p:spTgt spid="677893"/>
                                        </p:tgtEl>
                                        <p:attrNameLst>
                                          <p:attrName>ppt_x</p:attrName>
                                        </p:attrNameLst>
                                      </p:cBhvr>
                                      <p:tavLst>
                                        <p:tav tm="0">
                                          <p:val>
                                            <p:strVal val="0-#ppt_w/2"/>
                                          </p:val>
                                        </p:tav>
                                        <p:tav tm="100000">
                                          <p:val>
                                            <p:strVal val="#ppt_x"/>
                                          </p:val>
                                        </p:tav>
                                      </p:tavLst>
                                    </p:anim>
                                    <p:anim calcmode="lin" valueType="num">
                                      <p:cBhvr additive="base">
                                        <p:cTn id="24" dur="500" fill="hold"/>
                                        <p:tgtEl>
                                          <p:spTgt spid="677893"/>
                                        </p:tgtEl>
                                        <p:attrNameLst>
                                          <p:attrName>ppt_y</p:attrName>
                                        </p:attrNameLst>
                                      </p:cBhvr>
                                      <p:tavLst>
                                        <p:tav tm="0">
                                          <p:val>
                                            <p:strVal val="#ppt_y"/>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8" fill="hold" grpId="0" nodeType="clickEffect">
                                  <p:stCondLst>
                                    <p:cond delay="0"/>
                                  </p:stCondLst>
                                  <p:childTnLst>
                                    <p:set>
                                      <p:cBhvr>
                                        <p:cTn id="28" dur="1" fill="hold">
                                          <p:stCondLst>
                                            <p:cond delay="0"/>
                                          </p:stCondLst>
                                        </p:cTn>
                                        <p:tgtEl>
                                          <p:spTgt spid="677894"/>
                                        </p:tgtEl>
                                        <p:attrNameLst>
                                          <p:attrName>style.visibility</p:attrName>
                                        </p:attrNameLst>
                                      </p:cBhvr>
                                      <p:to>
                                        <p:strVal val="visible"/>
                                      </p:to>
                                    </p:set>
                                    <p:anim calcmode="lin" valueType="num">
                                      <p:cBhvr additive="base">
                                        <p:cTn id="29" dur="500" fill="hold"/>
                                        <p:tgtEl>
                                          <p:spTgt spid="677894"/>
                                        </p:tgtEl>
                                        <p:attrNameLst>
                                          <p:attrName>ppt_x</p:attrName>
                                        </p:attrNameLst>
                                      </p:cBhvr>
                                      <p:tavLst>
                                        <p:tav tm="0">
                                          <p:val>
                                            <p:strVal val="0-#ppt_w/2"/>
                                          </p:val>
                                        </p:tav>
                                        <p:tav tm="100000">
                                          <p:val>
                                            <p:strVal val="#ppt_x"/>
                                          </p:val>
                                        </p:tav>
                                      </p:tavLst>
                                    </p:anim>
                                    <p:anim calcmode="lin" valueType="num">
                                      <p:cBhvr additive="base">
                                        <p:cTn id="30" dur="500" fill="hold"/>
                                        <p:tgtEl>
                                          <p:spTgt spid="677894"/>
                                        </p:tgtEl>
                                        <p:attrNameLst>
                                          <p:attrName>ppt_y</p:attrName>
                                        </p:attrNameLst>
                                      </p:cBhvr>
                                      <p:tavLst>
                                        <p:tav tm="0">
                                          <p:val>
                                            <p:strVal val="#ppt_y"/>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2" presetClass="entr" presetSubtype="8" fill="hold" grpId="0" nodeType="clickEffect">
                                  <p:stCondLst>
                                    <p:cond delay="0"/>
                                  </p:stCondLst>
                                  <p:childTnLst>
                                    <p:set>
                                      <p:cBhvr>
                                        <p:cTn id="34" dur="1" fill="hold">
                                          <p:stCondLst>
                                            <p:cond delay="0"/>
                                          </p:stCondLst>
                                        </p:cTn>
                                        <p:tgtEl>
                                          <p:spTgt spid="677895"/>
                                        </p:tgtEl>
                                        <p:attrNameLst>
                                          <p:attrName>style.visibility</p:attrName>
                                        </p:attrNameLst>
                                      </p:cBhvr>
                                      <p:to>
                                        <p:strVal val="visible"/>
                                      </p:to>
                                    </p:set>
                                    <p:anim calcmode="lin" valueType="num">
                                      <p:cBhvr additive="base">
                                        <p:cTn id="35" dur="500" fill="hold"/>
                                        <p:tgtEl>
                                          <p:spTgt spid="677895"/>
                                        </p:tgtEl>
                                        <p:attrNameLst>
                                          <p:attrName>ppt_x</p:attrName>
                                        </p:attrNameLst>
                                      </p:cBhvr>
                                      <p:tavLst>
                                        <p:tav tm="0">
                                          <p:val>
                                            <p:strVal val="0-#ppt_w/2"/>
                                          </p:val>
                                        </p:tav>
                                        <p:tav tm="100000">
                                          <p:val>
                                            <p:strVal val="#ppt_x"/>
                                          </p:val>
                                        </p:tav>
                                      </p:tavLst>
                                    </p:anim>
                                    <p:anim calcmode="lin" valueType="num">
                                      <p:cBhvr additive="base">
                                        <p:cTn id="36" dur="500" fill="hold"/>
                                        <p:tgtEl>
                                          <p:spTgt spid="67789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7893" grpId="0" autoUpdateAnimBg="0"/>
      <p:bldP spid="677894" grpId="0" autoUpdateAnimBg="0"/>
      <p:bldP spid="677895" grpId="0"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57" y="38100"/>
            <a:ext cx="7772400" cy="1143000"/>
          </a:xfrm>
        </p:spPr>
        <p:txBody>
          <a:bodyPr/>
          <a:lstStyle/>
          <a:p>
            <a:r>
              <a:rPr lang="en-IN" sz="2800" dirty="0"/>
              <a:t>T</a:t>
            </a:r>
            <a:r>
              <a:rPr lang="en-IN" sz="2800" dirty="0" smtClean="0"/>
              <a:t>he </a:t>
            </a:r>
            <a:r>
              <a:rPr lang="en-IN" sz="2800" dirty="0"/>
              <a:t>weak solution</a:t>
            </a:r>
          </a:p>
        </p:txBody>
      </p:sp>
      <p:sp>
        <p:nvSpPr>
          <p:cNvPr id="3" name="Content Placeholder 2"/>
          <p:cNvSpPr>
            <a:spLocks noGrp="1"/>
          </p:cNvSpPr>
          <p:nvPr>
            <p:ph idx="1"/>
          </p:nvPr>
        </p:nvSpPr>
        <p:spPr>
          <a:xfrm>
            <a:off x="323557" y="1334249"/>
            <a:ext cx="8674540" cy="1905472"/>
          </a:xfrm>
        </p:spPr>
        <p:txBody>
          <a:bodyPr/>
          <a:lstStyle/>
          <a:p>
            <a:r>
              <a:rPr lang="en-IN" sz="2400" dirty="0"/>
              <a:t>Effectively, the weak solution that evolves will be a piecewise </a:t>
            </a:r>
            <a:r>
              <a:rPr lang="en-IN" sz="2400" dirty="0" smtClean="0"/>
              <a:t>smooth function </a:t>
            </a:r>
            <a:r>
              <a:rPr lang="en-IN" sz="2400" dirty="0"/>
              <a:t>with a discontinuity, the shock wave, that propagates with </a:t>
            </a:r>
            <a:r>
              <a:rPr lang="en-IN" sz="2400" dirty="0" smtClean="0"/>
              <a:t>shock speed</a:t>
            </a:r>
            <a:r>
              <a:rPr lang="en-IN" sz="2400" dirty="0"/>
              <a:t>. </a:t>
            </a:r>
            <a:endParaRPr lang="en-IN" sz="2400" dirty="0" smtClean="0"/>
          </a:p>
          <a:p>
            <a:r>
              <a:rPr lang="en-IN" sz="2400" dirty="0" smtClean="0"/>
              <a:t>The </a:t>
            </a:r>
            <a:r>
              <a:rPr lang="en-IN" sz="2400" dirty="0"/>
              <a:t>form of the shock will be the </a:t>
            </a:r>
            <a:r>
              <a:rPr lang="en-IN" sz="2400" dirty="0" smtClean="0"/>
              <a:t>discontinuity</a:t>
            </a:r>
            <a:endParaRPr lang="en-IN" sz="2400" dirty="0"/>
          </a:p>
        </p:txBody>
      </p:sp>
      <p:pic>
        <p:nvPicPr>
          <p:cNvPr id="4" name="Picture 3"/>
          <p:cNvPicPr>
            <a:picLocks noChangeAspect="1"/>
          </p:cNvPicPr>
          <p:nvPr/>
        </p:nvPicPr>
        <p:blipFill>
          <a:blip r:embed="rId2"/>
          <a:stretch>
            <a:fillRect/>
          </a:stretch>
        </p:blipFill>
        <p:spPr>
          <a:xfrm>
            <a:off x="304800" y="2926718"/>
            <a:ext cx="4572000" cy="3535680"/>
          </a:xfrm>
          <a:prstGeom prst="rect">
            <a:avLst/>
          </a:prstGeom>
        </p:spPr>
      </p:pic>
      <p:grpSp>
        <p:nvGrpSpPr>
          <p:cNvPr id="5" name="Group 16"/>
          <p:cNvGrpSpPr>
            <a:grpSpLocks/>
          </p:cNvGrpSpPr>
          <p:nvPr/>
        </p:nvGrpSpPr>
        <p:grpSpPr bwMode="auto">
          <a:xfrm>
            <a:off x="0" y="0"/>
            <a:ext cx="9144000" cy="6858000"/>
            <a:chOff x="0" y="0"/>
            <a:chExt cx="9144000" cy="6858000"/>
          </a:xfrm>
        </p:grpSpPr>
        <p:grpSp>
          <p:nvGrpSpPr>
            <p:cNvPr id="6" name="Group 8"/>
            <p:cNvGrpSpPr>
              <a:grpSpLocks/>
            </p:cNvGrpSpPr>
            <p:nvPr/>
          </p:nvGrpSpPr>
          <p:grpSpPr bwMode="auto">
            <a:xfrm>
              <a:off x="0" y="0"/>
              <a:ext cx="9144000" cy="6858000"/>
              <a:chOff x="0" y="0"/>
              <a:chExt cx="5760" cy="4320"/>
            </a:xfrm>
          </p:grpSpPr>
          <p:grpSp>
            <p:nvGrpSpPr>
              <p:cNvPr id="9" name="Group 8"/>
              <p:cNvGrpSpPr>
                <a:grpSpLocks/>
              </p:cNvGrpSpPr>
              <p:nvPr/>
            </p:nvGrpSpPr>
            <p:grpSpPr bwMode="auto">
              <a:xfrm>
                <a:off x="0" y="0"/>
                <a:ext cx="192" cy="4320"/>
                <a:chOff x="0" y="-48"/>
                <a:chExt cx="144" cy="4368"/>
              </a:xfrm>
            </p:grpSpPr>
            <p:sp>
              <p:nvSpPr>
                <p:cNvPr id="19"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0"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0" name="Group 12"/>
              <p:cNvGrpSpPr>
                <a:grpSpLocks/>
              </p:cNvGrpSpPr>
              <p:nvPr/>
            </p:nvGrpSpPr>
            <p:grpSpPr bwMode="auto">
              <a:xfrm>
                <a:off x="5674" y="24"/>
                <a:ext cx="86" cy="4296"/>
                <a:chOff x="5616" y="-48"/>
                <a:chExt cx="144" cy="4368"/>
              </a:xfrm>
            </p:grpSpPr>
            <p:sp>
              <p:nvSpPr>
                <p:cNvPr id="17"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18"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1" name="Group 10"/>
              <p:cNvGrpSpPr>
                <a:grpSpLocks/>
              </p:cNvGrpSpPr>
              <p:nvPr/>
            </p:nvGrpSpPr>
            <p:grpSpPr bwMode="auto">
              <a:xfrm>
                <a:off x="144" y="0"/>
                <a:ext cx="5616" cy="144"/>
                <a:chOff x="96" y="-48"/>
                <a:chExt cx="5520" cy="144"/>
              </a:xfrm>
            </p:grpSpPr>
            <p:sp>
              <p:nvSpPr>
                <p:cNvPr id="15" name="Rectangle 14"/>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16" name="Rectangle 15"/>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2" name="Group 18"/>
              <p:cNvGrpSpPr>
                <a:grpSpLocks/>
              </p:cNvGrpSpPr>
              <p:nvPr/>
            </p:nvGrpSpPr>
            <p:grpSpPr bwMode="auto">
              <a:xfrm>
                <a:off x="144" y="4234"/>
                <a:ext cx="5616" cy="86"/>
                <a:chOff x="96" y="4176"/>
                <a:chExt cx="5520" cy="144"/>
              </a:xfrm>
            </p:grpSpPr>
            <p:sp>
              <p:nvSpPr>
                <p:cNvPr id="13"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14"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7" name="Rectangle 1945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22" name="Picture 21"/>
          <p:cNvPicPr>
            <a:picLocks noChangeAspect="1"/>
          </p:cNvPicPr>
          <p:nvPr/>
        </p:nvPicPr>
        <p:blipFill>
          <a:blip r:embed="rId4"/>
          <a:stretch>
            <a:fillRect/>
          </a:stretch>
        </p:blipFill>
        <p:spPr>
          <a:xfrm>
            <a:off x="5054165" y="3643957"/>
            <a:ext cx="3821159" cy="2414205"/>
          </a:xfrm>
          <a:prstGeom prst="rect">
            <a:avLst/>
          </a:prstGeom>
        </p:spPr>
      </p:pic>
    </p:spTree>
    <p:extLst>
      <p:ext uri="{BB962C8B-B14F-4D97-AF65-F5344CB8AC3E}">
        <p14:creationId xmlns:p14="http://schemas.microsoft.com/office/powerpoint/2010/main" val="396781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down)">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wipe(down)">
                                      <p:cBhvr>
                                        <p:cTn id="2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18703</TotalTime>
  <Words>1487</Words>
  <Application>Microsoft Office PowerPoint</Application>
  <PresentationFormat>On-screen Show (4:3)</PresentationFormat>
  <Paragraphs>150</Paragraphs>
  <Slides>33</Slides>
  <Notes>1</Notes>
  <HiddenSlides>0</HiddenSlides>
  <MMClips>0</MMClips>
  <ScaleCrop>false</ScaleCrop>
  <HeadingPairs>
    <vt:vector size="8" baseType="variant">
      <vt:variant>
        <vt:lpstr>Fonts Used</vt:lpstr>
      </vt:variant>
      <vt:variant>
        <vt:i4>10</vt:i4>
      </vt:variant>
      <vt:variant>
        <vt:lpstr>Theme</vt:lpstr>
      </vt:variant>
      <vt:variant>
        <vt:i4>1</vt:i4>
      </vt:variant>
      <vt:variant>
        <vt:lpstr>Embedded OLE Servers</vt:lpstr>
      </vt:variant>
      <vt:variant>
        <vt:i4>2</vt:i4>
      </vt:variant>
      <vt:variant>
        <vt:lpstr>Slide Titles</vt:lpstr>
      </vt:variant>
      <vt:variant>
        <vt:i4>33</vt:i4>
      </vt:variant>
    </vt:vector>
  </HeadingPairs>
  <TitlesOfParts>
    <vt:vector size="46" baseType="lpstr">
      <vt:lpstr>Arial</vt:lpstr>
      <vt:lpstr>ArialMT</vt:lpstr>
      <vt:lpstr>Comic Sans MS</vt:lpstr>
      <vt:lpstr>Curlz MT</vt:lpstr>
      <vt:lpstr>Harlow Solid Italic</vt:lpstr>
      <vt:lpstr>JasmineUPC</vt:lpstr>
      <vt:lpstr>Script MT Bold</vt:lpstr>
      <vt:lpstr>Symbol</vt:lpstr>
      <vt:lpstr>Times</vt:lpstr>
      <vt:lpstr>Times New Roman</vt:lpstr>
      <vt:lpstr>Default Design</vt:lpstr>
      <vt:lpstr>Equation</vt:lpstr>
      <vt:lpstr>Bitmap Image</vt:lpstr>
      <vt:lpstr>Non-linear Wave Equations : A Source of Inspiration for Unending Space Travel</vt:lpstr>
      <vt:lpstr>An Universal Method of Flying Fast</vt:lpstr>
      <vt:lpstr>Domain of Interest</vt:lpstr>
      <vt:lpstr>FO- Wave Equation</vt:lpstr>
      <vt:lpstr>The Nonlinear Waves Equation</vt:lpstr>
      <vt:lpstr>Analysis of Characteristic Curves for NL-FO-ODE</vt:lpstr>
      <vt:lpstr>Evolution of Characteristic Curves</vt:lpstr>
      <vt:lpstr>Intersection of Characteristic Curves</vt:lpstr>
      <vt:lpstr>Positive Value of Intersection Time</vt:lpstr>
      <vt:lpstr>Multivalued Wave Fields</vt:lpstr>
      <vt:lpstr>PowerPoint Presentation</vt:lpstr>
      <vt:lpstr>PowerPoint Presentation</vt:lpstr>
      <vt:lpstr>PowerPoint Presentation</vt:lpstr>
      <vt:lpstr>PowerPoint Presentation</vt:lpstr>
      <vt:lpstr>Mach Number : A True Measure of High Speed Systems</vt:lpstr>
      <vt:lpstr>Mach’s experiments</vt:lpstr>
      <vt:lpstr>Mach’s Witness of Shock</vt:lpstr>
      <vt:lpstr>PowerPoint Presentation</vt:lpstr>
      <vt:lpstr>Two Extreme Flyers</vt:lpstr>
      <vt:lpstr>Weak Shock Due to Hypersonic Sleek flyers</vt:lpstr>
      <vt:lpstr>High Angle Flying Objects</vt:lpstr>
      <vt:lpstr>Weak Solutions</vt:lpstr>
      <vt:lpstr>Prandtl Theory</vt:lpstr>
      <vt:lpstr>Prandtl – Meyer Analysis of A Shock</vt:lpstr>
      <vt:lpstr>PowerPoint Presentation</vt:lpstr>
      <vt:lpstr>Conservation of Momentum</vt:lpstr>
      <vt:lpstr>Conservation of Energy</vt:lpstr>
      <vt:lpstr>Summary of Equations</vt:lpstr>
      <vt:lpstr>Machization of Conservation Equations </vt:lpstr>
      <vt:lpstr>Roots of Machized Conservartion Equation</vt:lpstr>
      <vt:lpstr>The Dangerous Ghost</vt:lpstr>
      <vt:lpstr>An Ultimate  Measure for Possibility of a Fantasy</vt:lpstr>
      <vt:lpstr>The weak solution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Natural Cycle of  Universe</dc:title>
  <dc:creator>P.M.V.S</dc:creator>
  <cp:lastModifiedBy>USER</cp:lastModifiedBy>
  <cp:revision>1456</cp:revision>
  <cp:lastPrinted>2002-01-11T03:20:09Z</cp:lastPrinted>
  <dcterms:created xsi:type="dcterms:W3CDTF">2002-01-11T02:48:10Z</dcterms:created>
  <dcterms:modified xsi:type="dcterms:W3CDTF">2019-11-07T05:21:32Z</dcterms:modified>
</cp:coreProperties>
</file>