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7"/>
  </p:notesMasterIdLst>
  <p:sldIdLst>
    <p:sldId id="815" r:id="rId2"/>
    <p:sldId id="851" r:id="rId3"/>
    <p:sldId id="780" r:id="rId4"/>
    <p:sldId id="781" r:id="rId5"/>
    <p:sldId id="782" r:id="rId6"/>
    <p:sldId id="783" r:id="rId7"/>
    <p:sldId id="784" r:id="rId8"/>
    <p:sldId id="785" r:id="rId9"/>
    <p:sldId id="786" r:id="rId10"/>
    <p:sldId id="787" r:id="rId11"/>
    <p:sldId id="788" r:id="rId12"/>
    <p:sldId id="789" r:id="rId13"/>
    <p:sldId id="790" r:id="rId14"/>
    <p:sldId id="791" r:id="rId15"/>
    <p:sldId id="852" r:id="rId16"/>
    <p:sldId id="824" r:id="rId17"/>
    <p:sldId id="825" r:id="rId18"/>
    <p:sldId id="826" r:id="rId19"/>
    <p:sldId id="827" r:id="rId20"/>
    <p:sldId id="828" r:id="rId21"/>
    <p:sldId id="853" r:id="rId22"/>
    <p:sldId id="830" r:id="rId23"/>
    <p:sldId id="831" r:id="rId24"/>
    <p:sldId id="832" r:id="rId25"/>
    <p:sldId id="833" r:id="rId26"/>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9900"/>
    <a:srgbClr val="FF9999"/>
    <a:srgbClr val="CC6600"/>
    <a:srgbClr val="FFFFCC"/>
    <a:srgbClr val="E5291B"/>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7215" autoAdjust="0"/>
    <p:restoredTop sz="94434" autoAdjust="0"/>
  </p:normalViewPr>
  <p:slideViewPr>
    <p:cSldViewPr>
      <p:cViewPr varScale="1">
        <p:scale>
          <a:sx n="70" d="100"/>
          <a:sy n="70" d="100"/>
        </p:scale>
        <p:origin x="91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65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image" Target="../media/image2.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3.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image" Target="../media/image17.wmf"/><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24.wmf"/><Relationship Id="rId5" Type="http://schemas.openxmlformats.org/officeDocument/2006/relationships/image" Target="../media/image18.wmf"/><Relationship Id="rId4"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18.wmf"/><Relationship Id="rId1"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1-03T03:30:13.8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01-02T03:30:26.4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3.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0-31T04:10:15.245"/>
    </inkml:context>
    <inkml:brush xml:id="br0">
      <inkml:brushProperty name="width" value="0.05292" units="cm"/>
      <inkml:brushProperty name="height" value="0.05292" units="cm"/>
      <inkml:brushProperty name="color" value="#FF0000"/>
    </inkml:brush>
  </inkml:definitions>
  <inkml:trace contextRef="#ctx0" brushRef="#br0">7947 7209 108,'0'0'71,"0"0"-6,0 0-14,0 0-10,0 0-10,0 0-5,0 0-8,0 0-4,0 0-6,0 0-5,0 0-4,0 0-2,0 0-2,0 0 2,0 0 2,0 0 5,5 20 0,-5-20 2,19 21 2,-2-7 6,-17-14 5,39 30 3,-9-19 3,11 2-1,0-5 3,19 3-1,7-9 0,15 1-7,10-4 0,12-1-3,8-4-5,12 2 0,1-3-1,0 3-2,-3 1-1,-3 3 1,-5 0-2,-13 3-3,-13 1-2,-10 2 0,-5 1 0,-9-1-1,-10-3 2,-7 3-1,-10-2 0,-2-1 1,-10-1 0,-7 0 0,-18-2-1,25 2-1,-25-2 0,0 0 1,0 0 0,0 0-1,0 0 0,0 0-3,0 0-3,0 0-6,0 0-13,0 0-28,0 0-75,0 0-4,5 17 2,-5-17-1,-30 11 7</inkml:trace>
  <inkml:trace contextRef="#ctx0" brushRef="#br0" timeOffset="550.0008">8174 7413 80,'-48'-11'33,"14"-4"12,10 8 6,2-8 13,22 15 11,-14-19-1,14 19-14,0 0-20,25-15-15,-7 12-13,9 1-2,8 0-1,10 6 0,9-3 0,10 7 3,8-4 3,11 3-1,6-1 0,10 1-3,0-3 0,12 1 1,-5-5 3,6 2-3,-5-2 0,3-2-2,-5-3 3,-10 3-2,-4-6 0,-5 5-3,-11-5-1,-6 3 0,-9-1-1,-10 2 0,-12 3-3,-8-3 2,-12 2-1,-18 2 0,21-2-1,-21 2 2,0 0-1,0 0 1,0 0-1,0 0 0,0 0 0,0 0-3,0 0-4,0 0-7,0 0-16,0 0-29,0 0-85,-21 0-4,21 0 0,-30 9-1,10-3 3</inkml:trace>
  <inkml:trace contextRef="#ctx0" brushRef="#br0" timeOffset="3270.0045">7760 8167 111,'-25'-26'92,"25"26"-18,0-21-21,0 21-8,8-16-5,-8 16-4,30-17-9,-6 11-10,6 6-7,2 4-8,5 4-2,6 6-2,0 5 0,0 5 0,0 6-2,-6 1 1,-5 5-3,-2-3 2,-11 1 0,-6-7 2,-8-1-2,-5-5 3,-5-3 3,5-18 1,-32 21 5,13-21 3,2 0 4,-9-9 1,26 9 1,-35-32 0,24 10 1,1-12-2,5 1-4,5-6-4,7-2-4,6 0-6,6 2-1,11 6 0,5 1-2,3 10-4,1 5 2,4 13-2,0 4 0,0 10 0,-6 6 1,-5 9-3,-4 4 0,-4 5 3,-9 3 0,2 0 1,-10-2 2,-7-1 1,0-3 2,-1-7 0,-3-5 3,4-19 0,-6 22 7,6-22 7,0 0 6,0 0-1,0 0 0,0 0 0,-2-18-1,2-3-2,6 1-5,0-6-7,1-2-7,4-4 1,2 3 0,2 3-1,4 0-2,3 7 1,-7 6-3,2 4 0,2 5 1,-19 4 0,30 15 0,-17 2 1,-2 3 1,-2 4 2,3 2-1,1 2 1,-2-2 0,0 0 0,-3-5 1,-1-5 1,-7-16-1,15 21 1,-15-21 2,0 0 0,21 7 2,-21-7 0,18-9-1,-18 9-3,19-8 1,-19 8-1,24-7-1,-24 7-1,21-6 0,-21 6 1,18-3 0,-18 3 3,23-8-1,-23 8 2,19-15-1,-19 15 1,5-29-1,-5 10 1,0-3-1,-5 0 1,-3-3 0,-3 3-2,-2 0-1,13 22 0,-30-24-1,30 24-2,-32-6 0,32 6-2,-28 17 1,28-17-1,-22 30 2,12-12 1,8 1 0,2 1 2,6 1 0,2-1 0,8-1 0,-1-3 0,8-3 1,-3 2-3,-1-6-5,3 3-13,-22-12-19,27 5-79,-27-5 0,18-4-1,-18 4-4,6-20 7</inkml:trace>
  <inkml:trace contextRef="#ctx0" brushRef="#br0" timeOffset="5880.0082">8012 8226 135,'0'0'93,"7"-20"-1,-7 20-56,12-19-18,-12 19 0,31-24 1,-6 13-3,6-2-3,7 0-10,-1 4-1,6 1-3,0 6 1,0 6-1,-4 5-1,2 6 1,-9 8-3,-2 1 0,0 5 0,-10 5 0,1 1 1,-6 0 2,-6-1-1,-3-4 2,-2-4 1,-4-6 3,0-20 9,-4 30 10,4-30 1,0 0 1,-15-10 1,15 10-1,-11-37 1,5 9-3,-1-11-8,1-3-12,6-1-2,2-3-4,11 5 0,4 2-3,5 11 0,4 2-1,6 15-1,-2 3 0,7 12 3,1 3 2,-6 8-1,-1 2 1,1 5 0,-4 4 2,-4-2-1,-3 4 1,-8-2-1,-2 4 0,-5 0 0,-1-1 2,-8-1 1,1 2-1,-4-2 1,1 0 2,5-2 1,-6-6 2,6-1-2,6-1 2,-6-18-4,16 28 0,-16-28 2,32 17 2,-13-15-3,5 3 2,-5-10 1,5-3-3,-5-5 2,1-2 2,-3-5-5,-4-4-1,-7-6 1,-4-3-5,-2 1 3,-6-3-1,-3 0 1,-8-1-1,-4 5 2,-3 1-2,-6 6-1,0 3 1,-1 8 0,-5 2-1,8 6 1,-2 1 2,10 2-1,-1 4 2,21-2 2,-20 4 2,20-4 1,0 0-2,0 0 0,31-17 0,-1 8-1,9-4-1,14 2-1,3-1 2,7 3-5,3 4 2,-3 5-1,-7 5-1,-5 6 0,-8 6 1,-13 2-3,-10 3-1,-5 0 1,-11 2 1,-6-1 2,-4-1 0,-7-4 1,0 1-2,-4-2 3,-1-2 0,-1-4 2,0-2 2,19-9 3,-24 9 2,24-9 2,0 0 0,-24-15 0,24 15 0,-2-35-2,9 7-4,-1-9-4,7-6-2,4-1-3,2-3-2,7 5 0,4 1-3,5 7 3,-1 10-2,1 8 3,-3 10-1,5 6 1,-1 4 0,-4 7 2,-6 6-2,0 7 1,-2 0 1,-1 6-2,-8-3 3,1 3-1,-10 0 0,5 0-1,-9-4 4,0-2-2,-4-6 1,2 1-3,0-19 1,-11 26 1,11-26 1,0 0 2,-13 18 0,13-18 1,0 0-1,0 0 4,-13-18-2,7 1 2,0-1-3,5-7-1,-5-2-1,0-3-1,6-2 0,0 3-1,0-1-1,8 8-1,3 1 0,-11 21 0,30-20-1,-10 20-1,3 3-1,7 9-1,-4 1 0,0 7-2,2-1-2,-5 5-1,-5 0 2,-1 0-1,-6-4 1,-3-1 2,-8-19 4,0 24 5,0-24 4,0 0 2,0 0 1,-17-9 0,17 9 1,-2-37 2,2 14-5,6-1-4,-1-2-1,3 4 0,-1 0-2,4 1 2,-11 21-2,25-24-1,-25 24 1,24-15 0,-24 15 1,32-2-3,-32 2 1,30 15-1,-12-4 0,-3 8 0,2 3 2,-6 2-3,2 4 2,-5 0-1,1 4 1,-5-4 0,0-2 1,-2-6 1,1-1-1,-3-19 1,2 22 0,-2-22 3,0 0-1,0 0 2,24-19 1,-12 3-2,1-7 1,0-1 0,4-4-1,-4-1-2,0 4 0,-8 5-2,1 3 1,-6 17-2,2-16 1,-2 16 0,0 0-3,0 0 2,0 0-1,-8 20 0,8-3-2,0-1 3,0 5-1,2-1 0,2 1 3,2-1-2,-6-20 3,15 24-1,-15-24 2,29 0-2,-10-7-1,0-10-1,-1-5 0,-1-4 0,-4-6-1,-1 1 0,-9 5-1,1 2 2,-4 3 1,0 21 0,0 0 0,-22-2 1,14 21-1,3 1 1,3-1-1,-2-1 1,8 3 1,-4-21 0,18 18 0,-3-21 2,10-14-2,-1-9-4,0-15-3,2-7-2,-3-12 1,-5-1 0,-6 0 3,-5 5 2,-7 8-1,-4 9 6,-3 19 2,7 20 2,-26 18-1,13 15-1,3 18-2,8 6-3,8 8 2,7 8-2,11-1 0,14-7-12,5-15-78,18-5-41,9-16-4,-3-17-1,8-14-4,-3-15 24</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0-31T04:17:01.881"/>
    </inkml:context>
    <inkml:brush xml:id="br0">
      <inkml:brushProperty name="width" value="0.05292" units="cm"/>
      <inkml:brushProperty name="height" value="0.05292" units="cm"/>
      <inkml:brushProperty name="color" value="#FF0000"/>
    </inkml:brush>
  </inkml:definitions>
  <inkml:trace contextRef="#ctx0" brushRef="#br0">12283 7433 115,'0'0'59,"0"0"-15,0 0-13,0 0-4,0 0-4,0 0 3,0 0-4,0 0 1,0 0-2,0 0-2,0 0 1,0 0-2,0 0-2,0 0-3,0 0-2,0 0-4,0 0-4,0 0 4,0 0-2,0 0-2,0 0 2,0 0-1,0 0 3,0 0-8,0 0 6,-17 21-6,17-21 5,-9 17-5,9-17 5,-17 24-2,6-6-3,-2-1 4,-2 7-4,-2-3 4,-8 6-3,7-2 3,-8-1-1,1 0 0,-1-2 2,-4 0-1,0 1 1,1-3 0,0-1-1,-4 3 0,5-4 0,-2 1 0,0 1 1,-2-1-1,6 0 1,-2-3 0,-2 1 0,8-2 0,-6-2 0,2 2-2,1-2 0,1 0 0,0-2 1,-1 2-3,5 2 2,-6-2-2,1 3 2,-8-1-3,1 4 1,-2-4 1,-1 1 0,-4-1 1,1 4 0,-3-2-1,2-1 1,-2 1 1,4 0 0,-1 1-2,-3-1 1,2 0 1,1-2 0,1-2-1,2-2 2,3-2 0,2 0 1,2-3 1,4-1 2,1-3 0,5 2 2,-3-6-2,4 4 0,-1-4 1,18 2-2,-27-2-3,27 2-1,-24 0-2,24 0-1,-26 2 1,26-2 0,-28 6-1,28-6-2,-32 11 1,13-4 1,1 3 0,-1-3 1,0 2-1,3 2 0,1-3 0,15-8 3,-25 15-2,25-15 1,0 0-2,-18 11 1,18-11 0,0 0 2,0 0 0,0 0-1,0 0 0,0 0-1,0 0-3,0 0-6,0 0-8,0 0-15,0 0-77,0 0-24,18 15 1,-18-15-4,0 0 6</inkml:trace>
  <inkml:trace contextRef="#ctx0" brushRef="#br0" timeOffset="2440.0034">11763 7827 172,'-13'-22'74,"13"22"-8,-13-24-12,13 24-15,-11-26-10,11 26-4,-7-21-2,7 21-1,0 0-3,-19-18-2,19 18-2,0 0 0,-24-8-4,24 8-4,0 0-3,-23 2-1,23-2-3,-15 13 1,15-13-1,-17 30 1,10-10-2,1 4 3,1 2 0,5 4 2,3-6-1,-1 2 2,6-9 2,3 3 0,-11-20 2,30 17 2,-30-17 0,37-6-1,-18-5 0,1-5 0,-3-9 0,2-2-2,-12-1-1,3-2 2,-8 2-4,-4 2-1,-8 8-1,1 1-3,9 17-2,-34-8 0,34 8-2,-31 19-2,16-2 0,-2 7 2,4 0 1,5 6 2,3-2 0,1-2 1,10 0 2,-1-6-1,8-3 3,4-8 0,-2-2 2,9-10-3,-5-7 2,5-3 1,-5-11 0,0 0 0,-8-2 0,-4 2-2,-1-2-3,-2 7 2,-4 19-4,-4-22-5,4 22-16,0 0-26,0 0-85,0 0 1,0 17-2,0-17 2,22 0-3</inkml:trace>
  <inkml:trace contextRef="#ctx0" brushRef="#br0" timeOffset="3140.0043">11745 7693 105,'0'0'69,"-15"4"-23,15-4-104,0 17-5,0-17-10,18 16 48,-18-16 25</inkml:trace>
  <inkml:trace contextRef="#ctx0" brushRef="#br0" timeOffset="12040.0168">9568 8808 163,'0'0'110,"0"0"-9,0 0-28,0 0-14,4-19-16,-4 19-9,0 0-11,0 0-7,0 0-6,0 0-3,0 0-8,0 0-1,0 0 1,0 0-2,0 0-2,0 0-4,0 0 2,0 0-2,-13 30 2,7-14-4,1 7 0,-1 1 2,6 0 0,0 2 5,0-4 0,4-1 4,-4-21 3,0 0 6,22 9 3,-5-26 2,-6-7 1,4-6 2,-6-5 3,1 2-1,-5-4-2,5 5-2,-8 6-2,-2 26-4,-6-28-2,6 28-4,0 0-1,0 0-5,-15 22-1,15-22-2,-6 21-6,6-21-2,2 17-27,-2-17-87,0 0-1,23 3 1,-23-3-5,22-26 10</inkml:trace>
  <inkml:trace contextRef="#ctx0" brushRef="#br0" timeOffset="13660.0192">9665 8813 24,'0'0'16,"-26"4"-10,26-4-1,-24 4 12,24-4 7,0 0 4,-19 3 2,19-3 2,0 0 3,0 0 2,0 0-5,0 0-8,-18-18-3,18 18 1,0 0 2,0 0 2,0 0-1,0 0-7,0 0-5,0 0-6,0 0-3,-12 24-2,7 7-2,3 14-2,-4 14-1,2 12 4,3 20 3,-5 13 3,-1 7-2,3 12 1,-4 9 0,3 7 2,-3 0 2,3 4 3,-1-5 2,4-3-4,-3-5 4,6-9-3,-1-19 1,10-9-1,-8-11-1,9-8-5,-6-11-1,3-5 3,3-4-4,-2-1 3,3 3-7,1 0 2,4-2 0,-4 3 0,3-1 0,-2-2 0,-1-4 5,-2-11-4,-2-4-5,-5-14-18,9 3-41,-13-24-58,0 0-1,-19-6-5,-7-22-5,-4-1 42</inkml:trace>
  <inkml:trace contextRef="#ctx0" brushRef="#br0" timeOffset="15170.0213">2749 9998 19,'-26'-13'33,"7"7"-5,0-3-2,1 3 2,18 6 1,-23-11 0,23 11-3,0 0-5,0 0-4,0 0-9,0 0-5,0 0-6,0 0-1,19 17-1,0-6 0,9 2 4,4 4 0,11-2 0,13 3 0,11 3 1,15-3-3,15 3 1,17-8 1,21 0-1,14-8 0,23-5 1,13-3 2,20-10-2,12-2 4,17-8-1,7-1 1,7-2 0,12-3 5,-4-7 11,4-1 3,-3-5 8,3-1 4,-6-9 3,6 2 2,-12-10-4,-1 12-1,-12-2-12,-5 7-4,-21 4-6,-11 6-7,-16 3-4,-18 10-2,-26 1 4,-14 4-1,-22 4-3,-25 2 1,-15 1 0,-21 5 0,-15-1-2,-26 4 1,15-2-4,-15 2-6,-19 2-9,0-4-12,19 2-37,-37 2-44,11-4 5,-6 4-5,-15-6 23,3 6 90</inkml:trace>
  <inkml:trace contextRef="#ctx0" brushRef="#br0" timeOffset="15720.022">2822 10029 156,'-19'-9'94,"19"9"-2,-22-17-61,22 17-15,0 0-7,0 0-4,-8-16-4,8 16-1,0 0-3,0 0 2,12 41-1,-7 3 0,3 17 1,-1 25 2,8 23 2,-6 29 4,4 27 0,-1 19-16,-7 13-71,1-4-10,5-2-3,-9-29-6,4-15 58</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0-31T04:40:36.997"/>
    </inkml:context>
    <inkml:brush xml:id="br0">
      <inkml:brushProperty name="width" value="0.05292" units="cm"/>
      <inkml:brushProperty name="height" value="0.05292" units="cm"/>
      <inkml:brushProperty name="color" value="#FF0000"/>
    </inkml:brush>
  </inkml:definitions>
  <inkml:trace contextRef="#ctx0" brushRef="#br0">9237 10622 168,'0'0'69,"0"0"-6,0 0-10,0 0-9,0 0-10,0 0-10,0 0-9,0 0-11,0 0-6,0 0-7,0 0-1,0 0 1,0 0 2,-13 30-4,2-10 2,0 4 1,-2 8 1,0 9 5,-6 5-3,2 0 3,2 5 0,-1 2 2,3 5-1,5 1 2,2 5 1,3 4 2,6 1 0,5 3-1,-1 6 1,6 4-1,6-2 4,-2-2-2,5-2 3,-1-9-7,-1-4 5,3-9-7,1-8-13,-5-14-27,0-13-52,10 1 0,-10-20-3,7 4 2,-7-21 89</inkml:trace>
  <inkml:trace contextRef="#ctx0" brushRef="#br0" timeOffset="790.001">10811 10473 81,'0'0'47,"0"0"-1,24-13-10,-24 13-6,26 4-10,-9 0-4,2 3 0,5 2-1,0 10-1,2-2-7,-1 11 1,1 1-4,-2 5 4,4 7-1,-7 1 1,3 7-1,-5 1-2,-6 7 0,-2 3-1,-4 3 3,-7 4 0,-5 3 0,-5 3-1,-6 1-1,-3-3 3,-5 1-1,-3-3-2,-8-2-12,3-1-20,-3-1-64,-3-14 2,12 4-7,-6-19 0,16 1 67</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2-06T10:08:17.420"/>
    </inkml:context>
    <inkml:brush xml:id="br0">
      <inkml:brushProperty name="width" value="0.05292" units="cm"/>
      <inkml:brushProperty name="height" value="0.05292" units="cm"/>
      <inkml:brushProperty name="color" value="#1F497D"/>
      <inkml:brushProperty name="fitToCurve" value="1"/>
    </inkml:brush>
  </inkml:definitions>
  <inkml:trace contextRef="#ctx0" brushRef="#br0">0 502,'0'0,"0"0,0 0,0 0,0 0,0 0,11-164,-11 164,0 0,0 0,0-58,0 58,0 0,0-70,0 70,10-70,-10 0,0 0</inkml:trace>
</inkml:ink>
</file>

<file path=ppt/ink/ink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7-28T03:46:58.89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8.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8-10-27T05:22:03.992"/>
    </inkml:context>
    <inkml:brush xml:id="br0">
      <inkml:brushProperty name="width" value="0.05292" units="cm"/>
      <inkml:brushProperty name="height" value="0.05292" units="cm"/>
      <inkml:brushProperty name="color" value="#FF0000"/>
    </inkml:brush>
  </inkml:definitions>
  <inkml:trace contextRef="#ctx0" brushRef="#br0">23040 14426,'0'0,"0"0,0 0,0 0,0 0,0 0,0 0,0 0,0 0,0 0,0 0,0 0,0 0,0 0,0 0,0 0,0 0,0 0,0 0,0 0,0 0,0 0,0 0,0 0,0 0,0 0,0 0,0 0,0 0,0 0,0 0,0 0,0 0,0 0,0 0,0 0</inkml:trace>
</inkml:ink>
</file>

<file path=ppt/ink/ink9.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8-02T02:43:15.243"/>
    </inkml:context>
    <inkml:brush xml:id="br0">
      <inkml:brushProperty name="width" value="0.05292" units="cm"/>
      <inkml:brushProperty name="height" value="0.05292" units="cm"/>
      <inkml:brushProperty name="color" value="#FF0000"/>
      <inkml:brushProperty name="fitToCurve" value="1"/>
    </inkml:brush>
    <inkml:context xml:id="ctx1">
      <inkml:inkSource xml:id="inkSrc1">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1" timeString="2016-08-02T02:43:21.842"/>
    </inkml:context>
  </inkml:definitions>
  <inkml:trace contextRef="#ctx0" brushRef="#br0">22841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0,111 120,-111-120,0 0,0 0,0 0,0 0,0 0,0 0,0 0,0 0,0 0,0 0,0 0,0 0,0 0,0 0,0 0,0 0,0 0,0 0,0 0,0 0,0 0,0 0,0 0,0 0,0 0,0 0,0 0,0 0,0 0,0 0,0 0,0 0,0 0,0 0,0 0,0 0</inkml:trace>
  <inkml:trace contextRef="#ctx1" brushRef="#br0">8 5176 104,'0'0'79,"-11"-12"-20,11 12-12,0 0-9,-3-11-6,3 11-7,0 0-10,0 0-9,0 0-13,0 0-11,0 0-19,0 0-30,0 0-17,14 6-4,-14-6 3,14 11 67</inkml:trace>
</inkml:ink>
</file>

<file path=ppt/ink/ink10.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9-10-31T05:08:01.302"/>
    </inkml:context>
    <inkml:brush xml:id="br0">
      <inkml:brushProperty name="width" value="0.05292" units="cm"/>
      <inkml:brushProperty name="height" value="0.05292" units="cm"/>
      <inkml:brushProperty name="color" value="#FF0000"/>
    </inkml:brush>
  </inkml:definitions>
  <inkml:trace contextRef="#ctx0" brushRef="#br0">9678 7220 29,'0'0'52,"19"-11"-13,-19 11-10,0 0-2,0 0 0,17-17 2,-17 17-2,0 0-5,0 0 3,0 0 6,0 0 6,0 0 4,0 0 1,0 0 1,0 0-3,0-17-8,0 17-8,-19-13-8,19 13-7,-24-20-4,5 12-1,2 3-1,2-1-3,-3 3 1,1 3-3,-2 0 0,1 3-1,-3 3 1,1 1 0,-1 4-1,0 4 0,-1 6 2,1-1-2,-1 6 0,3 4 0,1 1 1,-1 5-1,6 1 8,2-2-4,3 0 1,3-1-1,5-3 3,1-3 0,5-4 1,9-3-1,0-4-5,4-3 2,5-2 2,8-1-1,3-4 0,3 0-1,1-3-1,4 2 0,-2-4 2,-9-1-1,-1-1 1,-6 0 0,-7 2 4,-18-2 2,19 2 5,-19-2 1,0 0 2,0 0-1,0 0 0,0 0 1,0 0-3,0 0-3,0 0-3,0 0-4,0 0-4,0 0-5,0 0-15,0 0-32,0 0-81,-7 19-5,7-19 2,-12 29-4,1-12 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37926" name="Rectangle 6"/>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EF38852-3B7A-4D26-8C1A-1F821DEAA20E}" type="slidenum">
              <a:rPr lang="en-US"/>
              <a:pPr>
                <a:defRPr/>
              </a:pPr>
              <a:t>‹#›</a:t>
            </a:fld>
            <a:endParaRPr lang="en-US"/>
          </a:p>
        </p:txBody>
      </p:sp>
    </p:spTree>
    <p:extLst>
      <p:ext uri="{BB962C8B-B14F-4D97-AF65-F5344CB8AC3E}">
        <p14:creationId xmlns:p14="http://schemas.microsoft.com/office/powerpoint/2010/main" val="3911148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8487CC-2F8E-4ECF-97F1-294BCB6A52F4}" type="slidenum">
              <a:rPr lang="en-US"/>
              <a:pPr>
                <a:defRPr/>
              </a:pPr>
              <a:t>‹#›</a:t>
            </a:fld>
            <a:endParaRPr lang="en-US"/>
          </a:p>
        </p:txBody>
      </p:sp>
    </p:spTree>
    <p:extLst>
      <p:ext uri="{BB962C8B-B14F-4D97-AF65-F5344CB8AC3E}">
        <p14:creationId xmlns:p14="http://schemas.microsoft.com/office/powerpoint/2010/main" val="2865776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30425B-8A4B-4EA9-A0A9-6AA669232BC8}" type="slidenum">
              <a:rPr lang="en-US"/>
              <a:pPr>
                <a:defRPr/>
              </a:pPr>
              <a:t>‹#›</a:t>
            </a:fld>
            <a:endParaRPr lang="en-US"/>
          </a:p>
        </p:txBody>
      </p:sp>
    </p:spTree>
    <p:extLst>
      <p:ext uri="{BB962C8B-B14F-4D97-AF65-F5344CB8AC3E}">
        <p14:creationId xmlns:p14="http://schemas.microsoft.com/office/powerpoint/2010/main" val="163015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768D24-912B-47D3-BC75-F393116243C1}" type="slidenum">
              <a:rPr lang="en-US"/>
              <a:pPr>
                <a:defRPr/>
              </a:pPr>
              <a:t>‹#›</a:t>
            </a:fld>
            <a:endParaRPr lang="en-US"/>
          </a:p>
        </p:txBody>
      </p:sp>
    </p:spTree>
    <p:extLst>
      <p:ext uri="{BB962C8B-B14F-4D97-AF65-F5344CB8AC3E}">
        <p14:creationId xmlns:p14="http://schemas.microsoft.com/office/powerpoint/2010/main" val="3505193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9441753-9EF1-449C-A006-227357DE2A16}" type="slidenum">
              <a:rPr lang="en-US"/>
              <a:pPr>
                <a:defRPr/>
              </a:pPr>
              <a:t>‹#›</a:t>
            </a:fld>
            <a:endParaRPr lang="en-US"/>
          </a:p>
        </p:txBody>
      </p:sp>
    </p:spTree>
    <p:extLst>
      <p:ext uri="{BB962C8B-B14F-4D97-AF65-F5344CB8AC3E}">
        <p14:creationId xmlns:p14="http://schemas.microsoft.com/office/powerpoint/2010/main" val="3771824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29A6060-6A52-404C-9897-ECB6C1836B49}" type="slidenum">
              <a:rPr lang="en-US"/>
              <a:pPr>
                <a:defRPr/>
              </a:pPr>
              <a:t>‹#›</a:t>
            </a:fld>
            <a:endParaRPr lang="en-US"/>
          </a:p>
        </p:txBody>
      </p:sp>
    </p:spTree>
    <p:extLst>
      <p:ext uri="{BB962C8B-B14F-4D97-AF65-F5344CB8AC3E}">
        <p14:creationId xmlns:p14="http://schemas.microsoft.com/office/powerpoint/2010/main" val="4097305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AE876D9-6189-48C0-9C66-19836A200FF9}" type="slidenum">
              <a:rPr lang="en-US"/>
              <a:pPr>
                <a:defRPr/>
              </a:pPr>
              <a:t>‹#›</a:t>
            </a:fld>
            <a:endParaRPr lang="en-US"/>
          </a:p>
        </p:txBody>
      </p:sp>
    </p:spTree>
    <p:extLst>
      <p:ext uri="{BB962C8B-B14F-4D97-AF65-F5344CB8AC3E}">
        <p14:creationId xmlns:p14="http://schemas.microsoft.com/office/powerpoint/2010/main" val="798552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0CD90CA-D103-4AF7-A73D-BA2D46B6D276}" type="slidenum">
              <a:rPr lang="en-US"/>
              <a:pPr>
                <a:defRPr/>
              </a:pPr>
              <a:t>‹#›</a:t>
            </a:fld>
            <a:endParaRPr lang="en-US"/>
          </a:p>
        </p:txBody>
      </p:sp>
    </p:spTree>
    <p:extLst>
      <p:ext uri="{BB962C8B-B14F-4D97-AF65-F5344CB8AC3E}">
        <p14:creationId xmlns:p14="http://schemas.microsoft.com/office/powerpoint/2010/main" val="687913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CC87AE-0705-4B16-8E4F-7E1BD7BF5B8D}" type="slidenum">
              <a:rPr lang="en-US"/>
              <a:pPr>
                <a:defRPr/>
              </a:pPr>
              <a:t>‹#›</a:t>
            </a:fld>
            <a:endParaRPr lang="en-US"/>
          </a:p>
        </p:txBody>
      </p:sp>
    </p:spTree>
    <p:extLst>
      <p:ext uri="{BB962C8B-B14F-4D97-AF65-F5344CB8AC3E}">
        <p14:creationId xmlns:p14="http://schemas.microsoft.com/office/powerpoint/2010/main" val="27305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45B332-6CD0-44E1-920B-0853B693E3DC}" type="slidenum">
              <a:rPr lang="en-US"/>
              <a:pPr>
                <a:defRPr/>
              </a:pPr>
              <a:t>‹#›</a:t>
            </a:fld>
            <a:endParaRPr lang="en-US"/>
          </a:p>
        </p:txBody>
      </p:sp>
    </p:spTree>
    <p:extLst>
      <p:ext uri="{BB962C8B-B14F-4D97-AF65-F5344CB8AC3E}">
        <p14:creationId xmlns:p14="http://schemas.microsoft.com/office/powerpoint/2010/main" val="1524644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C2BD99-C18D-4306-92F8-0412699D48A0}" type="slidenum">
              <a:rPr lang="en-US"/>
              <a:pPr>
                <a:defRPr/>
              </a:pPr>
              <a:t>‹#›</a:t>
            </a:fld>
            <a:endParaRPr lang="en-US"/>
          </a:p>
        </p:txBody>
      </p:sp>
    </p:spTree>
    <p:extLst>
      <p:ext uri="{BB962C8B-B14F-4D97-AF65-F5344CB8AC3E}">
        <p14:creationId xmlns:p14="http://schemas.microsoft.com/office/powerpoint/2010/main" val="2297791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9EFCBA-73F1-4A71-9E00-B35AD3383BEE}" type="slidenum">
              <a:rPr lang="en-US"/>
              <a:pPr>
                <a:defRPr/>
              </a:pPr>
              <a:t>‹#›</a:t>
            </a:fld>
            <a:endParaRPr lang="en-US"/>
          </a:p>
        </p:txBody>
      </p:sp>
    </p:spTree>
    <p:extLst>
      <p:ext uri="{BB962C8B-B14F-4D97-AF65-F5344CB8AC3E}">
        <p14:creationId xmlns:p14="http://schemas.microsoft.com/office/powerpoint/2010/main" val="25463398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lipArt Placeholder 3"/>
          <p:cNvSpPr>
            <a:spLocks noGrp="1"/>
          </p:cNvSpPr>
          <p:nvPr>
            <p:ph type="clipArt" sz="half" idx="2"/>
          </p:nvPr>
        </p:nvSpPr>
        <p:spPr>
          <a:xfrm>
            <a:off x="4648200" y="1981200"/>
            <a:ext cx="3810000" cy="4114800"/>
          </a:xfrm>
        </p:spPr>
        <p:txBody>
          <a:bodyPr/>
          <a:lstStyle/>
          <a:p>
            <a:pPr lvl="0"/>
            <a:endParaRPr lang="en-IN"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AB0AD5-5450-42DB-8838-6A4079E6FA48}" type="slidenum">
              <a:rPr lang="en-US"/>
              <a:pPr>
                <a:defRPr/>
              </a:pPr>
              <a:t>‹#›</a:t>
            </a:fld>
            <a:endParaRPr lang="en-US"/>
          </a:p>
        </p:txBody>
      </p:sp>
    </p:spTree>
    <p:extLst>
      <p:ext uri="{BB962C8B-B14F-4D97-AF65-F5344CB8AC3E}">
        <p14:creationId xmlns:p14="http://schemas.microsoft.com/office/powerpoint/2010/main" val="3626652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F4EDF74-E3F6-4067-851F-73028FC66C0E}" type="slidenum">
              <a:rPr lang="en-US"/>
              <a:pPr>
                <a:defRPr/>
              </a:pPr>
              <a:t>‹#›</a:t>
            </a:fld>
            <a:endParaRPr lang="en-US"/>
          </a:p>
        </p:txBody>
      </p:sp>
    </p:spTree>
    <p:extLst>
      <p:ext uri="{BB962C8B-B14F-4D97-AF65-F5344CB8AC3E}">
        <p14:creationId xmlns:p14="http://schemas.microsoft.com/office/powerpoint/2010/main" val="2612175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AC7ED15-6AAF-4D42-B3B9-9A6006BA08F8}" type="slidenum">
              <a:rPr lang="en-US"/>
              <a:pPr>
                <a:defRPr/>
              </a:pPr>
              <a:t>‹#›</a:t>
            </a:fld>
            <a:endParaRPr lang="en-US"/>
          </a:p>
        </p:txBody>
      </p:sp>
    </p:spTree>
    <p:extLst>
      <p:ext uri="{BB962C8B-B14F-4D97-AF65-F5344CB8AC3E}">
        <p14:creationId xmlns:p14="http://schemas.microsoft.com/office/powerpoint/2010/main" val="2674832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EE1D54E-B5FE-4251-8C30-CD1C035DBBF4}" type="slidenum">
              <a:rPr lang="en-US"/>
              <a:pPr>
                <a:defRPr/>
              </a:pPr>
              <a:t>‹#›</a:t>
            </a:fld>
            <a:endParaRPr lang="en-US"/>
          </a:p>
        </p:txBody>
      </p:sp>
    </p:spTree>
    <p:extLst>
      <p:ext uri="{BB962C8B-B14F-4D97-AF65-F5344CB8AC3E}">
        <p14:creationId xmlns:p14="http://schemas.microsoft.com/office/powerpoint/2010/main" val="3800523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41793F-0DAA-4CF9-A0DE-C1B00870433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emf"/><Relationship Id="rId4" Type="http://schemas.openxmlformats.org/officeDocument/2006/relationships/customXml" Target="../ink/ink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oleObject" Target="../embeddings/oleObject1.bin"/><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wmf"/><Relationship Id="rId11" Type="http://schemas.openxmlformats.org/officeDocument/2006/relationships/image" Target="../media/image5.wmf"/><Relationship Id="rId5" Type="http://schemas.openxmlformats.org/officeDocument/2006/relationships/oleObject" Target="../embeddings/oleObject2.bin"/><Relationship Id="rId10" Type="http://schemas.openxmlformats.org/officeDocument/2006/relationships/oleObject" Target="../embeddings/oleObject4.bin"/><Relationship Id="rId4" Type="http://schemas.openxmlformats.org/officeDocument/2006/relationships/image" Target="../media/image2.wmf"/><Relationship Id="rId9" Type="http://schemas.openxmlformats.org/officeDocument/2006/relationships/image" Target="../media/image4.wmf"/></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7.png"/><Relationship Id="rId7" Type="http://schemas.openxmlformats.org/officeDocument/2006/relationships/customXml" Target="../ink/ink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6.png"/><Relationship Id="rId5" Type="http://schemas.openxmlformats.org/officeDocument/2006/relationships/image" Target="../media/image5.w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oleObject" Target="../embeddings/oleObject6.bin"/><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7.bin"/><Relationship Id="rId5" Type="http://schemas.openxmlformats.org/officeDocument/2006/relationships/image" Target="../media/image9.png"/><Relationship Id="rId10" Type="http://schemas.openxmlformats.org/officeDocument/2006/relationships/image" Target="../media/image12.emf"/><Relationship Id="rId4" Type="http://schemas.openxmlformats.org/officeDocument/2006/relationships/image" Target="../media/image7.wmf"/><Relationship Id="rId9" Type="http://schemas.openxmlformats.org/officeDocument/2006/relationships/customXml" Target="../ink/ink4.xml"/></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image" Target="../media/image3.wmf"/><Relationship Id="rId5" Type="http://schemas.openxmlformats.org/officeDocument/2006/relationships/oleObject" Target="../embeddings/oleObject9.bin"/><Relationship Id="rId4" Type="http://schemas.openxmlformats.org/officeDocument/2006/relationships/image" Target="../media/image10.wmf"/><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image" Target="../media/image16.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3.wmf"/><Relationship Id="rId11" Type="http://schemas.openxmlformats.org/officeDocument/2006/relationships/image" Target="../media/image6.png"/><Relationship Id="rId5" Type="http://schemas.openxmlformats.org/officeDocument/2006/relationships/oleObject" Target="../embeddings/oleObject12.bin"/><Relationship Id="rId10" Type="http://schemas.openxmlformats.org/officeDocument/2006/relationships/image" Target="../media/image15.wmf"/><Relationship Id="rId4" Type="http://schemas.openxmlformats.org/officeDocument/2006/relationships/image" Target="../media/image12.wmf"/><Relationship Id="rId9"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oleObject" Target="../embeddings/oleObject21.bin"/><Relationship Id="rId18" Type="http://schemas.openxmlformats.org/officeDocument/2006/relationships/image" Target="../media/image24.wmf"/><Relationship Id="rId3" Type="http://schemas.openxmlformats.org/officeDocument/2006/relationships/oleObject" Target="../embeddings/oleObject16.bin"/><Relationship Id="rId7" Type="http://schemas.openxmlformats.org/officeDocument/2006/relationships/oleObject" Target="../embeddings/oleObject18.bin"/><Relationship Id="rId12" Type="http://schemas.openxmlformats.org/officeDocument/2006/relationships/image" Target="../media/image21.wmf"/><Relationship Id="rId17" Type="http://schemas.openxmlformats.org/officeDocument/2006/relationships/oleObject" Target="../embeddings/oleObject23.bin"/><Relationship Id="rId2" Type="http://schemas.openxmlformats.org/officeDocument/2006/relationships/slideLayout" Target="../slideLayouts/slideLayout2.xml"/><Relationship Id="rId16" Type="http://schemas.openxmlformats.org/officeDocument/2006/relationships/image" Target="../media/image23.wmf"/><Relationship Id="rId1" Type="http://schemas.openxmlformats.org/officeDocument/2006/relationships/vmlDrawing" Target="../drawings/vmlDrawing6.vml"/><Relationship Id="rId6" Type="http://schemas.openxmlformats.org/officeDocument/2006/relationships/image" Target="../media/image18.wmf"/><Relationship Id="rId11" Type="http://schemas.openxmlformats.org/officeDocument/2006/relationships/oleObject" Target="../embeddings/oleObject20.bin"/><Relationship Id="rId5" Type="http://schemas.openxmlformats.org/officeDocument/2006/relationships/oleObject" Target="../embeddings/oleObject17.bin"/><Relationship Id="rId15" Type="http://schemas.openxmlformats.org/officeDocument/2006/relationships/oleObject" Target="../embeddings/oleObject22.bin"/><Relationship Id="rId10" Type="http://schemas.openxmlformats.org/officeDocument/2006/relationships/image" Target="../media/image20.wmf"/><Relationship Id="rId19" Type="http://schemas.openxmlformats.org/officeDocument/2006/relationships/image" Target="../media/image6.png"/><Relationship Id="rId4" Type="http://schemas.openxmlformats.org/officeDocument/2006/relationships/image" Target="../media/image17.wmf"/><Relationship Id="rId9" Type="http://schemas.openxmlformats.org/officeDocument/2006/relationships/oleObject" Target="../embeddings/oleObject19.bin"/><Relationship Id="rId14" Type="http://schemas.openxmlformats.org/officeDocument/2006/relationships/image" Target="../media/image22.wmf"/></Relationships>
</file>

<file path=ppt/slides/_rels/slide9.xml.rels><?xml version="1.0" encoding="UTF-8" standalone="yes"?>
<Relationships xmlns="http://schemas.openxmlformats.org/package/2006/relationships"><Relationship Id="rId8" Type="http://schemas.openxmlformats.org/officeDocument/2006/relationships/image" Target="../media/image27.wmf"/><Relationship Id="rId13" Type="http://schemas.openxmlformats.org/officeDocument/2006/relationships/oleObject" Target="../embeddings/oleObject29.bin"/><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18.wmf"/><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26.wmf"/><Relationship Id="rId11" Type="http://schemas.openxmlformats.org/officeDocument/2006/relationships/oleObject" Target="../embeddings/oleObject28.bin"/><Relationship Id="rId5" Type="http://schemas.openxmlformats.org/officeDocument/2006/relationships/oleObject" Target="../embeddings/oleObject25.bin"/><Relationship Id="rId15" Type="http://schemas.openxmlformats.org/officeDocument/2006/relationships/image" Target="../media/image6.png"/><Relationship Id="rId10" Type="http://schemas.openxmlformats.org/officeDocument/2006/relationships/image" Target="../media/image28.wmf"/><Relationship Id="rId4" Type="http://schemas.openxmlformats.org/officeDocument/2006/relationships/image" Target="../media/image25.wmf"/><Relationship Id="rId9" Type="http://schemas.openxmlformats.org/officeDocument/2006/relationships/oleObject" Target="../embeddings/oleObject27.bin"/><Relationship Id="rId14" Type="http://schemas.openxmlformats.org/officeDocument/2006/relationships/image" Target="../media/image24.w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0.bin"/><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4.wmf"/><Relationship Id="rId5" Type="http://schemas.openxmlformats.org/officeDocument/2006/relationships/oleObject" Target="../embeddings/oleObject31.bin"/><Relationship Id="rId4" Type="http://schemas.openxmlformats.org/officeDocument/2006/relationships/image" Target="../media/image28.wmf"/></Relationships>
</file>

<file path=ppt/slides/_rels/slide11.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image" Target="../media/image36.emf"/><Relationship Id="rId3" Type="http://schemas.openxmlformats.org/officeDocument/2006/relationships/oleObject" Target="../embeddings/oleObject32.bin"/><Relationship Id="rId7" Type="http://schemas.openxmlformats.org/officeDocument/2006/relationships/oleObject" Target="../embeddings/oleObject34.bin"/><Relationship Id="rId12" Type="http://schemas.openxmlformats.org/officeDocument/2006/relationships/customXml" Target="../ink/ink5.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0.wmf"/><Relationship Id="rId11" Type="http://schemas.openxmlformats.org/officeDocument/2006/relationships/image" Target="../media/image6.png"/><Relationship Id="rId5" Type="http://schemas.openxmlformats.org/officeDocument/2006/relationships/oleObject" Target="../embeddings/oleObject33.bin"/><Relationship Id="rId10" Type="http://schemas.openxmlformats.org/officeDocument/2006/relationships/image" Target="../media/image32.wmf"/><Relationship Id="rId4" Type="http://schemas.openxmlformats.org/officeDocument/2006/relationships/image" Target="../media/image29.wmf"/><Relationship Id="rId9" Type="http://schemas.openxmlformats.org/officeDocument/2006/relationships/oleObject" Target="../embeddings/oleObject35.bin"/></Relationships>
</file>

<file path=ppt/slides/_rels/slide12.xml.rels><?xml version="1.0" encoding="UTF-8" standalone="yes"?>
<Relationships xmlns="http://schemas.openxmlformats.org/package/2006/relationships"><Relationship Id="rId8" Type="http://schemas.openxmlformats.org/officeDocument/2006/relationships/image" Target="../media/image34.wmf"/><Relationship Id="rId3" Type="http://schemas.openxmlformats.org/officeDocument/2006/relationships/oleObject" Target="../embeddings/oleObject36.bin"/><Relationship Id="rId7" Type="http://schemas.openxmlformats.org/officeDocument/2006/relationships/oleObject" Target="../embeddings/oleObject38.bin"/><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18.wmf"/><Relationship Id="rId5" Type="http://schemas.openxmlformats.org/officeDocument/2006/relationships/oleObject" Target="../embeddings/oleObject37.bin"/><Relationship Id="rId4" Type="http://schemas.openxmlformats.org/officeDocument/2006/relationships/image" Target="../media/image33.wmf"/><Relationship Id="rId9"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6.xml"/><Relationship Id="rId1" Type="http://schemas.openxmlformats.org/officeDocument/2006/relationships/vmlDrawing" Target="../drawings/vmlDrawing11.vml"/><Relationship Id="rId5" Type="http://schemas.openxmlformats.org/officeDocument/2006/relationships/image" Target="../media/image6.png"/><Relationship Id="rId4" Type="http://schemas.openxmlformats.org/officeDocument/2006/relationships/image" Target="../media/image35.wmf"/></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3.emf"/><Relationship Id="rId7" Type="http://schemas.openxmlformats.org/officeDocument/2006/relationships/image" Target="../media/image6.png"/><Relationship Id="rId2" Type="http://schemas.openxmlformats.org/officeDocument/2006/relationships/customXml" Target="../ink/ink6.xml"/><Relationship Id="rId1" Type="http://schemas.openxmlformats.org/officeDocument/2006/relationships/slideLayout" Target="../slideLayouts/slideLayout2.xml"/><Relationship Id="rId6" Type="http://schemas.openxmlformats.org/officeDocument/2006/relationships/customXml" Target="../ink/ink8.xml"/><Relationship Id="rId5" Type="http://schemas.openxmlformats.org/officeDocument/2006/relationships/image" Target="../media/image104.emf"/><Relationship Id="rId4" Type="http://schemas.openxmlformats.org/officeDocument/2006/relationships/customXml" Target="../ink/ink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4.emf"/><Relationship Id="rId4" Type="http://schemas.openxmlformats.org/officeDocument/2006/relationships/customXml" Target="../ink/ink9.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41.wmf"/><Relationship Id="rId11" Type="http://schemas.openxmlformats.org/officeDocument/2006/relationships/image" Target="../media/image48.emf"/><Relationship Id="rId5" Type="http://schemas.openxmlformats.org/officeDocument/2006/relationships/oleObject" Target="../embeddings/oleObject41.bin"/><Relationship Id="rId10" Type="http://schemas.openxmlformats.org/officeDocument/2006/relationships/customXml" Target="../ink/ink10.xml"/><Relationship Id="rId4" Type="http://schemas.openxmlformats.org/officeDocument/2006/relationships/image" Target="../media/image40.wmf"/><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46.GIF"/><Relationship Id="rId3" Type="http://schemas.openxmlformats.org/officeDocument/2006/relationships/oleObject" Target="../embeddings/oleObject43.bin"/><Relationship Id="rId7" Type="http://schemas.openxmlformats.org/officeDocument/2006/relationships/image" Target="../media/image45.png"/><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44.wmf"/><Relationship Id="rId5" Type="http://schemas.openxmlformats.org/officeDocument/2006/relationships/oleObject" Target="../embeddings/oleObject44.bin"/><Relationship Id="rId4" Type="http://schemas.openxmlformats.org/officeDocument/2006/relationships/image" Target="../media/image43.wmf"/><Relationship Id="rId9"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990600" y="235107"/>
            <a:ext cx="6754813" cy="838200"/>
          </a:xfrm>
        </p:spPr>
        <p:txBody>
          <a:bodyPr/>
          <a:lstStyle/>
          <a:p>
            <a:r>
              <a:rPr lang="en-IN" sz="2800" dirty="0" smtClean="0"/>
              <a:t>Quasi-Linear </a:t>
            </a:r>
            <a:r>
              <a:rPr lang="en-IN" sz="2800" dirty="0" smtClean="0"/>
              <a:t>FO-Partial Differential Equations</a:t>
            </a:r>
            <a:endParaRPr lang="en-US" sz="2800" dirty="0" smtClean="0">
              <a:latin typeface="Comic Sans MS" panose="030F0702030302020204" pitchFamily="66" charset="0"/>
            </a:endParaRPr>
          </a:p>
        </p:txBody>
      </p:sp>
      <p:sp>
        <p:nvSpPr>
          <p:cNvPr id="22532" name="Text Box 4"/>
          <p:cNvSpPr txBox="1">
            <a:spLocks noChangeArrowheads="1"/>
          </p:cNvSpPr>
          <p:nvPr/>
        </p:nvSpPr>
        <p:spPr bwMode="auto">
          <a:xfrm>
            <a:off x="292100" y="5193986"/>
            <a:ext cx="8534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IN" sz="3600" dirty="0" smtClean="0">
                <a:solidFill>
                  <a:srgbClr val="FF0000"/>
                </a:solidFill>
                <a:latin typeface="Harlow Solid Italic" panose="04030604020F02020D02" pitchFamily="82" charset="0"/>
              </a:rPr>
              <a:t>Mathematics for Space Travel thru </a:t>
            </a:r>
            <a:r>
              <a:rPr lang="en-IN" sz="3600" dirty="0" err="1" smtClean="0">
                <a:solidFill>
                  <a:srgbClr val="FF0000"/>
                </a:solidFill>
                <a:latin typeface="Harlow Solid Italic" panose="04030604020F02020D02" pitchFamily="82" charset="0"/>
              </a:rPr>
              <a:t>Thermofluids</a:t>
            </a:r>
            <a:r>
              <a:rPr lang="en-IN" sz="3600" dirty="0" smtClean="0">
                <a:solidFill>
                  <a:srgbClr val="FF0000"/>
                </a:solidFill>
                <a:latin typeface="Harlow Solid Italic" panose="04030604020F02020D02" pitchFamily="82" charset="0"/>
              </a:rPr>
              <a:t> Processes …..</a:t>
            </a:r>
            <a:endParaRPr lang="en-US" sz="3600" dirty="0">
              <a:solidFill>
                <a:srgbClr val="FF0000"/>
              </a:solidFill>
              <a:latin typeface="Harlow Solid Italic" panose="04030604020F02020D02" pitchFamily="82" charset="0"/>
            </a:endParaRPr>
          </a:p>
        </p:txBody>
      </p:sp>
      <p:sp>
        <p:nvSpPr>
          <p:cNvPr id="3076" name="Rectangle 10"/>
          <p:cNvSpPr>
            <a:spLocks noGrp="1" noChangeArrowheads="1"/>
          </p:cNvSpPr>
          <p:nvPr>
            <p:ph type="subTitle" idx="1"/>
          </p:nvPr>
        </p:nvSpPr>
        <p:spPr>
          <a:xfrm>
            <a:off x="1447800" y="3714750"/>
            <a:ext cx="6400800" cy="1111250"/>
          </a:xfrm>
        </p:spPr>
        <p:txBody>
          <a:bodyPr/>
          <a:lstStyle/>
          <a:p>
            <a:pPr eaLnBrk="1" hangingPunct="1"/>
            <a:r>
              <a:rPr lang="en-US" sz="1600" b="1" dirty="0" smtClean="0">
                <a:latin typeface="Script MT Bold" panose="03040602040607080904" pitchFamily="66" charset="0"/>
              </a:rPr>
              <a:t>P M V </a:t>
            </a:r>
            <a:r>
              <a:rPr lang="en-US" sz="1600" b="1" dirty="0" err="1" smtClean="0">
                <a:latin typeface="Script MT Bold" panose="03040602040607080904" pitchFamily="66" charset="0"/>
              </a:rPr>
              <a:t>Subbarao</a:t>
            </a:r>
            <a:endParaRPr lang="en-US" sz="1600" b="1" dirty="0" smtClean="0">
              <a:latin typeface="Script MT Bold" panose="03040602040607080904" pitchFamily="66" charset="0"/>
            </a:endParaRPr>
          </a:p>
          <a:p>
            <a:pPr eaLnBrk="1" hangingPunct="1"/>
            <a:r>
              <a:rPr lang="en-US" sz="1600" i="1" dirty="0" smtClean="0"/>
              <a:t>Professor</a:t>
            </a:r>
          </a:p>
          <a:p>
            <a:pPr eaLnBrk="1" hangingPunct="1"/>
            <a:r>
              <a:rPr lang="en-US" sz="1600" i="1" dirty="0" smtClean="0"/>
              <a:t>Mechanical Engineering Department</a:t>
            </a:r>
          </a:p>
          <a:p>
            <a:pPr eaLnBrk="1" hangingPunct="1"/>
            <a:r>
              <a:rPr lang="en-US" sz="1600" i="1" dirty="0" smtClean="0"/>
              <a:t>I </a:t>
            </a:r>
            <a:r>
              <a:rPr lang="en-US" sz="1600" i="1" dirty="0" err="1" smtClean="0"/>
              <a:t>I</a:t>
            </a:r>
            <a:r>
              <a:rPr lang="en-US" sz="1600" i="1" dirty="0" smtClean="0"/>
              <a:t> T Delhi</a:t>
            </a:r>
          </a:p>
        </p:txBody>
      </p:sp>
      <p:pic>
        <p:nvPicPr>
          <p:cNvPr id="46089" name="Rectangle 19458"/>
          <p:cNvPicPr>
            <a:picLocks noChangeAspect="1" noChangeArrowheads="1"/>
          </p:cNvPicPr>
          <p:nvPr/>
        </p:nvPicPr>
        <p:blipFill>
          <a:blip r:embed="rId3" cstate="print"/>
          <a:srcRect/>
          <a:stretch>
            <a:fillRect/>
          </a:stretch>
        </p:blipFill>
        <p:spPr bwMode="auto">
          <a:xfrm>
            <a:off x="2527300" y="1676400"/>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8" name="Group 7"/>
          <p:cNvGrpSpPr>
            <a:grpSpLocks/>
          </p:cNvGrpSpPr>
          <p:nvPr/>
        </p:nvGrpSpPr>
        <p:grpSpPr bwMode="auto">
          <a:xfrm>
            <a:off x="-12700" y="22225"/>
            <a:ext cx="9144000" cy="6858000"/>
            <a:chOff x="0" y="0"/>
            <a:chExt cx="5760" cy="4320"/>
          </a:xfrm>
        </p:grpSpPr>
        <p:grpSp>
          <p:nvGrpSpPr>
            <p:cNvPr id="3081" name="Group 8"/>
            <p:cNvGrpSpPr>
              <a:grpSpLocks/>
            </p:cNvGrpSpPr>
            <p:nvPr/>
          </p:nvGrpSpPr>
          <p:grpSpPr bwMode="auto">
            <a:xfrm>
              <a:off x="0" y="0"/>
              <a:ext cx="192" cy="4320"/>
              <a:chOff x="0" y="-48"/>
              <a:chExt cx="144" cy="4368"/>
            </a:xfrm>
          </p:grpSpPr>
          <p:sp>
            <p:nvSpPr>
              <p:cNvPr id="30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2" name="Group 11"/>
            <p:cNvGrpSpPr>
              <a:grpSpLocks/>
            </p:cNvGrpSpPr>
            <p:nvPr/>
          </p:nvGrpSpPr>
          <p:grpSpPr bwMode="auto">
            <a:xfrm>
              <a:off x="5674" y="24"/>
              <a:ext cx="86" cy="4296"/>
              <a:chOff x="5616" y="-48"/>
              <a:chExt cx="144" cy="4368"/>
            </a:xfrm>
          </p:grpSpPr>
          <p:sp>
            <p:nvSpPr>
              <p:cNvPr id="30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3" name="Group 14"/>
            <p:cNvGrpSpPr>
              <a:grpSpLocks/>
            </p:cNvGrpSpPr>
            <p:nvPr/>
          </p:nvGrpSpPr>
          <p:grpSpPr bwMode="auto">
            <a:xfrm>
              <a:off x="144" y="0"/>
              <a:ext cx="5616" cy="144"/>
              <a:chOff x="96" y="-48"/>
              <a:chExt cx="5520" cy="144"/>
            </a:xfrm>
          </p:grpSpPr>
          <p:sp>
            <p:nvSpPr>
              <p:cNvPr id="30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84" name="Group 17"/>
            <p:cNvGrpSpPr>
              <a:grpSpLocks/>
            </p:cNvGrpSpPr>
            <p:nvPr/>
          </p:nvGrpSpPr>
          <p:grpSpPr bwMode="auto">
            <a:xfrm>
              <a:off x="144" y="4234"/>
              <a:ext cx="5616" cy="86"/>
              <a:chOff x="96" y="4176"/>
              <a:chExt cx="5520" cy="144"/>
            </a:xfrm>
          </p:grpSpPr>
          <p:sp>
            <p:nvSpPr>
              <p:cNvPr id="30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mc:AlternateContent xmlns:mc="http://schemas.openxmlformats.org/markup-compatibility/2006" xmlns:p14="http://schemas.microsoft.com/office/powerpoint/2010/main">
        <mc:Choice Requires="p14">
          <p:contentPart p14:bwMode="auto" r:id="rId4">
            <p14:nvContentPartPr>
              <p14:cNvPr id="1026" name="Ink 19"/>
              <p14:cNvContentPartPr>
                <a14:cpLocks xmlns:a14="http://schemas.microsoft.com/office/drawing/2010/main" noRot="1" noChangeAspect="1" noEditPoints="1" noChangeArrowheads="1" noChangeShapeType="1"/>
              </p14:cNvContentPartPr>
              <p14:nvPr/>
            </p14:nvContentPartPr>
            <p14:xfrm>
              <a:off x="10634663" y="6629400"/>
              <a:ext cx="1587" cy="1588"/>
            </p14:xfrm>
          </p:contentPart>
        </mc:Choice>
        <mc:Fallback xmlns="">
          <p:pic>
            <p:nvPicPr>
              <p:cNvPr id="1026" name="Ink 19"/>
              <p:cNvPicPr>
                <a:picLocks noRot="1" noChangeAspect="1" noEditPoints="1" noChangeArrowheads="1" noChangeShapeType="1"/>
              </p:cNvPicPr>
              <p:nvPr/>
            </p:nvPicPr>
            <p:blipFill>
              <a:blip r:embed="rId5"/>
              <a:stretch>
                <a:fillRect/>
              </a:stretch>
            </p:blipFill>
            <p:spPr>
              <a:xfrm>
                <a:off x="10593401" y="65881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1"/>
              <p14:cNvContentPartPr>
                <a14:cpLocks xmlns:a14="http://schemas.microsoft.com/office/drawing/2010/main" noRot="1" noChangeAspect="1" noEditPoints="1" noChangeArrowheads="1" noChangeShapeType="1"/>
              </p14:cNvContentPartPr>
              <p14:nvPr/>
            </p14:nvContentPartPr>
            <p14:xfrm>
              <a:off x="10579100" y="1719263"/>
              <a:ext cx="1588" cy="1587"/>
            </p14:xfrm>
          </p:contentPart>
        </mc:Choice>
        <mc:Fallback xmlns="">
          <p:pic>
            <p:nvPicPr>
              <p:cNvPr id="1027" name="Ink 21"/>
              <p:cNvPicPr>
                <a:picLocks noRot="1" noChangeAspect="1" noEditPoints="1" noChangeArrowheads="1" noChangeShapeType="1"/>
              </p:cNvPicPr>
              <p:nvPr/>
            </p:nvPicPr>
            <p:blipFill>
              <a:blip r:embed="rId5"/>
              <a:stretch>
                <a:fillRect/>
              </a:stretch>
            </p:blipFill>
            <p:spPr>
              <a:xfrm>
                <a:off x="10537812" y="1678001"/>
                <a:ext cx="84164" cy="84111"/>
              </a:xfrm>
              <a:prstGeom prst="rect">
                <a:avLst/>
              </a:prstGeom>
            </p:spPr>
          </p:pic>
        </mc:Fallback>
      </mc:AlternateContent>
    </p:spTree>
    <p:extLst>
      <p:ext uri="{BB962C8B-B14F-4D97-AF65-F5344CB8AC3E}">
        <p14:creationId xmlns:p14="http://schemas.microsoft.com/office/powerpoint/2010/main" val="36071192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6267"/>
            <a:ext cx="7231829" cy="823433"/>
          </a:xfrm>
        </p:spPr>
        <p:txBody>
          <a:bodyPr/>
          <a:lstStyle/>
          <a:p>
            <a:r>
              <a:rPr lang="en-IN" sz="2800" dirty="0" smtClean="0"/>
              <a:t>Vector Nature of Non-linear FO-PDEs</a:t>
            </a:r>
            <a:endParaRPr lang="en-IN" sz="2800" dirty="0"/>
          </a:p>
        </p:txBody>
      </p:sp>
      <p:sp>
        <p:nvSpPr>
          <p:cNvPr id="3" name="Content Placeholder 2"/>
          <p:cNvSpPr>
            <a:spLocks noGrp="1"/>
          </p:cNvSpPr>
          <p:nvPr>
            <p:ph idx="1"/>
          </p:nvPr>
        </p:nvSpPr>
        <p:spPr>
          <a:xfrm>
            <a:off x="240587" y="3062907"/>
            <a:ext cx="8748131" cy="879866"/>
          </a:xfrm>
        </p:spPr>
        <p:txBody>
          <a:bodyPr/>
          <a:lstStyle/>
          <a:p>
            <a:r>
              <a:rPr lang="en-IN" sz="2400" dirty="0" smtClean="0"/>
              <a:t>Using vector </a:t>
            </a:r>
            <a:r>
              <a:rPr lang="en-IN" sz="2400" dirty="0"/>
              <a:t>calculus that the normal to </a:t>
            </a:r>
            <a:r>
              <a:rPr lang="en-IN" sz="2400" dirty="0" smtClean="0"/>
              <a:t>the integral </a:t>
            </a:r>
            <a:r>
              <a:rPr lang="en-IN" sz="2400" dirty="0"/>
              <a:t>surface </a:t>
            </a:r>
            <a:r>
              <a:rPr lang="en-IN" sz="2400" i="1" dirty="0" smtClean="0"/>
              <a:t>f(</a:t>
            </a:r>
            <a:r>
              <a:rPr lang="en-IN" sz="2400" i="1" dirty="0" err="1" smtClean="0"/>
              <a:t>x,y,u</a:t>
            </a:r>
            <a:r>
              <a:rPr lang="en-IN" sz="2400" i="1" dirty="0" smtClean="0"/>
              <a:t>)</a:t>
            </a:r>
            <a:r>
              <a:rPr lang="en-IN" sz="2400" dirty="0" smtClean="0"/>
              <a:t> is </a:t>
            </a:r>
            <a:r>
              <a:rPr lang="en-IN" sz="2400" dirty="0"/>
              <a:t>given by the gradient </a:t>
            </a:r>
            <a:r>
              <a:rPr lang="en-IN" sz="2400" dirty="0" smtClean="0"/>
              <a:t>function.</a:t>
            </a:r>
            <a:endParaRPr lang="en-IN" sz="2400" dirty="0"/>
          </a:p>
        </p:txBody>
      </p:sp>
      <p:graphicFrame>
        <p:nvGraphicFramePr>
          <p:cNvPr id="19" name="Object 18"/>
          <p:cNvGraphicFramePr>
            <a:graphicFrameLocks noChangeAspect="1"/>
          </p:cNvGraphicFramePr>
          <p:nvPr>
            <p:extLst>
              <p:ext uri="{D42A27DB-BD31-4B8C-83A1-F6EECF244321}">
                <p14:modId xmlns:p14="http://schemas.microsoft.com/office/powerpoint/2010/main" val="1162709001"/>
              </p:ext>
            </p:extLst>
          </p:nvPr>
        </p:nvGraphicFramePr>
        <p:xfrm>
          <a:off x="5123155" y="3502840"/>
          <a:ext cx="2921000" cy="947737"/>
        </p:xfrm>
        <a:graphic>
          <a:graphicData uri="http://schemas.openxmlformats.org/presentationml/2006/ole">
            <mc:AlternateContent xmlns:mc="http://schemas.openxmlformats.org/markup-compatibility/2006">
              <mc:Choice xmlns:v="urn:schemas-microsoft-com:vml" Requires="v">
                <p:oleObj spid="_x0000_s405577" name="Equation" r:id="rId3" imgW="1409400" imgH="457200" progId="Equation.3">
                  <p:embed/>
                </p:oleObj>
              </mc:Choice>
              <mc:Fallback>
                <p:oleObj name="Equation" r:id="rId3" imgW="1409400" imgH="457200" progId="Equation.3">
                  <p:embed/>
                  <p:pic>
                    <p:nvPicPr>
                      <p:cNvPr id="0" name=""/>
                      <p:cNvPicPr/>
                      <p:nvPr/>
                    </p:nvPicPr>
                    <p:blipFill>
                      <a:blip r:embed="rId4"/>
                      <a:stretch>
                        <a:fillRect/>
                      </a:stretch>
                    </p:blipFill>
                    <p:spPr>
                      <a:xfrm>
                        <a:off x="5123155" y="3502840"/>
                        <a:ext cx="2921000" cy="947737"/>
                      </a:xfrm>
                      <a:prstGeom prst="rect">
                        <a:avLst/>
                      </a:prstGeom>
                    </p:spPr>
                  </p:pic>
                </p:oleObj>
              </mc:Fallback>
            </mc:AlternateContent>
          </a:graphicData>
        </a:graphic>
      </p:graphicFrame>
      <p:sp>
        <p:nvSpPr>
          <p:cNvPr id="20" name="Rectangle 19"/>
          <p:cNvSpPr/>
          <p:nvPr/>
        </p:nvSpPr>
        <p:spPr>
          <a:xfrm>
            <a:off x="323557" y="4509347"/>
            <a:ext cx="8458200" cy="461665"/>
          </a:xfrm>
          <a:prstGeom prst="rect">
            <a:avLst/>
          </a:prstGeom>
        </p:spPr>
        <p:txBody>
          <a:bodyPr wrap="square">
            <a:spAutoFit/>
          </a:bodyPr>
          <a:lstStyle/>
          <a:p>
            <a:r>
              <a:rPr lang="en-IN" dirty="0">
                <a:latin typeface="+mn-lt"/>
              </a:rPr>
              <a:t>Now consider </a:t>
            </a:r>
            <a:r>
              <a:rPr lang="en-IN" dirty="0" smtClean="0">
                <a:latin typeface="+mn-lt"/>
              </a:rPr>
              <a:t>the vector </a:t>
            </a:r>
            <a:r>
              <a:rPr lang="en-IN" dirty="0">
                <a:latin typeface="+mn-lt"/>
              </a:rPr>
              <a:t>of </a:t>
            </a:r>
            <a:r>
              <a:rPr lang="en-IN" dirty="0" smtClean="0">
                <a:latin typeface="+mn-lt"/>
              </a:rPr>
              <a:t>coefficients</a:t>
            </a:r>
            <a:r>
              <a:rPr lang="en-IN" dirty="0">
                <a:latin typeface="+mn-lt"/>
              </a:rPr>
              <a:t> </a:t>
            </a:r>
            <a:r>
              <a:rPr lang="en-IN" dirty="0" smtClean="0">
                <a:latin typeface="+mn-lt"/>
              </a:rPr>
              <a:t>given in original PDE.</a:t>
            </a:r>
            <a:endParaRPr lang="en-IN" dirty="0">
              <a:latin typeface="+mn-lt"/>
            </a:endParaRPr>
          </a:p>
        </p:txBody>
      </p:sp>
      <p:graphicFrame>
        <p:nvGraphicFramePr>
          <p:cNvPr id="22" name="Object 21"/>
          <p:cNvGraphicFramePr>
            <a:graphicFrameLocks noChangeAspect="1"/>
          </p:cNvGraphicFramePr>
          <p:nvPr>
            <p:extLst>
              <p:ext uri="{D42A27DB-BD31-4B8C-83A1-F6EECF244321}">
                <p14:modId xmlns:p14="http://schemas.microsoft.com/office/powerpoint/2010/main" val="414448865"/>
              </p:ext>
            </p:extLst>
          </p:nvPr>
        </p:nvGraphicFramePr>
        <p:xfrm>
          <a:off x="2596648" y="5096150"/>
          <a:ext cx="5053013" cy="500062"/>
        </p:xfrm>
        <a:graphic>
          <a:graphicData uri="http://schemas.openxmlformats.org/presentationml/2006/ole">
            <mc:AlternateContent xmlns:mc="http://schemas.openxmlformats.org/markup-compatibility/2006">
              <mc:Choice xmlns:v="urn:schemas-microsoft-com:vml" Requires="v">
                <p:oleObj spid="_x0000_s405578" name="Equation" r:id="rId5" imgW="2438280" imgH="241200" progId="Equation.3">
                  <p:embed/>
                </p:oleObj>
              </mc:Choice>
              <mc:Fallback>
                <p:oleObj name="Equation" r:id="rId5" imgW="2438280" imgH="241200" progId="Equation.3">
                  <p:embed/>
                  <p:pic>
                    <p:nvPicPr>
                      <p:cNvPr id="0" name=""/>
                      <p:cNvPicPr/>
                      <p:nvPr/>
                    </p:nvPicPr>
                    <p:blipFill>
                      <a:blip r:embed="rId6"/>
                      <a:stretch>
                        <a:fillRect/>
                      </a:stretch>
                    </p:blipFill>
                    <p:spPr>
                      <a:xfrm>
                        <a:off x="2596648" y="5096150"/>
                        <a:ext cx="5053013" cy="500062"/>
                      </a:xfrm>
                      <a:prstGeom prst="rect">
                        <a:avLst/>
                      </a:prstGeom>
                    </p:spPr>
                  </p:pic>
                </p:oleObj>
              </mc:Fallback>
            </mc:AlternateContent>
          </a:graphicData>
        </a:graphic>
      </p:graphicFrame>
      <p:grpSp>
        <p:nvGrpSpPr>
          <p:cNvPr id="27" name="Group 16"/>
          <p:cNvGrpSpPr>
            <a:grpSpLocks/>
          </p:cNvGrpSpPr>
          <p:nvPr/>
        </p:nvGrpSpPr>
        <p:grpSpPr bwMode="auto">
          <a:xfrm>
            <a:off x="0" y="0"/>
            <a:ext cx="9144000" cy="6858000"/>
            <a:chOff x="0" y="0"/>
            <a:chExt cx="9144000" cy="6858000"/>
          </a:xfrm>
        </p:grpSpPr>
        <p:grpSp>
          <p:nvGrpSpPr>
            <p:cNvPr id="28" name="Group 8"/>
            <p:cNvGrpSpPr>
              <a:grpSpLocks/>
            </p:cNvGrpSpPr>
            <p:nvPr/>
          </p:nvGrpSpPr>
          <p:grpSpPr bwMode="auto">
            <a:xfrm>
              <a:off x="0" y="0"/>
              <a:ext cx="9144000" cy="6858000"/>
              <a:chOff x="0" y="0"/>
              <a:chExt cx="5760" cy="4320"/>
            </a:xfrm>
          </p:grpSpPr>
          <p:grpSp>
            <p:nvGrpSpPr>
              <p:cNvPr id="31" name="Group 30"/>
              <p:cNvGrpSpPr>
                <a:grpSpLocks/>
              </p:cNvGrpSpPr>
              <p:nvPr/>
            </p:nvGrpSpPr>
            <p:grpSpPr bwMode="auto">
              <a:xfrm>
                <a:off x="0" y="0"/>
                <a:ext cx="192" cy="4320"/>
                <a:chOff x="0" y="-48"/>
                <a:chExt cx="144" cy="4368"/>
              </a:xfrm>
            </p:grpSpPr>
            <p:sp>
              <p:nvSpPr>
                <p:cNvPr id="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2"/>
              <p:cNvGrpSpPr>
                <a:grpSpLocks/>
              </p:cNvGrpSpPr>
              <p:nvPr/>
            </p:nvGrpSpPr>
            <p:grpSpPr bwMode="auto">
              <a:xfrm>
                <a:off x="5674" y="24"/>
                <a:ext cx="86" cy="4296"/>
                <a:chOff x="5616" y="-48"/>
                <a:chExt cx="144" cy="4368"/>
              </a:xfrm>
            </p:grpSpPr>
            <p:sp>
              <p:nvSpPr>
                <p:cNvPr id="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32"/>
              <p:cNvGrpSpPr>
                <a:grpSpLocks/>
              </p:cNvGrpSpPr>
              <p:nvPr/>
            </p:nvGrpSpPr>
            <p:grpSpPr bwMode="auto">
              <a:xfrm>
                <a:off x="144" y="0"/>
                <a:ext cx="5616" cy="144"/>
                <a:chOff x="96" y="-48"/>
                <a:chExt cx="5520" cy="144"/>
              </a:xfrm>
            </p:grpSpPr>
            <p:sp>
              <p:nvSpPr>
                <p:cNvPr id="37" name="Rectangle 3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3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8"/>
              <p:cNvGrpSpPr>
                <a:grpSpLocks/>
              </p:cNvGrpSpPr>
              <p:nvPr/>
            </p:nvGrpSpPr>
            <p:grpSpPr bwMode="auto">
              <a:xfrm>
                <a:off x="144" y="4234"/>
                <a:ext cx="5616" cy="86"/>
                <a:chOff x="96" y="4176"/>
                <a:chExt cx="5520" cy="144"/>
              </a:xfrm>
            </p:grpSpPr>
            <p:sp>
              <p:nvSpPr>
                <p:cNvPr id="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9"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3" name="Content Placeholder 2"/>
          <p:cNvSpPr txBox="1">
            <a:spLocks/>
          </p:cNvSpPr>
          <p:nvPr/>
        </p:nvSpPr>
        <p:spPr bwMode="auto">
          <a:xfrm>
            <a:off x="403361" y="1249532"/>
            <a:ext cx="859486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Consider a general non-linear partial differential equation in two independent variables,</a:t>
            </a:r>
            <a:endParaRPr lang="en-IN" sz="2400" kern="0" dirty="0"/>
          </a:p>
        </p:txBody>
      </p:sp>
      <p:graphicFrame>
        <p:nvGraphicFramePr>
          <p:cNvPr id="44" name="Object 43"/>
          <p:cNvGraphicFramePr>
            <a:graphicFrameLocks noChangeAspect="1"/>
          </p:cNvGraphicFramePr>
          <p:nvPr>
            <p:extLst>
              <p:ext uri="{D42A27DB-BD31-4B8C-83A1-F6EECF244321}">
                <p14:modId xmlns:p14="http://schemas.microsoft.com/office/powerpoint/2010/main" val="2052597060"/>
              </p:ext>
            </p:extLst>
          </p:nvPr>
        </p:nvGraphicFramePr>
        <p:xfrm>
          <a:off x="3200400" y="2055770"/>
          <a:ext cx="5211762" cy="949325"/>
        </p:xfrm>
        <a:graphic>
          <a:graphicData uri="http://schemas.openxmlformats.org/presentationml/2006/ole">
            <mc:AlternateContent xmlns:mc="http://schemas.openxmlformats.org/markup-compatibility/2006">
              <mc:Choice xmlns:v="urn:schemas-microsoft-com:vml" Requires="v">
                <p:oleObj spid="_x0000_s405579" name="Equation" r:id="rId8" imgW="2298600" imgH="419040" progId="Equation.3">
                  <p:embed/>
                </p:oleObj>
              </mc:Choice>
              <mc:Fallback>
                <p:oleObj name="Equation" r:id="rId8" imgW="2298600" imgH="419040" progId="Equation.3">
                  <p:embed/>
                  <p:pic>
                    <p:nvPicPr>
                      <p:cNvPr id="0" name=""/>
                      <p:cNvPicPr/>
                      <p:nvPr/>
                    </p:nvPicPr>
                    <p:blipFill>
                      <a:blip r:embed="rId9"/>
                      <a:stretch>
                        <a:fillRect/>
                      </a:stretch>
                    </p:blipFill>
                    <p:spPr>
                      <a:xfrm>
                        <a:off x="3200400" y="2055770"/>
                        <a:ext cx="5211762" cy="949325"/>
                      </a:xfrm>
                      <a:prstGeom prst="rect">
                        <a:avLst/>
                      </a:prstGeom>
                    </p:spPr>
                  </p:pic>
                </p:oleObj>
              </mc:Fallback>
            </mc:AlternateContent>
          </a:graphicData>
        </a:graphic>
      </p:graphicFrame>
      <p:sp>
        <p:nvSpPr>
          <p:cNvPr id="45" name="TextBox 44"/>
          <p:cNvSpPr txBox="1"/>
          <p:nvPr/>
        </p:nvSpPr>
        <p:spPr>
          <a:xfrm>
            <a:off x="304800" y="5617920"/>
            <a:ext cx="8501045" cy="461665"/>
          </a:xfrm>
          <a:prstGeom prst="rect">
            <a:avLst/>
          </a:prstGeom>
          <a:noFill/>
        </p:spPr>
        <p:txBody>
          <a:bodyPr wrap="none" rtlCol="0">
            <a:spAutoFit/>
          </a:bodyPr>
          <a:lstStyle/>
          <a:p>
            <a:r>
              <a:rPr lang="en-IN" dirty="0" smtClean="0"/>
              <a:t>By using vector calculus the original Non-linear PDE is written as:</a:t>
            </a:r>
            <a:endParaRPr lang="en-IN" dirty="0"/>
          </a:p>
        </p:txBody>
      </p:sp>
      <p:graphicFrame>
        <p:nvGraphicFramePr>
          <p:cNvPr id="46" name="Object 45"/>
          <p:cNvGraphicFramePr>
            <a:graphicFrameLocks noChangeAspect="1"/>
          </p:cNvGraphicFramePr>
          <p:nvPr>
            <p:extLst>
              <p:ext uri="{D42A27DB-BD31-4B8C-83A1-F6EECF244321}">
                <p14:modId xmlns:p14="http://schemas.microsoft.com/office/powerpoint/2010/main" val="1363332106"/>
              </p:ext>
            </p:extLst>
          </p:nvPr>
        </p:nvGraphicFramePr>
        <p:xfrm>
          <a:off x="4419600" y="6057976"/>
          <a:ext cx="1730602" cy="620181"/>
        </p:xfrm>
        <a:graphic>
          <a:graphicData uri="http://schemas.openxmlformats.org/presentationml/2006/ole">
            <mc:AlternateContent xmlns:mc="http://schemas.openxmlformats.org/markup-compatibility/2006">
              <mc:Choice xmlns:v="urn:schemas-microsoft-com:vml" Requires="v">
                <p:oleObj spid="_x0000_s405580" name="Equation" r:id="rId10" imgW="672840" imgH="241200" progId="Equation.3">
                  <p:embed/>
                </p:oleObj>
              </mc:Choice>
              <mc:Fallback>
                <p:oleObj name="Equation" r:id="rId10" imgW="672840" imgH="241200" progId="Equation.3">
                  <p:embed/>
                  <p:pic>
                    <p:nvPicPr>
                      <p:cNvPr id="0" name=""/>
                      <p:cNvPicPr/>
                      <p:nvPr/>
                    </p:nvPicPr>
                    <p:blipFill>
                      <a:blip r:embed="rId11"/>
                      <a:stretch>
                        <a:fillRect/>
                      </a:stretch>
                    </p:blipFill>
                    <p:spPr>
                      <a:xfrm>
                        <a:off x="4419600" y="6057976"/>
                        <a:ext cx="1730602" cy="620181"/>
                      </a:xfrm>
                      <a:prstGeom prst="rect">
                        <a:avLst/>
                      </a:prstGeom>
                    </p:spPr>
                  </p:pic>
                </p:oleObj>
              </mc:Fallback>
            </mc:AlternateContent>
          </a:graphicData>
        </a:graphic>
      </p:graphicFrame>
    </p:spTree>
    <p:extLst>
      <p:ext uri="{BB962C8B-B14F-4D97-AF65-F5344CB8AC3E}">
        <p14:creationId xmlns:p14="http://schemas.microsoft.com/office/powerpoint/2010/main" val="138279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3">
                                            <p:txEl>
                                              <p:pRg st="0" end="0"/>
                                            </p:txEl>
                                          </p:spTgt>
                                        </p:tgtEl>
                                        <p:attrNameLst>
                                          <p:attrName>style.visibility</p:attrName>
                                        </p:attrNameLst>
                                      </p:cBhvr>
                                      <p:to>
                                        <p:strVal val="visible"/>
                                      </p:to>
                                    </p:set>
                                    <p:animEffect transition="in" filter="dissolve">
                                      <p:cBhvr>
                                        <p:cTn id="27" dur="500"/>
                                        <p:tgtEl>
                                          <p:spTgt spid="4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circle(in)">
                                      <p:cBhvr>
                                        <p:cTn id="32" dur="500"/>
                                        <p:tgtEl>
                                          <p:spTgt spid="4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down)">
                                      <p:cBhvr>
                                        <p:cTn id="37" dur="500"/>
                                        <p:tgtEl>
                                          <p:spTgt spid="4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circle(in)">
                                      <p:cBhvr>
                                        <p:cTn id="4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P spid="43" grpId="0" build="p"/>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222" y="207987"/>
            <a:ext cx="6324600" cy="762000"/>
          </a:xfrm>
        </p:spPr>
        <p:txBody>
          <a:bodyPr/>
          <a:lstStyle/>
          <a:p>
            <a:r>
              <a:rPr lang="en-IN" sz="2800" dirty="0" smtClean="0"/>
              <a:t>Geometrical Interpretation of Quasi-linear A FO-PDE </a:t>
            </a:r>
            <a:endParaRPr lang="en-IN" sz="28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42222" y="1995633"/>
                <a:ext cx="8496978" cy="1799933"/>
              </a:xfrm>
            </p:spPr>
            <p:txBody>
              <a:bodyPr/>
              <a:lstStyle/>
              <a:p>
                <a:r>
                  <a:rPr lang="en-IN" sz="2400" dirty="0" smtClean="0">
                    <a:sym typeface="Symbol" panose="05050102010706020507" pitchFamily="18" charset="2"/>
                  </a:rPr>
                  <a:t>Every Homogeneous </a:t>
                </a:r>
                <a:r>
                  <a:rPr lang="en-IN" sz="2400" i="1" dirty="0" smtClean="0">
                    <a:sym typeface="Symbol" panose="05050102010706020507" pitchFamily="18" charset="2"/>
                  </a:rPr>
                  <a:t>NL-FO PDE </a:t>
                </a:r>
                <a:r>
                  <a:rPr lang="en-IN" sz="2400" dirty="0" smtClean="0">
                    <a:sym typeface="Symbol" panose="05050102010706020507" pitchFamily="18" charset="2"/>
                  </a:rPr>
                  <a:t>is representing a surface </a:t>
                </a:r>
                <a:r>
                  <a:rPr lang="en-IN" sz="2400" i="1" dirty="0" smtClean="0">
                    <a:sym typeface="Symbol" panose="05050102010706020507" pitchFamily="18" charset="2"/>
                  </a:rPr>
                  <a:t>f=u(</a:t>
                </a:r>
                <a:r>
                  <a:rPr lang="en-IN" sz="2400" i="1" dirty="0" err="1" smtClean="0">
                    <a:sym typeface="Symbol" panose="05050102010706020507" pitchFamily="18" charset="2"/>
                  </a:rPr>
                  <a:t>x,y</a:t>
                </a:r>
                <a:r>
                  <a:rPr lang="en-IN" sz="2400" i="1" dirty="0" smtClean="0">
                    <a:sym typeface="Symbol" panose="05050102010706020507" pitchFamily="18" charset="2"/>
                  </a:rPr>
                  <a:t>), </a:t>
                </a:r>
                <a:r>
                  <a:rPr lang="en-IN" sz="2400" dirty="0" smtClean="0">
                    <a:sym typeface="Symbol" panose="05050102010706020507" pitchFamily="18" charset="2"/>
                  </a:rPr>
                  <a:t>whose tangent is a known coefficient vector   </a:t>
                </a:r>
                <a14:m>
                  <m:oMath xmlns:m="http://schemas.openxmlformats.org/officeDocument/2006/math">
                    <m:groupChr>
                      <m:groupChrPr>
                        <m:chr m:val="→"/>
                        <m:pos m:val="top"/>
                        <m:ctrlPr>
                          <a:rPr lang="en-IN" sz="2400" b="0" i="1" smtClean="0">
                            <a:latin typeface="Cambria Math" panose="02040503050406030204" pitchFamily="18" charset="0"/>
                            <a:sym typeface="Symbol" panose="05050102010706020507" pitchFamily="18" charset="2"/>
                          </a:rPr>
                        </m:ctrlPr>
                      </m:groupChrPr>
                      <m:e>
                        <m:r>
                          <m:rPr>
                            <m:brk m:alnAt="1"/>
                          </m:rPr>
                          <a:rPr lang="en-IN" sz="2400" b="0" i="1" smtClean="0">
                            <a:latin typeface="Cambria Math" panose="02040503050406030204" pitchFamily="18" charset="0"/>
                            <a:sym typeface="Symbol" panose="05050102010706020507" pitchFamily="18" charset="2"/>
                          </a:rPr>
                          <m:t>𝑉</m:t>
                        </m:r>
                      </m:e>
                    </m:groupChr>
                  </m:oMath>
                </a14:m>
                <a:r>
                  <a:rPr lang="en-IN" sz="2400" i="1" dirty="0" smtClean="0">
                    <a:sym typeface="Symbol" panose="05050102010706020507" pitchFamily="18" charset="2"/>
                  </a:rPr>
                  <a:t>  . </a:t>
                </a:r>
              </a:p>
              <a:p>
                <a:r>
                  <a:rPr lang="en-IN" sz="2400" dirty="0" smtClean="0"/>
                  <a:t>It can be seen as the </a:t>
                </a:r>
                <a:r>
                  <a:rPr lang="en-IN" sz="2400" dirty="0"/>
                  <a:t>graph of the solution </a:t>
                </a:r>
                <a:r>
                  <a:rPr lang="en-IN" sz="2400" i="1" dirty="0"/>
                  <a:t>u(x, y) </a:t>
                </a:r>
                <a:r>
                  <a:rPr lang="en-IN" sz="2400" dirty="0"/>
                  <a:t>is made up of </a:t>
                </a:r>
                <a:r>
                  <a:rPr lang="en-IN" sz="2400" dirty="0" smtClean="0"/>
                  <a:t>integral curves </a:t>
                </a:r>
                <a:r>
                  <a:rPr lang="en-IN" sz="2400" dirty="0"/>
                  <a:t>(stream lines) of the vector </a:t>
                </a:r>
                <a:r>
                  <a:rPr lang="en-IN" sz="2400" dirty="0" smtClean="0"/>
                  <a:t>field </a:t>
                </a:r>
                <a:r>
                  <a:rPr lang="en-IN" sz="2400" i="1" dirty="0">
                    <a:sym typeface="Symbol" panose="05050102010706020507" pitchFamily="18" charset="2"/>
                  </a:rPr>
                  <a:t></a:t>
                </a:r>
                <a:r>
                  <a:rPr lang="en-IN" sz="2400" i="1" dirty="0"/>
                  <a:t>f</a:t>
                </a:r>
                <a:r>
                  <a:rPr lang="en-IN" sz="2400" dirty="0" smtClean="0"/>
                  <a:t> .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42222" y="1995633"/>
                <a:ext cx="8496978" cy="1799933"/>
              </a:xfrm>
              <a:blipFill rotWithShape="0">
                <a:blip r:embed="rId3"/>
                <a:stretch>
                  <a:fillRect l="-933" t="-2703" b="-3716"/>
                </a:stretch>
              </a:blipFill>
            </p:spPr>
            <p:txBody>
              <a:bodyPr/>
              <a:lstStyle/>
              <a:p>
                <a:r>
                  <a:rPr lang="en-IN">
                    <a:noFill/>
                  </a:rPr>
                  <a:t> </a:t>
                </a:r>
              </a:p>
            </p:txBody>
          </p:sp>
        </mc:Fallback>
      </mc:AlternateContent>
      <p:graphicFrame>
        <p:nvGraphicFramePr>
          <p:cNvPr id="19" name="Object 18"/>
          <p:cNvGraphicFramePr>
            <a:graphicFrameLocks noChangeAspect="1"/>
          </p:cNvGraphicFramePr>
          <p:nvPr>
            <p:extLst>
              <p:ext uri="{D42A27DB-BD31-4B8C-83A1-F6EECF244321}">
                <p14:modId xmlns:p14="http://schemas.microsoft.com/office/powerpoint/2010/main" val="4135761776"/>
              </p:ext>
            </p:extLst>
          </p:nvPr>
        </p:nvGraphicFramePr>
        <p:xfrm>
          <a:off x="4276056" y="1117654"/>
          <a:ext cx="1730602" cy="620181"/>
        </p:xfrm>
        <a:graphic>
          <a:graphicData uri="http://schemas.openxmlformats.org/presentationml/2006/ole">
            <mc:AlternateContent xmlns:mc="http://schemas.openxmlformats.org/markup-compatibility/2006">
              <mc:Choice xmlns:v="urn:schemas-microsoft-com:vml" Requires="v">
                <p:oleObj spid="_x0000_s332875" name="Equation" r:id="rId4" imgW="672840" imgH="241200" progId="Equation.3">
                  <p:embed/>
                </p:oleObj>
              </mc:Choice>
              <mc:Fallback>
                <p:oleObj name="Equation" r:id="rId4" imgW="672840" imgH="241200" progId="Equation.3">
                  <p:embed/>
                  <p:pic>
                    <p:nvPicPr>
                      <p:cNvPr id="0" name=""/>
                      <p:cNvPicPr/>
                      <p:nvPr/>
                    </p:nvPicPr>
                    <p:blipFill>
                      <a:blip r:embed="rId5"/>
                      <a:stretch>
                        <a:fillRect/>
                      </a:stretch>
                    </p:blipFill>
                    <p:spPr>
                      <a:xfrm>
                        <a:off x="4276056" y="1117654"/>
                        <a:ext cx="1730602" cy="620181"/>
                      </a:xfrm>
                      <a:prstGeom prst="rect">
                        <a:avLst/>
                      </a:prstGeom>
                    </p:spPr>
                  </p:pic>
                </p:oleObj>
              </mc:Fallback>
            </mc:AlternateContent>
          </a:graphicData>
        </a:graphic>
      </p:graphicFrame>
      <p:sp>
        <p:nvSpPr>
          <p:cNvPr id="20" name="Rectangle 19"/>
          <p:cNvSpPr/>
          <p:nvPr/>
        </p:nvSpPr>
        <p:spPr>
          <a:xfrm>
            <a:off x="631808" y="4012025"/>
            <a:ext cx="8136688" cy="830997"/>
          </a:xfrm>
          <a:prstGeom prst="rect">
            <a:avLst/>
          </a:prstGeom>
        </p:spPr>
        <p:txBody>
          <a:bodyPr wrap="square">
            <a:spAutoFit/>
          </a:bodyPr>
          <a:lstStyle/>
          <a:p>
            <a:r>
              <a:rPr lang="en-IN" i="1" dirty="0" smtClean="0">
                <a:solidFill>
                  <a:srgbClr val="0070C0"/>
                </a:solidFill>
                <a:latin typeface="+mn-lt"/>
              </a:rPr>
              <a:t>Clue: The </a:t>
            </a:r>
            <a:r>
              <a:rPr lang="en-IN" i="1" dirty="0">
                <a:solidFill>
                  <a:srgbClr val="0070C0"/>
                </a:solidFill>
                <a:latin typeface="+mn-lt"/>
              </a:rPr>
              <a:t>graph of the solution to the PDE </a:t>
            </a:r>
            <a:r>
              <a:rPr lang="en-IN" i="1" dirty="0" smtClean="0">
                <a:solidFill>
                  <a:srgbClr val="0070C0"/>
                </a:solidFill>
                <a:latin typeface="+mn-lt"/>
              </a:rPr>
              <a:t>is constructed by finding </a:t>
            </a:r>
            <a:r>
              <a:rPr lang="en-IN" i="1" dirty="0">
                <a:solidFill>
                  <a:srgbClr val="0070C0"/>
                </a:solidFill>
                <a:latin typeface="+mn-lt"/>
              </a:rPr>
              <a:t>the stream lines of </a:t>
            </a:r>
            <a:r>
              <a:rPr lang="en-IN" i="1" dirty="0">
                <a:solidFill>
                  <a:srgbClr val="0070C0"/>
                </a:solidFill>
                <a:latin typeface="+mn-lt"/>
                <a:sym typeface="Symbol" panose="05050102010706020507" pitchFamily="18" charset="2"/>
              </a:rPr>
              <a:t></a:t>
            </a:r>
            <a:r>
              <a:rPr lang="en-IN" i="1" dirty="0">
                <a:solidFill>
                  <a:srgbClr val="0070C0"/>
                </a:solidFill>
                <a:latin typeface="+mn-lt"/>
              </a:rPr>
              <a:t>f</a:t>
            </a:r>
            <a:r>
              <a:rPr lang="en-IN" i="1" dirty="0" smtClean="0">
                <a:solidFill>
                  <a:srgbClr val="0070C0"/>
                </a:solidFill>
                <a:latin typeface="+mn-lt"/>
              </a:rPr>
              <a:t> </a:t>
            </a:r>
            <a:r>
              <a:rPr lang="en-IN" i="1" dirty="0">
                <a:solidFill>
                  <a:srgbClr val="0070C0"/>
                </a:solidFill>
                <a:latin typeface="+mn-lt"/>
              </a:rPr>
              <a:t>that pass through the initial </a:t>
            </a:r>
            <a:r>
              <a:rPr lang="en-IN" i="1" dirty="0" smtClean="0">
                <a:solidFill>
                  <a:srgbClr val="0070C0"/>
                </a:solidFill>
                <a:latin typeface="+mn-lt"/>
              </a:rPr>
              <a:t>curve.</a:t>
            </a:r>
            <a:endParaRPr lang="en-IN" i="1" dirty="0">
              <a:solidFill>
                <a:srgbClr val="0070C0"/>
              </a:solidFill>
              <a:latin typeface="+mn-lt"/>
            </a:endParaRPr>
          </a:p>
        </p:txBody>
      </p:sp>
      <p:sp>
        <p:nvSpPr>
          <p:cNvPr id="21" name="Rectangle 20"/>
          <p:cNvSpPr/>
          <p:nvPr/>
        </p:nvSpPr>
        <p:spPr>
          <a:xfrm>
            <a:off x="934511" y="5027688"/>
            <a:ext cx="7426051" cy="646331"/>
          </a:xfrm>
          <a:prstGeom prst="rect">
            <a:avLst/>
          </a:prstGeom>
        </p:spPr>
        <p:txBody>
          <a:bodyPr wrap="square">
            <a:spAutoFit/>
          </a:bodyPr>
          <a:lstStyle/>
          <a:p>
            <a:r>
              <a:rPr lang="en-IN" sz="3600" dirty="0">
                <a:solidFill>
                  <a:srgbClr val="FF0000"/>
                </a:solidFill>
                <a:latin typeface="Blackadder ITC" panose="04020505051007020D02" pitchFamily="82" charset="0"/>
              </a:rPr>
              <a:t>This is equivalent to solving a system of ODEs</a:t>
            </a:r>
            <a:r>
              <a:rPr lang="en-IN" sz="3600" dirty="0" smtClean="0">
                <a:solidFill>
                  <a:srgbClr val="FF0000"/>
                </a:solidFill>
                <a:latin typeface="Blackadder ITC" panose="04020505051007020D02" pitchFamily="82" charset="0"/>
              </a:rPr>
              <a:t>!</a:t>
            </a:r>
            <a:endParaRPr lang="en-IN" sz="3600" dirty="0">
              <a:solidFill>
                <a:srgbClr val="FF0000"/>
              </a:solidFill>
              <a:latin typeface="Blackadder ITC" panose="04020505051007020D02" pitchFamily="82" charset="0"/>
            </a:endParaRPr>
          </a:p>
        </p:txBody>
      </p:sp>
      <p:sp>
        <p:nvSpPr>
          <p:cNvPr id="22" name="Rectangle 21"/>
          <p:cNvSpPr/>
          <p:nvPr/>
        </p:nvSpPr>
        <p:spPr>
          <a:xfrm>
            <a:off x="453803" y="5725758"/>
            <a:ext cx="8230215" cy="830997"/>
          </a:xfrm>
          <a:prstGeom prst="rect">
            <a:avLst/>
          </a:prstGeom>
        </p:spPr>
        <p:txBody>
          <a:bodyPr wrap="square">
            <a:spAutoFit/>
          </a:bodyPr>
          <a:lstStyle/>
          <a:p>
            <a:pPr marL="342900" indent="-342900">
              <a:buFont typeface="Arial" panose="020B0604020202020204" pitchFamily="34" charset="0"/>
              <a:buChar char="•"/>
            </a:pPr>
            <a:r>
              <a:rPr lang="en-IN" dirty="0"/>
              <a:t>Geometrically, coefficient vector</a:t>
            </a:r>
            <a:r>
              <a:rPr lang="en-IN" b="1" dirty="0"/>
              <a:t> </a:t>
            </a:r>
            <a:r>
              <a:rPr lang="en-IN" dirty="0"/>
              <a:t>defines a direction field, </a:t>
            </a:r>
          </a:p>
          <a:p>
            <a:pPr marL="342900" indent="-342900">
              <a:buFont typeface="Arial" panose="020B0604020202020204" pitchFamily="34" charset="0"/>
              <a:buChar char="•"/>
            </a:pPr>
            <a:r>
              <a:rPr lang="en-IN" dirty="0"/>
              <a:t>This is called as the </a:t>
            </a:r>
            <a:r>
              <a:rPr lang="en-IN" i="1" dirty="0"/>
              <a:t>characteristic field</a:t>
            </a:r>
            <a:r>
              <a:rPr lang="en-IN" dirty="0"/>
              <a:t>.</a:t>
            </a:r>
          </a:p>
        </p:txBody>
      </p:sp>
      <p:grpSp>
        <p:nvGrpSpPr>
          <p:cNvPr id="23" name="Group 1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26"/>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28"/>
              <p:cNvGrpSpPr>
                <a:grpSpLocks/>
              </p:cNvGrpSpPr>
              <p:nvPr/>
            </p:nvGrpSpPr>
            <p:grpSpPr bwMode="auto">
              <a:xfrm>
                <a:off x="144" y="0"/>
                <a:ext cx="5616" cy="144"/>
                <a:chOff x="96" y="-48"/>
                <a:chExt cx="5520" cy="144"/>
              </a:xfrm>
            </p:grpSpPr>
            <p:sp>
              <p:nvSpPr>
                <p:cNvPr id="33" name="Rectangle 32"/>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33"/>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5"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4" name="TextBox 3"/>
          <p:cNvSpPr txBox="1"/>
          <p:nvPr/>
        </p:nvSpPr>
        <p:spPr>
          <a:xfrm>
            <a:off x="1436402" y="1189389"/>
            <a:ext cx="2741456" cy="461665"/>
          </a:xfrm>
          <a:prstGeom prst="rect">
            <a:avLst/>
          </a:prstGeom>
          <a:noFill/>
        </p:spPr>
        <p:txBody>
          <a:bodyPr wrap="none" rtlCol="0">
            <a:spAutoFit/>
          </a:bodyPr>
          <a:lstStyle/>
          <a:p>
            <a:r>
              <a:rPr lang="en-IN" dirty="0" smtClean="0"/>
              <a:t>Given NL-FO PDE :</a:t>
            </a:r>
            <a:endParaRPr lang="en-IN" dirty="0"/>
          </a:p>
        </p:txBody>
      </p:sp>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2784600" y="2595240"/>
              <a:ext cx="1200240" cy="488160"/>
            </p14:xfrm>
          </p:contentPart>
        </mc:Choice>
        <mc:Fallback xmlns="">
          <p:pic>
            <p:nvPicPr>
              <p:cNvPr id="5" name="Ink 4"/>
              <p:cNvPicPr/>
              <p:nvPr/>
            </p:nvPicPr>
            <p:blipFill>
              <a:blip r:embed="rId8"/>
              <a:stretch>
                <a:fillRect/>
              </a:stretch>
            </p:blipFill>
            <p:spPr>
              <a:xfrm>
                <a:off x="2777040" y="2586600"/>
                <a:ext cx="1210320" cy="507600"/>
              </a:xfrm>
              <a:prstGeom prst="rect">
                <a:avLst/>
              </a:prstGeom>
            </p:spPr>
          </p:pic>
        </mc:Fallback>
      </mc:AlternateContent>
    </p:spTree>
    <p:extLst>
      <p:ext uri="{BB962C8B-B14F-4D97-AF65-F5344CB8AC3E}">
        <p14:creationId xmlns:p14="http://schemas.microsoft.com/office/powerpoint/2010/main" val="4080003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2">
                                            <p:txEl>
                                              <p:pRg st="0" end="0"/>
                                            </p:txEl>
                                          </p:spTgt>
                                        </p:tgtEl>
                                        <p:attrNameLst>
                                          <p:attrName>style.visibility</p:attrName>
                                        </p:attrNameLst>
                                      </p:cBhvr>
                                      <p:to>
                                        <p:strVal val="visible"/>
                                      </p:to>
                                    </p:set>
                                    <p:animEffect transition="in" filter="dissolve">
                                      <p:cBhvr>
                                        <p:cTn id="27" dur="500"/>
                                        <p:tgtEl>
                                          <p:spTgt spid="2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2">
                                            <p:txEl>
                                              <p:pRg st="1" end="1"/>
                                            </p:txEl>
                                          </p:spTgt>
                                        </p:tgtEl>
                                        <p:attrNameLst>
                                          <p:attrName>style.visibility</p:attrName>
                                        </p:attrNameLst>
                                      </p:cBhvr>
                                      <p:to>
                                        <p:strVal val="visible"/>
                                      </p:to>
                                    </p:set>
                                    <p:animEffect transition="in" filter="dissolve">
                                      <p:cBhvr>
                                        <p:cTn id="32" dur="500"/>
                                        <p:tgtEl>
                                          <p:spTgt spid="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0" grpId="0"/>
      <p:bldP spid="21" grpId="0"/>
      <p:bldP spid="2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8291"/>
            <a:ext cx="7162800" cy="636109"/>
          </a:xfrm>
        </p:spPr>
        <p:txBody>
          <a:bodyPr/>
          <a:lstStyle/>
          <a:p>
            <a:r>
              <a:rPr lang="en-IN" sz="2800" dirty="0" smtClean="0"/>
              <a:t>Space Curve &amp; The Method of Characteristics</a:t>
            </a:r>
            <a:endParaRPr lang="en-IN" sz="2800" dirty="0"/>
          </a:p>
        </p:txBody>
      </p:sp>
      <p:sp>
        <p:nvSpPr>
          <p:cNvPr id="3" name="Content Placeholder 2"/>
          <p:cNvSpPr>
            <a:spLocks noGrp="1"/>
          </p:cNvSpPr>
          <p:nvPr>
            <p:ph idx="1"/>
          </p:nvPr>
        </p:nvSpPr>
        <p:spPr>
          <a:xfrm>
            <a:off x="453002" y="1143000"/>
            <a:ext cx="8522859" cy="853876"/>
          </a:xfrm>
        </p:spPr>
        <p:txBody>
          <a:bodyPr/>
          <a:lstStyle/>
          <a:p>
            <a:r>
              <a:rPr lang="en-IN" sz="2400" dirty="0" smtClean="0"/>
              <a:t>Parameterize </a:t>
            </a:r>
            <a:r>
              <a:rPr lang="en-IN" sz="2400" dirty="0"/>
              <a:t>the initial </a:t>
            </a:r>
            <a:r>
              <a:rPr lang="en-IN" sz="2400" dirty="0" smtClean="0"/>
              <a:t>space curve using intrinsic geometry</a:t>
            </a:r>
          </a:p>
          <a:p>
            <a:r>
              <a:rPr lang="en-IN" sz="2400" dirty="0"/>
              <a:t> </a:t>
            </a:r>
            <a:r>
              <a:rPr lang="en-IN" sz="2400" dirty="0" smtClean="0"/>
              <a:t>  </a:t>
            </a:r>
            <a:r>
              <a:rPr lang="en-IN" sz="2400" i="1" dirty="0" smtClean="0">
                <a:sym typeface="Symbol" panose="05050102010706020507" pitchFamily="18" charset="2"/>
              </a:rPr>
              <a:t> =(t)</a:t>
            </a:r>
            <a:r>
              <a:rPr lang="en-IN" sz="2400" dirty="0" smtClean="0"/>
              <a:t>. </a:t>
            </a:r>
          </a:p>
        </p:txBody>
      </p:sp>
      <p:sp>
        <p:nvSpPr>
          <p:cNvPr id="21" name="Content Placeholder 2"/>
          <p:cNvSpPr txBox="1">
            <a:spLocks/>
          </p:cNvSpPr>
          <p:nvPr/>
        </p:nvSpPr>
        <p:spPr bwMode="auto">
          <a:xfrm>
            <a:off x="841572" y="5295059"/>
            <a:ext cx="441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The tangent to the curve is then</a:t>
            </a:r>
            <a:endParaRPr lang="en-IN" sz="2400" kern="0" dirty="0"/>
          </a:p>
        </p:txBody>
      </p:sp>
      <p:graphicFrame>
        <p:nvGraphicFramePr>
          <p:cNvPr id="23" name="Object 22"/>
          <p:cNvGraphicFramePr>
            <a:graphicFrameLocks noChangeAspect="1"/>
          </p:cNvGraphicFramePr>
          <p:nvPr>
            <p:extLst>
              <p:ext uri="{D42A27DB-BD31-4B8C-83A1-F6EECF244321}">
                <p14:modId xmlns:p14="http://schemas.microsoft.com/office/powerpoint/2010/main" val="1309945450"/>
              </p:ext>
            </p:extLst>
          </p:nvPr>
        </p:nvGraphicFramePr>
        <p:xfrm>
          <a:off x="5527675" y="4262438"/>
          <a:ext cx="2549525" cy="2519362"/>
        </p:xfrm>
        <a:graphic>
          <a:graphicData uri="http://schemas.openxmlformats.org/presentationml/2006/ole">
            <mc:AlternateContent xmlns:mc="http://schemas.openxmlformats.org/markup-compatibility/2006">
              <mc:Choice xmlns:v="urn:schemas-microsoft-com:vml" Requires="v">
                <p:oleObj spid="_x0000_s333968" name="Equation" r:id="rId3" imgW="1155600" imgH="1143000" progId="Equation.3">
                  <p:embed/>
                </p:oleObj>
              </mc:Choice>
              <mc:Fallback>
                <p:oleObj name="Equation" r:id="rId3" imgW="1155600" imgH="1143000" progId="Equation.3">
                  <p:embed/>
                  <p:pic>
                    <p:nvPicPr>
                      <p:cNvPr id="0" name=""/>
                      <p:cNvPicPr/>
                      <p:nvPr/>
                    </p:nvPicPr>
                    <p:blipFill>
                      <a:blip r:embed="rId4"/>
                      <a:stretch>
                        <a:fillRect/>
                      </a:stretch>
                    </p:blipFill>
                    <p:spPr>
                      <a:xfrm>
                        <a:off x="5527675" y="4262438"/>
                        <a:ext cx="2549525" cy="2519362"/>
                      </a:xfrm>
                      <a:prstGeom prst="rect">
                        <a:avLst/>
                      </a:prstGeom>
                    </p:spPr>
                  </p:pic>
                </p:oleObj>
              </mc:Fallback>
            </mc:AlternateContent>
          </a:graphicData>
        </a:graphic>
      </p:graphicFrame>
      <p:pic>
        <p:nvPicPr>
          <p:cNvPr id="24" name="Picture 23"/>
          <p:cNvPicPr>
            <a:picLocks noChangeAspect="1"/>
          </p:cNvPicPr>
          <p:nvPr/>
        </p:nvPicPr>
        <p:blipFill>
          <a:blip r:embed="rId5"/>
          <a:stretch>
            <a:fillRect/>
          </a:stretch>
        </p:blipFill>
        <p:spPr>
          <a:xfrm>
            <a:off x="257175" y="2310873"/>
            <a:ext cx="4619625" cy="2457450"/>
          </a:xfrm>
          <a:prstGeom prst="rect">
            <a:avLst/>
          </a:prstGeom>
        </p:spPr>
      </p:pic>
      <p:graphicFrame>
        <p:nvGraphicFramePr>
          <p:cNvPr id="20" name="Object 19"/>
          <p:cNvGraphicFramePr>
            <a:graphicFrameLocks noChangeAspect="1"/>
          </p:cNvGraphicFramePr>
          <p:nvPr>
            <p:extLst>
              <p:ext uri="{D42A27DB-BD31-4B8C-83A1-F6EECF244321}">
                <p14:modId xmlns:p14="http://schemas.microsoft.com/office/powerpoint/2010/main" val="548805662"/>
              </p:ext>
            </p:extLst>
          </p:nvPr>
        </p:nvGraphicFramePr>
        <p:xfrm>
          <a:off x="4770246" y="2574719"/>
          <a:ext cx="4145154" cy="1568437"/>
        </p:xfrm>
        <a:graphic>
          <a:graphicData uri="http://schemas.openxmlformats.org/presentationml/2006/ole">
            <mc:AlternateContent xmlns:mc="http://schemas.openxmlformats.org/markup-compatibility/2006">
              <mc:Choice xmlns:v="urn:schemas-microsoft-com:vml" Requires="v">
                <p:oleObj spid="_x0000_s333969" name="Equation" r:id="rId6" imgW="1879560" imgH="711000" progId="Equation.3">
                  <p:embed/>
                </p:oleObj>
              </mc:Choice>
              <mc:Fallback>
                <p:oleObj name="Equation" r:id="rId6" imgW="1879560" imgH="711000" progId="Equation.3">
                  <p:embed/>
                  <p:pic>
                    <p:nvPicPr>
                      <p:cNvPr id="0" name=""/>
                      <p:cNvPicPr/>
                      <p:nvPr/>
                    </p:nvPicPr>
                    <p:blipFill>
                      <a:blip r:embed="rId7"/>
                      <a:stretch>
                        <a:fillRect/>
                      </a:stretch>
                    </p:blipFill>
                    <p:spPr>
                      <a:xfrm>
                        <a:off x="4770246" y="2574719"/>
                        <a:ext cx="4145154" cy="1568437"/>
                      </a:xfrm>
                      <a:prstGeom prst="rect">
                        <a:avLst/>
                      </a:prstGeom>
                    </p:spPr>
                  </p:pic>
                </p:oleObj>
              </mc:Fallback>
            </mc:AlternateContent>
          </a:graphicData>
        </a:graphic>
      </p:graphicFrame>
      <p:grpSp>
        <p:nvGrpSpPr>
          <p:cNvPr id="25" name="Group 16"/>
          <p:cNvGrpSpPr>
            <a:grpSpLocks/>
          </p:cNvGrpSpPr>
          <p:nvPr/>
        </p:nvGrpSpPr>
        <p:grpSpPr bwMode="auto">
          <a:xfrm>
            <a:off x="0" y="0"/>
            <a:ext cx="9144000" cy="6858000"/>
            <a:chOff x="0" y="0"/>
            <a:chExt cx="9144000" cy="6858000"/>
          </a:xfrm>
        </p:grpSpPr>
        <p:grpSp>
          <p:nvGrpSpPr>
            <p:cNvPr id="26" name="Group 8"/>
            <p:cNvGrpSpPr>
              <a:grpSpLocks/>
            </p:cNvGrpSpPr>
            <p:nvPr/>
          </p:nvGrpSpPr>
          <p:grpSpPr bwMode="auto">
            <a:xfrm>
              <a:off x="0" y="0"/>
              <a:ext cx="9144000" cy="6858000"/>
              <a:chOff x="0" y="0"/>
              <a:chExt cx="5760" cy="4320"/>
            </a:xfrm>
          </p:grpSpPr>
          <p:grpSp>
            <p:nvGrpSpPr>
              <p:cNvPr id="29" name="Group 28"/>
              <p:cNvGrpSpPr>
                <a:grpSpLocks/>
              </p:cNvGrpSpPr>
              <p:nvPr/>
            </p:nvGrpSpPr>
            <p:grpSpPr bwMode="auto">
              <a:xfrm>
                <a:off x="0" y="0"/>
                <a:ext cx="192" cy="4320"/>
                <a:chOff x="0" y="-48"/>
                <a:chExt cx="144" cy="4368"/>
              </a:xfrm>
            </p:grpSpPr>
            <p:sp>
              <p:nvSpPr>
                <p:cNvPr id="3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12"/>
              <p:cNvGrpSpPr>
                <a:grpSpLocks/>
              </p:cNvGrpSpPr>
              <p:nvPr/>
            </p:nvGrpSpPr>
            <p:grpSpPr bwMode="auto">
              <a:xfrm>
                <a:off x="5674" y="24"/>
                <a:ext cx="86" cy="4296"/>
                <a:chOff x="5616" y="-48"/>
                <a:chExt cx="144" cy="4368"/>
              </a:xfrm>
            </p:grpSpPr>
            <p:sp>
              <p:nvSpPr>
                <p:cNvPr id="3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30"/>
              <p:cNvGrpSpPr>
                <a:grpSpLocks/>
              </p:cNvGrpSpPr>
              <p:nvPr/>
            </p:nvGrpSpPr>
            <p:grpSpPr bwMode="auto">
              <a:xfrm>
                <a:off x="144" y="0"/>
                <a:ext cx="5616" cy="144"/>
                <a:chOff x="96" y="-48"/>
                <a:chExt cx="5520" cy="144"/>
              </a:xfrm>
            </p:grpSpPr>
            <p:sp>
              <p:nvSpPr>
                <p:cNvPr id="35" name="Rectangle 34"/>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35"/>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18"/>
              <p:cNvGrpSpPr>
                <a:grpSpLocks/>
              </p:cNvGrpSpPr>
              <p:nvPr/>
            </p:nvGrpSpPr>
            <p:grpSpPr bwMode="auto">
              <a:xfrm>
                <a:off x="144" y="4234"/>
                <a:ext cx="5616" cy="86"/>
                <a:chOff x="96" y="4176"/>
                <a:chExt cx="5520" cy="144"/>
              </a:xfrm>
            </p:grpSpPr>
            <p:sp>
              <p:nvSpPr>
                <p:cNvPr id="3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7" name="Rectangle 1945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2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9">
            <p14:nvContentPartPr>
              <p14:cNvPr id="4" name="Ink 3"/>
              <p14:cNvContentPartPr/>
              <p14:nvPr/>
            </p14:nvContentPartPr>
            <p14:xfrm>
              <a:off x="951840" y="2675880"/>
              <a:ext cx="3470400" cy="1538280"/>
            </p14:xfrm>
          </p:contentPart>
        </mc:Choice>
        <mc:Fallback xmlns="">
          <p:pic>
            <p:nvPicPr>
              <p:cNvPr id="4" name="Ink 3"/>
              <p:cNvPicPr/>
              <p:nvPr/>
            </p:nvPicPr>
            <p:blipFill>
              <a:blip r:embed="rId10"/>
              <a:stretch>
                <a:fillRect/>
              </a:stretch>
            </p:blipFill>
            <p:spPr>
              <a:xfrm>
                <a:off x="945720" y="2666160"/>
                <a:ext cx="3486240" cy="1550520"/>
              </a:xfrm>
              <a:prstGeom prst="rect">
                <a:avLst/>
              </a:prstGeom>
            </p:spPr>
          </p:pic>
        </mc:Fallback>
      </mc:AlternateContent>
    </p:spTree>
    <p:extLst>
      <p:ext uri="{BB962C8B-B14F-4D97-AF65-F5344CB8AC3E}">
        <p14:creationId xmlns:p14="http://schemas.microsoft.com/office/powerpoint/2010/main" val="276764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circle(in)">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circle(in)">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ircle(in)">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4695" y="0"/>
            <a:ext cx="5997105" cy="1143000"/>
          </a:xfrm>
        </p:spPr>
        <p:txBody>
          <a:bodyPr/>
          <a:lstStyle/>
          <a:p>
            <a:r>
              <a:rPr lang="en-IN" sz="2800" dirty="0" smtClean="0"/>
              <a:t>The Space Curve in QL- FO-ODE</a:t>
            </a:r>
            <a:endParaRPr lang="en-IN" sz="2800" dirty="0"/>
          </a:p>
        </p:txBody>
      </p:sp>
      <p:graphicFrame>
        <p:nvGraphicFramePr>
          <p:cNvPr id="20" name="Object 19"/>
          <p:cNvGraphicFramePr>
            <a:graphicFrameLocks noChangeAspect="1"/>
          </p:cNvGraphicFramePr>
          <p:nvPr>
            <p:extLst>
              <p:ext uri="{D42A27DB-BD31-4B8C-83A1-F6EECF244321}">
                <p14:modId xmlns:p14="http://schemas.microsoft.com/office/powerpoint/2010/main" val="3146083766"/>
              </p:ext>
            </p:extLst>
          </p:nvPr>
        </p:nvGraphicFramePr>
        <p:xfrm>
          <a:off x="673003" y="1328084"/>
          <a:ext cx="2741612" cy="2709866"/>
        </p:xfrm>
        <a:graphic>
          <a:graphicData uri="http://schemas.openxmlformats.org/presentationml/2006/ole">
            <mc:AlternateContent xmlns:mc="http://schemas.openxmlformats.org/markup-compatibility/2006">
              <mc:Choice xmlns:v="urn:schemas-microsoft-com:vml" Requires="v">
                <p:oleObj spid="_x0000_s335063" name="Equation" r:id="rId3" imgW="1155600" imgH="1143000" progId="Equation.3">
                  <p:embed/>
                </p:oleObj>
              </mc:Choice>
              <mc:Fallback>
                <p:oleObj name="Equation" r:id="rId3" imgW="1155600" imgH="1143000" progId="Equation.3">
                  <p:embed/>
                  <p:pic>
                    <p:nvPicPr>
                      <p:cNvPr id="0" name=""/>
                      <p:cNvPicPr/>
                      <p:nvPr/>
                    </p:nvPicPr>
                    <p:blipFill>
                      <a:blip r:embed="rId4"/>
                      <a:stretch>
                        <a:fillRect/>
                      </a:stretch>
                    </p:blipFill>
                    <p:spPr>
                      <a:xfrm>
                        <a:off x="673003" y="1328084"/>
                        <a:ext cx="2741612" cy="2709866"/>
                      </a:xfrm>
                      <a:prstGeom prst="rect">
                        <a:avLst/>
                      </a:prstGeom>
                    </p:spPr>
                  </p:pic>
                </p:oleObj>
              </mc:Fallback>
            </mc:AlternateContent>
          </a:graphicData>
        </a:graphic>
      </p:graphicFrame>
      <p:graphicFrame>
        <p:nvGraphicFramePr>
          <p:cNvPr id="21" name="Object 20"/>
          <p:cNvGraphicFramePr>
            <a:graphicFrameLocks noChangeAspect="1"/>
          </p:cNvGraphicFramePr>
          <p:nvPr>
            <p:extLst/>
          </p:nvPr>
        </p:nvGraphicFramePr>
        <p:xfrm>
          <a:off x="3782818" y="2033870"/>
          <a:ext cx="5002985" cy="495111"/>
        </p:xfrm>
        <a:graphic>
          <a:graphicData uri="http://schemas.openxmlformats.org/presentationml/2006/ole">
            <mc:AlternateContent xmlns:mc="http://schemas.openxmlformats.org/markup-compatibility/2006">
              <mc:Choice xmlns:v="urn:schemas-microsoft-com:vml" Requires="v">
                <p:oleObj spid="_x0000_s335064" name="Equation" r:id="rId5" imgW="2438280" imgH="241200" progId="Equation.3">
                  <p:embed/>
                </p:oleObj>
              </mc:Choice>
              <mc:Fallback>
                <p:oleObj name="Equation" r:id="rId5" imgW="2438280" imgH="241200" progId="Equation.3">
                  <p:embed/>
                  <p:pic>
                    <p:nvPicPr>
                      <p:cNvPr id="0" name=""/>
                      <p:cNvPicPr/>
                      <p:nvPr/>
                    </p:nvPicPr>
                    <p:blipFill>
                      <a:blip r:embed="rId6"/>
                      <a:stretch>
                        <a:fillRect/>
                      </a:stretch>
                    </p:blipFill>
                    <p:spPr>
                      <a:xfrm>
                        <a:off x="3782818" y="2033870"/>
                        <a:ext cx="5002985" cy="495111"/>
                      </a:xfrm>
                      <a:prstGeom prst="rect">
                        <a:avLst/>
                      </a:prstGeom>
                    </p:spPr>
                  </p:pic>
                </p:oleObj>
              </mc:Fallback>
            </mc:AlternateContent>
          </a:graphicData>
        </a:graphic>
      </p:graphicFrame>
      <p:sp>
        <p:nvSpPr>
          <p:cNvPr id="22" name="Rectangle 21"/>
          <p:cNvSpPr/>
          <p:nvPr/>
        </p:nvSpPr>
        <p:spPr>
          <a:xfrm>
            <a:off x="304801" y="4018685"/>
            <a:ext cx="8683918" cy="830997"/>
          </a:xfrm>
          <a:prstGeom prst="rect">
            <a:avLst/>
          </a:prstGeom>
        </p:spPr>
        <p:txBody>
          <a:bodyPr wrap="square">
            <a:spAutoFit/>
          </a:bodyPr>
          <a:lstStyle/>
          <a:p>
            <a:r>
              <a:rPr lang="en-IN" dirty="0" smtClean="0">
                <a:latin typeface="+mn-lt"/>
              </a:rPr>
              <a:t>Equate above equations to get the parametric </a:t>
            </a:r>
            <a:r>
              <a:rPr lang="en-IN" dirty="0">
                <a:latin typeface="+mn-lt"/>
              </a:rPr>
              <a:t>form of the characteristic curves as</a:t>
            </a:r>
          </a:p>
        </p:txBody>
      </p:sp>
      <p:graphicFrame>
        <p:nvGraphicFramePr>
          <p:cNvPr id="23" name="Object 22"/>
          <p:cNvGraphicFramePr>
            <a:graphicFrameLocks noChangeAspect="1"/>
          </p:cNvGraphicFramePr>
          <p:nvPr>
            <p:extLst>
              <p:ext uri="{D42A27DB-BD31-4B8C-83A1-F6EECF244321}">
                <p14:modId xmlns:p14="http://schemas.microsoft.com/office/powerpoint/2010/main" val="1302631703"/>
              </p:ext>
            </p:extLst>
          </p:nvPr>
        </p:nvGraphicFramePr>
        <p:xfrm>
          <a:off x="1692370" y="5123635"/>
          <a:ext cx="5991225" cy="808037"/>
        </p:xfrm>
        <a:graphic>
          <a:graphicData uri="http://schemas.openxmlformats.org/presentationml/2006/ole">
            <mc:AlternateContent xmlns:mc="http://schemas.openxmlformats.org/markup-compatibility/2006">
              <mc:Choice xmlns:v="urn:schemas-microsoft-com:vml" Requires="v">
                <p:oleObj spid="_x0000_s335065" name="Equation" r:id="rId7" imgW="2920680" imgH="393480" progId="Equation.3">
                  <p:embed/>
                </p:oleObj>
              </mc:Choice>
              <mc:Fallback>
                <p:oleObj name="Equation" r:id="rId7" imgW="2920680" imgH="393480" progId="Equation.3">
                  <p:embed/>
                  <p:pic>
                    <p:nvPicPr>
                      <p:cNvPr id="0" name=""/>
                      <p:cNvPicPr/>
                      <p:nvPr/>
                    </p:nvPicPr>
                    <p:blipFill>
                      <a:blip r:embed="rId8"/>
                      <a:stretch>
                        <a:fillRect/>
                      </a:stretch>
                    </p:blipFill>
                    <p:spPr>
                      <a:xfrm>
                        <a:off x="1692370" y="5123635"/>
                        <a:ext cx="5991225" cy="808037"/>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79914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circle(i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6200" y="228600"/>
            <a:ext cx="7772400" cy="688793"/>
          </a:xfrm>
        </p:spPr>
        <p:txBody>
          <a:bodyPr/>
          <a:lstStyle/>
          <a:p>
            <a:r>
              <a:rPr lang="en-IN" sz="2800" dirty="0" smtClean="0"/>
              <a:t>Characteristic &amp; Compatibility Equations</a:t>
            </a:r>
            <a:endParaRPr lang="en-IN" sz="2800" dirty="0"/>
          </a:p>
        </p:txBody>
      </p:sp>
      <p:sp>
        <p:nvSpPr>
          <p:cNvPr id="4" name="Content Placeholder 3"/>
          <p:cNvSpPr>
            <a:spLocks noGrp="1"/>
          </p:cNvSpPr>
          <p:nvPr>
            <p:ph idx="1"/>
          </p:nvPr>
        </p:nvSpPr>
        <p:spPr>
          <a:xfrm>
            <a:off x="228600" y="1990160"/>
            <a:ext cx="8484722" cy="770684"/>
          </a:xfrm>
        </p:spPr>
        <p:txBody>
          <a:bodyPr/>
          <a:lstStyle/>
          <a:p>
            <a:r>
              <a:rPr lang="en-IN" sz="2400" dirty="0" smtClean="0"/>
              <a:t>These are called as characteristic equations of given QL-FO-ODE.</a:t>
            </a:r>
          </a:p>
        </p:txBody>
      </p:sp>
      <p:sp>
        <p:nvSpPr>
          <p:cNvPr id="6" name="Rectangle 5"/>
          <p:cNvSpPr/>
          <p:nvPr/>
        </p:nvSpPr>
        <p:spPr>
          <a:xfrm>
            <a:off x="304800" y="3483394"/>
            <a:ext cx="5928867" cy="461665"/>
          </a:xfrm>
          <a:prstGeom prst="rect">
            <a:avLst/>
          </a:prstGeom>
        </p:spPr>
        <p:txBody>
          <a:bodyPr wrap="none">
            <a:spAutoFit/>
          </a:bodyPr>
          <a:lstStyle/>
          <a:p>
            <a:r>
              <a:rPr lang="en-IN" dirty="0"/>
              <a:t>with </a:t>
            </a:r>
            <a:r>
              <a:rPr lang="en-IN" i="1" dirty="0" smtClean="0"/>
              <a:t>a(x, </a:t>
            </a:r>
            <a:r>
              <a:rPr lang="en-IN" i="1" dirty="0" err="1" smtClean="0"/>
              <a:t>y,u</a:t>
            </a:r>
            <a:r>
              <a:rPr lang="en-IN" i="1" dirty="0" smtClean="0"/>
              <a:t>)</a:t>
            </a:r>
            <a:r>
              <a:rPr lang="en-IN" dirty="0" smtClean="0"/>
              <a:t> </a:t>
            </a:r>
            <a:r>
              <a:rPr lang="en-IN" dirty="0" smtClean="0">
                <a:sym typeface="Symbol" panose="05050102010706020507" pitchFamily="18" charset="2"/>
              </a:rPr>
              <a:t></a:t>
            </a:r>
            <a:r>
              <a:rPr lang="en-IN" dirty="0" smtClean="0"/>
              <a:t> </a:t>
            </a:r>
            <a:r>
              <a:rPr lang="en-IN" dirty="0"/>
              <a:t>0 characteristic equations give</a:t>
            </a:r>
            <a:endParaRPr lang="en-IN" dirty="0">
              <a:latin typeface="+mn-lt"/>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2602526152"/>
              </p:ext>
            </p:extLst>
          </p:nvPr>
        </p:nvGraphicFramePr>
        <p:xfrm>
          <a:off x="6165855" y="3310644"/>
          <a:ext cx="1206500" cy="984250"/>
        </p:xfrm>
        <a:graphic>
          <a:graphicData uri="http://schemas.openxmlformats.org/presentationml/2006/ole">
            <mc:AlternateContent xmlns:mc="http://schemas.openxmlformats.org/markup-compatibility/2006">
              <mc:Choice xmlns:v="urn:schemas-microsoft-com:vml" Requires="v">
                <p:oleObj spid="_x0000_s336175" name="Equation" r:id="rId3" imgW="482400" imgH="393480" progId="Equation.3">
                  <p:embed/>
                </p:oleObj>
              </mc:Choice>
              <mc:Fallback>
                <p:oleObj name="Equation" r:id="rId3" imgW="482400" imgH="393480" progId="Equation.3">
                  <p:embed/>
                  <p:pic>
                    <p:nvPicPr>
                      <p:cNvPr id="0" name=""/>
                      <p:cNvPicPr/>
                      <p:nvPr/>
                    </p:nvPicPr>
                    <p:blipFill>
                      <a:blip r:embed="rId4"/>
                      <a:stretch>
                        <a:fillRect/>
                      </a:stretch>
                    </p:blipFill>
                    <p:spPr>
                      <a:xfrm>
                        <a:off x="6165855" y="3310644"/>
                        <a:ext cx="1206500" cy="984250"/>
                      </a:xfrm>
                      <a:prstGeom prst="rect">
                        <a:avLst/>
                      </a:prstGeom>
                    </p:spPr>
                  </p:pic>
                </p:oleObj>
              </mc:Fallback>
            </mc:AlternateContent>
          </a:graphicData>
        </a:graphic>
      </p:graphicFrame>
      <p:sp>
        <p:nvSpPr>
          <p:cNvPr id="25" name="Rectangle 24"/>
          <p:cNvSpPr/>
          <p:nvPr/>
        </p:nvSpPr>
        <p:spPr>
          <a:xfrm>
            <a:off x="738159" y="4479111"/>
            <a:ext cx="4280339" cy="461665"/>
          </a:xfrm>
          <a:prstGeom prst="rect">
            <a:avLst/>
          </a:prstGeom>
        </p:spPr>
        <p:txBody>
          <a:bodyPr wrap="none">
            <a:spAutoFit/>
          </a:bodyPr>
          <a:lstStyle/>
          <a:p>
            <a:r>
              <a:rPr lang="en-IN" dirty="0" smtClean="0">
                <a:latin typeface="+mn-lt"/>
              </a:rPr>
              <a:t>Compatibility condition becomes</a:t>
            </a:r>
            <a:endParaRPr lang="en-IN" dirty="0">
              <a:latin typeface="+mn-lt"/>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751588715"/>
              </p:ext>
            </p:extLst>
          </p:nvPr>
        </p:nvGraphicFramePr>
        <p:xfrm>
          <a:off x="2706688" y="1143000"/>
          <a:ext cx="3881437" cy="808038"/>
        </p:xfrm>
        <a:graphic>
          <a:graphicData uri="http://schemas.openxmlformats.org/presentationml/2006/ole">
            <mc:AlternateContent xmlns:mc="http://schemas.openxmlformats.org/markup-compatibility/2006">
              <mc:Choice xmlns:v="urn:schemas-microsoft-com:vml" Requires="v">
                <p:oleObj spid="_x0000_s336176" name="Equation" r:id="rId5" imgW="1892160" imgH="393480" progId="Equation.3">
                  <p:embed/>
                </p:oleObj>
              </mc:Choice>
              <mc:Fallback>
                <p:oleObj name="Equation" r:id="rId5" imgW="1892160" imgH="393480" progId="Equation.3">
                  <p:embed/>
                  <p:pic>
                    <p:nvPicPr>
                      <p:cNvPr id="0" name=""/>
                      <p:cNvPicPr/>
                      <p:nvPr/>
                    </p:nvPicPr>
                    <p:blipFill>
                      <a:blip r:embed="rId6"/>
                      <a:stretch>
                        <a:fillRect/>
                      </a:stretch>
                    </p:blipFill>
                    <p:spPr>
                      <a:xfrm>
                        <a:off x="2706688" y="1143000"/>
                        <a:ext cx="3881437" cy="808038"/>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164651118"/>
              </p:ext>
            </p:extLst>
          </p:nvPr>
        </p:nvGraphicFramePr>
        <p:xfrm>
          <a:off x="1443488" y="2505366"/>
          <a:ext cx="1849437" cy="808038"/>
        </p:xfrm>
        <a:graphic>
          <a:graphicData uri="http://schemas.openxmlformats.org/presentationml/2006/ole">
            <mc:AlternateContent xmlns:mc="http://schemas.openxmlformats.org/markup-compatibility/2006">
              <mc:Choice xmlns:v="urn:schemas-microsoft-com:vml" Requires="v">
                <p:oleObj spid="_x0000_s336177" name="Equation" r:id="rId7" imgW="901440" imgH="393480" progId="Equation.3">
                  <p:embed/>
                </p:oleObj>
              </mc:Choice>
              <mc:Fallback>
                <p:oleObj name="Equation" r:id="rId7" imgW="901440" imgH="393480" progId="Equation.3">
                  <p:embed/>
                  <p:pic>
                    <p:nvPicPr>
                      <p:cNvPr id="0" name=""/>
                      <p:cNvPicPr/>
                      <p:nvPr/>
                    </p:nvPicPr>
                    <p:blipFill>
                      <a:blip r:embed="rId8"/>
                      <a:stretch>
                        <a:fillRect/>
                      </a:stretch>
                    </p:blipFill>
                    <p:spPr>
                      <a:xfrm>
                        <a:off x="1443488" y="2505366"/>
                        <a:ext cx="1849437" cy="808038"/>
                      </a:xfrm>
                      <a:prstGeom prst="rect">
                        <a:avLst/>
                      </a:prstGeom>
                    </p:spPr>
                  </p:pic>
                </p:oleObj>
              </mc:Fallback>
            </mc:AlternateContent>
          </a:graphicData>
        </a:graphic>
      </p:graphicFrame>
      <p:sp>
        <p:nvSpPr>
          <p:cNvPr id="28" name="Content Placeholder 3"/>
          <p:cNvSpPr txBox="1">
            <a:spLocks/>
          </p:cNvSpPr>
          <p:nvPr/>
        </p:nvSpPr>
        <p:spPr bwMode="auto">
          <a:xfrm>
            <a:off x="3581400" y="2443893"/>
            <a:ext cx="4724400" cy="770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buNone/>
            </a:pPr>
            <a:r>
              <a:rPr lang="en-IN" sz="2400" kern="0" dirty="0"/>
              <a:t>i</a:t>
            </a:r>
            <a:r>
              <a:rPr lang="en-IN" sz="2400" kern="0" dirty="0" smtClean="0"/>
              <a:t>s called as compatibility equations of given QL-FO-ODE.</a:t>
            </a:r>
          </a:p>
        </p:txBody>
      </p:sp>
      <p:graphicFrame>
        <p:nvGraphicFramePr>
          <p:cNvPr id="29" name="Object 28"/>
          <p:cNvGraphicFramePr>
            <a:graphicFrameLocks noChangeAspect="1"/>
          </p:cNvGraphicFramePr>
          <p:nvPr>
            <p:extLst>
              <p:ext uri="{D42A27DB-BD31-4B8C-83A1-F6EECF244321}">
                <p14:modId xmlns:p14="http://schemas.microsoft.com/office/powerpoint/2010/main" val="1374124744"/>
              </p:ext>
            </p:extLst>
          </p:nvPr>
        </p:nvGraphicFramePr>
        <p:xfrm>
          <a:off x="5047075" y="4249034"/>
          <a:ext cx="1238250" cy="984250"/>
        </p:xfrm>
        <a:graphic>
          <a:graphicData uri="http://schemas.openxmlformats.org/presentationml/2006/ole">
            <mc:AlternateContent xmlns:mc="http://schemas.openxmlformats.org/markup-compatibility/2006">
              <mc:Choice xmlns:v="urn:schemas-microsoft-com:vml" Requires="v">
                <p:oleObj spid="_x0000_s336178" name="Equation" r:id="rId9" imgW="495000" imgH="393480" progId="Equation.3">
                  <p:embed/>
                </p:oleObj>
              </mc:Choice>
              <mc:Fallback>
                <p:oleObj name="Equation" r:id="rId9" imgW="495000" imgH="393480" progId="Equation.3">
                  <p:embed/>
                  <p:pic>
                    <p:nvPicPr>
                      <p:cNvPr id="0" name=""/>
                      <p:cNvPicPr/>
                      <p:nvPr/>
                    </p:nvPicPr>
                    <p:blipFill>
                      <a:blip r:embed="rId10"/>
                      <a:stretch>
                        <a:fillRect/>
                      </a:stretch>
                    </p:blipFill>
                    <p:spPr>
                      <a:xfrm>
                        <a:off x="5047075" y="4249034"/>
                        <a:ext cx="1238250" cy="984250"/>
                      </a:xfrm>
                      <a:prstGeom prst="rect">
                        <a:avLst/>
                      </a:prstGeom>
                    </p:spPr>
                  </p:pic>
                </p:oleObj>
              </mc:Fallback>
            </mc:AlternateContent>
          </a:graphicData>
        </a:graphic>
      </p:graphicFrame>
      <p:grpSp>
        <p:nvGrpSpPr>
          <p:cNvPr id="30" name="Group 16"/>
          <p:cNvGrpSpPr>
            <a:grpSpLocks/>
          </p:cNvGrpSpPr>
          <p:nvPr/>
        </p:nvGrpSpPr>
        <p:grpSpPr bwMode="auto">
          <a:xfrm>
            <a:off x="0" y="0"/>
            <a:ext cx="9144000" cy="6858000"/>
            <a:chOff x="0" y="0"/>
            <a:chExt cx="9144000" cy="6858000"/>
          </a:xfrm>
        </p:grpSpPr>
        <p:grpSp>
          <p:nvGrpSpPr>
            <p:cNvPr id="31" name="Group 8"/>
            <p:cNvGrpSpPr>
              <a:grpSpLocks/>
            </p:cNvGrpSpPr>
            <p:nvPr/>
          </p:nvGrpSpPr>
          <p:grpSpPr bwMode="auto">
            <a:xfrm>
              <a:off x="0" y="0"/>
              <a:ext cx="9144000" cy="6858000"/>
              <a:chOff x="0" y="0"/>
              <a:chExt cx="5760" cy="4320"/>
            </a:xfrm>
          </p:grpSpPr>
          <p:grpSp>
            <p:nvGrpSpPr>
              <p:cNvPr id="34" name="Group 33"/>
              <p:cNvGrpSpPr>
                <a:grpSpLocks/>
              </p:cNvGrpSpPr>
              <p:nvPr/>
            </p:nvGrpSpPr>
            <p:grpSpPr bwMode="auto">
              <a:xfrm>
                <a:off x="0" y="0"/>
                <a:ext cx="192" cy="4320"/>
                <a:chOff x="0" y="-48"/>
                <a:chExt cx="144" cy="4368"/>
              </a:xfrm>
            </p:grpSpPr>
            <p:sp>
              <p:nvSpPr>
                <p:cNvPr id="4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2"/>
              <p:cNvGrpSpPr>
                <a:grpSpLocks/>
              </p:cNvGrpSpPr>
              <p:nvPr/>
            </p:nvGrpSpPr>
            <p:grpSpPr bwMode="auto">
              <a:xfrm>
                <a:off x="5674" y="24"/>
                <a:ext cx="86" cy="4296"/>
                <a:chOff x="5616" y="-48"/>
                <a:chExt cx="144" cy="4368"/>
              </a:xfrm>
            </p:grpSpPr>
            <p:sp>
              <p:nvSpPr>
                <p:cNvPr id="4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35"/>
              <p:cNvGrpSpPr>
                <a:grpSpLocks/>
              </p:cNvGrpSpPr>
              <p:nvPr/>
            </p:nvGrpSpPr>
            <p:grpSpPr bwMode="auto">
              <a:xfrm>
                <a:off x="144" y="0"/>
                <a:ext cx="5616" cy="144"/>
                <a:chOff x="96" y="-48"/>
                <a:chExt cx="5520" cy="144"/>
              </a:xfrm>
            </p:grpSpPr>
            <p:sp>
              <p:nvSpPr>
                <p:cNvPr id="40" name="Rectangle 3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4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18"/>
              <p:cNvGrpSpPr>
                <a:grpSpLocks/>
              </p:cNvGrpSpPr>
              <p:nvPr/>
            </p:nvGrpSpPr>
            <p:grpSpPr bwMode="auto">
              <a:xfrm>
                <a:off x="144" y="4234"/>
                <a:ext cx="5616" cy="86"/>
                <a:chOff x="96" y="4176"/>
                <a:chExt cx="5520" cy="144"/>
              </a:xfrm>
            </p:grpSpPr>
            <p:sp>
              <p:nvSpPr>
                <p:cNvPr id="3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2"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Rectangle 1"/>
          <p:cNvSpPr/>
          <p:nvPr/>
        </p:nvSpPr>
        <p:spPr>
          <a:xfrm>
            <a:off x="281746" y="5211419"/>
            <a:ext cx="7781887" cy="461665"/>
          </a:xfrm>
          <a:prstGeom prst="rect">
            <a:avLst/>
          </a:prstGeom>
        </p:spPr>
        <p:txBody>
          <a:bodyPr wrap="square">
            <a:spAutoFit/>
          </a:bodyPr>
          <a:lstStyle/>
          <a:p>
            <a:r>
              <a:rPr lang="en-IN" dirty="0">
                <a:latin typeface="+mn-lt"/>
              </a:rPr>
              <a:t>All of these relations can be summarized in the form</a:t>
            </a:r>
          </a:p>
        </p:txBody>
      </p:sp>
      <p:graphicFrame>
        <p:nvGraphicFramePr>
          <p:cNvPr id="46" name="Object 45"/>
          <p:cNvGraphicFramePr>
            <a:graphicFrameLocks noChangeAspect="1"/>
          </p:cNvGraphicFramePr>
          <p:nvPr>
            <p:extLst>
              <p:ext uri="{D42A27DB-BD31-4B8C-83A1-F6EECF244321}">
                <p14:modId xmlns:p14="http://schemas.microsoft.com/office/powerpoint/2010/main" val="4017663571"/>
              </p:ext>
            </p:extLst>
          </p:nvPr>
        </p:nvGraphicFramePr>
        <p:xfrm>
          <a:off x="4201821" y="5616807"/>
          <a:ext cx="2921000" cy="984250"/>
        </p:xfrm>
        <a:graphic>
          <a:graphicData uri="http://schemas.openxmlformats.org/presentationml/2006/ole">
            <mc:AlternateContent xmlns:mc="http://schemas.openxmlformats.org/markup-compatibility/2006">
              <mc:Choice xmlns:v="urn:schemas-microsoft-com:vml" Requires="v">
                <p:oleObj spid="_x0000_s336179" name="Equation" r:id="rId12" imgW="1168200" imgH="393480" progId="Equation.3">
                  <p:embed/>
                </p:oleObj>
              </mc:Choice>
              <mc:Fallback>
                <p:oleObj name="Equation" r:id="rId12" imgW="1168200" imgH="393480" progId="Equation.3">
                  <p:embed/>
                  <p:pic>
                    <p:nvPicPr>
                      <p:cNvPr id="0" name=""/>
                      <p:cNvPicPr/>
                      <p:nvPr/>
                    </p:nvPicPr>
                    <p:blipFill>
                      <a:blip r:embed="rId13"/>
                      <a:stretch>
                        <a:fillRect/>
                      </a:stretch>
                    </p:blipFill>
                    <p:spPr>
                      <a:xfrm>
                        <a:off x="4201821" y="5616807"/>
                        <a:ext cx="2921000" cy="984250"/>
                      </a:xfrm>
                      <a:prstGeom prst="rect">
                        <a:avLst/>
                      </a:prstGeom>
                    </p:spPr>
                  </p:pic>
                </p:oleObj>
              </mc:Fallback>
            </mc:AlternateContent>
          </a:graphicData>
        </a:graphic>
      </p:graphicFrame>
    </p:spTree>
    <p:extLst>
      <p:ext uri="{BB962C8B-B14F-4D97-AF65-F5344CB8AC3E}">
        <p14:creationId xmlns:p14="http://schemas.microsoft.com/office/powerpoint/2010/main" val="4107005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ircle(i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circle(in)">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down)">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circle(in)">
                                      <p:cBhvr>
                                        <p:cTn id="5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p:bldP spid="25" grpId="0"/>
      <p:bldP spid="28"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p:cNvSpPr>
            <a:spLocks noGrp="1"/>
          </p:cNvSpPr>
          <p:nvPr>
            <p:ph type="ctrTitle"/>
          </p:nvPr>
        </p:nvSpPr>
        <p:spPr>
          <a:xfrm>
            <a:off x="-76200" y="2130425"/>
            <a:ext cx="9052062" cy="1470025"/>
          </a:xfrm>
        </p:spPr>
        <p:txBody>
          <a:bodyPr/>
          <a:lstStyle/>
          <a:p>
            <a:r>
              <a:rPr lang="en-IN" sz="2800" dirty="0"/>
              <a:t>How do we use </a:t>
            </a:r>
            <a:r>
              <a:rPr lang="en-IN" sz="2800" dirty="0" smtClean="0"/>
              <a:t>these Characteristic &amp; Compatibility Equations  </a:t>
            </a:r>
            <a:r>
              <a:rPr lang="en-IN" sz="2800" dirty="0"/>
              <a:t>to solve </a:t>
            </a:r>
            <a:r>
              <a:rPr lang="en-IN" sz="2800" dirty="0" smtClean="0"/>
              <a:t>quasi-linear </a:t>
            </a:r>
            <a:r>
              <a:rPr lang="en-IN" sz="2800" dirty="0"/>
              <a:t>partial </a:t>
            </a:r>
            <a:r>
              <a:rPr lang="en-IN" sz="2800" dirty="0" smtClean="0"/>
              <a:t>differential equations</a:t>
            </a:r>
            <a:r>
              <a:rPr lang="en-IN" sz="2800" dirty="0"/>
              <a:t>?</a:t>
            </a:r>
          </a:p>
        </p:txBody>
      </p:sp>
      <p:sp>
        <p:nvSpPr>
          <p:cNvPr id="20" name="Subtitle 19"/>
          <p:cNvSpPr>
            <a:spLocks noGrp="1"/>
          </p:cNvSpPr>
          <p:nvPr>
            <p:ph type="subTitle" idx="1"/>
          </p:nvPr>
        </p:nvSpPr>
        <p:spPr/>
        <p:txBody>
          <a:bodyPr/>
          <a:lstStyle/>
          <a:p>
            <a:endParaRPr lang="en-IN"/>
          </a:p>
        </p:txBody>
      </p:sp>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24"/>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63162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30264"/>
            <a:ext cx="7772400" cy="760336"/>
          </a:xfrm>
        </p:spPr>
        <p:txBody>
          <a:bodyPr/>
          <a:lstStyle/>
          <a:p>
            <a:r>
              <a:rPr lang="en-IN" sz="2800" dirty="0" smtClean="0"/>
              <a:t>Example</a:t>
            </a:r>
            <a:endParaRPr lang="en-IN" sz="2800" dirty="0"/>
          </a:p>
        </p:txBody>
      </p:sp>
      <p:sp>
        <p:nvSpPr>
          <p:cNvPr id="3" name="Content Placeholder 2"/>
          <p:cNvSpPr>
            <a:spLocks noGrp="1"/>
          </p:cNvSpPr>
          <p:nvPr>
            <p:ph idx="1"/>
          </p:nvPr>
        </p:nvSpPr>
        <p:spPr>
          <a:xfrm>
            <a:off x="881565" y="1323407"/>
            <a:ext cx="7772400" cy="533400"/>
          </a:xfrm>
        </p:spPr>
        <p:txBody>
          <a:bodyPr/>
          <a:lstStyle/>
          <a:p>
            <a:r>
              <a:rPr lang="en-IN" sz="2400" dirty="0"/>
              <a:t>Find the solution to</a:t>
            </a:r>
          </a:p>
        </p:txBody>
      </p:sp>
      <p:graphicFrame>
        <p:nvGraphicFramePr>
          <p:cNvPr id="4" name="Object 3"/>
          <p:cNvGraphicFramePr>
            <a:graphicFrameLocks noChangeAspect="1"/>
          </p:cNvGraphicFramePr>
          <p:nvPr>
            <p:extLst/>
          </p:nvPr>
        </p:nvGraphicFramePr>
        <p:xfrm>
          <a:off x="4299453" y="1117957"/>
          <a:ext cx="2506662" cy="949325"/>
        </p:xfrm>
        <a:graphic>
          <a:graphicData uri="http://schemas.openxmlformats.org/presentationml/2006/ole">
            <mc:AlternateContent xmlns:mc="http://schemas.openxmlformats.org/markup-compatibility/2006">
              <mc:Choice xmlns:v="urn:schemas-microsoft-com:vml" Requires="v">
                <p:oleObj spid="_x0000_s337466" name="Equation" r:id="rId3" imgW="1104840" imgH="419040" progId="Equation.3">
                  <p:embed/>
                </p:oleObj>
              </mc:Choice>
              <mc:Fallback>
                <p:oleObj name="Equation" r:id="rId3" imgW="1104840" imgH="419040" progId="Equation.3">
                  <p:embed/>
                  <p:pic>
                    <p:nvPicPr>
                      <p:cNvPr id="0" name=""/>
                      <p:cNvPicPr/>
                      <p:nvPr/>
                    </p:nvPicPr>
                    <p:blipFill>
                      <a:blip r:embed="rId4"/>
                      <a:stretch>
                        <a:fillRect/>
                      </a:stretch>
                    </p:blipFill>
                    <p:spPr>
                      <a:xfrm>
                        <a:off x="4299453" y="1117957"/>
                        <a:ext cx="2506662" cy="949325"/>
                      </a:xfrm>
                      <a:prstGeom prst="rect">
                        <a:avLst/>
                      </a:prstGeom>
                    </p:spPr>
                  </p:pic>
                </p:oleObj>
              </mc:Fallback>
            </mc:AlternateContent>
          </a:graphicData>
        </a:graphic>
      </p:graphicFrame>
      <p:sp>
        <p:nvSpPr>
          <p:cNvPr id="5" name="Content Placeholder 2"/>
          <p:cNvSpPr txBox="1">
            <a:spLocks/>
          </p:cNvSpPr>
          <p:nvPr/>
        </p:nvSpPr>
        <p:spPr bwMode="auto">
          <a:xfrm>
            <a:off x="778775" y="2134688"/>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buNone/>
            </a:pPr>
            <a:r>
              <a:rPr lang="en-IN" sz="2400" kern="0" dirty="0"/>
              <a:t>w</a:t>
            </a:r>
            <a:r>
              <a:rPr lang="en-IN" sz="2400" kern="0" dirty="0" smtClean="0"/>
              <a:t>ith initial space curve </a:t>
            </a:r>
            <a:endParaRPr lang="en-IN" sz="2400" kern="0" dirty="0"/>
          </a:p>
        </p:txBody>
      </p:sp>
      <p:graphicFrame>
        <p:nvGraphicFramePr>
          <p:cNvPr id="6" name="Object 5"/>
          <p:cNvGraphicFramePr>
            <a:graphicFrameLocks noChangeAspect="1"/>
          </p:cNvGraphicFramePr>
          <p:nvPr/>
        </p:nvGraphicFramePr>
        <p:xfrm>
          <a:off x="3893185" y="2104363"/>
          <a:ext cx="4652303" cy="620307"/>
        </p:xfrm>
        <a:graphic>
          <a:graphicData uri="http://schemas.openxmlformats.org/presentationml/2006/ole">
            <mc:AlternateContent xmlns:mc="http://schemas.openxmlformats.org/markup-compatibility/2006">
              <mc:Choice xmlns:v="urn:schemas-microsoft-com:vml" Requires="v">
                <p:oleObj spid="_x0000_s337467" name="Equation" r:id="rId5" imgW="1714320" imgH="228600" progId="Equation.3">
                  <p:embed/>
                </p:oleObj>
              </mc:Choice>
              <mc:Fallback>
                <p:oleObj name="Equation" r:id="rId5" imgW="1714320" imgH="228600" progId="Equation.3">
                  <p:embed/>
                  <p:pic>
                    <p:nvPicPr>
                      <p:cNvPr id="0" name=""/>
                      <p:cNvPicPr/>
                      <p:nvPr/>
                    </p:nvPicPr>
                    <p:blipFill>
                      <a:blip r:embed="rId6"/>
                      <a:stretch>
                        <a:fillRect/>
                      </a:stretch>
                    </p:blipFill>
                    <p:spPr>
                      <a:xfrm>
                        <a:off x="3893185" y="2104363"/>
                        <a:ext cx="4652303" cy="620307"/>
                      </a:xfrm>
                      <a:prstGeom prst="rect">
                        <a:avLst/>
                      </a:prstGeom>
                    </p:spPr>
                  </p:pic>
                </p:oleObj>
              </mc:Fallback>
            </mc:AlternateContent>
          </a:graphicData>
        </a:graphic>
      </p:graphicFrame>
      <p:sp>
        <p:nvSpPr>
          <p:cNvPr id="7" name="Content Placeholder 2"/>
          <p:cNvSpPr txBox="1">
            <a:spLocks/>
          </p:cNvSpPr>
          <p:nvPr/>
        </p:nvSpPr>
        <p:spPr bwMode="auto">
          <a:xfrm>
            <a:off x="523975" y="3020405"/>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marL="0" indent="0">
              <a:buNone/>
            </a:pPr>
            <a:r>
              <a:rPr lang="en-IN" sz="2400" kern="0" dirty="0" smtClean="0"/>
              <a:t>Characteristic equations are : </a:t>
            </a:r>
            <a:endParaRPr lang="en-IN" sz="2400" kern="0" dirty="0"/>
          </a:p>
        </p:txBody>
      </p:sp>
      <p:graphicFrame>
        <p:nvGraphicFramePr>
          <p:cNvPr id="8" name="Object 7"/>
          <p:cNvGraphicFramePr>
            <a:graphicFrameLocks noChangeAspect="1"/>
          </p:cNvGraphicFramePr>
          <p:nvPr>
            <p:extLst/>
          </p:nvPr>
        </p:nvGraphicFramePr>
        <p:xfrm>
          <a:off x="4824293" y="2826513"/>
          <a:ext cx="2605087" cy="808037"/>
        </p:xfrm>
        <a:graphic>
          <a:graphicData uri="http://schemas.openxmlformats.org/presentationml/2006/ole">
            <mc:AlternateContent xmlns:mc="http://schemas.openxmlformats.org/markup-compatibility/2006">
              <mc:Choice xmlns:v="urn:schemas-microsoft-com:vml" Requires="v">
                <p:oleObj spid="_x0000_s337468" name="Equation" r:id="rId7" imgW="1269720" imgH="393480" progId="Equation.3">
                  <p:embed/>
                </p:oleObj>
              </mc:Choice>
              <mc:Fallback>
                <p:oleObj name="Equation" r:id="rId7" imgW="1269720" imgH="393480" progId="Equation.3">
                  <p:embed/>
                  <p:pic>
                    <p:nvPicPr>
                      <p:cNvPr id="0" name=""/>
                      <p:cNvPicPr/>
                      <p:nvPr/>
                    </p:nvPicPr>
                    <p:blipFill>
                      <a:blip r:embed="rId8"/>
                      <a:stretch>
                        <a:fillRect/>
                      </a:stretch>
                    </p:blipFill>
                    <p:spPr>
                      <a:xfrm>
                        <a:off x="4824293" y="2826513"/>
                        <a:ext cx="2605087" cy="808037"/>
                      </a:xfrm>
                      <a:prstGeom prst="rect">
                        <a:avLst/>
                      </a:prstGeom>
                    </p:spPr>
                  </p:pic>
                </p:oleObj>
              </mc:Fallback>
            </mc:AlternateContent>
          </a:graphicData>
        </a:graphic>
      </p:graphicFrame>
      <p:sp>
        <p:nvSpPr>
          <p:cNvPr id="9" name="TextBox 8"/>
          <p:cNvSpPr txBox="1"/>
          <p:nvPr/>
        </p:nvSpPr>
        <p:spPr>
          <a:xfrm>
            <a:off x="1036185" y="4135435"/>
            <a:ext cx="441146" cy="461665"/>
          </a:xfrm>
          <a:prstGeom prst="rect">
            <a:avLst/>
          </a:prstGeom>
          <a:noFill/>
        </p:spPr>
        <p:txBody>
          <a:bodyPr wrap="none" rtlCol="0">
            <a:spAutoFit/>
          </a:bodyPr>
          <a:lstStyle/>
          <a:p>
            <a:r>
              <a:rPr lang="en-IN" dirty="0" smtClean="0"/>
              <a:t>or</a:t>
            </a:r>
            <a:endParaRPr lang="en-IN" dirty="0"/>
          </a:p>
        </p:txBody>
      </p:sp>
      <p:graphicFrame>
        <p:nvGraphicFramePr>
          <p:cNvPr id="10" name="Object 9"/>
          <p:cNvGraphicFramePr>
            <a:graphicFrameLocks noChangeAspect="1"/>
          </p:cNvGraphicFramePr>
          <p:nvPr>
            <p:extLst/>
          </p:nvPr>
        </p:nvGraphicFramePr>
        <p:xfrm>
          <a:off x="1627482" y="3860519"/>
          <a:ext cx="1682750" cy="984250"/>
        </p:xfrm>
        <a:graphic>
          <a:graphicData uri="http://schemas.openxmlformats.org/presentationml/2006/ole">
            <mc:AlternateContent xmlns:mc="http://schemas.openxmlformats.org/markup-compatibility/2006">
              <mc:Choice xmlns:v="urn:schemas-microsoft-com:vml" Requires="v">
                <p:oleObj spid="_x0000_s337469" name="Equation" r:id="rId9" imgW="672840" imgH="393480" progId="Equation.3">
                  <p:embed/>
                </p:oleObj>
              </mc:Choice>
              <mc:Fallback>
                <p:oleObj name="Equation" r:id="rId9" imgW="672840" imgH="393480" progId="Equation.3">
                  <p:embed/>
                  <p:pic>
                    <p:nvPicPr>
                      <p:cNvPr id="0" name=""/>
                      <p:cNvPicPr/>
                      <p:nvPr/>
                    </p:nvPicPr>
                    <p:blipFill>
                      <a:blip r:embed="rId10"/>
                      <a:stretch>
                        <a:fillRect/>
                      </a:stretch>
                    </p:blipFill>
                    <p:spPr>
                      <a:xfrm>
                        <a:off x="1627482" y="3860519"/>
                        <a:ext cx="1682750" cy="984250"/>
                      </a:xfrm>
                      <a:prstGeom prst="rect">
                        <a:avLst/>
                      </a:prstGeom>
                    </p:spPr>
                  </p:pic>
                </p:oleObj>
              </mc:Fallback>
            </mc:AlternateContent>
          </a:graphicData>
        </a:graphic>
      </p:graphicFrame>
      <p:graphicFrame>
        <p:nvGraphicFramePr>
          <p:cNvPr id="11" name="Object 10"/>
          <p:cNvGraphicFramePr>
            <a:graphicFrameLocks noChangeAspect="1"/>
          </p:cNvGraphicFramePr>
          <p:nvPr>
            <p:extLst/>
          </p:nvPr>
        </p:nvGraphicFramePr>
        <p:xfrm>
          <a:off x="3739634" y="3935413"/>
          <a:ext cx="1682750" cy="1047750"/>
        </p:xfrm>
        <a:graphic>
          <a:graphicData uri="http://schemas.openxmlformats.org/presentationml/2006/ole">
            <mc:AlternateContent xmlns:mc="http://schemas.openxmlformats.org/markup-compatibility/2006">
              <mc:Choice xmlns:v="urn:schemas-microsoft-com:vml" Requires="v">
                <p:oleObj spid="_x0000_s337470" name="Equation" r:id="rId11" imgW="672840" imgH="419040" progId="Equation.3">
                  <p:embed/>
                </p:oleObj>
              </mc:Choice>
              <mc:Fallback>
                <p:oleObj name="Equation" r:id="rId11" imgW="672840" imgH="419040" progId="Equation.3">
                  <p:embed/>
                  <p:pic>
                    <p:nvPicPr>
                      <p:cNvPr id="0" name=""/>
                      <p:cNvPicPr/>
                      <p:nvPr/>
                    </p:nvPicPr>
                    <p:blipFill>
                      <a:blip r:embed="rId12"/>
                      <a:stretch>
                        <a:fillRect/>
                      </a:stretch>
                    </p:blipFill>
                    <p:spPr>
                      <a:xfrm>
                        <a:off x="3739634" y="3935413"/>
                        <a:ext cx="1682750" cy="1047750"/>
                      </a:xfrm>
                      <a:prstGeom prst="rect">
                        <a:avLst/>
                      </a:prstGeom>
                    </p:spPr>
                  </p:pic>
                </p:oleObj>
              </mc:Fallback>
            </mc:AlternateContent>
          </a:graphicData>
        </a:graphic>
      </p:graphicFrame>
      <p:graphicFrame>
        <p:nvGraphicFramePr>
          <p:cNvPr id="12" name="Object 11"/>
          <p:cNvGraphicFramePr>
            <a:graphicFrameLocks noChangeAspect="1"/>
          </p:cNvGraphicFramePr>
          <p:nvPr>
            <p:extLst/>
          </p:nvPr>
        </p:nvGraphicFramePr>
        <p:xfrm>
          <a:off x="5851786" y="3906285"/>
          <a:ext cx="1936750" cy="1047750"/>
        </p:xfrm>
        <a:graphic>
          <a:graphicData uri="http://schemas.openxmlformats.org/presentationml/2006/ole">
            <mc:AlternateContent xmlns:mc="http://schemas.openxmlformats.org/markup-compatibility/2006">
              <mc:Choice xmlns:v="urn:schemas-microsoft-com:vml" Requires="v">
                <p:oleObj spid="_x0000_s337471" name="Equation" r:id="rId13" imgW="774360" imgH="419040" progId="Equation.3">
                  <p:embed/>
                </p:oleObj>
              </mc:Choice>
              <mc:Fallback>
                <p:oleObj name="Equation" r:id="rId13" imgW="774360" imgH="419040" progId="Equation.3">
                  <p:embed/>
                  <p:pic>
                    <p:nvPicPr>
                      <p:cNvPr id="0" name=""/>
                      <p:cNvPicPr/>
                      <p:nvPr/>
                    </p:nvPicPr>
                    <p:blipFill>
                      <a:blip r:embed="rId14"/>
                      <a:stretch>
                        <a:fillRect/>
                      </a:stretch>
                    </p:blipFill>
                    <p:spPr>
                      <a:xfrm>
                        <a:off x="5851786" y="3906285"/>
                        <a:ext cx="1936750" cy="1047750"/>
                      </a:xfrm>
                      <a:prstGeom prst="rect">
                        <a:avLst/>
                      </a:prstGeom>
                    </p:spPr>
                  </p:pic>
                </p:oleObj>
              </mc:Fallback>
            </mc:AlternateContent>
          </a:graphicData>
        </a:graphic>
      </p:graphicFrame>
      <p:graphicFrame>
        <p:nvGraphicFramePr>
          <p:cNvPr id="13" name="Object 12"/>
          <p:cNvGraphicFramePr>
            <a:graphicFrameLocks noChangeAspect="1"/>
          </p:cNvGraphicFramePr>
          <p:nvPr>
            <p:extLst/>
          </p:nvPr>
        </p:nvGraphicFramePr>
        <p:xfrm>
          <a:off x="790767" y="5324177"/>
          <a:ext cx="2349500" cy="984250"/>
        </p:xfrm>
        <a:graphic>
          <a:graphicData uri="http://schemas.openxmlformats.org/presentationml/2006/ole">
            <mc:AlternateContent xmlns:mc="http://schemas.openxmlformats.org/markup-compatibility/2006">
              <mc:Choice xmlns:v="urn:schemas-microsoft-com:vml" Requires="v">
                <p:oleObj spid="_x0000_s337472" name="Equation" r:id="rId15" imgW="939600" imgH="393480" progId="Equation.3">
                  <p:embed/>
                </p:oleObj>
              </mc:Choice>
              <mc:Fallback>
                <p:oleObj name="Equation" r:id="rId15" imgW="939600" imgH="393480" progId="Equation.3">
                  <p:embed/>
                  <p:pic>
                    <p:nvPicPr>
                      <p:cNvPr id="0" name=""/>
                      <p:cNvPicPr/>
                      <p:nvPr/>
                    </p:nvPicPr>
                    <p:blipFill>
                      <a:blip r:embed="rId16"/>
                      <a:stretch>
                        <a:fillRect/>
                      </a:stretch>
                    </p:blipFill>
                    <p:spPr>
                      <a:xfrm>
                        <a:off x="790767" y="5324177"/>
                        <a:ext cx="2349500" cy="984250"/>
                      </a:xfrm>
                      <a:prstGeom prst="rect">
                        <a:avLst/>
                      </a:prstGeom>
                    </p:spPr>
                  </p:pic>
                </p:oleObj>
              </mc:Fallback>
            </mc:AlternateContent>
          </a:graphicData>
        </a:graphic>
      </p:graphicFrame>
      <p:graphicFrame>
        <p:nvGraphicFramePr>
          <p:cNvPr id="29" name="Object 28"/>
          <p:cNvGraphicFramePr>
            <a:graphicFrameLocks noChangeAspect="1"/>
          </p:cNvGraphicFramePr>
          <p:nvPr>
            <p:extLst/>
          </p:nvPr>
        </p:nvGraphicFramePr>
        <p:xfrm>
          <a:off x="3444875" y="5465763"/>
          <a:ext cx="2032000" cy="635000"/>
        </p:xfrm>
        <a:graphic>
          <a:graphicData uri="http://schemas.openxmlformats.org/presentationml/2006/ole">
            <mc:AlternateContent xmlns:mc="http://schemas.openxmlformats.org/markup-compatibility/2006">
              <mc:Choice xmlns:v="urn:schemas-microsoft-com:vml" Requires="v">
                <p:oleObj spid="_x0000_s337473" name="Equation" r:id="rId17" imgW="812520" imgH="253800" progId="Equation.3">
                  <p:embed/>
                </p:oleObj>
              </mc:Choice>
              <mc:Fallback>
                <p:oleObj name="Equation" r:id="rId17" imgW="812520" imgH="253800" progId="Equation.3">
                  <p:embed/>
                  <p:pic>
                    <p:nvPicPr>
                      <p:cNvPr id="0" name=""/>
                      <p:cNvPicPr/>
                      <p:nvPr/>
                    </p:nvPicPr>
                    <p:blipFill>
                      <a:blip r:embed="rId18"/>
                      <a:stretch>
                        <a:fillRect/>
                      </a:stretch>
                    </p:blipFill>
                    <p:spPr>
                      <a:xfrm>
                        <a:off x="3444875" y="5465763"/>
                        <a:ext cx="2032000" cy="635000"/>
                      </a:xfrm>
                      <a:prstGeom prst="rect">
                        <a:avLst/>
                      </a:prstGeom>
                    </p:spPr>
                  </p:pic>
                </p:oleObj>
              </mc:Fallback>
            </mc:AlternateContent>
          </a:graphicData>
        </a:graphic>
      </p:graphicFrame>
      <p:sp>
        <p:nvSpPr>
          <p:cNvPr id="30" name="Rectangle 29"/>
          <p:cNvSpPr/>
          <p:nvPr/>
        </p:nvSpPr>
        <p:spPr>
          <a:xfrm>
            <a:off x="5579012" y="5477430"/>
            <a:ext cx="3448384" cy="830997"/>
          </a:xfrm>
          <a:prstGeom prst="rect">
            <a:avLst/>
          </a:prstGeom>
        </p:spPr>
        <p:txBody>
          <a:bodyPr wrap="square">
            <a:spAutoFit/>
          </a:bodyPr>
          <a:lstStyle/>
          <a:p>
            <a:r>
              <a:rPr lang="en-IN" dirty="0" smtClean="0">
                <a:latin typeface="+mn-lt"/>
              </a:rPr>
              <a:t>What is the shape of these </a:t>
            </a:r>
            <a:r>
              <a:rPr lang="en-IN" dirty="0">
                <a:latin typeface="+mn-lt"/>
              </a:rPr>
              <a:t>characteristic </a:t>
            </a:r>
            <a:r>
              <a:rPr lang="en-IN" dirty="0" smtClean="0">
                <a:latin typeface="+mn-lt"/>
              </a:rPr>
              <a:t>curves ?</a:t>
            </a:r>
            <a:endParaRPr lang="en-IN" dirty="0">
              <a:latin typeface="+mn-lt"/>
            </a:endParaRPr>
          </a:p>
        </p:txBody>
      </p:sp>
      <p:grpSp>
        <p:nvGrpSpPr>
          <p:cNvPr id="31" name="Group 16"/>
          <p:cNvGrpSpPr>
            <a:grpSpLocks/>
          </p:cNvGrpSpPr>
          <p:nvPr/>
        </p:nvGrpSpPr>
        <p:grpSpPr bwMode="auto">
          <a:xfrm>
            <a:off x="0" y="0"/>
            <a:ext cx="9144000" cy="6858000"/>
            <a:chOff x="0" y="0"/>
            <a:chExt cx="9144000" cy="6858000"/>
          </a:xfrm>
        </p:grpSpPr>
        <p:grpSp>
          <p:nvGrpSpPr>
            <p:cNvPr id="32" name="Group 8"/>
            <p:cNvGrpSpPr>
              <a:grpSpLocks/>
            </p:cNvGrpSpPr>
            <p:nvPr/>
          </p:nvGrpSpPr>
          <p:grpSpPr bwMode="auto">
            <a:xfrm>
              <a:off x="0" y="0"/>
              <a:ext cx="9144000" cy="6858000"/>
              <a:chOff x="0" y="0"/>
              <a:chExt cx="5760" cy="4320"/>
            </a:xfrm>
          </p:grpSpPr>
          <p:grpSp>
            <p:nvGrpSpPr>
              <p:cNvPr id="35" name="Group 34"/>
              <p:cNvGrpSpPr>
                <a:grpSpLocks/>
              </p:cNvGrpSpPr>
              <p:nvPr/>
            </p:nvGrpSpPr>
            <p:grpSpPr bwMode="auto">
              <a:xfrm>
                <a:off x="0" y="0"/>
                <a:ext cx="192" cy="4320"/>
                <a:chOff x="0" y="-48"/>
                <a:chExt cx="144" cy="4368"/>
              </a:xfrm>
            </p:grpSpPr>
            <p:sp>
              <p:nvSpPr>
                <p:cNvPr id="4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2"/>
              <p:cNvGrpSpPr>
                <a:grpSpLocks/>
              </p:cNvGrpSpPr>
              <p:nvPr/>
            </p:nvGrpSpPr>
            <p:grpSpPr bwMode="auto">
              <a:xfrm>
                <a:off x="5674" y="24"/>
                <a:ext cx="86" cy="4296"/>
                <a:chOff x="5616" y="-48"/>
                <a:chExt cx="144" cy="4368"/>
              </a:xfrm>
            </p:grpSpPr>
            <p:sp>
              <p:nvSpPr>
                <p:cNvPr id="4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7" name="Group 36"/>
              <p:cNvGrpSpPr>
                <a:grpSpLocks/>
              </p:cNvGrpSpPr>
              <p:nvPr/>
            </p:nvGrpSpPr>
            <p:grpSpPr bwMode="auto">
              <a:xfrm>
                <a:off x="144" y="0"/>
                <a:ext cx="5616" cy="144"/>
                <a:chOff x="96" y="-48"/>
                <a:chExt cx="5520" cy="144"/>
              </a:xfrm>
            </p:grpSpPr>
            <p:sp>
              <p:nvSpPr>
                <p:cNvPr id="41" name="Rectangle 4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4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8" name="Group 18"/>
              <p:cNvGrpSpPr>
                <a:grpSpLocks/>
              </p:cNvGrpSpPr>
              <p:nvPr/>
            </p:nvGrpSpPr>
            <p:grpSpPr bwMode="auto">
              <a:xfrm>
                <a:off x="144" y="4234"/>
                <a:ext cx="5616" cy="86"/>
                <a:chOff x="96" y="4176"/>
                <a:chExt cx="5520" cy="144"/>
              </a:xfrm>
            </p:grpSpPr>
            <p:sp>
              <p:nvSpPr>
                <p:cNvPr id="3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3" name="Rectangle 1945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7498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ircle(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circle(in)">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ircle(i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circle(in)">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dissolve">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297" y="9559"/>
            <a:ext cx="7772400" cy="910170"/>
          </a:xfrm>
        </p:spPr>
        <p:txBody>
          <a:bodyPr/>
          <a:lstStyle/>
          <a:p>
            <a:r>
              <a:rPr lang="en-IN" sz="2800" dirty="0" smtClean="0"/>
              <a:t>Solution</a:t>
            </a:r>
            <a:endParaRPr lang="en-IN" sz="2800" dirty="0"/>
          </a:p>
        </p:txBody>
      </p:sp>
      <p:sp>
        <p:nvSpPr>
          <p:cNvPr id="29" name="Rectangle 28"/>
          <p:cNvSpPr/>
          <p:nvPr/>
        </p:nvSpPr>
        <p:spPr>
          <a:xfrm>
            <a:off x="535772" y="1144405"/>
            <a:ext cx="6718151" cy="461665"/>
          </a:xfrm>
          <a:prstGeom prst="rect">
            <a:avLst/>
          </a:prstGeom>
        </p:spPr>
        <p:txBody>
          <a:bodyPr wrap="square">
            <a:spAutoFit/>
          </a:bodyPr>
          <a:lstStyle/>
          <a:p>
            <a:r>
              <a:rPr lang="en-IN" dirty="0">
                <a:latin typeface="+mn-lt"/>
              </a:rPr>
              <a:t>Compatibility conditions along these curves are</a:t>
            </a:r>
          </a:p>
        </p:txBody>
      </p:sp>
      <p:graphicFrame>
        <p:nvGraphicFramePr>
          <p:cNvPr id="32" name="Object 31"/>
          <p:cNvGraphicFramePr>
            <a:graphicFrameLocks noChangeAspect="1"/>
          </p:cNvGraphicFramePr>
          <p:nvPr>
            <p:extLst/>
          </p:nvPr>
        </p:nvGraphicFramePr>
        <p:xfrm>
          <a:off x="1412205" y="1975041"/>
          <a:ext cx="1238250" cy="984250"/>
        </p:xfrm>
        <a:graphic>
          <a:graphicData uri="http://schemas.openxmlformats.org/presentationml/2006/ole">
            <mc:AlternateContent xmlns:mc="http://schemas.openxmlformats.org/markup-compatibility/2006">
              <mc:Choice xmlns:v="urn:schemas-microsoft-com:vml" Requires="v">
                <p:oleObj spid="_x0000_s338336" name="Equation" r:id="rId3" imgW="495000" imgH="393480" progId="Equation.3">
                  <p:embed/>
                </p:oleObj>
              </mc:Choice>
              <mc:Fallback>
                <p:oleObj name="Equation" r:id="rId3" imgW="495000" imgH="393480" progId="Equation.3">
                  <p:embed/>
                  <p:pic>
                    <p:nvPicPr>
                      <p:cNvPr id="0" name=""/>
                      <p:cNvPicPr/>
                      <p:nvPr/>
                    </p:nvPicPr>
                    <p:blipFill>
                      <a:blip r:embed="rId4"/>
                      <a:stretch>
                        <a:fillRect/>
                      </a:stretch>
                    </p:blipFill>
                    <p:spPr>
                      <a:xfrm>
                        <a:off x="1412205" y="1975041"/>
                        <a:ext cx="1238250" cy="984250"/>
                      </a:xfrm>
                      <a:prstGeom prst="rect">
                        <a:avLst/>
                      </a:prstGeom>
                    </p:spPr>
                  </p:pic>
                </p:oleObj>
              </mc:Fallback>
            </mc:AlternateContent>
          </a:graphicData>
        </a:graphic>
      </p:graphicFrame>
      <p:graphicFrame>
        <p:nvGraphicFramePr>
          <p:cNvPr id="33" name="Object 32"/>
          <p:cNvGraphicFramePr>
            <a:graphicFrameLocks noChangeAspect="1"/>
          </p:cNvGraphicFramePr>
          <p:nvPr>
            <p:extLst/>
          </p:nvPr>
        </p:nvGraphicFramePr>
        <p:xfrm>
          <a:off x="3302541" y="1933143"/>
          <a:ext cx="1397000" cy="1047750"/>
        </p:xfrm>
        <a:graphic>
          <a:graphicData uri="http://schemas.openxmlformats.org/presentationml/2006/ole">
            <mc:AlternateContent xmlns:mc="http://schemas.openxmlformats.org/markup-compatibility/2006">
              <mc:Choice xmlns:v="urn:schemas-microsoft-com:vml" Requires="v">
                <p:oleObj spid="_x0000_s338337" name="Equation" r:id="rId5" imgW="558720" imgH="419040" progId="Equation.3">
                  <p:embed/>
                </p:oleObj>
              </mc:Choice>
              <mc:Fallback>
                <p:oleObj name="Equation" r:id="rId5" imgW="558720" imgH="419040" progId="Equation.3">
                  <p:embed/>
                  <p:pic>
                    <p:nvPicPr>
                      <p:cNvPr id="0" name=""/>
                      <p:cNvPicPr/>
                      <p:nvPr/>
                    </p:nvPicPr>
                    <p:blipFill>
                      <a:blip r:embed="rId6"/>
                      <a:stretch>
                        <a:fillRect/>
                      </a:stretch>
                    </p:blipFill>
                    <p:spPr>
                      <a:xfrm>
                        <a:off x="3302541" y="1933143"/>
                        <a:ext cx="1397000" cy="1047750"/>
                      </a:xfrm>
                      <a:prstGeom prst="rect">
                        <a:avLst/>
                      </a:prstGeom>
                    </p:spPr>
                  </p:pic>
                </p:oleObj>
              </mc:Fallback>
            </mc:AlternateContent>
          </a:graphicData>
        </a:graphic>
      </p:graphicFrame>
      <p:graphicFrame>
        <p:nvGraphicFramePr>
          <p:cNvPr id="34" name="Object 33"/>
          <p:cNvGraphicFramePr>
            <a:graphicFrameLocks noChangeAspect="1"/>
          </p:cNvGraphicFramePr>
          <p:nvPr>
            <p:extLst/>
          </p:nvPr>
        </p:nvGraphicFramePr>
        <p:xfrm>
          <a:off x="5196673" y="2005446"/>
          <a:ext cx="1905000" cy="984250"/>
        </p:xfrm>
        <a:graphic>
          <a:graphicData uri="http://schemas.openxmlformats.org/presentationml/2006/ole">
            <mc:AlternateContent xmlns:mc="http://schemas.openxmlformats.org/markup-compatibility/2006">
              <mc:Choice xmlns:v="urn:schemas-microsoft-com:vml" Requires="v">
                <p:oleObj spid="_x0000_s338338" name="Equation" r:id="rId7" imgW="761760" imgH="393480" progId="Equation.3">
                  <p:embed/>
                </p:oleObj>
              </mc:Choice>
              <mc:Fallback>
                <p:oleObj name="Equation" r:id="rId7" imgW="761760" imgH="393480" progId="Equation.3">
                  <p:embed/>
                  <p:pic>
                    <p:nvPicPr>
                      <p:cNvPr id="0" name=""/>
                      <p:cNvPicPr/>
                      <p:nvPr/>
                    </p:nvPicPr>
                    <p:blipFill>
                      <a:blip r:embed="rId8"/>
                      <a:stretch>
                        <a:fillRect/>
                      </a:stretch>
                    </p:blipFill>
                    <p:spPr>
                      <a:xfrm>
                        <a:off x="5196673" y="2005446"/>
                        <a:ext cx="1905000" cy="984250"/>
                      </a:xfrm>
                      <a:prstGeom prst="rect">
                        <a:avLst/>
                      </a:prstGeom>
                    </p:spPr>
                  </p:pic>
                </p:oleObj>
              </mc:Fallback>
            </mc:AlternateContent>
          </a:graphicData>
        </a:graphic>
      </p:graphicFrame>
      <p:graphicFrame>
        <p:nvGraphicFramePr>
          <p:cNvPr id="36" name="Object 35"/>
          <p:cNvGraphicFramePr>
            <a:graphicFrameLocks noChangeAspect="1"/>
          </p:cNvGraphicFramePr>
          <p:nvPr>
            <p:extLst/>
          </p:nvPr>
        </p:nvGraphicFramePr>
        <p:xfrm>
          <a:off x="1236584" y="3218491"/>
          <a:ext cx="2286000" cy="984250"/>
        </p:xfrm>
        <a:graphic>
          <a:graphicData uri="http://schemas.openxmlformats.org/presentationml/2006/ole">
            <mc:AlternateContent xmlns:mc="http://schemas.openxmlformats.org/markup-compatibility/2006">
              <mc:Choice xmlns:v="urn:schemas-microsoft-com:vml" Requires="v">
                <p:oleObj spid="_x0000_s338339" name="Equation" r:id="rId9" imgW="914400" imgH="393480" progId="Equation.3">
                  <p:embed/>
                </p:oleObj>
              </mc:Choice>
              <mc:Fallback>
                <p:oleObj name="Equation" r:id="rId9" imgW="914400" imgH="393480" progId="Equation.3">
                  <p:embed/>
                  <p:pic>
                    <p:nvPicPr>
                      <p:cNvPr id="0" name=""/>
                      <p:cNvPicPr/>
                      <p:nvPr/>
                    </p:nvPicPr>
                    <p:blipFill>
                      <a:blip r:embed="rId10"/>
                      <a:stretch>
                        <a:fillRect/>
                      </a:stretch>
                    </p:blipFill>
                    <p:spPr>
                      <a:xfrm>
                        <a:off x="1236584" y="3218491"/>
                        <a:ext cx="2286000" cy="984250"/>
                      </a:xfrm>
                      <a:prstGeom prst="rect">
                        <a:avLst/>
                      </a:prstGeom>
                    </p:spPr>
                  </p:pic>
                </p:oleObj>
              </mc:Fallback>
            </mc:AlternateContent>
          </a:graphicData>
        </a:graphic>
      </p:graphicFrame>
      <p:sp>
        <p:nvSpPr>
          <p:cNvPr id="37" name="TextBox 36"/>
          <p:cNvSpPr txBox="1"/>
          <p:nvPr/>
        </p:nvSpPr>
        <p:spPr>
          <a:xfrm>
            <a:off x="3905224" y="3503602"/>
            <a:ext cx="731290" cy="461665"/>
          </a:xfrm>
          <a:prstGeom prst="rect">
            <a:avLst/>
          </a:prstGeom>
          <a:noFill/>
        </p:spPr>
        <p:txBody>
          <a:bodyPr wrap="none" rtlCol="0">
            <a:spAutoFit/>
          </a:bodyPr>
          <a:lstStyle/>
          <a:p>
            <a:r>
              <a:rPr lang="en-IN" dirty="0" smtClean="0"/>
              <a:t>with</a:t>
            </a:r>
            <a:endParaRPr lang="en-IN" dirty="0"/>
          </a:p>
        </p:txBody>
      </p:sp>
      <p:graphicFrame>
        <p:nvGraphicFramePr>
          <p:cNvPr id="38" name="Object 37"/>
          <p:cNvGraphicFramePr>
            <a:graphicFrameLocks noChangeAspect="1"/>
          </p:cNvGraphicFramePr>
          <p:nvPr>
            <p:extLst/>
          </p:nvPr>
        </p:nvGraphicFramePr>
        <p:xfrm>
          <a:off x="1355650" y="4617686"/>
          <a:ext cx="4652303" cy="620307"/>
        </p:xfrm>
        <a:graphic>
          <a:graphicData uri="http://schemas.openxmlformats.org/presentationml/2006/ole">
            <mc:AlternateContent xmlns:mc="http://schemas.openxmlformats.org/markup-compatibility/2006">
              <mc:Choice xmlns:v="urn:schemas-microsoft-com:vml" Requires="v">
                <p:oleObj spid="_x0000_s338340" name="Equation" r:id="rId11" imgW="1714320" imgH="228600" progId="Equation.3">
                  <p:embed/>
                </p:oleObj>
              </mc:Choice>
              <mc:Fallback>
                <p:oleObj name="Equation" r:id="rId11" imgW="1714320" imgH="228600" progId="Equation.3">
                  <p:embed/>
                  <p:pic>
                    <p:nvPicPr>
                      <p:cNvPr id="0" name=""/>
                      <p:cNvPicPr/>
                      <p:nvPr/>
                    </p:nvPicPr>
                    <p:blipFill>
                      <a:blip r:embed="rId12"/>
                      <a:stretch>
                        <a:fillRect/>
                      </a:stretch>
                    </p:blipFill>
                    <p:spPr>
                      <a:xfrm>
                        <a:off x="1355650" y="4617686"/>
                        <a:ext cx="4652303" cy="620307"/>
                      </a:xfrm>
                      <a:prstGeom prst="rect">
                        <a:avLst/>
                      </a:prstGeom>
                    </p:spPr>
                  </p:pic>
                </p:oleObj>
              </mc:Fallback>
            </mc:AlternateContent>
          </a:graphicData>
        </a:graphic>
      </p:graphicFrame>
      <p:graphicFrame>
        <p:nvGraphicFramePr>
          <p:cNvPr id="30" name="Object 29"/>
          <p:cNvGraphicFramePr>
            <a:graphicFrameLocks noChangeAspect="1"/>
          </p:cNvGraphicFramePr>
          <p:nvPr>
            <p:extLst/>
          </p:nvPr>
        </p:nvGraphicFramePr>
        <p:xfrm>
          <a:off x="5019154" y="3416934"/>
          <a:ext cx="2032000" cy="635000"/>
        </p:xfrm>
        <a:graphic>
          <a:graphicData uri="http://schemas.openxmlformats.org/presentationml/2006/ole">
            <mc:AlternateContent xmlns:mc="http://schemas.openxmlformats.org/markup-compatibility/2006">
              <mc:Choice xmlns:v="urn:schemas-microsoft-com:vml" Requires="v">
                <p:oleObj spid="_x0000_s338341" name="Equation" r:id="rId13" imgW="812520" imgH="253800" progId="Equation.3">
                  <p:embed/>
                </p:oleObj>
              </mc:Choice>
              <mc:Fallback>
                <p:oleObj name="Equation" r:id="rId13" imgW="812520" imgH="253800" progId="Equation.3">
                  <p:embed/>
                  <p:pic>
                    <p:nvPicPr>
                      <p:cNvPr id="0" name=""/>
                      <p:cNvPicPr/>
                      <p:nvPr/>
                    </p:nvPicPr>
                    <p:blipFill>
                      <a:blip r:embed="rId14"/>
                      <a:stretch>
                        <a:fillRect/>
                      </a:stretch>
                    </p:blipFill>
                    <p:spPr>
                      <a:xfrm>
                        <a:off x="5019154" y="3416934"/>
                        <a:ext cx="2032000" cy="635000"/>
                      </a:xfrm>
                      <a:prstGeom prst="rect">
                        <a:avLst/>
                      </a:prstGeom>
                    </p:spPr>
                  </p:pic>
                </p:oleObj>
              </mc:Fallback>
            </mc:AlternateContent>
          </a:graphicData>
        </a:graphic>
      </p:graphicFrame>
      <p:grpSp>
        <p:nvGrpSpPr>
          <p:cNvPr id="31" name="Group 16"/>
          <p:cNvGrpSpPr>
            <a:grpSpLocks/>
          </p:cNvGrpSpPr>
          <p:nvPr/>
        </p:nvGrpSpPr>
        <p:grpSpPr bwMode="auto">
          <a:xfrm>
            <a:off x="0" y="0"/>
            <a:ext cx="9144000" cy="6858000"/>
            <a:chOff x="0" y="0"/>
            <a:chExt cx="9144000" cy="6858000"/>
          </a:xfrm>
        </p:grpSpPr>
        <p:grpSp>
          <p:nvGrpSpPr>
            <p:cNvPr id="35" name="Group 8"/>
            <p:cNvGrpSpPr>
              <a:grpSpLocks/>
            </p:cNvGrpSpPr>
            <p:nvPr/>
          </p:nvGrpSpPr>
          <p:grpSpPr bwMode="auto">
            <a:xfrm>
              <a:off x="0" y="0"/>
              <a:ext cx="9144000" cy="6858000"/>
              <a:chOff x="0" y="0"/>
              <a:chExt cx="5760" cy="4320"/>
            </a:xfrm>
          </p:grpSpPr>
          <p:grpSp>
            <p:nvGrpSpPr>
              <p:cNvPr id="41" name="Group 40"/>
              <p:cNvGrpSpPr>
                <a:grpSpLocks/>
              </p:cNvGrpSpPr>
              <p:nvPr/>
            </p:nvGrpSpPr>
            <p:grpSpPr bwMode="auto">
              <a:xfrm>
                <a:off x="0" y="0"/>
                <a:ext cx="192" cy="4320"/>
                <a:chOff x="0" y="-48"/>
                <a:chExt cx="144" cy="4368"/>
              </a:xfrm>
            </p:grpSpPr>
            <p:sp>
              <p:nvSpPr>
                <p:cNvPr id="5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12"/>
              <p:cNvGrpSpPr>
                <a:grpSpLocks/>
              </p:cNvGrpSpPr>
              <p:nvPr/>
            </p:nvGrpSpPr>
            <p:grpSpPr bwMode="auto">
              <a:xfrm>
                <a:off x="5674" y="24"/>
                <a:ext cx="86" cy="4296"/>
                <a:chOff x="5616" y="-48"/>
                <a:chExt cx="144" cy="4368"/>
              </a:xfrm>
            </p:grpSpPr>
            <p:sp>
              <p:nvSpPr>
                <p:cNvPr id="4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42"/>
              <p:cNvGrpSpPr>
                <a:grpSpLocks/>
              </p:cNvGrpSpPr>
              <p:nvPr/>
            </p:nvGrpSpPr>
            <p:grpSpPr bwMode="auto">
              <a:xfrm>
                <a:off x="144" y="0"/>
                <a:ext cx="5616" cy="144"/>
                <a:chOff x="96" y="-48"/>
                <a:chExt cx="5520" cy="144"/>
              </a:xfrm>
            </p:grpSpPr>
            <p:sp>
              <p:nvSpPr>
                <p:cNvPr id="47" name="Rectangle 4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4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18"/>
              <p:cNvGrpSpPr>
                <a:grpSpLocks/>
              </p:cNvGrpSpPr>
              <p:nvPr/>
            </p:nvGrpSpPr>
            <p:grpSpPr bwMode="auto">
              <a:xfrm>
                <a:off x="144" y="4234"/>
                <a:ext cx="5616" cy="86"/>
                <a:chOff x="96" y="4176"/>
                <a:chExt cx="5520" cy="144"/>
              </a:xfrm>
            </p:grpSpPr>
            <p:sp>
              <p:nvSpPr>
                <p:cNvPr id="4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9"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Rectangle 3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87954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circle(in)">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circle(in)">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circle(i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circle(in)">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circle(in)">
                                      <p:cBhvr>
                                        <p:cTn id="32" dur="500"/>
                                        <p:tgtEl>
                                          <p:spTgt spid="37"/>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circle(in)">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circle(in)">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216203"/>
            <a:ext cx="7772400" cy="774397"/>
          </a:xfrm>
        </p:spPr>
        <p:txBody>
          <a:bodyPr/>
          <a:lstStyle/>
          <a:p>
            <a:r>
              <a:rPr lang="en-IN" sz="2800" dirty="0" smtClean="0"/>
              <a:t>In Search of A General Solution</a:t>
            </a:r>
            <a:endParaRPr lang="en-IN" sz="2800" dirty="0"/>
          </a:p>
        </p:txBody>
      </p:sp>
      <p:sp>
        <p:nvSpPr>
          <p:cNvPr id="4" name="Content Placeholder 3"/>
          <p:cNvSpPr>
            <a:spLocks noGrp="1"/>
          </p:cNvSpPr>
          <p:nvPr>
            <p:ph idx="1"/>
          </p:nvPr>
        </p:nvSpPr>
        <p:spPr>
          <a:xfrm>
            <a:off x="201941" y="2751766"/>
            <a:ext cx="8671061" cy="2901950"/>
          </a:xfrm>
        </p:spPr>
        <p:txBody>
          <a:bodyPr/>
          <a:lstStyle/>
          <a:p>
            <a:r>
              <a:rPr lang="en-IN" sz="2400" dirty="0"/>
              <a:t>The goal is to find the general solution to the differential equation. </a:t>
            </a:r>
            <a:endParaRPr lang="en-IN" sz="2400" dirty="0" smtClean="0"/>
          </a:p>
          <a:p>
            <a:r>
              <a:rPr lang="en-IN" sz="2400" dirty="0" smtClean="0"/>
              <a:t>Since </a:t>
            </a:r>
            <a:r>
              <a:rPr lang="en-IN" sz="2400" i="1" dirty="0"/>
              <a:t>u </a:t>
            </a:r>
            <a:r>
              <a:rPr lang="en-IN" sz="2400" i="1" dirty="0" smtClean="0"/>
              <a:t>= f(x</a:t>
            </a:r>
            <a:r>
              <a:rPr lang="en-IN" sz="2400" i="1" dirty="0"/>
              <a:t>, y)</a:t>
            </a:r>
            <a:r>
              <a:rPr lang="en-IN" sz="2400" dirty="0"/>
              <a:t>, the integration “constant” is not really a constant, but is constant </a:t>
            </a:r>
            <a:r>
              <a:rPr lang="en-IN" sz="2400" dirty="0" smtClean="0"/>
              <a:t>with respect </a:t>
            </a:r>
            <a:r>
              <a:rPr lang="en-IN" sz="2400" dirty="0"/>
              <a:t>to </a:t>
            </a:r>
            <a:r>
              <a:rPr lang="en-IN" sz="2400" i="1" dirty="0"/>
              <a:t>x</a:t>
            </a:r>
            <a:r>
              <a:rPr lang="en-IN" sz="2400" dirty="0"/>
              <a:t>. </a:t>
            </a:r>
            <a:endParaRPr lang="en-IN" sz="2400" dirty="0" smtClean="0"/>
          </a:p>
          <a:p>
            <a:r>
              <a:rPr lang="en-IN" sz="2400" dirty="0" smtClean="0"/>
              <a:t>It </a:t>
            </a:r>
            <a:r>
              <a:rPr lang="en-IN" sz="2400" dirty="0"/>
              <a:t>is in fact an arbitrary constant function. </a:t>
            </a:r>
            <a:endParaRPr lang="en-IN" sz="2400" dirty="0" smtClean="0"/>
          </a:p>
          <a:p>
            <a:r>
              <a:rPr lang="en-IN" sz="2400" dirty="0" smtClean="0"/>
              <a:t>In </a:t>
            </a:r>
            <a:r>
              <a:rPr lang="en-IN" sz="2400" dirty="0"/>
              <a:t>fact, </a:t>
            </a:r>
            <a:r>
              <a:rPr lang="en-IN" sz="2400" dirty="0" smtClean="0"/>
              <a:t>this can be  viewed it as </a:t>
            </a:r>
            <a:r>
              <a:rPr lang="en-IN" sz="2400" dirty="0"/>
              <a:t>a function of </a:t>
            </a:r>
            <a:r>
              <a:rPr lang="en-IN" sz="2400" i="1" dirty="0" smtClean="0"/>
              <a:t>C</a:t>
            </a:r>
            <a:r>
              <a:rPr lang="en-IN" sz="2400" i="1" baseline="-25000" dirty="0" smtClean="0"/>
              <a:t>1</a:t>
            </a:r>
            <a:r>
              <a:rPr lang="en-IN" sz="2400" dirty="0" smtClean="0"/>
              <a:t>, the </a:t>
            </a:r>
            <a:r>
              <a:rPr lang="en-IN" sz="2400" dirty="0"/>
              <a:t>constant of integration in the </a:t>
            </a:r>
            <a:r>
              <a:rPr lang="en-IN" sz="2400" dirty="0" smtClean="0"/>
              <a:t>characteristic </a:t>
            </a:r>
            <a:r>
              <a:rPr lang="en-IN" sz="2400" dirty="0"/>
              <a:t>equation. </a:t>
            </a:r>
            <a:endParaRPr lang="en-IN" sz="2400" dirty="0" smtClean="0"/>
          </a:p>
        </p:txBody>
      </p:sp>
      <p:graphicFrame>
        <p:nvGraphicFramePr>
          <p:cNvPr id="9" name="Object 8"/>
          <p:cNvGraphicFramePr>
            <a:graphicFrameLocks noChangeAspect="1"/>
          </p:cNvGraphicFramePr>
          <p:nvPr>
            <p:extLst/>
          </p:nvPr>
        </p:nvGraphicFramePr>
        <p:xfrm>
          <a:off x="1388984" y="1207128"/>
          <a:ext cx="2286000" cy="984250"/>
        </p:xfrm>
        <a:graphic>
          <a:graphicData uri="http://schemas.openxmlformats.org/presentationml/2006/ole">
            <mc:AlternateContent xmlns:mc="http://schemas.openxmlformats.org/markup-compatibility/2006">
              <mc:Choice xmlns:v="urn:schemas-microsoft-com:vml" Requires="v">
                <p:oleObj spid="_x0000_s339088" name="Equation" r:id="rId3" imgW="914400" imgH="393480" progId="Equation.3">
                  <p:embed/>
                </p:oleObj>
              </mc:Choice>
              <mc:Fallback>
                <p:oleObj name="Equation" r:id="rId3" imgW="914400" imgH="393480" progId="Equation.3">
                  <p:embed/>
                  <p:pic>
                    <p:nvPicPr>
                      <p:cNvPr id="0" name=""/>
                      <p:cNvPicPr/>
                      <p:nvPr/>
                    </p:nvPicPr>
                    <p:blipFill>
                      <a:blip r:embed="rId4"/>
                      <a:stretch>
                        <a:fillRect/>
                      </a:stretch>
                    </p:blipFill>
                    <p:spPr>
                      <a:xfrm>
                        <a:off x="1388984" y="1207128"/>
                        <a:ext cx="2286000" cy="984250"/>
                      </a:xfrm>
                      <a:prstGeom prst="rect">
                        <a:avLst/>
                      </a:prstGeom>
                    </p:spPr>
                  </p:pic>
                </p:oleObj>
              </mc:Fallback>
            </mc:AlternateContent>
          </a:graphicData>
        </a:graphic>
      </p:graphicFrame>
      <p:sp>
        <p:nvSpPr>
          <p:cNvPr id="10" name="TextBox 9"/>
          <p:cNvSpPr txBox="1"/>
          <p:nvPr/>
        </p:nvSpPr>
        <p:spPr>
          <a:xfrm>
            <a:off x="4057624" y="1492239"/>
            <a:ext cx="731290" cy="461665"/>
          </a:xfrm>
          <a:prstGeom prst="rect">
            <a:avLst/>
          </a:prstGeom>
          <a:noFill/>
        </p:spPr>
        <p:txBody>
          <a:bodyPr wrap="none" rtlCol="0">
            <a:spAutoFit/>
          </a:bodyPr>
          <a:lstStyle/>
          <a:p>
            <a:r>
              <a:rPr lang="en-IN" dirty="0" smtClean="0"/>
              <a:t>with</a:t>
            </a:r>
            <a:endParaRPr lang="en-IN" dirty="0"/>
          </a:p>
        </p:txBody>
      </p:sp>
      <p:graphicFrame>
        <p:nvGraphicFramePr>
          <p:cNvPr id="27" name="Object 26"/>
          <p:cNvGraphicFramePr>
            <a:graphicFrameLocks noChangeAspect="1"/>
          </p:cNvGraphicFramePr>
          <p:nvPr>
            <p:extLst/>
          </p:nvPr>
        </p:nvGraphicFramePr>
        <p:xfrm>
          <a:off x="5328748" y="1379644"/>
          <a:ext cx="2032000" cy="635000"/>
        </p:xfrm>
        <a:graphic>
          <a:graphicData uri="http://schemas.openxmlformats.org/presentationml/2006/ole">
            <mc:AlternateContent xmlns:mc="http://schemas.openxmlformats.org/markup-compatibility/2006">
              <mc:Choice xmlns:v="urn:schemas-microsoft-com:vml" Requires="v">
                <p:oleObj spid="_x0000_s339089" name="Equation" r:id="rId5" imgW="812520" imgH="253800" progId="Equation.3">
                  <p:embed/>
                </p:oleObj>
              </mc:Choice>
              <mc:Fallback>
                <p:oleObj name="Equation" r:id="rId5" imgW="812520" imgH="253800" progId="Equation.3">
                  <p:embed/>
                  <p:pic>
                    <p:nvPicPr>
                      <p:cNvPr id="0" name=""/>
                      <p:cNvPicPr/>
                      <p:nvPr/>
                    </p:nvPicPr>
                    <p:blipFill>
                      <a:blip r:embed="rId6"/>
                      <a:stretch>
                        <a:fillRect/>
                      </a:stretch>
                    </p:blipFill>
                    <p:spPr>
                      <a:xfrm>
                        <a:off x="5328748" y="1379644"/>
                        <a:ext cx="2032000" cy="635000"/>
                      </a:xfrm>
                      <a:prstGeom prst="rect">
                        <a:avLst/>
                      </a:prstGeom>
                    </p:spPr>
                  </p:pic>
                </p:oleObj>
              </mc:Fallback>
            </mc:AlternateContent>
          </a:graphicData>
        </a:graphic>
      </p:graphicFrame>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0"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31609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circle(in)">
                                      <p:cBhvr>
                                        <p:cTn id="12" dur="500"/>
                                        <p:tgtEl>
                                          <p:spTgt spid="27"/>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circle(in)">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dissolv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dissolve">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dissolv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dissolv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89777"/>
            <a:ext cx="7772400" cy="700823"/>
          </a:xfrm>
        </p:spPr>
        <p:txBody>
          <a:bodyPr/>
          <a:lstStyle/>
          <a:p>
            <a:r>
              <a:rPr lang="en-IN" sz="2800" dirty="0" smtClean="0"/>
              <a:t>The General Solution</a:t>
            </a:r>
            <a:endParaRPr lang="en-IN" sz="2800" dirty="0"/>
          </a:p>
        </p:txBody>
      </p:sp>
      <p:sp>
        <p:nvSpPr>
          <p:cNvPr id="3" name="Content Placeholder 2"/>
          <p:cNvSpPr>
            <a:spLocks noGrp="1"/>
          </p:cNvSpPr>
          <p:nvPr>
            <p:ph idx="1"/>
          </p:nvPr>
        </p:nvSpPr>
        <p:spPr>
          <a:xfrm>
            <a:off x="455242" y="1112384"/>
            <a:ext cx="7772400" cy="533400"/>
          </a:xfrm>
        </p:spPr>
        <p:txBody>
          <a:bodyPr/>
          <a:lstStyle/>
          <a:p>
            <a:r>
              <a:rPr lang="en-IN" sz="2400" dirty="0" smtClean="0"/>
              <a:t>Hence, let </a:t>
            </a:r>
            <a:r>
              <a:rPr lang="en-IN" sz="2400" i="1" dirty="0" smtClean="0"/>
              <a:t>C</a:t>
            </a:r>
            <a:r>
              <a:rPr lang="en-IN" sz="2400" i="1" baseline="-25000" dirty="0" smtClean="0"/>
              <a:t>2</a:t>
            </a:r>
            <a:r>
              <a:rPr lang="en-IN" sz="2400" i="1" dirty="0" smtClean="0"/>
              <a:t> </a:t>
            </a:r>
            <a:r>
              <a:rPr lang="en-IN" sz="2400" i="1" dirty="0"/>
              <a:t>= </a:t>
            </a:r>
            <a:r>
              <a:rPr lang="en-IN" sz="2400" i="1" dirty="0" smtClean="0"/>
              <a:t>G(C</a:t>
            </a:r>
            <a:r>
              <a:rPr lang="en-IN" sz="2400" i="1" baseline="-25000" dirty="0" smtClean="0"/>
              <a:t>1</a:t>
            </a:r>
            <a:r>
              <a:rPr lang="en-IN" sz="2400" i="1" dirty="0" smtClean="0"/>
              <a:t>)</a:t>
            </a:r>
            <a:r>
              <a:rPr lang="en-IN" sz="2400" dirty="0" smtClean="0"/>
              <a:t>,  </a:t>
            </a:r>
            <a:r>
              <a:rPr lang="en-IN" sz="2400" i="1" dirty="0"/>
              <a:t>G</a:t>
            </a:r>
            <a:r>
              <a:rPr lang="en-IN" sz="2400" dirty="0"/>
              <a:t>  </a:t>
            </a:r>
            <a:r>
              <a:rPr lang="en-IN" sz="2400" dirty="0" smtClean="0"/>
              <a:t>is an arbitrary </a:t>
            </a:r>
            <a:r>
              <a:rPr lang="en-IN" sz="2400" dirty="0"/>
              <a:t>function. </a:t>
            </a:r>
            <a:endParaRPr lang="en-IN" sz="2400" dirty="0" smtClean="0"/>
          </a:p>
        </p:txBody>
      </p:sp>
      <p:graphicFrame>
        <p:nvGraphicFramePr>
          <p:cNvPr id="4" name="Object 3"/>
          <p:cNvGraphicFramePr>
            <a:graphicFrameLocks noChangeAspect="1"/>
          </p:cNvGraphicFramePr>
          <p:nvPr>
            <p:extLst/>
          </p:nvPr>
        </p:nvGraphicFramePr>
        <p:xfrm>
          <a:off x="2664577" y="1780268"/>
          <a:ext cx="2349500" cy="984250"/>
        </p:xfrm>
        <a:graphic>
          <a:graphicData uri="http://schemas.openxmlformats.org/presentationml/2006/ole">
            <mc:AlternateContent xmlns:mc="http://schemas.openxmlformats.org/markup-compatibility/2006">
              <mc:Choice xmlns:v="urn:schemas-microsoft-com:vml" Requires="v">
                <p:oleObj spid="_x0000_s340250" name="Equation" r:id="rId3" imgW="939600" imgH="393480" progId="Equation.3">
                  <p:embed/>
                </p:oleObj>
              </mc:Choice>
              <mc:Fallback>
                <p:oleObj name="Equation" r:id="rId3" imgW="939600" imgH="393480" progId="Equation.3">
                  <p:embed/>
                  <p:pic>
                    <p:nvPicPr>
                      <p:cNvPr id="0" name=""/>
                      <p:cNvPicPr/>
                      <p:nvPr/>
                    </p:nvPicPr>
                    <p:blipFill>
                      <a:blip r:embed="rId4"/>
                      <a:stretch>
                        <a:fillRect/>
                      </a:stretch>
                    </p:blipFill>
                    <p:spPr>
                      <a:xfrm>
                        <a:off x="2664577" y="1780268"/>
                        <a:ext cx="2349500" cy="984250"/>
                      </a:xfrm>
                      <a:prstGeom prst="rect">
                        <a:avLst/>
                      </a:prstGeom>
                    </p:spPr>
                  </p:pic>
                </p:oleObj>
              </mc:Fallback>
            </mc:AlternateContent>
          </a:graphicData>
        </a:graphic>
      </p:graphicFrame>
      <p:sp>
        <p:nvSpPr>
          <p:cNvPr id="5" name="Content Placeholder 2"/>
          <p:cNvSpPr txBox="1">
            <a:spLocks/>
          </p:cNvSpPr>
          <p:nvPr/>
        </p:nvSpPr>
        <p:spPr bwMode="auto">
          <a:xfrm>
            <a:off x="667376" y="1935070"/>
            <a:ext cx="1416050" cy="479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Since</a:t>
            </a:r>
            <a:endParaRPr lang="en-IN" sz="2400" kern="0" dirty="0"/>
          </a:p>
        </p:txBody>
      </p:sp>
      <p:sp>
        <p:nvSpPr>
          <p:cNvPr id="6" name="Content Placeholder 2"/>
          <p:cNvSpPr txBox="1">
            <a:spLocks/>
          </p:cNvSpPr>
          <p:nvPr/>
        </p:nvSpPr>
        <p:spPr bwMode="auto">
          <a:xfrm>
            <a:off x="32952" y="2605067"/>
            <a:ext cx="8806248" cy="86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r>
              <a:rPr lang="en-IN" sz="2400" kern="0" dirty="0" smtClean="0"/>
              <a:t>The general solution of the given Partial differential equation can be written as</a:t>
            </a:r>
          </a:p>
          <a:p>
            <a:endParaRPr lang="en-IN" sz="2400" kern="0" dirty="0"/>
          </a:p>
        </p:txBody>
      </p:sp>
      <p:graphicFrame>
        <p:nvGraphicFramePr>
          <p:cNvPr id="7" name="Object 6"/>
          <p:cNvGraphicFramePr>
            <a:graphicFrameLocks noChangeAspect="1"/>
          </p:cNvGraphicFramePr>
          <p:nvPr>
            <p:extLst/>
          </p:nvPr>
        </p:nvGraphicFramePr>
        <p:xfrm>
          <a:off x="715963" y="3586163"/>
          <a:ext cx="3429000" cy="984250"/>
        </p:xfrm>
        <a:graphic>
          <a:graphicData uri="http://schemas.openxmlformats.org/presentationml/2006/ole">
            <mc:AlternateContent xmlns:mc="http://schemas.openxmlformats.org/markup-compatibility/2006">
              <mc:Choice xmlns:v="urn:schemas-microsoft-com:vml" Requires="v">
                <p:oleObj spid="_x0000_s340251" name="Equation" r:id="rId5" imgW="1371600" imgH="393480" progId="Equation.3">
                  <p:embed/>
                </p:oleObj>
              </mc:Choice>
              <mc:Fallback>
                <p:oleObj name="Equation" r:id="rId5" imgW="1371600" imgH="393480" progId="Equation.3">
                  <p:embed/>
                  <p:pic>
                    <p:nvPicPr>
                      <p:cNvPr id="0" name=""/>
                      <p:cNvPicPr/>
                      <p:nvPr/>
                    </p:nvPicPr>
                    <p:blipFill>
                      <a:blip r:embed="rId6"/>
                      <a:stretch>
                        <a:fillRect/>
                      </a:stretch>
                    </p:blipFill>
                    <p:spPr>
                      <a:xfrm>
                        <a:off x="715963" y="3586163"/>
                        <a:ext cx="3429000" cy="984250"/>
                      </a:xfrm>
                      <a:prstGeom prst="rect">
                        <a:avLst/>
                      </a:prstGeom>
                    </p:spPr>
                  </p:pic>
                </p:oleObj>
              </mc:Fallback>
            </mc:AlternateContent>
          </a:graphicData>
        </a:graphic>
      </p:graphicFrame>
      <p:graphicFrame>
        <p:nvGraphicFramePr>
          <p:cNvPr id="8" name="Object 7"/>
          <p:cNvGraphicFramePr>
            <a:graphicFrameLocks noChangeAspect="1"/>
          </p:cNvGraphicFramePr>
          <p:nvPr>
            <p:extLst/>
          </p:nvPr>
        </p:nvGraphicFramePr>
        <p:xfrm>
          <a:off x="4827588" y="3546475"/>
          <a:ext cx="3429000" cy="984250"/>
        </p:xfrm>
        <a:graphic>
          <a:graphicData uri="http://schemas.openxmlformats.org/presentationml/2006/ole">
            <mc:AlternateContent xmlns:mc="http://schemas.openxmlformats.org/markup-compatibility/2006">
              <mc:Choice xmlns:v="urn:schemas-microsoft-com:vml" Requires="v">
                <p:oleObj spid="_x0000_s340252" name="Equation" r:id="rId7" imgW="1371600" imgH="393480" progId="Equation.3">
                  <p:embed/>
                </p:oleObj>
              </mc:Choice>
              <mc:Fallback>
                <p:oleObj name="Equation" r:id="rId7" imgW="1371600" imgH="393480" progId="Equation.3">
                  <p:embed/>
                  <p:pic>
                    <p:nvPicPr>
                      <p:cNvPr id="0" name=""/>
                      <p:cNvPicPr/>
                      <p:nvPr/>
                    </p:nvPicPr>
                    <p:blipFill>
                      <a:blip r:embed="rId8"/>
                      <a:stretch>
                        <a:fillRect/>
                      </a:stretch>
                    </p:blipFill>
                    <p:spPr>
                      <a:xfrm>
                        <a:off x="4827588" y="3546475"/>
                        <a:ext cx="3429000" cy="984250"/>
                      </a:xfrm>
                      <a:prstGeom prst="rect">
                        <a:avLst/>
                      </a:prstGeom>
                    </p:spPr>
                  </p:pic>
                </p:oleObj>
              </mc:Fallback>
            </mc:AlternateContent>
          </a:graphicData>
        </a:graphic>
      </p:graphicFrame>
      <p:graphicFrame>
        <p:nvGraphicFramePr>
          <p:cNvPr id="9" name="Object 8"/>
          <p:cNvGraphicFramePr>
            <a:graphicFrameLocks noChangeAspect="1"/>
          </p:cNvGraphicFramePr>
          <p:nvPr>
            <p:extLst/>
          </p:nvPr>
        </p:nvGraphicFramePr>
        <p:xfrm>
          <a:off x="553256" y="4929017"/>
          <a:ext cx="3124200" cy="1489075"/>
        </p:xfrm>
        <a:graphic>
          <a:graphicData uri="http://schemas.openxmlformats.org/presentationml/2006/ole">
            <mc:AlternateContent xmlns:mc="http://schemas.openxmlformats.org/markup-compatibility/2006">
              <mc:Choice xmlns:v="urn:schemas-microsoft-com:vml" Requires="v">
                <p:oleObj spid="_x0000_s340253" name="Equation" r:id="rId9" imgW="1358640" imgH="647640" progId="Equation.3">
                  <p:embed/>
                </p:oleObj>
              </mc:Choice>
              <mc:Fallback>
                <p:oleObj name="Equation" r:id="rId9" imgW="1358640" imgH="647640" progId="Equation.3">
                  <p:embed/>
                  <p:pic>
                    <p:nvPicPr>
                      <p:cNvPr id="0" name=""/>
                      <p:cNvPicPr/>
                      <p:nvPr/>
                    </p:nvPicPr>
                    <p:blipFill>
                      <a:blip r:embed="rId10"/>
                      <a:stretch>
                        <a:fillRect/>
                      </a:stretch>
                    </p:blipFill>
                    <p:spPr>
                      <a:xfrm>
                        <a:off x="553256" y="4929017"/>
                        <a:ext cx="3124200" cy="1489075"/>
                      </a:xfrm>
                      <a:prstGeom prst="rect">
                        <a:avLst/>
                      </a:prstGeom>
                    </p:spPr>
                  </p:pic>
                </p:oleObj>
              </mc:Fallback>
            </mc:AlternateContent>
          </a:graphicData>
        </a:graphic>
      </p:graphicFrame>
      <p:sp>
        <p:nvSpPr>
          <p:cNvPr id="10" name="Rectangle 9"/>
          <p:cNvSpPr/>
          <p:nvPr/>
        </p:nvSpPr>
        <p:spPr>
          <a:xfrm>
            <a:off x="4095716" y="5155115"/>
            <a:ext cx="4572000" cy="1077218"/>
          </a:xfrm>
          <a:prstGeom prst="rect">
            <a:avLst/>
          </a:prstGeom>
        </p:spPr>
        <p:txBody>
          <a:bodyPr>
            <a:spAutoFit/>
          </a:bodyPr>
          <a:lstStyle/>
          <a:p>
            <a:pPr algn="ctr"/>
            <a:r>
              <a:rPr lang="en-IN" sz="3200" dirty="0" smtClean="0">
                <a:solidFill>
                  <a:srgbClr val="0070C0"/>
                </a:solidFill>
                <a:latin typeface="Blackadder ITC" panose="04020505051007020D02" pitchFamily="82" charset="0"/>
              </a:rPr>
              <a:t>This is a </a:t>
            </a:r>
            <a:r>
              <a:rPr lang="en-IN" sz="3200" dirty="0">
                <a:solidFill>
                  <a:srgbClr val="0070C0"/>
                </a:solidFill>
                <a:latin typeface="Blackadder ITC" panose="04020505051007020D02" pitchFamily="82" charset="0"/>
              </a:rPr>
              <a:t>general solution to the partial differential equation</a:t>
            </a:r>
          </a:p>
        </p:txBody>
      </p:sp>
      <p:grpSp>
        <p:nvGrpSpPr>
          <p:cNvPr id="26" name="Group 1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9"/>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2" name="Group 31"/>
              <p:cNvGrpSpPr>
                <a:grpSpLocks/>
              </p:cNvGrpSpPr>
              <p:nvPr/>
            </p:nvGrpSpPr>
            <p:grpSpPr bwMode="auto">
              <a:xfrm>
                <a:off x="144" y="0"/>
                <a:ext cx="5616" cy="144"/>
                <a:chOff x="96" y="-48"/>
                <a:chExt cx="5520" cy="144"/>
              </a:xfrm>
            </p:grpSpPr>
            <p:sp>
              <p:nvSpPr>
                <p:cNvPr id="36" name="Rectangle 3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3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8"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2">
            <p14:nvContentPartPr>
              <p14:cNvPr id="11" name="Ink 10"/>
              <p14:cNvContentPartPr/>
              <p14:nvPr/>
            </p14:nvContentPartPr>
            <p14:xfrm>
              <a:off x="3268440" y="3765600"/>
              <a:ext cx="752760" cy="574200"/>
            </p14:xfrm>
          </p:contentPart>
        </mc:Choice>
        <mc:Fallback xmlns="">
          <p:pic>
            <p:nvPicPr>
              <p:cNvPr id="11" name="Ink 10"/>
              <p:cNvPicPr/>
              <p:nvPr/>
            </p:nvPicPr>
            <p:blipFill>
              <a:blip r:embed="rId13"/>
              <a:stretch>
                <a:fillRect/>
              </a:stretch>
            </p:blipFill>
            <p:spPr>
              <a:xfrm>
                <a:off x="3260520" y="3759840"/>
                <a:ext cx="768600" cy="583560"/>
              </a:xfrm>
              <a:prstGeom prst="rect">
                <a:avLst/>
              </a:prstGeom>
            </p:spPr>
          </p:pic>
        </mc:Fallback>
      </mc:AlternateContent>
    </p:spTree>
    <p:extLst>
      <p:ext uri="{BB962C8B-B14F-4D97-AF65-F5344CB8AC3E}">
        <p14:creationId xmlns:p14="http://schemas.microsoft.com/office/powerpoint/2010/main" val="416444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circle(in)">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61787"/>
            <a:ext cx="7772400" cy="905013"/>
          </a:xfrm>
        </p:spPr>
        <p:txBody>
          <a:bodyPr/>
          <a:lstStyle/>
          <a:p>
            <a:r>
              <a:rPr lang="en-IN" sz="2800" dirty="0" smtClean="0"/>
              <a:t>The Specific Solution</a:t>
            </a:r>
            <a:endParaRPr lang="en-IN" sz="2800" dirty="0"/>
          </a:p>
        </p:txBody>
      </p:sp>
      <p:sp>
        <p:nvSpPr>
          <p:cNvPr id="3" name="Content Placeholder 2"/>
          <p:cNvSpPr>
            <a:spLocks noGrp="1"/>
          </p:cNvSpPr>
          <p:nvPr>
            <p:ph idx="1"/>
          </p:nvPr>
        </p:nvSpPr>
        <p:spPr>
          <a:xfrm>
            <a:off x="742905" y="1332247"/>
            <a:ext cx="3886200" cy="533400"/>
          </a:xfrm>
        </p:spPr>
        <p:txBody>
          <a:bodyPr/>
          <a:lstStyle/>
          <a:p>
            <a:r>
              <a:rPr lang="en-IN" sz="2400" dirty="0" smtClean="0"/>
              <a:t>The general solution:</a:t>
            </a:r>
            <a:endParaRPr lang="en-IN" sz="2400" dirty="0"/>
          </a:p>
        </p:txBody>
      </p:sp>
      <p:graphicFrame>
        <p:nvGraphicFramePr>
          <p:cNvPr id="4" name="Object 3"/>
          <p:cNvGraphicFramePr>
            <a:graphicFrameLocks noChangeAspect="1"/>
          </p:cNvGraphicFramePr>
          <p:nvPr>
            <p:extLst/>
          </p:nvPr>
        </p:nvGraphicFramePr>
        <p:xfrm>
          <a:off x="4352925" y="1354138"/>
          <a:ext cx="3065463" cy="1020762"/>
        </p:xfrm>
        <a:graphic>
          <a:graphicData uri="http://schemas.openxmlformats.org/presentationml/2006/ole">
            <mc:AlternateContent xmlns:mc="http://schemas.openxmlformats.org/markup-compatibility/2006">
              <mc:Choice xmlns:v="urn:schemas-microsoft-com:vml" Requires="v">
                <p:oleObj spid="_x0000_s341204" name="Equation" r:id="rId3" imgW="1333440" imgH="444240" progId="Equation.3">
                  <p:embed/>
                </p:oleObj>
              </mc:Choice>
              <mc:Fallback>
                <p:oleObj name="Equation" r:id="rId3" imgW="1333440" imgH="444240" progId="Equation.3">
                  <p:embed/>
                  <p:pic>
                    <p:nvPicPr>
                      <p:cNvPr id="0" name=""/>
                      <p:cNvPicPr/>
                      <p:nvPr/>
                    </p:nvPicPr>
                    <p:blipFill>
                      <a:blip r:embed="rId4"/>
                      <a:stretch>
                        <a:fillRect/>
                      </a:stretch>
                    </p:blipFill>
                    <p:spPr>
                      <a:xfrm>
                        <a:off x="4352925" y="1354138"/>
                        <a:ext cx="3065463" cy="1020762"/>
                      </a:xfrm>
                      <a:prstGeom prst="rect">
                        <a:avLst/>
                      </a:prstGeom>
                    </p:spPr>
                  </p:pic>
                </p:oleObj>
              </mc:Fallback>
            </mc:AlternateContent>
          </a:graphicData>
        </a:graphic>
      </p:graphicFrame>
      <p:sp>
        <p:nvSpPr>
          <p:cNvPr id="5" name="Rectangle 4"/>
          <p:cNvSpPr/>
          <p:nvPr/>
        </p:nvSpPr>
        <p:spPr>
          <a:xfrm>
            <a:off x="637628" y="2764022"/>
            <a:ext cx="2472152" cy="461665"/>
          </a:xfrm>
          <a:prstGeom prst="rect">
            <a:avLst/>
          </a:prstGeom>
        </p:spPr>
        <p:txBody>
          <a:bodyPr wrap="none">
            <a:spAutoFit/>
          </a:bodyPr>
          <a:lstStyle/>
          <a:p>
            <a:r>
              <a:rPr lang="en-IN" dirty="0">
                <a:latin typeface="+mn-lt"/>
              </a:rPr>
              <a:t>The side condition</a:t>
            </a:r>
          </a:p>
        </p:txBody>
      </p:sp>
      <p:graphicFrame>
        <p:nvGraphicFramePr>
          <p:cNvPr id="6" name="Object 5"/>
          <p:cNvGraphicFramePr>
            <a:graphicFrameLocks noChangeAspect="1"/>
          </p:cNvGraphicFramePr>
          <p:nvPr>
            <p:extLst/>
          </p:nvPr>
        </p:nvGraphicFramePr>
        <p:xfrm>
          <a:off x="3338380" y="2684700"/>
          <a:ext cx="4652303" cy="620307"/>
        </p:xfrm>
        <a:graphic>
          <a:graphicData uri="http://schemas.openxmlformats.org/presentationml/2006/ole">
            <mc:AlternateContent xmlns:mc="http://schemas.openxmlformats.org/markup-compatibility/2006">
              <mc:Choice xmlns:v="urn:schemas-microsoft-com:vml" Requires="v">
                <p:oleObj spid="_x0000_s341205" name="Equation" r:id="rId5" imgW="1714320" imgH="228600" progId="Equation.3">
                  <p:embed/>
                </p:oleObj>
              </mc:Choice>
              <mc:Fallback>
                <p:oleObj name="Equation" r:id="rId5" imgW="1714320" imgH="228600" progId="Equation.3">
                  <p:embed/>
                  <p:pic>
                    <p:nvPicPr>
                      <p:cNvPr id="0" name=""/>
                      <p:cNvPicPr/>
                      <p:nvPr/>
                    </p:nvPicPr>
                    <p:blipFill>
                      <a:blip r:embed="rId6"/>
                      <a:stretch>
                        <a:fillRect/>
                      </a:stretch>
                    </p:blipFill>
                    <p:spPr>
                      <a:xfrm>
                        <a:off x="3338380" y="2684700"/>
                        <a:ext cx="4652303" cy="620307"/>
                      </a:xfrm>
                      <a:prstGeom prst="rect">
                        <a:avLst/>
                      </a:prstGeom>
                    </p:spPr>
                  </p:pic>
                </p:oleObj>
              </mc:Fallback>
            </mc:AlternateContent>
          </a:graphicData>
        </a:graphic>
      </p:graphicFrame>
      <p:graphicFrame>
        <p:nvGraphicFramePr>
          <p:cNvPr id="7" name="Object 6"/>
          <p:cNvGraphicFramePr>
            <a:graphicFrameLocks noChangeAspect="1"/>
          </p:cNvGraphicFramePr>
          <p:nvPr>
            <p:extLst/>
          </p:nvPr>
        </p:nvGraphicFramePr>
        <p:xfrm>
          <a:off x="2732881" y="3859397"/>
          <a:ext cx="4466777" cy="1860032"/>
        </p:xfrm>
        <a:graphic>
          <a:graphicData uri="http://schemas.openxmlformats.org/presentationml/2006/ole">
            <mc:AlternateContent xmlns:mc="http://schemas.openxmlformats.org/markup-compatibility/2006">
              <mc:Choice xmlns:v="urn:schemas-microsoft-com:vml" Requires="v">
                <p:oleObj spid="_x0000_s341206" name="Equation" r:id="rId7" imgW="1371600" imgH="571320" progId="Equation.3">
                  <p:embed/>
                </p:oleObj>
              </mc:Choice>
              <mc:Fallback>
                <p:oleObj name="Equation" r:id="rId7" imgW="1371600" imgH="571320" progId="Equation.3">
                  <p:embed/>
                  <p:pic>
                    <p:nvPicPr>
                      <p:cNvPr id="0" name=""/>
                      <p:cNvPicPr/>
                      <p:nvPr/>
                    </p:nvPicPr>
                    <p:blipFill>
                      <a:blip r:embed="rId8"/>
                      <a:stretch>
                        <a:fillRect/>
                      </a:stretch>
                    </p:blipFill>
                    <p:spPr>
                      <a:xfrm>
                        <a:off x="2732881" y="3859397"/>
                        <a:ext cx="4466777" cy="1860032"/>
                      </a:xfrm>
                      <a:prstGeom prst="rect">
                        <a:avLst/>
                      </a:prstGeom>
                    </p:spPr>
                  </p:pic>
                </p:oleObj>
              </mc:Fallback>
            </mc:AlternateContent>
          </a:graphicData>
        </a:graphic>
      </p:graphicFrame>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900394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ircle(in)">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500"/>
                                        <p:tgtEl>
                                          <p:spTgt spid="5"/>
                                        </p:tgtEl>
                                      </p:cBhvr>
                                    </p:animEffect>
                                  </p:childTnLst>
                                </p:cTn>
                              </p:par>
                              <p:par>
                                <p:cTn id="16" presetID="6"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ircle(in)">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0597" y="-50800"/>
            <a:ext cx="7772400" cy="1028700"/>
          </a:xfrm>
        </p:spPr>
        <p:txBody>
          <a:bodyPr/>
          <a:lstStyle/>
          <a:p>
            <a:r>
              <a:rPr lang="en-IN" sz="2800" dirty="0" smtClean="0"/>
              <a:t>The Final Solution</a:t>
            </a:r>
            <a:endParaRPr lang="en-IN" sz="2800" dirty="0"/>
          </a:p>
        </p:txBody>
      </p:sp>
      <p:graphicFrame>
        <p:nvGraphicFramePr>
          <p:cNvPr id="5" name="Object 4"/>
          <p:cNvGraphicFramePr>
            <a:graphicFrameLocks noChangeAspect="1"/>
          </p:cNvGraphicFramePr>
          <p:nvPr>
            <p:extLst/>
          </p:nvPr>
        </p:nvGraphicFramePr>
        <p:xfrm>
          <a:off x="2660985" y="2034382"/>
          <a:ext cx="3927122" cy="1752600"/>
        </p:xfrm>
        <a:graphic>
          <a:graphicData uri="http://schemas.openxmlformats.org/presentationml/2006/ole">
            <mc:AlternateContent xmlns:mc="http://schemas.openxmlformats.org/markup-compatibility/2006">
              <mc:Choice xmlns:v="urn:schemas-microsoft-com:vml" Requires="v">
                <p:oleObj spid="_x0000_s342088" name="Equation" r:id="rId3" imgW="1536480" imgH="685800" progId="Equation.3">
                  <p:embed/>
                </p:oleObj>
              </mc:Choice>
              <mc:Fallback>
                <p:oleObj name="Equation" r:id="rId3" imgW="1536480" imgH="685800" progId="Equation.3">
                  <p:embed/>
                  <p:pic>
                    <p:nvPicPr>
                      <p:cNvPr id="0" name=""/>
                      <p:cNvPicPr/>
                      <p:nvPr/>
                    </p:nvPicPr>
                    <p:blipFill>
                      <a:blip r:embed="rId4"/>
                      <a:stretch>
                        <a:fillRect/>
                      </a:stretch>
                    </p:blipFill>
                    <p:spPr>
                      <a:xfrm>
                        <a:off x="2660985" y="2034382"/>
                        <a:ext cx="3927122" cy="1752600"/>
                      </a:xfrm>
                      <a:prstGeom prst="rect">
                        <a:avLst/>
                      </a:prstGeom>
                      <a:solidFill>
                        <a:schemeClr val="bg1"/>
                      </a:solidFill>
                      <a:ln w="307975" cmpd="tri">
                        <a:solidFill>
                          <a:srgbClr val="FF0000"/>
                        </a:solidFill>
                      </a:ln>
                    </p:spPr>
                  </p:pic>
                </p:oleObj>
              </mc:Fallback>
            </mc:AlternateContent>
          </a:graphicData>
        </a:graphic>
      </p:graphicFrame>
      <p:grpSp>
        <p:nvGrpSpPr>
          <p:cNvPr id="21" name="Group 1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24"/>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26"/>
              <p:cNvGrpSpPr>
                <a:grpSpLocks/>
              </p:cNvGrpSpPr>
              <p:nvPr/>
            </p:nvGrpSpPr>
            <p:grpSpPr bwMode="auto">
              <a:xfrm>
                <a:off x="144" y="0"/>
                <a:ext cx="5616" cy="144"/>
                <a:chOff x="96" y="-48"/>
                <a:chExt cx="5520" cy="144"/>
              </a:xfrm>
            </p:grpSpPr>
            <p:sp>
              <p:nvSpPr>
                <p:cNvPr id="31" name="Rectangle 3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3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3"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0" name="Rectangle 19"/>
          <p:cNvSpPr/>
          <p:nvPr/>
        </p:nvSpPr>
        <p:spPr>
          <a:xfrm>
            <a:off x="990600" y="4838730"/>
            <a:ext cx="7696199" cy="1200329"/>
          </a:xfrm>
          <a:prstGeom prst="rect">
            <a:avLst/>
          </a:prstGeom>
        </p:spPr>
        <p:txBody>
          <a:bodyPr wrap="square">
            <a:spAutoFit/>
          </a:bodyPr>
          <a:lstStyle/>
          <a:p>
            <a:pPr algn="ctr"/>
            <a:r>
              <a:rPr lang="en-IN" sz="3600" dirty="0" smtClean="0">
                <a:solidFill>
                  <a:srgbClr val="FF0000"/>
                </a:solidFill>
                <a:latin typeface="Blackadder ITC" panose="04020505051007020D02" pitchFamily="82" charset="0"/>
              </a:rPr>
              <a:t>Better &amp;  Engineering understanding of characteristic curves ?!?!?!??!</a:t>
            </a:r>
            <a:endParaRPr lang="en-IN" sz="3600" dirty="0">
              <a:solidFill>
                <a:srgbClr val="FF0000"/>
              </a:solidFill>
              <a:latin typeface="Blackadder ITC" panose="04020505051007020D02" pitchFamily="82" charset="0"/>
            </a:endParaRPr>
          </a:p>
        </p:txBody>
      </p:sp>
    </p:spTree>
    <p:extLst>
      <p:ext uri="{BB962C8B-B14F-4D97-AF65-F5344CB8AC3E}">
        <p14:creationId xmlns:p14="http://schemas.microsoft.com/office/powerpoint/2010/main" val="222990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152400" y="281572"/>
            <a:ext cx="7772400" cy="732256"/>
          </a:xfrm>
        </p:spPr>
        <p:txBody>
          <a:bodyPr/>
          <a:lstStyle/>
          <a:p>
            <a:r>
              <a:rPr lang="en-IN" sz="2800" dirty="0" smtClean="0"/>
              <a:t>An Universal Method of Flying Fast</a:t>
            </a:r>
          </a:p>
        </p:txBody>
      </p:sp>
      <p:pic>
        <p:nvPicPr>
          <p:cNvPr id="45058" name="Picture 2" descr="Space exploration - Space tug and lunar lander leaving Earth; Moon; rocket; spacecraft; spaceship; Earth from space - Space Art Illust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71600"/>
            <a:ext cx="5791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Box 3"/>
          <p:cNvSpPr txBox="1">
            <a:spLocks noChangeArrowheads="1"/>
          </p:cNvSpPr>
          <p:nvPr/>
        </p:nvSpPr>
        <p:spPr bwMode="auto">
          <a:xfrm>
            <a:off x="4800600" y="5943600"/>
            <a:ext cx="336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IN" sz="4000">
                <a:solidFill>
                  <a:srgbClr val="FF0000"/>
                </a:solidFill>
                <a:latin typeface="Script MT Bold" panose="03040602040607080904" pitchFamily="66" charset="0"/>
              </a:rPr>
              <a:t>Sky is the Limit</a:t>
            </a:r>
          </a:p>
        </p:txBody>
      </p:sp>
      <p:grpSp>
        <p:nvGrpSpPr>
          <p:cNvPr id="20" name="Group 1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3"/>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25"/>
              <p:cNvGrpSpPr>
                <a:grpSpLocks/>
              </p:cNvGrpSpPr>
              <p:nvPr/>
            </p:nvGrpSpPr>
            <p:grpSpPr bwMode="auto">
              <a:xfrm>
                <a:off x="144" y="0"/>
                <a:ext cx="5616" cy="144"/>
                <a:chOff x="96" y="-48"/>
                <a:chExt cx="5520" cy="144"/>
              </a:xfrm>
            </p:grpSpPr>
            <p:sp>
              <p:nvSpPr>
                <p:cNvPr id="30" name="Rectangle 29"/>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30"/>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2"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79030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dissolve">
                                      <p:cBhvr>
                                        <p:cTn id="7" dur="5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163488" y="219003"/>
            <a:ext cx="7151712" cy="809625"/>
          </a:xfrm>
        </p:spPr>
        <p:txBody>
          <a:bodyPr/>
          <a:lstStyle/>
          <a:p>
            <a:r>
              <a:rPr lang="en-US" sz="2800" dirty="0" smtClean="0"/>
              <a:t>Engineering Understanding of Characteristic Field by </a:t>
            </a:r>
            <a:r>
              <a:rPr lang="de-DE" sz="2800" b="1" dirty="0"/>
              <a:t>Ernst Waldfried Josef Wenzel Mach</a:t>
            </a:r>
            <a:endParaRPr lang="en-US" sz="2800" dirty="0" smtClean="0"/>
          </a:p>
        </p:txBody>
      </p:sp>
      <p:pic>
        <p:nvPicPr>
          <p:cNvPr id="270341" name="Picture 5" descr="Ernst Mach"/>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5699078" y="1829795"/>
            <a:ext cx="3276600" cy="2727325"/>
          </a:xfrm>
        </p:spPr>
      </p:pic>
      <p:sp>
        <p:nvSpPr>
          <p:cNvPr id="9" name="Rectangle 3"/>
          <p:cNvSpPr txBox="1">
            <a:spLocks noChangeArrowheads="1"/>
          </p:cNvSpPr>
          <p:nvPr/>
        </p:nvSpPr>
        <p:spPr>
          <a:xfrm>
            <a:off x="271486" y="1341437"/>
            <a:ext cx="5411693" cy="5181600"/>
          </a:xfrm>
          <a:prstGeom prst="rect">
            <a:avLst/>
          </a:prstGeom>
        </p:spPr>
        <p:txBody>
          <a:bodyPr/>
          <a:lstStyle/>
          <a:p>
            <a:pPr marL="342900" indent="-342900">
              <a:lnSpc>
                <a:spcPct val="80000"/>
              </a:lnSpc>
              <a:spcBef>
                <a:spcPct val="20000"/>
              </a:spcBef>
              <a:buFontTx/>
              <a:buChar char="•"/>
              <a:defRPr/>
            </a:pPr>
            <a:r>
              <a:rPr lang="en-US" kern="0" dirty="0" smtClean="0">
                <a:latin typeface="+mn-lt"/>
              </a:rPr>
              <a:t>By 1885, the </a:t>
            </a:r>
            <a:r>
              <a:rPr lang="en-IN" dirty="0" smtClean="0"/>
              <a:t>Buddha </a:t>
            </a:r>
            <a:r>
              <a:rPr lang="en-IN" dirty="0"/>
              <a:t>of </a:t>
            </a:r>
            <a:r>
              <a:rPr lang="en-IN" dirty="0" smtClean="0"/>
              <a:t>Science </a:t>
            </a:r>
            <a:r>
              <a:rPr lang="en-US" kern="0" dirty="0" smtClean="0">
                <a:latin typeface="+mn-lt"/>
              </a:rPr>
              <a:t>initiated </a:t>
            </a:r>
            <a:r>
              <a:rPr lang="en-US" kern="0" dirty="0">
                <a:latin typeface="+mn-lt"/>
              </a:rPr>
              <a:t>the art of understanding  the basic characteristics of high speed flow. </a:t>
            </a:r>
          </a:p>
          <a:p>
            <a:pPr marL="342900" indent="-342900" eaLnBrk="0" hangingPunct="0">
              <a:lnSpc>
                <a:spcPct val="80000"/>
              </a:lnSpc>
              <a:spcBef>
                <a:spcPct val="20000"/>
              </a:spcBef>
              <a:buFontTx/>
              <a:buChar char="•"/>
              <a:defRPr/>
            </a:pPr>
            <a:r>
              <a:rPr lang="en-US" kern="0" dirty="0">
                <a:latin typeface="+mn-lt"/>
              </a:rPr>
              <a:t>He proposed  that one of the most important variables affecting aerodynamic behavior is the speed of the air flow over a body (</a:t>
            </a:r>
            <a:r>
              <a:rPr lang="en-US" i="1" kern="0" dirty="0">
                <a:latin typeface="+mn-lt"/>
              </a:rPr>
              <a:t>V</a:t>
            </a:r>
            <a:r>
              <a:rPr lang="en-US" kern="0" dirty="0">
                <a:latin typeface="+mn-lt"/>
              </a:rPr>
              <a:t>) relative to the speed of sound (</a:t>
            </a:r>
            <a:r>
              <a:rPr lang="en-US" i="1" kern="0" dirty="0">
                <a:latin typeface="+mn-lt"/>
              </a:rPr>
              <a:t>c</a:t>
            </a:r>
            <a:r>
              <a:rPr lang="en-US" kern="0" dirty="0">
                <a:latin typeface="+mn-lt"/>
              </a:rPr>
              <a:t>). </a:t>
            </a:r>
          </a:p>
          <a:p>
            <a:pPr marL="342900" indent="-342900" eaLnBrk="0" hangingPunct="0">
              <a:lnSpc>
                <a:spcPct val="80000"/>
              </a:lnSpc>
              <a:spcBef>
                <a:spcPct val="20000"/>
              </a:spcBef>
              <a:buFontTx/>
              <a:buChar char="•"/>
              <a:defRPr/>
            </a:pPr>
            <a:r>
              <a:rPr lang="en-US" kern="0" dirty="0">
                <a:latin typeface="+mn-lt"/>
              </a:rPr>
              <a:t>Mach was the first physicist to recognize that dependency. </a:t>
            </a:r>
          </a:p>
          <a:p>
            <a:pPr marL="342900" indent="-342900" eaLnBrk="0" hangingPunct="0">
              <a:lnSpc>
                <a:spcPct val="80000"/>
              </a:lnSpc>
              <a:spcBef>
                <a:spcPct val="20000"/>
              </a:spcBef>
              <a:buFontTx/>
              <a:buChar char="•"/>
              <a:defRPr/>
            </a:pPr>
            <a:r>
              <a:rPr lang="en-US" kern="0" dirty="0">
                <a:latin typeface="+mn-lt"/>
              </a:rPr>
              <a:t>He was also the first to note the sudden and discontinuous changes in the behavior of an airflow when the ratio </a:t>
            </a:r>
            <a:r>
              <a:rPr lang="en-US" i="1" kern="0" dirty="0">
                <a:latin typeface="+mn-lt"/>
              </a:rPr>
              <a:t>V/c</a:t>
            </a:r>
            <a:r>
              <a:rPr lang="en-US" kern="0" dirty="0">
                <a:latin typeface="+mn-lt"/>
              </a:rPr>
              <a:t> goes from being less than 1 to greater than 1. </a:t>
            </a:r>
          </a:p>
        </p:txBody>
      </p:sp>
      <p:sp>
        <p:nvSpPr>
          <p:cNvPr id="5" name="Rectangle 4"/>
          <p:cNvSpPr>
            <a:spLocks noChangeArrowheads="1"/>
          </p:cNvSpPr>
          <p:nvPr/>
        </p:nvSpPr>
        <p:spPr bwMode="auto">
          <a:xfrm>
            <a:off x="5935924" y="4815865"/>
            <a:ext cx="2971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b="1" dirty="0">
                <a:latin typeface="Vladimir Script" panose="03050402040407070305" pitchFamily="66" charset="0"/>
              </a:rPr>
              <a:t>Ernst Mach (1838-1916)</a:t>
            </a:r>
            <a:endParaRPr lang="en-IN" b="1" dirty="0">
              <a:latin typeface="Vladimir Script" panose="03050402040407070305" pitchFamily="66" charset="0"/>
            </a:endParaRPr>
          </a:p>
        </p:txBody>
      </p:sp>
      <p:grpSp>
        <p:nvGrpSpPr>
          <p:cNvPr id="6" name="Group 16"/>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1" name="Group 10"/>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3" name="Group 12"/>
              <p:cNvGrpSpPr>
                <a:grpSpLocks/>
              </p:cNvGrpSpPr>
              <p:nvPr/>
            </p:nvGrpSpPr>
            <p:grpSpPr bwMode="auto">
              <a:xfrm>
                <a:off x="144" y="0"/>
                <a:ext cx="5616" cy="144"/>
                <a:chOff x="96" y="-48"/>
                <a:chExt cx="5520" cy="144"/>
              </a:xfrm>
            </p:grpSpPr>
            <p:sp>
              <p:nvSpPr>
                <p:cNvPr id="1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14" name="Group 18"/>
              <p:cNvGrpSpPr>
                <a:grpSpLocks/>
              </p:cNvGrpSpPr>
              <p:nvPr/>
            </p:nvGrpSpPr>
            <p:grpSpPr bwMode="auto">
              <a:xfrm>
                <a:off x="144" y="4234"/>
                <a:ext cx="5616" cy="86"/>
                <a:chOff x="96" y="4176"/>
                <a:chExt cx="5520" cy="144"/>
              </a:xfrm>
            </p:grpSpPr>
            <p:sp>
              <p:nvSpPr>
                <p:cNvPr id="1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1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8"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887302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0341"/>
                                        </p:tgtEl>
                                        <p:attrNameLst>
                                          <p:attrName>style.visibility</p:attrName>
                                        </p:attrNameLst>
                                      </p:cBhvr>
                                      <p:to>
                                        <p:strVal val="visible"/>
                                      </p:to>
                                    </p:set>
                                    <p:animEffect transition="in" filter="dissolve">
                                      <p:cBhvr>
                                        <p:cTn id="7" dur="500"/>
                                        <p:tgtEl>
                                          <p:spTgt spid="2703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dissolve">
                                      <p:cBhvr>
                                        <p:cTn id="17" dur="500"/>
                                        <p:tgtEl>
                                          <p:spTgt spid="9">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dissolve">
                                      <p:cBhvr>
                                        <p:cTn id="22" dur="500"/>
                                        <p:tgtEl>
                                          <p:spTgt spid="9">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dissolve">
                                      <p:cBhvr>
                                        <p:cTn id="27" dur="500"/>
                                        <p:tgtEl>
                                          <p:spTgt spid="9">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9">
                                            <p:txEl>
                                              <p:pRg st="3" end="3"/>
                                            </p:txEl>
                                          </p:spTgt>
                                        </p:tgtEl>
                                        <p:attrNameLst>
                                          <p:attrName>style.visibility</p:attrName>
                                        </p:attrNameLst>
                                      </p:cBhvr>
                                      <p:to>
                                        <p:strVal val="visible"/>
                                      </p:to>
                                    </p:set>
                                    <p:animEffect transition="in" filter="dissolve">
                                      <p:cBhvr>
                                        <p:cTn id="3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03188" y="28453"/>
            <a:ext cx="7772400" cy="1143000"/>
          </a:xfrm>
        </p:spPr>
        <p:txBody>
          <a:bodyPr/>
          <a:lstStyle/>
          <a:p>
            <a:r>
              <a:rPr lang="en-US" sz="2800" dirty="0" smtClean="0"/>
              <a:t>1940-50’s Flying Story</a:t>
            </a:r>
            <a:br>
              <a:rPr lang="en-US" sz="2800" dirty="0" smtClean="0"/>
            </a:br>
            <a:r>
              <a:rPr lang="en-US" sz="2800" dirty="0" smtClean="0"/>
              <a:t>Cruising at  High Altitudes ?!?!?!</a:t>
            </a:r>
          </a:p>
        </p:txBody>
      </p:sp>
      <p:sp>
        <p:nvSpPr>
          <p:cNvPr id="397315" name="Rectangle 3"/>
          <p:cNvSpPr>
            <a:spLocks noGrp="1" noChangeArrowheads="1"/>
          </p:cNvSpPr>
          <p:nvPr>
            <p:ph idx="1"/>
          </p:nvPr>
        </p:nvSpPr>
        <p:spPr>
          <a:xfrm>
            <a:off x="177147" y="1614854"/>
            <a:ext cx="8789706" cy="4114800"/>
          </a:xfrm>
        </p:spPr>
        <p:txBody>
          <a:bodyPr/>
          <a:lstStyle/>
          <a:p>
            <a:pPr>
              <a:lnSpc>
                <a:spcPct val="80000"/>
              </a:lnSpc>
            </a:pPr>
            <a:r>
              <a:rPr lang="en-US" sz="2400" dirty="0" smtClean="0"/>
              <a:t>Aircrafts were trying to approach high altitudes for a better fuel economy.</a:t>
            </a:r>
          </a:p>
          <a:p>
            <a:pPr>
              <a:lnSpc>
                <a:spcPct val="80000"/>
              </a:lnSpc>
            </a:pPr>
            <a:r>
              <a:rPr lang="en-US" sz="2400" dirty="0" smtClean="0"/>
              <a:t>This led to numerous crashes for unknown reasons.</a:t>
            </a:r>
          </a:p>
          <a:p>
            <a:pPr>
              <a:lnSpc>
                <a:spcPct val="80000"/>
              </a:lnSpc>
            </a:pPr>
            <a:r>
              <a:rPr lang="en-IN" sz="2400" b="1" dirty="0"/>
              <a:t>Geoffrey Raoul de Havilland </a:t>
            </a:r>
            <a:r>
              <a:rPr lang="en-IN" sz="2400" b="1" dirty="0" smtClean="0"/>
              <a:t>Jr.</a:t>
            </a:r>
            <a:r>
              <a:rPr lang="en-IN" sz="2400" dirty="0"/>
              <a:t> </a:t>
            </a:r>
            <a:r>
              <a:rPr lang="en-IN" sz="2400" dirty="0" smtClean="0"/>
              <a:t>was </a:t>
            </a:r>
            <a:r>
              <a:rPr lang="en-IN" sz="2400" dirty="0"/>
              <a:t>a British test </a:t>
            </a:r>
            <a:r>
              <a:rPr lang="en-IN" sz="2400" dirty="0" smtClean="0"/>
              <a:t>pilot, </a:t>
            </a:r>
            <a:r>
              <a:rPr lang="en-IN" sz="2400" dirty="0"/>
              <a:t>the English aviation pioneer and aircraft </a:t>
            </a:r>
            <a:r>
              <a:rPr lang="en-IN" sz="2400" dirty="0" smtClean="0"/>
              <a:t>designer.</a:t>
            </a:r>
          </a:p>
          <a:p>
            <a:pPr>
              <a:lnSpc>
                <a:spcPct val="80000"/>
              </a:lnSpc>
            </a:pPr>
            <a:r>
              <a:rPr lang="en-IN" sz="2400" dirty="0"/>
              <a:t>On 11 April 1939, de Havilland and John Cunningham narrowly escaped with their lives during a </a:t>
            </a:r>
            <a:r>
              <a:rPr lang="en-IN" sz="2400" dirty="0" smtClean="0"/>
              <a:t>spin test </a:t>
            </a:r>
            <a:r>
              <a:rPr lang="en-IN" sz="2400" dirty="0"/>
              <a:t>of a </a:t>
            </a:r>
            <a:r>
              <a:rPr lang="en-IN" sz="2400" dirty="0" smtClean="0"/>
              <a:t>new flight.</a:t>
            </a:r>
          </a:p>
          <a:p>
            <a:pPr>
              <a:lnSpc>
                <a:spcPct val="80000"/>
              </a:lnSpc>
            </a:pPr>
            <a:r>
              <a:rPr lang="en-IN" sz="2400" dirty="0"/>
              <a:t>He made the first flight of the Vampire on 20 September 1943, making him the third British test pilot </a:t>
            </a:r>
            <a:r>
              <a:rPr lang="en-IN" sz="2400" dirty="0" smtClean="0"/>
              <a:t>to </a:t>
            </a:r>
            <a:r>
              <a:rPr lang="en-IN" sz="2400" dirty="0"/>
              <a:t>conduct the maiden flight of a jet-powered aircraft</a:t>
            </a:r>
            <a:r>
              <a:rPr lang="en-IN" sz="2400" dirty="0" smtClean="0"/>
              <a:t>.</a:t>
            </a:r>
            <a:endParaRPr lang="en-IN" sz="2400" baseline="30000" dirty="0"/>
          </a:p>
          <a:p>
            <a:pPr>
              <a:lnSpc>
                <a:spcPct val="80000"/>
              </a:lnSpc>
            </a:pPr>
            <a:r>
              <a:rPr lang="en-IN" sz="2400" dirty="0"/>
              <a:t>De Havilland was awarded the OBE in the King's birthday honours in </a:t>
            </a:r>
            <a:r>
              <a:rPr lang="en-IN" sz="2400" dirty="0" smtClean="0"/>
              <a:t>1945.</a:t>
            </a:r>
          </a:p>
        </p:txBody>
      </p:sp>
      <p:grpSp>
        <p:nvGrpSpPr>
          <p:cNvPr id="19" name="Group 16"/>
          <p:cNvGrpSpPr>
            <a:grpSpLocks/>
          </p:cNvGrpSpPr>
          <p:nvPr/>
        </p:nvGrpSpPr>
        <p:grpSpPr bwMode="auto">
          <a:xfrm>
            <a:off x="-7620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801731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7315">
                                            <p:txEl>
                                              <p:pRg st="0" end="0"/>
                                            </p:txEl>
                                          </p:spTgt>
                                        </p:tgtEl>
                                        <p:attrNameLst>
                                          <p:attrName>style.visibility</p:attrName>
                                        </p:attrNameLst>
                                      </p:cBhvr>
                                      <p:to>
                                        <p:strVal val="visible"/>
                                      </p:to>
                                    </p:set>
                                    <p:animEffect transition="in" filter="dissolve">
                                      <p:cBhvr>
                                        <p:cTn id="7" dur="500"/>
                                        <p:tgtEl>
                                          <p:spTgt spid="397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7315">
                                            <p:txEl>
                                              <p:pRg st="1" end="1"/>
                                            </p:txEl>
                                          </p:spTgt>
                                        </p:tgtEl>
                                        <p:attrNameLst>
                                          <p:attrName>style.visibility</p:attrName>
                                        </p:attrNameLst>
                                      </p:cBhvr>
                                      <p:to>
                                        <p:strVal val="visible"/>
                                      </p:to>
                                    </p:set>
                                    <p:animEffect transition="in" filter="dissolve">
                                      <p:cBhvr>
                                        <p:cTn id="12" dur="500"/>
                                        <p:tgtEl>
                                          <p:spTgt spid="397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7315">
                                            <p:txEl>
                                              <p:pRg st="2" end="2"/>
                                            </p:txEl>
                                          </p:spTgt>
                                        </p:tgtEl>
                                        <p:attrNameLst>
                                          <p:attrName>style.visibility</p:attrName>
                                        </p:attrNameLst>
                                      </p:cBhvr>
                                      <p:to>
                                        <p:strVal val="visible"/>
                                      </p:to>
                                    </p:set>
                                    <p:animEffect transition="in" filter="dissolve">
                                      <p:cBhvr>
                                        <p:cTn id="17" dur="500"/>
                                        <p:tgtEl>
                                          <p:spTgt spid="3973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7315">
                                            <p:txEl>
                                              <p:pRg st="3" end="3"/>
                                            </p:txEl>
                                          </p:spTgt>
                                        </p:tgtEl>
                                        <p:attrNameLst>
                                          <p:attrName>style.visibility</p:attrName>
                                        </p:attrNameLst>
                                      </p:cBhvr>
                                      <p:to>
                                        <p:strVal val="visible"/>
                                      </p:to>
                                    </p:set>
                                    <p:animEffect transition="in" filter="dissolve">
                                      <p:cBhvr>
                                        <p:cTn id="22" dur="500"/>
                                        <p:tgtEl>
                                          <p:spTgt spid="3973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7315">
                                            <p:txEl>
                                              <p:pRg st="4" end="4"/>
                                            </p:txEl>
                                          </p:spTgt>
                                        </p:tgtEl>
                                        <p:attrNameLst>
                                          <p:attrName>style.visibility</p:attrName>
                                        </p:attrNameLst>
                                      </p:cBhvr>
                                      <p:to>
                                        <p:strVal val="visible"/>
                                      </p:to>
                                    </p:set>
                                    <p:animEffect transition="in" filter="dissolve">
                                      <p:cBhvr>
                                        <p:cTn id="27" dur="500"/>
                                        <p:tgtEl>
                                          <p:spTgt spid="3973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97315">
                                            <p:txEl>
                                              <p:pRg st="5" end="5"/>
                                            </p:txEl>
                                          </p:spTgt>
                                        </p:tgtEl>
                                        <p:attrNameLst>
                                          <p:attrName>style.visibility</p:attrName>
                                        </p:attrNameLst>
                                      </p:cBhvr>
                                      <p:to>
                                        <p:strVal val="visible"/>
                                      </p:to>
                                    </p:set>
                                    <p:animEffect transition="in" filter="dissolve">
                                      <p:cBhvr>
                                        <p:cTn id="32" dur="500"/>
                                        <p:tgtEl>
                                          <p:spTgt spid="397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itle 3"/>
          <p:cNvSpPr>
            <a:spLocks noGrp="1"/>
          </p:cNvSpPr>
          <p:nvPr>
            <p:ph type="title"/>
          </p:nvPr>
        </p:nvSpPr>
        <p:spPr>
          <a:xfrm>
            <a:off x="685800" y="76200"/>
            <a:ext cx="7772400" cy="1143000"/>
          </a:xfrm>
        </p:spPr>
        <p:txBody>
          <a:bodyPr/>
          <a:lstStyle/>
          <a:p>
            <a:r>
              <a:rPr lang="en-US" sz="2800" dirty="0" smtClean="0"/>
              <a:t>The Sacrifice</a:t>
            </a:r>
          </a:p>
        </p:txBody>
      </p:sp>
      <p:sp>
        <p:nvSpPr>
          <p:cNvPr id="398339" name="Rectangle 3"/>
          <p:cNvSpPr>
            <a:spLocks noGrp="1" noChangeArrowheads="1"/>
          </p:cNvSpPr>
          <p:nvPr>
            <p:ph idx="1"/>
          </p:nvPr>
        </p:nvSpPr>
        <p:spPr>
          <a:xfrm>
            <a:off x="152400" y="1524000"/>
            <a:ext cx="8610600" cy="4114800"/>
          </a:xfrm>
        </p:spPr>
        <p:txBody>
          <a:bodyPr/>
          <a:lstStyle/>
          <a:p>
            <a:pPr>
              <a:lnSpc>
                <a:spcPct val="80000"/>
              </a:lnSpc>
            </a:pPr>
            <a:r>
              <a:rPr lang="en-IN" sz="2400" dirty="0"/>
              <a:t>De Havilland died on the evening of 27 September 1946 whilst carrying out high-speed tests in the de Havilland DH 108 </a:t>
            </a:r>
            <a:r>
              <a:rPr lang="en-IN" sz="2400" i="1" dirty="0"/>
              <a:t>TG306</a:t>
            </a:r>
            <a:r>
              <a:rPr lang="en-IN" sz="2400" dirty="0"/>
              <a:t>.</a:t>
            </a:r>
          </a:p>
          <a:p>
            <a:pPr>
              <a:lnSpc>
                <a:spcPct val="80000"/>
              </a:lnSpc>
            </a:pPr>
            <a:r>
              <a:rPr lang="en-IN" sz="2400" dirty="0"/>
              <a:t>The aircraft </a:t>
            </a:r>
            <a:r>
              <a:rPr lang="en-IN" sz="2400" dirty="0" smtClean="0"/>
              <a:t>had </a:t>
            </a:r>
            <a:r>
              <a:rPr lang="en-IN" sz="2400" dirty="0"/>
              <a:t>undergone severe and violent longitudinal oscillations prior to </a:t>
            </a:r>
            <a:r>
              <a:rPr lang="en-IN" sz="2400" dirty="0" smtClean="0"/>
              <a:t>break-up.</a:t>
            </a:r>
          </a:p>
          <a:p>
            <a:pPr>
              <a:lnSpc>
                <a:spcPct val="80000"/>
              </a:lnSpc>
            </a:pPr>
            <a:r>
              <a:rPr lang="en-IN" sz="2400" dirty="0" smtClean="0"/>
              <a:t>This caused </a:t>
            </a:r>
            <a:r>
              <a:rPr lang="en-IN" sz="2400" dirty="0"/>
              <a:t>de Havilland's head to strike the cockpit canopy with great force. </a:t>
            </a:r>
          </a:p>
          <a:p>
            <a:pPr>
              <a:lnSpc>
                <a:spcPct val="80000"/>
              </a:lnSpc>
            </a:pPr>
            <a:r>
              <a:rPr lang="en-IN" sz="2400" dirty="0" smtClean="0"/>
              <a:t>Another pilot who flew the DH 108, Capt. Eric "Winkle" Brown, suggested that a factor in de Havilland's death was his height.</a:t>
            </a:r>
          </a:p>
          <a:p>
            <a:pPr>
              <a:lnSpc>
                <a:spcPct val="80000"/>
              </a:lnSpc>
            </a:pPr>
            <a:r>
              <a:rPr lang="en-IN" sz="2400" dirty="0" smtClean="0"/>
              <a:t> Brown suffered similar oscillations during a test flight but, because of his shorter stature, they did not cause his head to contact the cockpit hood.</a:t>
            </a:r>
            <a:endParaRPr lang="en-US" sz="2400" dirty="0"/>
          </a:p>
        </p:txBody>
      </p:sp>
      <mc:AlternateContent xmlns:mc="http://schemas.openxmlformats.org/markup-compatibility/2006" xmlns:p14="http://schemas.microsoft.com/office/powerpoint/2010/main">
        <mc:Choice Requires="p14">
          <p:contentPart p14:bwMode="auto" r:id="rId2">
            <p14:nvContentPartPr>
              <p14:cNvPr id="2050" name="Ink 5"/>
              <p14:cNvContentPartPr>
                <a14:cpLocks xmlns:a14="http://schemas.microsoft.com/office/drawing/2010/main" noRot="1" noChangeAspect="1" noEditPoints="1" noChangeArrowheads="1" noChangeShapeType="1"/>
              </p14:cNvContentPartPr>
              <p14:nvPr/>
            </p14:nvContentPartPr>
            <p14:xfrm>
              <a:off x="9129713" y="6064250"/>
              <a:ext cx="7937" cy="180975"/>
            </p14:xfrm>
          </p:contentPart>
        </mc:Choice>
        <mc:Fallback xmlns="">
          <p:pic>
            <p:nvPicPr>
              <p:cNvPr id="2050" name="Ink 5"/>
              <p:cNvPicPr>
                <a:picLocks noRot="1" noChangeAspect="1" noEditPoints="1" noChangeArrowheads="1" noChangeShapeType="1"/>
              </p:cNvPicPr>
              <p:nvPr/>
            </p:nvPicPr>
            <p:blipFill>
              <a:blip r:embed="rId3"/>
              <a:stretch>
                <a:fillRect/>
              </a:stretch>
            </p:blipFill>
            <p:spPr>
              <a:xfrm>
                <a:off x="9120333" y="6054895"/>
                <a:ext cx="26697" cy="199684"/>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51" name="Ink 3"/>
              <p14:cNvContentPartPr>
                <a14:cpLocks xmlns:a14="http://schemas.microsoft.com/office/drawing/2010/main" noRot="1" noChangeAspect="1" noEditPoints="1" noChangeArrowheads="1" noChangeShapeType="1"/>
              </p14:cNvContentPartPr>
              <p14:nvPr/>
            </p14:nvContentPartPr>
            <p14:xfrm>
              <a:off x="7869238" y="6650038"/>
              <a:ext cx="1587" cy="1587"/>
            </p14:xfrm>
          </p:contentPart>
        </mc:Choice>
        <mc:Fallback xmlns="">
          <p:pic>
            <p:nvPicPr>
              <p:cNvPr id="2051" name="Ink 3"/>
              <p:cNvPicPr>
                <a:picLocks noRot="1" noChangeAspect="1" noEditPoints="1" noChangeArrowheads="1" noChangeShapeType="1"/>
              </p:cNvPicPr>
              <p:nvPr/>
            </p:nvPicPr>
            <p:blipFill>
              <a:blip r:embed="rId5"/>
              <a:stretch>
                <a:fillRect/>
              </a:stretch>
            </p:blipFill>
            <p:spPr>
              <a:xfrm>
                <a:off x="7827976" y="6608776"/>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 name="Ink 1"/>
              <p14:cNvContentPartPr/>
              <p14:nvPr/>
            </p14:nvContentPartPr>
            <p14:xfrm>
              <a:off x="8294400" y="5193360"/>
              <a:ext cx="360" cy="360"/>
            </p14:xfrm>
          </p:contentPart>
        </mc:Choice>
        <mc:Fallback xmlns="">
          <p:pic>
            <p:nvPicPr>
              <p:cNvPr id="2" name="Ink 1"/>
              <p:cNvPicPr/>
              <p:nvPr/>
            </p:nvPicPr>
            <p:blipFill>
              <a:blip r:embed="rId5"/>
              <a:stretch>
                <a:fillRect/>
              </a:stretch>
            </p:blipFill>
            <p:spPr>
              <a:xfrm>
                <a:off x="8285040" y="5184000"/>
                <a:ext cx="19080" cy="19080"/>
              </a:xfrm>
              <a:prstGeom prst="rect">
                <a:avLst/>
              </a:prstGeom>
            </p:spPr>
          </p:pic>
        </mc:Fallback>
      </mc:AlternateContent>
      <p:grpSp>
        <p:nvGrpSpPr>
          <p:cNvPr id="22" name="Group 16"/>
          <p:cNvGrpSpPr>
            <a:grpSpLocks/>
          </p:cNvGrpSpPr>
          <p:nvPr/>
        </p:nvGrpSpPr>
        <p:grpSpPr bwMode="auto">
          <a:xfrm>
            <a:off x="-7620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5"/>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8" name="Group 27"/>
              <p:cNvGrpSpPr>
                <a:grpSpLocks/>
              </p:cNvGrpSpPr>
              <p:nvPr/>
            </p:nvGrpSpPr>
            <p:grpSpPr bwMode="auto">
              <a:xfrm>
                <a:off x="144" y="0"/>
                <a:ext cx="5616" cy="144"/>
                <a:chOff x="96" y="-48"/>
                <a:chExt cx="5520" cy="144"/>
              </a:xfrm>
            </p:grpSpPr>
            <p:sp>
              <p:nvSpPr>
                <p:cNvPr id="32" name="Rectangle 31"/>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32"/>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801073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8339">
                                            <p:txEl>
                                              <p:pRg st="0" end="0"/>
                                            </p:txEl>
                                          </p:spTgt>
                                        </p:tgtEl>
                                        <p:attrNameLst>
                                          <p:attrName>style.visibility</p:attrName>
                                        </p:attrNameLst>
                                      </p:cBhvr>
                                      <p:to>
                                        <p:strVal val="visible"/>
                                      </p:to>
                                    </p:set>
                                    <p:animEffect transition="in" filter="dissolve">
                                      <p:cBhvr>
                                        <p:cTn id="7" dur="500"/>
                                        <p:tgtEl>
                                          <p:spTgt spid="398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8339">
                                            <p:txEl>
                                              <p:pRg st="1" end="1"/>
                                            </p:txEl>
                                          </p:spTgt>
                                        </p:tgtEl>
                                        <p:attrNameLst>
                                          <p:attrName>style.visibility</p:attrName>
                                        </p:attrNameLst>
                                      </p:cBhvr>
                                      <p:to>
                                        <p:strVal val="visible"/>
                                      </p:to>
                                    </p:set>
                                    <p:animEffect transition="in" filter="dissolve">
                                      <p:cBhvr>
                                        <p:cTn id="12" dur="500"/>
                                        <p:tgtEl>
                                          <p:spTgt spid="3983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98339">
                                            <p:txEl>
                                              <p:pRg st="2" end="2"/>
                                            </p:txEl>
                                          </p:spTgt>
                                        </p:tgtEl>
                                        <p:attrNameLst>
                                          <p:attrName>style.visibility</p:attrName>
                                        </p:attrNameLst>
                                      </p:cBhvr>
                                      <p:to>
                                        <p:strVal val="visible"/>
                                      </p:to>
                                    </p:set>
                                    <p:animEffect transition="in" filter="dissolve">
                                      <p:cBhvr>
                                        <p:cTn id="17" dur="500"/>
                                        <p:tgtEl>
                                          <p:spTgt spid="398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98339">
                                            <p:txEl>
                                              <p:pRg st="3" end="3"/>
                                            </p:txEl>
                                          </p:spTgt>
                                        </p:tgtEl>
                                        <p:attrNameLst>
                                          <p:attrName>style.visibility</p:attrName>
                                        </p:attrNameLst>
                                      </p:cBhvr>
                                      <p:to>
                                        <p:strVal val="visible"/>
                                      </p:to>
                                    </p:set>
                                    <p:animEffect transition="in" filter="dissolve">
                                      <p:cBhvr>
                                        <p:cTn id="22" dur="500"/>
                                        <p:tgtEl>
                                          <p:spTgt spid="3983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98339">
                                            <p:txEl>
                                              <p:pRg st="4" end="4"/>
                                            </p:txEl>
                                          </p:spTgt>
                                        </p:tgtEl>
                                        <p:attrNameLst>
                                          <p:attrName>style.visibility</p:attrName>
                                        </p:attrNameLst>
                                      </p:cBhvr>
                                      <p:to>
                                        <p:strVal val="visible"/>
                                      </p:to>
                                    </p:set>
                                    <p:animEffect transition="in" filter="dissolve">
                                      <p:cBhvr>
                                        <p:cTn id="27" dur="500"/>
                                        <p:tgtEl>
                                          <p:spTgt spid="398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339" grpId="0" build="p"/>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298256" y="361219"/>
            <a:ext cx="6776036" cy="533400"/>
          </a:xfrm>
        </p:spPr>
        <p:txBody>
          <a:bodyPr/>
          <a:lstStyle/>
          <a:p>
            <a:r>
              <a:rPr lang="en-US" sz="2800" dirty="0" smtClean="0"/>
              <a:t>Sound must be Made Difficult to Understand</a:t>
            </a:r>
          </a:p>
        </p:txBody>
      </p:sp>
      <p:sp>
        <p:nvSpPr>
          <p:cNvPr id="67587" name="Rectangle 3"/>
          <p:cNvSpPr>
            <a:spLocks noGrp="1" noChangeArrowheads="1"/>
          </p:cNvSpPr>
          <p:nvPr>
            <p:ph type="body" idx="1"/>
          </p:nvPr>
        </p:nvSpPr>
        <p:spPr>
          <a:xfrm>
            <a:off x="504708" y="1522047"/>
            <a:ext cx="8182091" cy="4572000"/>
          </a:xfrm>
        </p:spPr>
        <p:txBody>
          <a:bodyPr/>
          <a:lstStyle/>
          <a:p>
            <a:r>
              <a:rPr lang="en-US" sz="2400" dirty="0" smtClean="0"/>
              <a:t>The people had recognized for several hundred years that sound is a variation of pressure. </a:t>
            </a:r>
          </a:p>
          <a:p>
            <a:r>
              <a:rPr lang="en-US" sz="2400" dirty="0" smtClean="0"/>
              <a:t>The ears sense the variations by frequency and magnitude which are transferred to the brain which translates to voice. </a:t>
            </a:r>
          </a:p>
          <a:p>
            <a:r>
              <a:rPr lang="en-US" sz="2400" dirty="0" smtClean="0"/>
              <a:t>A fast flying aircraft is competing in any way with this sound?</a:t>
            </a:r>
          </a:p>
          <a:p>
            <a:r>
              <a:rPr lang="en-US" sz="2400" dirty="0" smtClean="0"/>
              <a:t>If so, it raises the question: what is the speed of the disturbance generated by the fast flying aircraft. </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593499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box(out)">
                                      <p:cBhvr>
                                        <p:cTn id="7" dur="500"/>
                                        <p:tgtEl>
                                          <p:spTgt spid="675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box(out)">
                                      <p:cBhvr>
                                        <p:cTn id="12" dur="500"/>
                                        <p:tgtEl>
                                          <p:spTgt spid="675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box(out)">
                                      <p:cBhvr>
                                        <p:cTn id="17" dur="500"/>
                                        <p:tgtEl>
                                          <p:spTgt spid="675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67587">
                                            <p:txEl>
                                              <p:pRg st="3" end="3"/>
                                            </p:txEl>
                                          </p:spTgt>
                                        </p:tgtEl>
                                        <p:attrNameLst>
                                          <p:attrName>style.visibility</p:attrName>
                                        </p:attrNameLst>
                                      </p:cBhvr>
                                      <p:to>
                                        <p:strVal val="visible"/>
                                      </p:to>
                                    </p:set>
                                    <p:animEffect transition="in" filter="box(out)">
                                      <p:cBhvr>
                                        <p:cTn id="22" dur="500"/>
                                        <p:tgtEl>
                                          <p:spTgt spid="6758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g-ecx.images-amazon.com/images/G/01/books/hmh-ems/WhoBellCats1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25562"/>
            <a:ext cx="6553200" cy="515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Title 2"/>
          <p:cNvSpPr>
            <a:spLocks noGrp="1"/>
          </p:cNvSpPr>
          <p:nvPr>
            <p:ph type="title"/>
          </p:nvPr>
        </p:nvSpPr>
        <p:spPr>
          <a:xfrm>
            <a:off x="685800" y="152400"/>
            <a:ext cx="7772400" cy="1143000"/>
          </a:xfrm>
        </p:spPr>
        <p:txBody>
          <a:bodyPr/>
          <a:lstStyle/>
          <a:p>
            <a:r>
              <a:rPr lang="en-US" sz="2800" dirty="0" smtClean="0"/>
              <a:t>Bell The Cat : A Story for Kids</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2123718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3"/>
          <p:cNvSpPr>
            <a:spLocks noGrp="1" noChangeArrowheads="1"/>
          </p:cNvSpPr>
          <p:nvPr>
            <p:ph type="title"/>
          </p:nvPr>
        </p:nvSpPr>
        <p:spPr>
          <a:xfrm>
            <a:off x="729337" y="242746"/>
            <a:ext cx="7772400" cy="609600"/>
          </a:xfrm>
        </p:spPr>
        <p:txBody>
          <a:bodyPr/>
          <a:lstStyle/>
          <a:p>
            <a:r>
              <a:rPr lang="en-US" sz="2800" smtClean="0"/>
              <a:t>Engineering Understanding of Accoustics</a:t>
            </a:r>
          </a:p>
        </p:txBody>
      </p:sp>
      <p:sp>
        <p:nvSpPr>
          <p:cNvPr id="416772" name="Rectangle 4"/>
          <p:cNvSpPr>
            <a:spLocks noGrp="1" noChangeArrowheads="1"/>
          </p:cNvSpPr>
          <p:nvPr>
            <p:ph type="body" idx="1"/>
          </p:nvPr>
        </p:nvSpPr>
        <p:spPr>
          <a:xfrm>
            <a:off x="234368" y="1602581"/>
            <a:ext cx="8789706" cy="4648200"/>
          </a:xfrm>
        </p:spPr>
        <p:txBody>
          <a:bodyPr/>
          <a:lstStyle/>
          <a:p>
            <a:r>
              <a:rPr lang="en-US" sz="2400" dirty="0" smtClean="0"/>
              <a:t>The fact that the engineer knows about the acoustics is great but it is not enough for today's sophisticated industry.</a:t>
            </a:r>
          </a:p>
          <a:p>
            <a:r>
              <a:rPr lang="en-US" sz="2400" dirty="0" smtClean="0"/>
              <a:t>A cat is pursuing a mouse and the mouse escape and hide in the hole. </a:t>
            </a:r>
          </a:p>
          <a:p>
            <a:r>
              <a:rPr lang="en-US" sz="2400" dirty="0" smtClean="0"/>
              <a:t>Suddenly, the mouse hear a barking dog and a cat yelling. </a:t>
            </a:r>
          </a:p>
          <a:p>
            <a:r>
              <a:rPr lang="en-US" sz="2400" dirty="0" smtClean="0"/>
              <a:t>The mouse go out to investigate, and cat is catching the mouse. </a:t>
            </a:r>
          </a:p>
          <a:p>
            <a:r>
              <a:rPr lang="en-US" sz="2400" dirty="0" smtClean="0"/>
              <a:t>The mouse ask the cat I thought I hear a dog. </a:t>
            </a:r>
          </a:p>
          <a:p>
            <a:r>
              <a:rPr lang="en-US" sz="2400" dirty="0" smtClean="0"/>
              <a:t>The cat reply, yes you right. </a:t>
            </a:r>
          </a:p>
          <a:p>
            <a:r>
              <a:rPr lang="en-US" sz="2400" dirty="0" smtClean="0"/>
              <a:t>My teacher was right, one language is not enough today.</a:t>
            </a:r>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5320588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16772">
                                            <p:txEl>
                                              <p:pRg st="0" end="0"/>
                                            </p:txEl>
                                          </p:spTgt>
                                        </p:tgtEl>
                                        <p:attrNameLst>
                                          <p:attrName>style.visibility</p:attrName>
                                        </p:attrNameLst>
                                      </p:cBhvr>
                                      <p:to>
                                        <p:strVal val="visible"/>
                                      </p:to>
                                    </p:set>
                                    <p:animEffect transition="in" filter="box(out)">
                                      <p:cBhvr>
                                        <p:cTn id="7" dur="500"/>
                                        <p:tgtEl>
                                          <p:spTgt spid="41677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16772">
                                            <p:txEl>
                                              <p:pRg st="1" end="1"/>
                                            </p:txEl>
                                          </p:spTgt>
                                        </p:tgtEl>
                                        <p:attrNameLst>
                                          <p:attrName>style.visibility</p:attrName>
                                        </p:attrNameLst>
                                      </p:cBhvr>
                                      <p:to>
                                        <p:strVal val="visible"/>
                                      </p:to>
                                    </p:set>
                                    <p:animEffect transition="in" filter="box(out)">
                                      <p:cBhvr>
                                        <p:cTn id="12" dur="500"/>
                                        <p:tgtEl>
                                          <p:spTgt spid="416772">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16772">
                                            <p:txEl>
                                              <p:pRg st="2" end="2"/>
                                            </p:txEl>
                                          </p:spTgt>
                                        </p:tgtEl>
                                        <p:attrNameLst>
                                          <p:attrName>style.visibility</p:attrName>
                                        </p:attrNameLst>
                                      </p:cBhvr>
                                      <p:to>
                                        <p:strVal val="visible"/>
                                      </p:to>
                                    </p:set>
                                    <p:animEffect transition="in" filter="box(out)">
                                      <p:cBhvr>
                                        <p:cTn id="17" dur="500"/>
                                        <p:tgtEl>
                                          <p:spTgt spid="416772">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416772">
                                            <p:txEl>
                                              <p:pRg st="3" end="3"/>
                                            </p:txEl>
                                          </p:spTgt>
                                        </p:tgtEl>
                                        <p:attrNameLst>
                                          <p:attrName>style.visibility</p:attrName>
                                        </p:attrNameLst>
                                      </p:cBhvr>
                                      <p:to>
                                        <p:strVal val="visible"/>
                                      </p:to>
                                    </p:set>
                                    <p:animEffect transition="in" filter="box(out)">
                                      <p:cBhvr>
                                        <p:cTn id="22" dur="500"/>
                                        <p:tgtEl>
                                          <p:spTgt spid="416772">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416772">
                                            <p:txEl>
                                              <p:pRg st="4" end="4"/>
                                            </p:txEl>
                                          </p:spTgt>
                                        </p:tgtEl>
                                        <p:attrNameLst>
                                          <p:attrName>style.visibility</p:attrName>
                                        </p:attrNameLst>
                                      </p:cBhvr>
                                      <p:to>
                                        <p:strVal val="visible"/>
                                      </p:to>
                                    </p:set>
                                    <p:animEffect transition="in" filter="box(out)">
                                      <p:cBhvr>
                                        <p:cTn id="27" dur="500"/>
                                        <p:tgtEl>
                                          <p:spTgt spid="416772">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416772">
                                            <p:txEl>
                                              <p:pRg st="5" end="5"/>
                                            </p:txEl>
                                          </p:spTgt>
                                        </p:tgtEl>
                                        <p:attrNameLst>
                                          <p:attrName>style.visibility</p:attrName>
                                        </p:attrNameLst>
                                      </p:cBhvr>
                                      <p:to>
                                        <p:strVal val="visible"/>
                                      </p:to>
                                    </p:set>
                                    <p:animEffect transition="in" filter="box(out)">
                                      <p:cBhvr>
                                        <p:cTn id="32" dur="500"/>
                                        <p:tgtEl>
                                          <p:spTgt spid="416772">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416772">
                                            <p:txEl>
                                              <p:pRg st="6" end="6"/>
                                            </p:txEl>
                                          </p:spTgt>
                                        </p:tgtEl>
                                        <p:attrNameLst>
                                          <p:attrName>style.visibility</p:attrName>
                                        </p:attrNameLst>
                                      </p:cBhvr>
                                      <p:to>
                                        <p:strVal val="visible"/>
                                      </p:to>
                                    </p:set>
                                    <p:animEffect transition="in" filter="box(out)">
                                      <p:cBhvr>
                                        <p:cTn id="37" dur="500"/>
                                        <p:tgtEl>
                                          <p:spTgt spid="416772">
                                            <p:txEl>
                                              <p:pRg st="6" end="6"/>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2"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ChangeArrowheads="1"/>
          </p:cNvSpPr>
          <p:nvPr/>
        </p:nvSpPr>
        <p:spPr bwMode="auto">
          <a:xfrm>
            <a:off x="609600" y="228600"/>
            <a:ext cx="7772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sz="2800" dirty="0">
                <a:solidFill>
                  <a:schemeClr val="tx2"/>
                </a:solidFill>
              </a:rPr>
              <a:t>Effect of Disturbance in A </a:t>
            </a:r>
            <a:r>
              <a:rPr lang="en-US" sz="2800" dirty="0" smtClean="0">
                <a:solidFill>
                  <a:schemeClr val="tx2"/>
                </a:solidFill>
              </a:rPr>
              <a:t>Fluid Medium</a:t>
            </a:r>
            <a:endParaRPr lang="en-US" sz="2800" dirty="0">
              <a:solidFill>
                <a:schemeClr val="tx2"/>
              </a:solidFill>
            </a:endParaRPr>
          </a:p>
        </p:txBody>
      </p:sp>
      <p:sp>
        <p:nvSpPr>
          <p:cNvPr id="475139" name="Text Box 3"/>
          <p:cNvSpPr txBox="1">
            <a:spLocks noChangeArrowheads="1"/>
          </p:cNvSpPr>
          <p:nvPr/>
        </p:nvSpPr>
        <p:spPr bwMode="auto">
          <a:xfrm>
            <a:off x="232012" y="1098574"/>
            <a:ext cx="81534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2000" dirty="0">
                <a:latin typeface="Times" panose="02020603050405020304" pitchFamily="18" charset="0"/>
              </a:rPr>
              <a:t>•    </a:t>
            </a:r>
            <a:r>
              <a:rPr lang="en-US" dirty="0">
                <a:latin typeface="Times" panose="02020603050405020304" pitchFamily="18" charset="0"/>
              </a:rPr>
              <a:t>As an object moves through a fluid medium it creates pressure waves. </a:t>
            </a:r>
          </a:p>
          <a:p>
            <a:r>
              <a:rPr lang="en-US" dirty="0">
                <a:latin typeface="Times" panose="02020603050405020304" pitchFamily="18" charset="0"/>
              </a:rPr>
              <a:t>•   Pressure waves travel out at the speed of sound which in term depends on  fluid properties and temperature.</a:t>
            </a:r>
          </a:p>
        </p:txBody>
      </p:sp>
      <p:pic>
        <p:nvPicPr>
          <p:cNvPr id="475141" name="Picture 5" descr="rippl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94" y="4237630"/>
            <a:ext cx="3532188"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p:nvCxnSpPr>
        <p:spPr>
          <a:xfrm>
            <a:off x="6400800" y="3429000"/>
            <a:ext cx="76200" cy="3505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419600" y="5105400"/>
            <a:ext cx="43434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5943600" y="4648200"/>
            <a:ext cx="9906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1" name="Oval 10"/>
          <p:cNvSpPr/>
          <p:nvPr/>
        </p:nvSpPr>
        <p:spPr>
          <a:xfrm>
            <a:off x="5257800" y="4267200"/>
            <a:ext cx="1828800" cy="1676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2" name="Oval 11"/>
          <p:cNvSpPr/>
          <p:nvPr/>
        </p:nvSpPr>
        <p:spPr>
          <a:xfrm>
            <a:off x="4724400" y="3962400"/>
            <a:ext cx="2514600" cy="2362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3" name="Oval 12"/>
          <p:cNvSpPr/>
          <p:nvPr/>
        </p:nvSpPr>
        <p:spPr>
          <a:xfrm>
            <a:off x="4114800" y="3581400"/>
            <a:ext cx="3352800" cy="3124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4" name="Oval 13"/>
          <p:cNvSpPr/>
          <p:nvPr/>
        </p:nvSpPr>
        <p:spPr>
          <a:xfrm>
            <a:off x="6324600" y="5029200"/>
            <a:ext cx="228600" cy="15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5" name="Rectangle 14"/>
          <p:cNvSpPr>
            <a:spLocks noChangeArrowheads="1"/>
          </p:cNvSpPr>
          <p:nvPr/>
        </p:nvSpPr>
        <p:spPr bwMode="auto">
          <a:xfrm>
            <a:off x="227903" y="2582294"/>
            <a:ext cx="899299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dirty="0">
                <a:latin typeface="Times" panose="02020603050405020304" pitchFamily="18" charset="0"/>
              </a:rPr>
              <a:t>•   If the object is traveling significantly slower than sonic velocity, then pressure  waves travel out uniformly similar to waves on the surface of a pond.</a:t>
            </a:r>
          </a:p>
        </p:txBody>
      </p:sp>
      <mc:AlternateContent xmlns:mc="http://schemas.openxmlformats.org/markup-compatibility/2006" xmlns:p14="http://schemas.microsoft.com/office/powerpoint/2010/main">
        <mc:Choice Requires="p14">
          <p:contentPart p14:bwMode="auto" r:id="rId4">
            <p14:nvContentPartPr>
              <p14:cNvPr id="3074" name="Ink 13"/>
              <p14:cNvContentPartPr>
                <a14:cpLocks xmlns:a14="http://schemas.microsoft.com/office/drawing/2010/main" noRot="1" noChangeAspect="1" noEditPoints="1" noChangeArrowheads="1" noChangeShapeType="1"/>
              </p14:cNvContentPartPr>
              <p14:nvPr/>
            </p14:nvContentPartPr>
            <p14:xfrm>
              <a:off x="2408238" y="823913"/>
              <a:ext cx="8262937" cy="1863725"/>
            </p14:xfrm>
          </p:contentPart>
        </mc:Choice>
        <mc:Fallback xmlns="">
          <p:pic>
            <p:nvPicPr>
              <p:cNvPr id="3074" name="Ink 13"/>
              <p:cNvPicPr>
                <a:picLocks noRot="1" noChangeAspect="1" noEditPoints="1" noChangeArrowheads="1" noChangeShapeType="1"/>
              </p:cNvPicPr>
              <p:nvPr/>
            </p:nvPicPr>
            <p:blipFill>
              <a:blip r:embed="rId5"/>
              <a:stretch>
                <a:fillRect/>
              </a:stretch>
            </p:blipFill>
            <p:spPr>
              <a:xfrm>
                <a:off x="2400318" y="814553"/>
                <a:ext cx="8280217" cy="1878125"/>
              </a:xfrm>
              <a:prstGeom prst="rect">
                <a:avLst/>
              </a:prstGeom>
            </p:spPr>
          </p:pic>
        </mc:Fallback>
      </mc:AlternateContent>
      <p:grpSp>
        <p:nvGrpSpPr>
          <p:cNvPr id="29" name="Group 16"/>
          <p:cNvGrpSpPr>
            <a:grpSpLocks/>
          </p:cNvGrpSpPr>
          <p:nvPr/>
        </p:nvGrpSpPr>
        <p:grpSpPr bwMode="auto">
          <a:xfrm>
            <a:off x="-7620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2"/>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34"/>
              <p:cNvGrpSpPr>
                <a:grpSpLocks/>
              </p:cNvGrpSpPr>
              <p:nvPr/>
            </p:nvGrpSpPr>
            <p:grpSpPr bwMode="auto">
              <a:xfrm>
                <a:off x="144" y="0"/>
                <a:ext cx="5616" cy="144"/>
                <a:chOff x="96" y="-48"/>
                <a:chExt cx="5520" cy="144"/>
              </a:xfrm>
            </p:grpSpPr>
            <p:sp>
              <p:nvSpPr>
                <p:cNvPr id="39" name="Rectangle 3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0" name="Rectangle 3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6" name="Group 18"/>
              <p:cNvGrpSpPr>
                <a:grpSpLocks/>
              </p:cNvGrpSpPr>
              <p:nvPr/>
            </p:nvGrpSpPr>
            <p:grpSpPr bwMode="auto">
              <a:xfrm>
                <a:off x="144" y="4234"/>
                <a:ext cx="5616" cy="86"/>
                <a:chOff x="96" y="4176"/>
                <a:chExt cx="5520" cy="144"/>
              </a:xfrm>
            </p:grpSpPr>
            <p:sp>
              <p:nvSpPr>
                <p:cNvPr id="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1"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699509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475139">
                                            <p:txEl>
                                              <p:pRg st="0" end="0"/>
                                            </p:txEl>
                                          </p:spTgt>
                                        </p:tgtEl>
                                        <p:attrNameLst>
                                          <p:attrName>style.visibility</p:attrName>
                                        </p:attrNameLst>
                                      </p:cBhvr>
                                      <p:to>
                                        <p:strVal val="visible"/>
                                      </p:to>
                                    </p:set>
                                    <p:animEffect transition="in" filter="box(out)">
                                      <p:cBhvr>
                                        <p:cTn id="7" dur="500"/>
                                        <p:tgtEl>
                                          <p:spTgt spid="47513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475139">
                                            <p:txEl>
                                              <p:pRg st="1" end="1"/>
                                            </p:txEl>
                                          </p:spTgt>
                                        </p:tgtEl>
                                        <p:attrNameLst>
                                          <p:attrName>style.visibility</p:attrName>
                                        </p:attrNameLst>
                                      </p:cBhvr>
                                      <p:to>
                                        <p:strVal val="visible"/>
                                      </p:to>
                                    </p:set>
                                    <p:animEffect transition="in" filter="box(out)">
                                      <p:cBhvr>
                                        <p:cTn id="12" dur="500"/>
                                        <p:tgtEl>
                                          <p:spTgt spid="475139">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75141"/>
                                        </p:tgtEl>
                                        <p:attrNameLst>
                                          <p:attrName>style.visibility</p:attrName>
                                        </p:attrNameLst>
                                      </p:cBhvr>
                                      <p:to>
                                        <p:strVal val="visible"/>
                                      </p:to>
                                    </p:set>
                                    <p:animEffect transition="in" filter="dissolve">
                                      <p:cBhvr>
                                        <p:cTn id="17" dur="500"/>
                                        <p:tgtEl>
                                          <p:spTgt spid="47514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par>
                                <p:cTn id="28" presetID="9"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dissolve">
                                      <p:cBhvr>
                                        <p:cTn id="30" dur="500"/>
                                        <p:tgtEl>
                                          <p:spTgt spid="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ssolve">
                                      <p:cBhvr>
                                        <p:cTn id="35" dur="500"/>
                                        <p:tgtEl>
                                          <p:spTgt spid="14"/>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dissolve">
                                      <p:cBhvr>
                                        <p:cTn id="50" dur="500"/>
                                        <p:tgtEl>
                                          <p:spTgt spid="12"/>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dissolv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9" grpId="0" build="p" autoUpdateAnimBg="0"/>
      <p:bldP spid="10" grpId="0" animBg="1"/>
      <p:bldP spid="11" grpId="0" animBg="1"/>
      <p:bldP spid="12" grpId="0" animBg="1"/>
      <p:bldP spid="13" grpId="0" animBg="1"/>
      <p:bldP spid="14" grpId="0" animBg="1"/>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214" y="117049"/>
            <a:ext cx="7772400" cy="1143000"/>
          </a:xfrm>
        </p:spPr>
        <p:txBody>
          <a:bodyPr/>
          <a:lstStyle/>
          <a:p>
            <a:r>
              <a:rPr lang="en-IN" sz="2800" dirty="0" smtClean="0"/>
              <a:t>Wave Equations</a:t>
            </a:r>
            <a:endParaRPr lang="en-IN" sz="2800" dirty="0"/>
          </a:p>
        </p:txBody>
      </p:sp>
      <p:sp>
        <p:nvSpPr>
          <p:cNvPr id="3" name="Content Placeholder 2"/>
          <p:cNvSpPr>
            <a:spLocks noGrp="1"/>
          </p:cNvSpPr>
          <p:nvPr>
            <p:ph idx="1"/>
          </p:nvPr>
        </p:nvSpPr>
        <p:spPr>
          <a:xfrm>
            <a:off x="228682" y="1729154"/>
            <a:ext cx="8789705" cy="4114800"/>
          </a:xfrm>
        </p:spPr>
        <p:txBody>
          <a:bodyPr/>
          <a:lstStyle/>
          <a:p>
            <a:r>
              <a:rPr lang="en-IN" sz="2400" dirty="0"/>
              <a:t>Wave phenomena are ubiquitous in nature. </a:t>
            </a:r>
            <a:endParaRPr lang="en-IN" sz="2400" dirty="0" smtClean="0"/>
          </a:p>
          <a:p>
            <a:r>
              <a:rPr lang="en-IN" sz="2400" dirty="0" smtClean="0"/>
              <a:t>They include water </a:t>
            </a:r>
            <a:r>
              <a:rPr lang="en-IN" sz="2400" dirty="0"/>
              <a:t>waves, sound waves, </a:t>
            </a:r>
            <a:r>
              <a:rPr lang="en-IN" sz="2400" dirty="0" smtClean="0"/>
              <a:t>etc. </a:t>
            </a:r>
          </a:p>
          <a:p>
            <a:r>
              <a:rPr lang="en-IN" sz="2400" dirty="0" smtClean="0"/>
              <a:t>They are </a:t>
            </a:r>
            <a:r>
              <a:rPr lang="en-IN" sz="2400" dirty="0"/>
              <a:t>found to be an alternative </a:t>
            </a:r>
            <a:r>
              <a:rPr lang="en-IN" sz="2400" dirty="0" smtClean="0"/>
              <a:t>and better </a:t>
            </a:r>
            <a:r>
              <a:rPr lang="en-IN" sz="2400" dirty="0"/>
              <a:t>description of </a:t>
            </a:r>
            <a:r>
              <a:rPr lang="en-IN" sz="2400" dirty="0" smtClean="0"/>
              <a:t>particles,.</a:t>
            </a:r>
          </a:p>
          <a:p>
            <a:r>
              <a:rPr lang="en-IN" sz="2400" dirty="0" smtClean="0"/>
              <a:t> </a:t>
            </a:r>
            <a:r>
              <a:rPr lang="en-IN" sz="2400" dirty="0"/>
              <a:t>W</a:t>
            </a:r>
            <a:r>
              <a:rPr lang="en-IN" sz="2400" dirty="0" smtClean="0"/>
              <a:t>aves travel </a:t>
            </a:r>
            <a:r>
              <a:rPr lang="en-IN" sz="2400" dirty="0"/>
              <a:t>with </a:t>
            </a:r>
            <a:r>
              <a:rPr lang="en-IN" sz="2400" dirty="0" smtClean="0"/>
              <a:t>constant or with the speed depends </a:t>
            </a:r>
            <a:r>
              <a:rPr lang="en-IN" sz="2400" dirty="0"/>
              <a:t>strongly on the wave </a:t>
            </a:r>
            <a:r>
              <a:rPr lang="en-IN" sz="2400" dirty="0" smtClean="0"/>
              <a:t>length. </a:t>
            </a:r>
          </a:p>
          <a:p>
            <a:r>
              <a:rPr lang="en-IN" sz="2400" dirty="0"/>
              <a:t>P</a:t>
            </a:r>
            <a:r>
              <a:rPr lang="en-IN" sz="2400" dirty="0" smtClean="0"/>
              <a:t>artial differential equations </a:t>
            </a:r>
            <a:r>
              <a:rPr lang="en-IN" sz="2400" dirty="0"/>
              <a:t>(PDEs</a:t>
            </a:r>
            <a:r>
              <a:rPr lang="en-IN" sz="2400" dirty="0" smtClean="0"/>
              <a:t>) </a:t>
            </a:r>
            <a:r>
              <a:rPr lang="en-IN" sz="2400" dirty="0"/>
              <a:t>govern the waves</a:t>
            </a:r>
            <a:r>
              <a:rPr lang="en-IN" sz="2400" dirty="0" smtClean="0"/>
              <a:t>.</a:t>
            </a:r>
          </a:p>
          <a:p>
            <a:r>
              <a:rPr lang="en-IN" sz="2400" dirty="0"/>
              <a:t>Schrödinger equation for quantum wave functions, a quite simple set of PDEs are well known </a:t>
            </a:r>
            <a:r>
              <a:rPr lang="en-IN" sz="2400" dirty="0" smtClean="0"/>
              <a:t>and extremely accurate.</a:t>
            </a:r>
            <a:endParaRPr lang="en-IN" sz="2400" dirty="0"/>
          </a:p>
        </p:txBody>
      </p:sp>
      <p:grpSp>
        <p:nvGrpSpPr>
          <p:cNvPr id="19" name="Group 1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2"/>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5" name="Group 24"/>
              <p:cNvGrpSpPr>
                <a:grpSpLocks/>
              </p:cNvGrpSpPr>
              <p:nvPr/>
            </p:nvGrpSpPr>
            <p:grpSpPr bwMode="auto">
              <a:xfrm>
                <a:off x="144" y="0"/>
                <a:ext cx="5616" cy="144"/>
                <a:chOff x="96" y="-48"/>
                <a:chExt cx="5520" cy="144"/>
              </a:xfrm>
            </p:grpSpPr>
            <p:sp>
              <p:nvSpPr>
                <p:cNvPr id="29" name="Rectangle 28"/>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0" name="Rectangle 29"/>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1"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308158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99136"/>
            <a:ext cx="7772400" cy="803537"/>
          </a:xfrm>
        </p:spPr>
        <p:txBody>
          <a:bodyPr/>
          <a:lstStyle/>
          <a:p>
            <a:r>
              <a:rPr lang="en-IN" sz="2800" dirty="0" smtClean="0"/>
              <a:t>FO- Wave </a:t>
            </a:r>
            <a:r>
              <a:rPr lang="en-IN" sz="2800" dirty="0"/>
              <a:t>Equation</a:t>
            </a:r>
          </a:p>
        </p:txBody>
      </p:sp>
      <p:sp>
        <p:nvSpPr>
          <p:cNvPr id="3" name="Content Placeholder 2"/>
          <p:cNvSpPr>
            <a:spLocks noGrp="1"/>
          </p:cNvSpPr>
          <p:nvPr>
            <p:ph idx="1"/>
          </p:nvPr>
        </p:nvSpPr>
        <p:spPr>
          <a:xfrm>
            <a:off x="573554" y="1421271"/>
            <a:ext cx="7772400" cy="533400"/>
          </a:xfrm>
        </p:spPr>
        <p:txBody>
          <a:bodyPr/>
          <a:lstStyle/>
          <a:p>
            <a:r>
              <a:rPr lang="en-IN" sz="2400" dirty="0"/>
              <a:t>C</a:t>
            </a:r>
            <a:r>
              <a:rPr lang="en-IN" sz="2400" dirty="0" smtClean="0"/>
              <a:t>onsider </a:t>
            </a:r>
            <a:r>
              <a:rPr lang="en-IN" sz="2400" dirty="0"/>
              <a:t>the equation</a:t>
            </a:r>
          </a:p>
        </p:txBody>
      </p:sp>
      <p:graphicFrame>
        <p:nvGraphicFramePr>
          <p:cNvPr id="4" name="Content Placeholder 3"/>
          <p:cNvGraphicFramePr>
            <a:graphicFrameLocks noChangeAspect="1"/>
          </p:cNvGraphicFramePr>
          <p:nvPr>
            <p:extLst/>
          </p:nvPr>
        </p:nvGraphicFramePr>
        <p:xfrm>
          <a:off x="4249299" y="1212486"/>
          <a:ext cx="2524125" cy="860425"/>
        </p:xfrm>
        <a:graphic>
          <a:graphicData uri="http://schemas.openxmlformats.org/presentationml/2006/ole">
            <mc:AlternateContent xmlns:mc="http://schemas.openxmlformats.org/markup-compatibility/2006">
              <mc:Choice xmlns:v="urn:schemas-microsoft-com:vml" Requires="v">
                <p:oleObj spid="_x0000_s394320" name="Equation" r:id="rId3" imgW="1155600" imgH="393480" progId="Equation.3">
                  <p:embed/>
                </p:oleObj>
              </mc:Choice>
              <mc:Fallback>
                <p:oleObj name="Equation" r:id="rId3" imgW="1155600" imgH="393480" progId="Equation.3">
                  <p:embed/>
                  <p:pic>
                    <p:nvPicPr>
                      <p:cNvPr id="0" name=""/>
                      <p:cNvPicPr/>
                      <p:nvPr/>
                    </p:nvPicPr>
                    <p:blipFill>
                      <a:blip r:embed="rId4"/>
                      <a:stretch>
                        <a:fillRect/>
                      </a:stretch>
                    </p:blipFill>
                    <p:spPr>
                      <a:xfrm>
                        <a:off x="4249299" y="1212486"/>
                        <a:ext cx="2524125" cy="860425"/>
                      </a:xfrm>
                      <a:prstGeom prst="rect">
                        <a:avLst/>
                      </a:prstGeom>
                    </p:spPr>
                  </p:pic>
                </p:oleObj>
              </mc:Fallback>
            </mc:AlternateContent>
          </a:graphicData>
        </a:graphic>
      </p:graphicFrame>
      <p:sp>
        <p:nvSpPr>
          <p:cNvPr id="5" name="Rectangle 4"/>
          <p:cNvSpPr/>
          <p:nvPr/>
        </p:nvSpPr>
        <p:spPr>
          <a:xfrm>
            <a:off x="389540" y="2066196"/>
            <a:ext cx="8221060" cy="1200329"/>
          </a:xfrm>
          <a:prstGeom prst="rect">
            <a:avLst/>
          </a:prstGeom>
        </p:spPr>
        <p:txBody>
          <a:bodyPr wrap="square">
            <a:spAutoFit/>
          </a:bodyPr>
          <a:lstStyle/>
          <a:p>
            <a:r>
              <a:rPr lang="en-IN" dirty="0">
                <a:latin typeface="+mn-lt"/>
              </a:rPr>
              <a:t>with </a:t>
            </a:r>
            <a:r>
              <a:rPr lang="en-IN" i="1" dirty="0">
                <a:latin typeface="+mn-lt"/>
              </a:rPr>
              <a:t>u(0; x) = f(x</a:t>
            </a:r>
            <a:r>
              <a:rPr lang="en-IN" i="1" dirty="0" smtClean="0">
                <a:latin typeface="+mn-lt"/>
              </a:rPr>
              <a:t>)</a:t>
            </a:r>
            <a:r>
              <a:rPr lang="en-IN" dirty="0" smtClean="0">
                <a:latin typeface="+mn-lt"/>
              </a:rPr>
              <a:t>; where </a:t>
            </a:r>
            <a:r>
              <a:rPr lang="en-IN" dirty="0">
                <a:latin typeface="+mn-lt"/>
              </a:rPr>
              <a:t>c is some positive </a:t>
            </a:r>
            <a:r>
              <a:rPr lang="en-IN" dirty="0" smtClean="0">
                <a:latin typeface="+mn-lt"/>
              </a:rPr>
              <a:t>constant.</a:t>
            </a:r>
          </a:p>
          <a:p>
            <a:r>
              <a:rPr lang="en-IN" dirty="0" smtClean="0"/>
              <a:t>If </a:t>
            </a:r>
            <a:r>
              <a:rPr lang="en-IN" i="1" dirty="0"/>
              <a:t>u</a:t>
            </a:r>
            <a:r>
              <a:rPr lang="en-IN" dirty="0"/>
              <a:t> is small (i.e. </a:t>
            </a:r>
            <a:r>
              <a:rPr lang="en-IN" i="1" dirty="0" smtClean="0"/>
              <a:t>u</a:t>
            </a:r>
            <a:r>
              <a:rPr lang="en-IN" i="1" baseline="30000" dirty="0"/>
              <a:t>2</a:t>
            </a:r>
            <a:r>
              <a:rPr lang="en-IN" i="1" dirty="0" smtClean="0"/>
              <a:t> &lt;&lt; </a:t>
            </a:r>
            <a:r>
              <a:rPr lang="en-IN" i="1" dirty="0"/>
              <a:t>u</a:t>
            </a:r>
            <a:r>
              <a:rPr lang="en-IN" dirty="0"/>
              <a:t>), then the equation approximate to the linear wave </a:t>
            </a:r>
            <a:r>
              <a:rPr lang="en-IN" dirty="0" smtClean="0"/>
              <a:t>equation.</a:t>
            </a:r>
            <a:endParaRPr lang="en-IN" dirty="0">
              <a:latin typeface="+mn-lt"/>
            </a:endParaRPr>
          </a:p>
        </p:txBody>
      </p:sp>
      <p:graphicFrame>
        <p:nvGraphicFramePr>
          <p:cNvPr id="6" name="Content Placeholder 3"/>
          <p:cNvGraphicFramePr>
            <a:graphicFrameLocks noChangeAspect="1"/>
          </p:cNvGraphicFramePr>
          <p:nvPr>
            <p:extLst/>
          </p:nvPr>
        </p:nvGraphicFramePr>
        <p:xfrm>
          <a:off x="3510299" y="2897987"/>
          <a:ext cx="1885950" cy="860425"/>
        </p:xfrm>
        <a:graphic>
          <a:graphicData uri="http://schemas.openxmlformats.org/presentationml/2006/ole">
            <mc:AlternateContent xmlns:mc="http://schemas.openxmlformats.org/markup-compatibility/2006">
              <mc:Choice xmlns:v="urn:schemas-microsoft-com:vml" Requires="v">
                <p:oleObj spid="_x0000_s394321" name="Equation" r:id="rId5" imgW="863280" imgH="393480" progId="Equation.3">
                  <p:embed/>
                </p:oleObj>
              </mc:Choice>
              <mc:Fallback>
                <p:oleObj name="Equation" r:id="rId5" imgW="863280" imgH="393480" progId="Equation.3">
                  <p:embed/>
                  <p:pic>
                    <p:nvPicPr>
                      <p:cNvPr id="0" name=""/>
                      <p:cNvPicPr/>
                      <p:nvPr/>
                    </p:nvPicPr>
                    <p:blipFill>
                      <a:blip r:embed="rId6"/>
                      <a:stretch>
                        <a:fillRect/>
                      </a:stretch>
                    </p:blipFill>
                    <p:spPr>
                      <a:xfrm>
                        <a:off x="3510299" y="2897987"/>
                        <a:ext cx="1885950" cy="860425"/>
                      </a:xfrm>
                      <a:prstGeom prst="rect">
                        <a:avLst/>
                      </a:prstGeom>
                    </p:spPr>
                  </p:pic>
                </p:oleObj>
              </mc:Fallback>
            </mc:AlternateContent>
          </a:graphicData>
        </a:graphic>
      </p:graphicFrame>
      <p:sp>
        <p:nvSpPr>
          <p:cNvPr id="7" name="Rectangle 6"/>
          <p:cNvSpPr/>
          <p:nvPr/>
        </p:nvSpPr>
        <p:spPr>
          <a:xfrm>
            <a:off x="5528031" y="3113769"/>
            <a:ext cx="2490787" cy="461665"/>
          </a:xfrm>
          <a:prstGeom prst="rect">
            <a:avLst/>
          </a:prstGeom>
        </p:spPr>
        <p:txBody>
          <a:bodyPr wrap="square">
            <a:spAutoFit/>
          </a:bodyPr>
          <a:lstStyle/>
          <a:p>
            <a:r>
              <a:rPr lang="en-IN" dirty="0">
                <a:latin typeface="+mn-lt"/>
              </a:rPr>
              <a:t>with </a:t>
            </a:r>
            <a:r>
              <a:rPr lang="en-IN" i="1" dirty="0">
                <a:latin typeface="+mn-lt"/>
              </a:rPr>
              <a:t>u(0; x) = </a:t>
            </a:r>
            <a:r>
              <a:rPr lang="en-IN" i="1" dirty="0" smtClean="0">
                <a:latin typeface="+mn-lt"/>
              </a:rPr>
              <a:t>f(x)</a:t>
            </a:r>
            <a:r>
              <a:rPr lang="en-IN" dirty="0" smtClean="0"/>
              <a:t>.</a:t>
            </a:r>
            <a:endParaRPr lang="en-IN" dirty="0">
              <a:latin typeface="+mn-lt"/>
            </a:endParaRPr>
          </a:p>
        </p:txBody>
      </p:sp>
      <p:graphicFrame>
        <p:nvGraphicFramePr>
          <p:cNvPr id="23" name="Object 22"/>
          <p:cNvGraphicFramePr>
            <a:graphicFrameLocks noChangeAspect="1"/>
          </p:cNvGraphicFramePr>
          <p:nvPr>
            <p:extLst/>
          </p:nvPr>
        </p:nvGraphicFramePr>
        <p:xfrm>
          <a:off x="4298950" y="4459288"/>
          <a:ext cx="2867025" cy="579437"/>
        </p:xfrm>
        <a:graphic>
          <a:graphicData uri="http://schemas.openxmlformats.org/presentationml/2006/ole">
            <mc:AlternateContent xmlns:mc="http://schemas.openxmlformats.org/markup-compatibility/2006">
              <mc:Choice xmlns:v="urn:schemas-microsoft-com:vml" Requires="v">
                <p:oleObj spid="_x0000_s394322" name="Equation" r:id="rId7" imgW="1066680" imgH="215640" progId="Equation.3">
                  <p:embed/>
                </p:oleObj>
              </mc:Choice>
              <mc:Fallback>
                <p:oleObj name="Equation" r:id="rId7" imgW="1066680" imgH="215640" progId="Equation.3">
                  <p:embed/>
                  <p:pic>
                    <p:nvPicPr>
                      <p:cNvPr id="0" name=""/>
                      <p:cNvPicPr/>
                      <p:nvPr/>
                    </p:nvPicPr>
                    <p:blipFill>
                      <a:blip r:embed="rId8"/>
                      <a:stretch>
                        <a:fillRect/>
                      </a:stretch>
                    </p:blipFill>
                    <p:spPr>
                      <a:xfrm>
                        <a:off x="4298950" y="4459288"/>
                        <a:ext cx="2867025" cy="579437"/>
                      </a:xfrm>
                      <a:prstGeom prst="rect">
                        <a:avLst/>
                      </a:prstGeom>
                    </p:spPr>
                  </p:pic>
                </p:oleObj>
              </mc:Fallback>
            </mc:AlternateContent>
          </a:graphicData>
        </a:graphic>
      </p:graphicFrame>
      <p:sp>
        <p:nvSpPr>
          <p:cNvPr id="24" name="Rectangle 23"/>
          <p:cNvSpPr/>
          <p:nvPr/>
        </p:nvSpPr>
        <p:spPr>
          <a:xfrm>
            <a:off x="689446" y="5016268"/>
            <a:ext cx="4060727" cy="461665"/>
          </a:xfrm>
          <a:prstGeom prst="rect">
            <a:avLst/>
          </a:prstGeom>
        </p:spPr>
        <p:txBody>
          <a:bodyPr wrap="none">
            <a:spAutoFit/>
          </a:bodyPr>
          <a:lstStyle/>
          <a:p>
            <a:r>
              <a:rPr lang="en-IN" dirty="0">
                <a:latin typeface="+mn-lt"/>
              </a:rPr>
              <a:t>where </a:t>
            </a:r>
            <a:r>
              <a:rPr lang="en-IN" i="1" dirty="0" smtClean="0">
                <a:latin typeface="+mn-lt"/>
              </a:rPr>
              <a:t>g </a:t>
            </a:r>
            <a:r>
              <a:rPr lang="en-IN" dirty="0" smtClean="0">
                <a:latin typeface="+mn-lt"/>
              </a:rPr>
              <a:t>is </a:t>
            </a:r>
            <a:r>
              <a:rPr lang="en-IN" dirty="0">
                <a:latin typeface="+mn-lt"/>
              </a:rPr>
              <a:t>an arbitrary function</a:t>
            </a:r>
          </a:p>
        </p:txBody>
      </p:sp>
      <p:sp>
        <p:nvSpPr>
          <p:cNvPr id="25" name="Rectangle 24"/>
          <p:cNvSpPr/>
          <p:nvPr/>
        </p:nvSpPr>
        <p:spPr>
          <a:xfrm>
            <a:off x="909906" y="4444041"/>
            <a:ext cx="3070071" cy="461665"/>
          </a:xfrm>
          <a:prstGeom prst="rect">
            <a:avLst/>
          </a:prstGeom>
        </p:spPr>
        <p:txBody>
          <a:bodyPr wrap="none">
            <a:spAutoFit/>
          </a:bodyPr>
          <a:lstStyle/>
          <a:p>
            <a:r>
              <a:rPr lang="en-IN" dirty="0" smtClean="0">
                <a:latin typeface="+mn-lt"/>
              </a:rPr>
              <a:t>The general solution is </a:t>
            </a:r>
            <a:endParaRPr lang="en-IN" dirty="0">
              <a:latin typeface="+mn-lt"/>
            </a:endParaRPr>
          </a:p>
        </p:txBody>
      </p:sp>
      <p:sp>
        <p:nvSpPr>
          <p:cNvPr id="26" name="Rectangle 25"/>
          <p:cNvSpPr/>
          <p:nvPr/>
        </p:nvSpPr>
        <p:spPr>
          <a:xfrm>
            <a:off x="589027" y="5665012"/>
            <a:ext cx="7728494" cy="461665"/>
          </a:xfrm>
          <a:prstGeom prst="rect">
            <a:avLst/>
          </a:prstGeom>
        </p:spPr>
        <p:txBody>
          <a:bodyPr wrap="square">
            <a:spAutoFit/>
          </a:bodyPr>
          <a:lstStyle/>
          <a:p>
            <a:r>
              <a:rPr lang="en-IN" dirty="0">
                <a:latin typeface="+mn-lt"/>
              </a:rPr>
              <a:t>T</a:t>
            </a:r>
            <a:r>
              <a:rPr lang="en-IN" dirty="0" smtClean="0">
                <a:latin typeface="+mn-lt"/>
              </a:rPr>
              <a:t>he </a:t>
            </a:r>
            <a:r>
              <a:rPr lang="en-IN" dirty="0">
                <a:latin typeface="+mn-lt"/>
              </a:rPr>
              <a:t>function </a:t>
            </a:r>
            <a:r>
              <a:rPr lang="en-IN" i="1" dirty="0">
                <a:latin typeface="+mn-lt"/>
              </a:rPr>
              <a:t>g</a:t>
            </a:r>
            <a:r>
              <a:rPr lang="en-IN" dirty="0" smtClean="0">
                <a:latin typeface="+mn-lt"/>
              </a:rPr>
              <a:t> is determined </a:t>
            </a:r>
            <a:r>
              <a:rPr lang="en-IN" dirty="0">
                <a:latin typeface="+mn-lt"/>
              </a:rPr>
              <a:t>by the initial conditions.</a:t>
            </a:r>
          </a:p>
        </p:txBody>
      </p:sp>
      <p:sp>
        <p:nvSpPr>
          <p:cNvPr id="27" name="TextBox 26"/>
          <p:cNvSpPr txBox="1"/>
          <p:nvPr/>
        </p:nvSpPr>
        <p:spPr>
          <a:xfrm>
            <a:off x="304800" y="3843555"/>
            <a:ext cx="7818166" cy="461665"/>
          </a:xfrm>
          <a:prstGeom prst="rect">
            <a:avLst/>
          </a:prstGeom>
          <a:noFill/>
        </p:spPr>
        <p:txBody>
          <a:bodyPr wrap="none" rtlCol="0">
            <a:spAutoFit/>
          </a:bodyPr>
          <a:lstStyle/>
          <a:p>
            <a:r>
              <a:rPr lang="en-IN" dirty="0" smtClean="0"/>
              <a:t>This is known as Linear wave equation or advection equation.</a:t>
            </a:r>
            <a:endParaRPr lang="en-IN" dirty="0"/>
          </a:p>
        </p:txBody>
      </p:sp>
      <p:grpSp>
        <p:nvGrpSpPr>
          <p:cNvPr id="28" name="Group 1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31"/>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4" name="Group 33"/>
              <p:cNvGrpSpPr>
                <a:grpSpLocks/>
              </p:cNvGrpSpPr>
              <p:nvPr/>
            </p:nvGrpSpPr>
            <p:grpSpPr bwMode="auto">
              <a:xfrm>
                <a:off x="144" y="0"/>
                <a:ext cx="5616" cy="144"/>
                <a:chOff x="96" y="-48"/>
                <a:chExt cx="5520" cy="144"/>
              </a:xfrm>
            </p:grpSpPr>
            <p:sp>
              <p:nvSpPr>
                <p:cNvPr id="3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0"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30"/>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3350520" y="2563200"/>
              <a:ext cx="156240" cy="216720"/>
            </p14:xfrm>
          </p:contentPart>
        </mc:Choice>
        <mc:Fallback xmlns="">
          <p:pic>
            <p:nvPicPr>
              <p:cNvPr id="8" name="Ink 7"/>
              <p:cNvPicPr/>
              <p:nvPr/>
            </p:nvPicPr>
            <p:blipFill>
              <a:blip r:embed="rId11"/>
              <a:stretch>
                <a:fillRect/>
              </a:stretch>
            </p:blipFill>
            <p:spPr>
              <a:xfrm>
                <a:off x="3339360" y="2551680"/>
                <a:ext cx="180720" cy="230760"/>
              </a:xfrm>
              <a:prstGeom prst="rect">
                <a:avLst/>
              </a:prstGeom>
            </p:spPr>
          </p:pic>
        </mc:Fallback>
      </mc:AlternateContent>
    </p:spTree>
    <p:extLst>
      <p:ext uri="{BB962C8B-B14F-4D97-AF65-F5344CB8AC3E}">
        <p14:creationId xmlns:p14="http://schemas.microsoft.com/office/powerpoint/2010/main" val="52898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dissolv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circle(in)">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dissolve">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circle(in)">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7" grpId="0"/>
      <p:bldP spid="24"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374" y="62058"/>
            <a:ext cx="7772400" cy="1143000"/>
          </a:xfrm>
        </p:spPr>
        <p:txBody>
          <a:bodyPr/>
          <a:lstStyle/>
          <a:p>
            <a:r>
              <a:rPr lang="en-IN" sz="2800" dirty="0" smtClean="0"/>
              <a:t>Solution of FO Linear Waver Equation/Advection Equation</a:t>
            </a:r>
            <a:endParaRPr lang="en-IN" sz="2800" dirty="0"/>
          </a:p>
        </p:txBody>
      </p:sp>
      <p:graphicFrame>
        <p:nvGraphicFramePr>
          <p:cNvPr id="37" name="Object 36"/>
          <p:cNvGraphicFramePr>
            <a:graphicFrameLocks noChangeAspect="1"/>
          </p:cNvGraphicFramePr>
          <p:nvPr>
            <p:extLst/>
          </p:nvPr>
        </p:nvGraphicFramePr>
        <p:xfrm>
          <a:off x="4410075" y="1427163"/>
          <a:ext cx="2867025" cy="581025"/>
        </p:xfrm>
        <a:graphic>
          <a:graphicData uri="http://schemas.openxmlformats.org/presentationml/2006/ole">
            <mc:AlternateContent xmlns:mc="http://schemas.openxmlformats.org/markup-compatibility/2006">
              <mc:Choice xmlns:v="urn:schemas-microsoft-com:vml" Requires="v">
                <p:oleObj spid="_x0000_s395318" name="Equation" r:id="rId3" imgW="1066680" imgH="215640" progId="Equation.3">
                  <p:embed/>
                </p:oleObj>
              </mc:Choice>
              <mc:Fallback>
                <p:oleObj name="Equation" r:id="rId3" imgW="1066680" imgH="215640" progId="Equation.3">
                  <p:embed/>
                  <p:pic>
                    <p:nvPicPr>
                      <p:cNvPr id="0" name=""/>
                      <p:cNvPicPr/>
                      <p:nvPr/>
                    </p:nvPicPr>
                    <p:blipFill>
                      <a:blip r:embed="rId4"/>
                      <a:stretch>
                        <a:fillRect/>
                      </a:stretch>
                    </p:blipFill>
                    <p:spPr>
                      <a:xfrm>
                        <a:off x="4410075" y="1427163"/>
                        <a:ext cx="2867025" cy="581025"/>
                      </a:xfrm>
                      <a:prstGeom prst="rect">
                        <a:avLst/>
                      </a:prstGeom>
                    </p:spPr>
                  </p:pic>
                </p:oleObj>
              </mc:Fallback>
            </mc:AlternateContent>
          </a:graphicData>
        </a:graphic>
      </p:graphicFrame>
      <p:sp>
        <p:nvSpPr>
          <p:cNvPr id="39" name="Rectangle 38"/>
          <p:cNvSpPr/>
          <p:nvPr/>
        </p:nvSpPr>
        <p:spPr>
          <a:xfrm>
            <a:off x="1010660" y="1523244"/>
            <a:ext cx="3070071" cy="461665"/>
          </a:xfrm>
          <a:prstGeom prst="rect">
            <a:avLst/>
          </a:prstGeom>
        </p:spPr>
        <p:txBody>
          <a:bodyPr wrap="none">
            <a:spAutoFit/>
          </a:bodyPr>
          <a:lstStyle/>
          <a:p>
            <a:r>
              <a:rPr lang="en-IN" dirty="0" smtClean="0">
                <a:latin typeface="+mn-lt"/>
              </a:rPr>
              <a:t>The general solution is </a:t>
            </a:r>
            <a:endParaRPr lang="en-IN" dirty="0">
              <a:latin typeface="+mn-lt"/>
            </a:endParaRPr>
          </a:p>
        </p:txBody>
      </p:sp>
      <p:sp>
        <p:nvSpPr>
          <p:cNvPr id="8" name="Rectangle 7"/>
          <p:cNvSpPr/>
          <p:nvPr/>
        </p:nvSpPr>
        <p:spPr>
          <a:xfrm>
            <a:off x="541103" y="2228010"/>
            <a:ext cx="7770199" cy="830997"/>
          </a:xfrm>
          <a:prstGeom prst="rect">
            <a:avLst/>
          </a:prstGeom>
        </p:spPr>
        <p:txBody>
          <a:bodyPr wrap="square">
            <a:spAutoFit/>
          </a:bodyPr>
          <a:lstStyle/>
          <a:p>
            <a:r>
              <a:rPr lang="en-IN" dirty="0" smtClean="0">
                <a:latin typeface="+mn-lt"/>
              </a:rPr>
              <a:t>Apply the initial condition </a:t>
            </a:r>
            <a:r>
              <a:rPr lang="en-IN" i="1" dirty="0">
                <a:latin typeface="+mn-lt"/>
              </a:rPr>
              <a:t>u(x; 0) = </a:t>
            </a:r>
            <a:r>
              <a:rPr lang="en-IN" i="1" dirty="0" smtClean="0">
                <a:latin typeface="+mn-lt"/>
              </a:rPr>
              <a:t>f(x) </a:t>
            </a:r>
            <a:r>
              <a:rPr lang="en-IN" dirty="0" smtClean="0">
                <a:latin typeface="+mn-lt"/>
              </a:rPr>
              <a:t>to find  </a:t>
            </a:r>
            <a:r>
              <a:rPr lang="en-IN" dirty="0">
                <a:latin typeface="+mn-lt"/>
              </a:rPr>
              <a:t>the </a:t>
            </a:r>
            <a:r>
              <a:rPr lang="en-IN" dirty="0" smtClean="0">
                <a:latin typeface="+mn-lt"/>
              </a:rPr>
              <a:t>solution of linear wave equation as </a:t>
            </a:r>
            <a:endParaRPr lang="en-IN" dirty="0">
              <a:latin typeface="+mn-lt"/>
            </a:endParaRPr>
          </a:p>
        </p:txBody>
      </p:sp>
      <p:sp>
        <p:nvSpPr>
          <p:cNvPr id="9" name="Rectangle 8"/>
          <p:cNvSpPr/>
          <p:nvPr/>
        </p:nvSpPr>
        <p:spPr>
          <a:xfrm>
            <a:off x="304800" y="3588482"/>
            <a:ext cx="8534400" cy="830997"/>
          </a:xfrm>
          <a:prstGeom prst="rect">
            <a:avLst/>
          </a:prstGeom>
        </p:spPr>
        <p:txBody>
          <a:bodyPr wrap="square">
            <a:spAutoFit/>
          </a:bodyPr>
          <a:lstStyle/>
          <a:p>
            <a:r>
              <a:rPr lang="en-IN" dirty="0" smtClean="0">
                <a:latin typeface="+mn-lt"/>
              </a:rPr>
              <a:t>This </a:t>
            </a:r>
            <a:r>
              <a:rPr lang="en-IN" dirty="0">
                <a:latin typeface="+mn-lt"/>
              </a:rPr>
              <a:t>represents a wave (unchanging </a:t>
            </a:r>
            <a:r>
              <a:rPr lang="en-IN" dirty="0" smtClean="0">
                <a:latin typeface="+mn-lt"/>
              </a:rPr>
              <a:t>shape) propagating </a:t>
            </a:r>
            <a:r>
              <a:rPr lang="en-IN" dirty="0">
                <a:latin typeface="+mn-lt"/>
              </a:rPr>
              <a:t>with constant wave speed </a:t>
            </a:r>
            <a:r>
              <a:rPr lang="en-IN" i="1" dirty="0">
                <a:latin typeface="+mn-lt"/>
              </a:rPr>
              <a:t>c</a:t>
            </a:r>
            <a:r>
              <a:rPr lang="en-IN" dirty="0">
                <a:latin typeface="+mn-lt"/>
              </a:rPr>
              <a:t>.</a:t>
            </a:r>
          </a:p>
        </p:txBody>
      </p:sp>
      <p:graphicFrame>
        <p:nvGraphicFramePr>
          <p:cNvPr id="40" name="Object 39"/>
          <p:cNvGraphicFramePr>
            <a:graphicFrameLocks noChangeAspect="1"/>
          </p:cNvGraphicFramePr>
          <p:nvPr>
            <p:extLst/>
          </p:nvPr>
        </p:nvGraphicFramePr>
        <p:xfrm>
          <a:off x="4061258" y="2971800"/>
          <a:ext cx="2900362" cy="581025"/>
        </p:xfrm>
        <a:graphic>
          <a:graphicData uri="http://schemas.openxmlformats.org/presentationml/2006/ole">
            <mc:AlternateContent xmlns:mc="http://schemas.openxmlformats.org/markup-compatibility/2006">
              <mc:Choice xmlns:v="urn:schemas-microsoft-com:vml" Requires="v">
                <p:oleObj spid="_x0000_s395319" name="Equation" r:id="rId5" imgW="1079280" imgH="215640" progId="Equation.3">
                  <p:embed/>
                </p:oleObj>
              </mc:Choice>
              <mc:Fallback>
                <p:oleObj name="Equation" r:id="rId5" imgW="1079280" imgH="215640" progId="Equation.3">
                  <p:embed/>
                  <p:pic>
                    <p:nvPicPr>
                      <p:cNvPr id="0" name=""/>
                      <p:cNvPicPr/>
                      <p:nvPr/>
                    </p:nvPicPr>
                    <p:blipFill>
                      <a:blip r:embed="rId6"/>
                      <a:stretch>
                        <a:fillRect/>
                      </a:stretch>
                    </p:blipFill>
                    <p:spPr>
                      <a:xfrm>
                        <a:off x="4061258" y="2971800"/>
                        <a:ext cx="2900362" cy="581025"/>
                      </a:xfrm>
                      <a:prstGeom prst="rect">
                        <a:avLst/>
                      </a:prstGeom>
                    </p:spPr>
                  </p:pic>
                </p:oleObj>
              </mc:Fallback>
            </mc:AlternateContent>
          </a:graphicData>
        </a:graphic>
      </p:graphicFrame>
      <p:pic>
        <p:nvPicPr>
          <p:cNvPr id="11" name="Picture 10"/>
          <p:cNvPicPr>
            <a:picLocks noChangeAspect="1"/>
          </p:cNvPicPr>
          <p:nvPr/>
        </p:nvPicPr>
        <p:blipFill>
          <a:blip r:embed="rId7"/>
          <a:stretch>
            <a:fillRect/>
          </a:stretch>
        </p:blipFill>
        <p:spPr>
          <a:xfrm>
            <a:off x="4350699" y="4304599"/>
            <a:ext cx="3846895" cy="1984998"/>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6870" y="4445698"/>
            <a:ext cx="3371850" cy="1676400"/>
          </a:xfrm>
          <a:prstGeom prst="rect">
            <a:avLst/>
          </a:prstGeom>
        </p:spPr>
      </p:pic>
      <p:grpSp>
        <p:nvGrpSpPr>
          <p:cNvPr id="34" name="Group 16"/>
          <p:cNvGrpSpPr>
            <a:grpSpLocks/>
          </p:cNvGrpSpPr>
          <p:nvPr/>
        </p:nvGrpSpPr>
        <p:grpSpPr bwMode="auto">
          <a:xfrm>
            <a:off x="0" y="0"/>
            <a:ext cx="9144000" cy="6858000"/>
            <a:chOff x="0" y="0"/>
            <a:chExt cx="9144000" cy="6858000"/>
          </a:xfrm>
        </p:grpSpPr>
        <p:grpSp>
          <p:nvGrpSpPr>
            <p:cNvPr id="35" name="Group 8"/>
            <p:cNvGrpSpPr>
              <a:grpSpLocks/>
            </p:cNvGrpSpPr>
            <p:nvPr/>
          </p:nvGrpSpPr>
          <p:grpSpPr bwMode="auto">
            <a:xfrm>
              <a:off x="0" y="0"/>
              <a:ext cx="9144000" cy="6858000"/>
              <a:chOff x="0" y="0"/>
              <a:chExt cx="5760" cy="4320"/>
            </a:xfrm>
          </p:grpSpPr>
          <p:grpSp>
            <p:nvGrpSpPr>
              <p:cNvPr id="41" name="Group 40"/>
              <p:cNvGrpSpPr>
                <a:grpSpLocks/>
              </p:cNvGrpSpPr>
              <p:nvPr/>
            </p:nvGrpSpPr>
            <p:grpSpPr bwMode="auto">
              <a:xfrm>
                <a:off x="0" y="0"/>
                <a:ext cx="192" cy="4320"/>
                <a:chOff x="0" y="-48"/>
                <a:chExt cx="144" cy="4368"/>
              </a:xfrm>
            </p:grpSpPr>
            <p:sp>
              <p:nvSpPr>
                <p:cNvPr id="5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2" name="Group 12"/>
              <p:cNvGrpSpPr>
                <a:grpSpLocks/>
              </p:cNvGrpSpPr>
              <p:nvPr/>
            </p:nvGrpSpPr>
            <p:grpSpPr bwMode="auto">
              <a:xfrm>
                <a:off x="5674" y="24"/>
                <a:ext cx="86" cy="4296"/>
                <a:chOff x="5616" y="-48"/>
                <a:chExt cx="144" cy="4368"/>
              </a:xfrm>
            </p:grpSpPr>
            <p:sp>
              <p:nvSpPr>
                <p:cNvPr id="4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5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3" name="Group 42"/>
              <p:cNvGrpSpPr>
                <a:grpSpLocks/>
              </p:cNvGrpSpPr>
              <p:nvPr/>
            </p:nvGrpSpPr>
            <p:grpSpPr bwMode="auto">
              <a:xfrm>
                <a:off x="144" y="0"/>
                <a:ext cx="5616" cy="144"/>
                <a:chOff x="96" y="-48"/>
                <a:chExt cx="5520" cy="144"/>
              </a:xfrm>
            </p:grpSpPr>
            <p:sp>
              <p:nvSpPr>
                <p:cNvPr id="47" name="Rectangle 4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8" name="Rectangle 4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44" name="Group 18"/>
              <p:cNvGrpSpPr>
                <a:grpSpLocks/>
              </p:cNvGrpSpPr>
              <p:nvPr/>
            </p:nvGrpSpPr>
            <p:grpSpPr bwMode="auto">
              <a:xfrm>
                <a:off x="144" y="4234"/>
                <a:ext cx="5616" cy="86"/>
                <a:chOff x="96" y="4176"/>
                <a:chExt cx="5520" cy="144"/>
              </a:xfrm>
            </p:grpSpPr>
            <p:sp>
              <p:nvSpPr>
                <p:cNvPr id="4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4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36"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37"/>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5521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circle(in)">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circle(in)">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circle(in)">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992" y="37675"/>
            <a:ext cx="7772400" cy="1143000"/>
          </a:xfrm>
        </p:spPr>
        <p:txBody>
          <a:bodyPr/>
          <a:lstStyle/>
          <a:p>
            <a:r>
              <a:rPr lang="en-IN" sz="2800" dirty="0" smtClean="0"/>
              <a:t>Travelling Waves</a:t>
            </a:r>
            <a:endParaRPr lang="en-IN" sz="2800" dirty="0"/>
          </a:p>
        </p:txBody>
      </p:sp>
      <p:sp>
        <p:nvSpPr>
          <p:cNvPr id="3" name="Content Placeholder 2"/>
          <p:cNvSpPr>
            <a:spLocks noGrp="1"/>
          </p:cNvSpPr>
          <p:nvPr>
            <p:ph idx="1"/>
          </p:nvPr>
        </p:nvSpPr>
        <p:spPr>
          <a:xfrm>
            <a:off x="541103" y="1277417"/>
            <a:ext cx="7772400" cy="2362200"/>
          </a:xfrm>
        </p:spPr>
        <p:txBody>
          <a:bodyPr/>
          <a:lstStyle/>
          <a:p>
            <a:r>
              <a:rPr lang="en-IN" sz="2400" dirty="0" smtClean="0"/>
              <a:t>It is understood that  </a:t>
            </a:r>
            <a:r>
              <a:rPr lang="en-IN" sz="2400" i="1" dirty="0"/>
              <a:t>u(x, t) = f </a:t>
            </a:r>
            <a:r>
              <a:rPr lang="en-IN" sz="2400" i="1" dirty="0" smtClean="0"/>
              <a:t>(x- </a:t>
            </a:r>
            <a:r>
              <a:rPr lang="en-IN" sz="2400" i="1" dirty="0" err="1" smtClean="0"/>
              <a:t>ct</a:t>
            </a:r>
            <a:r>
              <a:rPr lang="en-IN" sz="2400" i="1" dirty="0" smtClean="0"/>
              <a:t>) </a:t>
            </a:r>
            <a:r>
              <a:rPr lang="en-IN" sz="2400" dirty="0" smtClean="0"/>
              <a:t>indicates </a:t>
            </a:r>
            <a:r>
              <a:rPr lang="en-IN" sz="2400" dirty="0"/>
              <a:t>that the solution is a wave moving in one </a:t>
            </a:r>
            <a:r>
              <a:rPr lang="en-IN" sz="2400" dirty="0" smtClean="0"/>
              <a:t>direction.</a:t>
            </a:r>
          </a:p>
          <a:p>
            <a:r>
              <a:rPr lang="en-IN" sz="2400" dirty="0" smtClean="0"/>
              <a:t> </a:t>
            </a:r>
            <a:r>
              <a:rPr lang="en-IN" sz="2400" i="1" dirty="0"/>
              <a:t>f (</a:t>
            </a:r>
            <a:r>
              <a:rPr lang="en-IN" sz="2400" i="1" dirty="0" smtClean="0"/>
              <a:t>x) </a:t>
            </a:r>
            <a:r>
              <a:rPr lang="en-IN" sz="2400" dirty="0" smtClean="0"/>
              <a:t>is </a:t>
            </a:r>
            <a:r>
              <a:rPr lang="en-IN" sz="2400" dirty="0"/>
              <a:t>the shape of </a:t>
            </a:r>
            <a:r>
              <a:rPr lang="en-IN" sz="2400" dirty="0" smtClean="0"/>
              <a:t>the initial function. </a:t>
            </a:r>
          </a:p>
          <a:p>
            <a:r>
              <a:rPr lang="en-IN" sz="2400" dirty="0" smtClean="0"/>
              <a:t>This </a:t>
            </a:r>
            <a:r>
              <a:rPr lang="en-IN" sz="2400" dirty="0"/>
              <a:t>is known as a traveling wave. </a:t>
            </a:r>
            <a:endParaRPr lang="en-IN" sz="2400" dirty="0" smtClean="0"/>
          </a:p>
          <a:p>
            <a:r>
              <a:rPr lang="en-IN" sz="2400" dirty="0" smtClean="0"/>
              <a:t>A </a:t>
            </a:r>
            <a:r>
              <a:rPr lang="en-IN" sz="2400" dirty="0"/>
              <a:t>typical traveling </a:t>
            </a:r>
            <a:r>
              <a:rPr lang="en-IN" sz="2400" dirty="0" smtClean="0"/>
              <a:t>wave is shown as</a:t>
            </a:r>
            <a:endParaRPr lang="en-IN" sz="2400" dirty="0"/>
          </a:p>
        </p:txBody>
      </p:sp>
      <p:pic>
        <p:nvPicPr>
          <p:cNvPr id="19" name="Picture 18"/>
          <p:cNvPicPr>
            <a:picLocks noChangeAspect="1"/>
          </p:cNvPicPr>
          <p:nvPr/>
        </p:nvPicPr>
        <p:blipFill>
          <a:blip r:embed="rId2"/>
          <a:stretch>
            <a:fillRect/>
          </a:stretch>
        </p:blipFill>
        <p:spPr>
          <a:xfrm>
            <a:off x="304800" y="3485522"/>
            <a:ext cx="4488086" cy="3020053"/>
          </a:xfrm>
          <a:prstGeom prst="rect">
            <a:avLst/>
          </a:prstGeom>
        </p:spPr>
      </p:pic>
      <p:grpSp>
        <p:nvGrpSpPr>
          <p:cNvPr id="22" name="Group 21"/>
          <p:cNvGrpSpPr/>
          <p:nvPr/>
        </p:nvGrpSpPr>
        <p:grpSpPr>
          <a:xfrm>
            <a:off x="4907120" y="3408784"/>
            <a:ext cx="3943350" cy="3109231"/>
            <a:chOff x="4907120" y="3408784"/>
            <a:chExt cx="3943350" cy="3109231"/>
          </a:xfrm>
        </p:grpSpPr>
        <p:pic>
          <p:nvPicPr>
            <p:cNvPr id="20" name="Picture 19"/>
            <p:cNvPicPr>
              <a:picLocks noChangeAspect="1"/>
            </p:cNvPicPr>
            <p:nvPr/>
          </p:nvPicPr>
          <p:blipFill>
            <a:blip r:embed="rId3"/>
            <a:stretch>
              <a:fillRect/>
            </a:stretch>
          </p:blipFill>
          <p:spPr>
            <a:xfrm>
              <a:off x="4907120" y="3946265"/>
              <a:ext cx="3943350" cy="2571750"/>
            </a:xfrm>
            <a:prstGeom prst="rect">
              <a:avLst/>
            </a:prstGeom>
          </p:spPr>
        </p:pic>
        <p:sp>
          <p:nvSpPr>
            <p:cNvPr id="21" name="TextBox 20"/>
            <p:cNvSpPr txBox="1"/>
            <p:nvPr/>
          </p:nvSpPr>
          <p:spPr>
            <a:xfrm>
              <a:off x="5710567" y="3408784"/>
              <a:ext cx="2839239" cy="461665"/>
            </a:xfrm>
            <a:prstGeom prst="rect">
              <a:avLst/>
            </a:prstGeom>
            <a:noFill/>
          </p:spPr>
          <p:txBody>
            <a:bodyPr wrap="none" rtlCol="0">
              <a:spAutoFit/>
            </a:bodyPr>
            <a:lstStyle/>
            <a:p>
              <a:r>
                <a:rPr lang="en-IN" dirty="0" smtClean="0"/>
                <a:t>Characteristic Curves</a:t>
              </a:r>
              <a:endParaRPr lang="en-IN" dirty="0"/>
            </a:p>
          </p:txBody>
        </p:sp>
      </p:grpSp>
      <p:grpSp>
        <p:nvGrpSpPr>
          <p:cNvPr id="24" name="Group 1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0" name="Group 29"/>
              <p:cNvGrpSpPr>
                <a:grpSpLocks/>
              </p:cNvGrpSpPr>
              <p:nvPr/>
            </p:nvGrpSpPr>
            <p:grpSpPr bwMode="auto">
              <a:xfrm>
                <a:off x="144" y="0"/>
                <a:ext cx="5616" cy="144"/>
                <a:chOff x="96" y="-48"/>
                <a:chExt cx="5520" cy="144"/>
              </a:xfrm>
            </p:grpSpPr>
            <p:sp>
              <p:nvSpPr>
                <p:cNvPr id="34" name="Rectangle 33"/>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5" name="Rectangle 34"/>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sz="2400"/>
                </a:p>
              </p:txBody>
            </p:sp>
          </p:grpSp>
        </p:grpSp>
        <p:pic>
          <p:nvPicPr>
            <p:cNvPr id="26"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593"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6"/>
            <p:cNvSpPr>
              <a:spLocks noChangeArrowheads="1"/>
            </p:cNvSpPr>
            <p:nvPr/>
          </p:nvSpPr>
          <p:spPr bwMode="auto">
            <a:xfrm>
              <a:off x="2555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16432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circle(i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18444</TotalTime>
  <Words>1307</Words>
  <Application>Microsoft Office PowerPoint</Application>
  <PresentationFormat>On-screen Show (4:3)</PresentationFormat>
  <Paragraphs>122</Paragraphs>
  <Slides>25</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7" baseType="lpstr">
      <vt:lpstr>Arial</vt:lpstr>
      <vt:lpstr>Blackadder ITC</vt:lpstr>
      <vt:lpstr>Cambria Math</vt:lpstr>
      <vt:lpstr>Comic Sans MS</vt:lpstr>
      <vt:lpstr>Harlow Solid Italic</vt:lpstr>
      <vt:lpstr>Script MT Bold</vt:lpstr>
      <vt:lpstr>Symbol</vt:lpstr>
      <vt:lpstr>Times</vt:lpstr>
      <vt:lpstr>Times New Roman</vt:lpstr>
      <vt:lpstr>Vladimir Script</vt:lpstr>
      <vt:lpstr>Default Design</vt:lpstr>
      <vt:lpstr>Equation</vt:lpstr>
      <vt:lpstr>Quasi-Linear FO-Partial Differential Equations</vt:lpstr>
      <vt:lpstr>Vector Nature of Non-linear FO-PDEs</vt:lpstr>
      <vt:lpstr>Geometrical Interpretation of Quasi-linear A FO-PDE </vt:lpstr>
      <vt:lpstr>Space Curve &amp; The Method of Characteristics</vt:lpstr>
      <vt:lpstr>The Space Curve in QL- FO-ODE</vt:lpstr>
      <vt:lpstr>Characteristic &amp; Compatibility Equations</vt:lpstr>
      <vt:lpstr>How do we use these Characteristic &amp; Compatibility Equations  to solve quasi-linear partial differential equations?</vt:lpstr>
      <vt:lpstr>Example</vt:lpstr>
      <vt:lpstr>Solution</vt:lpstr>
      <vt:lpstr>In Search of A General Solution</vt:lpstr>
      <vt:lpstr>The General Solution</vt:lpstr>
      <vt:lpstr>The Specific Solution</vt:lpstr>
      <vt:lpstr>The Final Solution</vt:lpstr>
      <vt:lpstr>An Universal Method of Flying Fast</vt:lpstr>
      <vt:lpstr>Engineering Understanding of Characteristic Field by Ernst Waldfried Josef Wenzel Mach</vt:lpstr>
      <vt:lpstr>1940-50’s Flying Story Cruising at  High Altitudes ?!?!?!</vt:lpstr>
      <vt:lpstr>The Sacrifice</vt:lpstr>
      <vt:lpstr>Sound must be Made Difficult to Understand</vt:lpstr>
      <vt:lpstr>Bell The Cat : A Story for Kids</vt:lpstr>
      <vt:lpstr>Engineering Understanding of Accoustics</vt:lpstr>
      <vt:lpstr>PowerPoint Presentation</vt:lpstr>
      <vt:lpstr>Wave Equations</vt:lpstr>
      <vt:lpstr>FO- Wave Equation</vt:lpstr>
      <vt:lpstr>Solution of FO Linear Waver Equation/Advection Equation</vt:lpstr>
      <vt:lpstr>Travelling Waves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USER</cp:lastModifiedBy>
  <cp:revision>1441</cp:revision>
  <cp:lastPrinted>2002-01-11T03:20:09Z</cp:lastPrinted>
  <dcterms:created xsi:type="dcterms:W3CDTF">2002-01-11T02:48:10Z</dcterms:created>
  <dcterms:modified xsi:type="dcterms:W3CDTF">2019-11-09T10:43:12Z</dcterms:modified>
</cp:coreProperties>
</file>