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5"/>
  </p:notesMasterIdLst>
  <p:sldIdLst>
    <p:sldId id="815" r:id="rId2"/>
    <p:sldId id="820" r:id="rId3"/>
    <p:sldId id="822" r:id="rId4"/>
    <p:sldId id="821" r:id="rId5"/>
    <p:sldId id="752" r:id="rId6"/>
    <p:sldId id="753" r:id="rId7"/>
    <p:sldId id="795" r:id="rId8"/>
    <p:sldId id="754" r:id="rId9"/>
    <p:sldId id="769" r:id="rId10"/>
    <p:sldId id="757" r:id="rId11"/>
    <p:sldId id="758" r:id="rId12"/>
    <p:sldId id="759" r:id="rId13"/>
    <p:sldId id="761" r:id="rId14"/>
    <p:sldId id="762" r:id="rId15"/>
    <p:sldId id="817" r:id="rId16"/>
    <p:sldId id="763" r:id="rId17"/>
    <p:sldId id="819" r:id="rId18"/>
    <p:sldId id="818" r:id="rId19"/>
    <p:sldId id="851" r:id="rId20"/>
    <p:sldId id="777" r:id="rId21"/>
    <p:sldId id="778" r:id="rId22"/>
    <p:sldId id="779" r:id="rId23"/>
    <p:sldId id="780" r:id="rId24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FF9900"/>
    <a:srgbClr val="FF9999"/>
    <a:srgbClr val="CC6600"/>
    <a:srgbClr val="FFFFCC"/>
    <a:srgbClr val="E5291B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215" autoAdjust="0"/>
    <p:restoredTop sz="94434" autoAdjust="0"/>
  </p:normalViewPr>
  <p:slideViewPr>
    <p:cSldViewPr>
      <p:cViewPr varScale="1">
        <p:scale>
          <a:sx n="70" d="100"/>
          <a:sy n="70" d="100"/>
        </p:scale>
        <p:origin x="912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1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wmf"/><Relationship Id="rId2" Type="http://schemas.openxmlformats.org/officeDocument/2006/relationships/image" Target="../media/image5.wmf"/><Relationship Id="rId1" Type="http://schemas.openxmlformats.org/officeDocument/2006/relationships/image" Target="../media/image4.wmf"/><Relationship Id="rId5" Type="http://schemas.openxmlformats.org/officeDocument/2006/relationships/image" Target="../media/image8.wmf"/><Relationship Id="rId4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image" Target="../media/image21.wmf"/><Relationship Id="rId7" Type="http://schemas.openxmlformats.org/officeDocument/2006/relationships/image" Target="../media/image25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10" Type="http://schemas.openxmlformats.org/officeDocument/2006/relationships/image" Target="../media/image28.wmf"/><Relationship Id="rId4" Type="http://schemas.openxmlformats.org/officeDocument/2006/relationships/image" Target="../media/image22.wmf"/><Relationship Id="rId9" Type="http://schemas.openxmlformats.org/officeDocument/2006/relationships/image" Target="../media/image27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image" Target="../media/image30.wmf"/><Relationship Id="rId4" Type="http://schemas.openxmlformats.org/officeDocument/2006/relationships/image" Target="../media/image3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34.wmf"/><Relationship Id="rId1" Type="http://schemas.openxmlformats.org/officeDocument/2006/relationships/image" Target="../media/image33.wmf"/><Relationship Id="rId4" Type="http://schemas.openxmlformats.org/officeDocument/2006/relationships/image" Target="../media/image36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29.wmf"/><Relationship Id="rId4" Type="http://schemas.openxmlformats.org/officeDocument/2006/relationships/image" Target="../media/image39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4" Type="http://schemas.openxmlformats.org/officeDocument/2006/relationships/image" Target="../media/image42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7" Type="http://schemas.openxmlformats.org/officeDocument/2006/relationships/image" Target="../media/image29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Relationship Id="rId6" Type="http://schemas.openxmlformats.org/officeDocument/2006/relationships/image" Target="../media/image47.wmf"/><Relationship Id="rId5" Type="http://schemas.openxmlformats.org/officeDocument/2006/relationships/image" Target="../media/image41.wmf"/><Relationship Id="rId4" Type="http://schemas.openxmlformats.org/officeDocument/2006/relationships/image" Target="../media/image46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48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51.wmf"/><Relationship Id="rId2" Type="http://schemas.openxmlformats.org/officeDocument/2006/relationships/image" Target="../media/image50.wmf"/><Relationship Id="rId1" Type="http://schemas.openxmlformats.org/officeDocument/2006/relationships/image" Target="../media/image49.wmf"/><Relationship Id="rId5" Type="http://schemas.openxmlformats.org/officeDocument/2006/relationships/image" Target="../media/image53.wmf"/><Relationship Id="rId4" Type="http://schemas.openxmlformats.org/officeDocument/2006/relationships/image" Target="../media/image52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6" Type="http://schemas.openxmlformats.org/officeDocument/2006/relationships/image" Target="../media/image58.wmf"/><Relationship Id="rId5" Type="http://schemas.openxmlformats.org/officeDocument/2006/relationships/image" Target="../media/image57.wmf"/><Relationship Id="rId4" Type="http://schemas.openxmlformats.org/officeDocument/2006/relationships/image" Target="../media/image56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60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2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Relationship Id="rId5" Type="http://schemas.openxmlformats.org/officeDocument/2006/relationships/image" Target="../media/image68.wmf"/><Relationship Id="rId4" Type="http://schemas.openxmlformats.org/officeDocument/2006/relationships/image" Target="../media/image67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03T03:30:13.83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8-01-02T03:30:26.41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10-24T04:16:22.8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16774 4516 135,'0'0'41,"0"0"-6,19-17-8,-19 17-7,0 0-4,26-9-1,-26 9-1,30-6 0,-6 3 1,0 3 0,10-2 0,7 2-3,13 2-4,4 3-2,15-1-1,4 2 2,14 1 1,14 0 3,9-3 0,13 5 3,9-5 0,12 2 1,9-6 0,15 2 1,7-6 3,15 0-1,10-5 0,13 0-2,-1-3-1,16 7-2,-12-3 0,8 3-3,-5 1-4,1 6-3,-2 0-2,4 5 0,0-3 0,8 0 0,9-2 1,9-1 0,8-1 2,-1 0-1,1-3 2,-8 1-1,-14-2 0,-11 2-1,-23 2 1,-17-2 0,-25 1 1,-16 1-1,-36 0 3,-22 0 3,-20-2 2,-18 2-1,-18-4 0,-14 4 1,-18 0-4,0 0 0,0 0-2,0 0-2,0 0-3,0 0 0,0 0-4,0 0-5,0 0-10,0 0-13,0 0-28,0 0-78,-18 9-2,-1-1-1,-5 1-2,-8 2 46</inkml:trace>
  <inkml:trace contextRef="#ctx0" brushRef="#br0" timeOffset="1290.0018">16838 6154 1,'0'0'33,"0"0"-5,0 0-1,0 0 7,0 0 1,0 0 1,0 0-2,0 0 0,0 0-8,18-2-8,-18 2-8,0 0-4,25-17-3,-25 17 0,28-13 0,-10 10 2,3-3 2,11 4 1,-1-2 0,12 4 0,6 2-2,13 0-1,5-2 0,13 2-1,14 2-3,6-2 0,16 1-1,8-3 1,12 0-1,8 0 2,9 2-1,2 2 1,-2 0 0,2-1-1,-5 3 1,-6 1 0,-4 3-1,-4-1-1,1-2 0,-3 1 0,-7-3 1,2 3 0,0-5 0,-6 3-1,2-4 1,-1 0-1,-3-4 2,1 0-2,7-4 3,1-1 2,10-4 1,2-2-1,8 0 3,5 2 0,0-2-2,0 5 3,4 3-4,-4 3-1,-6 0-4,-1 2 4,-4 0 0,-2 0 3,-6 0 1,1 0 2,-9-6 0,-4 6 1,-8-5 0,-8 1 1,-11-5-1,-9 3-1,-13-1 1,-10 1 0,-20-3 4,-6 5 3,-16-3 0,-3 3-1,-20 4-1,0 0-1,0 0-3,0 0-1,0 0-5,0 0-2,0 0-3,0 0 1,11-18-1,-11 18-2,0 0 0,0 0-2,0 0-4,12-19-11,6 23-57,-18-4-58,36 5-2,-16-7-3,1-5-3,7 1 70</inkml:trace>
  <inkml:trace contextRef="#ctx0" brushRef="#br0" timeOffset="44375.0623">16352 5361 121,'0'0'65,"0"0"-6,-11-19-13,11 19-7,0 0-15,0 0-11,0 0-6,0 0-8,0 0 3,0 0 4,0 0 4,26 8 5,-26-8 4,41 5 4,-9-5-2,12 4 2,5-4-5,13 2-8,12-2 4,9 2-7,12-2-2,6 0-2,5 0 0,5-2-2,-1 0-3,-4 0 8,-12-2-5,-8 1 2,-17-1-1,-13 2 4,-19-2 2,-7 3 2,-30 1-1,19-6 0,-19 6-6,0 0-2,0 0-16,-21-13-17,21 13-42,0 0-46,0 0 2,0 0-3,0 0 3,34 4 108</inkml:trace>
  <inkml:trace contextRef="#ctx0" brushRef="#br0" timeOffset="44725.0629">18792 5296 129,'24'-9'99,"-5"-4"6,-19 13-57,24-21-10,-24 21-8,11-20-2,-11 20-3,-3-17-7,3 17-9,0 0-6,0 0-4,0 0-3,0 0 0,-14 17 0,14 1-2,6-1 2,-4 2 3,4-1 3,-6-18 2,18 26 2,-18-26-2,25 4-9,-25-4-14,24-15-28,-24 15-59,18-19-3,-18 19-1,21-14-5,-21 14 103</inkml:trace>
  <inkml:trace contextRef="#ctx0" brushRef="#br0" timeOffset="45065.0633">19750 5331 181,'36'-9'98,"1"3"-4,2 4-62,-3-3-11,9 3-5,0-4-2,11 5-2,5-5 0,10 2 1,4-1-5,7 1-2,12 0-3,5 1-1,5 1-2,6 2 2,3-2-1,4 4-2,1-2 0,-2 0-2,-6-2-4,-9 0-10,-2 4-15,-13-8-40,-15 5-34,-10 1-3,-14-2 4,-15 4 44</inkml:trace>
  <inkml:trace contextRef="#ctx0" brushRef="#br0" timeOffset="45305.0636">22022 5238 203,'0'0'113,"22"-22"1,-22 22-62,0 0-20,2-22-13,-2 22-14,0 0-18,0 0-13,0 0-17,0 0-59,0 0-9,30-2-2,-4 4 1,12 0 95</inkml:trace>
  <inkml:trace contextRef="#ctx0" brushRef="#br0" timeOffset="45525.064">23619 5211 260,'99'0'114,"-20"-8"2,-25-1-83,-7 9-9,-12-6-11,-10 1-5,-25 5-5,24-13-14,-24 13-25,0 0-76,0 0-3,-6-19-3,6 19 0,-26-13 58</inkml:trace>
  <inkml:trace contextRef="#ctx0" brushRef="#br0" timeOffset="46275.065">20501 4176 112,'-2'-22'47,"1"3"1,-5 1 3,6 18 1,-6-28-6,6 28-6,0 0-5,0 0-4,-3-19-6,3 19-3,0 0-9,0 0-6,0 0-2,3 19-3,-1-2-1,4 7 0,-1 11-2,8 13 4,-1 12-1,1 14 6,-2 11-3,8 14 5,-8 10-4,4 12 5,-8 2-5,3 9-1,-3 3 5,4 6-5,-3 0 3,3 6-4,-4-6 2,-1 0-2,-4-5 3,2-6 2,-4-8-2,-4-8-1,-4-16 2,1-12-3,-2-18 3,1-8-3,1-16 2,1-12-3,1-12 2,5-20 0,-12 21-1,12-21-1,0 0-13,0 0-21,4-26-73,-4 3-25,6-1-6,-4-17 0,3-9-5</inkml:trace>
  <inkml:trace contextRef="#ctx0" brushRef="#br0" timeOffset="47555.0669">20548 4557 182,'0'0'93,"-19"-17"-19,19 17-19,0 0-11,0 0-8,25-22-9,-10 16-10,-15 6-9,35-13-8,-9 8 0,4 3-2,-4 2 1,4 2-1,0 1 5,0 1 0,2 0 2,1 0-1,3-1 0,3 1 1,4 0 1,9 1-1,-1 5 0,5-1-1,0 2-1,6 4 1,-6 0 0,0 5 1,-2-1-3,-6 1 0,-3 4 0,-2-1 0,-5 3-1,-1 0 1,-2-2-2,-3 0 2,2 4-1,1 0 2,-5-2-1,2 1 1,0-1-1,-2 4 1,-1 0 0,-2 1-2,-3-3 0,-4 4 1,-1-4-2,0 0 2,-4-2-1,-2-2 0,-6-2 0,1 2 2,-3-2-1,-1-1 0,0 5-2,-4-6 2,4 6 1,-4 2-4,-6-4 5,0 6-5,-1 0 5,-4-1-4,-2 1 4,0 3-4,-10-3 1,4 2 1,-1-1-1,-3 1 0,-3-2 0,0 1 0,-2-3 0,2 4 0,-6-6 0,2 1-1,0-1 1,2 0-1,0-1 2,2-1-1,2-2 0,-2-3 0,2-1 1,-6 1-1,-2-4 0,2-1 1,-7-1-2,-1 0 1,6-1 1,-5 1-1,0-2-1,5 0 1,-3 2 0,3-2-1,-4 0-1,4 0 2,-5 0 0,0 1-1,-1-1 1,3 0 0,1 0 0,-1-2 1,-1 1 1,-1-1-1,0 0-1,5-1-1,-4-1 2,10-3-1,0 1 1,4-1 0,7-2 0,15-2 0,0 0 0,0 0 2,0 0-2,0 0 1,0 0-3,0 0 1,0 0-2,-19 2 2,19-2-1,0 0-2,-22 9-5,22-9-4,-25 15-13,5-11-28,20-4-75,-30 22-5,11-11 0,19-11-3,-26 6 43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10-24T05:06:58.28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10080 3600 103,'0'0'87,"0"0"0,-6-22-38,6 22-17,0 0-11,0 0-5,0 0-2,0 0-1,0 0-2,0 0-2,-26-5-3,26 5-1,-35 9-3,14-5 4,3-3 6,1 3 5,-4-4 3,21 0 0,-24-9 0,24 9-1,0-24-1,7 7-5,1-5-7,9-1-7,1 3-2,7 0 0,5 3-1,-2 4 0,5 5-1,-7 7 1,-1 6-1,-7 6 2,-3 6 0,-5 3 1,-10 5-2,-12 1 2,-1 1 1,-9-2 2,-4-1 2,0-4 2,-4-5 1,0-4 2,0-5 3,9-4 0,-3-10 2,9-3-2,-2-8-2,4-1-2,8-4 0,-1-4-3,6-2-1,0 2 0,8-5-5,3 3 4,2 10-5,11-2 4,0 9-6,6 1 3,2 12-2,0 8-3,3 10 4,-3 7-5,0 1 7,-8 7-4,-1-1 5,-16 3-3,-5-5 2,-4-3 4,-9-4-1,-2-5 1,-12-3 0,7-6 3,-12-5 0,9-8 1,-1-9 2,1-7-3,8-12 2,2-3 1,11-6-8,2 0 3,4 8-4,10 1 0,3 14-3,7 9-2,10 10 1,-3 9-2,1 8 7,-2 5-7,-2-3 5,-10 8-2,3-2 4,-14-2 0,-9 2 0,-9-4-1,-14 1-2,-3-1 5,-10-2 0,1-3 0,-4-4 0,7-2 2,2-7-1,10 1 2,20-5-1,-23 4-1,23-4-2,0 0-3,0 0-1,0 0-8,24 0-15,-24 0-60,27 9-43,-11 1-3,-16-10-1,30 29-1,-30-29 79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10-24T05:11:21.0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10661 4869 98,'-5'-28'46,"5"28"-5,0-26-3,0 26-4,0-26-7,0 26-4,0 0-4,0-20-1,0 20 0,0 0-2,0 0-4,0 0-6,0 0 0,0 0-2,0 0 0,-19 13 0,19-13-2,0 0 2,-8 20 0,8-20 2,-3 19-2,3-19 0,0 20-1,0-20-1,9 33 1,-5-14 0,1 5 0,5 2-1,-3 2 3,4 4-2,-1 1 2,1-1 0,2 3 1,0-2-3,4 3 2,-4-5-2,4 3 0,-2-5 5,3 1-3,5-6-2,-5 6-1,3-2 6,1 1-3,3-3 4,-1 4-3,-3-2-3,3 0 2,-5 1 4,5 1-5,-5-4 1,-1 2-1,6 0-1,-3 2 2,3-4-2,1 1 3,4 1 0,5 0 2,2-4-1,-1 2 0,-1 0-2,1 2 1,3 2-3,-3 1 0,-7-1-3,6 0 1,-6 5-1,2-1 1,1-3 1,-1-1 0,2-4 0,4-2 0,-7 0 0,-1-2 1,2-1-2,-3-3 1,-3 1-1,0 1 0,-1-3-1,-5 2 2,1-1-1,0 1 1,-1-1-2,1 3 7,2-1-2,1 1-5,-2-1 5,5 1-6,-7-1 6,7 0-6,-7-5 7,1 0-12,-19-15 9,32 24-1,-32-24 0,30 21 2,-30-21-1,24 15 0,-24-15-2,30 14 1,-30-14-1,32 19-1,-14-10 1,7 2 0,-5 1-1,4 1 2,1-2-2,-1 2 2,0 0-1,1 2-1,-7-4 1,1 4 0,0-2-1,5-2 0,-3 0 2,1 0 0,2-2 0,2 1 0,1-3 0,2 2 0,1 1-1,2-5 1,0 3 0,5-5 0,1-5 0,5-1 1,0-1 0,0-5-1,1-6 1,3 0 0,-2-5 0,-2-1-1,0 3 1,-6-1 0,1-1-1,5 1 0,-6-3 1,6 3 0,-4-3 0,4-2 1,0-6 2,11-3 2,-3-3-8,-3-1 4,5-4-3,1 0 1,0 1-3,2-1 2,0 2-4,-2 2-1,-2-1 5,-1 3 2,-2 0-2,-1-2 2,-5 0-1,0-1-1,0-2-1,0-3 1,-4 0 0,4-5-1,0 0 0,0-1-1,0-1 3,0 4 0,-6 1 2,1 1-2,-6 1-2,-3 6-1,1 0 3,-4 1 0,-1-1-1,-1 2-1,0-2-1,1 0 2,-3 1 2,0 1 5,-1 0-6,1 3 0,-8 4 2,4 6 1,-7 5-2,-11 17 1,13-24-3,-13 24 0,0 0 1,0 0 1,0 0-1,0 0-1,0 0 1,0 0 0,6-16 0,-6 16 0,0 0-1,0 0-1,0 0 0,0 0-2,0 0 3,0 0-1,0 0-2,0 0-4,0 0-7,-6-19-28,6 19-106,0 0 0,0 0-6,-31 17-4,6-4 4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37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EF38852-3B7A-4D26-8C1A-1F821DEAA2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148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487CC-2F8E-4ECF-97F1-294BCB6A5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776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0425B-8A4B-4EA9-A0A9-6AA669232B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5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68D24-912B-47D3-BC75-F39311624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193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41753-9EF1-449C-A006-227357DE2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24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A6060-6A52-404C-9897-ECB6C1836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305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876D9-6189-48C0-9C66-19836A200F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552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D90CA-D103-4AF7-A73D-BA2D46B6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913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C87AE-0705-4B16-8E4F-7E1BD7BF5B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59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5B332-6CD0-44E1-920B-0853B693E3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644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2BD99-C18D-4306-92F8-0412699D48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91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EFCBA-73F1-4A71-9E00-B35AD3383B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339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IN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AB0AD5-5450-42DB-8838-6A4079E6FA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652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EDF74-E3F6-4067-851F-73028FC66C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1756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7ED15-6AAF-4D42-B3B9-9A6006BA08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320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1D54E-B5FE-4251-8C30-CD1C035DBB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23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441793F-0DAA-4CF9-A0DE-C1B0087043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2.emf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8.wmf"/><Relationship Id="rId3" Type="http://schemas.openxmlformats.org/officeDocument/2006/relationships/oleObject" Target="../embeddings/oleObject1.bin"/><Relationship Id="rId7" Type="http://schemas.openxmlformats.org/officeDocument/2006/relationships/image" Target="../media/image5.wmf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7.wmf"/><Relationship Id="rId5" Type="http://schemas.openxmlformats.org/officeDocument/2006/relationships/image" Target="../media/image3.png"/><Relationship Id="rId10" Type="http://schemas.openxmlformats.org/officeDocument/2006/relationships/oleObject" Target="../embeddings/oleObject4.bin"/><Relationship Id="rId4" Type="http://schemas.openxmlformats.org/officeDocument/2006/relationships/image" Target="../media/image4.wmf"/><Relationship Id="rId9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image" Target="../media/image13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oleObject" Target="../embeddings/oleObject10.bin"/><Relationship Id="rId17" Type="http://schemas.openxmlformats.org/officeDocument/2006/relationships/image" Target="../media/image15.emf"/><Relationship Id="rId2" Type="http://schemas.openxmlformats.org/officeDocument/2006/relationships/slideLayout" Target="../slideLayouts/slideLayout2.xml"/><Relationship Id="rId16" Type="http://schemas.openxmlformats.org/officeDocument/2006/relationships/customXml" Target="../ink/ink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11" Type="http://schemas.openxmlformats.org/officeDocument/2006/relationships/image" Target="../media/image3.png"/><Relationship Id="rId5" Type="http://schemas.openxmlformats.org/officeDocument/2006/relationships/oleObject" Target="../embeddings/oleObject7.bin"/><Relationship Id="rId15" Type="http://schemas.openxmlformats.org/officeDocument/2006/relationships/image" Target="../media/image14.wmf"/><Relationship Id="rId10" Type="http://schemas.openxmlformats.org/officeDocument/2006/relationships/image" Target="../media/image12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9.bin"/><Relationship Id="rId14" Type="http://schemas.openxmlformats.org/officeDocument/2006/relationships/oleObject" Target="../embeddings/oleObject1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5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7.w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13" Type="http://schemas.openxmlformats.org/officeDocument/2006/relationships/oleObject" Target="../embeddings/oleObject22.bin"/><Relationship Id="rId18" Type="http://schemas.openxmlformats.org/officeDocument/2006/relationships/image" Target="../media/image26.wmf"/><Relationship Id="rId3" Type="http://schemas.openxmlformats.org/officeDocument/2006/relationships/oleObject" Target="../embeddings/oleObject17.bin"/><Relationship Id="rId21" Type="http://schemas.openxmlformats.org/officeDocument/2006/relationships/oleObject" Target="../embeddings/oleObject26.bin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23.wmf"/><Relationship Id="rId1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5.wmf"/><Relationship Id="rId20" Type="http://schemas.openxmlformats.org/officeDocument/2006/relationships/image" Target="../media/image27.w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20.wmf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8.bin"/><Relationship Id="rId15" Type="http://schemas.openxmlformats.org/officeDocument/2006/relationships/oleObject" Target="../embeddings/oleObject23.bin"/><Relationship Id="rId23" Type="http://schemas.openxmlformats.org/officeDocument/2006/relationships/image" Target="../media/image3.png"/><Relationship Id="rId10" Type="http://schemas.openxmlformats.org/officeDocument/2006/relationships/image" Target="../media/image22.wmf"/><Relationship Id="rId19" Type="http://schemas.openxmlformats.org/officeDocument/2006/relationships/oleObject" Target="../embeddings/oleObject25.bin"/><Relationship Id="rId4" Type="http://schemas.openxmlformats.org/officeDocument/2006/relationships/image" Target="../media/image19.wmf"/><Relationship Id="rId9" Type="http://schemas.openxmlformats.org/officeDocument/2006/relationships/oleObject" Target="../embeddings/oleObject20.bin"/><Relationship Id="rId14" Type="http://schemas.openxmlformats.org/officeDocument/2006/relationships/image" Target="../media/image24.wmf"/><Relationship Id="rId22" Type="http://schemas.openxmlformats.org/officeDocument/2006/relationships/image" Target="../media/image28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28.bin"/><Relationship Id="rId4" Type="http://schemas.openxmlformats.org/officeDocument/2006/relationships/image" Target="../media/image29.w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wmf"/><Relationship Id="rId3" Type="http://schemas.openxmlformats.org/officeDocument/2006/relationships/oleObject" Target="../embeddings/oleObject29.bin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31.wmf"/><Relationship Id="rId11" Type="http://schemas.openxmlformats.org/officeDocument/2006/relationships/image" Target="../media/image3.png"/><Relationship Id="rId5" Type="http://schemas.openxmlformats.org/officeDocument/2006/relationships/oleObject" Target="../embeddings/oleObject30.bin"/><Relationship Id="rId10" Type="http://schemas.openxmlformats.org/officeDocument/2006/relationships/image" Target="../media/image33.wmf"/><Relationship Id="rId4" Type="http://schemas.openxmlformats.org/officeDocument/2006/relationships/image" Target="../media/image30.wmf"/><Relationship Id="rId9" Type="http://schemas.openxmlformats.org/officeDocument/2006/relationships/oleObject" Target="../embeddings/oleObject32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wmf"/><Relationship Id="rId3" Type="http://schemas.openxmlformats.org/officeDocument/2006/relationships/oleObject" Target="../embeddings/oleObject33.bin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4.wmf"/><Relationship Id="rId11" Type="http://schemas.openxmlformats.org/officeDocument/2006/relationships/image" Target="../media/image3.png"/><Relationship Id="rId5" Type="http://schemas.openxmlformats.org/officeDocument/2006/relationships/oleObject" Target="../embeddings/oleObject34.bin"/><Relationship Id="rId10" Type="http://schemas.openxmlformats.org/officeDocument/2006/relationships/image" Target="../media/image36.wmf"/><Relationship Id="rId4" Type="http://schemas.openxmlformats.org/officeDocument/2006/relationships/image" Target="../media/image33.wmf"/><Relationship Id="rId9" Type="http://schemas.openxmlformats.org/officeDocument/2006/relationships/oleObject" Target="../embeddings/oleObject36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oleObject" Target="../embeddings/oleObject37.bin"/><Relationship Id="rId7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37.wmf"/><Relationship Id="rId11" Type="http://schemas.openxmlformats.org/officeDocument/2006/relationships/image" Target="../media/image3.png"/><Relationship Id="rId5" Type="http://schemas.openxmlformats.org/officeDocument/2006/relationships/oleObject" Target="../embeddings/oleObject38.bin"/><Relationship Id="rId10" Type="http://schemas.openxmlformats.org/officeDocument/2006/relationships/image" Target="../media/image39.wmf"/><Relationship Id="rId4" Type="http://schemas.openxmlformats.org/officeDocument/2006/relationships/image" Target="../media/image29.wmf"/><Relationship Id="rId9" Type="http://schemas.openxmlformats.org/officeDocument/2006/relationships/oleObject" Target="../embeddings/oleObject40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wmf"/><Relationship Id="rId13" Type="http://schemas.openxmlformats.org/officeDocument/2006/relationships/image" Target="../media/image3.png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4.bin"/><Relationship Id="rId12" Type="http://schemas.openxmlformats.org/officeDocument/2006/relationships/image" Target="../media/image4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3.bin"/><Relationship Id="rId11" Type="http://schemas.openxmlformats.org/officeDocument/2006/relationships/oleObject" Target="../embeddings/oleObject46.bin"/><Relationship Id="rId5" Type="http://schemas.openxmlformats.org/officeDocument/2006/relationships/oleObject" Target="../embeddings/oleObject42.bin"/><Relationship Id="rId10" Type="http://schemas.openxmlformats.org/officeDocument/2006/relationships/image" Target="../media/image41.wmf"/><Relationship Id="rId4" Type="http://schemas.openxmlformats.org/officeDocument/2006/relationships/image" Target="../media/image39.wmf"/><Relationship Id="rId9" Type="http://schemas.openxmlformats.org/officeDocument/2006/relationships/oleObject" Target="../embeddings/oleObject45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wmf"/><Relationship Id="rId13" Type="http://schemas.openxmlformats.org/officeDocument/2006/relationships/image" Target="../media/image41.wmf"/><Relationship Id="rId3" Type="http://schemas.openxmlformats.org/officeDocument/2006/relationships/oleObject" Target="../embeddings/oleObject47.bin"/><Relationship Id="rId7" Type="http://schemas.openxmlformats.org/officeDocument/2006/relationships/oleObject" Target="../embeddings/oleObject49.bin"/><Relationship Id="rId12" Type="http://schemas.openxmlformats.org/officeDocument/2006/relationships/oleObject" Target="../embeddings/oleObject51.bin"/><Relationship Id="rId17" Type="http://schemas.openxmlformats.org/officeDocument/2006/relationships/image" Target="../media/image29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53.bin"/><Relationship Id="rId1" Type="http://schemas.openxmlformats.org/officeDocument/2006/relationships/vmlDrawing" Target="../drawings/vmlDrawing12.vml"/><Relationship Id="rId6" Type="http://schemas.openxmlformats.org/officeDocument/2006/relationships/image" Target="../media/image44.wmf"/><Relationship Id="rId11" Type="http://schemas.openxmlformats.org/officeDocument/2006/relationships/image" Target="../media/image3.png"/><Relationship Id="rId5" Type="http://schemas.openxmlformats.org/officeDocument/2006/relationships/oleObject" Target="../embeddings/oleObject48.bin"/><Relationship Id="rId15" Type="http://schemas.openxmlformats.org/officeDocument/2006/relationships/image" Target="../media/image47.wmf"/><Relationship Id="rId10" Type="http://schemas.openxmlformats.org/officeDocument/2006/relationships/image" Target="../media/image46.wmf"/><Relationship Id="rId4" Type="http://schemas.openxmlformats.org/officeDocument/2006/relationships/image" Target="../media/image43.wmf"/><Relationship Id="rId9" Type="http://schemas.openxmlformats.org/officeDocument/2006/relationships/oleObject" Target="../embeddings/oleObject50.bin"/><Relationship Id="rId14" Type="http://schemas.openxmlformats.org/officeDocument/2006/relationships/oleObject" Target="../embeddings/oleObject52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55.bin"/><Relationship Id="rId5" Type="http://schemas.openxmlformats.org/officeDocument/2006/relationships/image" Target="../media/image3.png"/><Relationship Id="rId4" Type="http://schemas.openxmlformats.org/officeDocument/2006/relationships/image" Target="../media/image48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13" Type="http://schemas.openxmlformats.org/officeDocument/2006/relationships/image" Target="../media/image3.png"/><Relationship Id="rId3" Type="http://schemas.openxmlformats.org/officeDocument/2006/relationships/oleObject" Target="../embeddings/oleObject56.bin"/><Relationship Id="rId7" Type="http://schemas.openxmlformats.org/officeDocument/2006/relationships/oleObject" Target="../embeddings/oleObject58.bin"/><Relationship Id="rId12" Type="http://schemas.openxmlformats.org/officeDocument/2006/relationships/image" Target="../media/image5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50.wmf"/><Relationship Id="rId11" Type="http://schemas.openxmlformats.org/officeDocument/2006/relationships/oleObject" Target="../embeddings/oleObject60.bin"/><Relationship Id="rId5" Type="http://schemas.openxmlformats.org/officeDocument/2006/relationships/oleObject" Target="../embeddings/oleObject57.bin"/><Relationship Id="rId10" Type="http://schemas.openxmlformats.org/officeDocument/2006/relationships/image" Target="../media/image52.wmf"/><Relationship Id="rId4" Type="http://schemas.openxmlformats.org/officeDocument/2006/relationships/image" Target="../media/image49.wmf"/><Relationship Id="rId9" Type="http://schemas.openxmlformats.org/officeDocument/2006/relationships/oleObject" Target="../embeddings/oleObject59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wmf"/><Relationship Id="rId13" Type="http://schemas.openxmlformats.org/officeDocument/2006/relationships/oleObject" Target="../embeddings/oleObject66.bin"/><Relationship Id="rId3" Type="http://schemas.openxmlformats.org/officeDocument/2006/relationships/oleObject" Target="../embeddings/oleObject61.bin"/><Relationship Id="rId7" Type="http://schemas.openxmlformats.org/officeDocument/2006/relationships/oleObject" Target="../embeddings/oleObject63.bin"/><Relationship Id="rId12" Type="http://schemas.openxmlformats.org/officeDocument/2006/relationships/image" Target="../media/image5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54.wmf"/><Relationship Id="rId11" Type="http://schemas.openxmlformats.org/officeDocument/2006/relationships/oleObject" Target="../embeddings/oleObject65.bin"/><Relationship Id="rId5" Type="http://schemas.openxmlformats.org/officeDocument/2006/relationships/oleObject" Target="../embeddings/oleObject62.bin"/><Relationship Id="rId15" Type="http://schemas.openxmlformats.org/officeDocument/2006/relationships/image" Target="../media/image3.png"/><Relationship Id="rId10" Type="http://schemas.openxmlformats.org/officeDocument/2006/relationships/image" Target="../media/image56.wmf"/><Relationship Id="rId4" Type="http://schemas.openxmlformats.org/officeDocument/2006/relationships/image" Target="../media/image53.wmf"/><Relationship Id="rId9" Type="http://schemas.openxmlformats.org/officeDocument/2006/relationships/oleObject" Target="../embeddings/oleObject64.bin"/><Relationship Id="rId14" Type="http://schemas.openxmlformats.org/officeDocument/2006/relationships/image" Target="../media/image58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3" Type="http://schemas.openxmlformats.org/officeDocument/2006/relationships/oleObject" Target="../embeddings/oleObject67.bin"/><Relationship Id="rId7" Type="http://schemas.openxmlformats.org/officeDocument/2006/relationships/oleObject" Target="../embeddings/oleObject6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59.wmf"/><Relationship Id="rId5" Type="http://schemas.openxmlformats.org/officeDocument/2006/relationships/oleObject" Target="../embeddings/oleObject68.bin"/><Relationship Id="rId4" Type="http://schemas.openxmlformats.org/officeDocument/2006/relationships/image" Target="../media/image58.wmf"/><Relationship Id="rId9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61.wmf"/><Relationship Id="rId4" Type="http://schemas.openxmlformats.org/officeDocument/2006/relationships/oleObject" Target="../embeddings/oleObject70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1.bin"/><Relationship Id="rId7" Type="http://schemas.openxmlformats.org/officeDocument/2006/relationships/image" Target="../media/image6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customXml" Target="../ink/ink4.xml"/><Relationship Id="rId5" Type="http://schemas.openxmlformats.org/officeDocument/2006/relationships/image" Target="../media/image3.png"/><Relationship Id="rId4" Type="http://schemas.openxmlformats.org/officeDocument/2006/relationships/image" Target="../media/image62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3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6.emf"/><Relationship Id="rId4" Type="http://schemas.openxmlformats.org/officeDocument/2006/relationships/customXml" Target="../ink/ink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wmf"/><Relationship Id="rId13" Type="http://schemas.openxmlformats.org/officeDocument/2006/relationships/image" Target="../media/image3.png"/><Relationship Id="rId3" Type="http://schemas.openxmlformats.org/officeDocument/2006/relationships/oleObject" Target="../embeddings/oleObject72.bin"/><Relationship Id="rId7" Type="http://schemas.openxmlformats.org/officeDocument/2006/relationships/oleObject" Target="../embeddings/oleObject74.bin"/><Relationship Id="rId12" Type="http://schemas.openxmlformats.org/officeDocument/2006/relationships/image" Target="../media/image6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65.wmf"/><Relationship Id="rId11" Type="http://schemas.openxmlformats.org/officeDocument/2006/relationships/oleObject" Target="../embeddings/oleObject76.bin"/><Relationship Id="rId5" Type="http://schemas.openxmlformats.org/officeDocument/2006/relationships/oleObject" Target="../embeddings/oleObject73.bin"/><Relationship Id="rId10" Type="http://schemas.openxmlformats.org/officeDocument/2006/relationships/image" Target="../media/image67.wmf"/><Relationship Id="rId4" Type="http://schemas.openxmlformats.org/officeDocument/2006/relationships/image" Target="../media/image64.wmf"/><Relationship Id="rId9" Type="http://schemas.openxmlformats.org/officeDocument/2006/relationships/oleObject" Target="../embeddings/oleObject75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3.png"/><Relationship Id="rId4" Type="http://schemas.openxmlformats.org/officeDocument/2006/relationships/image" Target="../media/image6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235107"/>
            <a:ext cx="6754813" cy="838200"/>
          </a:xfrm>
        </p:spPr>
        <p:txBody>
          <a:bodyPr/>
          <a:lstStyle/>
          <a:p>
            <a:r>
              <a:rPr lang="en-IN" sz="2800" dirty="0" smtClean="0"/>
              <a:t>FO-Partial Differential Equations</a:t>
            </a:r>
            <a:endParaRPr lang="en-US" sz="2800" dirty="0" smtClean="0">
              <a:latin typeface="Comic Sans MS" panose="030F0702030302020204" pitchFamily="66" charset="0"/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92100" y="5193986"/>
            <a:ext cx="8534400" cy="18651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IN" sz="3600" dirty="0">
                <a:solidFill>
                  <a:srgbClr val="FF0000"/>
                </a:solidFill>
                <a:latin typeface="Harlow Solid Italic" panose="04030604020F02020D02" pitchFamily="82" charset="0"/>
              </a:rPr>
              <a:t>Emanation from the application of the laws of nature to systems…..</a:t>
            </a:r>
            <a:endParaRPr lang="en-US" sz="3600" dirty="0">
              <a:solidFill>
                <a:srgbClr val="FF0000"/>
              </a:solidFill>
              <a:latin typeface="Harlow Solid Italic" panose="04030604020F02020D02" pitchFamily="82" charset="0"/>
            </a:endParaRPr>
          </a:p>
          <a:p>
            <a:pPr algn="ctr">
              <a:buNone/>
            </a:pPr>
            <a:r>
              <a:rPr lang="en-IN" sz="3600" dirty="0" smtClean="0">
                <a:solidFill>
                  <a:srgbClr val="FF0000"/>
                </a:solidFill>
                <a:latin typeface="Harlow Solid Italic" panose="04030604020F02020D02" pitchFamily="82" charset="0"/>
              </a:rPr>
              <a:t>…..</a:t>
            </a:r>
            <a:endParaRPr lang="en-US" sz="3600" dirty="0">
              <a:solidFill>
                <a:srgbClr val="FF0000"/>
              </a:solidFill>
              <a:latin typeface="Harlow Solid Italic" panose="04030604020F02020D02" pitchFamily="82" charset="0"/>
            </a:endParaRPr>
          </a:p>
        </p:txBody>
      </p:sp>
      <p:sp>
        <p:nvSpPr>
          <p:cNvPr id="3076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714750"/>
            <a:ext cx="6400800" cy="1111250"/>
          </a:xfrm>
        </p:spPr>
        <p:txBody>
          <a:bodyPr/>
          <a:lstStyle/>
          <a:p>
            <a:pPr eaLnBrk="1" hangingPunct="1"/>
            <a:r>
              <a:rPr lang="en-US" sz="1600" b="1" dirty="0" smtClean="0">
                <a:latin typeface="Script MT Bold" panose="03040602040607080904" pitchFamily="66" charset="0"/>
              </a:rPr>
              <a:t>P M V </a:t>
            </a:r>
            <a:r>
              <a:rPr lang="en-US" sz="1600" b="1" dirty="0" err="1" smtClean="0">
                <a:latin typeface="Script MT Bold" panose="03040602040607080904" pitchFamily="66" charset="0"/>
              </a:rPr>
              <a:t>Subbarao</a:t>
            </a:r>
            <a:endParaRPr lang="en-US" sz="1600" b="1" dirty="0" smtClean="0">
              <a:latin typeface="Script MT Bold" panose="03040602040607080904" pitchFamily="66" charset="0"/>
            </a:endParaRPr>
          </a:p>
          <a:p>
            <a:pPr eaLnBrk="1" hangingPunct="1"/>
            <a:r>
              <a:rPr lang="en-US" sz="1600" i="1" dirty="0" smtClean="0"/>
              <a:t>Professor</a:t>
            </a:r>
          </a:p>
          <a:p>
            <a:pPr eaLnBrk="1" hangingPunct="1"/>
            <a:r>
              <a:rPr lang="en-US" sz="1600" i="1" dirty="0" smtClean="0"/>
              <a:t>Mechanical Engineering Department</a:t>
            </a:r>
          </a:p>
          <a:p>
            <a:pPr eaLnBrk="1" hangingPunct="1"/>
            <a:r>
              <a:rPr lang="en-US" sz="1600" i="1" dirty="0" smtClean="0"/>
              <a:t>I </a:t>
            </a:r>
            <a:r>
              <a:rPr lang="en-US" sz="1600" i="1" dirty="0" err="1" smtClean="0"/>
              <a:t>I</a:t>
            </a:r>
            <a:r>
              <a:rPr lang="en-US" sz="1600" i="1" dirty="0" smtClean="0"/>
              <a:t> T Delhi</a:t>
            </a:r>
          </a:p>
        </p:txBody>
      </p:sp>
      <p:pic>
        <p:nvPicPr>
          <p:cNvPr id="46089" name="Rectangle 1945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27300" y="1676400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3078" name="Group 7"/>
          <p:cNvGrpSpPr>
            <a:grpSpLocks/>
          </p:cNvGrpSpPr>
          <p:nvPr/>
        </p:nvGrpSpPr>
        <p:grpSpPr bwMode="auto">
          <a:xfrm>
            <a:off x="-12700" y="22225"/>
            <a:ext cx="9144000" cy="6858000"/>
            <a:chOff x="0" y="0"/>
            <a:chExt cx="5760" cy="4320"/>
          </a:xfrm>
        </p:grpSpPr>
        <p:grpSp>
          <p:nvGrpSpPr>
            <p:cNvPr id="3081" name="Group 8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9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92" name="Rectangle 10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2" name="Group 11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2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90" name="Rectangle 13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3" name="Group 14"/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5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88" name="Rectangle 16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4" name="Group 17"/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8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86" name="Rectangle 19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6" name="Ink 1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634663" y="6629400"/>
              <a:ext cx="1587" cy="1588"/>
            </p14:xfrm>
          </p:contentPart>
        </mc:Choice>
        <mc:Fallback xmlns="">
          <p:pic>
            <p:nvPicPr>
              <p:cNvPr id="1026" name="Ink 1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93401" y="658811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7" name="Ink 2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579100" y="1719263"/>
              <a:ext cx="1588" cy="1587"/>
            </p14:xfrm>
          </p:contentPart>
        </mc:Choice>
        <mc:Fallback xmlns="">
          <p:pic>
            <p:nvPicPr>
              <p:cNvPr id="1027" name="Ink 2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37812" y="1678001"/>
                <a:ext cx="84164" cy="8411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07119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25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346" y="1371600"/>
            <a:ext cx="7772400" cy="1143000"/>
          </a:xfrm>
        </p:spPr>
        <p:txBody>
          <a:bodyPr/>
          <a:lstStyle/>
          <a:p>
            <a:r>
              <a:rPr lang="en-IN" sz="2800" b="1" dirty="0"/>
              <a:t>René Descartes Biography</a:t>
            </a:r>
            <a:br>
              <a:rPr lang="en-IN" sz="2800" b="1" dirty="0"/>
            </a:br>
            <a:r>
              <a:rPr lang="en-IN" sz="2800" dirty="0"/>
              <a:t>Academic, Philosopher, Mathematician, Scientist (1596–1650</a:t>
            </a:r>
            <a:r>
              <a:rPr lang="en-IN" sz="2800" dirty="0" smtClean="0"/>
              <a:t>)</a:t>
            </a:r>
            <a:endParaRPr lang="en-IN" sz="28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2667000"/>
            <a:ext cx="2057400" cy="2057400"/>
          </a:xfrm>
        </p:spPr>
      </p:pic>
      <p:sp>
        <p:nvSpPr>
          <p:cNvPr id="5" name="Rectangle 4"/>
          <p:cNvSpPr/>
          <p:nvPr/>
        </p:nvSpPr>
        <p:spPr>
          <a:xfrm>
            <a:off x="707319" y="4590871"/>
            <a:ext cx="77473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Descartes </a:t>
            </a:r>
            <a:r>
              <a:rPr lang="en-IN" dirty="0" smtClean="0"/>
              <a:t>added </a:t>
            </a:r>
            <a:r>
              <a:rPr lang="en-IN" dirty="0"/>
              <a:t>theology and medicine to his </a:t>
            </a:r>
            <a:r>
              <a:rPr lang="en-IN" dirty="0" smtClean="0"/>
              <a:t>studies.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 smtClean="0"/>
              <a:t>Descartes </a:t>
            </a:r>
            <a:r>
              <a:rPr lang="en-IN" dirty="0"/>
              <a:t>believed that all truths were ultimately </a:t>
            </a:r>
            <a:r>
              <a:rPr lang="en-IN" dirty="0" smtClean="0"/>
              <a:t>linked.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He introduced Cartesian </a:t>
            </a:r>
            <a:r>
              <a:rPr lang="en-IN" dirty="0" smtClean="0"/>
              <a:t>geometry.</a:t>
            </a:r>
            <a:endParaRPr lang="en-IN" dirty="0"/>
          </a:p>
        </p:txBody>
      </p:sp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7600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7049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291596" y="8270"/>
            <a:ext cx="6947404" cy="1143000"/>
          </a:xfrm>
        </p:spPr>
        <p:txBody>
          <a:bodyPr/>
          <a:lstStyle/>
          <a:p>
            <a:r>
              <a:rPr lang="en-US" sz="2800" dirty="0" smtClean="0"/>
              <a:t>FO PDEs and Simple Fields in </a:t>
            </a:r>
            <a:r>
              <a:rPr lang="en-US" sz="2800" dirty="0" err="1" smtClean="0"/>
              <a:t>Thermofluids</a:t>
            </a:r>
            <a:endParaRPr lang="en-US" sz="2800" dirty="0" smtClean="0"/>
          </a:p>
        </p:txBody>
      </p:sp>
      <p:graphicFrame>
        <p:nvGraphicFramePr>
          <p:cNvPr id="8" name="Object 4"/>
          <p:cNvGraphicFramePr>
            <a:graphicFrameLocks noChangeAspect="1"/>
          </p:cNvGraphicFramePr>
          <p:nvPr>
            <p:extLst/>
          </p:nvPr>
        </p:nvGraphicFramePr>
        <p:xfrm>
          <a:off x="3619500" y="1284919"/>
          <a:ext cx="1543050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263" name="Equation" r:id="rId3" imgW="596641" imgH="215806" progId="Equation.3">
                  <p:embed/>
                </p:oleObj>
              </mc:Choice>
              <mc:Fallback>
                <p:oleObj name="Equation" r:id="rId3" imgW="596641" imgH="215806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9500" y="1284919"/>
                        <a:ext cx="1543050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454740" y="1417027"/>
            <a:ext cx="7772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r>
              <a:rPr lang="en-US" kern="0" dirty="0" err="1">
                <a:latin typeface="+mn-lt"/>
              </a:rPr>
              <a:t>Solenoidal</a:t>
            </a:r>
            <a:r>
              <a:rPr lang="en-US" kern="0" dirty="0">
                <a:latin typeface="+mn-lt"/>
              </a:rPr>
              <a:t> Field</a:t>
            </a:r>
          </a:p>
        </p:txBody>
      </p:sp>
      <p:grpSp>
        <p:nvGrpSpPr>
          <p:cNvPr id="28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2" name="Group 2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2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8" name="Rectangle 29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30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0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" name="Rectangle 30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cxnSp>
        <p:nvCxnSpPr>
          <p:cNvPr id="4" name="Straight Arrow Connector 3"/>
          <p:cNvCxnSpPr/>
          <p:nvPr/>
        </p:nvCxnSpPr>
        <p:spPr bwMode="auto">
          <a:xfrm flipH="1">
            <a:off x="2709898" y="1773997"/>
            <a:ext cx="1038869" cy="100906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>
            <a:off x="4340940" y="1743489"/>
            <a:ext cx="747641" cy="114874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graphicFrame>
        <p:nvGraphicFramePr>
          <p:cNvPr id="17" name="Object 16"/>
          <p:cNvGraphicFramePr>
            <a:graphicFrameLocks noChangeAspect="1"/>
          </p:cNvGraphicFramePr>
          <p:nvPr>
            <p:extLst/>
          </p:nvPr>
        </p:nvGraphicFramePr>
        <p:xfrm>
          <a:off x="879129" y="2912065"/>
          <a:ext cx="2173120" cy="7982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264" name="Equation" r:id="rId6" imgW="1244520" imgH="457200" progId="Equation.3">
                  <p:embed/>
                </p:oleObj>
              </mc:Choice>
              <mc:Fallback>
                <p:oleObj name="Equation" r:id="rId6" imgW="124452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79129" y="2912065"/>
                        <a:ext cx="2173120" cy="7982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50"/>
          <p:cNvGraphicFramePr>
            <a:graphicFrameLocks noChangeAspect="1"/>
          </p:cNvGraphicFramePr>
          <p:nvPr>
            <p:extLst/>
          </p:nvPr>
        </p:nvGraphicFramePr>
        <p:xfrm>
          <a:off x="3362032" y="3103925"/>
          <a:ext cx="4690463" cy="5136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265" name="Equation" r:id="rId8" imgW="2197080" imgH="241200" progId="Equation.3">
                  <p:embed/>
                </p:oleObj>
              </mc:Choice>
              <mc:Fallback>
                <p:oleObj name="Equation" r:id="rId8" imgW="219708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362032" y="3103925"/>
                        <a:ext cx="4690463" cy="5136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4"/>
          <p:cNvGraphicFramePr>
            <a:graphicFrameLocks noChangeAspect="1"/>
          </p:cNvGraphicFramePr>
          <p:nvPr>
            <p:extLst/>
          </p:nvPr>
        </p:nvGraphicFramePr>
        <p:xfrm>
          <a:off x="3048000" y="3168954"/>
          <a:ext cx="295275" cy="265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266" name="Equation" r:id="rId10" imgW="114120" imgH="114120" progId="Equation.3">
                  <p:embed/>
                </p:oleObj>
              </mc:Choice>
              <mc:Fallback>
                <p:oleObj name="Equation" r:id="rId10" imgW="114120" imgH="11412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3168954"/>
                        <a:ext cx="295275" cy="265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ct 53"/>
          <p:cNvGraphicFramePr>
            <a:graphicFrameLocks noChangeAspect="1"/>
          </p:cNvGraphicFramePr>
          <p:nvPr>
            <p:extLst/>
          </p:nvPr>
        </p:nvGraphicFramePr>
        <p:xfrm>
          <a:off x="3075621" y="3854356"/>
          <a:ext cx="2621406" cy="10066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3267" name="Equation" r:id="rId12" imgW="1091880" imgH="419040" progId="Equation.3">
                  <p:embed/>
                </p:oleObj>
              </mc:Choice>
              <mc:Fallback>
                <p:oleObj name="Equation" r:id="rId12" imgW="10918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075621" y="3854356"/>
                        <a:ext cx="2621406" cy="10066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454740" y="5107151"/>
            <a:ext cx="81505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/>
              <a:t>A simple first order PDE !!!</a:t>
            </a:r>
          </a:p>
          <a:p>
            <a:r>
              <a:rPr lang="en-IN" dirty="0" smtClean="0"/>
              <a:t>Real engineering fields are more complex and hence demand more comprehensive PDEs to study the same.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12637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1302"/>
            <a:ext cx="7772400" cy="845498"/>
          </a:xfrm>
        </p:spPr>
        <p:txBody>
          <a:bodyPr/>
          <a:lstStyle/>
          <a:p>
            <a:r>
              <a:rPr lang="en-IN" sz="2800" dirty="0" smtClean="0"/>
              <a:t>Geometrical Interpretation of FO-PDEs</a:t>
            </a:r>
            <a:endParaRPr lang="en-IN" sz="2800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1702042"/>
              </p:ext>
            </p:extLst>
          </p:nvPr>
        </p:nvGraphicFramePr>
        <p:xfrm>
          <a:off x="3916171" y="1143000"/>
          <a:ext cx="869950" cy="747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259" name="Equation" r:id="rId3" imgW="457200" imgH="393480" progId="Equation.3">
                  <p:embed/>
                </p:oleObj>
              </mc:Choice>
              <mc:Fallback>
                <p:oleObj name="Equation" r:id="rId3" imgW="4572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16171" y="1143000"/>
                        <a:ext cx="869950" cy="747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15395" y="1264054"/>
            <a:ext cx="34323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Consider simple FO-PDE:</a:t>
            </a:r>
            <a:endParaRPr lang="en-IN" dirty="0"/>
          </a:p>
        </p:txBody>
      </p:sp>
      <p:sp>
        <p:nvSpPr>
          <p:cNvPr id="7" name="Rectangle 6"/>
          <p:cNvSpPr/>
          <p:nvPr/>
        </p:nvSpPr>
        <p:spPr>
          <a:xfrm>
            <a:off x="234846" y="2039056"/>
            <a:ext cx="34387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solidFill>
                  <a:srgbClr val="000000"/>
                </a:solidFill>
                <a:latin typeface="+mn-lt"/>
              </a:rPr>
              <a:t>General solution in </a:t>
            </a:r>
            <a:r>
              <a:rPr lang="en-IN" dirty="0">
                <a:solidFill>
                  <a:srgbClr val="CD0000"/>
                </a:solidFill>
                <a:latin typeface="+mn-lt"/>
              </a:rPr>
              <a:t>D </a:t>
            </a:r>
            <a:r>
              <a:rPr lang="en-IN" dirty="0" smtClean="0">
                <a:solidFill>
                  <a:srgbClr val="CD0000"/>
                </a:solidFill>
                <a:latin typeface="+mn-lt"/>
              </a:rPr>
              <a:t>=</a:t>
            </a:r>
            <a:r>
              <a:rPr lang="en-IN" dirty="0" smtClean="0">
                <a:solidFill>
                  <a:srgbClr val="CD0000"/>
                </a:solidFill>
                <a:latin typeface="+mn-lt"/>
                <a:sym typeface="Symbol" panose="05050102010706020507" pitchFamily="18" charset="2"/>
              </a:rPr>
              <a:t></a:t>
            </a:r>
            <a:r>
              <a:rPr lang="en-IN" baseline="30000" dirty="0" smtClean="0">
                <a:solidFill>
                  <a:srgbClr val="CD0000"/>
                </a:solidFill>
                <a:latin typeface="+mn-lt"/>
                <a:sym typeface="Symbol" panose="05050102010706020507" pitchFamily="18" charset="2"/>
              </a:rPr>
              <a:t>2</a:t>
            </a:r>
            <a:endParaRPr lang="en-IN" baseline="30000" dirty="0">
              <a:latin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8772" y="2724623"/>
            <a:ext cx="36798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i="1" dirty="0" smtClean="0">
                <a:solidFill>
                  <a:srgbClr val="CD0000"/>
                </a:solidFill>
                <a:latin typeface="+mn-lt"/>
              </a:rPr>
              <a:t>f</a:t>
            </a:r>
            <a:r>
              <a:rPr lang="en-IN" dirty="0" smtClean="0">
                <a:solidFill>
                  <a:srgbClr val="CD0000"/>
                </a:solidFill>
                <a:latin typeface="+mn-lt"/>
              </a:rPr>
              <a:t>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is an arbitrary </a:t>
            </a:r>
            <a:r>
              <a:rPr lang="en-IN" i="1" dirty="0">
                <a:solidFill>
                  <a:srgbClr val="CD0000"/>
                </a:solidFill>
                <a:latin typeface="+mn-lt"/>
              </a:rPr>
              <a:t>C</a:t>
            </a:r>
            <a:r>
              <a:rPr lang="en-IN" sz="1400" i="1" dirty="0">
                <a:solidFill>
                  <a:srgbClr val="CD0000"/>
                </a:solidFill>
                <a:latin typeface="+mn-lt"/>
              </a:rPr>
              <a:t>1</a:t>
            </a:r>
            <a:r>
              <a:rPr lang="en-IN" sz="1400" dirty="0">
                <a:solidFill>
                  <a:srgbClr val="CD0000"/>
                </a:solidFill>
                <a:latin typeface="+mn-lt"/>
              </a:rPr>
              <a:t>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function.</a:t>
            </a:r>
            <a:endParaRPr lang="en-IN" dirty="0">
              <a:latin typeface="+mn-lt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0509820"/>
              </p:ext>
            </p:extLst>
          </p:nvPr>
        </p:nvGraphicFramePr>
        <p:xfrm>
          <a:off x="3728846" y="2088764"/>
          <a:ext cx="1087437" cy="411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260" name="Equation" r:id="rId5" imgW="571320" imgH="215640" progId="Equation.3">
                  <p:embed/>
                </p:oleObj>
              </mc:Choice>
              <mc:Fallback>
                <p:oleObj name="Equation" r:id="rId5" imgW="57132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28846" y="2088764"/>
                        <a:ext cx="1087437" cy="411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8442695"/>
              </p:ext>
            </p:extLst>
          </p:nvPr>
        </p:nvGraphicFramePr>
        <p:xfrm>
          <a:off x="4675342" y="4127272"/>
          <a:ext cx="869950" cy="795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261" name="Equation" r:id="rId7" imgW="457200" imgH="419040" progId="Equation.3">
                  <p:embed/>
                </p:oleObj>
              </mc:Choice>
              <mc:Fallback>
                <p:oleObj name="Equation" r:id="rId7" imgW="4572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675342" y="4127272"/>
                        <a:ext cx="869950" cy="795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230673" y="4228878"/>
            <a:ext cx="4431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Consider another simple FO-PDE:</a:t>
            </a:r>
            <a:endParaRPr lang="en-IN" dirty="0"/>
          </a:p>
        </p:txBody>
      </p:sp>
      <p:sp>
        <p:nvSpPr>
          <p:cNvPr id="13" name="Rectangle 12"/>
          <p:cNvSpPr/>
          <p:nvPr/>
        </p:nvSpPr>
        <p:spPr>
          <a:xfrm>
            <a:off x="265611" y="5077622"/>
            <a:ext cx="343876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solidFill>
                  <a:srgbClr val="000000"/>
                </a:solidFill>
                <a:latin typeface="+mn-lt"/>
              </a:rPr>
              <a:t>General solution in </a:t>
            </a:r>
            <a:r>
              <a:rPr lang="en-IN" dirty="0">
                <a:solidFill>
                  <a:srgbClr val="CD0000"/>
                </a:solidFill>
                <a:latin typeface="+mn-lt"/>
              </a:rPr>
              <a:t>D </a:t>
            </a:r>
            <a:r>
              <a:rPr lang="en-IN" dirty="0" smtClean="0">
                <a:solidFill>
                  <a:srgbClr val="CD0000"/>
                </a:solidFill>
                <a:latin typeface="+mn-lt"/>
              </a:rPr>
              <a:t>=</a:t>
            </a:r>
            <a:r>
              <a:rPr lang="en-IN" dirty="0" smtClean="0">
                <a:solidFill>
                  <a:srgbClr val="CD0000"/>
                </a:solidFill>
                <a:latin typeface="+mn-lt"/>
                <a:sym typeface="Symbol" panose="05050102010706020507" pitchFamily="18" charset="2"/>
              </a:rPr>
              <a:t></a:t>
            </a:r>
            <a:r>
              <a:rPr lang="en-IN" baseline="30000" dirty="0" smtClean="0">
                <a:solidFill>
                  <a:srgbClr val="CD0000"/>
                </a:solidFill>
                <a:latin typeface="+mn-lt"/>
                <a:sym typeface="Symbol" panose="05050102010706020507" pitchFamily="18" charset="2"/>
              </a:rPr>
              <a:t>2</a:t>
            </a:r>
            <a:endParaRPr lang="en-IN" baseline="30000" dirty="0">
              <a:latin typeface="+mn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12867" y="5742917"/>
            <a:ext cx="367982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i="1" dirty="0" smtClean="0">
                <a:solidFill>
                  <a:srgbClr val="CD0000"/>
                </a:solidFill>
                <a:latin typeface="+mn-lt"/>
              </a:rPr>
              <a:t>g </a:t>
            </a:r>
            <a:r>
              <a:rPr lang="en-IN" dirty="0" smtClean="0">
                <a:solidFill>
                  <a:srgbClr val="000000"/>
                </a:solidFill>
                <a:latin typeface="+mn-lt"/>
              </a:rPr>
              <a:t>is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an arbitrary </a:t>
            </a:r>
            <a:r>
              <a:rPr lang="en-IN" i="1" dirty="0">
                <a:solidFill>
                  <a:srgbClr val="CD0000"/>
                </a:solidFill>
                <a:latin typeface="+mn-lt"/>
              </a:rPr>
              <a:t>C</a:t>
            </a:r>
            <a:r>
              <a:rPr lang="en-IN" sz="1400" i="1" dirty="0">
                <a:solidFill>
                  <a:srgbClr val="CD0000"/>
                </a:solidFill>
                <a:latin typeface="+mn-lt"/>
              </a:rPr>
              <a:t>1</a:t>
            </a:r>
            <a:r>
              <a:rPr lang="en-IN" sz="1400" dirty="0">
                <a:solidFill>
                  <a:srgbClr val="CD0000"/>
                </a:solidFill>
                <a:latin typeface="+mn-lt"/>
              </a:rPr>
              <a:t> </a:t>
            </a:r>
            <a:r>
              <a:rPr lang="en-IN" dirty="0">
                <a:solidFill>
                  <a:srgbClr val="000000"/>
                </a:solidFill>
                <a:latin typeface="+mn-lt"/>
              </a:rPr>
              <a:t>function.</a:t>
            </a:r>
            <a:endParaRPr lang="en-IN" dirty="0">
              <a:latin typeface="+mn-lt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1258119"/>
              </p:ext>
            </p:extLst>
          </p:nvPr>
        </p:nvGraphicFramePr>
        <p:xfrm>
          <a:off x="3783511" y="5126666"/>
          <a:ext cx="1038225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262" name="Equation" r:id="rId9" imgW="545760" imgH="215640" progId="Equation.3">
                  <p:embed/>
                </p:oleObj>
              </mc:Choice>
              <mc:Fallback>
                <p:oleObj name="Equation" r:id="rId9" imgW="54576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783511" y="5126666"/>
                        <a:ext cx="1038225" cy="411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5" name="Group 34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7" name="Group 3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1" name="Rectangle 40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41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3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Rectangle 33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4479584"/>
              </p:ext>
            </p:extLst>
          </p:nvPr>
        </p:nvGraphicFramePr>
        <p:xfrm>
          <a:off x="6853238" y="4062413"/>
          <a:ext cx="1376362" cy="795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263" name="Equation" r:id="rId12" imgW="723600" imgH="419040" progId="Equation.3">
                  <p:embed/>
                </p:oleObj>
              </mc:Choice>
              <mc:Fallback>
                <p:oleObj name="Equation" r:id="rId12" imgW="7236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853238" y="4062413"/>
                        <a:ext cx="1376362" cy="795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78722"/>
              </p:ext>
            </p:extLst>
          </p:nvPr>
        </p:nvGraphicFramePr>
        <p:xfrm>
          <a:off x="6420348" y="5126666"/>
          <a:ext cx="1863571" cy="5545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2264" name="Equation" r:id="rId14" imgW="723600" imgH="215640" progId="Equation.3">
                  <p:embed/>
                </p:oleObj>
              </mc:Choice>
              <mc:Fallback>
                <p:oleObj name="Equation" r:id="rId14" imgW="72360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420348" y="5126666"/>
                        <a:ext cx="1863571" cy="5545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" name="Ink 2"/>
              <p14:cNvContentPartPr/>
              <p14:nvPr/>
            </p14:nvContentPartPr>
            <p14:xfrm>
              <a:off x="5882760" y="1465200"/>
              <a:ext cx="2896200" cy="9806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874840" y="1455480"/>
                <a:ext cx="2917440" cy="1002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52445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76200" y="76200"/>
            <a:ext cx="7772400" cy="977900"/>
          </a:xfrm>
        </p:spPr>
        <p:txBody>
          <a:bodyPr/>
          <a:lstStyle/>
          <a:p>
            <a:r>
              <a:rPr lang="en-IN" sz="2800" dirty="0"/>
              <a:t>What is a Partial Differential Equation?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40041" y="1228686"/>
            <a:ext cx="8594862" cy="980446"/>
          </a:xfrm>
        </p:spPr>
        <p:txBody>
          <a:bodyPr/>
          <a:lstStyle/>
          <a:p>
            <a:r>
              <a:rPr lang="en-IN" sz="2400" dirty="0" smtClean="0"/>
              <a:t>A partial </a:t>
            </a:r>
            <a:r>
              <a:rPr lang="en-IN" sz="2400" dirty="0"/>
              <a:t>differential equation for a function </a:t>
            </a:r>
            <a:r>
              <a:rPr lang="en-IN" sz="2400" i="1" dirty="0" smtClean="0"/>
              <a:t>y </a:t>
            </a:r>
            <a:r>
              <a:rPr lang="en-IN" sz="2400" dirty="0"/>
              <a:t>of the independent variables </a:t>
            </a:r>
            <a:r>
              <a:rPr lang="en-IN" sz="2400" i="1" dirty="0"/>
              <a:t>x</a:t>
            </a:r>
            <a:r>
              <a:rPr lang="en-IN" sz="2400" baseline="-25000" dirty="0"/>
              <a:t>1</a:t>
            </a:r>
            <a:r>
              <a:rPr lang="en-IN" sz="2400" i="1" dirty="0"/>
              <a:t>, x</a:t>
            </a:r>
            <a:r>
              <a:rPr lang="en-IN" sz="2400" baseline="-25000" dirty="0"/>
              <a:t>2</a:t>
            </a:r>
            <a:r>
              <a:rPr lang="en-IN" sz="2400" i="1" dirty="0"/>
              <a:t>, . . . </a:t>
            </a:r>
            <a:r>
              <a:rPr lang="en-IN" sz="2400" i="1" dirty="0" smtClean="0"/>
              <a:t>,</a:t>
            </a:r>
            <a:r>
              <a:rPr lang="en-IN" sz="2400" i="1" dirty="0" err="1" smtClean="0"/>
              <a:t>x</a:t>
            </a:r>
            <a:r>
              <a:rPr lang="en-IN" sz="2400" i="1" baseline="-25000" dirty="0" err="1" smtClean="0"/>
              <a:t>n</a:t>
            </a:r>
            <a:r>
              <a:rPr lang="en-IN" sz="2400" i="1" dirty="0" smtClean="0"/>
              <a:t> </a:t>
            </a:r>
            <a:r>
              <a:rPr lang="en-IN" sz="2400" i="1" dirty="0"/>
              <a:t>(n &gt; </a:t>
            </a:r>
            <a:r>
              <a:rPr lang="en-IN" sz="2400" dirty="0"/>
              <a:t>1</a:t>
            </a:r>
            <a:r>
              <a:rPr lang="en-IN" sz="2400" i="1" dirty="0"/>
              <a:t>) </a:t>
            </a:r>
            <a:r>
              <a:rPr lang="en-IN" sz="2400" dirty="0"/>
              <a:t>is a relation of the form</a:t>
            </a:r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3386442"/>
              </p:ext>
            </p:extLst>
          </p:nvPr>
        </p:nvGraphicFramePr>
        <p:xfrm>
          <a:off x="1954490" y="2362200"/>
          <a:ext cx="5253038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32" name="Equation" r:id="rId3" imgW="2768400" imgH="507960" progId="Equation.3">
                  <p:embed/>
                </p:oleObj>
              </mc:Choice>
              <mc:Fallback>
                <p:oleObj name="Equation" r:id="rId3" imgW="2768400" imgH="5079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54490" y="2362200"/>
                        <a:ext cx="5253038" cy="963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0"/>
          <p:cNvSpPr/>
          <p:nvPr/>
        </p:nvSpPr>
        <p:spPr>
          <a:xfrm>
            <a:off x="333938" y="4572000"/>
            <a:ext cx="858121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i="1" dirty="0">
                <a:solidFill>
                  <a:srgbClr val="131413"/>
                </a:solidFill>
              </a:rPr>
              <a:t>y</a:t>
            </a:r>
            <a:r>
              <a:rPr lang="en-IN" i="1" dirty="0" smtClean="0">
                <a:solidFill>
                  <a:srgbClr val="131413"/>
                </a:solidFill>
              </a:rPr>
              <a:t> </a:t>
            </a:r>
            <a:r>
              <a:rPr lang="en-IN" dirty="0">
                <a:solidFill>
                  <a:srgbClr val="131413"/>
                </a:solidFill>
              </a:rPr>
              <a:t>= </a:t>
            </a:r>
            <a:r>
              <a:rPr lang="en-IN" i="1" dirty="0" smtClean="0">
                <a:solidFill>
                  <a:srgbClr val="131413"/>
                </a:solidFill>
              </a:rPr>
              <a:t>f(x</a:t>
            </a:r>
            <a:r>
              <a:rPr lang="en-IN" i="1" baseline="-25000" dirty="0" smtClean="0">
                <a:solidFill>
                  <a:srgbClr val="131413"/>
                </a:solidFill>
              </a:rPr>
              <a:t>1</a:t>
            </a:r>
            <a:r>
              <a:rPr lang="en-IN" i="1" dirty="0" smtClean="0">
                <a:solidFill>
                  <a:srgbClr val="131413"/>
                </a:solidFill>
              </a:rPr>
              <a:t>,x</a:t>
            </a:r>
            <a:r>
              <a:rPr lang="en-IN" i="1" baseline="-25000" dirty="0" smtClean="0">
                <a:solidFill>
                  <a:srgbClr val="131413"/>
                </a:solidFill>
              </a:rPr>
              <a:t>2</a:t>
            </a:r>
            <a:r>
              <a:rPr lang="en-IN" i="1" dirty="0" smtClean="0">
                <a:solidFill>
                  <a:srgbClr val="131413"/>
                </a:solidFill>
              </a:rPr>
              <a:t> </a:t>
            </a:r>
            <a:r>
              <a:rPr lang="en-IN" i="1" dirty="0">
                <a:solidFill>
                  <a:srgbClr val="131413"/>
                </a:solidFill>
              </a:rPr>
              <a:t>. . . , </a:t>
            </a:r>
            <a:r>
              <a:rPr lang="en-IN" i="1" dirty="0" err="1" smtClean="0">
                <a:solidFill>
                  <a:srgbClr val="131413"/>
                </a:solidFill>
              </a:rPr>
              <a:t>x</a:t>
            </a:r>
            <a:r>
              <a:rPr lang="en-IN" i="1" baseline="-25000" dirty="0" err="1" smtClean="0">
                <a:solidFill>
                  <a:srgbClr val="131413"/>
                </a:solidFill>
              </a:rPr>
              <a:t>n</a:t>
            </a:r>
            <a:r>
              <a:rPr lang="en-IN" i="1" dirty="0" smtClean="0">
                <a:solidFill>
                  <a:srgbClr val="131413"/>
                </a:solidFill>
              </a:rPr>
              <a:t>) </a:t>
            </a:r>
            <a:r>
              <a:rPr lang="en-IN" dirty="0" smtClean="0">
                <a:solidFill>
                  <a:srgbClr val="131413"/>
                </a:solidFill>
              </a:rPr>
              <a:t>is said to be </a:t>
            </a:r>
            <a:r>
              <a:rPr lang="en-IN" dirty="0" smtClean="0">
                <a:solidFill>
                  <a:srgbClr val="131413"/>
                </a:solidFill>
                <a:latin typeface="+mn-lt"/>
              </a:rPr>
              <a:t>a </a:t>
            </a:r>
            <a:r>
              <a:rPr lang="en-IN" dirty="0">
                <a:solidFill>
                  <a:srgbClr val="131413"/>
                </a:solidFill>
                <a:latin typeface="+mn-lt"/>
              </a:rPr>
              <a:t>solution</a:t>
            </a:r>
            <a:r>
              <a:rPr lang="en-IN" i="1" dirty="0">
                <a:solidFill>
                  <a:srgbClr val="131413"/>
                </a:solidFill>
                <a:latin typeface="+mn-lt"/>
              </a:rPr>
              <a:t> </a:t>
            </a:r>
            <a:r>
              <a:rPr lang="en-IN" dirty="0" smtClean="0">
                <a:solidFill>
                  <a:srgbClr val="131413"/>
                </a:solidFill>
                <a:latin typeface="+mn-lt"/>
              </a:rPr>
              <a:t>of above, </a:t>
            </a:r>
            <a:r>
              <a:rPr lang="en-IN" dirty="0">
                <a:solidFill>
                  <a:srgbClr val="131413"/>
                </a:solidFill>
                <a:latin typeface="+mn-lt"/>
              </a:rPr>
              <a:t>when </a:t>
            </a:r>
            <a:r>
              <a:rPr lang="en-IN" dirty="0" smtClean="0">
                <a:solidFill>
                  <a:srgbClr val="131413"/>
                </a:solidFill>
                <a:latin typeface="+mn-lt"/>
              </a:rPr>
              <a:t>this function, satisfies the PDE </a:t>
            </a:r>
            <a:r>
              <a:rPr lang="en-IN" dirty="0">
                <a:solidFill>
                  <a:srgbClr val="131413"/>
                </a:solidFill>
                <a:latin typeface="+mn-lt"/>
              </a:rPr>
              <a:t>identically within a given domain </a:t>
            </a:r>
            <a:r>
              <a:rPr lang="en-IN" dirty="0" smtClean="0">
                <a:solidFill>
                  <a:srgbClr val="131413"/>
                </a:solidFill>
                <a:latin typeface="+mn-lt"/>
              </a:rPr>
              <a:t>of the </a:t>
            </a:r>
            <a:r>
              <a:rPr lang="en-IN" dirty="0">
                <a:solidFill>
                  <a:srgbClr val="131413"/>
                </a:solidFill>
                <a:latin typeface="+mn-lt"/>
              </a:rPr>
              <a:t>independent variables </a:t>
            </a:r>
            <a:r>
              <a:rPr lang="en-IN" i="1" dirty="0" smtClean="0">
                <a:solidFill>
                  <a:srgbClr val="131413"/>
                </a:solidFill>
                <a:latin typeface="+mn-lt"/>
              </a:rPr>
              <a:t>x</a:t>
            </a:r>
            <a:r>
              <a:rPr lang="en-IN" i="1" baseline="-25000" dirty="0" smtClean="0">
                <a:solidFill>
                  <a:srgbClr val="131413"/>
                </a:solidFill>
                <a:latin typeface="+mn-lt"/>
              </a:rPr>
              <a:t>1</a:t>
            </a:r>
            <a:r>
              <a:rPr lang="en-IN" i="1" dirty="0" smtClean="0">
                <a:solidFill>
                  <a:srgbClr val="131413"/>
                </a:solidFill>
                <a:latin typeface="+mn-lt"/>
              </a:rPr>
              <a:t>,x</a:t>
            </a:r>
            <a:r>
              <a:rPr lang="en-IN" i="1" baseline="-25000" dirty="0" smtClean="0">
                <a:solidFill>
                  <a:srgbClr val="131413"/>
                </a:solidFill>
                <a:latin typeface="+mn-lt"/>
              </a:rPr>
              <a:t>2</a:t>
            </a:r>
            <a:r>
              <a:rPr lang="en-IN" i="1" dirty="0" smtClean="0">
                <a:solidFill>
                  <a:srgbClr val="131413"/>
                </a:solidFill>
                <a:latin typeface="+mn-lt"/>
              </a:rPr>
              <a:t>,…..</a:t>
            </a:r>
            <a:r>
              <a:rPr lang="en-IN" i="1" dirty="0" err="1" smtClean="0">
                <a:solidFill>
                  <a:srgbClr val="131413"/>
                </a:solidFill>
                <a:latin typeface="+mn-lt"/>
              </a:rPr>
              <a:t>x</a:t>
            </a:r>
            <a:r>
              <a:rPr lang="en-IN" i="1" baseline="-25000" dirty="0" err="1" smtClean="0">
                <a:solidFill>
                  <a:srgbClr val="131413"/>
                </a:solidFill>
                <a:latin typeface="+mn-lt"/>
              </a:rPr>
              <a:t>n</a:t>
            </a:r>
            <a:r>
              <a:rPr lang="en-IN" i="1" dirty="0" smtClean="0">
                <a:solidFill>
                  <a:srgbClr val="131413"/>
                </a:solidFill>
                <a:latin typeface="+mn-lt"/>
              </a:rPr>
              <a:t>.</a:t>
            </a: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9003573"/>
              </p:ext>
            </p:extLst>
          </p:nvPr>
        </p:nvGraphicFramePr>
        <p:xfrm>
          <a:off x="3152775" y="3657600"/>
          <a:ext cx="2314575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33" name="Equation" r:id="rId5" imgW="1218960" imgH="203040" progId="Equation.3">
                  <p:embed/>
                </p:oleObj>
              </mc:Choice>
              <mc:Fallback>
                <p:oleObj name="Equation" r:id="rId5" imgW="121896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152775" y="3657600"/>
                        <a:ext cx="2314575" cy="3857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5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33471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46074"/>
            <a:ext cx="7772400" cy="644526"/>
          </a:xfrm>
        </p:spPr>
        <p:txBody>
          <a:bodyPr/>
          <a:lstStyle/>
          <a:p>
            <a:r>
              <a:rPr lang="en-IN" sz="2800" dirty="0" smtClean="0"/>
              <a:t>Classification of PDEs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55824"/>
            <a:ext cx="8258818" cy="4473576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IN" sz="2400" dirty="0"/>
              <a:t>Above PDE is said to be </a:t>
            </a:r>
            <a:r>
              <a:rPr lang="en-IN" sz="2400" i="1" dirty="0"/>
              <a:t>linear </a:t>
            </a:r>
            <a:r>
              <a:rPr lang="en-IN" sz="2400" dirty="0"/>
              <a:t>if </a:t>
            </a:r>
            <a:r>
              <a:rPr lang="en-IN" sz="2400" i="1" dirty="0"/>
              <a:t>F </a:t>
            </a:r>
            <a:r>
              <a:rPr lang="en-IN" sz="2400" dirty="0"/>
              <a:t>depends linearly on the unknown function </a:t>
            </a:r>
            <a:r>
              <a:rPr lang="en-IN" sz="2400" i="1" dirty="0"/>
              <a:t>y </a:t>
            </a:r>
            <a:r>
              <a:rPr lang="en-IN" sz="2400" dirty="0"/>
              <a:t>and all its derivatives.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400" dirty="0"/>
              <a:t>The coefficients of a linear PDE may still depend on the independent variables.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400" dirty="0"/>
              <a:t>If they don’t, the PDE is called as a linear equation with constant coefficients.</a:t>
            </a:r>
          </a:p>
          <a:p>
            <a:r>
              <a:rPr lang="en-IN" sz="2400" dirty="0"/>
              <a:t>If the function </a:t>
            </a:r>
            <a:r>
              <a:rPr lang="en-IN" sz="2400" i="1" dirty="0"/>
              <a:t>F </a:t>
            </a:r>
            <a:r>
              <a:rPr lang="en-IN" sz="2400" dirty="0"/>
              <a:t>is linear </a:t>
            </a:r>
            <a:r>
              <a:rPr lang="en-IN" sz="2400" dirty="0" smtClean="0"/>
              <a:t>in the </a:t>
            </a:r>
            <a:r>
              <a:rPr lang="en-IN" sz="2400" dirty="0"/>
              <a:t>highest derivatives </a:t>
            </a:r>
            <a:r>
              <a:rPr lang="en-IN" sz="2400" dirty="0" smtClean="0"/>
              <a:t>only, </a:t>
            </a:r>
            <a:r>
              <a:rPr lang="en-IN" sz="2400" dirty="0"/>
              <a:t>the PDE </a:t>
            </a:r>
            <a:r>
              <a:rPr lang="en-IN" sz="2400" dirty="0" smtClean="0"/>
              <a:t>is said </a:t>
            </a:r>
            <a:r>
              <a:rPr lang="en-IN" sz="2400" dirty="0"/>
              <a:t>to be </a:t>
            </a:r>
            <a:r>
              <a:rPr lang="en-IN" sz="2400" i="1" dirty="0"/>
              <a:t>quasi-linear</a:t>
            </a:r>
            <a:r>
              <a:rPr lang="en-IN" sz="2400" dirty="0"/>
              <a:t>. </a:t>
            </a:r>
            <a:endParaRPr lang="en-IN" sz="2400" dirty="0" smtClean="0"/>
          </a:p>
          <a:p>
            <a:r>
              <a:rPr lang="en-IN" sz="2400" dirty="0" smtClean="0"/>
              <a:t>Otherwise the </a:t>
            </a:r>
            <a:r>
              <a:rPr lang="en-IN" sz="2400" dirty="0"/>
              <a:t>equation is </a:t>
            </a:r>
            <a:r>
              <a:rPr lang="en-IN" sz="2400" i="1" dirty="0"/>
              <a:t>nonlinear</a:t>
            </a:r>
            <a:r>
              <a:rPr lang="en-IN" sz="2400" dirty="0" smtClean="0"/>
              <a:t>.</a:t>
            </a:r>
          </a:p>
          <a:p>
            <a:r>
              <a:rPr lang="en-IN" sz="2400" dirty="0"/>
              <a:t>An equation is said to be of </a:t>
            </a:r>
            <a:r>
              <a:rPr lang="en-IN" sz="2400" i="1" dirty="0" smtClean="0"/>
              <a:t>n</a:t>
            </a:r>
            <a:r>
              <a:rPr lang="en-IN" sz="2400" i="1" baseline="30000" dirty="0" smtClean="0"/>
              <a:t>th</a:t>
            </a:r>
            <a:r>
              <a:rPr lang="en-IN" sz="2400" dirty="0" smtClean="0"/>
              <a:t> </a:t>
            </a:r>
            <a:r>
              <a:rPr lang="en-IN" sz="2400" dirty="0"/>
              <a:t>order if the highest derivative </a:t>
            </a:r>
            <a:r>
              <a:rPr lang="en-IN" sz="2400" dirty="0" smtClean="0"/>
              <a:t>which occurs </a:t>
            </a:r>
            <a:r>
              <a:rPr lang="en-IN" sz="2400" dirty="0"/>
              <a:t>is of order </a:t>
            </a:r>
            <a:r>
              <a:rPr lang="en-IN" sz="2400" i="1" dirty="0"/>
              <a:t>n</a:t>
            </a:r>
            <a:r>
              <a:rPr lang="en-IN" sz="2400" dirty="0"/>
              <a:t>.</a:t>
            </a:r>
          </a:p>
        </p:txBody>
      </p:sp>
      <p:grpSp>
        <p:nvGrpSpPr>
          <p:cNvPr id="19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" name="Group 22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9" name="Rectangle 28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9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1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1801735"/>
              </p:ext>
            </p:extLst>
          </p:nvPr>
        </p:nvGraphicFramePr>
        <p:xfrm>
          <a:off x="1954490" y="1143000"/>
          <a:ext cx="5253038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087" name="Equation" r:id="rId4" imgW="2768400" imgH="507960" progId="Equation.3">
                  <p:embed/>
                </p:oleObj>
              </mc:Choice>
              <mc:Fallback>
                <p:oleObj name="Equation" r:id="rId4" imgW="2768400" imgH="5079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954490" y="1143000"/>
                        <a:ext cx="5253038" cy="963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91987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11646"/>
            <a:ext cx="7772400" cy="878954"/>
          </a:xfrm>
        </p:spPr>
        <p:txBody>
          <a:bodyPr/>
          <a:lstStyle/>
          <a:p>
            <a:r>
              <a:rPr lang="en-IN" sz="2800" dirty="0" smtClean="0"/>
              <a:t>PDE: A Classical (genuine) Solution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7772400" cy="1972932"/>
          </a:xfrm>
        </p:spPr>
        <p:txBody>
          <a:bodyPr/>
          <a:lstStyle/>
          <a:p>
            <a:r>
              <a:rPr lang="en-IN" sz="2400" dirty="0" smtClean="0"/>
              <a:t>A solution </a:t>
            </a:r>
            <a:r>
              <a:rPr lang="en-IN" sz="2400" i="1" dirty="0" smtClean="0"/>
              <a:t>u(</a:t>
            </a:r>
            <a:r>
              <a:rPr lang="en-IN" sz="2400" i="1" dirty="0" err="1" smtClean="0"/>
              <a:t>x,y</a:t>
            </a:r>
            <a:r>
              <a:rPr lang="en-IN" sz="2400" i="1" dirty="0" smtClean="0"/>
              <a:t>) </a:t>
            </a:r>
            <a:r>
              <a:rPr lang="en-IN" sz="2400" dirty="0" smtClean="0"/>
              <a:t>is called as </a:t>
            </a:r>
            <a:r>
              <a:rPr lang="en-IN" sz="2400" dirty="0"/>
              <a:t> classical solution </a:t>
            </a:r>
            <a:r>
              <a:rPr lang="en-IN" sz="2400" i="1" dirty="0" err="1" smtClean="0"/>
              <a:t>iff</a:t>
            </a:r>
            <a:endParaRPr lang="en-IN" sz="2400" i="1" dirty="0" smtClean="0"/>
          </a:p>
          <a:p>
            <a:r>
              <a:rPr lang="en-IN" sz="2400" i="1" dirty="0" smtClean="0"/>
              <a:t>u</a:t>
            </a:r>
            <a:r>
              <a:rPr lang="en-IN" sz="2400" dirty="0" smtClean="0"/>
              <a:t> </a:t>
            </a:r>
            <a:r>
              <a:rPr lang="en-IN" sz="2400" dirty="0"/>
              <a:t>is </a:t>
            </a:r>
            <a:r>
              <a:rPr lang="en-IN" sz="2400" dirty="0" smtClean="0"/>
              <a:t>defined </a:t>
            </a:r>
            <a:r>
              <a:rPr lang="en-IN" sz="2400" dirty="0"/>
              <a:t>on a domain </a:t>
            </a:r>
            <a:r>
              <a:rPr lang="en-IN" sz="2400" i="1" dirty="0"/>
              <a:t>D </a:t>
            </a:r>
            <a:r>
              <a:rPr lang="en-IN" sz="2400" i="1" dirty="0" smtClean="0">
                <a:sym typeface="Symbol" panose="05050102010706020507" pitchFamily="18" charset="2"/>
              </a:rPr>
              <a:t> </a:t>
            </a:r>
            <a:r>
              <a:rPr lang="en-IN" sz="2400" i="1" baseline="30000" dirty="0" smtClean="0"/>
              <a:t>2</a:t>
            </a:r>
            <a:endParaRPr lang="en-IN" sz="2400" i="1" baseline="30000" dirty="0"/>
          </a:p>
          <a:p>
            <a:r>
              <a:rPr lang="en-IN" sz="2400" i="1" dirty="0" smtClean="0"/>
              <a:t>u </a:t>
            </a:r>
            <a:r>
              <a:rPr lang="en-IN" sz="2400" i="1" dirty="0" smtClean="0">
                <a:sym typeface="Symbol" panose="05050102010706020507" pitchFamily="18" charset="2"/>
              </a:rPr>
              <a:t></a:t>
            </a:r>
            <a:r>
              <a:rPr lang="en-IN" sz="2400" i="1" dirty="0" smtClean="0"/>
              <a:t> </a:t>
            </a:r>
            <a:r>
              <a:rPr lang="en-IN" sz="2400" i="1" dirty="0"/>
              <a:t>C</a:t>
            </a:r>
            <a:r>
              <a:rPr lang="en-IN" sz="2400" i="1" baseline="30000" dirty="0"/>
              <a:t>1</a:t>
            </a:r>
            <a:r>
              <a:rPr lang="en-IN" sz="2400" i="1" dirty="0"/>
              <a:t>(D</a:t>
            </a:r>
            <a:r>
              <a:rPr lang="en-IN" sz="2400" i="1" dirty="0" smtClean="0"/>
              <a:t>)</a:t>
            </a:r>
            <a:endParaRPr lang="en-IN" sz="2400" i="1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/>
          </p:nvPr>
        </p:nvGraphicFramePr>
        <p:xfrm>
          <a:off x="692721" y="3333463"/>
          <a:ext cx="7915687" cy="1071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156" name="Equation" r:id="rId3" imgW="3377880" imgH="457200" progId="Equation.3">
                  <p:embed/>
                </p:oleObj>
              </mc:Choice>
              <mc:Fallback>
                <p:oleObj name="Equation" r:id="rId3" imgW="337788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2721" y="3333463"/>
                        <a:ext cx="7915687" cy="10712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/>
          </p:nvPr>
        </p:nvGraphicFramePr>
        <p:xfrm>
          <a:off x="463241" y="4466949"/>
          <a:ext cx="7705725" cy="1071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4157" name="Equation" r:id="rId5" imgW="3288960" imgH="457200" progId="Equation.3">
                  <p:embed/>
                </p:oleObj>
              </mc:Choice>
              <mc:Fallback>
                <p:oleObj name="Equation" r:id="rId5" imgW="328896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63241" y="4466949"/>
                        <a:ext cx="7705725" cy="10715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0"/>
          <p:cNvSpPr/>
          <p:nvPr/>
        </p:nvSpPr>
        <p:spPr>
          <a:xfrm>
            <a:off x="993052" y="5832476"/>
            <a:ext cx="69317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i="1" dirty="0" smtClean="0">
                <a:solidFill>
                  <a:srgbClr val="FF0000"/>
                </a:solidFill>
              </a:rPr>
              <a:t>Otherwise</a:t>
            </a:r>
            <a:r>
              <a:rPr lang="en-IN" i="1" dirty="0">
                <a:solidFill>
                  <a:srgbClr val="FF0000"/>
                </a:solidFill>
              </a:rPr>
              <a:t>, u(</a:t>
            </a:r>
            <a:r>
              <a:rPr lang="en-IN" i="1" dirty="0" err="1">
                <a:solidFill>
                  <a:srgbClr val="FF0000"/>
                </a:solidFill>
              </a:rPr>
              <a:t>x,y</a:t>
            </a:r>
            <a:r>
              <a:rPr lang="en-IN" i="1" dirty="0">
                <a:solidFill>
                  <a:srgbClr val="FF0000"/>
                </a:solidFill>
              </a:rPr>
              <a:t>) </a:t>
            </a:r>
            <a:r>
              <a:rPr lang="en-IN" i="1" dirty="0" smtClean="0">
                <a:solidFill>
                  <a:srgbClr val="FF0000"/>
                </a:solidFill>
              </a:rPr>
              <a:t> is a generalized </a:t>
            </a:r>
            <a:r>
              <a:rPr lang="en-IN" i="1" dirty="0">
                <a:solidFill>
                  <a:srgbClr val="FF0000"/>
                </a:solidFill>
              </a:rPr>
              <a:t>or </a:t>
            </a:r>
            <a:r>
              <a:rPr lang="en-IN" i="1" dirty="0" smtClean="0">
                <a:solidFill>
                  <a:srgbClr val="FF0000"/>
                </a:solidFill>
              </a:rPr>
              <a:t>weak </a:t>
            </a:r>
            <a:r>
              <a:rPr lang="en-IN" i="1" dirty="0">
                <a:solidFill>
                  <a:srgbClr val="FF0000"/>
                </a:solidFill>
              </a:rPr>
              <a:t>solution.</a:t>
            </a:r>
          </a:p>
        </p:txBody>
      </p:sp>
      <p:grpSp>
        <p:nvGrpSpPr>
          <p:cNvPr id="2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6" name="Group 25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4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56025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8100"/>
            <a:ext cx="7772400" cy="952500"/>
          </a:xfrm>
        </p:spPr>
        <p:txBody>
          <a:bodyPr/>
          <a:lstStyle/>
          <a:p>
            <a:r>
              <a:rPr lang="en-IN" sz="2800" dirty="0" smtClean="0"/>
              <a:t>Examples of FO-PDEs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60912"/>
            <a:ext cx="2819400" cy="513391"/>
          </a:xfrm>
        </p:spPr>
        <p:txBody>
          <a:bodyPr/>
          <a:lstStyle/>
          <a:p>
            <a:r>
              <a:rPr lang="en-IN" sz="2400" dirty="0" smtClean="0"/>
              <a:t>Linear FO-PDE:</a:t>
            </a:r>
          </a:p>
        </p:txBody>
      </p:sp>
      <p:sp>
        <p:nvSpPr>
          <p:cNvPr id="19" name="Content Placeholder 2"/>
          <p:cNvSpPr txBox="1">
            <a:spLocks/>
          </p:cNvSpPr>
          <p:nvPr/>
        </p:nvSpPr>
        <p:spPr bwMode="auto">
          <a:xfrm>
            <a:off x="109420" y="2401057"/>
            <a:ext cx="3343791" cy="394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 smtClean="0"/>
              <a:t>Semi-linear FO-PDE:</a:t>
            </a:r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577179"/>
              </p:ext>
            </p:extLst>
          </p:nvPr>
        </p:nvGraphicFramePr>
        <p:xfrm>
          <a:off x="326426" y="1576364"/>
          <a:ext cx="1473113" cy="7969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23" name="Equation" r:id="rId3" imgW="774360" imgH="419040" progId="Equation.3">
                  <p:embed/>
                </p:oleObj>
              </mc:Choice>
              <mc:Fallback>
                <p:oleObj name="Equation" r:id="rId3" imgW="7743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6426" y="1576364"/>
                        <a:ext cx="1473113" cy="7969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4966861"/>
              </p:ext>
            </p:extLst>
          </p:nvPr>
        </p:nvGraphicFramePr>
        <p:xfrm>
          <a:off x="1926539" y="1526059"/>
          <a:ext cx="2005012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24" name="Equation" r:id="rId5" imgW="1054080" imgH="419040" progId="Equation.3">
                  <p:embed/>
                </p:oleObj>
              </mc:Choice>
              <mc:Fallback>
                <p:oleObj name="Equation" r:id="rId5" imgW="10540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26539" y="1526059"/>
                        <a:ext cx="2005012" cy="796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0696780"/>
              </p:ext>
            </p:extLst>
          </p:nvPr>
        </p:nvGraphicFramePr>
        <p:xfrm>
          <a:off x="3242066" y="2334879"/>
          <a:ext cx="1570037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25" name="Equation" r:id="rId7" imgW="825480" imgH="419040" progId="Equation.3">
                  <p:embed/>
                </p:oleObj>
              </mc:Choice>
              <mc:Fallback>
                <p:oleObj name="Equation" r:id="rId7" imgW="8254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242066" y="2334879"/>
                        <a:ext cx="1570037" cy="796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1871734"/>
              </p:ext>
            </p:extLst>
          </p:nvPr>
        </p:nvGraphicFramePr>
        <p:xfrm>
          <a:off x="2447036" y="3476640"/>
          <a:ext cx="1643063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26" name="Equation" r:id="rId9" imgW="863280" imgH="419040" progId="Equation.3">
                  <p:embed/>
                </p:oleObj>
              </mc:Choice>
              <mc:Fallback>
                <p:oleObj name="Equation" r:id="rId9" imgW="8632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447036" y="3476640"/>
                        <a:ext cx="1643063" cy="796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3898931"/>
              </p:ext>
            </p:extLst>
          </p:nvPr>
        </p:nvGraphicFramePr>
        <p:xfrm>
          <a:off x="294487" y="4490063"/>
          <a:ext cx="2295525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27" name="Equation" r:id="rId11" imgW="1206360" imgH="495000" progId="Equation.3">
                  <p:embed/>
                </p:oleObj>
              </mc:Choice>
              <mc:Fallback>
                <p:oleObj name="Equation" r:id="rId11" imgW="1206360" imgH="495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94487" y="4490063"/>
                        <a:ext cx="2295525" cy="941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1971549"/>
              </p:ext>
            </p:extLst>
          </p:nvPr>
        </p:nvGraphicFramePr>
        <p:xfrm>
          <a:off x="2706006" y="4523857"/>
          <a:ext cx="2659062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28" name="Equation" r:id="rId13" imgW="1396800" imgH="495000" progId="Equation.3">
                  <p:embed/>
                </p:oleObj>
              </mc:Choice>
              <mc:Fallback>
                <p:oleObj name="Equation" r:id="rId13" imgW="1396800" imgH="495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2706006" y="4523857"/>
                        <a:ext cx="2659062" cy="941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7662277"/>
              </p:ext>
            </p:extLst>
          </p:nvPr>
        </p:nvGraphicFramePr>
        <p:xfrm>
          <a:off x="287194" y="5574802"/>
          <a:ext cx="4784725" cy="1014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29" name="Equation" r:id="rId15" imgW="2514600" imgH="533160" progId="Equation.3">
                  <p:embed/>
                </p:oleObj>
              </mc:Choice>
              <mc:Fallback>
                <p:oleObj name="Equation" r:id="rId15" imgW="2514600" imgH="5331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287194" y="5574802"/>
                        <a:ext cx="4784725" cy="1014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Content Placeholder 2"/>
          <p:cNvSpPr txBox="1">
            <a:spLocks/>
          </p:cNvSpPr>
          <p:nvPr/>
        </p:nvSpPr>
        <p:spPr bwMode="auto">
          <a:xfrm>
            <a:off x="-19042" y="3075597"/>
            <a:ext cx="3432004" cy="406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 smtClean="0"/>
              <a:t>Quasi-linear FO-PDE:</a:t>
            </a:r>
          </a:p>
        </p:txBody>
      </p:sp>
      <p:sp>
        <p:nvSpPr>
          <p:cNvPr id="29" name="Content Placeholder 2"/>
          <p:cNvSpPr txBox="1">
            <a:spLocks/>
          </p:cNvSpPr>
          <p:nvPr/>
        </p:nvSpPr>
        <p:spPr bwMode="auto">
          <a:xfrm>
            <a:off x="125003" y="4204890"/>
            <a:ext cx="7772400" cy="456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 smtClean="0"/>
              <a:t> </a:t>
            </a:r>
            <a:r>
              <a:rPr lang="en-IN" sz="2400" kern="0" dirty="0"/>
              <a:t>N</a:t>
            </a:r>
            <a:r>
              <a:rPr lang="en-IN" sz="2400" kern="0" dirty="0" smtClean="0"/>
              <a:t>onlinear FO-PDE:</a:t>
            </a:r>
            <a:endParaRPr lang="en-IN" sz="2400" kern="0" dirty="0"/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2357107"/>
              </p:ext>
            </p:extLst>
          </p:nvPr>
        </p:nvGraphicFramePr>
        <p:xfrm>
          <a:off x="4203407" y="1611485"/>
          <a:ext cx="4711993" cy="761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30" name="Equation" r:id="rId17" imgW="2590560" imgH="419040" progId="Equation.3">
                  <p:embed/>
                </p:oleObj>
              </mc:Choice>
              <mc:Fallback>
                <p:oleObj name="Equation" r:id="rId17" imgW="25905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4203407" y="1611485"/>
                        <a:ext cx="4711993" cy="7618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8458784"/>
              </p:ext>
            </p:extLst>
          </p:nvPr>
        </p:nvGraphicFramePr>
        <p:xfrm>
          <a:off x="5178520" y="2572370"/>
          <a:ext cx="3865562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31" name="Equation" r:id="rId19" imgW="2031840" imgH="419040" progId="Equation.3">
                  <p:embed/>
                </p:oleObj>
              </mc:Choice>
              <mc:Fallback>
                <p:oleObj name="Equation" r:id="rId19" imgW="203184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178520" y="2572370"/>
                        <a:ext cx="3865562" cy="796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0128536"/>
              </p:ext>
            </p:extLst>
          </p:nvPr>
        </p:nvGraphicFramePr>
        <p:xfrm>
          <a:off x="4541837" y="3429000"/>
          <a:ext cx="4373563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032" name="Equation" r:id="rId21" imgW="2298600" imgH="419040" progId="Equation.3">
                  <p:embed/>
                </p:oleObj>
              </mc:Choice>
              <mc:Fallback>
                <p:oleObj name="Equation" r:id="rId21" imgW="22986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4541837" y="3429000"/>
                        <a:ext cx="4373563" cy="796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Content Placeholder 2"/>
          <p:cNvSpPr txBox="1">
            <a:spLocks/>
          </p:cNvSpPr>
          <p:nvPr/>
        </p:nvSpPr>
        <p:spPr bwMode="auto">
          <a:xfrm>
            <a:off x="5112761" y="1044960"/>
            <a:ext cx="2569647" cy="513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 smtClean="0">
                <a:solidFill>
                  <a:srgbClr val="FF0000"/>
                </a:solidFill>
              </a:rPr>
              <a:t>Generic Form</a:t>
            </a:r>
          </a:p>
        </p:txBody>
      </p:sp>
      <p:sp>
        <p:nvSpPr>
          <p:cNvPr id="21" name="Freeform 20"/>
          <p:cNvSpPr/>
          <p:nvPr/>
        </p:nvSpPr>
        <p:spPr bwMode="auto">
          <a:xfrm>
            <a:off x="4119937" y="974097"/>
            <a:ext cx="1258636" cy="5740602"/>
          </a:xfrm>
          <a:custGeom>
            <a:avLst/>
            <a:gdLst>
              <a:gd name="connsiteX0" fmla="*/ 383824 w 1258636"/>
              <a:gd name="connsiteY0" fmla="*/ 35837 h 5740602"/>
              <a:gd name="connsiteX1" fmla="*/ 301938 w 1258636"/>
              <a:gd name="connsiteY1" fmla="*/ 76781 h 5740602"/>
              <a:gd name="connsiteX2" fmla="*/ 15335 w 1258636"/>
              <a:gd name="connsiteY2" fmla="*/ 718225 h 5740602"/>
              <a:gd name="connsiteX3" fmla="*/ 110869 w 1258636"/>
              <a:gd name="connsiteY3" fmla="*/ 1250488 h 5740602"/>
              <a:gd name="connsiteX4" fmla="*/ 711370 w 1258636"/>
              <a:gd name="connsiteY4" fmla="*/ 1509796 h 5740602"/>
              <a:gd name="connsiteX5" fmla="*/ 506654 w 1258636"/>
              <a:gd name="connsiteY5" fmla="*/ 2328661 h 5740602"/>
              <a:gd name="connsiteX6" fmla="*/ 370176 w 1258636"/>
              <a:gd name="connsiteY6" fmla="*/ 2970106 h 5740602"/>
              <a:gd name="connsiteX7" fmla="*/ 1175394 w 1258636"/>
              <a:gd name="connsiteY7" fmla="*/ 3434130 h 5740602"/>
              <a:gd name="connsiteX8" fmla="*/ 1229985 w 1258636"/>
              <a:gd name="connsiteY8" fmla="*/ 5549533 h 5740602"/>
              <a:gd name="connsiteX9" fmla="*/ 1257281 w 1258636"/>
              <a:gd name="connsiteY9" fmla="*/ 5549533 h 5740602"/>
              <a:gd name="connsiteX10" fmla="*/ 1189042 w 1258636"/>
              <a:gd name="connsiteY10" fmla="*/ 5604124 h 5740602"/>
              <a:gd name="connsiteX11" fmla="*/ 1229985 w 1258636"/>
              <a:gd name="connsiteY11" fmla="*/ 5740602 h 5740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58636" h="5740602">
                <a:moveTo>
                  <a:pt x="383824" y="35837"/>
                </a:moveTo>
                <a:cubicBezTo>
                  <a:pt x="373588" y="-557"/>
                  <a:pt x="363353" y="-36950"/>
                  <a:pt x="301938" y="76781"/>
                </a:cubicBezTo>
                <a:cubicBezTo>
                  <a:pt x="240523" y="190512"/>
                  <a:pt x="47180" y="522607"/>
                  <a:pt x="15335" y="718225"/>
                </a:cubicBezTo>
                <a:cubicBezTo>
                  <a:pt x="-16510" y="913843"/>
                  <a:pt x="-5137" y="1118559"/>
                  <a:pt x="110869" y="1250488"/>
                </a:cubicBezTo>
                <a:cubicBezTo>
                  <a:pt x="226875" y="1382417"/>
                  <a:pt x="645406" y="1330101"/>
                  <a:pt x="711370" y="1509796"/>
                </a:cubicBezTo>
                <a:cubicBezTo>
                  <a:pt x="777334" y="1689491"/>
                  <a:pt x="563520" y="2085276"/>
                  <a:pt x="506654" y="2328661"/>
                </a:cubicBezTo>
                <a:cubicBezTo>
                  <a:pt x="449788" y="2572046"/>
                  <a:pt x="258719" y="2785861"/>
                  <a:pt x="370176" y="2970106"/>
                </a:cubicBezTo>
                <a:cubicBezTo>
                  <a:pt x="481633" y="3154351"/>
                  <a:pt x="1032093" y="3004226"/>
                  <a:pt x="1175394" y="3434130"/>
                </a:cubicBezTo>
                <a:cubicBezTo>
                  <a:pt x="1318695" y="3864034"/>
                  <a:pt x="1216337" y="5196966"/>
                  <a:pt x="1229985" y="5549533"/>
                </a:cubicBezTo>
                <a:cubicBezTo>
                  <a:pt x="1243633" y="5902100"/>
                  <a:pt x="1264105" y="5540435"/>
                  <a:pt x="1257281" y="5549533"/>
                </a:cubicBezTo>
                <a:cubicBezTo>
                  <a:pt x="1250457" y="5558631"/>
                  <a:pt x="1193591" y="5572279"/>
                  <a:pt x="1189042" y="5604124"/>
                </a:cubicBezTo>
                <a:cubicBezTo>
                  <a:pt x="1184493" y="5635969"/>
                  <a:pt x="1207239" y="5688285"/>
                  <a:pt x="1229985" y="5740602"/>
                </a:cubicBezTo>
              </a:path>
            </a:pathLst>
          </a:custGeom>
          <a:noFill/>
          <a:ln w="152400" cap="flat" cmpd="dbl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3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8" name="Group 3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0" name="Group 3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4" name="Rectangle 4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5" name="Rectangle 4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36" name="Rectangle 19458"/>
            <p:cNvPicPr>
              <a:picLocks noChangeAspect="1" noChangeArrowheads="1"/>
            </p:cNvPicPr>
            <p:nvPr/>
          </p:nvPicPr>
          <p:blipFill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7" name="Rectangle 36"/>
            <p:cNvSpPr>
              <a:spLocks noChangeArrowheads="1"/>
            </p:cNvSpPr>
            <p:nvPr/>
          </p:nvSpPr>
          <p:spPr bwMode="auto">
            <a:xfrm>
              <a:off x="255588" y="9906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67527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9" grpId="0"/>
      <p:bldP spid="28" grpId="0"/>
      <p:bldP spid="29" grpId="0"/>
      <p:bldP spid="33" grpId="0" build="p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30401"/>
            <a:ext cx="6477000" cy="836399"/>
          </a:xfrm>
        </p:spPr>
        <p:txBody>
          <a:bodyPr/>
          <a:lstStyle/>
          <a:p>
            <a:r>
              <a:rPr lang="en-IN" sz="2800" dirty="0" smtClean="0"/>
              <a:t>Solutions of Linear </a:t>
            </a:r>
            <a:r>
              <a:rPr lang="en-IN" sz="2800" dirty="0"/>
              <a:t>Constant Coefficient </a:t>
            </a:r>
            <a:r>
              <a:rPr lang="en-IN" sz="2800" dirty="0" smtClean="0"/>
              <a:t>FO-PDEs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0869"/>
            <a:ext cx="8001000" cy="815121"/>
          </a:xfrm>
        </p:spPr>
        <p:txBody>
          <a:bodyPr/>
          <a:lstStyle/>
          <a:p>
            <a:r>
              <a:rPr lang="en-IN" sz="2400" dirty="0"/>
              <a:t>T</a:t>
            </a:r>
            <a:r>
              <a:rPr lang="en-IN" sz="2400" dirty="0" smtClean="0"/>
              <a:t>he </a:t>
            </a:r>
            <a:r>
              <a:rPr lang="en-IN" sz="2400" dirty="0"/>
              <a:t>linear first order constant coefficient </a:t>
            </a:r>
            <a:r>
              <a:rPr lang="en-IN" sz="2400" dirty="0" smtClean="0"/>
              <a:t>partial differential </a:t>
            </a:r>
            <a:r>
              <a:rPr lang="en-IN" sz="2400" dirty="0"/>
              <a:t>equation</a:t>
            </a: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0435436"/>
              </p:ext>
            </p:extLst>
          </p:nvPr>
        </p:nvGraphicFramePr>
        <p:xfrm>
          <a:off x="3070503" y="1678874"/>
          <a:ext cx="3021012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09" name="Equation" r:id="rId3" imgW="1587240" imgH="419040" progId="Equation.3">
                  <p:embed/>
                </p:oleObj>
              </mc:Choice>
              <mc:Fallback>
                <p:oleObj name="Equation" r:id="rId3" imgW="158724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070503" y="1678874"/>
                        <a:ext cx="3021012" cy="796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/>
          <p:cNvSpPr/>
          <p:nvPr/>
        </p:nvSpPr>
        <p:spPr>
          <a:xfrm>
            <a:off x="592422" y="2640070"/>
            <a:ext cx="648627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i="1" dirty="0" smtClean="0">
                <a:latin typeface="+mn-lt"/>
              </a:rPr>
              <a:t>a</a:t>
            </a:r>
            <a:r>
              <a:rPr lang="en-IN" i="1" dirty="0">
                <a:latin typeface="+mn-lt"/>
              </a:rPr>
              <a:t>, b, </a:t>
            </a:r>
            <a:r>
              <a:rPr lang="en-IN" dirty="0">
                <a:latin typeface="+mn-lt"/>
              </a:rPr>
              <a:t>and </a:t>
            </a:r>
            <a:r>
              <a:rPr lang="en-IN" i="1" dirty="0">
                <a:latin typeface="+mn-lt"/>
              </a:rPr>
              <a:t>c</a:t>
            </a:r>
            <a:r>
              <a:rPr lang="en-IN" dirty="0">
                <a:latin typeface="+mn-lt"/>
              </a:rPr>
              <a:t> constants with </a:t>
            </a:r>
            <a:r>
              <a:rPr lang="en-IN" i="1" dirty="0">
                <a:latin typeface="+mn-lt"/>
              </a:rPr>
              <a:t>a</a:t>
            </a:r>
            <a:r>
              <a:rPr lang="en-IN" i="1" baseline="30000" dirty="0">
                <a:latin typeface="+mn-lt"/>
              </a:rPr>
              <a:t>2</a:t>
            </a:r>
            <a:r>
              <a:rPr lang="en-IN" i="1" dirty="0">
                <a:latin typeface="+mn-lt"/>
              </a:rPr>
              <a:t> + b</a:t>
            </a:r>
            <a:r>
              <a:rPr lang="en-IN" i="1" baseline="30000" dirty="0">
                <a:latin typeface="+mn-lt"/>
              </a:rPr>
              <a:t>2</a:t>
            </a:r>
            <a:r>
              <a:rPr lang="en-IN" i="1" dirty="0">
                <a:latin typeface="+mn-lt"/>
              </a:rPr>
              <a:t> </a:t>
            </a:r>
            <a:r>
              <a:rPr lang="en-IN" dirty="0">
                <a:latin typeface="+mn-lt"/>
              </a:rPr>
              <a:t>&gt; 0.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1000" y="3284458"/>
            <a:ext cx="2903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Solution : case 1: </a:t>
            </a:r>
            <a:r>
              <a:rPr lang="en-IN" i="1" dirty="0" smtClean="0"/>
              <a:t>b=0</a:t>
            </a:r>
            <a:endParaRPr lang="en-IN" i="1" dirty="0"/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950402"/>
              </p:ext>
            </p:extLst>
          </p:nvPr>
        </p:nvGraphicFramePr>
        <p:xfrm>
          <a:off x="4191505" y="3214688"/>
          <a:ext cx="2246313" cy="747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510" name="Equation" r:id="rId5" imgW="1180800" imgH="393480" progId="Equation.3">
                  <p:embed/>
                </p:oleObj>
              </mc:Choice>
              <mc:Fallback>
                <p:oleObj name="Equation" r:id="rId5" imgW="11808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191505" y="3214688"/>
                        <a:ext cx="2246313" cy="747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/>
          <p:cNvSpPr/>
          <p:nvPr/>
        </p:nvSpPr>
        <p:spPr>
          <a:xfrm>
            <a:off x="592422" y="4251372"/>
            <a:ext cx="771337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This is viewed as a </a:t>
            </a:r>
            <a:r>
              <a:rPr lang="en-IN" dirty="0">
                <a:latin typeface="+mn-lt"/>
              </a:rPr>
              <a:t>first order linear (ordinary) differential equation </a:t>
            </a:r>
            <a:r>
              <a:rPr lang="en-IN" dirty="0" smtClean="0">
                <a:latin typeface="+mn-lt"/>
              </a:rPr>
              <a:t>with </a:t>
            </a:r>
            <a:r>
              <a:rPr lang="en-IN" i="1" dirty="0" smtClean="0">
                <a:latin typeface="+mn-lt"/>
              </a:rPr>
              <a:t>y</a:t>
            </a:r>
            <a:r>
              <a:rPr lang="en-IN" dirty="0" smtClean="0">
                <a:latin typeface="+mn-lt"/>
              </a:rPr>
              <a:t> as a </a:t>
            </a:r>
            <a:r>
              <a:rPr lang="en-IN" dirty="0">
                <a:latin typeface="+mn-lt"/>
              </a:rPr>
              <a:t>parameter. </a:t>
            </a:r>
            <a:endParaRPr lang="en-IN" dirty="0" smtClean="0">
              <a:latin typeface="+mn-lt"/>
            </a:endParaRPr>
          </a:p>
          <a:p>
            <a:endParaRPr lang="en-IN" dirty="0">
              <a:latin typeface="+mn-lt"/>
            </a:endParaRPr>
          </a:p>
          <a:p>
            <a:r>
              <a:rPr lang="en-IN" dirty="0" smtClean="0">
                <a:latin typeface="+mn-lt"/>
              </a:rPr>
              <a:t>The </a:t>
            </a:r>
            <a:r>
              <a:rPr lang="en-IN" dirty="0">
                <a:latin typeface="+mn-lt"/>
              </a:rPr>
              <a:t>solution of such equations can be </a:t>
            </a:r>
            <a:r>
              <a:rPr lang="en-IN" dirty="0" smtClean="0">
                <a:latin typeface="+mn-lt"/>
              </a:rPr>
              <a:t>obtained using </a:t>
            </a:r>
            <a:r>
              <a:rPr lang="en-IN" dirty="0">
                <a:latin typeface="+mn-lt"/>
              </a:rPr>
              <a:t>an integrating factor. </a:t>
            </a:r>
            <a:endParaRPr lang="en-IN" dirty="0" smtClean="0">
              <a:latin typeface="+mn-lt"/>
            </a:endParaRPr>
          </a:p>
        </p:txBody>
      </p:sp>
      <p:grpSp>
        <p:nvGrpSpPr>
          <p:cNvPr id="2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3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6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7" name="Rectangle 2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7777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0" grpId="0"/>
      <p:bldP spid="21" grpId="0"/>
      <p:bldP spid="2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02441"/>
            <a:ext cx="5837994" cy="864359"/>
          </a:xfrm>
        </p:spPr>
        <p:txBody>
          <a:bodyPr/>
          <a:lstStyle/>
          <a:p>
            <a:r>
              <a:rPr lang="en-IN" sz="2800" dirty="0" smtClean="0"/>
              <a:t>Solution </a:t>
            </a:r>
            <a:r>
              <a:rPr lang="en-IN" sz="2800" dirty="0"/>
              <a:t>of Linear </a:t>
            </a:r>
            <a:r>
              <a:rPr lang="en-IN" sz="2800" dirty="0" smtClean="0"/>
              <a:t>FO-PDE with CC: case 1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8712" y="2310109"/>
            <a:ext cx="7772400" cy="533400"/>
          </a:xfrm>
        </p:spPr>
        <p:txBody>
          <a:bodyPr/>
          <a:lstStyle/>
          <a:p>
            <a:r>
              <a:rPr lang="en-IN" sz="2400" dirty="0"/>
              <a:t>First rewrite the equation </a:t>
            </a:r>
            <a:r>
              <a:rPr lang="en-IN" sz="2400" dirty="0" smtClean="0"/>
              <a:t>as</a:t>
            </a:r>
            <a:endParaRPr lang="en-IN" sz="2400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3225962"/>
              </p:ext>
            </p:extLst>
          </p:nvPr>
        </p:nvGraphicFramePr>
        <p:xfrm>
          <a:off x="2895600" y="1309688"/>
          <a:ext cx="2246313" cy="747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73" name="Equation" r:id="rId3" imgW="1180800" imgH="393480" progId="Equation.3">
                  <p:embed/>
                </p:oleObj>
              </mc:Choice>
              <mc:Fallback>
                <p:oleObj name="Equation" r:id="rId3" imgW="11808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95600" y="1309688"/>
                        <a:ext cx="2246313" cy="747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4455943"/>
              </p:ext>
            </p:extLst>
          </p:nvPr>
        </p:nvGraphicFramePr>
        <p:xfrm>
          <a:off x="4927832" y="2201330"/>
          <a:ext cx="2222500" cy="747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74" name="Equation" r:id="rId5" imgW="1168200" imgH="393480" progId="Equation.3">
                  <p:embed/>
                </p:oleObj>
              </mc:Choice>
              <mc:Fallback>
                <p:oleObj name="Equation" r:id="rId5" imgW="11682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927832" y="2201330"/>
                        <a:ext cx="2222500" cy="747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0"/>
          <p:cNvSpPr/>
          <p:nvPr/>
        </p:nvSpPr>
        <p:spPr>
          <a:xfrm>
            <a:off x="754308" y="3328079"/>
            <a:ext cx="40158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smtClean="0">
                <a:latin typeface="+mn-lt"/>
              </a:rPr>
              <a:t>Introduce </a:t>
            </a:r>
            <a:r>
              <a:rPr lang="en-IN" dirty="0">
                <a:latin typeface="+mn-lt"/>
              </a:rPr>
              <a:t>the integrating factor</a:t>
            </a: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0249843"/>
              </p:ext>
            </p:extLst>
          </p:nvPr>
        </p:nvGraphicFramePr>
        <p:xfrm>
          <a:off x="4927832" y="2919333"/>
          <a:ext cx="2702288" cy="10133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75" name="Equation" r:id="rId7" imgW="1117440" imgH="419040" progId="Equation.3">
                  <p:embed/>
                </p:oleObj>
              </mc:Choice>
              <mc:Fallback>
                <p:oleObj name="Equation" r:id="rId7" imgW="111744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927832" y="2919333"/>
                        <a:ext cx="2702288" cy="10133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2"/>
          <p:cNvSpPr/>
          <p:nvPr/>
        </p:nvSpPr>
        <p:spPr>
          <a:xfrm>
            <a:off x="353560" y="4443107"/>
            <a:ext cx="60986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the differential equation can be written as</a:t>
            </a:r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021808"/>
              </p:ext>
            </p:extLst>
          </p:nvPr>
        </p:nvGraphicFramePr>
        <p:xfrm>
          <a:off x="5696583" y="4300160"/>
          <a:ext cx="2151063" cy="747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676" name="Equation" r:id="rId9" imgW="1130040" imgH="393480" progId="Equation.3">
                  <p:embed/>
                </p:oleObj>
              </mc:Choice>
              <mc:Fallback>
                <p:oleObj name="Equation" r:id="rId9" imgW="11300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696583" y="4300160"/>
                        <a:ext cx="2151063" cy="747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24"/>
          <p:cNvSpPr/>
          <p:nvPr/>
        </p:nvSpPr>
        <p:spPr>
          <a:xfrm>
            <a:off x="609600" y="5558135"/>
            <a:ext cx="8382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Integrate above </a:t>
            </a:r>
            <a:r>
              <a:rPr lang="en-IN" dirty="0">
                <a:latin typeface="+mn-lt"/>
              </a:rPr>
              <a:t>equation and </a:t>
            </a:r>
            <a:r>
              <a:rPr lang="en-IN" dirty="0" smtClean="0">
                <a:latin typeface="+mn-lt"/>
              </a:rPr>
              <a:t>solve </a:t>
            </a:r>
            <a:r>
              <a:rPr lang="en-IN" dirty="0">
                <a:latin typeface="+mn-lt"/>
              </a:rPr>
              <a:t>for </a:t>
            </a:r>
            <a:r>
              <a:rPr lang="en-IN" i="1" dirty="0">
                <a:latin typeface="+mn-lt"/>
              </a:rPr>
              <a:t>u(x, </a:t>
            </a:r>
            <a:r>
              <a:rPr lang="en-IN" i="1" dirty="0" smtClean="0">
                <a:latin typeface="+mn-lt"/>
              </a:rPr>
              <a:t>y).</a:t>
            </a:r>
            <a:endParaRPr lang="en-IN" dirty="0">
              <a:latin typeface="+mn-lt"/>
            </a:endParaRPr>
          </a:p>
        </p:txBody>
      </p:sp>
      <p:grpSp>
        <p:nvGrpSpPr>
          <p:cNvPr id="2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6" name="Rectangle 35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8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8061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1" grpId="0"/>
      <p:bldP spid="23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7475" y="203662"/>
            <a:ext cx="5586254" cy="831850"/>
          </a:xfrm>
        </p:spPr>
        <p:txBody>
          <a:bodyPr/>
          <a:lstStyle/>
          <a:p>
            <a:r>
              <a:rPr lang="en-IN" sz="2800" dirty="0" smtClean="0"/>
              <a:t>Integration of Linear </a:t>
            </a:r>
            <a:r>
              <a:rPr lang="en-IN" sz="2800" dirty="0"/>
              <a:t>FO-PDE with CC: case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7475" y="5176787"/>
            <a:ext cx="7772400" cy="453282"/>
          </a:xfrm>
        </p:spPr>
        <p:txBody>
          <a:bodyPr/>
          <a:lstStyle/>
          <a:p>
            <a:r>
              <a:rPr lang="en-IN" sz="2400" dirty="0"/>
              <a:t>Here </a:t>
            </a:r>
            <a:r>
              <a:rPr lang="en-IN" sz="2400" i="1" dirty="0"/>
              <a:t>g(y)</a:t>
            </a:r>
            <a:r>
              <a:rPr lang="en-IN" sz="2400" dirty="0"/>
              <a:t> is an arbitrary function of </a:t>
            </a:r>
            <a:r>
              <a:rPr lang="en-IN" sz="2400" i="1" dirty="0"/>
              <a:t>y</a:t>
            </a:r>
            <a:r>
              <a:rPr lang="en-IN" sz="2400" dirty="0"/>
              <a:t>.</a:t>
            </a: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7603449"/>
              </p:ext>
            </p:extLst>
          </p:nvPr>
        </p:nvGraphicFramePr>
        <p:xfrm>
          <a:off x="3276600" y="1385888"/>
          <a:ext cx="2151063" cy="747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93" name="Equation" r:id="rId3" imgW="1130040" imgH="393480" progId="Equation.3">
                  <p:embed/>
                </p:oleObj>
              </mc:Choice>
              <mc:Fallback>
                <p:oleObj name="Equation" r:id="rId3" imgW="113004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76600" y="1385888"/>
                        <a:ext cx="2151063" cy="7477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040924"/>
              </p:ext>
            </p:extLst>
          </p:nvPr>
        </p:nvGraphicFramePr>
        <p:xfrm>
          <a:off x="2243869" y="2222500"/>
          <a:ext cx="4519613" cy="747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94" name="Equation" r:id="rId5" imgW="2374560" imgH="393480" progId="Equation.3">
                  <p:embed/>
                </p:oleObj>
              </mc:Choice>
              <mc:Fallback>
                <p:oleObj name="Equation" r:id="rId5" imgW="23745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43869" y="2222500"/>
                        <a:ext cx="4519613" cy="747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4659242"/>
              </p:ext>
            </p:extLst>
          </p:nvPr>
        </p:nvGraphicFramePr>
        <p:xfrm>
          <a:off x="2243869" y="3273791"/>
          <a:ext cx="4203700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95" name="Equation" r:id="rId7" imgW="2209680" imgH="419040" progId="Equation.3">
                  <p:embed/>
                </p:oleObj>
              </mc:Choice>
              <mc:Fallback>
                <p:oleObj name="Equation" r:id="rId7" imgW="22096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243869" y="3273791"/>
                        <a:ext cx="4203700" cy="796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6615083"/>
              </p:ext>
            </p:extLst>
          </p:nvPr>
        </p:nvGraphicFramePr>
        <p:xfrm>
          <a:off x="2044700" y="4202741"/>
          <a:ext cx="4614862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6696" name="Equation" r:id="rId9" imgW="2425680" imgH="419040" progId="Equation.3">
                  <p:embed/>
                </p:oleObj>
              </mc:Choice>
              <mc:Fallback>
                <p:oleObj name="Equation" r:id="rId9" imgW="24256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044700" y="4202741"/>
                        <a:ext cx="4614862" cy="796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5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3365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95144"/>
            <a:ext cx="5867400" cy="795456"/>
          </a:xfrm>
        </p:spPr>
        <p:txBody>
          <a:bodyPr/>
          <a:lstStyle/>
          <a:p>
            <a:r>
              <a:rPr lang="en-IN" sz="2800" dirty="0"/>
              <a:t>Solution of Linear FO-PDE with CC: case </a:t>
            </a:r>
            <a:r>
              <a:rPr lang="en-IN" sz="2800" dirty="0" smtClean="0"/>
              <a:t>2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0112" y="1305554"/>
            <a:ext cx="7772400" cy="599446"/>
          </a:xfrm>
        </p:spPr>
        <p:txBody>
          <a:bodyPr/>
          <a:lstStyle/>
          <a:p>
            <a:r>
              <a:rPr lang="en-IN" sz="2400" dirty="0" smtClean="0"/>
              <a:t>Second case </a:t>
            </a:r>
            <a:r>
              <a:rPr lang="en-IN" sz="2400" i="1" dirty="0" smtClean="0"/>
              <a:t>b</a:t>
            </a:r>
            <a:r>
              <a:rPr lang="en-IN" sz="2400" i="1" dirty="0" smtClean="0">
                <a:sym typeface="Symbol" panose="05050102010706020507" pitchFamily="18" charset="2"/>
              </a:rPr>
              <a:t>0</a:t>
            </a:r>
            <a:r>
              <a:rPr lang="en-IN" sz="2400" dirty="0" smtClean="0">
                <a:sym typeface="Symbol" panose="05050102010706020507" pitchFamily="18" charset="2"/>
              </a:rPr>
              <a:t>.</a:t>
            </a:r>
            <a:endParaRPr lang="en-IN" sz="2400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8964331"/>
              </p:ext>
            </p:extLst>
          </p:nvPr>
        </p:nvGraphicFramePr>
        <p:xfrm>
          <a:off x="3505200" y="1206814"/>
          <a:ext cx="3021012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32" name="Equation" r:id="rId3" imgW="1587240" imgH="419040" progId="Equation.3">
                  <p:embed/>
                </p:oleObj>
              </mc:Choice>
              <mc:Fallback>
                <p:oleObj name="Equation" r:id="rId3" imgW="158724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05200" y="1206814"/>
                        <a:ext cx="3021012" cy="796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/>
          <p:cNvSpPr/>
          <p:nvPr/>
        </p:nvSpPr>
        <p:spPr>
          <a:xfrm>
            <a:off x="260515" y="2003315"/>
            <a:ext cx="857868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 smtClean="0">
                <a:latin typeface="+mn-lt"/>
              </a:rPr>
              <a:t>Find </a:t>
            </a:r>
            <a:r>
              <a:rPr lang="en-IN" dirty="0">
                <a:latin typeface="+mn-lt"/>
              </a:rPr>
              <a:t>a </a:t>
            </a:r>
            <a:r>
              <a:rPr lang="en-IN" dirty="0" smtClean="0">
                <a:latin typeface="+mn-lt"/>
              </a:rPr>
              <a:t>transformation, </a:t>
            </a:r>
            <a:r>
              <a:rPr lang="en-IN" dirty="0">
                <a:latin typeface="+mn-lt"/>
              </a:rPr>
              <a:t>which would eliminate </a:t>
            </a:r>
            <a:r>
              <a:rPr lang="en-IN" dirty="0" smtClean="0">
                <a:latin typeface="+mn-lt"/>
              </a:rPr>
              <a:t>one of </a:t>
            </a:r>
            <a:r>
              <a:rPr lang="en-IN" dirty="0">
                <a:latin typeface="+mn-lt"/>
              </a:rPr>
              <a:t>the derivative </a:t>
            </a:r>
            <a:r>
              <a:rPr lang="en-IN" dirty="0" smtClean="0">
                <a:latin typeface="+mn-lt"/>
              </a:rPr>
              <a:t>terms.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 smtClean="0">
                <a:latin typeface="+mn-lt"/>
              </a:rPr>
              <a:t>This transformation will reduce </a:t>
            </a:r>
            <a:r>
              <a:rPr lang="en-IN" dirty="0">
                <a:latin typeface="+mn-lt"/>
              </a:rPr>
              <a:t>this problem to the </a:t>
            </a:r>
            <a:r>
              <a:rPr lang="en-IN" dirty="0" smtClean="0">
                <a:latin typeface="+mn-lt"/>
              </a:rPr>
              <a:t>case 1.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 smtClean="0">
                <a:latin typeface="+mn-lt"/>
              </a:rPr>
              <a:t>The transformation </a:t>
            </a:r>
            <a:r>
              <a:rPr lang="en-IN" dirty="0" err="1" smtClean="0">
                <a:latin typeface="+mn-lt"/>
              </a:rPr>
              <a:t>fuction</a:t>
            </a:r>
            <a:r>
              <a:rPr lang="en-IN" dirty="0" smtClean="0">
                <a:latin typeface="+mn-lt"/>
              </a:rPr>
              <a:t> can be obtained using vector calculus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 smtClean="0">
                <a:latin typeface="+mn-lt"/>
              </a:rPr>
              <a:t>Interpret a part of left side as vector product.</a:t>
            </a:r>
            <a:endParaRPr lang="en-IN" dirty="0">
              <a:latin typeface="+mn-lt"/>
            </a:endParaRP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6381444"/>
              </p:ext>
            </p:extLst>
          </p:nvPr>
        </p:nvGraphicFramePr>
        <p:xfrm>
          <a:off x="1904999" y="3962400"/>
          <a:ext cx="4351337" cy="868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33" name="Equation" r:id="rId5" imgW="2286000" imgH="457200" progId="Equation.3">
                  <p:embed/>
                </p:oleObj>
              </mc:Choice>
              <mc:Fallback>
                <p:oleObj name="Equation" r:id="rId5" imgW="22860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904999" y="3962400"/>
                        <a:ext cx="4351337" cy="868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9439803"/>
              </p:ext>
            </p:extLst>
          </p:nvPr>
        </p:nvGraphicFramePr>
        <p:xfrm>
          <a:off x="3295648" y="5180013"/>
          <a:ext cx="1570038" cy="458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734" name="Equation" r:id="rId7" imgW="825480" imgH="241200" progId="Equation.3">
                  <p:embed/>
                </p:oleObj>
              </mc:Choice>
              <mc:Fallback>
                <p:oleObj name="Equation" r:id="rId7" imgW="82548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295648" y="5180013"/>
                        <a:ext cx="1570038" cy="458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" name="Group 25"/>
          <p:cNvGrpSpPr/>
          <p:nvPr/>
        </p:nvGrpSpPr>
        <p:grpSpPr>
          <a:xfrm>
            <a:off x="550112" y="5605242"/>
            <a:ext cx="8033697" cy="978854"/>
            <a:chOff x="409299" y="4982194"/>
            <a:chExt cx="8033697" cy="978854"/>
          </a:xfrm>
        </p:grpSpPr>
        <p:sp>
          <p:nvSpPr>
            <p:cNvPr id="24" name="Rectangle 23"/>
            <p:cNvSpPr/>
            <p:nvPr/>
          </p:nvSpPr>
          <p:spPr>
            <a:xfrm>
              <a:off x="409299" y="4982194"/>
              <a:ext cx="8033697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IN" dirty="0" smtClean="0">
                  <a:latin typeface="+mn-lt"/>
                </a:rPr>
                <a:t>This term </a:t>
              </a:r>
              <a:r>
                <a:rPr lang="en-IN" dirty="0">
                  <a:latin typeface="+mn-lt"/>
                </a:rPr>
                <a:t>is nothing but a </a:t>
              </a:r>
              <a:r>
                <a:rPr lang="en-IN" dirty="0" smtClean="0">
                  <a:latin typeface="+mn-lt"/>
                </a:rPr>
                <a:t>directional derivative </a:t>
              </a:r>
              <a:r>
                <a:rPr lang="en-IN" dirty="0">
                  <a:latin typeface="+mn-lt"/>
                </a:rPr>
                <a:t>of </a:t>
              </a:r>
              <a:r>
                <a:rPr lang="en-IN" i="1" dirty="0">
                  <a:latin typeface="+mn-lt"/>
                </a:rPr>
                <a:t>u(x, y)</a:t>
              </a:r>
              <a:r>
                <a:rPr lang="en-IN" dirty="0">
                  <a:latin typeface="+mn-lt"/>
                </a:rPr>
                <a:t> </a:t>
              </a:r>
              <a:r>
                <a:rPr lang="en-IN" dirty="0" smtClean="0">
                  <a:latin typeface="+mn-lt"/>
                </a:rPr>
                <a:t>in the direction of </a:t>
              </a:r>
              <a:endParaRPr lang="en-IN" dirty="0">
                <a:latin typeface="+mn-lt"/>
              </a:endParaRPr>
            </a:p>
          </p:txBody>
        </p:sp>
        <p:graphicFrame>
          <p:nvGraphicFramePr>
            <p:cNvPr id="25" name="Object 2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34084851"/>
                </p:ext>
              </p:extLst>
            </p:nvPr>
          </p:nvGraphicFramePr>
          <p:xfrm>
            <a:off x="2081211" y="5397690"/>
            <a:ext cx="1214437" cy="5633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7735" name="Equation" r:id="rId9" imgW="520560" imgH="241200" progId="Equation.3">
                    <p:embed/>
                  </p:oleObj>
                </mc:Choice>
                <mc:Fallback>
                  <p:oleObj name="Equation" r:id="rId9" imgW="520560" imgH="241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2081211" y="5397690"/>
                          <a:ext cx="1214437" cy="56335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3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3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9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3414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0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758" y="191970"/>
            <a:ext cx="6814642" cy="874830"/>
          </a:xfrm>
        </p:spPr>
        <p:txBody>
          <a:bodyPr/>
          <a:lstStyle/>
          <a:p>
            <a:r>
              <a:rPr lang="en-IN" sz="2800" dirty="0" smtClean="0"/>
              <a:t>Development of Transformation Function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76954"/>
            <a:ext cx="8626475" cy="904246"/>
          </a:xfrm>
        </p:spPr>
        <p:txBody>
          <a:bodyPr/>
          <a:lstStyle/>
          <a:p>
            <a:r>
              <a:rPr lang="en-IN" sz="2400" dirty="0" smtClean="0"/>
              <a:t>Identify a transformation, which can translate  </a:t>
            </a:r>
            <a:r>
              <a:rPr lang="en-IN" sz="2400" dirty="0"/>
              <a:t>the </a:t>
            </a:r>
            <a:r>
              <a:rPr lang="en-IN" sz="2400" dirty="0" smtClean="0"/>
              <a:t>given FO-PDE as a derivative </a:t>
            </a:r>
            <a:r>
              <a:rPr lang="en-IN" sz="2400" dirty="0"/>
              <a:t>involving only </a:t>
            </a:r>
            <a:r>
              <a:rPr lang="en-IN" sz="2400" dirty="0" smtClean="0"/>
              <a:t>one direction</a:t>
            </a:r>
            <a:endParaRPr lang="en-IN" sz="2400" dirty="0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9930293"/>
              </p:ext>
            </p:extLst>
          </p:nvPr>
        </p:nvGraphicFramePr>
        <p:xfrm>
          <a:off x="6934200" y="1933443"/>
          <a:ext cx="1214437" cy="5633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892" name="Equation" r:id="rId3" imgW="520560" imgH="241200" progId="Equation.3">
                  <p:embed/>
                </p:oleObj>
              </mc:Choice>
              <mc:Fallback>
                <p:oleObj name="Equation" r:id="rId3" imgW="52056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34200" y="1933443"/>
                        <a:ext cx="1214437" cy="56335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2" name="Group 21"/>
          <p:cNvGrpSpPr/>
          <p:nvPr/>
        </p:nvGrpSpPr>
        <p:grpSpPr>
          <a:xfrm>
            <a:off x="908592" y="2421936"/>
            <a:ext cx="6406608" cy="563358"/>
            <a:chOff x="908592" y="2421936"/>
            <a:chExt cx="6406608" cy="563358"/>
          </a:xfrm>
        </p:grpSpPr>
        <p:sp>
          <p:nvSpPr>
            <p:cNvPr id="19" name="Rectangle 18"/>
            <p:cNvSpPr/>
            <p:nvPr/>
          </p:nvSpPr>
          <p:spPr>
            <a:xfrm>
              <a:off x="908592" y="2514600"/>
              <a:ext cx="6406608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IN" dirty="0" smtClean="0"/>
                <a:t>but </a:t>
              </a:r>
              <a:r>
                <a:rPr lang="en-IN" dirty="0"/>
                <a:t>not in a directional orthogonal to </a:t>
              </a:r>
              <a:r>
                <a:rPr lang="en-IN" dirty="0" smtClean="0"/>
                <a:t>                 .</a:t>
              </a:r>
              <a:endParaRPr lang="en-IN" dirty="0"/>
            </a:p>
          </p:txBody>
        </p:sp>
        <p:graphicFrame>
          <p:nvGraphicFramePr>
            <p:cNvPr id="21" name="Object 2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57789930"/>
                </p:ext>
              </p:extLst>
            </p:nvPr>
          </p:nvGraphicFramePr>
          <p:xfrm>
            <a:off x="5600205" y="2421936"/>
            <a:ext cx="1214437" cy="56335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8893" name="Equation" r:id="rId5" imgW="520560" imgH="241200" progId="Equation.3">
                    <p:embed/>
                  </p:oleObj>
                </mc:Choice>
                <mc:Fallback>
                  <p:oleObj name="Equation" r:id="rId5" imgW="520560" imgH="241200" progId="Equation.3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5600205" y="2421936"/>
                          <a:ext cx="1214437" cy="563358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cxnSp>
        <p:nvCxnSpPr>
          <p:cNvPr id="27" name="Straight Arrow Connector 26"/>
          <p:cNvCxnSpPr/>
          <p:nvPr/>
        </p:nvCxnSpPr>
        <p:spPr bwMode="auto">
          <a:xfrm>
            <a:off x="4853146" y="4800600"/>
            <a:ext cx="3657600" cy="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scene3d>
            <a:camera prst="orthographicFront">
              <a:rot lat="0" lon="0" rev="18600000"/>
            </a:camera>
            <a:lightRig rig="threePt" dir="t"/>
          </a:scene3d>
        </p:spPr>
      </p:cxnSp>
      <p:grpSp>
        <p:nvGrpSpPr>
          <p:cNvPr id="33" name="Group 32"/>
          <p:cNvGrpSpPr/>
          <p:nvPr/>
        </p:nvGrpSpPr>
        <p:grpSpPr>
          <a:xfrm>
            <a:off x="3505200" y="3199538"/>
            <a:ext cx="5029200" cy="3506062"/>
            <a:chOff x="3505200" y="3123338"/>
            <a:chExt cx="5029200" cy="3506062"/>
          </a:xfrm>
        </p:grpSpPr>
        <p:cxnSp>
          <p:nvCxnSpPr>
            <p:cNvPr id="24" name="Straight Arrow Connector 23"/>
            <p:cNvCxnSpPr/>
            <p:nvPr/>
          </p:nvCxnSpPr>
          <p:spPr bwMode="auto">
            <a:xfrm>
              <a:off x="4876800" y="6172200"/>
              <a:ext cx="36576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25" name="Straight Arrow Connector 24"/>
            <p:cNvCxnSpPr/>
            <p:nvPr/>
          </p:nvCxnSpPr>
          <p:spPr bwMode="auto">
            <a:xfrm>
              <a:off x="3505200" y="4724400"/>
              <a:ext cx="3657600" cy="0"/>
            </a:xfrm>
            <a:prstGeom prst="straightConnector1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scene3d>
              <a:camera prst="orthographicFront">
                <a:rot lat="0" lon="0" rev="5400000"/>
              </a:camera>
              <a:lightRig rig="threePt" dir="t"/>
            </a:scene3d>
          </p:spPr>
        </p:cxnSp>
        <p:sp>
          <p:nvSpPr>
            <p:cNvPr id="28" name="TextBox 27"/>
            <p:cNvSpPr txBox="1"/>
            <p:nvPr/>
          </p:nvSpPr>
          <p:spPr>
            <a:xfrm>
              <a:off x="6858000" y="6044625"/>
              <a:ext cx="36740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3200" i="1" dirty="0" smtClean="0"/>
                <a:t>x</a:t>
              </a:r>
              <a:endParaRPr lang="en-IN" sz="3200" i="1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825850" y="3123338"/>
              <a:ext cx="36740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3200" i="1" dirty="0" smtClean="0"/>
                <a:t>y</a:t>
              </a:r>
              <a:endParaRPr lang="en-IN" sz="3200" i="1" dirty="0"/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5105400" y="3962400"/>
            <a:ext cx="4114800" cy="533400"/>
            <a:chOff x="5105400" y="3962400"/>
            <a:chExt cx="4114800" cy="533400"/>
          </a:xfrm>
        </p:grpSpPr>
        <p:cxnSp>
          <p:nvCxnSpPr>
            <p:cNvPr id="26" name="Straight Arrow Connector 25"/>
            <p:cNvCxnSpPr/>
            <p:nvPr/>
          </p:nvCxnSpPr>
          <p:spPr bwMode="auto">
            <a:xfrm>
              <a:off x="5105400" y="3962400"/>
              <a:ext cx="3657600" cy="0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  <a:scene3d>
              <a:camera prst="orthographicFront">
                <a:rot lat="0" lon="0" rev="2400000"/>
              </a:camera>
              <a:lightRig rig="threePt" dir="t"/>
            </a:scene3d>
          </p:spPr>
        </p:cxnSp>
        <p:cxnSp>
          <p:nvCxnSpPr>
            <p:cNvPr id="30" name="Straight Arrow Connector 29"/>
            <p:cNvCxnSpPr/>
            <p:nvPr/>
          </p:nvCxnSpPr>
          <p:spPr bwMode="auto">
            <a:xfrm>
              <a:off x="5257800" y="4114800"/>
              <a:ext cx="3657600" cy="0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  <a:scene3d>
              <a:camera prst="orthographicFront">
                <a:rot lat="0" lon="0" rev="2400000"/>
              </a:camera>
              <a:lightRig rig="threePt" dir="t"/>
            </a:scene3d>
          </p:spPr>
        </p:cxnSp>
        <p:cxnSp>
          <p:nvCxnSpPr>
            <p:cNvPr id="31" name="Straight Arrow Connector 30"/>
            <p:cNvCxnSpPr/>
            <p:nvPr/>
          </p:nvCxnSpPr>
          <p:spPr bwMode="auto">
            <a:xfrm>
              <a:off x="5410200" y="4267200"/>
              <a:ext cx="3657600" cy="0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  <a:scene3d>
              <a:camera prst="orthographicFront">
                <a:rot lat="0" lon="0" rev="2400000"/>
              </a:camera>
              <a:lightRig rig="threePt" dir="t"/>
            </a:scene3d>
          </p:spPr>
        </p:cxnSp>
        <p:cxnSp>
          <p:nvCxnSpPr>
            <p:cNvPr id="32" name="Straight Arrow Connector 31"/>
            <p:cNvCxnSpPr/>
            <p:nvPr/>
          </p:nvCxnSpPr>
          <p:spPr bwMode="auto">
            <a:xfrm>
              <a:off x="5562600" y="4495800"/>
              <a:ext cx="3657600" cy="0"/>
            </a:xfrm>
            <a:prstGeom prst="straightConnector1">
              <a:avLst/>
            </a:prstGeom>
            <a:solidFill>
              <a:schemeClr val="accent1"/>
            </a:solidFill>
            <a:ln w="57150" cap="flat" cmpd="sng" algn="ctr">
              <a:solidFill>
                <a:srgbClr val="0070C0"/>
              </a:solidFill>
              <a:prstDash val="solid"/>
              <a:round/>
              <a:headEnd type="none" w="med" len="med"/>
              <a:tailEnd type="triangle"/>
            </a:ln>
            <a:effectLst/>
            <a:scene3d>
              <a:camera prst="orthographicFront">
                <a:rot lat="0" lon="0" rev="2400000"/>
              </a:camera>
              <a:lightRig rig="threePt" dir="t"/>
            </a:scene3d>
          </p:spPr>
        </p:cxnSp>
      </p:grpSp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8010584"/>
              </p:ext>
            </p:extLst>
          </p:nvPr>
        </p:nvGraphicFramePr>
        <p:xfrm>
          <a:off x="6298305" y="3141553"/>
          <a:ext cx="1214437" cy="5633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894" name="Equation" r:id="rId6" imgW="520560" imgH="241200" progId="Equation.3">
                  <p:embed/>
                </p:oleObj>
              </mc:Choice>
              <mc:Fallback>
                <p:oleObj name="Equation" r:id="rId6" imgW="52056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98305" y="3141553"/>
                        <a:ext cx="1214437" cy="563358"/>
                      </a:xfrm>
                      <a:prstGeom prst="rect">
                        <a:avLst/>
                      </a:prstGeom>
                      <a:ln>
                        <a:solidFill>
                          <a:srgbClr val="0070C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9676219"/>
              </p:ext>
            </p:extLst>
          </p:nvPr>
        </p:nvGraphicFramePr>
        <p:xfrm>
          <a:off x="7534275" y="5180013"/>
          <a:ext cx="1095375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895" name="Equation" r:id="rId7" imgW="469800" imgH="203040" progId="Equation.3">
                  <p:embed/>
                </p:oleObj>
              </mc:Choice>
              <mc:Fallback>
                <p:oleObj name="Equation" r:id="rId7" imgW="46980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534275" y="5180013"/>
                        <a:ext cx="1095375" cy="474662"/>
                      </a:xfrm>
                      <a:prstGeom prst="rect">
                        <a:avLst/>
                      </a:prstGeom>
                      <a:ln>
                        <a:solidFill>
                          <a:srgbClr val="FF000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Rectangle 36"/>
          <p:cNvSpPr/>
          <p:nvPr/>
        </p:nvSpPr>
        <p:spPr>
          <a:xfrm>
            <a:off x="404295" y="3216589"/>
            <a:ext cx="33954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 smtClean="0">
                <a:latin typeface="+mn-lt"/>
              </a:rPr>
              <a:t>Consider a </a:t>
            </a:r>
            <a:r>
              <a:rPr lang="en-IN" dirty="0">
                <a:latin typeface="+mn-lt"/>
              </a:rPr>
              <a:t>transformation</a:t>
            </a:r>
          </a:p>
        </p:txBody>
      </p:sp>
      <p:graphicFrame>
        <p:nvGraphicFramePr>
          <p:cNvPr id="39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36762309"/>
              </p:ext>
            </p:extLst>
          </p:nvPr>
        </p:nvGraphicFramePr>
        <p:xfrm>
          <a:off x="627063" y="3870325"/>
          <a:ext cx="367347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896" name="Equation" r:id="rId9" imgW="1574640" imgH="215640" progId="Equation.3">
                  <p:embed/>
                </p:oleObj>
              </mc:Choice>
              <mc:Fallback>
                <p:oleObj name="Equation" r:id="rId9" imgW="157464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27063" y="3870325"/>
                        <a:ext cx="3673475" cy="504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" name="Rectangle 39"/>
          <p:cNvSpPr/>
          <p:nvPr/>
        </p:nvSpPr>
        <p:spPr>
          <a:xfrm>
            <a:off x="439946" y="466702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dirty="0">
                <a:latin typeface="+mn-lt"/>
              </a:rPr>
              <a:t>T</a:t>
            </a:r>
            <a:r>
              <a:rPr lang="en-IN" dirty="0" smtClean="0">
                <a:latin typeface="+mn-lt"/>
              </a:rPr>
              <a:t>his </a:t>
            </a:r>
            <a:r>
              <a:rPr lang="en-IN" dirty="0">
                <a:latin typeface="+mn-lt"/>
              </a:rPr>
              <a:t>transformation is </a:t>
            </a:r>
            <a:r>
              <a:rPr lang="en-IN" dirty="0" smtClean="0">
                <a:latin typeface="+mn-lt"/>
              </a:rPr>
              <a:t>invertible.</a:t>
            </a:r>
            <a:endParaRPr lang="en-IN" dirty="0">
              <a:latin typeface="+mn-lt"/>
            </a:endParaRPr>
          </a:p>
        </p:txBody>
      </p:sp>
      <p:graphicFrame>
        <p:nvGraphicFramePr>
          <p:cNvPr id="41" name="Object 4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2172651"/>
              </p:ext>
            </p:extLst>
          </p:nvPr>
        </p:nvGraphicFramePr>
        <p:xfrm>
          <a:off x="829677" y="5123657"/>
          <a:ext cx="3792537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897" name="Equation" r:id="rId11" imgW="1625400" imgH="393480" progId="Equation.3">
                  <p:embed/>
                </p:oleObj>
              </mc:Choice>
              <mc:Fallback>
                <p:oleObj name="Equation" r:id="rId11" imgW="16254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29677" y="5123657"/>
                        <a:ext cx="3792537" cy="920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2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46" name="Group 45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5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5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8" name="Group 47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52" name="Rectangle 5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3" name="Rectangle 52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49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50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51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44" name="Rectangle 1945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5" name="Rectangle 44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527545" y="1970736"/>
            <a:ext cx="65522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 The preferred direction is along Coefficient Vector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5106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7" grpId="0"/>
      <p:bldP spid="40" grpId="0"/>
      <p:bldP spid="2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34950"/>
            <a:ext cx="6553200" cy="831850"/>
          </a:xfrm>
        </p:spPr>
        <p:txBody>
          <a:bodyPr/>
          <a:lstStyle/>
          <a:p>
            <a:r>
              <a:rPr lang="en-IN" sz="2800" dirty="0" smtClean="0"/>
              <a:t>FO-PDE in Transformed Plane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8960" y="2495308"/>
            <a:ext cx="7772400" cy="1600200"/>
          </a:xfrm>
        </p:spPr>
        <p:txBody>
          <a:bodyPr/>
          <a:lstStyle/>
          <a:p>
            <a:r>
              <a:rPr lang="en-IN" sz="2400" dirty="0" smtClean="0"/>
              <a:t>Compute transform of the </a:t>
            </a:r>
            <a:r>
              <a:rPr lang="en-IN" sz="2400" dirty="0"/>
              <a:t>derivative </a:t>
            </a:r>
            <a:r>
              <a:rPr lang="en-IN" sz="2400" dirty="0" smtClean="0"/>
              <a:t>terms. </a:t>
            </a:r>
          </a:p>
          <a:p>
            <a:r>
              <a:rPr lang="en-IN" sz="2400" dirty="0" smtClean="0"/>
              <a:t>Let </a:t>
            </a:r>
            <a:r>
              <a:rPr lang="en-IN" sz="2400" i="1" dirty="0"/>
              <a:t>u(x, y)</a:t>
            </a:r>
            <a:r>
              <a:rPr lang="en-IN" sz="2400" dirty="0"/>
              <a:t> </a:t>
            </a:r>
            <a:r>
              <a:rPr lang="en-IN" sz="2400" dirty="0" smtClean="0"/>
              <a:t>= </a:t>
            </a:r>
            <a:r>
              <a:rPr lang="en-IN" sz="2400" i="1" dirty="0" smtClean="0"/>
              <a:t>v(w</a:t>
            </a:r>
            <a:r>
              <a:rPr lang="en-IN" sz="2400" i="1" dirty="0"/>
              <a:t>, z)</a:t>
            </a:r>
            <a:r>
              <a:rPr lang="en-IN" sz="2400" dirty="0"/>
              <a:t>. </a:t>
            </a:r>
            <a:endParaRPr lang="en-IN" sz="2400" dirty="0" smtClean="0"/>
          </a:p>
          <a:p>
            <a:r>
              <a:rPr lang="en-IN" sz="2400" dirty="0" smtClean="0"/>
              <a:t>Then</a:t>
            </a:r>
            <a:r>
              <a:rPr lang="en-IN" sz="2400" dirty="0"/>
              <a:t>, </a:t>
            </a:r>
            <a:r>
              <a:rPr lang="en-IN" sz="2400" dirty="0" smtClean="0"/>
              <a:t>the sum of partial derivatives is</a:t>
            </a:r>
            <a:endParaRPr lang="en-IN" sz="2400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9444180"/>
              </p:ext>
            </p:extLst>
          </p:nvPr>
        </p:nvGraphicFramePr>
        <p:xfrm>
          <a:off x="2028940" y="3848751"/>
          <a:ext cx="1401763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72" name="Equation" r:id="rId3" imgW="736560" imgH="419040" progId="Equation.3">
                  <p:embed/>
                </p:oleObj>
              </mc:Choice>
              <mc:Fallback>
                <p:oleObj name="Equation" r:id="rId3" imgW="7365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28940" y="3848751"/>
                        <a:ext cx="1401763" cy="796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15500950"/>
              </p:ext>
            </p:extLst>
          </p:nvPr>
        </p:nvGraphicFramePr>
        <p:xfrm>
          <a:off x="1491766" y="4694071"/>
          <a:ext cx="4535886" cy="8188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73" name="Equation" r:id="rId5" imgW="2527200" imgH="457200" progId="Equation.3">
                  <p:embed/>
                </p:oleObj>
              </mc:Choice>
              <mc:Fallback>
                <p:oleObj name="Equation" r:id="rId5" imgW="25272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491766" y="4694071"/>
                        <a:ext cx="4535886" cy="8188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48146759"/>
              </p:ext>
            </p:extLst>
          </p:nvPr>
        </p:nvGraphicFramePr>
        <p:xfrm>
          <a:off x="1782966" y="5742874"/>
          <a:ext cx="4047609" cy="7704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74" name="Equation" r:id="rId7" imgW="2260440" imgH="431640" progId="Equation.3">
                  <p:embed/>
                </p:oleObj>
              </mc:Choice>
              <mc:Fallback>
                <p:oleObj name="Equation" r:id="rId7" imgW="226044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782966" y="5742874"/>
                        <a:ext cx="4047609" cy="7704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1551574"/>
              </p:ext>
            </p:extLst>
          </p:nvPr>
        </p:nvGraphicFramePr>
        <p:xfrm>
          <a:off x="6703575" y="5597152"/>
          <a:ext cx="1039812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75" name="Equation" r:id="rId9" imgW="545760" imgH="431640" progId="Equation.3">
                  <p:embed/>
                </p:oleObj>
              </mc:Choice>
              <mc:Fallback>
                <p:oleObj name="Equation" r:id="rId9" imgW="54576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703575" y="5597152"/>
                        <a:ext cx="1039812" cy="819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6" name="Rectangle 35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8" name="Rectangle 19458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42" name="Object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1815610"/>
              </p:ext>
            </p:extLst>
          </p:nvPr>
        </p:nvGraphicFramePr>
        <p:xfrm>
          <a:off x="4822619" y="2012736"/>
          <a:ext cx="3673475" cy="504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76" name="Equation" r:id="rId12" imgW="1574640" imgH="215640" progId="Equation.3">
                  <p:embed/>
                </p:oleObj>
              </mc:Choice>
              <mc:Fallback>
                <p:oleObj name="Equation" r:id="rId12" imgW="157464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4822619" y="2012736"/>
                        <a:ext cx="3673475" cy="5048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4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3318568"/>
              </p:ext>
            </p:extLst>
          </p:nvPr>
        </p:nvGraphicFramePr>
        <p:xfrm>
          <a:off x="3806771" y="3831202"/>
          <a:ext cx="2803525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77" name="Equation" r:id="rId14" imgW="1473120" imgH="419040" progId="Equation.3">
                  <p:embed/>
                </p:oleObj>
              </mc:Choice>
              <mc:Fallback>
                <p:oleObj name="Equation" r:id="rId14" imgW="147312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3806771" y="3831202"/>
                        <a:ext cx="2803525" cy="796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900577"/>
              </p:ext>
            </p:extLst>
          </p:nvPr>
        </p:nvGraphicFramePr>
        <p:xfrm>
          <a:off x="4818719" y="1127237"/>
          <a:ext cx="3021012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9878" name="Equation" r:id="rId16" imgW="1587240" imgH="419040" progId="Equation.3">
                  <p:embed/>
                </p:oleObj>
              </mc:Choice>
              <mc:Fallback>
                <p:oleObj name="Equation" r:id="rId16" imgW="158724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4818719" y="1127237"/>
                        <a:ext cx="3021012" cy="796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Content Placeholder 2"/>
          <p:cNvSpPr txBox="1">
            <a:spLocks/>
          </p:cNvSpPr>
          <p:nvPr/>
        </p:nvSpPr>
        <p:spPr bwMode="auto">
          <a:xfrm>
            <a:off x="504359" y="1301377"/>
            <a:ext cx="4114800" cy="59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 smtClean="0"/>
              <a:t>The Original linear FO-PDE: </a:t>
            </a:r>
          </a:p>
        </p:txBody>
      </p:sp>
      <p:sp>
        <p:nvSpPr>
          <p:cNvPr id="46" name="Content Placeholder 2"/>
          <p:cNvSpPr txBox="1">
            <a:spLocks/>
          </p:cNvSpPr>
          <p:nvPr/>
        </p:nvSpPr>
        <p:spPr bwMode="auto">
          <a:xfrm>
            <a:off x="418768" y="1959087"/>
            <a:ext cx="4245970" cy="59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 smtClean="0"/>
              <a:t>Selected transformation plane: </a:t>
            </a:r>
          </a:p>
        </p:txBody>
      </p:sp>
    </p:spTree>
    <p:extLst>
      <p:ext uri="{BB962C8B-B14F-4D97-AF65-F5344CB8AC3E}">
        <p14:creationId xmlns:p14="http://schemas.microsoft.com/office/powerpoint/2010/main" val="3123054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7932"/>
            <a:ext cx="7772400" cy="631555"/>
          </a:xfrm>
        </p:spPr>
        <p:txBody>
          <a:bodyPr/>
          <a:lstStyle/>
          <a:p>
            <a:r>
              <a:rPr lang="en-IN" sz="2800" dirty="0" smtClean="0"/>
              <a:t>The Transformed FO-PDE</a:t>
            </a:r>
            <a:endParaRPr lang="en-IN" sz="2800" dirty="0"/>
          </a:p>
        </p:txBody>
      </p:sp>
      <p:sp>
        <p:nvSpPr>
          <p:cNvPr id="23" name="Rectangle 22"/>
          <p:cNvSpPr/>
          <p:nvPr/>
        </p:nvSpPr>
        <p:spPr>
          <a:xfrm>
            <a:off x="685800" y="2492430"/>
            <a:ext cx="75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Therefore, the partial differential equation becomes</a:t>
            </a:r>
          </a:p>
        </p:txBody>
      </p:sp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6516196"/>
              </p:ext>
            </p:extLst>
          </p:nvPr>
        </p:nvGraphicFramePr>
        <p:xfrm>
          <a:off x="1195387" y="3207246"/>
          <a:ext cx="3262313" cy="820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54" name="Equation" r:id="rId3" imgW="1714320" imgH="431640" progId="Equation.3">
                  <p:embed/>
                </p:oleObj>
              </mc:Choice>
              <mc:Fallback>
                <p:oleObj name="Equation" r:id="rId3" imgW="171432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5387" y="3207246"/>
                        <a:ext cx="3262313" cy="820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24"/>
          <p:cNvSpPr/>
          <p:nvPr/>
        </p:nvSpPr>
        <p:spPr>
          <a:xfrm>
            <a:off x="869382" y="4458680"/>
            <a:ext cx="78986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This is now in the same form as in the first case and can be solved using </a:t>
            </a:r>
            <a:r>
              <a:rPr lang="en-IN" dirty="0" smtClean="0">
                <a:latin typeface="+mn-lt"/>
              </a:rPr>
              <a:t>an integrating </a:t>
            </a:r>
            <a:r>
              <a:rPr lang="en-IN" dirty="0">
                <a:latin typeface="+mn-lt"/>
              </a:rPr>
              <a:t>factor.</a:t>
            </a:r>
          </a:p>
        </p:txBody>
      </p:sp>
      <p:grpSp>
        <p:nvGrpSpPr>
          <p:cNvPr id="2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0" name="Group 2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3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6" name="Rectangle 35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8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44" name="Object 4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9746594"/>
              </p:ext>
            </p:extLst>
          </p:nvPr>
        </p:nvGraphicFramePr>
        <p:xfrm>
          <a:off x="4818719" y="1127237"/>
          <a:ext cx="3021012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55" name="Equation" r:id="rId6" imgW="1587240" imgH="419040" progId="Equation.3">
                  <p:embed/>
                </p:oleObj>
              </mc:Choice>
              <mc:Fallback>
                <p:oleObj name="Equation" r:id="rId6" imgW="158724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818719" y="1127237"/>
                        <a:ext cx="3021012" cy="796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" name="Content Placeholder 2"/>
          <p:cNvSpPr txBox="1">
            <a:spLocks/>
          </p:cNvSpPr>
          <p:nvPr/>
        </p:nvSpPr>
        <p:spPr bwMode="auto">
          <a:xfrm>
            <a:off x="504359" y="1301377"/>
            <a:ext cx="4114800" cy="596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 smtClean="0"/>
              <a:t>The Original linear FO-PDE: </a:t>
            </a:r>
          </a:p>
        </p:txBody>
      </p:sp>
    </p:spTree>
    <p:extLst>
      <p:ext uri="{BB962C8B-B14F-4D97-AF65-F5344CB8AC3E}">
        <p14:creationId xmlns:p14="http://schemas.microsoft.com/office/powerpoint/2010/main" val="2410875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7772400" cy="627010"/>
          </a:xfrm>
        </p:spPr>
        <p:txBody>
          <a:bodyPr/>
          <a:lstStyle/>
          <a:p>
            <a:r>
              <a:rPr lang="en-IN" sz="2800" dirty="0" smtClean="0"/>
              <a:t>Example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993" y="1425313"/>
            <a:ext cx="7772400" cy="586049"/>
          </a:xfrm>
        </p:spPr>
        <p:txBody>
          <a:bodyPr/>
          <a:lstStyle/>
          <a:p>
            <a:r>
              <a:rPr lang="en-IN" sz="2400" dirty="0"/>
              <a:t>Find the general solution of the equation</a:t>
            </a: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3520450"/>
              </p:ext>
            </p:extLst>
          </p:nvPr>
        </p:nvGraphicFramePr>
        <p:xfrm>
          <a:off x="5951427" y="1349375"/>
          <a:ext cx="2271712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810" name="Equation" r:id="rId3" imgW="1193760" imgH="419040" progId="Equation.3">
                  <p:embed/>
                </p:oleObj>
              </mc:Choice>
              <mc:Fallback>
                <p:oleObj name="Equation" r:id="rId3" imgW="119376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51427" y="1349375"/>
                        <a:ext cx="2271712" cy="7969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/>
          <p:cNvSpPr/>
          <p:nvPr/>
        </p:nvSpPr>
        <p:spPr>
          <a:xfrm>
            <a:off x="763466" y="2392848"/>
            <a:ext cx="80757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First, we transform the equation into new coordinates.</a:t>
            </a:r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257818"/>
              </p:ext>
            </p:extLst>
          </p:nvPr>
        </p:nvGraphicFramePr>
        <p:xfrm>
          <a:off x="2650172" y="3003125"/>
          <a:ext cx="4132262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811" name="Equation" r:id="rId5" imgW="2171520" imgH="203040" progId="Equation.3">
                  <p:embed/>
                </p:oleObj>
              </mc:Choice>
              <mc:Fallback>
                <p:oleObj name="Equation" r:id="rId5" imgW="217152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50172" y="3003125"/>
                        <a:ext cx="4132262" cy="3873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465500" y="3767166"/>
            <a:ext cx="8162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Then</a:t>
            </a:r>
            <a:endParaRPr lang="en-IN" dirty="0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7560181"/>
              </p:ext>
            </p:extLst>
          </p:nvPr>
        </p:nvGraphicFramePr>
        <p:xfrm>
          <a:off x="1599743" y="3668012"/>
          <a:ext cx="5678488" cy="820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812" name="Equation" r:id="rId7" imgW="2984400" imgH="431640" progId="Equation.3">
                  <p:embed/>
                </p:oleObj>
              </mc:Choice>
              <mc:Fallback>
                <p:oleObj name="Equation" r:id="rId7" imgW="298440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99743" y="3668012"/>
                        <a:ext cx="5678488" cy="820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6822036"/>
              </p:ext>
            </p:extLst>
          </p:nvPr>
        </p:nvGraphicFramePr>
        <p:xfrm>
          <a:off x="7367146" y="3701599"/>
          <a:ext cx="96520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813" name="Equation" r:id="rId9" imgW="507960" imgH="393480" progId="Equation.3">
                  <p:embed/>
                </p:oleObj>
              </mc:Choice>
              <mc:Fallback>
                <p:oleObj name="Equation" r:id="rId9" imgW="5079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7367146" y="3701599"/>
                        <a:ext cx="965200" cy="749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24"/>
          <p:cNvSpPr/>
          <p:nvPr/>
        </p:nvSpPr>
        <p:spPr>
          <a:xfrm>
            <a:off x="481401" y="4659551"/>
            <a:ext cx="774173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The new partial differential equation for </a:t>
            </a:r>
            <a:r>
              <a:rPr lang="en-IN" i="1" dirty="0">
                <a:latin typeface="+mn-lt"/>
              </a:rPr>
              <a:t>v(w, z) </a:t>
            </a:r>
            <a:r>
              <a:rPr lang="en-IN" dirty="0">
                <a:latin typeface="+mn-lt"/>
              </a:rPr>
              <a:t>is</a:t>
            </a:r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3277594"/>
              </p:ext>
            </p:extLst>
          </p:nvPr>
        </p:nvGraphicFramePr>
        <p:xfrm>
          <a:off x="2819737" y="5247315"/>
          <a:ext cx="323850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814" name="Equation" r:id="rId11" imgW="1701720" imgH="393480" progId="Equation.3">
                  <p:embed/>
                </p:oleObj>
              </mc:Choice>
              <mc:Fallback>
                <p:oleObj name="Equation" r:id="rId11" imgW="17017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2819737" y="5247315"/>
                        <a:ext cx="3238500" cy="749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3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3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9" name="Rectangle 1945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9603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2590800" y="1384300"/>
          <a:ext cx="3238500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236" name="Equation" r:id="rId3" imgW="1701720" imgH="393480" progId="Equation.3">
                  <p:embed/>
                </p:oleObj>
              </mc:Choice>
              <mc:Fallback>
                <p:oleObj name="Equation" r:id="rId3" imgW="17017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90800" y="1384300"/>
                        <a:ext cx="3238500" cy="749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893762" y="2451100"/>
            <a:ext cx="31470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+mn-lt"/>
              </a:rPr>
              <a:t>Rewriting this equation,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/>
          </p:nvPr>
        </p:nvGraphicFramePr>
        <p:xfrm>
          <a:off x="4568825" y="2451100"/>
          <a:ext cx="2441575" cy="74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237" name="Equation" r:id="rId5" imgW="1282680" imgH="393480" progId="Equation.3">
                  <p:embed/>
                </p:oleObj>
              </mc:Choice>
              <mc:Fallback>
                <p:oleObj name="Equation" r:id="rId5" imgW="128268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568825" y="2451100"/>
                        <a:ext cx="2441575" cy="749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609600" y="3576935"/>
            <a:ext cx="42290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+mn-lt"/>
              </a:rPr>
              <a:t>we identify the integrating factor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/>
          </p:nvPr>
        </p:nvGraphicFramePr>
        <p:xfrm>
          <a:off x="5187949" y="3276600"/>
          <a:ext cx="2489947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238" name="Equation" r:id="rId7" imgW="1282680" imgH="431640" progId="Equation.3">
                  <p:embed/>
                </p:oleObj>
              </mc:Choice>
              <mc:Fallback>
                <p:oleObj name="Equation" r:id="rId7" imgW="1282680" imgH="431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187949" y="3276600"/>
                        <a:ext cx="2489947" cy="83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/>
          <p:cNvSpPr/>
          <p:nvPr/>
        </p:nvSpPr>
        <p:spPr>
          <a:xfrm>
            <a:off x="609600" y="4198203"/>
            <a:ext cx="79247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Using this integrating factor, we can solve the differential equation for </a:t>
            </a:r>
            <a:r>
              <a:rPr lang="en-IN" i="1" dirty="0">
                <a:latin typeface="+mn-lt"/>
              </a:rPr>
              <a:t>v(w, z)</a:t>
            </a:r>
            <a:r>
              <a:rPr lang="en-IN" dirty="0">
                <a:latin typeface="+mn-lt"/>
              </a:rPr>
              <a:t>.</a:t>
            </a: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/>
          </p:nvPr>
        </p:nvGraphicFramePr>
        <p:xfrm>
          <a:off x="3581400" y="4795837"/>
          <a:ext cx="2997200" cy="9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239" name="Equation" r:id="rId9" imgW="1574640" imgH="482400" progId="Equation.3">
                  <p:embed/>
                </p:oleObj>
              </mc:Choice>
              <mc:Fallback>
                <p:oleObj name="Equation" r:id="rId9" imgW="157464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581400" y="4795837"/>
                        <a:ext cx="2997200" cy="919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/>
          </p:nvPr>
        </p:nvGraphicFramePr>
        <p:xfrm>
          <a:off x="614362" y="5867400"/>
          <a:ext cx="3576638" cy="91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240" name="Equation" r:id="rId11" imgW="1879560" imgH="482400" progId="Equation.3">
                  <p:embed/>
                </p:oleObj>
              </mc:Choice>
              <mc:Fallback>
                <p:oleObj name="Equation" r:id="rId11" imgW="187956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14362" y="5867400"/>
                        <a:ext cx="3576638" cy="919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/>
          </p:nvPr>
        </p:nvGraphicFramePr>
        <p:xfrm>
          <a:off x="4465638" y="5867400"/>
          <a:ext cx="4373562" cy="79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0241" name="Equation" r:id="rId13" imgW="2298600" imgH="419040" progId="Equation.3">
                  <p:embed/>
                </p:oleObj>
              </mc:Choice>
              <mc:Fallback>
                <p:oleObj name="Equation" r:id="rId13" imgW="22986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465638" y="5867400"/>
                        <a:ext cx="4373562" cy="798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7" name="Group 1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9" name="Group 1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3" name="Rectangle 2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" name="Rectangle 2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5" name="Rectangle 19458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Rectangle 1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9" name="Title 1"/>
          <p:cNvSpPr txBox="1">
            <a:spLocks/>
          </p:cNvSpPr>
          <p:nvPr/>
        </p:nvSpPr>
        <p:spPr>
          <a:xfrm>
            <a:off x="228600" y="304800"/>
            <a:ext cx="7772400" cy="62701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IN" sz="2800" kern="0" smtClean="0"/>
              <a:t>Example</a:t>
            </a:r>
            <a:endParaRPr lang="en-IN" sz="2800" kern="0" dirty="0"/>
          </a:p>
        </p:txBody>
      </p:sp>
    </p:spTree>
    <p:extLst>
      <p:ext uri="{BB962C8B-B14F-4D97-AF65-F5344CB8AC3E}">
        <p14:creationId xmlns:p14="http://schemas.microsoft.com/office/powerpoint/2010/main" val="4042152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1981200" y="1752600"/>
          <a:ext cx="4373562" cy="79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215" name="Equation" r:id="rId3" imgW="2298600" imgH="419040" progId="Equation.3">
                  <p:embed/>
                </p:oleObj>
              </mc:Choice>
              <mc:Fallback>
                <p:oleObj name="Equation" r:id="rId3" imgW="22986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81200" y="1752600"/>
                        <a:ext cx="4373562" cy="7985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/>
          </p:nvPr>
        </p:nvGraphicFramePr>
        <p:xfrm>
          <a:off x="2519457" y="2895600"/>
          <a:ext cx="3867150" cy="798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216" name="Equation" r:id="rId5" imgW="2031840" imgH="419040" progId="Equation.3">
                  <p:embed/>
                </p:oleObj>
              </mc:Choice>
              <mc:Fallback>
                <p:oleObj name="Equation" r:id="rId5" imgW="203184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19457" y="2895600"/>
                        <a:ext cx="3867150" cy="7985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33777468"/>
              </p:ext>
            </p:extLst>
          </p:nvPr>
        </p:nvGraphicFramePr>
        <p:xfrm>
          <a:off x="2632075" y="4351338"/>
          <a:ext cx="3576638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217" name="Equation" r:id="rId7" imgW="1879560" imgH="330120" progId="Equation.3">
                  <p:embed/>
                </p:oleObj>
              </mc:Choice>
              <mc:Fallback>
                <p:oleObj name="Equation" r:id="rId7" imgW="1879560" imgH="33012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632075" y="4351338"/>
                        <a:ext cx="3576638" cy="628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0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" name="Rectangle 15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7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1" name="Title 1"/>
          <p:cNvSpPr txBox="1">
            <a:spLocks/>
          </p:cNvSpPr>
          <p:nvPr/>
        </p:nvSpPr>
        <p:spPr>
          <a:xfrm>
            <a:off x="228600" y="304800"/>
            <a:ext cx="7772400" cy="62701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IN" sz="2800" kern="0" smtClean="0"/>
              <a:t>Example</a:t>
            </a:r>
            <a:endParaRPr lang="en-IN" sz="2800" kern="0" dirty="0"/>
          </a:p>
        </p:txBody>
      </p:sp>
    </p:spTree>
    <p:extLst>
      <p:ext uri="{BB962C8B-B14F-4D97-AF65-F5344CB8AC3E}">
        <p14:creationId xmlns:p14="http://schemas.microsoft.com/office/powerpoint/2010/main" val="419423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54433" y="36394"/>
            <a:ext cx="7772400" cy="1143000"/>
          </a:xfrm>
        </p:spPr>
        <p:txBody>
          <a:bodyPr/>
          <a:lstStyle/>
          <a:p>
            <a:r>
              <a:rPr lang="en-IN" sz="2800" dirty="0"/>
              <a:t>Linear F</a:t>
            </a:r>
            <a:r>
              <a:rPr lang="en-IN" sz="2800" dirty="0" smtClean="0"/>
              <a:t>irst </a:t>
            </a:r>
            <a:r>
              <a:rPr lang="en-IN" sz="2800" dirty="0"/>
              <a:t>O</a:t>
            </a:r>
            <a:r>
              <a:rPr lang="en-IN" sz="2800" dirty="0" smtClean="0"/>
              <a:t>rder</a:t>
            </a:r>
            <a:r>
              <a:rPr lang="en-IN" sz="2800" dirty="0"/>
              <a:t>) PDEs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0321" y="1476731"/>
            <a:ext cx="7772400" cy="533400"/>
          </a:xfrm>
        </p:spPr>
        <p:txBody>
          <a:bodyPr/>
          <a:lstStyle/>
          <a:p>
            <a:r>
              <a:rPr lang="en-IN" sz="2400" dirty="0"/>
              <a:t>A PDE of the form</a:t>
            </a: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98083817"/>
              </p:ext>
            </p:extLst>
          </p:nvPr>
        </p:nvGraphicFramePr>
        <p:xfrm>
          <a:off x="2249488" y="1981200"/>
          <a:ext cx="6046787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4487" name="Equation" r:id="rId4" imgW="2666880" imgH="419040" progId="Equation.3">
                  <p:embed/>
                </p:oleObj>
              </mc:Choice>
              <mc:Fallback>
                <p:oleObj name="Equation" r:id="rId4" imgW="26668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249488" y="1981200"/>
                        <a:ext cx="6046787" cy="949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ctangle 20"/>
          <p:cNvSpPr/>
          <p:nvPr/>
        </p:nvSpPr>
        <p:spPr>
          <a:xfrm>
            <a:off x="540320" y="3303005"/>
            <a:ext cx="82988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is called a (first order) linear PDE (in two variables</a:t>
            </a:r>
            <a:r>
              <a:rPr lang="en-IN" dirty="0" smtClean="0">
                <a:latin typeface="+mn-lt"/>
              </a:rPr>
              <a:t>).</a:t>
            </a:r>
          </a:p>
          <a:p>
            <a:endParaRPr lang="en-IN" dirty="0" smtClean="0">
              <a:latin typeface="+mn-lt"/>
            </a:endParaRPr>
          </a:p>
          <a:p>
            <a:r>
              <a:rPr lang="en-IN" dirty="0" smtClean="0">
                <a:latin typeface="+mn-lt"/>
              </a:rPr>
              <a:t> </a:t>
            </a:r>
            <a:r>
              <a:rPr lang="en-IN" dirty="0">
                <a:latin typeface="+mn-lt"/>
              </a:rPr>
              <a:t>It is </a:t>
            </a:r>
            <a:r>
              <a:rPr lang="en-IN" dirty="0" smtClean="0">
                <a:latin typeface="+mn-lt"/>
              </a:rPr>
              <a:t>called homogeneous </a:t>
            </a:r>
            <a:r>
              <a:rPr lang="en-IN" dirty="0">
                <a:latin typeface="+mn-lt"/>
              </a:rPr>
              <a:t>if C</a:t>
            </a:r>
            <a:r>
              <a:rPr lang="en-IN" sz="1400" dirty="0">
                <a:latin typeface="+mn-lt"/>
              </a:rPr>
              <a:t>0 </a:t>
            </a:r>
            <a:r>
              <a:rPr lang="en-IN" dirty="0">
                <a:latin typeface="+mn-lt"/>
              </a:rPr>
              <a:t>≡ 0</a:t>
            </a:r>
          </a:p>
        </p:txBody>
      </p:sp>
    </p:spTree>
    <p:extLst>
      <p:ext uri="{BB962C8B-B14F-4D97-AF65-F5344CB8AC3E}">
        <p14:creationId xmlns:p14="http://schemas.microsoft.com/office/powerpoint/2010/main" val="4016882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1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266113"/>
            <a:ext cx="7239000" cy="800687"/>
          </a:xfrm>
        </p:spPr>
        <p:txBody>
          <a:bodyPr/>
          <a:lstStyle/>
          <a:p>
            <a:r>
              <a:rPr lang="en-IN" sz="2800" dirty="0" smtClean="0"/>
              <a:t>Nonlinear FO PDEs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115" y="1019305"/>
            <a:ext cx="8594862" cy="762000"/>
          </a:xfrm>
        </p:spPr>
        <p:txBody>
          <a:bodyPr/>
          <a:lstStyle/>
          <a:p>
            <a:r>
              <a:rPr lang="en-IN" sz="2400" dirty="0"/>
              <a:t>C</a:t>
            </a:r>
            <a:r>
              <a:rPr lang="en-IN" sz="2400" dirty="0" smtClean="0"/>
              <a:t>onsider a general non-</a:t>
            </a:r>
            <a:r>
              <a:rPr lang="en-IN" sz="2400" dirty="0" err="1" smtClean="0"/>
              <a:t>silinear</a:t>
            </a:r>
            <a:r>
              <a:rPr lang="en-IN" sz="2400" dirty="0" smtClean="0"/>
              <a:t> </a:t>
            </a:r>
            <a:r>
              <a:rPr lang="en-IN" sz="2400" dirty="0"/>
              <a:t>partial differential equation </a:t>
            </a:r>
            <a:r>
              <a:rPr lang="en-IN" sz="2400" dirty="0" smtClean="0"/>
              <a:t>in two </a:t>
            </a:r>
            <a:r>
              <a:rPr lang="en-IN" sz="2400" dirty="0"/>
              <a:t>independent variables,</a:t>
            </a: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3602134"/>
              </p:ext>
            </p:extLst>
          </p:nvPr>
        </p:nvGraphicFramePr>
        <p:xfrm>
          <a:off x="3570972" y="1585172"/>
          <a:ext cx="5211762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807" name="Equation" r:id="rId3" imgW="2298600" imgH="419040" progId="Equation.3">
                  <p:embed/>
                </p:oleObj>
              </mc:Choice>
              <mc:Fallback>
                <p:oleObj name="Equation" r:id="rId3" imgW="229860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70972" y="1585172"/>
                        <a:ext cx="5211762" cy="949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Content Placeholder 2"/>
          <p:cNvSpPr txBox="1">
            <a:spLocks/>
          </p:cNvSpPr>
          <p:nvPr/>
        </p:nvSpPr>
        <p:spPr bwMode="auto">
          <a:xfrm>
            <a:off x="255588" y="2286350"/>
            <a:ext cx="8594862" cy="43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dirty="0"/>
              <a:t>Think geometrically. </a:t>
            </a:r>
            <a:endParaRPr lang="en-IN" sz="2400" dirty="0" smtClean="0"/>
          </a:p>
          <a:p>
            <a:r>
              <a:rPr lang="en-IN" sz="2400" dirty="0" smtClean="0"/>
              <a:t>Identify </a:t>
            </a:r>
            <a:r>
              <a:rPr lang="en-IN" sz="2400" dirty="0"/>
              <a:t>the solution </a:t>
            </a:r>
            <a:r>
              <a:rPr lang="en-IN" sz="2400" i="1" dirty="0"/>
              <a:t>u(x, y)</a:t>
            </a:r>
            <a:r>
              <a:rPr lang="en-IN" sz="2400" dirty="0"/>
              <a:t> with </a:t>
            </a:r>
            <a:r>
              <a:rPr lang="en-IN" sz="2400" dirty="0" smtClean="0"/>
              <a:t>its graph</a:t>
            </a:r>
            <a:r>
              <a:rPr lang="en-IN" sz="2400" dirty="0"/>
              <a:t>, </a:t>
            </a:r>
            <a:endParaRPr lang="en-IN" sz="2400" dirty="0" smtClean="0"/>
          </a:p>
          <a:p>
            <a:r>
              <a:rPr lang="en-IN" sz="2400" dirty="0" smtClean="0"/>
              <a:t>This is a surface </a:t>
            </a:r>
            <a:r>
              <a:rPr lang="en-IN" sz="2400" dirty="0"/>
              <a:t>in </a:t>
            </a:r>
            <a:r>
              <a:rPr lang="en-IN" sz="2400" i="1" dirty="0"/>
              <a:t>xyz</a:t>
            </a:r>
            <a:r>
              <a:rPr lang="en-IN" sz="2400" dirty="0"/>
              <a:t>-space defined by </a:t>
            </a:r>
            <a:r>
              <a:rPr lang="en-IN" sz="2400" i="1" dirty="0"/>
              <a:t>z = u(x, y)</a:t>
            </a:r>
            <a:r>
              <a:rPr lang="en-IN" sz="2400" dirty="0"/>
              <a:t>.</a:t>
            </a:r>
            <a:endParaRPr lang="en-IN" sz="2400" dirty="0" smtClean="0"/>
          </a:p>
          <a:p>
            <a:r>
              <a:rPr lang="en-IN" sz="2400" dirty="0" smtClean="0"/>
              <a:t>Geometric Interpretation:</a:t>
            </a:r>
          </a:p>
          <a:p>
            <a:r>
              <a:rPr lang="en-IN" sz="2400" dirty="0" smtClean="0"/>
              <a:t>If </a:t>
            </a:r>
            <a:r>
              <a:rPr lang="en-IN" sz="2400" i="1" dirty="0" smtClean="0"/>
              <a:t>f(x</a:t>
            </a:r>
            <a:r>
              <a:rPr lang="en-IN" sz="2400" i="1" dirty="0"/>
              <a:t>, </a:t>
            </a:r>
            <a:r>
              <a:rPr lang="en-IN" sz="2400" i="1" dirty="0" smtClean="0"/>
              <a:t>y, u) =0</a:t>
            </a:r>
            <a:r>
              <a:rPr lang="en-IN" sz="2400" dirty="0" smtClean="0"/>
              <a:t> is  </a:t>
            </a:r>
            <a:r>
              <a:rPr lang="en-IN" sz="2400" dirty="0"/>
              <a:t>a solution of this </a:t>
            </a:r>
            <a:r>
              <a:rPr lang="en-IN" sz="2400" dirty="0" smtClean="0"/>
              <a:t>equation, then this function </a:t>
            </a:r>
            <a:r>
              <a:rPr lang="en-IN" sz="2400" dirty="0"/>
              <a:t>describes the solution surface, or integral </a:t>
            </a:r>
            <a:r>
              <a:rPr lang="en-IN" sz="2400" dirty="0" smtClean="0"/>
              <a:t>surface.</a:t>
            </a:r>
          </a:p>
          <a:p>
            <a:r>
              <a:rPr lang="en-IN" sz="2400" dirty="0"/>
              <a:t>The initial data along the </a:t>
            </a:r>
            <a:r>
              <a:rPr lang="en-IN" sz="2400" dirty="0" smtClean="0">
                <a:sym typeface="Symbol" panose="05050102010706020507" pitchFamily="18" charset="2"/>
              </a:rPr>
              <a:t> </a:t>
            </a:r>
            <a:r>
              <a:rPr lang="en-IN" sz="2400" dirty="0" smtClean="0"/>
              <a:t>curve  generates a </a:t>
            </a:r>
            <a:r>
              <a:rPr lang="en-IN" sz="2400" dirty="0"/>
              <a:t>space </a:t>
            </a:r>
            <a:r>
              <a:rPr lang="en-IN" sz="2400" dirty="0" smtClean="0"/>
              <a:t>curve </a:t>
            </a:r>
            <a:r>
              <a:rPr lang="en-IN" sz="2400" i="1" dirty="0" smtClean="0">
                <a:sym typeface="Symbol" panose="05050102010706020507" pitchFamily="18" charset="2"/>
              </a:rPr>
              <a:t>.</a:t>
            </a:r>
            <a:endParaRPr lang="en-IN" sz="2400" i="1" dirty="0"/>
          </a:p>
          <a:p>
            <a:r>
              <a:rPr lang="en-IN" sz="2400" dirty="0" smtClean="0"/>
              <a:t> </a:t>
            </a:r>
            <a:r>
              <a:rPr lang="en-IN" sz="2400" i="1" dirty="0">
                <a:sym typeface="Symbol" panose="05050102010706020507" pitchFamily="18" charset="2"/>
              </a:rPr>
              <a:t> </a:t>
            </a:r>
            <a:r>
              <a:rPr lang="en-IN" sz="2400" i="1" dirty="0" smtClean="0">
                <a:sym typeface="Symbol" panose="05050102010706020507" pitchFamily="18" charset="2"/>
              </a:rPr>
              <a:t> </a:t>
            </a:r>
            <a:r>
              <a:rPr lang="en-IN" sz="2400" dirty="0" smtClean="0"/>
              <a:t>must </a:t>
            </a:r>
            <a:r>
              <a:rPr lang="en-IN" sz="2400" dirty="0"/>
              <a:t>lie on the </a:t>
            </a:r>
            <a:r>
              <a:rPr lang="en-IN" sz="2400" dirty="0" smtClean="0"/>
              <a:t>graph and its also called as the </a:t>
            </a:r>
            <a:r>
              <a:rPr lang="en-IN" sz="2400" dirty="0"/>
              <a:t>initial curve of </a:t>
            </a:r>
            <a:r>
              <a:rPr lang="en-IN" sz="2400" dirty="0" smtClean="0"/>
              <a:t>the solution.</a:t>
            </a:r>
          </a:p>
          <a:p>
            <a:r>
              <a:rPr lang="en-IN" sz="2400" kern="0" dirty="0" smtClean="0"/>
              <a:t>Hence a non-linear FO PDE is known as quasi-linear PDE.</a:t>
            </a:r>
            <a:endParaRPr lang="en-IN" sz="2400" kern="0" dirty="0"/>
          </a:p>
        </p:txBody>
      </p:sp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3557520" y="1207080"/>
              <a:ext cx="154440" cy="1407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546000" y="1195560"/>
                <a:ext cx="177480" cy="155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71227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0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197664"/>
            <a:ext cx="5029200" cy="4898726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75494" y="4713480"/>
            <a:ext cx="7772400" cy="1765669"/>
          </a:xfrm>
        </p:spPr>
        <p:txBody>
          <a:bodyPr/>
          <a:lstStyle/>
          <a:p>
            <a:r>
              <a:rPr lang="en-IN" sz="2400" dirty="0" smtClean="0">
                <a:solidFill>
                  <a:srgbClr val="0070C0"/>
                </a:solidFill>
              </a:rPr>
              <a:t>The Central Idea</a:t>
            </a:r>
            <a:br>
              <a:rPr lang="en-IN" sz="2400" dirty="0" smtClean="0">
                <a:solidFill>
                  <a:srgbClr val="0070C0"/>
                </a:solidFill>
              </a:rPr>
            </a:br>
            <a:r>
              <a:rPr lang="en-IN" sz="2400" dirty="0" smtClean="0"/>
              <a:t/>
            </a:r>
            <a:br>
              <a:rPr lang="en-IN" sz="2400" dirty="0" smtClean="0"/>
            </a:br>
            <a:r>
              <a:rPr lang="en-IN" sz="2400" dirty="0" smtClean="0">
                <a:solidFill>
                  <a:srgbClr val="C00000"/>
                </a:solidFill>
              </a:rPr>
              <a:t>The objective of a Quasi-linear FO </a:t>
            </a:r>
            <a:r>
              <a:rPr lang="en-IN" sz="2400" dirty="0">
                <a:solidFill>
                  <a:srgbClr val="C00000"/>
                </a:solidFill>
              </a:rPr>
              <a:t>PDE </a:t>
            </a:r>
            <a:r>
              <a:rPr lang="en-IN" sz="2400" dirty="0" smtClean="0">
                <a:solidFill>
                  <a:srgbClr val="C00000"/>
                </a:solidFill>
              </a:rPr>
              <a:t>is to </a:t>
            </a:r>
            <a:r>
              <a:rPr lang="en-IN" sz="2400" dirty="0">
                <a:solidFill>
                  <a:srgbClr val="C00000"/>
                </a:solidFill>
              </a:rPr>
              <a:t>build the remainder of the graph as </a:t>
            </a:r>
            <a:r>
              <a:rPr lang="en-IN" sz="2400" dirty="0" smtClean="0">
                <a:solidFill>
                  <a:srgbClr val="C00000"/>
                </a:solidFill>
              </a:rPr>
              <a:t>a collection </a:t>
            </a:r>
            <a:r>
              <a:rPr lang="en-IN" sz="2400" dirty="0">
                <a:solidFill>
                  <a:srgbClr val="C00000"/>
                </a:solidFill>
              </a:rPr>
              <a:t>of additional space curves that “emanate from” </a:t>
            </a:r>
          </a:p>
        </p:txBody>
      </p:sp>
      <p:grpSp>
        <p:nvGrpSpPr>
          <p:cNvPr id="21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1" name="Rectangle 30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31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9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0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  <p:pic>
          <p:nvPicPr>
            <p:cNvPr id="23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97275" y="188442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3825360" y="1716840"/>
              <a:ext cx="1600920" cy="7729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16720" y="1708560"/>
                <a:ext cx="1623960" cy="793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44493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4020" y="78267"/>
            <a:ext cx="7772400" cy="823433"/>
          </a:xfrm>
        </p:spPr>
        <p:txBody>
          <a:bodyPr/>
          <a:lstStyle/>
          <a:p>
            <a:r>
              <a:rPr lang="en-IN" sz="2800" dirty="0" smtClean="0"/>
              <a:t>Application of Vector Calculus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3834" y="1101334"/>
            <a:ext cx="8748131" cy="879866"/>
          </a:xfrm>
        </p:spPr>
        <p:txBody>
          <a:bodyPr/>
          <a:lstStyle/>
          <a:p>
            <a:r>
              <a:rPr lang="en-IN" sz="2400" dirty="0" smtClean="0"/>
              <a:t>Using vector </a:t>
            </a:r>
            <a:r>
              <a:rPr lang="en-IN" sz="2400" dirty="0"/>
              <a:t>calculus that the normal to </a:t>
            </a:r>
            <a:r>
              <a:rPr lang="en-IN" sz="2400" dirty="0" smtClean="0"/>
              <a:t>the integral </a:t>
            </a:r>
            <a:r>
              <a:rPr lang="en-IN" sz="2400" dirty="0"/>
              <a:t>surface </a:t>
            </a:r>
            <a:r>
              <a:rPr lang="en-IN" sz="2400" i="1" dirty="0" smtClean="0"/>
              <a:t>f(</a:t>
            </a:r>
            <a:r>
              <a:rPr lang="en-IN" sz="2400" i="1" dirty="0" err="1" smtClean="0"/>
              <a:t>x,y,u</a:t>
            </a:r>
            <a:r>
              <a:rPr lang="en-IN" sz="2400" i="1" dirty="0" smtClean="0"/>
              <a:t>)</a:t>
            </a:r>
            <a:r>
              <a:rPr lang="en-IN" sz="2400" dirty="0" smtClean="0"/>
              <a:t> is </a:t>
            </a:r>
            <a:r>
              <a:rPr lang="en-IN" sz="2400" dirty="0"/>
              <a:t>given by the gradient </a:t>
            </a:r>
            <a:r>
              <a:rPr lang="en-IN" sz="2400" dirty="0" smtClean="0"/>
              <a:t>function.</a:t>
            </a:r>
            <a:endParaRPr lang="en-IN" sz="2400" dirty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52711179"/>
              </p:ext>
            </p:extLst>
          </p:nvPr>
        </p:nvGraphicFramePr>
        <p:xfrm>
          <a:off x="5181600" y="1566863"/>
          <a:ext cx="2921000" cy="947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033" name="Equation" r:id="rId3" imgW="1409400" imgH="457200" progId="Equation.3">
                  <p:embed/>
                </p:oleObj>
              </mc:Choice>
              <mc:Fallback>
                <p:oleObj name="Equation" r:id="rId3" imgW="14094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181600" y="1566863"/>
                        <a:ext cx="2921000" cy="9477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/>
          <p:cNvSpPr/>
          <p:nvPr/>
        </p:nvSpPr>
        <p:spPr>
          <a:xfrm>
            <a:off x="308372" y="2523263"/>
            <a:ext cx="8458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Now consider </a:t>
            </a:r>
            <a:r>
              <a:rPr lang="en-IN" dirty="0" smtClean="0">
                <a:latin typeface="+mn-lt"/>
              </a:rPr>
              <a:t>the vector </a:t>
            </a:r>
            <a:r>
              <a:rPr lang="en-IN" dirty="0">
                <a:latin typeface="+mn-lt"/>
              </a:rPr>
              <a:t>of </a:t>
            </a:r>
            <a:r>
              <a:rPr lang="en-IN" dirty="0" smtClean="0">
                <a:latin typeface="+mn-lt"/>
              </a:rPr>
              <a:t>coefficients</a:t>
            </a:r>
            <a:r>
              <a:rPr lang="en-IN" dirty="0">
                <a:latin typeface="+mn-lt"/>
              </a:rPr>
              <a:t> </a:t>
            </a:r>
            <a:r>
              <a:rPr lang="en-IN" dirty="0" smtClean="0">
                <a:latin typeface="+mn-lt"/>
              </a:rPr>
              <a:t>given in original PDE.</a:t>
            </a:r>
            <a:endParaRPr lang="en-IN" dirty="0">
              <a:latin typeface="+mn-lt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90114" y="3658449"/>
            <a:ext cx="8458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T</a:t>
            </a:r>
            <a:r>
              <a:rPr lang="en-IN" dirty="0" smtClean="0">
                <a:latin typeface="+mn-lt"/>
              </a:rPr>
              <a:t>he </a:t>
            </a:r>
            <a:r>
              <a:rPr lang="en-IN" dirty="0">
                <a:latin typeface="+mn-lt"/>
              </a:rPr>
              <a:t>dot </a:t>
            </a:r>
            <a:r>
              <a:rPr lang="en-IN" dirty="0" smtClean="0">
                <a:latin typeface="+mn-lt"/>
              </a:rPr>
              <a:t>product of coefficient vector with </a:t>
            </a:r>
            <a:r>
              <a:rPr lang="en-IN" dirty="0">
                <a:latin typeface="+mn-lt"/>
              </a:rPr>
              <a:t>the </a:t>
            </a:r>
            <a:r>
              <a:rPr lang="en-IN" dirty="0" smtClean="0">
                <a:latin typeface="+mn-lt"/>
              </a:rPr>
              <a:t>gradient is :</a:t>
            </a:r>
            <a:endParaRPr lang="en-IN" dirty="0">
              <a:latin typeface="+mn-lt"/>
            </a:endParaRPr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/>
          </p:nvPr>
        </p:nvGraphicFramePr>
        <p:xfrm>
          <a:off x="2331216" y="3037819"/>
          <a:ext cx="5053013" cy="500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034" name="Equation" r:id="rId5" imgW="2438280" imgH="241200" progId="Equation.3">
                  <p:embed/>
                </p:oleObj>
              </mc:Choice>
              <mc:Fallback>
                <p:oleObj name="Equation" r:id="rId5" imgW="243828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331216" y="3037819"/>
                        <a:ext cx="5053013" cy="5000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/>
          </p:nvPr>
        </p:nvGraphicFramePr>
        <p:xfrm>
          <a:off x="611346" y="4112105"/>
          <a:ext cx="8026400" cy="94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035" name="Equation" r:id="rId7" imgW="3873240" imgH="457200" progId="Equation.3">
                  <p:embed/>
                </p:oleObj>
              </mc:Choice>
              <mc:Fallback>
                <p:oleObj name="Equation" r:id="rId7" imgW="387324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11346" y="4112105"/>
                        <a:ext cx="8026400" cy="947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/>
          </p:nvPr>
        </p:nvGraphicFramePr>
        <p:xfrm>
          <a:off x="1611264" y="5000647"/>
          <a:ext cx="6157912" cy="94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036" name="Equation" r:id="rId9" imgW="2971800" imgH="457200" progId="Equation.3">
                  <p:embed/>
                </p:oleObj>
              </mc:Choice>
              <mc:Fallback>
                <p:oleObj name="Equation" r:id="rId9" imgW="29718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611264" y="5000647"/>
                        <a:ext cx="6157912" cy="947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Rectangle 24"/>
          <p:cNvSpPr/>
          <p:nvPr/>
        </p:nvSpPr>
        <p:spPr>
          <a:xfrm>
            <a:off x="456913" y="5783721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IN" dirty="0">
                <a:latin typeface="+mn-lt"/>
              </a:rPr>
              <a:t>This is the left hand side of the partial differential equation.</a:t>
            </a:r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/>
          </p:nvPr>
        </p:nvGraphicFramePr>
        <p:xfrm>
          <a:off x="4928594" y="5923191"/>
          <a:ext cx="1730602" cy="6201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037" name="Equation" r:id="rId11" imgW="672840" imgH="241200" progId="Equation.3">
                  <p:embed/>
                </p:oleObj>
              </mc:Choice>
              <mc:Fallback>
                <p:oleObj name="Equation" r:id="rId11" imgW="67284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928594" y="5923191"/>
                        <a:ext cx="1730602" cy="6201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1" name="Group 30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1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2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9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40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3" name="Group 3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7" name="Rectangle 3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3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9" name="Rectangle 19458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" name="Rectangle 29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79892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0" grpId="0"/>
      <p:bldP spid="21" grpId="0"/>
      <p:bldP spid="2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7772400" cy="601309"/>
          </a:xfrm>
        </p:spPr>
        <p:txBody>
          <a:bodyPr/>
          <a:lstStyle/>
          <a:p>
            <a:r>
              <a:rPr lang="en-IN" sz="2800" dirty="0" err="1" smtClean="0"/>
              <a:t>Quasilinear</a:t>
            </a:r>
            <a:r>
              <a:rPr lang="en-IN" sz="2800" dirty="0" smtClean="0"/>
              <a:t> FO-PDE as Vector Equation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002" y="1853858"/>
            <a:ext cx="8246307" cy="1807381"/>
          </a:xfrm>
        </p:spPr>
        <p:txBody>
          <a:bodyPr/>
          <a:lstStyle/>
          <a:p>
            <a:r>
              <a:rPr lang="en-IN" sz="2400" i="1" dirty="0">
                <a:sym typeface="Symbol" panose="05050102010706020507" pitchFamily="18" charset="2"/>
              </a:rPr>
              <a:t></a:t>
            </a:r>
            <a:r>
              <a:rPr lang="en-IN" sz="2400" i="1" dirty="0" smtClean="0"/>
              <a:t>f</a:t>
            </a:r>
            <a:r>
              <a:rPr lang="en-IN" sz="2400" dirty="0" smtClean="0"/>
              <a:t> </a:t>
            </a:r>
            <a:r>
              <a:rPr lang="en-IN" sz="2400" dirty="0"/>
              <a:t>is normal to the </a:t>
            </a:r>
            <a:r>
              <a:rPr lang="en-IN" sz="2400" dirty="0" smtClean="0"/>
              <a:t>surface of coefficient vector.</a:t>
            </a:r>
          </a:p>
          <a:p>
            <a:r>
              <a:rPr lang="en-IN" sz="2400" dirty="0" smtClean="0"/>
              <a:t>And hence, coefficient vector is </a:t>
            </a:r>
            <a:r>
              <a:rPr lang="en-IN" sz="2400" dirty="0"/>
              <a:t>tangent to the surface</a:t>
            </a:r>
            <a:r>
              <a:rPr lang="en-IN" sz="2400" dirty="0" smtClean="0"/>
              <a:t>.</a:t>
            </a:r>
          </a:p>
          <a:p>
            <a:r>
              <a:rPr lang="en-IN" sz="2400" dirty="0" smtClean="0"/>
              <a:t>It can be seen as the </a:t>
            </a:r>
            <a:r>
              <a:rPr lang="en-IN" sz="2400" dirty="0"/>
              <a:t>graph of the solution </a:t>
            </a:r>
            <a:r>
              <a:rPr lang="en-IN" sz="2400" i="1" dirty="0"/>
              <a:t>u(x, y) </a:t>
            </a:r>
            <a:r>
              <a:rPr lang="en-IN" sz="2400" dirty="0"/>
              <a:t>is made up of </a:t>
            </a:r>
            <a:r>
              <a:rPr lang="en-IN" sz="2400" dirty="0" smtClean="0"/>
              <a:t>integral curves </a:t>
            </a:r>
            <a:r>
              <a:rPr lang="en-IN" sz="2400" dirty="0"/>
              <a:t>(stream lines) of the vector </a:t>
            </a:r>
            <a:r>
              <a:rPr lang="en-IN" sz="2400" dirty="0" smtClean="0"/>
              <a:t>field </a:t>
            </a:r>
            <a:r>
              <a:rPr lang="en-IN" sz="2400" i="1" dirty="0">
                <a:sym typeface="Symbol" panose="05050102010706020507" pitchFamily="18" charset="2"/>
              </a:rPr>
              <a:t></a:t>
            </a:r>
            <a:r>
              <a:rPr lang="en-IN" sz="2400" i="1" dirty="0"/>
              <a:t>f</a:t>
            </a:r>
            <a:r>
              <a:rPr lang="en-IN" sz="2400" dirty="0" smtClean="0"/>
              <a:t> . </a:t>
            </a:r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/>
          </p:nvPr>
        </p:nvGraphicFramePr>
        <p:xfrm>
          <a:off x="3505200" y="1200024"/>
          <a:ext cx="1730602" cy="6201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2853" name="Equation" r:id="rId3" imgW="672840" imgH="241200" progId="Equation.3">
                  <p:embed/>
                </p:oleObj>
              </mc:Choice>
              <mc:Fallback>
                <p:oleObj name="Equation" r:id="rId3" imgW="672840" imgH="241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05200" y="1200024"/>
                        <a:ext cx="1730602" cy="6201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/>
          <p:cNvSpPr/>
          <p:nvPr/>
        </p:nvSpPr>
        <p:spPr>
          <a:xfrm>
            <a:off x="501292" y="3696138"/>
            <a:ext cx="81366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i="1" dirty="0">
                <a:solidFill>
                  <a:srgbClr val="0070C0"/>
                </a:solidFill>
                <a:latin typeface="+mn-lt"/>
              </a:rPr>
              <a:t>Moral: </a:t>
            </a:r>
            <a:r>
              <a:rPr lang="en-IN" i="1" dirty="0" smtClean="0">
                <a:solidFill>
                  <a:srgbClr val="0070C0"/>
                </a:solidFill>
                <a:latin typeface="+mn-lt"/>
              </a:rPr>
              <a:t>The </a:t>
            </a:r>
            <a:r>
              <a:rPr lang="en-IN" i="1" dirty="0">
                <a:solidFill>
                  <a:srgbClr val="0070C0"/>
                </a:solidFill>
                <a:latin typeface="+mn-lt"/>
              </a:rPr>
              <a:t>graph of the solution to the PDE </a:t>
            </a:r>
            <a:r>
              <a:rPr lang="en-IN" i="1" dirty="0" smtClean="0">
                <a:solidFill>
                  <a:srgbClr val="0070C0"/>
                </a:solidFill>
                <a:latin typeface="+mn-lt"/>
              </a:rPr>
              <a:t>is constructed by finding </a:t>
            </a:r>
            <a:r>
              <a:rPr lang="en-IN" i="1" dirty="0">
                <a:solidFill>
                  <a:srgbClr val="0070C0"/>
                </a:solidFill>
                <a:latin typeface="+mn-lt"/>
              </a:rPr>
              <a:t>the stream lines of </a:t>
            </a:r>
            <a:r>
              <a:rPr lang="en-IN" i="1" dirty="0">
                <a:solidFill>
                  <a:srgbClr val="0070C0"/>
                </a:solidFill>
                <a:latin typeface="+mn-lt"/>
                <a:sym typeface="Symbol" panose="05050102010706020507" pitchFamily="18" charset="2"/>
              </a:rPr>
              <a:t></a:t>
            </a:r>
            <a:r>
              <a:rPr lang="en-IN" i="1" dirty="0">
                <a:solidFill>
                  <a:srgbClr val="0070C0"/>
                </a:solidFill>
                <a:latin typeface="+mn-lt"/>
              </a:rPr>
              <a:t>f</a:t>
            </a:r>
            <a:r>
              <a:rPr lang="en-IN" i="1" dirty="0" smtClean="0">
                <a:solidFill>
                  <a:srgbClr val="0070C0"/>
                </a:solidFill>
                <a:latin typeface="+mn-lt"/>
              </a:rPr>
              <a:t> </a:t>
            </a:r>
            <a:r>
              <a:rPr lang="en-IN" i="1" dirty="0">
                <a:solidFill>
                  <a:srgbClr val="0070C0"/>
                </a:solidFill>
                <a:latin typeface="+mn-lt"/>
              </a:rPr>
              <a:t>that pass through the initial </a:t>
            </a:r>
            <a:r>
              <a:rPr lang="en-IN" i="1" dirty="0" smtClean="0">
                <a:solidFill>
                  <a:srgbClr val="0070C0"/>
                </a:solidFill>
                <a:latin typeface="+mn-lt"/>
              </a:rPr>
              <a:t>curve.</a:t>
            </a:r>
            <a:endParaRPr lang="en-IN" i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56710" y="4774208"/>
            <a:ext cx="74260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3600" dirty="0">
                <a:solidFill>
                  <a:srgbClr val="FF0000"/>
                </a:solidFill>
                <a:latin typeface="Blackadder ITC" panose="04020505051007020D02" pitchFamily="82" charset="0"/>
              </a:rPr>
              <a:t>This is equivalent to solving a system of ODEs</a:t>
            </a:r>
            <a:r>
              <a:rPr lang="en-IN" sz="3600" dirty="0" smtClean="0">
                <a:solidFill>
                  <a:srgbClr val="FF0000"/>
                </a:solidFill>
                <a:latin typeface="Blackadder ITC" panose="04020505051007020D02" pitchFamily="82" charset="0"/>
              </a:rPr>
              <a:t>!</a:t>
            </a:r>
            <a:endParaRPr lang="en-IN" sz="3600" dirty="0">
              <a:solidFill>
                <a:srgbClr val="FF0000"/>
              </a:solidFill>
              <a:latin typeface="Blackadder ITC" panose="04020505051007020D02" pitchFamily="8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50112" y="5493177"/>
            <a:ext cx="823021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Geometrically, coefficient vector</a:t>
            </a:r>
            <a:r>
              <a:rPr lang="en-IN" b="1" dirty="0"/>
              <a:t> </a:t>
            </a:r>
            <a:r>
              <a:rPr lang="en-IN" dirty="0"/>
              <a:t>defines a direction field,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This is called as the </a:t>
            </a:r>
            <a:r>
              <a:rPr lang="en-IN" i="1" dirty="0"/>
              <a:t>characteristic field</a:t>
            </a:r>
            <a:r>
              <a:rPr lang="en-IN" dirty="0"/>
              <a:t>.</a:t>
            </a:r>
          </a:p>
        </p:txBody>
      </p:sp>
      <p:grpSp>
        <p:nvGrpSpPr>
          <p:cNvPr id="23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7" name="Group 26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29" name="Group 28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3" name="Rectangle 32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4" name="Rectangle 3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3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3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25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0003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0" grpId="0"/>
      <p:bldP spid="21" grpId="0"/>
      <p:bldP spid="22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18201</TotalTime>
  <Words>1061</Words>
  <Application>Microsoft Office PowerPoint</Application>
  <PresentationFormat>On-screen Show (4:3)</PresentationFormat>
  <Paragraphs>121</Paragraphs>
  <Slides>23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Arial</vt:lpstr>
      <vt:lpstr>Blackadder ITC</vt:lpstr>
      <vt:lpstr>Comic Sans MS</vt:lpstr>
      <vt:lpstr>Harlow Solid Italic</vt:lpstr>
      <vt:lpstr>Script MT Bold</vt:lpstr>
      <vt:lpstr>Symbol</vt:lpstr>
      <vt:lpstr>Times New Roman</vt:lpstr>
      <vt:lpstr>Default Design</vt:lpstr>
      <vt:lpstr>Equation</vt:lpstr>
      <vt:lpstr>FO-Partial Differential Equations</vt:lpstr>
      <vt:lpstr>René Descartes Biography Academic, Philosopher, Mathematician, Scientist (1596–1650)</vt:lpstr>
      <vt:lpstr>FO PDEs and Simple Fields in Thermofluids</vt:lpstr>
      <vt:lpstr>Geometrical Interpretation of FO-PDEs</vt:lpstr>
      <vt:lpstr>What is a Partial Differential Equation?</vt:lpstr>
      <vt:lpstr>Classification of PDEs</vt:lpstr>
      <vt:lpstr>PDE: A Classical (genuine) Solution</vt:lpstr>
      <vt:lpstr>Examples of FO-PDEs</vt:lpstr>
      <vt:lpstr>Solutions of Linear Constant Coefficient FO-PDEs</vt:lpstr>
      <vt:lpstr>Solution of Linear FO-PDE with CC: case 1</vt:lpstr>
      <vt:lpstr>Integration of Linear FO-PDE with CC: case 1</vt:lpstr>
      <vt:lpstr>Solution of Linear FO-PDE with CC: case 2</vt:lpstr>
      <vt:lpstr>Development of Transformation Function</vt:lpstr>
      <vt:lpstr>FO-PDE in Transformed Plane</vt:lpstr>
      <vt:lpstr>The Transformed FO-PDE</vt:lpstr>
      <vt:lpstr>Example</vt:lpstr>
      <vt:lpstr>PowerPoint Presentation</vt:lpstr>
      <vt:lpstr>PowerPoint Presentation</vt:lpstr>
      <vt:lpstr>Linear First Order) PDEs</vt:lpstr>
      <vt:lpstr>Nonlinear FO PDEs</vt:lpstr>
      <vt:lpstr>The Central Idea  The objective of a Quasi-linear FO PDE is to build the remainder of the graph as a collection of additional space curves that “emanate from” </vt:lpstr>
      <vt:lpstr>Application of Vector Calculus</vt:lpstr>
      <vt:lpstr>Quasilinear FO-PDE as Vector Equation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USER</cp:lastModifiedBy>
  <cp:revision>1421</cp:revision>
  <cp:lastPrinted>2002-01-11T03:20:09Z</cp:lastPrinted>
  <dcterms:created xsi:type="dcterms:W3CDTF">2002-01-11T02:48:10Z</dcterms:created>
  <dcterms:modified xsi:type="dcterms:W3CDTF">2019-10-25T02:45:20Z</dcterms:modified>
</cp:coreProperties>
</file>