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1.xml" ContentType="application/vnd.openxmlformats-officedocument.presentationml.notesSlide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7"/>
  </p:notesMasterIdLst>
  <p:sldIdLst>
    <p:sldId id="807" r:id="rId2"/>
    <p:sldId id="798" r:id="rId3"/>
    <p:sldId id="808" r:id="rId4"/>
    <p:sldId id="830" r:id="rId5"/>
    <p:sldId id="831" r:id="rId6"/>
    <p:sldId id="822" r:id="rId7"/>
    <p:sldId id="823" r:id="rId8"/>
    <p:sldId id="824" r:id="rId9"/>
    <p:sldId id="827" r:id="rId10"/>
    <p:sldId id="828" r:id="rId11"/>
    <p:sldId id="829" r:id="rId12"/>
    <p:sldId id="818" r:id="rId13"/>
    <p:sldId id="819" r:id="rId14"/>
    <p:sldId id="815" r:id="rId15"/>
    <p:sldId id="816" r:id="rId16"/>
    <p:sldId id="817" r:id="rId17"/>
    <p:sldId id="834" r:id="rId18"/>
    <p:sldId id="809" r:id="rId19"/>
    <p:sldId id="810" r:id="rId20"/>
    <p:sldId id="832" r:id="rId21"/>
    <p:sldId id="833" r:id="rId22"/>
    <p:sldId id="820" r:id="rId23"/>
    <p:sldId id="835" r:id="rId24"/>
    <p:sldId id="836" r:id="rId25"/>
    <p:sldId id="837" r:id="rId26"/>
    <p:sldId id="838" r:id="rId27"/>
    <p:sldId id="839" r:id="rId28"/>
    <p:sldId id="840" r:id="rId29"/>
    <p:sldId id="842" r:id="rId30"/>
    <p:sldId id="843" r:id="rId31"/>
    <p:sldId id="844" r:id="rId32"/>
    <p:sldId id="845" r:id="rId33"/>
    <p:sldId id="846" r:id="rId34"/>
    <p:sldId id="849" r:id="rId35"/>
    <p:sldId id="850" r:id="rId36"/>
    <p:sldId id="851" r:id="rId37"/>
    <p:sldId id="853" r:id="rId38"/>
    <p:sldId id="855" r:id="rId39"/>
    <p:sldId id="859" r:id="rId40"/>
    <p:sldId id="860" r:id="rId41"/>
    <p:sldId id="861" r:id="rId42"/>
    <p:sldId id="862" r:id="rId43"/>
    <p:sldId id="863" r:id="rId44"/>
    <p:sldId id="864" r:id="rId45"/>
    <p:sldId id="865" r:id="rId46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9900"/>
    <a:srgbClr val="FF9999"/>
    <a:srgbClr val="CC6600"/>
    <a:srgbClr val="FFFFCC"/>
    <a:srgbClr val="E5291B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215" autoAdjust="0"/>
    <p:restoredTop sz="94434" autoAdjust="0"/>
  </p:normalViewPr>
  <p:slideViewPr>
    <p:cSldViewPr>
      <p:cViewPr varScale="1">
        <p:scale>
          <a:sx n="70" d="100"/>
          <a:sy n="70" d="100"/>
        </p:scale>
        <p:origin x="91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35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7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4" Type="http://schemas.openxmlformats.org/officeDocument/2006/relationships/image" Target="../media/image46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4" Type="http://schemas.openxmlformats.org/officeDocument/2006/relationships/image" Target="../media/image63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Relationship Id="rId6" Type="http://schemas.openxmlformats.org/officeDocument/2006/relationships/image" Target="../media/image73.wmf"/><Relationship Id="rId5" Type="http://schemas.openxmlformats.org/officeDocument/2006/relationships/image" Target="../media/image72.wmf"/><Relationship Id="rId4" Type="http://schemas.openxmlformats.org/officeDocument/2006/relationships/image" Target="../media/image71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9.wmf"/><Relationship Id="rId1" Type="http://schemas.openxmlformats.org/officeDocument/2006/relationships/image" Target="../media/image78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wmf"/><Relationship Id="rId2" Type="http://schemas.openxmlformats.org/officeDocument/2006/relationships/image" Target="../media/image91.wmf"/><Relationship Id="rId1" Type="http://schemas.openxmlformats.org/officeDocument/2006/relationships/image" Target="../media/image90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wmf"/><Relationship Id="rId2" Type="http://schemas.openxmlformats.org/officeDocument/2006/relationships/image" Target="../media/image103.wmf"/><Relationship Id="rId1" Type="http://schemas.openxmlformats.org/officeDocument/2006/relationships/image" Target="../media/image102.wmf"/><Relationship Id="rId6" Type="http://schemas.openxmlformats.org/officeDocument/2006/relationships/image" Target="../media/image107.wmf"/><Relationship Id="rId5" Type="http://schemas.openxmlformats.org/officeDocument/2006/relationships/image" Target="../media/image106.wmf"/><Relationship Id="rId4" Type="http://schemas.openxmlformats.org/officeDocument/2006/relationships/image" Target="../media/image105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1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wmf"/><Relationship Id="rId2" Type="http://schemas.openxmlformats.org/officeDocument/2006/relationships/image" Target="../media/image105.wmf"/><Relationship Id="rId1" Type="http://schemas.openxmlformats.org/officeDocument/2006/relationships/image" Target="../media/image104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wmf"/><Relationship Id="rId2" Type="http://schemas.openxmlformats.org/officeDocument/2006/relationships/image" Target="../media/image118.wmf"/><Relationship Id="rId1" Type="http://schemas.openxmlformats.org/officeDocument/2006/relationships/image" Target="../media/image117.wmf"/><Relationship Id="rId5" Type="http://schemas.openxmlformats.org/officeDocument/2006/relationships/image" Target="../media/image121.wmf"/><Relationship Id="rId4" Type="http://schemas.openxmlformats.org/officeDocument/2006/relationships/image" Target="../media/image120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03T03:30:13.83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02T03:30:26.41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10-21T04:12:22.6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8075 12687 114,'6'-19'98,"-6"-1"1,0 20-29,6-21-17,-6 21-5,0 0-9,0 0-8,0 0-7,0 0-9,0 0-6,0 0-7,0 0-1,13 26-7,-8-1 2,7 1-3,2 13 5,11 13 1,-1 5 4,8 8-3,0 8 3,3 5 0,2-2 2,3 4-4,-1-4 2,-5-6-2,1-5 3,-3-9-2,0-10 0,-6-10-5,-4-8-8,-3-8-9,-19-20-44,18 9-41,-18-9-6,8-16 3,-8-5-2,-13-10 33</inkml:trace>
  <inkml:trace contextRef="#ctx0" brushRef="#br0" timeOffset="280.0004">8488 13350 238,'-37'-2'102,"18"13"-3,-3 11-45,-8 4-16,4 12-12,-12-3-9,1 11-2,0 3-4,-1-5-11,12 4-40,-2-3-70,9-12 1,12-7-1,7-26 1,0 0-7</inkml:trace>
  <inkml:trace contextRef="#ctx0" brushRef="#br0" timeOffset="1450.0021">10734 13090 222,'0'0'104,"0"0"-18,0-21-15,0 1-11,0 20-18,7-41-13,5 15-10,-3-4-6,8 4-4,1 2-4,7 6-7,1 5 1,4 11-2,2 9-1,-3 16 1,3 14 0,-7 13 1,-7 9-2,-7 8 5,-9 7-3,-7-1 4,-8-4-4,-6-12 4,-5-10 4,3-10 7,-1-17 2,22-20-1,-28-5 1,24-18-1,4-21 1,13-6-4,9-12-3,5-1-11,2 0 0,3 5-3,6 12 1,-1 11 0,-5 24-1,-2 11 2,-6 16 0,-4 8 3,3 14-1,-8 2 4,2 9-3,-6-3 1,-11-1-1,-4-4 3,-9-4 0,-2-9 0,-15-12 0,0-6 4,-9-14 1,5-13 1,1-16 2,9-12-4,7-18-1,11-8-4,10-7 4,9 0-6,11 4 0,2 5-2,10 14 3,-4 12-4,5 15 4,-5 17 0,1 9 0,-6 15-1,-1 11 0,-2 10 0,-5 14-1,-6 4 2,-2 13-2,-11-2 3,-6 8-3,-9-4 6,-13-4-6,-2-9 1,-3-12 0,-5-6 3,-3-20 0,4-12 0,3-21-3,10-14 0,7-21 3,10-11-1,7-10 1,7-7-5,10 2 0,4 8 1,5 10 2,4 14-3,1 16 3,3 17-2,-2 17-1,-6 13 2,0 16 1,-3 12 0,-5 10-2,-5 10 2,-7 11-1,-8 2 2,-13-1-1,-5-5 1,-5-5-2,-6-10 3,1-10-1,-2-14 4,2-20-2,0-11 0,10-19 2,8-18 0,5-21 0,12-12-4,3-5 5,3 1-3,2 1 3,6 10-1,0 9 1,-6 15-5,-2 20 1,-11 17-6,13 26-26,-19-2-100,4 15-5,-9 2-2,-2 4-2,-4 7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10-21T04:21:54.6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14323 3028 142,'0'0'96,"0"0"6,0 0-34,-4-16-13,4 16-6,0 0-10,0 0-4,0 0-7,0 0-7,0 0-8,0 0-4,0 0-3,0 0-3,0 0 3,19 0 0,-19 0 4,24 9 0,0-9 3,6 9-3,13-7 1,8 2-2,10-8 0,12-1-2,4-5-1,3-1-1,1-2-3,-3 0 1,-9-2 0,-5 2 0,-14 2-2,-9 6 0,-9-1 0,-13 4-1,-19 2 1,16-2 0,-16 2-1,0 0-4,0 0-1,0 0-6,0 0-9,0 0-25,0 0-79,6-18-7,-6 18 0,0-21 1,0 21 3</inkml:trace>
  <inkml:trace contextRef="#ctx0" brushRef="#br0" timeOffset="400.0006">15022 2780 321,'0'0'114,"-23"2"-1,23-2-70,0 0-19,0 0-8,36 1-7,-12 1-2,8 6-2,0-1 1,11 4-1,-1 4-1,3 4-2,-2-1-2,-5 1 1,-7 3-3,-6 4 0,-8 2 1,-6 2-1,-11 1 0,-10 1 2,-3-1-1,-5-1 0,-14-4 3,6 0 2,-10-6 2,6-3 2,-3-9 3,-3-3 5,4-12 0,3-4 1,-3-17 1,4-8-2,2-16-3,7-7-2,-2-10-2,5-7-10,8 4-6,2-4-23,20 14-102,-7 7-3,15 14-2,5 6-4,4 14-4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10-21T04:35:27.7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12432 6451 100,'-26'-30'81,"26"30"-1,-2-31-59,10 10-2,-1 3-13,4-1 0,8-3-6,0 3-3,-1-3 0,-1 3 4,-17 19 4,21-26 5,-21 26 1,0 0 1,13-18 3,-13 18 3,0 0 1,0 0-2,0 0-7,0 0-4,0 0 1,0 0 0,0 30 0,0-8 0,-2 8-1,-4 10 2,6 12-5,-3 13 6,1 12-7,0 12 0,-4 9-2,1 14 1,-1 8-3,-1 12 4,-5 11 4,5 9-3,-4 17 4,0 8-1,3 7-4,1 9 4,3 5 2,4 10-8,5 4 3,1 4-2,2-1 2,8 2-2,-3 4 10,0-5-9,4 5 4,-4-8-1,0 10 1,1-4-1,-3-5 0,2-4 3,4-4-2,-2-2 4,9-2-4,-2-7 5,4-7 0,4-10 0,-2-1 1,0-12-4,2 2 3,-4-9-7,1-10 5,-3-5-5,-5-5 1,-8-10 0,2-4-2,-8-7 2,1-1-2,-12-11 3,3-1-2,-1-7 2,0-4-1,-3-4-2,7-7 4,-6-8 0,6-11 2,2-2-3,4-1-4,-1-8 2,1-2 0,-1-4 1,3-1-5,-2-1 0,-1 1-1,3-12 1,-3-3 5,-3 0-3,2-6-1,-4-24 1,2 30 2,-2-30 2,0 0-2,0 16 2,0-16-1,0 0 1,0 0-2,0 0-3,-6-33-10,4 13-17,-16-21-30,10 4-76,-11-15-5,-3-2 1,-4-6-2,-4 3 6</inkml:trace>
  <inkml:trace contextRef="#ctx0" brushRef="#br0" timeOffset="280.0004">12313 14388 368,'-19'-11'121,"19"11"-1,-17-26-77,17 26-17,28-8-18,-7 10-4,5 6-7,4 5-1,5 7-3,5 6 4,2 13-1,1 4 3,-3 7 0,1 8-2,2 3 2,-4 2 1,2 4 2,2-6-7,2 2-13,-2-13-21,5-7-70,1-8-5,-4-12-3,5-12-2,-1-19-1</inkml:trace>
  <inkml:trace contextRef="#ctx0" brushRef="#br0" timeOffset="540.0008">13581 14440 470,'8'-17'132,"-8"17"-2,5-33-107,-5 33-13,0 0-9,0 0-5,-13 35 0,2-1 0,-8 8 2,-5 16 2,-13 14 0,-12 15 1,-9 16 1,-9 6-2,-12 12-13,-10-2-50,-1 9-66,-9 0 1,0-15-4,6-14-1,5-25-7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10-17T07:13:09.18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4-4,'0'0,"0"0,0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1-28T06:53:21.63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52 74 12900,'-34'-18'4773,"24"18"-516,0-8 0,10 8-3999,0-12-903,9 7-2322,8 4-903,-2-11-516,9 8-387,-4-10-129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10-21T04:46:04.2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17028 15047 47,'-19'-9'74,"19"9"11,0 0-40,-13-19 1,13 19-1,0 0 0,-5-16 1,5 16-5,0 0-9,0 0-9,0 0-7,13-19-6,-13 19-4,26-13 2,4 2-2,2-8 1,20-5 4,6-15 3,15-7-2,20-16 1,19-8-2,17-15 0,19-12-2,14-11-1,20-9-5,19-7-4,16-8-1,11-5-3,9-14 4,10-5-2,5-11 1,8-11 6,1-6 0,1-13 6,3-4-4,-1-3 11,-8 9-3,-8 2-4,-1 9-2,-14 8-1,-3 12 1,-15 14-5,-15 11 1,-8 9-3,-7 11-3,-6 6 4,-12 9 1,-12 9-6,-17 9 4,-17 14-1,-8 7 1,-22 13-1,-20 9 1,-19 14 0,-18 6-1,-12 12-3,-22 11-13,0 0-8,0 0-26,0 0-86,-37 24-1,7 2-1,-11 4-3,-11 9 27</inkml:trace>
  <inkml:trace contextRef="#ctx0" brushRef="#br0" timeOffset="850.0012">18013 15979 160,'0'0'87,"22"-24"-18,-7 0-15,9 0-16,3-9-11,14-1 0,2-5-4,7 0 1,10-7-3,9-3 2,8-8-2,14-4-3,8-12-3,19-7 0,5-9-1,19-7-1,13-12 0,13-4-6,17-6-2,13-5-1,6-5 1,11-6-5,3 2 3,7-3-4,3 1-3,-2 0 4,0-3 2,2 0 4,0-10 0,-1 8 2,-8-3-2,-4 7 2,-15-1 7,-10 10-8,-16 9 4,-19 13-6,-15 13 2,-15 7-3,-18 8 4,-2 6-7,-6 7 2,-12 5 0,-8 6 0,-10 6-2,-7 7-1,-14 7-2,-9 8 1,-11 5-2,-9 10-9,-19 9-12,0 0-21,0 0-91,-17 17 0,-3 0-5,-16 5 3,-9 0 1</inkml:trace>
  <inkml:trace contextRef="#ctx0" brushRef="#br0" timeOffset="1310.0018">21153 13270 305,'0'0'112,"0"0"3,0 0-94,21 15-11,16-13-4,19-6-1,13-5-4,10 1 3,12-1-3,-3 2-6,-6-3-1,-9 7 0,-22 12 2,-21 15 5,-29 17 7,-15 15 7,-33 10 8,-11 18-4,-22-2 7,-6 11-5,-6-8 3,10 2-16,13-5-13,2-10-42,24 3-80,16-10-2,14-8-2,15-12 0,4-15-2</inkml:trace>
  <inkml:trace contextRef="#ctx0" brushRef="#br0" timeOffset="1830.0026">19984 12390 143,'-30'-17'106,"30"17"0,0 0-42,-24-11-17,24 11-13,0 0-7,0 0-9,0 0-5,0 0-2,26 0 3,-2 4-1,6-12-1,20-1 1,12-10 0,18-3 1,6-4-2,8-2-3,3 0-5,-2 2-4,-11 15 0,-15 13 1,-18 17 1,-21 18 0,-25 13 2,-16 17 3,-21 3-2,-11 10 2,-5-2-1,-3 0-3,5-4-20,1-10-55,24-1-61,12-9 0,9-8-1,13-5 0,9-11 48</inkml:trace>
  <inkml:trace contextRef="#ctx0" brushRef="#br0" timeOffset="2520.0035">19309 16124 322,'0'0'118,"-28"4"-1,28-4-67,0 0-25,30-24-9,6 18-8,5-7-7,20-9-1,16-8 1,16-12-2,16-18 3,25-16 6,21-28 2,23-17 3,20-24-2,26-11-1,17-7 1,15 0 0,2-3 0,2 8-7,-8 12 2,-9 10-4,-14 12 3,-14 9-1,-17-2 1,-7 7 2,-17 10-4,-17 7 1,-15 9-4,-19 6 4,-13 12-5,-22 4 1,-13 16 2,-21 12-5,-17 8 3,-7 6-2,-9 9-4,-21 11-13,16-9-10,-16 9-43,-18 13-63,-1 3-2,-9 1-1,-11 5 1,-12-3 27</inkml:trace>
  <inkml:trace contextRef="#ctx0" brushRef="#br0" timeOffset="2840.004">21751 14321 394,'0'0'121,"4"-39"0,26 2-106,20 0-11,12 5-3,5 6-6,2 11 1,0 14 3,-5 17 0,-16 21 0,-18 25 0,-17 10 4,-20 17 2,-19 15 4,-23 8-1,-7 6 1,-17-6-5,-5-8-11,14-4-83,1-11-30,3-14-5,15-12-4,4-22-1</inkml:trace>
  <inkml:trace contextRef="#ctx0" brushRef="#br0" timeOffset="3390.0048">19926 17452 269,'11'-19'99,"0"-1"1,10-12-65,14 3-13,5-12-2,14-2-1,13-11 5,10-1-5,14-14 1,16-13-2,16-16-2,30-15 0,21-17-3,28-13 0,16-10-2,23 1-2,6 0-5,-1 7 0,-3 7-1,-13 18-3,-15 10-2,-17 14 2,-17 6 1,-20 11 0,-13 2 4,-18 5-3,-12 9 0,-15 7 0,-21 10 4,-13 5-5,-15 9-1,-11 4-4,-11 10-4,-13-1-18,-1 14-67,-18 5-38,0 0-4,-31-11 5,-12 14-4,-13 3 44</inkml:trace>
  <inkml:trace contextRef="#ctx0" brushRef="#br0" timeOffset="3720.0052">21953 15459 392,'-24'-5'122,"18"-17"1,25-21-95,29 6-16,14 0-5,18 3-6,8 3 1,5 8-1,10 10 1,-9 15-2,-7 19 0,-19 18 2,-18 16-2,-14 12 5,-31 15 3,-20 13 4,-18 9-1,-23 11-1,-17-6 1,-8 1-6,5-8-18,-4-13-108,14-16-6,10-18-6,11-21 0,10-29-2</inkml:trace>
  <inkml:trace contextRef="#ctx0" brushRef="#br0" timeOffset="4500.0063">17615 12611 204,'-49'-6'110,"14"1"1,3-1-46,11-13-27,21 19-15,-15-29-3,15 29-4,28-37-5,4 12-2,13-4-4,20-10-2,18-13 2,29-13 1,24-17 3,30-16 4,27-21-3,29-13 1,25-24-2,18-2 0,6-5-1,2 10-1,-12 9-2,-3 8-3,-21 13-2,-20 16 2,-21 18-2,-20 5 2,-17 8-2,-17 0 1,-17 0-3,-15 11 2,-20 5 2,-14 8 0,-18 11-4,-17 2-9,-9 15-19,-19 6-67,-13 18-33,0 0-3,0 0-2,-43 0-1</inkml:trace>
  <inkml:trace contextRef="#ctx0" brushRef="#br0" timeOffset="4940.0069">20055 10410 277,'-15'0'116,"15"0"-3,0 0-92,28-13-4,2 4-3,7-4-5,12 0-2,7 2-3,11 3-2,2 5 0,4 8-2,-4 16 1,-2 14-3,-16 17 5,-14 15-4,-13 9 4,-16 13-2,-17 9 3,-21 1 0,-19 1 3,-13-9 6,-7-13 2,2-11 9,-11-28 0,7-19 5,-2-36-2,17-23-2,2-36-1,25-16-7,13-27-14,16-20-19,20 14-82,8 3-47,17 19-3,4 18-1,-1 10-5,1 26 62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10-21T04:53:31.8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7037 8258 117,'0'0'100,"5"-17"-37,-5 17-8,-2-20-1,2 20-8,2-23-8,-2 23-10,8-18-7,-8 18-3,0 0-3,3-17-2,-3 17 0,0 0 3,0 0 0,0 0-1,0 0 0,-13-26 0,13 26-7,0 0 0,-16-17-3,16 17 0,-25-11-3,25 11 1,-31-15-2,12 14-2,-5-5 2,3 2 1,-3 1 1,-4 1 0,2 0 0,-4 4-1,-2 3 1,-4-1-1,3 5 1,-3 1-1,3 1 0,-5 2-2,1 2 0,-4-2 3,5 3-1,-1 1 0,-2 3-2,1 1 1,-3 1 0,2 4-1,-2 0-1,4 2 0,3-4 1,-2 4-3,7-2 2,2 2 0,3-2 1,7 0-1,2 2 1,4 0 0,-2 1 1,7 3-2,-1-1 1,1 3 0,5 1-1,-3-1 1,8 5 1,-3 1-2,5 3 2,1-4 0,5 6 0,-1-3-1,4 1 1,-2 2-1,9-4 1,3-2 0,-1-4 2,2 0 0,6-1 0,5-5-1,4-1 1,4 0 2,-2-6 0,8 1-4,3-5 0,2-1-1,0-2 1,-2-4 1,2-2-1,-6-3-1,7 1 0,-9-7 3,3 0-1,-1-5 1,4-7 0,2-4 0,-5-3 0,3-3 0,-4-2 0,-1-2 1,-4 0-1,-8-2 2,-5 4-3,-2-6 2,-6 0-1,-5-3 2,-3-4-3,-2-8 1,-3-5-1,-2-4 0,0-5-1,-1-1 2,-6-1-1,2 0 0,-4-2 4,0 7-1,-4 4 1,-2 4-2,2 3 1,-7 4 0,6 6 0,-8 1-2,1 7-1,-1-1 2,-4 4-3,-1-1 1,-3 3-1,-5 0 2,-8 1-3,-5 3-2,-9-1 0,-14 8-1,-5 4 0,-14 9 1,-12 7 0,-14 13-1,-10 10-1,-12 20-10,-19 5-32,-7 21-104,-7 4 3,-6 13-8,-4-1-1,-6 1-4</inkml:trace>
  <inkml:trace contextRef="#ctx0" brushRef="#br0" timeOffset="5790.0081">10112 5771 91,'0'0'79,"-2"-22"-27,2 22-15,6-26-2,-5 9-1,-1 17-3,6-31 3,-6 31 0,6-28-1,-6 28-6,-6-24-1,6 24-1,-13-21-2,13 21-3,-19-24-4,19 24-4,-30-33-4,17 14-1,-5 1-3,1-3-2,-4 3 3,4 1-4,-7 2 3,4 6-2,1 1-4,-5 5 5,5 1 1,-3 2 0,1 3-3,-3 1 3,5 2-4,-2 1 2,-3 1 3,0 1-5,-6 0 0,4 6 0,-4 0-1,0 2 1,-2-1-1,-3 1 2,3 3-1,0 1 1,1-3-2,1 1 1,0 0-2,4-1 2,-1 1 0,-2-3-2,4 1 0,5-2 2,-1 0-2,2 2 0,5 1 1,-3 4 2,4 3-4,5-1 4,1 5-2,1 3 1,0 1-2,3 5 2,3 1 0,0 0-2,3 1 1,-3 7 2,6-4-1,0 1 1,1-1 0,1-2 2,10 0 1,-1-2-1,2-2 8,5-4-6,0 1 4,3-3-3,-3-5 3,6 2-6,-8-6 3,2 1-3,4-3-3,-1-1 1,4-1-2,5-3 2,1-2 1,1 0 0,-1-4 0,6 1 0,2-5-1,-2 1 1,5-3 1,-8 3-3,3-4 0,3 0 1,-1-4 0,-2-2-2,0-3 2,2-3 2,2-1 0,-3-5 0,-1-1 1,0-4-1,-5-1-4,-1-2 6,0-4-6,-5-3 9,-6-3-13,2-3 8,-7-4-4,1-2 4,-7-1-1,2-3 3,-4 1-2,-2 3-7,-3-3 10,-3 5-3,1-2 0,-4 4-1,-2 0 2,0 6-2,-2-2 1,-4 1 1,5 3 0,-9-1-1,3 4 0,-4-3 1,-3 3 0,1-4-1,-5 2 1,-1 1-1,-5 3 1,-1-4-1,-6 2 1,-7 2-3,-10 2 0,-8-4-2,-12 6 1,-8 3-2,-10-1 1,-11 5-3,-8 2-1,1 2-7,3 16-15,-15 12-113,9 11-4,1 5-1,-10 18-6,-4 10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10-28T06:01:36.90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-2-1,'0'0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25T04:22:43.83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7 329,'0'0,"0"0,0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0,-7-270,7 270,0 0,0 0,0 0,0 0,0 0,0 0,0 0,0 0,0 0,0 0,0 0,0 0,0 0,0 0,0 0,0-16,0 16,0 0,0 0,0 0,0 0,0 0,0 0,0 0,0 0,0 0,0 0,0 0,0 0,0 0,0 0,0-9,0 9,0 0,0 0,0-9,0 9,0 0,0 0,0 0,0 0,0 0,0 0,0 0,0 0,0 0,0 0,0 0,0 0,0-6,0 6,0 0,0 0,0 0,0 0,0 0,0 0,0 0,0 0,0 0,0 0,0 0,0-6,0 6,0 0,0 0,0 0,0 0,0 0,0 0,0 0,0 0,0 0,0 0,0-4,0 4,0 0,0 0,0 0,0 0,0 0,0 0,0 0,0 0,0 0,0-3,0 3,0 0,0 0,0 0,0 0,0 0,0 0,0 0,0 0,0-3,0 3,0 0,0 0,0 0,0 0,0 0,0 0,0 0,0-3,0 3,0 0,0 0,0 0,0 0,0 0,0 0,0 0,0 0,0 0,0 0,0 0,0 0,0 0,0 0,0 0,0 0,0 0,0 0,0 0,0 0,0 0,0 0,0 0,0 0,0 0,0 0,0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7-01-25T04:22:37.17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15 0 168,'-14'5'85,"14"-5"-63,-2 15-85,2-15-16,18 6-8,-6-14 42,11 2 45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37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F38852-3B7A-4D26-8C1A-1F821DEAA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48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AB2BAA3-831C-4111-B503-A2196280C769}" type="slidenum">
              <a:rPr lang="en-IN" sz="1200" smtClean="0">
                <a:latin typeface="Arial" panose="020B0604020202020204" pitchFamily="34" charset="0"/>
              </a:rPr>
              <a:pPr/>
              <a:t>40</a:t>
            </a:fld>
            <a:endParaRPr lang="en-IN" sz="120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954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487CC-2F8E-4ECF-97F1-294BCB6A5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7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0425B-8A4B-4EA9-A0A9-6AA669232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68D24-912B-47D3-BC75-F39311624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93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41753-9EF1-449C-A006-227357DE2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2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A6060-6A52-404C-9897-ECB6C1836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0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876D9-6189-48C0-9C66-19836A200F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5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D90CA-D103-4AF7-A73D-BA2D46B6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1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C87AE-0705-4B16-8E4F-7E1BD7BF5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5B332-6CD0-44E1-920B-0853B693E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44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2BD99-C18D-4306-92F8-0412699D4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91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EFCBA-73F1-4A71-9E00-B35AD3383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39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IN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B0AD5-5450-42DB-8838-6A4079E6F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52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EDF74-E3F6-4067-851F-73028FC66C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75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7ED15-6AAF-4D42-B3B9-9A6006BA0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32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1D54E-B5FE-4251-8C30-CD1C035DB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2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441793F-0DAA-4CF9-A0DE-C1B008704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emf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oleObject" Target="../embeddings/oleObject2.bin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png"/><Relationship Id="rId4" Type="http://schemas.openxmlformats.org/officeDocument/2006/relationships/image" Target="../media/image7.wmf"/><Relationship Id="rId9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9.wmf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11" Type="http://schemas.openxmlformats.org/officeDocument/2006/relationships/customXml" Target="../ink/ink4.xml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5.emf"/><Relationship Id="rId4" Type="http://schemas.openxmlformats.org/officeDocument/2006/relationships/image" Target="../media/image12.wmf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.png"/><Relationship Id="rId4" Type="http://schemas.openxmlformats.org/officeDocument/2006/relationships/image" Target="../media/image1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.png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emf"/><Relationship Id="rId4" Type="http://schemas.openxmlformats.org/officeDocument/2006/relationships/customXml" Target="../ink/ink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7.png"/><Relationship Id="rId5" Type="http://schemas.openxmlformats.org/officeDocument/2006/relationships/image" Target="../media/image3.png"/><Relationship Id="rId4" Type="http://schemas.openxmlformats.org/officeDocument/2006/relationships/image" Target="../media/image26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oleObject" Target="../embeddings/oleObject15.bin"/><Relationship Id="rId7" Type="http://schemas.openxmlformats.org/officeDocument/2006/relationships/customXml" Target="../ink/ink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9.emf"/><Relationship Id="rId11" Type="http://schemas.openxmlformats.org/officeDocument/2006/relationships/image" Target="../media/image32.emf"/><Relationship Id="rId5" Type="http://schemas.openxmlformats.org/officeDocument/2006/relationships/customXml" Target="../ink/ink6.xml"/><Relationship Id="rId10" Type="http://schemas.openxmlformats.org/officeDocument/2006/relationships/customXml" Target="../ink/ink8.xml"/><Relationship Id="rId4" Type="http://schemas.openxmlformats.org/officeDocument/2006/relationships/image" Target="../media/image28.wmf"/><Relationship Id="rId9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13" Type="http://schemas.openxmlformats.org/officeDocument/2006/relationships/oleObject" Target="../embeddings/oleObject21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3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0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5" Type="http://schemas.openxmlformats.org/officeDocument/2006/relationships/image" Target="../media/image3.png"/><Relationship Id="rId10" Type="http://schemas.openxmlformats.org/officeDocument/2006/relationships/image" Target="../media/image32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34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.png"/><Relationship Id="rId5" Type="http://schemas.openxmlformats.org/officeDocument/2006/relationships/image" Target="../media/image35.png"/><Relationship Id="rId4" Type="http://schemas.openxmlformats.org/officeDocument/2006/relationships/image" Target="../media/image34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image" Target="../media/image38.png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.png"/><Relationship Id="rId5" Type="http://schemas.openxmlformats.org/officeDocument/2006/relationships/image" Target="../media/image37.wmf"/><Relationship Id="rId10" Type="http://schemas.openxmlformats.org/officeDocument/2006/relationships/image" Target="../media/image43.emf"/><Relationship Id="rId4" Type="http://schemas.openxmlformats.org/officeDocument/2006/relationships/oleObject" Target="../embeddings/oleObject23.bin"/><Relationship Id="rId9" Type="http://schemas.openxmlformats.org/officeDocument/2006/relationships/customXml" Target="../ink/ink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image" Target="../media/image41.png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8.png"/><Relationship Id="rId5" Type="http://schemas.openxmlformats.org/officeDocument/2006/relationships/image" Target="../media/image3.png"/><Relationship Id="rId10" Type="http://schemas.openxmlformats.org/officeDocument/2006/relationships/image" Target="../media/image40.wmf"/><Relationship Id="rId4" Type="http://schemas.openxmlformats.org/officeDocument/2006/relationships/image" Target="../media/image42.png"/><Relationship Id="rId9" Type="http://schemas.openxmlformats.org/officeDocument/2006/relationships/oleObject" Target="../embeddings/oleObject26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13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4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.png"/><Relationship Id="rId11" Type="http://schemas.openxmlformats.org/officeDocument/2006/relationships/oleObject" Target="../embeddings/oleObject30.bin"/><Relationship Id="rId5" Type="http://schemas.openxmlformats.org/officeDocument/2006/relationships/image" Target="../media/image43.wmf"/><Relationship Id="rId10" Type="http://schemas.openxmlformats.org/officeDocument/2006/relationships/image" Target="../media/image45.wmf"/><Relationship Id="rId4" Type="http://schemas.openxmlformats.org/officeDocument/2006/relationships/oleObject" Target="../embeddings/oleObject27.bin"/><Relationship Id="rId9" Type="http://schemas.openxmlformats.org/officeDocument/2006/relationships/oleObject" Target="../embeddings/oleObject29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image" Target="../media/image51.png"/><Relationship Id="rId7" Type="http://schemas.openxmlformats.org/officeDocument/2006/relationships/image" Target="../media/image4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48.wmf"/><Relationship Id="rId10" Type="http://schemas.openxmlformats.org/officeDocument/2006/relationships/image" Target="../media/image3.png"/><Relationship Id="rId4" Type="http://schemas.openxmlformats.org/officeDocument/2006/relationships/oleObject" Target="../embeddings/oleObject31.bin"/><Relationship Id="rId9" Type="http://schemas.openxmlformats.org/officeDocument/2006/relationships/image" Target="../media/image50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7" Type="http://schemas.openxmlformats.org/officeDocument/2006/relationships/image" Target="../media/image5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3.png"/><Relationship Id="rId5" Type="http://schemas.openxmlformats.org/officeDocument/2006/relationships/image" Target="../media/image3.png"/><Relationship Id="rId4" Type="http://schemas.openxmlformats.org/officeDocument/2006/relationships/image" Target="../media/image52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3" Type="http://schemas.openxmlformats.org/officeDocument/2006/relationships/oleObject" Target="../embeddings/oleObject35.bin"/><Relationship Id="rId7" Type="http://schemas.openxmlformats.org/officeDocument/2006/relationships/image" Target="../media/image5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3.png"/><Relationship Id="rId4" Type="http://schemas.openxmlformats.org/officeDocument/2006/relationships/image" Target="../media/image55.wmf"/><Relationship Id="rId9" Type="http://schemas.openxmlformats.org/officeDocument/2006/relationships/image" Target="../media/image57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image" Target="../media/image59.jpeg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.png"/><Relationship Id="rId5" Type="http://schemas.openxmlformats.org/officeDocument/2006/relationships/image" Target="../media/image29.emf"/><Relationship Id="rId4" Type="http://schemas.openxmlformats.org/officeDocument/2006/relationships/customXml" Target="../ink/ink10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13" Type="http://schemas.openxmlformats.org/officeDocument/2006/relationships/image" Target="../media/image67.png"/><Relationship Id="rId3" Type="http://schemas.openxmlformats.org/officeDocument/2006/relationships/image" Target="../media/image3.png"/><Relationship Id="rId7" Type="http://schemas.openxmlformats.org/officeDocument/2006/relationships/image" Target="../media/image65.png"/><Relationship Id="rId12" Type="http://schemas.openxmlformats.org/officeDocument/2006/relationships/image" Target="../media/image62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60.wmf"/><Relationship Id="rId11" Type="http://schemas.openxmlformats.org/officeDocument/2006/relationships/oleObject" Target="../embeddings/oleObject41.bin"/><Relationship Id="rId5" Type="http://schemas.openxmlformats.org/officeDocument/2006/relationships/oleObject" Target="../embeddings/oleObject39.bin"/><Relationship Id="rId15" Type="http://schemas.openxmlformats.org/officeDocument/2006/relationships/image" Target="../media/image63.wmf"/><Relationship Id="rId10" Type="http://schemas.openxmlformats.org/officeDocument/2006/relationships/image" Target="../media/image66.png"/><Relationship Id="rId4" Type="http://schemas.openxmlformats.org/officeDocument/2006/relationships/image" Target="../media/image64.png"/><Relationship Id="rId9" Type="http://schemas.openxmlformats.org/officeDocument/2006/relationships/image" Target="../media/image61.wmf"/><Relationship Id="rId14" Type="http://schemas.openxmlformats.org/officeDocument/2006/relationships/oleObject" Target="../embeddings/oleObject42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13" Type="http://schemas.openxmlformats.org/officeDocument/2006/relationships/image" Target="../media/image3.png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12" Type="http://schemas.openxmlformats.org/officeDocument/2006/relationships/image" Target="../media/image72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69.wmf"/><Relationship Id="rId11" Type="http://schemas.openxmlformats.org/officeDocument/2006/relationships/oleObject" Target="../embeddings/oleObject47.bin"/><Relationship Id="rId5" Type="http://schemas.openxmlformats.org/officeDocument/2006/relationships/oleObject" Target="../embeddings/oleObject44.bin"/><Relationship Id="rId15" Type="http://schemas.openxmlformats.org/officeDocument/2006/relationships/image" Target="../media/image73.wmf"/><Relationship Id="rId10" Type="http://schemas.openxmlformats.org/officeDocument/2006/relationships/image" Target="../media/image71.wmf"/><Relationship Id="rId4" Type="http://schemas.openxmlformats.org/officeDocument/2006/relationships/image" Target="../media/image68.wmf"/><Relationship Id="rId9" Type="http://schemas.openxmlformats.org/officeDocument/2006/relationships/oleObject" Target="../embeddings/oleObject46.bin"/><Relationship Id="rId14" Type="http://schemas.openxmlformats.org/officeDocument/2006/relationships/oleObject" Target="../embeddings/oleObject48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3" Type="http://schemas.openxmlformats.org/officeDocument/2006/relationships/image" Target="../media/image3.png"/><Relationship Id="rId7" Type="http://schemas.openxmlformats.org/officeDocument/2006/relationships/image" Target="../media/image77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50.bin"/><Relationship Id="rId5" Type="http://schemas.openxmlformats.org/officeDocument/2006/relationships/image" Target="../media/image76.wmf"/><Relationship Id="rId4" Type="http://schemas.openxmlformats.org/officeDocument/2006/relationships/oleObject" Target="../embeddings/oleObject49.bin"/><Relationship Id="rId9" Type="http://schemas.openxmlformats.org/officeDocument/2006/relationships/image" Target="../media/image78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3" Type="http://schemas.openxmlformats.org/officeDocument/2006/relationships/image" Target="../media/image3.png"/><Relationship Id="rId7" Type="http://schemas.openxmlformats.org/officeDocument/2006/relationships/image" Target="../media/image79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53.bin"/><Relationship Id="rId5" Type="http://schemas.openxmlformats.org/officeDocument/2006/relationships/image" Target="../media/image78.wmf"/><Relationship Id="rId4" Type="http://schemas.openxmlformats.org/officeDocument/2006/relationships/oleObject" Target="../embeddings/oleObject52.bin"/><Relationship Id="rId9" Type="http://schemas.openxmlformats.org/officeDocument/2006/relationships/image" Target="../media/image80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80.wmf"/><Relationship Id="rId4" Type="http://schemas.openxmlformats.org/officeDocument/2006/relationships/oleObject" Target="../embeddings/oleObject55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3.png"/><Relationship Id="rId7" Type="http://schemas.openxmlformats.org/officeDocument/2006/relationships/image" Target="../media/image5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10" Type="http://schemas.openxmlformats.org/officeDocument/2006/relationships/image" Target="../media/image84.wmf"/><Relationship Id="rId4" Type="http://schemas.openxmlformats.org/officeDocument/2006/relationships/image" Target="../media/image85.png"/><Relationship Id="rId9" Type="http://schemas.openxmlformats.org/officeDocument/2006/relationships/oleObject" Target="../embeddings/oleObject56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wmf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5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91.wmf"/><Relationship Id="rId5" Type="http://schemas.openxmlformats.org/officeDocument/2006/relationships/oleObject" Target="../embeddings/oleObject58.bin"/><Relationship Id="rId4" Type="http://schemas.openxmlformats.org/officeDocument/2006/relationships/image" Target="../media/image90.wmf"/><Relationship Id="rId9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9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Relationship Id="rId9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13" Type="http://schemas.openxmlformats.org/officeDocument/2006/relationships/image" Target="../media/image105.wmf"/><Relationship Id="rId18" Type="http://schemas.openxmlformats.org/officeDocument/2006/relationships/image" Target="../media/image3.png"/><Relationship Id="rId3" Type="http://schemas.openxmlformats.org/officeDocument/2006/relationships/image" Target="../media/image108.png"/><Relationship Id="rId7" Type="http://schemas.openxmlformats.org/officeDocument/2006/relationships/image" Target="../media/image102.wmf"/><Relationship Id="rId12" Type="http://schemas.openxmlformats.org/officeDocument/2006/relationships/oleObject" Target="../embeddings/oleObject63.bin"/><Relationship Id="rId17" Type="http://schemas.openxmlformats.org/officeDocument/2006/relationships/image" Target="../media/image107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65.bin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60.bin"/><Relationship Id="rId11" Type="http://schemas.openxmlformats.org/officeDocument/2006/relationships/image" Target="../media/image104.wmf"/><Relationship Id="rId5" Type="http://schemas.openxmlformats.org/officeDocument/2006/relationships/image" Target="../media/image110.png"/><Relationship Id="rId15" Type="http://schemas.openxmlformats.org/officeDocument/2006/relationships/image" Target="../media/image106.wmf"/><Relationship Id="rId10" Type="http://schemas.openxmlformats.org/officeDocument/2006/relationships/oleObject" Target="../embeddings/oleObject62.bin"/><Relationship Id="rId4" Type="http://schemas.openxmlformats.org/officeDocument/2006/relationships/image" Target="../media/image109.png"/><Relationship Id="rId9" Type="http://schemas.openxmlformats.org/officeDocument/2006/relationships/image" Target="../media/image103.wmf"/><Relationship Id="rId14" Type="http://schemas.openxmlformats.org/officeDocument/2006/relationships/oleObject" Target="../embeddings/oleObject64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wmf"/><Relationship Id="rId3" Type="http://schemas.openxmlformats.org/officeDocument/2006/relationships/image" Target="../media/image112.png"/><Relationship Id="rId7" Type="http://schemas.openxmlformats.org/officeDocument/2006/relationships/oleObject" Target="../embeddings/oleObject6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3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8.bin"/><Relationship Id="rId3" Type="http://schemas.openxmlformats.org/officeDocument/2006/relationships/image" Target="../media/image112.png"/><Relationship Id="rId7" Type="http://schemas.openxmlformats.org/officeDocument/2006/relationships/image" Target="../media/image104.wmf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67.bin"/><Relationship Id="rId11" Type="http://schemas.openxmlformats.org/officeDocument/2006/relationships/image" Target="../media/image115.wmf"/><Relationship Id="rId5" Type="http://schemas.openxmlformats.org/officeDocument/2006/relationships/image" Target="../media/image116.png"/><Relationship Id="rId10" Type="http://schemas.openxmlformats.org/officeDocument/2006/relationships/oleObject" Target="../embeddings/oleObject69.bin"/><Relationship Id="rId4" Type="http://schemas.openxmlformats.org/officeDocument/2006/relationships/image" Target="../media/image113.png"/><Relationship Id="rId9" Type="http://schemas.openxmlformats.org/officeDocument/2006/relationships/image" Target="../media/image105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13" Type="http://schemas.openxmlformats.org/officeDocument/2006/relationships/image" Target="../media/image119.wmf"/><Relationship Id="rId18" Type="http://schemas.openxmlformats.org/officeDocument/2006/relationships/image" Target="../media/image3.png"/><Relationship Id="rId3" Type="http://schemas.openxmlformats.org/officeDocument/2006/relationships/image" Target="../media/image112.png"/><Relationship Id="rId7" Type="http://schemas.openxmlformats.org/officeDocument/2006/relationships/image" Target="../media/image125.emf"/><Relationship Id="rId12" Type="http://schemas.openxmlformats.org/officeDocument/2006/relationships/oleObject" Target="../embeddings/oleObject72.bin"/><Relationship Id="rId17" Type="http://schemas.openxmlformats.org/officeDocument/2006/relationships/image" Target="../media/image121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4.bin"/><Relationship Id="rId1" Type="http://schemas.openxmlformats.org/officeDocument/2006/relationships/vmlDrawing" Target="../drawings/vmlDrawing29.vml"/><Relationship Id="rId6" Type="http://schemas.openxmlformats.org/officeDocument/2006/relationships/customXml" Target="../ink/ink12.xml"/><Relationship Id="rId11" Type="http://schemas.openxmlformats.org/officeDocument/2006/relationships/image" Target="../media/image118.wmf"/><Relationship Id="rId5" Type="http://schemas.openxmlformats.org/officeDocument/2006/relationships/image" Target="../media/image124.emf"/><Relationship Id="rId15" Type="http://schemas.openxmlformats.org/officeDocument/2006/relationships/image" Target="../media/image120.wmf"/><Relationship Id="rId10" Type="http://schemas.openxmlformats.org/officeDocument/2006/relationships/oleObject" Target="../embeddings/oleObject71.bin"/><Relationship Id="rId4" Type="http://schemas.openxmlformats.org/officeDocument/2006/relationships/customXml" Target="../ink/ink11.xml"/><Relationship Id="rId9" Type="http://schemas.openxmlformats.org/officeDocument/2006/relationships/image" Target="../media/image117.wmf"/><Relationship Id="rId14" Type="http://schemas.openxmlformats.org/officeDocument/2006/relationships/oleObject" Target="../embeddings/oleObject73.bin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304800"/>
            <a:ext cx="8534400" cy="838200"/>
          </a:xfrm>
        </p:spPr>
        <p:txBody>
          <a:bodyPr/>
          <a:lstStyle/>
          <a:p>
            <a:r>
              <a:rPr lang="en-IN" sz="2800" dirty="0" err="1" smtClean="0">
                <a:latin typeface="Comic Sans MS" panose="030F0702030302020204" pitchFamily="66" charset="0"/>
              </a:rPr>
              <a:t>Laplacian</a:t>
            </a:r>
            <a:r>
              <a:rPr lang="en-IN" sz="2800" dirty="0" smtClean="0">
                <a:latin typeface="Comic Sans MS" panose="030F0702030302020204" pitchFamily="66" charset="0"/>
              </a:rPr>
              <a:t> Operator : A Mathematical Key to </a:t>
            </a:r>
            <a:r>
              <a:rPr lang="en-IN" sz="2800" dirty="0" err="1" smtClean="0">
                <a:latin typeface="Comic Sans MS" panose="030F0702030302020204" pitchFamily="66" charset="0"/>
              </a:rPr>
              <a:t>Thermofluids</a:t>
            </a:r>
            <a:endParaRPr lang="en-US" sz="2800" dirty="0" smtClean="0">
              <a:latin typeface="Comic Sans MS" panose="030F0702030302020204" pitchFamily="66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04800" y="5449888"/>
            <a:ext cx="85344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>
                <a:solidFill>
                  <a:srgbClr val="FF3399"/>
                </a:solidFill>
                <a:latin typeface="Brush Script MT" panose="03060802040406070304" pitchFamily="66" charset="0"/>
              </a:rPr>
              <a:t>A Beautiful Cipher to tie pure mathematics to any branch of physics your heart might desire </a:t>
            </a:r>
            <a:r>
              <a:rPr lang="en-US">
                <a:solidFill>
                  <a:srgbClr val="FF3399"/>
                </a:solidFill>
                <a:latin typeface="Brush Script MT" panose="03060802040406070304" pitchFamily="66" charset="0"/>
              </a:rPr>
              <a:t>….</a:t>
            </a: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58900" y="3714750"/>
            <a:ext cx="6400800" cy="1447800"/>
          </a:xfrm>
        </p:spPr>
        <p:txBody>
          <a:bodyPr/>
          <a:lstStyle/>
          <a:p>
            <a:pPr eaLnBrk="1" hangingPunct="1"/>
            <a:endParaRPr lang="en-US" sz="1600" i="1" smtClean="0"/>
          </a:p>
          <a:p>
            <a:pPr eaLnBrk="1" hangingPunct="1"/>
            <a:r>
              <a:rPr lang="en-US" sz="1600" b="1" smtClean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sz="1600" i="1" smtClean="0"/>
              <a:t>Professor</a:t>
            </a:r>
          </a:p>
          <a:p>
            <a:pPr eaLnBrk="1" hangingPunct="1"/>
            <a:r>
              <a:rPr lang="en-US" sz="1600" i="1" smtClean="0"/>
              <a:t>Mechanical Engineering Department</a:t>
            </a:r>
          </a:p>
          <a:p>
            <a:pPr eaLnBrk="1" hangingPunct="1"/>
            <a:r>
              <a:rPr lang="en-US" sz="1600" i="1" smtClean="0"/>
              <a:t>I I T Delhi</a:t>
            </a:r>
          </a:p>
        </p:txBody>
      </p:sp>
      <p:pic>
        <p:nvPicPr>
          <p:cNvPr id="46089" name="Rectangle 194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6764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-12700" y="22225"/>
            <a:ext cx="9144000" cy="6858000"/>
            <a:chOff x="0" y="0"/>
            <a:chExt cx="5760" cy="4320"/>
          </a:xfrm>
        </p:grpSpPr>
        <p:grpSp>
          <p:nvGrpSpPr>
            <p:cNvPr id="3081" name="Group 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2" name="Rectangle 1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2" name="Group 1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0" name="Rectangle 1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3" name="Group 1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8" name="Rectangle 1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4" name="Group 1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6" name="Rectangle 1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6" name="Ink 1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634663" y="6629400"/>
              <a:ext cx="1587" cy="1588"/>
            </p14:xfrm>
          </p:contentPart>
        </mc:Choice>
        <mc:Fallback xmlns="">
          <p:pic>
            <p:nvPicPr>
              <p:cNvPr id="1026" name="Ink 1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93401" y="65881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7" name="Ink 2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579100" y="1719263"/>
              <a:ext cx="1588" cy="1587"/>
            </p14:xfrm>
          </p:contentPart>
        </mc:Choice>
        <mc:Fallback xmlns="">
          <p:pic>
            <p:nvPicPr>
              <p:cNvPr id="1027" name="Ink 2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37812" y="1678001"/>
                <a:ext cx="84164" cy="8411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2369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r>
              <a:rPr lang="en-IN" sz="2800" smtClean="0"/>
              <a:t>Laplacian of A scalar field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458200" cy="1528763"/>
          </a:xfrm>
        </p:spPr>
        <p:txBody>
          <a:bodyPr/>
          <a:lstStyle/>
          <a:p>
            <a:r>
              <a:rPr lang="en-IN" sz="2400" smtClean="0"/>
              <a:t>The Laplacian is a scalar operator. </a:t>
            </a:r>
          </a:p>
          <a:p>
            <a:r>
              <a:rPr lang="en-IN" sz="2400" smtClean="0"/>
              <a:t>If it is applied to a scalar field, it generates a scalar field.</a:t>
            </a:r>
          </a:p>
          <a:p>
            <a:r>
              <a:rPr lang="en-IN" sz="2400" smtClean="0"/>
              <a:t>The Laplacian operator is defined as:</a:t>
            </a:r>
          </a:p>
        </p:txBody>
      </p:sp>
      <p:graphicFrame>
        <p:nvGraphicFramePr>
          <p:cNvPr id="19" name="Object 4"/>
          <p:cNvGraphicFramePr>
            <a:graphicFrameLocks noChangeAspect="1"/>
          </p:cNvGraphicFramePr>
          <p:nvPr/>
        </p:nvGraphicFramePr>
        <p:xfrm>
          <a:off x="2182813" y="2762250"/>
          <a:ext cx="4757737" cy="102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138" name="Equation" r:id="rId3" imgW="1841500" imgH="444500" progId="Equation.3">
                  <p:embed/>
                </p:oleObj>
              </mc:Choice>
              <mc:Fallback>
                <p:oleObj name="Equation" r:id="rId3" imgW="18415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2813" y="2762250"/>
                        <a:ext cx="4757737" cy="1027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609600" y="4191000"/>
            <a:ext cx="7620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IN" dirty="0">
                <a:solidFill>
                  <a:srgbClr val="000000"/>
                </a:solidFill>
                <a:latin typeface="+mn-lt"/>
              </a:rPr>
              <a:t>The equation </a:t>
            </a:r>
            <a:r>
              <a:rPr lang="en-IN" i="1" dirty="0">
                <a:solidFill>
                  <a:srgbClr val="0000FF"/>
                </a:solidFill>
                <a:latin typeface="+mn-lt"/>
                <a:sym typeface="Symbol" panose="05050102010706020507" pitchFamily="18" charset="2"/>
              </a:rPr>
              <a:t></a:t>
            </a:r>
            <a:r>
              <a:rPr lang="en-IN" i="1" baseline="30000" dirty="0">
                <a:solidFill>
                  <a:srgbClr val="0000FF"/>
                </a:solidFill>
                <a:latin typeface="+mn-lt"/>
                <a:sym typeface="Symbol" panose="05050102010706020507" pitchFamily="18" charset="2"/>
              </a:rPr>
              <a:t>2</a:t>
            </a:r>
            <a:r>
              <a:rPr lang="en-IN" i="1" dirty="0">
                <a:solidFill>
                  <a:srgbClr val="0000FF"/>
                </a:solidFill>
                <a:latin typeface="+mn-lt"/>
                <a:sym typeface="Symbol" panose="05050102010706020507" pitchFamily="18" charset="2"/>
              </a:rPr>
              <a:t>f</a:t>
            </a:r>
            <a:r>
              <a:rPr lang="en-IN" i="1" dirty="0">
                <a:solidFill>
                  <a:srgbClr val="0000FF"/>
                </a:solidFill>
                <a:latin typeface="+mn-lt"/>
              </a:rPr>
              <a:t> = 0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is called </a:t>
            </a:r>
            <a:r>
              <a:rPr lang="en-IN" dirty="0">
                <a:solidFill>
                  <a:srgbClr val="FF0000"/>
                </a:solidFill>
                <a:latin typeface="+mn-lt"/>
              </a:rPr>
              <a:t>Laplace’s equation</a:t>
            </a:r>
            <a:r>
              <a:rPr lang="en-IN" dirty="0" smtClean="0">
                <a:solidFill>
                  <a:srgbClr val="FF0000"/>
                </a:solidFill>
                <a:latin typeface="+mn-lt"/>
              </a:rPr>
              <a:t>.</a:t>
            </a:r>
          </a:p>
          <a:p>
            <a:pPr>
              <a:defRPr/>
            </a:pPr>
            <a:r>
              <a:rPr lang="en-IN" dirty="0"/>
              <a:t>In 1799, Laplace proved that the  solar system was stable over astronomical timescales.</a:t>
            </a:r>
          </a:p>
          <a:p>
            <a:pPr>
              <a:defRPr/>
            </a:pPr>
            <a:endParaRPr lang="en-IN" dirty="0">
              <a:solidFill>
                <a:srgbClr val="FF0000"/>
              </a:solidFill>
              <a:latin typeface="+mn-lt"/>
            </a:endParaRPr>
          </a:p>
          <a:p>
            <a:pPr>
              <a:defRPr/>
            </a:pPr>
            <a:r>
              <a:rPr lang="en-IN" dirty="0">
                <a:solidFill>
                  <a:srgbClr val="000000"/>
                </a:solidFill>
                <a:latin typeface="+mn-lt"/>
              </a:rPr>
              <a:t>This is an important equation in </a:t>
            </a:r>
            <a:r>
              <a:rPr lang="en-IN" dirty="0" err="1">
                <a:solidFill>
                  <a:srgbClr val="000000"/>
                </a:solidFill>
                <a:latin typeface="+mn-lt"/>
              </a:rPr>
              <a:t>thermofluids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.</a:t>
            </a:r>
          </a:p>
          <a:p>
            <a:pPr>
              <a:defRPr/>
            </a:pPr>
            <a:endParaRPr lang="en-IN" dirty="0">
              <a:latin typeface="+mn-lt"/>
            </a:endParaRPr>
          </a:p>
        </p:txBody>
      </p:sp>
      <p:grpSp>
        <p:nvGrpSpPr>
          <p:cNvPr id="2048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48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0490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50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50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049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049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49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0492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0496" name="Rectangle 3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497" name="Rectangle 3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049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049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49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0488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3183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3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76313"/>
          </a:xfrm>
        </p:spPr>
        <p:txBody>
          <a:bodyPr/>
          <a:lstStyle/>
          <a:p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</a:rPr>
              <a:t>The </a:t>
            </a:r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Laplacian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</a:rPr>
              <a:t> Operator</a:t>
            </a:r>
            <a:endParaRPr lang="en-IN" sz="2800" dirty="0" smtClean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31875" y="1584325"/>
            <a:ext cx="33956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In  Cartesian  Coordinates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066800" y="3043238"/>
            <a:ext cx="361632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In  Cylindrical  Coordinates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184275" y="4724400"/>
            <a:ext cx="33956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In  Spherical  Coordinates</a:t>
            </a:r>
          </a:p>
        </p:txBody>
      </p:sp>
      <p:pic>
        <p:nvPicPr>
          <p:cNvPr id="4102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1600200"/>
            <a:ext cx="32004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0" y="3690938"/>
            <a:ext cx="458152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850" y="5457825"/>
            <a:ext cx="706755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421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16728" y="4763"/>
            <a:ext cx="7772400" cy="1047750"/>
          </a:xfrm>
        </p:spPr>
        <p:txBody>
          <a:bodyPr/>
          <a:lstStyle/>
          <a:p>
            <a:r>
              <a:rPr lang="en-IN" sz="2800" dirty="0" err="1" smtClean="0"/>
              <a:t>Laplacian</a:t>
            </a:r>
            <a:r>
              <a:rPr lang="en-IN" sz="2800" dirty="0" smtClean="0"/>
              <a:t> of Multiple Scalar fields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653007" y="3033470"/>
            <a:ext cx="7959725" cy="923925"/>
          </a:xfrm>
        </p:spPr>
        <p:txBody>
          <a:bodyPr/>
          <a:lstStyle/>
          <a:p>
            <a:r>
              <a:rPr lang="en-IN" sz="2400" dirty="0" smtClean="0"/>
              <a:t>If a field may be written as a product of two scalar functions, then:</a:t>
            </a:r>
          </a:p>
        </p:txBody>
      </p:sp>
      <p:graphicFrame>
        <p:nvGraphicFramePr>
          <p:cNvPr id="1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3974383"/>
              </p:ext>
            </p:extLst>
          </p:nvPr>
        </p:nvGraphicFramePr>
        <p:xfrm>
          <a:off x="903832" y="4321594"/>
          <a:ext cx="7599169" cy="7155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479" name="Equation" r:id="rId3" imgW="2159000" imgH="228600" progId="Equation.3">
                  <p:embed/>
                </p:oleObj>
              </mc:Choice>
              <mc:Fallback>
                <p:oleObj name="Equation" r:id="rId3" imgW="2159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832" y="4321594"/>
                        <a:ext cx="7599169" cy="7155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7" name="Content Placeholder 2"/>
          <p:cNvSpPr txBox="1">
            <a:spLocks/>
          </p:cNvSpPr>
          <p:nvPr/>
        </p:nvSpPr>
        <p:spPr bwMode="auto">
          <a:xfrm>
            <a:off x="405606" y="1304010"/>
            <a:ext cx="79597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If a field may be written as an addition of two scalar functions, then:</a:t>
            </a:r>
          </a:p>
        </p:txBody>
      </p:sp>
      <p:graphicFrame>
        <p:nvGraphicFramePr>
          <p:cNvPr id="3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0186435"/>
              </p:ext>
            </p:extLst>
          </p:nvPr>
        </p:nvGraphicFramePr>
        <p:xfrm>
          <a:off x="2671763" y="2346325"/>
          <a:ext cx="505142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480" name="Equation" r:id="rId6" imgW="1434960" imgH="228600" progId="Equation.3">
                  <p:embed/>
                </p:oleObj>
              </mc:Choice>
              <mc:Fallback>
                <p:oleObj name="Equation" r:id="rId6" imgW="14349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1763" y="2346325"/>
                        <a:ext cx="5051425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/>
              <p14:cNvContentPartPr/>
              <p14:nvPr/>
            </p14:nvContentPartPr>
            <p14:xfrm>
              <a:off x="2907000" y="4545720"/>
              <a:ext cx="1187640" cy="412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900520" y="4534920"/>
                <a:ext cx="1207080" cy="428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9224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79388" y="159544"/>
            <a:ext cx="7772400" cy="900113"/>
          </a:xfrm>
        </p:spPr>
        <p:txBody>
          <a:bodyPr/>
          <a:lstStyle/>
          <a:p>
            <a:r>
              <a:rPr lang="en-IN" sz="2800" dirty="0" smtClean="0"/>
              <a:t>The </a:t>
            </a:r>
            <a:r>
              <a:rPr lang="en-IN" sz="2800" dirty="0" err="1" smtClean="0"/>
              <a:t>Laplacian</a:t>
            </a:r>
            <a:r>
              <a:rPr lang="en-IN" sz="2800" dirty="0" smtClean="0"/>
              <a:t> of Vector Fields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7772400" cy="1143000"/>
          </a:xfrm>
        </p:spPr>
        <p:txBody>
          <a:bodyPr/>
          <a:lstStyle/>
          <a:p>
            <a:r>
              <a:rPr lang="en-IN" sz="2400" smtClean="0"/>
              <a:t>If the scalar Laplacian operator is applied to a vector field, it acts on each component in turn and generates a vector field.</a:t>
            </a:r>
          </a:p>
        </p:txBody>
      </p:sp>
      <p:graphicFrame>
        <p:nvGraphicFramePr>
          <p:cNvPr id="19" name="Object 4"/>
          <p:cNvGraphicFramePr>
            <a:graphicFrameLocks noChangeAspect="1"/>
          </p:cNvGraphicFramePr>
          <p:nvPr/>
        </p:nvGraphicFramePr>
        <p:xfrm>
          <a:off x="3576638" y="2362200"/>
          <a:ext cx="1509712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519" name="Equation" r:id="rId3" imgW="583693" imgH="215713" progId="Equation.3">
                  <p:embed/>
                </p:oleObj>
              </mc:Choice>
              <mc:Fallback>
                <p:oleObj name="Equation" r:id="rId3" imgW="583693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6638" y="2362200"/>
                        <a:ext cx="1509712" cy="496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309563" y="3846513"/>
            <a:ext cx="8077200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IN" dirty="0">
                <a:solidFill>
                  <a:srgbClr val="000000"/>
                </a:solidFill>
                <a:latin typeface="+mn-lt"/>
              </a:rPr>
              <a:t>A class of functions, known as “</a:t>
            </a:r>
            <a:r>
              <a:rPr lang="en-IN" b="1" dirty="0">
                <a:solidFill>
                  <a:srgbClr val="000000"/>
                </a:solidFill>
                <a:latin typeface="+mn-lt"/>
              </a:rPr>
              <a:t>Harmonic Functions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” satisfy what is known as the </a:t>
            </a:r>
            <a:r>
              <a:rPr lang="en-IN" b="1" dirty="0" err="1">
                <a:solidFill>
                  <a:srgbClr val="000000"/>
                </a:solidFill>
                <a:latin typeface="+mn-lt"/>
              </a:rPr>
              <a:t>Laplacian</a:t>
            </a:r>
            <a:r>
              <a:rPr lang="en-IN" b="1" dirty="0">
                <a:solidFill>
                  <a:srgbClr val="000000"/>
                </a:solidFill>
                <a:latin typeface="+mn-lt"/>
              </a:rPr>
              <a:t> equation </a:t>
            </a:r>
            <a:endParaRPr lang="en-IN" dirty="0">
              <a:latin typeface="+mn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33400" y="2971800"/>
            <a:ext cx="777240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IN" dirty="0">
                <a:solidFill>
                  <a:srgbClr val="000000"/>
                </a:solidFill>
                <a:latin typeface="+mn-lt"/>
              </a:rPr>
              <a:t>In electromagnetic theory, in particular, one often finds </a:t>
            </a:r>
            <a:r>
              <a:rPr lang="en-IN" dirty="0">
                <a:solidFill>
                  <a:srgbClr val="000000"/>
                </a:solidFill>
                <a:latin typeface="+mn-lt"/>
                <a:sym typeface="Symbol" panose="05050102010706020507" pitchFamily="18" charset="2"/>
              </a:rPr>
              <a:t></a:t>
            </a:r>
            <a:r>
              <a:rPr lang="en-IN" baseline="30000" dirty="0">
                <a:solidFill>
                  <a:srgbClr val="000000"/>
                </a:solidFill>
                <a:latin typeface="+mn-lt"/>
                <a:sym typeface="Symbol" panose="05050102010706020507" pitchFamily="18" charset="2"/>
              </a:rPr>
              <a:t>2</a:t>
            </a:r>
            <a:r>
              <a:rPr lang="en-IN" dirty="0">
                <a:solidFill>
                  <a:srgbClr val="000000"/>
                </a:solidFill>
                <a:latin typeface="+mn-lt"/>
                <a:sym typeface="Symbol" panose="05050102010706020507" pitchFamily="18" charset="2"/>
              </a:rPr>
              <a:t>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operator acting on a vector field </a:t>
            </a:r>
            <a:endParaRPr lang="en-IN" dirty="0">
              <a:latin typeface="+mn-lt"/>
            </a:endParaRPr>
          </a:p>
        </p:txBody>
      </p:sp>
      <p:graphicFrame>
        <p:nvGraphicFramePr>
          <p:cNvPr id="22" name="Object 4"/>
          <p:cNvGraphicFramePr>
            <a:graphicFrameLocks noChangeAspect="1"/>
          </p:cNvGraphicFramePr>
          <p:nvPr/>
        </p:nvGraphicFramePr>
        <p:xfrm>
          <a:off x="2066925" y="4867275"/>
          <a:ext cx="4562475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520" name="Equation" r:id="rId5" imgW="1765300" imgH="241300" progId="Equation.3">
                  <p:embed/>
                </p:oleObj>
              </mc:Choice>
              <mc:Fallback>
                <p:oleObj name="Equation" r:id="rId5" imgW="17653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6925" y="4867275"/>
                        <a:ext cx="4562475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57225" y="5497513"/>
            <a:ext cx="4867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2400"/>
              <a:t>Solenoidal-rotational Vector Fields….</a:t>
            </a:r>
          </a:p>
        </p:txBody>
      </p:sp>
      <p:graphicFrame>
        <p:nvGraphicFramePr>
          <p:cNvPr id="24" name="Object 4"/>
          <p:cNvGraphicFramePr>
            <a:graphicFrameLocks noChangeAspect="1"/>
          </p:cNvGraphicFramePr>
          <p:nvPr/>
        </p:nvGraphicFramePr>
        <p:xfrm>
          <a:off x="4146550" y="5981700"/>
          <a:ext cx="3117850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521" name="Equation" r:id="rId7" imgW="1206500" imgH="241300" progId="Equation.3">
                  <p:embed/>
                </p:oleObj>
              </mc:Choice>
              <mc:Fallback>
                <p:oleObj name="Equation" r:id="rId7" imgW="12065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6550" y="5981700"/>
                        <a:ext cx="3117850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9434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/>
      <p:bldP spid="21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9334" y="166687"/>
            <a:ext cx="7772400" cy="814388"/>
          </a:xfrm>
        </p:spPr>
        <p:txBody>
          <a:bodyPr/>
          <a:lstStyle/>
          <a:p>
            <a:r>
              <a:rPr lang="en-IN" sz="2800" dirty="0" smtClean="0"/>
              <a:t>Geometric Theory of </a:t>
            </a:r>
            <a:r>
              <a:rPr lang="en-IN" sz="2800" dirty="0" err="1" smtClean="0"/>
              <a:t>Thermofluids</a:t>
            </a:r>
            <a:endParaRPr lang="en-IN" sz="2800" dirty="0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27037" y="1383506"/>
            <a:ext cx="8458200" cy="5097462"/>
          </a:xfrm>
        </p:spPr>
        <p:txBody>
          <a:bodyPr/>
          <a:lstStyle/>
          <a:p>
            <a:r>
              <a:rPr lang="en-IN" sz="2400" dirty="0" smtClean="0"/>
              <a:t>The non-linear character of differential equations governing thermo-fluid dynamic problems created considerable difficulties to find out exact solutions. </a:t>
            </a:r>
          </a:p>
          <a:p>
            <a:r>
              <a:rPr lang="en-IN" sz="2400" dirty="0" smtClean="0"/>
              <a:t>Mathematicians with engineering skill developed many interesting devices </a:t>
            </a:r>
          </a:p>
          <a:p>
            <a:r>
              <a:rPr lang="en-IN" sz="2400" dirty="0" smtClean="0"/>
              <a:t>One such device is  the Geometric theory of surfaces and curves in fluid flow theory.</a:t>
            </a:r>
          </a:p>
          <a:p>
            <a:r>
              <a:rPr lang="en-IN" sz="2400" b="1" dirty="0" smtClean="0"/>
              <a:t>Eugenio </a:t>
            </a:r>
            <a:r>
              <a:rPr lang="en-IN" sz="2400" b="1" dirty="0" err="1" smtClean="0"/>
              <a:t>Beltrami</a:t>
            </a:r>
            <a:r>
              <a:rPr lang="en-IN" sz="2400" dirty="0" smtClean="0"/>
              <a:t> (16 November 1835 – 18 February 1900) was an Italian mathematician notable for his work concerning differential geometry and mathematical physics.</a:t>
            </a:r>
          </a:p>
        </p:txBody>
      </p:sp>
      <p:grpSp>
        <p:nvGrpSpPr>
          <p:cNvPr id="2150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0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512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52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52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151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52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52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1514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1518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519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151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151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51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510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402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r>
              <a:rPr lang="en-US" sz="2800" smtClean="0"/>
              <a:t>BELTRAMI FIELDS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685800"/>
          </a:xfrm>
        </p:spPr>
        <p:txBody>
          <a:bodyPr/>
          <a:lstStyle/>
          <a:p>
            <a:r>
              <a:rPr lang="en-US" sz="2400" smtClean="0"/>
              <a:t>A three-dimensional vector field </a:t>
            </a:r>
            <a:r>
              <a:rPr lang="en-US" sz="2400" i="1" smtClean="0"/>
              <a:t>V</a:t>
            </a:r>
            <a:r>
              <a:rPr lang="en-US" sz="2400" smtClean="0"/>
              <a:t> is said Beltrami if</a:t>
            </a:r>
          </a:p>
        </p:txBody>
      </p:sp>
      <p:graphicFrame>
        <p:nvGraphicFramePr>
          <p:cNvPr id="8" name="Object 4"/>
          <p:cNvGraphicFramePr>
            <a:graphicFrameLocks noChangeAspect="1"/>
          </p:cNvGraphicFramePr>
          <p:nvPr/>
        </p:nvGraphicFramePr>
        <p:xfrm>
          <a:off x="1143000" y="1676400"/>
          <a:ext cx="2330450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567" name="Equation" r:id="rId3" imgW="901309" imgH="241195" progId="Equation.3">
                  <p:embed/>
                </p:oleObj>
              </mc:Choice>
              <mc:Fallback>
                <p:oleObj name="Equation" r:id="rId3" imgW="901309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676400"/>
                        <a:ext cx="2330450" cy="55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3733800" y="1752600"/>
          <a:ext cx="2395538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568" name="Equation" r:id="rId5" imgW="926698" imgH="215806" progId="Equation.3">
                  <p:embed/>
                </p:oleObj>
              </mc:Choice>
              <mc:Fallback>
                <p:oleObj name="Equation" r:id="rId5" imgW="926698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1752600"/>
                        <a:ext cx="2395538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81000" y="2895600"/>
            <a:ext cx="8229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A Beltrami field is characterized by the fact that the </a:t>
            </a:r>
            <a:r>
              <a:rPr lang="en-US" kern="0" dirty="0" err="1">
                <a:latin typeface="+mn-lt"/>
              </a:rPr>
              <a:t>vorticity</a:t>
            </a:r>
            <a:r>
              <a:rPr lang="en-US" kern="0" dirty="0">
                <a:latin typeface="+mn-lt"/>
              </a:rPr>
              <a:t> vector is collinear with velocity through out the field.  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dirty="0"/>
              <a:t>Beltrami fields are known as force-free fields.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dirty="0"/>
              <a:t>The ”surface” of the sun (called the photosphere) shows Beltrami </a:t>
            </a:r>
            <a:r>
              <a:rPr lang="en-US" dirty="0" err="1"/>
              <a:t>behaviour</a:t>
            </a:r>
            <a:r>
              <a:rPr lang="en-US" dirty="0"/>
              <a:t>.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dirty="0"/>
              <a:t>Reconstruction  of the three-dimensional field above the photosphere is possible using Beltrami model.</a:t>
            </a:r>
            <a:endParaRPr lang="en-US" kern="0" dirty="0">
              <a:latin typeface="+mn-lt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447800" y="2362200"/>
          <a:ext cx="154305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569" name="Equation" r:id="rId7" imgW="596641" imgH="215806" progId="Equation.3">
                  <p:embed/>
                </p:oleObj>
              </mc:Choice>
              <mc:Fallback>
                <p:oleObj name="Equation" r:id="rId7" imgW="596641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362200"/>
                        <a:ext cx="1543050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53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53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2540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255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255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254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254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254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2542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546" name="Rectangle 3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2547" name="Rectangle 3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254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254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254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2538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8" y="2293938"/>
            <a:ext cx="8577262" cy="386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k 1"/>
              <p14:cNvContentPartPr/>
              <p14:nvPr/>
            </p14:nvContentPartPr>
            <p14:xfrm>
              <a:off x="5154840" y="905040"/>
              <a:ext cx="396000" cy="252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142960" y="901440"/>
                <a:ext cx="419400" cy="268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5425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5562600" cy="1143000"/>
          </a:xfrm>
        </p:spPr>
        <p:txBody>
          <a:bodyPr/>
          <a:lstStyle/>
          <a:p>
            <a:r>
              <a:rPr lang="en-US" sz="2800" dirty="0" smtClean="0"/>
              <a:t>Classification of Approximate Nature of Beltrami Field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7772400" cy="838200"/>
          </a:xfrm>
        </p:spPr>
        <p:txBody>
          <a:bodyPr/>
          <a:lstStyle/>
          <a:p>
            <a:r>
              <a:rPr lang="en-US" sz="2400" smtClean="0"/>
              <a:t>From a mathematical viewpoint, above equation can be roughly rewritten in the form</a:t>
            </a:r>
          </a:p>
        </p:txBody>
      </p:sp>
      <p:graphicFrame>
        <p:nvGraphicFramePr>
          <p:cNvPr id="8" name="Object 4"/>
          <p:cNvGraphicFramePr>
            <a:graphicFrameLocks noChangeAspect="1"/>
          </p:cNvGraphicFramePr>
          <p:nvPr/>
        </p:nvGraphicFramePr>
        <p:xfrm>
          <a:off x="3581400" y="1295400"/>
          <a:ext cx="154305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576" name="Equation" r:id="rId3" imgW="596641" imgH="215806" progId="Equation.3">
                  <p:embed/>
                </p:oleObj>
              </mc:Choice>
              <mc:Fallback>
                <p:oleObj name="Equation" r:id="rId3" imgW="596641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1295400"/>
                        <a:ext cx="1543050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4529223"/>
              </p:ext>
            </p:extLst>
          </p:nvPr>
        </p:nvGraphicFramePr>
        <p:xfrm>
          <a:off x="3495675" y="2819400"/>
          <a:ext cx="1773238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577" name="Equation" r:id="rId5" imgW="685800" imgH="241200" progId="Equation.3">
                  <p:embed/>
                </p:oleObj>
              </mc:Choice>
              <mc:Fallback>
                <p:oleObj name="Equation" r:id="rId5" imgW="6858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5675" y="2819400"/>
                        <a:ext cx="1773238" cy="55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57200" y="3581400"/>
            <a:ext cx="8305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/>
              <a:t>where </a:t>
            </a:r>
            <a:r>
              <a:rPr lang="en-US" sz="2400" i="1"/>
              <a:t>λ(x) </a:t>
            </a:r>
            <a:r>
              <a:rPr lang="en-US" sz="2400"/>
              <a:t>is a scalar function which varies in general with position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381000" y="4419600"/>
            <a:ext cx="8458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/>
              <a:t>Potential fields λ ≡ 0 is an </a:t>
            </a:r>
            <a:r>
              <a:rPr lang="en-US" dirty="0" err="1"/>
              <a:t>irrotational</a:t>
            </a:r>
            <a:r>
              <a:rPr lang="en-US" dirty="0"/>
              <a:t>  field, also known as potential field.</a:t>
            </a:r>
          </a:p>
          <a:p>
            <a:pPr>
              <a:defRPr/>
            </a:pPr>
            <a:r>
              <a:rPr lang="en-US" dirty="0"/>
              <a:t>Linear Beltrami fields: they are characterized by a constant λ. </a:t>
            </a:r>
          </a:p>
          <a:p>
            <a:pPr>
              <a:defRPr/>
            </a:pPr>
            <a:r>
              <a:rPr lang="en-US" dirty="0"/>
              <a:t>Non-linear Beltrami fields: they corresponds to a variable function λ(.)</a:t>
            </a:r>
            <a:endParaRPr lang="en-US" kern="0" dirty="0">
              <a:latin typeface="+mn-lt"/>
            </a:endParaRPr>
          </a:p>
        </p:txBody>
      </p:sp>
      <p:grpSp>
        <p:nvGrpSpPr>
          <p:cNvPr id="2356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56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56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357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57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356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357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57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356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357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57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356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356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56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562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019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685800" y="61913"/>
            <a:ext cx="7772400" cy="914400"/>
          </a:xfrm>
        </p:spPr>
        <p:txBody>
          <a:bodyPr/>
          <a:lstStyle/>
          <a:p>
            <a:r>
              <a:rPr lang="en-US" sz="2800" smtClean="0"/>
              <a:t>Complex Lamellar Field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01625" y="1265238"/>
            <a:ext cx="8429625" cy="917575"/>
          </a:xfrm>
        </p:spPr>
        <p:txBody>
          <a:bodyPr/>
          <a:lstStyle/>
          <a:p>
            <a:r>
              <a:rPr lang="en-US" sz="2400" smtClean="0"/>
              <a:t>A complex-lamellar field is a three-dimensional vector field whose  streamlines are intersect orthogonally to vortex lines.</a:t>
            </a:r>
          </a:p>
          <a:p>
            <a:endParaRPr lang="en-US" sz="2400" smtClean="0"/>
          </a:p>
        </p:txBody>
      </p:sp>
      <p:graphicFrame>
        <p:nvGraphicFramePr>
          <p:cNvPr id="8" name="Object 4"/>
          <p:cNvGraphicFramePr>
            <a:graphicFrameLocks noChangeAspect="1"/>
          </p:cNvGraphicFramePr>
          <p:nvPr/>
        </p:nvGraphicFramePr>
        <p:xfrm>
          <a:off x="3433763" y="2374900"/>
          <a:ext cx="2362200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632" name="Equation" r:id="rId3" imgW="914400" imgH="241300" progId="Equation.3">
                  <p:embed/>
                </p:oleObj>
              </mc:Choice>
              <mc:Fallback>
                <p:oleObj name="Equation" r:id="rId3" imgW="9144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3763" y="2374900"/>
                        <a:ext cx="2362200" cy="55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15913" y="3438525"/>
            <a:ext cx="8523287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/>
              <a:t>Complex-lamellar fields are characterized by the fact that there exists a family of </a:t>
            </a:r>
            <a:r>
              <a:rPr lang="en-US" sz="2400" b="1" i="1"/>
              <a:t> </a:t>
            </a:r>
            <a:r>
              <a:rPr lang="en-US" sz="2400"/>
              <a:t>surfaces orthogonal to the stream lines.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400"/>
              <a:t>Irrotational field is a subset of complex-lamellar flows.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400"/>
              <a:t>This is a special class of flow fields, where streamlines are steady in a accelerating flow.</a:t>
            </a:r>
          </a:p>
        </p:txBody>
      </p:sp>
      <p:grpSp>
        <p:nvGrpSpPr>
          <p:cNvPr id="2663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63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634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664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64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63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664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64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636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6640" name="Rectangle 3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641" name="Rectangle 3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63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663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63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632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4005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3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sz="2800" smtClean="0"/>
              <a:t>Creation of Uniform Flow Through A Diverging Duct</a:t>
            </a: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812968"/>
            <a:ext cx="6781800" cy="5524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4200000" lon="10200000" rev="600000"/>
            </a:camera>
            <a:lightRig rig="threePt" dir="t"/>
          </a:scene3d>
        </p:spPr>
      </p:pic>
      <p:graphicFrame>
        <p:nvGraphicFramePr>
          <p:cNvPr id="8" name="Object 4"/>
          <p:cNvGraphicFramePr>
            <a:graphicFrameLocks noChangeAspect="1"/>
          </p:cNvGraphicFramePr>
          <p:nvPr/>
        </p:nvGraphicFramePr>
        <p:xfrm>
          <a:off x="4191000" y="4800600"/>
          <a:ext cx="2297113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56" name="Equation" r:id="rId4" imgW="888614" imgH="241195" progId="Equation.3">
                  <p:embed/>
                </p:oleObj>
              </mc:Choice>
              <mc:Fallback>
                <p:oleObj name="Equation" r:id="rId4" imgW="888614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4800600"/>
                        <a:ext cx="2297113" cy="55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65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65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657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766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766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65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766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766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659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663" name="Rectangle 3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7664" name="Rectangle 3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66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66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766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655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437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0" y="301450"/>
            <a:ext cx="7023393" cy="670048"/>
          </a:xfrm>
        </p:spPr>
        <p:txBody>
          <a:bodyPr/>
          <a:lstStyle/>
          <a:p>
            <a:r>
              <a:rPr lang="en-US" sz="2800" dirty="0" err="1" smtClean="0"/>
              <a:t>Vectorially</a:t>
            </a:r>
            <a:r>
              <a:rPr lang="en-US" sz="2800" dirty="0" smtClean="0"/>
              <a:t> Described </a:t>
            </a:r>
            <a:r>
              <a:rPr lang="en-US" sz="2800" dirty="0" err="1" smtClean="0"/>
              <a:t>Thermofluid</a:t>
            </a:r>
            <a:r>
              <a:rPr lang="en-US" sz="2800" dirty="0" smtClean="0"/>
              <a:t> Fields</a:t>
            </a: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98562"/>
            <a:ext cx="7467600" cy="535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7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67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680" name="Group 2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869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69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68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868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68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682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8686" name="Rectangle 2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687" name="Rectangle 3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68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68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68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678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4419720" y="2234160"/>
              <a:ext cx="474480" cy="3422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07840" y="2225520"/>
                <a:ext cx="499320" cy="343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1336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 idx="4294967295"/>
          </p:nvPr>
        </p:nvSpPr>
        <p:spPr>
          <a:xfrm>
            <a:off x="288925" y="201613"/>
            <a:ext cx="6813550" cy="838200"/>
          </a:xfrm>
        </p:spPr>
        <p:txBody>
          <a:bodyPr/>
          <a:lstStyle/>
          <a:p>
            <a:r>
              <a:rPr lang="en-US" sz="2800" dirty="0" smtClean="0"/>
              <a:t>The Strange Natural Geniuses : The Wright Brothers</a:t>
            </a:r>
          </a:p>
        </p:txBody>
      </p:sp>
      <p:grpSp>
        <p:nvGrpSpPr>
          <p:cNvPr id="4099" name="Group 2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10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10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1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1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0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1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1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0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11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1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0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10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1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4103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410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8800"/>
            <a:ext cx="1436688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855788" y="1647825"/>
            <a:ext cx="7172325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2400" b="1"/>
              <a:t>Wilbur Wright on Their Flying Experiments </a:t>
            </a:r>
          </a:p>
          <a:p>
            <a:pPr>
              <a:spcBef>
                <a:spcPct val="0"/>
              </a:spcBef>
              <a:buFontTx/>
              <a:buNone/>
            </a:pPr>
            <a:endParaRPr lang="en-IN" sz="2400" b="1"/>
          </a:p>
          <a:p>
            <a:pPr>
              <a:spcBef>
                <a:spcPct val="0"/>
              </a:spcBef>
              <a:buFontTx/>
              <a:buNone/>
            </a:pPr>
            <a:r>
              <a:rPr lang="en-IN" sz="2400"/>
              <a:t>"</a:t>
            </a:r>
            <a:r>
              <a:rPr lang="en-IN" sz="2400">
                <a:solidFill>
                  <a:srgbClr val="FF0000"/>
                </a:solidFill>
                <a:latin typeface="Segoe Script" panose="020B0504020000000003" pitchFamily="34" charset="0"/>
              </a:rPr>
              <a:t>There is no sport equal to that which aviators enjoy while being carried through the air on great white wings. </a:t>
            </a:r>
          </a:p>
          <a:p>
            <a:pPr>
              <a:spcBef>
                <a:spcPct val="0"/>
              </a:spcBef>
              <a:buFontTx/>
              <a:buNone/>
            </a:pPr>
            <a:endParaRPr lang="en-IN" sz="2400">
              <a:solidFill>
                <a:srgbClr val="FF0000"/>
              </a:solidFill>
              <a:latin typeface="Segoe Script" panose="020B0504020000000003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IN" sz="2400">
                <a:solidFill>
                  <a:srgbClr val="FF0000"/>
                </a:solidFill>
                <a:latin typeface="Segoe Script" panose="020B0504020000000003" pitchFamily="34" charset="0"/>
              </a:rPr>
              <a:t>More than anything else the sensation is one of perfect peace mingled with an excitement that strains every nerve to the utmost if you can conceive of such a combination</a:t>
            </a:r>
            <a:endParaRPr lang="en-IN" sz="2400">
              <a:latin typeface="Segoe Script" panose="020B050402000000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72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 idx="4294967295"/>
          </p:nvPr>
        </p:nvSpPr>
        <p:spPr>
          <a:xfrm>
            <a:off x="288925" y="258763"/>
            <a:ext cx="6813550" cy="838200"/>
          </a:xfrm>
        </p:spPr>
        <p:txBody>
          <a:bodyPr/>
          <a:lstStyle/>
          <a:p>
            <a:r>
              <a:rPr lang="en-US" sz="2800" smtClean="0"/>
              <a:t>The Strange Natural Geniuses : The Wright Brothers</a:t>
            </a:r>
          </a:p>
        </p:txBody>
      </p:sp>
      <p:grpSp>
        <p:nvGrpSpPr>
          <p:cNvPr id="5123" name="Group 2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512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1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1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51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1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1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513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13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13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51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51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1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5127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512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92212"/>
            <a:ext cx="1273175" cy="322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814276" y="1127126"/>
            <a:ext cx="7172325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2400" b="1" dirty="0"/>
              <a:t>Wilbur Wright on Their Flying Experiments </a:t>
            </a:r>
          </a:p>
          <a:p>
            <a:pPr>
              <a:spcBef>
                <a:spcPct val="0"/>
              </a:spcBef>
              <a:buFontTx/>
              <a:buNone/>
            </a:pPr>
            <a:endParaRPr lang="en-IN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IN" sz="2400" dirty="0">
                <a:latin typeface="Segoe Script" panose="020B0504020000000003" pitchFamily="34" charset="0"/>
              </a:rPr>
              <a:t>"</a:t>
            </a:r>
            <a:r>
              <a:rPr lang="en-IN" sz="2400" b="1" dirty="0">
                <a:solidFill>
                  <a:srgbClr val="0070C0"/>
                </a:solidFill>
                <a:latin typeface="Segoe Script" panose="020B0504020000000003" pitchFamily="34" charset="0"/>
              </a:rPr>
              <a:t>I am an enthusiast, but not a crank in the sense that I have some pet theories as to the proper construction of a flying machine. </a:t>
            </a:r>
          </a:p>
          <a:p>
            <a:pPr>
              <a:spcBef>
                <a:spcPct val="0"/>
              </a:spcBef>
              <a:buFontTx/>
              <a:buNone/>
            </a:pPr>
            <a:endParaRPr lang="en-IN" sz="2400" b="1" dirty="0">
              <a:solidFill>
                <a:srgbClr val="0070C0"/>
              </a:solidFill>
              <a:latin typeface="Segoe Script" panose="020B0504020000000003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IN" sz="2400" b="1" dirty="0">
                <a:solidFill>
                  <a:srgbClr val="0070C0"/>
                </a:solidFill>
                <a:latin typeface="Segoe Script" panose="020B0504020000000003" pitchFamily="34" charset="0"/>
              </a:rPr>
              <a:t>I wish to avail myself of all that is already known and then, if possible, add my mite to help on the future worker who will attain final success</a:t>
            </a:r>
            <a:r>
              <a:rPr lang="en-IN" sz="2400" dirty="0">
                <a:latin typeface="Segoe Script" panose="020B0504020000000003" pitchFamily="34" charset="0"/>
              </a:rPr>
              <a:t>.“</a:t>
            </a: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402" y="5283201"/>
            <a:ext cx="4450094" cy="1346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720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34975" y="1062038"/>
            <a:ext cx="8458200" cy="2060575"/>
          </a:xfrm>
        </p:spPr>
        <p:txBody>
          <a:bodyPr/>
          <a:lstStyle/>
          <a:p>
            <a:r>
              <a:rPr lang="en-IN" sz="2800" b="1" smtClean="0">
                <a:solidFill>
                  <a:srgbClr val="FF0000"/>
                </a:solidFill>
                <a:latin typeface="Curlz MT" panose="04040404050702020202" pitchFamily="82" charset="0"/>
              </a:rPr>
              <a:t>The term “potential theory” arises from the fact that, in 19th century physics, the fundamental forces of nature were believed to be derived from potentials which satisfied</a:t>
            </a:r>
            <a:br>
              <a:rPr lang="en-IN" sz="2800" b="1" smtClean="0">
                <a:solidFill>
                  <a:srgbClr val="FF0000"/>
                </a:solidFill>
                <a:latin typeface="Curlz MT" panose="04040404050702020202" pitchFamily="82" charset="0"/>
              </a:rPr>
            </a:br>
            <a:r>
              <a:rPr lang="en-IN" sz="2800" b="1" smtClean="0">
                <a:solidFill>
                  <a:srgbClr val="FF0000"/>
                </a:solidFill>
                <a:latin typeface="Curlz MT" panose="04040404050702020202" pitchFamily="82" charset="0"/>
              </a:rPr>
              <a:t>Laplace’s equation.</a:t>
            </a:r>
          </a:p>
        </p:txBody>
      </p:sp>
      <p:grpSp>
        <p:nvGrpSpPr>
          <p:cNvPr id="16387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1638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639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40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40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39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40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40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394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39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39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39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639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39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6390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3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6388" name="Picture 2" descr="http://ipath.blogs.com/.a/6a00d8341d277753ef015435e6a7d8970c-p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763" y="3105150"/>
            <a:ext cx="5475287" cy="333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995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0" y="219075"/>
            <a:ext cx="7772400" cy="598488"/>
          </a:xfrm>
        </p:spPr>
        <p:txBody>
          <a:bodyPr/>
          <a:lstStyle/>
          <a:p>
            <a:r>
              <a:rPr lang="en-IN" sz="2800" dirty="0" smtClean="0"/>
              <a:t>Paul Richard Heinrich </a:t>
            </a:r>
            <a:r>
              <a:rPr lang="en-IN" sz="2800" dirty="0" err="1" smtClean="0"/>
              <a:t>Blasius</a:t>
            </a:r>
            <a:r>
              <a:rPr lang="en-IN" sz="2800" dirty="0" smtClean="0"/>
              <a:t>, 1911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336550" y="904875"/>
            <a:ext cx="6053138" cy="3230563"/>
          </a:xfrm>
        </p:spPr>
        <p:txBody>
          <a:bodyPr/>
          <a:lstStyle/>
          <a:p>
            <a:r>
              <a:rPr lang="en-IN" sz="2400" smtClean="0"/>
              <a:t>Paul Richard Heinrich Blasius was born on 9 August 1883 in Berlin.</a:t>
            </a:r>
          </a:p>
          <a:p>
            <a:r>
              <a:rPr lang="en-IN" sz="2400" smtClean="0"/>
              <a:t>He  studied at the universities of Marburg and Gottingen from 1902 to 1906.</a:t>
            </a:r>
          </a:p>
          <a:p>
            <a:r>
              <a:rPr lang="en-IN" sz="2400" smtClean="0"/>
              <a:t>He joined as a scientific collaborator  and research assistant with Ludwig Prandtl from 1908 at the hydraulics laboratory of Berlin technical University. </a:t>
            </a:r>
          </a:p>
        </p:txBody>
      </p:sp>
      <p:grpSp>
        <p:nvGrpSpPr>
          <p:cNvPr id="17412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1741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741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42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42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41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42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42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42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742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42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42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742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42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7416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7413" name="Rectangle 36"/>
          <p:cNvSpPr>
            <a:spLocks noChangeArrowheads="1"/>
          </p:cNvSpPr>
          <p:nvPr/>
        </p:nvSpPr>
        <p:spPr bwMode="auto">
          <a:xfrm>
            <a:off x="336550" y="4135438"/>
            <a:ext cx="848518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IN" sz="2400"/>
              <a:t>He was one of the first students of Prandtl who provided a mathematical basis for boundary-layer drag.</a:t>
            </a:r>
          </a:p>
          <a:p>
            <a:pPr>
              <a:spcBef>
                <a:spcPct val="0"/>
              </a:spcBef>
            </a:pPr>
            <a:r>
              <a:rPr lang="en-IN" sz="2400"/>
              <a:t>He also showed as early as 1911 that the resistance to flow through smooth pipes could be expressed in terms of the Reynolds number for both laminar and turbulent flow.</a:t>
            </a:r>
          </a:p>
          <a:p>
            <a:pPr>
              <a:spcBef>
                <a:spcPct val="0"/>
              </a:spcBef>
            </a:pPr>
            <a:r>
              <a:rPr lang="en-IN" sz="2400"/>
              <a:t>He developed another Powerful theorem in 1911.</a:t>
            </a:r>
          </a:p>
        </p:txBody>
      </p:sp>
      <p:pic>
        <p:nvPicPr>
          <p:cNvPr id="17414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688" y="960438"/>
            <a:ext cx="2601912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922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274638" y="-76200"/>
            <a:ext cx="7772400" cy="1143000"/>
          </a:xfrm>
        </p:spPr>
        <p:txBody>
          <a:bodyPr/>
          <a:lstStyle/>
          <a:p>
            <a:r>
              <a:rPr lang="en-IN" sz="2800" smtClean="0"/>
              <a:t>The Theorem of Blasius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4125"/>
            <a:ext cx="8534400" cy="2057400"/>
          </a:xfrm>
        </p:spPr>
        <p:txBody>
          <a:bodyPr/>
          <a:lstStyle/>
          <a:p>
            <a:r>
              <a:rPr lang="en-IN" sz="2400" smtClean="0"/>
              <a:t>Let a steady uniform flow past a fixed two-dimensional body with bounding contour C be a harmonic flow with velocity potential w(z). </a:t>
            </a:r>
          </a:p>
          <a:p>
            <a:r>
              <a:rPr lang="en-IN" sz="2400" smtClean="0"/>
              <a:t>Then, if no external body forces are present, the force (X, Y ) exerted by the fluid on the body is given by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7957626"/>
              </p:ext>
            </p:extLst>
          </p:nvPr>
        </p:nvGraphicFramePr>
        <p:xfrm>
          <a:off x="1053176" y="3875087"/>
          <a:ext cx="3611562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22" name="Equation" r:id="rId3" imgW="1485255" imgH="495085" progId="Equation.3">
                  <p:embed/>
                </p:oleObj>
              </mc:Choice>
              <mc:Fallback>
                <p:oleObj name="Equation" r:id="rId3" imgW="1485255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3176" y="3875087"/>
                        <a:ext cx="3611562" cy="120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437" name="Group 2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43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844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45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45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844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45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45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8444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844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44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844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44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44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8440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75" y="3575050"/>
            <a:ext cx="3657600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999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90488"/>
            <a:ext cx="6842125" cy="804862"/>
          </a:xfrm>
        </p:spPr>
        <p:txBody>
          <a:bodyPr/>
          <a:lstStyle/>
          <a:p>
            <a:r>
              <a:rPr lang="en-US" sz="2800" dirty="0" smtClean="0"/>
              <a:t>THE UNIFORM FLOW :A Trivial Solution to </a:t>
            </a:r>
            <a:r>
              <a:rPr lang="en-US" sz="2800" dirty="0" err="1" smtClean="0"/>
              <a:t>Laplacian</a:t>
            </a:r>
            <a:endParaRPr lang="en-US" sz="2800" dirty="0" smtClean="0"/>
          </a:p>
        </p:txBody>
      </p:sp>
      <p:sp>
        <p:nvSpPr>
          <p:cNvPr id="342019" name="Rectangle 3"/>
          <p:cNvSpPr>
            <a:spLocks noChangeArrowheads="1"/>
          </p:cNvSpPr>
          <p:nvPr/>
        </p:nvSpPr>
        <p:spPr bwMode="auto">
          <a:xfrm>
            <a:off x="456537" y="1735138"/>
            <a:ext cx="838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latin typeface="+mn-lt"/>
              </a:rPr>
              <a:t>The first and simplest example is that of a uniform flow with velocity </a:t>
            </a:r>
            <a:r>
              <a:rPr lang="en-US" i="1" dirty="0" smtClean="0">
                <a:latin typeface="+mn-lt"/>
              </a:rPr>
              <a:t>U</a:t>
            </a:r>
            <a:r>
              <a:rPr lang="en-US" dirty="0" smtClean="0">
                <a:latin typeface="+mn-lt"/>
              </a:rPr>
              <a:t> directed along an arbitrary axis. </a:t>
            </a:r>
          </a:p>
          <a:p>
            <a:pPr eaLnBrk="1" hangingPunct="1">
              <a:defRPr/>
            </a:pPr>
            <a:endParaRPr lang="en-US" dirty="0" smtClean="0">
              <a:latin typeface="+mn-lt"/>
            </a:endParaRPr>
          </a:p>
        </p:txBody>
      </p:sp>
      <p:sp>
        <p:nvSpPr>
          <p:cNvPr id="292871" name="Rectangle 7"/>
          <p:cNvSpPr>
            <a:spLocks noChangeArrowheads="1"/>
          </p:cNvSpPr>
          <p:nvPr/>
        </p:nvSpPr>
        <p:spPr bwMode="auto">
          <a:xfrm>
            <a:off x="1130395" y="3465437"/>
            <a:ext cx="46656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latin typeface="+mn-lt"/>
                <a:cs typeface="Times New Roman" panose="02020603050405020304" pitchFamily="18" charset="0"/>
              </a:rPr>
              <a:t>In this case the complex potential is </a:t>
            </a:r>
          </a:p>
        </p:txBody>
      </p:sp>
      <p:graphicFrame>
        <p:nvGraphicFramePr>
          <p:cNvPr id="29287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4252507"/>
              </p:ext>
            </p:extLst>
          </p:nvPr>
        </p:nvGraphicFramePr>
        <p:xfrm>
          <a:off x="2428970" y="4150144"/>
          <a:ext cx="37719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702" name="Equation" r:id="rId3" imgW="1257300" imgH="228600" progId="Equation.3">
                  <p:embed/>
                </p:oleObj>
              </mc:Choice>
              <mc:Fallback>
                <p:oleObj name="Equation" r:id="rId3" imgW="12573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970" y="4150144"/>
                        <a:ext cx="37719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219" name="Ink 10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212138" y="6181725"/>
              <a:ext cx="1587" cy="1588"/>
            </p14:xfrm>
          </p:contentPart>
        </mc:Choice>
        <mc:Fallback xmlns="">
          <p:pic>
            <p:nvPicPr>
              <p:cNvPr id="9219" name="Ink 10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70876" y="6140437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220" name="Ink 20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597275" y="4567238"/>
              <a:ext cx="30163" cy="26987"/>
            </p14:xfrm>
          </p:contentPart>
        </mc:Choice>
        <mc:Fallback xmlns="">
          <p:pic>
            <p:nvPicPr>
              <p:cNvPr id="9220" name="Ink 20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83271" y="4562560"/>
                <a:ext cx="48835" cy="39581"/>
              </a:xfrm>
              <a:prstGeom prst="rect">
                <a:avLst/>
              </a:prstGeom>
            </p:spPr>
          </p:pic>
        </mc:Fallback>
      </mc:AlternateContent>
      <p:grpSp>
        <p:nvGrpSpPr>
          <p:cNvPr id="22538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2254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254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255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255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254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255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255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2545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54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255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254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254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254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2541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Ink 1"/>
              <p14:cNvContentPartPr/>
              <p14:nvPr/>
            </p14:nvContentPartPr>
            <p14:xfrm>
              <a:off x="6116760" y="3610080"/>
              <a:ext cx="2561400" cy="2673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06680" y="3599640"/>
                <a:ext cx="2584440" cy="2689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34609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2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2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92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92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19" grpId="0" autoUpdateAnimBg="0"/>
      <p:bldP spid="292871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46844" y="21364"/>
            <a:ext cx="7171531" cy="1143000"/>
          </a:xfrm>
        </p:spPr>
        <p:txBody>
          <a:bodyPr/>
          <a:lstStyle/>
          <a:p>
            <a:r>
              <a:rPr lang="en-IN" sz="2800" dirty="0" smtClean="0"/>
              <a:t>Elementary Potential </a:t>
            </a:r>
            <a:r>
              <a:rPr lang="en-IN" sz="2800" dirty="0"/>
              <a:t>F</a:t>
            </a:r>
            <a:r>
              <a:rPr lang="en-IN" sz="2800" dirty="0" smtClean="0"/>
              <a:t>lows of First Kind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04800" y="3103504"/>
            <a:ext cx="8780462" cy="442903"/>
          </a:xfrm>
        </p:spPr>
        <p:txBody>
          <a:bodyPr/>
          <a:lstStyle/>
          <a:p>
            <a:r>
              <a:rPr lang="en-IN" sz="2400" dirty="0" smtClean="0"/>
              <a:t>One dimensional </a:t>
            </a:r>
            <a:r>
              <a:rPr lang="en-IN" sz="2400" dirty="0" err="1" smtClean="0"/>
              <a:t>Laplacian</a:t>
            </a:r>
            <a:r>
              <a:rPr lang="en-IN" sz="2400" dirty="0" smtClean="0"/>
              <a:t> flow in Spherical Coordinate system: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3578895"/>
              </p:ext>
            </p:extLst>
          </p:nvPr>
        </p:nvGraphicFramePr>
        <p:xfrm>
          <a:off x="579188" y="1980945"/>
          <a:ext cx="829310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88" name="Equation" r:id="rId3" imgW="3568700" imgH="444500" progId="Equation.3">
                  <p:embed/>
                </p:oleObj>
              </mc:Choice>
              <mc:Fallback>
                <p:oleObj name="Equation" r:id="rId3" imgW="35687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88" y="1980945"/>
                        <a:ext cx="8293100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4209032"/>
              </p:ext>
            </p:extLst>
          </p:nvPr>
        </p:nvGraphicFramePr>
        <p:xfrm>
          <a:off x="1076722" y="3802029"/>
          <a:ext cx="2655887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89" name="Equation" r:id="rId5" imgW="1143000" imgH="431800" progId="Equation.3">
                  <p:embed/>
                </p:oleObj>
              </mc:Choice>
              <mc:Fallback>
                <p:oleObj name="Equation" r:id="rId5" imgW="11430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6722" y="3802029"/>
                        <a:ext cx="2655887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4778828"/>
              </p:ext>
            </p:extLst>
          </p:nvPr>
        </p:nvGraphicFramePr>
        <p:xfrm>
          <a:off x="4851631" y="3868127"/>
          <a:ext cx="2655888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90" name="Equation" r:id="rId7" imgW="1143000" imgH="431800" progId="Equation.3">
                  <p:embed/>
                </p:oleObj>
              </mc:Choice>
              <mc:Fallback>
                <p:oleObj name="Equation" r:id="rId7" imgW="11430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1631" y="3868127"/>
                        <a:ext cx="2655888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4801951"/>
              </p:ext>
            </p:extLst>
          </p:nvPr>
        </p:nvGraphicFramePr>
        <p:xfrm>
          <a:off x="984250" y="4971091"/>
          <a:ext cx="1565275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91" name="Equation" r:id="rId9" imgW="672808" imgH="393529" progId="Equation.3">
                  <p:embed/>
                </p:oleObj>
              </mc:Choice>
              <mc:Fallback>
                <p:oleObj name="Equation" r:id="rId9" imgW="672808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250" y="4971091"/>
                        <a:ext cx="1565275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0025521"/>
              </p:ext>
            </p:extLst>
          </p:nvPr>
        </p:nvGraphicFramePr>
        <p:xfrm>
          <a:off x="3492500" y="4971091"/>
          <a:ext cx="1328738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92" name="Equation" r:id="rId11" imgW="571252" imgH="393529" progId="Equation.3">
                  <p:embed/>
                </p:oleObj>
              </mc:Choice>
              <mc:Fallback>
                <p:oleObj name="Equation" r:id="rId11" imgW="571252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4971091"/>
                        <a:ext cx="1328738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9575962"/>
              </p:ext>
            </p:extLst>
          </p:nvPr>
        </p:nvGraphicFramePr>
        <p:xfrm>
          <a:off x="5638800" y="4883778"/>
          <a:ext cx="180340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93" name="Equation" r:id="rId13" imgW="774364" imgH="393529" progId="Equation.3">
                  <p:embed/>
                </p:oleObj>
              </mc:Choice>
              <mc:Fallback>
                <p:oleObj name="Equation" r:id="rId13" imgW="774364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4883778"/>
                        <a:ext cx="180340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341106" y="6045863"/>
            <a:ext cx="54864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IN" dirty="0">
                <a:latin typeface="+mn-lt"/>
              </a:rPr>
              <a:t>where </a:t>
            </a:r>
            <a:r>
              <a:rPr lang="en-IN" i="1" dirty="0">
                <a:latin typeface="+mn-lt"/>
              </a:rPr>
              <a:t>m</a:t>
            </a:r>
            <a:r>
              <a:rPr lang="en-IN" dirty="0">
                <a:latin typeface="+mn-lt"/>
              </a:rPr>
              <a:t> and </a:t>
            </a:r>
            <a:r>
              <a:rPr lang="en-IN" i="1" dirty="0">
                <a:latin typeface="+mn-lt"/>
              </a:rPr>
              <a:t>C</a:t>
            </a:r>
            <a:r>
              <a:rPr lang="en-IN" dirty="0">
                <a:latin typeface="+mn-lt"/>
              </a:rPr>
              <a:t> are integration constants. </a:t>
            </a:r>
          </a:p>
        </p:txBody>
      </p:sp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42" name="Content Placeholder 2"/>
          <p:cNvSpPr txBox="1">
            <a:spLocks/>
          </p:cNvSpPr>
          <p:nvPr/>
        </p:nvSpPr>
        <p:spPr bwMode="auto">
          <a:xfrm>
            <a:off x="247485" y="1252683"/>
            <a:ext cx="8780462" cy="4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Consider a </a:t>
            </a:r>
            <a:r>
              <a:rPr lang="en-IN" sz="2400" kern="0" dirty="0" err="1" smtClean="0"/>
              <a:t>Laplacian</a:t>
            </a:r>
            <a:r>
              <a:rPr lang="en-IN" sz="2400" kern="0" dirty="0" smtClean="0"/>
              <a:t> flow field in Spherical Coordinate system:</a:t>
            </a:r>
          </a:p>
        </p:txBody>
      </p:sp>
    </p:spTree>
    <p:extLst>
      <p:ext uri="{BB962C8B-B14F-4D97-AF65-F5344CB8AC3E}">
        <p14:creationId xmlns:p14="http://schemas.microsoft.com/office/powerpoint/2010/main" val="209654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  <p:bldP spid="3" grpId="0"/>
      <p:bldP spid="4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76313"/>
          </a:xfrm>
        </p:spPr>
        <p:txBody>
          <a:bodyPr/>
          <a:lstStyle/>
          <a:p>
            <a:r>
              <a:rPr lang="en-IN" sz="2800" smtClean="0"/>
              <a:t>Application in Hydrodynamics</a:t>
            </a:r>
          </a:p>
        </p:txBody>
      </p:sp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372778" y="2022475"/>
            <a:ext cx="868362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2400" dirty="0"/>
              <a:t>This potential is considered as velocity potential, it produces the three-dimensional radial velocity.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sz="2400" i="1" dirty="0"/>
              <a:t>m</a:t>
            </a:r>
            <a:r>
              <a:rPr lang="en-IN" sz="2400" dirty="0"/>
              <a:t> is called as fluid  strength.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sz="2400" dirty="0"/>
              <a:t>If </a:t>
            </a:r>
            <a:r>
              <a:rPr lang="en-IN" sz="2400" i="1" dirty="0"/>
              <a:t>m</a:t>
            </a:r>
            <a:r>
              <a:rPr lang="en-IN" sz="2400" dirty="0"/>
              <a:t> &gt; 0 this is called as a source  or sink, if </a:t>
            </a:r>
            <a:r>
              <a:rPr lang="en-IN" sz="2400" i="1" dirty="0"/>
              <a:t>m</a:t>
            </a:r>
            <a:r>
              <a:rPr lang="en-IN" sz="2400" dirty="0"/>
              <a:t> &lt; 0.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7115557"/>
              </p:ext>
            </p:extLst>
          </p:nvPr>
        </p:nvGraphicFramePr>
        <p:xfrm>
          <a:off x="3352800" y="1238250"/>
          <a:ext cx="180340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88" name="Equation" r:id="rId3" imgW="774364" imgH="393529" progId="Equation.3">
                  <p:embed/>
                </p:oleObj>
              </mc:Choice>
              <mc:Fallback>
                <p:oleObj name="Equation" r:id="rId3" imgW="774364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238250"/>
                        <a:ext cx="180340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50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667125"/>
            <a:ext cx="601980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2778" y="5753100"/>
            <a:ext cx="810895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IN" dirty="0">
                <a:latin typeface="+mn-lt"/>
              </a:rPr>
              <a:t>By convention the constant </a:t>
            </a:r>
            <a:r>
              <a:rPr lang="en-IN" i="1" dirty="0">
                <a:latin typeface="+mn-lt"/>
              </a:rPr>
              <a:t>m</a:t>
            </a:r>
            <a:r>
              <a:rPr lang="en-IN" dirty="0">
                <a:latin typeface="+mn-lt"/>
              </a:rPr>
              <a:t> = </a:t>
            </a:r>
            <a:r>
              <a:rPr lang="en-IN" i="1" dirty="0">
                <a:latin typeface="+mn-lt"/>
              </a:rPr>
              <a:t>Q/4</a:t>
            </a:r>
            <a:r>
              <a:rPr lang="en-IN" i="1" dirty="0">
                <a:latin typeface="+mn-lt"/>
                <a:sym typeface="Symbol" panose="05050102010706020507" pitchFamily="18" charset="2"/>
              </a:rPr>
              <a:t></a:t>
            </a:r>
            <a:r>
              <a:rPr lang="en-IN" dirty="0">
                <a:latin typeface="+mn-lt"/>
              </a:rPr>
              <a:t> where </a:t>
            </a:r>
            <a:r>
              <a:rPr lang="en-IN" i="1" dirty="0">
                <a:latin typeface="+mn-lt"/>
              </a:rPr>
              <a:t>Q</a:t>
            </a:r>
            <a:r>
              <a:rPr lang="en-IN" dirty="0">
                <a:latin typeface="+mn-lt"/>
              </a:rPr>
              <a:t> is the flow rate or volume flux.</a:t>
            </a:r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2600" y="3128963"/>
            <a:ext cx="1943831" cy="245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446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build="p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idra.unige.it/~irro/static/sorge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38862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4067" name="Rectangle 3"/>
          <p:cNvSpPr>
            <a:spLocks noChangeArrowheads="1"/>
          </p:cNvSpPr>
          <p:nvPr/>
        </p:nvSpPr>
        <p:spPr bwMode="auto">
          <a:xfrm>
            <a:off x="304800" y="5152606"/>
            <a:ext cx="8534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v"/>
              <a:defRPr/>
            </a:pPr>
            <a:r>
              <a:rPr lang="en-US" dirty="0" smtClean="0">
                <a:latin typeface="+mn-lt"/>
              </a:rPr>
              <a:t>The flow field is uniquely determined upon deriving the complex potential </a:t>
            </a:r>
            <a:r>
              <a:rPr lang="en-US" i="1" dirty="0" smtClean="0">
                <a:latin typeface="+mn-lt"/>
              </a:rPr>
              <a:t>W</a:t>
            </a:r>
            <a:r>
              <a:rPr lang="en-US" dirty="0" smtClean="0">
                <a:latin typeface="+mn-lt"/>
              </a:rPr>
              <a:t> with respect to </a:t>
            </a:r>
            <a:r>
              <a:rPr lang="en-US" i="1" dirty="0" smtClean="0">
                <a:latin typeface="+mn-lt"/>
              </a:rPr>
              <a:t>z</a:t>
            </a:r>
            <a:r>
              <a:rPr lang="en-US" dirty="0" smtClean="0">
                <a:latin typeface="+mn-lt"/>
              </a:rPr>
              <a:t>. </a:t>
            </a:r>
          </a:p>
          <a:p>
            <a:pPr eaLnBrk="1" hangingPunct="1">
              <a:buFont typeface="Wingdings" panose="05000000000000000000" pitchFamily="2" charset="2"/>
              <a:buChar char="v"/>
              <a:defRPr/>
            </a:pPr>
            <a:endParaRPr lang="en-US" dirty="0" smtClean="0">
              <a:latin typeface="+mn-lt"/>
            </a:endParaRPr>
          </a:p>
        </p:txBody>
      </p:sp>
      <p:sp>
        <p:nvSpPr>
          <p:cNvPr id="294916" name="Text Box 4"/>
          <p:cNvSpPr txBox="1">
            <a:spLocks noChangeArrowheads="1"/>
          </p:cNvSpPr>
          <p:nvPr/>
        </p:nvSpPr>
        <p:spPr bwMode="auto">
          <a:xfrm>
            <a:off x="5029200" y="4114800"/>
            <a:ext cx="1585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>
                <a:latin typeface="Arial" panose="020B0604020202020204" pitchFamily="34" charset="0"/>
              </a:rPr>
              <a:t>Iso </a:t>
            </a:r>
            <a:r>
              <a:rPr lang="en-US" sz="2400">
                <a:latin typeface="Symbol" panose="05050102010706020507" pitchFamily="18" charset="2"/>
                <a:ea typeface="Batang" panose="02030600000101010101" pitchFamily="18" charset="-127"/>
              </a:rPr>
              <a:t>y </a:t>
            </a:r>
            <a:r>
              <a:rPr lang="en-US" sz="2400">
                <a:latin typeface="Arial" panose="020B0604020202020204" pitchFamily="34" charset="0"/>
                <a:ea typeface="Batang" panose="02030600000101010101" pitchFamily="18" charset="-127"/>
              </a:rPr>
              <a:t>lines</a:t>
            </a:r>
            <a:endParaRPr lang="en-US" sz="2400">
              <a:latin typeface="Arial" panose="020B0604020202020204" pitchFamily="34" charset="0"/>
            </a:endParaRPr>
          </a:p>
        </p:txBody>
      </p:sp>
      <p:sp>
        <p:nvSpPr>
          <p:cNvPr id="294917" name="Line 5"/>
          <p:cNvSpPr>
            <a:spLocks noChangeShapeType="1"/>
          </p:cNvSpPr>
          <p:nvPr/>
        </p:nvSpPr>
        <p:spPr bwMode="auto">
          <a:xfrm flipH="1" flipV="1">
            <a:off x="3810000" y="3200400"/>
            <a:ext cx="144780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4918" name="Text Box 6"/>
          <p:cNvSpPr txBox="1">
            <a:spLocks noChangeArrowheads="1"/>
          </p:cNvSpPr>
          <p:nvPr/>
        </p:nvSpPr>
        <p:spPr bwMode="auto">
          <a:xfrm>
            <a:off x="5246688" y="3352800"/>
            <a:ext cx="15351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>
                <a:latin typeface="Arial" panose="020B0604020202020204" pitchFamily="34" charset="0"/>
              </a:rPr>
              <a:t>Iso </a:t>
            </a:r>
            <a:r>
              <a:rPr lang="en-US" sz="2400">
                <a:latin typeface="Symbol" panose="05050102010706020507" pitchFamily="18" charset="2"/>
                <a:ea typeface="Batang" panose="02030600000101010101" pitchFamily="18" charset="-127"/>
              </a:rPr>
              <a:t>f </a:t>
            </a:r>
            <a:r>
              <a:rPr lang="en-US" sz="2400">
                <a:latin typeface="Arial" panose="020B0604020202020204" pitchFamily="34" charset="0"/>
                <a:ea typeface="Batang" panose="02030600000101010101" pitchFamily="18" charset="-127"/>
              </a:rPr>
              <a:t>lines</a:t>
            </a:r>
            <a:endParaRPr lang="en-US" sz="2400">
              <a:latin typeface="Arial" panose="020B0604020202020204" pitchFamily="34" charset="0"/>
            </a:endParaRPr>
          </a:p>
        </p:txBody>
      </p:sp>
      <p:sp>
        <p:nvSpPr>
          <p:cNvPr id="294919" name="Line 7"/>
          <p:cNvSpPr>
            <a:spLocks noChangeShapeType="1"/>
          </p:cNvSpPr>
          <p:nvPr/>
        </p:nvSpPr>
        <p:spPr bwMode="auto">
          <a:xfrm flipH="1" flipV="1">
            <a:off x="4027488" y="2514600"/>
            <a:ext cx="144780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aphicFrame>
        <p:nvGraphicFramePr>
          <p:cNvPr id="29492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2715647"/>
              </p:ext>
            </p:extLst>
          </p:nvPr>
        </p:nvGraphicFramePr>
        <p:xfrm>
          <a:off x="4167981" y="5457825"/>
          <a:ext cx="3692525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692" name="Equation" r:id="rId4" imgW="1307532" imgH="393529" progId="Equation.3">
                  <p:embed/>
                </p:oleObj>
              </mc:Choice>
              <mc:Fallback>
                <p:oleObj name="Equation" r:id="rId4" imgW="1307532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7981" y="5457825"/>
                        <a:ext cx="3692525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5" name="Title 1"/>
          <p:cNvSpPr>
            <a:spLocks noGrp="1"/>
          </p:cNvSpPr>
          <p:nvPr>
            <p:ph type="title"/>
          </p:nvPr>
        </p:nvSpPr>
        <p:spPr>
          <a:xfrm>
            <a:off x="642938" y="76200"/>
            <a:ext cx="6459537" cy="746125"/>
          </a:xfrm>
        </p:spPr>
        <p:txBody>
          <a:bodyPr/>
          <a:lstStyle/>
          <a:p>
            <a:r>
              <a:rPr lang="en-IN" sz="2800" smtClean="0"/>
              <a:t>Diagnosis of Source/Sink Function</a:t>
            </a:r>
          </a:p>
        </p:txBody>
      </p:sp>
      <p:grpSp>
        <p:nvGrpSpPr>
          <p:cNvPr id="24586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2458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59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460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60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59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459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60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593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459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59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59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459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59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589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0521081"/>
              </p:ext>
            </p:extLst>
          </p:nvPr>
        </p:nvGraphicFramePr>
        <p:xfrm>
          <a:off x="5475288" y="1159159"/>
          <a:ext cx="180340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693" name="Equation" r:id="rId7" imgW="774364" imgH="393529" progId="Equation.3">
                  <p:embed/>
                </p:oleObj>
              </mc:Choice>
              <mc:Fallback>
                <p:oleObj name="Equation" r:id="rId7" imgW="774364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5288" y="1159159"/>
                        <a:ext cx="180340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/>
              <p14:cNvContentPartPr/>
              <p14:nvPr/>
            </p14:nvContentPartPr>
            <p14:xfrm>
              <a:off x="2009880" y="1949400"/>
              <a:ext cx="1809000" cy="1462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007360" y="1937880"/>
                <a:ext cx="1824840" cy="148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0924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4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94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44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94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94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94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67" grpId="0"/>
      <p:bldP spid="294916" grpId="0"/>
      <p:bldP spid="294917" grpId="0" animBg="1"/>
      <p:bldP spid="294918" grpId="0"/>
      <p:bldP spid="2949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274638"/>
            <a:ext cx="7010400" cy="788988"/>
          </a:xfrm>
        </p:spPr>
        <p:txBody>
          <a:bodyPr/>
          <a:lstStyle/>
          <a:p>
            <a:r>
              <a:rPr lang="en-IN" sz="2800" dirty="0" smtClean="0"/>
              <a:t>Engineering of  </a:t>
            </a:r>
            <a:r>
              <a:rPr lang="en-IN" sz="2800" dirty="0"/>
              <a:t>Potential Flows of </a:t>
            </a:r>
            <a:r>
              <a:rPr lang="en-IN" sz="2800" dirty="0" smtClean="0"/>
              <a:t>Second </a:t>
            </a:r>
            <a:r>
              <a:rPr lang="en-IN" sz="2800" dirty="0"/>
              <a:t>Kind</a:t>
            </a:r>
            <a:endParaRPr lang="en-US" sz="2800" b="1" dirty="0" smtClean="0"/>
          </a:p>
        </p:txBody>
      </p:sp>
      <p:pic>
        <p:nvPicPr>
          <p:cNvPr id="345092" name="Picture 4" descr="http://www.idra.unige.it/~irro/static/vortic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600200"/>
            <a:ext cx="3116263" cy="311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8" descr="tex2html_wrap_inline1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94050" y="3292475"/>
            <a:ext cx="11430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73" name="Group 2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27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127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128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129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28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128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128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28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128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128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28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28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128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1277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6" name="Picture 2" descr="http://www.idra.unige.it/~irro/static/sorgen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65" y="1600200"/>
            <a:ext cx="3039620" cy="3099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 Box 4"/>
          <p:cNvSpPr txBox="1">
            <a:spLocks noChangeArrowheads="1"/>
          </p:cNvSpPr>
          <p:nvPr/>
        </p:nvSpPr>
        <p:spPr bwMode="auto">
          <a:xfrm>
            <a:off x="3689350" y="3875186"/>
            <a:ext cx="1585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dirty="0" err="1">
                <a:latin typeface="Arial" panose="020B0604020202020204" pitchFamily="34" charset="0"/>
              </a:rPr>
              <a:t>Iso</a:t>
            </a:r>
            <a:r>
              <a:rPr lang="en-US" sz="2400" dirty="0">
                <a:latin typeface="Arial" panose="020B0604020202020204" pitchFamily="34" charset="0"/>
              </a:rPr>
              <a:t> </a:t>
            </a:r>
            <a:r>
              <a:rPr lang="en-US" sz="2400" dirty="0">
                <a:latin typeface="Symbol" panose="05050102010706020507" pitchFamily="18" charset="2"/>
                <a:ea typeface="Batang" panose="02030600000101010101" pitchFamily="18" charset="-127"/>
              </a:rPr>
              <a:t>y </a:t>
            </a:r>
            <a:r>
              <a:rPr lang="en-US" sz="2400" dirty="0">
                <a:latin typeface="Arial" panose="020B0604020202020204" pitchFamily="34" charset="0"/>
                <a:ea typeface="Batang" panose="02030600000101010101" pitchFamily="18" charset="-127"/>
              </a:rPr>
              <a:t>lines</a:t>
            </a:r>
            <a:endParaRPr lang="en-US" sz="2400" dirty="0">
              <a:latin typeface="Arial" panose="020B0604020202020204" pitchFamily="34" charset="0"/>
            </a:endParaRPr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H="1" flipV="1">
            <a:off x="2965450" y="2795953"/>
            <a:ext cx="1149350" cy="10112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0" name="Text Box 6"/>
          <p:cNvSpPr txBox="1">
            <a:spLocks noChangeArrowheads="1"/>
          </p:cNvSpPr>
          <p:nvPr/>
        </p:nvSpPr>
        <p:spPr bwMode="auto">
          <a:xfrm>
            <a:off x="3886463" y="2919412"/>
            <a:ext cx="15351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dirty="0" err="1">
                <a:latin typeface="Arial" panose="020B0604020202020204" pitchFamily="34" charset="0"/>
              </a:rPr>
              <a:t>Iso</a:t>
            </a:r>
            <a:r>
              <a:rPr lang="en-US" sz="2400" dirty="0">
                <a:latin typeface="Arial" panose="020B0604020202020204" pitchFamily="34" charset="0"/>
              </a:rPr>
              <a:t> </a:t>
            </a:r>
            <a:r>
              <a:rPr lang="en-US" sz="2400" dirty="0">
                <a:latin typeface="Symbol" panose="05050102010706020507" pitchFamily="18" charset="2"/>
                <a:ea typeface="Batang" panose="02030600000101010101" pitchFamily="18" charset="-127"/>
              </a:rPr>
              <a:t>f </a:t>
            </a:r>
            <a:r>
              <a:rPr lang="en-US" sz="2400" dirty="0">
                <a:latin typeface="Arial" panose="020B0604020202020204" pitchFamily="34" charset="0"/>
                <a:ea typeface="Batang" panose="02030600000101010101" pitchFamily="18" charset="-127"/>
              </a:rPr>
              <a:t>lines</a:t>
            </a:r>
            <a:endParaRPr lang="en-US" sz="2400" dirty="0">
              <a:latin typeface="Arial" panose="020B0604020202020204" pitchFamily="34" charset="0"/>
            </a:endParaRPr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 flipH="1" flipV="1">
            <a:off x="3182938" y="2110154"/>
            <a:ext cx="1084262" cy="7298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2" name="Line 5"/>
          <p:cNvSpPr>
            <a:spLocks noChangeShapeType="1"/>
          </p:cNvSpPr>
          <p:nvPr/>
        </p:nvSpPr>
        <p:spPr bwMode="auto">
          <a:xfrm flipV="1">
            <a:off x="4844662" y="3546580"/>
            <a:ext cx="950727" cy="32123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3" name="Line 7"/>
          <p:cNvSpPr>
            <a:spLocks noChangeShapeType="1"/>
          </p:cNvSpPr>
          <p:nvPr/>
        </p:nvSpPr>
        <p:spPr bwMode="auto">
          <a:xfrm flipV="1">
            <a:off x="4689335" y="2196521"/>
            <a:ext cx="1129775" cy="55292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aphicFrame>
        <p:nvGraphicFramePr>
          <p:cNvPr id="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9450703"/>
              </p:ext>
            </p:extLst>
          </p:nvPr>
        </p:nvGraphicFramePr>
        <p:xfrm>
          <a:off x="3725069" y="4574755"/>
          <a:ext cx="1363663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37" name="Equation" r:id="rId7" imgW="482400" imgH="203040" progId="Equation.3">
                  <p:embed/>
                </p:oleObj>
              </mc:Choice>
              <mc:Fallback>
                <p:oleObj name="Equation" r:id="rId7" imgW="482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5069" y="4574755"/>
                        <a:ext cx="1363663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633412" y="5197994"/>
            <a:ext cx="83568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Is a solution </a:t>
            </a:r>
            <a:r>
              <a:rPr lang="en-IN" dirty="0">
                <a:latin typeface="+mn-lt"/>
              </a:rPr>
              <a:t>to Laplace’s </a:t>
            </a:r>
            <a:r>
              <a:rPr lang="en-IN" dirty="0" smtClean="0">
                <a:latin typeface="+mn-lt"/>
              </a:rPr>
              <a:t>equation in </a:t>
            </a:r>
            <a:r>
              <a:rPr lang="en-IN" dirty="0">
                <a:latin typeface="+mn-lt"/>
              </a:rPr>
              <a:t>plane polar </a:t>
            </a:r>
            <a:r>
              <a:rPr lang="en-IN" dirty="0" smtClean="0">
                <a:latin typeface="+mn-lt"/>
              </a:rPr>
              <a:t>coordinates.</a:t>
            </a:r>
          </a:p>
          <a:p>
            <a:r>
              <a:rPr lang="en-IN" dirty="0" smtClean="0">
                <a:latin typeface="+mn-lt"/>
              </a:rPr>
              <a:t>What is the structure of vector field?</a:t>
            </a:r>
            <a:endParaRPr lang="en-IN" dirty="0">
              <a:latin typeface="+mn-lt"/>
            </a:endParaRPr>
          </a:p>
        </p:txBody>
      </p:sp>
      <p:graphicFrame>
        <p:nvGraphicFramePr>
          <p:cNvPr id="3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5889773"/>
              </p:ext>
            </p:extLst>
          </p:nvPr>
        </p:nvGraphicFramePr>
        <p:xfrm>
          <a:off x="3535363" y="5975350"/>
          <a:ext cx="1400175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38" name="Equation" r:id="rId9" imgW="495000" imgH="241200" progId="Equation.3">
                  <p:embed/>
                </p:oleObj>
              </mc:Choice>
              <mc:Fallback>
                <p:oleObj name="Equation" r:id="rId9" imgW="4950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5363" y="5975350"/>
                        <a:ext cx="1400175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7477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274638"/>
            <a:ext cx="7010400" cy="788988"/>
          </a:xfrm>
        </p:spPr>
        <p:txBody>
          <a:bodyPr/>
          <a:lstStyle/>
          <a:p>
            <a:r>
              <a:rPr lang="en-IN" sz="2800" dirty="0" smtClean="0"/>
              <a:t>Vector Field due to  </a:t>
            </a:r>
            <a:r>
              <a:rPr lang="en-IN" sz="2800" dirty="0"/>
              <a:t>Potential Flows of </a:t>
            </a:r>
            <a:r>
              <a:rPr lang="en-IN" sz="2800" dirty="0" smtClean="0"/>
              <a:t>Second </a:t>
            </a:r>
            <a:r>
              <a:rPr lang="en-IN" sz="2800" dirty="0"/>
              <a:t>Kind</a:t>
            </a:r>
            <a:endParaRPr lang="en-US" sz="2800" b="1" dirty="0" smtClean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1686" y="2392827"/>
            <a:ext cx="5441239" cy="1071009"/>
          </a:xfrm>
        </p:spPr>
        <p:txBody>
          <a:bodyPr/>
          <a:lstStyle/>
          <a:p>
            <a:r>
              <a:rPr lang="en-US" sz="2400" dirty="0" smtClean="0"/>
              <a:t>This is the case of a vortex, the flow field is purely tangential. </a:t>
            </a:r>
          </a:p>
        </p:txBody>
      </p:sp>
      <p:pic>
        <p:nvPicPr>
          <p:cNvPr id="11271" name="Picture 8" descr="tex2html_wrap_inline1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94050" y="3292475"/>
            <a:ext cx="11430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9594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2716120"/>
              </p:ext>
            </p:extLst>
          </p:nvPr>
        </p:nvGraphicFramePr>
        <p:xfrm>
          <a:off x="2868261" y="3889226"/>
          <a:ext cx="3370263" cy="96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482" name="Equation" r:id="rId4" imgW="1371600" imgH="393700" progId="Equation.3">
                  <p:embed/>
                </p:oleObj>
              </mc:Choice>
              <mc:Fallback>
                <p:oleObj name="Equation" r:id="rId4" imgW="13716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8261" y="3889226"/>
                        <a:ext cx="3370263" cy="966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273" name="Group 2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27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127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128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129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28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128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128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28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128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128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28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28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128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1277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899757"/>
              </p:ext>
            </p:extLst>
          </p:nvPr>
        </p:nvGraphicFramePr>
        <p:xfrm>
          <a:off x="4343400" y="5156035"/>
          <a:ext cx="1822450" cy="85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483" name="Equation" r:id="rId7" imgW="837836" imgH="393529" progId="Equation.3">
                  <p:embed/>
                </p:oleObj>
              </mc:Choice>
              <mc:Fallback>
                <p:oleObj name="Equation" r:id="rId7" imgW="837836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5156035"/>
                        <a:ext cx="1822450" cy="855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19906" y="1272387"/>
            <a:ext cx="2831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In polar co-ordinates:</a:t>
            </a:r>
            <a:endParaRPr lang="en-IN" dirty="0"/>
          </a:p>
        </p:txBody>
      </p:sp>
      <p:graphicFrame>
        <p:nvGraphicFramePr>
          <p:cNvPr id="2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3749219"/>
              </p:ext>
            </p:extLst>
          </p:nvPr>
        </p:nvGraphicFramePr>
        <p:xfrm>
          <a:off x="3609110" y="1449938"/>
          <a:ext cx="1841500" cy="966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484" name="Equation" r:id="rId9" imgW="749160" imgH="393480" progId="Equation.3">
                  <p:embed/>
                </p:oleObj>
              </mc:Choice>
              <mc:Fallback>
                <p:oleObj name="Equation" r:id="rId9" imgW="749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9110" y="1449938"/>
                        <a:ext cx="1841500" cy="966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9989759"/>
              </p:ext>
            </p:extLst>
          </p:nvPr>
        </p:nvGraphicFramePr>
        <p:xfrm>
          <a:off x="6002338" y="1381125"/>
          <a:ext cx="2247900" cy="96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485" name="Equation" r:id="rId11" imgW="914400" imgH="393480" progId="Equation.3">
                  <p:embed/>
                </p:oleObj>
              </mc:Choice>
              <mc:Fallback>
                <p:oleObj name="Equation" r:id="rId11" imgW="9144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2338" y="1381125"/>
                        <a:ext cx="2247900" cy="966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00031" y="2251704"/>
            <a:ext cx="2028825" cy="204787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19906" y="3340709"/>
            <a:ext cx="625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 typeface="Wingdings" panose="05000000000000000000" pitchFamily="2" charset="2"/>
              <a:buChar char="v"/>
              <a:defRPr/>
            </a:pPr>
            <a:r>
              <a:rPr lang="en-US" dirty="0"/>
              <a:t>the complex potential </a:t>
            </a:r>
            <a:r>
              <a:rPr lang="en-US" i="1" dirty="0"/>
              <a:t>W</a:t>
            </a:r>
            <a:r>
              <a:rPr lang="en-US" dirty="0"/>
              <a:t> with respect to </a:t>
            </a:r>
            <a:r>
              <a:rPr lang="en-US" i="1" dirty="0"/>
              <a:t>z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85905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95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1" grpId="0" build="p" autoUpdateAnimBg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411162"/>
          </a:xfrm>
        </p:spPr>
        <p:txBody>
          <a:bodyPr/>
          <a:lstStyle/>
          <a:p>
            <a:r>
              <a:rPr lang="en-US" sz="2800" b="1" smtClean="0"/>
              <a:t>THE DOUBLET </a:t>
            </a:r>
          </a:p>
        </p:txBody>
      </p:sp>
      <p:sp>
        <p:nvSpPr>
          <p:cNvPr id="34713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55600" y="938213"/>
            <a:ext cx="8670925" cy="2460625"/>
          </a:xfrm>
        </p:spPr>
        <p:txBody>
          <a:bodyPr/>
          <a:lstStyle/>
          <a:p>
            <a:r>
              <a:rPr lang="en-IN" sz="2400" smtClean="0"/>
              <a:t>Consider a source-sink pair with strengths ±</a:t>
            </a:r>
            <a:r>
              <a:rPr lang="en-IN" sz="2400" i="1" smtClean="0"/>
              <a:t>m</a:t>
            </a:r>
            <a:r>
              <a:rPr lang="en-IN" sz="2400" smtClean="0"/>
              <a:t>, located at (∓ℓ/2, 0).</a:t>
            </a:r>
          </a:p>
          <a:p>
            <a:r>
              <a:rPr lang="en-IN" sz="2400" smtClean="0"/>
              <a:t> Let the separation distance ℓ approach zero, while simultaneously increasing the source and sink strengths such that the product κ </a:t>
            </a:r>
            <a:r>
              <a:rPr lang="en-IN" sz="2400" smtClean="0">
                <a:sym typeface="Symbol" panose="05050102010706020507" pitchFamily="18" charset="2"/>
              </a:rPr>
              <a:t></a:t>
            </a:r>
            <a:r>
              <a:rPr lang="en-IN" sz="2400" smtClean="0"/>
              <a:t> ℓ remains constant.</a:t>
            </a:r>
          </a:p>
          <a:p>
            <a:r>
              <a:rPr lang="en-IN" sz="2400" smtClean="0"/>
              <a:t>The resulting flow is a doublet with strength, </a:t>
            </a:r>
            <a:r>
              <a:rPr lang="en-IN" sz="2400" i="1" smtClean="0">
                <a:sym typeface="Symbol" panose="05050102010706020507" pitchFamily="18" charset="2"/>
              </a:rPr>
              <a:t></a:t>
            </a:r>
            <a:endParaRPr lang="en-US" sz="2400" i="1" smtClean="0"/>
          </a:p>
        </p:txBody>
      </p:sp>
      <p:pic>
        <p:nvPicPr>
          <p:cNvPr id="347140" name="Picture 4" descr="http://www.idra.unige.it/~irro/static/doppie.gif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62650" y="3544888"/>
            <a:ext cx="2743200" cy="2743200"/>
          </a:xfrm>
          <a:noFill/>
        </p:spPr>
      </p:pic>
      <p:graphicFrame>
        <p:nvGraphicFramePr>
          <p:cNvPr id="33801" name="Object 9"/>
          <p:cNvGraphicFramePr>
            <a:graphicFrameLocks noChangeAspect="1"/>
          </p:cNvGraphicFramePr>
          <p:nvPr/>
        </p:nvGraphicFramePr>
        <p:xfrm>
          <a:off x="1377950" y="3314700"/>
          <a:ext cx="15509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762" name="Equation" r:id="rId4" imgW="571252" imgH="393529" progId="Equation.3">
                  <p:embed/>
                </p:oleObj>
              </mc:Choice>
              <mc:Fallback>
                <p:oleObj name="Equation" r:id="rId4" imgW="571252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7950" y="3314700"/>
                        <a:ext cx="1550988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2455" name="Object 10"/>
          <p:cNvGraphicFramePr>
            <a:graphicFrameLocks noChangeAspect="1"/>
          </p:cNvGraphicFramePr>
          <p:nvPr/>
        </p:nvGraphicFramePr>
        <p:xfrm>
          <a:off x="3541713" y="3557588"/>
          <a:ext cx="1800225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763" name="Equation" r:id="rId6" imgW="558558" imgH="203112" progId="Equation.3">
                  <p:embed/>
                </p:oleObj>
              </mc:Choice>
              <mc:Fallback>
                <p:oleObj name="Equation" r:id="rId6" imgW="558558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1713" y="3557588"/>
                        <a:ext cx="1800225" cy="652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"/>
          <p:cNvGraphicFramePr>
            <a:graphicFrameLocks noChangeAspect="1"/>
          </p:cNvGraphicFramePr>
          <p:nvPr/>
        </p:nvGraphicFramePr>
        <p:xfrm>
          <a:off x="1543050" y="4527550"/>
          <a:ext cx="3154363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764" name="Equation" r:id="rId8" imgW="1117115" imgH="393529" progId="Equation.3">
                  <p:embed/>
                </p:oleObj>
              </mc:Choice>
              <mc:Fallback>
                <p:oleObj name="Equation" r:id="rId8" imgW="1117115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3050" y="4527550"/>
                        <a:ext cx="3154363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04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410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10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0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11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1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1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4106" name="Rectangle 1945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5773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7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7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7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7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7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7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32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7139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139700"/>
            <a:ext cx="6705600" cy="914400"/>
          </a:xfrm>
        </p:spPr>
        <p:txBody>
          <a:bodyPr/>
          <a:lstStyle/>
          <a:p>
            <a:r>
              <a:rPr lang="en-US" sz="2800" smtClean="0"/>
              <a:t>Uniform Flow Past A Doublet : Perturbation of Uniform Flow</a:t>
            </a:r>
            <a:endParaRPr lang="en-US" smtClean="0"/>
          </a:p>
        </p:txBody>
      </p:sp>
      <p:sp>
        <p:nvSpPr>
          <p:cNvPr id="34816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095375"/>
            <a:ext cx="8991600" cy="838200"/>
          </a:xfrm>
        </p:spPr>
        <p:txBody>
          <a:bodyPr/>
          <a:lstStyle/>
          <a:p>
            <a:r>
              <a:rPr lang="en-US" sz="2400" smtClean="0"/>
              <a:t>The superposition of a doublet and a uniform flow gives the complex potential</a:t>
            </a:r>
            <a:r>
              <a:rPr lang="en-US" sz="2800" smtClean="0"/>
              <a:t> </a:t>
            </a:r>
          </a:p>
        </p:txBody>
      </p:sp>
      <p:graphicFrame>
        <p:nvGraphicFramePr>
          <p:cNvPr id="3482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9581422"/>
              </p:ext>
            </p:extLst>
          </p:nvPr>
        </p:nvGraphicFramePr>
        <p:xfrm>
          <a:off x="4126659" y="5273209"/>
          <a:ext cx="2057400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770" name="Equation" r:id="rId3" imgW="875920" imgH="393529" progId="Equation.3">
                  <p:embed/>
                </p:oleObj>
              </mc:Choice>
              <mc:Fallback>
                <p:oleObj name="Equation" r:id="rId3" imgW="875920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6659" y="5273209"/>
                        <a:ext cx="2057400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27" name="Group 2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3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513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14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15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514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14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14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514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14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14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514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514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14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5137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267075" y="2889250"/>
            <a:ext cx="4143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b="1"/>
              <a:t>+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38113" y="1933575"/>
            <a:ext cx="4144962" cy="3095625"/>
            <a:chOff x="138335" y="1934002"/>
            <a:chExt cx="4145494" cy="3094832"/>
          </a:xfrm>
        </p:grpSpPr>
        <p:pic>
          <p:nvPicPr>
            <p:cNvPr id="5134" name="Picture 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983" y="1934002"/>
              <a:ext cx="2705100" cy="2638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5" name="TextBox 4"/>
            <p:cNvSpPr txBox="1">
              <a:spLocks noChangeArrowheads="1"/>
            </p:cNvSpPr>
            <p:nvPr/>
          </p:nvSpPr>
          <p:spPr bwMode="auto">
            <a:xfrm>
              <a:off x="138335" y="4567169"/>
              <a:ext cx="414549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sz="2400" i="1">
                  <a:sym typeface="Symbol" panose="05050102010706020507" pitchFamily="18" charset="2"/>
                </a:rPr>
                <a:t>- Streamines – Uniform Flow</a:t>
              </a:r>
              <a:endParaRPr lang="en-IN" sz="2400" i="1"/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4243388" y="1574800"/>
            <a:ext cx="3286125" cy="3411538"/>
            <a:chOff x="4243902" y="1574297"/>
            <a:chExt cx="3285652" cy="3412089"/>
          </a:xfrm>
        </p:grpSpPr>
        <p:pic>
          <p:nvPicPr>
            <p:cNvPr id="5132" name="Picture 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3902" y="1574297"/>
              <a:ext cx="2905125" cy="288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3" name="TextBox 27"/>
            <p:cNvSpPr txBox="1">
              <a:spLocks noChangeArrowheads="1"/>
            </p:cNvSpPr>
            <p:nvPr/>
          </p:nvSpPr>
          <p:spPr bwMode="auto">
            <a:xfrm>
              <a:off x="4419600" y="4524721"/>
              <a:ext cx="31099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sz="2400" i="1">
                  <a:sym typeface="Symbol" panose="05050102010706020507" pitchFamily="18" charset="2"/>
                </a:rPr>
                <a:t>- Streamlines-Doublet</a:t>
              </a:r>
              <a:endParaRPr lang="en-IN" sz="2400" i="1"/>
            </a:p>
          </p:txBody>
        </p:sp>
      </p:grpSp>
    </p:spTree>
    <p:extLst>
      <p:ext uri="{BB962C8B-B14F-4D97-AF65-F5344CB8AC3E}">
        <p14:creationId xmlns:p14="http://schemas.microsoft.com/office/powerpoint/2010/main" val="287551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63" grpId="0" build="p" autoUpdateAnimBg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1137" y="434974"/>
            <a:ext cx="6715125" cy="411163"/>
          </a:xfrm>
        </p:spPr>
        <p:txBody>
          <a:bodyPr/>
          <a:lstStyle/>
          <a:p>
            <a:r>
              <a:rPr lang="en-US" sz="2800" dirty="0" smtClean="0"/>
              <a:t>Uniform Flow Past A Doublet with Vortex </a:t>
            </a:r>
            <a:endParaRPr lang="en-US" dirty="0" smtClean="0"/>
          </a:p>
        </p:txBody>
      </p:sp>
      <p:sp>
        <p:nvSpPr>
          <p:cNvPr id="34816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143000"/>
            <a:ext cx="8991600" cy="838200"/>
          </a:xfrm>
        </p:spPr>
        <p:txBody>
          <a:bodyPr/>
          <a:lstStyle/>
          <a:p>
            <a:r>
              <a:rPr lang="en-US" sz="2400" smtClean="0"/>
              <a:t>The superposition of a doublet and a uniform flow gives the complex potential</a:t>
            </a:r>
            <a:r>
              <a:rPr lang="en-US" sz="2800" smtClean="0"/>
              <a:t> </a:t>
            </a:r>
          </a:p>
        </p:txBody>
      </p:sp>
      <p:graphicFrame>
        <p:nvGraphicFramePr>
          <p:cNvPr id="34826" name="Object 10"/>
          <p:cNvGraphicFramePr>
            <a:graphicFrameLocks noChangeAspect="1"/>
          </p:cNvGraphicFramePr>
          <p:nvPr/>
        </p:nvGraphicFramePr>
        <p:xfrm>
          <a:off x="2195513" y="1614488"/>
          <a:ext cx="354806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810" name="Equation" r:id="rId3" imgW="1511300" imgH="393700" progId="Equation.3">
                  <p:embed/>
                </p:oleObj>
              </mc:Choice>
              <mc:Fallback>
                <p:oleObj name="Equation" r:id="rId3" imgW="15113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1614488"/>
                        <a:ext cx="3548062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293" name="Group 2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29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229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230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31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30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230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30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30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30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30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30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30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30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297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3" name="Object 12"/>
          <p:cNvGraphicFramePr>
            <a:graphicFrameLocks noChangeAspect="1"/>
          </p:cNvGraphicFramePr>
          <p:nvPr/>
        </p:nvGraphicFramePr>
        <p:xfrm>
          <a:off x="1735138" y="4387850"/>
          <a:ext cx="4470400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811" name="Equation" r:id="rId6" imgW="1905000" imgH="393700" progId="Equation.3">
                  <p:embed/>
                </p:oleObj>
              </mc:Choice>
              <mc:Fallback>
                <p:oleObj name="Equation" r:id="rId6" imgW="19050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5138" y="4387850"/>
                        <a:ext cx="4470400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10"/>
          <p:cNvGraphicFramePr>
            <a:graphicFrameLocks noChangeAspect="1"/>
          </p:cNvGraphicFramePr>
          <p:nvPr/>
        </p:nvGraphicFramePr>
        <p:xfrm>
          <a:off x="1830388" y="2871788"/>
          <a:ext cx="4829175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812" name="Equation" r:id="rId8" imgW="2057400" imgH="393700" progId="Equation.3">
                  <p:embed/>
                </p:oleObj>
              </mc:Choice>
              <mc:Fallback>
                <p:oleObj name="Equation" r:id="rId8" imgW="20574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0388" y="2871788"/>
                        <a:ext cx="4829175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070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63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869" y="2304257"/>
            <a:ext cx="4046537" cy="404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7651" name="Ink 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374900" y="6130925"/>
              <a:ext cx="1588" cy="1588"/>
            </p14:xfrm>
          </p:contentPart>
        </mc:Choice>
        <mc:Fallback xmlns="">
          <p:pic>
            <p:nvPicPr>
              <p:cNvPr id="27651" name="Ink 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33612" y="6089637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13316" name="Title 1"/>
          <p:cNvSpPr>
            <a:spLocks noGrp="1"/>
          </p:cNvSpPr>
          <p:nvPr>
            <p:ph type="title"/>
          </p:nvPr>
        </p:nvSpPr>
        <p:spPr>
          <a:xfrm>
            <a:off x="132095" y="-11112"/>
            <a:ext cx="7253288" cy="850900"/>
          </a:xfrm>
        </p:spPr>
        <p:txBody>
          <a:bodyPr/>
          <a:lstStyle/>
          <a:p>
            <a:r>
              <a:rPr lang="en-IN" sz="2800" dirty="0" smtClean="0"/>
              <a:t>Visualization of Multilevel Interaction Function</a:t>
            </a:r>
          </a:p>
        </p:txBody>
      </p:sp>
      <p:grpSp>
        <p:nvGrpSpPr>
          <p:cNvPr id="13317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1331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332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333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33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32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333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33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324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32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32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32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32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32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3320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5235250"/>
              </p:ext>
            </p:extLst>
          </p:nvPr>
        </p:nvGraphicFramePr>
        <p:xfrm>
          <a:off x="2293938" y="1171562"/>
          <a:ext cx="4470400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817" name="Equation" r:id="rId7" imgW="1905000" imgH="393700" progId="Equation.3">
                  <p:embed/>
                </p:oleObj>
              </mc:Choice>
              <mc:Fallback>
                <p:oleObj name="Equation" r:id="rId7" imgW="19050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3938" y="1171562"/>
                        <a:ext cx="4470400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238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304800" y="9525"/>
            <a:ext cx="6797675" cy="828675"/>
          </a:xfrm>
        </p:spPr>
        <p:txBody>
          <a:bodyPr/>
          <a:lstStyle/>
          <a:p>
            <a:r>
              <a:rPr lang="en-IN" sz="2800" smtClean="0"/>
              <a:t>The Non-living Genius : Lifting Machine</a:t>
            </a:r>
          </a:p>
        </p:txBody>
      </p:sp>
      <p:grpSp>
        <p:nvGrpSpPr>
          <p:cNvPr id="14339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1435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35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436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36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35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36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36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35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36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36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35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35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36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4353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955675" y="1220788"/>
            <a:ext cx="2362200" cy="2713037"/>
            <a:chOff x="955675" y="1220788"/>
            <a:chExt cx="2362200" cy="2713300"/>
          </a:xfrm>
        </p:grpSpPr>
        <p:pic>
          <p:nvPicPr>
            <p:cNvPr id="14350" name="Picture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5675" y="1220788"/>
              <a:ext cx="2362200" cy="258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4351" name="Object 2"/>
            <p:cNvGraphicFramePr>
              <a:graphicFrameLocks noChangeAspect="1"/>
            </p:cNvGraphicFramePr>
            <p:nvPr/>
          </p:nvGraphicFramePr>
          <p:xfrm>
            <a:off x="1570798" y="3351230"/>
            <a:ext cx="1020002" cy="5828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6862" name="Equation" r:id="rId5" imgW="355292" imgH="203024" progId="Equation.3">
                    <p:embed/>
                  </p:oleObj>
                </mc:Choice>
                <mc:Fallback>
                  <p:oleObj name="Equation" r:id="rId5" imgW="355292" imgH="203024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70798" y="3351230"/>
                          <a:ext cx="1020002" cy="58285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729163" y="1273175"/>
            <a:ext cx="2647950" cy="2660650"/>
            <a:chOff x="4729163" y="1273175"/>
            <a:chExt cx="2647950" cy="2660790"/>
          </a:xfrm>
        </p:grpSpPr>
        <p:pic>
          <p:nvPicPr>
            <p:cNvPr id="14348" name="Picture 1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9163" y="1273175"/>
              <a:ext cx="2647950" cy="2562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4349" name="Object 24"/>
            <p:cNvGraphicFramePr>
              <a:graphicFrameLocks noChangeAspect="1"/>
            </p:cNvGraphicFramePr>
            <p:nvPr/>
          </p:nvGraphicFramePr>
          <p:xfrm>
            <a:off x="5249863" y="3351353"/>
            <a:ext cx="1895475" cy="5826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6863" name="Equation" r:id="rId8" imgW="660113" imgH="203112" progId="Equation.3">
                    <p:embed/>
                  </p:oleObj>
                </mc:Choice>
                <mc:Fallback>
                  <p:oleObj name="Equation" r:id="rId8" imgW="660113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49863" y="3351353"/>
                          <a:ext cx="1895475" cy="58261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984250" y="3876675"/>
            <a:ext cx="2409825" cy="2652713"/>
            <a:chOff x="984250" y="3876675"/>
            <a:chExt cx="2409825" cy="2652253"/>
          </a:xfrm>
        </p:grpSpPr>
        <p:pic>
          <p:nvPicPr>
            <p:cNvPr id="14346" name="Picture 1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4250" y="3876675"/>
              <a:ext cx="2409825" cy="2514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4347" name="Object 26"/>
            <p:cNvGraphicFramePr>
              <a:graphicFrameLocks noChangeAspect="1"/>
            </p:cNvGraphicFramePr>
            <p:nvPr/>
          </p:nvGraphicFramePr>
          <p:xfrm>
            <a:off x="1087723" y="5946316"/>
            <a:ext cx="1895475" cy="5826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6864" name="Equation" r:id="rId11" imgW="660113" imgH="203112" progId="Equation.3">
                    <p:embed/>
                  </p:oleObj>
                </mc:Choice>
                <mc:Fallback>
                  <p:oleObj name="Equation" r:id="rId11" imgW="660113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7723" y="5946316"/>
                          <a:ext cx="1895475" cy="58261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4730750" y="3933825"/>
            <a:ext cx="2447925" cy="2581275"/>
            <a:chOff x="4730750" y="3933825"/>
            <a:chExt cx="2447925" cy="2581275"/>
          </a:xfrm>
        </p:grpSpPr>
        <p:pic>
          <p:nvPicPr>
            <p:cNvPr id="14344" name="Picture 20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0750" y="3933825"/>
              <a:ext cx="2447925" cy="258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4345" name="Object 27"/>
            <p:cNvGraphicFramePr>
              <a:graphicFrameLocks noChangeAspect="1"/>
            </p:cNvGraphicFramePr>
            <p:nvPr/>
          </p:nvGraphicFramePr>
          <p:xfrm>
            <a:off x="5206997" y="5829877"/>
            <a:ext cx="1895475" cy="5826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6865" name="Equation" r:id="rId14" imgW="660113" imgH="203112" progId="Equation.3">
                    <p:embed/>
                  </p:oleObj>
                </mc:Choice>
                <mc:Fallback>
                  <p:oleObj name="Equation" r:id="rId14" imgW="660113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06997" y="5829877"/>
                          <a:ext cx="1895475" cy="58261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6380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203200" y="-147638"/>
            <a:ext cx="7772400" cy="1143001"/>
          </a:xfrm>
        </p:spPr>
        <p:txBody>
          <a:bodyPr/>
          <a:lstStyle/>
          <a:p>
            <a:r>
              <a:rPr lang="en-IN" sz="2800" smtClean="0"/>
              <a:t>Computation of Velocity Field </a:t>
            </a:r>
          </a:p>
        </p:txBody>
      </p:sp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431800" y="1935163"/>
            <a:ext cx="6629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2400">
                <a:solidFill>
                  <a:srgbClr val="000000"/>
                </a:solidFill>
              </a:rPr>
              <a:t>The radial and tangential velocities are  given by: </a:t>
            </a:r>
            <a:endParaRPr lang="en-IN" sz="2400"/>
          </a:p>
        </p:txBody>
      </p:sp>
      <p:graphicFrame>
        <p:nvGraphicFramePr>
          <p:cNvPr id="4" name="Object 12"/>
          <p:cNvGraphicFramePr>
            <a:graphicFrameLocks noChangeAspect="1"/>
          </p:cNvGraphicFramePr>
          <p:nvPr/>
        </p:nvGraphicFramePr>
        <p:xfrm>
          <a:off x="1785938" y="1079500"/>
          <a:ext cx="4470400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900" name="Equation" r:id="rId3" imgW="1905000" imgH="393700" progId="Equation.3">
                  <p:embed/>
                </p:oleObj>
              </mc:Choice>
              <mc:Fallback>
                <p:oleObj name="Equation" r:id="rId3" imgW="19050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938" y="1079500"/>
                        <a:ext cx="4470400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2"/>
          <p:cNvGraphicFramePr>
            <a:graphicFrameLocks noChangeAspect="1"/>
          </p:cNvGraphicFramePr>
          <p:nvPr/>
        </p:nvGraphicFramePr>
        <p:xfrm>
          <a:off x="615950" y="2393950"/>
          <a:ext cx="4022725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901" name="Equation" r:id="rId5" imgW="1714500" imgH="431800" progId="Equation.3">
                  <p:embed/>
                </p:oleObj>
              </mc:Choice>
              <mc:Fallback>
                <p:oleObj name="Equation" r:id="rId5" imgW="17145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50" y="2393950"/>
                        <a:ext cx="4022725" cy="101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2"/>
          <p:cNvGraphicFramePr>
            <a:graphicFrameLocks noChangeAspect="1"/>
          </p:cNvGraphicFramePr>
          <p:nvPr/>
        </p:nvGraphicFramePr>
        <p:xfrm>
          <a:off x="4637088" y="3060700"/>
          <a:ext cx="4300537" cy="85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902" name="Equation" r:id="rId7" imgW="2159000" imgH="431800" progId="Equation.3">
                  <p:embed/>
                </p:oleObj>
              </mc:Choice>
              <mc:Fallback>
                <p:oleObj name="Equation" r:id="rId7" imgW="21590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7088" y="3060700"/>
                        <a:ext cx="4300537" cy="858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7" name="Rectangle 6"/>
          <p:cNvSpPr>
            <a:spLocks noChangeArrowheads="1"/>
          </p:cNvSpPr>
          <p:nvPr/>
        </p:nvSpPr>
        <p:spPr bwMode="auto">
          <a:xfrm>
            <a:off x="390525" y="3629025"/>
            <a:ext cx="4914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2400">
                <a:solidFill>
                  <a:srgbClr val="000000"/>
                </a:solidFill>
              </a:rPr>
              <a:t>On the surface of the cylinder (</a:t>
            </a:r>
            <a:r>
              <a:rPr lang="en-IN" sz="2400" i="1">
                <a:solidFill>
                  <a:srgbClr val="000000"/>
                </a:solidFill>
              </a:rPr>
              <a:t>r=R</a:t>
            </a:r>
            <a:r>
              <a:rPr lang="en-IN" sz="2400">
                <a:solidFill>
                  <a:srgbClr val="000000"/>
                </a:solidFill>
              </a:rPr>
              <a:t>): </a:t>
            </a:r>
            <a:endParaRPr lang="en-IN" sz="2400"/>
          </a:p>
        </p:txBody>
      </p:sp>
      <p:graphicFrame>
        <p:nvGraphicFramePr>
          <p:cNvPr id="8" name="Object 12"/>
          <p:cNvGraphicFramePr>
            <a:graphicFrameLocks noChangeAspect="1"/>
          </p:cNvGraphicFramePr>
          <p:nvPr/>
        </p:nvGraphicFramePr>
        <p:xfrm>
          <a:off x="714375" y="4038600"/>
          <a:ext cx="4294188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903" name="Equation" r:id="rId9" imgW="1968500" imgH="431800" progId="Equation.3">
                  <p:embed/>
                </p:oleObj>
              </mc:Choice>
              <mc:Fallback>
                <p:oleObj name="Equation" r:id="rId9" imgW="19685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" y="4038600"/>
                        <a:ext cx="4294188" cy="94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2"/>
          <p:cNvGraphicFramePr>
            <a:graphicFrameLocks noChangeAspect="1"/>
          </p:cNvGraphicFramePr>
          <p:nvPr/>
        </p:nvGraphicFramePr>
        <p:xfrm>
          <a:off x="3297238" y="5287963"/>
          <a:ext cx="523875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904" name="Equation" r:id="rId11" imgW="2628900" imgH="444500" progId="Equation.3">
                  <p:embed/>
                </p:oleObj>
              </mc:Choice>
              <mc:Fallback>
                <p:oleObj name="Equation" r:id="rId11" imgW="26289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7238" y="5287963"/>
                        <a:ext cx="5238750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370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1537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537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538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38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37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38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38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37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38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38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37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537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38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5373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6" name="Object 10"/>
          <p:cNvGraphicFramePr>
            <a:graphicFrameLocks noChangeAspect="1"/>
          </p:cNvGraphicFramePr>
          <p:nvPr/>
        </p:nvGraphicFramePr>
        <p:xfrm>
          <a:off x="944563" y="5353050"/>
          <a:ext cx="1882775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905" name="Equation" r:id="rId14" imgW="583947" imgH="203112" progId="Equation.3">
                  <p:embed/>
                </p:oleObj>
              </mc:Choice>
              <mc:Fallback>
                <p:oleObj name="Equation" r:id="rId14" imgW="58394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4563" y="5353050"/>
                        <a:ext cx="1882775" cy="652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4494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1143000"/>
            <a:ext cx="83693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itle 2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838200"/>
          </a:xfrm>
        </p:spPr>
        <p:txBody>
          <a:bodyPr/>
          <a:lstStyle/>
          <a:p>
            <a:r>
              <a:rPr lang="en-US" sz="2800" smtClean="0"/>
              <a:t>Angle of Attack</a:t>
            </a:r>
          </a:p>
        </p:txBody>
      </p:sp>
      <p:pic>
        <p:nvPicPr>
          <p:cNvPr id="4" name="Picture 3" descr="They can glide up to 200m to escape predators. Amazing flying fish!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124200"/>
            <a:ext cx="4564063" cy="342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297363" y="1143000"/>
            <a:ext cx="3892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b="1">
                <a:solidFill>
                  <a:srgbClr val="FF0000"/>
                </a:solidFill>
                <a:latin typeface="Arial" panose="020B0604020202020204" pitchFamily="34" charset="0"/>
              </a:rPr>
              <a:t>Unbelievable Flying Objects</a:t>
            </a:r>
            <a:endParaRPr lang="en-US" sz="24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grpSp>
        <p:nvGrpSpPr>
          <p:cNvPr id="17414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1741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741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42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43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42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42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42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42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742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42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42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742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42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7417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783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79388" y="-152400"/>
            <a:ext cx="7772400" cy="1143000"/>
          </a:xfrm>
        </p:spPr>
        <p:txBody>
          <a:bodyPr/>
          <a:lstStyle/>
          <a:p>
            <a:r>
              <a:rPr lang="fi-FI" sz="2800" smtClean="0"/>
              <a:t>Computation of Surface Pressure Field</a:t>
            </a:r>
            <a:endParaRPr lang="en-IN" sz="2800" smtClean="0"/>
          </a:p>
        </p:txBody>
      </p:sp>
      <p:grpSp>
        <p:nvGrpSpPr>
          <p:cNvPr id="18435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1844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844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45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45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844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45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45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8445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844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45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844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44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44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8441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436" name="Rectangle 18"/>
          <p:cNvSpPr>
            <a:spLocks noChangeArrowheads="1"/>
          </p:cNvSpPr>
          <p:nvPr/>
        </p:nvSpPr>
        <p:spPr bwMode="auto">
          <a:xfrm>
            <a:off x="320675" y="1050925"/>
            <a:ext cx="86709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2400">
                <a:solidFill>
                  <a:srgbClr val="000000"/>
                </a:solidFill>
              </a:rPr>
              <a:t>Find the pressure field over the surface of the cylinder from Bernoulli’s equation: </a:t>
            </a:r>
            <a:endParaRPr lang="en-IN" sz="2400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2168525" y="1746250"/>
          <a:ext cx="4586288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03" name="Equation" r:id="rId4" imgW="2108200" imgH="457200" progId="Equation.3">
                  <p:embed/>
                </p:oleObj>
              </mc:Choice>
              <mc:Fallback>
                <p:oleObj name="Equation" r:id="rId4" imgW="2108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8525" y="1746250"/>
                        <a:ext cx="4586288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/>
        </p:nvGraphicFramePr>
        <p:xfrm>
          <a:off x="1169988" y="2787650"/>
          <a:ext cx="6877050" cy="146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04" name="Equation" r:id="rId6" imgW="3162300" imgH="673100" progId="Equation.3">
                  <p:embed/>
                </p:oleObj>
              </mc:Choice>
              <mc:Fallback>
                <p:oleObj name="Equation" r:id="rId6" imgW="3162300" imgH="673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9988" y="2787650"/>
                        <a:ext cx="6877050" cy="1468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1041400" y="4759325"/>
          <a:ext cx="6904038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05" name="Equation" r:id="rId8" imgW="3175000" imgH="558800" progId="Equation.3">
                  <p:embed/>
                </p:oleObj>
              </mc:Choice>
              <mc:Fallback>
                <p:oleObj name="Equation" r:id="rId8" imgW="3175000" imgH="55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400" y="4759325"/>
                        <a:ext cx="6904038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418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79388" y="-152400"/>
            <a:ext cx="7772400" cy="1143000"/>
          </a:xfrm>
        </p:spPr>
        <p:txBody>
          <a:bodyPr/>
          <a:lstStyle/>
          <a:p>
            <a:r>
              <a:rPr lang="fi-FI" sz="2800" smtClean="0"/>
              <a:t>Computation of Lift</a:t>
            </a:r>
            <a:endParaRPr lang="en-IN" sz="2800" smtClean="0"/>
          </a:p>
        </p:txBody>
      </p:sp>
      <p:grpSp>
        <p:nvGrpSpPr>
          <p:cNvPr id="19459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1946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946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47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47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946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947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47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947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947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47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947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947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47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946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923925" y="1112838"/>
          <a:ext cx="6904038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927" name="Equation" r:id="rId4" imgW="3175000" imgH="558800" progId="Equation.3">
                  <p:embed/>
                </p:oleObj>
              </mc:Choice>
              <mc:Fallback>
                <p:oleObj name="Equation" r:id="rId4" imgW="3175000" imgH="55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3925" y="1112838"/>
                        <a:ext cx="6904038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5" name="Rectangle 22"/>
          <p:cNvSpPr>
            <a:spLocks noChangeArrowheads="1"/>
          </p:cNvSpPr>
          <p:nvPr/>
        </p:nvSpPr>
        <p:spPr bwMode="auto">
          <a:xfrm>
            <a:off x="533400" y="2236788"/>
            <a:ext cx="8001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2400">
                <a:solidFill>
                  <a:srgbClr val="000000"/>
                </a:solidFill>
              </a:rPr>
              <a:t>Lift per unit span, (i.e. per unit distance normal to the plane of the paper) is given by: </a:t>
            </a:r>
            <a:endParaRPr lang="en-IN" sz="2400"/>
          </a:p>
        </p:txBody>
      </p:sp>
      <p:graphicFrame>
        <p:nvGraphicFramePr>
          <p:cNvPr id="20486" name="Object 23"/>
          <p:cNvGraphicFramePr>
            <a:graphicFrameLocks noChangeAspect="1"/>
          </p:cNvGraphicFramePr>
          <p:nvPr/>
        </p:nvGraphicFramePr>
        <p:xfrm>
          <a:off x="3590925" y="2879725"/>
          <a:ext cx="3217863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928" name="Equation" r:id="rId6" imgW="1371600" imgH="393700" progId="Equation.3">
                  <p:embed/>
                </p:oleObj>
              </mc:Choice>
              <mc:Fallback>
                <p:oleObj name="Equation" r:id="rId6" imgW="13716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0925" y="2879725"/>
                        <a:ext cx="3217863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7" name="Rectangle 24"/>
          <p:cNvSpPr>
            <a:spLocks noChangeArrowheads="1"/>
          </p:cNvSpPr>
          <p:nvPr/>
        </p:nvSpPr>
        <p:spPr bwMode="auto">
          <a:xfrm>
            <a:off x="228600" y="3894138"/>
            <a:ext cx="876300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2400">
                <a:solidFill>
                  <a:srgbClr val="000000"/>
                </a:solidFill>
              </a:rPr>
              <a:t>On the surface of the cylinder, </a:t>
            </a:r>
            <a:r>
              <a:rPr lang="en-IN" sz="2400" i="1">
                <a:solidFill>
                  <a:srgbClr val="000000"/>
                </a:solidFill>
              </a:rPr>
              <a:t>x = R Cosθ</a:t>
            </a:r>
            <a:r>
              <a:rPr lang="en-IN" sz="2400">
                <a:solidFill>
                  <a:srgbClr val="000000"/>
                </a:solidFill>
              </a:rPr>
              <a:t>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sz="2400">
                <a:solidFill>
                  <a:srgbClr val="000000"/>
                </a:solidFill>
              </a:rPr>
              <a:t>		Thus, </a:t>
            </a:r>
            <a:r>
              <a:rPr lang="en-IN" sz="2400" i="1">
                <a:solidFill>
                  <a:srgbClr val="000000"/>
                </a:solidFill>
              </a:rPr>
              <a:t>dx = -Rsinθdθ</a:t>
            </a:r>
            <a:r>
              <a:rPr lang="en-IN" sz="2400">
                <a:solidFill>
                  <a:srgbClr val="000000"/>
                </a:solidFill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sz="2400">
                <a:solidFill>
                  <a:srgbClr val="000000"/>
                </a:solidFill>
              </a:rPr>
              <a:t> The above integrals may be thought of as integrals with respect to </a:t>
            </a:r>
            <a:r>
              <a:rPr lang="en-IN" sz="2400" i="1">
                <a:solidFill>
                  <a:srgbClr val="000000"/>
                </a:solidFill>
              </a:rPr>
              <a:t>θ</a:t>
            </a:r>
            <a:r>
              <a:rPr lang="en-IN" sz="2400">
                <a:solidFill>
                  <a:srgbClr val="000000"/>
                </a:solidFill>
              </a:rPr>
              <a:t>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sz="2400">
                <a:solidFill>
                  <a:srgbClr val="000000"/>
                </a:solidFill>
              </a:rPr>
              <a:t>For the lower surface, </a:t>
            </a:r>
            <a:r>
              <a:rPr lang="en-IN" sz="2400" i="1">
                <a:solidFill>
                  <a:srgbClr val="000000"/>
                </a:solidFill>
              </a:rPr>
              <a:t>θ</a:t>
            </a:r>
            <a:r>
              <a:rPr lang="en-IN" sz="2400">
                <a:solidFill>
                  <a:srgbClr val="000000"/>
                </a:solidFill>
              </a:rPr>
              <a:t> varies between </a:t>
            </a:r>
            <a:r>
              <a:rPr lang="en-IN" sz="2400" i="1">
                <a:solidFill>
                  <a:srgbClr val="000000"/>
                </a:solidFill>
              </a:rPr>
              <a:t>π</a:t>
            </a:r>
            <a:r>
              <a:rPr lang="en-IN" sz="2400">
                <a:solidFill>
                  <a:srgbClr val="000000"/>
                </a:solidFill>
              </a:rPr>
              <a:t> and 2</a:t>
            </a:r>
            <a:r>
              <a:rPr lang="en-IN" sz="2400" i="1">
                <a:solidFill>
                  <a:srgbClr val="000000"/>
                </a:solidFill>
              </a:rPr>
              <a:t>π</a:t>
            </a:r>
            <a:r>
              <a:rPr lang="en-IN" sz="2400">
                <a:solidFill>
                  <a:srgbClr val="000000"/>
                </a:solidFill>
              </a:rPr>
              <a:t>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sz="2400">
                <a:solidFill>
                  <a:srgbClr val="000000"/>
                </a:solidFill>
              </a:rPr>
              <a:t>For the upper surface, </a:t>
            </a:r>
            <a:r>
              <a:rPr lang="en-IN" sz="2400" i="1">
                <a:solidFill>
                  <a:srgbClr val="000000"/>
                </a:solidFill>
              </a:rPr>
              <a:t>θ</a:t>
            </a:r>
            <a:r>
              <a:rPr lang="en-IN" sz="2400">
                <a:solidFill>
                  <a:srgbClr val="000000"/>
                </a:solidFill>
              </a:rPr>
              <a:t> varies between </a:t>
            </a:r>
            <a:r>
              <a:rPr lang="en-IN" sz="2400" i="1">
                <a:solidFill>
                  <a:srgbClr val="000000"/>
                </a:solidFill>
              </a:rPr>
              <a:t>π</a:t>
            </a:r>
            <a:r>
              <a:rPr lang="en-IN" sz="2400">
                <a:solidFill>
                  <a:srgbClr val="000000"/>
                </a:solidFill>
              </a:rPr>
              <a:t> and </a:t>
            </a:r>
            <a:r>
              <a:rPr lang="en-IN" sz="2400" i="1">
                <a:solidFill>
                  <a:srgbClr val="000000"/>
                </a:solidFill>
              </a:rPr>
              <a:t>0</a:t>
            </a:r>
            <a:r>
              <a:rPr lang="en-IN" sz="2400">
                <a:solidFill>
                  <a:srgbClr val="000000"/>
                </a:solidFill>
              </a:rPr>
              <a:t>. </a:t>
            </a:r>
          </a:p>
        </p:txBody>
      </p:sp>
      <p:graphicFrame>
        <p:nvGraphicFramePr>
          <p:cNvPr id="20488" name="Object 25"/>
          <p:cNvGraphicFramePr>
            <a:graphicFrameLocks noChangeAspect="1"/>
          </p:cNvGraphicFramePr>
          <p:nvPr/>
        </p:nvGraphicFramePr>
        <p:xfrm>
          <a:off x="3743325" y="5867400"/>
          <a:ext cx="1847850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929" name="Equation" r:id="rId8" imgW="787400" imgH="241300" progId="Equation.3">
                  <p:embed/>
                </p:oleObj>
              </mc:Choice>
              <mc:Fallback>
                <p:oleObj name="Equation" r:id="rId8" imgW="7874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3325" y="5867400"/>
                        <a:ext cx="1847850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596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4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4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20487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20675" y="-80963"/>
            <a:ext cx="7772400" cy="1143001"/>
          </a:xfrm>
        </p:spPr>
        <p:txBody>
          <a:bodyPr/>
          <a:lstStyle/>
          <a:p>
            <a:r>
              <a:rPr lang="fi-FI" sz="2800" smtClean="0"/>
              <a:t>The Kutta – Joukowski Lift Theorem</a:t>
            </a:r>
            <a:endParaRPr lang="en-IN" sz="2800" smtClean="0"/>
          </a:p>
        </p:txBody>
      </p:sp>
      <p:sp>
        <p:nvSpPr>
          <p:cNvPr id="21507" name="Content Placeholder 22"/>
          <p:cNvSpPr>
            <a:spLocks noGrp="1"/>
          </p:cNvSpPr>
          <p:nvPr>
            <p:ph idx="1"/>
          </p:nvPr>
        </p:nvSpPr>
        <p:spPr>
          <a:xfrm>
            <a:off x="320675" y="1954213"/>
            <a:ext cx="8669338" cy="3455987"/>
          </a:xfrm>
        </p:spPr>
        <p:txBody>
          <a:bodyPr/>
          <a:lstStyle/>
          <a:p>
            <a:r>
              <a:rPr lang="en-IN" sz="2400" smtClean="0"/>
              <a:t>This is an important result. </a:t>
            </a:r>
          </a:p>
          <a:p>
            <a:r>
              <a:rPr lang="en-IN" sz="2400" smtClean="0"/>
              <a:t>It says that clockwise vortices will produce positive lift that is proportional to </a:t>
            </a:r>
            <a:r>
              <a:rPr lang="en-IN" sz="2400" i="1" smtClean="0">
                <a:sym typeface="Symbol" panose="05050102010706020507" pitchFamily="18" charset="2"/>
              </a:rPr>
              <a:t></a:t>
            </a:r>
            <a:r>
              <a:rPr lang="en-IN" sz="2400" smtClean="0"/>
              <a:t> and the free stream speed with direction 90 degrees from the stream direction rotating opposite to the circulation. </a:t>
            </a:r>
          </a:p>
          <a:p>
            <a:r>
              <a:rPr lang="en-IN" sz="2400" smtClean="0"/>
              <a:t>Kutta and Joukowski generalized this result to lifting flow over any general body. </a:t>
            </a:r>
          </a:p>
          <a:p>
            <a:r>
              <a:rPr lang="en-IN" sz="2400" smtClean="0"/>
              <a:t>This Equation is known as the Kutta-Joukowski theorem. </a:t>
            </a:r>
          </a:p>
        </p:txBody>
      </p:sp>
      <p:grpSp>
        <p:nvGrpSpPr>
          <p:cNvPr id="20484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2048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048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49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50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049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049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49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049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049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49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049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049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49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0487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1509" name="Object 23"/>
          <p:cNvGraphicFramePr>
            <a:graphicFrameLocks noChangeAspect="1"/>
          </p:cNvGraphicFramePr>
          <p:nvPr/>
        </p:nvGraphicFramePr>
        <p:xfrm>
          <a:off x="3505200" y="1168400"/>
          <a:ext cx="1847850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937" name="Equation" r:id="rId4" imgW="787400" imgH="241300" progId="Equation.3">
                  <p:embed/>
                </p:oleObj>
              </mc:Choice>
              <mc:Fallback>
                <p:oleObj name="Equation" r:id="rId4" imgW="7874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1168400"/>
                        <a:ext cx="1847850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103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0" y="-19050"/>
            <a:ext cx="7772400" cy="857250"/>
          </a:xfrm>
        </p:spPr>
        <p:txBody>
          <a:bodyPr/>
          <a:lstStyle/>
          <a:p>
            <a:r>
              <a:rPr lang="en-IN" sz="2800" smtClean="0"/>
              <a:t>Spindle Rotors take the Place of Wings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06400" y="1044575"/>
            <a:ext cx="7772400" cy="838200"/>
          </a:xfrm>
        </p:spPr>
        <p:txBody>
          <a:bodyPr/>
          <a:lstStyle/>
          <a:p>
            <a:r>
              <a:rPr lang="en-IN" sz="2400" smtClean="0"/>
              <a:t>Flettner (1924) used rotating cylinder to produce forward motion.</a:t>
            </a:r>
          </a:p>
        </p:txBody>
      </p:sp>
      <p:pic>
        <p:nvPicPr>
          <p:cNvPr id="2253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36750"/>
            <a:ext cx="7035800" cy="383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09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2151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51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52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52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151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52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52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1515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151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52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151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151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51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511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496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41325" y="144463"/>
            <a:ext cx="6645275" cy="701675"/>
          </a:xfrm>
        </p:spPr>
        <p:txBody>
          <a:bodyPr/>
          <a:lstStyle/>
          <a:p>
            <a:r>
              <a:rPr lang="en-IN" sz="2800" smtClean="0"/>
              <a:t>Change In Perspective on Imagination</a:t>
            </a:r>
          </a:p>
        </p:txBody>
      </p:sp>
      <p:sp>
        <p:nvSpPr>
          <p:cNvPr id="24579" name="AutoShape 2" descr="http://users.isr.ist.utl.pt/~alex/Projects/TemplateTracking/images/cartclown.jpg"/>
          <p:cNvSpPr>
            <a:spLocks noChangeAspect="1" noChangeArrowheads="1"/>
          </p:cNvSpPr>
          <p:nvPr/>
        </p:nvSpPr>
        <p:spPr bwMode="auto">
          <a:xfrm>
            <a:off x="0" y="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sz="1800"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1506538"/>
            <a:ext cx="3200400" cy="259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09575" y="941388"/>
            <a:ext cx="37433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sz="1800">
                <a:latin typeface="Arial" panose="020B0604020202020204" pitchFamily="34" charset="0"/>
              </a:rPr>
              <a:t>Consider hallow Cylinder in Polar Coordinates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076700" y="2524125"/>
            <a:ext cx="2979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1800">
                <a:latin typeface="Arial" panose="020B0604020202020204" pitchFamily="34" charset="0"/>
              </a:rPr>
              <a:t>Polar to Cartesian Mapping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25" y="3121025"/>
            <a:ext cx="3832225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2243138" y="5145088"/>
            <a:ext cx="27368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sz="1800">
                <a:latin typeface="Arial" panose="020B0604020202020204" pitchFamily="34" charset="0"/>
              </a:rPr>
              <a:t>New Object in  Cartesian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IN" sz="1800">
                <a:latin typeface="Arial" panose="020B0604020202020204" pitchFamily="34" charset="0"/>
              </a:rPr>
              <a:t> Coordinates</a:t>
            </a:r>
          </a:p>
        </p:txBody>
      </p:sp>
      <p:grpSp>
        <p:nvGrpSpPr>
          <p:cNvPr id="24585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2458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58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459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60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59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459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59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59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459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59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59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459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59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587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601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4" grpId="0"/>
      <p:bldP spid="2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013" y="39688"/>
            <a:ext cx="6149975" cy="792162"/>
          </a:xfrm>
        </p:spPr>
        <p:txBody>
          <a:bodyPr/>
          <a:lstStyle/>
          <a:p>
            <a:r>
              <a:rPr lang="en-US" sz="2800" smtClean="0">
                <a:cs typeface="Times New Roman" panose="02020603050405020304" pitchFamily="18" charset="0"/>
              </a:rPr>
              <a:t>The Art of Transformation/Mapping </a:t>
            </a:r>
          </a:p>
        </p:txBody>
      </p:sp>
      <p:grpSp>
        <p:nvGrpSpPr>
          <p:cNvPr id="25603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256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61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562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62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6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62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62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6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562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62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6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6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6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612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996950"/>
            <a:ext cx="2924175" cy="332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950" y="1339850"/>
            <a:ext cx="123825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177925"/>
            <a:ext cx="3089275" cy="274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063" y="3941763"/>
            <a:ext cx="2700337" cy="270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ight Arrow 4"/>
          <p:cNvSpPr/>
          <p:nvPr/>
        </p:nvSpPr>
        <p:spPr bwMode="auto">
          <a:xfrm rot="10800000">
            <a:off x="3578225" y="4810125"/>
            <a:ext cx="2057400" cy="762000"/>
          </a:xfrm>
          <a:prstGeom prst="rightArrow">
            <a:avLst/>
          </a:prstGeom>
          <a:gradFill>
            <a:gsLst>
              <a:gs pos="37000">
                <a:srgbClr val="BA806F"/>
              </a:gs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3" y="4332288"/>
            <a:ext cx="26384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073525" y="4252913"/>
          <a:ext cx="1374775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961" name="Equation" r:id="rId9" imgW="532937" imgH="215713" progId="Equation.3">
                  <p:embed/>
                </p:oleObj>
              </mc:Choice>
              <mc:Fallback>
                <p:oleObj name="Equation" r:id="rId9" imgW="532937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3525" y="4252913"/>
                        <a:ext cx="1374775" cy="557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486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2995613"/>
            <a:ext cx="8324850" cy="272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92075" y="1166813"/>
            <a:ext cx="90519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400" kern="0" smtClean="0">
                <a:cs typeface="Times New Roman" panose="02020603050405020304" pitchFamily="18" charset="0"/>
              </a:rPr>
              <a:t>A large amount of airfoil theory has been developed by distorting flow around a cylinder to get flow around an airfoil. </a:t>
            </a:r>
          </a:p>
          <a:p>
            <a:pPr>
              <a:defRPr/>
            </a:pPr>
            <a:r>
              <a:rPr lang="en-US" sz="2400" kern="0" smtClean="0">
                <a:cs typeface="Times New Roman" panose="02020603050405020304" pitchFamily="18" charset="0"/>
              </a:rPr>
              <a:t>The essential feature of the distortion is that the potential flow being distorted ends up also as potential flow.</a:t>
            </a:r>
          </a:p>
          <a:p>
            <a:pPr>
              <a:defRPr/>
            </a:pPr>
            <a:endParaRPr lang="en-US" sz="2400" kern="0" dirty="0" smtClean="0"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76200"/>
            <a:ext cx="63246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2800" kern="0" dirty="0" smtClean="0">
                <a:cs typeface="Times New Roman" panose="02020603050405020304" pitchFamily="18" charset="0"/>
              </a:rPr>
              <a:t>Transformation for Inventing a  True Flyer</a:t>
            </a:r>
          </a:p>
        </p:txBody>
      </p:sp>
      <p:grpSp>
        <p:nvGrpSpPr>
          <p:cNvPr id="26629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2663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63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664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64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63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664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64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635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663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64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63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663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63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631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8218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0850" y="76200"/>
            <a:ext cx="6149975" cy="792163"/>
          </a:xfrm>
        </p:spPr>
        <p:txBody>
          <a:bodyPr/>
          <a:lstStyle/>
          <a:p>
            <a:r>
              <a:rPr lang="en-US" sz="2800" smtClean="0">
                <a:cs typeface="Times New Roman" panose="02020603050405020304" pitchFamily="18" charset="0"/>
              </a:rPr>
              <a:t>Jowkowski Transformation</a:t>
            </a:r>
          </a:p>
        </p:txBody>
      </p:sp>
      <p:sp>
        <p:nvSpPr>
          <p:cNvPr id="3717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8463" y="1128713"/>
            <a:ext cx="8229600" cy="800100"/>
          </a:xfrm>
        </p:spPr>
        <p:txBody>
          <a:bodyPr/>
          <a:lstStyle/>
          <a:p>
            <a:r>
              <a:rPr lang="en-US" sz="2400" smtClean="0">
                <a:cs typeface="Times New Roman" panose="02020603050405020304" pitchFamily="18" charset="0"/>
              </a:rPr>
              <a:t>The most common Conformal transformation is the Jowkowski transformation which is given by</a:t>
            </a:r>
          </a:p>
          <a:p>
            <a:endParaRPr lang="en-US" sz="2400" smtClean="0">
              <a:cs typeface="Times New Roman" panose="02020603050405020304" pitchFamily="18" charset="0"/>
            </a:endParaRPr>
          </a:p>
        </p:txBody>
      </p:sp>
      <p:sp>
        <p:nvSpPr>
          <p:cNvPr id="371717" name="Rectangle 5"/>
          <p:cNvSpPr>
            <a:spLocks noChangeArrowheads="1"/>
          </p:cNvSpPr>
          <p:nvPr/>
        </p:nvSpPr>
        <p:spPr bwMode="auto">
          <a:xfrm>
            <a:off x="223838" y="3559175"/>
            <a:ext cx="8610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400">
                <a:cs typeface="Times New Roman" panose="02020603050405020304" pitchFamily="18" charset="0"/>
              </a:rPr>
              <a:t>The inverse of transformations is:</a:t>
            </a:r>
          </a:p>
        </p:txBody>
      </p:sp>
      <p:graphicFrame>
        <p:nvGraphicFramePr>
          <p:cNvPr id="6" name="Object 11"/>
          <p:cNvGraphicFramePr>
            <a:graphicFrameLocks noChangeAspect="1"/>
          </p:cNvGraphicFramePr>
          <p:nvPr/>
        </p:nvGraphicFramePr>
        <p:xfrm>
          <a:off x="3079750" y="2189163"/>
          <a:ext cx="1746250" cy="109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999" name="Equation" r:id="rId3" imgW="710891" imgH="444307" progId="Equation.3">
                  <p:embed/>
                </p:oleObj>
              </mc:Choice>
              <mc:Fallback>
                <p:oleObj name="Equation" r:id="rId3" imgW="710891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0" y="2189163"/>
                        <a:ext cx="1746250" cy="1090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4310063" y="4116388"/>
          <a:ext cx="2297112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000" name="Equation" r:id="rId5" imgW="1269449" imgH="533169" progId="Equation.3">
                  <p:embed/>
                </p:oleObj>
              </mc:Choice>
              <mc:Fallback>
                <p:oleObj name="Equation" r:id="rId5" imgW="1269449" imgH="5331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0063" y="4116388"/>
                        <a:ext cx="2297112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1020763" y="2420938"/>
          <a:ext cx="1622425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001" name="Equation" r:id="rId7" imgW="660113" imgH="203112" progId="Equation.3">
                  <p:embed/>
                </p:oleObj>
              </mc:Choice>
              <mc:Fallback>
                <p:oleObj name="Equation" r:id="rId7" imgW="660113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0763" y="2420938"/>
                        <a:ext cx="1622425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668963" y="2559050"/>
            <a:ext cx="2211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i="1">
                <a:cs typeface="Times New Roman" panose="02020603050405020304" pitchFamily="18" charset="0"/>
              </a:rPr>
              <a:t>C</a:t>
            </a:r>
            <a:r>
              <a:rPr lang="en-IN" sz="2400">
                <a:cs typeface="Times New Roman" panose="02020603050405020304" pitchFamily="18" charset="0"/>
              </a:rPr>
              <a:t> is real and &gt;0 </a:t>
            </a:r>
          </a:p>
        </p:txBody>
      </p:sp>
      <p:grpSp>
        <p:nvGrpSpPr>
          <p:cNvPr id="6153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615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157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616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616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615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616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616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6159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6163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6164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616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616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616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155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7674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1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1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1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1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715" grpId="0" build="p" autoUpdateAnimBg="0"/>
      <p:bldP spid="371717" grpId="0" build="p" autoUpdateAnimBg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3819525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572000"/>
            <a:ext cx="34766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76400"/>
            <a:ext cx="394335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itle 5"/>
          <p:cNvSpPr>
            <a:spLocks noGrp="1"/>
          </p:cNvSpPr>
          <p:nvPr>
            <p:ph type="title"/>
          </p:nvPr>
        </p:nvSpPr>
        <p:spPr>
          <a:xfrm>
            <a:off x="457200" y="3175"/>
            <a:ext cx="8229600" cy="1143000"/>
          </a:xfrm>
        </p:spPr>
        <p:txBody>
          <a:bodyPr/>
          <a:lstStyle/>
          <a:p>
            <a:r>
              <a:rPr lang="en-IN" sz="2800" smtClean="0">
                <a:cs typeface="Times New Roman" panose="02020603050405020304" pitchFamily="18" charset="0"/>
              </a:rPr>
              <a:t>The Outcome</a:t>
            </a:r>
          </a:p>
        </p:txBody>
      </p:sp>
      <p:grpSp>
        <p:nvGrpSpPr>
          <p:cNvPr id="8198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819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20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821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821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820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821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821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8204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820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820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820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820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820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8200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847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336550" y="161925"/>
            <a:ext cx="6369050" cy="609600"/>
          </a:xfrm>
        </p:spPr>
        <p:txBody>
          <a:bodyPr/>
          <a:lstStyle/>
          <a:p>
            <a:r>
              <a:rPr lang="en-US" sz="2800" smtClean="0"/>
              <a:t>Translationary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71463" y="1357313"/>
            <a:ext cx="8661400" cy="3338512"/>
          </a:xfrm>
        </p:spPr>
        <p:txBody>
          <a:bodyPr/>
          <a:lstStyle/>
          <a:p>
            <a:r>
              <a:rPr lang="en-US" sz="2400" smtClean="0">
                <a:cs typeface="Times New Roman" panose="02020603050405020304" pitchFamily="18" charset="0"/>
              </a:rPr>
              <a:t>If the circle is centered in (0, 0) and the circle maps into the segment between and lying on the </a:t>
            </a:r>
            <a:r>
              <a:rPr lang="en-US" sz="2400" i="1" smtClean="0">
                <a:cs typeface="Times New Roman" panose="02020603050405020304" pitchFamily="18" charset="0"/>
                <a:sym typeface="Symbol" panose="05050102010706020507" pitchFamily="18" charset="2"/>
              </a:rPr>
              <a:t>x</a:t>
            </a:r>
            <a:r>
              <a:rPr lang="en-US" sz="2400" smtClean="0">
                <a:cs typeface="Times New Roman" panose="02020603050405020304" pitchFamily="18" charset="0"/>
              </a:rPr>
              <a:t> axis; </a:t>
            </a:r>
          </a:p>
          <a:p>
            <a:r>
              <a:rPr lang="en-US" sz="2400" smtClean="0">
                <a:cs typeface="Times New Roman" panose="02020603050405020304" pitchFamily="18" charset="0"/>
              </a:rPr>
              <a:t>If the circle is centered in (</a:t>
            </a:r>
            <a:r>
              <a:rPr lang="en-US" sz="2400" smtClean="0">
                <a:cs typeface="Times New Roman" panose="02020603050405020304" pitchFamily="18" charset="0"/>
                <a:sym typeface="Symbol" panose="05050102010706020507" pitchFamily="18" charset="2"/>
              </a:rPr>
              <a:t></a:t>
            </a:r>
            <a:r>
              <a:rPr lang="en-US" sz="2400" baseline="-25000" smtClean="0">
                <a:cs typeface="Times New Roman" panose="02020603050405020304" pitchFamily="18" charset="0"/>
              </a:rPr>
              <a:t>c</a:t>
            </a:r>
            <a:r>
              <a:rPr lang="en-US" sz="2400" smtClean="0">
                <a:cs typeface="Times New Roman" panose="02020603050405020304" pitchFamily="18" charset="0"/>
              </a:rPr>
              <a:t> ,0), the circle maps in an airfoil that is symmetric with respect to the </a:t>
            </a:r>
            <a:r>
              <a:rPr lang="en-US" sz="2400" i="1" smtClean="0">
                <a:cs typeface="Times New Roman" panose="02020603050405020304" pitchFamily="18" charset="0"/>
                <a:sym typeface="Symbol" panose="05050102010706020507" pitchFamily="18" charset="2"/>
              </a:rPr>
              <a:t></a:t>
            </a:r>
            <a:r>
              <a:rPr lang="en-US" sz="2400" smtClean="0">
                <a:cs typeface="Times New Roman" panose="02020603050405020304" pitchFamily="18" charset="0"/>
              </a:rPr>
              <a:t> axis; </a:t>
            </a:r>
          </a:p>
          <a:p>
            <a:r>
              <a:rPr lang="en-US" sz="2400" smtClean="0">
                <a:cs typeface="Times New Roman" panose="02020603050405020304" pitchFamily="18" charset="0"/>
              </a:rPr>
              <a:t>If the circle is centered in (0,</a:t>
            </a:r>
            <a:r>
              <a:rPr lang="en-US" sz="2400" smtClean="0">
                <a:cs typeface="Times New Roman" panose="02020603050405020304" pitchFamily="18" charset="0"/>
                <a:sym typeface="Symbol" panose="05050102010706020507" pitchFamily="18" charset="2"/>
              </a:rPr>
              <a:t></a:t>
            </a:r>
            <a:r>
              <a:rPr lang="en-US" sz="2400" baseline="-25000" smtClean="0">
                <a:cs typeface="Times New Roman" panose="02020603050405020304" pitchFamily="18" charset="0"/>
              </a:rPr>
              <a:t>c</a:t>
            </a:r>
            <a:r>
              <a:rPr lang="en-US" sz="2400" smtClean="0">
                <a:cs typeface="Times New Roman" panose="02020603050405020304" pitchFamily="18" charset="0"/>
              </a:rPr>
              <a:t> ), the circle maps into a curved segment; </a:t>
            </a:r>
          </a:p>
          <a:p>
            <a:r>
              <a:rPr lang="en-US" sz="2400" smtClean="0">
                <a:cs typeface="Times New Roman" panose="02020603050405020304" pitchFamily="18" charset="0"/>
              </a:rPr>
              <a:t>If the circle is centered in and (</a:t>
            </a:r>
            <a:r>
              <a:rPr lang="en-US" sz="2400" smtClean="0">
                <a:cs typeface="Times New Roman" panose="02020603050405020304" pitchFamily="18" charset="0"/>
                <a:sym typeface="Symbol" panose="05050102010706020507" pitchFamily="18" charset="2"/>
              </a:rPr>
              <a:t></a:t>
            </a:r>
            <a:r>
              <a:rPr lang="en-US" sz="2400" baseline="-25000" smtClean="0">
                <a:cs typeface="Times New Roman" panose="02020603050405020304" pitchFamily="18" charset="0"/>
              </a:rPr>
              <a:t>c</a:t>
            </a:r>
            <a:r>
              <a:rPr lang="en-US" sz="2400" smtClean="0">
                <a:cs typeface="Times New Roman" panose="02020603050405020304" pitchFamily="18" charset="0"/>
              </a:rPr>
              <a:t> , </a:t>
            </a:r>
            <a:r>
              <a:rPr lang="en-US" sz="2400" smtClean="0">
                <a:cs typeface="Times New Roman" panose="02020603050405020304" pitchFamily="18" charset="0"/>
                <a:sym typeface="Symbol" panose="05050102010706020507" pitchFamily="18" charset="2"/>
              </a:rPr>
              <a:t></a:t>
            </a:r>
            <a:r>
              <a:rPr lang="en-US" sz="2400" baseline="-25000" smtClean="0">
                <a:cs typeface="Times New Roman" panose="02020603050405020304" pitchFamily="18" charset="0"/>
              </a:rPr>
              <a:t>c</a:t>
            </a:r>
            <a:r>
              <a:rPr lang="en-US" sz="2400" smtClean="0">
                <a:cs typeface="Times New Roman" panose="02020603050405020304" pitchFamily="18" charset="0"/>
              </a:rPr>
              <a:t> ), the circle maps in an asymmetric airfoil. </a:t>
            </a:r>
          </a:p>
          <a:p>
            <a:endParaRPr lang="en-US" smtClean="0">
              <a:cs typeface="Times New Roman" panose="02020603050405020304" pitchFamily="18" charset="0"/>
            </a:endParaRPr>
          </a:p>
        </p:txBody>
      </p:sp>
      <p:grpSp>
        <p:nvGrpSpPr>
          <p:cNvPr id="12292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1229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229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230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30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29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230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30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298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30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30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29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30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30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294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49509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6781800" cy="487362"/>
          </a:xfrm>
        </p:spPr>
        <p:txBody>
          <a:bodyPr/>
          <a:lstStyle/>
          <a:p>
            <a:r>
              <a:rPr lang="en-US" sz="2800" smtClean="0"/>
              <a:t>Flow Over An Airfoil</a:t>
            </a:r>
          </a:p>
        </p:txBody>
      </p:sp>
      <p:pic>
        <p:nvPicPr>
          <p:cNvPr id="593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66800"/>
            <a:ext cx="19812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066800"/>
            <a:ext cx="20574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86200"/>
            <a:ext cx="22860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810000"/>
            <a:ext cx="25908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2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800600"/>
            <a:ext cx="19812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09763"/>
            <a:ext cx="685800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600200"/>
            <a:ext cx="19812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22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133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332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33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3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3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33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3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328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33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33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3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3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3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3324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577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209550" y="1262063"/>
            <a:ext cx="3914775" cy="3190875"/>
            <a:chOff x="209930" y="1262063"/>
            <a:chExt cx="3914775" cy="3190875"/>
          </a:xfrm>
        </p:grpSpPr>
        <p:grpSp>
          <p:nvGrpSpPr>
            <p:cNvPr id="15389" name="Group 25"/>
            <p:cNvGrpSpPr>
              <a:grpSpLocks/>
            </p:cNvGrpSpPr>
            <p:nvPr/>
          </p:nvGrpSpPr>
          <p:grpSpPr bwMode="auto">
            <a:xfrm>
              <a:off x="209930" y="1262063"/>
              <a:ext cx="3914775" cy="3190875"/>
              <a:chOff x="4789610" y="1524000"/>
              <a:chExt cx="3914775" cy="3190875"/>
            </a:xfrm>
          </p:grpSpPr>
          <p:pic>
            <p:nvPicPr>
              <p:cNvPr id="15391" name="Picture 2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9610" y="1524000"/>
                <a:ext cx="3914775" cy="3190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392" name="TextBox 27"/>
              <p:cNvSpPr txBox="1">
                <a:spLocks noChangeArrowheads="1"/>
              </p:cNvSpPr>
              <p:nvPr/>
            </p:nvSpPr>
            <p:spPr bwMode="auto">
              <a:xfrm>
                <a:off x="6371573" y="3330452"/>
                <a:ext cx="37542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N" sz="1800">
                    <a:latin typeface="Arial" panose="020B0604020202020204" pitchFamily="34" charset="0"/>
                    <a:sym typeface="Symbol" panose="05050102010706020507" pitchFamily="18" charset="2"/>
                  </a:rPr>
                  <a:t></a:t>
                </a:r>
                <a:r>
                  <a:rPr lang="en-IN" sz="1800" baseline="-25000">
                    <a:latin typeface="Arial" panose="020B0604020202020204" pitchFamily="34" charset="0"/>
                    <a:sym typeface="Symbol" panose="05050102010706020507" pitchFamily="18" charset="2"/>
                  </a:rPr>
                  <a:t>c</a:t>
                </a:r>
                <a:endParaRPr lang="en-IN" sz="1800" baseline="-25000">
                  <a:latin typeface="Arial" panose="020B0604020202020204" pitchFamily="34" charset="0"/>
                </a:endParaRPr>
              </a:p>
            </p:txBody>
          </p:sp>
          <p:sp>
            <p:nvSpPr>
              <p:cNvPr id="15393" name="TextBox 28"/>
              <p:cNvSpPr txBox="1">
                <a:spLocks noChangeArrowheads="1"/>
              </p:cNvSpPr>
              <p:nvPr/>
            </p:nvSpPr>
            <p:spPr bwMode="auto">
              <a:xfrm>
                <a:off x="5181600" y="4202668"/>
                <a:ext cx="3048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N" sz="1800" i="1">
                    <a:cs typeface="Times New Roman" panose="02020603050405020304" pitchFamily="18" charset="0"/>
                  </a:rPr>
                  <a:t>U</a:t>
                </a:r>
              </a:p>
            </p:txBody>
          </p:sp>
        </p:grpSp>
        <p:sp>
          <p:nvSpPr>
            <p:cNvPr id="15390" name="TextBox 36"/>
            <p:cNvSpPr txBox="1">
              <a:spLocks noChangeArrowheads="1"/>
            </p:cNvSpPr>
            <p:nvPr/>
          </p:nvSpPr>
          <p:spPr bwMode="auto">
            <a:xfrm>
              <a:off x="1676400" y="2328288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sz="1800" i="1">
                  <a:cs typeface="Times New Roman" panose="02020603050405020304" pitchFamily="18" charset="0"/>
                  <a:sym typeface="Symbol" panose="05050102010706020507" pitchFamily="18" charset="2"/>
                </a:rPr>
                <a:t>R</a:t>
              </a:r>
              <a:endParaRPr lang="en-IN" sz="1800" i="1" baseline="-25000">
                <a:cs typeface="Times New Roman" panose="02020603050405020304" pitchFamily="18" charset="0"/>
              </a:endParaRPr>
            </a:p>
          </p:txBody>
        </p:sp>
      </p:grpSp>
      <p:sp>
        <p:nvSpPr>
          <p:cNvPr id="15363" name="Title 2"/>
          <p:cNvSpPr>
            <a:spLocks noGrp="1"/>
          </p:cNvSpPr>
          <p:nvPr>
            <p:ph type="title"/>
          </p:nvPr>
        </p:nvSpPr>
        <p:spPr>
          <a:xfrm>
            <a:off x="414338" y="76200"/>
            <a:ext cx="6291262" cy="762000"/>
          </a:xfrm>
        </p:spPr>
        <p:txBody>
          <a:bodyPr/>
          <a:lstStyle/>
          <a:p>
            <a:r>
              <a:rPr lang="en-IN" sz="2800" smtClean="0"/>
              <a:t>Mapping for flow Past An Airfoil</a:t>
            </a:r>
          </a:p>
        </p:txBody>
      </p:sp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4">
            <a:lum bright="-36000" contrast="5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0" y="2757488"/>
            <a:ext cx="150495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5">
            <a:lum bright="-26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613" y="1512888"/>
            <a:ext cx="2743200" cy="302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461963" y="4589463"/>
          <a:ext cx="4386262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044" name="Equation" r:id="rId6" imgW="2692400" imgH="457200" progId="Equation.3">
                  <p:embed/>
                </p:oleObj>
              </mc:Choice>
              <mc:Fallback>
                <p:oleObj name="Equation" r:id="rId6" imgW="26924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963" y="4589463"/>
                        <a:ext cx="4386262" cy="744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5889625" y="4683125"/>
          <a:ext cx="2389188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045" name="Equation" r:id="rId8" imgW="1002865" imgH="241195" progId="Equation.3">
                  <p:embed/>
                </p:oleObj>
              </mc:Choice>
              <mc:Fallback>
                <p:oleObj name="Equation" r:id="rId8" imgW="1002865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9625" y="4683125"/>
                        <a:ext cx="2389188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reeform 5"/>
          <p:cNvSpPr/>
          <p:nvPr/>
        </p:nvSpPr>
        <p:spPr>
          <a:xfrm>
            <a:off x="1792288" y="2919413"/>
            <a:ext cx="561975" cy="668337"/>
          </a:xfrm>
          <a:custGeom>
            <a:avLst/>
            <a:gdLst>
              <a:gd name="connsiteX0" fmla="*/ 318895 w 436126"/>
              <a:gd name="connsiteY0" fmla="*/ 668215 h 668215"/>
              <a:gd name="connsiteX1" fmla="*/ 72710 w 436126"/>
              <a:gd name="connsiteY1" fmla="*/ 574430 h 668215"/>
              <a:gd name="connsiteX2" fmla="*/ 25818 w 436126"/>
              <a:gd name="connsiteY2" fmla="*/ 128953 h 668215"/>
              <a:gd name="connsiteX3" fmla="*/ 436126 w 436126"/>
              <a:gd name="connsiteY3" fmla="*/ 0 h 668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126" h="668215">
                <a:moveTo>
                  <a:pt x="318895" y="668215"/>
                </a:moveTo>
                <a:cubicBezTo>
                  <a:pt x="220225" y="666261"/>
                  <a:pt x="121556" y="664307"/>
                  <a:pt x="72710" y="574430"/>
                </a:cubicBezTo>
                <a:cubicBezTo>
                  <a:pt x="23864" y="484553"/>
                  <a:pt x="-34751" y="224691"/>
                  <a:pt x="25818" y="128953"/>
                </a:cubicBezTo>
                <a:cubicBezTo>
                  <a:pt x="86387" y="33215"/>
                  <a:pt x="261256" y="16607"/>
                  <a:pt x="436126" y="0"/>
                </a:cubicBezTo>
              </a:path>
            </a:pathLst>
          </a:custGeom>
          <a:noFill/>
          <a:ln w="41275">
            <a:solidFill>
              <a:srgbClr val="FF0000"/>
            </a:solidFill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/>
        </p:nvGraphicFramePr>
        <p:xfrm>
          <a:off x="358775" y="5568950"/>
          <a:ext cx="4202113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046" name="Equation" r:id="rId10" imgW="2578100" imgH="469900" progId="Equation.3">
                  <p:embed/>
                </p:oleObj>
              </mc:Choice>
              <mc:Fallback>
                <p:oleObj name="Equation" r:id="rId10" imgW="25781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775" y="5568950"/>
                        <a:ext cx="4202113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/>
        </p:nvGraphicFramePr>
        <p:xfrm>
          <a:off x="5222875" y="5472113"/>
          <a:ext cx="3721100" cy="105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047" name="Equation" r:id="rId12" imgW="1562100" imgH="444500" progId="Equation.3">
                  <p:embed/>
                </p:oleObj>
              </mc:Choice>
              <mc:Fallback>
                <p:oleObj name="Equation" r:id="rId12" imgW="15621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75" y="5472113"/>
                        <a:ext cx="3721100" cy="1058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/>
        </p:nvGraphicFramePr>
        <p:xfrm>
          <a:off x="552450" y="1357313"/>
          <a:ext cx="11557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048" name="Equation" r:id="rId14" imgW="609336" imgH="241195" progId="Equation.3">
                  <p:embed/>
                </p:oleObj>
              </mc:Choice>
              <mc:Fallback>
                <p:oleObj name="Equation" r:id="rId14" imgW="609336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1357313"/>
                        <a:ext cx="11557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/>
          <p:cNvGraphicFramePr>
            <a:graphicFrameLocks noChangeAspect="1"/>
          </p:cNvGraphicFramePr>
          <p:nvPr/>
        </p:nvGraphicFramePr>
        <p:xfrm>
          <a:off x="341313" y="1841500"/>
          <a:ext cx="1335087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049" name="Equation" r:id="rId16" imgW="927100" imgH="241300" progId="Equation.3">
                  <p:embed/>
                </p:oleObj>
              </mc:Choice>
              <mc:Fallback>
                <p:oleObj name="Equation" r:id="rId16" imgW="9271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313" y="1841500"/>
                        <a:ext cx="1335087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373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1537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5377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538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38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37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38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38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379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383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384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38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538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38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5375" name="Rectangle 19458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998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6569075" cy="762000"/>
          </a:xfrm>
        </p:spPr>
        <p:txBody>
          <a:bodyPr/>
          <a:lstStyle/>
          <a:p>
            <a:r>
              <a:rPr lang="en-IN" sz="2800" smtClean="0">
                <a:cs typeface="Times New Roman" panose="02020603050405020304" pitchFamily="18" charset="0"/>
              </a:rPr>
              <a:t>Non-rotating Bodies to Generate Lift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04800" y="4060825"/>
            <a:ext cx="8686800" cy="2339975"/>
          </a:xfrm>
        </p:spPr>
        <p:txBody>
          <a:bodyPr/>
          <a:lstStyle/>
          <a:p>
            <a:r>
              <a:rPr lang="en-IN" sz="2400" smtClean="0">
                <a:cs typeface="Times New Roman" panose="02020603050405020304" pitchFamily="18" charset="0"/>
              </a:rPr>
              <a:t>The lift on an airfoil varies as the sine of the angle of attack or, for small angles, linearly with angle of attack</a:t>
            </a:r>
          </a:p>
          <a:p>
            <a:r>
              <a:rPr lang="en-IN" sz="2400" smtClean="0">
                <a:cs typeface="Times New Roman" panose="02020603050405020304" pitchFamily="18" charset="0"/>
              </a:rPr>
              <a:t>The primary (and almost exclusive) influence of camber in controlling the zero lift angle of attack </a:t>
            </a:r>
            <a:r>
              <a:rPr lang="en-IN" sz="2400" i="1" smtClean="0">
                <a:cs typeface="Times New Roman" panose="02020603050405020304" pitchFamily="18" charset="0"/>
              </a:rPr>
              <a:t>-β</a:t>
            </a:r>
          </a:p>
          <a:p>
            <a:r>
              <a:rPr lang="en-IN" sz="2400" smtClean="0">
                <a:cs typeface="Times New Roman" panose="02020603050405020304" pitchFamily="18" charset="0"/>
              </a:rPr>
              <a:t>The lift curve slope at zero angle of attack is 2π for a flat plate, and increases weakly with increasing thickness and camber</a:t>
            </a:r>
          </a:p>
        </p:txBody>
      </p:sp>
      <p:pic>
        <p:nvPicPr>
          <p:cNvPr id="931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219200"/>
            <a:ext cx="4343400" cy="283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9850" y="1319213"/>
            <a:ext cx="4667250" cy="2524125"/>
            <a:chOff x="266700" y="1352307"/>
            <a:chExt cx="4667250" cy="2524125"/>
          </a:xfrm>
        </p:grpSpPr>
        <p:pic>
          <p:nvPicPr>
            <p:cNvPr id="16408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" y="1352307"/>
              <a:ext cx="4667250" cy="2524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9" name="TextBox 22"/>
            <p:cNvSpPr txBox="1">
              <a:spLocks noChangeArrowheads="1"/>
            </p:cNvSpPr>
            <p:nvPr/>
          </p:nvSpPr>
          <p:spPr bwMode="auto">
            <a:xfrm>
              <a:off x="2596376" y="2526268"/>
              <a:ext cx="3754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sz="1800">
                  <a:latin typeface="Arial" panose="020B0604020202020204" pitchFamily="34" charset="0"/>
                  <a:sym typeface="Symbol" panose="05050102010706020507" pitchFamily="18" charset="2"/>
                </a:rPr>
                <a:t></a:t>
              </a:r>
              <a:r>
                <a:rPr lang="en-IN" sz="1800" baseline="-25000">
                  <a:latin typeface="Arial" panose="020B0604020202020204" pitchFamily="34" charset="0"/>
                  <a:sym typeface="Symbol" panose="05050102010706020507" pitchFamily="18" charset="2"/>
                </a:rPr>
                <a:t>c</a:t>
              </a:r>
              <a:endParaRPr lang="en-IN" sz="1800" baseline="-25000">
                <a:latin typeface="Arial" panose="020B0604020202020204" pitchFamily="34" charset="0"/>
              </a:endParaRPr>
            </a:p>
          </p:txBody>
        </p:sp>
        <p:sp>
          <p:nvSpPr>
            <p:cNvPr id="16410" name="TextBox 23"/>
            <p:cNvSpPr txBox="1">
              <a:spLocks noChangeArrowheads="1"/>
            </p:cNvSpPr>
            <p:nvPr/>
          </p:nvSpPr>
          <p:spPr bwMode="auto">
            <a:xfrm>
              <a:off x="2468173" y="2180403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sz="1800" i="1">
                  <a:cs typeface="Times New Roman" panose="02020603050405020304" pitchFamily="18" charset="0"/>
                  <a:sym typeface="Symbol" panose="05050102010706020507" pitchFamily="18" charset="2"/>
                </a:rPr>
                <a:t>R</a:t>
              </a:r>
              <a:endParaRPr lang="en-IN" sz="1800" i="1" baseline="-25000">
                <a:cs typeface="Times New Roman" panose="02020603050405020304" pitchFamily="18" charset="0"/>
              </a:endParaRPr>
            </a:p>
          </p:txBody>
        </p:sp>
      </p:grpSp>
      <p:pic>
        <p:nvPicPr>
          <p:cNvPr id="9318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924050"/>
            <a:ext cx="140970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1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1639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639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40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40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39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40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40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398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40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40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39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640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40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6394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6" name="Object 8"/>
          <p:cNvGraphicFramePr>
            <a:graphicFrameLocks noChangeAspect="1"/>
          </p:cNvGraphicFramePr>
          <p:nvPr/>
        </p:nvGraphicFramePr>
        <p:xfrm>
          <a:off x="69850" y="1693863"/>
          <a:ext cx="2147888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33" name="Equation" r:id="rId7" imgW="914400" imgH="444500" progId="Equation.3">
                  <p:embed/>
                </p:oleObj>
              </mc:Choice>
              <mc:Fallback>
                <p:oleObj name="Equation" r:id="rId7" imgW="9144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50" y="1693863"/>
                        <a:ext cx="2147888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7934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3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3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450" y="1319213"/>
            <a:ext cx="4343400" cy="283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138113" y="1419225"/>
            <a:ext cx="4667250" cy="2524125"/>
            <a:chOff x="266700" y="1352307"/>
            <a:chExt cx="4667250" cy="2524125"/>
          </a:xfrm>
        </p:grpSpPr>
        <p:pic>
          <p:nvPicPr>
            <p:cNvPr id="17435" name="Picture 2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" y="1352307"/>
              <a:ext cx="4667250" cy="2524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36" name="TextBox 25"/>
            <p:cNvSpPr txBox="1">
              <a:spLocks noChangeArrowheads="1"/>
            </p:cNvSpPr>
            <p:nvPr/>
          </p:nvSpPr>
          <p:spPr bwMode="auto">
            <a:xfrm>
              <a:off x="2596376" y="2526268"/>
              <a:ext cx="3754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sz="1800">
                  <a:latin typeface="Arial" panose="020B0604020202020204" pitchFamily="34" charset="0"/>
                  <a:sym typeface="Symbol" panose="05050102010706020507" pitchFamily="18" charset="2"/>
                </a:rPr>
                <a:t></a:t>
              </a:r>
              <a:r>
                <a:rPr lang="en-IN" sz="1800" baseline="-25000">
                  <a:latin typeface="Arial" panose="020B0604020202020204" pitchFamily="34" charset="0"/>
                  <a:sym typeface="Symbol" panose="05050102010706020507" pitchFamily="18" charset="2"/>
                </a:rPr>
                <a:t>c</a:t>
              </a:r>
              <a:endParaRPr lang="en-IN" sz="1800" baseline="-25000">
                <a:latin typeface="Arial" panose="020B0604020202020204" pitchFamily="34" charset="0"/>
              </a:endParaRPr>
            </a:p>
          </p:txBody>
        </p:sp>
        <p:sp>
          <p:nvSpPr>
            <p:cNvPr id="17437" name="TextBox 26"/>
            <p:cNvSpPr txBox="1">
              <a:spLocks noChangeArrowheads="1"/>
            </p:cNvSpPr>
            <p:nvPr/>
          </p:nvSpPr>
          <p:spPr bwMode="auto">
            <a:xfrm>
              <a:off x="2468173" y="2180403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sz="1800" i="1">
                  <a:cs typeface="Times New Roman" panose="02020603050405020304" pitchFamily="18" charset="0"/>
                  <a:sym typeface="Symbol" panose="05050102010706020507" pitchFamily="18" charset="2"/>
                </a:rPr>
                <a:t>R</a:t>
              </a:r>
              <a:endParaRPr lang="en-IN" sz="1800" i="1" baseline="-25000">
                <a:cs typeface="Times New Roman" panose="02020603050405020304" pitchFamily="18" charset="0"/>
              </a:endParaRPr>
            </a:p>
          </p:txBody>
        </p:sp>
      </p:grpSp>
      <p:sp>
        <p:nvSpPr>
          <p:cNvPr id="1741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6019800" cy="914400"/>
          </a:xfrm>
        </p:spPr>
        <p:txBody>
          <a:bodyPr/>
          <a:lstStyle/>
          <a:p>
            <a:r>
              <a:rPr lang="en-IN" sz="2800" smtClean="0"/>
              <a:t>Obtaining the Pressure Distribution</a:t>
            </a:r>
          </a:p>
        </p:txBody>
      </p:sp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163" y="1066800"/>
            <a:ext cx="167640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11138" y="5032375"/>
            <a:ext cx="4498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>
                <a:cs typeface="Times New Roman" panose="02020603050405020304" pitchFamily="18" charset="0"/>
              </a:rPr>
              <a:t>Choose a set of points on the circle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60388" y="5751513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>
                <a:cs typeface="Times New Roman" panose="02020603050405020304" pitchFamily="18" charset="0"/>
              </a:rPr>
              <a:t>For these points determine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>
                <a:cs typeface="Times New Roman" panose="02020603050405020304" pitchFamily="18" charset="0"/>
              </a:rPr>
              <a:t>Velocity on the circle</a:t>
            </a: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/>
        </p:nvGraphicFramePr>
        <p:xfrm>
          <a:off x="336550" y="4052888"/>
          <a:ext cx="4202113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071" name="Equation" r:id="rId6" imgW="2578100" imgH="469900" progId="Equation.3">
                  <p:embed/>
                </p:oleObj>
              </mc:Choice>
              <mc:Fallback>
                <p:oleObj name="Equation" r:id="rId6" imgW="25781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550" y="4052888"/>
                        <a:ext cx="4202113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5208588" y="3949700"/>
          <a:ext cx="3721100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072" name="Equation" r:id="rId8" imgW="1562100" imgH="444500" progId="Equation.3">
                  <p:embed/>
                </p:oleObj>
              </mc:Choice>
              <mc:Fallback>
                <p:oleObj name="Equation" r:id="rId8" imgW="15621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8588" y="3949700"/>
                        <a:ext cx="3721100" cy="1058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5132388" y="5237163"/>
          <a:ext cx="3406775" cy="66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073" name="Equation" r:id="rId10" imgW="1295400" imgH="254000" progId="Equation.3">
                  <p:embed/>
                </p:oleObj>
              </mc:Choice>
              <mc:Fallback>
                <p:oleObj name="Equation" r:id="rId10" imgW="12954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2388" y="5237163"/>
                        <a:ext cx="3406775" cy="668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19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174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742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4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4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4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4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4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425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742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43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4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74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4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7421" name="Rectangle 19458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741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5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6324600" cy="838200"/>
          </a:xfrm>
        </p:spPr>
        <p:txBody>
          <a:bodyPr/>
          <a:lstStyle/>
          <a:p>
            <a:r>
              <a:rPr lang="en-IN" sz="2800" smtClean="0"/>
              <a:t>Quantification &amp; Control of Lift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0" y="779463"/>
            <a:ext cx="4343400" cy="283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194" name="Ink 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9688" y="5673725"/>
              <a:ext cx="3175" cy="119063"/>
            </p14:xfrm>
          </p:contentPart>
        </mc:Choice>
        <mc:Fallback xmlns="">
          <p:pic>
            <p:nvPicPr>
              <p:cNvPr id="8194" name="Ink 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369" y="5664344"/>
                <a:ext cx="23813" cy="1378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199" name="Ink 1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249363" y="1790700"/>
              <a:ext cx="19050" cy="9525"/>
            </p14:xfrm>
          </p:contentPart>
        </mc:Choice>
        <mc:Fallback xmlns="">
          <p:pic>
            <p:nvPicPr>
              <p:cNvPr id="8199" name="Ink 1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43971" y="1785937"/>
                <a:ext cx="26958" cy="17585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74625" y="3443288"/>
            <a:ext cx="2514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2400">
                <a:cs typeface="Times New Roman" panose="02020603050405020304" pitchFamily="18" charset="0"/>
              </a:rPr>
              <a:t>Lift per unit length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719388" y="3373438"/>
          <a:ext cx="197485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109" name="Equation" r:id="rId8" imgW="672808" imgH="203112" progId="Equation.3">
                  <p:embed/>
                </p:oleObj>
              </mc:Choice>
              <mc:Fallback>
                <p:oleObj name="Equation" r:id="rId8" imgW="672808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9388" y="3373438"/>
                        <a:ext cx="1974850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/>
        </p:nvGraphicFramePr>
        <p:xfrm>
          <a:off x="4857750" y="3341688"/>
          <a:ext cx="4286250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110" name="Equation" r:id="rId10" imgW="1460500" imgH="228600" progId="Equation.3">
                  <p:embed/>
                </p:oleObj>
              </mc:Choice>
              <mc:Fallback>
                <p:oleObj name="Equation" r:id="rId10" imgW="1460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0" y="3341688"/>
                        <a:ext cx="4286250" cy="66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/>
        </p:nvGraphicFramePr>
        <p:xfrm>
          <a:off x="320675" y="4192588"/>
          <a:ext cx="4222750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111" name="Equation" r:id="rId12" imgW="1916868" imgH="583947" progId="Equation.3">
                  <p:embed/>
                </p:oleObj>
              </mc:Choice>
              <mc:Fallback>
                <p:oleObj name="Equation" r:id="rId12" imgW="1916868" imgH="58394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75" y="4192588"/>
                        <a:ext cx="4222750" cy="128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77800" y="5603875"/>
            <a:ext cx="5021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2400">
                <a:cs typeface="Times New Roman" panose="02020603050405020304" pitchFamily="18" charset="0"/>
              </a:rPr>
              <a:t>If </a:t>
            </a:r>
            <a:r>
              <a:rPr lang="en-IN" sz="2400" i="1">
                <a:cs typeface="Times New Roman" panose="02020603050405020304" pitchFamily="18" charset="0"/>
              </a:rPr>
              <a:t>R = C</a:t>
            </a:r>
            <a:r>
              <a:rPr lang="en-IN" sz="2400">
                <a:cs typeface="Times New Roman" panose="02020603050405020304" pitchFamily="18" charset="0"/>
              </a:rPr>
              <a:t> = </a:t>
            </a:r>
            <a:r>
              <a:rPr lang="en-IN" sz="2400" i="1">
                <a:cs typeface="Times New Roman" panose="02020603050405020304" pitchFamily="18" charset="0"/>
              </a:rPr>
              <a:t>c/4, </a:t>
            </a:r>
            <a:r>
              <a:rPr lang="en-IN" sz="2400">
                <a:cs typeface="Times New Roman" panose="02020603050405020304" pitchFamily="18" charset="0"/>
              </a:rPr>
              <a:t>it is called as thin airfoil</a:t>
            </a:r>
            <a:endParaRPr lang="en-IN" sz="2400" i="1"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143500" y="4438650"/>
            <a:ext cx="38227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2400">
                <a:cs typeface="Times New Roman" panose="02020603050405020304" pitchFamily="18" charset="0"/>
              </a:rPr>
              <a:t>In order to increase camber and thickness of airfoil :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6591300" y="5314950"/>
          <a:ext cx="107632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112" name="Equation" r:id="rId14" imgW="405872" imgH="177569" progId="Equation.3">
                  <p:embed/>
                </p:oleObj>
              </mc:Choice>
              <mc:Fallback>
                <p:oleObj name="Equation" r:id="rId14" imgW="405872" imgH="1775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1300" y="5314950"/>
                        <a:ext cx="1076325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/>
        </p:nvGraphicFramePr>
        <p:xfrm>
          <a:off x="6526213" y="5789613"/>
          <a:ext cx="1211262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113" name="Equation" r:id="rId16" imgW="457002" imgH="177723" progId="Equation.3">
                  <p:embed/>
                </p:oleObj>
              </mc:Choice>
              <mc:Fallback>
                <p:oleObj name="Equation" r:id="rId16" imgW="457002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6213" y="5789613"/>
                        <a:ext cx="1211262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446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1844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8450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46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46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845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45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45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8452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8456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457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845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45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45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8448" name="Rectangle 19458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648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63513" y="-66675"/>
            <a:ext cx="7772400" cy="1143000"/>
          </a:xfrm>
        </p:spPr>
        <p:txBody>
          <a:bodyPr/>
          <a:lstStyle/>
          <a:p>
            <a:r>
              <a:rPr lang="en-US" sz="2800" smtClean="0"/>
              <a:t>Closing Remarks on Jowkowski Method</a:t>
            </a:r>
          </a:p>
        </p:txBody>
      </p:sp>
      <p:sp>
        <p:nvSpPr>
          <p:cNvPr id="31949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14400"/>
            <a:ext cx="8915400" cy="51816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smtClean="0">
                <a:cs typeface="Times New Roman" panose="02020603050405020304" pitchFamily="18" charset="0"/>
              </a:rPr>
              <a:t>One of the troubles with conformal mapping methods is that parameters such as </a:t>
            </a:r>
            <a:r>
              <a:rPr lang="en-US" sz="2400" i="1" smtClean="0">
                <a:cs typeface="Times New Roman" panose="02020603050405020304" pitchFamily="18" charset="0"/>
                <a:sym typeface="Symbol" panose="05050102010706020507" pitchFamily="18" charset="2"/>
              </a:rPr>
              <a:t></a:t>
            </a:r>
            <a:r>
              <a:rPr lang="en-US" sz="2400" i="1" baseline="-25000" smtClean="0">
                <a:cs typeface="Times New Roman" panose="02020603050405020304" pitchFamily="18" charset="0"/>
              </a:rPr>
              <a:t>c</a:t>
            </a:r>
            <a:r>
              <a:rPr lang="en-US" sz="2400" smtClean="0">
                <a:cs typeface="Times New Roman" panose="02020603050405020304" pitchFamily="18" charset="0"/>
              </a:rPr>
              <a:t> and </a:t>
            </a:r>
            <a:r>
              <a:rPr lang="en-US" sz="2400" i="1" smtClean="0">
                <a:cs typeface="Times New Roman" panose="02020603050405020304" pitchFamily="18" charset="0"/>
                <a:sym typeface="Symbol" panose="05050102010706020507" pitchFamily="18" charset="2"/>
              </a:rPr>
              <a:t></a:t>
            </a:r>
            <a:r>
              <a:rPr lang="en-US" sz="2400" i="1" baseline="-25000" smtClean="0">
                <a:cs typeface="Times New Roman" panose="02020603050405020304" pitchFamily="18" charset="0"/>
              </a:rPr>
              <a:t>c</a:t>
            </a:r>
            <a:r>
              <a:rPr lang="en-US" sz="2400" smtClean="0">
                <a:cs typeface="Times New Roman" panose="02020603050405020304" pitchFamily="18" charset="0"/>
              </a:rPr>
              <a:t> (</a:t>
            </a:r>
            <a:r>
              <a:rPr lang="en-US" sz="2400" i="1" smtClean="0">
                <a:cs typeface="Times New Roman" panose="02020603050405020304" pitchFamily="18" charset="0"/>
                <a:sym typeface="Symbol" panose="05050102010706020507" pitchFamily="18" charset="2"/>
              </a:rPr>
              <a:t></a:t>
            </a:r>
            <a:r>
              <a:rPr lang="en-US" sz="2400" i="1" baseline="-25000" smtClean="0">
                <a:cs typeface="Times New Roman" panose="02020603050405020304" pitchFamily="18" charset="0"/>
              </a:rPr>
              <a:t>c</a:t>
            </a:r>
            <a:r>
              <a:rPr lang="en-US" sz="2400" i="1" smtClean="0">
                <a:cs typeface="Times New Roman" panose="02020603050405020304" pitchFamily="18" charset="0"/>
              </a:rPr>
              <a:t>=</a:t>
            </a:r>
            <a:r>
              <a:rPr lang="en-US" sz="2400" i="1" smtClean="0">
                <a:cs typeface="Times New Roman" panose="02020603050405020304" pitchFamily="18" charset="0"/>
                <a:sym typeface="Symbol" panose="05050102010706020507" pitchFamily="18" charset="2"/>
              </a:rPr>
              <a:t></a:t>
            </a:r>
            <a:r>
              <a:rPr lang="en-US" sz="2400" i="1" baseline="-25000" smtClean="0">
                <a:cs typeface="Times New Roman" panose="02020603050405020304" pitchFamily="18" charset="0"/>
              </a:rPr>
              <a:t>c</a:t>
            </a:r>
            <a:r>
              <a:rPr lang="en-US" sz="2400" i="1" smtClean="0">
                <a:cs typeface="Times New Roman" panose="02020603050405020304" pitchFamily="18" charset="0"/>
              </a:rPr>
              <a:t>+i</a:t>
            </a:r>
            <a:r>
              <a:rPr lang="en-US" sz="2400" i="1" smtClean="0">
                <a:cs typeface="Times New Roman" panose="02020603050405020304" pitchFamily="18" charset="0"/>
                <a:sym typeface="Symbol" panose="05050102010706020507" pitchFamily="18" charset="2"/>
              </a:rPr>
              <a:t>  </a:t>
            </a:r>
            <a:r>
              <a:rPr lang="en-US" sz="2400" i="1" baseline="-25000" smtClean="0">
                <a:cs typeface="Times New Roman" panose="02020603050405020304" pitchFamily="18" charset="0"/>
              </a:rPr>
              <a:t>c</a:t>
            </a:r>
            <a:r>
              <a:rPr lang="en-US" sz="2400" smtClean="0">
                <a:cs typeface="Times New Roman" panose="02020603050405020304" pitchFamily="18" charset="0"/>
              </a:rPr>
              <a:t>) are not so easily related to the airfoil shape. </a:t>
            </a:r>
          </a:p>
          <a:p>
            <a:pPr>
              <a:lnSpc>
                <a:spcPct val="150000"/>
              </a:lnSpc>
            </a:pPr>
            <a:r>
              <a:rPr lang="en-US" sz="2400" smtClean="0">
                <a:cs typeface="Times New Roman" panose="02020603050405020304" pitchFamily="18" charset="0"/>
              </a:rPr>
              <a:t>Thus, if we want to analyze a particular airfoil, we must iteratively find values that produce the desired section.</a:t>
            </a:r>
          </a:p>
          <a:p>
            <a:pPr>
              <a:lnSpc>
                <a:spcPct val="150000"/>
              </a:lnSpc>
            </a:pPr>
            <a:r>
              <a:rPr lang="en-US" sz="2400" smtClean="0">
                <a:cs typeface="Times New Roman" panose="02020603050405020304" pitchFamily="18" charset="0"/>
              </a:rPr>
              <a:t> A technique for doing this was developed by Theodorsen.</a:t>
            </a:r>
          </a:p>
          <a:p>
            <a:pPr>
              <a:lnSpc>
                <a:spcPct val="150000"/>
              </a:lnSpc>
            </a:pPr>
            <a:r>
              <a:rPr lang="en-US" sz="2400" smtClean="0">
                <a:cs typeface="Times New Roman" panose="02020603050405020304" pitchFamily="18" charset="0"/>
              </a:rPr>
              <a:t>Another technique involves superposition of fundamental solutions of the governing differential equations. </a:t>
            </a:r>
          </a:p>
          <a:p>
            <a:pPr>
              <a:lnSpc>
                <a:spcPct val="150000"/>
              </a:lnSpc>
            </a:pPr>
            <a:r>
              <a:rPr lang="en-US" sz="2400" smtClean="0">
                <a:cs typeface="Times New Roman" panose="02020603050405020304" pitchFamily="18" charset="0"/>
              </a:rPr>
              <a:t>This method is called thin airfoil theory. </a:t>
            </a:r>
          </a:p>
        </p:txBody>
      </p:sp>
      <p:grpSp>
        <p:nvGrpSpPr>
          <p:cNvPr id="19460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1946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946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47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47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946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947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47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946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947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47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946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946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46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9462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4989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9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9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9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9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19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491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17920</TotalTime>
  <Words>1822</Words>
  <Application>Microsoft Office PowerPoint</Application>
  <PresentationFormat>On-screen Show (4:3)</PresentationFormat>
  <Paragraphs>180</Paragraphs>
  <Slides>45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7" baseType="lpstr">
      <vt:lpstr>Batang</vt:lpstr>
      <vt:lpstr>Arial</vt:lpstr>
      <vt:lpstr>Brush Script MT</vt:lpstr>
      <vt:lpstr>Comic Sans MS</vt:lpstr>
      <vt:lpstr>Curlz MT</vt:lpstr>
      <vt:lpstr>Script MT Bold</vt:lpstr>
      <vt:lpstr>Segoe Script</vt:lpstr>
      <vt:lpstr>Symbol</vt:lpstr>
      <vt:lpstr>Times New Roman</vt:lpstr>
      <vt:lpstr>Wingdings</vt:lpstr>
      <vt:lpstr>Default Design</vt:lpstr>
      <vt:lpstr>Equation</vt:lpstr>
      <vt:lpstr>Laplacian Operator : A Mathematical Key to Thermofluids</vt:lpstr>
      <vt:lpstr>Laplacian of A scalar field</vt:lpstr>
      <vt:lpstr>The Laplacian Operator</vt:lpstr>
      <vt:lpstr>Laplacian of Multiple Scalar fields</vt:lpstr>
      <vt:lpstr>The Laplacian of Vector Fields</vt:lpstr>
      <vt:lpstr>Geometric Theory of Thermofluids</vt:lpstr>
      <vt:lpstr>BELTRAMI FIELDS</vt:lpstr>
      <vt:lpstr>Classification of Approximate Nature of Beltrami Field </vt:lpstr>
      <vt:lpstr>Complex Lamellar Field</vt:lpstr>
      <vt:lpstr>Creation of Uniform Flow Through A Diverging Duct</vt:lpstr>
      <vt:lpstr>Vectorially Described Thermofluid Fields</vt:lpstr>
      <vt:lpstr>The Strange Natural Geniuses : The Wright Brothers</vt:lpstr>
      <vt:lpstr>The Strange Natural Geniuses : The Wright Brothers</vt:lpstr>
      <vt:lpstr>The term “potential theory” arises from the fact that, in 19th century physics, the fundamental forces of nature were believed to be derived from potentials which satisfied Laplace’s equation.</vt:lpstr>
      <vt:lpstr>Paul Richard Heinrich Blasius, 1911</vt:lpstr>
      <vt:lpstr>The Theorem of Blasius</vt:lpstr>
      <vt:lpstr>THE UNIFORM FLOW :A Trivial Solution to Laplacian</vt:lpstr>
      <vt:lpstr>Elementary Potential Flows of First Kind</vt:lpstr>
      <vt:lpstr>Application in Hydrodynamics</vt:lpstr>
      <vt:lpstr>Diagnosis of Source/Sink Function</vt:lpstr>
      <vt:lpstr>Engineering of  Potential Flows of Second Kind</vt:lpstr>
      <vt:lpstr>Vector Field due to  Potential Flows of Second Kind</vt:lpstr>
      <vt:lpstr>THE DOUBLET </vt:lpstr>
      <vt:lpstr>Uniform Flow Past A Doublet : Perturbation of Uniform Flow</vt:lpstr>
      <vt:lpstr>Uniform Flow Past A Doublet with Vortex </vt:lpstr>
      <vt:lpstr>Visualization of Multilevel Interaction Function</vt:lpstr>
      <vt:lpstr>The Non-living Genius : Lifting Machine</vt:lpstr>
      <vt:lpstr>Computation of Velocity Field </vt:lpstr>
      <vt:lpstr>Angle of Attack</vt:lpstr>
      <vt:lpstr>Computation of Surface Pressure Field</vt:lpstr>
      <vt:lpstr>Computation of Lift</vt:lpstr>
      <vt:lpstr>The Kutta – Joukowski Lift Theorem</vt:lpstr>
      <vt:lpstr>Spindle Rotors take the Place of Wings</vt:lpstr>
      <vt:lpstr>Change In Perspective on Imagination</vt:lpstr>
      <vt:lpstr>The Art of Transformation/Mapping </vt:lpstr>
      <vt:lpstr>PowerPoint Presentation</vt:lpstr>
      <vt:lpstr>Jowkowski Transformation</vt:lpstr>
      <vt:lpstr>The Outcome</vt:lpstr>
      <vt:lpstr>Translationary Transformations</vt:lpstr>
      <vt:lpstr>Flow Over An Airfoil</vt:lpstr>
      <vt:lpstr>Mapping for flow Past An Airfoil</vt:lpstr>
      <vt:lpstr>Non-rotating Bodies to Generate Lift</vt:lpstr>
      <vt:lpstr>Obtaining the Pressure Distribution</vt:lpstr>
      <vt:lpstr>Quantification &amp; Control of Lift</vt:lpstr>
      <vt:lpstr>Closing Remarks on Jowkowski Method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USER</cp:lastModifiedBy>
  <cp:revision>1403</cp:revision>
  <cp:lastPrinted>2002-01-11T03:20:09Z</cp:lastPrinted>
  <dcterms:created xsi:type="dcterms:W3CDTF">2002-01-11T02:48:10Z</dcterms:created>
  <dcterms:modified xsi:type="dcterms:W3CDTF">2019-10-24T03:02:33Z</dcterms:modified>
</cp:coreProperties>
</file>