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ebp" ContentType="image/jpe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7"/>
  </p:notesMasterIdLst>
  <p:sldIdLst>
    <p:sldId id="533" r:id="rId2"/>
    <p:sldId id="756" r:id="rId3"/>
    <p:sldId id="757" r:id="rId4"/>
    <p:sldId id="769" r:id="rId5"/>
    <p:sldId id="768" r:id="rId6"/>
    <p:sldId id="770" r:id="rId7"/>
    <p:sldId id="759" r:id="rId8"/>
    <p:sldId id="760" r:id="rId9"/>
    <p:sldId id="761" r:id="rId10"/>
    <p:sldId id="764" r:id="rId11"/>
    <p:sldId id="765" r:id="rId12"/>
    <p:sldId id="766" r:id="rId13"/>
    <p:sldId id="767" r:id="rId14"/>
    <p:sldId id="702" r:id="rId15"/>
    <p:sldId id="704" r:id="rId16"/>
    <p:sldId id="705" r:id="rId17"/>
    <p:sldId id="732" r:id="rId18"/>
    <p:sldId id="733" r:id="rId19"/>
    <p:sldId id="734" r:id="rId20"/>
    <p:sldId id="735" r:id="rId21"/>
    <p:sldId id="736" r:id="rId22"/>
    <p:sldId id="737" r:id="rId23"/>
    <p:sldId id="738" r:id="rId24"/>
    <p:sldId id="739" r:id="rId25"/>
    <p:sldId id="740" r:id="rId26"/>
    <p:sldId id="741" r:id="rId27"/>
    <p:sldId id="742" r:id="rId28"/>
    <p:sldId id="743" r:id="rId29"/>
    <p:sldId id="744" r:id="rId30"/>
    <p:sldId id="745" r:id="rId31"/>
    <p:sldId id="746" r:id="rId32"/>
    <p:sldId id="776" r:id="rId33"/>
    <p:sldId id="748" r:id="rId34"/>
    <p:sldId id="749" r:id="rId35"/>
    <p:sldId id="750" r:id="rId36"/>
    <p:sldId id="751" r:id="rId37"/>
    <p:sldId id="752" r:id="rId38"/>
    <p:sldId id="753" r:id="rId39"/>
    <p:sldId id="754" r:id="rId40"/>
    <p:sldId id="755" r:id="rId41"/>
    <p:sldId id="771" r:id="rId42"/>
    <p:sldId id="772" r:id="rId43"/>
    <p:sldId id="773" r:id="rId44"/>
    <p:sldId id="774" r:id="rId45"/>
    <p:sldId id="775" r:id="rId46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00"/>
    <a:srgbClr val="FF9999"/>
    <a:srgbClr val="CC6600"/>
    <a:srgbClr val="FFFFCC"/>
    <a:srgbClr val="E5291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953" autoAdjust="0"/>
    <p:restoredTop sz="94434" autoAdjust="0"/>
  </p:normalViewPr>
  <p:slideViewPr>
    <p:cSldViewPr>
      <p:cViewPr varScale="1">
        <p:scale>
          <a:sx n="70" d="100"/>
          <a:sy n="70" d="100"/>
        </p:scale>
        <p:origin x="7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4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5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31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3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16.wmf"/><Relationship Id="rId1" Type="http://schemas.openxmlformats.org/officeDocument/2006/relationships/image" Target="../media/image84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image" Target="../media/image85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92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4" Type="http://schemas.openxmlformats.org/officeDocument/2006/relationships/image" Target="../media/image96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03T04:40:16.6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10T04:08:45.0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20612 10657 311,'-14'-33'116,"-2"-4"2,3-2-80,-6-65 31,13 72-52,4 4-4,-5-3-1,1 6-6,1 3-4,-1 5-6,6 17-3,-19-11-1,19 11-1,-31 34 1,12 1-1,-3 8 3,3 7 3,4 4 0,2-4 3,7-4-1,12-9 2,7-11-8,7-13 5,10-22-5,6-8-3,-3-7 4,-1 0-4,-2 0 1,-6 5 1,1 16 7,-10 14 3,-4 20-1,-6 18 5,1 10-3,-6 10 6,6 9-1,-6 4 0,-4-8-3,8-2-3,-4-5-7,7-4-42,-1-9-66,7-13-2,4-9-2,-4-14 2,5-3-1</inkml:trace>
  <inkml:trace contextRef="#ctx0" brushRef="#br0" timeOffset="290.0005">20711 10902 205,'-34'-9'107,"-7"20"3,-2 15-55,-21 9-12,3 17-5,-12 10-11,-2 14-2,-5 4-9,-1 3-2,1 1 0,11-2-9,7-8-4,6-11-16,15-7-29,9-14-65,17-16-7,15-26-4,0 0-4,34-40 2</inkml:trace>
  <inkml:trace contextRef="#ctx0" brushRef="#br0" timeOffset="490.0007">20419 11300 258,'43'5'111,"-11"-3"5,3 2-69,10 9-8,0-6-10,15 8-5,0-6-2,3 6-7,6-2-7,4-2-11,2 4-21,-17-7-48,3 1-45,-5 2-4,-9-7-1,-10-4-3,-12-6 41</inkml:trace>
  <inkml:trace contextRef="#ctx0" brushRef="#br0" timeOffset="710.001">20826 11651 324,'-54'39'115,"-2"0"-1,-11 2-88,11 9-7,-8 2-7,3 0 0,6-10-7,3-4-13,11-5-43,6-13-62,7-14-2,11-13 0,11-18-2,12-14 10</inkml:trace>
  <inkml:trace contextRef="#ctx0" brushRef="#br0" timeOffset="970.0014">20563 11831 297,'17'35'115,"0"4"-27,1-17-27,16-5-21,3-19-11,12-7-10,1-15-10,6-15-10,6 5-6,-6-6-8,4 14 0,-15 16 4,-2 21 2,-14 21 5,-4 26 3,-7 20 6,-10 3 1,3 14 3,-9-10-6,2-14-15,5-15-80,0-17-20,-9-39-1,32-15-4,-13-37-1</inkml:trace>
  <inkml:trace contextRef="#ctx0" brushRef="#br0" timeOffset="1480.0021">21985 10759 158,'5'-33'101,"1"5"9,-6 2-42,-8-7-19,10 7-7,-15-4-10,8 11-2,-12 1-11,17 18-6,-34-4-6,10 17-4,0 7 1,-1 8-6,1 6 3,0 3-2,5 0 3,6 0-3,7-7-4,6-10-2,0-20-8,30 13-6,2-18-5,-2-18 0,7 3 1,-7-6-3,2 2 9,-6 7 7,-4 12 15,-7 16 10,-3 15 6,-5 16 4,-3 9 2,1 14 2,-3 3-4,6 5-2,-3-6-9,3-4-1,-3-8-7,5-10-8,-3-4-18,-5-17-23,9-4-48,-11-20-22,8 19-1,-8-19-2,0 0 5</inkml:trace>
  <inkml:trace contextRef="#ctx0" brushRef="#br0" timeOffset="1730.0025">22114 11257 284,'-23'2'114,"-3"0"2,-4 0-64,2 12-22,-13 1-12,2 8-5,-10 1 0,1 5-1,-3-1-4,3 0-4,5-2-4,0-5-8,9-3-27,-1-7-84,16-9 2,19-2-4,-8-26-2,18 0 1</inkml:trace>
  <inkml:trace contextRef="#ctx0" brushRef="#br0" timeOffset="1940.0028">21930 11357 282,'17'23'109,"-4"3"-25,0-4-44,10 15 0,-3-9-6,10 3-10,-4-3-4,10 0-12,3 2-12,2-15-42,4-2-66,7-6-5,-7-9-2,-2-3-1,-11-6-2</inkml:trace>
  <inkml:trace contextRef="#ctx0" brushRef="#br0" timeOffset="2090.003">22265 11957 384,'-37'89'123,"5"-3"-18,6-19-60,13-4-15,-1-17-9,14-11-6,0-35-23,15 15-115,2-33 1,4-16-7,-4-12-4,-6-12-1</inkml:trace>
  <inkml:trace contextRef="#ctx0" brushRef="#br0" timeOffset="2840.004">20492 5732 163,'20'10'90,"16"10"-2,13-1-75,1-1-6,19-1 1,17-2 0,7-8 2,20-9 0,14-3 0,3-16 0,7 1-1,12-4-4,-1 1-13,-1 3-26,-16 5-42,-11-2-22,-8 10 1,-21-4-4,-18 5 85</inkml:trace>
  <inkml:trace contextRef="#ctx0" brushRef="#br0" timeOffset="3310.0047">21729 5541 79,'-36'7'74,"-5"-5"-4,9 8-60,1 4-9,-12 9 0,-8 1 0,-10 2 7,-3 0 5,-3-2 2,-2 0 11,-4-7 4,11 0 2,6-10 1,19 0-2,7-5-12,30-2-6,-19 4-6,19-4-10,43 35-8,-11 4-1,9 15-5,-7 9 4,7 12 6,-2 3 3,-9-2 1,-6-8 8,-11-17 18,0-11 4,-13-40-1,0 0 0,8-24 1,-10-24-2,-6-19 1,3-7-6,-1-4-13,-1 5-4,1 8-4,-1 12-9,7 28-31,0 25-74,-12 28-2,7 19-4,-1 3-6,1 13 52</inkml:trace>
  <inkml:trace contextRef="#ctx0" brushRef="#br0" timeOffset="4302.0062">14558 10542 279,'2'-19'113,"-2"-7"-23,6 2-21,-14-7-20,8 3-13,-11-9-20,4 0-8,-5-1-4,1 5-3,2 7 0,-6 9-3,-4 12-7,1 10 0,-3 19-1,-3 8 0,5 7-2,0 7 6,1 8 2,6-7 0,11 1 7,2-13-4,13-5-7,10-21-3,6-11 1,5-9-2,-7-9-5,2-6 0,6-2-4,-10 4-8,-8 2-2,-18 22 6,25 7 13,-14 21 0,-2 15 6,3 18 4,-7 17 3,3 11 12,-3 8 11,3 1-3,-5-9-12,-1-7-1,4-6-17,-6-11-55,0-22-25,11-6-4,-5-20 0,-6-17-5</inkml:trace>
  <inkml:trace contextRef="#ctx0" brushRef="#br0" timeOffset="4572.0066">14586 10893 200,'-20'-20'96,"-4"21"2,-8 12-50,-6 13-17,1 13-11,-6 13-7,-2 8-4,-7 5-1,7 2-2,-4-2-6,5-8-18,6-1-48,8-10-34,6-20 0,24-26-3,0 0-1</inkml:trace>
  <inkml:trace contextRef="#ctx0" brushRef="#br0" timeOffset="4772.0068">14738 11129 195,'43'22'95,"1"6"2,-8 7-55,3-9-11,10 4-10,1-10-8,-1-1-11,-1-6-38,3-4-58,-8-11-4,2-3 1,-14-10-6,3 2 36</inkml:trace>
  <inkml:trace contextRef="#ctx0" brushRef="#br0" timeOffset="4962.0071">14812 11601 220,'-59'42'103,"-3"-8"-4,4-1-55,4 6-14,-4-4-12,4-5-16,3-4-15,1-11-39,7-6-49,9-3 4,8-15-6,26 9 2,-30-41 53</inkml:trace>
  <inkml:trace contextRef="#ctx0" brushRef="#br0" timeOffset="5122.0072">14545 11719 215,'39'21'97,"-1"-12"0,-3 0-58,5 6-13,3-4-9,5 6-9,-3 4-26,4 6-76,-7 11-4,3 12 0,-4-8-5,4 16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10T04:14:36.5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3547 15034 146,'0'0'77,"0"0"-16,0 0-20,0 0-12,0 0-11,0 0-12,17-15-1,-17 15 2,0 0 2,0 0-3,0 0-1,0 0 2,0 0 0,7 30-2,-3-8 2,-2 8 0,5 15 2,4 16 1,6 17 9,-2 22 0,4 21 0,-2 16 1,1 25 2,-3 7-4,0 5-2,-7-1-1,-1-6-9,-7-16 0,6-12 1,-6-26-2,5-20-3,-3-26 1,4-11 2,-6-21 2,5-7 4,-5-28-2,0 0-2,2-30-2,-5-22 2,-7-11 0,3-19-5,-6-20-2,0-26-3,-1-13 2,3-8 2,0-5 0,5 2-2,6-6 2,6-2-1,5 6 5,2 7-6,6 6 3,-2 15-5,-2 16 4,-2 16 2,-2 19-5,-3 22 4,-5 17-8,-3 16 0,0 20 0,-11 18 1,-6 16 0,-3 12-3,-10 16 4,-9 12 0,-4 15 2,-6 8 5,-7-5-2,2-2 0,7-12-1,4-12 4,8-15 0,10-20 1,7-22 1,18-9-2,7-44 1,12-8 0,16-15-1,8 2-3,6 2-6,1 3-2,6 20 2,-1 19-1,-3 32-1,-4 21 5,-6 22-3,-9 5 3,3 6-3,-5-7-30,12-10-74,6-13-2,7-31-1,6-17-6,1-30 0</inkml:trace>
  <inkml:trace contextRef="#ctx0" brushRef="#br0" timeOffset="640.0009">4727 14917 164,'6'52'98,"-4"4"1,4 9-39,-1 15-7,-5 5-16,11 12-5,-5 5-5,1 6-10,1 1-2,-1 4-5,-3 4-3,4 4-4,-8 0-1,0-8 2,-2-9-1,-2-9 0,2-17 0,2-15 3,-5-20 5,5-15 2,0-28 1,0-23-2,0-29-2,0-24 1,0-32 1,-2-23-3,2-29-9,2-24-1,-2-9 1,-2 5-2,-2 16 3,4 23-1,-2 26 0,-2 29-5,2 31 4,-9 35-4,11 28 0,-30 41 1,10 16 0,-10 17 1,0 16 1,-4 8 3,-1 2-1,-2-3 3,7-12-1,5-18 6,10-20-5,8-27 2,7-20-7,9-43 0,14-20-2,3-20-3,11-16 2,1 1-6,-1 1 4,-2 12-3,-3 25 7,-2 29-3,-6 36 6,-5 34 2,-6 28-1,0 9 1,0 6-2,12-2 2,10-8-16,2-25-46,14-21-52,11-24 1,5-32-3,8-20-1,5-26-1</inkml:trace>
  <inkml:trace contextRef="#ctx0" brushRef="#br0" timeOffset="880.0012">5682 14880 212,'10'61'100,"-9"21"3,-6 15-41,10 16-11,-6 11-12,2 12-3,-1-2-3,0 7-4,-1-11-12,-3-2-4,-2-9-4,1-10-5,-3-16 1,6-15 1,-3-13-9,5-22-4,0-10-11,0-33-39,0 0-59,0 0-4,20-59-1,-9-8 2,1-18 3</inkml:trace>
  <inkml:trace contextRef="#ctx0" brushRef="#br0" timeOffset="1250.0018">5716 15383 293,'-17'-63'110,"0"11"8,2 13-54,10 15-16,-7 5-19,12 19-6,0 0-10,-20 43-6,9 0-3,-2 9-5,0 7-1,-4 8 3,-4-2 2,4-5 1,4-14-1,2-13 0,11-33-4,0 0-1,-13-55 1,20-12-6,7-17 2,0-12-3,1-1 4,2 4-4,2 19 5,-4 22-1,4 37 3,-19 15 4,22 65 3,-11 8 0,-3 14-3,5 8 6,0 3-3,9-1-13,2-5-95,3-8-14,-7-17-5,8-13-4,-7-19-2</inkml:trace>
  <inkml:trace contextRef="#ctx0" brushRef="#br0" timeOffset="2910.0041">5946 17983 166,'0'0'87,"-19"13"-12,19-13-1,-11-31-3,5-7-13,6-2-5,-11-20-26,3-10-9,-3-8-8,7-4 2,-5 2-8,9 8 0,4 7-3,1 11-2,9 15 1,1 20-2,9 17 1,0 21-3,6 14 0,2 12 1,-1 9 2,-1 7 1,0 2-1,-5-2 2,-5-7 0,-1-7 2,-6-12-2,-2-7 1,-11-28 0,36 20 2,-16-31-2,6-15 2,10-11-1,1-9-1,6-12 1,-6 0 1,1 1 0,-6 7-3,-8 5-1,-7 15-4,-17 30 0,0 0 1,0 0 1,-10 32-4,1 5 3,-2 6 0,3 7 2,3 2 5,10 2-2,5-10 1,12-8-2,8-7 4,4-12-3,9-13 0,3-15 2,1-15-4,0-15 1,-4-15 0,-6-13 2,-5-10-6,-8-7 3,-9 1-3,-4 7 4,-5 9 1,-6 15-5,0 15 0,-8 21 1,8 18 0,-18 22 0,7 13 3,3 15-4,-3 12 1,7 10 4,2 10 2,4 1-1,7 5 1,5-3 1,-1-5-8,0-6 9,3-13-6,3-9 4,-4-11-6,2-15 5,2-11-1,3-22-2,-1-16 8,-3-10-9,1-10 6,-6-7-8,-7-2 5,1 4-6,-9 7 1,-9 13-5,-8 10 2,1 14 2,-7 11-4,5 8 3,3 6 0,-2 1 1,6-4 5,8 3 3,5-4-1,0-17 2,24 13 2,0-17 2,6-2 0,2-5-1,5-4-3,2-5-2,4-1 1,-1-3 0,-5-2-3,-2 0 0,-8-2-1,-1-1 2,-8 1-1,-5-2 3,-1 2-4,-9 0 0,-1 1 2,-4 4 2,-1 7 0,3 16-2,-2-28-2,2 28 1,0 0 0,0 0 0,15-6-1,-15 6-1,35 28-3,-16-4 3,1 2 0,5 9 1,-1 3-1,-2 2-1,-8-4 3,-1 1-2,-6-4 3,2-9-2,-1-1 0,-2-5 2,-6-18 2,28 17 0,0-19-3,3-9 0,5-6 2,3-5 0,-2 0 2,1 1-5,-8-1 0,-6 3-2,-24 19 0,26-22 2,-26 22-5,0 17 2,0-17 1,-13 26 0,11-9 3,-2 1 1,4 1 3,0-19-2,0 24 2,0-24-4,19-9-29,0-6-88,-1-9-5,5-12 3,-3-10-7,5-4 2</inkml:trace>
  <inkml:trace contextRef="#ctx0" brushRef="#br0" timeOffset="3050.0043">8014 17218 335,'-25'19'82,"25"-19"-34,0 0-129,-7 16-7,7-16-5,19-11-6,-19 11-3</inkml:trace>
  <inkml:trace contextRef="#ctx0" brushRef="#br0" timeOffset="4386.0065">8630 17432 244,'-9'-17'89,"-4"-2"4,2-1-47,11 20-19,-15-26-5,15 26-9,-17-8-2,17 8-2,-26 26-1,7-1-5,-5 12-1,3 5 5,-3 5-4,5-4 6,2-3-2,10-2 3,7-16-3,0-22 4,37 13-2,-5-26-2,11-11 1,0-4-2,2-2 0,0 2-8,-2 6-1,-8 9-3,-11 20 0,-10 18 4,-9 15-1,-7 14-2,-9 9 3,0 8 1,-8-2 6,2-2-3,2-15 6,4-8 0,0-20 3,11-24-4,24-5 2,6-25 4,8-20-10,10-24 1,10-17-8,7-12 2,-1 5-6,-10 1 6,-5 16-7,-18 12-3,-6 26 6,-23 25 3,-2 18 3,-32 44-1,8 1 1,-3 9 2,3 1 3,2-1 6,9-4-2,11-5 0,9-15-1,12-6 1,5-15 0,6-3-2,4-10 0,7-7 0,-4-13-4,2-4 2,3-4-1,-5-9-4,0 2 1,1 2-1,-14 8 1,0 1-5,-9 7 1,-15 21-1,23-15 1,-23 15 1,0 0 0,7 28 2,-7-28-2,11 21 2,-11-21 1,11 24 0,-11-24-1,0 0-2,10 17 2,-10-17 0,0 0 0,0 0 5,0 0 1,0 0 1,0 0 2,0 0 3,0 0-2,0 0 3,0 0-4,0 0-1,18-8-3,-18 8 2,25-30-3,-7 14-3,5-3 0,3 4-3,-2 4 5,2 7-6,4 4 2,-5 12-1,-1 4-1,-4 8 3,-3 6 1,2 2-4,-8 1-1,-3 2 4,-3-1 1,1-4-1,-4-4-2,-4-2 1,2-6-1,0-18 3,-4 19 0,4-19 0,0 0-3,0 0 2,0 0 0,0 0-3,0 0-6,0 0-17,24 17-23,-24-17-65,19 7-5,-19-7-4,41 7 2,-15-5-1</inkml:trace>
  <inkml:trace contextRef="#ctx0" brushRef="#br0" timeOffset="5176.0076">10286 17647 253,'5'-35'80,"1"14"-10,-1 1-39,-6-4-3,2 3-2,-6 3-3,3 1-6,2 17-4,-24-19-3,7 19-6,-2 8-4,-1 9-2,-5 7 2,1 7 0,2 6 2,1 2-2,8 4 4,2-4 1,9-2 2,4-13 1,9-1-2,10-14 1,8-7 2,3-8 2,6-3-3,-1-2 1,4 0-2,-4 0-2,-3 5 1,-6 4-3,-4 4 0,-5 2-2,-19-4 6,26 3 2,-26-3 2,30-11-1,-11-9 0,-6-15 2,11-10-1,-5-14 0,5-14-10,2-10-5,-1-10-3,-3 4 3,-3 9 2,-4 7-2,-8 16-3,-1 20-1,-8 20 4,2 17 6,-25 26-1,9 9-3,-3 2-3,0 10 4,4 1 3,-1-5 1,4-6-1,9-2-3,-1-5 4,8-2-1,-3 0 1,5-6 0,2 6-2,3 1 1,-4 7-1,4-3 0,1 2 0,-5-5-1,6-2 1,-5-4 0,1-5 2,-9-19 0,15 26 0,-15-26-1,17 9 0,-17-9 1,18 4-1,-18-4-1,0 0-2,19 15-1,-19-15 2,0 0 2,13 16-1,-13-16-9,0 0-31,0 0-72,19 15-1,-19-15 0,0 0-6,0 0 1</inkml:trace>
  <inkml:trace contextRef="#ctx0" brushRef="#br0" timeOffset="5776.0084">10618 17641 441,'11'-59'113,"4"-12"-2,4-12-86,16-3-9,3-6-3,10 4-8,-3 5-2,-2 10-5,0 23-2,-11 22 0,-4 32 0,-13 22 1,-9 24-1,-8 10 1,-2 18 0,-4 5 3,8-3 0,0-13 4,2-11-2,11-19 3,10-15 1,7-13 1,7-18 2,8-10-1,-2-10 1,7 8-1,1-7 1,-3 14-4,-1 6 0,-8 17-3,-3 6 1,-10 8 0,-2 6 0,-3-5 0,-4-1 2,1-12 1,-1-20 1,4-17-1,-1-17-4,4-22-8,6-17-5,-3-22-4,2-11 3,1-15 2,-4 9 4,-3 8 1,-4 13 3,-8 20 3,-9 21 6,-4 34-5,2 25-20,-41 30-41,15 18-59,-4 4-1,5 13-4,1-3 4,5-3-4</inkml:trace>
  <inkml:trace contextRef="#ctx0" brushRef="#br0" timeOffset="5946.0086">11459 17073 463,'-17'32'132,"4"-12"2,20 2-82,-7-22-18,60 2-13,2-20-15,18-16-49,15 1-84,16-6-8,6-8-7,7 1-2,-1 0-4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6.jpeg"/><Relationship Id="rId7" Type="http://schemas.openxmlformats.org/officeDocument/2006/relationships/customXml" Target="../ink/ink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7.emf"/><Relationship Id="rId4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microsoft.com/office/2007/relationships/hdphoto" Target="../media/hdphoto3.wdp"/><Relationship Id="rId9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5.png"/><Relationship Id="rId7" Type="http://schemas.openxmlformats.org/officeDocument/2006/relationships/image" Target="../media/image12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4.wmf"/><Relationship Id="rId5" Type="http://schemas.openxmlformats.org/officeDocument/2006/relationships/image" Target="../media/image11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7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microsoft.com/office/2007/relationships/hdphoto" Target="../media/hdphoto5.wdp"/><Relationship Id="rId5" Type="http://schemas.openxmlformats.org/officeDocument/2006/relationships/image" Target="../media/image18.png"/><Relationship Id="rId4" Type="http://schemas.microsoft.com/office/2007/relationships/hdphoto" Target="../media/hdphoto4.wdp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1.png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2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7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9.bin"/><Relationship Id="rId4" Type="http://schemas.microsoft.com/office/2007/relationships/hdphoto" Target="../media/hdphoto6.wdp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4" Type="http://schemas.openxmlformats.org/officeDocument/2006/relationships/image" Target="../media/image25.wmf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2.png"/><Relationship Id="rId4" Type="http://schemas.openxmlformats.org/officeDocument/2006/relationships/image" Target="../media/image2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1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5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2.wmf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oleObject" Target="../embeddings/oleObject24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6.wmf"/><Relationship Id="rId11" Type="http://schemas.openxmlformats.org/officeDocument/2006/relationships/image" Target="../media/image38.wmf"/><Relationship Id="rId5" Type="http://schemas.openxmlformats.org/officeDocument/2006/relationships/oleObject" Target="../embeddings/oleObject25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35.wmf"/><Relationship Id="rId9" Type="http://schemas.openxmlformats.org/officeDocument/2006/relationships/image" Target="../media/image3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4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37.bin"/><Relationship Id="rId4" Type="http://schemas.openxmlformats.org/officeDocument/2006/relationships/image" Target="../media/image4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9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51.wmf"/><Relationship Id="rId9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5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17.png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6.wmf"/><Relationship Id="rId11" Type="http://schemas.openxmlformats.org/officeDocument/2006/relationships/image" Target="../media/image30.wmf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47.bin"/><Relationship Id="rId4" Type="http://schemas.microsoft.com/office/2007/relationships/hdphoto" Target="../media/hdphoto6.wdp"/><Relationship Id="rId9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3.png"/><Relationship Id="rId4" Type="http://schemas.openxmlformats.org/officeDocument/2006/relationships/image" Target="../media/image5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59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13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3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62.wmf"/><Relationship Id="rId4" Type="http://schemas.microsoft.com/office/2007/relationships/hdphoto" Target="../media/hdphoto6.wdp"/><Relationship Id="rId9" Type="http://schemas.openxmlformats.org/officeDocument/2006/relationships/oleObject" Target="../embeddings/oleObject5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17.png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55.bin"/><Relationship Id="rId4" Type="http://schemas.microsoft.com/office/2007/relationships/hdphoto" Target="../media/hdphoto6.wdp"/><Relationship Id="rId9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66.png"/><Relationship Id="rId4" Type="http://schemas.microsoft.com/office/2007/relationships/hdphoto" Target="../media/hdphoto8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13" Type="http://schemas.openxmlformats.org/officeDocument/2006/relationships/oleObject" Target="../embeddings/oleObject61.bin"/><Relationship Id="rId3" Type="http://schemas.openxmlformats.org/officeDocument/2006/relationships/image" Target="../media/image17.png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70.wmf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2.wmf"/><Relationship Id="rId1" Type="http://schemas.openxmlformats.org/officeDocument/2006/relationships/vmlDrawing" Target="../drawings/vmlDrawing26.vml"/><Relationship Id="rId6" Type="http://schemas.openxmlformats.org/officeDocument/2006/relationships/image" Target="../media/image67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5" Type="http://schemas.openxmlformats.org/officeDocument/2006/relationships/oleObject" Target="../embeddings/oleObject62.bin"/><Relationship Id="rId10" Type="http://schemas.openxmlformats.org/officeDocument/2006/relationships/image" Target="../media/image69.wmf"/><Relationship Id="rId4" Type="http://schemas.microsoft.com/office/2007/relationships/hdphoto" Target="../media/hdphoto6.wdp"/><Relationship Id="rId9" Type="http://schemas.openxmlformats.org/officeDocument/2006/relationships/oleObject" Target="../embeddings/oleObject59.bin"/><Relationship Id="rId14" Type="http://schemas.openxmlformats.org/officeDocument/2006/relationships/image" Target="../media/image7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76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13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81.wmf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83.wmf"/><Relationship Id="rId1" Type="http://schemas.openxmlformats.org/officeDocument/2006/relationships/vmlDrawing" Target="../drawings/vmlDrawing29.vml"/><Relationship Id="rId6" Type="http://schemas.openxmlformats.org/officeDocument/2006/relationships/image" Target="../media/image78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5" Type="http://schemas.openxmlformats.org/officeDocument/2006/relationships/oleObject" Target="../embeddings/oleObject72.bin"/><Relationship Id="rId10" Type="http://schemas.openxmlformats.org/officeDocument/2006/relationships/image" Target="../media/image80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82.wmf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73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0.vml"/><Relationship Id="rId6" Type="http://schemas.microsoft.com/office/2007/relationships/hdphoto" Target="../media/hdphoto7.wdp"/><Relationship Id="rId11" Type="http://schemas.openxmlformats.org/officeDocument/2006/relationships/image" Target="../media/image3.png"/><Relationship Id="rId5" Type="http://schemas.openxmlformats.org/officeDocument/2006/relationships/image" Target="../media/image18.png"/><Relationship Id="rId10" Type="http://schemas.openxmlformats.org/officeDocument/2006/relationships/image" Target="../media/image77.wmf"/><Relationship Id="rId4" Type="http://schemas.openxmlformats.org/officeDocument/2006/relationships/image" Target="../media/image84.wmf"/><Relationship Id="rId9" Type="http://schemas.openxmlformats.org/officeDocument/2006/relationships/oleObject" Target="../embeddings/oleObject75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85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87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wmf"/><Relationship Id="rId3" Type="http://schemas.openxmlformats.org/officeDocument/2006/relationships/oleObject" Target="../embeddings/oleObject80.bin"/><Relationship Id="rId7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90.wmf"/><Relationship Id="rId5" Type="http://schemas.openxmlformats.org/officeDocument/2006/relationships/oleObject" Target="../embeddings/oleObject81.bin"/><Relationship Id="rId4" Type="http://schemas.openxmlformats.org/officeDocument/2006/relationships/image" Target="../media/image89.wmf"/><Relationship Id="rId9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92.wmf"/><Relationship Id="rId9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94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87.bin"/><Relationship Id="rId10" Type="http://schemas.openxmlformats.org/officeDocument/2006/relationships/image" Target="../media/image96.wmf"/><Relationship Id="rId4" Type="http://schemas.openxmlformats.org/officeDocument/2006/relationships/image" Target="../media/image93.wmf"/><Relationship Id="rId9" Type="http://schemas.openxmlformats.org/officeDocument/2006/relationships/oleObject" Target="../embeddings/oleObject8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38275" y="235107"/>
            <a:ext cx="6307138" cy="838200"/>
          </a:xfrm>
        </p:spPr>
        <p:txBody>
          <a:bodyPr/>
          <a:lstStyle/>
          <a:p>
            <a:r>
              <a:rPr lang="en-IN" sz="2800" dirty="0" smtClean="0"/>
              <a:t>Basics of Nonlinear SO-ODE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193986"/>
            <a:ext cx="8534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Embedment of Multiple </a:t>
            </a:r>
            <a:r>
              <a:rPr lang="en-IN" sz="3600" dirty="0" err="1" smtClean="0">
                <a:solidFill>
                  <a:srgbClr val="FF0000"/>
                </a:solidFill>
                <a:latin typeface="Script MT Bold" panose="03040602040607080904" pitchFamily="66" charset="0"/>
              </a:rPr>
              <a:t>Thermofluid</a:t>
            </a:r>
            <a:r>
              <a:rPr lang="en-IN" sz="36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 Processes in One System……</a:t>
            </a:r>
            <a:endParaRPr lang="en-US" sz="3600" dirty="0">
              <a:solidFill>
                <a:srgbClr val="FF3399"/>
              </a:solidFill>
              <a:latin typeface="Brush Script MT" panose="03060802040406070304" pitchFamily="66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203"/>
            <a:ext cx="7772400" cy="685800"/>
          </a:xfrm>
        </p:spPr>
        <p:txBody>
          <a:bodyPr/>
          <a:lstStyle/>
          <a:p>
            <a:r>
              <a:rPr lang="en-IN" sz="2800" dirty="0" smtClean="0"/>
              <a:t>Low Energy Comfort thru Team Work</a:t>
            </a:r>
            <a:endParaRPr lang="en-IN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07" y="1143000"/>
            <a:ext cx="2992689" cy="1993880"/>
          </a:xfrm>
        </p:spPr>
      </p:pic>
      <p:sp>
        <p:nvSpPr>
          <p:cNvPr id="5" name="Rectangle 4"/>
          <p:cNvSpPr/>
          <p:nvPr/>
        </p:nvSpPr>
        <p:spPr>
          <a:xfrm>
            <a:off x="323557" y="3418344"/>
            <a:ext cx="86651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Everyone knows that bees collect nectar from </a:t>
            </a:r>
            <a:r>
              <a:rPr lang="en-IN" dirty="0" smtClean="0"/>
              <a:t>flowers.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A group of bees also harvest water.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Forager bees take </a:t>
            </a:r>
            <a:r>
              <a:rPr lang="en-IN" dirty="0"/>
              <a:t>it back to the hive and pass it by mouth to the hive bees, who spreads the droplets on the honeycomb. </a:t>
            </a:r>
            <a:endParaRPr lang="en-I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Other </a:t>
            </a:r>
            <a:r>
              <a:rPr lang="en-IN" dirty="0"/>
              <a:t>busy bees are on duty nearby, fanning the water with their wings to make it cool the hive. </a:t>
            </a:r>
            <a:endParaRPr lang="en-IN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IN" dirty="0" smtClean="0"/>
              <a:t>Teamwork </a:t>
            </a:r>
            <a:r>
              <a:rPr lang="en-IN" dirty="0"/>
              <a:t>at its very </a:t>
            </a:r>
            <a:r>
              <a:rPr lang="en-IN" dirty="0" smtClean="0"/>
              <a:t>best using non-linear </a:t>
            </a:r>
            <a:r>
              <a:rPr lang="en-IN" dirty="0" err="1" smtClean="0"/>
              <a:t>Thermofluid</a:t>
            </a:r>
            <a:r>
              <a:rPr lang="en-IN" dirty="0" smtClean="0"/>
              <a:t> systems!</a:t>
            </a:r>
            <a:endParaRPr lang="en-IN" dirty="0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863" y="1133403"/>
            <a:ext cx="3018703" cy="201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7772400" cy="1143000"/>
          </a:xfrm>
        </p:spPr>
        <p:txBody>
          <a:bodyPr/>
          <a:lstStyle/>
          <a:p>
            <a:r>
              <a:rPr lang="en-US" sz="2800" dirty="0" smtClean="0"/>
              <a:t>An ancient Idea for Better Living</a:t>
            </a:r>
            <a:br>
              <a:rPr lang="en-US" sz="2800" dirty="0" smtClean="0"/>
            </a:br>
            <a:r>
              <a:rPr lang="en-US" sz="2800" dirty="0" smtClean="0"/>
              <a:t>Wind-catcher (</a:t>
            </a:r>
            <a:r>
              <a:rPr lang="en-US" sz="2800" dirty="0" err="1" smtClean="0"/>
              <a:t>Bagdir</a:t>
            </a:r>
            <a:r>
              <a:rPr lang="en-US" sz="2800" dirty="0" smtClean="0"/>
              <a:t>)</a:t>
            </a:r>
          </a:p>
        </p:txBody>
      </p:sp>
      <p:pic>
        <p:nvPicPr>
          <p:cNvPr id="71682" name="Picture 2" descr="A typical Iranian wind-catcher or bad-gh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35433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4198938" cy="481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122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02650" y="6556375"/>
              <a:ext cx="1588" cy="1588"/>
            </p14:xfrm>
          </p:contentPart>
        </mc:Choice>
        <mc:Fallback xmlns="">
          <p:pic>
            <p:nvPicPr>
              <p:cNvPr id="5122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61362" y="651508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/>
              <p14:cNvContentPartPr/>
              <p14:nvPr/>
            </p14:nvContentPartPr>
            <p14:xfrm>
              <a:off x="5063400" y="1994760"/>
              <a:ext cx="3002760" cy="2457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57640" y="1991160"/>
                <a:ext cx="3011040" cy="246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2273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762000"/>
          </a:xfrm>
        </p:spPr>
        <p:txBody>
          <a:bodyPr/>
          <a:lstStyle/>
          <a:p>
            <a:r>
              <a:rPr lang="en-IN" sz="2800" dirty="0" smtClean="0"/>
              <a:t>Need for Solving Nonlinear SO-ODEs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002" y="1390022"/>
            <a:ext cx="8522859" cy="4114800"/>
          </a:xfrm>
        </p:spPr>
        <p:txBody>
          <a:bodyPr/>
          <a:lstStyle/>
          <a:p>
            <a:r>
              <a:rPr lang="en-IN" sz="2400" dirty="0" smtClean="0"/>
              <a:t>Sustainable and eco-friendly industrial </a:t>
            </a:r>
            <a:r>
              <a:rPr lang="en-IN" sz="2400" dirty="0" err="1" smtClean="0"/>
              <a:t>thermofluid</a:t>
            </a:r>
            <a:r>
              <a:rPr lang="en-IN" sz="2400" dirty="0" smtClean="0"/>
              <a:t> systems can only be developed by modelling as nonlinear second order ODEs.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differential equations obtained via </a:t>
            </a:r>
            <a:r>
              <a:rPr lang="en-IN" sz="2400" dirty="0" smtClean="0"/>
              <a:t>multiple physical </a:t>
            </a:r>
            <a:r>
              <a:rPr lang="en-IN" sz="2400" dirty="0"/>
              <a:t>laws </a:t>
            </a:r>
            <a:r>
              <a:rPr lang="en-IN" sz="2400" dirty="0" smtClean="0"/>
              <a:t>are often nonlinear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/>
              <a:t>N</a:t>
            </a:r>
            <a:r>
              <a:rPr lang="en-IN" sz="2400" dirty="0" smtClean="0"/>
              <a:t>onlinear differential equations </a:t>
            </a:r>
            <a:r>
              <a:rPr lang="en-IN" sz="2400" dirty="0"/>
              <a:t>are difficult to </a:t>
            </a:r>
            <a:r>
              <a:rPr lang="en-IN" sz="2400" dirty="0" smtClean="0"/>
              <a:t>solve.</a:t>
            </a:r>
          </a:p>
          <a:p>
            <a:r>
              <a:rPr lang="en-IN" sz="2400" dirty="0"/>
              <a:t>S</a:t>
            </a:r>
            <a:r>
              <a:rPr lang="en-IN" sz="2400" dirty="0" smtClean="0"/>
              <a:t>everal </a:t>
            </a:r>
            <a:r>
              <a:rPr lang="en-IN" sz="2400" dirty="0"/>
              <a:t>of </a:t>
            </a:r>
            <a:r>
              <a:rPr lang="en-IN" sz="2400" dirty="0" smtClean="0"/>
              <a:t>NL-SO-ODEs </a:t>
            </a:r>
            <a:r>
              <a:rPr lang="en-IN" sz="2400" dirty="0"/>
              <a:t>do not </a:t>
            </a:r>
            <a:r>
              <a:rPr lang="en-IN" sz="2400" dirty="0" smtClean="0"/>
              <a:t>admit analytical </a:t>
            </a:r>
            <a:r>
              <a:rPr lang="en-IN" sz="2400" dirty="0"/>
              <a:t>solutions and their solutions need to be approximated.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280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617" y="228600"/>
            <a:ext cx="6519184" cy="761091"/>
          </a:xfrm>
        </p:spPr>
        <p:txBody>
          <a:bodyPr/>
          <a:lstStyle/>
          <a:p>
            <a:r>
              <a:rPr lang="en-IN" sz="2800" dirty="0" smtClean="0"/>
              <a:t>Feather Finned Evaporators for Compact Air conditioners</a:t>
            </a:r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561" y="960553"/>
            <a:ext cx="8740640" cy="27762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11" y="3735304"/>
            <a:ext cx="8971089" cy="2784131"/>
          </a:xfrm>
          <a:prstGeom prst="rect">
            <a:avLst/>
          </a:prstGeom>
        </p:spPr>
      </p:pic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4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7" name="Rectangle 4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9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8272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0"/>
            <a:ext cx="7772400" cy="812800"/>
          </a:xfrm>
        </p:spPr>
        <p:txBody>
          <a:bodyPr/>
          <a:lstStyle/>
          <a:p>
            <a:r>
              <a:rPr lang="en-IN" sz="2800" dirty="0" smtClean="0"/>
              <a:t>Heat Transfer in Wet Fins</a:t>
            </a:r>
            <a:endParaRPr lang="en-IN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408875" y="1066800"/>
            <a:ext cx="6677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Cooling and dehumidifying fins for Air-conditioning</a:t>
            </a:r>
            <a:endParaRPr lang="en-IN" dirty="0"/>
          </a:p>
        </p:txBody>
      </p:sp>
      <p:grpSp>
        <p:nvGrpSpPr>
          <p:cNvPr id="36" name="Group 35"/>
          <p:cNvGrpSpPr/>
          <p:nvPr/>
        </p:nvGrpSpPr>
        <p:grpSpPr>
          <a:xfrm>
            <a:off x="1676400" y="1600200"/>
            <a:ext cx="5887954" cy="4112408"/>
            <a:chOff x="186156" y="1730428"/>
            <a:chExt cx="5887954" cy="411240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9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6156" y="1888710"/>
              <a:ext cx="5035333" cy="3954126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000833" y="1730428"/>
              <a:ext cx="3073277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IN" i="1" dirty="0" smtClean="0">
                  <a:solidFill>
                    <a:srgbClr val="FF0000"/>
                  </a:solidFill>
                </a:rPr>
                <a:t>Hot and humid air flow</a:t>
              </a:r>
            </a:p>
            <a:p>
              <a:pPr algn="ctr"/>
              <a:r>
                <a:rPr lang="en-IN" i="1" dirty="0" smtClean="0">
                  <a:solidFill>
                    <a:srgbClr val="FF0000"/>
                  </a:solidFill>
                </a:rPr>
                <a:t>T</a:t>
              </a:r>
              <a:r>
                <a:rPr lang="en-IN" i="1" baseline="-25000" dirty="0" smtClean="0">
                  <a:solidFill>
                    <a:srgbClr val="FF0000"/>
                  </a:solidFill>
                </a:rPr>
                <a:t>a</a:t>
              </a:r>
              <a:r>
                <a:rPr lang="en-IN" i="1" dirty="0" smtClean="0">
                  <a:solidFill>
                    <a:srgbClr val="FF0000"/>
                  </a:solidFill>
                </a:rPr>
                <a:t> &amp; </a:t>
              </a:r>
              <a:r>
                <a:rPr lang="en-IN" i="1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</a:t>
              </a:r>
              <a:r>
                <a:rPr lang="en-IN" i="1" baseline="-25000" dirty="0" smtClean="0">
                  <a:solidFill>
                    <a:srgbClr val="FF0000"/>
                  </a:solidFill>
                  <a:sym typeface="Symbol" panose="05050102010706020507" pitchFamily="18" charset="2"/>
                </a:rPr>
                <a:t>a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34" name="Object 33"/>
          <p:cNvGraphicFramePr>
            <a:graphicFrameLocks noChangeAspect="1"/>
          </p:cNvGraphicFramePr>
          <p:nvPr>
            <p:extLst/>
          </p:nvPr>
        </p:nvGraphicFramePr>
        <p:xfrm>
          <a:off x="3079750" y="5476875"/>
          <a:ext cx="55308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05" name="Equation" r:id="rId5" imgW="2819160" imgH="431640" progId="Equation.3">
                  <p:embed/>
                </p:oleObj>
              </mc:Choice>
              <mc:Fallback>
                <p:oleObj name="Equation" r:id="rId5" imgW="2819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9750" y="5476875"/>
                        <a:ext cx="5530850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1185480" y="5343480"/>
              <a:ext cx="3209760" cy="1148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73600" y="5331600"/>
                <a:ext cx="3225600" cy="117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526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552"/>
            <a:ext cx="7239000" cy="609600"/>
          </a:xfrm>
        </p:spPr>
        <p:txBody>
          <a:bodyPr/>
          <a:lstStyle/>
          <a:p>
            <a:r>
              <a:rPr lang="en-IN" sz="2800" dirty="0"/>
              <a:t>Schematic of different spine fin profiles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77412" y="1379399"/>
            <a:ext cx="8185588" cy="4030801"/>
            <a:chOff x="652241" y="1208711"/>
            <a:chExt cx="8185588" cy="403080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2241" y="1208711"/>
              <a:ext cx="8185588" cy="2841629"/>
            </a:xfrm>
            <a:prstGeom prst="rect">
              <a:avLst/>
            </a:prstGeom>
          </p:spPr>
        </p:pic>
        <p:graphicFrame>
          <p:nvGraphicFramePr>
            <p:cNvPr id="20" name="Object 19"/>
            <p:cNvGraphicFramePr>
              <a:graphicFrameLocks noChangeAspect="1"/>
            </p:cNvGraphicFramePr>
            <p:nvPr>
              <p:extLst/>
            </p:nvPr>
          </p:nvGraphicFramePr>
          <p:xfrm>
            <a:off x="840343" y="4228532"/>
            <a:ext cx="1697900" cy="377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62" name="Equation" r:id="rId4" imgW="799920" imgH="177480" progId="Equation.3">
                    <p:embed/>
                  </p:oleObj>
                </mc:Choice>
                <mc:Fallback>
                  <p:oleObj name="Equation" r:id="rId4" imgW="799920" imgH="177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840343" y="4228532"/>
                          <a:ext cx="1697900" cy="3773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20"/>
            <p:cNvGraphicFramePr>
              <a:graphicFrameLocks noChangeAspect="1"/>
            </p:cNvGraphicFramePr>
            <p:nvPr>
              <p:extLst/>
            </p:nvPr>
          </p:nvGraphicFramePr>
          <p:xfrm>
            <a:off x="2978782" y="4226244"/>
            <a:ext cx="1423076" cy="7567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63" name="Equation" r:id="rId6" imgW="812520" imgH="431640" progId="Equation.3">
                    <p:embed/>
                  </p:oleObj>
                </mc:Choice>
                <mc:Fallback>
                  <p:oleObj name="Equation" r:id="rId6" imgW="812520" imgH="431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978782" y="4226244"/>
                          <a:ext cx="1423076" cy="75670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" name="Object 21"/>
            <p:cNvGraphicFramePr>
              <a:graphicFrameLocks noChangeAspect="1"/>
            </p:cNvGraphicFramePr>
            <p:nvPr>
              <p:extLst/>
            </p:nvPr>
          </p:nvGraphicFramePr>
          <p:xfrm>
            <a:off x="4794904" y="4281151"/>
            <a:ext cx="1622425" cy="844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64" name="Equation" r:id="rId8" imgW="927000" imgH="482400" progId="Equation.3">
                    <p:embed/>
                  </p:oleObj>
                </mc:Choice>
                <mc:Fallback>
                  <p:oleObj name="Equation" r:id="rId8" imgW="927000" imgH="4824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794904" y="4281151"/>
                          <a:ext cx="1622425" cy="844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" name="Object 22"/>
            <p:cNvGraphicFramePr>
              <a:graphicFrameLocks noChangeAspect="1"/>
            </p:cNvGraphicFramePr>
            <p:nvPr>
              <p:extLst/>
            </p:nvPr>
          </p:nvGraphicFramePr>
          <p:xfrm>
            <a:off x="7143863" y="4417187"/>
            <a:ext cx="1511300" cy="822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65" name="Equation" r:id="rId10" imgW="863280" imgH="469800" progId="Equation.3">
                    <p:embed/>
                  </p:oleObj>
                </mc:Choice>
                <mc:Fallback>
                  <p:oleObj name="Equation" r:id="rId10" imgW="863280" imgH="4698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143863" y="4417187"/>
                          <a:ext cx="1511300" cy="8223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67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607" y="177800"/>
            <a:ext cx="7099593" cy="812800"/>
          </a:xfrm>
        </p:spPr>
        <p:txBody>
          <a:bodyPr/>
          <a:lstStyle/>
          <a:p>
            <a:r>
              <a:rPr lang="en-IN" sz="2800" dirty="0"/>
              <a:t>Schematic of different longitudinal fin profiles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93204" y="1066800"/>
            <a:ext cx="5638800" cy="2504726"/>
            <a:chOff x="393204" y="1066800"/>
            <a:chExt cx="5638800" cy="250472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3204" y="1066800"/>
              <a:ext cx="5638800" cy="2504726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1905492" y="1212686"/>
              <a:ext cx="30700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dirty="0" smtClean="0"/>
                <a:t>Rectangular Profile Fin</a:t>
              </a:r>
              <a:endParaRPr lang="en-IN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4018633"/>
            <a:ext cx="5867400" cy="2305967"/>
          </a:xfrm>
          <a:prstGeom prst="rect">
            <a:avLst/>
          </a:prstGeom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477000" y="4720192"/>
          <a:ext cx="1737896" cy="1417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41" name="Equation" r:id="rId7" imgW="482400" imgH="393480" progId="Equation.3">
                  <p:embed/>
                </p:oleObj>
              </mc:Choice>
              <mc:Fallback>
                <p:oleObj name="Equation" r:id="rId7" imgW="482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77000" y="4720192"/>
                        <a:ext cx="1737896" cy="1417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057892" y="3992859"/>
            <a:ext cx="2871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Triangular Profile Fin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5674958" y="4356786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Local Semi Fin thickness</a:t>
            </a:r>
            <a:endParaRPr lang="en-IN" dirty="0"/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966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7" y="3957567"/>
            <a:ext cx="6255767" cy="22146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28" y="925985"/>
            <a:ext cx="5203472" cy="24098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54000"/>
            <a:ext cx="6705600" cy="812800"/>
          </a:xfrm>
        </p:spPr>
        <p:txBody>
          <a:bodyPr/>
          <a:lstStyle/>
          <a:p>
            <a:r>
              <a:rPr lang="en-IN" sz="2800" dirty="0" smtClean="0"/>
              <a:t>Schematic of different longitudinal fin profiles</a:t>
            </a:r>
            <a:endParaRPr lang="en-IN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1528026" y="1057701"/>
            <a:ext cx="2542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Convex Profile Fin</a:t>
            </a:r>
            <a:endParaRPr lang="en-IN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629400" y="4491767"/>
          <a:ext cx="1811586" cy="119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80" name="Equation" r:id="rId5" imgW="711000" imgH="469800" progId="Equation.3">
                  <p:embed/>
                </p:oleObj>
              </mc:Choice>
              <mc:Fallback>
                <p:oleObj name="Equation" r:id="rId5" imgW="711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29400" y="4491767"/>
                        <a:ext cx="1811586" cy="119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740400" y="3854232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Local Semi Fin thickness</a:t>
            </a:r>
            <a:endParaRPr lang="en-IN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6172200" y="1657547"/>
          <a:ext cx="1817687" cy="1233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81" name="Equation" r:id="rId7" imgW="711000" imgH="482400" progId="Equation.3">
                  <p:embed/>
                </p:oleObj>
              </mc:Choice>
              <mc:Fallback>
                <p:oleObj name="Equation" r:id="rId7" imgW="7110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72200" y="1657547"/>
                        <a:ext cx="1817687" cy="1233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638800" y="1143000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Local Semi Fin thickness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1071147" y="3733157"/>
            <a:ext cx="3190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Exponential Profile Fins</a:t>
            </a:r>
            <a:endParaRPr lang="en-IN" dirty="0"/>
          </a:p>
        </p:txBody>
      </p:sp>
      <p:sp>
        <p:nvSpPr>
          <p:cNvPr id="29" name="TextBox 28"/>
          <p:cNvSpPr txBox="1"/>
          <p:nvPr/>
        </p:nvSpPr>
        <p:spPr>
          <a:xfrm>
            <a:off x="1295400" y="6114181"/>
            <a:ext cx="882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A &gt; 0</a:t>
            </a:r>
            <a:endParaRPr lang="en-IN" i="1" dirty="0"/>
          </a:p>
        </p:txBody>
      </p:sp>
      <p:sp>
        <p:nvSpPr>
          <p:cNvPr id="30" name="TextBox 29"/>
          <p:cNvSpPr txBox="1"/>
          <p:nvPr/>
        </p:nvSpPr>
        <p:spPr>
          <a:xfrm>
            <a:off x="4857594" y="6003675"/>
            <a:ext cx="882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A &lt; 0</a:t>
            </a:r>
            <a:endParaRPr lang="en-IN" i="1" dirty="0"/>
          </a:p>
        </p:txBody>
      </p:sp>
      <p:grpSp>
        <p:nvGrpSpPr>
          <p:cNvPr id="3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04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812800"/>
          </a:xfrm>
        </p:spPr>
        <p:txBody>
          <a:bodyPr/>
          <a:lstStyle/>
          <a:p>
            <a:r>
              <a:rPr lang="en-IN" sz="2800" dirty="0" smtClean="0"/>
              <a:t>Governing ODE for Heat Transfer from Rectangular Wet Fins</a:t>
            </a:r>
            <a:endParaRPr lang="en-IN" sz="28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57" y="950529"/>
            <a:ext cx="5638800" cy="2504726"/>
          </a:xfrm>
          <a:prstGeom prst="rect">
            <a:avLst/>
          </a:prstGeom>
        </p:spPr>
      </p:pic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265113" y="5372100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28" name="Equation" r:id="rId5" imgW="4356000" imgH="469800" progId="Equation.3">
                  <p:embed/>
                </p:oleObj>
              </mc:Choice>
              <mc:Fallback>
                <p:oleObj name="Equation" r:id="rId5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5113" y="5372100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2434769" y="4372300"/>
          <a:ext cx="50815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29" name="Equation" r:id="rId7" imgW="2590560" imgH="431640" progId="Equation.3">
                  <p:embed/>
                </p:oleObj>
              </mc:Choice>
              <mc:Fallback>
                <p:oleObj name="Equation" r:id="rId7" imgW="25905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34769" y="4372300"/>
                        <a:ext cx="5081588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289744" y="3415184"/>
            <a:ext cx="84954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governing equation </a:t>
            </a:r>
            <a:r>
              <a:rPr lang="en-IN" dirty="0" smtClean="0">
                <a:latin typeface="+mn-lt"/>
              </a:rPr>
              <a:t>of longitudinal </a:t>
            </a:r>
            <a:r>
              <a:rPr lang="en-IN" dirty="0">
                <a:latin typeface="+mn-lt"/>
              </a:rPr>
              <a:t>thin fins per unit width subjected to </a:t>
            </a:r>
            <a:r>
              <a:rPr lang="en-IN" dirty="0" smtClean="0">
                <a:latin typeface="+mn-lt"/>
              </a:rPr>
              <a:t>moisture condensation </a:t>
            </a:r>
            <a:r>
              <a:rPr lang="en-IN" dirty="0">
                <a:latin typeface="+mn-lt"/>
              </a:rPr>
              <a:t>on the fin surface can be written as follows</a:t>
            </a:r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22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0"/>
            <a:ext cx="6781800" cy="812800"/>
          </a:xfrm>
        </p:spPr>
        <p:txBody>
          <a:bodyPr/>
          <a:lstStyle/>
          <a:p>
            <a:r>
              <a:rPr lang="en-IN" sz="2800" dirty="0"/>
              <a:t>Governing ODE for Heat </a:t>
            </a:r>
            <a:r>
              <a:rPr lang="en-IN" sz="2800" dirty="0" smtClean="0"/>
              <a:t>Transfer from Triangular Wet Fins</a:t>
            </a:r>
            <a:endParaRPr lang="en-IN" sz="28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804020" y="4100216"/>
          <a:ext cx="7175500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54" name="Equation" r:id="rId3" imgW="3657600" imgH="711000" progId="Equation.3">
                  <p:embed/>
                </p:oleObj>
              </mc:Choice>
              <mc:Fallback>
                <p:oleObj name="Equation" r:id="rId3" imgW="365760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4020" y="4100216"/>
                        <a:ext cx="7175500" cy="1393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" y="1046833"/>
            <a:ext cx="5867400" cy="2305967"/>
          </a:xfrm>
          <a:prstGeom prst="rect">
            <a:avLst/>
          </a:prstGeom>
        </p:spPr>
      </p:pic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6400994" y="1504237"/>
          <a:ext cx="1737896" cy="1417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55" name="Equation" r:id="rId7" imgW="482400" imgH="393480" progId="Equation.3">
                  <p:embed/>
                </p:oleObj>
              </mc:Choice>
              <mc:Fallback>
                <p:oleObj name="Equation" r:id="rId7" imgW="482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00994" y="1504237"/>
                        <a:ext cx="1737896" cy="1417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98952" y="1140831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Local Semi Fin thickness</a:t>
            </a:r>
            <a:endParaRPr lang="en-IN" dirty="0"/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71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0"/>
            <a:ext cx="6870993" cy="812800"/>
          </a:xfrm>
        </p:spPr>
        <p:txBody>
          <a:bodyPr/>
          <a:lstStyle/>
          <a:p>
            <a:r>
              <a:rPr lang="en-IN" sz="2800" dirty="0"/>
              <a:t>Governing ODE for Heat </a:t>
            </a:r>
            <a:r>
              <a:rPr lang="en-IN" sz="2800" dirty="0" smtClean="0"/>
              <a:t>Transfer from Convex Profile Wet Fins</a:t>
            </a:r>
            <a:endParaRPr lang="en-IN" sz="28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400438" y="3897263"/>
          <a:ext cx="8645155" cy="149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78" name="Equation" r:id="rId3" imgW="4114800" imgH="711000" progId="Equation.3">
                  <p:embed/>
                </p:oleObj>
              </mc:Choice>
              <mc:Fallback>
                <p:oleObj name="Equation" r:id="rId3" imgW="411480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0438" y="3897263"/>
                        <a:ext cx="8645155" cy="1492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28" y="1295400"/>
            <a:ext cx="5203472" cy="2409802"/>
          </a:xfrm>
          <a:prstGeom prst="rect">
            <a:avLst/>
          </a:prstGeom>
        </p:spPr>
      </p:pic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6172200" y="1657547"/>
          <a:ext cx="1817687" cy="1233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79" name="Equation" r:id="rId6" imgW="711000" imgH="482400" progId="Equation.3">
                  <p:embed/>
                </p:oleObj>
              </mc:Choice>
              <mc:Fallback>
                <p:oleObj name="Equation" r:id="rId6" imgW="7110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72200" y="1657547"/>
                        <a:ext cx="1817687" cy="12339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638800" y="1143000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Local Semi Fin thickness</a:t>
            </a:r>
            <a:endParaRPr lang="en-IN" dirty="0"/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818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7800"/>
            <a:ext cx="6794793" cy="812800"/>
          </a:xfrm>
        </p:spPr>
        <p:txBody>
          <a:bodyPr/>
          <a:lstStyle/>
          <a:p>
            <a:r>
              <a:rPr lang="en-IN" sz="2800" dirty="0"/>
              <a:t>Governing ODE for Heat </a:t>
            </a:r>
            <a:r>
              <a:rPr lang="en-IN" sz="2800" dirty="0" smtClean="0"/>
              <a:t>Transfer from Exponential Profile Wet Fins</a:t>
            </a:r>
            <a:endParaRPr lang="en-IN" sz="28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809368"/>
            <a:ext cx="6255767" cy="2214633"/>
          </a:xfrm>
          <a:prstGeom prst="rect">
            <a:avLst/>
          </a:prstGeom>
        </p:spPr>
      </p:pic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1420"/>
              </p:ext>
            </p:extLst>
          </p:nvPr>
        </p:nvGraphicFramePr>
        <p:xfrm>
          <a:off x="6779743" y="2343568"/>
          <a:ext cx="1811586" cy="119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02" name="Equation" r:id="rId4" imgW="711000" imgH="469800" progId="Equation.3">
                  <p:embed/>
                </p:oleObj>
              </mc:Choice>
              <mc:Fallback>
                <p:oleObj name="Equation" r:id="rId4" imgW="711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79743" y="2343568"/>
                        <a:ext cx="1811586" cy="119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5890743" y="1706033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Local Semi Fin thickness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1221490" y="1584958"/>
            <a:ext cx="3190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Exponential Profile Fins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1410275" y="3272135"/>
            <a:ext cx="882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A &gt; 0</a:t>
            </a:r>
            <a:endParaRPr lang="en-IN" i="1" dirty="0"/>
          </a:p>
        </p:txBody>
      </p:sp>
      <p:sp>
        <p:nvSpPr>
          <p:cNvPr id="29" name="TextBox 28"/>
          <p:cNvSpPr txBox="1"/>
          <p:nvPr/>
        </p:nvSpPr>
        <p:spPr>
          <a:xfrm>
            <a:off x="5014251" y="3805535"/>
            <a:ext cx="882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A &lt; 0</a:t>
            </a:r>
            <a:endParaRPr lang="en-IN" i="1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/>
          </p:nvPr>
        </p:nvGraphicFramePr>
        <p:xfrm>
          <a:off x="278190" y="4259281"/>
          <a:ext cx="8772745" cy="1288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03" name="Equation" r:id="rId6" imgW="4838400" imgH="711000" progId="Equation.3">
                  <p:embed/>
                </p:oleObj>
              </mc:Choice>
              <mc:Fallback>
                <p:oleObj name="Equation" r:id="rId6" imgW="483840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8190" y="4259281"/>
                        <a:ext cx="8772745" cy="12882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346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304800"/>
            <a:ext cx="7772400" cy="609600"/>
          </a:xfrm>
        </p:spPr>
        <p:txBody>
          <a:bodyPr/>
          <a:lstStyle/>
          <a:p>
            <a:r>
              <a:rPr lang="en-IN" sz="2800" dirty="0" smtClean="0"/>
              <a:t>Classical Methods to solve NL-ODEs</a:t>
            </a:r>
            <a:endParaRPr lang="en-IN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990599"/>
            <a:ext cx="8671062" cy="5541963"/>
          </a:xfrm>
        </p:spPr>
        <p:txBody>
          <a:bodyPr/>
          <a:lstStyle/>
          <a:p>
            <a:r>
              <a:rPr lang="en-IN" sz="2400" dirty="0"/>
              <a:t>Many classical methods have been proposed to find exact </a:t>
            </a:r>
            <a:r>
              <a:rPr lang="en-IN" sz="2400" dirty="0" smtClean="0"/>
              <a:t>or approximated </a:t>
            </a:r>
            <a:r>
              <a:rPr lang="en-IN" sz="2400" dirty="0"/>
              <a:t>solutions of these nonlinear differential </a:t>
            </a:r>
            <a:r>
              <a:rPr lang="en-IN" sz="2400" dirty="0" smtClean="0"/>
              <a:t>equations.</a:t>
            </a:r>
          </a:p>
          <a:p>
            <a:r>
              <a:rPr lang="en-IN" sz="2400" dirty="0" smtClean="0"/>
              <a:t>The </a:t>
            </a:r>
            <a:r>
              <a:rPr lang="en-IN" sz="2400" dirty="0" err="1"/>
              <a:t>Lyapunov</a:t>
            </a:r>
            <a:r>
              <a:rPr lang="en-IN" sz="2400" dirty="0"/>
              <a:t> </a:t>
            </a:r>
            <a:r>
              <a:rPr lang="en-IN" sz="2400" dirty="0" smtClean="0"/>
              <a:t>approach.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direct </a:t>
            </a:r>
            <a:r>
              <a:rPr lang="en-IN" sz="2400" dirty="0" smtClean="0"/>
              <a:t>integration method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 err="1" smtClean="0"/>
              <a:t>multiscale</a:t>
            </a:r>
            <a:r>
              <a:rPr lang="en-IN" sz="2400" dirty="0"/>
              <a:t> </a:t>
            </a:r>
            <a:r>
              <a:rPr lang="en-IN" sz="2400" dirty="0" smtClean="0"/>
              <a:t>expansion technics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harmonic balance </a:t>
            </a:r>
            <a:r>
              <a:rPr lang="en-IN" sz="2400" dirty="0" smtClean="0"/>
              <a:t>method</a:t>
            </a:r>
            <a:endParaRPr lang="en-IN" sz="2400" dirty="0"/>
          </a:p>
          <a:p>
            <a:r>
              <a:rPr lang="en-IN" sz="2400" dirty="0" smtClean="0"/>
              <a:t> The </a:t>
            </a:r>
            <a:r>
              <a:rPr lang="en-IN" sz="2400" dirty="0"/>
              <a:t>fractional </a:t>
            </a:r>
            <a:r>
              <a:rPr lang="en-IN" sz="2400" dirty="0" err="1"/>
              <a:t>homotopy</a:t>
            </a:r>
            <a:r>
              <a:rPr lang="en-IN" sz="2400" dirty="0"/>
              <a:t> analysis transform method </a:t>
            </a:r>
            <a:endParaRPr lang="en-IN" sz="2400" dirty="0" smtClean="0"/>
          </a:p>
          <a:p>
            <a:r>
              <a:rPr lang="en-IN" sz="2400" dirty="0" smtClean="0"/>
              <a:t> The </a:t>
            </a:r>
            <a:r>
              <a:rPr lang="en-IN" sz="2400" dirty="0"/>
              <a:t>differential transform method (DTM</a:t>
            </a:r>
            <a:r>
              <a:rPr lang="en-IN" sz="2400" dirty="0" smtClean="0"/>
              <a:t>). 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DTM </a:t>
            </a:r>
            <a:r>
              <a:rPr lang="en-IN" sz="2400" dirty="0" smtClean="0"/>
              <a:t>is a semi-exact </a:t>
            </a:r>
            <a:r>
              <a:rPr lang="en-IN" sz="2400" dirty="0"/>
              <a:t>method, based on the </a:t>
            </a:r>
            <a:r>
              <a:rPr lang="en-IN" sz="2400" i="1" dirty="0" err="1"/>
              <a:t>k</a:t>
            </a:r>
            <a:r>
              <a:rPr lang="en-IN" sz="2400" i="1" baseline="30000" dirty="0" err="1"/>
              <a:t>th</a:t>
            </a:r>
            <a:r>
              <a:rPr lang="en-IN" sz="2400" i="1" dirty="0"/>
              <a:t> </a:t>
            </a:r>
            <a:r>
              <a:rPr lang="en-IN" sz="2400" dirty="0"/>
              <a:t>order derivative </a:t>
            </a:r>
            <a:r>
              <a:rPr lang="en-IN" sz="2400" dirty="0" smtClean="0"/>
              <a:t>of state </a:t>
            </a:r>
            <a:r>
              <a:rPr lang="en-IN" sz="2400" dirty="0"/>
              <a:t>variables around the initial time </a:t>
            </a:r>
            <a:r>
              <a:rPr lang="en-IN" sz="2400" i="1" dirty="0"/>
              <a:t>t</a:t>
            </a:r>
            <a:r>
              <a:rPr lang="en-IN" sz="2400" baseline="-25000" dirty="0"/>
              <a:t>0</a:t>
            </a:r>
            <a:r>
              <a:rPr lang="en-IN" sz="2400" dirty="0"/>
              <a:t> or space </a:t>
            </a:r>
            <a:r>
              <a:rPr lang="en-IN" sz="2400" i="1" dirty="0" smtClean="0"/>
              <a:t>x</a:t>
            </a:r>
            <a:r>
              <a:rPr lang="en-IN" sz="2400" baseline="-25000" dirty="0" smtClean="0"/>
              <a:t>0</a:t>
            </a:r>
            <a:r>
              <a:rPr lang="en-IN" sz="2400" dirty="0"/>
              <a:t>.</a:t>
            </a:r>
            <a:r>
              <a:rPr lang="en-IN" sz="2400" dirty="0" smtClean="0"/>
              <a:t> </a:t>
            </a:r>
          </a:p>
          <a:p>
            <a:r>
              <a:rPr lang="en-IN" sz="2400" dirty="0" smtClean="0"/>
              <a:t>This does </a:t>
            </a:r>
            <a:r>
              <a:rPr lang="en-IN" sz="2400" dirty="0"/>
              <a:t>not </a:t>
            </a:r>
            <a:r>
              <a:rPr lang="en-IN" sz="2400" dirty="0" smtClean="0"/>
              <a:t>need linearization.</a:t>
            </a:r>
          </a:p>
          <a:p>
            <a:r>
              <a:rPr lang="en-IN" sz="2400" dirty="0" smtClean="0"/>
              <a:t>This has </a:t>
            </a:r>
            <a:r>
              <a:rPr lang="en-IN" sz="2400" dirty="0"/>
              <a:t>been used in recent years for solving </a:t>
            </a:r>
            <a:r>
              <a:rPr lang="en-IN" sz="2400" dirty="0" smtClean="0"/>
              <a:t>eco-friendly and sustainable nonlinear </a:t>
            </a:r>
            <a:r>
              <a:rPr lang="en-IN" sz="2400" dirty="0" err="1" smtClean="0"/>
              <a:t>thermofluid</a:t>
            </a:r>
            <a:r>
              <a:rPr lang="en-IN" sz="2400" dirty="0" smtClean="0"/>
              <a:t> systems.</a:t>
            </a:r>
            <a:endParaRPr lang="en-IN" sz="2400" dirty="0"/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83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2"/>
          <p:cNvSpPr>
            <a:spLocks noGrp="1"/>
          </p:cNvSpPr>
          <p:nvPr>
            <p:ph type="title"/>
          </p:nvPr>
        </p:nvSpPr>
        <p:spPr>
          <a:xfrm>
            <a:off x="457200" y="28575"/>
            <a:ext cx="8229600" cy="1143000"/>
          </a:xfrm>
        </p:spPr>
        <p:txBody>
          <a:bodyPr/>
          <a:lstStyle/>
          <a:p>
            <a:r>
              <a:rPr lang="en-I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for Course Project</a:t>
            </a:r>
          </a:p>
        </p:txBody>
      </p:sp>
      <p:sp>
        <p:nvSpPr>
          <p:cNvPr id="29699" name="Content Placeholder 3"/>
          <p:cNvSpPr>
            <a:spLocks noGrp="1"/>
          </p:cNvSpPr>
          <p:nvPr>
            <p:ph idx="1"/>
          </p:nvPr>
        </p:nvSpPr>
        <p:spPr>
          <a:xfrm>
            <a:off x="360493" y="1126697"/>
            <a:ext cx="8574087" cy="5655103"/>
          </a:xfrm>
        </p:spPr>
        <p:txBody>
          <a:bodyPr/>
          <a:lstStyle/>
          <a:p>
            <a:r>
              <a:rPr lang="en-IN" sz="2400" dirty="0"/>
              <a:t>The </a:t>
            </a:r>
            <a:r>
              <a:rPr lang="en-IN" sz="2400" dirty="0" err="1"/>
              <a:t>Lyapunov</a:t>
            </a:r>
            <a:r>
              <a:rPr lang="en-IN" sz="2400" dirty="0"/>
              <a:t> approach.</a:t>
            </a:r>
          </a:p>
          <a:p>
            <a:r>
              <a:rPr lang="en-IN" sz="2400" dirty="0"/>
              <a:t> The direct integration method</a:t>
            </a:r>
          </a:p>
          <a:p>
            <a:r>
              <a:rPr lang="en-IN" sz="2400" dirty="0"/>
              <a:t> The </a:t>
            </a:r>
            <a:r>
              <a:rPr lang="en-IN" sz="2400" dirty="0" err="1"/>
              <a:t>multiscale</a:t>
            </a:r>
            <a:r>
              <a:rPr lang="en-IN" sz="2400" dirty="0"/>
              <a:t> expansion technics</a:t>
            </a:r>
          </a:p>
          <a:p>
            <a:r>
              <a:rPr lang="en-IN" sz="2400" dirty="0"/>
              <a:t> The harmonic balance method</a:t>
            </a:r>
          </a:p>
          <a:p>
            <a:r>
              <a:rPr lang="en-IN" sz="2400" dirty="0"/>
              <a:t> The fractional </a:t>
            </a:r>
            <a:r>
              <a:rPr lang="en-IN" sz="2400" dirty="0" err="1"/>
              <a:t>homotopy</a:t>
            </a:r>
            <a:r>
              <a:rPr lang="en-IN" sz="2400" dirty="0"/>
              <a:t> analysis transform method</a:t>
            </a:r>
            <a:r>
              <a:rPr lang="en-IN" altLang="en-US" sz="2400" dirty="0" smtClean="0"/>
              <a:t>.</a:t>
            </a:r>
          </a:p>
          <a:p>
            <a:r>
              <a:rPr lang="en-IN" altLang="en-US" sz="2400" i="1" dirty="0" smtClean="0">
                <a:solidFill>
                  <a:srgbClr val="FF0000"/>
                </a:solidFill>
              </a:rPr>
              <a:t>A group of not more than two is allowed.</a:t>
            </a:r>
          </a:p>
          <a:p>
            <a:r>
              <a:rPr lang="en-IN" altLang="en-US" sz="2400" i="1" dirty="0" smtClean="0">
                <a:solidFill>
                  <a:srgbClr val="FF0000"/>
                </a:solidFill>
              </a:rPr>
              <a:t>Collect at least 5 international journal papers published after 2010.</a:t>
            </a:r>
          </a:p>
          <a:p>
            <a:r>
              <a:rPr lang="en-IN" altLang="en-US" sz="2400" i="1" dirty="0" smtClean="0">
                <a:solidFill>
                  <a:srgbClr val="FF0000"/>
                </a:solidFill>
              </a:rPr>
              <a:t>No two groups can have more than two same papers.</a:t>
            </a:r>
          </a:p>
          <a:p>
            <a:r>
              <a:rPr lang="en-IN" altLang="en-US" sz="2400" i="1" dirty="0" smtClean="0">
                <a:solidFill>
                  <a:srgbClr val="FF0000"/>
                </a:solidFill>
              </a:rPr>
              <a:t>A group which collect all the research papers different from other groups will get 10% bonus marks.</a:t>
            </a:r>
          </a:p>
          <a:p>
            <a:r>
              <a:rPr lang="en-IN" altLang="en-US" sz="2400" i="1" dirty="0" smtClean="0">
                <a:solidFill>
                  <a:srgbClr val="FF0000"/>
                </a:solidFill>
              </a:rPr>
              <a:t>Use original statements and uniform symbols used in lectures.</a:t>
            </a:r>
          </a:p>
          <a:p>
            <a:r>
              <a:rPr lang="en-IN" altLang="en-US" sz="2400" i="1" dirty="0" smtClean="0">
                <a:solidFill>
                  <a:srgbClr val="FF0000"/>
                </a:solidFill>
              </a:rPr>
              <a:t>Graphs can directly take from papers.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658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65100"/>
            <a:ext cx="7772400" cy="901700"/>
          </a:xfrm>
        </p:spPr>
        <p:txBody>
          <a:bodyPr/>
          <a:lstStyle/>
          <a:p>
            <a:r>
              <a:rPr lang="en-IN" sz="2800" dirty="0" smtClean="0"/>
              <a:t>Introduction to DTM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607718" cy="4114800"/>
          </a:xfrm>
        </p:spPr>
        <p:txBody>
          <a:bodyPr/>
          <a:lstStyle/>
          <a:p>
            <a:r>
              <a:rPr lang="en-IN" sz="2400" dirty="0"/>
              <a:t>The differential transformation method (DTM) </a:t>
            </a:r>
            <a:r>
              <a:rPr lang="en-IN" sz="2400" dirty="0" smtClean="0"/>
              <a:t>is a </a:t>
            </a:r>
            <a:r>
              <a:rPr lang="en-IN" sz="2400" dirty="0"/>
              <a:t>(relatively) new method for solving </a:t>
            </a:r>
            <a:r>
              <a:rPr lang="en-IN" sz="2400" dirty="0" smtClean="0"/>
              <a:t>differential equations.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DTM has more systematically been used “to solve </a:t>
            </a:r>
            <a:r>
              <a:rPr lang="en-IN" sz="2400" dirty="0" smtClean="0"/>
              <a:t>differential </a:t>
            </a:r>
            <a:r>
              <a:rPr lang="en-IN" sz="2400" dirty="0"/>
              <a:t>equations” </a:t>
            </a:r>
            <a:r>
              <a:rPr lang="en-IN" sz="2400" dirty="0" smtClean="0"/>
              <a:t>in the </a:t>
            </a:r>
            <a:r>
              <a:rPr lang="en-IN" sz="2400" dirty="0"/>
              <a:t>second half </a:t>
            </a:r>
            <a:r>
              <a:rPr lang="en-IN" sz="2400" dirty="0" smtClean="0"/>
              <a:t>of the 90’s</a:t>
            </a:r>
          </a:p>
          <a:p>
            <a:r>
              <a:rPr lang="en-IN" sz="2400" dirty="0" smtClean="0"/>
              <a:t>This is based </a:t>
            </a:r>
            <a:r>
              <a:rPr lang="en-IN" sz="2400" dirty="0"/>
              <a:t>on Taylor </a:t>
            </a:r>
            <a:r>
              <a:rPr lang="en-IN" sz="2400" dirty="0" smtClean="0"/>
              <a:t>series.</a:t>
            </a:r>
          </a:p>
          <a:p>
            <a:r>
              <a:rPr lang="en-IN" sz="2400" dirty="0" smtClean="0"/>
              <a:t>The DTM </a:t>
            </a:r>
            <a:r>
              <a:rPr lang="en-IN" sz="2400" dirty="0"/>
              <a:t>is presented </a:t>
            </a:r>
            <a:r>
              <a:rPr lang="en-IN" sz="2400" dirty="0" smtClean="0"/>
              <a:t>as “an </a:t>
            </a:r>
            <a:r>
              <a:rPr lang="en-IN" sz="2400" dirty="0"/>
              <a:t>extended Taylor series method</a:t>
            </a:r>
            <a:r>
              <a:rPr lang="en-IN" sz="2400" dirty="0" smtClean="0"/>
              <a:t>”.</a:t>
            </a:r>
          </a:p>
          <a:p>
            <a:r>
              <a:rPr lang="en-IN" sz="2400" dirty="0" smtClean="0"/>
              <a:t>The series solution is different </a:t>
            </a:r>
            <a:r>
              <a:rPr lang="en-IN" sz="2400" dirty="0"/>
              <a:t>from </a:t>
            </a:r>
            <a:r>
              <a:rPr lang="en-IN" sz="2400" dirty="0" smtClean="0"/>
              <a:t>the traditional </a:t>
            </a:r>
            <a:r>
              <a:rPr lang="en-IN" sz="2400" dirty="0"/>
              <a:t>Taylor (or power) series </a:t>
            </a:r>
            <a:r>
              <a:rPr lang="en-IN" sz="2400" dirty="0" smtClean="0"/>
              <a:t>method.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730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217253"/>
            <a:ext cx="6423471" cy="831850"/>
          </a:xfrm>
        </p:spPr>
        <p:txBody>
          <a:bodyPr/>
          <a:lstStyle/>
          <a:p>
            <a:r>
              <a:rPr lang="en-IN" sz="2800" dirty="0" smtClean="0"/>
              <a:t>Recapitulation of Fundamentals : Differential </a:t>
            </a:r>
            <a:r>
              <a:rPr lang="en-IN" sz="2800" dirty="0"/>
              <a:t>T</a:t>
            </a:r>
            <a:r>
              <a:rPr lang="en-IN" sz="2800" dirty="0" smtClean="0"/>
              <a:t>ransform </a:t>
            </a:r>
            <a:r>
              <a:rPr lang="en-IN" sz="2800" dirty="0"/>
              <a:t>M</a:t>
            </a:r>
            <a:r>
              <a:rPr lang="en-IN" sz="2800" dirty="0" smtClean="0"/>
              <a:t>ethod</a:t>
            </a:r>
            <a:endParaRPr lang="en-IN" sz="2800" dirty="0"/>
          </a:p>
        </p:txBody>
      </p:sp>
      <p:sp>
        <p:nvSpPr>
          <p:cNvPr id="18" name="Content Placeholder 17"/>
          <p:cNvSpPr>
            <a:spLocks noGrp="1"/>
          </p:cNvSpPr>
          <p:nvPr>
            <p:ph idx="1"/>
          </p:nvPr>
        </p:nvSpPr>
        <p:spPr>
          <a:xfrm>
            <a:off x="304800" y="1128346"/>
            <a:ext cx="8153400" cy="2453054"/>
          </a:xfrm>
        </p:spPr>
        <p:txBody>
          <a:bodyPr/>
          <a:lstStyle/>
          <a:p>
            <a:r>
              <a:rPr lang="en-IN" sz="2400" dirty="0"/>
              <a:t>The function </a:t>
            </a:r>
            <a:r>
              <a:rPr lang="en-IN" sz="2400" i="1" dirty="0" smtClean="0">
                <a:sym typeface="Symbol" panose="05050102010706020507" pitchFamily="18" charset="2"/>
              </a:rPr>
              <a:t></a:t>
            </a:r>
            <a:r>
              <a:rPr lang="en-IN" sz="2400" i="1" dirty="0" smtClean="0"/>
              <a:t>(</a:t>
            </a:r>
            <a:r>
              <a:rPr lang="en-IN" sz="2400" i="1" dirty="0"/>
              <a:t>X)</a:t>
            </a:r>
            <a:r>
              <a:rPr lang="en-IN" sz="2400" dirty="0"/>
              <a:t> is analytic in a domain </a:t>
            </a:r>
            <a:r>
              <a:rPr lang="en-IN" sz="2400" i="1" dirty="0" smtClean="0"/>
              <a:t>D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 Here </a:t>
            </a:r>
            <a:r>
              <a:rPr lang="en-IN" sz="2400" i="1" dirty="0"/>
              <a:t>X </a:t>
            </a:r>
            <a:r>
              <a:rPr lang="en-IN" sz="2400" i="1" dirty="0" smtClean="0"/>
              <a:t>= X</a:t>
            </a:r>
            <a:r>
              <a:rPr lang="en-IN" sz="2400" i="1" baseline="-25000" dirty="0" smtClean="0"/>
              <a:t>0</a:t>
            </a:r>
            <a:r>
              <a:rPr lang="en-IN" sz="2400" i="1" baseline="-25000" dirty="0"/>
              <a:t> </a:t>
            </a:r>
            <a:r>
              <a:rPr lang="en-IN" sz="2400" dirty="0" smtClean="0"/>
              <a:t>represents </a:t>
            </a:r>
            <a:r>
              <a:rPr lang="en-IN" sz="2400" dirty="0"/>
              <a:t>any point in the domain.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function </a:t>
            </a:r>
            <a:r>
              <a:rPr lang="en-IN" sz="2400" i="1" dirty="0">
                <a:sym typeface="Symbol" panose="05050102010706020507" pitchFamily="18" charset="2"/>
              </a:rPr>
              <a:t></a:t>
            </a:r>
            <a:r>
              <a:rPr lang="en-IN" sz="2400" i="1" dirty="0"/>
              <a:t>(X)</a:t>
            </a:r>
            <a:r>
              <a:rPr lang="en-IN" sz="2400" dirty="0" smtClean="0"/>
              <a:t> </a:t>
            </a:r>
            <a:r>
              <a:rPr lang="en-IN" sz="2400" dirty="0"/>
              <a:t>can be </a:t>
            </a:r>
            <a:r>
              <a:rPr lang="en-IN" sz="2400" dirty="0" smtClean="0"/>
              <a:t>represented by </a:t>
            </a:r>
            <a:r>
              <a:rPr lang="en-IN" sz="2400" dirty="0"/>
              <a:t>a power series </a:t>
            </a:r>
            <a:r>
              <a:rPr lang="en-IN" sz="2400" dirty="0" err="1"/>
              <a:t>centered</a:t>
            </a:r>
            <a:r>
              <a:rPr lang="en-IN" sz="2400" dirty="0"/>
              <a:t> at </a:t>
            </a:r>
            <a:r>
              <a:rPr lang="en-IN" sz="2400" i="1" dirty="0"/>
              <a:t>X</a:t>
            </a:r>
            <a:r>
              <a:rPr lang="en-IN" sz="2400" i="1" baseline="-25000" dirty="0"/>
              <a:t>0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Then</a:t>
            </a:r>
            <a:r>
              <a:rPr lang="en-IN" sz="2400" dirty="0"/>
              <a:t>, the Taylor </a:t>
            </a:r>
            <a:r>
              <a:rPr lang="en-IN" sz="2400" dirty="0" smtClean="0"/>
              <a:t>series expansion </a:t>
            </a:r>
            <a:r>
              <a:rPr lang="en-IN" sz="2400" dirty="0"/>
              <a:t>of </a:t>
            </a:r>
            <a:r>
              <a:rPr lang="en-IN" sz="2400" i="1" dirty="0">
                <a:sym typeface="Symbol" panose="05050102010706020507" pitchFamily="18" charset="2"/>
              </a:rPr>
              <a:t></a:t>
            </a:r>
            <a:r>
              <a:rPr lang="en-IN" sz="2400" i="1" dirty="0"/>
              <a:t>(X)</a:t>
            </a:r>
            <a:r>
              <a:rPr lang="en-IN" sz="2400" dirty="0"/>
              <a:t> </a:t>
            </a:r>
            <a:r>
              <a:rPr lang="en-IN" sz="2400" dirty="0" smtClean="0"/>
              <a:t>has </a:t>
            </a:r>
            <a:r>
              <a:rPr lang="en-IN" sz="2400" dirty="0"/>
              <a:t>the following form: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407643"/>
              </p:ext>
            </p:extLst>
          </p:nvPr>
        </p:nvGraphicFramePr>
        <p:xfrm>
          <a:off x="1950364" y="3399682"/>
          <a:ext cx="5898236" cy="943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94" name="Equation" r:id="rId3" imgW="3174840" imgH="507960" progId="Equation.3">
                  <p:embed/>
                </p:oleObj>
              </mc:Choice>
              <mc:Fallback>
                <p:oleObj name="Equation" r:id="rId3" imgW="317484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0364" y="3399682"/>
                        <a:ext cx="5898236" cy="943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381000" y="4514169"/>
            <a:ext cx="39261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In particular, for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X</a:t>
            </a:r>
            <a:r>
              <a:rPr lang="en-IN" i="1" baseline="-25000" dirty="0" smtClean="0">
                <a:solidFill>
                  <a:srgbClr val="000000"/>
                </a:solidFill>
                <a:latin typeface="+mn-lt"/>
              </a:rPr>
              <a:t>0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=0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, above  Equation</a:t>
            </a:r>
            <a:r>
              <a:rPr lang="en-IN" dirty="0" smtClean="0">
                <a:solidFill>
                  <a:srgbClr val="000066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becomes</a:t>
            </a:r>
            <a:endParaRPr lang="en-IN" dirty="0"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4021542" y="4626328"/>
          <a:ext cx="4606441" cy="86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3695" name="Equation" r:id="rId5" imgW="2577960" imgH="482400" progId="Equation.3">
                  <p:embed/>
                </p:oleObj>
              </mc:Choice>
              <mc:Fallback>
                <p:oleObj name="Equation" r:id="rId5" imgW="25779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21542" y="4626328"/>
                        <a:ext cx="4606441" cy="863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1324970" y="5727659"/>
            <a:ext cx="61130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This is </a:t>
            </a:r>
            <a:r>
              <a:rPr lang="en-IN" dirty="0">
                <a:latin typeface="+mn-lt"/>
              </a:rPr>
              <a:t>known as the </a:t>
            </a:r>
            <a:r>
              <a:rPr lang="en-IN" dirty="0" err="1">
                <a:latin typeface="+mn-lt"/>
              </a:rPr>
              <a:t>Maclaurin</a:t>
            </a:r>
            <a:r>
              <a:rPr lang="en-IN" dirty="0">
                <a:latin typeface="+mn-lt"/>
              </a:rPr>
              <a:t> series of </a:t>
            </a:r>
            <a:r>
              <a:rPr lang="en-IN" sz="2800" i="1" dirty="0">
                <a:sym typeface="Symbol" panose="05050102010706020507" pitchFamily="18" charset="2"/>
              </a:rPr>
              <a:t></a:t>
            </a:r>
            <a:r>
              <a:rPr lang="en-IN" sz="2800" i="1" dirty="0"/>
              <a:t>(X)</a:t>
            </a:r>
            <a:r>
              <a:rPr lang="en-IN" dirty="0" smtClean="0">
                <a:latin typeface="+mn-lt"/>
              </a:rPr>
              <a:t>. </a:t>
            </a: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444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1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7772400" cy="762000"/>
          </a:xfrm>
        </p:spPr>
        <p:txBody>
          <a:bodyPr/>
          <a:lstStyle/>
          <a:p>
            <a:r>
              <a:rPr lang="en-IN" sz="2800" dirty="0"/>
              <a:t>T</a:t>
            </a:r>
            <a:r>
              <a:rPr lang="en-IN" sz="2800" dirty="0" smtClean="0"/>
              <a:t>he DTM Theorem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156" y="990783"/>
            <a:ext cx="8606413" cy="914400"/>
          </a:xfrm>
        </p:spPr>
        <p:txBody>
          <a:bodyPr/>
          <a:lstStyle/>
          <a:p>
            <a:r>
              <a:rPr lang="en-IN" sz="2400" dirty="0" smtClean="0"/>
              <a:t>The </a:t>
            </a:r>
            <a:r>
              <a:rPr lang="en-IN" sz="2400" dirty="0"/>
              <a:t>differential transformation </a:t>
            </a:r>
            <a:r>
              <a:rPr lang="en-IN" sz="2400" dirty="0" smtClean="0"/>
              <a:t>operator for the </a:t>
            </a:r>
            <a:r>
              <a:rPr lang="en-IN" sz="2400" dirty="0"/>
              <a:t>function </a:t>
            </a:r>
            <a:r>
              <a:rPr lang="en-IN" sz="2800" i="1" dirty="0">
                <a:sym typeface="Symbol" panose="05050102010706020507" pitchFamily="18" charset="2"/>
              </a:rPr>
              <a:t></a:t>
            </a:r>
            <a:r>
              <a:rPr lang="en-IN" sz="2800" i="1" dirty="0"/>
              <a:t>(X)</a:t>
            </a:r>
            <a:r>
              <a:rPr lang="en-IN" sz="2400" dirty="0"/>
              <a:t> can be defined as</a:t>
            </a:r>
          </a:p>
          <a:p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200400" y="1447983"/>
          <a:ext cx="3320257" cy="1050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16" name="Equation" r:id="rId3" imgW="1523880" imgH="482400" progId="Equation.3">
                  <p:embed/>
                </p:oleObj>
              </mc:Choice>
              <mc:Fallback>
                <p:oleObj name="Equation" r:id="rId3" imgW="15238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00400" y="1447983"/>
                        <a:ext cx="3320257" cy="1050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12357" y="2382906"/>
            <a:ext cx="860641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 smtClean="0">
                <a:latin typeface="+mn-lt"/>
              </a:rPr>
              <a:t>F(k)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is the transformed function of the original function </a:t>
            </a:r>
            <a:r>
              <a:rPr lang="en-IN" sz="2800" i="1" dirty="0">
                <a:sym typeface="Symbol" panose="05050102010706020507" pitchFamily="18" charset="2"/>
              </a:rPr>
              <a:t></a:t>
            </a:r>
            <a:r>
              <a:rPr lang="en-IN" sz="2800" i="1" dirty="0"/>
              <a:t>(X)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  <a:p>
            <a:r>
              <a:rPr lang="en-IN" dirty="0">
                <a:latin typeface="+mn-lt"/>
              </a:rPr>
              <a:t>The differential spectrum of </a:t>
            </a:r>
            <a:r>
              <a:rPr lang="en-IN" i="1" dirty="0" smtClean="0">
                <a:latin typeface="+mn-lt"/>
              </a:rPr>
              <a:t>F(k)</a:t>
            </a:r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must lie within the </a:t>
            </a:r>
            <a:r>
              <a:rPr lang="en-IN" dirty="0" smtClean="0">
                <a:latin typeface="+mn-lt"/>
              </a:rPr>
              <a:t>interval             </a:t>
            </a:r>
            <a:r>
              <a:rPr lang="en-IN" i="1" dirty="0" smtClean="0">
                <a:latin typeface="+mn-lt"/>
              </a:rPr>
              <a:t>X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 </a:t>
            </a:r>
            <a:r>
              <a:rPr lang="en-IN" i="1" dirty="0" smtClean="0">
                <a:latin typeface="+mn-lt"/>
              </a:rPr>
              <a:t>[0</a:t>
            </a:r>
            <a:r>
              <a:rPr lang="en-IN" i="1" dirty="0">
                <a:latin typeface="+mn-lt"/>
              </a:rPr>
              <a:t>; </a:t>
            </a:r>
            <a:r>
              <a:rPr lang="en-IN" i="1" dirty="0" smtClean="0">
                <a:latin typeface="+mn-lt"/>
              </a:rPr>
              <a:t>1]</a:t>
            </a:r>
            <a:r>
              <a:rPr lang="en-IN" dirty="0" smtClean="0">
                <a:latin typeface="+mn-lt"/>
              </a:rPr>
              <a:t>.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4907140" y="3505200"/>
          <a:ext cx="254635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17" name="Equation" r:id="rId5" imgW="1168200" imgH="431640" progId="Equation.3">
                  <p:embed/>
                </p:oleObj>
              </mc:Choice>
              <mc:Fallback>
                <p:oleObj name="Equation" r:id="rId5" imgW="11682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07140" y="3505200"/>
                        <a:ext cx="2546350" cy="938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219520" y="4432201"/>
            <a:ext cx="87563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Clearly,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the DTM converts a function into the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Taylor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series expansion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. </a:t>
            </a:r>
            <a:endParaRPr lang="en-IN" dirty="0" smtClean="0">
              <a:solidFill>
                <a:srgbClr val="000000"/>
              </a:solidFill>
              <a:latin typeface="+mn-lt"/>
            </a:endParaRPr>
          </a:p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Above is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an infinite series and thus, for higher accuracy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, more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terms should be retained. </a:t>
            </a:r>
            <a:endParaRPr lang="en-IN" dirty="0" smtClean="0">
              <a:solidFill>
                <a:srgbClr val="000000"/>
              </a:solidFill>
              <a:latin typeface="+mn-lt"/>
            </a:endParaRPr>
          </a:p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To use the definition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of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DTM ,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the transformed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functions need many fundamental theorems.</a:t>
            </a:r>
            <a:endParaRPr lang="en-IN" dirty="0">
              <a:latin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60118" y="360967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Finally, the differential </a:t>
            </a:r>
          </a:p>
          <a:p>
            <a:r>
              <a:rPr lang="en-IN" dirty="0"/>
              <a:t>inverse transform of </a:t>
            </a:r>
            <a:r>
              <a:rPr lang="en-IN" i="1" dirty="0" smtClean="0"/>
              <a:t>F(k)</a:t>
            </a:r>
            <a:r>
              <a:rPr lang="en-IN" dirty="0" smtClean="0"/>
              <a:t> </a:t>
            </a:r>
            <a:r>
              <a:rPr lang="en-IN" dirty="0"/>
              <a:t>is</a:t>
            </a: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9692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7" grpId="0" build="p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46" y="-8586"/>
            <a:ext cx="7772400" cy="910286"/>
          </a:xfrm>
        </p:spPr>
        <p:txBody>
          <a:bodyPr/>
          <a:lstStyle/>
          <a:p>
            <a:r>
              <a:rPr lang="en-IN" sz="2800" dirty="0" smtClean="0"/>
              <a:t> Theorems 1 - 4 for DTM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1192685"/>
            <a:ext cx="7772400" cy="8306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sz="2400" b="1" dirty="0" smtClean="0"/>
              <a:t> </a:t>
            </a:r>
            <a:r>
              <a:rPr lang="en-IN" sz="2400" dirty="0"/>
              <a:t>If </a:t>
            </a:r>
            <a:r>
              <a:rPr lang="en-IN" sz="2400" i="1" dirty="0" smtClean="0">
                <a:sym typeface="Symbol" panose="05050102010706020507" pitchFamily="18" charset="2"/>
              </a:rPr>
              <a:t></a:t>
            </a:r>
            <a:r>
              <a:rPr lang="en-IN" sz="2400" dirty="0" smtClean="0"/>
              <a:t>(</a:t>
            </a:r>
            <a:r>
              <a:rPr lang="en-IN" sz="2400" i="1" dirty="0" smtClean="0"/>
              <a:t>X</a:t>
            </a:r>
            <a:r>
              <a:rPr lang="en-IN" sz="2400" dirty="0" smtClean="0"/>
              <a:t>) </a:t>
            </a:r>
            <a:r>
              <a:rPr lang="en-IN" sz="2400" dirty="0"/>
              <a:t>= </a:t>
            </a:r>
            <a:r>
              <a:rPr lang="en-IN" sz="2400" i="1" dirty="0" smtClean="0"/>
              <a:t>a u(X) </a:t>
            </a:r>
            <a:r>
              <a:rPr lang="en-IN" sz="2400" i="1" dirty="0"/>
              <a:t>± </a:t>
            </a:r>
            <a:r>
              <a:rPr lang="en-IN" sz="2400" i="1" dirty="0" smtClean="0"/>
              <a:t>b v(X)</a:t>
            </a:r>
            <a:r>
              <a:rPr lang="en-IN" sz="2400" dirty="0" smtClean="0"/>
              <a:t>, </a:t>
            </a:r>
            <a:r>
              <a:rPr lang="en-IN" sz="2400" dirty="0"/>
              <a:t>then </a:t>
            </a:r>
            <a:r>
              <a:rPr lang="en-IN" sz="2400" i="1" dirty="0" smtClean="0"/>
              <a:t>F </a:t>
            </a:r>
            <a:r>
              <a:rPr lang="en-IN" sz="2400" dirty="0"/>
              <a:t>(</a:t>
            </a:r>
            <a:r>
              <a:rPr lang="en-IN" sz="2400" i="1" dirty="0"/>
              <a:t>k</a:t>
            </a:r>
            <a:r>
              <a:rPr lang="en-IN" sz="2400" dirty="0"/>
              <a:t>) = </a:t>
            </a:r>
            <a:r>
              <a:rPr lang="en-IN" sz="2400" i="1" dirty="0" err="1" smtClean="0"/>
              <a:t>aU</a:t>
            </a:r>
            <a:r>
              <a:rPr lang="en-IN" sz="2400" dirty="0" smtClean="0"/>
              <a:t>(</a:t>
            </a:r>
            <a:r>
              <a:rPr lang="en-IN" sz="2400" i="1" dirty="0" smtClean="0"/>
              <a:t>k</a:t>
            </a:r>
            <a:r>
              <a:rPr lang="en-IN" sz="2400" dirty="0"/>
              <a:t>) </a:t>
            </a:r>
            <a:r>
              <a:rPr lang="en-IN" sz="2400" i="1" dirty="0" smtClean="0"/>
              <a:t>±</a:t>
            </a:r>
            <a:r>
              <a:rPr lang="en-IN" sz="2400" i="1" dirty="0" err="1" smtClean="0"/>
              <a:t>bV</a:t>
            </a:r>
            <a:r>
              <a:rPr lang="en-IN" sz="2400" i="1" dirty="0" smtClean="0"/>
              <a:t> </a:t>
            </a:r>
            <a:r>
              <a:rPr lang="en-IN" sz="2400" dirty="0" smtClean="0"/>
              <a:t>(</a:t>
            </a:r>
            <a:r>
              <a:rPr lang="en-IN" sz="2400" i="1" dirty="0"/>
              <a:t>k</a:t>
            </a:r>
            <a:r>
              <a:rPr lang="en-IN" sz="2400" dirty="0"/>
              <a:t>), where </a:t>
            </a:r>
            <a:r>
              <a:rPr lang="en-IN" sz="2400" i="1" dirty="0" smtClean="0"/>
              <a:t>a </a:t>
            </a:r>
            <a:r>
              <a:rPr lang="en-IN" sz="2400" dirty="0" smtClean="0"/>
              <a:t>and </a:t>
            </a:r>
            <a:r>
              <a:rPr lang="en-IN" sz="2400" i="1" dirty="0"/>
              <a:t>b </a:t>
            </a:r>
            <a:r>
              <a:rPr lang="en-IN" sz="2400" dirty="0"/>
              <a:t>are any arbitrary constants</a:t>
            </a:r>
            <a:r>
              <a:rPr lang="en-IN" sz="2400" dirty="0" smtClean="0"/>
              <a:t>.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8516657"/>
              </p:ext>
            </p:extLst>
          </p:nvPr>
        </p:nvGraphicFramePr>
        <p:xfrm>
          <a:off x="341754" y="2157737"/>
          <a:ext cx="8306201" cy="829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61" name="Equation" r:id="rId3" imgW="4190760" imgH="419040" progId="Equation.3">
                  <p:embed/>
                </p:oleObj>
              </mc:Choice>
              <mc:Fallback>
                <p:oleObj name="Equation" r:id="rId3" imgW="4190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754" y="2157737"/>
                        <a:ext cx="8306201" cy="8297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89083" y="4749859"/>
          <a:ext cx="8221663" cy="894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62" name="Equation" r:id="rId5" imgW="4089240" imgH="444240" progId="Equation.3">
                  <p:embed/>
                </p:oleObj>
              </mc:Choice>
              <mc:Fallback>
                <p:oleObj name="Equation" r:id="rId5" imgW="408924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9083" y="4749859"/>
                        <a:ext cx="8221663" cy="894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441595" y="3420283"/>
          <a:ext cx="7296150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5763" name="Equation" r:id="rId7" imgW="3441600" imgH="444240" progId="Equation.3">
                  <p:embed/>
                </p:oleObj>
              </mc:Choice>
              <mc:Fallback>
                <p:oleObj name="Equation" r:id="rId7" imgW="34416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1595" y="3420283"/>
                        <a:ext cx="7296150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01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327" y="-8586"/>
            <a:ext cx="7772400" cy="875126"/>
          </a:xfrm>
        </p:spPr>
        <p:txBody>
          <a:bodyPr/>
          <a:lstStyle/>
          <a:p>
            <a:r>
              <a:rPr lang="en-IN" sz="2800" dirty="0" smtClean="0"/>
              <a:t>  Theorems 5 -- </a:t>
            </a:r>
            <a:r>
              <a:rPr lang="en-IN" sz="2800" dirty="0"/>
              <a:t>7</a:t>
            </a:r>
            <a:r>
              <a:rPr lang="en-IN" sz="2800" dirty="0" smtClean="0"/>
              <a:t> for DTM</a:t>
            </a:r>
            <a:endParaRPr lang="en-IN" sz="28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410232" y="1301551"/>
          <a:ext cx="8545513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2" name="Equation" r:id="rId3" imgW="4698720" imgH="685800" progId="Equation.3">
                  <p:embed/>
                </p:oleObj>
              </mc:Choice>
              <mc:Fallback>
                <p:oleObj name="Equation" r:id="rId3" imgW="469872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0232" y="1301551"/>
                        <a:ext cx="8545513" cy="1246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5198925"/>
              </p:ext>
            </p:extLst>
          </p:nvPr>
        </p:nvGraphicFramePr>
        <p:xfrm>
          <a:off x="545178" y="5131116"/>
          <a:ext cx="4605338" cy="83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3" name="Equation" r:id="rId5" imgW="2171520" imgH="393480" progId="Equation.3">
                  <p:embed/>
                </p:oleObj>
              </mc:Choice>
              <mc:Fallback>
                <p:oleObj name="Equation" r:id="rId5" imgW="21715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5178" y="5131116"/>
                        <a:ext cx="4605338" cy="833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/>
          <p:cNvSpPr/>
          <p:nvPr/>
        </p:nvSpPr>
        <p:spPr>
          <a:xfrm>
            <a:off x="4053951" y="6018607"/>
            <a:ext cx="43594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l-GR" i="1" dirty="0">
                <a:latin typeface="+mn-lt"/>
              </a:rPr>
              <a:t>λ </a:t>
            </a:r>
            <a:r>
              <a:rPr lang="en-IN" dirty="0">
                <a:latin typeface="+mn-lt"/>
              </a:rPr>
              <a:t>is </a:t>
            </a:r>
            <a:r>
              <a:rPr lang="en-IN" dirty="0" smtClean="0">
                <a:latin typeface="+mn-lt"/>
              </a:rPr>
              <a:t>any arbitrary </a:t>
            </a:r>
            <a:r>
              <a:rPr lang="en-IN" dirty="0">
                <a:latin typeface="+mn-lt"/>
              </a:rPr>
              <a:t>constant.</a:t>
            </a: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1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70762"/>
              </p:ext>
            </p:extLst>
          </p:nvPr>
        </p:nvGraphicFramePr>
        <p:xfrm>
          <a:off x="556551" y="2647330"/>
          <a:ext cx="678497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4" name="Equation" r:id="rId8" imgW="3200400" imgH="419040" progId="Equation.3">
                  <p:embed/>
                </p:oleObj>
              </mc:Choice>
              <mc:Fallback>
                <p:oleObj name="Equation" r:id="rId8" imgW="32004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6551" y="2647330"/>
                        <a:ext cx="6784975" cy="88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/>
          <p:nvPr/>
        </p:nvSpPr>
        <p:spPr>
          <a:xfrm>
            <a:off x="1094591" y="4081005"/>
            <a:ext cx="3720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where Θ is the step function,</a:t>
            </a: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534971"/>
              </p:ext>
            </p:extLst>
          </p:nvPr>
        </p:nvGraphicFramePr>
        <p:xfrm>
          <a:off x="5150516" y="3919141"/>
          <a:ext cx="2464726" cy="975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5" name="Equation" r:id="rId10" imgW="1155600" imgH="457200" progId="Equation.3">
                  <p:embed/>
                </p:oleObj>
              </mc:Choice>
              <mc:Fallback>
                <p:oleObj name="Equation" r:id="rId10" imgW="1155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50516" y="3919141"/>
                        <a:ext cx="2464726" cy="975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811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17209"/>
            <a:ext cx="6947193" cy="849591"/>
          </a:xfrm>
        </p:spPr>
        <p:txBody>
          <a:bodyPr/>
          <a:lstStyle/>
          <a:p>
            <a:r>
              <a:rPr lang="en-IN" sz="2800" dirty="0"/>
              <a:t>T</a:t>
            </a:r>
            <a:r>
              <a:rPr lang="en-IN" sz="2800" dirty="0" smtClean="0"/>
              <a:t>ransformation of the given NL-SO-ODE: First Term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83162"/>
            <a:ext cx="8607718" cy="1460038"/>
          </a:xfrm>
        </p:spPr>
        <p:txBody>
          <a:bodyPr/>
          <a:lstStyle/>
          <a:p>
            <a:r>
              <a:rPr lang="en-IN" sz="2400" dirty="0" smtClean="0"/>
              <a:t>Perform DFT using </a:t>
            </a:r>
            <a:r>
              <a:rPr lang="en-IN" sz="2400" dirty="0"/>
              <a:t>the </a:t>
            </a:r>
            <a:r>
              <a:rPr lang="en-IN" sz="2400" dirty="0" smtClean="0"/>
              <a:t>theorems related to DFT on the original NL-SO-ODEs valid for various fins.</a:t>
            </a:r>
          </a:p>
          <a:p>
            <a:r>
              <a:rPr lang="en-IN" sz="2400" dirty="0" smtClean="0"/>
              <a:t>Consider Rectangular profile fin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444500" y="3427413"/>
          <a:ext cx="8545513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88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500" y="3427413"/>
                        <a:ext cx="8545513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/>
          </p:nvPr>
        </p:nvGraphicFramePr>
        <p:xfrm>
          <a:off x="1383371" y="5349875"/>
          <a:ext cx="61293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89" name="Equation" r:id="rId5" imgW="3124080" imgH="419040" progId="Equation.3">
                  <p:embed/>
                </p:oleObj>
              </mc:Choice>
              <mc:Fallback>
                <p:oleObj name="Equation" r:id="rId5" imgW="3124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83371" y="5349875"/>
                        <a:ext cx="6129338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Oval 37"/>
          <p:cNvSpPr/>
          <p:nvPr/>
        </p:nvSpPr>
        <p:spPr bwMode="auto">
          <a:xfrm>
            <a:off x="487435" y="3323000"/>
            <a:ext cx="1520856" cy="1349196"/>
          </a:xfrm>
          <a:prstGeom prst="ellipse">
            <a:avLst/>
          </a:prstGeom>
          <a:noFill/>
          <a:ln w="317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40" name="Straight Arrow Connector 39"/>
          <p:cNvCxnSpPr>
            <a:stCxn id="38" idx="5"/>
          </p:cNvCxnSpPr>
          <p:nvPr/>
        </p:nvCxnSpPr>
        <p:spPr bwMode="auto">
          <a:xfrm>
            <a:off x="1785567" y="4474611"/>
            <a:ext cx="527524" cy="7756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50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0"/>
            <a:ext cx="7772400" cy="1143000"/>
          </a:xfrm>
        </p:spPr>
        <p:txBody>
          <a:bodyPr/>
          <a:lstStyle/>
          <a:p>
            <a:r>
              <a:rPr lang="en-IN" sz="2800" dirty="0"/>
              <a:t>Transformation of the given NL-SO-ODE: </a:t>
            </a:r>
            <a:r>
              <a:rPr lang="en-IN" sz="2800" dirty="0" smtClean="0"/>
              <a:t>Second </a:t>
            </a:r>
            <a:r>
              <a:rPr lang="en-IN" sz="2800" dirty="0"/>
              <a:t>Term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5113" y="1279525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10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113" y="1279525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579682" y="4387175"/>
          <a:ext cx="76993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811" name="Equation" r:id="rId5" imgW="3924000" imgH="457200" progId="Equation.3">
                  <p:embed/>
                </p:oleObj>
              </mc:Choice>
              <mc:Fallback>
                <p:oleObj name="Equation" r:id="rId5" imgW="3924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9682" y="4387175"/>
                        <a:ext cx="7699375" cy="896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 bwMode="auto">
          <a:xfrm>
            <a:off x="1814560" y="1176240"/>
            <a:ext cx="1520856" cy="1349196"/>
          </a:xfrm>
          <a:prstGeom prst="ellipse">
            <a:avLst/>
          </a:prstGeom>
          <a:noFill/>
          <a:ln w="317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1623031" y="2382215"/>
            <a:ext cx="521215" cy="8291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835865" y="3205127"/>
            <a:ext cx="2943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Invoke theorems 2 &amp;3</a:t>
            </a:r>
            <a:endParaRPr lang="en-IN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2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0"/>
            <a:ext cx="7772400" cy="1143000"/>
          </a:xfrm>
        </p:spPr>
        <p:txBody>
          <a:bodyPr/>
          <a:lstStyle/>
          <a:p>
            <a:r>
              <a:rPr lang="en-IN" sz="2800" dirty="0"/>
              <a:t>Transformation of the given NL-SO-ODE: </a:t>
            </a:r>
            <a:r>
              <a:rPr lang="en-IN" sz="2800" dirty="0" err="1" smtClean="0"/>
              <a:t>thrid</a:t>
            </a:r>
            <a:r>
              <a:rPr lang="en-IN" sz="2800" dirty="0" smtClean="0"/>
              <a:t> </a:t>
            </a:r>
            <a:r>
              <a:rPr lang="en-IN" sz="2800" dirty="0"/>
              <a:t>Term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5113" y="1279525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34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113" y="1279525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923925" y="4202113"/>
          <a:ext cx="7602538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835" name="Equation" r:id="rId5" imgW="3873240" imgH="711000" progId="Equation.3">
                  <p:embed/>
                </p:oleObj>
              </mc:Choice>
              <mc:Fallback>
                <p:oleObj name="Equation" r:id="rId5" imgW="387324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3925" y="4202113"/>
                        <a:ext cx="7602538" cy="139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 bwMode="auto">
          <a:xfrm>
            <a:off x="4058523" y="1169691"/>
            <a:ext cx="1520856" cy="1349196"/>
          </a:xfrm>
          <a:prstGeom prst="ellipse">
            <a:avLst/>
          </a:prstGeom>
          <a:noFill/>
          <a:ln w="317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5" name="Straight Arrow Connector 24"/>
          <p:cNvCxnSpPr>
            <a:stCxn id="24" idx="3"/>
          </p:cNvCxnSpPr>
          <p:nvPr/>
        </p:nvCxnSpPr>
        <p:spPr bwMode="auto">
          <a:xfrm flipH="1">
            <a:off x="3582639" y="2321302"/>
            <a:ext cx="698608" cy="10416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371600" y="3325316"/>
            <a:ext cx="235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Invoke theorem 6</a:t>
            </a:r>
            <a:endParaRPr lang="en-IN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3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0"/>
            <a:ext cx="7772400" cy="1143000"/>
          </a:xfrm>
        </p:spPr>
        <p:txBody>
          <a:bodyPr/>
          <a:lstStyle/>
          <a:p>
            <a:r>
              <a:rPr lang="en-IN" sz="2800" dirty="0"/>
              <a:t>Solution from the differential transformation method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5113" y="1279525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58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113" y="1279525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792163" y="3910013"/>
          <a:ext cx="7353300" cy="139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59" name="Equation" r:id="rId5" imgW="3746160" imgH="711000" progId="Equation.3">
                  <p:embed/>
                </p:oleObj>
              </mc:Choice>
              <mc:Fallback>
                <p:oleObj name="Equation" r:id="rId5" imgW="374616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2163" y="3910013"/>
                        <a:ext cx="7353300" cy="1398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 bwMode="auto">
          <a:xfrm>
            <a:off x="4876800" y="1005899"/>
            <a:ext cx="1520856" cy="1349196"/>
          </a:xfrm>
          <a:prstGeom prst="ellipse">
            <a:avLst/>
          </a:prstGeom>
          <a:noFill/>
          <a:ln w="317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5" name="Straight Arrow Connector 24"/>
          <p:cNvCxnSpPr>
            <a:stCxn id="24" idx="3"/>
          </p:cNvCxnSpPr>
          <p:nvPr/>
        </p:nvCxnSpPr>
        <p:spPr bwMode="auto">
          <a:xfrm flipH="1">
            <a:off x="4247277" y="2157510"/>
            <a:ext cx="852247" cy="4184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2798335" y="2589617"/>
            <a:ext cx="235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Invoke theorem 6</a:t>
            </a:r>
            <a:endParaRPr lang="en-IN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697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0"/>
            <a:ext cx="7772400" cy="1143000"/>
          </a:xfrm>
        </p:spPr>
        <p:txBody>
          <a:bodyPr/>
          <a:lstStyle/>
          <a:p>
            <a:r>
              <a:rPr lang="en-IN" sz="2800" dirty="0"/>
              <a:t>Solution from the differential transformation method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5113" y="1279525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82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113" y="1279525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1039813" y="3848100"/>
          <a:ext cx="7081837" cy="1398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83" name="Equation" r:id="rId5" imgW="3606480" imgH="711000" progId="Equation.3">
                  <p:embed/>
                </p:oleObj>
              </mc:Choice>
              <mc:Fallback>
                <p:oleObj name="Equation" r:id="rId5" imgW="360648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39813" y="3848100"/>
                        <a:ext cx="7081837" cy="1398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 bwMode="auto">
          <a:xfrm>
            <a:off x="6040865" y="1218672"/>
            <a:ext cx="1520856" cy="1349196"/>
          </a:xfrm>
          <a:prstGeom prst="ellipse">
            <a:avLst/>
          </a:prstGeom>
          <a:noFill/>
          <a:ln w="317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5" name="Straight Arrow Connector 24"/>
          <p:cNvCxnSpPr>
            <a:stCxn id="24" idx="3"/>
          </p:cNvCxnSpPr>
          <p:nvPr/>
        </p:nvCxnSpPr>
        <p:spPr bwMode="auto">
          <a:xfrm flipH="1">
            <a:off x="5411342" y="2370283"/>
            <a:ext cx="852247" cy="4184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3962400" y="2802390"/>
            <a:ext cx="235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Invoke theorem 6</a:t>
            </a:r>
            <a:endParaRPr lang="en-IN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61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0"/>
            <a:ext cx="7772400" cy="1143000"/>
          </a:xfrm>
        </p:spPr>
        <p:txBody>
          <a:bodyPr/>
          <a:lstStyle/>
          <a:p>
            <a:r>
              <a:rPr lang="en-IN" sz="2800" dirty="0"/>
              <a:t>Solution from the differential transformation method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5113" y="1279525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06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113" y="1279525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541338" y="4084638"/>
          <a:ext cx="80803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07" name="Equation" r:id="rId5" imgW="4114800" imgH="469800" progId="Equation.3">
                  <p:embed/>
                </p:oleObj>
              </mc:Choice>
              <mc:Fallback>
                <p:oleObj name="Equation" r:id="rId5" imgW="4114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338" y="4084638"/>
                        <a:ext cx="8080375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 bwMode="auto">
          <a:xfrm>
            <a:off x="6938628" y="1093173"/>
            <a:ext cx="1520856" cy="1349196"/>
          </a:xfrm>
          <a:prstGeom prst="ellipse">
            <a:avLst/>
          </a:prstGeom>
          <a:noFill/>
          <a:ln w="317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5" name="Straight Arrow Connector 24"/>
          <p:cNvCxnSpPr>
            <a:stCxn id="24" idx="3"/>
            <a:endCxn id="21" idx="3"/>
          </p:cNvCxnSpPr>
          <p:nvPr/>
        </p:nvCxnSpPr>
        <p:spPr bwMode="auto">
          <a:xfrm flipH="1">
            <a:off x="6315929" y="2244784"/>
            <a:ext cx="845423" cy="7884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3962400" y="2802390"/>
            <a:ext cx="235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Invoke theorem 6</a:t>
            </a:r>
            <a:endParaRPr lang="en-IN" dirty="0"/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380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0"/>
            <a:ext cx="7772400" cy="1143000"/>
          </a:xfrm>
        </p:spPr>
        <p:txBody>
          <a:bodyPr/>
          <a:lstStyle/>
          <a:p>
            <a:r>
              <a:rPr lang="en-IN" sz="2800" dirty="0"/>
              <a:t>Solution from the differential transformation method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5113" y="1279525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50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113" y="1279525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/>
          </p:nvPr>
        </p:nvGraphicFramePr>
        <p:xfrm>
          <a:off x="600075" y="4824413"/>
          <a:ext cx="7599363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51" name="Equation" r:id="rId5" imgW="3873240" imgH="482400" progId="Equation.3">
                  <p:embed/>
                </p:oleObj>
              </mc:Choice>
              <mc:Fallback>
                <p:oleObj name="Equation" r:id="rId5" imgW="387324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0075" y="4824413"/>
                        <a:ext cx="7599363" cy="946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 bwMode="auto">
          <a:xfrm>
            <a:off x="3010929" y="1105497"/>
            <a:ext cx="1520856" cy="1349196"/>
          </a:xfrm>
          <a:prstGeom prst="ellipse">
            <a:avLst/>
          </a:prstGeom>
          <a:noFill/>
          <a:ln w="317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2819400" y="2311472"/>
            <a:ext cx="521215" cy="8291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912531" y="4081407"/>
            <a:ext cx="2353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Invoke theorem ?</a:t>
            </a:r>
            <a:endParaRPr lang="en-IN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1723231" y="3100358"/>
          <a:ext cx="2192337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52" name="Equation" r:id="rId7" imgW="1117440" imgH="431640" progId="Equation.3">
                  <p:embed/>
                </p:oleObj>
              </mc:Choice>
              <mc:Fallback>
                <p:oleObj name="Equation" r:id="rId7" imgW="11174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23231" y="3100358"/>
                        <a:ext cx="2192337" cy="847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094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809" y="-4549"/>
            <a:ext cx="7772400" cy="932470"/>
          </a:xfrm>
        </p:spPr>
        <p:txBody>
          <a:bodyPr/>
          <a:lstStyle/>
          <a:p>
            <a:r>
              <a:rPr lang="en-IN" sz="2800" dirty="0" smtClean="0"/>
              <a:t>DT of NL-SO-ODE</a:t>
            </a:r>
            <a:endParaRPr lang="en-IN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046511"/>
              </p:ext>
            </p:extLst>
          </p:nvPr>
        </p:nvGraphicFramePr>
        <p:xfrm>
          <a:off x="361194" y="1487040"/>
          <a:ext cx="8545512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56" name="Equation" r:id="rId3" imgW="4356000" imgH="469800" progId="Equation.3">
                  <p:embed/>
                </p:oleObj>
              </mc:Choice>
              <mc:Fallback>
                <p:oleObj name="Equation" r:id="rId3" imgW="43560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194" y="1487040"/>
                        <a:ext cx="8545512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101311"/>
              </p:ext>
            </p:extLst>
          </p:nvPr>
        </p:nvGraphicFramePr>
        <p:xfrm>
          <a:off x="1634562" y="2739403"/>
          <a:ext cx="5892893" cy="3904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57" name="Equation" r:id="rId5" imgW="4254480" imgH="2819160" progId="Equation.3">
                  <p:embed/>
                </p:oleObj>
              </mc:Choice>
              <mc:Fallback>
                <p:oleObj name="Equation" r:id="rId5" imgW="4254480" imgH="28191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34562" y="2739403"/>
                        <a:ext cx="5892893" cy="3904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6869" y="1059761"/>
            <a:ext cx="6402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original NL-SO-ODE for wet rectangular Fin:</a:t>
            </a:r>
            <a:endParaRPr lang="en-IN" dirty="0"/>
          </a:p>
        </p:txBody>
      </p:sp>
      <p:sp>
        <p:nvSpPr>
          <p:cNvPr id="21" name="TextBox 20"/>
          <p:cNvSpPr txBox="1"/>
          <p:nvPr/>
        </p:nvSpPr>
        <p:spPr>
          <a:xfrm>
            <a:off x="233979" y="2350320"/>
            <a:ext cx="8729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Differential Transform of NL-SO-ODE for wet rectangular Fin:</a:t>
            </a:r>
            <a:endParaRPr lang="en-IN" dirty="0"/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730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999" y="1196265"/>
            <a:ext cx="5638800" cy="25047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36" y="39726"/>
            <a:ext cx="7772400" cy="938174"/>
          </a:xfrm>
        </p:spPr>
        <p:txBody>
          <a:bodyPr/>
          <a:lstStyle/>
          <a:p>
            <a:r>
              <a:rPr lang="en-IN" sz="2800" dirty="0" smtClean="0"/>
              <a:t>Computation of </a:t>
            </a:r>
            <a:r>
              <a:rPr lang="en-IN" sz="2800" i="1" dirty="0" smtClean="0"/>
              <a:t>F(1)</a:t>
            </a:r>
            <a:endParaRPr lang="en-IN" sz="2800" i="1" dirty="0"/>
          </a:p>
        </p:txBody>
      </p:sp>
      <p:sp>
        <p:nvSpPr>
          <p:cNvPr id="4" name="Rectangle 3"/>
          <p:cNvSpPr/>
          <p:nvPr/>
        </p:nvSpPr>
        <p:spPr>
          <a:xfrm>
            <a:off x="1707688" y="1143000"/>
            <a:ext cx="66839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following boundary </a:t>
            </a:r>
            <a:r>
              <a:rPr lang="en-IN" dirty="0" smtClean="0">
                <a:latin typeface="+mn-lt"/>
              </a:rPr>
              <a:t>condition is known at the tip of the rectangular fin:</a:t>
            </a:r>
            <a:endParaRPr lang="en-IN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5799704" y="2421469"/>
          <a:ext cx="3195483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19" name="Equation" r:id="rId5" imgW="1269720" imgH="393480" progId="Equation.3">
                  <p:embed/>
                </p:oleObj>
              </mc:Choice>
              <mc:Fallback>
                <p:oleObj name="Equation" r:id="rId5" imgW="12697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99704" y="2421469"/>
                        <a:ext cx="3195483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082674"/>
              </p:ext>
            </p:extLst>
          </p:nvPr>
        </p:nvGraphicFramePr>
        <p:xfrm>
          <a:off x="5465763" y="5029200"/>
          <a:ext cx="116363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0" name="Equation" r:id="rId7" imgW="533160" imgH="215640" progId="Equation.3">
                  <p:embed/>
                </p:oleObj>
              </mc:Choice>
              <mc:Fallback>
                <p:oleObj name="Equation" r:id="rId7" imgW="5331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65763" y="5029200"/>
                        <a:ext cx="1163637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6" name="Content Placeholder 2"/>
          <p:cNvSpPr txBox="1">
            <a:spLocks/>
          </p:cNvSpPr>
          <p:nvPr/>
        </p:nvSpPr>
        <p:spPr>
          <a:xfrm>
            <a:off x="156587" y="3655816"/>
            <a:ext cx="8606413" cy="914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differential transformation operator for the function </a:t>
            </a:r>
            <a:r>
              <a:rPr lang="en-IN" sz="2800" i="1" kern="0" dirty="0" smtClean="0">
                <a:sym typeface="Symbol" panose="05050102010706020507" pitchFamily="18" charset="2"/>
              </a:rPr>
              <a:t></a:t>
            </a:r>
            <a:r>
              <a:rPr lang="en-IN" sz="2800" i="1" kern="0" dirty="0" smtClean="0"/>
              <a:t>(X)</a:t>
            </a:r>
            <a:endParaRPr lang="en-IN" sz="2400" kern="0" dirty="0" smtClean="0"/>
          </a:p>
          <a:p>
            <a:endParaRPr lang="en-IN" sz="2400" kern="0" dirty="0"/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779734"/>
              </p:ext>
            </p:extLst>
          </p:nvPr>
        </p:nvGraphicFramePr>
        <p:xfrm>
          <a:off x="794543" y="4724400"/>
          <a:ext cx="3320257" cy="1050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021" name="Equation" r:id="rId10" imgW="1523880" imgH="482400" progId="Equation.3">
                  <p:embed/>
                </p:oleObj>
              </mc:Choice>
              <mc:Fallback>
                <p:oleObj name="Equation" r:id="rId10" imgW="15238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94543" y="4724400"/>
                        <a:ext cx="3320257" cy="1050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140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36" y="39726"/>
            <a:ext cx="7772400" cy="938174"/>
          </a:xfrm>
        </p:spPr>
        <p:txBody>
          <a:bodyPr/>
          <a:lstStyle/>
          <a:p>
            <a:r>
              <a:rPr lang="en-IN" sz="2800" dirty="0" smtClean="0"/>
              <a:t>The Second DT Term</a:t>
            </a:r>
            <a:endParaRPr lang="en-IN" sz="2800" dirty="0"/>
          </a:p>
        </p:txBody>
      </p:sp>
      <p:sp>
        <p:nvSpPr>
          <p:cNvPr id="25" name="Rectangle 24"/>
          <p:cNvSpPr/>
          <p:nvPr/>
        </p:nvSpPr>
        <p:spPr>
          <a:xfrm>
            <a:off x="388769" y="1541711"/>
            <a:ext cx="84715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The DT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terms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F(k)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for all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k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can be calculated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from DT of SO-ODE</a:t>
            </a:r>
            <a:r>
              <a:rPr lang="en-IN" dirty="0" smtClean="0">
                <a:solidFill>
                  <a:srgbClr val="000066"/>
                </a:solidFill>
                <a:latin typeface="+mn-lt"/>
              </a:rPr>
              <a:t>.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This yields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the following:</a:t>
            </a:r>
            <a:endParaRPr lang="en-IN" dirty="0">
              <a:latin typeface="+mn-lt"/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771922" y="3321891"/>
          <a:ext cx="75311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2" name="Equation" r:id="rId3" imgW="3251160" imgH="444240" progId="Equation.3">
                  <p:embed/>
                </p:oleObj>
              </mc:Choice>
              <mc:Fallback>
                <p:oleObj name="Equation" r:id="rId3" imgW="32511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1922" y="3321891"/>
                        <a:ext cx="7531100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91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223" y="54402"/>
            <a:ext cx="7772400" cy="771098"/>
          </a:xfrm>
        </p:spPr>
        <p:txBody>
          <a:bodyPr/>
          <a:lstStyle/>
          <a:p>
            <a:r>
              <a:rPr lang="en-IN" sz="2800" dirty="0" smtClean="0"/>
              <a:t>DT terms from 3</a:t>
            </a:r>
            <a:r>
              <a:rPr lang="en-IN" sz="2800" baseline="30000" dirty="0" smtClean="0"/>
              <a:t>rd</a:t>
            </a:r>
            <a:r>
              <a:rPr lang="en-IN" sz="2800" dirty="0" smtClean="0"/>
              <a:t> to (k+2)</a:t>
            </a:r>
            <a:r>
              <a:rPr lang="en-IN" sz="2800" baseline="30000" dirty="0" err="1" smtClean="0"/>
              <a:t>th</a:t>
            </a:r>
            <a:r>
              <a:rPr lang="en-IN" sz="2800" dirty="0" smtClean="0"/>
              <a:t> …..</a:t>
            </a:r>
            <a:endParaRPr lang="en-IN" sz="28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215318"/>
              </p:ext>
            </p:extLst>
          </p:nvPr>
        </p:nvGraphicFramePr>
        <p:xfrm>
          <a:off x="287338" y="1141413"/>
          <a:ext cx="8932862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28" name="Equation" r:id="rId3" imgW="7441920" imgH="2387520" progId="Equation.3">
                  <p:embed/>
                </p:oleObj>
              </mc:Choice>
              <mc:Fallback>
                <p:oleObj name="Equation" r:id="rId3" imgW="7441920" imgH="23875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338" y="1141413"/>
                        <a:ext cx="8932862" cy="2865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287338" y="3951809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From the above analytic continuations, substituting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above Equations for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F(2)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and all </a:t>
            </a:r>
            <a:r>
              <a:rPr lang="en-IN" i="1" dirty="0" smtClean="0">
                <a:solidFill>
                  <a:srgbClr val="000000"/>
                </a:solidFill>
                <a:latin typeface="+mn-lt"/>
              </a:rPr>
              <a:t>F(k+2)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000066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into</a:t>
            </a:r>
            <a:endParaRPr lang="en-IN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1144" y="5724620"/>
            <a:ext cx="87652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</a:rPr>
              <a:t>This operation gives </a:t>
            </a:r>
            <a:r>
              <a:rPr lang="en-IN" dirty="0">
                <a:solidFill>
                  <a:srgbClr val="000000"/>
                </a:solidFill>
              </a:rPr>
              <a:t>a closed-form expression for </a:t>
            </a:r>
            <a:r>
              <a:rPr lang="en-IN" dirty="0" smtClean="0">
                <a:solidFill>
                  <a:srgbClr val="000000"/>
                </a:solidFill>
              </a:rPr>
              <a:t>the temperature profile. 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3581400" y="4838304"/>
          <a:ext cx="254635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29" name="Equation" r:id="rId5" imgW="1168200" imgH="431640" progId="Equation.3">
                  <p:embed/>
                </p:oleObj>
              </mc:Choice>
              <mc:Fallback>
                <p:oleObj name="Equation" r:id="rId5" imgW="11682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81400" y="4838304"/>
                        <a:ext cx="2546350" cy="938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978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070" y="1225034"/>
            <a:ext cx="4704930" cy="20899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4826"/>
            <a:ext cx="7772400" cy="938174"/>
          </a:xfrm>
        </p:spPr>
        <p:txBody>
          <a:bodyPr/>
          <a:lstStyle/>
          <a:p>
            <a:r>
              <a:rPr lang="en-IN" sz="2800" dirty="0" smtClean="0"/>
              <a:t>Computation of </a:t>
            </a:r>
            <a:r>
              <a:rPr lang="en-IN" sz="2800" i="1" dirty="0" smtClean="0"/>
              <a:t>F(0)</a:t>
            </a:r>
            <a:endParaRPr lang="en-IN" sz="2800" i="1" dirty="0"/>
          </a:p>
        </p:txBody>
      </p:sp>
      <p:sp>
        <p:nvSpPr>
          <p:cNvPr id="3" name="Rectangle 2"/>
          <p:cNvSpPr/>
          <p:nvPr/>
        </p:nvSpPr>
        <p:spPr>
          <a:xfrm>
            <a:off x="330268" y="443415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  <a:latin typeface="+mn-lt"/>
              </a:rPr>
              <a:t>DTT of BCs:</a:t>
            </a:r>
            <a:endParaRPr lang="en-IN" dirty="0"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029" y="3309371"/>
            <a:ext cx="88054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T</a:t>
            </a:r>
            <a:r>
              <a:rPr lang="en-IN" dirty="0" smtClean="0"/>
              <a:t>he base boundary </a:t>
            </a:r>
            <a:r>
              <a:rPr lang="en-IN" dirty="0"/>
              <a:t>condition </a:t>
            </a:r>
            <a:r>
              <a:rPr lang="en-IN" dirty="0" smtClean="0"/>
              <a:t>is useful to obtain </a:t>
            </a:r>
            <a:r>
              <a:rPr lang="en-IN" dirty="0"/>
              <a:t>the initial value of </a:t>
            </a:r>
            <a:r>
              <a:rPr lang="en-IN" i="1" dirty="0" smtClean="0"/>
              <a:t>F(0)</a:t>
            </a:r>
            <a:r>
              <a:rPr lang="en-IN" dirty="0" smtClean="0"/>
              <a:t>.</a:t>
            </a:r>
            <a:endParaRPr lang="en-IN" dirty="0"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2137811" y="3794639"/>
          <a:ext cx="27146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0" name="Equation" r:id="rId5" imgW="1079280" imgH="177480" progId="Equation.3">
                  <p:embed/>
                </p:oleObj>
              </mc:Choice>
              <mc:Fallback>
                <p:oleObj name="Equation" r:id="rId5" imgW="107928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37811" y="3794639"/>
                        <a:ext cx="2714625" cy="447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2146986" y="4199570"/>
          <a:ext cx="3224213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1" name="Equation" r:id="rId7" imgW="1460160" imgH="431640" progId="Equation.3">
                  <p:embed/>
                </p:oleObj>
              </mc:Choice>
              <mc:Fallback>
                <p:oleObj name="Equation" r:id="rId7" imgW="1460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46986" y="4199570"/>
                        <a:ext cx="3224213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/>
          </p:nvPr>
        </p:nvGraphicFramePr>
        <p:xfrm>
          <a:off x="6011506" y="4208300"/>
          <a:ext cx="2020887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2" name="Equation" r:id="rId9" imgW="927000" imgH="431640" progId="Equation.3">
                  <p:embed/>
                </p:oleObj>
              </mc:Choice>
              <mc:Fallback>
                <p:oleObj name="Equation" r:id="rId9" imgW="9270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11506" y="4208300"/>
                        <a:ext cx="2020887" cy="938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>
          <a:xfrm>
            <a:off x="262176" y="5105011"/>
            <a:ext cx="86151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solidFill>
                  <a:srgbClr val="000000"/>
                </a:solidFill>
              </a:rPr>
              <a:t>Substitute as many </a:t>
            </a:r>
            <a:r>
              <a:rPr lang="en-IN" i="1" dirty="0" smtClean="0">
                <a:solidFill>
                  <a:srgbClr val="000000"/>
                </a:solidFill>
              </a:rPr>
              <a:t>F(k)</a:t>
            </a:r>
            <a:r>
              <a:rPr lang="en-IN" dirty="0" smtClean="0">
                <a:solidFill>
                  <a:srgbClr val="000000"/>
                </a:solidFill>
              </a:rPr>
              <a:t> term as demanded by the accuracy of an application. </a:t>
            </a:r>
          </a:p>
          <a:p>
            <a:r>
              <a:rPr lang="en-IN" dirty="0" smtClean="0">
                <a:solidFill>
                  <a:srgbClr val="000000"/>
                </a:solidFill>
              </a:rPr>
              <a:t>Solve the resulting via the Newton </a:t>
            </a:r>
            <a:r>
              <a:rPr lang="en-IN" dirty="0" err="1" smtClean="0">
                <a:solidFill>
                  <a:srgbClr val="000000"/>
                </a:solidFill>
              </a:rPr>
              <a:t>Raphson</a:t>
            </a:r>
            <a:r>
              <a:rPr lang="en-IN" dirty="0" smtClean="0">
                <a:solidFill>
                  <a:srgbClr val="000000"/>
                </a:solidFill>
              </a:rPr>
              <a:t> </a:t>
            </a:r>
            <a:r>
              <a:rPr lang="en-IN" dirty="0">
                <a:solidFill>
                  <a:srgbClr val="000000"/>
                </a:solidFill>
              </a:rPr>
              <a:t>iterative method gives the final value of </a:t>
            </a:r>
            <a:r>
              <a:rPr lang="en-IN" i="1" dirty="0">
                <a:solidFill>
                  <a:srgbClr val="000000"/>
                </a:solidFill>
              </a:rPr>
              <a:t>F(0)</a:t>
            </a:r>
            <a:r>
              <a:rPr lang="en-IN" dirty="0">
                <a:solidFill>
                  <a:srgbClr val="000000"/>
                </a:solidFill>
              </a:rPr>
              <a:t>.</a:t>
            </a:r>
            <a:endParaRPr lang="en-IN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5748775" y="1951619"/>
          <a:ext cx="254635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573" name="Equation" r:id="rId11" imgW="1168200" imgH="431640" progId="Equation.3">
                  <p:embed/>
                </p:oleObj>
              </mc:Choice>
              <mc:Fallback>
                <p:oleObj name="Equation" r:id="rId11" imgW="11682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48775" y="1951619"/>
                        <a:ext cx="2546350" cy="938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515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192" y="2099662"/>
            <a:ext cx="5638800" cy="25047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8626"/>
            <a:ext cx="7772400" cy="938174"/>
          </a:xfrm>
        </p:spPr>
        <p:txBody>
          <a:bodyPr/>
          <a:lstStyle/>
          <a:p>
            <a:r>
              <a:rPr lang="en-IN" sz="2800" dirty="0" smtClean="0"/>
              <a:t>Computation of Fin temperature Profile</a:t>
            </a:r>
            <a:endParaRPr lang="en-IN" sz="2800" dirty="0"/>
          </a:p>
        </p:txBody>
      </p:sp>
      <p:sp>
        <p:nvSpPr>
          <p:cNvPr id="25" name="Content Placeholder 6"/>
          <p:cNvSpPr txBox="1">
            <a:spLocks/>
          </p:cNvSpPr>
          <p:nvPr/>
        </p:nvSpPr>
        <p:spPr>
          <a:xfrm>
            <a:off x="270272" y="1143000"/>
            <a:ext cx="8534400" cy="7517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Once </a:t>
            </a:r>
            <a:r>
              <a:rPr lang="en-IN" sz="2400" i="1" kern="0" dirty="0" smtClean="0"/>
              <a:t>F(k)</a:t>
            </a:r>
            <a:r>
              <a:rPr lang="en-IN" sz="2400" kern="0" dirty="0" smtClean="0"/>
              <a:t> is known for all </a:t>
            </a:r>
            <a:r>
              <a:rPr lang="en-IN" sz="2400" i="1" kern="0" dirty="0" smtClean="0"/>
              <a:t>k</a:t>
            </a:r>
            <a:r>
              <a:rPr lang="en-IN" sz="2400" kern="0" dirty="0" smtClean="0"/>
              <a:t>, one can readily obtain a series solution to local fin temperature. 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888035"/>
              </p:ext>
            </p:extLst>
          </p:nvPr>
        </p:nvGraphicFramePr>
        <p:xfrm>
          <a:off x="5226050" y="1652587"/>
          <a:ext cx="254635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6" name="Equation" r:id="rId5" imgW="1168200" imgH="431640" progId="Equation.3">
                  <p:embed/>
                </p:oleObj>
              </mc:Choice>
              <mc:Fallback>
                <p:oleObj name="Equation" r:id="rId5" imgW="11682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26050" y="1652587"/>
                        <a:ext cx="2546350" cy="938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1493586" y="4887913"/>
          <a:ext cx="4926012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77" name="Equation" r:id="rId7" imgW="2260440" imgH="469800" progId="Equation.3">
                  <p:embed/>
                </p:oleObj>
              </mc:Choice>
              <mc:Fallback>
                <p:oleObj name="Equation" r:id="rId7" imgW="226044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93586" y="4887913"/>
                        <a:ext cx="4926012" cy="1020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668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078" y="139641"/>
            <a:ext cx="7772400" cy="685800"/>
          </a:xfrm>
        </p:spPr>
        <p:txBody>
          <a:bodyPr/>
          <a:lstStyle/>
          <a:p>
            <a:r>
              <a:rPr lang="en-IN" sz="2800" dirty="0" smtClean="0"/>
              <a:t>Temperature Profiles of Dry and Wet Fins</a:t>
            </a:r>
            <a:endParaRPr lang="en-IN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74" y="989541"/>
            <a:ext cx="4072617" cy="3657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5000"/>
                    </a14:imgEffect>
                    <a14:imgEffect>
                      <a14:brightnessContrast bright="-11000" contrast="6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40211" y="2590800"/>
            <a:ext cx="4452019" cy="389551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204" y="4862696"/>
            <a:ext cx="1788795" cy="1661024"/>
          </a:xfrm>
          <a:prstGeom prst="rect">
            <a:avLst/>
          </a:prstGeom>
        </p:spPr>
      </p:pic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3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60980" y="-29385"/>
            <a:ext cx="7772400" cy="912599"/>
          </a:xfrm>
        </p:spPr>
        <p:txBody>
          <a:bodyPr/>
          <a:lstStyle/>
          <a:p>
            <a:r>
              <a:rPr lang="en-IN" sz="2800" dirty="0"/>
              <a:t>Calculation of the heat transfer </a:t>
            </a:r>
            <a:r>
              <a:rPr lang="en-IN" sz="2800" dirty="0" smtClean="0"/>
              <a:t>rate per unit width</a:t>
            </a:r>
            <a:endParaRPr lang="en-IN" sz="2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70272" y="988136"/>
            <a:ext cx="8534400" cy="852264"/>
          </a:xfrm>
        </p:spPr>
        <p:txBody>
          <a:bodyPr/>
          <a:lstStyle/>
          <a:p>
            <a:r>
              <a:rPr lang="en-IN" sz="2400" dirty="0" smtClean="0"/>
              <a:t>The integral approach is used to compute cooling capacity of each fin.  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498" y="2263502"/>
            <a:ext cx="3968208" cy="17626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2331216" y="2872573"/>
            <a:ext cx="488184" cy="457201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415654" y="1600200"/>
            <a:ext cx="4324152" cy="3257697"/>
            <a:chOff x="2415654" y="2309026"/>
            <a:chExt cx="4324152" cy="3257697"/>
          </a:xfrm>
        </p:grpSpPr>
        <p:sp>
          <p:nvSpPr>
            <p:cNvPr id="3" name="Freeform 2"/>
            <p:cNvSpPr/>
            <p:nvPr/>
          </p:nvSpPr>
          <p:spPr bwMode="auto">
            <a:xfrm>
              <a:off x="2415654" y="2634018"/>
              <a:ext cx="1323833" cy="887104"/>
            </a:xfrm>
            <a:custGeom>
              <a:avLst/>
              <a:gdLst>
                <a:gd name="connsiteX0" fmla="*/ 0 w 1323833"/>
                <a:gd name="connsiteY0" fmla="*/ 887104 h 887104"/>
                <a:gd name="connsiteX1" fmla="*/ 136477 w 1323833"/>
                <a:gd name="connsiteY1" fmla="*/ 532263 h 887104"/>
                <a:gd name="connsiteX2" fmla="*/ 600501 w 1323833"/>
                <a:gd name="connsiteY2" fmla="*/ 177421 h 887104"/>
                <a:gd name="connsiteX3" fmla="*/ 1323833 w 1323833"/>
                <a:gd name="connsiteY3" fmla="*/ 0 h 88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3833" h="887104">
                  <a:moveTo>
                    <a:pt x="0" y="887104"/>
                  </a:moveTo>
                  <a:cubicBezTo>
                    <a:pt x="18197" y="768823"/>
                    <a:pt x="36394" y="650543"/>
                    <a:pt x="136477" y="532263"/>
                  </a:cubicBezTo>
                  <a:cubicBezTo>
                    <a:pt x="236560" y="413983"/>
                    <a:pt x="402608" y="266131"/>
                    <a:pt x="600501" y="177421"/>
                  </a:cubicBezTo>
                  <a:cubicBezTo>
                    <a:pt x="798394" y="88710"/>
                    <a:pt x="1061113" y="44355"/>
                    <a:pt x="1323833" y="0"/>
                  </a:cubicBezTo>
                </a:path>
              </a:pathLst>
            </a:cu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2438400" y="4675496"/>
              <a:ext cx="1323833" cy="887104"/>
            </a:xfrm>
            <a:custGeom>
              <a:avLst/>
              <a:gdLst>
                <a:gd name="connsiteX0" fmla="*/ 0 w 1323833"/>
                <a:gd name="connsiteY0" fmla="*/ 887104 h 887104"/>
                <a:gd name="connsiteX1" fmla="*/ 136477 w 1323833"/>
                <a:gd name="connsiteY1" fmla="*/ 532263 h 887104"/>
                <a:gd name="connsiteX2" fmla="*/ 600501 w 1323833"/>
                <a:gd name="connsiteY2" fmla="*/ 177421 h 887104"/>
                <a:gd name="connsiteX3" fmla="*/ 1323833 w 1323833"/>
                <a:gd name="connsiteY3" fmla="*/ 0 h 88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23833" h="887104">
                  <a:moveTo>
                    <a:pt x="0" y="887104"/>
                  </a:moveTo>
                  <a:cubicBezTo>
                    <a:pt x="18197" y="768823"/>
                    <a:pt x="36394" y="650543"/>
                    <a:pt x="136477" y="532263"/>
                  </a:cubicBezTo>
                  <a:cubicBezTo>
                    <a:pt x="236560" y="413983"/>
                    <a:pt x="402608" y="266131"/>
                    <a:pt x="600501" y="177421"/>
                  </a:cubicBezTo>
                  <a:cubicBezTo>
                    <a:pt x="798394" y="88710"/>
                    <a:pt x="1061113" y="44355"/>
                    <a:pt x="1323833" y="0"/>
                  </a:cubicBezTo>
                </a:path>
              </a:pathLst>
            </a:cu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aphicFrame>
          <p:nvGraphicFramePr>
            <p:cNvPr id="26" name="Object 25"/>
            <p:cNvGraphicFramePr>
              <a:graphicFrameLocks noChangeAspect="1"/>
            </p:cNvGraphicFramePr>
            <p:nvPr>
              <p:extLst/>
            </p:nvPr>
          </p:nvGraphicFramePr>
          <p:xfrm>
            <a:off x="3739487" y="2309026"/>
            <a:ext cx="2989262" cy="447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1178" name="Equation" r:id="rId5" imgW="1523880" imgH="228600" progId="Equation.3">
                    <p:embed/>
                  </p:oleObj>
                </mc:Choice>
                <mc:Fallback>
                  <p:oleObj name="Equation" r:id="rId5" imgW="152388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739487" y="2309026"/>
                          <a:ext cx="2989262" cy="447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>
              <p:extLst/>
            </p:nvPr>
          </p:nvGraphicFramePr>
          <p:xfrm>
            <a:off x="3750544" y="5119048"/>
            <a:ext cx="2989262" cy="447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1179" name="Equation" r:id="rId7" imgW="1523880" imgH="228600" progId="Equation.3">
                    <p:embed/>
                  </p:oleObj>
                </mc:Choice>
                <mc:Fallback>
                  <p:oleObj name="Equation" r:id="rId7" imgW="1523880" imgH="228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750544" y="5119048"/>
                          <a:ext cx="2989262" cy="447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Group 29"/>
          <p:cNvGrpSpPr/>
          <p:nvPr/>
        </p:nvGrpSpPr>
        <p:grpSpPr>
          <a:xfrm>
            <a:off x="2590800" y="2126449"/>
            <a:ext cx="5710238" cy="2041525"/>
            <a:chOff x="2590800" y="2835275"/>
            <a:chExt cx="5710238" cy="2041525"/>
          </a:xfrm>
        </p:grpSpPr>
        <p:graphicFrame>
          <p:nvGraphicFramePr>
            <p:cNvPr id="22" name="Object 21"/>
            <p:cNvGraphicFramePr>
              <a:graphicFrameLocks noChangeAspect="1"/>
            </p:cNvGraphicFramePr>
            <p:nvPr>
              <p:extLst/>
            </p:nvPr>
          </p:nvGraphicFramePr>
          <p:xfrm>
            <a:off x="4587875" y="2835275"/>
            <a:ext cx="3713163" cy="474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1180" name="Equation" r:id="rId9" imgW="1892160" imgH="241200" progId="Equation.3">
                    <p:embed/>
                  </p:oleObj>
                </mc:Choice>
                <mc:Fallback>
                  <p:oleObj name="Equation" r:id="rId9" imgW="189216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587875" y="2835275"/>
                          <a:ext cx="3713163" cy="4746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4" name="Freeform 23"/>
            <p:cNvSpPr/>
            <p:nvPr/>
          </p:nvSpPr>
          <p:spPr bwMode="auto">
            <a:xfrm>
              <a:off x="2590800" y="3013870"/>
              <a:ext cx="2098512" cy="551962"/>
            </a:xfrm>
            <a:custGeom>
              <a:avLst/>
              <a:gdLst>
                <a:gd name="connsiteX0" fmla="*/ 25529 w 735213"/>
                <a:gd name="connsiteY0" fmla="*/ 750626 h 750626"/>
                <a:gd name="connsiteX1" fmla="*/ 11882 w 735213"/>
                <a:gd name="connsiteY1" fmla="*/ 682388 h 750626"/>
                <a:gd name="connsiteX2" fmla="*/ 175655 w 735213"/>
                <a:gd name="connsiteY2" fmla="*/ 409432 h 750626"/>
                <a:gd name="connsiteX3" fmla="*/ 571440 w 735213"/>
                <a:gd name="connsiteY3" fmla="*/ 204716 h 750626"/>
                <a:gd name="connsiteX4" fmla="*/ 735213 w 735213"/>
                <a:gd name="connsiteY4" fmla="*/ 0 h 75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5213" h="750626">
                  <a:moveTo>
                    <a:pt x="25529" y="750626"/>
                  </a:moveTo>
                  <a:cubicBezTo>
                    <a:pt x="6195" y="744940"/>
                    <a:pt x="-13139" y="739254"/>
                    <a:pt x="11882" y="682388"/>
                  </a:cubicBezTo>
                  <a:cubicBezTo>
                    <a:pt x="36903" y="625522"/>
                    <a:pt x="82395" y="489044"/>
                    <a:pt x="175655" y="409432"/>
                  </a:cubicBezTo>
                  <a:cubicBezTo>
                    <a:pt x="268915" y="329820"/>
                    <a:pt x="478180" y="272955"/>
                    <a:pt x="571440" y="204716"/>
                  </a:cubicBezTo>
                  <a:cubicBezTo>
                    <a:pt x="664700" y="136477"/>
                    <a:pt x="699956" y="68238"/>
                    <a:pt x="735213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2625888" y="4172438"/>
              <a:ext cx="2098512" cy="551962"/>
            </a:xfrm>
            <a:custGeom>
              <a:avLst/>
              <a:gdLst>
                <a:gd name="connsiteX0" fmla="*/ 25529 w 735213"/>
                <a:gd name="connsiteY0" fmla="*/ 750626 h 750626"/>
                <a:gd name="connsiteX1" fmla="*/ 11882 w 735213"/>
                <a:gd name="connsiteY1" fmla="*/ 682388 h 750626"/>
                <a:gd name="connsiteX2" fmla="*/ 175655 w 735213"/>
                <a:gd name="connsiteY2" fmla="*/ 409432 h 750626"/>
                <a:gd name="connsiteX3" fmla="*/ 571440 w 735213"/>
                <a:gd name="connsiteY3" fmla="*/ 204716 h 750626"/>
                <a:gd name="connsiteX4" fmla="*/ 735213 w 735213"/>
                <a:gd name="connsiteY4" fmla="*/ 0 h 75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5213" h="750626">
                  <a:moveTo>
                    <a:pt x="25529" y="750626"/>
                  </a:moveTo>
                  <a:cubicBezTo>
                    <a:pt x="6195" y="744940"/>
                    <a:pt x="-13139" y="739254"/>
                    <a:pt x="11882" y="682388"/>
                  </a:cubicBezTo>
                  <a:cubicBezTo>
                    <a:pt x="36903" y="625522"/>
                    <a:pt x="82395" y="489044"/>
                    <a:pt x="175655" y="409432"/>
                  </a:cubicBezTo>
                  <a:cubicBezTo>
                    <a:pt x="268915" y="329820"/>
                    <a:pt x="478180" y="272955"/>
                    <a:pt x="571440" y="204716"/>
                  </a:cubicBezTo>
                  <a:cubicBezTo>
                    <a:pt x="664700" y="136477"/>
                    <a:pt x="699956" y="68238"/>
                    <a:pt x="735213" y="0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aphicFrame>
          <p:nvGraphicFramePr>
            <p:cNvPr id="28" name="Object 27"/>
            <p:cNvGraphicFramePr>
              <a:graphicFrameLocks noChangeAspect="1"/>
            </p:cNvGraphicFramePr>
            <p:nvPr>
              <p:extLst/>
            </p:nvPr>
          </p:nvGraphicFramePr>
          <p:xfrm>
            <a:off x="4755463" y="4402138"/>
            <a:ext cx="3438525" cy="474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1181" name="Equation" r:id="rId11" imgW="1752480" imgH="241200" progId="Equation.3">
                    <p:embed/>
                  </p:oleObj>
                </mc:Choice>
                <mc:Fallback>
                  <p:oleObj name="Equation" r:id="rId11" imgW="175248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755463" y="4402138"/>
                          <a:ext cx="3438525" cy="4746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" name="Object 30"/>
          <p:cNvGraphicFramePr>
            <a:graphicFrameLocks noChangeAspect="1"/>
          </p:cNvGraphicFramePr>
          <p:nvPr>
            <p:extLst/>
          </p:nvPr>
        </p:nvGraphicFramePr>
        <p:xfrm>
          <a:off x="538617" y="4741309"/>
          <a:ext cx="40608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182" name="Equation" r:id="rId13" imgW="2070000" imgH="482400" progId="Equation.3">
                  <p:embed/>
                </p:oleObj>
              </mc:Choice>
              <mc:Fallback>
                <p:oleObj name="Equation" r:id="rId13" imgW="207000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8617" y="4741309"/>
                        <a:ext cx="4060825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/>
          </p:nvPr>
        </p:nvGraphicFramePr>
        <p:xfrm>
          <a:off x="3762233" y="5581124"/>
          <a:ext cx="4583112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183" name="Equation" r:id="rId15" imgW="2336760" imgH="482400" progId="Equation.3">
                  <p:embed/>
                </p:oleObj>
              </mc:Choice>
              <mc:Fallback>
                <p:oleObj name="Equation" r:id="rId15" imgW="23367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62233" y="5581124"/>
                        <a:ext cx="4583112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545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4809" y="91802"/>
            <a:ext cx="7772400" cy="609600"/>
          </a:xfrm>
        </p:spPr>
        <p:txBody>
          <a:bodyPr/>
          <a:lstStyle/>
          <a:p>
            <a:r>
              <a:rPr lang="en-IN" sz="2800" dirty="0" smtClean="0"/>
              <a:t>Fin Cooling Capacity as </a:t>
            </a:r>
            <a:r>
              <a:rPr lang="en-IN" sz="2800" dirty="0"/>
              <a:t>a function of </a:t>
            </a:r>
            <a:r>
              <a:rPr lang="en-IN" sz="2800" i="1" dirty="0"/>
              <a:t>Bi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56" y="988136"/>
            <a:ext cx="4233444" cy="3701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2297741"/>
            <a:ext cx="4629440" cy="4199554"/>
          </a:xfrm>
          <a:prstGeom prst="rect">
            <a:avLst/>
          </a:prstGeom>
        </p:spPr>
      </p:pic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5029199" y="1152867"/>
          <a:ext cx="2890573" cy="858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102" name="Equation" r:id="rId5" imgW="812520" imgH="241200" progId="Equation.3">
                  <p:embed/>
                </p:oleObj>
              </mc:Choice>
              <mc:Fallback>
                <p:oleObj name="Equation" r:id="rId5" imgW="8125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29199" y="1152867"/>
                        <a:ext cx="2890573" cy="858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63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-19229"/>
            <a:ext cx="7772400" cy="1005245"/>
          </a:xfrm>
        </p:spPr>
        <p:txBody>
          <a:bodyPr/>
          <a:lstStyle/>
          <a:p>
            <a:r>
              <a:rPr lang="en-IN" sz="2800" dirty="0" smtClean="0"/>
              <a:t>Solutions of A special Second Order</a:t>
            </a:r>
            <a:br>
              <a:rPr lang="en-IN" sz="2800" dirty="0" smtClean="0"/>
            </a:br>
            <a:r>
              <a:rPr lang="en-IN" sz="2800" dirty="0" smtClean="0"/>
              <a:t>Non-linear Ordinary Differential Equation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156" y="1152886"/>
            <a:ext cx="8789706" cy="1066800"/>
          </a:xfrm>
        </p:spPr>
        <p:txBody>
          <a:bodyPr/>
          <a:lstStyle/>
          <a:p>
            <a:r>
              <a:rPr lang="en-IN" sz="2400" dirty="0"/>
              <a:t>Let </a:t>
            </a:r>
            <a:r>
              <a:rPr lang="en-IN" sz="2400" i="1" dirty="0"/>
              <a:t>u(t)</a:t>
            </a:r>
            <a:r>
              <a:rPr lang="en-IN" sz="2400" dirty="0"/>
              <a:t> </a:t>
            </a:r>
            <a:r>
              <a:rPr lang="en-IN" sz="2400" dirty="0" smtClean="0"/>
              <a:t>be a function </a:t>
            </a:r>
            <a:r>
              <a:rPr lang="en-IN" sz="2400" dirty="0"/>
              <a:t>satisfying the linear </a:t>
            </a:r>
            <a:r>
              <a:rPr lang="en-IN" sz="2400" dirty="0" smtClean="0"/>
              <a:t>homogeneous differential </a:t>
            </a:r>
            <a:r>
              <a:rPr lang="en-IN" sz="2400" dirty="0"/>
              <a:t>equation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661284" y="1566834"/>
          <a:ext cx="412115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46" name="Equation" r:id="rId3" imgW="1536480" imgH="419040" progId="Equation.3">
                  <p:embed/>
                </p:oleObj>
              </mc:Choice>
              <mc:Fallback>
                <p:oleObj name="Equation" r:id="rId3" imgW="1536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1284" y="1566834"/>
                        <a:ext cx="4121150" cy="112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47506" y="2689141"/>
            <a:ext cx="87225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8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There must be certain </a:t>
            </a:r>
            <a:r>
              <a:rPr lang="en-IN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non-linear ordinary differential equations have solutions </a:t>
            </a:r>
            <a:r>
              <a:rPr lang="en-IN" sz="28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expressed in </a:t>
            </a:r>
            <a:r>
              <a:rPr lang="en-IN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terms of </a:t>
            </a:r>
            <a:r>
              <a:rPr lang="en-IN" sz="2800" i="1" dirty="0">
                <a:solidFill>
                  <a:srgbClr val="FF0000"/>
                </a:solidFill>
                <a:latin typeface="Script MT Bold" panose="03040602040607080904" pitchFamily="66" charset="0"/>
              </a:rPr>
              <a:t>u</a:t>
            </a:r>
            <a:r>
              <a:rPr lang="en-IN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 and </a:t>
            </a:r>
            <a:r>
              <a:rPr lang="en-IN" sz="2800" dirty="0" smtClean="0">
                <a:solidFill>
                  <a:srgbClr val="FF0000"/>
                </a:solidFill>
                <a:latin typeface="Script MT Bold" panose="03040602040607080904" pitchFamily="66" charset="0"/>
              </a:rPr>
              <a:t>any other arbitrary function.</a:t>
            </a:r>
            <a:endParaRPr lang="en-IN" sz="2800" dirty="0">
              <a:solidFill>
                <a:srgbClr val="FF0000"/>
              </a:solidFill>
              <a:latin typeface="Script MT Bold" panose="03040602040607080904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7506" y="4007127"/>
            <a:ext cx="63670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One such class of </a:t>
            </a:r>
            <a:r>
              <a:rPr lang="en-IN" i="1" dirty="0" smtClean="0"/>
              <a:t>NL-SO-ODE</a:t>
            </a:r>
            <a:r>
              <a:rPr lang="en-IN" dirty="0" smtClean="0"/>
              <a:t> is expressed as</a:t>
            </a:r>
            <a:endParaRPr lang="en-IN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1582738" y="4310063"/>
          <a:ext cx="681355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47" name="Equation" r:id="rId5" imgW="2539800" imgH="469800" progId="Equation.3">
                  <p:embed/>
                </p:oleObj>
              </mc:Choice>
              <mc:Fallback>
                <p:oleObj name="Equation" r:id="rId5" imgW="2539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2738" y="4310063"/>
                        <a:ext cx="6813550" cy="1260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263456" y="5561435"/>
            <a:ext cx="8663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where </a:t>
            </a:r>
            <a:r>
              <a:rPr lang="en-IN" i="1" dirty="0" smtClean="0">
                <a:sym typeface="Symbol" panose="05050102010706020507" pitchFamily="18" charset="2"/>
              </a:rPr>
              <a:t>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i="1" dirty="0"/>
              <a:t>n</a:t>
            </a:r>
            <a:r>
              <a:rPr lang="en-IN" dirty="0"/>
              <a:t> are </a:t>
            </a:r>
            <a:r>
              <a:rPr lang="en-IN" dirty="0" smtClean="0"/>
              <a:t>constants; </a:t>
            </a:r>
          </a:p>
          <a:p>
            <a:r>
              <a:rPr lang="en-IN" i="1" dirty="0" smtClean="0"/>
              <a:t>p(t</a:t>
            </a:r>
            <a:r>
              <a:rPr lang="en-IN" i="1" dirty="0"/>
              <a:t>)</a:t>
            </a:r>
            <a:r>
              <a:rPr lang="en-IN" dirty="0"/>
              <a:t> and </a:t>
            </a:r>
            <a:r>
              <a:rPr lang="en-IN" i="1" dirty="0" smtClean="0"/>
              <a:t>q(t</a:t>
            </a:r>
            <a:r>
              <a:rPr lang="en-IN" i="1" dirty="0"/>
              <a:t>)</a:t>
            </a:r>
            <a:r>
              <a:rPr lang="en-IN" dirty="0"/>
              <a:t> are known functions and </a:t>
            </a:r>
            <a:r>
              <a:rPr lang="en-IN" i="1" dirty="0" smtClean="0"/>
              <a:t>f(t)</a:t>
            </a:r>
            <a:r>
              <a:rPr lang="en-IN" dirty="0" smtClean="0"/>
              <a:t> </a:t>
            </a:r>
            <a:r>
              <a:rPr lang="en-IN" dirty="0" smtClean="0">
                <a:sym typeface="Symbol" panose="05050102010706020507" pitchFamily="18" charset="2"/>
              </a:rPr>
              <a:t> 0,</a:t>
            </a:r>
            <a:r>
              <a:rPr lang="en-IN" dirty="0" smtClean="0"/>
              <a:t> otherwise </a:t>
            </a:r>
            <a:r>
              <a:rPr lang="en-IN" dirty="0"/>
              <a:t>arbitrary.</a:t>
            </a: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257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1" grpId="0"/>
      <p:bldP spid="2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733" y="103604"/>
            <a:ext cx="7772400" cy="672847"/>
          </a:xfrm>
        </p:spPr>
        <p:txBody>
          <a:bodyPr/>
          <a:lstStyle/>
          <a:p>
            <a:r>
              <a:rPr lang="en-IN" sz="2800" dirty="0"/>
              <a:t>An Example of Special NL-SO-ODE</a:t>
            </a:r>
          </a:p>
        </p:txBody>
      </p:sp>
      <p:sp>
        <p:nvSpPr>
          <p:cNvPr id="3" name="Rectangle 2"/>
          <p:cNvSpPr/>
          <p:nvPr/>
        </p:nvSpPr>
        <p:spPr>
          <a:xfrm>
            <a:off x="289728" y="1176110"/>
            <a:ext cx="2043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Consider a NL-SO-ODE</a:t>
            </a:r>
            <a:endParaRPr lang="en-IN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100713" y="905624"/>
          <a:ext cx="681355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70" name="Equation" r:id="rId3" imgW="2539800" imgH="469800" progId="Equation.3">
                  <p:embed/>
                </p:oleObj>
              </mc:Choice>
              <mc:Fallback>
                <p:oleObj name="Equation" r:id="rId3" imgW="2539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00713" y="905624"/>
                        <a:ext cx="6813550" cy="1260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47506" y="2590800"/>
          <a:ext cx="506930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71" name="Equation" r:id="rId5" imgW="2006280" imgH="241200" progId="Equation.3">
                  <p:embed/>
                </p:oleObj>
              </mc:Choice>
              <mc:Fallback>
                <p:oleObj name="Equation" r:id="rId5" imgW="20062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506" y="2590800"/>
                        <a:ext cx="5069305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5507488" y="2652611"/>
          <a:ext cx="337026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72" name="Equation" r:id="rId7" imgW="1333440" imgH="215640" progId="Equation.3">
                  <p:embed/>
                </p:oleObj>
              </mc:Choice>
              <mc:Fallback>
                <p:oleObj name="Equation" r:id="rId7" imgW="13334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7488" y="2652611"/>
                        <a:ext cx="3370263" cy="546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0478" y="3630451"/>
            <a:ext cx="3195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i="1" dirty="0"/>
              <a:t>u</a:t>
            </a:r>
            <a:r>
              <a:rPr lang="en-IN" i="1" dirty="0" smtClean="0"/>
              <a:t>(t)</a:t>
            </a:r>
            <a:r>
              <a:rPr lang="en-IN" dirty="0" smtClean="0"/>
              <a:t> is the solution of</a:t>
            </a:r>
          </a:p>
          <a:p>
            <a:r>
              <a:rPr lang="en-IN" dirty="0" smtClean="0"/>
              <a:t> L-SO-ODE:</a:t>
            </a:r>
            <a:endParaRPr lang="en-IN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3185502" y="3446462"/>
          <a:ext cx="5178425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73" name="Equation" r:id="rId9" imgW="1930320" imgH="419040" progId="Equation.3">
                  <p:embed/>
                </p:oleObj>
              </mc:Choice>
              <mc:Fallback>
                <p:oleObj name="Equation" r:id="rId9" imgW="19303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85502" y="3446462"/>
                        <a:ext cx="5178425" cy="1125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/>
          </p:nvPr>
        </p:nvGraphicFramePr>
        <p:xfrm>
          <a:off x="2578227" y="4608096"/>
          <a:ext cx="1959245" cy="954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74" name="Equation" r:id="rId11" imgW="990360" imgH="482400" progId="Equation.3">
                  <p:embed/>
                </p:oleObj>
              </mc:Choice>
              <mc:Fallback>
                <p:oleObj name="Equation" r:id="rId11" imgW="9903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78227" y="4608096"/>
                        <a:ext cx="1959245" cy="954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4866229" y="4545543"/>
          <a:ext cx="1909763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75" name="Equation" r:id="rId13" imgW="965160" imgH="482400" progId="Equation.3">
                  <p:embed/>
                </p:oleObj>
              </mc:Choice>
              <mc:Fallback>
                <p:oleObj name="Equation" r:id="rId13" imgW="9651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66229" y="4545543"/>
                        <a:ext cx="1909763" cy="954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099893" y="5643691"/>
            <a:ext cx="3195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</a:t>
            </a:r>
            <a:r>
              <a:rPr lang="en-IN" dirty="0" smtClean="0"/>
              <a:t>The solution of</a:t>
            </a:r>
          </a:p>
          <a:p>
            <a:r>
              <a:rPr lang="en-IN" dirty="0" smtClean="0"/>
              <a:t>     N L-SO-ODE:</a:t>
            </a:r>
            <a:endParaRPr lang="en-IN" dirty="0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3741788" y="5479882"/>
          <a:ext cx="4751937" cy="9209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276" name="Equation" r:id="rId15" imgW="1638000" imgH="317160" progId="Equation.3">
                  <p:embed/>
                </p:oleObj>
              </mc:Choice>
              <mc:Fallback>
                <p:oleObj name="Equation" r:id="rId15" imgW="1638000" imgH="3171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741788" y="5479882"/>
                        <a:ext cx="4751937" cy="9209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691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101600"/>
            <a:ext cx="7772400" cy="812800"/>
          </a:xfrm>
        </p:spPr>
        <p:txBody>
          <a:bodyPr/>
          <a:lstStyle/>
          <a:p>
            <a:r>
              <a:rPr lang="en-IN" sz="2800" dirty="0" smtClean="0"/>
              <a:t>Analytic Solution For Heat Transfer from Triangular Wet Fins</a:t>
            </a:r>
            <a:endParaRPr lang="en-IN" sz="28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/>
          </p:nvPr>
        </p:nvGraphicFramePr>
        <p:xfrm>
          <a:off x="379756" y="3362954"/>
          <a:ext cx="7175500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4" name="Equation" r:id="rId3" imgW="3657600" imgH="711000" progId="Equation.3">
                  <p:embed/>
                </p:oleObj>
              </mc:Choice>
              <mc:Fallback>
                <p:oleObj name="Equation" r:id="rId3" imgW="3657600" imgH="711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756" y="3362954"/>
                        <a:ext cx="7175500" cy="1393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" y="1046833"/>
            <a:ext cx="5867400" cy="2305967"/>
          </a:xfrm>
          <a:prstGeom prst="rect">
            <a:avLst/>
          </a:prstGeom>
        </p:spPr>
      </p:pic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6400994" y="1504237"/>
          <a:ext cx="1737896" cy="1417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5" name="Equation" r:id="rId7" imgW="482400" imgH="393480" progId="Equation.3">
                  <p:embed/>
                </p:oleObj>
              </mc:Choice>
              <mc:Fallback>
                <p:oleObj name="Equation" r:id="rId7" imgW="482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400994" y="1504237"/>
                        <a:ext cx="1737896" cy="1417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598952" y="1140831"/>
            <a:ext cx="3300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Local Semi Fin thickness</a:t>
            </a:r>
            <a:endParaRPr lang="en-IN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1217771" y="5056273"/>
          <a:ext cx="681355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16" name="Equation" r:id="rId9" imgW="2539800" imgH="469800" progId="Equation.3">
                  <p:embed/>
                </p:oleObj>
              </mc:Choice>
              <mc:Fallback>
                <p:oleObj name="Equation" r:id="rId9" imgW="2539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17771" y="5056273"/>
                        <a:ext cx="6813550" cy="1260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488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38346" y="26870"/>
            <a:ext cx="7772400" cy="874830"/>
          </a:xfrm>
        </p:spPr>
        <p:txBody>
          <a:bodyPr/>
          <a:lstStyle/>
          <a:p>
            <a:r>
              <a:rPr lang="en-IN" sz="2800" dirty="0" smtClean="0"/>
              <a:t>Indian References</a:t>
            </a:r>
            <a:endParaRPr lang="en-IN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3729" y="1347788"/>
            <a:ext cx="8969280" cy="4114800"/>
          </a:xfrm>
        </p:spPr>
        <p:txBody>
          <a:bodyPr/>
          <a:lstStyle/>
          <a:p>
            <a:r>
              <a:rPr lang="en-IN" sz="2400" dirty="0"/>
              <a:t>Analytic solution for heat transfer of wet fins on account of all nonlinearity </a:t>
            </a:r>
            <a:r>
              <a:rPr lang="en-IN" sz="2400" dirty="0" smtClean="0"/>
              <a:t>effects, </a:t>
            </a:r>
            <a:r>
              <a:rPr lang="en-IN" sz="2400" dirty="0" err="1" smtClean="0"/>
              <a:t>Balaram</a:t>
            </a:r>
            <a:r>
              <a:rPr lang="en-IN" sz="2400" dirty="0" smtClean="0"/>
              <a:t> </a:t>
            </a:r>
            <a:r>
              <a:rPr lang="en-IN" sz="2400" dirty="0" err="1"/>
              <a:t>Kundu</a:t>
            </a:r>
            <a:r>
              <a:rPr lang="en-IN" sz="2400" dirty="0"/>
              <a:t> </a:t>
            </a:r>
            <a:r>
              <a:rPr lang="en-IN" sz="2400" dirty="0" err="1"/>
              <a:t>a,b</a:t>
            </a:r>
            <a:r>
              <a:rPr lang="en-IN" sz="2400" dirty="0"/>
              <a:t>, Kwan-</a:t>
            </a:r>
            <a:r>
              <a:rPr lang="en-IN" sz="2400" dirty="0" err="1"/>
              <a:t>Soo</a:t>
            </a:r>
            <a:r>
              <a:rPr lang="en-IN" sz="2400" dirty="0"/>
              <a:t> Lee </a:t>
            </a:r>
            <a:r>
              <a:rPr lang="en-IN" sz="2400" dirty="0" smtClean="0"/>
              <a:t>a,</a:t>
            </a:r>
            <a:r>
              <a:rPr lang="en-IN" sz="2400" dirty="0"/>
              <a:t> Energy 41 (2012) </a:t>
            </a:r>
            <a:r>
              <a:rPr lang="en-IN" sz="2400" dirty="0" smtClean="0"/>
              <a:t>354--367.</a:t>
            </a:r>
          </a:p>
          <a:p>
            <a:r>
              <a:rPr lang="en-IN" sz="2400" dirty="0"/>
              <a:t>S</a:t>
            </a:r>
            <a:r>
              <a:rPr lang="en-IN" sz="2400" dirty="0" smtClean="0"/>
              <a:t>olutions of some classes of second order non-linear ordinary differential equations, P</a:t>
            </a:r>
            <a:r>
              <a:rPr lang="en-IN" sz="2400" dirty="0"/>
              <a:t>. V. </a:t>
            </a:r>
            <a:r>
              <a:rPr lang="en-IN" sz="2400" dirty="0" err="1" smtClean="0"/>
              <a:t>Ranganathan</a:t>
            </a:r>
            <a:r>
              <a:rPr lang="en-IN" sz="2400" dirty="0" smtClean="0"/>
              <a:t>, </a:t>
            </a:r>
            <a:r>
              <a:rPr lang="en-IN" sz="2400" b="1" dirty="0"/>
              <a:t>Int. J. .</a:t>
            </a:r>
            <a:r>
              <a:rPr lang="en-IN" sz="2400" b="1" dirty="0" smtClean="0"/>
              <a:t>Non-Linear Mechanics, </a:t>
            </a:r>
            <a:r>
              <a:rPr lang="en-IN" sz="2400" b="1" dirty="0"/>
              <a:t>Vol. 23. No. 5 6. pp. </a:t>
            </a:r>
            <a:r>
              <a:rPr lang="en-IN" sz="2400" b="1" dirty="0" smtClean="0"/>
              <a:t>421--429</a:t>
            </a:r>
            <a:r>
              <a:rPr lang="en-IN" sz="2400" b="1" dirty="0"/>
              <a:t>, </a:t>
            </a:r>
            <a:r>
              <a:rPr lang="en-IN" sz="2400" b="1" dirty="0" smtClean="0"/>
              <a:t>1988.</a:t>
            </a:r>
            <a:endParaRPr lang="en-IN" sz="2400" dirty="0"/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610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40055"/>
            <a:ext cx="6553200" cy="902945"/>
          </a:xfrm>
        </p:spPr>
        <p:txBody>
          <a:bodyPr/>
          <a:lstStyle/>
          <a:p>
            <a:r>
              <a:rPr lang="en-IN" sz="2800" dirty="0"/>
              <a:t>Definition </a:t>
            </a:r>
            <a:r>
              <a:rPr lang="en-IN" sz="2800" dirty="0" smtClean="0"/>
              <a:t>of  Traditional  (or </a:t>
            </a:r>
            <a:r>
              <a:rPr lang="en-IN" sz="2800" dirty="0"/>
              <a:t>raw) Taylor series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662" y="1215644"/>
            <a:ext cx="8153400" cy="1371600"/>
          </a:xfrm>
        </p:spPr>
        <p:txBody>
          <a:bodyPr/>
          <a:lstStyle/>
          <a:p>
            <a:r>
              <a:rPr lang="en-IN" sz="2400" dirty="0"/>
              <a:t>The Taylor </a:t>
            </a:r>
            <a:r>
              <a:rPr lang="en-IN" sz="2400" dirty="0" smtClean="0"/>
              <a:t>series method expresses </a:t>
            </a:r>
            <a:r>
              <a:rPr lang="en-IN" sz="2400" dirty="0"/>
              <a:t>the solution of </a:t>
            </a:r>
            <a:r>
              <a:rPr lang="en-IN" sz="2400" dirty="0" smtClean="0"/>
              <a:t>a differential equation </a:t>
            </a:r>
            <a:r>
              <a:rPr lang="en-IN" sz="2400" dirty="0"/>
              <a:t>as a power series </a:t>
            </a:r>
            <a:r>
              <a:rPr lang="en-IN" sz="2400" dirty="0" smtClean="0"/>
              <a:t>expansion about </a:t>
            </a:r>
            <a:r>
              <a:rPr lang="en-IN" sz="2400" dirty="0"/>
              <a:t>the initial </a:t>
            </a:r>
            <a:r>
              <a:rPr lang="en-IN" sz="2400" dirty="0" smtClean="0"/>
              <a:t>location </a:t>
            </a:r>
            <a:r>
              <a:rPr lang="en-IN" sz="2400" i="1" dirty="0" smtClean="0"/>
              <a:t>x</a:t>
            </a:r>
            <a:r>
              <a:rPr lang="en-IN" sz="2400" i="1" baseline="-25000" dirty="0" smtClean="0"/>
              <a:t>0</a:t>
            </a:r>
            <a:r>
              <a:rPr lang="en-IN" sz="2400" dirty="0"/>
              <a:t>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3100388" y="2239963"/>
          <a:ext cx="4818062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34" name="Equation" r:id="rId3" imgW="2603160" imgH="507960" progId="Equation.3">
                  <p:embed/>
                </p:oleObj>
              </mc:Choice>
              <mc:Fallback>
                <p:oleObj name="Equation" r:id="rId3" imgW="26031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00388" y="2239963"/>
                        <a:ext cx="4818062" cy="939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510862" y="3227388"/>
            <a:ext cx="7994736" cy="1119235"/>
            <a:chOff x="533400" y="3687026"/>
            <a:chExt cx="7994736" cy="1119235"/>
          </a:xfrm>
        </p:grpSpPr>
        <p:sp>
          <p:nvSpPr>
            <p:cNvPr id="5" name="Rectangle 4"/>
            <p:cNvSpPr/>
            <p:nvPr/>
          </p:nvSpPr>
          <p:spPr>
            <a:xfrm>
              <a:off x="533400" y="3843496"/>
              <a:ext cx="312938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>
                  <a:latin typeface="+mn-lt"/>
                </a:rPr>
                <a:t>in which the derivatives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3670613" y="3687026"/>
            <a:ext cx="587375" cy="774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435" name="Equation" r:id="rId5" imgW="317160" imgH="419040" progId="Equation.3">
                    <p:embed/>
                  </p:oleObj>
                </mc:Choice>
                <mc:Fallback>
                  <p:oleObj name="Equation" r:id="rId5" imgW="317160" imgH="4190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670613" y="3687026"/>
                          <a:ext cx="587375" cy="774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4244591" y="3925910"/>
              <a:ext cx="42835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dirty="0" smtClean="0">
                  <a:latin typeface="+mn-lt"/>
                </a:rPr>
                <a:t>are </a:t>
              </a:r>
              <a:r>
                <a:rPr lang="en-IN" dirty="0">
                  <a:latin typeface="+mn-lt"/>
                </a:rPr>
                <a:t>such that </a:t>
              </a:r>
              <a:r>
                <a:rPr lang="en-IN" dirty="0" smtClean="0">
                  <a:latin typeface="+mn-lt"/>
                </a:rPr>
                <a:t>the ODE </a:t>
              </a:r>
              <a:r>
                <a:rPr lang="en-IN" dirty="0">
                  <a:latin typeface="+mn-lt"/>
                </a:rPr>
                <a:t>is satisfied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52630" y="4344596"/>
              <a:ext cx="781013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dirty="0">
                  <a:latin typeface="+mn-lt"/>
                </a:rPr>
                <a:t>order by </a:t>
              </a:r>
              <a:r>
                <a:rPr lang="en-IN" dirty="0" smtClean="0">
                  <a:latin typeface="+mn-lt"/>
                </a:rPr>
                <a:t>order in </a:t>
              </a:r>
              <a:r>
                <a:rPr lang="en-IN" dirty="0">
                  <a:latin typeface="+mn-lt"/>
                </a:rPr>
                <a:t>powers of </a:t>
              </a:r>
              <a:r>
                <a:rPr lang="en-IN" dirty="0" smtClean="0">
                  <a:latin typeface="+mn-lt"/>
                </a:rPr>
                <a:t>(</a:t>
              </a:r>
              <a:r>
                <a:rPr lang="en-IN" i="1" dirty="0">
                  <a:latin typeface="+mn-lt"/>
                </a:rPr>
                <a:t>x</a:t>
              </a:r>
              <a:r>
                <a:rPr lang="en-IN" i="1" dirty="0" smtClean="0">
                  <a:latin typeface="+mn-lt"/>
                </a:rPr>
                <a:t> </a:t>
              </a:r>
              <a:r>
                <a:rPr lang="en-IN" i="1" dirty="0">
                  <a:latin typeface="+mn-lt"/>
                </a:rPr>
                <a:t>− </a:t>
              </a:r>
              <a:r>
                <a:rPr lang="en-IN" i="1" dirty="0" smtClean="0">
                  <a:latin typeface="+mn-lt"/>
                </a:rPr>
                <a:t>x</a:t>
              </a:r>
              <a:r>
                <a:rPr lang="en-IN" sz="1200" i="1" dirty="0" smtClean="0">
                  <a:latin typeface="+mn-lt"/>
                </a:rPr>
                <a:t>0</a:t>
              </a:r>
              <a:r>
                <a:rPr lang="en-IN" dirty="0">
                  <a:latin typeface="+mn-lt"/>
                </a:rPr>
                <a:t>). 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433963" y="4633171"/>
            <a:ext cx="82617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As consequence, the Taylor coefficients of the expansion</a:t>
            </a:r>
          </a:p>
          <a:p>
            <a:r>
              <a:rPr lang="en-IN" dirty="0">
                <a:latin typeface="+mn-lt"/>
              </a:rPr>
              <a:t>are completely determined once the initial parameter </a:t>
            </a:r>
            <a:r>
              <a:rPr lang="en-IN" i="1" dirty="0" smtClean="0">
                <a:latin typeface="+mn-lt"/>
              </a:rPr>
              <a:t>x</a:t>
            </a:r>
            <a:r>
              <a:rPr lang="en-IN" sz="1200" i="1" dirty="0" smtClean="0">
                <a:latin typeface="+mn-lt"/>
              </a:rPr>
              <a:t>0</a:t>
            </a:r>
            <a:r>
              <a:rPr lang="en-IN" sz="1200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is fixed.</a:t>
            </a: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521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742" y="228600"/>
            <a:ext cx="6024928" cy="893194"/>
          </a:xfrm>
        </p:spPr>
        <p:txBody>
          <a:bodyPr/>
          <a:lstStyle/>
          <a:p>
            <a:r>
              <a:rPr lang="en-IN" sz="2800" dirty="0"/>
              <a:t>General </a:t>
            </a:r>
            <a:r>
              <a:rPr lang="en-IN" sz="2800" dirty="0" smtClean="0"/>
              <a:t>procedure : </a:t>
            </a:r>
            <a:r>
              <a:rPr lang="en-IN" sz="2800" dirty="0"/>
              <a:t>The </a:t>
            </a:r>
            <a:r>
              <a:rPr lang="en-IN" sz="2800" dirty="0" smtClean="0"/>
              <a:t>Differential </a:t>
            </a:r>
            <a:r>
              <a:rPr lang="en-IN" sz="2800" dirty="0"/>
              <a:t>T</a:t>
            </a:r>
            <a:r>
              <a:rPr lang="en-IN" sz="2800" dirty="0" smtClean="0"/>
              <a:t>ransform </a:t>
            </a:r>
            <a:r>
              <a:rPr lang="en-IN" sz="2800" dirty="0"/>
              <a:t>M</a:t>
            </a:r>
            <a:r>
              <a:rPr lang="en-IN" sz="2800" dirty="0" smtClean="0"/>
              <a:t>ethod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003" y="1295400"/>
            <a:ext cx="7772400" cy="1308480"/>
          </a:xfrm>
        </p:spPr>
        <p:txBody>
          <a:bodyPr/>
          <a:lstStyle/>
          <a:p>
            <a:r>
              <a:rPr lang="en-IN" sz="2400" dirty="0"/>
              <a:t>The DTM </a:t>
            </a:r>
            <a:r>
              <a:rPr lang="en-IN" sz="2400" dirty="0" smtClean="0"/>
              <a:t> </a:t>
            </a:r>
            <a:r>
              <a:rPr lang="en-IN" sz="2400" dirty="0"/>
              <a:t>is a formalized </a:t>
            </a:r>
            <a:r>
              <a:rPr lang="en-IN" sz="2400" dirty="0" smtClean="0"/>
              <a:t>Taylor transformation. </a:t>
            </a:r>
          </a:p>
          <a:p>
            <a:r>
              <a:rPr lang="en-IN" sz="2400" dirty="0" smtClean="0"/>
              <a:t>Consider </a:t>
            </a:r>
            <a:r>
              <a:rPr lang="en-IN" sz="2400" dirty="0"/>
              <a:t>the image </a:t>
            </a:r>
            <a:r>
              <a:rPr lang="en-IN" sz="2400" i="1" dirty="0" err="1" smtClean="0"/>
              <a:t>Y</a:t>
            </a:r>
            <a:r>
              <a:rPr lang="en-IN" sz="2400" i="1" baseline="-25000" dirty="0" err="1" smtClean="0"/>
              <a:t>k</a:t>
            </a:r>
            <a:r>
              <a:rPr lang="en-IN" sz="2400" i="1" dirty="0" smtClean="0"/>
              <a:t> </a:t>
            </a:r>
            <a:r>
              <a:rPr lang="en-IN" sz="2400" i="1" dirty="0"/>
              <a:t>of </a:t>
            </a:r>
            <a:r>
              <a:rPr lang="en-IN" sz="2400" i="1" dirty="0" smtClean="0"/>
              <a:t>y(x)</a:t>
            </a:r>
            <a:r>
              <a:rPr lang="en-IN" sz="2400" dirty="0" smtClean="0"/>
              <a:t> </a:t>
            </a:r>
            <a:r>
              <a:rPr lang="en-IN" sz="2400" dirty="0"/>
              <a:t>defined </a:t>
            </a:r>
            <a:r>
              <a:rPr lang="en-IN" sz="2400" dirty="0" smtClean="0"/>
              <a:t>as: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4508500" y="2133600"/>
          <a:ext cx="3825875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58" name="Equation" r:id="rId3" imgW="1562040" imgH="507960" progId="Equation.3">
                  <p:embed/>
                </p:oleObj>
              </mc:Choice>
              <mc:Fallback>
                <p:oleObj name="Equation" r:id="rId3" imgW="156204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8500" y="2133600"/>
                        <a:ext cx="3825875" cy="1244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431124" y="3539814"/>
            <a:ext cx="80071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 </a:t>
            </a:r>
            <a:r>
              <a:rPr lang="en-IN" i="1" dirty="0">
                <a:latin typeface="+mn-lt"/>
                <a:sym typeface="Symbol" panose="05050102010706020507" pitchFamily="18" charset="2"/>
              </a:rPr>
              <a:t></a:t>
            </a:r>
            <a:r>
              <a:rPr lang="en-IN" i="1" dirty="0" smtClean="0">
                <a:latin typeface="+mn-lt"/>
              </a:rPr>
              <a:t>(x)</a:t>
            </a:r>
            <a:r>
              <a:rPr lang="en-IN" dirty="0" smtClean="0">
                <a:latin typeface="+mn-lt"/>
              </a:rPr>
              <a:t>  is an auxiliary function and </a:t>
            </a:r>
            <a:r>
              <a:rPr lang="en-IN" dirty="0">
                <a:latin typeface="+mn-lt"/>
              </a:rPr>
              <a:t>named </a:t>
            </a:r>
            <a:r>
              <a:rPr lang="en-IN" dirty="0" smtClean="0">
                <a:latin typeface="+mn-lt"/>
              </a:rPr>
              <a:t>as the </a:t>
            </a:r>
            <a:r>
              <a:rPr lang="en-IN" dirty="0">
                <a:latin typeface="+mn-lt"/>
              </a:rPr>
              <a:t>kernel </a:t>
            </a:r>
            <a:r>
              <a:rPr lang="en-IN" dirty="0" smtClean="0">
                <a:latin typeface="+mn-lt"/>
              </a:rPr>
              <a:t>corresponding to </a:t>
            </a:r>
            <a:r>
              <a:rPr lang="en-IN" i="1" dirty="0" smtClean="0">
                <a:latin typeface="+mn-lt"/>
              </a:rPr>
              <a:t>y(x)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 </a:t>
            </a:r>
            <a:r>
              <a:rPr lang="en-IN" i="1" dirty="0" smtClean="0">
                <a:latin typeface="+mn-lt"/>
              </a:rPr>
              <a:t>M</a:t>
            </a:r>
            <a:r>
              <a:rPr lang="en-IN" sz="1200" i="1" dirty="0" smtClean="0">
                <a:latin typeface="+mn-lt"/>
              </a:rPr>
              <a:t>k </a:t>
            </a:r>
            <a:r>
              <a:rPr lang="en-IN" dirty="0">
                <a:latin typeface="+mn-lt"/>
              </a:rPr>
              <a:t>is called the weighting </a:t>
            </a:r>
            <a:r>
              <a:rPr lang="en-IN" dirty="0" smtClean="0">
                <a:latin typeface="+mn-lt"/>
              </a:rPr>
              <a:t>factor.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i="1" dirty="0" smtClean="0"/>
              <a:t>y(x)</a:t>
            </a:r>
            <a:r>
              <a:rPr lang="en-IN" dirty="0" smtClean="0"/>
              <a:t> </a:t>
            </a:r>
            <a:r>
              <a:rPr lang="en-IN" dirty="0"/>
              <a:t>is  recovered  through an inverse series transform</a:t>
            </a:r>
            <a:r>
              <a:rPr lang="en-IN" dirty="0" smtClean="0"/>
              <a:t>:</a:t>
            </a:r>
            <a:endParaRPr lang="en-IN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2249488" y="5153025"/>
          <a:ext cx="4181475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59" name="Equation" r:id="rId5" imgW="1726920" imgH="469800" progId="Equation.3">
                  <p:embed/>
                </p:oleObj>
              </mc:Choice>
              <mc:Fallback>
                <p:oleObj name="Equation" r:id="rId5" imgW="172692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49488" y="5153025"/>
                        <a:ext cx="4181475" cy="1136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02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46" y="-8586"/>
            <a:ext cx="7772400" cy="910286"/>
          </a:xfrm>
        </p:spPr>
        <p:txBody>
          <a:bodyPr/>
          <a:lstStyle/>
          <a:p>
            <a:r>
              <a:rPr lang="en-IN" sz="2800" dirty="0" smtClean="0"/>
              <a:t> Theorems 1 - 4 for DTM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870" y="1295400"/>
            <a:ext cx="7772400" cy="8306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N" sz="2400" b="1" dirty="0" smtClean="0"/>
              <a:t> </a:t>
            </a:r>
            <a:r>
              <a:rPr lang="en-IN" sz="2400" dirty="0"/>
              <a:t>If </a:t>
            </a:r>
            <a:r>
              <a:rPr lang="en-IN" sz="2400" i="1" dirty="0"/>
              <a:t>y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 = </a:t>
            </a:r>
            <a:r>
              <a:rPr lang="en-IN" sz="2400" i="1" dirty="0"/>
              <a:t>ay</a:t>
            </a:r>
            <a:r>
              <a:rPr lang="en-IN" sz="2400" baseline="-25000" dirty="0"/>
              <a:t>1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 </a:t>
            </a:r>
            <a:r>
              <a:rPr lang="en-IN" sz="2400" i="1" dirty="0"/>
              <a:t>± by</a:t>
            </a:r>
            <a:r>
              <a:rPr lang="en-IN" sz="2400" baseline="-25000" dirty="0"/>
              <a:t>2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), then </a:t>
            </a:r>
            <a:r>
              <a:rPr lang="en-IN" sz="2400" i="1" dirty="0"/>
              <a:t>Y </a:t>
            </a:r>
            <a:r>
              <a:rPr lang="en-IN" sz="2400" dirty="0"/>
              <a:t>(</a:t>
            </a:r>
            <a:r>
              <a:rPr lang="en-IN" sz="2400" i="1" dirty="0"/>
              <a:t>k</a:t>
            </a:r>
            <a:r>
              <a:rPr lang="en-IN" sz="2400" dirty="0"/>
              <a:t>) = </a:t>
            </a:r>
            <a:r>
              <a:rPr lang="en-IN" sz="2400" i="1" dirty="0"/>
              <a:t>aY</a:t>
            </a:r>
            <a:r>
              <a:rPr lang="en-IN" sz="2400" baseline="-25000" dirty="0"/>
              <a:t>1</a:t>
            </a:r>
            <a:r>
              <a:rPr lang="en-IN" sz="2400" dirty="0"/>
              <a:t>(</a:t>
            </a:r>
            <a:r>
              <a:rPr lang="en-IN" sz="2400" i="1" dirty="0"/>
              <a:t>k</a:t>
            </a:r>
            <a:r>
              <a:rPr lang="en-IN" sz="2400" dirty="0"/>
              <a:t>) </a:t>
            </a:r>
            <a:r>
              <a:rPr lang="en-IN" sz="2400" i="1" dirty="0"/>
              <a:t>± bY</a:t>
            </a:r>
            <a:r>
              <a:rPr lang="en-IN" sz="2400" baseline="-25000" dirty="0"/>
              <a:t>2</a:t>
            </a:r>
            <a:r>
              <a:rPr lang="en-IN" sz="2400" dirty="0"/>
              <a:t>(</a:t>
            </a:r>
            <a:r>
              <a:rPr lang="en-IN" sz="2400" i="1" dirty="0"/>
              <a:t>k</a:t>
            </a:r>
            <a:r>
              <a:rPr lang="en-IN" sz="2400" dirty="0"/>
              <a:t>), where </a:t>
            </a:r>
            <a:r>
              <a:rPr lang="en-IN" sz="2400" i="1" dirty="0" smtClean="0"/>
              <a:t>a </a:t>
            </a:r>
            <a:r>
              <a:rPr lang="en-IN" sz="2400" dirty="0" smtClean="0"/>
              <a:t>and </a:t>
            </a:r>
            <a:r>
              <a:rPr lang="en-IN" sz="2400" i="1" dirty="0"/>
              <a:t>b </a:t>
            </a:r>
            <a:r>
              <a:rPr lang="en-IN" sz="2400" dirty="0"/>
              <a:t>are any arbitrary constants</a:t>
            </a:r>
            <a:r>
              <a:rPr lang="en-IN" sz="2400" dirty="0" smtClean="0"/>
              <a:t>.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644525" y="2490788"/>
          <a:ext cx="6811963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90" name="Equation" r:id="rId3" imgW="3213000" imgH="419040" progId="Equation.3">
                  <p:embed/>
                </p:oleObj>
              </mc:Choice>
              <mc:Fallback>
                <p:oleObj name="Equation" r:id="rId3" imgW="32130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4525" y="2490788"/>
                        <a:ext cx="6811963" cy="887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/>
          </p:nvPr>
        </p:nvGraphicFramePr>
        <p:xfrm>
          <a:off x="823407" y="3503326"/>
          <a:ext cx="6057900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91" name="Equation" r:id="rId5" imgW="2857320" imgH="393480" progId="Equation.3">
                  <p:embed/>
                </p:oleObj>
              </mc:Choice>
              <mc:Fallback>
                <p:oleObj name="Equation" r:id="rId5" imgW="28573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3407" y="3503326"/>
                        <a:ext cx="6057900" cy="83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718531" y="4434315"/>
          <a:ext cx="7269162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92" name="Equation" r:id="rId7" imgW="3429000" imgH="444240" progId="Equation.3">
                  <p:embed/>
                </p:oleObj>
              </mc:Choice>
              <mc:Fallback>
                <p:oleObj name="Equation" r:id="rId7" imgW="342900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8531" y="4434315"/>
                        <a:ext cx="7269162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70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327" y="-8586"/>
            <a:ext cx="7772400" cy="875126"/>
          </a:xfrm>
        </p:spPr>
        <p:txBody>
          <a:bodyPr/>
          <a:lstStyle/>
          <a:p>
            <a:r>
              <a:rPr lang="en-IN" sz="2800" dirty="0" smtClean="0"/>
              <a:t>  Theorems 5 &amp; 6 for DTM</a:t>
            </a:r>
            <a:endParaRPr lang="en-IN" sz="28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315912" y="1313001"/>
          <a:ext cx="8523288" cy="1246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14" name="Equation" r:id="rId3" imgW="4686120" imgH="685800" progId="Equation.3">
                  <p:embed/>
                </p:oleObj>
              </mc:Choice>
              <mc:Fallback>
                <p:oleObj name="Equation" r:id="rId3" imgW="4686120" imgH="685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5912" y="1313001"/>
                        <a:ext cx="8523288" cy="1246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556551" y="3187869"/>
          <a:ext cx="678497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15" name="Equation" r:id="rId5" imgW="3200400" imgH="419040" progId="Equation.3">
                  <p:embed/>
                </p:oleObj>
              </mc:Choice>
              <mc:Fallback>
                <p:oleObj name="Equation" r:id="rId5" imgW="32004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6551" y="3187869"/>
                        <a:ext cx="6784975" cy="88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820875" y="4473103"/>
            <a:ext cx="37208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where Θ is the step function,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876800" y="4311239"/>
          <a:ext cx="2464726" cy="975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16" name="Equation" r:id="rId7" imgW="1155600" imgH="457200" progId="Equation.3">
                  <p:embed/>
                </p:oleObj>
              </mc:Choice>
              <mc:Fallback>
                <p:oleObj name="Equation" r:id="rId7" imgW="1155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76800" y="4311239"/>
                        <a:ext cx="2464726" cy="975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1062397" y="5447011"/>
            <a:ext cx="3605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and </a:t>
            </a:r>
            <a:r>
              <a:rPr lang="en-IN" i="1" dirty="0">
                <a:latin typeface="+mn-lt"/>
              </a:rPr>
              <a:t>x</a:t>
            </a:r>
            <a:r>
              <a:rPr lang="en-IN" baseline="-25000" dirty="0">
                <a:latin typeface="+mn-lt"/>
              </a:rPr>
              <a:t>0</a:t>
            </a:r>
            <a:r>
              <a:rPr lang="en-IN" dirty="0">
                <a:latin typeface="+mn-lt"/>
              </a:rPr>
              <a:t> the initial value of </a:t>
            </a:r>
            <a:r>
              <a:rPr lang="en-IN" i="1" dirty="0">
                <a:latin typeface="+mn-lt"/>
              </a:rPr>
              <a:t>x</a:t>
            </a:r>
            <a:r>
              <a:rPr lang="en-IN" dirty="0">
                <a:latin typeface="+mn-lt"/>
              </a:rPr>
              <a:t>.</a:t>
            </a:r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69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15474"/>
            <a:ext cx="7772400" cy="875126"/>
          </a:xfrm>
        </p:spPr>
        <p:txBody>
          <a:bodyPr/>
          <a:lstStyle/>
          <a:p>
            <a:r>
              <a:rPr lang="en-IN" sz="2800" dirty="0" smtClean="0"/>
              <a:t>  Theorems 6 – 10 for DTM</a:t>
            </a:r>
            <a:endParaRPr lang="en-IN" sz="2800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626911" y="1124494"/>
          <a:ext cx="50085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46" name="Equation" r:id="rId3" imgW="2361960" imgH="393480" progId="Equation.3">
                  <p:embed/>
                </p:oleObj>
              </mc:Choice>
              <mc:Fallback>
                <p:oleObj name="Equation" r:id="rId3" imgW="2361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6911" y="1124494"/>
                        <a:ext cx="50085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965048" y="1957931"/>
            <a:ext cx="53297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l-GR" i="1" dirty="0">
                <a:latin typeface="+mn-lt"/>
              </a:rPr>
              <a:t>λ </a:t>
            </a:r>
            <a:r>
              <a:rPr lang="en-IN" dirty="0">
                <a:latin typeface="+mn-lt"/>
              </a:rPr>
              <a:t>is </a:t>
            </a:r>
            <a:r>
              <a:rPr lang="en-IN" dirty="0" smtClean="0">
                <a:latin typeface="+mn-lt"/>
              </a:rPr>
              <a:t>any arbitrary </a:t>
            </a:r>
            <a:r>
              <a:rPr lang="en-IN" dirty="0">
                <a:latin typeface="+mn-lt"/>
              </a:rPr>
              <a:t>constant.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/>
          </p:nvPr>
        </p:nvGraphicFramePr>
        <p:xfrm>
          <a:off x="601663" y="2616200"/>
          <a:ext cx="7916862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47" name="Equation" r:id="rId5" imgW="3733560" imgH="444240" progId="Equation.3">
                  <p:embed/>
                </p:oleObj>
              </mc:Choice>
              <mc:Fallback>
                <p:oleObj name="Equation" r:id="rId5" imgW="373356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1663" y="2616200"/>
                        <a:ext cx="7916862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1154906" y="3679521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w</a:t>
            </a:r>
            <a:r>
              <a:rPr lang="en-IN" dirty="0">
                <a:latin typeface="+mn-lt"/>
              </a:rPr>
              <a:t> and </a:t>
            </a:r>
            <a:r>
              <a:rPr lang="en-IN" sz="2800" i="1" dirty="0">
                <a:latin typeface="+mn-lt"/>
              </a:rPr>
              <a:t>α</a:t>
            </a:r>
            <a:r>
              <a:rPr lang="en-IN" sz="2800" dirty="0">
                <a:latin typeface="+mn-lt"/>
              </a:rPr>
              <a:t> </a:t>
            </a:r>
            <a:r>
              <a:rPr lang="en-IN" dirty="0">
                <a:latin typeface="+mn-lt"/>
              </a:rPr>
              <a:t>are constants</a:t>
            </a:r>
            <a:r>
              <a:rPr lang="en-IN" dirty="0" smtClean="0"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/>
          </p:nvPr>
        </p:nvGraphicFramePr>
        <p:xfrm>
          <a:off x="530225" y="4321175"/>
          <a:ext cx="8024813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48" name="Equation" r:id="rId7" imgW="3784320" imgH="444240" progId="Equation.3">
                  <p:embed/>
                </p:oleObj>
              </mc:Choice>
              <mc:Fallback>
                <p:oleObj name="Equation" r:id="rId7" imgW="378432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0225" y="4321175"/>
                        <a:ext cx="8024813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/>
          </p:nvPr>
        </p:nvGraphicFramePr>
        <p:xfrm>
          <a:off x="712788" y="5541963"/>
          <a:ext cx="75136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49" name="Equation" r:id="rId9" imgW="3543120" imgH="215640" progId="Equation.3">
                  <p:embed/>
                </p:oleObj>
              </mc:Choice>
              <mc:Fallback>
                <p:oleObj name="Equation" r:id="rId9" imgW="3543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2788" y="5541963"/>
                        <a:ext cx="75136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721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15719</TotalTime>
  <Words>1581</Words>
  <Application>Microsoft Office PowerPoint</Application>
  <PresentationFormat>On-screen Show (4:3)</PresentationFormat>
  <Paragraphs>172</Paragraphs>
  <Slides>45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3" baseType="lpstr">
      <vt:lpstr>Arial</vt:lpstr>
      <vt:lpstr>Brush Script MT</vt:lpstr>
      <vt:lpstr>Comic Sans MS</vt:lpstr>
      <vt:lpstr>Script MT Bold</vt:lpstr>
      <vt:lpstr>Symbol</vt:lpstr>
      <vt:lpstr>Times New Roman</vt:lpstr>
      <vt:lpstr>Default Design</vt:lpstr>
      <vt:lpstr>Equation</vt:lpstr>
      <vt:lpstr>Basics of Nonlinear SO-ODE</vt:lpstr>
      <vt:lpstr>Low Energy Comfort thru Team Work</vt:lpstr>
      <vt:lpstr>An ancient Idea for Better Living Wind-catcher (Bagdir)</vt:lpstr>
      <vt:lpstr>Need for Solving Nonlinear SO-ODEs</vt:lpstr>
      <vt:lpstr>Feather Finned Evaporators for Compact Air conditioners</vt:lpstr>
      <vt:lpstr>Heat Transfer in Wet Fins</vt:lpstr>
      <vt:lpstr>Schematic of different spine fin profiles</vt:lpstr>
      <vt:lpstr>Schematic of different longitudinal fin profiles</vt:lpstr>
      <vt:lpstr>Schematic of different longitudinal fin profiles</vt:lpstr>
      <vt:lpstr>Governing ODE for Heat Transfer from Rectangular Wet Fins</vt:lpstr>
      <vt:lpstr>Governing ODE for Heat Transfer from Triangular Wet Fins</vt:lpstr>
      <vt:lpstr>Governing ODE for Heat Transfer from Convex Profile Wet Fins</vt:lpstr>
      <vt:lpstr>Governing ODE for Heat Transfer from Exponential Profile Wet Fins</vt:lpstr>
      <vt:lpstr>Classical Methods to solve NL-ODEs</vt:lpstr>
      <vt:lpstr>Topics for Course Project</vt:lpstr>
      <vt:lpstr>Introduction to DTM</vt:lpstr>
      <vt:lpstr>Recapitulation of Fundamentals : Differential Transform Method</vt:lpstr>
      <vt:lpstr>The DTM Theorem</vt:lpstr>
      <vt:lpstr> Theorems 1 - 4 for DTM</vt:lpstr>
      <vt:lpstr>  Theorems 5 -- 7 for DTM</vt:lpstr>
      <vt:lpstr>Transformation of the given NL-SO-ODE: First Term</vt:lpstr>
      <vt:lpstr>Transformation of the given NL-SO-ODE: Second Term</vt:lpstr>
      <vt:lpstr>Transformation of the given NL-SO-ODE: thrid Term</vt:lpstr>
      <vt:lpstr>Solution from the differential transformation method</vt:lpstr>
      <vt:lpstr>Solution from the differential transformation method</vt:lpstr>
      <vt:lpstr>Solution from the differential transformation method</vt:lpstr>
      <vt:lpstr>Solution from the differential transformation method</vt:lpstr>
      <vt:lpstr>DT of NL-SO-ODE</vt:lpstr>
      <vt:lpstr>Computation of F(1)</vt:lpstr>
      <vt:lpstr>The Second DT Term</vt:lpstr>
      <vt:lpstr>DT terms from 3rd to (k+2)th …..</vt:lpstr>
      <vt:lpstr>Computation of F(0)</vt:lpstr>
      <vt:lpstr>Computation of Fin temperature Profile</vt:lpstr>
      <vt:lpstr>Temperature Profiles of Dry and Wet Fins</vt:lpstr>
      <vt:lpstr>Calculation of the heat transfer rate per unit width</vt:lpstr>
      <vt:lpstr>Fin Cooling Capacity as a function of Bi</vt:lpstr>
      <vt:lpstr>Solutions of A special Second Order Non-linear Ordinary Differential Equation</vt:lpstr>
      <vt:lpstr>An Example of Special NL-SO-ODE</vt:lpstr>
      <vt:lpstr>Analytic Solution For Heat Transfer from Triangular Wet Fins</vt:lpstr>
      <vt:lpstr>Indian References</vt:lpstr>
      <vt:lpstr>Definition of  Traditional  (or raw) Taylor series method</vt:lpstr>
      <vt:lpstr>General procedure : The Differential Transform Method</vt:lpstr>
      <vt:lpstr> Theorems 1 - 4 for DTM</vt:lpstr>
      <vt:lpstr>  Theorems 5 &amp; 6 for DTM</vt:lpstr>
      <vt:lpstr>  Theorems 6 – 10 for DTM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1308</cp:revision>
  <cp:lastPrinted>2002-01-11T03:20:09Z</cp:lastPrinted>
  <dcterms:created xsi:type="dcterms:W3CDTF">2002-01-11T02:48:10Z</dcterms:created>
  <dcterms:modified xsi:type="dcterms:W3CDTF">2019-11-14T03:52:00Z</dcterms:modified>
</cp:coreProperties>
</file>