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sldIdLst>
    <p:sldId id="700" r:id="rId2"/>
    <p:sldId id="737" r:id="rId3"/>
    <p:sldId id="709" r:id="rId4"/>
    <p:sldId id="710" r:id="rId5"/>
    <p:sldId id="711" r:id="rId6"/>
    <p:sldId id="712" r:id="rId7"/>
    <p:sldId id="713" r:id="rId8"/>
    <p:sldId id="714" r:id="rId9"/>
    <p:sldId id="715" r:id="rId10"/>
    <p:sldId id="718" r:id="rId11"/>
    <p:sldId id="719" r:id="rId12"/>
    <p:sldId id="720" r:id="rId13"/>
    <p:sldId id="721" r:id="rId14"/>
    <p:sldId id="722" r:id="rId15"/>
    <p:sldId id="723" r:id="rId16"/>
    <p:sldId id="724" r:id="rId17"/>
    <p:sldId id="725" r:id="rId18"/>
    <p:sldId id="726" r:id="rId19"/>
    <p:sldId id="727" r:id="rId20"/>
    <p:sldId id="728" r:id="rId21"/>
    <p:sldId id="729" r:id="rId22"/>
    <p:sldId id="730" r:id="rId23"/>
    <p:sldId id="731" r:id="rId24"/>
    <p:sldId id="732" r:id="rId25"/>
    <p:sldId id="739" r:id="rId26"/>
    <p:sldId id="740" r:id="rId27"/>
    <p:sldId id="738" r:id="rId28"/>
    <p:sldId id="733" r:id="rId29"/>
    <p:sldId id="734" r:id="rId30"/>
    <p:sldId id="735" r:id="rId31"/>
    <p:sldId id="741" r:id="rId32"/>
    <p:sldId id="742" r:id="rId33"/>
    <p:sldId id="743" r:id="rId34"/>
    <p:sldId id="744" r:id="rId35"/>
    <p:sldId id="745" r:id="rId36"/>
    <p:sldId id="746" r:id="rId37"/>
    <p:sldId id="736" r:id="rId38"/>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9900"/>
    <a:srgbClr val="FF9999"/>
    <a:srgbClr val="CC6600"/>
    <a:srgbClr val="FFFFCC"/>
    <a:srgbClr val="E5291B"/>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01" autoAdjust="0"/>
    <p:restoredTop sz="94660"/>
  </p:normalViewPr>
  <p:slideViewPr>
    <p:cSldViewPr>
      <p:cViewPr varScale="1">
        <p:scale>
          <a:sx n="74" d="100"/>
          <a:sy n="74" d="100"/>
        </p:scale>
        <p:origin x="122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936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8.wmf"/><Relationship Id="rId7" Type="http://schemas.openxmlformats.org/officeDocument/2006/relationships/image" Target="../media/image12.wmf"/><Relationship Id="rId2" Type="http://schemas.openxmlformats.org/officeDocument/2006/relationships/image" Target="../media/image7.wmf"/><Relationship Id="rId1" Type="http://schemas.openxmlformats.org/officeDocument/2006/relationships/image" Target="../media/image6.wmf"/><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6.wmf"/><Relationship Id="rId7" Type="http://schemas.openxmlformats.org/officeDocument/2006/relationships/image" Target="../media/image19.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8.wmf"/><Relationship Id="rId9"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4.wmf"/><Relationship Id="rId1" Type="http://schemas.openxmlformats.org/officeDocument/2006/relationships/image" Target="../media/image38.wmf"/><Relationship Id="rId4"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wmf"/><Relationship Id="rId1" Type="http://schemas.openxmlformats.org/officeDocument/2006/relationships/image" Target="../media/image3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4" Type="http://schemas.openxmlformats.org/officeDocument/2006/relationships/image" Target="../media/image4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4" Type="http://schemas.openxmlformats.org/officeDocument/2006/relationships/image" Target="../media/image55.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7.wmf"/><Relationship Id="rId7" Type="http://schemas.openxmlformats.org/officeDocument/2006/relationships/image" Target="../media/image61.wmf"/><Relationship Id="rId2" Type="http://schemas.openxmlformats.org/officeDocument/2006/relationships/image" Target="../media/image56.wmf"/><Relationship Id="rId1" Type="http://schemas.openxmlformats.org/officeDocument/2006/relationships/image" Target="../media/image52.wmf"/><Relationship Id="rId6" Type="http://schemas.openxmlformats.org/officeDocument/2006/relationships/image" Target="../media/image60.wmf"/><Relationship Id="rId5" Type="http://schemas.openxmlformats.org/officeDocument/2006/relationships/image" Target="../media/image59.wmf"/><Relationship Id="rId4" Type="http://schemas.openxmlformats.org/officeDocument/2006/relationships/image" Target="../media/image5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4" Type="http://schemas.openxmlformats.org/officeDocument/2006/relationships/image" Target="../media/image7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 Id="rId6" Type="http://schemas.openxmlformats.org/officeDocument/2006/relationships/image" Target="../media/image78.wmf"/><Relationship Id="rId5" Type="http://schemas.openxmlformats.org/officeDocument/2006/relationships/image" Target="../media/image77.wmf"/><Relationship Id="rId4" Type="http://schemas.openxmlformats.org/officeDocument/2006/relationships/image" Target="../media/image76.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image" Target="../media/image94.png"/><Relationship Id="rId7" Type="http://schemas.openxmlformats.org/officeDocument/2006/relationships/image" Target="../media/image98.wmf"/><Relationship Id="rId2" Type="http://schemas.openxmlformats.org/officeDocument/2006/relationships/image" Target="../media/image93.wmf"/><Relationship Id="rId1" Type="http://schemas.openxmlformats.org/officeDocument/2006/relationships/image" Target="../media/image92.wmf"/><Relationship Id="rId6" Type="http://schemas.openxmlformats.org/officeDocument/2006/relationships/image" Target="../media/image97.wmf"/><Relationship Id="rId5" Type="http://schemas.openxmlformats.org/officeDocument/2006/relationships/image" Target="../media/image96.wmf"/><Relationship Id="rId4" Type="http://schemas.openxmlformats.org/officeDocument/2006/relationships/image" Target="../media/image9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00.wmf"/><Relationship Id="rId1" Type="http://schemas.openxmlformats.org/officeDocument/2006/relationships/image" Target="../media/image84.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image" Target="../media/image101.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image" Target="../media/image10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07.wmf"/><Relationship Id="rId2" Type="http://schemas.openxmlformats.org/officeDocument/2006/relationships/image" Target="../media/image106.wmf"/><Relationship Id="rId1" Type="http://schemas.openxmlformats.org/officeDocument/2006/relationships/image" Target="../media/image105.wmf"/><Relationship Id="rId4" Type="http://schemas.openxmlformats.org/officeDocument/2006/relationships/image" Target="../media/image10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23.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03T03:30:13.8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2T03:30:26.4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30T04:27:41.880"/>
    </inkml:context>
    <inkml:brush xml:id="br0">
      <inkml:brushProperty name="width" value="0.05292" units="cm"/>
      <inkml:brushProperty name="height" value="0.05292" units="cm"/>
      <inkml:brushProperty name="color" value="#FF0000"/>
    </inkml:brush>
  </inkml:definitions>
  <inkml:trace contextRef="#ctx0" brushRef="#br0">9979 12406 212,'0'0'105,"0"0"-31,0 0-16,0 0-8,0 0-16,0 0-11,0 0-10,0 0-5,0 0-3,-35 28 0,3-7-1,-5 5 1,-14 9 0,-14 15 9,-12 4-5,-9 9 6,-7 2-4,-4 6 4,-2-3-4,5-1 3,6-13-3,16-6-5,15-12 1,20-10-2,9-10 3,28-16-3,4 19 2,26-10-1,15-3 2,9 5 0,9 4-1,6 5 0,10 1-2,1 7 0,6 1-2,-6-1 2,-3 4-4,2-3 1,-5-1-3,-1 0 2,-4 0 1,-7-8-1,-10 1-1,-3-4-4,-6-1-6,-13-6-19,7-1-96,-13-4-9,-3-6 0,3-7-4,-5-9 3</inkml:trace>
  <inkml:trace contextRef="#ctx0" brushRef="#br0" timeOffset="610.0009">12531 12360 271,'11'-20'112,"-11"20"2,30-26-68,-30 26-9,19-21-1,-19 21-4,0 0-7,13-18-8,-13 18-10,0 0-3,0 0-4,-32 26-3,-3-2 0,-10 9 1,-15 12 0,-3 9 4,-12 12 8,-3 1-3,3 2 1,11-8-4,14-1 4,11-8 1,18 0 1,21-13-2,19-2 2,24-9-1,24 1 1,21-3 4,24 4-3,17-2-4,7-4-1,-1 4-1,-8-2-1,-11 2-1,-17-2-1,-25-2-3,-20-2 2,-20-5-1,-11-2 1,-23-15 0,14 15-2,-14-15-2,0 0-4,-3 18-28,3-18-103,-25 11 0,9-7-6,-3-2 0,0-6 1</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30T04:46:09.390"/>
    </inkml:context>
    <inkml:brush xml:id="br0">
      <inkml:brushProperty name="width" value="0.05292" units="cm"/>
      <inkml:brushProperty name="height" value="0.05292" units="cm"/>
      <inkml:brushProperty name="color" value="#FF0000"/>
    </inkml:brush>
  </inkml:definitions>
  <inkml:trace contextRef="#ctx0" brushRef="#br0">9252 9368 301,'0'0'118,"6"-16"-28,-6 16-40,0 0-16,6-21-15,-6 21-10,0 0-6,0 0-3,0 0-5,22 28 1,-14 2-4,3 7 1,-2 8 2,2 8 1,1 7 3,1 1 2,-2 2-1,-4-5 0,1-10-5,-3-14-17,3-3-49,-3-14-43,-5-17-2,0 0 0,-13-47-2,0 12 90</inkml:trace>
  <inkml:trace contextRef="#ctx0" brushRef="#br0" timeOffset="250.0004">8871 9307 160,'0'0'95,"0"0"2,34 2-57,-8-6-22,2-3-4,9-1-5,6-3 0,8 0-2,3 0-23,-2 0-65,3-6-15,1 8-1,-6-8-1,4 8 38</inkml:trace>
  <inkml:trace contextRef="#ctx0" brushRef="#br0" timeOffset="1020.0014">9510 9725 167,'25'2'56,"-7"-8"-10,7-3-9,-1-2-10,2-6-5,-2-3-4,-3-6-5,1-4-3,-12-5 0,5 1 4,-14 1-1,11 1-1,-11 3-5,9 4-2,-3 5-3,-7 20-1,26-17-4,-26 17-4,36 10 0,-21 1-1,7 13 1,-3 2 1,0 4 1,-1 3 1,-1 0 2,-2-1 1,-4-6 2,1-2 2,-12-24 4,22 24 2,-22-24 4,30-5 0,-13-10 0,3-9 1,-1-6-3,3 0 1,-7-1-1,2 3 2,-9 0-5,1 8 0,-7 3-5,-2 17-2,0 0 0,0 0-1,0 0-4,0 18 0,0-18 2,13 26 6,-13-26 4,22 28 4,-3-22 2,7-6 1,6-13 0,3-2-2,3-11-4,1 2-3,-4-4-2,1 2-4,-14 6-9,-1 8-1,-21 12 2,19 26 0,-18 10 2,-1 8 0,-5 12 4,-1 9 2,-1 2 9,-4 3 0,-3-6 1,1-12 0,-3-10 1,3-8 1,-6-18-6,19-16-6,-26-14-11,7-20-28,8-7-82,5-1 0,6-5-2,0 3-8,4 3 19</inkml:trace>
  <inkml:trace contextRef="#ctx0" brushRef="#br0" timeOffset="3250.0046">11887 9257 107,'0'0'80,"0"0"0,0 0-45,17 32-17,-10-6-3,6 1-2,6 1 4,-2 0 3,9-6 2,-6-7-2,10-7-1,-2-14-3,0-9-4,2-14-1,0-3 3,-4-9 1,-2 10 0,-5-3-5,-2 10-8,-17 24-1,19-11 1,-14 31-1,-3 16-2,-2 14-4,0 9-2,2 6 5,-2 4 6,0 1 1,0-8-1,-2-12 3,2-7 1,0-16 9,0-6 6,0-21-1,0 0-1,6-37-2,5 3-1,2-10-2,6-1-3,1 1-13,4-1-5,3 12-3,-3 10 3,6 16-2,-6 11 2,-5 10 1,3 9 0,-1 1 3,-4 4-1,1 0 3,-5-1-2,6-6 2,-8-4 0,-11-17 2,21 24 1,-21-24 2,0 0 2,18 0 0,-18 0 2,17-21 0,-17 21-3,15-26-1,-15 26 1,17-28-5,-17 28 2,8-20-2,-8 20-1,-12-19-3,12 19 4,-20-20-3,1 5 0,0-3 1,-5-1-1,0-1-1,0 3 2,-3 0 1,9 6-2,18 11 2,-28-19-1,28 19-3,0 0 2,0 0-1,0 0 0,22-5 0,2 5 1,8 0-1,0 2 1,9 1-3,-2 3 2,4 3-1,0 4 0,-11 4 0,-2 0 0,-10 1-1,-1 1 1,-2-1 5,-6 1-5,2-2 1,-13-17 2,13 20 1,-13-20-1,0 0 2,19 15 0,-19-15-2,0 0 3,22-2 0,-22 2-1,34-20-1,-12 3 3,5-5-5,-3-1 2,6-3-2,-6-1 1,-3-1 2,-3 4-3,-10 5 2,-8 19 1,11-24 2,-11 24-3,0 0 2,-2-17-2,2 17-4,0 0 0,0 0-1,0 0-1,-4 26-2,4-26 4,6 35 0,0-10 0,1-1 1,4 5 3,2-4 0,6-1 1,-2-6 4,13-5-4,1-9-2,1-4 4,4-13-1,-3-6 1,-1-8-3,-2-5-1,-6-7-2,-11-2 3,-7-2 4,-4 4-2,-4 8 2,2 5-1,-6 5 1,6 21-2,-2-24 1,2 24-3,0 0-1,25 0-3,-10 10-3,-15-10 1,35 31 1,-16-10 0,1 6 0,3-1 3,-4 6-2,-1-4 4,3-6-1,1-1 1,2-3-1,3-7 1,-1-9-1,6-7-1,1-7 2,-1-6 0,3-6 0,-7-8-1,-3-12 2,-3 3-2,-7-4 3,-4 4-3,-3 2 2,-3 8-1,-5 7 0,-1 5-3,1 19 2,0 0-4,0 0-2,0 0 2,0 0-2,14 33 1,0-3-1,2 7 3,3 10-1,3 7 4,-1 5 1,-4 0-1,-2 1-1,-10-8 1,-3-6 3,-4-7-3,-3-9 4,-3-10 0,8-20 4,0 0 2,-16 0-2,21-24 1,-1-11-4,5-4 3,4-9-5,6-2 1,2-4-6,-1 2 1,4 3 1,1 12-1,-7 6 1,3 3 1,-4 7 0,-4 5-1,-13 16 1,17-26-1,-17 26 0,0 0 0,0 0 0,3-17 0,-3 17-1,0 0 0,0 0-1,0 0 1,0 0-2,0 0 0,0 0 1,0 0-1,0 0 0,0 0-1,0 0 3,0 0-1,0 0 0,0 0 1,0 0 1,0 0-2,0 0 1,0 0-5,0 0-13,0 0-23,0 0-40,0 0-49,0 0-2,15 20-1,-15-20 2,0 0 85</inkml:trace>
  <inkml:trace contextRef="#ctx0" brushRef="#br0" timeOffset="4660.0065">14428 9277 200,'0'0'104,"0"0"2,3-27-71,-3 27-6,10-30-7,-5 8-8,-5-4-4,2 0 1,-4 0-2,2 1-2,-4 7-4,4 18-4,-18-21-2,18 21-2,-19 19-3,12 9-1,-5 5 0,11 8 4,2 2 3,11 5 6,6-5 2,7-2 5,3-13 1,11-8 0,-2-13-1,8-10-3,-6-18-2,4-14-4,-2-11 0,-1-14-4,-3-10 0,-3-14-1,-8-7 4,-13 0 6,-6 2 0,-3 5 5,-15 4-1,0 12 2,-8 8 0,6 19 0,-6 10-4,6 7-9,13 24-2,-19-13-2,19 13-1,-3 35-2,8 4 0,1 13-1,5 20 2,2 12 2,4 13 4,-2 7 0,7 1 1,-3-4 1,2-8-1,1-17 0,-3-15-1,1-15 2,5-18-2,1-20 2,7-19-1,1-23-2,3-22 3,1-12 0,-3-21 3,1-12-2,-10-5 5,-7-1-1,-12 1 3,-1 17 1,-8 13 2,-2 16-3,-3 17-3,1 14-4,6 29-5,0 0-1,-19 13-3,14 24-1,-1 15-2,0 11-1,5 15 5,-5 13 3,-2 9 0,5 2 1,1 4 0,0 0 2,-2-4 0,4-1 0,0-9 1,6-4-1,5-10 1,2-10 1,6-12 2,5-19-3,2-13 0,4-16 1,8-19 0,-7-19-1,1-20-5,-4-15-1,-7-6-2,-14 1 5,-3 3-2,-10 4 1,-7 14-2,-9 16 0,-3 20 4,-1 15 2,0 11-2,7 4-2,3 5 0,3-2 5,7 1 3,12-3 2,-6-18 3,39 11 1,0-20 0,11-4-1,7-13 0,4-2-5,6-7-4,-3 0-4,-8 3-7,-13 1-9,-4 10-11,-16 3-11,1 18-11,-24 0-1,15 7 1,-15-7 7,0 0 14,4 24 21,-4-24 20,0 19 22,0-19 16,0 0 6,0 0 3,0 0-1,0 0-13,0 0-9,0 0-13,0 0-17,0 0-63,0 0-77,0 0-6,0 0-6,0 0 2,-19-4-3</inkml:trace>
  <inkml:trace contextRef="#ctx0" brushRef="#br0" timeOffset="5410.0076">9443 10419 227,'0'0'96,"0"0"-28,0 0-26,0 0-16,0 0-8,35 8 0,-3-3-1,13 7 1,15-3 4,20 6 2,15-2 0,27 3-2,22-4-1,24 1-5,26-2 0,30-2 0,31-2-1,30 1-2,40-4-1,23-1-2,29-1-2,16 9 1,12-1 2,0 3-1,-5-2 1,-9 4-1,-27-4 3,-16 0-3,-33-2 1,-31-7 0,-37-4 2,-29-5-4,-40-6 0,-36 9 1,-36-9-4,-33 2 1,-28 0 0,-15 7-1,-30 4-3,0 0 0,0 0-1,8-17-4,-8 17-8,0 0-11,-21 10-78,-1-12-57,1 9 0,-11-1 0,-3-10-5,-8 4 4</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30T04:50:38.378"/>
    </inkml:context>
    <inkml:brush xml:id="br0">
      <inkml:brushProperty name="width" value="0.05292" units="cm"/>
      <inkml:brushProperty name="height" value="0.05292" units="cm"/>
      <inkml:brushProperty name="color" value="#FF0000"/>
    </inkml:brush>
  </inkml:definitions>
  <inkml:trace contextRef="#ctx0" brushRef="#br0">13501 12314 94,'0'0'84,"-19"-13"3,19 13-44,0 0-7,0 0-6,0 0-6,0 0-6,0 0-5,0 0-4,0 0-4,0 0-3,0 0 2,-17 1 3,17-1-2,-7 21 2,7-21 1,-6 22 2,6-22 1,-7 22 4,7-22 1,0 17 3,0-17 1,0 0 3,26 17 1,-26-17 0,41-4 0,-15-1-4,12-1-4,1-5-6,8 0 0,-3-4-6,5 0-5,-12 2-5,1-2-8,-8 10-13,-15-8-21,-15 13-17,0 0-43,0 0-16,-27 26 2,-4-10 5,-10 8 28</inkml:trace>
  <inkml:trace contextRef="#ctx0" brushRef="#br0" timeOffset="340.0005">13348 12562 199,'-32'25'76,"0"-7"-14,13 4-16,8 1-10,4-7-7,12 9-1,-3-7-2,15 4 0,-17-22-3,39 36 0,-14-27-2,12 2-2,-2-7-2,8-2-4,0-2-4,2 0-2,-7-2-3,-1 0-1,-5 4-1,-8 7-4,-5 4 2,-14 9 5,-5 1 3,-7 6 3,-12 1 2,-3 4 3,-10-7-1,0-1 2,-5-11 0,-4-2-2,2-13-7,-3-5-9,11-3-26,-7-7-102,14 6-5,-6 2-1,4 5-7,0 6 0</inkml:trace>
  <inkml:trace contextRef="#ctx0" brushRef="#br0" timeOffset="20960.0293">6159 15671 175,'0'0'99,"0"-18"-10,0 18-16,0 0-12,-6-21-18,6 21-10,0 0-13,0 0-4,0 0-9,0 0-5,0 0-6,0 0-4,0 0 2,-22 9-5,22-9-1,-17 30-5,4 2 5,-10 3 1,3 11 4,-5 6 0,-1 8 1,-2 3 2,0 8 5,4 1 1,2 2-2,7 1 1,1-1-2,5-4 4,7-3-2,2-7 2,8-6-4,-3-10 4,7-9-1,-3-7 2,2-7 1,-11-21 4,24 22 3,-24-22 3,25-2 4,-25 2 3,24-20-1,-11 1 1,-5-12-1,3 3-3,-11-8 0,2 10-4,-4-5-4,-4 9-5,6 22-4,-32-19-5,10 30-12,-12 6-38,-3 16-70,0 4-3,-5 8-2,5-2 0,5-8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1-13T06:40:51.14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3T06:41:24.1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83 258,'287'-29'1677,"-156"22"258,-20-4-258,-9 10 645,-17-5-387,-9 6-129,-14-2-645,-12 0-258,-10 2-258,-7-1-258,-10 0 0,-3 0 129,-7 1-258,-3 0-774,-1 2-2580,-9-8-129,0 6-516,-4-18 258</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3T06:54:51.9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 33 258,'7'-11'774,"-7"11"0,0 0 0,0 0 258,2-12 129,-2 12-129,0 0 516,0 0-516,0 0-258,0 0-258,0-11-258,0 11 129,0 0-258,0 0-129,0 0 0,0 0 0,0 0-129,0 0 129,0 0-129,0 0 129,0 0 0,0 0-258,0 0 129,0 0-129,0 0 129,0 0-129,0 0 0,0 0-129,0 0 129,0 10 129,0-10-129,0 0 129,0 12-258,0-12-129,0 0-258,0 0 0,8 14 129,-8-14-129,0 0-129,0 0 129,0 0 387,0 0 129,9 8 0,-9-8-129</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3T06:54:53.49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inkml:trace>
</inkml:ink>
</file>

<file path=ppt/ink/ink10.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10-17T07:01:12.31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1-13T06:54:19.89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1202,'0'0</inkml:trace>
  <inkml:trace contextRef="#ctx0" brushRef="#br0" timeOffset="60575">2102 0,'0'0,"0"0,0 0,0 0,0 0,0 0,0 0,0 0,0 0,0 0,0 0,0 0,0 0,0 0,0 0,0 0,0 0,0 0,0 0,0 0,0 0,0 0,0 0,0 0,0 0,0 0,0 0,0 0,0 0,0 0,0 0,0 0,0 0,0 0,0 0,0 0,0 0,0 0,0 0,0 0,0 0,0 0,0 0,0 0,0 0,0 0,0 0,0 0,0 0,0 0,0 0,0 0,0 0,0 0,0 0</inkml:trace>
</inkml:ink>
</file>

<file path=ppt/ink/ink1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9-30T05:07:17.740"/>
    </inkml:context>
    <inkml:brush xml:id="br0">
      <inkml:brushProperty name="width" value="0.05292" units="cm"/>
      <inkml:brushProperty name="height" value="0.05292" units="cm"/>
      <inkml:brushProperty name="color" value="#FF0000"/>
    </inkml:brush>
  </inkml:definitions>
  <inkml:trace contextRef="#ctx0" brushRef="#br0">16436 4353 131,'-19'-34'92,"14"10"-32,8 4-14,-8-10-4,12 9-10,-3-1-2,3 4-4,-3-1-8,-4 19-4,8-20-3,-8 20-7,0 0-1,0 0 0,0 0-2,0 0-3,0 0-4,0 0-3,0 0-2,0 0 0,0 24-2,0-8 0,0 9 1,2 2-2,3 14 10,-1 8 1,-2 8 5,3 8 2,3 13 1,-3 13 2,1 11-1,1 12 9,-3 1-3,0 9 0,0 2 2,1 10-1,-5 1 2,8 8-1,3 0 1,8 5-3,1 5 1,5 6-2,1 6-1,4 6-3,1 0-1,5-2-6,-4-1 7,3 3-2,-3-6-4,3 2 3,-3-5-1,0-8 2,0-8-1,-2-7 5,-1-11-8,-4-7 2,-1-12 0,-5-12 0,-1-18 0,-5-6-1,-1-21-1,-5-8 2,1-14-3,-8-10-3,0-22-9,0 0-23,0 0-94,-15-19 1,3-10-2,1-16-1,4-14 35</inkml:trace>
  <inkml:trace contextRef="#ctx0" brushRef="#br0" timeOffset="670.0009">17624 3818 108,'0'0'77,"0"0"-1,0 0-49,0 0-14,23 31-15,-16-5-1,4 8 6,0 12 9,-3 4 8,5 15 2,-2 11 0,2 19 0,-1 9 0,1 21-1,-2 3-2,2 11 0,-2-3-5,2-3-7,-5-8 6,3-10-5,-4-22 2,-1-19-7,1-18 8,-1-16-4,0-17-1,-6-23-5,18-10-15,-12-23-20,1-8-57,-7-7-21,4-8-9,-2-3 2,-2-1 53</inkml:trace>
  <inkml:trace contextRef="#ctx0" brushRef="#br0" timeOffset="4300.006">17858 5049 269,'0'0'121,"0"0"-4,5 19-72,-5-19-34,26-4-5,4 0-1,8-1-3,10-3 1,16 1-1,14-4 1,12 1 0,13 1-1,7 0 0,8 3-2,7 1 1,0 3-1,4 0 0,0 4 1,-10-2-2,-3-2 1,-11 6 0,-10-6 0,-11 2 0,-13-6 0,-5 1 1,-16-5 1,-1 5 0,-12-5 0,-11 1 0,-7 2 3,-19 7-3,28-11 2,-28 11-1,0 0-1,0 0-1,0 0-1,0 0-2,0 0-1,0 0 1,0 22-1,0-22 1,0 37-1,0-9 2,2 9 0,0 6 1,-2 9-1,-2 9-5,2 6 9,0 0-5,0 1 6,-6-1-5,4-2 5,-3-7-4,1-10 5,4-11-2,-2-11 0,2-7 2,0-19 2,0 18 4,0-18 0,0 0 2,0 0 0,0 0 0,0 0-1,0 0-2,-19-7-5,19 7-1,-24-4-3,5 0-1,-1 1 0,-10-5 0,-7 1 0,-10-1 0,-6 1 1,-8-2 0,-19 3-1,-6-1 0,-13 5 1,-2 0-2,-4 2 1,0 0-1,6 0 1,12 2 1,14-4 1,17 4 3,13-6 1,13 4-1,11-4 0,19 4 0,0 0-1,0 0-1,0 0-2,0 0-2,-17 0 0,17 0-1,-22 2 1,-1-2 1,-8 2 0,-5-2 0,-7 2 0,-3 2 0,-3-1-1,0 1 1,1-2-1,9 0 1,3-2-1,6 2 1,10-4 1,1 2 1,19 0 2,-19-2-1,19 2-1,0 0 1,0 0 0,0 0-2,0 0-1,0 0 0,0 0-4,0 0 3,0 0-1,0 0 1,0 0 0,0 0 0,0 0 2,0 0 1,0 0-1,0 0 1,0 0 0,0 0-2,0 0 1,0 0-2,0 0-3,0 0-1,13 22 0,-13-22 0,0 37 0,0-11-1,2 12 1,2 4 4,-2 5 1,3 5 3,1-2-1,0 0 1,-1 0 0,1 2 2,-4 0-2,3-2 0,1 4 3,0 4-4,-1-3 2,-1-1-2,7 0 3,-5-7-3,5-8 3,-4-6-3,-1-9-1,0-5 0,-6-19 3,7 20-1,-7-20 0,0 0 0,0 0 3,0 0 2,0 0-1,0 0 1,0 0 0,0 0-1,0 0-1,0 0 0,0 0-2,0 0-3,0 0 0,0 0-1,0 0 0,0 0-1,0 0 0,0 0 3,0 0-5,0 0 2,0 0 0,24-15-1,-5 10 0,7-3 1,10 3 0,7-5-2,7-1 2,12 2 0,5-4 2,8 0-3,-1 4 1,5-2 0,3-1 0,-2 5-1,1 1 0,-1 3 0,-5 3 0,-2 2-1,-4 1 1,-7 3 0,-8 1 1,-4 1 1,1-3 0,-8-3-1,0 0 1,-12-2 1,-1 0-1,-4-2 1,-3-2-2,-5-3 0,-3 1 1,-15 6 1,25-9 1,-25 9-3,24-13 1,-24 13 0,19-9 2,-19 9-4,0 0 1,0 0 0,0 0-2,0 0 1,0 0 0,0 0 0,0 0 0,0 0 0,0 0 0,0 0 0,0 0-1,11 22 2,-11-22-1,2 34 1,-2-7 0,3 5 1,-3 11-1,-3 3 2,1 6-1,-4 4 3,3 1-4,-5 1 1,2-2 1,-1-4-2,-1-8 1,-3-3 1,6-9-1,-3-4 0,3-10 0,3-1 1,2-17 1,-6 17 0,6-17-1,0 0 1,0 0 0,0 0 0,-22 3 1,22-3-1,-34-5 0,10 1 1,-6-2-1,-13 1 0,-8 1-1,-5-1 1,-11 3-2,-8-2 0,-10 4 0,-9 2 0,-3-4-1,-2 4 0,0-2 2,5 2-3,7-4 3,14 4 0,9-6 1,14 4-1,9 0-1,9 0 1,13-2 0,19 2-2,-18 0 1,18 0 2,0 0-4,0 0 2,0 0 0,-19 2-2,19-2-1,-32 7 3,8-3-2,-6 0 0,0 1 0,4 1 1,-2 0 2,7-3 0,5-1 0,16-2 0,0 0 0,-15 2 0,15-2 1,0 0-1,0 0-1,0 0-2,0 0 1,0 0 1,0 0-2,0 0 1,0 0-2,0 0 0,0 0 0,13 19 2,-13-19-2,13 31 1,-2-7-1,2 10 2,0 7 0,4 5 2,-4 2-1,4 6 0,-4 2 0,-4-2 2,1-1-1,-3-4-2,-5-10 2,4-2-2,-6-6 1,0-5 1,-2-5 0,-2 1-1,2 0 0,-5 4 2,-5 6 1,-1 3-1,2 4-1,-2 0 1,-4-3 1,8-5-1,-2-7 0,3-5 1,8-19-1,0 0 3,0 0-1,0 0 3,0 0-4,0 0 1,0 0-1,0 0-1,0 0-1,0 0 0,0 0-1,0 0 0,0 0 0,0 0-1,0 0 3,0 0-1,0 0 2,0 0-4,0 0 0,0 0 1,0 0 0,0 0-2,19 5 0,-19-5 2,20 0-3,-3 0 4,9-1 0,6-3-1,9-2 0,10 1 0,7-5 0,7 1-1,4 2-1,4-3 0,2 3 0,-1 3 0,7-3 1,-6 7-1,-3 0 0,-2 0 0,-3 0 2,-6 2-1,-3-2 1,-3 0-3,-13 0 2,-4-2 1,-6 0 0,-10 0 2,-7-2-1,-15 4 0,0 0-1,19-5 2,-19 5-1,0 0 0,0 0-4,0 0 2,0 0-1,0 0 2,0 0-1,0 0-1,0 0 0,0 0 0,0 0 1,0 0-2,-8 20 1,8-20-1,0 28 0,0-6 2,0 8 0,2 5 1,4 10 0,-3 11 0,-1 1 0,4 6 1,-1 2-2,-3 6 2,2-2-2,-4-10 0,0-7 0,-4-9 2,2-10 0,2-9 1,0-24 1,-5 21 4,5-21-3,0 0 2,0 0 0,0 0 0,0 0-2,0 0-1,0 0 0,0 0-4,-24-13 0,24 13-1,-30 2 2,9 1 0,-9-3 0,-5 6-1,-10 3 1,-9 4 0,-8 0 1,-13 0 0,-7 2-1,-11 0 0,-4 5-1,-2-5 2,9 2-1,-2-4 1,18-2-1,12 0-1,13-5 2,18-1 0,12 1-1,19-6 2,-17 2-2,17-2 0,0 0 1,0 0-1,0 0 0,0 0-2,0 0 2,0 0-2,0 0 2,0 0-3,0 0 2,0 0-3,0 0-4,17-13-9,-17 13-23,0 0-111,26-21-1,-15-3 1,-3 0-3,-3-13 3</inkml:trace>
  <inkml:trace contextRef="#ctx0" brushRef="#br0" timeOffset="5370.0075">17665 3914 207,'0'0'112,"0"0"4,-11-20-54,11 20-9,0 0-10,0 0-12,0 0-6,0 0-6,0 0-1,0 0-5,0 0-2,0 0-3,0 0-3,0 0-3,0 0-6,0 0-2,0 0-5,-2 22 0,4 2-2,2 6 3,-2 11 1,9 13 3,-4 20 1,6 21 6,4 18 0,2 21 4,0 14-1,7 16 1,2 8 3,0 12-1,7 6 4,3 3-3,-1 0 4,4 2-4,-2-6 8,10 3-4,-4 3 0,5-2-3,3-4 0,-3 1 0,0-5-2,1 3 0,-1-1-5,-3-5 2,-4-2-4,-9 2 4,-6-1-2,-8-1 3,-3-8-3,-8-8 5,-9-6-3,0-12 2,-7-14 0,-1-13-1,3-17-1,3-9-1,-4-13 1,3-6-1,1-16 1,4-2-3,3-4 0,1-4 5,-1-4-4,3-5 1,-1-2-2,-1-3 0,3-1-2,-3-3 3,-2-6 0,1-5-4,-5-19 3,6 26 0,-6-26 1,0 0 1,0 0 1,0 0-2,0 0-1,0 0 1,0 0-1,0 0 0,0 0-1,0 0 0,0 0-2,0 0 0,0 0 0,5-28-9,-5-2-18,-18-22-117,7-15-11,-8-18-1,-2-25 0,-7-14-2</inkml:trace>
  <inkml:trace contextRef="#ctx0" brushRef="#br0" timeOffset="7863.0111">20796 8323 137,'0'0'110,"0"0"-30,0 0-8,0 0-4,-13-21-15,13 21-15,-26-29-17,4 6-11,-10 3-8,0-2-2,-5 5-3,-4 4-3,-2 13-1,4 11 0,3 19 0,10 13-1,13 12 2,4 8 1,18 2 2,6 2 5,15-9-1,5-15 0,10-17-3,6-17 6,-1-17-6,-1-14 4,-7-9-5,-6-5 4,-10-1 1,-2 6 0,-10 6 0,-14 25-6,0 0 6,24 8-3,-13 25 2,2 8-5,2 7 0,7 3 3,-3 1 1,2-8 2,-5-9 4,1-7 4,-17-28 2,19 6 0,-17-28 0,-2-14 3,-2-18-1,4-3 0,-4-8 0,4 4-8,-2 5-3,0 11-1,5 19 0,-5 26-6,19 11 4,-6 21-1,-2 5-5,3-2-4,4 6-8,-10-13-54,7-9-49,-15-19 1,20-23-4,-14-14-4,-6-20 71</inkml:trace>
  <inkml:trace contextRef="#ctx0" brushRef="#br0" timeOffset="8083.0114">21094 7621 305,'0'0'107,"0"0"0,0 0-94,1 17-12,-1-17-4,25 29 0,-10-10-2,0 3-18,-2-1-80,-13-21-3,35 16-1,-35-16-4,26-24 40</inkml:trace>
  <inkml:trace contextRef="#ctx0" brushRef="#br0" timeOffset="8253.0117">21340 7569 163,'2'45'96,"-4"-10"2,2-2-67,8 4-12,3-9-33,7-7-71,-18-21-8,43-4 0,-28-22-5,13 4 75</inkml:trace>
  <inkml:trace contextRef="#ctx0" brushRef="#br0" timeOffset="8563.0121">21600 8312 78,'26'-36'66,"-9"-8"-2,3 14-68,3 10-2,-3 12-2,-20 8-2,26 36 3,-20 1 8,0 7 5,-6 6 11,0-1 0,0-5 11,0-10 4,5-5 8,-5-29-12,30 13-60,-15-33-39,21 0-10,-12-29 1,13 3 3</inkml:trace>
  <inkml:trace contextRef="#ctx0" brushRef="#br0" timeOffset="8753.0124">22082 8096 305,'0'0'120,"19"0"-1,-5-11-87,16 0-19,8-2-31,-1-9-53,12-1-45,1 1-2,-1-4-2,-6 4-1</inkml:trace>
  <inkml:trace contextRef="#ctx0" brushRef="#br0" timeOffset="9013.0128">22590 7584 341,'0'0'114,"0"0"0,0 0-93,26 22-12,-7 6-5,3 7-6,-1 12 3,3 3 1,2 9 4,2 6-3,-7-5 2,-2-5-7,-12-12-12,10-4-34,-10-20-68,-7-19-3,23-6-2,-16-26 1,4-8 43</inkml:trace>
  <inkml:trace contextRef="#ctx0" brushRef="#br0" timeOffset="9263.0131">22967 7491 274,'0'0'108,"0"0"-2,0 0-86,-5 39-11,-3-11-1,3 5-7,-1 3 5,2 2-1,8 0 0,4-5 4,5-5 1,5-4 0,7-7 0,5-6-1,-4-4-4,4-5-14,5 4-36,-3-3-68,0-3-3,-3 0-3,-4-3 0,1 1 46</inkml:trace>
  <inkml:trace contextRef="#ctx0" brushRef="#br0" timeOffset="10033.0142">23397 6990 247,'-2'-30'112,"8"4"-1,9 4-81,7-3-11,4 11-9,10 8-6,3 10-1,2 16-5,2 10-1,0 18-2,-11 10 3,-8 12 0,-9 3 2,-9-1 0,-8-3 5,-11-8 3,-10-11 5,-1-11 2,-2-13 2,2-18-8,5-14-2,2-16-8,13-17-22,12-8-50,9-6-46,3-7-1,12 4-5,3 4 7,5 8 102</inkml:trace>
  <inkml:trace contextRef="#ctx0" brushRef="#br0" timeOffset="10273.0145">24051 6939 310,'0'0'111,"0"0"-1,0 0-91,13 32-10,-7 3-8,5 10-3,-4 7 1,5 7 5,1 1 1,-2-5 1,-4-6-6,1-14-13,3-3-49,-11-32-51,0 0-1,0 0-3,7-36 0,-8-5 82</inkml:trace>
  <inkml:trace contextRef="#ctx0" brushRef="#br0" timeOffset="10443.0148">23965 6880 274,'-13'-20'118,"13"20"-2,0 0-63,30-8-39,-4 1-6,6 1-10,11 2-15,0-5-31,11 2-67,2 5 2,-6 0-4,-1 4-2,-10 3 68</inkml:trace>
  <inkml:trace contextRef="#ctx0" brushRef="#br0" timeOffset="10723.0151">23420 7831 296,'-19'5'119,"19"-5"-1,61-22-90,-4-8-1,23 4-3,15-11-8,21-2-3,7-4-8,2 5-6,-1 2-13,-12 5-13,-2 10-35,-24 3-56,-11 3-6,-15 9-5,-16 1 4,-8 5 80</inkml:trace>
  <inkml:trace contextRef="#ctx0" brushRef="#br0" timeOffset="11093.0157">23773 8076 217,'0'0'120,"0"0"-3,18-26-50,31 2-29,1-6-6,14 6-16,1 5-16,6 6-3,2 21-3,-8 12 0,-18 21 0,-11 15 2,-12 12 0,-9 5 2,-15 5 2,-15-6 3,-4-7 3,-11-9 6,6-15 1,-8-10 7,2-18-6,6-14-1,4-24-6,12-14-11,3-13-31,1-9-88,8-15 1,3-4-10,6 4 4,-2 5 9</inkml:trace>
  <inkml:trace contextRef="#ctx0" brushRef="#br0" timeOffset="11373.0161">24367 7842 246,'26'-13'108,"9"5"0,8 10-69,-7 4-15,3 12-10,-2 8-10,-10 12-2,-9 2 3,-7 7 0,-7-3 1,-9 1 4,-8-10 2,1-5 6,-6-11 2,18-19 0,-25-4-3,22-18-1,3-21-2,11-9-5,6-9-4,3-6-11,10 0-9,-6 0-20,21 11-81,-9 8-10,1 7-4,-5 2 6,-6-2-6</inkml:trace>
  <inkml:trace contextRef="#ctx0" brushRef="#br0" timeOffset="11683.0165">24671 6707 284,'0'0'100,"0"0"1,0 0-92,4 32-8,15 7-4,7 18-2,9 16 1,3 10 6,7 18 6,-3 12 4,1 11-4,-1 5 2,-3 8-3,-13 6 2,4 2 0,-6 3 3,-5-1-3,-1-10-7,-4-8-7,4-9-58,-5-18-45,-1-27-4,-5-20 2,-7-27-8,0-28 64</inkml:trace>
  <inkml:trace contextRef="#ctx0" brushRef="#br0" timeOffset="12353.0174">24554 9155 297,'-10'-21'128,"10"21"2,-4-24-77,4 24-11,19-29-12,5 16-12,1-2-6,6 4-6,5 5-7,-2 4 0,7 17-4,-4 5 0,-7 12 1,-9 1 1,-10 8 0,-9 4 2,-4-6-1,-4 0 2,-11-11 2,2-2 2,15-26 2,-30 24 0,30-24-2,-13-22-1,12-6 3,2-6-1,11-8 1,1-7-3,5 3 0,9-1-1,-3 5-3,6 3-4,1 9-9,-1-5-19,8 16-51,-7-3-48,-1 3 0,-3-1-1,-3 3 1,-6 6 58</inkml:trace>
  <inkml:trace contextRef="#ctx0" brushRef="#br0" timeOffset="12623.0178">24892 9530 302,'-19'19'132,"19"-19"1,2-21-77,20 10-7,-9-11-15,17-4-22,2 3-20,0-8-35,11 5-77,-6 9-12,0 8 3,-7 7-6,-9 9 6</inkml:trace>
  <inkml:trace contextRef="#ctx0" brushRef="#br0" timeOffset="12753.018">25095 9591 173,'0'0'126,"-11"17"1,11-17-49,19-24-22,5-6-34,2-5-80,10-4-41,-4-11-19,-3 1-7,-2 5 0</inkml:trace>
  <inkml:trace contextRef="#ctx0" brushRef="#br0" timeOffset="12963.0183">25288 9318 189,'-6'23'111,"8"4"2,9 3-46,-5-2-20,7 2-10,0-8-11,9 4-2,-3-15-5,11-5-3,-4-14-8,6-10 0,-2-18-4,0-8-5,-6-8-1,-9-11-9,-8 7-9,-14 2-30,-25 15-71,-13 15-3,-22 13 0,-13 18-3,-12 3 39</inkml:trace>
</inkml:ink>
</file>

<file path=ppt/ink/ink1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1-13T06:57:40.37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14 258,'0'0'774,"0"0"129,8-3 0,-8 3 258,0 0-258,0 0-129,0 0 387,0 0-516,0 0-258,0 0 0,0 0-129,0 0 129,0 0-129,4-11 0,-4 11 129,0 0 258,0 0 0,0 0 0,0 0-258,0 0-129,0 0 0,0 0 0,0 0-387,0 0-129,0 0-258,0 0-645,0 0-1161,0 0-903,0 0 129</inkml:trace>
</inkml:ink>
</file>

<file path=ppt/ink/ink1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1-13T07:00:52.14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1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11-13T07:05:18.63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26"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F38852-3B7A-4D26-8C1A-1F821DEAA20E}" type="slidenum">
              <a:rPr lang="en-US"/>
              <a:pPr>
                <a:defRPr/>
              </a:pPr>
              <a:t>‹#›</a:t>
            </a:fld>
            <a:endParaRPr lang="en-US"/>
          </a:p>
        </p:txBody>
      </p:sp>
    </p:spTree>
    <p:extLst>
      <p:ext uri="{BB962C8B-B14F-4D97-AF65-F5344CB8AC3E}">
        <p14:creationId xmlns:p14="http://schemas.microsoft.com/office/powerpoint/2010/main" val="391114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487CC-2F8E-4ECF-97F1-294BCB6A52F4}" type="slidenum">
              <a:rPr lang="en-US"/>
              <a:pPr>
                <a:defRPr/>
              </a:pPr>
              <a:t>‹#›</a:t>
            </a:fld>
            <a:endParaRPr lang="en-US"/>
          </a:p>
        </p:txBody>
      </p:sp>
    </p:spTree>
    <p:extLst>
      <p:ext uri="{BB962C8B-B14F-4D97-AF65-F5344CB8AC3E}">
        <p14:creationId xmlns:p14="http://schemas.microsoft.com/office/powerpoint/2010/main" val="286577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0425B-8A4B-4EA9-A0A9-6AA669232BC8}" type="slidenum">
              <a:rPr lang="en-US"/>
              <a:pPr>
                <a:defRPr/>
              </a:pPr>
              <a:t>‹#›</a:t>
            </a:fld>
            <a:endParaRPr lang="en-US"/>
          </a:p>
        </p:txBody>
      </p:sp>
    </p:spTree>
    <p:extLst>
      <p:ext uri="{BB962C8B-B14F-4D97-AF65-F5344CB8AC3E}">
        <p14:creationId xmlns:p14="http://schemas.microsoft.com/office/powerpoint/2010/main" val="16301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768D24-912B-47D3-BC75-F393116243C1}" type="slidenum">
              <a:rPr lang="en-US"/>
              <a:pPr>
                <a:defRPr/>
              </a:pPr>
              <a:t>‹#›</a:t>
            </a:fld>
            <a:endParaRPr lang="en-US"/>
          </a:p>
        </p:txBody>
      </p:sp>
    </p:spTree>
    <p:extLst>
      <p:ext uri="{BB962C8B-B14F-4D97-AF65-F5344CB8AC3E}">
        <p14:creationId xmlns:p14="http://schemas.microsoft.com/office/powerpoint/2010/main" val="350519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441753-9EF1-449C-A006-227357DE2A16}" type="slidenum">
              <a:rPr lang="en-US"/>
              <a:pPr>
                <a:defRPr/>
              </a:pPr>
              <a:t>‹#›</a:t>
            </a:fld>
            <a:endParaRPr lang="en-US"/>
          </a:p>
        </p:txBody>
      </p:sp>
    </p:spTree>
    <p:extLst>
      <p:ext uri="{BB962C8B-B14F-4D97-AF65-F5344CB8AC3E}">
        <p14:creationId xmlns:p14="http://schemas.microsoft.com/office/powerpoint/2010/main" val="3771824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9A6060-6A52-404C-9897-ECB6C1836B49}" type="slidenum">
              <a:rPr lang="en-US"/>
              <a:pPr>
                <a:defRPr/>
              </a:pPr>
              <a:t>‹#›</a:t>
            </a:fld>
            <a:endParaRPr lang="en-US"/>
          </a:p>
        </p:txBody>
      </p:sp>
    </p:spTree>
    <p:extLst>
      <p:ext uri="{BB962C8B-B14F-4D97-AF65-F5344CB8AC3E}">
        <p14:creationId xmlns:p14="http://schemas.microsoft.com/office/powerpoint/2010/main" val="40973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E876D9-6189-48C0-9C66-19836A200FF9}" type="slidenum">
              <a:rPr lang="en-US"/>
              <a:pPr>
                <a:defRPr/>
              </a:pPr>
              <a:t>‹#›</a:t>
            </a:fld>
            <a:endParaRPr lang="en-US"/>
          </a:p>
        </p:txBody>
      </p:sp>
    </p:spTree>
    <p:extLst>
      <p:ext uri="{BB962C8B-B14F-4D97-AF65-F5344CB8AC3E}">
        <p14:creationId xmlns:p14="http://schemas.microsoft.com/office/powerpoint/2010/main" val="79855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CD90CA-D103-4AF7-A73D-BA2D46B6D276}" type="slidenum">
              <a:rPr lang="en-US"/>
              <a:pPr>
                <a:defRPr/>
              </a:pPr>
              <a:t>‹#›</a:t>
            </a:fld>
            <a:endParaRPr lang="en-US"/>
          </a:p>
        </p:txBody>
      </p:sp>
    </p:spTree>
    <p:extLst>
      <p:ext uri="{BB962C8B-B14F-4D97-AF65-F5344CB8AC3E}">
        <p14:creationId xmlns:p14="http://schemas.microsoft.com/office/powerpoint/2010/main" val="68791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CC87AE-0705-4B16-8E4F-7E1BD7BF5B8D}" type="slidenum">
              <a:rPr lang="en-US"/>
              <a:pPr>
                <a:defRPr/>
              </a:pPr>
              <a:t>‹#›</a:t>
            </a:fld>
            <a:endParaRPr lang="en-US"/>
          </a:p>
        </p:txBody>
      </p:sp>
    </p:spTree>
    <p:extLst>
      <p:ext uri="{BB962C8B-B14F-4D97-AF65-F5344CB8AC3E}">
        <p14:creationId xmlns:p14="http://schemas.microsoft.com/office/powerpoint/2010/main" val="27305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45B332-6CD0-44E1-920B-0853B693E3DC}" type="slidenum">
              <a:rPr lang="en-US"/>
              <a:pPr>
                <a:defRPr/>
              </a:pPr>
              <a:t>‹#›</a:t>
            </a:fld>
            <a:endParaRPr lang="en-US"/>
          </a:p>
        </p:txBody>
      </p:sp>
    </p:spTree>
    <p:extLst>
      <p:ext uri="{BB962C8B-B14F-4D97-AF65-F5344CB8AC3E}">
        <p14:creationId xmlns:p14="http://schemas.microsoft.com/office/powerpoint/2010/main" val="1524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2BD99-C18D-4306-92F8-0412699D48A0}" type="slidenum">
              <a:rPr lang="en-US"/>
              <a:pPr>
                <a:defRPr/>
              </a:pPr>
              <a:t>‹#›</a:t>
            </a:fld>
            <a:endParaRPr lang="en-US"/>
          </a:p>
        </p:txBody>
      </p:sp>
    </p:spTree>
    <p:extLst>
      <p:ext uri="{BB962C8B-B14F-4D97-AF65-F5344CB8AC3E}">
        <p14:creationId xmlns:p14="http://schemas.microsoft.com/office/powerpoint/2010/main" val="2297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9EFCBA-73F1-4A71-9E00-B35AD3383BEE}" type="slidenum">
              <a:rPr lang="en-US"/>
              <a:pPr>
                <a:defRPr/>
              </a:pPr>
              <a:t>‹#›</a:t>
            </a:fld>
            <a:endParaRPr lang="en-US"/>
          </a:p>
        </p:txBody>
      </p:sp>
    </p:spTree>
    <p:extLst>
      <p:ext uri="{BB962C8B-B14F-4D97-AF65-F5344CB8AC3E}">
        <p14:creationId xmlns:p14="http://schemas.microsoft.com/office/powerpoint/2010/main" val="254633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48200" y="1981200"/>
            <a:ext cx="3810000" cy="4114800"/>
          </a:xfrm>
        </p:spPr>
        <p:txBody>
          <a:bodyPr/>
          <a:lstStyle/>
          <a:p>
            <a:pPr lvl="0"/>
            <a:endParaRPr lang="en-IN"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AB0AD5-5450-42DB-8838-6A4079E6FA48}" type="slidenum">
              <a:rPr lang="en-US"/>
              <a:pPr>
                <a:defRPr/>
              </a:pPr>
              <a:t>‹#›</a:t>
            </a:fld>
            <a:endParaRPr lang="en-US"/>
          </a:p>
        </p:txBody>
      </p:sp>
    </p:spTree>
    <p:extLst>
      <p:ext uri="{BB962C8B-B14F-4D97-AF65-F5344CB8AC3E}">
        <p14:creationId xmlns:p14="http://schemas.microsoft.com/office/powerpoint/2010/main" val="362665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4EDF74-E3F6-4067-851F-73028FC66C0E}" type="slidenum">
              <a:rPr lang="en-US"/>
              <a:pPr>
                <a:defRPr/>
              </a:pPr>
              <a:t>‹#›</a:t>
            </a:fld>
            <a:endParaRPr lang="en-US"/>
          </a:p>
        </p:txBody>
      </p:sp>
    </p:spTree>
    <p:extLst>
      <p:ext uri="{BB962C8B-B14F-4D97-AF65-F5344CB8AC3E}">
        <p14:creationId xmlns:p14="http://schemas.microsoft.com/office/powerpoint/2010/main" val="2612175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AC7ED15-6AAF-4D42-B3B9-9A6006BA08F8}" type="slidenum">
              <a:rPr lang="en-US"/>
              <a:pPr>
                <a:defRPr/>
              </a:pPr>
              <a:t>‹#›</a:t>
            </a:fld>
            <a:endParaRPr lang="en-US"/>
          </a:p>
        </p:txBody>
      </p:sp>
    </p:spTree>
    <p:extLst>
      <p:ext uri="{BB962C8B-B14F-4D97-AF65-F5344CB8AC3E}">
        <p14:creationId xmlns:p14="http://schemas.microsoft.com/office/powerpoint/2010/main" val="2674832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E1D54E-B5FE-4251-8C30-CD1C035DBBF4}" type="slidenum">
              <a:rPr lang="en-US"/>
              <a:pPr>
                <a:defRPr/>
              </a:pPr>
              <a:t>‹#›</a:t>
            </a:fld>
            <a:endParaRPr lang="en-US"/>
          </a:p>
        </p:txBody>
      </p:sp>
    </p:spTree>
    <p:extLst>
      <p:ext uri="{BB962C8B-B14F-4D97-AF65-F5344CB8AC3E}">
        <p14:creationId xmlns:p14="http://schemas.microsoft.com/office/powerpoint/2010/main" val="380052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41793F-0DAA-4CF9-A0DE-C1B0087043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emf"/><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oleObject" Target="../embeddings/oleObject9.bin"/><Relationship Id="rId18" Type="http://schemas.openxmlformats.org/officeDocument/2006/relationships/image" Target="../media/image13.wmf"/><Relationship Id="rId3" Type="http://schemas.openxmlformats.org/officeDocument/2006/relationships/oleObject" Target="../embeddings/oleObject4.bin"/><Relationship Id="rId7" Type="http://schemas.openxmlformats.org/officeDocument/2006/relationships/oleObject" Target="../embeddings/oleObject6.bin"/><Relationship Id="rId12" Type="http://schemas.openxmlformats.org/officeDocument/2006/relationships/image" Target="../media/image10.wmf"/><Relationship Id="rId17" Type="http://schemas.openxmlformats.org/officeDocument/2006/relationships/oleObject" Target="../embeddings/oleObject11.bin"/><Relationship Id="rId2" Type="http://schemas.openxmlformats.org/officeDocument/2006/relationships/slideLayout" Target="../slideLayouts/slideLayout6.xml"/><Relationship Id="rId16" Type="http://schemas.openxmlformats.org/officeDocument/2006/relationships/image" Target="../media/image12.wmf"/><Relationship Id="rId1" Type="http://schemas.openxmlformats.org/officeDocument/2006/relationships/vmlDrawing" Target="../drawings/vmlDrawing2.vml"/><Relationship Id="rId6" Type="http://schemas.openxmlformats.org/officeDocument/2006/relationships/image" Target="../media/image7.wmf"/><Relationship Id="rId11" Type="http://schemas.openxmlformats.org/officeDocument/2006/relationships/oleObject" Target="../embeddings/oleObject8.bin"/><Relationship Id="rId5" Type="http://schemas.openxmlformats.org/officeDocument/2006/relationships/oleObject" Target="../embeddings/oleObject5.bin"/><Relationship Id="rId15" Type="http://schemas.openxmlformats.org/officeDocument/2006/relationships/oleObject" Target="../embeddings/oleObject10.bin"/><Relationship Id="rId10" Type="http://schemas.openxmlformats.org/officeDocument/2006/relationships/image" Target="../media/image9.wmf"/><Relationship Id="rId19" Type="http://schemas.openxmlformats.org/officeDocument/2006/relationships/image" Target="../media/image2.png"/><Relationship Id="rId4" Type="http://schemas.openxmlformats.org/officeDocument/2006/relationships/image" Target="../media/image6.wmf"/><Relationship Id="rId9" Type="http://schemas.openxmlformats.org/officeDocument/2006/relationships/oleObject" Target="../embeddings/oleObject7.bin"/><Relationship Id="rId14"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oleObject" Target="../embeddings/oleObject17.bin"/><Relationship Id="rId18" Type="http://schemas.openxmlformats.org/officeDocument/2006/relationships/image" Target="../media/image20.wmf"/><Relationship Id="rId3" Type="http://schemas.openxmlformats.org/officeDocument/2006/relationships/oleObject" Target="../embeddings/oleObject12.bin"/><Relationship Id="rId21" Type="http://schemas.openxmlformats.org/officeDocument/2006/relationships/image" Target="../media/image2.png"/><Relationship Id="rId7" Type="http://schemas.openxmlformats.org/officeDocument/2006/relationships/oleObject" Target="../embeddings/oleObject14.bin"/><Relationship Id="rId12" Type="http://schemas.openxmlformats.org/officeDocument/2006/relationships/image" Target="../media/image17.wmf"/><Relationship Id="rId17" Type="http://schemas.openxmlformats.org/officeDocument/2006/relationships/oleObject" Target="../embeddings/oleObject19.bin"/><Relationship Id="rId2" Type="http://schemas.openxmlformats.org/officeDocument/2006/relationships/slideLayout" Target="../slideLayouts/slideLayout6.xml"/><Relationship Id="rId16" Type="http://schemas.openxmlformats.org/officeDocument/2006/relationships/image" Target="../media/image19.wmf"/><Relationship Id="rId20" Type="http://schemas.openxmlformats.org/officeDocument/2006/relationships/image" Target="../media/image21.wmf"/><Relationship Id="rId1" Type="http://schemas.openxmlformats.org/officeDocument/2006/relationships/vmlDrawing" Target="../drawings/vmlDrawing3.vml"/><Relationship Id="rId6" Type="http://schemas.openxmlformats.org/officeDocument/2006/relationships/image" Target="../media/image15.wmf"/><Relationship Id="rId11" Type="http://schemas.openxmlformats.org/officeDocument/2006/relationships/oleObject" Target="../embeddings/oleObject16.bin"/><Relationship Id="rId5" Type="http://schemas.openxmlformats.org/officeDocument/2006/relationships/oleObject" Target="../embeddings/oleObject13.bin"/><Relationship Id="rId15" Type="http://schemas.openxmlformats.org/officeDocument/2006/relationships/oleObject" Target="../embeddings/oleObject18.bin"/><Relationship Id="rId10" Type="http://schemas.openxmlformats.org/officeDocument/2006/relationships/image" Target="../media/image8.wmf"/><Relationship Id="rId19" Type="http://schemas.openxmlformats.org/officeDocument/2006/relationships/oleObject" Target="../embeddings/oleObject20.bin"/><Relationship Id="rId4" Type="http://schemas.openxmlformats.org/officeDocument/2006/relationships/image" Target="../media/image14.wmf"/><Relationship Id="rId9" Type="http://schemas.openxmlformats.org/officeDocument/2006/relationships/oleObject" Target="../embeddings/oleObject15.bin"/><Relationship Id="rId14" Type="http://schemas.openxmlformats.org/officeDocument/2006/relationships/image" Target="../media/image18.wmf"/></Relationships>
</file>

<file path=ppt/slides/_rels/slide6.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image" Target="../media/image2.png"/><Relationship Id="rId3" Type="http://schemas.openxmlformats.org/officeDocument/2006/relationships/oleObject" Target="../embeddings/oleObject21.bin"/><Relationship Id="rId7" Type="http://schemas.openxmlformats.org/officeDocument/2006/relationships/oleObject" Target="../embeddings/oleObject23.bin"/><Relationship Id="rId12" Type="http://schemas.openxmlformats.org/officeDocument/2006/relationships/image" Target="../media/image26.w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23.wmf"/><Relationship Id="rId11" Type="http://schemas.openxmlformats.org/officeDocument/2006/relationships/oleObject" Target="../embeddings/oleObject25.bin"/><Relationship Id="rId5" Type="http://schemas.openxmlformats.org/officeDocument/2006/relationships/oleObject" Target="../embeddings/oleObject22.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24.bin"/></Relationships>
</file>

<file path=ppt/slides/_rels/slide7.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31.bin"/><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30.wmf"/><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28.wmf"/><Relationship Id="rId11" Type="http://schemas.openxmlformats.org/officeDocument/2006/relationships/oleObject" Target="../embeddings/oleObject30.bin"/><Relationship Id="rId5" Type="http://schemas.openxmlformats.org/officeDocument/2006/relationships/oleObject" Target="../embeddings/oleObject27.bin"/><Relationship Id="rId15" Type="http://schemas.openxmlformats.org/officeDocument/2006/relationships/image" Target="../media/image2.png"/><Relationship Id="rId10" Type="http://schemas.openxmlformats.org/officeDocument/2006/relationships/image" Target="../media/image9.wmf"/><Relationship Id="rId4" Type="http://schemas.openxmlformats.org/officeDocument/2006/relationships/image" Target="../media/image27.wmf"/><Relationship Id="rId9" Type="http://schemas.openxmlformats.org/officeDocument/2006/relationships/oleObject" Target="../embeddings/oleObject29.bin"/><Relationship Id="rId14" Type="http://schemas.openxmlformats.org/officeDocument/2006/relationships/image" Target="../media/image31.wmf"/></Relationships>
</file>

<file path=ppt/slides/_rels/slide8.xml.rels><?xml version="1.0" encoding="UTF-8" standalone="yes"?>
<Relationships xmlns="http://schemas.openxmlformats.org/package/2006/relationships"><Relationship Id="rId8" Type="http://schemas.openxmlformats.org/officeDocument/2006/relationships/image" Target="../media/image34.wmf"/><Relationship Id="rId13" Type="http://schemas.openxmlformats.org/officeDocument/2006/relationships/image" Target="../media/image2.png"/><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image" Target="../media/image36.wmf"/><Relationship Id="rId2" Type="http://schemas.openxmlformats.org/officeDocument/2006/relationships/slideLayout" Target="../slideLayouts/slideLayout6.xml"/><Relationship Id="rId16" Type="http://schemas.openxmlformats.org/officeDocument/2006/relationships/oleObject" Target="../embeddings/oleObject38.bin"/><Relationship Id="rId1" Type="http://schemas.openxmlformats.org/officeDocument/2006/relationships/vmlDrawing" Target="../drawings/vmlDrawing6.vml"/><Relationship Id="rId6" Type="http://schemas.openxmlformats.org/officeDocument/2006/relationships/image" Target="../media/image33.wmf"/><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image" Target="../media/image37.wmf"/><Relationship Id="rId10" Type="http://schemas.openxmlformats.org/officeDocument/2006/relationships/image" Target="../media/image35.wmf"/><Relationship Id="rId4" Type="http://schemas.openxmlformats.org/officeDocument/2006/relationships/image" Target="../media/image32.wmf"/><Relationship Id="rId9" Type="http://schemas.openxmlformats.org/officeDocument/2006/relationships/oleObject" Target="../embeddings/oleObject35.bin"/><Relationship Id="rId14" Type="http://schemas.openxmlformats.org/officeDocument/2006/relationships/oleObject" Target="../embeddings/oleObject37.bin"/></Relationships>
</file>

<file path=ppt/slides/_rels/slide9.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image" Target="../media/image41.emf"/><Relationship Id="rId3" Type="http://schemas.openxmlformats.org/officeDocument/2006/relationships/oleObject" Target="../embeddings/oleObject39.bin"/><Relationship Id="rId7" Type="http://schemas.openxmlformats.org/officeDocument/2006/relationships/oleObject" Target="../embeddings/oleObject41.bin"/><Relationship Id="rId12" Type="http://schemas.openxmlformats.org/officeDocument/2006/relationships/customXml" Target="../ink/ink3.xml"/><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4.wmf"/><Relationship Id="rId11" Type="http://schemas.openxmlformats.org/officeDocument/2006/relationships/image" Target="../media/image2.png"/><Relationship Id="rId5" Type="http://schemas.openxmlformats.org/officeDocument/2006/relationships/oleObject" Target="../embeddings/oleObject40.bin"/><Relationship Id="rId10" Type="http://schemas.openxmlformats.org/officeDocument/2006/relationships/image" Target="../media/image40.wmf"/><Relationship Id="rId4" Type="http://schemas.openxmlformats.org/officeDocument/2006/relationships/image" Target="../media/image38.wmf"/><Relationship Id="rId9" Type="http://schemas.openxmlformats.org/officeDocument/2006/relationships/oleObject" Target="../embeddings/oleObject42.bin"/></Relationships>
</file>

<file path=ppt/slides/_rels/slide10.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4.wmf"/><Relationship Id="rId5" Type="http://schemas.openxmlformats.org/officeDocument/2006/relationships/oleObject" Target="../embeddings/oleObject44.bin"/><Relationship Id="rId4" Type="http://schemas.openxmlformats.org/officeDocument/2006/relationships/image" Target="../media/image38.wmf"/><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4.wmf"/><Relationship Id="rId5" Type="http://schemas.openxmlformats.org/officeDocument/2006/relationships/oleObject" Target="../embeddings/oleObject47.bin"/><Relationship Id="rId4" Type="http://schemas.openxmlformats.org/officeDocument/2006/relationships/image" Target="../media/image43.wmf"/><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oleObject" Target="../embeddings/oleObject49.bin"/><Relationship Id="rId7"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7.wmf"/><Relationship Id="rId11" Type="http://schemas.openxmlformats.org/officeDocument/2006/relationships/image" Target="../media/image2.png"/><Relationship Id="rId5" Type="http://schemas.openxmlformats.org/officeDocument/2006/relationships/oleObject" Target="../embeddings/oleObject50.bin"/><Relationship Id="rId10" Type="http://schemas.openxmlformats.org/officeDocument/2006/relationships/image" Target="../media/image49.wmf"/><Relationship Id="rId4" Type="http://schemas.openxmlformats.org/officeDocument/2006/relationships/image" Target="../media/image46.wmf"/><Relationship Id="rId9" Type="http://schemas.openxmlformats.org/officeDocument/2006/relationships/oleObject" Target="../embeddings/oleObject52.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png"/><Relationship Id="rId4" Type="http://schemas.openxmlformats.org/officeDocument/2006/relationships/image" Target="../media/image50.wmf"/></Relationships>
</file>

<file path=ppt/slides/_rels/slide14.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54.bin"/><Relationship Id="rId7" Type="http://schemas.openxmlformats.org/officeDocument/2006/relationships/oleObject" Target="../embeddings/oleObject56.bin"/><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53.wmf"/><Relationship Id="rId11" Type="http://schemas.openxmlformats.org/officeDocument/2006/relationships/image" Target="../media/image2.png"/><Relationship Id="rId5" Type="http://schemas.openxmlformats.org/officeDocument/2006/relationships/oleObject" Target="../embeddings/oleObject55.bin"/><Relationship Id="rId10" Type="http://schemas.openxmlformats.org/officeDocument/2006/relationships/image" Target="../media/image55.wmf"/><Relationship Id="rId4" Type="http://schemas.openxmlformats.org/officeDocument/2006/relationships/image" Target="../media/image52.wmf"/><Relationship Id="rId9" Type="http://schemas.openxmlformats.org/officeDocument/2006/relationships/oleObject" Target="../embeddings/oleObject57.bin"/></Relationships>
</file>

<file path=ppt/slides/_rels/slide16.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oleObject" Target="../embeddings/oleObject63.bin"/><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image" Target="../media/image59.wmf"/><Relationship Id="rId17" Type="http://schemas.openxmlformats.org/officeDocument/2006/relationships/image" Target="../media/image2.png"/><Relationship Id="rId2" Type="http://schemas.openxmlformats.org/officeDocument/2006/relationships/slideLayout" Target="../slideLayouts/slideLayout6.xml"/><Relationship Id="rId16" Type="http://schemas.openxmlformats.org/officeDocument/2006/relationships/image" Target="../media/image61.wmf"/><Relationship Id="rId1" Type="http://schemas.openxmlformats.org/officeDocument/2006/relationships/vmlDrawing" Target="../drawings/vmlDrawing13.vml"/><Relationship Id="rId6" Type="http://schemas.openxmlformats.org/officeDocument/2006/relationships/image" Target="../media/image56.wmf"/><Relationship Id="rId11" Type="http://schemas.openxmlformats.org/officeDocument/2006/relationships/oleObject" Target="../embeddings/oleObject62.bin"/><Relationship Id="rId5" Type="http://schemas.openxmlformats.org/officeDocument/2006/relationships/oleObject" Target="../embeddings/oleObject59.bin"/><Relationship Id="rId15" Type="http://schemas.openxmlformats.org/officeDocument/2006/relationships/oleObject" Target="../embeddings/oleObject64.bin"/><Relationship Id="rId10" Type="http://schemas.openxmlformats.org/officeDocument/2006/relationships/image" Target="../media/image58.wmf"/><Relationship Id="rId4" Type="http://schemas.openxmlformats.org/officeDocument/2006/relationships/image" Target="../media/image52.wmf"/><Relationship Id="rId9" Type="http://schemas.openxmlformats.org/officeDocument/2006/relationships/oleObject" Target="../embeddings/oleObject61.bin"/><Relationship Id="rId14" Type="http://schemas.openxmlformats.org/officeDocument/2006/relationships/image" Target="../media/image60.wmf"/></Relationships>
</file>

<file path=ppt/slides/_rels/slide17.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oleObject" Target="../embeddings/oleObject65.bin"/><Relationship Id="rId7" Type="http://schemas.openxmlformats.org/officeDocument/2006/relationships/oleObject" Target="../embeddings/oleObject67.bin"/><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63.wmf"/><Relationship Id="rId11" Type="http://schemas.openxmlformats.org/officeDocument/2006/relationships/image" Target="../media/image65.emf"/><Relationship Id="rId5" Type="http://schemas.openxmlformats.org/officeDocument/2006/relationships/oleObject" Target="../embeddings/oleObject66.bin"/><Relationship Id="rId10" Type="http://schemas.openxmlformats.org/officeDocument/2006/relationships/customXml" Target="../ink/ink4.xml"/><Relationship Id="rId4" Type="http://schemas.openxmlformats.org/officeDocument/2006/relationships/image" Target="../media/image62.wmf"/><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oleObject" Target="../embeddings/oleObject68.bin"/><Relationship Id="rId7" Type="http://schemas.openxmlformats.org/officeDocument/2006/relationships/oleObject" Target="../embeddings/oleObject70.bin"/><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67.wmf"/><Relationship Id="rId5" Type="http://schemas.openxmlformats.org/officeDocument/2006/relationships/oleObject" Target="../embeddings/oleObject69.bin"/><Relationship Id="rId4" Type="http://schemas.openxmlformats.org/officeDocument/2006/relationships/image" Target="../media/image66.wmf"/><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71.bin"/><Relationship Id="rId7" Type="http://schemas.openxmlformats.org/officeDocument/2006/relationships/oleObject" Target="../embeddings/oleObject73.bin"/><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70.wmf"/><Relationship Id="rId11" Type="http://schemas.openxmlformats.org/officeDocument/2006/relationships/image" Target="../media/image2.png"/><Relationship Id="rId5" Type="http://schemas.openxmlformats.org/officeDocument/2006/relationships/oleObject" Target="../embeddings/oleObject72.bin"/><Relationship Id="rId10" Type="http://schemas.openxmlformats.org/officeDocument/2006/relationships/image" Target="../media/image72.wmf"/><Relationship Id="rId4" Type="http://schemas.openxmlformats.org/officeDocument/2006/relationships/image" Target="../media/image69.wmf"/><Relationship Id="rId9" Type="http://schemas.openxmlformats.org/officeDocument/2006/relationships/oleObject" Target="../embeddings/oleObject74.bin"/></Relationships>
</file>

<file path=ppt/slides/_rels/slide20.xml.rels><?xml version="1.0" encoding="UTF-8" standalone="yes"?>
<Relationships xmlns="http://schemas.openxmlformats.org/package/2006/relationships"><Relationship Id="rId8" Type="http://schemas.openxmlformats.org/officeDocument/2006/relationships/image" Target="../media/image75.wmf"/><Relationship Id="rId13" Type="http://schemas.openxmlformats.org/officeDocument/2006/relationships/oleObject" Target="../embeddings/oleObject80.bin"/><Relationship Id="rId3" Type="http://schemas.openxmlformats.org/officeDocument/2006/relationships/oleObject" Target="../embeddings/oleObject75.bin"/><Relationship Id="rId7" Type="http://schemas.openxmlformats.org/officeDocument/2006/relationships/oleObject" Target="../embeddings/oleObject77.bin"/><Relationship Id="rId12" Type="http://schemas.openxmlformats.org/officeDocument/2006/relationships/image" Target="../media/image77.wmf"/><Relationship Id="rId17" Type="http://schemas.openxmlformats.org/officeDocument/2006/relationships/image" Target="../media/image79.emf"/><Relationship Id="rId2" Type="http://schemas.openxmlformats.org/officeDocument/2006/relationships/slideLayout" Target="../slideLayouts/slideLayout6.xml"/><Relationship Id="rId16" Type="http://schemas.openxmlformats.org/officeDocument/2006/relationships/customXml" Target="../ink/ink5.xml"/><Relationship Id="rId1" Type="http://schemas.openxmlformats.org/officeDocument/2006/relationships/vmlDrawing" Target="../drawings/vmlDrawing17.vml"/><Relationship Id="rId6" Type="http://schemas.openxmlformats.org/officeDocument/2006/relationships/image" Target="../media/image74.wmf"/><Relationship Id="rId11" Type="http://schemas.openxmlformats.org/officeDocument/2006/relationships/oleObject" Target="../embeddings/oleObject79.bin"/><Relationship Id="rId5" Type="http://schemas.openxmlformats.org/officeDocument/2006/relationships/oleObject" Target="../embeddings/oleObject76.bin"/><Relationship Id="rId15" Type="http://schemas.openxmlformats.org/officeDocument/2006/relationships/image" Target="../media/image2.png"/><Relationship Id="rId10" Type="http://schemas.openxmlformats.org/officeDocument/2006/relationships/image" Target="../media/image76.wmf"/><Relationship Id="rId4" Type="http://schemas.openxmlformats.org/officeDocument/2006/relationships/image" Target="../media/image73.wmf"/><Relationship Id="rId9" Type="http://schemas.openxmlformats.org/officeDocument/2006/relationships/oleObject" Target="../embeddings/oleObject78.bin"/><Relationship Id="rId14" Type="http://schemas.openxmlformats.org/officeDocument/2006/relationships/image" Target="../media/image78.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1.bin"/><Relationship Id="rId7"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image" Target="../media/image81.wmf"/><Relationship Id="rId5" Type="http://schemas.openxmlformats.org/officeDocument/2006/relationships/oleObject" Target="../embeddings/oleObject82.bin"/><Relationship Id="rId4" Type="http://schemas.openxmlformats.org/officeDocument/2006/relationships/image" Target="../media/image80.wmf"/></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83.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2.png"/><Relationship Id="rId4" Type="http://schemas.openxmlformats.org/officeDocument/2006/relationships/image" Target="../media/image84.wmf"/></Relationships>
</file>

<file path=ppt/slides/_rels/slide25.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88.jpeg"/><Relationship Id="rId2" Type="http://schemas.openxmlformats.org/officeDocument/2006/relationships/image" Target="../media/image85.pn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87.emf"/><Relationship Id="rId4" Type="http://schemas.openxmlformats.org/officeDocument/2006/relationships/customXml" Target="../ink/ink6.xml"/></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91.emf"/><Relationship Id="rId4" Type="http://schemas.openxmlformats.org/officeDocument/2006/relationships/customXml" Target="../ink/ink7.xml"/></Relationships>
</file>

<file path=ppt/slides/_rels/slide27.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oleObject" Target="../embeddings/oleObject89.bin"/><Relationship Id="rId18" Type="http://schemas.openxmlformats.org/officeDocument/2006/relationships/image" Target="../media/image99.wmf"/><Relationship Id="rId3" Type="http://schemas.openxmlformats.org/officeDocument/2006/relationships/oleObject" Target="../embeddings/oleObject84.bin"/><Relationship Id="rId7" Type="http://schemas.openxmlformats.org/officeDocument/2006/relationships/oleObject" Target="../embeddings/oleObject86.bin"/><Relationship Id="rId12" Type="http://schemas.openxmlformats.org/officeDocument/2006/relationships/image" Target="../media/image96.wmf"/><Relationship Id="rId17" Type="http://schemas.openxmlformats.org/officeDocument/2006/relationships/oleObject" Target="../embeddings/oleObject91.bin"/><Relationship Id="rId2" Type="http://schemas.openxmlformats.org/officeDocument/2006/relationships/slideLayout" Target="../slideLayouts/slideLayout7.xml"/><Relationship Id="rId16" Type="http://schemas.openxmlformats.org/officeDocument/2006/relationships/image" Target="../media/image98.wmf"/><Relationship Id="rId1" Type="http://schemas.openxmlformats.org/officeDocument/2006/relationships/vmlDrawing" Target="../drawings/vmlDrawing20.vml"/><Relationship Id="rId6" Type="http://schemas.openxmlformats.org/officeDocument/2006/relationships/image" Target="../media/image93.wmf"/><Relationship Id="rId11" Type="http://schemas.openxmlformats.org/officeDocument/2006/relationships/oleObject" Target="../embeddings/oleObject88.bin"/><Relationship Id="rId5" Type="http://schemas.openxmlformats.org/officeDocument/2006/relationships/oleObject" Target="../embeddings/oleObject85.bin"/><Relationship Id="rId15" Type="http://schemas.openxmlformats.org/officeDocument/2006/relationships/oleObject" Target="../embeddings/oleObject90.bin"/><Relationship Id="rId10" Type="http://schemas.openxmlformats.org/officeDocument/2006/relationships/image" Target="../media/image95.wmf"/><Relationship Id="rId19" Type="http://schemas.openxmlformats.org/officeDocument/2006/relationships/image" Target="../media/image2.png"/><Relationship Id="rId4" Type="http://schemas.openxmlformats.org/officeDocument/2006/relationships/image" Target="../media/image92.wmf"/><Relationship Id="rId9" Type="http://schemas.openxmlformats.org/officeDocument/2006/relationships/oleObject" Target="../embeddings/oleObject87.bin"/><Relationship Id="rId14" Type="http://schemas.openxmlformats.org/officeDocument/2006/relationships/image" Target="../media/image97.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2.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100.wmf"/><Relationship Id="rId5" Type="http://schemas.openxmlformats.org/officeDocument/2006/relationships/oleObject" Target="../embeddings/oleObject93.bin"/><Relationship Id="rId4" Type="http://schemas.openxmlformats.org/officeDocument/2006/relationships/image" Target="../media/image84.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4.bin"/><Relationship Id="rId7"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102.wmf"/><Relationship Id="rId5" Type="http://schemas.openxmlformats.org/officeDocument/2006/relationships/oleObject" Target="../embeddings/oleObject95.bin"/><Relationship Id="rId4" Type="http://schemas.openxmlformats.org/officeDocument/2006/relationships/image" Target="../media/image101.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96.bin"/><Relationship Id="rId7"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image" Target="../media/image104.wmf"/><Relationship Id="rId5" Type="http://schemas.openxmlformats.org/officeDocument/2006/relationships/oleObject" Target="../embeddings/oleObject97.bin"/><Relationship Id="rId4" Type="http://schemas.openxmlformats.org/officeDocument/2006/relationships/image" Target="../media/image103.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00.bin"/><Relationship Id="rId3" Type="http://schemas.openxmlformats.org/officeDocument/2006/relationships/image" Target="../media/image89.png"/><Relationship Id="rId7" Type="http://schemas.openxmlformats.org/officeDocument/2006/relationships/image" Target="../media/image106.wmf"/><Relationship Id="rId12"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oleObject" Target="../embeddings/oleObject99.bin"/><Relationship Id="rId11" Type="http://schemas.openxmlformats.org/officeDocument/2006/relationships/image" Target="../media/image108.wmf"/><Relationship Id="rId5" Type="http://schemas.openxmlformats.org/officeDocument/2006/relationships/image" Target="../media/image105.wmf"/><Relationship Id="rId10" Type="http://schemas.openxmlformats.org/officeDocument/2006/relationships/oleObject" Target="../embeddings/oleObject101.bin"/><Relationship Id="rId4" Type="http://schemas.openxmlformats.org/officeDocument/2006/relationships/oleObject" Target="../embeddings/oleObject98.bin"/><Relationship Id="rId9" Type="http://schemas.openxmlformats.org/officeDocument/2006/relationships/image" Target="../media/image107.wmf"/></Relationships>
</file>

<file path=ppt/slides/_rels/slide32.xml.rels><?xml version="1.0" encoding="UTF-8" standalone="yes"?>
<Relationships xmlns="http://schemas.openxmlformats.org/package/2006/relationships"><Relationship Id="rId3" Type="http://schemas.openxmlformats.org/officeDocument/2006/relationships/customXml" Target="../ink/ink8.xml"/><Relationship Id="rId7" Type="http://schemas.openxmlformats.org/officeDocument/2006/relationships/image" Target="../media/image2.png"/><Relationship Id="rId2" Type="http://schemas.openxmlformats.org/officeDocument/2006/relationships/image" Target="../media/image109.png"/><Relationship Id="rId1" Type="http://schemas.openxmlformats.org/officeDocument/2006/relationships/slideLayout" Target="../slideLayouts/slideLayout6.xml"/><Relationship Id="rId6" Type="http://schemas.openxmlformats.org/officeDocument/2006/relationships/image" Target="../media/image111.emf"/><Relationship Id="rId5" Type="http://schemas.openxmlformats.org/officeDocument/2006/relationships/customXml" Target="../ink/ink9.xml"/><Relationship Id="rId4" Type="http://schemas.openxmlformats.org/officeDocument/2006/relationships/image" Target="../media/image110.emf"/></Relationships>
</file>

<file path=ppt/slides/_rels/slide33.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image" Target="../media/image116.emf"/><Relationship Id="rId3" Type="http://schemas.openxmlformats.org/officeDocument/2006/relationships/image" Target="../media/image113.png"/><Relationship Id="rId7" Type="http://schemas.openxmlformats.org/officeDocument/2006/relationships/customXml" Target="../ink/ink10.xml"/><Relationship Id="rId12" Type="http://schemas.openxmlformats.org/officeDocument/2006/relationships/customXml" Target="../ink/ink12.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114.png"/><Relationship Id="rId11" Type="http://schemas.openxmlformats.org/officeDocument/2006/relationships/image" Target="../media/image2.png"/><Relationship Id="rId5" Type="http://schemas.openxmlformats.org/officeDocument/2006/relationships/image" Target="../media/image112.wmf"/><Relationship Id="rId10" Type="http://schemas.openxmlformats.org/officeDocument/2006/relationships/image" Target="../media/image115.emf"/><Relationship Id="rId4" Type="http://schemas.openxmlformats.org/officeDocument/2006/relationships/oleObject" Target="../embeddings/oleObject102.bin"/><Relationship Id="rId9" Type="http://schemas.openxmlformats.org/officeDocument/2006/relationships/customXml" Target="../ink/ink1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119.png"/><Relationship Id="rId7" Type="http://schemas.openxmlformats.org/officeDocument/2006/relationships/customXml" Target="../ink/ink14.xml"/><Relationship Id="rId2"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121.emf"/><Relationship Id="rId5" Type="http://schemas.openxmlformats.org/officeDocument/2006/relationships/customXml" Target="../ink/ink13.xml"/><Relationship Id="rId4" Type="http://schemas.openxmlformats.org/officeDocument/2006/relationships/image" Target="../media/image120.png"/><Relationship Id="rId9"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22.pn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87.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image" Target="../media/image2.png"/><Relationship Id="rId5" Type="http://schemas.openxmlformats.org/officeDocument/2006/relationships/image" Target="../media/image124.png"/><Relationship Id="rId4" Type="http://schemas.openxmlformats.org/officeDocument/2006/relationships/image" Target="../media/image12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20700" y="235107"/>
            <a:ext cx="7327900" cy="838200"/>
          </a:xfrm>
        </p:spPr>
        <p:txBody>
          <a:bodyPr/>
          <a:lstStyle/>
          <a:p>
            <a:r>
              <a:rPr lang="en-US" sz="2800" dirty="0" smtClean="0">
                <a:latin typeface="Comic Sans MS" panose="030F0702030302020204" pitchFamily="66" charset="0"/>
              </a:rPr>
              <a:t>Family of </a:t>
            </a:r>
            <a:r>
              <a:rPr lang="en-IN" sz="2800" dirty="0">
                <a:latin typeface="Comic Sans MS" panose="030F0702030302020204" pitchFamily="66" charset="0"/>
              </a:rPr>
              <a:t>Sturm-</a:t>
            </a:r>
            <a:r>
              <a:rPr lang="en-IN" sz="2800" dirty="0" err="1">
                <a:latin typeface="Comic Sans MS" panose="030F0702030302020204" pitchFamily="66" charset="0"/>
              </a:rPr>
              <a:t>Liouville</a:t>
            </a:r>
            <a:r>
              <a:rPr lang="en-IN" sz="2800" dirty="0">
                <a:latin typeface="Comic Sans MS" panose="030F0702030302020204" pitchFamily="66" charset="0"/>
              </a:rPr>
              <a:t> </a:t>
            </a:r>
            <a:r>
              <a:rPr lang="en-IN" sz="2800" dirty="0" smtClean="0">
                <a:latin typeface="Comic Sans MS" panose="030F0702030302020204" pitchFamily="66" charset="0"/>
              </a:rPr>
              <a:t>Problems</a:t>
            </a:r>
            <a:endParaRPr lang="en-US" sz="2800" dirty="0" smtClean="0">
              <a:latin typeface="Comic Sans MS" panose="030F0702030302020204" pitchFamily="66" charset="0"/>
            </a:endParaRPr>
          </a:p>
        </p:txBody>
      </p:sp>
      <p:sp>
        <p:nvSpPr>
          <p:cNvPr id="22532" name="Text Box 4"/>
          <p:cNvSpPr txBox="1">
            <a:spLocks noChangeArrowheads="1"/>
          </p:cNvSpPr>
          <p:nvPr/>
        </p:nvSpPr>
        <p:spPr bwMode="auto">
          <a:xfrm>
            <a:off x="367637" y="5429071"/>
            <a:ext cx="8534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IN" sz="3600" dirty="0">
                <a:solidFill>
                  <a:srgbClr val="FF0000"/>
                </a:solidFill>
                <a:latin typeface="Script MT Bold" panose="03040602040607080904" pitchFamily="66" charset="0"/>
              </a:rPr>
              <a:t>Orthogonal Series Functions </a:t>
            </a:r>
            <a:r>
              <a:rPr lang="en-IN" sz="3600" dirty="0" smtClean="0">
                <a:solidFill>
                  <a:srgbClr val="FF0000"/>
                </a:solidFill>
                <a:latin typeface="Script MT Bold" panose="03040602040607080904" pitchFamily="66" charset="0"/>
              </a:rPr>
              <a:t>as </a:t>
            </a:r>
            <a:r>
              <a:rPr lang="en-IN" sz="3600" dirty="0" err="1" smtClean="0">
                <a:solidFill>
                  <a:srgbClr val="FF0000"/>
                </a:solidFill>
                <a:latin typeface="Script MT Bold" panose="03040602040607080904" pitchFamily="66" charset="0"/>
              </a:rPr>
              <a:t>Ansaz</a:t>
            </a:r>
            <a:r>
              <a:rPr lang="en-IN" sz="3600" dirty="0" smtClean="0">
                <a:solidFill>
                  <a:srgbClr val="FF0000"/>
                </a:solidFill>
                <a:latin typeface="Script MT Bold" panose="03040602040607080904" pitchFamily="66" charset="0"/>
              </a:rPr>
              <a:t> to Thermo-fluid Problems</a:t>
            </a:r>
            <a:endParaRPr lang="en-US" sz="3600" dirty="0">
              <a:solidFill>
                <a:srgbClr val="FF3399"/>
              </a:solidFill>
              <a:latin typeface="Brush Script MT" panose="03060802040406070304" pitchFamily="66" charset="0"/>
            </a:endParaRPr>
          </a:p>
        </p:txBody>
      </p:sp>
      <p:sp>
        <p:nvSpPr>
          <p:cNvPr id="3076" name="Rectangle 10"/>
          <p:cNvSpPr>
            <a:spLocks noGrp="1" noChangeArrowheads="1"/>
          </p:cNvSpPr>
          <p:nvPr>
            <p:ph type="subTitle" idx="1"/>
          </p:nvPr>
        </p:nvSpPr>
        <p:spPr>
          <a:xfrm>
            <a:off x="1447800" y="3714750"/>
            <a:ext cx="6400800" cy="1111250"/>
          </a:xfrm>
        </p:spPr>
        <p:txBody>
          <a:bodyPr/>
          <a:lstStyle/>
          <a:p>
            <a:pPr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eaLnBrk="1" hangingPunct="1"/>
            <a:r>
              <a:rPr lang="en-US" sz="1600" i="1" dirty="0" smtClean="0"/>
              <a:t>Professor</a:t>
            </a:r>
          </a:p>
          <a:p>
            <a:pPr eaLnBrk="1" hangingPunct="1"/>
            <a:r>
              <a:rPr lang="en-US" sz="1600" i="1" dirty="0" smtClean="0"/>
              <a:t>Mechanical Engineering Department</a:t>
            </a:r>
          </a:p>
          <a:p>
            <a:pPr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2527300" y="16764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8" name="Group 7"/>
          <p:cNvGrpSpPr>
            <a:grpSpLocks/>
          </p:cNvGrpSpPr>
          <p:nvPr/>
        </p:nvGrpSpPr>
        <p:grpSpPr bwMode="auto">
          <a:xfrm>
            <a:off x="-12700" y="0"/>
            <a:ext cx="9144000" cy="6858000"/>
            <a:chOff x="0" y="0"/>
            <a:chExt cx="5760" cy="4320"/>
          </a:xfrm>
        </p:grpSpPr>
        <p:grpSp>
          <p:nvGrpSpPr>
            <p:cNvPr id="3081" name="Group 8"/>
            <p:cNvGrpSpPr>
              <a:grpSpLocks/>
            </p:cNvGrpSpPr>
            <p:nvPr/>
          </p:nvGrpSpPr>
          <p:grpSpPr bwMode="auto">
            <a:xfrm>
              <a:off x="0" y="0"/>
              <a:ext cx="192" cy="4320"/>
              <a:chOff x="0" y="-48"/>
              <a:chExt cx="144" cy="4368"/>
            </a:xfrm>
          </p:grpSpPr>
          <p:sp>
            <p:nvSpPr>
              <p:cNvPr id="30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2" name="Group 11"/>
            <p:cNvGrpSpPr>
              <a:grpSpLocks/>
            </p:cNvGrpSpPr>
            <p:nvPr/>
          </p:nvGrpSpPr>
          <p:grpSpPr bwMode="auto">
            <a:xfrm>
              <a:off x="5674" y="24"/>
              <a:ext cx="86" cy="4296"/>
              <a:chOff x="5616" y="-48"/>
              <a:chExt cx="144" cy="4368"/>
            </a:xfrm>
          </p:grpSpPr>
          <p:sp>
            <p:nvSpPr>
              <p:cNvPr id="30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3" name="Group 14"/>
            <p:cNvGrpSpPr>
              <a:grpSpLocks/>
            </p:cNvGrpSpPr>
            <p:nvPr/>
          </p:nvGrpSpPr>
          <p:grpSpPr bwMode="auto">
            <a:xfrm>
              <a:off x="144" y="0"/>
              <a:ext cx="5616" cy="144"/>
              <a:chOff x="96" y="-48"/>
              <a:chExt cx="5520" cy="144"/>
            </a:xfrm>
          </p:grpSpPr>
          <p:sp>
            <p:nvSpPr>
              <p:cNvPr id="30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4" name="Group 17"/>
            <p:cNvGrpSpPr>
              <a:grpSpLocks/>
            </p:cNvGrpSpPr>
            <p:nvPr/>
          </p:nvGrpSpPr>
          <p:grpSpPr bwMode="auto">
            <a:xfrm>
              <a:off x="144" y="4234"/>
              <a:ext cx="5616" cy="86"/>
              <a:chOff x="96" y="4176"/>
              <a:chExt cx="5520" cy="144"/>
            </a:xfrm>
          </p:grpSpPr>
          <p:sp>
            <p:nvSpPr>
              <p:cNvPr id="30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mc:AlternateContent xmlns:mc="http://schemas.openxmlformats.org/markup-compatibility/2006" xmlns:p14="http://schemas.microsoft.com/office/powerpoint/2010/main">
        <mc:Choice Requires="p14">
          <p:contentPart p14:bwMode="auto" r:id="rId4">
            <p14:nvContentPartPr>
              <p14:cNvPr id="1026" name="Ink 19"/>
              <p14:cNvContentPartPr>
                <a14:cpLocks xmlns:a14="http://schemas.microsoft.com/office/drawing/2010/main" noRot="1" noChangeAspect="1" noEditPoints="1" noChangeArrowheads="1" noChangeShapeType="1"/>
              </p14:cNvContentPartPr>
              <p14:nvPr/>
            </p14:nvContentPartPr>
            <p14:xfrm>
              <a:off x="10634663" y="6629400"/>
              <a:ext cx="1587" cy="1588"/>
            </p14:xfrm>
          </p:contentPart>
        </mc:Choice>
        <mc:Fallback xmlns="">
          <p:pic>
            <p:nvPicPr>
              <p:cNvPr id="1026" name="Ink 19"/>
              <p:cNvPicPr>
                <a:picLocks noRot="1" noChangeAspect="1" noEditPoints="1" noChangeArrowheads="1" noChangeShapeType="1"/>
              </p:cNvPicPr>
              <p:nvPr/>
            </p:nvPicPr>
            <p:blipFill>
              <a:blip r:embed="rId5"/>
              <a:stretch>
                <a:fillRect/>
              </a:stretch>
            </p:blipFill>
            <p:spPr>
              <a:xfrm>
                <a:off x="10593401" y="65881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p14:cNvContentPartPr>
                <a14:cpLocks xmlns:a14="http://schemas.microsoft.com/office/drawing/2010/main" noRot="1" noChangeAspect="1" noEditPoints="1" noChangeArrowheads="1" noChangeShapeType="1"/>
              </p14:cNvContentPartPr>
              <p14:nvPr/>
            </p14:nvContentPartPr>
            <p14:xfrm>
              <a:off x="10579100" y="1719263"/>
              <a:ext cx="1588" cy="1587"/>
            </p14:xfrm>
          </p:contentPart>
        </mc:Choice>
        <mc:Fallback xmlns="">
          <p:pic>
            <p:nvPicPr>
              <p:cNvPr id="1027" name="Ink 21"/>
              <p:cNvPicPr>
                <a:picLocks noRot="1" noChangeAspect="1" noEditPoints="1" noChangeArrowheads="1" noChangeShapeType="1"/>
              </p:cNvPicPr>
              <p:nvPr/>
            </p:nvPicPr>
            <p:blipFill>
              <a:blip r:embed="rId5"/>
              <a:stretch>
                <a:fillRect/>
              </a:stretch>
            </p:blipFill>
            <p:spPr>
              <a:xfrm>
                <a:off x="10537812" y="1678001"/>
                <a:ext cx="84164" cy="84111"/>
              </a:xfrm>
              <a:prstGeom prst="rect">
                <a:avLst/>
              </a:prstGeom>
            </p:spPr>
          </p:pic>
        </mc:Fallback>
      </mc:AlternateContent>
    </p:spTree>
    <p:extLst>
      <p:ext uri="{BB962C8B-B14F-4D97-AF65-F5344CB8AC3E}">
        <p14:creationId xmlns:p14="http://schemas.microsoft.com/office/powerpoint/2010/main" val="1227136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57" y="4293"/>
            <a:ext cx="7772400" cy="1143000"/>
          </a:xfrm>
        </p:spPr>
        <p:txBody>
          <a:bodyPr/>
          <a:lstStyle/>
          <a:p>
            <a:r>
              <a:rPr lang="en-IN" sz="2800" dirty="0"/>
              <a:t>Sturm-</a:t>
            </a:r>
            <a:r>
              <a:rPr lang="en-IN" sz="2800" dirty="0" err="1"/>
              <a:t>Liouville</a:t>
            </a:r>
            <a:r>
              <a:rPr lang="en-IN" sz="2800" dirty="0"/>
              <a:t> Theory</a:t>
            </a:r>
          </a:p>
        </p:txBody>
      </p:sp>
      <p:sp>
        <p:nvSpPr>
          <p:cNvPr id="3" name="Content Placeholder 2"/>
          <p:cNvSpPr>
            <a:spLocks noGrp="1"/>
          </p:cNvSpPr>
          <p:nvPr>
            <p:ph idx="1"/>
          </p:nvPr>
        </p:nvSpPr>
        <p:spPr>
          <a:xfrm>
            <a:off x="323557" y="1425994"/>
            <a:ext cx="8665161" cy="4593806"/>
          </a:xfrm>
        </p:spPr>
        <p:txBody>
          <a:bodyPr/>
          <a:lstStyle/>
          <a:p>
            <a:r>
              <a:rPr lang="en-IN" sz="2400" dirty="0"/>
              <a:t>Mathematicians have studied Sturm-</a:t>
            </a:r>
            <a:r>
              <a:rPr lang="en-IN" sz="2400" dirty="0" err="1"/>
              <a:t>Liouville</a:t>
            </a:r>
            <a:r>
              <a:rPr lang="en-IN" sz="2400" dirty="0"/>
              <a:t> problems </a:t>
            </a:r>
            <a:r>
              <a:rPr lang="en-IN" sz="2400" dirty="0" smtClean="0"/>
              <a:t>for over </a:t>
            </a:r>
            <a:r>
              <a:rPr lang="en-IN" sz="2400" dirty="0"/>
              <a:t>200 years.</a:t>
            </a:r>
          </a:p>
          <a:p>
            <a:r>
              <a:rPr lang="en-IN" sz="2400" dirty="0" smtClean="0"/>
              <a:t>Highly </a:t>
            </a:r>
            <a:r>
              <a:rPr lang="en-IN" sz="2400" dirty="0"/>
              <a:t>developed theory and remains an active area of interest.</a:t>
            </a:r>
          </a:p>
          <a:p>
            <a:r>
              <a:rPr lang="en-IN" sz="2400" dirty="0" smtClean="0"/>
              <a:t>Major </a:t>
            </a:r>
            <a:r>
              <a:rPr lang="en-IN" sz="2400" dirty="0"/>
              <a:t>results:</a:t>
            </a:r>
          </a:p>
          <a:p>
            <a:r>
              <a:rPr lang="en-IN" sz="2400" dirty="0" smtClean="0"/>
              <a:t>A </a:t>
            </a:r>
            <a:r>
              <a:rPr lang="en-IN" sz="2400" dirty="0"/>
              <a:t>complete </a:t>
            </a:r>
            <a:r>
              <a:rPr lang="en-IN" sz="2400" dirty="0" smtClean="0"/>
              <a:t>“</a:t>
            </a:r>
            <a:r>
              <a:rPr lang="en-IN" sz="2400" dirty="0"/>
              <a:t>spectral theory</a:t>
            </a:r>
            <a:r>
              <a:rPr lang="en-IN" sz="2400" dirty="0" smtClean="0"/>
              <a:t>”  </a:t>
            </a:r>
            <a:r>
              <a:rPr lang="en-IN" sz="2400" dirty="0"/>
              <a:t>for problems where [a; b] is </a:t>
            </a:r>
            <a:r>
              <a:rPr lang="en-IN" sz="2400" dirty="0" smtClean="0"/>
              <a:t>finite.</a:t>
            </a:r>
            <a:endParaRPr lang="en-IN" sz="2400" dirty="0"/>
          </a:p>
          <a:p>
            <a:r>
              <a:rPr lang="en-IN" sz="2400" dirty="0" smtClean="0"/>
              <a:t>A </a:t>
            </a:r>
            <a:r>
              <a:rPr lang="en-IN" sz="2400" dirty="0"/>
              <a:t>satisfying but complex theory for </a:t>
            </a:r>
            <a:r>
              <a:rPr lang="en-IN" sz="2400" i="1" dirty="0" smtClean="0"/>
              <a:t>singular</a:t>
            </a:r>
            <a:r>
              <a:rPr lang="en-IN" sz="2400" dirty="0" smtClean="0"/>
              <a:t> </a:t>
            </a:r>
            <a:r>
              <a:rPr lang="en-IN" sz="2400" dirty="0"/>
              <a:t>problems.</a:t>
            </a:r>
          </a:p>
          <a:p>
            <a:r>
              <a:rPr lang="en-IN" sz="2400" dirty="0" smtClean="0"/>
              <a:t>Value</a:t>
            </a:r>
            <a:r>
              <a:rPr lang="en-IN" sz="2400" dirty="0"/>
              <a:t>: </a:t>
            </a:r>
            <a:endParaRPr lang="en-IN" sz="2400" dirty="0" smtClean="0"/>
          </a:p>
          <a:p>
            <a:r>
              <a:rPr lang="en-IN" sz="2400" dirty="0" smtClean="0"/>
              <a:t>Solutions </a:t>
            </a:r>
            <a:r>
              <a:rPr lang="en-IN" sz="2400" dirty="0"/>
              <a:t>to separable PDEs, </a:t>
            </a:r>
            <a:endParaRPr lang="en-IN" sz="2400" dirty="0" smtClean="0"/>
          </a:p>
          <a:p>
            <a:r>
              <a:rPr lang="en-IN" sz="2400" dirty="0" smtClean="0"/>
              <a:t>major </a:t>
            </a:r>
            <a:r>
              <a:rPr lang="en-IN" sz="2400" dirty="0"/>
              <a:t>advances </a:t>
            </a:r>
            <a:r>
              <a:rPr lang="en-IN" sz="2400" dirty="0" smtClean="0"/>
              <a:t>in spectral </a:t>
            </a:r>
            <a:r>
              <a:rPr lang="en-IN" sz="2400" dirty="0"/>
              <a:t>theory, </a:t>
            </a:r>
            <a:endParaRPr lang="en-IN" sz="2400" dirty="0" smtClean="0"/>
          </a:p>
          <a:p>
            <a:r>
              <a:rPr lang="en-IN" sz="2400" dirty="0" smtClean="0"/>
              <a:t>various </a:t>
            </a:r>
            <a:r>
              <a:rPr lang="en-IN" sz="2400" dirty="0"/>
              <a:t>applications in </a:t>
            </a:r>
            <a:r>
              <a:rPr lang="en-IN" sz="2400" dirty="0" err="1" smtClean="0"/>
              <a:t>thermofluids</a:t>
            </a:r>
            <a:r>
              <a:rPr lang="en-IN" sz="2400" dirty="0" smtClean="0"/>
              <a:t>.</a:t>
            </a:r>
            <a:endParaRPr lang="en-IN" sz="2400" dirty="0"/>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7"/>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9"/>
              <p:cNvGrpSpPr>
                <a:grpSpLocks/>
              </p:cNvGrpSpPr>
              <p:nvPr/>
            </p:nvGrpSpPr>
            <p:grpSpPr bwMode="auto">
              <a:xfrm>
                <a:off x="144" y="0"/>
                <a:ext cx="5616" cy="144"/>
                <a:chOff x="96" y="-48"/>
                <a:chExt cx="5520" cy="144"/>
              </a:xfrm>
            </p:grpSpPr>
            <p:sp>
              <p:nvSpPr>
                <p:cNvPr id="14" name="Rectangle 1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2298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670" y="92124"/>
            <a:ext cx="6977130" cy="897407"/>
          </a:xfrm>
        </p:spPr>
        <p:txBody>
          <a:bodyPr/>
          <a:lstStyle/>
          <a:p>
            <a:r>
              <a:rPr lang="en-IN" sz="2800" dirty="0"/>
              <a:t>Sturm-</a:t>
            </a:r>
            <a:r>
              <a:rPr lang="en-IN" sz="2800" dirty="0" err="1"/>
              <a:t>Liouville</a:t>
            </a:r>
            <a:r>
              <a:rPr lang="en-IN" sz="2800" dirty="0"/>
              <a:t> </a:t>
            </a:r>
            <a:r>
              <a:rPr lang="en-IN" sz="2800" dirty="0" smtClean="0"/>
              <a:t>Boundary </a:t>
            </a:r>
            <a:r>
              <a:rPr lang="en-IN" sz="2800" dirty="0"/>
              <a:t>Value </a:t>
            </a:r>
            <a:r>
              <a:rPr lang="en-IN" sz="2800" dirty="0" smtClean="0"/>
              <a:t>Problem</a:t>
            </a:r>
            <a:endParaRPr lang="en-IN" sz="2800" dirty="0"/>
          </a:p>
        </p:txBody>
      </p:sp>
      <p:graphicFrame>
        <p:nvGraphicFramePr>
          <p:cNvPr id="19" name="Object 18"/>
          <p:cNvGraphicFramePr>
            <a:graphicFrameLocks noChangeAspect="1"/>
          </p:cNvGraphicFramePr>
          <p:nvPr>
            <p:extLst/>
          </p:nvPr>
        </p:nvGraphicFramePr>
        <p:xfrm>
          <a:off x="1604963" y="1520825"/>
          <a:ext cx="6061075" cy="876300"/>
        </p:xfrm>
        <a:graphic>
          <a:graphicData uri="http://schemas.openxmlformats.org/presentationml/2006/ole">
            <mc:AlternateContent xmlns:mc="http://schemas.openxmlformats.org/markup-compatibility/2006">
              <mc:Choice xmlns:v="urn:schemas-microsoft-com:vml" Requires="v">
                <p:oleObj spid="_x0000_s292061" name="Equation" r:id="rId3" imgW="2984400" imgH="431640" progId="Equation.3">
                  <p:embed/>
                </p:oleObj>
              </mc:Choice>
              <mc:Fallback>
                <p:oleObj name="Equation" r:id="rId3" imgW="2984400" imgH="431640" progId="Equation.3">
                  <p:embed/>
                  <p:pic>
                    <p:nvPicPr>
                      <p:cNvPr id="0" name=""/>
                      <p:cNvPicPr/>
                      <p:nvPr/>
                    </p:nvPicPr>
                    <p:blipFill>
                      <a:blip r:embed="rId4"/>
                      <a:stretch>
                        <a:fillRect/>
                      </a:stretch>
                    </p:blipFill>
                    <p:spPr>
                      <a:xfrm>
                        <a:off x="1604963" y="1520825"/>
                        <a:ext cx="6061075" cy="876300"/>
                      </a:xfrm>
                      <a:prstGeom prst="rect">
                        <a:avLst/>
                      </a:prstGeom>
                    </p:spPr>
                  </p:pic>
                </p:oleObj>
              </mc:Fallback>
            </mc:AlternateContent>
          </a:graphicData>
        </a:graphic>
      </p:graphicFrame>
      <p:sp>
        <p:nvSpPr>
          <p:cNvPr id="20" name="Rectangle 19"/>
          <p:cNvSpPr/>
          <p:nvPr/>
        </p:nvSpPr>
        <p:spPr>
          <a:xfrm>
            <a:off x="437945" y="2488199"/>
            <a:ext cx="8629855" cy="830997"/>
          </a:xfrm>
          <a:prstGeom prst="rect">
            <a:avLst/>
          </a:prstGeom>
        </p:spPr>
        <p:txBody>
          <a:bodyPr wrap="square">
            <a:spAutoFit/>
          </a:bodyPr>
          <a:lstStyle/>
          <a:p>
            <a:r>
              <a:rPr lang="en-IN" dirty="0">
                <a:latin typeface="+mn-lt"/>
              </a:rPr>
              <a:t>with </a:t>
            </a:r>
            <a:r>
              <a:rPr lang="en-IN" i="1" dirty="0" smtClean="0">
                <a:latin typeface="+mn-lt"/>
              </a:rPr>
              <a:t>p, q</a:t>
            </a:r>
            <a:r>
              <a:rPr lang="en-IN" dirty="0" smtClean="0">
                <a:latin typeface="+mn-lt"/>
              </a:rPr>
              <a:t> and</a:t>
            </a:r>
            <a:r>
              <a:rPr lang="en-IN" dirty="0" smtClean="0">
                <a:latin typeface="+mn-lt"/>
                <a:sym typeface="Symbol" panose="05050102010706020507" pitchFamily="18" charset="2"/>
              </a:rPr>
              <a:t></a:t>
            </a:r>
            <a:r>
              <a:rPr lang="en-IN" i="1" dirty="0" smtClean="0">
                <a:latin typeface="+mn-lt"/>
                <a:sym typeface="Symbol" panose="05050102010706020507" pitchFamily="18" charset="2"/>
              </a:rPr>
              <a:t></a:t>
            </a:r>
            <a:r>
              <a:rPr lang="en-IN" dirty="0" smtClean="0">
                <a:latin typeface="+mn-lt"/>
                <a:sym typeface="Symbol" panose="05050102010706020507" pitchFamily="18" charset="2"/>
              </a:rPr>
              <a:t> are </a:t>
            </a:r>
            <a:r>
              <a:rPr lang="en-IN" dirty="0" smtClean="0">
                <a:latin typeface="+mn-lt"/>
              </a:rPr>
              <a:t>specified </a:t>
            </a:r>
            <a:r>
              <a:rPr lang="en-IN" dirty="0">
                <a:latin typeface="+mn-lt"/>
              </a:rPr>
              <a:t>such that </a:t>
            </a:r>
            <a:r>
              <a:rPr lang="en-IN" i="1" dirty="0">
                <a:latin typeface="+mn-lt"/>
              </a:rPr>
              <a:t>p(x) &gt; 0</a:t>
            </a:r>
            <a:r>
              <a:rPr lang="en-IN" dirty="0">
                <a:latin typeface="+mn-lt"/>
              </a:rPr>
              <a:t> </a:t>
            </a:r>
            <a:r>
              <a:rPr lang="en-IN" dirty="0" smtClean="0">
                <a:latin typeface="+mn-lt"/>
              </a:rPr>
              <a:t>and </a:t>
            </a:r>
            <a:r>
              <a:rPr lang="en-IN" i="1" dirty="0" smtClean="0">
                <a:latin typeface="+mn-lt"/>
                <a:sym typeface="Symbol" panose="05050102010706020507" pitchFamily="18" charset="2"/>
              </a:rPr>
              <a:t>(</a:t>
            </a:r>
            <a:r>
              <a:rPr lang="en-IN" i="1" dirty="0" smtClean="0">
                <a:latin typeface="+mn-lt"/>
              </a:rPr>
              <a:t>x</a:t>
            </a:r>
            <a:r>
              <a:rPr lang="en-IN" i="1" dirty="0">
                <a:latin typeface="+mn-lt"/>
              </a:rPr>
              <a:t>) </a:t>
            </a:r>
            <a:r>
              <a:rPr lang="en-IN" i="1" dirty="0" smtClean="0">
                <a:latin typeface="+mn-lt"/>
                <a:sym typeface="Symbol" panose="05050102010706020507" pitchFamily="18" charset="2"/>
              </a:rPr>
              <a:t></a:t>
            </a:r>
            <a:r>
              <a:rPr lang="en-IN" i="1" dirty="0" smtClean="0">
                <a:latin typeface="+mn-lt"/>
              </a:rPr>
              <a:t> </a:t>
            </a:r>
            <a:r>
              <a:rPr lang="en-IN" i="1" dirty="0">
                <a:latin typeface="+mn-lt"/>
              </a:rPr>
              <a:t>0</a:t>
            </a:r>
            <a:r>
              <a:rPr lang="en-IN" dirty="0">
                <a:latin typeface="+mn-lt"/>
              </a:rPr>
              <a:t> </a:t>
            </a:r>
            <a:endParaRPr lang="en-IN" dirty="0" smtClean="0">
              <a:latin typeface="+mn-lt"/>
            </a:endParaRPr>
          </a:p>
          <a:p>
            <a:r>
              <a:rPr lang="en-IN" dirty="0" smtClean="0">
                <a:latin typeface="+mn-lt"/>
                <a:sym typeface="Symbol" panose="05050102010706020507" pitchFamily="18" charset="2"/>
              </a:rPr>
              <a:t> </a:t>
            </a:r>
            <a:r>
              <a:rPr lang="en-IN" i="1" dirty="0" smtClean="0">
                <a:latin typeface="+mn-lt"/>
                <a:sym typeface="Symbol" panose="05050102010706020507" pitchFamily="18" charset="2"/>
              </a:rPr>
              <a:t>x </a:t>
            </a:r>
            <a:r>
              <a:rPr lang="en-IN" dirty="0" smtClean="0">
                <a:latin typeface="+mn-lt"/>
                <a:sym typeface="Symbol" panose="05050102010706020507" pitchFamily="18" charset="2"/>
              </a:rPr>
              <a:t>[</a:t>
            </a:r>
            <a:r>
              <a:rPr lang="en-IN" i="1" dirty="0" err="1" smtClean="0">
                <a:latin typeface="+mn-lt"/>
                <a:sym typeface="Symbol" panose="05050102010706020507" pitchFamily="18" charset="2"/>
              </a:rPr>
              <a:t>a,b</a:t>
            </a:r>
            <a:r>
              <a:rPr lang="en-IN" dirty="0" smtClean="0">
                <a:latin typeface="+mn-lt"/>
                <a:sym typeface="Symbol" panose="05050102010706020507" pitchFamily="18" charset="2"/>
              </a:rPr>
              <a:t>]</a:t>
            </a:r>
            <a:r>
              <a:rPr lang="en-IN" dirty="0" smtClean="0">
                <a:latin typeface="+mn-lt"/>
              </a:rPr>
              <a:t>.</a:t>
            </a:r>
            <a:endParaRPr lang="en-IN" dirty="0">
              <a:latin typeface="+mn-lt"/>
            </a:endParaRPr>
          </a:p>
        </p:txBody>
      </p:sp>
      <p:graphicFrame>
        <p:nvGraphicFramePr>
          <p:cNvPr id="21" name="Object 20"/>
          <p:cNvGraphicFramePr>
            <a:graphicFrameLocks noChangeAspect="1"/>
          </p:cNvGraphicFramePr>
          <p:nvPr>
            <p:extLst/>
          </p:nvPr>
        </p:nvGraphicFramePr>
        <p:xfrm>
          <a:off x="1534489" y="3323399"/>
          <a:ext cx="6052457" cy="682277"/>
        </p:xfrm>
        <a:graphic>
          <a:graphicData uri="http://schemas.openxmlformats.org/presentationml/2006/ole">
            <mc:AlternateContent xmlns:mc="http://schemas.openxmlformats.org/markup-compatibility/2006">
              <mc:Choice xmlns:v="urn:schemas-microsoft-com:vml" Requires="v">
                <p:oleObj spid="_x0000_s292062" name="Equation" r:id="rId5" imgW="3492360" imgH="393480" progId="Equation.3">
                  <p:embed/>
                </p:oleObj>
              </mc:Choice>
              <mc:Fallback>
                <p:oleObj name="Equation" r:id="rId5" imgW="3492360" imgH="393480" progId="Equation.3">
                  <p:embed/>
                  <p:pic>
                    <p:nvPicPr>
                      <p:cNvPr id="0" name=""/>
                      <p:cNvPicPr/>
                      <p:nvPr/>
                    </p:nvPicPr>
                    <p:blipFill>
                      <a:blip r:embed="rId6"/>
                      <a:stretch>
                        <a:fillRect/>
                      </a:stretch>
                    </p:blipFill>
                    <p:spPr>
                      <a:xfrm>
                        <a:off x="1534489" y="3323399"/>
                        <a:ext cx="6052457" cy="682277"/>
                      </a:xfrm>
                      <a:prstGeom prst="rect">
                        <a:avLst/>
                      </a:prstGeom>
                    </p:spPr>
                  </p:pic>
                </p:oleObj>
              </mc:Fallback>
            </mc:AlternateContent>
          </a:graphicData>
        </a:graphic>
      </p:graphicFrame>
      <p:sp>
        <p:nvSpPr>
          <p:cNvPr id="22" name="Rectangle 21"/>
          <p:cNvSpPr/>
          <p:nvPr/>
        </p:nvSpPr>
        <p:spPr>
          <a:xfrm>
            <a:off x="333804" y="1038212"/>
            <a:ext cx="2121871" cy="461665"/>
          </a:xfrm>
          <a:prstGeom prst="rect">
            <a:avLst/>
          </a:prstGeom>
        </p:spPr>
        <p:txBody>
          <a:bodyPr wrap="square">
            <a:spAutoFit/>
          </a:bodyPr>
          <a:lstStyle/>
          <a:p>
            <a:r>
              <a:rPr lang="en-IN" dirty="0" smtClean="0"/>
              <a:t>A SL-BVP</a:t>
            </a:r>
            <a:endParaRPr lang="en-IN" i="1" dirty="0"/>
          </a:p>
        </p:txBody>
      </p:sp>
      <p:sp>
        <p:nvSpPr>
          <p:cNvPr id="23" name="Rectangle 22"/>
          <p:cNvSpPr/>
          <p:nvPr/>
        </p:nvSpPr>
        <p:spPr>
          <a:xfrm>
            <a:off x="1394740" y="4195169"/>
            <a:ext cx="936475" cy="461665"/>
          </a:xfrm>
          <a:prstGeom prst="rect">
            <a:avLst/>
          </a:prstGeom>
        </p:spPr>
        <p:txBody>
          <a:bodyPr wrap="none">
            <a:spAutoFit/>
          </a:bodyPr>
          <a:lstStyle/>
          <a:p>
            <a:r>
              <a:rPr lang="en-IN" dirty="0">
                <a:latin typeface="+mn-lt"/>
              </a:rPr>
              <a:t>where</a:t>
            </a:r>
          </a:p>
        </p:txBody>
      </p:sp>
      <p:graphicFrame>
        <p:nvGraphicFramePr>
          <p:cNvPr id="24" name="Object 23"/>
          <p:cNvGraphicFramePr>
            <a:graphicFrameLocks noChangeAspect="1"/>
          </p:cNvGraphicFramePr>
          <p:nvPr>
            <p:extLst/>
          </p:nvPr>
        </p:nvGraphicFramePr>
        <p:xfrm>
          <a:off x="2647173" y="4144765"/>
          <a:ext cx="4459007" cy="622187"/>
        </p:xfrm>
        <a:graphic>
          <a:graphicData uri="http://schemas.openxmlformats.org/presentationml/2006/ole">
            <mc:AlternateContent xmlns:mc="http://schemas.openxmlformats.org/markup-compatibility/2006">
              <mc:Choice xmlns:v="urn:schemas-microsoft-com:vml" Requires="v">
                <p:oleObj spid="_x0000_s292063" name="Equation" r:id="rId7" imgW="1638000" imgH="228600" progId="Equation.3">
                  <p:embed/>
                </p:oleObj>
              </mc:Choice>
              <mc:Fallback>
                <p:oleObj name="Equation" r:id="rId7" imgW="1638000" imgH="228600" progId="Equation.3">
                  <p:embed/>
                  <p:pic>
                    <p:nvPicPr>
                      <p:cNvPr id="0" name=""/>
                      <p:cNvPicPr/>
                      <p:nvPr/>
                    </p:nvPicPr>
                    <p:blipFill>
                      <a:blip r:embed="rId8"/>
                      <a:stretch>
                        <a:fillRect/>
                      </a:stretch>
                    </p:blipFill>
                    <p:spPr>
                      <a:xfrm>
                        <a:off x="2647173" y="4144765"/>
                        <a:ext cx="4459007" cy="622187"/>
                      </a:xfrm>
                      <a:prstGeom prst="rect">
                        <a:avLst/>
                      </a:prstGeom>
                    </p:spPr>
                  </p:pic>
                </p:oleObj>
              </mc:Fallback>
            </mc:AlternateContent>
          </a:graphicData>
        </a:graphic>
      </p:graphicFrame>
      <p:sp>
        <p:nvSpPr>
          <p:cNvPr id="25" name="Rectangle 24"/>
          <p:cNvSpPr/>
          <p:nvPr/>
        </p:nvSpPr>
        <p:spPr>
          <a:xfrm>
            <a:off x="493245" y="4858095"/>
            <a:ext cx="8336897" cy="1569660"/>
          </a:xfrm>
          <a:prstGeom prst="rect">
            <a:avLst/>
          </a:prstGeom>
        </p:spPr>
        <p:txBody>
          <a:bodyPr wrap="square">
            <a:spAutoFit/>
          </a:bodyPr>
          <a:lstStyle/>
          <a:p>
            <a:r>
              <a:rPr lang="en-IN" dirty="0" smtClean="0"/>
              <a:t>is also called as a SL-EVP, if there exists a non-trivial solution for any </a:t>
            </a:r>
            <a:r>
              <a:rPr lang="en-IN" i="1" dirty="0" smtClean="0">
                <a:sym typeface="Symbol" panose="05050102010706020507" pitchFamily="18" charset="2"/>
              </a:rPr>
              <a:t>= </a:t>
            </a:r>
            <a:r>
              <a:rPr lang="en-IN" dirty="0" smtClean="0">
                <a:sym typeface="Symbol" panose="05050102010706020507" pitchFamily="18" charset="2"/>
              </a:rPr>
              <a:t>, where </a:t>
            </a:r>
            <a:r>
              <a:rPr lang="en-IN" i="1" dirty="0" smtClean="0">
                <a:sym typeface="Symbol" panose="05050102010706020507" pitchFamily="18" charset="2"/>
              </a:rPr>
              <a:t></a:t>
            </a:r>
            <a:r>
              <a:rPr lang="en-IN" dirty="0" smtClean="0">
                <a:sym typeface="Symbol" panose="05050102010706020507" pitchFamily="18" charset="2"/>
              </a:rPr>
              <a:t> is a complex number. </a:t>
            </a:r>
          </a:p>
          <a:p>
            <a:r>
              <a:rPr lang="en-IN" dirty="0"/>
              <a:t>Such a value </a:t>
            </a:r>
            <a:r>
              <a:rPr lang="el-GR" i="1" dirty="0" smtClean="0"/>
              <a:t>μ</a:t>
            </a:r>
            <a:r>
              <a:rPr lang="en-IN" i="1" dirty="0" smtClean="0"/>
              <a:t> i</a:t>
            </a:r>
            <a:r>
              <a:rPr lang="en-IN" dirty="0" smtClean="0"/>
              <a:t>s </a:t>
            </a:r>
            <a:r>
              <a:rPr lang="en-IN" dirty="0"/>
              <a:t>called an eigenvalue and </a:t>
            </a:r>
            <a:r>
              <a:rPr lang="en-IN" dirty="0" smtClean="0"/>
              <a:t>the </a:t>
            </a:r>
            <a:r>
              <a:rPr lang="en-IN" dirty="0"/>
              <a:t>corresponding non-trivial solutions</a:t>
            </a:r>
            <a:r>
              <a:rPr lang="en-IN" i="1" dirty="0"/>
              <a:t> y</a:t>
            </a:r>
            <a:r>
              <a:rPr lang="en-IN" dirty="0"/>
              <a:t>(</a:t>
            </a:r>
            <a:r>
              <a:rPr lang="en-IN" i="1" dirty="0"/>
              <a:t>.</a:t>
            </a:r>
            <a:r>
              <a:rPr lang="en-IN" dirty="0"/>
              <a:t>; </a:t>
            </a:r>
            <a:r>
              <a:rPr lang="en-IN" i="1" dirty="0"/>
              <a:t>μ</a:t>
            </a:r>
            <a:r>
              <a:rPr lang="en-IN" dirty="0"/>
              <a:t>) are called </a:t>
            </a:r>
            <a:r>
              <a:rPr lang="en-IN" dirty="0" smtClean="0"/>
              <a:t>Eigen functions</a:t>
            </a:r>
            <a:r>
              <a:rPr lang="en-IN" dirty="0"/>
              <a:t>.</a:t>
            </a:r>
          </a:p>
        </p:txBody>
      </p:sp>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1724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0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ircle(i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circle(in)">
                                      <p:cBhvr>
                                        <p:cTn id="27" dur="500"/>
                                        <p:tgtEl>
                                          <p:spTgt spid="24"/>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circle(in)">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5">
                                            <p:txEl>
                                              <p:pRg st="0" end="0"/>
                                            </p:txEl>
                                          </p:spTgt>
                                        </p:tgtEl>
                                        <p:attrNameLst>
                                          <p:attrName>style.visibility</p:attrName>
                                        </p:attrNameLst>
                                      </p:cBhvr>
                                      <p:to>
                                        <p:strVal val="visible"/>
                                      </p:to>
                                    </p:set>
                                    <p:animEffect transition="in" filter="dissolve">
                                      <p:cBhvr>
                                        <p:cTn id="35" dur="500"/>
                                        <p:tgtEl>
                                          <p:spTgt spid="25">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5">
                                            <p:txEl>
                                              <p:pRg st="1" end="1"/>
                                            </p:txEl>
                                          </p:spTgt>
                                        </p:tgtEl>
                                        <p:attrNameLst>
                                          <p:attrName>style.visibility</p:attrName>
                                        </p:attrNameLst>
                                      </p:cBhvr>
                                      <p:to>
                                        <p:strVal val="visible"/>
                                      </p:to>
                                    </p:set>
                                    <p:animEffect transition="in" filter="dissolve">
                                      <p:cBhvr>
                                        <p:cTn id="40"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P spid="2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31" y="153662"/>
            <a:ext cx="7772400" cy="850149"/>
          </a:xfrm>
        </p:spPr>
        <p:txBody>
          <a:bodyPr/>
          <a:lstStyle/>
          <a:p>
            <a:r>
              <a:rPr lang="en-IN" sz="2800" dirty="0" smtClean="0"/>
              <a:t>Example:  Euler like SL-BVP</a:t>
            </a:r>
            <a:endParaRPr lang="en-IN" sz="2800" dirty="0"/>
          </a:p>
        </p:txBody>
      </p:sp>
      <p:sp>
        <p:nvSpPr>
          <p:cNvPr id="3" name="TextBox 2"/>
          <p:cNvSpPr txBox="1"/>
          <p:nvPr/>
        </p:nvSpPr>
        <p:spPr>
          <a:xfrm>
            <a:off x="550112" y="1353973"/>
            <a:ext cx="885179" cy="461665"/>
          </a:xfrm>
          <a:prstGeom prst="rect">
            <a:avLst/>
          </a:prstGeom>
          <a:noFill/>
        </p:spPr>
        <p:txBody>
          <a:bodyPr wrap="none" rtlCol="0">
            <a:spAutoFit/>
          </a:bodyPr>
          <a:lstStyle/>
          <a:p>
            <a:r>
              <a:rPr lang="en-IN" dirty="0" smtClean="0"/>
              <a:t>Solve</a:t>
            </a:r>
            <a:endParaRPr lang="en-IN" dirty="0"/>
          </a:p>
        </p:txBody>
      </p:sp>
      <p:sp>
        <p:nvSpPr>
          <p:cNvPr id="5" name="TextBox 4"/>
          <p:cNvSpPr txBox="1"/>
          <p:nvPr/>
        </p:nvSpPr>
        <p:spPr>
          <a:xfrm>
            <a:off x="629325" y="2255308"/>
            <a:ext cx="3383170" cy="461665"/>
          </a:xfrm>
          <a:prstGeom prst="rect">
            <a:avLst/>
          </a:prstGeom>
          <a:noFill/>
        </p:spPr>
        <p:txBody>
          <a:bodyPr wrap="none" rtlCol="0">
            <a:spAutoFit/>
          </a:bodyPr>
          <a:lstStyle/>
          <a:p>
            <a:r>
              <a:rPr lang="en-IN" dirty="0" smtClean="0"/>
              <a:t>With boundary conditions</a:t>
            </a:r>
            <a:endParaRPr lang="en-IN" dirty="0"/>
          </a:p>
        </p:txBody>
      </p:sp>
      <p:sp>
        <p:nvSpPr>
          <p:cNvPr id="22" name="Rectangle 21"/>
          <p:cNvSpPr/>
          <p:nvPr/>
        </p:nvSpPr>
        <p:spPr>
          <a:xfrm>
            <a:off x="273317" y="2963834"/>
            <a:ext cx="7478355" cy="461665"/>
          </a:xfrm>
          <a:prstGeom prst="rect">
            <a:avLst/>
          </a:prstGeom>
        </p:spPr>
        <p:txBody>
          <a:bodyPr wrap="square">
            <a:spAutoFit/>
          </a:bodyPr>
          <a:lstStyle/>
          <a:p>
            <a:r>
              <a:rPr lang="en-IN" dirty="0">
                <a:latin typeface="+mn-lt"/>
              </a:rPr>
              <a:t>Solution: </a:t>
            </a:r>
            <a:r>
              <a:rPr lang="en-IN" dirty="0" smtClean="0">
                <a:latin typeface="+mn-lt"/>
              </a:rPr>
              <a:t>Take </a:t>
            </a:r>
            <a:r>
              <a:rPr lang="en-IN" dirty="0" err="1" smtClean="0">
                <a:latin typeface="+mn-lt"/>
              </a:rPr>
              <a:t>Ansaz</a:t>
            </a:r>
            <a:r>
              <a:rPr lang="en-IN" dirty="0" smtClean="0">
                <a:latin typeface="+mn-lt"/>
              </a:rPr>
              <a:t> as </a:t>
            </a:r>
            <a:r>
              <a:rPr lang="en-IN" i="1" dirty="0" smtClean="0">
                <a:latin typeface="+mn-lt"/>
              </a:rPr>
              <a:t>x</a:t>
            </a:r>
            <a:r>
              <a:rPr lang="en-IN" i="1" baseline="30000" dirty="0" smtClean="0">
                <a:latin typeface="+mn-lt"/>
                <a:sym typeface="Symbol" panose="05050102010706020507" pitchFamily="18" charset="2"/>
              </a:rPr>
              <a:t></a:t>
            </a:r>
            <a:r>
              <a:rPr lang="en-IN" dirty="0" smtClean="0">
                <a:latin typeface="+mn-lt"/>
                <a:sym typeface="Symbol" panose="05050102010706020507" pitchFamily="18" charset="2"/>
              </a:rPr>
              <a:t>.  </a:t>
            </a:r>
            <a:r>
              <a:rPr lang="en-IN" dirty="0" smtClean="0">
                <a:latin typeface="+mn-lt"/>
              </a:rPr>
              <a:t>The characteristic equation is </a:t>
            </a:r>
          </a:p>
        </p:txBody>
      </p:sp>
      <p:graphicFrame>
        <p:nvGraphicFramePr>
          <p:cNvPr id="23" name="Object 22"/>
          <p:cNvGraphicFramePr>
            <a:graphicFrameLocks noChangeAspect="1"/>
          </p:cNvGraphicFramePr>
          <p:nvPr>
            <p:extLst>
              <p:ext uri="{D42A27DB-BD31-4B8C-83A1-F6EECF244321}">
                <p14:modId xmlns:p14="http://schemas.microsoft.com/office/powerpoint/2010/main" val="3263942950"/>
              </p:ext>
            </p:extLst>
          </p:nvPr>
        </p:nvGraphicFramePr>
        <p:xfrm>
          <a:off x="3249613" y="5726112"/>
          <a:ext cx="2327275" cy="963613"/>
        </p:xfrm>
        <a:graphic>
          <a:graphicData uri="http://schemas.openxmlformats.org/presentationml/2006/ole">
            <mc:AlternateContent xmlns:mc="http://schemas.openxmlformats.org/markup-compatibility/2006">
              <mc:Choice xmlns:v="urn:schemas-microsoft-com:vml" Requires="v">
                <p:oleObj spid="_x0000_s293434" name="Equation" r:id="rId3" imgW="952200" imgH="393480" progId="Equation.3">
                  <p:embed/>
                </p:oleObj>
              </mc:Choice>
              <mc:Fallback>
                <p:oleObj name="Equation" r:id="rId3" imgW="952200" imgH="393480" progId="Equation.3">
                  <p:embed/>
                  <p:pic>
                    <p:nvPicPr>
                      <p:cNvPr id="0" name=""/>
                      <p:cNvPicPr/>
                      <p:nvPr/>
                    </p:nvPicPr>
                    <p:blipFill>
                      <a:blip r:embed="rId4"/>
                      <a:stretch>
                        <a:fillRect/>
                      </a:stretch>
                    </p:blipFill>
                    <p:spPr>
                      <a:xfrm>
                        <a:off x="3249613" y="5726112"/>
                        <a:ext cx="2327275" cy="963613"/>
                      </a:xfrm>
                      <a:prstGeom prst="rect">
                        <a:avLst/>
                      </a:prstGeom>
                    </p:spPr>
                  </p:pic>
                </p:oleObj>
              </mc:Fallback>
            </mc:AlternateContent>
          </a:graphicData>
        </a:graphic>
      </p:graphicFrame>
      <p:sp>
        <p:nvSpPr>
          <p:cNvPr id="24" name="Rectangle 23"/>
          <p:cNvSpPr/>
          <p:nvPr/>
        </p:nvSpPr>
        <p:spPr>
          <a:xfrm>
            <a:off x="617637" y="5284859"/>
            <a:ext cx="7478355" cy="461665"/>
          </a:xfrm>
          <a:prstGeom prst="rect">
            <a:avLst/>
          </a:prstGeom>
        </p:spPr>
        <p:txBody>
          <a:bodyPr wrap="square">
            <a:spAutoFit/>
          </a:bodyPr>
          <a:lstStyle/>
          <a:p>
            <a:r>
              <a:rPr lang="en-IN" dirty="0" smtClean="0">
                <a:latin typeface="+mn-lt"/>
              </a:rPr>
              <a:t>Three </a:t>
            </a:r>
            <a:r>
              <a:rPr lang="en-IN" dirty="0">
                <a:latin typeface="+mn-lt"/>
              </a:rPr>
              <a:t>different </a:t>
            </a:r>
            <a:r>
              <a:rPr lang="en-IN" dirty="0" smtClean="0">
                <a:latin typeface="+mn-lt"/>
              </a:rPr>
              <a:t>cases are possible:</a:t>
            </a:r>
            <a:endParaRPr lang="en-IN" dirty="0">
              <a:latin typeface="+mn-lt"/>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1528028615"/>
              </p:ext>
            </p:extLst>
          </p:nvPr>
        </p:nvGraphicFramePr>
        <p:xfrm>
          <a:off x="307975" y="3563937"/>
          <a:ext cx="3581400" cy="603250"/>
        </p:xfrm>
        <a:graphic>
          <a:graphicData uri="http://schemas.openxmlformats.org/presentationml/2006/ole">
            <mc:AlternateContent xmlns:mc="http://schemas.openxmlformats.org/markup-compatibility/2006">
              <mc:Choice xmlns:v="urn:schemas-microsoft-com:vml" Requires="v">
                <p:oleObj spid="_x0000_s293435" name="Equation" r:id="rId5" imgW="1282680" imgH="215640" progId="Equation.3">
                  <p:embed/>
                </p:oleObj>
              </mc:Choice>
              <mc:Fallback>
                <p:oleObj name="Equation" r:id="rId5" imgW="1282680" imgH="215640" progId="Equation.3">
                  <p:embed/>
                  <p:pic>
                    <p:nvPicPr>
                      <p:cNvPr id="0" name=""/>
                      <p:cNvPicPr/>
                      <p:nvPr/>
                    </p:nvPicPr>
                    <p:blipFill>
                      <a:blip r:embed="rId6"/>
                      <a:stretch>
                        <a:fillRect/>
                      </a:stretch>
                    </p:blipFill>
                    <p:spPr>
                      <a:xfrm>
                        <a:off x="307975" y="3563937"/>
                        <a:ext cx="3581400" cy="603250"/>
                      </a:xfrm>
                      <a:prstGeom prst="rect">
                        <a:avLst/>
                      </a:prstGeom>
                    </p:spPr>
                  </p:pic>
                </p:oleObj>
              </mc:Fallback>
            </mc:AlternateContent>
          </a:graphicData>
        </a:graphic>
      </p:graphicFrame>
      <p:sp>
        <p:nvSpPr>
          <p:cNvPr id="26" name="Rectangle 25"/>
          <p:cNvSpPr/>
          <p:nvPr/>
        </p:nvSpPr>
        <p:spPr>
          <a:xfrm>
            <a:off x="399503" y="4507868"/>
            <a:ext cx="1505498" cy="461665"/>
          </a:xfrm>
          <a:prstGeom prst="rect">
            <a:avLst/>
          </a:prstGeom>
        </p:spPr>
        <p:txBody>
          <a:bodyPr wrap="square">
            <a:spAutoFit/>
          </a:bodyPr>
          <a:lstStyle/>
          <a:p>
            <a:r>
              <a:rPr lang="en-IN" dirty="0" smtClean="0">
                <a:latin typeface="+mn-lt"/>
              </a:rPr>
              <a:t>Solutions:</a:t>
            </a:r>
            <a:endParaRPr lang="en-IN" dirty="0">
              <a:latin typeface="+mn-lt"/>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3117898416"/>
              </p:ext>
            </p:extLst>
          </p:nvPr>
        </p:nvGraphicFramePr>
        <p:xfrm>
          <a:off x="1975655" y="4232224"/>
          <a:ext cx="2695069" cy="1015514"/>
        </p:xfrm>
        <a:graphic>
          <a:graphicData uri="http://schemas.openxmlformats.org/presentationml/2006/ole">
            <mc:AlternateContent xmlns:mc="http://schemas.openxmlformats.org/markup-compatibility/2006">
              <mc:Choice xmlns:v="urn:schemas-microsoft-com:vml" Requires="v">
                <p:oleObj spid="_x0000_s293436" name="Equation" r:id="rId7" imgW="1180800" imgH="444240" progId="Equation.3">
                  <p:embed/>
                </p:oleObj>
              </mc:Choice>
              <mc:Fallback>
                <p:oleObj name="Equation" r:id="rId7" imgW="1180800" imgH="444240" progId="Equation.3">
                  <p:embed/>
                  <p:pic>
                    <p:nvPicPr>
                      <p:cNvPr id="0" name=""/>
                      <p:cNvPicPr/>
                      <p:nvPr/>
                    </p:nvPicPr>
                    <p:blipFill>
                      <a:blip r:embed="rId8"/>
                      <a:stretch>
                        <a:fillRect/>
                      </a:stretch>
                    </p:blipFill>
                    <p:spPr>
                      <a:xfrm>
                        <a:off x="1975655" y="4232224"/>
                        <a:ext cx="2695069" cy="1015514"/>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4036373333"/>
              </p:ext>
            </p:extLst>
          </p:nvPr>
        </p:nvGraphicFramePr>
        <p:xfrm>
          <a:off x="5329238" y="4162425"/>
          <a:ext cx="2811462" cy="1014412"/>
        </p:xfrm>
        <a:graphic>
          <a:graphicData uri="http://schemas.openxmlformats.org/presentationml/2006/ole">
            <mc:AlternateContent xmlns:mc="http://schemas.openxmlformats.org/markup-compatibility/2006">
              <mc:Choice xmlns:v="urn:schemas-microsoft-com:vml" Requires="v">
                <p:oleObj spid="_x0000_s293437" name="Equation" r:id="rId9" imgW="1231560" imgH="444240" progId="Equation.3">
                  <p:embed/>
                </p:oleObj>
              </mc:Choice>
              <mc:Fallback>
                <p:oleObj name="Equation" r:id="rId9" imgW="1231560" imgH="444240" progId="Equation.3">
                  <p:embed/>
                  <p:pic>
                    <p:nvPicPr>
                      <p:cNvPr id="0" name=""/>
                      <p:cNvPicPr/>
                      <p:nvPr/>
                    </p:nvPicPr>
                    <p:blipFill>
                      <a:blip r:embed="rId10"/>
                      <a:stretch>
                        <a:fillRect/>
                      </a:stretch>
                    </p:blipFill>
                    <p:spPr>
                      <a:xfrm>
                        <a:off x="5329238" y="4162425"/>
                        <a:ext cx="2811462" cy="1014412"/>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27423219"/>
              </p:ext>
            </p:extLst>
          </p:nvPr>
        </p:nvGraphicFramePr>
        <p:xfrm>
          <a:off x="384175" y="5741987"/>
          <a:ext cx="2233613" cy="963613"/>
        </p:xfrm>
        <a:graphic>
          <a:graphicData uri="http://schemas.openxmlformats.org/presentationml/2006/ole">
            <mc:AlternateContent xmlns:mc="http://schemas.openxmlformats.org/markup-compatibility/2006">
              <mc:Choice xmlns:v="urn:schemas-microsoft-com:vml" Requires="v">
                <p:oleObj spid="_x0000_s293438" name="Equation" r:id="rId11" imgW="914400" imgH="393480" progId="Equation.3">
                  <p:embed/>
                </p:oleObj>
              </mc:Choice>
              <mc:Fallback>
                <p:oleObj name="Equation" r:id="rId11" imgW="914400" imgH="393480" progId="Equation.3">
                  <p:embed/>
                  <p:pic>
                    <p:nvPicPr>
                      <p:cNvPr id="0" name=""/>
                      <p:cNvPicPr/>
                      <p:nvPr/>
                    </p:nvPicPr>
                    <p:blipFill>
                      <a:blip r:embed="rId12"/>
                      <a:stretch>
                        <a:fillRect/>
                      </a:stretch>
                    </p:blipFill>
                    <p:spPr>
                      <a:xfrm>
                        <a:off x="384175" y="5741987"/>
                        <a:ext cx="2233613" cy="963613"/>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042531714"/>
              </p:ext>
            </p:extLst>
          </p:nvPr>
        </p:nvGraphicFramePr>
        <p:xfrm>
          <a:off x="6038850" y="5665787"/>
          <a:ext cx="2298700" cy="963613"/>
        </p:xfrm>
        <a:graphic>
          <a:graphicData uri="http://schemas.openxmlformats.org/presentationml/2006/ole">
            <mc:AlternateContent xmlns:mc="http://schemas.openxmlformats.org/markup-compatibility/2006">
              <mc:Choice xmlns:v="urn:schemas-microsoft-com:vml" Requires="v">
                <p:oleObj spid="_x0000_s293439" name="Equation" r:id="rId13" imgW="939600" imgH="393480" progId="Equation.3">
                  <p:embed/>
                </p:oleObj>
              </mc:Choice>
              <mc:Fallback>
                <p:oleObj name="Equation" r:id="rId13" imgW="939600" imgH="393480" progId="Equation.3">
                  <p:embed/>
                  <p:pic>
                    <p:nvPicPr>
                      <p:cNvPr id="0" name=""/>
                      <p:cNvPicPr/>
                      <p:nvPr/>
                    </p:nvPicPr>
                    <p:blipFill>
                      <a:blip r:embed="rId14"/>
                      <a:stretch>
                        <a:fillRect/>
                      </a:stretch>
                    </p:blipFill>
                    <p:spPr>
                      <a:xfrm>
                        <a:off x="6038850" y="5665787"/>
                        <a:ext cx="2298700" cy="963613"/>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066678981"/>
              </p:ext>
            </p:extLst>
          </p:nvPr>
        </p:nvGraphicFramePr>
        <p:xfrm>
          <a:off x="1763713" y="1184275"/>
          <a:ext cx="5588000" cy="965200"/>
        </p:xfrm>
        <a:graphic>
          <a:graphicData uri="http://schemas.openxmlformats.org/presentationml/2006/ole">
            <mc:AlternateContent xmlns:mc="http://schemas.openxmlformats.org/markup-compatibility/2006">
              <mc:Choice xmlns:v="urn:schemas-microsoft-com:vml" Requires="v">
                <p:oleObj spid="_x0000_s293440" name="Equation" r:id="rId15" imgW="2425680" imgH="419040" progId="Equation.3">
                  <p:embed/>
                </p:oleObj>
              </mc:Choice>
              <mc:Fallback>
                <p:oleObj name="Equation" r:id="rId15" imgW="2425680" imgH="419040" progId="Equation.3">
                  <p:embed/>
                  <p:pic>
                    <p:nvPicPr>
                      <p:cNvPr id="0" name=""/>
                      <p:cNvPicPr/>
                      <p:nvPr/>
                    </p:nvPicPr>
                    <p:blipFill>
                      <a:blip r:embed="rId16"/>
                      <a:stretch>
                        <a:fillRect/>
                      </a:stretch>
                    </p:blipFill>
                    <p:spPr>
                      <a:xfrm>
                        <a:off x="1763713" y="1184275"/>
                        <a:ext cx="5588000" cy="96520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749495405"/>
              </p:ext>
            </p:extLst>
          </p:nvPr>
        </p:nvGraphicFramePr>
        <p:xfrm>
          <a:off x="4679950" y="2197100"/>
          <a:ext cx="3248025" cy="496888"/>
        </p:xfrm>
        <a:graphic>
          <a:graphicData uri="http://schemas.openxmlformats.org/presentationml/2006/ole">
            <mc:AlternateContent xmlns:mc="http://schemas.openxmlformats.org/markup-compatibility/2006">
              <mc:Choice xmlns:v="urn:schemas-microsoft-com:vml" Requires="v">
                <p:oleObj spid="_x0000_s293441" name="Equation" r:id="rId17" imgW="1409400" imgH="215640" progId="Equation.3">
                  <p:embed/>
                </p:oleObj>
              </mc:Choice>
              <mc:Fallback>
                <p:oleObj name="Equation" r:id="rId17" imgW="1409400" imgH="215640" progId="Equation.3">
                  <p:embed/>
                  <p:pic>
                    <p:nvPicPr>
                      <p:cNvPr id="0" name=""/>
                      <p:cNvPicPr/>
                      <p:nvPr/>
                    </p:nvPicPr>
                    <p:blipFill>
                      <a:blip r:embed="rId18"/>
                      <a:stretch>
                        <a:fillRect/>
                      </a:stretch>
                    </p:blipFill>
                    <p:spPr>
                      <a:xfrm>
                        <a:off x="4679950" y="2197100"/>
                        <a:ext cx="3248025" cy="496888"/>
                      </a:xfrm>
                      <a:prstGeom prst="rect">
                        <a:avLst/>
                      </a:prstGeom>
                    </p:spPr>
                  </p:pic>
                </p:oleObj>
              </mc:Fallback>
            </mc:AlternateContent>
          </a:graphicData>
        </a:graphic>
      </p:graphicFrame>
      <p:grpSp>
        <p:nvGrpSpPr>
          <p:cNvPr id="33" name="Group 16"/>
          <p:cNvGrpSpPr>
            <a:grpSpLocks/>
          </p:cNvGrpSpPr>
          <p:nvPr/>
        </p:nvGrpSpPr>
        <p:grpSpPr bwMode="auto">
          <a:xfrm>
            <a:off x="0" y="0"/>
            <a:ext cx="9144000" cy="6858000"/>
            <a:chOff x="0" y="0"/>
            <a:chExt cx="9144000" cy="6858000"/>
          </a:xfrm>
        </p:grpSpPr>
        <p:grpSp>
          <p:nvGrpSpPr>
            <p:cNvPr id="34" name="Group 8"/>
            <p:cNvGrpSpPr>
              <a:grpSpLocks/>
            </p:cNvGrpSpPr>
            <p:nvPr/>
          </p:nvGrpSpPr>
          <p:grpSpPr bwMode="auto">
            <a:xfrm>
              <a:off x="0" y="0"/>
              <a:ext cx="9144000" cy="6858000"/>
              <a:chOff x="0" y="0"/>
              <a:chExt cx="5760" cy="4320"/>
            </a:xfrm>
          </p:grpSpPr>
          <p:grpSp>
            <p:nvGrpSpPr>
              <p:cNvPr id="37" name="Group 36"/>
              <p:cNvGrpSpPr>
                <a:grpSpLocks/>
              </p:cNvGrpSpPr>
              <p:nvPr/>
            </p:nvGrpSpPr>
            <p:grpSpPr bwMode="auto">
              <a:xfrm>
                <a:off x="0" y="0"/>
                <a:ext cx="192" cy="4320"/>
                <a:chOff x="0" y="-48"/>
                <a:chExt cx="144" cy="4368"/>
              </a:xfrm>
            </p:grpSpPr>
            <p:sp>
              <p:nvSpPr>
                <p:cNvPr id="4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12"/>
              <p:cNvGrpSpPr>
                <a:grpSpLocks/>
              </p:cNvGrpSpPr>
              <p:nvPr/>
            </p:nvGrpSpPr>
            <p:grpSpPr bwMode="auto">
              <a:xfrm>
                <a:off x="5674" y="24"/>
                <a:ext cx="86" cy="4296"/>
                <a:chOff x="5616" y="-48"/>
                <a:chExt cx="144" cy="4368"/>
              </a:xfrm>
            </p:grpSpPr>
            <p:sp>
              <p:nvSpPr>
                <p:cNvPr id="4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38"/>
              <p:cNvGrpSpPr>
                <a:grpSpLocks/>
              </p:cNvGrpSpPr>
              <p:nvPr/>
            </p:nvGrpSpPr>
            <p:grpSpPr bwMode="auto">
              <a:xfrm>
                <a:off x="144" y="0"/>
                <a:ext cx="5616" cy="144"/>
                <a:chOff x="96" y="-48"/>
                <a:chExt cx="5520" cy="144"/>
              </a:xfrm>
            </p:grpSpPr>
            <p:sp>
              <p:nvSpPr>
                <p:cNvPr id="43" name="Rectangle 4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4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18"/>
              <p:cNvGrpSpPr>
                <a:grpSpLocks/>
              </p:cNvGrpSpPr>
              <p:nvPr/>
            </p:nvGrpSpPr>
            <p:grpSpPr bwMode="auto">
              <a:xfrm>
                <a:off x="144" y="4234"/>
                <a:ext cx="5616" cy="86"/>
                <a:chOff x="96" y="4176"/>
                <a:chExt cx="5520" cy="144"/>
              </a:xfrm>
            </p:grpSpPr>
            <p:sp>
              <p:nvSpPr>
                <p:cNvPr id="4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5" name="Rectangle 1945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3932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circle(in)">
                                      <p:cBhvr>
                                        <p:cTn id="10" dur="500"/>
                                        <p:tgtEl>
                                          <p:spTgt spid="3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500"/>
                                        <p:tgtEl>
                                          <p:spTgt spid="5"/>
                                        </p:tgtEl>
                                      </p:cBhvr>
                                    </p:animEffect>
                                  </p:childTnLst>
                                </p:cTn>
                              </p:par>
                              <p:par>
                                <p:cTn id="14" presetID="6" presetClass="entr" presetSubtype="16"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circle(in)">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circle(in)">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circle(in)">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circle(in)">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circle(in)">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dissolve">
                                      <p:cBhvr>
                                        <p:cTn id="46" dur="5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circle(in)">
                                      <p:cBhvr>
                                        <p:cTn id="51" dur="750"/>
                                        <p:tgtEl>
                                          <p:spTgt spid="29"/>
                                        </p:tgtEl>
                                      </p:cBhvr>
                                    </p:animEffect>
                                  </p:childTnLst>
                                </p:cTn>
                              </p:par>
                              <p:par>
                                <p:cTn id="52" presetID="6"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circle(in)">
                                      <p:cBhvr>
                                        <p:cTn id="54" dur="750"/>
                                        <p:tgtEl>
                                          <p:spTgt spid="23"/>
                                        </p:tgtEl>
                                      </p:cBhvr>
                                    </p:animEffect>
                                  </p:childTnLst>
                                </p:cTn>
                              </p:par>
                              <p:par>
                                <p:cTn id="55" presetID="6" presetClass="entr" presetSubtype="16"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circle(in)">
                                      <p:cBhvr>
                                        <p:cTn id="57"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2" grpId="0"/>
      <p:bldP spid="24"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651"/>
            <a:ext cx="7772400" cy="850149"/>
          </a:xfrm>
        </p:spPr>
        <p:txBody>
          <a:bodyPr/>
          <a:lstStyle/>
          <a:p>
            <a:r>
              <a:rPr lang="en-IN" sz="2800" dirty="0" smtClean="0"/>
              <a:t>Example:  Euler like SL-BVP : case 1</a:t>
            </a:r>
            <a:endParaRPr lang="en-IN" sz="2800" dirty="0"/>
          </a:p>
        </p:txBody>
      </p:sp>
      <p:sp>
        <p:nvSpPr>
          <p:cNvPr id="3" name="TextBox 2"/>
          <p:cNvSpPr txBox="1"/>
          <p:nvPr/>
        </p:nvSpPr>
        <p:spPr>
          <a:xfrm>
            <a:off x="550112" y="1392881"/>
            <a:ext cx="885179" cy="461665"/>
          </a:xfrm>
          <a:prstGeom prst="rect">
            <a:avLst/>
          </a:prstGeom>
          <a:noFill/>
        </p:spPr>
        <p:txBody>
          <a:bodyPr wrap="none" rtlCol="0">
            <a:spAutoFit/>
          </a:bodyPr>
          <a:lstStyle/>
          <a:p>
            <a:r>
              <a:rPr lang="en-IN" dirty="0" smtClean="0"/>
              <a:t>Solve</a:t>
            </a:r>
            <a:endParaRPr lang="en-IN" dirty="0"/>
          </a:p>
        </p:txBody>
      </p:sp>
      <p:graphicFrame>
        <p:nvGraphicFramePr>
          <p:cNvPr id="4" name="Object 3"/>
          <p:cNvGraphicFramePr>
            <a:graphicFrameLocks noChangeAspect="1"/>
          </p:cNvGraphicFramePr>
          <p:nvPr>
            <p:extLst>
              <p:ext uri="{D42A27DB-BD31-4B8C-83A1-F6EECF244321}">
                <p14:modId xmlns:p14="http://schemas.microsoft.com/office/powerpoint/2010/main" val="3461536887"/>
              </p:ext>
            </p:extLst>
          </p:nvPr>
        </p:nvGraphicFramePr>
        <p:xfrm>
          <a:off x="1808912" y="1066800"/>
          <a:ext cx="5588000" cy="965200"/>
        </p:xfrm>
        <a:graphic>
          <a:graphicData uri="http://schemas.openxmlformats.org/presentationml/2006/ole">
            <mc:AlternateContent xmlns:mc="http://schemas.openxmlformats.org/markup-compatibility/2006">
              <mc:Choice xmlns:v="urn:schemas-microsoft-com:vml" Requires="v">
                <p:oleObj spid="_x0000_s294520" name="Equation" r:id="rId3" imgW="2425680" imgH="419040" progId="Equation.3">
                  <p:embed/>
                </p:oleObj>
              </mc:Choice>
              <mc:Fallback>
                <p:oleObj name="Equation" r:id="rId3" imgW="2425680" imgH="419040" progId="Equation.3">
                  <p:embed/>
                  <p:pic>
                    <p:nvPicPr>
                      <p:cNvPr id="0" name=""/>
                      <p:cNvPicPr/>
                      <p:nvPr/>
                    </p:nvPicPr>
                    <p:blipFill>
                      <a:blip r:embed="rId4"/>
                      <a:stretch>
                        <a:fillRect/>
                      </a:stretch>
                    </p:blipFill>
                    <p:spPr>
                      <a:xfrm>
                        <a:off x="1808912" y="1066800"/>
                        <a:ext cx="5588000" cy="965200"/>
                      </a:xfrm>
                      <a:prstGeom prst="rect">
                        <a:avLst/>
                      </a:prstGeom>
                    </p:spPr>
                  </p:pic>
                </p:oleObj>
              </mc:Fallback>
            </mc:AlternateContent>
          </a:graphicData>
        </a:graphic>
      </p:graphicFrame>
      <p:sp>
        <p:nvSpPr>
          <p:cNvPr id="5" name="TextBox 4"/>
          <p:cNvSpPr txBox="1"/>
          <p:nvPr/>
        </p:nvSpPr>
        <p:spPr>
          <a:xfrm>
            <a:off x="629325" y="2115608"/>
            <a:ext cx="3383170" cy="461665"/>
          </a:xfrm>
          <a:prstGeom prst="rect">
            <a:avLst/>
          </a:prstGeom>
          <a:noFill/>
        </p:spPr>
        <p:txBody>
          <a:bodyPr wrap="none" rtlCol="0">
            <a:spAutoFit/>
          </a:bodyPr>
          <a:lstStyle/>
          <a:p>
            <a:r>
              <a:rPr lang="en-IN" dirty="0" smtClean="0"/>
              <a:t>With boundary conditions</a:t>
            </a:r>
            <a:endParaRPr lang="en-IN" dirty="0"/>
          </a:p>
        </p:txBody>
      </p:sp>
      <p:graphicFrame>
        <p:nvGraphicFramePr>
          <p:cNvPr id="6" name="Object 5"/>
          <p:cNvGraphicFramePr>
            <a:graphicFrameLocks noChangeAspect="1"/>
          </p:cNvGraphicFramePr>
          <p:nvPr>
            <p:extLst>
              <p:ext uri="{D42A27DB-BD31-4B8C-83A1-F6EECF244321}">
                <p14:modId xmlns:p14="http://schemas.microsoft.com/office/powerpoint/2010/main" val="2142689106"/>
              </p:ext>
            </p:extLst>
          </p:nvPr>
        </p:nvGraphicFramePr>
        <p:xfrm>
          <a:off x="4651375" y="2057400"/>
          <a:ext cx="3306763" cy="496887"/>
        </p:xfrm>
        <a:graphic>
          <a:graphicData uri="http://schemas.openxmlformats.org/presentationml/2006/ole">
            <mc:AlternateContent xmlns:mc="http://schemas.openxmlformats.org/markup-compatibility/2006">
              <mc:Choice xmlns:v="urn:schemas-microsoft-com:vml" Requires="v">
                <p:oleObj spid="_x0000_s294521" name="Equation" r:id="rId5" imgW="1434960" imgH="215640" progId="Equation.3">
                  <p:embed/>
                </p:oleObj>
              </mc:Choice>
              <mc:Fallback>
                <p:oleObj name="Equation" r:id="rId5" imgW="1434960" imgH="215640" progId="Equation.3">
                  <p:embed/>
                  <p:pic>
                    <p:nvPicPr>
                      <p:cNvPr id="0" name=""/>
                      <p:cNvPicPr/>
                      <p:nvPr/>
                    </p:nvPicPr>
                    <p:blipFill>
                      <a:blip r:embed="rId6"/>
                      <a:stretch>
                        <a:fillRect/>
                      </a:stretch>
                    </p:blipFill>
                    <p:spPr>
                      <a:xfrm>
                        <a:off x="4651375" y="2057400"/>
                        <a:ext cx="3306763" cy="496887"/>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996858063"/>
              </p:ext>
            </p:extLst>
          </p:nvPr>
        </p:nvGraphicFramePr>
        <p:xfrm>
          <a:off x="869002" y="2650403"/>
          <a:ext cx="2235200" cy="963612"/>
        </p:xfrm>
        <a:graphic>
          <a:graphicData uri="http://schemas.openxmlformats.org/presentationml/2006/ole">
            <mc:AlternateContent xmlns:mc="http://schemas.openxmlformats.org/markup-compatibility/2006">
              <mc:Choice xmlns:v="urn:schemas-microsoft-com:vml" Requires="v">
                <p:oleObj spid="_x0000_s294522" name="Equation" r:id="rId7" imgW="914400" imgH="393480" progId="Equation.3">
                  <p:embed/>
                </p:oleObj>
              </mc:Choice>
              <mc:Fallback>
                <p:oleObj name="Equation" r:id="rId7" imgW="914400" imgH="393480" progId="Equation.3">
                  <p:embed/>
                  <p:pic>
                    <p:nvPicPr>
                      <p:cNvPr id="0" name=""/>
                      <p:cNvPicPr/>
                      <p:nvPr/>
                    </p:nvPicPr>
                    <p:blipFill>
                      <a:blip r:embed="rId8"/>
                      <a:stretch>
                        <a:fillRect/>
                      </a:stretch>
                    </p:blipFill>
                    <p:spPr>
                      <a:xfrm>
                        <a:off x="869002" y="2650403"/>
                        <a:ext cx="2235200" cy="963612"/>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306621985"/>
              </p:ext>
            </p:extLst>
          </p:nvPr>
        </p:nvGraphicFramePr>
        <p:xfrm>
          <a:off x="3712154" y="2590800"/>
          <a:ext cx="2695069" cy="1015514"/>
        </p:xfrm>
        <a:graphic>
          <a:graphicData uri="http://schemas.openxmlformats.org/presentationml/2006/ole">
            <mc:AlternateContent xmlns:mc="http://schemas.openxmlformats.org/markup-compatibility/2006">
              <mc:Choice xmlns:v="urn:schemas-microsoft-com:vml" Requires="v">
                <p:oleObj spid="_x0000_s294523" name="Equation" r:id="rId9" imgW="1180800" imgH="444240" progId="Equation.3">
                  <p:embed/>
                </p:oleObj>
              </mc:Choice>
              <mc:Fallback>
                <p:oleObj name="Equation" r:id="rId9" imgW="1180800" imgH="444240" progId="Equation.3">
                  <p:embed/>
                  <p:pic>
                    <p:nvPicPr>
                      <p:cNvPr id="0" name=""/>
                      <p:cNvPicPr/>
                      <p:nvPr/>
                    </p:nvPicPr>
                    <p:blipFill>
                      <a:blip r:embed="rId10"/>
                      <a:stretch>
                        <a:fillRect/>
                      </a:stretch>
                    </p:blipFill>
                    <p:spPr>
                      <a:xfrm>
                        <a:off x="3712154" y="2590800"/>
                        <a:ext cx="2695069" cy="1015514"/>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4268923448"/>
              </p:ext>
            </p:extLst>
          </p:nvPr>
        </p:nvGraphicFramePr>
        <p:xfrm>
          <a:off x="2535238" y="3657600"/>
          <a:ext cx="3406775" cy="731837"/>
        </p:xfrm>
        <a:graphic>
          <a:graphicData uri="http://schemas.openxmlformats.org/presentationml/2006/ole">
            <mc:AlternateContent xmlns:mc="http://schemas.openxmlformats.org/markup-compatibility/2006">
              <mc:Choice xmlns:v="urn:schemas-microsoft-com:vml" Requires="v">
                <p:oleObj spid="_x0000_s294524" name="Equation" r:id="rId11" imgW="1180800" imgH="253800" progId="Equation.3">
                  <p:embed/>
                </p:oleObj>
              </mc:Choice>
              <mc:Fallback>
                <p:oleObj name="Equation" r:id="rId11" imgW="1180800" imgH="253800" progId="Equation.3">
                  <p:embed/>
                  <p:pic>
                    <p:nvPicPr>
                      <p:cNvPr id="0" name=""/>
                      <p:cNvPicPr/>
                      <p:nvPr/>
                    </p:nvPicPr>
                    <p:blipFill>
                      <a:blip r:embed="rId12"/>
                      <a:stretch>
                        <a:fillRect/>
                      </a:stretch>
                    </p:blipFill>
                    <p:spPr>
                      <a:xfrm>
                        <a:off x="2535238" y="3657600"/>
                        <a:ext cx="3406775" cy="731837"/>
                      </a:xfrm>
                      <a:prstGeom prst="rect">
                        <a:avLst/>
                      </a:prstGeom>
                    </p:spPr>
                  </p:pic>
                </p:oleObj>
              </mc:Fallback>
            </mc:AlternateContent>
          </a:graphicData>
        </a:graphic>
      </p:graphicFrame>
      <p:sp>
        <p:nvSpPr>
          <p:cNvPr id="33" name="Rectangle 32"/>
          <p:cNvSpPr/>
          <p:nvPr/>
        </p:nvSpPr>
        <p:spPr>
          <a:xfrm>
            <a:off x="992701" y="3792210"/>
            <a:ext cx="1505498" cy="461665"/>
          </a:xfrm>
          <a:prstGeom prst="rect">
            <a:avLst/>
          </a:prstGeom>
        </p:spPr>
        <p:txBody>
          <a:bodyPr wrap="square">
            <a:spAutoFit/>
          </a:bodyPr>
          <a:lstStyle/>
          <a:p>
            <a:r>
              <a:rPr lang="en-IN" dirty="0" smtClean="0">
                <a:latin typeface="+mn-lt"/>
              </a:rPr>
              <a:t>Solution:</a:t>
            </a:r>
            <a:endParaRPr lang="en-IN" dirty="0">
              <a:latin typeface="+mn-lt"/>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989013505"/>
              </p:ext>
            </p:extLst>
          </p:nvPr>
        </p:nvGraphicFramePr>
        <p:xfrm>
          <a:off x="666224" y="4617976"/>
          <a:ext cx="1831975" cy="512762"/>
        </p:xfrm>
        <a:graphic>
          <a:graphicData uri="http://schemas.openxmlformats.org/presentationml/2006/ole">
            <mc:AlternateContent xmlns:mc="http://schemas.openxmlformats.org/markup-compatibility/2006">
              <mc:Choice xmlns:v="urn:schemas-microsoft-com:vml" Requires="v">
                <p:oleObj spid="_x0000_s294525" name="Equation" r:id="rId13" imgW="634680" imgH="177480" progId="Equation.3">
                  <p:embed/>
                </p:oleObj>
              </mc:Choice>
              <mc:Fallback>
                <p:oleObj name="Equation" r:id="rId13" imgW="634680" imgH="177480" progId="Equation.3">
                  <p:embed/>
                  <p:pic>
                    <p:nvPicPr>
                      <p:cNvPr id="0" name=""/>
                      <p:cNvPicPr/>
                      <p:nvPr/>
                    </p:nvPicPr>
                    <p:blipFill>
                      <a:blip r:embed="rId14"/>
                      <a:stretch>
                        <a:fillRect/>
                      </a:stretch>
                    </p:blipFill>
                    <p:spPr>
                      <a:xfrm>
                        <a:off x="666224" y="4617976"/>
                        <a:ext cx="1831975" cy="512762"/>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253967642"/>
              </p:ext>
            </p:extLst>
          </p:nvPr>
        </p:nvGraphicFramePr>
        <p:xfrm>
          <a:off x="2895600" y="4630550"/>
          <a:ext cx="1978025" cy="512762"/>
        </p:xfrm>
        <a:graphic>
          <a:graphicData uri="http://schemas.openxmlformats.org/presentationml/2006/ole">
            <mc:AlternateContent xmlns:mc="http://schemas.openxmlformats.org/markup-compatibility/2006">
              <mc:Choice xmlns:v="urn:schemas-microsoft-com:vml" Requires="v">
                <p:oleObj spid="_x0000_s294526" name="Equation" r:id="rId15" imgW="685800" imgH="177480" progId="Equation.3">
                  <p:embed/>
                </p:oleObj>
              </mc:Choice>
              <mc:Fallback>
                <p:oleObj name="Equation" r:id="rId15" imgW="685800" imgH="177480" progId="Equation.3">
                  <p:embed/>
                  <p:pic>
                    <p:nvPicPr>
                      <p:cNvPr id="0" name=""/>
                      <p:cNvPicPr/>
                      <p:nvPr/>
                    </p:nvPicPr>
                    <p:blipFill>
                      <a:blip r:embed="rId16"/>
                      <a:stretch>
                        <a:fillRect/>
                      </a:stretch>
                    </p:blipFill>
                    <p:spPr>
                      <a:xfrm>
                        <a:off x="2895600" y="4630550"/>
                        <a:ext cx="1978025" cy="512762"/>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02731749"/>
              </p:ext>
            </p:extLst>
          </p:nvPr>
        </p:nvGraphicFramePr>
        <p:xfrm>
          <a:off x="5256213" y="4495800"/>
          <a:ext cx="3443287" cy="731837"/>
        </p:xfrm>
        <a:graphic>
          <a:graphicData uri="http://schemas.openxmlformats.org/presentationml/2006/ole">
            <mc:AlternateContent xmlns:mc="http://schemas.openxmlformats.org/markup-compatibility/2006">
              <mc:Choice xmlns:v="urn:schemas-microsoft-com:vml" Requires="v">
                <p:oleObj spid="_x0000_s294527" name="Equation" r:id="rId17" imgW="1193760" imgH="253800" progId="Equation.3">
                  <p:embed/>
                </p:oleObj>
              </mc:Choice>
              <mc:Fallback>
                <p:oleObj name="Equation" r:id="rId17" imgW="1193760" imgH="253800" progId="Equation.3">
                  <p:embed/>
                  <p:pic>
                    <p:nvPicPr>
                      <p:cNvPr id="0" name=""/>
                      <p:cNvPicPr/>
                      <p:nvPr/>
                    </p:nvPicPr>
                    <p:blipFill>
                      <a:blip r:embed="rId18"/>
                      <a:stretch>
                        <a:fillRect/>
                      </a:stretch>
                    </p:blipFill>
                    <p:spPr>
                      <a:xfrm>
                        <a:off x="5256213" y="4495800"/>
                        <a:ext cx="3443287" cy="731837"/>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30613989"/>
              </p:ext>
            </p:extLst>
          </p:nvPr>
        </p:nvGraphicFramePr>
        <p:xfrm>
          <a:off x="590550" y="5667561"/>
          <a:ext cx="4065587" cy="731837"/>
        </p:xfrm>
        <a:graphic>
          <a:graphicData uri="http://schemas.openxmlformats.org/presentationml/2006/ole">
            <mc:AlternateContent xmlns:mc="http://schemas.openxmlformats.org/markup-compatibility/2006">
              <mc:Choice xmlns:v="urn:schemas-microsoft-com:vml" Requires="v">
                <p:oleObj spid="_x0000_s294528" name="Equation" r:id="rId19" imgW="1409400" imgH="253800" progId="Equation.3">
                  <p:embed/>
                </p:oleObj>
              </mc:Choice>
              <mc:Fallback>
                <p:oleObj name="Equation" r:id="rId19" imgW="1409400" imgH="253800" progId="Equation.3">
                  <p:embed/>
                  <p:pic>
                    <p:nvPicPr>
                      <p:cNvPr id="0" name=""/>
                      <p:cNvPicPr/>
                      <p:nvPr/>
                    </p:nvPicPr>
                    <p:blipFill>
                      <a:blip r:embed="rId20"/>
                      <a:stretch>
                        <a:fillRect/>
                      </a:stretch>
                    </p:blipFill>
                    <p:spPr>
                      <a:xfrm>
                        <a:off x="590550" y="5667561"/>
                        <a:ext cx="4065587" cy="731837"/>
                      </a:xfrm>
                      <a:prstGeom prst="rect">
                        <a:avLst/>
                      </a:prstGeom>
                    </p:spPr>
                  </p:pic>
                </p:oleObj>
              </mc:Fallback>
            </mc:AlternateContent>
          </a:graphicData>
        </a:graphic>
      </p:graphicFrame>
      <p:grpSp>
        <p:nvGrpSpPr>
          <p:cNvPr id="38" name="Group 16"/>
          <p:cNvGrpSpPr>
            <a:grpSpLocks/>
          </p:cNvGrpSpPr>
          <p:nvPr/>
        </p:nvGrpSpPr>
        <p:grpSpPr bwMode="auto">
          <a:xfrm>
            <a:off x="0" y="0"/>
            <a:ext cx="9144000" cy="6858000"/>
            <a:chOff x="0" y="0"/>
            <a:chExt cx="9144000" cy="6858000"/>
          </a:xfrm>
        </p:grpSpPr>
        <p:grpSp>
          <p:nvGrpSpPr>
            <p:cNvPr id="39" name="Group 8"/>
            <p:cNvGrpSpPr>
              <a:grpSpLocks/>
            </p:cNvGrpSpPr>
            <p:nvPr/>
          </p:nvGrpSpPr>
          <p:grpSpPr bwMode="auto">
            <a:xfrm>
              <a:off x="0" y="0"/>
              <a:ext cx="9144000" cy="6858000"/>
              <a:chOff x="0" y="0"/>
              <a:chExt cx="5760" cy="4320"/>
            </a:xfrm>
          </p:grpSpPr>
          <p:grpSp>
            <p:nvGrpSpPr>
              <p:cNvPr id="42" name="Group 41"/>
              <p:cNvGrpSpPr>
                <a:grpSpLocks/>
              </p:cNvGrpSpPr>
              <p:nvPr/>
            </p:nvGrpSpPr>
            <p:grpSpPr bwMode="auto">
              <a:xfrm>
                <a:off x="0" y="0"/>
                <a:ext cx="192" cy="4320"/>
                <a:chOff x="0" y="-48"/>
                <a:chExt cx="144" cy="4368"/>
              </a:xfrm>
            </p:grpSpPr>
            <p:sp>
              <p:nvSpPr>
                <p:cNvPr id="5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12"/>
              <p:cNvGrpSpPr>
                <a:grpSpLocks/>
              </p:cNvGrpSpPr>
              <p:nvPr/>
            </p:nvGrpSpPr>
            <p:grpSpPr bwMode="auto">
              <a:xfrm>
                <a:off x="5674" y="24"/>
                <a:ext cx="86" cy="4296"/>
                <a:chOff x="5616" y="-48"/>
                <a:chExt cx="144" cy="4368"/>
              </a:xfrm>
            </p:grpSpPr>
            <p:sp>
              <p:nvSpPr>
                <p:cNvPr id="5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43"/>
              <p:cNvGrpSpPr>
                <a:grpSpLocks/>
              </p:cNvGrpSpPr>
              <p:nvPr/>
            </p:nvGrpSpPr>
            <p:grpSpPr bwMode="auto">
              <a:xfrm>
                <a:off x="144" y="0"/>
                <a:ext cx="5616" cy="144"/>
                <a:chOff x="96" y="-48"/>
                <a:chExt cx="5520" cy="144"/>
              </a:xfrm>
            </p:grpSpPr>
            <p:sp>
              <p:nvSpPr>
                <p:cNvPr id="48" name="Rectangle 4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4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5" name="Group 18"/>
              <p:cNvGrpSpPr>
                <a:grpSpLocks/>
              </p:cNvGrpSpPr>
              <p:nvPr/>
            </p:nvGrpSpPr>
            <p:grpSpPr bwMode="auto">
              <a:xfrm>
                <a:off x="144" y="4234"/>
                <a:ext cx="5616" cy="86"/>
                <a:chOff x="96" y="4176"/>
                <a:chExt cx="5520" cy="144"/>
              </a:xfrm>
            </p:grpSpPr>
            <p:sp>
              <p:nvSpPr>
                <p:cNvPr id="4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40" name="Rectangle 1945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4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18039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75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circle(i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circle(i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circle(in)">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circle(in)">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circle(in)">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circle(in)">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circle(in)">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738" y="178805"/>
            <a:ext cx="7772400" cy="850149"/>
          </a:xfrm>
        </p:spPr>
        <p:txBody>
          <a:bodyPr/>
          <a:lstStyle/>
          <a:p>
            <a:r>
              <a:rPr lang="en-IN" sz="2800" dirty="0" smtClean="0"/>
              <a:t>Example:  Euler like SL-BVP : Case 2</a:t>
            </a:r>
            <a:endParaRPr lang="en-IN" sz="2800" dirty="0"/>
          </a:p>
        </p:txBody>
      </p:sp>
      <p:sp>
        <p:nvSpPr>
          <p:cNvPr id="3" name="TextBox 2"/>
          <p:cNvSpPr txBox="1"/>
          <p:nvPr/>
        </p:nvSpPr>
        <p:spPr>
          <a:xfrm>
            <a:off x="550112" y="1468571"/>
            <a:ext cx="885179" cy="461665"/>
          </a:xfrm>
          <a:prstGeom prst="rect">
            <a:avLst/>
          </a:prstGeom>
          <a:noFill/>
        </p:spPr>
        <p:txBody>
          <a:bodyPr wrap="none" rtlCol="0">
            <a:spAutoFit/>
          </a:bodyPr>
          <a:lstStyle/>
          <a:p>
            <a:r>
              <a:rPr lang="en-IN" dirty="0" smtClean="0"/>
              <a:t>Solve</a:t>
            </a:r>
            <a:endParaRPr lang="en-IN" dirty="0"/>
          </a:p>
        </p:txBody>
      </p:sp>
      <p:sp>
        <p:nvSpPr>
          <p:cNvPr id="5" name="TextBox 4"/>
          <p:cNvSpPr txBox="1"/>
          <p:nvPr/>
        </p:nvSpPr>
        <p:spPr>
          <a:xfrm>
            <a:off x="629325" y="2369906"/>
            <a:ext cx="3383170" cy="461665"/>
          </a:xfrm>
          <a:prstGeom prst="rect">
            <a:avLst/>
          </a:prstGeom>
          <a:noFill/>
        </p:spPr>
        <p:txBody>
          <a:bodyPr wrap="none" rtlCol="0">
            <a:spAutoFit/>
          </a:bodyPr>
          <a:lstStyle/>
          <a:p>
            <a:r>
              <a:rPr lang="en-IN" dirty="0" smtClean="0"/>
              <a:t>With boundary conditions</a:t>
            </a:r>
            <a:endParaRPr lang="en-IN" dirty="0"/>
          </a:p>
        </p:txBody>
      </p:sp>
      <p:graphicFrame>
        <p:nvGraphicFramePr>
          <p:cNvPr id="23" name="Object 22"/>
          <p:cNvGraphicFramePr>
            <a:graphicFrameLocks noChangeAspect="1"/>
          </p:cNvGraphicFramePr>
          <p:nvPr>
            <p:extLst>
              <p:ext uri="{D42A27DB-BD31-4B8C-83A1-F6EECF244321}">
                <p14:modId xmlns:p14="http://schemas.microsoft.com/office/powerpoint/2010/main" val="3020236133"/>
              </p:ext>
            </p:extLst>
          </p:nvPr>
        </p:nvGraphicFramePr>
        <p:xfrm>
          <a:off x="415925" y="2911773"/>
          <a:ext cx="2327275" cy="963612"/>
        </p:xfrm>
        <a:graphic>
          <a:graphicData uri="http://schemas.openxmlformats.org/presentationml/2006/ole">
            <mc:AlternateContent xmlns:mc="http://schemas.openxmlformats.org/markup-compatibility/2006">
              <mc:Choice xmlns:v="urn:schemas-microsoft-com:vml" Requires="v">
                <p:oleObj spid="_x0000_s295259" name="Equation" r:id="rId3" imgW="952200" imgH="393480" progId="Equation.3">
                  <p:embed/>
                </p:oleObj>
              </mc:Choice>
              <mc:Fallback>
                <p:oleObj name="Equation" r:id="rId3" imgW="952200" imgH="393480" progId="Equation.3">
                  <p:embed/>
                  <p:pic>
                    <p:nvPicPr>
                      <p:cNvPr id="0" name=""/>
                      <p:cNvPicPr/>
                      <p:nvPr/>
                    </p:nvPicPr>
                    <p:blipFill>
                      <a:blip r:embed="rId4"/>
                      <a:stretch>
                        <a:fillRect/>
                      </a:stretch>
                    </p:blipFill>
                    <p:spPr>
                      <a:xfrm>
                        <a:off x="415925" y="2911773"/>
                        <a:ext cx="2327275" cy="963612"/>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592450386"/>
              </p:ext>
            </p:extLst>
          </p:nvPr>
        </p:nvGraphicFramePr>
        <p:xfrm>
          <a:off x="1830388" y="1246485"/>
          <a:ext cx="5588000" cy="965200"/>
        </p:xfrm>
        <a:graphic>
          <a:graphicData uri="http://schemas.openxmlformats.org/presentationml/2006/ole">
            <mc:AlternateContent xmlns:mc="http://schemas.openxmlformats.org/markup-compatibility/2006">
              <mc:Choice xmlns:v="urn:schemas-microsoft-com:vml" Requires="v">
                <p:oleObj spid="_x0000_s295260" name="Equation" r:id="rId5" imgW="2425680" imgH="419040" progId="Equation.3">
                  <p:embed/>
                </p:oleObj>
              </mc:Choice>
              <mc:Fallback>
                <p:oleObj name="Equation" r:id="rId5" imgW="2425680" imgH="419040" progId="Equation.3">
                  <p:embed/>
                  <p:pic>
                    <p:nvPicPr>
                      <p:cNvPr id="0" name=""/>
                      <p:cNvPicPr/>
                      <p:nvPr/>
                    </p:nvPicPr>
                    <p:blipFill>
                      <a:blip r:embed="rId6"/>
                      <a:stretch>
                        <a:fillRect/>
                      </a:stretch>
                    </p:blipFill>
                    <p:spPr>
                      <a:xfrm>
                        <a:off x="1830388" y="1246485"/>
                        <a:ext cx="5588000" cy="96520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2759128545"/>
              </p:ext>
            </p:extLst>
          </p:nvPr>
        </p:nvGraphicFramePr>
        <p:xfrm>
          <a:off x="4651375" y="2311698"/>
          <a:ext cx="3306763" cy="496887"/>
        </p:xfrm>
        <a:graphic>
          <a:graphicData uri="http://schemas.openxmlformats.org/presentationml/2006/ole">
            <mc:AlternateContent xmlns:mc="http://schemas.openxmlformats.org/markup-compatibility/2006">
              <mc:Choice xmlns:v="urn:schemas-microsoft-com:vml" Requires="v">
                <p:oleObj spid="_x0000_s295261" name="Equation" r:id="rId7" imgW="1434960" imgH="215640" progId="Equation.3">
                  <p:embed/>
                </p:oleObj>
              </mc:Choice>
              <mc:Fallback>
                <p:oleObj name="Equation" r:id="rId7" imgW="1434960" imgH="215640" progId="Equation.3">
                  <p:embed/>
                  <p:pic>
                    <p:nvPicPr>
                      <p:cNvPr id="0" name=""/>
                      <p:cNvPicPr/>
                      <p:nvPr/>
                    </p:nvPicPr>
                    <p:blipFill>
                      <a:blip r:embed="rId8"/>
                      <a:stretch>
                        <a:fillRect/>
                      </a:stretch>
                    </p:blipFill>
                    <p:spPr>
                      <a:xfrm>
                        <a:off x="4651375" y="2311698"/>
                        <a:ext cx="3306763" cy="496887"/>
                      </a:xfrm>
                      <a:prstGeom prst="rect">
                        <a:avLst/>
                      </a:prstGeom>
                    </p:spPr>
                  </p:pic>
                </p:oleObj>
              </mc:Fallback>
            </mc:AlternateContent>
          </a:graphicData>
        </a:graphic>
      </p:graphicFrame>
      <p:sp>
        <p:nvSpPr>
          <p:cNvPr id="33" name="Rectangle 32"/>
          <p:cNvSpPr/>
          <p:nvPr/>
        </p:nvSpPr>
        <p:spPr>
          <a:xfrm>
            <a:off x="2978962" y="3202054"/>
            <a:ext cx="3371436" cy="461665"/>
          </a:xfrm>
          <a:prstGeom prst="rect">
            <a:avLst/>
          </a:prstGeom>
        </p:spPr>
        <p:txBody>
          <a:bodyPr wrap="none">
            <a:spAutoFit/>
          </a:bodyPr>
          <a:lstStyle/>
          <a:p>
            <a:r>
              <a:rPr lang="en-IN" dirty="0">
                <a:latin typeface="+mn-lt"/>
              </a:rPr>
              <a:t>Now we get a double </a:t>
            </a:r>
            <a:r>
              <a:rPr lang="en-IN" dirty="0" smtClean="0">
                <a:latin typeface="+mn-lt"/>
              </a:rPr>
              <a:t>root</a:t>
            </a:r>
            <a:endParaRPr lang="en-IN" dirty="0">
              <a:latin typeface="+mn-lt"/>
            </a:endParaRPr>
          </a:p>
        </p:txBody>
      </p:sp>
      <p:sp>
        <p:nvSpPr>
          <p:cNvPr id="34" name="Rectangle 33"/>
          <p:cNvSpPr/>
          <p:nvPr/>
        </p:nvSpPr>
        <p:spPr>
          <a:xfrm>
            <a:off x="670860" y="4245868"/>
            <a:ext cx="1311578" cy="461665"/>
          </a:xfrm>
          <a:prstGeom prst="rect">
            <a:avLst/>
          </a:prstGeom>
        </p:spPr>
        <p:txBody>
          <a:bodyPr wrap="none">
            <a:spAutoFit/>
          </a:bodyPr>
          <a:lstStyle/>
          <a:p>
            <a:r>
              <a:rPr lang="en-IN" dirty="0" smtClean="0">
                <a:latin typeface="+mn-lt"/>
              </a:rPr>
              <a:t>Solution:</a:t>
            </a:r>
            <a:endParaRPr lang="en-IN" dirty="0">
              <a:latin typeface="+mn-lt"/>
            </a:endParaRPr>
          </a:p>
        </p:txBody>
      </p:sp>
      <p:graphicFrame>
        <p:nvGraphicFramePr>
          <p:cNvPr id="35" name="Object 34"/>
          <p:cNvGraphicFramePr>
            <a:graphicFrameLocks noChangeAspect="1"/>
          </p:cNvGraphicFramePr>
          <p:nvPr>
            <p:extLst>
              <p:ext uri="{D42A27DB-BD31-4B8C-83A1-F6EECF244321}">
                <p14:modId xmlns:p14="http://schemas.microsoft.com/office/powerpoint/2010/main" val="1922196858"/>
              </p:ext>
            </p:extLst>
          </p:nvPr>
        </p:nvGraphicFramePr>
        <p:xfrm>
          <a:off x="2178394" y="3975100"/>
          <a:ext cx="3700462" cy="1206500"/>
        </p:xfrm>
        <a:graphic>
          <a:graphicData uri="http://schemas.openxmlformats.org/presentationml/2006/ole">
            <mc:AlternateContent xmlns:mc="http://schemas.openxmlformats.org/markup-compatibility/2006">
              <mc:Choice xmlns:v="urn:schemas-microsoft-com:vml" Requires="v">
                <p:oleObj spid="_x0000_s295262" name="Equation" r:id="rId9" imgW="1282680" imgH="419040" progId="Equation.3">
                  <p:embed/>
                </p:oleObj>
              </mc:Choice>
              <mc:Fallback>
                <p:oleObj name="Equation" r:id="rId9" imgW="1282680" imgH="419040" progId="Equation.3">
                  <p:embed/>
                  <p:pic>
                    <p:nvPicPr>
                      <p:cNvPr id="0" name=""/>
                      <p:cNvPicPr/>
                      <p:nvPr/>
                    </p:nvPicPr>
                    <p:blipFill>
                      <a:blip r:embed="rId10"/>
                      <a:stretch>
                        <a:fillRect/>
                      </a:stretch>
                    </p:blipFill>
                    <p:spPr>
                      <a:xfrm>
                        <a:off x="2178394" y="3975100"/>
                        <a:ext cx="3700462" cy="1206500"/>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4159860594"/>
              </p:ext>
            </p:extLst>
          </p:nvPr>
        </p:nvGraphicFramePr>
        <p:xfrm>
          <a:off x="6632072" y="3037292"/>
          <a:ext cx="1241425" cy="963612"/>
        </p:xfrm>
        <a:graphic>
          <a:graphicData uri="http://schemas.openxmlformats.org/presentationml/2006/ole">
            <mc:AlternateContent xmlns:mc="http://schemas.openxmlformats.org/markup-compatibility/2006">
              <mc:Choice xmlns:v="urn:schemas-microsoft-com:vml" Requires="v">
                <p:oleObj spid="_x0000_s295263" name="Equation" r:id="rId11" imgW="507960" imgH="393480" progId="Equation.3">
                  <p:embed/>
                </p:oleObj>
              </mc:Choice>
              <mc:Fallback>
                <p:oleObj name="Equation" r:id="rId11" imgW="507960" imgH="393480" progId="Equation.3">
                  <p:embed/>
                  <p:pic>
                    <p:nvPicPr>
                      <p:cNvPr id="0" name=""/>
                      <p:cNvPicPr/>
                      <p:nvPr/>
                    </p:nvPicPr>
                    <p:blipFill>
                      <a:blip r:embed="rId12"/>
                      <a:stretch>
                        <a:fillRect/>
                      </a:stretch>
                    </p:blipFill>
                    <p:spPr>
                      <a:xfrm>
                        <a:off x="6632072" y="3037292"/>
                        <a:ext cx="1241425" cy="963612"/>
                      </a:xfrm>
                      <a:prstGeom prst="rect">
                        <a:avLst/>
                      </a:prstGeom>
                    </p:spPr>
                  </p:pic>
                </p:oleObj>
              </mc:Fallback>
            </mc:AlternateContent>
          </a:graphicData>
        </a:graphic>
      </p:graphicFrame>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8" name="Group 37"/>
              <p:cNvGrpSpPr>
                <a:grpSpLocks/>
              </p:cNvGrpSpPr>
              <p:nvPr/>
            </p:nvGrpSpPr>
            <p:grpSpPr bwMode="auto">
              <a:xfrm>
                <a:off x="0" y="0"/>
                <a:ext cx="192" cy="4320"/>
                <a:chOff x="0" y="-48"/>
                <a:chExt cx="144" cy="4368"/>
              </a:xfrm>
            </p:grpSpPr>
            <p:sp>
              <p:nvSpPr>
                <p:cNvPr id="4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2"/>
              <p:cNvGrpSpPr>
                <a:grpSpLocks/>
              </p:cNvGrpSpPr>
              <p:nvPr/>
            </p:nvGrpSpPr>
            <p:grpSpPr bwMode="auto">
              <a:xfrm>
                <a:off x="5674" y="24"/>
                <a:ext cx="86" cy="4296"/>
                <a:chOff x="5616" y="-48"/>
                <a:chExt cx="144" cy="4368"/>
              </a:xfrm>
            </p:grpSpPr>
            <p:sp>
              <p:nvSpPr>
                <p:cNvPr id="4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39"/>
              <p:cNvGrpSpPr>
                <a:grpSpLocks/>
              </p:cNvGrpSpPr>
              <p:nvPr/>
            </p:nvGrpSpPr>
            <p:grpSpPr bwMode="auto">
              <a:xfrm>
                <a:off x="144" y="0"/>
                <a:ext cx="5616" cy="144"/>
                <a:chOff x="96" y="-48"/>
                <a:chExt cx="5520" cy="144"/>
              </a:xfrm>
            </p:grpSpPr>
            <p:sp>
              <p:nvSpPr>
                <p:cNvPr id="44" name="Rectangle 4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4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8"/>
              <p:cNvGrpSpPr>
                <a:grpSpLocks/>
              </p:cNvGrpSpPr>
              <p:nvPr/>
            </p:nvGrpSpPr>
            <p:grpSpPr bwMode="auto">
              <a:xfrm>
                <a:off x="144" y="4234"/>
                <a:ext cx="5616" cy="86"/>
                <a:chOff x="96" y="4176"/>
                <a:chExt cx="5520" cy="144"/>
              </a:xfrm>
            </p:grpSpPr>
            <p:sp>
              <p:nvSpPr>
                <p:cNvPr id="4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0"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84731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7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par>
                                <p:cTn id="13" presetID="6" presetClass="entr" presetSubtype="16"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circle(in)">
                                      <p:cBhvr>
                                        <p:cTn id="15" dur="75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dissolve">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circle(in)">
                                      <p:cBhvr>
                                        <p:cTn id="25"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138" y="165465"/>
            <a:ext cx="7772400" cy="850149"/>
          </a:xfrm>
        </p:spPr>
        <p:txBody>
          <a:bodyPr/>
          <a:lstStyle/>
          <a:p>
            <a:r>
              <a:rPr lang="en-IN" sz="2800" dirty="0" smtClean="0"/>
              <a:t>Example:  Euler like SL-BVP : Case 3</a:t>
            </a:r>
            <a:endParaRPr lang="en-IN" sz="2800" dirty="0"/>
          </a:p>
        </p:txBody>
      </p:sp>
      <p:sp>
        <p:nvSpPr>
          <p:cNvPr id="3" name="TextBox 2"/>
          <p:cNvSpPr txBox="1"/>
          <p:nvPr/>
        </p:nvSpPr>
        <p:spPr>
          <a:xfrm>
            <a:off x="550112" y="1442873"/>
            <a:ext cx="885179" cy="461665"/>
          </a:xfrm>
          <a:prstGeom prst="rect">
            <a:avLst/>
          </a:prstGeom>
          <a:noFill/>
        </p:spPr>
        <p:txBody>
          <a:bodyPr wrap="none" rtlCol="0">
            <a:spAutoFit/>
          </a:bodyPr>
          <a:lstStyle/>
          <a:p>
            <a:r>
              <a:rPr lang="en-IN" dirty="0" smtClean="0"/>
              <a:t>Solve</a:t>
            </a:r>
            <a:endParaRPr lang="en-IN" dirty="0"/>
          </a:p>
        </p:txBody>
      </p:sp>
      <p:sp>
        <p:nvSpPr>
          <p:cNvPr id="5" name="TextBox 4"/>
          <p:cNvSpPr txBox="1"/>
          <p:nvPr/>
        </p:nvSpPr>
        <p:spPr>
          <a:xfrm>
            <a:off x="629325" y="2344208"/>
            <a:ext cx="3383170" cy="461665"/>
          </a:xfrm>
          <a:prstGeom prst="rect">
            <a:avLst/>
          </a:prstGeom>
          <a:noFill/>
        </p:spPr>
        <p:txBody>
          <a:bodyPr wrap="none" rtlCol="0">
            <a:spAutoFit/>
          </a:bodyPr>
          <a:lstStyle/>
          <a:p>
            <a:r>
              <a:rPr lang="en-IN" dirty="0" smtClean="0"/>
              <a:t>With boundary conditions</a:t>
            </a:r>
            <a:endParaRPr lang="en-IN" dirty="0"/>
          </a:p>
        </p:txBody>
      </p:sp>
      <p:graphicFrame>
        <p:nvGraphicFramePr>
          <p:cNvPr id="30" name="Object 29"/>
          <p:cNvGraphicFramePr>
            <a:graphicFrameLocks noChangeAspect="1"/>
          </p:cNvGraphicFramePr>
          <p:nvPr>
            <p:extLst>
              <p:ext uri="{D42A27DB-BD31-4B8C-83A1-F6EECF244321}">
                <p14:modId xmlns:p14="http://schemas.microsoft.com/office/powerpoint/2010/main" val="4268794715"/>
              </p:ext>
            </p:extLst>
          </p:nvPr>
        </p:nvGraphicFramePr>
        <p:xfrm>
          <a:off x="351402" y="2824161"/>
          <a:ext cx="2297112" cy="963613"/>
        </p:xfrm>
        <a:graphic>
          <a:graphicData uri="http://schemas.openxmlformats.org/presentationml/2006/ole">
            <mc:AlternateContent xmlns:mc="http://schemas.openxmlformats.org/markup-compatibility/2006">
              <mc:Choice xmlns:v="urn:schemas-microsoft-com:vml" Requires="v">
                <p:oleObj spid="_x0000_s296352" name="Equation" r:id="rId3" imgW="939600" imgH="393480" progId="Equation.3">
                  <p:embed/>
                </p:oleObj>
              </mc:Choice>
              <mc:Fallback>
                <p:oleObj name="Equation" r:id="rId3" imgW="939600" imgH="393480" progId="Equation.3">
                  <p:embed/>
                  <p:pic>
                    <p:nvPicPr>
                      <p:cNvPr id="0" name=""/>
                      <p:cNvPicPr/>
                      <p:nvPr/>
                    </p:nvPicPr>
                    <p:blipFill>
                      <a:blip r:embed="rId4"/>
                      <a:stretch>
                        <a:fillRect/>
                      </a:stretch>
                    </p:blipFill>
                    <p:spPr>
                      <a:xfrm>
                        <a:off x="351402" y="2824161"/>
                        <a:ext cx="2297112" cy="963613"/>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1275657933"/>
              </p:ext>
            </p:extLst>
          </p:nvPr>
        </p:nvGraphicFramePr>
        <p:xfrm>
          <a:off x="1830388" y="1220788"/>
          <a:ext cx="5588000" cy="965200"/>
        </p:xfrm>
        <a:graphic>
          <a:graphicData uri="http://schemas.openxmlformats.org/presentationml/2006/ole">
            <mc:AlternateContent xmlns:mc="http://schemas.openxmlformats.org/markup-compatibility/2006">
              <mc:Choice xmlns:v="urn:schemas-microsoft-com:vml" Requires="v">
                <p:oleObj spid="_x0000_s296353" name="Equation" r:id="rId5" imgW="2425680" imgH="419040" progId="Equation.3">
                  <p:embed/>
                </p:oleObj>
              </mc:Choice>
              <mc:Fallback>
                <p:oleObj name="Equation" r:id="rId5" imgW="2425680" imgH="419040" progId="Equation.3">
                  <p:embed/>
                  <p:pic>
                    <p:nvPicPr>
                      <p:cNvPr id="0" name=""/>
                      <p:cNvPicPr/>
                      <p:nvPr/>
                    </p:nvPicPr>
                    <p:blipFill>
                      <a:blip r:embed="rId6"/>
                      <a:stretch>
                        <a:fillRect/>
                      </a:stretch>
                    </p:blipFill>
                    <p:spPr>
                      <a:xfrm>
                        <a:off x="1830388" y="1220788"/>
                        <a:ext cx="5588000" cy="965200"/>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1225512011"/>
              </p:ext>
            </p:extLst>
          </p:nvPr>
        </p:nvGraphicFramePr>
        <p:xfrm>
          <a:off x="4465638" y="2271712"/>
          <a:ext cx="3306762" cy="496888"/>
        </p:xfrm>
        <a:graphic>
          <a:graphicData uri="http://schemas.openxmlformats.org/presentationml/2006/ole">
            <mc:AlternateContent xmlns:mc="http://schemas.openxmlformats.org/markup-compatibility/2006">
              <mc:Choice xmlns:v="urn:schemas-microsoft-com:vml" Requires="v">
                <p:oleObj spid="_x0000_s296354" name="Equation" r:id="rId7" imgW="1434960" imgH="215640" progId="Equation.3">
                  <p:embed/>
                </p:oleObj>
              </mc:Choice>
              <mc:Fallback>
                <p:oleObj name="Equation" r:id="rId7" imgW="1434960" imgH="215640" progId="Equation.3">
                  <p:embed/>
                  <p:pic>
                    <p:nvPicPr>
                      <p:cNvPr id="0" name=""/>
                      <p:cNvPicPr/>
                      <p:nvPr/>
                    </p:nvPicPr>
                    <p:blipFill>
                      <a:blip r:embed="rId8"/>
                      <a:stretch>
                        <a:fillRect/>
                      </a:stretch>
                    </p:blipFill>
                    <p:spPr>
                      <a:xfrm>
                        <a:off x="4465638" y="2271712"/>
                        <a:ext cx="3306762" cy="496888"/>
                      </a:xfrm>
                      <a:prstGeom prst="rect">
                        <a:avLst/>
                      </a:prstGeom>
                    </p:spPr>
                  </p:pic>
                </p:oleObj>
              </mc:Fallback>
            </mc:AlternateContent>
          </a:graphicData>
        </a:graphic>
      </p:graphicFrame>
      <p:sp>
        <p:nvSpPr>
          <p:cNvPr id="33" name="Rectangle 32"/>
          <p:cNvSpPr/>
          <p:nvPr/>
        </p:nvSpPr>
        <p:spPr>
          <a:xfrm>
            <a:off x="2832816" y="3100038"/>
            <a:ext cx="3028393" cy="461665"/>
          </a:xfrm>
          <a:prstGeom prst="rect">
            <a:avLst/>
          </a:prstGeom>
        </p:spPr>
        <p:txBody>
          <a:bodyPr wrap="none">
            <a:spAutoFit/>
          </a:bodyPr>
          <a:lstStyle/>
          <a:p>
            <a:r>
              <a:rPr lang="en-IN" dirty="0">
                <a:latin typeface="+mn-lt"/>
              </a:rPr>
              <a:t>The two complex roots</a:t>
            </a:r>
          </a:p>
        </p:txBody>
      </p:sp>
      <p:graphicFrame>
        <p:nvGraphicFramePr>
          <p:cNvPr id="34" name="Object 33"/>
          <p:cNvGraphicFramePr>
            <a:graphicFrameLocks noChangeAspect="1"/>
          </p:cNvGraphicFramePr>
          <p:nvPr>
            <p:extLst>
              <p:ext uri="{D42A27DB-BD31-4B8C-83A1-F6EECF244321}">
                <p14:modId xmlns:p14="http://schemas.microsoft.com/office/powerpoint/2010/main" val="2544874147"/>
              </p:ext>
            </p:extLst>
          </p:nvPr>
        </p:nvGraphicFramePr>
        <p:xfrm>
          <a:off x="6032129" y="2854427"/>
          <a:ext cx="2811462" cy="1014412"/>
        </p:xfrm>
        <a:graphic>
          <a:graphicData uri="http://schemas.openxmlformats.org/presentationml/2006/ole">
            <mc:AlternateContent xmlns:mc="http://schemas.openxmlformats.org/markup-compatibility/2006">
              <mc:Choice xmlns:v="urn:schemas-microsoft-com:vml" Requires="v">
                <p:oleObj spid="_x0000_s296355" name="Equation" r:id="rId9" imgW="1231560" imgH="444240" progId="Equation.3">
                  <p:embed/>
                </p:oleObj>
              </mc:Choice>
              <mc:Fallback>
                <p:oleObj name="Equation" r:id="rId9" imgW="1231560" imgH="444240" progId="Equation.3">
                  <p:embed/>
                  <p:pic>
                    <p:nvPicPr>
                      <p:cNvPr id="0" name=""/>
                      <p:cNvPicPr/>
                      <p:nvPr/>
                    </p:nvPicPr>
                    <p:blipFill>
                      <a:blip r:embed="rId10"/>
                      <a:stretch>
                        <a:fillRect/>
                      </a:stretch>
                    </p:blipFill>
                    <p:spPr>
                      <a:xfrm>
                        <a:off x="6032129" y="2854427"/>
                        <a:ext cx="2811462" cy="1014412"/>
                      </a:xfrm>
                      <a:prstGeom prst="rect">
                        <a:avLst/>
                      </a:prstGeom>
                    </p:spPr>
                  </p:pic>
                </p:oleObj>
              </mc:Fallback>
            </mc:AlternateContent>
          </a:graphicData>
        </a:graphic>
      </p:graphicFrame>
      <p:sp>
        <p:nvSpPr>
          <p:cNvPr id="35" name="Rectangle 34"/>
          <p:cNvSpPr/>
          <p:nvPr/>
        </p:nvSpPr>
        <p:spPr>
          <a:xfrm>
            <a:off x="368728" y="4209405"/>
            <a:ext cx="1311578" cy="461665"/>
          </a:xfrm>
          <a:prstGeom prst="rect">
            <a:avLst/>
          </a:prstGeom>
        </p:spPr>
        <p:txBody>
          <a:bodyPr wrap="none">
            <a:spAutoFit/>
          </a:bodyPr>
          <a:lstStyle/>
          <a:p>
            <a:r>
              <a:rPr lang="en-IN" dirty="0" smtClean="0">
                <a:latin typeface="+mn-lt"/>
              </a:rPr>
              <a:t>Solution:</a:t>
            </a:r>
            <a:endParaRPr lang="en-IN" dirty="0">
              <a:latin typeface="+mn-lt"/>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444552636"/>
              </p:ext>
            </p:extLst>
          </p:nvPr>
        </p:nvGraphicFramePr>
        <p:xfrm>
          <a:off x="1773238" y="3946525"/>
          <a:ext cx="6950075" cy="1082675"/>
        </p:xfrm>
        <a:graphic>
          <a:graphicData uri="http://schemas.openxmlformats.org/presentationml/2006/ole">
            <mc:AlternateContent xmlns:mc="http://schemas.openxmlformats.org/markup-compatibility/2006">
              <mc:Choice xmlns:v="urn:schemas-microsoft-com:vml" Requires="v">
                <p:oleObj spid="_x0000_s296356" name="Equation" r:id="rId11" imgW="3416040" imgH="533160" progId="Equation.3">
                  <p:embed/>
                </p:oleObj>
              </mc:Choice>
              <mc:Fallback>
                <p:oleObj name="Equation" r:id="rId11" imgW="3416040" imgH="533160" progId="Equation.3">
                  <p:embed/>
                  <p:pic>
                    <p:nvPicPr>
                      <p:cNvPr id="0" name=""/>
                      <p:cNvPicPr/>
                      <p:nvPr/>
                    </p:nvPicPr>
                    <p:blipFill>
                      <a:blip r:embed="rId12"/>
                      <a:stretch>
                        <a:fillRect/>
                      </a:stretch>
                    </p:blipFill>
                    <p:spPr>
                      <a:xfrm>
                        <a:off x="1773238" y="3946525"/>
                        <a:ext cx="6950075" cy="108267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185766383"/>
              </p:ext>
            </p:extLst>
          </p:nvPr>
        </p:nvGraphicFramePr>
        <p:xfrm>
          <a:off x="1004888" y="5243513"/>
          <a:ext cx="6767512" cy="1081087"/>
        </p:xfrm>
        <a:graphic>
          <a:graphicData uri="http://schemas.openxmlformats.org/presentationml/2006/ole">
            <mc:AlternateContent xmlns:mc="http://schemas.openxmlformats.org/markup-compatibility/2006">
              <mc:Choice xmlns:v="urn:schemas-microsoft-com:vml" Requires="v">
                <p:oleObj spid="_x0000_s296357" name="Equation" r:id="rId13" imgW="3327120" imgH="533160" progId="Equation.3">
                  <p:embed/>
                </p:oleObj>
              </mc:Choice>
              <mc:Fallback>
                <p:oleObj name="Equation" r:id="rId13" imgW="3327120" imgH="533160" progId="Equation.3">
                  <p:embed/>
                  <p:pic>
                    <p:nvPicPr>
                      <p:cNvPr id="0" name=""/>
                      <p:cNvPicPr/>
                      <p:nvPr/>
                    </p:nvPicPr>
                    <p:blipFill>
                      <a:blip r:embed="rId14"/>
                      <a:stretch>
                        <a:fillRect/>
                      </a:stretch>
                    </p:blipFill>
                    <p:spPr>
                      <a:xfrm>
                        <a:off x="1004888" y="5243513"/>
                        <a:ext cx="6767512" cy="1081087"/>
                      </a:xfrm>
                      <a:prstGeom prst="rect">
                        <a:avLst/>
                      </a:prstGeom>
                    </p:spPr>
                  </p:pic>
                </p:oleObj>
              </mc:Fallback>
            </mc:AlternateContent>
          </a:graphicData>
        </a:graphic>
      </p:graphicFrame>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40" name="Group 39"/>
              <p:cNvGrpSpPr>
                <a:grpSpLocks/>
              </p:cNvGrpSpPr>
              <p:nvPr/>
            </p:nvGrpSpPr>
            <p:grpSpPr bwMode="auto">
              <a:xfrm>
                <a:off x="0" y="0"/>
                <a:ext cx="192" cy="4320"/>
                <a:chOff x="0" y="-48"/>
                <a:chExt cx="144" cy="4368"/>
              </a:xfrm>
            </p:grpSpPr>
            <p:sp>
              <p:nvSpPr>
                <p:cNvPr id="5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12"/>
              <p:cNvGrpSpPr>
                <a:grpSpLocks/>
              </p:cNvGrpSpPr>
              <p:nvPr/>
            </p:nvGrpSpPr>
            <p:grpSpPr bwMode="auto">
              <a:xfrm>
                <a:off x="5674" y="24"/>
                <a:ext cx="86" cy="4296"/>
                <a:chOff x="5616" y="-48"/>
                <a:chExt cx="144" cy="4368"/>
              </a:xfrm>
            </p:grpSpPr>
            <p:sp>
              <p:nvSpPr>
                <p:cNvPr id="4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41"/>
              <p:cNvGrpSpPr>
                <a:grpSpLocks/>
              </p:cNvGrpSpPr>
              <p:nvPr/>
            </p:nvGrpSpPr>
            <p:grpSpPr bwMode="auto">
              <a:xfrm>
                <a:off x="144" y="0"/>
                <a:ext cx="5616" cy="144"/>
                <a:chOff x="96" y="-48"/>
                <a:chExt cx="5520" cy="144"/>
              </a:xfrm>
            </p:grpSpPr>
            <p:sp>
              <p:nvSpPr>
                <p:cNvPr id="46" name="Rectangle 4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4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18"/>
              <p:cNvGrpSpPr>
                <a:grpSpLocks/>
              </p:cNvGrpSpPr>
              <p:nvPr/>
            </p:nvGrpSpPr>
            <p:grpSpPr bwMode="auto">
              <a:xfrm>
                <a:off x="144" y="4234"/>
                <a:ext cx="5616" cy="86"/>
                <a:chOff x="96" y="4176"/>
                <a:chExt cx="5520" cy="144"/>
              </a:xfrm>
            </p:grpSpPr>
            <p:sp>
              <p:nvSpPr>
                <p:cNvPr id="4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8"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2760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ircle(in)">
                                      <p:cBhvr>
                                        <p:cTn id="7" dur="75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circle(in)">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circle(in)">
                                      <p:cBhvr>
                                        <p:cTn id="27" dur="20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circle(in)">
                                      <p:cBhvr>
                                        <p:cTn id="32"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772400" cy="609600"/>
          </a:xfrm>
        </p:spPr>
        <p:txBody>
          <a:bodyPr/>
          <a:lstStyle/>
          <a:p>
            <a:r>
              <a:rPr lang="en-IN" sz="2800" dirty="0" smtClean="0"/>
              <a:t>Series as Solution </a:t>
            </a:r>
            <a:r>
              <a:rPr lang="en-IN" sz="2800" dirty="0" smtClean="0"/>
              <a:t>to</a:t>
            </a:r>
            <a:r>
              <a:rPr lang="en-IN" sz="2800" dirty="0" smtClean="0"/>
              <a:t> SLP</a:t>
            </a:r>
            <a:endParaRPr lang="en-IN" sz="2800" dirty="0"/>
          </a:p>
        </p:txBody>
      </p:sp>
      <p:graphicFrame>
        <p:nvGraphicFramePr>
          <p:cNvPr id="3" name="Object 2"/>
          <p:cNvGraphicFramePr>
            <a:graphicFrameLocks noChangeAspect="1"/>
          </p:cNvGraphicFramePr>
          <p:nvPr>
            <p:extLst>
              <p:ext uri="{D42A27DB-BD31-4B8C-83A1-F6EECF244321}">
                <p14:modId xmlns:p14="http://schemas.microsoft.com/office/powerpoint/2010/main" val="505399221"/>
              </p:ext>
            </p:extLst>
          </p:nvPr>
        </p:nvGraphicFramePr>
        <p:xfrm>
          <a:off x="2501900" y="1123950"/>
          <a:ext cx="3978275" cy="1082675"/>
        </p:xfrm>
        <a:graphic>
          <a:graphicData uri="http://schemas.openxmlformats.org/presentationml/2006/ole">
            <mc:AlternateContent xmlns:mc="http://schemas.openxmlformats.org/markup-compatibility/2006">
              <mc:Choice xmlns:v="urn:schemas-microsoft-com:vml" Requires="v">
                <p:oleObj spid="_x0000_s297337" name="Equation" r:id="rId3" imgW="1955520" imgH="533160" progId="Equation.3">
                  <p:embed/>
                </p:oleObj>
              </mc:Choice>
              <mc:Fallback>
                <p:oleObj name="Equation" r:id="rId3" imgW="1955520" imgH="533160" progId="Equation.3">
                  <p:embed/>
                  <p:pic>
                    <p:nvPicPr>
                      <p:cNvPr id="0" name=""/>
                      <p:cNvPicPr/>
                      <p:nvPr/>
                    </p:nvPicPr>
                    <p:blipFill>
                      <a:blip r:embed="rId4"/>
                      <a:stretch>
                        <a:fillRect/>
                      </a:stretch>
                    </p:blipFill>
                    <p:spPr>
                      <a:xfrm>
                        <a:off x="2501900" y="1123950"/>
                        <a:ext cx="3978275" cy="1082675"/>
                      </a:xfrm>
                      <a:prstGeom prst="rect">
                        <a:avLst/>
                      </a:prstGeom>
                    </p:spPr>
                  </p:pic>
                </p:oleObj>
              </mc:Fallback>
            </mc:AlternateContent>
          </a:graphicData>
        </a:graphic>
      </p:graphicFrame>
      <p:sp>
        <p:nvSpPr>
          <p:cNvPr id="4" name="Rectangle 3"/>
          <p:cNvSpPr/>
          <p:nvPr/>
        </p:nvSpPr>
        <p:spPr>
          <a:xfrm>
            <a:off x="423694" y="2460856"/>
            <a:ext cx="2779928" cy="461665"/>
          </a:xfrm>
          <a:prstGeom prst="rect">
            <a:avLst/>
          </a:prstGeom>
        </p:spPr>
        <p:txBody>
          <a:bodyPr wrap="none">
            <a:spAutoFit/>
          </a:bodyPr>
          <a:lstStyle/>
          <a:p>
            <a:r>
              <a:rPr lang="en-IN" dirty="0" smtClean="0">
                <a:latin typeface="+mn-lt"/>
              </a:rPr>
              <a:t>Hence </a:t>
            </a:r>
            <a:r>
              <a:rPr lang="en-IN" i="1" dirty="0" smtClean="0">
                <a:latin typeface="+mn-lt"/>
                <a:sym typeface="Symbol" panose="05050102010706020507" pitchFamily="18" charset="2"/>
              </a:rPr>
              <a:t></a:t>
            </a:r>
            <a:r>
              <a:rPr lang="en-IN" dirty="0" smtClean="0">
                <a:latin typeface="+mn-lt"/>
                <a:sym typeface="Symbol" panose="05050102010706020507" pitchFamily="18" charset="2"/>
              </a:rPr>
              <a:t> </a:t>
            </a:r>
            <a:r>
              <a:rPr lang="en-IN" dirty="0" smtClean="0">
                <a:latin typeface="+mn-lt"/>
              </a:rPr>
              <a:t>must </a:t>
            </a:r>
            <a:r>
              <a:rPr lang="en-IN" dirty="0">
                <a:latin typeface="+mn-lt"/>
              </a:rPr>
              <a:t>satisfy</a:t>
            </a:r>
          </a:p>
        </p:txBody>
      </p:sp>
      <p:graphicFrame>
        <p:nvGraphicFramePr>
          <p:cNvPr id="5" name="Object 4"/>
          <p:cNvGraphicFramePr>
            <a:graphicFrameLocks noChangeAspect="1"/>
          </p:cNvGraphicFramePr>
          <p:nvPr>
            <p:extLst>
              <p:ext uri="{D42A27DB-BD31-4B8C-83A1-F6EECF244321}">
                <p14:modId xmlns:p14="http://schemas.microsoft.com/office/powerpoint/2010/main" val="1070398582"/>
              </p:ext>
            </p:extLst>
          </p:nvPr>
        </p:nvGraphicFramePr>
        <p:xfrm>
          <a:off x="3317504" y="2212211"/>
          <a:ext cx="1728787" cy="901700"/>
        </p:xfrm>
        <a:graphic>
          <a:graphicData uri="http://schemas.openxmlformats.org/presentationml/2006/ole">
            <mc:AlternateContent xmlns:mc="http://schemas.openxmlformats.org/markup-compatibility/2006">
              <mc:Choice xmlns:v="urn:schemas-microsoft-com:vml" Requires="v">
                <p:oleObj spid="_x0000_s297338" name="Equation" r:id="rId5" imgW="850680" imgH="444240" progId="Equation.3">
                  <p:embed/>
                </p:oleObj>
              </mc:Choice>
              <mc:Fallback>
                <p:oleObj name="Equation" r:id="rId5" imgW="850680" imgH="444240" progId="Equation.3">
                  <p:embed/>
                  <p:pic>
                    <p:nvPicPr>
                      <p:cNvPr id="0" name=""/>
                      <p:cNvPicPr/>
                      <p:nvPr/>
                    </p:nvPicPr>
                    <p:blipFill>
                      <a:blip r:embed="rId6"/>
                      <a:stretch>
                        <a:fillRect/>
                      </a:stretch>
                    </p:blipFill>
                    <p:spPr>
                      <a:xfrm>
                        <a:off x="3317504" y="2212211"/>
                        <a:ext cx="1728787" cy="901700"/>
                      </a:xfrm>
                      <a:prstGeom prst="rect">
                        <a:avLst/>
                      </a:prstGeom>
                    </p:spPr>
                  </p:pic>
                </p:oleObj>
              </mc:Fallback>
            </mc:AlternateContent>
          </a:graphicData>
        </a:graphic>
      </p:graphicFrame>
      <p:sp>
        <p:nvSpPr>
          <p:cNvPr id="6" name="Rectangle 5"/>
          <p:cNvSpPr/>
          <p:nvPr/>
        </p:nvSpPr>
        <p:spPr>
          <a:xfrm>
            <a:off x="5223900" y="2417118"/>
            <a:ext cx="3581400" cy="461665"/>
          </a:xfrm>
          <a:prstGeom prst="rect">
            <a:avLst/>
          </a:prstGeom>
        </p:spPr>
        <p:txBody>
          <a:bodyPr wrap="square">
            <a:spAutoFit/>
          </a:bodyPr>
          <a:lstStyle/>
          <a:p>
            <a:r>
              <a:rPr lang="en-IN" dirty="0">
                <a:latin typeface="+mn-lt"/>
              </a:rPr>
              <a:t>for some positive integer </a:t>
            </a:r>
            <a:r>
              <a:rPr lang="en-IN" i="1" dirty="0">
                <a:latin typeface="+mn-lt"/>
              </a:rPr>
              <a:t>n</a:t>
            </a:r>
            <a:r>
              <a:rPr lang="en-IN" dirty="0">
                <a:latin typeface="+mn-lt"/>
              </a:rPr>
              <a:t>. </a:t>
            </a:r>
          </a:p>
        </p:txBody>
      </p:sp>
      <p:sp>
        <p:nvSpPr>
          <p:cNvPr id="7" name="Rectangle 6"/>
          <p:cNvSpPr/>
          <p:nvPr/>
        </p:nvSpPr>
        <p:spPr>
          <a:xfrm>
            <a:off x="578797" y="3308032"/>
            <a:ext cx="4572000" cy="461665"/>
          </a:xfrm>
          <a:prstGeom prst="rect">
            <a:avLst/>
          </a:prstGeom>
        </p:spPr>
        <p:txBody>
          <a:bodyPr>
            <a:spAutoFit/>
          </a:bodyPr>
          <a:lstStyle/>
          <a:p>
            <a:r>
              <a:rPr lang="en-IN" dirty="0" smtClean="0">
                <a:latin typeface="+mn-lt"/>
              </a:rPr>
              <a:t>This generates the </a:t>
            </a:r>
            <a:r>
              <a:rPr lang="en-IN" dirty="0">
                <a:latin typeface="+mn-lt"/>
              </a:rPr>
              <a:t>eigenvalues</a:t>
            </a:r>
          </a:p>
        </p:txBody>
      </p:sp>
      <p:graphicFrame>
        <p:nvGraphicFramePr>
          <p:cNvPr id="8" name="Object 7"/>
          <p:cNvGraphicFramePr>
            <a:graphicFrameLocks noChangeAspect="1"/>
          </p:cNvGraphicFramePr>
          <p:nvPr>
            <p:extLst/>
          </p:nvPr>
        </p:nvGraphicFramePr>
        <p:xfrm>
          <a:off x="4608364" y="3051603"/>
          <a:ext cx="1882775" cy="901700"/>
        </p:xfrm>
        <a:graphic>
          <a:graphicData uri="http://schemas.openxmlformats.org/presentationml/2006/ole">
            <mc:AlternateContent xmlns:mc="http://schemas.openxmlformats.org/markup-compatibility/2006">
              <mc:Choice xmlns:v="urn:schemas-microsoft-com:vml" Requires="v">
                <p:oleObj spid="_x0000_s297339" name="Equation" r:id="rId7" imgW="927000" imgH="444240" progId="Equation.3">
                  <p:embed/>
                </p:oleObj>
              </mc:Choice>
              <mc:Fallback>
                <p:oleObj name="Equation" r:id="rId7" imgW="927000" imgH="444240" progId="Equation.3">
                  <p:embed/>
                  <p:pic>
                    <p:nvPicPr>
                      <p:cNvPr id="0" name=""/>
                      <p:cNvPicPr/>
                      <p:nvPr/>
                    </p:nvPicPr>
                    <p:blipFill>
                      <a:blip r:embed="rId8"/>
                      <a:stretch>
                        <a:fillRect/>
                      </a:stretch>
                    </p:blipFill>
                    <p:spPr>
                      <a:xfrm>
                        <a:off x="4608364" y="3051603"/>
                        <a:ext cx="1882775" cy="90170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12720542"/>
              </p:ext>
            </p:extLst>
          </p:nvPr>
        </p:nvGraphicFramePr>
        <p:xfrm>
          <a:off x="6811963" y="3103563"/>
          <a:ext cx="1881187" cy="798512"/>
        </p:xfrm>
        <a:graphic>
          <a:graphicData uri="http://schemas.openxmlformats.org/presentationml/2006/ole">
            <mc:AlternateContent xmlns:mc="http://schemas.openxmlformats.org/markup-compatibility/2006">
              <mc:Choice xmlns:v="urn:schemas-microsoft-com:vml" Requires="v">
                <p:oleObj spid="_x0000_s297340" name="Equation" r:id="rId9" imgW="927000" imgH="393480" progId="Equation.3">
                  <p:embed/>
                </p:oleObj>
              </mc:Choice>
              <mc:Fallback>
                <p:oleObj name="Equation" r:id="rId9" imgW="927000" imgH="393480" progId="Equation.3">
                  <p:embed/>
                  <p:pic>
                    <p:nvPicPr>
                      <p:cNvPr id="0" name=""/>
                      <p:cNvPicPr/>
                      <p:nvPr/>
                    </p:nvPicPr>
                    <p:blipFill>
                      <a:blip r:embed="rId10"/>
                      <a:stretch>
                        <a:fillRect/>
                      </a:stretch>
                    </p:blipFill>
                    <p:spPr>
                      <a:xfrm>
                        <a:off x="6811963" y="3103563"/>
                        <a:ext cx="1881187" cy="798512"/>
                      </a:xfrm>
                      <a:prstGeom prst="rect">
                        <a:avLst/>
                      </a:prstGeom>
                    </p:spPr>
                  </p:pic>
                </p:oleObj>
              </mc:Fallback>
            </mc:AlternateContent>
          </a:graphicData>
        </a:graphic>
      </p:graphicFrame>
      <p:sp>
        <p:nvSpPr>
          <p:cNvPr id="10" name="Rectangle 9"/>
          <p:cNvSpPr/>
          <p:nvPr/>
        </p:nvSpPr>
        <p:spPr>
          <a:xfrm>
            <a:off x="395790" y="4349975"/>
            <a:ext cx="4572001" cy="461665"/>
          </a:xfrm>
          <a:prstGeom prst="rect">
            <a:avLst/>
          </a:prstGeom>
        </p:spPr>
        <p:txBody>
          <a:bodyPr wrap="square">
            <a:spAutoFit/>
          </a:bodyPr>
          <a:lstStyle/>
          <a:p>
            <a:r>
              <a:rPr lang="en-IN" dirty="0">
                <a:latin typeface="+mn-lt"/>
              </a:rPr>
              <a:t>T</a:t>
            </a:r>
            <a:r>
              <a:rPr lang="en-IN" dirty="0" smtClean="0">
                <a:latin typeface="+mn-lt"/>
              </a:rPr>
              <a:t>he </a:t>
            </a:r>
            <a:r>
              <a:rPr lang="en-IN" dirty="0">
                <a:latin typeface="+mn-lt"/>
              </a:rPr>
              <a:t>corresponding </a:t>
            </a:r>
            <a:r>
              <a:rPr lang="en-IN" dirty="0" smtClean="0">
                <a:latin typeface="+mn-lt"/>
              </a:rPr>
              <a:t>Eigen functions</a:t>
            </a:r>
            <a:endParaRPr lang="en-IN" dirty="0">
              <a:latin typeface="+mn-lt"/>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2381342274"/>
              </p:ext>
            </p:extLst>
          </p:nvPr>
        </p:nvGraphicFramePr>
        <p:xfrm>
          <a:off x="5150797" y="4178083"/>
          <a:ext cx="3667125" cy="850900"/>
        </p:xfrm>
        <a:graphic>
          <a:graphicData uri="http://schemas.openxmlformats.org/presentationml/2006/ole">
            <mc:AlternateContent xmlns:mc="http://schemas.openxmlformats.org/markup-compatibility/2006">
              <mc:Choice xmlns:v="urn:schemas-microsoft-com:vml" Requires="v">
                <p:oleObj spid="_x0000_s297341" name="Equation" r:id="rId11" imgW="1803240" imgH="419040" progId="Equation.3">
                  <p:embed/>
                </p:oleObj>
              </mc:Choice>
              <mc:Fallback>
                <p:oleObj name="Equation" r:id="rId11" imgW="1803240" imgH="419040" progId="Equation.3">
                  <p:embed/>
                  <p:pic>
                    <p:nvPicPr>
                      <p:cNvPr id="0" name=""/>
                      <p:cNvPicPr/>
                      <p:nvPr/>
                    </p:nvPicPr>
                    <p:blipFill>
                      <a:blip r:embed="rId12"/>
                      <a:stretch>
                        <a:fillRect/>
                      </a:stretch>
                    </p:blipFill>
                    <p:spPr>
                      <a:xfrm>
                        <a:off x="5150797" y="4178083"/>
                        <a:ext cx="3667125" cy="850900"/>
                      </a:xfrm>
                      <a:prstGeom prst="rect">
                        <a:avLst/>
                      </a:prstGeom>
                    </p:spPr>
                  </p:pic>
                </p:oleObj>
              </mc:Fallback>
            </mc:AlternateContent>
          </a:graphicData>
        </a:graphic>
      </p:graphicFrame>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0"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44" name="Object 43"/>
          <p:cNvGraphicFramePr>
            <a:graphicFrameLocks noChangeAspect="1"/>
          </p:cNvGraphicFramePr>
          <p:nvPr>
            <p:extLst>
              <p:ext uri="{D42A27DB-BD31-4B8C-83A1-F6EECF244321}">
                <p14:modId xmlns:p14="http://schemas.microsoft.com/office/powerpoint/2010/main" val="477080383"/>
              </p:ext>
            </p:extLst>
          </p:nvPr>
        </p:nvGraphicFramePr>
        <p:xfrm>
          <a:off x="1198191" y="5235331"/>
          <a:ext cx="4238625" cy="1082675"/>
        </p:xfrm>
        <a:graphic>
          <a:graphicData uri="http://schemas.openxmlformats.org/presentationml/2006/ole">
            <mc:AlternateContent xmlns:mc="http://schemas.openxmlformats.org/markup-compatibility/2006">
              <mc:Choice xmlns:v="urn:schemas-microsoft-com:vml" Requires="v">
                <p:oleObj spid="_x0000_s297342" name="Equation" r:id="rId14" imgW="2082600" imgH="533160" progId="Equation.3">
                  <p:embed/>
                </p:oleObj>
              </mc:Choice>
              <mc:Fallback>
                <p:oleObj name="Equation" r:id="rId14" imgW="2082600" imgH="533160" progId="Equation.3">
                  <p:embed/>
                  <p:pic>
                    <p:nvPicPr>
                      <p:cNvPr id="0" name=""/>
                      <p:cNvPicPr/>
                      <p:nvPr/>
                    </p:nvPicPr>
                    <p:blipFill>
                      <a:blip r:embed="rId15"/>
                      <a:stretch>
                        <a:fillRect/>
                      </a:stretch>
                    </p:blipFill>
                    <p:spPr>
                      <a:xfrm>
                        <a:off x="1198191" y="5235331"/>
                        <a:ext cx="4238625" cy="1082675"/>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713233506"/>
              </p:ext>
            </p:extLst>
          </p:nvPr>
        </p:nvGraphicFramePr>
        <p:xfrm>
          <a:off x="6028532" y="5402075"/>
          <a:ext cx="1881187" cy="798512"/>
        </p:xfrm>
        <a:graphic>
          <a:graphicData uri="http://schemas.openxmlformats.org/presentationml/2006/ole">
            <mc:AlternateContent xmlns:mc="http://schemas.openxmlformats.org/markup-compatibility/2006">
              <mc:Choice xmlns:v="urn:schemas-microsoft-com:vml" Requires="v">
                <p:oleObj spid="_x0000_s297343" name="Equation" r:id="rId16" imgW="927000" imgH="393480" progId="Equation.3">
                  <p:embed/>
                </p:oleObj>
              </mc:Choice>
              <mc:Fallback>
                <p:oleObj name="Equation" r:id="rId16" imgW="927000" imgH="393480" progId="Equation.3">
                  <p:embed/>
                  <p:pic>
                    <p:nvPicPr>
                      <p:cNvPr id="0" name=""/>
                      <p:cNvPicPr/>
                      <p:nvPr/>
                    </p:nvPicPr>
                    <p:blipFill>
                      <a:blip r:embed="rId10"/>
                      <a:stretch>
                        <a:fillRect/>
                      </a:stretch>
                    </p:blipFill>
                    <p:spPr>
                      <a:xfrm>
                        <a:off x="6028532" y="5402075"/>
                        <a:ext cx="1881187" cy="798512"/>
                      </a:xfrm>
                      <a:prstGeom prst="rect">
                        <a:avLst/>
                      </a:prstGeom>
                    </p:spPr>
                  </p:pic>
                </p:oleObj>
              </mc:Fallback>
            </mc:AlternateContent>
          </a:graphicData>
        </a:graphic>
      </p:graphicFrame>
    </p:spTree>
    <p:extLst>
      <p:ext uri="{BB962C8B-B14F-4D97-AF65-F5344CB8AC3E}">
        <p14:creationId xmlns:p14="http://schemas.microsoft.com/office/powerpoint/2010/main" val="239906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ircle(in)">
                                      <p:cBhvr>
                                        <p:cTn id="37" dur="2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circle(in)">
                                      <p:cBhvr>
                                        <p:cTn id="47" dur="2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circle(in)">
                                      <p:cBhvr>
                                        <p:cTn id="52" dur="20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circle(in)">
                                      <p:cBhvr>
                                        <p:cTn id="5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749" y="117408"/>
            <a:ext cx="7772400" cy="897407"/>
          </a:xfrm>
        </p:spPr>
        <p:txBody>
          <a:bodyPr/>
          <a:lstStyle/>
          <a:p>
            <a:r>
              <a:rPr lang="en-IN" sz="2800" dirty="0" smtClean="0"/>
              <a:t>Theorem 1</a:t>
            </a:r>
            <a:endParaRPr lang="en-IN" sz="2800" dirty="0"/>
          </a:p>
        </p:txBody>
      </p:sp>
      <p:graphicFrame>
        <p:nvGraphicFramePr>
          <p:cNvPr id="19" name="Object 18"/>
          <p:cNvGraphicFramePr>
            <a:graphicFrameLocks noChangeAspect="1"/>
          </p:cNvGraphicFramePr>
          <p:nvPr>
            <p:extLst>
              <p:ext uri="{D42A27DB-BD31-4B8C-83A1-F6EECF244321}">
                <p14:modId xmlns:p14="http://schemas.microsoft.com/office/powerpoint/2010/main" val="1197123269"/>
              </p:ext>
            </p:extLst>
          </p:nvPr>
        </p:nvGraphicFramePr>
        <p:xfrm>
          <a:off x="1807330" y="1825740"/>
          <a:ext cx="6113463" cy="876300"/>
        </p:xfrm>
        <a:graphic>
          <a:graphicData uri="http://schemas.openxmlformats.org/presentationml/2006/ole">
            <mc:AlternateContent xmlns:mc="http://schemas.openxmlformats.org/markup-compatibility/2006">
              <mc:Choice xmlns:v="urn:schemas-microsoft-com:vml" Requires="v">
                <p:oleObj spid="_x0000_s298266" name="Equation" r:id="rId3" imgW="3009600" imgH="431640" progId="Equation.3">
                  <p:embed/>
                </p:oleObj>
              </mc:Choice>
              <mc:Fallback>
                <p:oleObj name="Equation" r:id="rId3" imgW="3009600" imgH="431640" progId="Equation.3">
                  <p:embed/>
                  <p:pic>
                    <p:nvPicPr>
                      <p:cNvPr id="0" name=""/>
                      <p:cNvPicPr/>
                      <p:nvPr/>
                    </p:nvPicPr>
                    <p:blipFill>
                      <a:blip r:embed="rId4"/>
                      <a:stretch>
                        <a:fillRect/>
                      </a:stretch>
                    </p:blipFill>
                    <p:spPr>
                      <a:xfrm>
                        <a:off x="1807330" y="1825740"/>
                        <a:ext cx="6113463" cy="876300"/>
                      </a:xfrm>
                      <a:prstGeom prst="rect">
                        <a:avLst/>
                      </a:prstGeom>
                    </p:spPr>
                  </p:pic>
                </p:oleObj>
              </mc:Fallback>
            </mc:AlternateContent>
          </a:graphicData>
        </a:graphic>
      </p:graphicFrame>
      <p:sp>
        <p:nvSpPr>
          <p:cNvPr id="20" name="Rectangle 19"/>
          <p:cNvSpPr/>
          <p:nvPr/>
        </p:nvSpPr>
        <p:spPr>
          <a:xfrm>
            <a:off x="337181" y="2821119"/>
            <a:ext cx="3753056" cy="461665"/>
          </a:xfrm>
          <a:prstGeom prst="rect">
            <a:avLst/>
          </a:prstGeom>
        </p:spPr>
        <p:txBody>
          <a:bodyPr wrap="square">
            <a:spAutoFit/>
          </a:bodyPr>
          <a:lstStyle/>
          <a:p>
            <a:r>
              <a:rPr lang="en-IN" dirty="0" smtClean="0">
                <a:latin typeface="+mn-lt"/>
                <a:sym typeface="Symbol" panose="05050102010706020507" pitchFamily="18" charset="2"/>
              </a:rPr>
              <a:t>Boundary conditions: </a:t>
            </a:r>
            <a:endParaRPr lang="en-IN" dirty="0">
              <a:latin typeface="+mn-lt"/>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216363438"/>
              </p:ext>
            </p:extLst>
          </p:nvPr>
        </p:nvGraphicFramePr>
        <p:xfrm>
          <a:off x="3207016" y="2841175"/>
          <a:ext cx="5360261" cy="604248"/>
        </p:xfrm>
        <a:graphic>
          <a:graphicData uri="http://schemas.openxmlformats.org/presentationml/2006/ole">
            <mc:AlternateContent xmlns:mc="http://schemas.openxmlformats.org/markup-compatibility/2006">
              <mc:Choice xmlns:v="urn:schemas-microsoft-com:vml" Requires="v">
                <p:oleObj spid="_x0000_s298267" name="Equation" r:id="rId5" imgW="3492360" imgH="393480" progId="Equation.3">
                  <p:embed/>
                </p:oleObj>
              </mc:Choice>
              <mc:Fallback>
                <p:oleObj name="Equation" r:id="rId5" imgW="3492360" imgH="393480" progId="Equation.3">
                  <p:embed/>
                  <p:pic>
                    <p:nvPicPr>
                      <p:cNvPr id="0" name=""/>
                      <p:cNvPicPr/>
                      <p:nvPr/>
                    </p:nvPicPr>
                    <p:blipFill>
                      <a:blip r:embed="rId6"/>
                      <a:stretch>
                        <a:fillRect/>
                      </a:stretch>
                    </p:blipFill>
                    <p:spPr>
                      <a:xfrm>
                        <a:off x="3207016" y="2841175"/>
                        <a:ext cx="5360261" cy="604248"/>
                      </a:xfrm>
                      <a:prstGeom prst="rect">
                        <a:avLst/>
                      </a:prstGeom>
                    </p:spPr>
                  </p:pic>
                </p:oleObj>
              </mc:Fallback>
            </mc:AlternateContent>
          </a:graphicData>
        </a:graphic>
      </p:graphicFrame>
      <p:sp>
        <p:nvSpPr>
          <p:cNvPr id="22" name="Rectangle 21"/>
          <p:cNvSpPr/>
          <p:nvPr/>
        </p:nvSpPr>
        <p:spPr>
          <a:xfrm>
            <a:off x="373671" y="1096038"/>
            <a:ext cx="8439469" cy="461665"/>
          </a:xfrm>
          <a:prstGeom prst="rect">
            <a:avLst/>
          </a:prstGeom>
        </p:spPr>
        <p:txBody>
          <a:bodyPr wrap="square">
            <a:spAutoFit/>
          </a:bodyPr>
          <a:lstStyle/>
          <a:p>
            <a:r>
              <a:rPr lang="en-IN" dirty="0"/>
              <a:t>A nonzero function </a:t>
            </a:r>
            <a:r>
              <a:rPr lang="en-IN" i="1" dirty="0"/>
              <a:t>y</a:t>
            </a:r>
            <a:r>
              <a:rPr lang="en-IN" dirty="0"/>
              <a:t> that solves the Sturm-</a:t>
            </a:r>
            <a:r>
              <a:rPr lang="en-IN" dirty="0" err="1"/>
              <a:t>Liouville</a:t>
            </a:r>
            <a:r>
              <a:rPr lang="en-IN" dirty="0"/>
              <a:t> problem</a:t>
            </a:r>
          </a:p>
        </p:txBody>
      </p:sp>
      <p:sp>
        <p:nvSpPr>
          <p:cNvPr id="23" name="Rectangle 22"/>
          <p:cNvSpPr/>
          <p:nvPr/>
        </p:nvSpPr>
        <p:spPr>
          <a:xfrm>
            <a:off x="288858" y="3594995"/>
            <a:ext cx="8325222" cy="830997"/>
          </a:xfrm>
          <a:prstGeom prst="rect">
            <a:avLst/>
          </a:prstGeom>
        </p:spPr>
        <p:txBody>
          <a:bodyPr wrap="square">
            <a:spAutoFit/>
          </a:bodyPr>
          <a:lstStyle/>
          <a:p>
            <a:r>
              <a:rPr lang="en-IN" dirty="0" smtClean="0">
                <a:latin typeface="+mn-lt"/>
              </a:rPr>
              <a:t>Theorem 1: The </a:t>
            </a:r>
            <a:r>
              <a:rPr lang="en-IN" dirty="0">
                <a:latin typeface="+mn-lt"/>
              </a:rPr>
              <a:t>eigenvalues form an increasing sequence of real numbers</a:t>
            </a:r>
          </a:p>
        </p:txBody>
      </p:sp>
      <p:graphicFrame>
        <p:nvGraphicFramePr>
          <p:cNvPr id="24" name="Object 23"/>
          <p:cNvGraphicFramePr>
            <a:graphicFrameLocks noChangeAspect="1"/>
          </p:cNvGraphicFramePr>
          <p:nvPr>
            <p:extLst>
              <p:ext uri="{D42A27DB-BD31-4B8C-83A1-F6EECF244321}">
                <p14:modId xmlns:p14="http://schemas.microsoft.com/office/powerpoint/2010/main" val="2189722430"/>
              </p:ext>
            </p:extLst>
          </p:nvPr>
        </p:nvGraphicFramePr>
        <p:xfrm>
          <a:off x="2674938" y="4249738"/>
          <a:ext cx="4903787" cy="803275"/>
        </p:xfrm>
        <a:graphic>
          <a:graphicData uri="http://schemas.openxmlformats.org/presentationml/2006/ole">
            <mc:AlternateContent xmlns:mc="http://schemas.openxmlformats.org/markup-compatibility/2006">
              <mc:Choice xmlns:v="urn:schemas-microsoft-com:vml" Requires="v">
                <p:oleObj spid="_x0000_s298268" name="Equation" r:id="rId7" imgW="1396800" imgH="228600" progId="Equation.3">
                  <p:embed/>
                </p:oleObj>
              </mc:Choice>
              <mc:Fallback>
                <p:oleObj name="Equation" r:id="rId7" imgW="1396800" imgH="228600" progId="Equation.3">
                  <p:embed/>
                  <p:pic>
                    <p:nvPicPr>
                      <p:cNvPr id="0" name=""/>
                      <p:cNvPicPr/>
                      <p:nvPr/>
                    </p:nvPicPr>
                    <p:blipFill>
                      <a:blip r:embed="rId8"/>
                      <a:stretch>
                        <a:fillRect/>
                      </a:stretch>
                    </p:blipFill>
                    <p:spPr>
                      <a:xfrm>
                        <a:off x="2674938" y="4249738"/>
                        <a:ext cx="4903787" cy="803275"/>
                      </a:xfrm>
                      <a:prstGeom prst="rect">
                        <a:avLst/>
                      </a:prstGeom>
                    </p:spPr>
                  </p:pic>
                </p:oleObj>
              </mc:Fallback>
            </mc:AlternateContent>
          </a:graphicData>
        </a:graphic>
      </p:graphicFrame>
      <p:sp>
        <p:nvSpPr>
          <p:cNvPr id="25" name="Rectangle 24"/>
          <p:cNvSpPr/>
          <p:nvPr/>
        </p:nvSpPr>
        <p:spPr>
          <a:xfrm>
            <a:off x="1807330" y="5041043"/>
            <a:ext cx="953202" cy="461665"/>
          </a:xfrm>
          <a:prstGeom prst="rect">
            <a:avLst/>
          </a:prstGeom>
        </p:spPr>
        <p:txBody>
          <a:bodyPr wrap="square">
            <a:spAutoFit/>
          </a:bodyPr>
          <a:lstStyle/>
          <a:p>
            <a:r>
              <a:rPr lang="en-IN" dirty="0" smtClean="0">
                <a:latin typeface="+mn-lt"/>
              </a:rPr>
              <a:t>with</a:t>
            </a:r>
            <a:endParaRPr lang="en-IN" dirty="0">
              <a:latin typeface="+mn-lt"/>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2557650281"/>
              </p:ext>
            </p:extLst>
          </p:nvPr>
        </p:nvGraphicFramePr>
        <p:xfrm>
          <a:off x="2886912" y="4982961"/>
          <a:ext cx="2040028" cy="831621"/>
        </p:xfrm>
        <a:graphic>
          <a:graphicData uri="http://schemas.openxmlformats.org/presentationml/2006/ole">
            <mc:AlternateContent xmlns:mc="http://schemas.openxmlformats.org/markup-compatibility/2006">
              <mc:Choice xmlns:v="urn:schemas-microsoft-com:vml" Requires="v">
                <p:oleObj spid="_x0000_s298269" name="Equation" r:id="rId9" imgW="685800" imgH="279360" progId="Equation.3">
                  <p:embed/>
                </p:oleObj>
              </mc:Choice>
              <mc:Fallback>
                <p:oleObj name="Equation" r:id="rId9" imgW="685800" imgH="279360" progId="Equation.3">
                  <p:embed/>
                  <p:pic>
                    <p:nvPicPr>
                      <p:cNvPr id="0" name=""/>
                      <p:cNvPicPr/>
                      <p:nvPr/>
                    </p:nvPicPr>
                    <p:blipFill>
                      <a:blip r:embed="rId10"/>
                      <a:stretch>
                        <a:fillRect/>
                      </a:stretch>
                    </p:blipFill>
                    <p:spPr>
                      <a:xfrm>
                        <a:off x="2886912" y="4982961"/>
                        <a:ext cx="2040028" cy="831621"/>
                      </a:xfrm>
                      <a:prstGeom prst="rect">
                        <a:avLst/>
                      </a:prstGeom>
                    </p:spPr>
                  </p:pic>
                </p:oleObj>
              </mc:Fallback>
            </mc:AlternateContent>
          </a:graphicData>
        </a:graphic>
      </p:graphicFrame>
      <p:sp>
        <p:nvSpPr>
          <p:cNvPr id="27" name="Rectangle 26"/>
          <p:cNvSpPr/>
          <p:nvPr/>
        </p:nvSpPr>
        <p:spPr>
          <a:xfrm>
            <a:off x="373671" y="5602161"/>
            <a:ext cx="8617929" cy="954107"/>
          </a:xfrm>
          <a:prstGeom prst="rect">
            <a:avLst/>
          </a:prstGeom>
        </p:spPr>
        <p:txBody>
          <a:bodyPr wrap="square">
            <a:spAutoFit/>
          </a:bodyPr>
          <a:lstStyle/>
          <a:p>
            <a:r>
              <a:rPr lang="en-IN" dirty="0">
                <a:solidFill>
                  <a:srgbClr val="000000"/>
                </a:solidFill>
                <a:latin typeface="+mn-lt"/>
              </a:rPr>
              <a:t>T</a:t>
            </a:r>
            <a:r>
              <a:rPr lang="en-IN" dirty="0" smtClean="0">
                <a:solidFill>
                  <a:srgbClr val="000000"/>
                </a:solidFill>
                <a:latin typeface="+mn-lt"/>
              </a:rPr>
              <a:t>he </a:t>
            </a:r>
            <a:r>
              <a:rPr lang="en-IN" dirty="0" err="1" smtClean="0">
                <a:solidFill>
                  <a:srgbClr val="000000"/>
                </a:solidFill>
                <a:latin typeface="+mn-lt"/>
              </a:rPr>
              <a:t>eigen</a:t>
            </a:r>
            <a:r>
              <a:rPr lang="en-IN" dirty="0" smtClean="0">
                <a:solidFill>
                  <a:srgbClr val="000000"/>
                </a:solidFill>
                <a:latin typeface="+mn-lt"/>
              </a:rPr>
              <a:t> function </a:t>
            </a:r>
            <a:r>
              <a:rPr lang="en-IN" i="1" dirty="0" err="1">
                <a:solidFill>
                  <a:srgbClr val="000000"/>
                </a:solidFill>
                <a:latin typeface="+mn-lt"/>
              </a:rPr>
              <a:t>y</a:t>
            </a:r>
            <a:r>
              <a:rPr lang="en-IN" sz="1400" i="1" baseline="-25000" dirty="0" err="1">
                <a:solidFill>
                  <a:srgbClr val="000000"/>
                </a:solidFill>
                <a:latin typeface="+mn-lt"/>
              </a:rPr>
              <a:t>n</a:t>
            </a:r>
            <a:r>
              <a:rPr lang="en-IN" sz="1400" dirty="0">
                <a:solidFill>
                  <a:srgbClr val="000000"/>
                </a:solidFill>
                <a:latin typeface="+mn-lt"/>
              </a:rPr>
              <a:t> </a:t>
            </a:r>
            <a:r>
              <a:rPr lang="en-IN" dirty="0">
                <a:solidFill>
                  <a:srgbClr val="000000"/>
                </a:solidFill>
                <a:latin typeface="+mn-lt"/>
              </a:rPr>
              <a:t>corresponding to </a:t>
            </a:r>
            <a:r>
              <a:rPr lang="en-IN" i="1" dirty="0" err="1">
                <a:solidFill>
                  <a:srgbClr val="000000"/>
                </a:solidFill>
                <a:latin typeface="+mn-lt"/>
              </a:rPr>
              <a:t>λ</a:t>
            </a:r>
            <a:r>
              <a:rPr lang="en-IN" sz="1400" i="1" dirty="0" err="1">
                <a:solidFill>
                  <a:srgbClr val="000000"/>
                </a:solidFill>
                <a:latin typeface="+mn-lt"/>
              </a:rPr>
              <a:t>n</a:t>
            </a:r>
            <a:r>
              <a:rPr lang="en-IN" sz="1400" dirty="0">
                <a:solidFill>
                  <a:srgbClr val="000000"/>
                </a:solidFill>
                <a:latin typeface="+mn-lt"/>
              </a:rPr>
              <a:t> </a:t>
            </a:r>
            <a:r>
              <a:rPr lang="en-IN" dirty="0">
                <a:solidFill>
                  <a:srgbClr val="000000"/>
                </a:solidFill>
                <a:latin typeface="+mn-lt"/>
              </a:rPr>
              <a:t>is </a:t>
            </a:r>
            <a:r>
              <a:rPr lang="en-IN" dirty="0" smtClean="0">
                <a:solidFill>
                  <a:srgbClr val="000000"/>
                </a:solidFill>
                <a:latin typeface="+mn-lt"/>
              </a:rPr>
              <a:t>unique </a:t>
            </a:r>
            <a:r>
              <a:rPr lang="en-IN" dirty="0">
                <a:solidFill>
                  <a:srgbClr val="000000"/>
                </a:solidFill>
                <a:latin typeface="+mn-lt"/>
              </a:rPr>
              <a:t>and has exactly  </a:t>
            </a:r>
            <a:r>
              <a:rPr lang="en-IN" dirty="0" smtClean="0">
                <a:solidFill>
                  <a:srgbClr val="000000"/>
                </a:solidFill>
                <a:latin typeface="+mn-lt"/>
              </a:rPr>
              <a:t>  (</a:t>
            </a:r>
            <a:r>
              <a:rPr lang="en-IN" i="1" dirty="0" smtClean="0">
                <a:solidFill>
                  <a:srgbClr val="000000"/>
                </a:solidFill>
                <a:latin typeface="+mn-lt"/>
              </a:rPr>
              <a:t>n−1</a:t>
            </a:r>
            <a:r>
              <a:rPr lang="en-IN" dirty="0" smtClean="0">
                <a:solidFill>
                  <a:srgbClr val="000000"/>
                </a:solidFill>
                <a:latin typeface="+mn-lt"/>
              </a:rPr>
              <a:t>) zeros </a:t>
            </a:r>
            <a:r>
              <a:rPr lang="en-IN" dirty="0">
                <a:solidFill>
                  <a:srgbClr val="000000"/>
                </a:solidFill>
                <a:latin typeface="+mn-lt"/>
              </a:rPr>
              <a:t>in the </a:t>
            </a:r>
            <a:r>
              <a:rPr lang="en-IN" dirty="0" smtClean="0">
                <a:solidFill>
                  <a:srgbClr val="000000"/>
                </a:solidFill>
                <a:latin typeface="+mn-lt"/>
              </a:rPr>
              <a:t>interval </a:t>
            </a:r>
            <a:r>
              <a:rPr lang="en-IN" i="1" dirty="0" smtClean="0">
                <a:solidFill>
                  <a:srgbClr val="000000"/>
                </a:solidFill>
                <a:latin typeface="+mn-lt"/>
              </a:rPr>
              <a:t>a </a:t>
            </a:r>
            <a:r>
              <a:rPr lang="en-IN" i="1" dirty="0">
                <a:solidFill>
                  <a:srgbClr val="000000"/>
                </a:solidFill>
                <a:latin typeface="+mn-lt"/>
              </a:rPr>
              <a:t>&lt; x &lt; b</a:t>
            </a:r>
            <a:r>
              <a:rPr lang="en-IN" dirty="0">
                <a:solidFill>
                  <a:srgbClr val="000000"/>
                </a:solidFill>
                <a:latin typeface="+mn-lt"/>
              </a:rPr>
              <a:t>.</a:t>
            </a:r>
          </a:p>
          <a:p>
            <a:r>
              <a:rPr lang="en-IN" sz="800" dirty="0" err="1">
                <a:solidFill>
                  <a:srgbClr val="FFFFFF"/>
                </a:solidFill>
                <a:latin typeface="+mn-lt"/>
              </a:rPr>
              <a:t>Daileda</a:t>
            </a:r>
            <a:endParaRPr lang="en-IN" dirty="0">
              <a:latin typeface="+mn-lt"/>
            </a:endParaRPr>
          </a:p>
        </p:txBody>
      </p:sp>
      <p:grpSp>
        <p:nvGrpSpPr>
          <p:cNvPr id="29" name="Group 16"/>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2"/>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2">
            <p14:nvContentPartPr>
              <p14:cNvPr id="3" name="Ink 2"/>
              <p14:cNvContentPartPr/>
              <p14:nvPr/>
            </p14:nvContentPartPr>
            <p14:xfrm>
              <a:off x="3215160" y="4419000"/>
              <a:ext cx="1550520" cy="464040"/>
            </p14:xfrm>
          </p:contentPart>
        </mc:Choice>
        <mc:Fallback>
          <p:pic>
            <p:nvPicPr>
              <p:cNvPr id="3" name="Ink 2"/>
              <p:cNvPicPr/>
              <p:nvPr/>
            </p:nvPicPr>
            <p:blipFill>
              <a:blip r:embed="rId13"/>
              <a:stretch>
                <a:fillRect/>
              </a:stretch>
            </p:blipFill>
            <p:spPr>
              <a:xfrm>
                <a:off x="3202560" y="4406760"/>
                <a:ext cx="1577160" cy="485640"/>
              </a:xfrm>
              <a:prstGeom prst="rect">
                <a:avLst/>
              </a:prstGeom>
            </p:spPr>
          </p:pic>
        </mc:Fallback>
      </mc:AlternateContent>
    </p:spTree>
    <p:extLst>
      <p:ext uri="{BB962C8B-B14F-4D97-AF65-F5344CB8AC3E}">
        <p14:creationId xmlns:p14="http://schemas.microsoft.com/office/powerpoint/2010/main" val="141623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circle(in)">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ircle(in)">
                                      <p:cBhvr>
                                        <p:cTn id="17" dur="500"/>
                                        <p:tgtEl>
                                          <p:spTgt spid="26"/>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circle(in)">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44946"/>
            <a:ext cx="6566193" cy="897407"/>
          </a:xfrm>
        </p:spPr>
        <p:txBody>
          <a:bodyPr/>
          <a:lstStyle/>
          <a:p>
            <a:r>
              <a:rPr lang="en-IN" sz="2800" dirty="0" smtClean="0"/>
              <a:t>Theorem 2 : Identification of Ancestral Mother </a:t>
            </a:r>
            <a:endParaRPr lang="en-IN" sz="2800" dirty="0"/>
          </a:p>
        </p:txBody>
      </p:sp>
      <p:graphicFrame>
        <p:nvGraphicFramePr>
          <p:cNvPr id="19" name="Object 18"/>
          <p:cNvGraphicFramePr>
            <a:graphicFrameLocks noChangeAspect="1"/>
          </p:cNvGraphicFramePr>
          <p:nvPr>
            <p:extLst/>
          </p:nvPr>
        </p:nvGraphicFramePr>
        <p:xfrm>
          <a:off x="1680990" y="1622592"/>
          <a:ext cx="6113463" cy="876300"/>
        </p:xfrm>
        <a:graphic>
          <a:graphicData uri="http://schemas.openxmlformats.org/presentationml/2006/ole">
            <mc:AlternateContent xmlns:mc="http://schemas.openxmlformats.org/markup-compatibility/2006">
              <mc:Choice xmlns:v="urn:schemas-microsoft-com:vml" Requires="v">
                <p:oleObj spid="_x0000_s299223" name="Equation" r:id="rId3" imgW="3009600" imgH="431640" progId="Equation.3">
                  <p:embed/>
                </p:oleObj>
              </mc:Choice>
              <mc:Fallback>
                <p:oleObj name="Equation" r:id="rId3" imgW="3009600" imgH="431640" progId="Equation.3">
                  <p:embed/>
                  <p:pic>
                    <p:nvPicPr>
                      <p:cNvPr id="0" name=""/>
                      <p:cNvPicPr/>
                      <p:nvPr/>
                    </p:nvPicPr>
                    <p:blipFill>
                      <a:blip r:embed="rId4"/>
                      <a:stretch>
                        <a:fillRect/>
                      </a:stretch>
                    </p:blipFill>
                    <p:spPr>
                      <a:xfrm>
                        <a:off x="1680990" y="1622592"/>
                        <a:ext cx="6113463" cy="876300"/>
                      </a:xfrm>
                      <a:prstGeom prst="rect">
                        <a:avLst/>
                      </a:prstGeom>
                    </p:spPr>
                  </p:pic>
                </p:oleObj>
              </mc:Fallback>
            </mc:AlternateContent>
          </a:graphicData>
        </a:graphic>
      </p:graphicFrame>
      <p:sp>
        <p:nvSpPr>
          <p:cNvPr id="20" name="Rectangle 19"/>
          <p:cNvSpPr/>
          <p:nvPr/>
        </p:nvSpPr>
        <p:spPr>
          <a:xfrm>
            <a:off x="210841" y="2617971"/>
            <a:ext cx="3753056" cy="461665"/>
          </a:xfrm>
          <a:prstGeom prst="rect">
            <a:avLst/>
          </a:prstGeom>
        </p:spPr>
        <p:txBody>
          <a:bodyPr wrap="square">
            <a:spAutoFit/>
          </a:bodyPr>
          <a:lstStyle/>
          <a:p>
            <a:r>
              <a:rPr lang="en-IN" dirty="0" smtClean="0">
                <a:latin typeface="+mn-lt"/>
                <a:sym typeface="Symbol" panose="05050102010706020507" pitchFamily="18" charset="2"/>
              </a:rPr>
              <a:t>Boundary conditions: </a:t>
            </a:r>
            <a:endParaRPr lang="en-IN" dirty="0">
              <a:latin typeface="+mn-lt"/>
            </a:endParaRPr>
          </a:p>
        </p:txBody>
      </p:sp>
      <p:graphicFrame>
        <p:nvGraphicFramePr>
          <p:cNvPr id="21" name="Object 20"/>
          <p:cNvGraphicFramePr>
            <a:graphicFrameLocks noChangeAspect="1"/>
          </p:cNvGraphicFramePr>
          <p:nvPr>
            <p:extLst/>
          </p:nvPr>
        </p:nvGraphicFramePr>
        <p:xfrm>
          <a:off x="3101386" y="2584458"/>
          <a:ext cx="5360261" cy="604248"/>
        </p:xfrm>
        <a:graphic>
          <a:graphicData uri="http://schemas.openxmlformats.org/presentationml/2006/ole">
            <mc:AlternateContent xmlns:mc="http://schemas.openxmlformats.org/markup-compatibility/2006">
              <mc:Choice xmlns:v="urn:schemas-microsoft-com:vml" Requires="v">
                <p:oleObj spid="_x0000_s299224" name="Equation" r:id="rId5" imgW="3492360" imgH="393480" progId="Equation.3">
                  <p:embed/>
                </p:oleObj>
              </mc:Choice>
              <mc:Fallback>
                <p:oleObj name="Equation" r:id="rId5" imgW="3492360" imgH="393480" progId="Equation.3">
                  <p:embed/>
                  <p:pic>
                    <p:nvPicPr>
                      <p:cNvPr id="0" name=""/>
                      <p:cNvPicPr/>
                      <p:nvPr/>
                    </p:nvPicPr>
                    <p:blipFill>
                      <a:blip r:embed="rId6"/>
                      <a:stretch>
                        <a:fillRect/>
                      </a:stretch>
                    </p:blipFill>
                    <p:spPr>
                      <a:xfrm>
                        <a:off x="3101386" y="2584458"/>
                        <a:ext cx="5360261" cy="604248"/>
                      </a:xfrm>
                      <a:prstGeom prst="rect">
                        <a:avLst/>
                      </a:prstGeom>
                    </p:spPr>
                  </p:pic>
                </p:oleObj>
              </mc:Fallback>
            </mc:AlternateContent>
          </a:graphicData>
        </a:graphic>
      </p:graphicFrame>
      <p:sp>
        <p:nvSpPr>
          <p:cNvPr id="22" name="Rectangle 21"/>
          <p:cNvSpPr/>
          <p:nvPr/>
        </p:nvSpPr>
        <p:spPr>
          <a:xfrm>
            <a:off x="360223" y="1051619"/>
            <a:ext cx="7548560" cy="830997"/>
          </a:xfrm>
          <a:prstGeom prst="rect">
            <a:avLst/>
          </a:prstGeom>
        </p:spPr>
        <p:txBody>
          <a:bodyPr wrap="square">
            <a:spAutoFit/>
          </a:bodyPr>
          <a:lstStyle/>
          <a:p>
            <a:r>
              <a:rPr lang="en-IN" dirty="0"/>
              <a:t>A nonzero function </a:t>
            </a:r>
            <a:r>
              <a:rPr lang="en-IN" i="1" dirty="0"/>
              <a:t>y</a:t>
            </a:r>
            <a:r>
              <a:rPr lang="en-IN" dirty="0"/>
              <a:t> that solves the Sturm-</a:t>
            </a:r>
            <a:r>
              <a:rPr lang="en-IN" dirty="0" err="1"/>
              <a:t>Liouville</a:t>
            </a:r>
            <a:r>
              <a:rPr lang="en-IN" dirty="0"/>
              <a:t> problem</a:t>
            </a:r>
          </a:p>
        </p:txBody>
      </p:sp>
      <p:sp>
        <p:nvSpPr>
          <p:cNvPr id="23" name="Rectangle 22"/>
          <p:cNvSpPr/>
          <p:nvPr/>
        </p:nvSpPr>
        <p:spPr>
          <a:xfrm>
            <a:off x="255588" y="3920449"/>
            <a:ext cx="8693443" cy="1569660"/>
          </a:xfrm>
          <a:prstGeom prst="rect">
            <a:avLst/>
          </a:prstGeom>
        </p:spPr>
        <p:txBody>
          <a:bodyPr wrap="square">
            <a:spAutoFit/>
          </a:bodyPr>
          <a:lstStyle/>
          <a:p>
            <a:r>
              <a:rPr lang="en-IN" dirty="0" smtClean="0">
                <a:latin typeface="+mn-lt"/>
              </a:rPr>
              <a:t>Theorem 2: </a:t>
            </a:r>
            <a:r>
              <a:rPr lang="en-IN" dirty="0"/>
              <a:t>Suppose that </a:t>
            </a:r>
            <a:r>
              <a:rPr lang="en-IN" i="1" dirty="0" err="1"/>
              <a:t>y</a:t>
            </a:r>
            <a:r>
              <a:rPr lang="en-IN" i="1" baseline="-25000" dirty="0" err="1"/>
              <a:t>j</a:t>
            </a:r>
            <a:r>
              <a:rPr lang="en-IN" dirty="0"/>
              <a:t> and </a:t>
            </a:r>
            <a:r>
              <a:rPr lang="en-IN" i="1" dirty="0" err="1"/>
              <a:t>y</a:t>
            </a:r>
            <a:r>
              <a:rPr lang="en-IN" i="1" baseline="-25000" dirty="0" err="1"/>
              <a:t>k</a:t>
            </a:r>
            <a:r>
              <a:rPr lang="en-IN" i="1" dirty="0"/>
              <a:t> </a:t>
            </a:r>
            <a:r>
              <a:rPr lang="en-IN" dirty="0"/>
              <a:t>are </a:t>
            </a:r>
            <a:r>
              <a:rPr lang="en-IN" dirty="0" err="1" smtClean="0"/>
              <a:t>eigen</a:t>
            </a:r>
            <a:r>
              <a:rPr lang="en-IN" dirty="0" smtClean="0"/>
              <a:t> functions </a:t>
            </a:r>
            <a:r>
              <a:rPr lang="en-IN" dirty="0"/>
              <a:t>corresponding </a:t>
            </a:r>
            <a:r>
              <a:rPr lang="en-IN" dirty="0" smtClean="0"/>
              <a:t>to distinct </a:t>
            </a:r>
            <a:r>
              <a:rPr lang="en-IN" dirty="0"/>
              <a:t>eigenvalues </a:t>
            </a:r>
            <a:r>
              <a:rPr lang="en-IN" i="1" dirty="0" err="1"/>
              <a:t>λ</a:t>
            </a:r>
            <a:r>
              <a:rPr lang="en-IN" i="1" baseline="-25000" dirty="0" err="1"/>
              <a:t>j</a:t>
            </a:r>
            <a:r>
              <a:rPr lang="en-IN" i="1" dirty="0"/>
              <a:t> </a:t>
            </a:r>
            <a:r>
              <a:rPr lang="en-IN" dirty="0"/>
              <a:t>and </a:t>
            </a:r>
            <a:r>
              <a:rPr lang="en-IN" i="1" dirty="0" err="1"/>
              <a:t>λ</a:t>
            </a:r>
            <a:r>
              <a:rPr lang="en-IN" i="1" baseline="-25000" dirty="0" err="1"/>
              <a:t>k</a:t>
            </a:r>
            <a:r>
              <a:rPr lang="en-IN" dirty="0"/>
              <a:t> . Then </a:t>
            </a:r>
            <a:r>
              <a:rPr lang="en-IN" i="1" dirty="0" err="1"/>
              <a:t>y</a:t>
            </a:r>
            <a:r>
              <a:rPr lang="en-IN" i="1" baseline="-25000" dirty="0" err="1"/>
              <a:t>j</a:t>
            </a:r>
            <a:r>
              <a:rPr lang="en-IN" dirty="0"/>
              <a:t> and </a:t>
            </a:r>
            <a:r>
              <a:rPr lang="en-IN" i="1" dirty="0" err="1"/>
              <a:t>y</a:t>
            </a:r>
            <a:r>
              <a:rPr lang="en-IN" i="1" baseline="-25000" dirty="0" err="1"/>
              <a:t>k</a:t>
            </a:r>
            <a:r>
              <a:rPr lang="en-IN" i="1" dirty="0"/>
              <a:t> </a:t>
            </a:r>
            <a:r>
              <a:rPr lang="en-IN" dirty="0"/>
              <a:t>are orthogonal </a:t>
            </a:r>
            <a:r>
              <a:rPr lang="en-IN" dirty="0" smtClean="0"/>
              <a:t>on     [</a:t>
            </a:r>
            <a:r>
              <a:rPr lang="en-IN" dirty="0"/>
              <a:t>a, b] with respect to the weight function </a:t>
            </a:r>
            <a:r>
              <a:rPr lang="en-IN" i="1" dirty="0" smtClean="0">
                <a:sym typeface="Symbol" panose="05050102010706020507" pitchFamily="18" charset="2"/>
              </a:rPr>
              <a:t></a:t>
            </a:r>
            <a:r>
              <a:rPr lang="en-IN" i="1" dirty="0" smtClean="0"/>
              <a:t>(</a:t>
            </a:r>
            <a:r>
              <a:rPr lang="en-IN" i="1" dirty="0"/>
              <a:t>x) = r (x)</a:t>
            </a:r>
            <a:r>
              <a:rPr lang="en-IN" dirty="0"/>
              <a:t>. </a:t>
            </a:r>
            <a:endParaRPr lang="en-IN" dirty="0" smtClean="0"/>
          </a:p>
          <a:p>
            <a:r>
              <a:rPr lang="en-IN" dirty="0" smtClean="0"/>
              <a:t>That </a:t>
            </a:r>
            <a:r>
              <a:rPr lang="en-IN" dirty="0"/>
              <a:t>is</a:t>
            </a:r>
            <a:endParaRPr lang="en-IN" dirty="0">
              <a:latin typeface="+mn-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060767192"/>
              </p:ext>
            </p:extLst>
          </p:nvPr>
        </p:nvGraphicFramePr>
        <p:xfrm>
          <a:off x="2653526" y="5250447"/>
          <a:ext cx="3892330" cy="1344623"/>
        </p:xfrm>
        <a:graphic>
          <a:graphicData uri="http://schemas.openxmlformats.org/presentationml/2006/ole">
            <mc:AlternateContent xmlns:mc="http://schemas.openxmlformats.org/markup-compatibility/2006">
              <mc:Choice xmlns:v="urn:schemas-microsoft-com:vml" Requires="v">
                <p:oleObj spid="_x0000_s299225" name="Equation" r:id="rId7" imgW="1396800" imgH="482400" progId="Equation.3">
                  <p:embed/>
                </p:oleObj>
              </mc:Choice>
              <mc:Fallback>
                <p:oleObj name="Equation" r:id="rId7" imgW="1396800" imgH="482400" progId="Equation.3">
                  <p:embed/>
                  <p:pic>
                    <p:nvPicPr>
                      <p:cNvPr id="0" name=""/>
                      <p:cNvPicPr/>
                      <p:nvPr/>
                    </p:nvPicPr>
                    <p:blipFill>
                      <a:blip r:embed="rId8"/>
                      <a:stretch>
                        <a:fillRect/>
                      </a:stretch>
                    </p:blipFill>
                    <p:spPr>
                      <a:xfrm>
                        <a:off x="2653526" y="5250447"/>
                        <a:ext cx="3892330" cy="1344623"/>
                      </a:xfrm>
                      <a:prstGeom prst="rect">
                        <a:avLst/>
                      </a:prstGeom>
                    </p:spPr>
                  </p:pic>
                </p:oleObj>
              </mc:Fallback>
            </mc:AlternateContent>
          </a:graphicData>
        </a:graphic>
      </p:graphicFrame>
      <p:sp>
        <p:nvSpPr>
          <p:cNvPr id="25" name="Rectangle 24"/>
          <p:cNvSpPr/>
          <p:nvPr/>
        </p:nvSpPr>
        <p:spPr>
          <a:xfrm>
            <a:off x="2636354" y="3200400"/>
            <a:ext cx="4402167" cy="646331"/>
          </a:xfrm>
          <a:prstGeom prst="rect">
            <a:avLst/>
          </a:prstGeom>
        </p:spPr>
        <p:txBody>
          <a:bodyPr wrap="none">
            <a:spAutoFit/>
          </a:bodyPr>
          <a:lstStyle/>
          <a:p>
            <a:r>
              <a:rPr lang="en-IN" sz="3600" b="1" dirty="0">
                <a:solidFill>
                  <a:srgbClr val="FF3399"/>
                </a:solidFill>
                <a:latin typeface="Blackadder ITC" panose="04020505051007020D02" pitchFamily="82" charset="0"/>
              </a:rPr>
              <a:t>Generalized Fourier Series</a:t>
            </a:r>
          </a:p>
        </p:txBody>
      </p:sp>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6279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dissolve">
                                      <p:cBhvr>
                                        <p:cTn id="12" dur="500"/>
                                        <p:tgtEl>
                                          <p:spTgt spid="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1" end="1"/>
                                            </p:txEl>
                                          </p:spTgt>
                                        </p:tgtEl>
                                        <p:attrNameLst>
                                          <p:attrName>style.visibility</p:attrName>
                                        </p:attrNameLst>
                                      </p:cBhvr>
                                      <p:to>
                                        <p:strVal val="visible"/>
                                      </p:to>
                                    </p:set>
                                    <p:animEffect transition="in" filter="dissolve">
                                      <p:cBhvr>
                                        <p:cTn id="17" dur="500"/>
                                        <p:tgtEl>
                                          <p:spTgt spid="2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532" y="131756"/>
            <a:ext cx="6791061" cy="910106"/>
          </a:xfrm>
        </p:spPr>
        <p:txBody>
          <a:bodyPr/>
          <a:lstStyle/>
          <a:p>
            <a:r>
              <a:rPr lang="en-IN" sz="2800" dirty="0" smtClean="0"/>
              <a:t>The Mother of Generalized Fourier Series</a:t>
            </a:r>
            <a:endParaRPr lang="en-IN" sz="2800" dirty="0"/>
          </a:p>
        </p:txBody>
      </p:sp>
      <p:sp>
        <p:nvSpPr>
          <p:cNvPr id="24" name="Content Placeholder 23"/>
          <p:cNvSpPr>
            <a:spLocks noGrp="1"/>
          </p:cNvSpPr>
          <p:nvPr>
            <p:ph idx="1"/>
          </p:nvPr>
        </p:nvSpPr>
        <p:spPr>
          <a:xfrm>
            <a:off x="304800" y="1080722"/>
            <a:ext cx="8671062" cy="2057400"/>
          </a:xfrm>
        </p:spPr>
        <p:txBody>
          <a:bodyPr/>
          <a:lstStyle/>
          <a:p>
            <a:r>
              <a:rPr lang="en-IN" sz="2400" dirty="0" smtClean="0"/>
              <a:t>SLT can </a:t>
            </a:r>
            <a:r>
              <a:rPr lang="en-IN" sz="2400" dirty="0"/>
              <a:t>generalize the concept of Fourier series from the usual trigonometric </a:t>
            </a:r>
            <a:r>
              <a:rPr lang="en-IN" sz="2400" dirty="0" smtClean="0"/>
              <a:t>basis functions.</a:t>
            </a:r>
          </a:p>
          <a:p>
            <a:r>
              <a:rPr lang="en-IN" sz="2400" dirty="0" smtClean="0"/>
              <a:t>SLT identifies Fourier series as </a:t>
            </a:r>
            <a:r>
              <a:rPr lang="en-IN" sz="2400" dirty="0"/>
              <a:t>an orthonormal </a:t>
            </a:r>
            <a:r>
              <a:rPr lang="en-IN" sz="2400" dirty="0" smtClean="0"/>
              <a:t>series consisting </a:t>
            </a:r>
            <a:r>
              <a:rPr lang="en-IN" sz="2400" dirty="0"/>
              <a:t>of E</a:t>
            </a:r>
            <a:r>
              <a:rPr lang="en-IN" sz="2400" dirty="0" smtClean="0"/>
              <a:t>igen functions </a:t>
            </a:r>
            <a:r>
              <a:rPr lang="en-IN" sz="2400" dirty="0"/>
              <a:t>to a </a:t>
            </a:r>
            <a:r>
              <a:rPr lang="en-IN" sz="2400" dirty="0" smtClean="0"/>
              <a:t>special Sturm-</a:t>
            </a:r>
            <a:r>
              <a:rPr lang="en-IN" sz="2400" dirty="0" err="1" smtClean="0"/>
              <a:t>Liouville</a:t>
            </a:r>
            <a:r>
              <a:rPr lang="en-IN" sz="2400" dirty="0" smtClean="0"/>
              <a:t> </a:t>
            </a:r>
            <a:r>
              <a:rPr lang="en-IN" sz="2400" dirty="0"/>
              <a:t>problem.</a:t>
            </a:r>
          </a:p>
          <a:p>
            <a:r>
              <a:rPr lang="en-IN" sz="2400" dirty="0"/>
              <a:t>Assume that we have an infinite linear combination</a:t>
            </a:r>
          </a:p>
        </p:txBody>
      </p:sp>
      <p:graphicFrame>
        <p:nvGraphicFramePr>
          <p:cNvPr id="26" name="Object 25"/>
          <p:cNvGraphicFramePr>
            <a:graphicFrameLocks noChangeAspect="1"/>
          </p:cNvGraphicFramePr>
          <p:nvPr>
            <p:extLst/>
          </p:nvPr>
        </p:nvGraphicFramePr>
        <p:xfrm>
          <a:off x="3657600" y="3114126"/>
          <a:ext cx="1905000" cy="736023"/>
        </p:xfrm>
        <a:graphic>
          <a:graphicData uri="http://schemas.openxmlformats.org/presentationml/2006/ole">
            <mc:AlternateContent xmlns:mc="http://schemas.openxmlformats.org/markup-compatibility/2006">
              <mc:Choice xmlns:v="urn:schemas-microsoft-com:vml" Requires="v">
                <p:oleObj spid="_x0000_s300241" name="Equation" r:id="rId3" imgW="1117440" imgH="431640" progId="Equation.3">
                  <p:embed/>
                </p:oleObj>
              </mc:Choice>
              <mc:Fallback>
                <p:oleObj name="Equation" r:id="rId3" imgW="1117440" imgH="431640" progId="Equation.3">
                  <p:embed/>
                  <p:pic>
                    <p:nvPicPr>
                      <p:cNvPr id="0" name=""/>
                      <p:cNvPicPr/>
                      <p:nvPr/>
                    </p:nvPicPr>
                    <p:blipFill>
                      <a:blip r:embed="rId4"/>
                      <a:stretch>
                        <a:fillRect/>
                      </a:stretch>
                    </p:blipFill>
                    <p:spPr>
                      <a:xfrm>
                        <a:off x="3657600" y="3114126"/>
                        <a:ext cx="1905000" cy="736023"/>
                      </a:xfrm>
                      <a:prstGeom prst="rect">
                        <a:avLst/>
                      </a:prstGeom>
                    </p:spPr>
                  </p:pic>
                </p:oleObj>
              </mc:Fallback>
            </mc:AlternateContent>
          </a:graphicData>
        </a:graphic>
      </p:graphicFrame>
      <p:sp>
        <p:nvSpPr>
          <p:cNvPr id="28" name="Rectangle 27"/>
          <p:cNvSpPr/>
          <p:nvPr/>
        </p:nvSpPr>
        <p:spPr>
          <a:xfrm>
            <a:off x="738346" y="3794436"/>
            <a:ext cx="5062604" cy="830997"/>
          </a:xfrm>
          <a:prstGeom prst="rect">
            <a:avLst/>
          </a:prstGeom>
        </p:spPr>
        <p:txBody>
          <a:bodyPr wrap="none">
            <a:spAutoFit/>
          </a:bodyPr>
          <a:lstStyle/>
          <a:p>
            <a:r>
              <a:rPr lang="en-IN" dirty="0">
                <a:latin typeface="+mn-lt"/>
              </a:rPr>
              <a:t>where </a:t>
            </a:r>
            <a:r>
              <a:rPr lang="en-IN" i="1" dirty="0" err="1" smtClean="0">
                <a:latin typeface="+mn-lt"/>
              </a:rPr>
              <a:t>y</a:t>
            </a:r>
            <a:r>
              <a:rPr lang="en-IN" i="1" baseline="-25000" dirty="0" err="1" smtClean="0">
                <a:latin typeface="+mn-lt"/>
              </a:rPr>
              <a:t>n</a:t>
            </a:r>
            <a:r>
              <a:rPr lang="en-IN" dirty="0" smtClean="0">
                <a:latin typeface="+mn-lt"/>
              </a:rPr>
              <a:t> is orthogonal to  </a:t>
            </a:r>
            <a:r>
              <a:rPr lang="en-IN" i="1" dirty="0" err="1" smtClean="0">
                <a:latin typeface="+mn-lt"/>
              </a:rPr>
              <a:t>y</a:t>
            </a:r>
            <a:r>
              <a:rPr lang="en-IN" i="1" baseline="-25000" dirty="0" err="1" smtClean="0">
                <a:latin typeface="+mn-lt"/>
              </a:rPr>
              <a:t>m</a:t>
            </a:r>
            <a:r>
              <a:rPr lang="en-IN" dirty="0" smtClean="0">
                <a:latin typeface="+mn-lt"/>
              </a:rPr>
              <a:t> for </a:t>
            </a:r>
            <a:r>
              <a:rPr lang="en-IN" i="1" dirty="0">
                <a:latin typeface="+mn-lt"/>
              </a:rPr>
              <a:t>n </a:t>
            </a:r>
            <a:r>
              <a:rPr lang="en-IN" i="1" dirty="0" smtClean="0">
                <a:latin typeface="+mn-lt"/>
                <a:sym typeface="Symbol" panose="05050102010706020507" pitchFamily="18" charset="2"/>
              </a:rPr>
              <a:t> </a:t>
            </a:r>
            <a:r>
              <a:rPr lang="en-IN" i="1" dirty="0" smtClean="0">
                <a:latin typeface="+mn-lt"/>
              </a:rPr>
              <a:t>m</a:t>
            </a:r>
            <a:r>
              <a:rPr lang="en-IN" dirty="0">
                <a:latin typeface="+mn-lt"/>
              </a:rPr>
              <a:t>. </a:t>
            </a:r>
            <a:endParaRPr lang="en-IN" dirty="0" smtClean="0">
              <a:latin typeface="+mn-lt"/>
            </a:endParaRPr>
          </a:p>
          <a:p>
            <a:r>
              <a:rPr lang="en-IN" dirty="0" smtClean="0">
                <a:latin typeface="+mn-lt"/>
              </a:rPr>
              <a:t>Then the inner product of </a:t>
            </a:r>
            <a:r>
              <a:rPr lang="en-IN" i="1" dirty="0" smtClean="0">
                <a:latin typeface="+mn-lt"/>
              </a:rPr>
              <a:t>f </a:t>
            </a:r>
            <a:r>
              <a:rPr lang="en-IN" dirty="0" smtClean="0">
                <a:latin typeface="+mn-lt"/>
              </a:rPr>
              <a:t>and </a:t>
            </a:r>
            <a:r>
              <a:rPr lang="en-IN" i="1" dirty="0" err="1" smtClean="0">
                <a:latin typeface="+mn-lt"/>
              </a:rPr>
              <a:t>y</a:t>
            </a:r>
            <a:r>
              <a:rPr lang="en-IN" i="1" baseline="-25000" dirty="0" err="1" smtClean="0">
                <a:latin typeface="+mn-lt"/>
              </a:rPr>
              <a:t>m</a:t>
            </a:r>
            <a:endParaRPr lang="en-IN" i="1" baseline="-25000" dirty="0">
              <a:latin typeface="+mn-lt"/>
            </a:endParaRPr>
          </a:p>
        </p:txBody>
      </p:sp>
      <p:graphicFrame>
        <p:nvGraphicFramePr>
          <p:cNvPr id="22" name="Object 21"/>
          <p:cNvGraphicFramePr>
            <a:graphicFrameLocks noChangeAspect="1"/>
          </p:cNvGraphicFramePr>
          <p:nvPr>
            <p:extLst/>
          </p:nvPr>
        </p:nvGraphicFramePr>
        <p:xfrm>
          <a:off x="2390775" y="4724400"/>
          <a:ext cx="5049838" cy="936625"/>
        </p:xfrm>
        <a:graphic>
          <a:graphicData uri="http://schemas.openxmlformats.org/presentationml/2006/ole">
            <mc:AlternateContent xmlns:mc="http://schemas.openxmlformats.org/markup-compatibility/2006">
              <mc:Choice xmlns:v="urn:schemas-microsoft-com:vml" Requires="v">
                <p:oleObj spid="_x0000_s300242" name="Equation" r:id="rId5" imgW="2463480" imgH="457200" progId="Equation.3">
                  <p:embed/>
                </p:oleObj>
              </mc:Choice>
              <mc:Fallback>
                <p:oleObj name="Equation" r:id="rId5" imgW="2463480" imgH="457200" progId="Equation.3">
                  <p:embed/>
                  <p:pic>
                    <p:nvPicPr>
                      <p:cNvPr id="0" name=""/>
                      <p:cNvPicPr/>
                      <p:nvPr/>
                    </p:nvPicPr>
                    <p:blipFill>
                      <a:blip r:embed="rId6"/>
                      <a:stretch>
                        <a:fillRect/>
                      </a:stretch>
                    </p:blipFill>
                    <p:spPr>
                      <a:xfrm>
                        <a:off x="2390775" y="4724400"/>
                        <a:ext cx="5049838" cy="936625"/>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3675063" y="5873750"/>
          <a:ext cx="2784475" cy="573088"/>
        </p:xfrm>
        <a:graphic>
          <a:graphicData uri="http://schemas.openxmlformats.org/presentationml/2006/ole">
            <mc:AlternateContent xmlns:mc="http://schemas.openxmlformats.org/markup-compatibility/2006">
              <mc:Choice xmlns:v="urn:schemas-microsoft-com:vml" Requires="v">
                <p:oleObj spid="_x0000_s300243" name="Equation" r:id="rId7" imgW="1358640" imgH="279360" progId="Equation.3">
                  <p:embed/>
                </p:oleObj>
              </mc:Choice>
              <mc:Fallback>
                <p:oleObj name="Equation" r:id="rId7" imgW="1358640" imgH="279360" progId="Equation.3">
                  <p:embed/>
                  <p:pic>
                    <p:nvPicPr>
                      <p:cNvPr id="0" name=""/>
                      <p:cNvPicPr/>
                      <p:nvPr/>
                    </p:nvPicPr>
                    <p:blipFill>
                      <a:blip r:embed="rId8"/>
                      <a:stretch>
                        <a:fillRect/>
                      </a:stretch>
                    </p:blipFill>
                    <p:spPr>
                      <a:xfrm>
                        <a:off x="3675063" y="5873750"/>
                        <a:ext cx="2784475" cy="573088"/>
                      </a:xfrm>
                      <a:prstGeom prst="rect">
                        <a:avLst/>
                      </a:prstGeom>
                    </p:spPr>
                  </p:pic>
                </p:oleObj>
              </mc:Fallback>
            </mc:AlternateContent>
          </a:graphicData>
        </a:graphic>
      </p:graphicFrame>
      <p:grpSp>
        <p:nvGrpSpPr>
          <p:cNvPr id="25"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1" name="Group 30"/>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3137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dissolve">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Effect transition="in" filter="dissolve">
                                      <p:cBhvr>
                                        <p:cTn id="12" dur="500"/>
                                        <p:tgtEl>
                                          <p:spTgt spid="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animEffect transition="in" filter="dissolve">
                                      <p:cBhvr>
                                        <p:cTn id="17" dur="500"/>
                                        <p:tgtEl>
                                          <p:spTgt spid="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circle(in)">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dissolve">
                                      <p:cBhvr>
                                        <p:cTn id="27" dur="500"/>
                                        <p:tgtEl>
                                          <p:spTgt spid="2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8">
                                            <p:txEl>
                                              <p:pRg st="1" end="1"/>
                                            </p:txEl>
                                          </p:spTgt>
                                        </p:tgtEl>
                                        <p:attrNameLst>
                                          <p:attrName>style.visibility</p:attrName>
                                        </p:attrNameLst>
                                      </p:cBhvr>
                                      <p:to>
                                        <p:strVal val="visible"/>
                                      </p:to>
                                    </p:set>
                                    <p:animEffect transition="in" filter="dissolve">
                                      <p:cBhvr>
                                        <p:cTn id="32" dur="500"/>
                                        <p:tgtEl>
                                          <p:spTgt spid="2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ssolve">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069" y="141893"/>
            <a:ext cx="6472368" cy="977900"/>
          </a:xfrm>
        </p:spPr>
        <p:txBody>
          <a:bodyPr/>
          <a:lstStyle/>
          <a:p>
            <a:r>
              <a:rPr lang="en-IN" sz="2800" dirty="0" smtClean="0"/>
              <a:t>Real </a:t>
            </a:r>
            <a:r>
              <a:rPr lang="en-IN" sz="2800" dirty="0" err="1" smtClean="0"/>
              <a:t>Thermofluid</a:t>
            </a:r>
            <a:r>
              <a:rPr lang="en-IN" sz="2800" dirty="0" smtClean="0"/>
              <a:t> Problems/Sources as A Series Functions</a:t>
            </a:r>
            <a:endParaRPr lang="en-IN" sz="2800" dirty="0"/>
          </a:p>
        </p:txBody>
      </p:sp>
      <p:sp>
        <p:nvSpPr>
          <p:cNvPr id="3" name="Content Placeholder 2"/>
          <p:cNvSpPr>
            <a:spLocks noGrp="1"/>
          </p:cNvSpPr>
          <p:nvPr>
            <p:ph idx="1"/>
          </p:nvPr>
        </p:nvSpPr>
        <p:spPr>
          <a:xfrm>
            <a:off x="304800" y="990600"/>
            <a:ext cx="7772400" cy="990600"/>
          </a:xfrm>
        </p:spPr>
        <p:txBody>
          <a:bodyPr/>
          <a:lstStyle/>
          <a:p>
            <a:r>
              <a:rPr lang="en-IN" sz="2400" dirty="0"/>
              <a:t>Let </a:t>
            </a:r>
            <a:r>
              <a:rPr lang="en-IN" sz="2400" i="1" dirty="0"/>
              <a:t>f</a:t>
            </a:r>
            <a:r>
              <a:rPr lang="en-IN" sz="2400" dirty="0"/>
              <a:t> be an arbitrary </a:t>
            </a:r>
            <a:r>
              <a:rPr lang="en-IN" sz="2400" dirty="0" smtClean="0"/>
              <a:t>function (source) </a:t>
            </a:r>
            <a:r>
              <a:rPr lang="en-IN" sz="2400" dirty="0"/>
              <a:t>on </a:t>
            </a:r>
            <a:r>
              <a:rPr lang="en-IN" sz="2400" i="1" dirty="0"/>
              <a:t>[0, l]</a:t>
            </a:r>
            <a:r>
              <a:rPr lang="en-IN" sz="2400" dirty="0"/>
              <a:t>. </a:t>
            </a:r>
            <a:endParaRPr lang="en-IN" sz="2400" dirty="0" smtClean="0"/>
          </a:p>
          <a:p>
            <a:r>
              <a:rPr lang="en-IN" sz="2400" dirty="0" smtClean="0"/>
              <a:t>A generalized </a:t>
            </a:r>
            <a:r>
              <a:rPr lang="en-IN" sz="2400" dirty="0"/>
              <a:t>Fourier series for </a:t>
            </a:r>
            <a:r>
              <a:rPr lang="en-IN" sz="2400" i="1" dirty="0"/>
              <a:t>f</a:t>
            </a:r>
            <a:r>
              <a:rPr lang="en-IN" sz="2400" dirty="0"/>
              <a:t> </a:t>
            </a:r>
            <a:r>
              <a:rPr lang="en-IN" sz="2400" dirty="0" smtClean="0"/>
              <a:t> is identified as</a:t>
            </a:r>
            <a:endParaRPr lang="en-IN" sz="2400" dirty="0"/>
          </a:p>
        </p:txBody>
      </p:sp>
      <p:graphicFrame>
        <p:nvGraphicFramePr>
          <p:cNvPr id="4" name="Object 3"/>
          <p:cNvGraphicFramePr>
            <a:graphicFrameLocks noChangeAspect="1"/>
          </p:cNvGraphicFramePr>
          <p:nvPr>
            <p:extLst/>
          </p:nvPr>
        </p:nvGraphicFramePr>
        <p:xfrm>
          <a:off x="1066800" y="1905000"/>
          <a:ext cx="2286000" cy="892427"/>
        </p:xfrm>
        <a:graphic>
          <a:graphicData uri="http://schemas.openxmlformats.org/presentationml/2006/ole">
            <mc:AlternateContent xmlns:mc="http://schemas.openxmlformats.org/markup-compatibility/2006">
              <mc:Choice xmlns:v="urn:schemas-microsoft-com:vml" Requires="v">
                <p:oleObj spid="_x0000_s301338" name="Equation" r:id="rId3" imgW="1104840" imgH="431640" progId="Equation.3">
                  <p:embed/>
                </p:oleObj>
              </mc:Choice>
              <mc:Fallback>
                <p:oleObj name="Equation" r:id="rId3" imgW="1104840" imgH="431640" progId="Equation.3">
                  <p:embed/>
                  <p:pic>
                    <p:nvPicPr>
                      <p:cNvPr id="0" name=""/>
                      <p:cNvPicPr/>
                      <p:nvPr/>
                    </p:nvPicPr>
                    <p:blipFill>
                      <a:blip r:embed="rId4"/>
                      <a:stretch>
                        <a:fillRect/>
                      </a:stretch>
                    </p:blipFill>
                    <p:spPr>
                      <a:xfrm>
                        <a:off x="1066800" y="1905000"/>
                        <a:ext cx="2286000" cy="892427"/>
                      </a:xfrm>
                      <a:prstGeom prst="rect">
                        <a:avLst/>
                      </a:prstGeom>
                    </p:spPr>
                  </p:pic>
                </p:oleObj>
              </mc:Fallback>
            </mc:AlternateContent>
          </a:graphicData>
        </a:graphic>
      </p:graphicFrame>
      <p:sp>
        <p:nvSpPr>
          <p:cNvPr id="5" name="TextBox 4"/>
          <p:cNvSpPr txBox="1"/>
          <p:nvPr/>
        </p:nvSpPr>
        <p:spPr>
          <a:xfrm>
            <a:off x="3559325" y="2057400"/>
            <a:ext cx="936475" cy="461665"/>
          </a:xfrm>
          <a:prstGeom prst="rect">
            <a:avLst/>
          </a:prstGeom>
          <a:noFill/>
        </p:spPr>
        <p:txBody>
          <a:bodyPr wrap="none" rtlCol="0">
            <a:spAutoFit/>
          </a:bodyPr>
          <a:lstStyle/>
          <a:p>
            <a:r>
              <a:rPr lang="en-IN" dirty="0" smtClean="0"/>
              <a:t>where</a:t>
            </a:r>
            <a:endParaRPr lang="en-IN" dirty="0"/>
          </a:p>
        </p:txBody>
      </p:sp>
      <p:graphicFrame>
        <p:nvGraphicFramePr>
          <p:cNvPr id="6" name="Object 5"/>
          <p:cNvGraphicFramePr>
            <a:graphicFrameLocks noChangeAspect="1"/>
          </p:cNvGraphicFramePr>
          <p:nvPr>
            <p:extLst/>
          </p:nvPr>
        </p:nvGraphicFramePr>
        <p:xfrm>
          <a:off x="4572000" y="1905000"/>
          <a:ext cx="2314575" cy="963613"/>
        </p:xfrm>
        <a:graphic>
          <a:graphicData uri="http://schemas.openxmlformats.org/presentationml/2006/ole">
            <mc:AlternateContent xmlns:mc="http://schemas.openxmlformats.org/markup-compatibility/2006">
              <mc:Choice xmlns:v="urn:schemas-microsoft-com:vml" Requires="v">
                <p:oleObj spid="_x0000_s301339" name="Equation" r:id="rId5" imgW="1130040" imgH="469800" progId="Equation.3">
                  <p:embed/>
                </p:oleObj>
              </mc:Choice>
              <mc:Fallback>
                <p:oleObj name="Equation" r:id="rId5" imgW="1130040" imgH="469800" progId="Equation.3">
                  <p:embed/>
                  <p:pic>
                    <p:nvPicPr>
                      <p:cNvPr id="0" name=""/>
                      <p:cNvPicPr/>
                      <p:nvPr/>
                    </p:nvPicPr>
                    <p:blipFill>
                      <a:blip r:embed="rId6"/>
                      <a:stretch>
                        <a:fillRect/>
                      </a:stretch>
                    </p:blipFill>
                    <p:spPr>
                      <a:xfrm>
                        <a:off x="4572000" y="1905000"/>
                        <a:ext cx="2314575" cy="963613"/>
                      </a:xfrm>
                      <a:prstGeom prst="rect">
                        <a:avLst/>
                      </a:prstGeom>
                    </p:spPr>
                  </p:pic>
                </p:oleObj>
              </mc:Fallback>
            </mc:AlternateContent>
          </a:graphicData>
        </a:graphic>
      </p:graphicFrame>
      <p:sp>
        <p:nvSpPr>
          <p:cNvPr id="7" name="Rectangle 6"/>
          <p:cNvSpPr/>
          <p:nvPr/>
        </p:nvSpPr>
        <p:spPr>
          <a:xfrm>
            <a:off x="381000" y="2819400"/>
            <a:ext cx="6259512" cy="461665"/>
          </a:xfrm>
          <a:prstGeom prst="rect">
            <a:avLst/>
          </a:prstGeom>
        </p:spPr>
        <p:txBody>
          <a:bodyPr wrap="square">
            <a:spAutoFit/>
          </a:bodyPr>
          <a:lstStyle/>
          <a:p>
            <a:r>
              <a:rPr lang="en-IN" dirty="0">
                <a:latin typeface="+mn-lt"/>
              </a:rPr>
              <a:t>are the generalized Fourier coefficients.</a:t>
            </a:r>
          </a:p>
        </p:txBody>
      </p:sp>
      <p:sp>
        <p:nvSpPr>
          <p:cNvPr id="23" name="Rectangle 22"/>
          <p:cNvSpPr/>
          <p:nvPr/>
        </p:nvSpPr>
        <p:spPr>
          <a:xfrm>
            <a:off x="228600" y="3276600"/>
            <a:ext cx="8602001" cy="1569660"/>
          </a:xfrm>
          <a:prstGeom prst="rect">
            <a:avLst/>
          </a:prstGeom>
        </p:spPr>
        <p:txBody>
          <a:bodyPr wrap="square">
            <a:spAutoFit/>
          </a:bodyPr>
          <a:lstStyle/>
          <a:p>
            <a:r>
              <a:rPr lang="en-IN" dirty="0">
                <a:latin typeface="+mn-lt"/>
              </a:rPr>
              <a:t>Let </a:t>
            </a:r>
            <a:r>
              <a:rPr lang="en-IN" i="1" dirty="0" smtClean="0">
                <a:latin typeface="+mn-lt"/>
              </a:rPr>
              <a:t>y</a:t>
            </a:r>
            <a:r>
              <a:rPr lang="en-IN" i="1" baseline="-25000" dirty="0" smtClean="0">
                <a:latin typeface="+mn-lt"/>
              </a:rPr>
              <a:t>1</a:t>
            </a:r>
            <a:r>
              <a:rPr lang="en-IN" i="1" dirty="0" smtClean="0">
                <a:latin typeface="+mn-lt"/>
              </a:rPr>
              <a:t>,y</a:t>
            </a:r>
            <a:r>
              <a:rPr lang="en-IN" i="1" baseline="-25000" dirty="0" smtClean="0">
                <a:latin typeface="+mn-lt"/>
              </a:rPr>
              <a:t>2</a:t>
            </a:r>
            <a:r>
              <a:rPr lang="en-IN" i="1" dirty="0" smtClean="0">
                <a:latin typeface="+mn-lt"/>
              </a:rPr>
              <a:t>,</a:t>
            </a:r>
            <a:r>
              <a:rPr lang="en-IN" dirty="0" smtClean="0">
                <a:latin typeface="+mn-lt"/>
              </a:rPr>
              <a:t> </a:t>
            </a:r>
            <a:r>
              <a:rPr lang="en-IN" dirty="0">
                <a:latin typeface="+mn-lt"/>
              </a:rPr>
              <a:t>. . . be a set of orthogonal E</a:t>
            </a:r>
            <a:r>
              <a:rPr lang="en-IN" dirty="0" smtClean="0">
                <a:latin typeface="+mn-lt"/>
              </a:rPr>
              <a:t>igen functions </a:t>
            </a:r>
            <a:r>
              <a:rPr lang="en-IN" dirty="0">
                <a:latin typeface="+mn-lt"/>
              </a:rPr>
              <a:t>of a regular Sturm-</a:t>
            </a:r>
            <a:r>
              <a:rPr lang="en-IN" dirty="0" err="1">
                <a:latin typeface="+mn-lt"/>
              </a:rPr>
              <a:t>Liouville</a:t>
            </a:r>
            <a:r>
              <a:rPr lang="en-IN" dirty="0">
                <a:latin typeface="+mn-lt"/>
              </a:rPr>
              <a:t> problem, and let </a:t>
            </a:r>
            <a:r>
              <a:rPr lang="en-IN" i="1" dirty="0">
                <a:latin typeface="+mn-lt"/>
              </a:rPr>
              <a:t>f</a:t>
            </a:r>
            <a:r>
              <a:rPr lang="en-IN" dirty="0">
                <a:latin typeface="+mn-lt"/>
              </a:rPr>
              <a:t> </a:t>
            </a:r>
            <a:r>
              <a:rPr lang="en-IN" dirty="0" smtClean="0">
                <a:latin typeface="+mn-lt"/>
              </a:rPr>
              <a:t> be a piece-wise </a:t>
            </a:r>
            <a:r>
              <a:rPr lang="en-IN" dirty="0">
                <a:latin typeface="+mn-lt"/>
              </a:rPr>
              <a:t>smooth function in [</a:t>
            </a:r>
            <a:r>
              <a:rPr lang="en-IN" i="1" dirty="0">
                <a:latin typeface="+mn-lt"/>
              </a:rPr>
              <a:t>0, l</a:t>
            </a:r>
            <a:r>
              <a:rPr lang="en-IN" dirty="0">
                <a:latin typeface="+mn-lt"/>
              </a:rPr>
              <a:t>]. </a:t>
            </a:r>
            <a:endParaRPr lang="en-IN" dirty="0" smtClean="0">
              <a:latin typeface="+mn-lt"/>
            </a:endParaRPr>
          </a:p>
          <a:p>
            <a:r>
              <a:rPr lang="en-IN" dirty="0" smtClean="0">
                <a:latin typeface="+mn-lt"/>
              </a:rPr>
              <a:t>Then</a:t>
            </a:r>
            <a:r>
              <a:rPr lang="en-IN" dirty="0">
                <a:latin typeface="+mn-lt"/>
              </a:rPr>
              <a:t>, for each </a:t>
            </a:r>
            <a:r>
              <a:rPr lang="en-IN" i="1" dirty="0">
                <a:latin typeface="+mn-lt"/>
              </a:rPr>
              <a:t>x</a:t>
            </a:r>
            <a:r>
              <a:rPr lang="en-IN" dirty="0">
                <a:latin typeface="+mn-lt"/>
              </a:rPr>
              <a:t> in [</a:t>
            </a:r>
            <a:r>
              <a:rPr lang="en-IN" i="1" dirty="0">
                <a:latin typeface="+mn-lt"/>
              </a:rPr>
              <a:t>0, l</a:t>
            </a:r>
            <a:r>
              <a:rPr lang="en-IN" dirty="0">
                <a:latin typeface="+mn-lt"/>
              </a:rPr>
              <a:t>] </a:t>
            </a:r>
            <a:r>
              <a:rPr lang="en-IN" dirty="0">
                <a:latin typeface="+mn-lt"/>
                <a:sym typeface="Symbol" panose="05050102010706020507" pitchFamily="18" charset="2"/>
              </a:rPr>
              <a:t></a:t>
            </a:r>
            <a:endParaRPr lang="en-IN" dirty="0">
              <a:latin typeface="+mn-lt"/>
            </a:endParaRPr>
          </a:p>
        </p:txBody>
      </p:sp>
      <p:graphicFrame>
        <p:nvGraphicFramePr>
          <p:cNvPr id="24" name="Object 23"/>
          <p:cNvGraphicFramePr>
            <a:graphicFrameLocks noChangeAspect="1"/>
          </p:cNvGraphicFramePr>
          <p:nvPr>
            <p:extLst/>
          </p:nvPr>
        </p:nvGraphicFramePr>
        <p:xfrm>
          <a:off x="914400" y="4876800"/>
          <a:ext cx="6227763" cy="893763"/>
        </p:xfrm>
        <a:graphic>
          <a:graphicData uri="http://schemas.openxmlformats.org/presentationml/2006/ole">
            <mc:AlternateContent xmlns:mc="http://schemas.openxmlformats.org/markup-compatibility/2006">
              <mc:Choice xmlns:v="urn:schemas-microsoft-com:vml" Requires="v">
                <p:oleObj spid="_x0000_s301340" name="Equation" r:id="rId7" imgW="3009600" imgH="431640" progId="Equation.3">
                  <p:embed/>
                </p:oleObj>
              </mc:Choice>
              <mc:Fallback>
                <p:oleObj name="Equation" r:id="rId7" imgW="3009600" imgH="431640" progId="Equation.3">
                  <p:embed/>
                  <p:pic>
                    <p:nvPicPr>
                      <p:cNvPr id="0" name=""/>
                      <p:cNvPicPr/>
                      <p:nvPr/>
                    </p:nvPicPr>
                    <p:blipFill>
                      <a:blip r:embed="rId8"/>
                      <a:stretch>
                        <a:fillRect/>
                      </a:stretch>
                    </p:blipFill>
                    <p:spPr>
                      <a:xfrm>
                        <a:off x="914400" y="4876800"/>
                        <a:ext cx="6227763" cy="893763"/>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746189071"/>
              </p:ext>
            </p:extLst>
          </p:nvPr>
        </p:nvGraphicFramePr>
        <p:xfrm>
          <a:off x="381000" y="5838031"/>
          <a:ext cx="8250238" cy="815975"/>
        </p:xfrm>
        <a:graphic>
          <a:graphicData uri="http://schemas.openxmlformats.org/presentationml/2006/ole">
            <mc:AlternateContent xmlns:mc="http://schemas.openxmlformats.org/markup-compatibility/2006">
              <mc:Choice xmlns:v="urn:schemas-microsoft-com:vml" Requires="v">
                <p:oleObj spid="_x0000_s301341" name="Equation" r:id="rId9" imgW="3987720" imgH="393480" progId="Equation.3">
                  <p:embed/>
                </p:oleObj>
              </mc:Choice>
              <mc:Fallback>
                <p:oleObj name="Equation" r:id="rId9" imgW="3987720" imgH="393480" progId="Equation.3">
                  <p:embed/>
                  <p:pic>
                    <p:nvPicPr>
                      <p:cNvPr id="0" name=""/>
                      <p:cNvPicPr/>
                      <p:nvPr/>
                    </p:nvPicPr>
                    <p:blipFill>
                      <a:blip r:embed="rId10"/>
                      <a:stretch>
                        <a:fillRect/>
                      </a:stretch>
                    </p:blipFill>
                    <p:spPr>
                      <a:xfrm>
                        <a:off x="381000" y="5838031"/>
                        <a:ext cx="8250238" cy="815975"/>
                      </a:xfrm>
                      <a:prstGeom prst="rect">
                        <a:avLst/>
                      </a:prstGeom>
                    </p:spPr>
                  </p:pic>
                </p:oleObj>
              </mc:Fallback>
            </mc:AlternateContent>
          </a:graphicData>
        </a:graphic>
      </p:graphicFrame>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48571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500"/>
                                        <p:tgtEl>
                                          <p:spTgt spid="5"/>
                                        </p:tgtEl>
                                      </p:cBhvr>
                                    </p:animEffect>
                                  </p:childTnLst>
                                </p:cTn>
                              </p:par>
                              <p:par>
                                <p:cTn id="18" presetID="6" presetClass="entr" presetSubtype="16"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500"/>
                                        <p:tgtEl>
                                          <p:spTgt spid="6"/>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circle(in)">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animEffect transition="in" filter="dissolve">
                                      <p:cBhvr>
                                        <p:cTn id="33" dur="500"/>
                                        <p:tgtEl>
                                          <p:spTgt spid="2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3">
                                            <p:txEl>
                                              <p:pRg st="1" end="1"/>
                                            </p:txEl>
                                          </p:spTgt>
                                        </p:tgtEl>
                                        <p:attrNameLst>
                                          <p:attrName>style.visibility</p:attrName>
                                        </p:attrNameLst>
                                      </p:cBhvr>
                                      <p:to>
                                        <p:strVal val="visible"/>
                                      </p:to>
                                    </p:set>
                                    <p:animEffect transition="in" filter="dissolve">
                                      <p:cBhvr>
                                        <p:cTn id="38" dur="500"/>
                                        <p:tgtEl>
                                          <p:spTgt spid="2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circle(in)">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circle(in)">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251" y="88700"/>
            <a:ext cx="7772400" cy="978100"/>
          </a:xfrm>
        </p:spPr>
        <p:txBody>
          <a:bodyPr/>
          <a:lstStyle/>
          <a:p>
            <a:r>
              <a:rPr lang="en-IN" sz="2800" dirty="0" smtClean="0"/>
              <a:t>Classification of SL-EVPs</a:t>
            </a:r>
            <a:endParaRPr lang="en-IN" sz="2800" dirty="0"/>
          </a:p>
        </p:txBody>
      </p:sp>
      <p:sp>
        <p:nvSpPr>
          <p:cNvPr id="3" name="Content Placeholder 2"/>
          <p:cNvSpPr>
            <a:spLocks noGrp="1"/>
          </p:cNvSpPr>
          <p:nvPr>
            <p:ph idx="1"/>
          </p:nvPr>
        </p:nvSpPr>
        <p:spPr>
          <a:xfrm>
            <a:off x="481393" y="1143000"/>
            <a:ext cx="8357807" cy="3366323"/>
          </a:xfrm>
        </p:spPr>
        <p:txBody>
          <a:bodyPr/>
          <a:lstStyle/>
          <a:p>
            <a:pPr marL="457200" indent="-457200">
              <a:buFont typeface="+mj-lt"/>
              <a:buAutoNum type="arabicPeriod"/>
            </a:pPr>
            <a:r>
              <a:rPr lang="en-IN" sz="2400" dirty="0" smtClean="0"/>
              <a:t>An </a:t>
            </a:r>
            <a:r>
              <a:rPr lang="en-IN" sz="2400" i="1" dirty="0"/>
              <a:t>SL-EVP</a:t>
            </a:r>
            <a:r>
              <a:rPr lang="en-IN" sz="2400" dirty="0"/>
              <a:t> is called a regular </a:t>
            </a:r>
            <a:r>
              <a:rPr lang="en-IN" sz="2400" i="1" dirty="0" smtClean="0"/>
              <a:t>SL-EVP, </a:t>
            </a:r>
            <a:r>
              <a:rPr lang="en-IN" sz="2400" dirty="0"/>
              <a:t>if </a:t>
            </a:r>
            <a:r>
              <a:rPr lang="en-IN" sz="2400" i="1" dirty="0"/>
              <a:t>p &gt; 0</a:t>
            </a:r>
            <a:r>
              <a:rPr lang="en-IN" sz="2400" dirty="0"/>
              <a:t> and </a:t>
            </a:r>
            <a:r>
              <a:rPr lang="en-IN" sz="2400" i="1" dirty="0"/>
              <a:t>r &gt; 0</a:t>
            </a:r>
            <a:r>
              <a:rPr lang="en-IN" sz="2400" dirty="0"/>
              <a:t> on [</a:t>
            </a:r>
            <a:r>
              <a:rPr lang="en-IN" sz="2400" i="1" dirty="0"/>
              <a:t>a, b</a:t>
            </a:r>
            <a:r>
              <a:rPr lang="en-IN" sz="2400" dirty="0"/>
              <a:t>].</a:t>
            </a:r>
          </a:p>
          <a:p>
            <a:pPr marL="457200" indent="-457200">
              <a:buFont typeface="+mj-lt"/>
              <a:buAutoNum type="arabicPeriod"/>
            </a:pPr>
            <a:r>
              <a:rPr lang="en-IN" sz="2400" dirty="0" smtClean="0"/>
              <a:t>An </a:t>
            </a:r>
            <a:r>
              <a:rPr lang="en-IN" sz="2400" dirty="0"/>
              <a:t>SL-EVP is called a singular </a:t>
            </a:r>
            <a:r>
              <a:rPr lang="en-IN" sz="2400" dirty="0" smtClean="0"/>
              <a:t>SL-EVP, </a:t>
            </a:r>
            <a:r>
              <a:rPr lang="en-IN" sz="2400" dirty="0"/>
              <a:t>if </a:t>
            </a:r>
            <a:endParaRPr lang="en-IN" sz="2400" dirty="0" smtClean="0"/>
          </a:p>
          <a:p>
            <a:pPr marL="400050" lvl="1" indent="0">
              <a:buNone/>
            </a:pPr>
            <a:r>
              <a:rPr lang="en-IN" sz="2000" dirty="0"/>
              <a:t>	</a:t>
            </a:r>
            <a:r>
              <a:rPr lang="en-IN" sz="2000" dirty="0" smtClean="0"/>
              <a:t>(</a:t>
            </a:r>
            <a:r>
              <a:rPr lang="en-IN" sz="2000" dirty="0" err="1"/>
              <a:t>i</a:t>
            </a:r>
            <a:r>
              <a:rPr lang="en-IN" sz="2000" dirty="0" smtClean="0"/>
              <a:t>)  </a:t>
            </a:r>
            <a:r>
              <a:rPr lang="en-IN" sz="2000" i="1" dirty="0"/>
              <a:t>p &gt; 0</a:t>
            </a:r>
            <a:r>
              <a:rPr lang="en-IN" sz="2000" dirty="0"/>
              <a:t> on (</a:t>
            </a:r>
            <a:r>
              <a:rPr lang="en-IN" sz="2000" i="1" dirty="0"/>
              <a:t>a, b</a:t>
            </a:r>
            <a:r>
              <a:rPr lang="en-IN" sz="2000" dirty="0"/>
              <a:t>) and </a:t>
            </a:r>
            <a:r>
              <a:rPr lang="en-IN" sz="2000" i="1" dirty="0"/>
              <a:t>p(a) = 0 = p(b)</a:t>
            </a:r>
            <a:r>
              <a:rPr lang="en-IN" sz="2000" dirty="0"/>
              <a:t>, and </a:t>
            </a:r>
            <a:endParaRPr lang="en-IN" sz="2000" dirty="0" smtClean="0"/>
          </a:p>
          <a:p>
            <a:pPr marL="400050" lvl="1" indent="0">
              <a:buNone/>
            </a:pPr>
            <a:r>
              <a:rPr lang="en-IN" sz="2000" dirty="0" smtClean="0"/>
              <a:t>	(ii) </a:t>
            </a:r>
            <a:r>
              <a:rPr lang="pt-BR" sz="2400" i="1" dirty="0" smtClean="0"/>
              <a:t>r </a:t>
            </a:r>
            <a:r>
              <a:rPr lang="pt-BR" sz="2400" i="1" dirty="0" smtClean="0">
                <a:sym typeface="Symbol" panose="05050102010706020507" pitchFamily="18" charset="2"/>
              </a:rPr>
              <a:t> </a:t>
            </a:r>
            <a:r>
              <a:rPr lang="pt-BR" sz="2400" i="1" dirty="0" smtClean="0"/>
              <a:t>0</a:t>
            </a:r>
            <a:r>
              <a:rPr lang="pt-BR" sz="2400" dirty="0" smtClean="0"/>
              <a:t> </a:t>
            </a:r>
            <a:r>
              <a:rPr lang="pt-BR" sz="2400" dirty="0"/>
              <a:t>on [</a:t>
            </a:r>
            <a:r>
              <a:rPr lang="pt-BR" sz="2400" i="1" dirty="0"/>
              <a:t>a, b</a:t>
            </a:r>
            <a:r>
              <a:rPr lang="pt-BR" sz="2400" dirty="0"/>
              <a:t>].</a:t>
            </a:r>
          </a:p>
          <a:p>
            <a:pPr marL="457200" indent="-457200">
              <a:buFont typeface="+mj-lt"/>
              <a:buAutoNum type="arabicPeriod"/>
            </a:pPr>
            <a:r>
              <a:rPr lang="en-IN" sz="2400" dirty="0"/>
              <a:t>An </a:t>
            </a:r>
            <a:r>
              <a:rPr lang="en-IN" sz="2400" dirty="0" smtClean="0"/>
              <a:t>SL-EVP </a:t>
            </a:r>
            <a:r>
              <a:rPr lang="en-IN" sz="2400" dirty="0"/>
              <a:t>is called a periodic </a:t>
            </a:r>
            <a:r>
              <a:rPr lang="en-IN" sz="2400" dirty="0" smtClean="0"/>
              <a:t>SL-EVP, i</a:t>
            </a:r>
            <a:r>
              <a:rPr lang="en-IN" sz="2400" dirty="0"/>
              <a:t>f</a:t>
            </a:r>
            <a:r>
              <a:rPr lang="en-IN" sz="2400" dirty="0" smtClean="0"/>
              <a:t> </a:t>
            </a:r>
            <a:r>
              <a:rPr lang="en-IN" sz="2400" i="1" dirty="0"/>
              <a:t>p(a) = p(b)</a:t>
            </a:r>
            <a:r>
              <a:rPr lang="en-IN" sz="2400" dirty="0"/>
              <a:t>, </a:t>
            </a:r>
            <a:r>
              <a:rPr lang="en-IN" sz="2400" i="1" dirty="0"/>
              <a:t>p &gt; 0 </a:t>
            </a:r>
            <a:r>
              <a:rPr lang="en-IN" sz="2400" dirty="0"/>
              <a:t>and </a:t>
            </a:r>
            <a:r>
              <a:rPr lang="en-IN" sz="2400" i="1" dirty="0"/>
              <a:t>r &gt; 0</a:t>
            </a:r>
            <a:r>
              <a:rPr lang="en-IN" sz="2400" dirty="0"/>
              <a:t> on [</a:t>
            </a:r>
            <a:r>
              <a:rPr lang="en-IN" sz="2400" i="1" dirty="0"/>
              <a:t>a, b</a:t>
            </a:r>
            <a:r>
              <a:rPr lang="en-IN" sz="2400" dirty="0"/>
              <a:t>], </a:t>
            </a:r>
            <a:r>
              <a:rPr lang="en-IN" sz="2400" i="1" dirty="0"/>
              <a:t>p, q, r</a:t>
            </a:r>
            <a:r>
              <a:rPr lang="en-IN" sz="2400" dirty="0"/>
              <a:t> are continuous functions on [</a:t>
            </a:r>
            <a:r>
              <a:rPr lang="en-IN" sz="2400" i="1" dirty="0"/>
              <a:t>a, b</a:t>
            </a:r>
            <a:r>
              <a:rPr lang="en-IN" sz="2400" dirty="0"/>
              <a:t>], </a:t>
            </a:r>
            <a:r>
              <a:rPr lang="en-IN" sz="2400" dirty="0" smtClean="0"/>
              <a:t>coupled </a:t>
            </a:r>
            <a:r>
              <a:rPr lang="en-IN" sz="2400" dirty="0"/>
              <a:t>with boundary conditions</a:t>
            </a:r>
          </a:p>
        </p:txBody>
      </p:sp>
      <p:graphicFrame>
        <p:nvGraphicFramePr>
          <p:cNvPr id="4" name="Object 3"/>
          <p:cNvGraphicFramePr>
            <a:graphicFrameLocks noChangeAspect="1"/>
          </p:cNvGraphicFramePr>
          <p:nvPr>
            <p:extLst/>
          </p:nvPr>
        </p:nvGraphicFramePr>
        <p:xfrm>
          <a:off x="1981200" y="4509531"/>
          <a:ext cx="4542503" cy="914400"/>
        </p:xfrm>
        <a:graphic>
          <a:graphicData uri="http://schemas.openxmlformats.org/presentationml/2006/ole">
            <mc:AlternateContent xmlns:mc="http://schemas.openxmlformats.org/markup-compatibility/2006">
              <mc:Choice xmlns:v="urn:schemas-microsoft-com:vml" Requires="v">
                <p:oleObj spid="_x0000_s302152" name="Equation" r:id="rId3" imgW="1955520" imgH="393480" progId="Equation.3">
                  <p:embed/>
                </p:oleObj>
              </mc:Choice>
              <mc:Fallback>
                <p:oleObj name="Equation" r:id="rId3" imgW="1955520" imgH="393480" progId="Equation.3">
                  <p:embed/>
                  <p:pic>
                    <p:nvPicPr>
                      <p:cNvPr id="0" name=""/>
                      <p:cNvPicPr/>
                      <p:nvPr/>
                    </p:nvPicPr>
                    <p:blipFill>
                      <a:blip r:embed="rId4"/>
                      <a:stretch>
                        <a:fillRect/>
                      </a:stretch>
                    </p:blipFill>
                    <p:spPr>
                      <a:xfrm>
                        <a:off x="1981200" y="4509531"/>
                        <a:ext cx="4542503" cy="914400"/>
                      </a:xfrm>
                      <a:prstGeom prst="rect">
                        <a:avLst/>
                      </a:prstGeom>
                    </p:spPr>
                  </p:pic>
                </p:oleObj>
              </mc:Fallback>
            </mc:AlternateContent>
          </a:graphicData>
        </a:graphic>
      </p:graphicFrame>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0303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234" y="146117"/>
            <a:ext cx="7772400" cy="897407"/>
          </a:xfrm>
        </p:spPr>
        <p:txBody>
          <a:bodyPr/>
          <a:lstStyle/>
          <a:p>
            <a:r>
              <a:rPr lang="en-IN" sz="2800" dirty="0"/>
              <a:t>The Legendre Equation</a:t>
            </a:r>
          </a:p>
        </p:txBody>
      </p:sp>
      <p:sp>
        <p:nvSpPr>
          <p:cNvPr id="3" name="Content Placeholder 2"/>
          <p:cNvSpPr>
            <a:spLocks noGrp="1"/>
          </p:cNvSpPr>
          <p:nvPr>
            <p:ph idx="1"/>
          </p:nvPr>
        </p:nvSpPr>
        <p:spPr>
          <a:xfrm>
            <a:off x="279042" y="1138090"/>
            <a:ext cx="8671062" cy="2916555"/>
          </a:xfrm>
        </p:spPr>
        <p:txBody>
          <a:bodyPr/>
          <a:lstStyle/>
          <a:p>
            <a:r>
              <a:rPr lang="en-IN" sz="2400" dirty="0" smtClean="0"/>
              <a:t>Legendre </a:t>
            </a:r>
            <a:r>
              <a:rPr lang="en-IN" sz="2400" dirty="0"/>
              <a:t>published work </a:t>
            </a:r>
            <a:r>
              <a:rPr lang="en-IN" sz="2400" dirty="0" smtClean="0"/>
              <a:t>on </a:t>
            </a:r>
            <a:r>
              <a:rPr lang="en-IN" sz="2400" dirty="0"/>
              <a:t>celestial mechanics with </a:t>
            </a:r>
            <a:r>
              <a:rPr lang="en-IN" sz="2400" dirty="0" smtClean="0"/>
              <a:t>a paper,       ”</a:t>
            </a:r>
            <a:r>
              <a:rPr lang="en-IN" sz="2400" i="1" dirty="0" err="1" smtClean="0"/>
              <a:t>Recherches</a:t>
            </a:r>
            <a:r>
              <a:rPr lang="en-IN" sz="2400" i="1" dirty="0" smtClean="0"/>
              <a:t> </a:t>
            </a:r>
            <a:r>
              <a:rPr lang="en-IN" sz="2400" i="1" dirty="0" err="1"/>
              <a:t>sur</a:t>
            </a:r>
            <a:r>
              <a:rPr lang="en-IN" sz="2400" i="1" dirty="0"/>
              <a:t> la figure des </a:t>
            </a:r>
            <a:r>
              <a:rPr lang="en-IN" sz="2400" i="1" dirty="0" smtClean="0"/>
              <a:t>planets”</a:t>
            </a:r>
            <a:r>
              <a:rPr lang="en-IN" sz="2400" dirty="0" smtClean="0"/>
              <a:t> </a:t>
            </a:r>
            <a:r>
              <a:rPr lang="en-IN" sz="2400" dirty="0"/>
              <a:t>in 1784 which contains the Legendre </a:t>
            </a:r>
            <a:r>
              <a:rPr lang="en-IN" sz="2400" dirty="0" smtClean="0"/>
              <a:t>polynomials.</a:t>
            </a:r>
          </a:p>
          <a:p>
            <a:r>
              <a:rPr lang="en-IN" sz="2400" dirty="0" smtClean="0"/>
              <a:t>The Spherical </a:t>
            </a:r>
            <a:r>
              <a:rPr lang="en-IN" sz="2400" dirty="0"/>
              <a:t>Laplace equation describes </a:t>
            </a:r>
            <a:r>
              <a:rPr lang="en-IN" sz="2400" dirty="0" smtClean="0"/>
              <a:t>the </a:t>
            </a:r>
            <a:r>
              <a:rPr lang="en-IN" sz="2400" dirty="0"/>
              <a:t>gravitational </a:t>
            </a:r>
            <a:r>
              <a:rPr lang="en-IN" sz="2400" dirty="0" smtClean="0"/>
              <a:t>potential of </a:t>
            </a:r>
            <a:r>
              <a:rPr lang="en-IN" sz="2400" dirty="0"/>
              <a:t>a planet or star</a:t>
            </a:r>
            <a:r>
              <a:rPr lang="en-IN" sz="2400" dirty="0" smtClean="0"/>
              <a:t>.</a:t>
            </a:r>
          </a:p>
          <a:p>
            <a:r>
              <a:rPr lang="en-IN" sz="2400" dirty="0" smtClean="0"/>
              <a:t>The </a:t>
            </a:r>
            <a:r>
              <a:rPr lang="en-IN" sz="2400" dirty="0"/>
              <a:t>Legendre equation appears for a variable related to the polar angle in the </a:t>
            </a:r>
            <a:r>
              <a:rPr lang="en-IN" sz="2400" dirty="0" smtClean="0"/>
              <a:t>spherical coordinate </a:t>
            </a:r>
            <a:r>
              <a:rPr lang="en-IN" sz="2400" dirty="0"/>
              <a:t>system. </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3424" y="3616649"/>
            <a:ext cx="2701210" cy="2614771"/>
          </a:xfrm>
          <a:prstGeom prst="rect">
            <a:avLst/>
          </a:prstGeom>
        </p:spPr>
      </p:pic>
      <p:sp>
        <p:nvSpPr>
          <p:cNvPr id="6" name="Rectangle 5"/>
          <p:cNvSpPr/>
          <p:nvPr/>
        </p:nvSpPr>
        <p:spPr>
          <a:xfrm>
            <a:off x="255589" y="4171706"/>
            <a:ext cx="5927836" cy="1569660"/>
          </a:xfrm>
          <a:prstGeom prst="rect">
            <a:avLst/>
          </a:prstGeom>
        </p:spPr>
        <p:txBody>
          <a:bodyPr wrap="square">
            <a:spAutoFit/>
          </a:bodyPr>
          <a:lstStyle/>
          <a:p>
            <a:pPr algn="ctr"/>
            <a:r>
              <a:rPr lang="en-IN" dirty="0" smtClean="0">
                <a:solidFill>
                  <a:srgbClr val="FF0000"/>
                </a:solidFill>
                <a:latin typeface="Tempus Sans ITC" panose="04020404030D07020202" pitchFamily="82" charset="0"/>
              </a:rPr>
              <a:t>Legendre equation appears </a:t>
            </a:r>
            <a:r>
              <a:rPr lang="en-IN" dirty="0">
                <a:solidFill>
                  <a:srgbClr val="FF0000"/>
                </a:solidFill>
                <a:latin typeface="Tempus Sans ITC" panose="04020404030D07020202" pitchFamily="82" charset="0"/>
              </a:rPr>
              <a:t>in problems of heat conduction when solving the Laplace equation in spherical coordinates by the separation of variables method.</a:t>
            </a:r>
          </a:p>
        </p:txBody>
      </p:sp>
    </p:spTree>
    <p:extLst>
      <p:ext uri="{BB962C8B-B14F-4D97-AF65-F5344CB8AC3E}">
        <p14:creationId xmlns:p14="http://schemas.microsoft.com/office/powerpoint/2010/main" val="428999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7067" y="330218"/>
            <a:ext cx="6770933" cy="634963"/>
          </a:xfrm>
        </p:spPr>
        <p:txBody>
          <a:bodyPr/>
          <a:lstStyle/>
          <a:p>
            <a:r>
              <a:rPr lang="en-IN" sz="2800" dirty="0"/>
              <a:t>The Legendre </a:t>
            </a:r>
            <a:r>
              <a:rPr lang="en-IN" sz="2800" dirty="0" smtClean="0"/>
              <a:t>L-SO Differential Equation</a:t>
            </a:r>
            <a:endParaRPr lang="en-IN" sz="2800" dirty="0"/>
          </a:p>
        </p:txBody>
      </p:sp>
      <p:sp>
        <p:nvSpPr>
          <p:cNvPr id="5" name="Rectangle 4"/>
          <p:cNvSpPr/>
          <p:nvPr/>
        </p:nvSpPr>
        <p:spPr>
          <a:xfrm>
            <a:off x="685800" y="1135320"/>
            <a:ext cx="7924800" cy="830997"/>
          </a:xfrm>
          <a:prstGeom prst="rect">
            <a:avLst/>
          </a:prstGeom>
        </p:spPr>
        <p:txBody>
          <a:bodyPr wrap="square">
            <a:spAutoFit/>
          </a:bodyPr>
          <a:lstStyle/>
          <a:p>
            <a:r>
              <a:rPr lang="en-IN" dirty="0">
                <a:latin typeface="+mn-lt"/>
              </a:rPr>
              <a:t>This equation arises in many problems in physics, specially in boundary value </a:t>
            </a:r>
            <a:r>
              <a:rPr lang="en-IN" dirty="0" smtClean="0">
                <a:latin typeface="+mn-lt"/>
              </a:rPr>
              <a:t>problems in </a:t>
            </a:r>
            <a:r>
              <a:rPr lang="en-IN" dirty="0" smtClean="0">
                <a:latin typeface="+mn-lt"/>
              </a:rPr>
              <a:t>spherical system:</a:t>
            </a:r>
            <a:endParaRPr lang="en-IN" dirty="0">
              <a:latin typeface="+mn-lt"/>
            </a:endParaRPr>
          </a:p>
        </p:txBody>
      </p:sp>
      <p:graphicFrame>
        <p:nvGraphicFramePr>
          <p:cNvPr id="6" name="Object 5"/>
          <p:cNvGraphicFramePr>
            <a:graphicFrameLocks noChangeAspect="1"/>
          </p:cNvGraphicFramePr>
          <p:nvPr>
            <p:extLst/>
          </p:nvPr>
        </p:nvGraphicFramePr>
        <p:xfrm>
          <a:off x="2362200" y="1922693"/>
          <a:ext cx="4918075" cy="1011238"/>
        </p:xfrm>
        <a:graphic>
          <a:graphicData uri="http://schemas.openxmlformats.org/presentationml/2006/ole">
            <mc:AlternateContent xmlns:mc="http://schemas.openxmlformats.org/markup-compatibility/2006">
              <mc:Choice xmlns:v="urn:schemas-microsoft-com:vml" Requires="v">
                <p:oleObj spid="_x0000_s303386" name="Equation" r:id="rId3" imgW="2145960" imgH="419040" progId="Equation.3">
                  <p:embed/>
                </p:oleObj>
              </mc:Choice>
              <mc:Fallback>
                <p:oleObj name="Equation" r:id="rId3" imgW="2145960" imgH="419040" progId="Equation.3">
                  <p:embed/>
                  <p:pic>
                    <p:nvPicPr>
                      <p:cNvPr id="0" name=""/>
                      <p:cNvPicPr/>
                      <p:nvPr/>
                    </p:nvPicPr>
                    <p:blipFill>
                      <a:blip r:embed="rId4"/>
                      <a:stretch>
                        <a:fillRect/>
                      </a:stretch>
                    </p:blipFill>
                    <p:spPr>
                      <a:xfrm>
                        <a:off x="2362200" y="1922693"/>
                        <a:ext cx="4918075" cy="1011238"/>
                      </a:xfrm>
                      <a:prstGeom prst="rect">
                        <a:avLst/>
                      </a:prstGeom>
                    </p:spPr>
                  </p:pic>
                </p:oleObj>
              </mc:Fallback>
            </mc:AlternateContent>
          </a:graphicData>
        </a:graphic>
      </p:graphicFrame>
      <p:sp>
        <p:nvSpPr>
          <p:cNvPr id="7" name="Rectangle 6"/>
          <p:cNvSpPr/>
          <p:nvPr/>
        </p:nvSpPr>
        <p:spPr>
          <a:xfrm>
            <a:off x="570897" y="3178027"/>
            <a:ext cx="7048500" cy="830997"/>
          </a:xfrm>
          <a:prstGeom prst="rect">
            <a:avLst/>
          </a:prstGeom>
        </p:spPr>
        <p:txBody>
          <a:bodyPr wrap="square">
            <a:spAutoFit/>
          </a:bodyPr>
          <a:lstStyle/>
          <a:p>
            <a:r>
              <a:rPr lang="en-IN" dirty="0">
                <a:latin typeface="+mn-lt"/>
              </a:rPr>
              <a:t>where </a:t>
            </a:r>
            <a:r>
              <a:rPr lang="en-IN" i="1" dirty="0" smtClean="0">
                <a:latin typeface="+mn-lt"/>
                <a:sym typeface="Symbol" panose="05050102010706020507" pitchFamily="18" charset="2"/>
              </a:rPr>
              <a:t></a:t>
            </a:r>
            <a:r>
              <a:rPr lang="en-IN" dirty="0" smtClean="0">
                <a:latin typeface="+mn-lt"/>
              </a:rPr>
              <a:t> </a:t>
            </a:r>
            <a:r>
              <a:rPr lang="en-IN" dirty="0">
                <a:latin typeface="+mn-lt"/>
              </a:rPr>
              <a:t>is a constant.</a:t>
            </a:r>
          </a:p>
          <a:p>
            <a:r>
              <a:rPr lang="en-IN" dirty="0">
                <a:latin typeface="+mn-lt"/>
              </a:rPr>
              <a:t>We write this equation as</a:t>
            </a:r>
          </a:p>
        </p:txBody>
      </p:sp>
      <p:graphicFrame>
        <p:nvGraphicFramePr>
          <p:cNvPr id="8" name="Object 7"/>
          <p:cNvGraphicFramePr>
            <a:graphicFrameLocks noChangeAspect="1"/>
          </p:cNvGraphicFramePr>
          <p:nvPr>
            <p:extLst>
              <p:ext uri="{D42A27DB-BD31-4B8C-83A1-F6EECF244321}">
                <p14:modId xmlns:p14="http://schemas.microsoft.com/office/powerpoint/2010/main" val="2335834105"/>
              </p:ext>
            </p:extLst>
          </p:nvPr>
        </p:nvGraphicFramePr>
        <p:xfrm>
          <a:off x="3968750" y="3087688"/>
          <a:ext cx="3695700" cy="1011237"/>
        </p:xfrm>
        <a:graphic>
          <a:graphicData uri="http://schemas.openxmlformats.org/presentationml/2006/ole">
            <mc:AlternateContent xmlns:mc="http://schemas.openxmlformats.org/markup-compatibility/2006">
              <mc:Choice xmlns:v="urn:schemas-microsoft-com:vml" Requires="v">
                <p:oleObj spid="_x0000_s303387" name="Equation" r:id="rId5" imgW="1612800" imgH="419040" progId="Equation.3">
                  <p:embed/>
                </p:oleObj>
              </mc:Choice>
              <mc:Fallback>
                <p:oleObj name="Equation" r:id="rId5" imgW="1612800" imgH="419040" progId="Equation.3">
                  <p:embed/>
                  <p:pic>
                    <p:nvPicPr>
                      <p:cNvPr id="0" name=""/>
                      <p:cNvPicPr/>
                      <p:nvPr/>
                    </p:nvPicPr>
                    <p:blipFill>
                      <a:blip r:embed="rId6"/>
                      <a:stretch>
                        <a:fillRect/>
                      </a:stretch>
                    </p:blipFill>
                    <p:spPr>
                      <a:xfrm>
                        <a:off x="3968750" y="3087688"/>
                        <a:ext cx="3695700" cy="1011237"/>
                      </a:xfrm>
                      <a:prstGeom prst="rect">
                        <a:avLst/>
                      </a:prstGeom>
                    </p:spPr>
                  </p:pic>
                </p:oleObj>
              </mc:Fallback>
            </mc:AlternateContent>
          </a:graphicData>
        </a:graphic>
      </p:graphicFrame>
      <p:graphicFrame>
        <p:nvGraphicFramePr>
          <p:cNvPr id="9" name="Object 8"/>
          <p:cNvGraphicFramePr>
            <a:graphicFrameLocks noChangeAspect="1"/>
          </p:cNvGraphicFramePr>
          <p:nvPr>
            <p:extLst/>
          </p:nvPr>
        </p:nvGraphicFramePr>
        <p:xfrm>
          <a:off x="1828800" y="4208977"/>
          <a:ext cx="2124075" cy="949325"/>
        </p:xfrm>
        <a:graphic>
          <a:graphicData uri="http://schemas.openxmlformats.org/presentationml/2006/ole">
            <mc:AlternateContent xmlns:mc="http://schemas.openxmlformats.org/markup-compatibility/2006">
              <mc:Choice xmlns:v="urn:schemas-microsoft-com:vml" Requires="v">
                <p:oleObj spid="_x0000_s303388" name="Equation" r:id="rId7" imgW="927000" imgH="393480" progId="Equation.3">
                  <p:embed/>
                </p:oleObj>
              </mc:Choice>
              <mc:Fallback>
                <p:oleObj name="Equation" r:id="rId7" imgW="927000" imgH="393480" progId="Equation.3">
                  <p:embed/>
                  <p:pic>
                    <p:nvPicPr>
                      <p:cNvPr id="0" name=""/>
                      <p:cNvPicPr/>
                      <p:nvPr/>
                    </p:nvPicPr>
                    <p:blipFill>
                      <a:blip r:embed="rId8"/>
                      <a:stretch>
                        <a:fillRect/>
                      </a:stretch>
                    </p:blipFill>
                    <p:spPr>
                      <a:xfrm>
                        <a:off x="1828800" y="4208977"/>
                        <a:ext cx="2124075" cy="949325"/>
                      </a:xfrm>
                      <a:prstGeom prst="rect">
                        <a:avLst/>
                      </a:prstGeom>
                    </p:spPr>
                  </p:pic>
                </p:oleObj>
              </mc:Fallback>
            </mc:AlternateContent>
          </a:graphicData>
        </a:graphic>
      </p:graphicFrame>
      <p:graphicFrame>
        <p:nvGraphicFramePr>
          <p:cNvPr id="10" name="Object 9"/>
          <p:cNvGraphicFramePr>
            <a:graphicFrameLocks noChangeAspect="1"/>
          </p:cNvGraphicFramePr>
          <p:nvPr>
            <p:extLst/>
          </p:nvPr>
        </p:nvGraphicFramePr>
        <p:xfrm>
          <a:off x="4625975" y="4233863"/>
          <a:ext cx="2443163" cy="949325"/>
        </p:xfrm>
        <a:graphic>
          <a:graphicData uri="http://schemas.openxmlformats.org/presentationml/2006/ole">
            <mc:AlternateContent xmlns:mc="http://schemas.openxmlformats.org/markup-compatibility/2006">
              <mc:Choice xmlns:v="urn:schemas-microsoft-com:vml" Requires="v">
                <p:oleObj spid="_x0000_s303389" name="Equation" r:id="rId9" imgW="1066680" imgH="393480" progId="Equation.3">
                  <p:embed/>
                </p:oleObj>
              </mc:Choice>
              <mc:Fallback>
                <p:oleObj name="Equation" r:id="rId9" imgW="1066680" imgH="393480" progId="Equation.3">
                  <p:embed/>
                  <p:pic>
                    <p:nvPicPr>
                      <p:cNvPr id="0" name=""/>
                      <p:cNvPicPr/>
                      <p:nvPr/>
                    </p:nvPicPr>
                    <p:blipFill>
                      <a:blip r:embed="rId10"/>
                      <a:stretch>
                        <a:fillRect/>
                      </a:stretch>
                    </p:blipFill>
                    <p:spPr>
                      <a:xfrm>
                        <a:off x="4625975" y="4233863"/>
                        <a:ext cx="2443163" cy="949325"/>
                      </a:xfrm>
                      <a:prstGeom prst="rect">
                        <a:avLst/>
                      </a:prstGeom>
                    </p:spPr>
                  </p:pic>
                </p:oleObj>
              </mc:Fallback>
            </mc:AlternateContent>
          </a:graphicData>
        </a:graphic>
      </p:graphicFrame>
      <p:sp>
        <p:nvSpPr>
          <p:cNvPr id="11" name="Rectangle 10"/>
          <p:cNvSpPr/>
          <p:nvPr/>
        </p:nvSpPr>
        <p:spPr>
          <a:xfrm>
            <a:off x="471152" y="5220732"/>
            <a:ext cx="7987048" cy="1200329"/>
          </a:xfrm>
          <a:prstGeom prst="rect">
            <a:avLst/>
          </a:prstGeom>
        </p:spPr>
        <p:txBody>
          <a:bodyPr wrap="square">
            <a:spAutoFit/>
          </a:bodyPr>
          <a:lstStyle/>
          <a:p>
            <a:r>
              <a:rPr lang="en-IN" dirty="0" smtClean="0">
                <a:latin typeface="+mn-lt"/>
              </a:rPr>
              <a:t>Hence </a:t>
            </a:r>
            <a:r>
              <a:rPr lang="en-IN" i="1" dirty="0">
                <a:latin typeface="+mn-lt"/>
              </a:rPr>
              <a:t>x = 0 </a:t>
            </a:r>
            <a:r>
              <a:rPr lang="en-IN" dirty="0">
                <a:latin typeface="+mn-lt"/>
              </a:rPr>
              <a:t>is an ordinary point </a:t>
            </a:r>
            <a:r>
              <a:rPr lang="en-IN" dirty="0" smtClean="0">
                <a:latin typeface="+mn-lt"/>
              </a:rPr>
              <a:t>for.</a:t>
            </a:r>
          </a:p>
          <a:p>
            <a:r>
              <a:rPr lang="en-IN" dirty="0" smtClean="0">
                <a:latin typeface="+mn-lt"/>
              </a:rPr>
              <a:t>Clearly </a:t>
            </a:r>
            <a:r>
              <a:rPr lang="en-IN" i="1" dirty="0">
                <a:latin typeface="+mn-lt"/>
              </a:rPr>
              <a:t>p(x)</a:t>
            </a:r>
            <a:r>
              <a:rPr lang="en-IN" dirty="0">
                <a:latin typeface="+mn-lt"/>
              </a:rPr>
              <a:t> and </a:t>
            </a:r>
            <a:r>
              <a:rPr lang="en-IN" i="1" dirty="0">
                <a:latin typeface="+mn-lt"/>
              </a:rPr>
              <a:t>q(x)</a:t>
            </a:r>
            <a:r>
              <a:rPr lang="en-IN" dirty="0">
                <a:latin typeface="+mn-lt"/>
              </a:rPr>
              <a:t> are analytic at the origin and have radius of convergence </a:t>
            </a:r>
            <a:r>
              <a:rPr lang="en-IN" i="1" dirty="0">
                <a:latin typeface="+mn-lt"/>
              </a:rPr>
              <a:t>R = 1</a:t>
            </a:r>
            <a:r>
              <a:rPr lang="en-IN" dirty="0" smtClean="0">
                <a:latin typeface="+mn-lt"/>
              </a:rPr>
              <a:t>.</a:t>
            </a:r>
            <a:endParaRPr lang="en-IN" dirty="0">
              <a:latin typeface="+mn-lt"/>
            </a:endParaRPr>
          </a:p>
        </p:txBody>
      </p:sp>
      <p:grpSp>
        <p:nvGrpSpPr>
          <p:cNvPr id="27" name="Group 1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0"/>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0454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circle(i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dissolve">
                                      <p:cBhvr>
                                        <p:cTn id="37" dur="500"/>
                                        <p:tgtEl>
                                          <p:spTgt spid="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1">
                                            <p:txEl>
                                              <p:pRg st="1" end="1"/>
                                            </p:txEl>
                                          </p:spTgt>
                                        </p:tgtEl>
                                        <p:attrNameLst>
                                          <p:attrName>style.visibility</p:attrName>
                                        </p:attrNameLst>
                                      </p:cBhvr>
                                      <p:to>
                                        <p:strVal val="visible"/>
                                      </p:to>
                                    </p:set>
                                    <p:animEffect transition="in" filter="dissolve">
                                      <p:cBhvr>
                                        <p:cTn id="4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887" y="267035"/>
            <a:ext cx="7772400" cy="634963"/>
          </a:xfrm>
        </p:spPr>
        <p:txBody>
          <a:bodyPr/>
          <a:lstStyle/>
          <a:p>
            <a:r>
              <a:rPr lang="en-IN" sz="2800" dirty="0"/>
              <a:t>The Legendre Equation</a:t>
            </a:r>
          </a:p>
        </p:txBody>
      </p:sp>
      <p:graphicFrame>
        <p:nvGraphicFramePr>
          <p:cNvPr id="6" name="Object 5"/>
          <p:cNvGraphicFramePr>
            <a:graphicFrameLocks noChangeAspect="1"/>
          </p:cNvGraphicFramePr>
          <p:nvPr>
            <p:extLst/>
          </p:nvPr>
        </p:nvGraphicFramePr>
        <p:xfrm>
          <a:off x="2286000" y="1038225"/>
          <a:ext cx="4918075" cy="1011238"/>
        </p:xfrm>
        <a:graphic>
          <a:graphicData uri="http://schemas.openxmlformats.org/presentationml/2006/ole">
            <mc:AlternateContent xmlns:mc="http://schemas.openxmlformats.org/markup-compatibility/2006">
              <mc:Choice xmlns:v="urn:schemas-microsoft-com:vml" Requires="v">
                <p:oleObj spid="_x0000_s304620" name="Equation" r:id="rId3" imgW="2145960" imgH="419040" progId="Equation.3">
                  <p:embed/>
                </p:oleObj>
              </mc:Choice>
              <mc:Fallback>
                <p:oleObj name="Equation" r:id="rId3" imgW="2145960" imgH="419040" progId="Equation.3">
                  <p:embed/>
                  <p:pic>
                    <p:nvPicPr>
                      <p:cNvPr id="0" name=""/>
                      <p:cNvPicPr/>
                      <p:nvPr/>
                    </p:nvPicPr>
                    <p:blipFill>
                      <a:blip r:embed="rId4"/>
                      <a:stretch>
                        <a:fillRect/>
                      </a:stretch>
                    </p:blipFill>
                    <p:spPr>
                      <a:xfrm>
                        <a:off x="2286000" y="1038225"/>
                        <a:ext cx="4918075" cy="1011238"/>
                      </a:xfrm>
                      <a:prstGeom prst="rect">
                        <a:avLst/>
                      </a:prstGeom>
                    </p:spPr>
                  </p:pic>
                </p:oleObj>
              </mc:Fallback>
            </mc:AlternateContent>
          </a:graphicData>
        </a:graphic>
      </p:graphicFrame>
      <p:sp>
        <p:nvSpPr>
          <p:cNvPr id="2" name="TextBox 1"/>
          <p:cNvSpPr txBox="1"/>
          <p:nvPr/>
        </p:nvSpPr>
        <p:spPr>
          <a:xfrm>
            <a:off x="1371600" y="2335255"/>
            <a:ext cx="2910412" cy="461665"/>
          </a:xfrm>
          <a:prstGeom prst="rect">
            <a:avLst/>
          </a:prstGeom>
          <a:noFill/>
        </p:spPr>
        <p:txBody>
          <a:bodyPr wrap="none" rtlCol="0">
            <a:spAutoFit/>
          </a:bodyPr>
          <a:lstStyle/>
          <a:p>
            <a:r>
              <a:rPr lang="en-IN" dirty="0" smtClean="0"/>
              <a:t>The obvious </a:t>
            </a:r>
            <a:r>
              <a:rPr lang="en-IN" dirty="0" err="1" smtClean="0"/>
              <a:t>Ansaz</a:t>
            </a:r>
            <a:r>
              <a:rPr lang="en-IN" dirty="0" smtClean="0"/>
              <a:t> is:</a:t>
            </a:r>
            <a:endParaRPr lang="en-IN" dirty="0"/>
          </a:p>
        </p:txBody>
      </p:sp>
      <p:graphicFrame>
        <p:nvGraphicFramePr>
          <p:cNvPr id="12" name="Object 11"/>
          <p:cNvGraphicFramePr>
            <a:graphicFrameLocks noChangeAspect="1"/>
          </p:cNvGraphicFramePr>
          <p:nvPr>
            <p:extLst/>
          </p:nvPr>
        </p:nvGraphicFramePr>
        <p:xfrm>
          <a:off x="4542016" y="2158871"/>
          <a:ext cx="1779587" cy="830263"/>
        </p:xfrm>
        <a:graphic>
          <a:graphicData uri="http://schemas.openxmlformats.org/presentationml/2006/ole">
            <mc:AlternateContent xmlns:mc="http://schemas.openxmlformats.org/markup-compatibility/2006">
              <mc:Choice xmlns:v="urn:schemas-microsoft-com:vml" Requires="v">
                <p:oleObj spid="_x0000_s304621" name="Equation" r:id="rId5" imgW="927000" imgH="431640" progId="Equation.3">
                  <p:embed/>
                </p:oleObj>
              </mc:Choice>
              <mc:Fallback>
                <p:oleObj name="Equation" r:id="rId5" imgW="927000" imgH="431640" progId="Equation.3">
                  <p:embed/>
                  <p:pic>
                    <p:nvPicPr>
                      <p:cNvPr id="0" name=""/>
                      <p:cNvPicPr/>
                      <p:nvPr/>
                    </p:nvPicPr>
                    <p:blipFill>
                      <a:blip r:embed="rId6"/>
                      <a:stretch>
                        <a:fillRect/>
                      </a:stretch>
                    </p:blipFill>
                    <p:spPr>
                      <a:xfrm>
                        <a:off x="4542016" y="2158871"/>
                        <a:ext cx="1779587" cy="830263"/>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29041253"/>
              </p:ext>
            </p:extLst>
          </p:nvPr>
        </p:nvGraphicFramePr>
        <p:xfrm>
          <a:off x="558268" y="3426680"/>
          <a:ext cx="2268538" cy="830263"/>
        </p:xfrm>
        <a:graphic>
          <a:graphicData uri="http://schemas.openxmlformats.org/presentationml/2006/ole">
            <mc:AlternateContent xmlns:mc="http://schemas.openxmlformats.org/markup-compatibility/2006">
              <mc:Choice xmlns:v="urn:schemas-microsoft-com:vml" Requires="v">
                <p:oleObj spid="_x0000_s304622" name="Equation" r:id="rId7" imgW="1180800" imgH="431640" progId="Equation.3">
                  <p:embed/>
                </p:oleObj>
              </mc:Choice>
              <mc:Fallback>
                <p:oleObj name="Equation" r:id="rId7" imgW="1180800" imgH="431640" progId="Equation.3">
                  <p:embed/>
                  <p:pic>
                    <p:nvPicPr>
                      <p:cNvPr id="0" name=""/>
                      <p:cNvPicPr/>
                      <p:nvPr/>
                    </p:nvPicPr>
                    <p:blipFill>
                      <a:blip r:embed="rId8"/>
                      <a:stretch>
                        <a:fillRect/>
                      </a:stretch>
                    </p:blipFill>
                    <p:spPr>
                      <a:xfrm>
                        <a:off x="558268" y="3426680"/>
                        <a:ext cx="2268538" cy="830263"/>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423247706"/>
              </p:ext>
            </p:extLst>
          </p:nvPr>
        </p:nvGraphicFramePr>
        <p:xfrm>
          <a:off x="391762" y="4610527"/>
          <a:ext cx="3146425" cy="854075"/>
        </p:xfrm>
        <a:graphic>
          <a:graphicData uri="http://schemas.openxmlformats.org/presentationml/2006/ole">
            <mc:AlternateContent xmlns:mc="http://schemas.openxmlformats.org/markup-compatibility/2006">
              <mc:Choice xmlns:v="urn:schemas-microsoft-com:vml" Requires="v">
                <p:oleObj spid="_x0000_s304623" name="Equation" r:id="rId9" imgW="1638000" imgH="444240" progId="Equation.3">
                  <p:embed/>
                </p:oleObj>
              </mc:Choice>
              <mc:Fallback>
                <p:oleObj name="Equation" r:id="rId9" imgW="1638000" imgH="444240" progId="Equation.3">
                  <p:embed/>
                  <p:pic>
                    <p:nvPicPr>
                      <p:cNvPr id="0" name=""/>
                      <p:cNvPicPr/>
                      <p:nvPr/>
                    </p:nvPicPr>
                    <p:blipFill>
                      <a:blip r:embed="rId10"/>
                      <a:stretch>
                        <a:fillRect/>
                      </a:stretch>
                    </p:blipFill>
                    <p:spPr>
                      <a:xfrm>
                        <a:off x="391762" y="4610527"/>
                        <a:ext cx="3146425" cy="854075"/>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647317112"/>
              </p:ext>
            </p:extLst>
          </p:nvPr>
        </p:nvGraphicFramePr>
        <p:xfrm>
          <a:off x="3955435" y="3460095"/>
          <a:ext cx="4732337" cy="854075"/>
        </p:xfrm>
        <a:graphic>
          <a:graphicData uri="http://schemas.openxmlformats.org/presentationml/2006/ole">
            <mc:AlternateContent xmlns:mc="http://schemas.openxmlformats.org/markup-compatibility/2006">
              <mc:Choice xmlns:v="urn:schemas-microsoft-com:vml" Requires="v">
                <p:oleObj spid="_x0000_s304624" name="Equation" r:id="rId11" imgW="2463480" imgH="444240" progId="Equation.3">
                  <p:embed/>
                </p:oleObj>
              </mc:Choice>
              <mc:Fallback>
                <p:oleObj name="Equation" r:id="rId11" imgW="2463480" imgH="444240" progId="Equation.3">
                  <p:embed/>
                  <p:pic>
                    <p:nvPicPr>
                      <p:cNvPr id="0" name=""/>
                      <p:cNvPicPr/>
                      <p:nvPr/>
                    </p:nvPicPr>
                    <p:blipFill>
                      <a:blip r:embed="rId12"/>
                      <a:stretch>
                        <a:fillRect/>
                      </a:stretch>
                    </p:blipFill>
                    <p:spPr>
                      <a:xfrm>
                        <a:off x="3955435" y="3460095"/>
                        <a:ext cx="4732337" cy="854075"/>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680539504"/>
              </p:ext>
            </p:extLst>
          </p:nvPr>
        </p:nvGraphicFramePr>
        <p:xfrm>
          <a:off x="4282012" y="4409166"/>
          <a:ext cx="3244850" cy="830262"/>
        </p:xfrm>
        <a:graphic>
          <a:graphicData uri="http://schemas.openxmlformats.org/presentationml/2006/ole">
            <mc:AlternateContent xmlns:mc="http://schemas.openxmlformats.org/markup-compatibility/2006">
              <mc:Choice xmlns:v="urn:schemas-microsoft-com:vml" Requires="v">
                <p:oleObj spid="_x0000_s304625" name="Equation" r:id="rId13" imgW="1688760" imgH="431640" progId="Equation.3">
                  <p:embed/>
                </p:oleObj>
              </mc:Choice>
              <mc:Fallback>
                <p:oleObj name="Equation" r:id="rId13" imgW="1688760" imgH="431640" progId="Equation.3">
                  <p:embed/>
                  <p:pic>
                    <p:nvPicPr>
                      <p:cNvPr id="0" name=""/>
                      <p:cNvPicPr/>
                      <p:nvPr/>
                    </p:nvPicPr>
                    <p:blipFill>
                      <a:blip r:embed="rId14"/>
                      <a:stretch>
                        <a:fillRect/>
                      </a:stretch>
                    </p:blipFill>
                    <p:spPr>
                      <a:xfrm>
                        <a:off x="4282012" y="4409166"/>
                        <a:ext cx="3244850" cy="830262"/>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527882928"/>
              </p:ext>
            </p:extLst>
          </p:nvPr>
        </p:nvGraphicFramePr>
        <p:xfrm>
          <a:off x="3903663" y="5341938"/>
          <a:ext cx="4000500" cy="830262"/>
        </p:xfrm>
        <a:graphic>
          <a:graphicData uri="http://schemas.openxmlformats.org/presentationml/2006/ole">
            <mc:AlternateContent xmlns:mc="http://schemas.openxmlformats.org/markup-compatibility/2006">
              <mc:Choice xmlns:v="urn:schemas-microsoft-com:vml" Requires="v">
                <p:oleObj spid="_x0000_s304626" name="Equation" r:id="rId15" imgW="2082600" imgH="431640" progId="Equation.3">
                  <p:embed/>
                </p:oleObj>
              </mc:Choice>
              <mc:Fallback>
                <p:oleObj name="Equation" r:id="rId15" imgW="2082600" imgH="431640" progId="Equation.3">
                  <p:embed/>
                  <p:pic>
                    <p:nvPicPr>
                      <p:cNvPr id="0" name=""/>
                      <p:cNvPicPr/>
                      <p:nvPr/>
                    </p:nvPicPr>
                    <p:blipFill>
                      <a:blip r:embed="rId16"/>
                      <a:stretch>
                        <a:fillRect/>
                      </a:stretch>
                    </p:blipFill>
                    <p:spPr>
                      <a:xfrm>
                        <a:off x="3903663" y="5341938"/>
                        <a:ext cx="4000500" cy="830262"/>
                      </a:xfrm>
                      <a:prstGeom prst="rect">
                        <a:avLst/>
                      </a:prstGeom>
                    </p:spPr>
                  </p:pic>
                </p:oleObj>
              </mc:Fallback>
            </mc:AlternateContent>
          </a:graphicData>
        </a:graphic>
      </p:graphicFrame>
      <p:grpSp>
        <p:nvGrpSpPr>
          <p:cNvPr id="32" name="Group 16"/>
          <p:cNvGrpSpPr>
            <a:grpSpLocks/>
          </p:cNvGrpSpPr>
          <p:nvPr/>
        </p:nvGrpSpPr>
        <p:grpSpPr bwMode="auto">
          <a:xfrm>
            <a:off x="0" y="0"/>
            <a:ext cx="9144000" cy="6858000"/>
            <a:chOff x="0" y="0"/>
            <a:chExt cx="9144000" cy="6858000"/>
          </a:xfrm>
        </p:grpSpPr>
        <p:grpSp>
          <p:nvGrpSpPr>
            <p:cNvPr id="33" name="Group 8"/>
            <p:cNvGrpSpPr>
              <a:grpSpLocks/>
            </p:cNvGrpSpPr>
            <p:nvPr/>
          </p:nvGrpSpPr>
          <p:grpSpPr bwMode="auto">
            <a:xfrm>
              <a:off x="0" y="0"/>
              <a:ext cx="9144000" cy="6858000"/>
              <a:chOff x="0" y="0"/>
              <a:chExt cx="5760" cy="4320"/>
            </a:xfrm>
          </p:grpSpPr>
          <p:grpSp>
            <p:nvGrpSpPr>
              <p:cNvPr id="36" name="Group 35"/>
              <p:cNvGrpSpPr>
                <a:grpSpLocks/>
              </p:cNvGrpSpPr>
              <p:nvPr/>
            </p:nvGrpSpPr>
            <p:grpSpPr bwMode="auto">
              <a:xfrm>
                <a:off x="0" y="0"/>
                <a:ext cx="192" cy="4320"/>
                <a:chOff x="0" y="-48"/>
                <a:chExt cx="144" cy="4368"/>
              </a:xfrm>
            </p:grpSpPr>
            <p:sp>
              <p:nvSpPr>
                <p:cNvPr id="4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12"/>
              <p:cNvGrpSpPr>
                <a:grpSpLocks/>
              </p:cNvGrpSpPr>
              <p:nvPr/>
            </p:nvGrpSpPr>
            <p:grpSpPr bwMode="auto">
              <a:xfrm>
                <a:off x="5674" y="24"/>
                <a:ext cx="86" cy="4296"/>
                <a:chOff x="5616" y="-48"/>
                <a:chExt cx="144" cy="4368"/>
              </a:xfrm>
            </p:grpSpPr>
            <p:sp>
              <p:nvSpPr>
                <p:cNvPr id="4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37"/>
              <p:cNvGrpSpPr>
                <a:grpSpLocks/>
              </p:cNvGrpSpPr>
              <p:nvPr/>
            </p:nvGrpSpPr>
            <p:grpSpPr bwMode="auto">
              <a:xfrm>
                <a:off x="144" y="0"/>
                <a:ext cx="5616" cy="144"/>
                <a:chOff x="96" y="-48"/>
                <a:chExt cx="5520" cy="144"/>
              </a:xfrm>
            </p:grpSpPr>
            <p:sp>
              <p:nvSpPr>
                <p:cNvPr id="42" name="Rectangle 4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4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8"/>
              <p:cNvGrpSpPr>
                <a:grpSpLocks/>
              </p:cNvGrpSpPr>
              <p:nvPr/>
            </p:nvGrpSpPr>
            <p:grpSpPr bwMode="auto">
              <a:xfrm>
                <a:off x="144" y="4234"/>
                <a:ext cx="5616" cy="86"/>
                <a:chOff x="96" y="4176"/>
                <a:chExt cx="5520" cy="144"/>
              </a:xfrm>
            </p:grpSpPr>
            <p:sp>
              <p:nvSpPr>
                <p:cNvPr id="4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4" name="Rectangle 1945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4133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circle(i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ircle(i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ircle(in)">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circle(in)">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circle(in)">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5634"/>
            <a:ext cx="7772400" cy="911900"/>
          </a:xfrm>
        </p:spPr>
        <p:txBody>
          <a:bodyPr/>
          <a:lstStyle/>
          <a:p>
            <a:r>
              <a:rPr lang="en-IN" sz="2800" dirty="0" smtClean="0"/>
              <a:t>Addition of Four Special Series Functions</a:t>
            </a:r>
            <a:endParaRPr lang="en-IN" sz="2800" dirty="0"/>
          </a:p>
        </p:txBody>
      </p:sp>
      <p:sp>
        <p:nvSpPr>
          <p:cNvPr id="3" name="Rectangle 2"/>
          <p:cNvSpPr/>
          <p:nvPr/>
        </p:nvSpPr>
        <p:spPr>
          <a:xfrm>
            <a:off x="660042" y="1249180"/>
            <a:ext cx="7772400" cy="830997"/>
          </a:xfrm>
          <a:prstGeom prst="rect">
            <a:avLst/>
          </a:prstGeom>
        </p:spPr>
        <p:txBody>
          <a:bodyPr wrap="square">
            <a:spAutoFit/>
          </a:bodyPr>
          <a:lstStyle/>
          <a:p>
            <a:r>
              <a:rPr lang="en-IN" dirty="0">
                <a:latin typeface="+mn-lt"/>
              </a:rPr>
              <a:t>The Legendre equation says that the addition of the four equations above must be zero,</a:t>
            </a:r>
          </a:p>
        </p:txBody>
      </p:sp>
      <p:graphicFrame>
        <p:nvGraphicFramePr>
          <p:cNvPr id="4" name="Object 3"/>
          <p:cNvGraphicFramePr>
            <a:graphicFrameLocks noChangeAspect="1"/>
          </p:cNvGraphicFramePr>
          <p:nvPr>
            <p:extLst>
              <p:ext uri="{D42A27DB-BD31-4B8C-83A1-F6EECF244321}">
                <p14:modId xmlns:p14="http://schemas.microsoft.com/office/powerpoint/2010/main" val="3188112796"/>
              </p:ext>
            </p:extLst>
          </p:nvPr>
        </p:nvGraphicFramePr>
        <p:xfrm>
          <a:off x="728662" y="2182909"/>
          <a:ext cx="7196138" cy="828675"/>
        </p:xfrm>
        <a:graphic>
          <a:graphicData uri="http://schemas.openxmlformats.org/presentationml/2006/ole">
            <mc:AlternateContent xmlns:mc="http://schemas.openxmlformats.org/markup-compatibility/2006">
              <mc:Choice xmlns:v="urn:schemas-microsoft-com:vml" Requires="v">
                <p:oleObj spid="_x0000_s305361" name="Equation" r:id="rId3" imgW="3746160" imgH="431640" progId="Equation.3">
                  <p:embed/>
                </p:oleObj>
              </mc:Choice>
              <mc:Fallback>
                <p:oleObj name="Equation" r:id="rId3" imgW="3746160" imgH="431640" progId="Equation.3">
                  <p:embed/>
                  <p:pic>
                    <p:nvPicPr>
                      <p:cNvPr id="0" name=""/>
                      <p:cNvPicPr/>
                      <p:nvPr/>
                    </p:nvPicPr>
                    <p:blipFill>
                      <a:blip r:embed="rId4"/>
                      <a:stretch>
                        <a:fillRect/>
                      </a:stretch>
                    </p:blipFill>
                    <p:spPr>
                      <a:xfrm>
                        <a:off x="728662" y="2182909"/>
                        <a:ext cx="7196138" cy="82867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313086871"/>
              </p:ext>
            </p:extLst>
          </p:nvPr>
        </p:nvGraphicFramePr>
        <p:xfrm>
          <a:off x="1229161" y="4225039"/>
          <a:ext cx="6634162" cy="828675"/>
        </p:xfrm>
        <a:graphic>
          <a:graphicData uri="http://schemas.openxmlformats.org/presentationml/2006/ole">
            <mc:AlternateContent xmlns:mc="http://schemas.openxmlformats.org/markup-compatibility/2006">
              <mc:Choice xmlns:v="urn:schemas-microsoft-com:vml" Requires="v">
                <p:oleObj spid="_x0000_s305362" name="Equation" r:id="rId5" imgW="3454200" imgH="431640" progId="Equation.3">
                  <p:embed/>
                </p:oleObj>
              </mc:Choice>
              <mc:Fallback>
                <p:oleObj name="Equation" r:id="rId5" imgW="3454200" imgH="431640" progId="Equation.3">
                  <p:embed/>
                  <p:pic>
                    <p:nvPicPr>
                      <p:cNvPr id="0" name=""/>
                      <p:cNvPicPr/>
                      <p:nvPr/>
                    </p:nvPicPr>
                    <p:blipFill>
                      <a:blip r:embed="rId6"/>
                      <a:stretch>
                        <a:fillRect/>
                      </a:stretch>
                    </p:blipFill>
                    <p:spPr>
                      <a:xfrm>
                        <a:off x="1229161" y="4225039"/>
                        <a:ext cx="6634162" cy="828675"/>
                      </a:xfrm>
                      <a:prstGeom prst="rect">
                        <a:avLst/>
                      </a:prstGeom>
                    </p:spPr>
                  </p:pic>
                </p:oleObj>
              </mc:Fallback>
            </mc:AlternateContent>
          </a:graphicData>
        </a:graphic>
      </p:graphicFrame>
      <p:sp>
        <p:nvSpPr>
          <p:cNvPr id="7" name="Rectangle 6"/>
          <p:cNvSpPr/>
          <p:nvPr/>
        </p:nvSpPr>
        <p:spPr>
          <a:xfrm>
            <a:off x="774993" y="5288585"/>
            <a:ext cx="6324600" cy="461665"/>
          </a:xfrm>
          <a:prstGeom prst="rect">
            <a:avLst/>
          </a:prstGeom>
        </p:spPr>
        <p:txBody>
          <a:bodyPr wrap="square">
            <a:spAutoFit/>
          </a:bodyPr>
          <a:lstStyle/>
          <a:p>
            <a:r>
              <a:rPr lang="en-IN" dirty="0">
                <a:latin typeface="+mn-lt"/>
              </a:rPr>
              <a:t>Therefore</a:t>
            </a:r>
            <a:r>
              <a:rPr lang="en-IN" dirty="0" smtClean="0">
                <a:latin typeface="+mn-lt"/>
              </a:rPr>
              <a:t>, every </a:t>
            </a:r>
            <a:r>
              <a:rPr lang="en-IN" dirty="0">
                <a:latin typeface="+mn-lt"/>
              </a:rPr>
              <a:t>term in that sum must vanish</a:t>
            </a:r>
          </a:p>
        </p:txBody>
      </p:sp>
      <p:graphicFrame>
        <p:nvGraphicFramePr>
          <p:cNvPr id="8" name="Object 7"/>
          <p:cNvGraphicFramePr>
            <a:graphicFrameLocks noChangeAspect="1"/>
          </p:cNvGraphicFramePr>
          <p:nvPr>
            <p:extLst>
              <p:ext uri="{D42A27DB-BD31-4B8C-83A1-F6EECF244321}">
                <p14:modId xmlns:p14="http://schemas.microsoft.com/office/powerpoint/2010/main" val="1381160978"/>
              </p:ext>
            </p:extLst>
          </p:nvPr>
        </p:nvGraphicFramePr>
        <p:xfrm>
          <a:off x="1618892" y="5985121"/>
          <a:ext cx="5854700" cy="438150"/>
        </p:xfrm>
        <a:graphic>
          <a:graphicData uri="http://schemas.openxmlformats.org/presentationml/2006/ole">
            <mc:AlternateContent xmlns:mc="http://schemas.openxmlformats.org/markup-compatibility/2006">
              <mc:Choice xmlns:v="urn:schemas-microsoft-com:vml" Requires="v">
                <p:oleObj spid="_x0000_s305363" name="Equation" r:id="rId7" imgW="3047760" imgH="228600" progId="Equation.3">
                  <p:embed/>
                </p:oleObj>
              </mc:Choice>
              <mc:Fallback>
                <p:oleObj name="Equation" r:id="rId7" imgW="3047760" imgH="228600" progId="Equation.3">
                  <p:embed/>
                  <p:pic>
                    <p:nvPicPr>
                      <p:cNvPr id="0" name=""/>
                      <p:cNvPicPr/>
                      <p:nvPr/>
                    </p:nvPicPr>
                    <p:blipFill>
                      <a:blip r:embed="rId8"/>
                      <a:stretch>
                        <a:fillRect/>
                      </a:stretch>
                    </p:blipFill>
                    <p:spPr>
                      <a:xfrm>
                        <a:off x="1618892" y="5985121"/>
                        <a:ext cx="5854700" cy="438150"/>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0">
            <p14:nvContentPartPr>
              <p14:cNvPr id="5" name="Ink 4"/>
              <p14:cNvContentPartPr/>
              <p14:nvPr/>
            </p14:nvContentPartPr>
            <p14:xfrm>
              <a:off x="3193560" y="3029760"/>
              <a:ext cx="2777040" cy="807840"/>
            </p14:xfrm>
          </p:contentPart>
        </mc:Choice>
        <mc:Fallback>
          <p:pic>
            <p:nvPicPr>
              <p:cNvPr id="5" name="Ink 4"/>
              <p:cNvPicPr/>
              <p:nvPr/>
            </p:nvPicPr>
            <p:blipFill>
              <a:blip r:embed="rId11"/>
              <a:stretch>
                <a:fillRect/>
              </a:stretch>
            </p:blipFill>
            <p:spPr>
              <a:xfrm>
                <a:off x="3186360" y="3018240"/>
                <a:ext cx="2799360" cy="833400"/>
              </a:xfrm>
              <a:prstGeom prst="rect">
                <a:avLst/>
              </a:prstGeom>
            </p:spPr>
          </p:pic>
        </mc:Fallback>
      </mc:AlternateContent>
    </p:spTree>
    <p:extLst>
      <p:ext uri="{BB962C8B-B14F-4D97-AF65-F5344CB8AC3E}">
        <p14:creationId xmlns:p14="http://schemas.microsoft.com/office/powerpoint/2010/main" val="337198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36" y="206124"/>
            <a:ext cx="6937864" cy="761105"/>
          </a:xfrm>
        </p:spPr>
        <p:txBody>
          <a:bodyPr/>
          <a:lstStyle/>
          <a:p>
            <a:r>
              <a:rPr lang="en-IN" sz="2800" dirty="0"/>
              <a:t>The Recurrence Formula for Coefficient</a:t>
            </a:r>
          </a:p>
        </p:txBody>
      </p:sp>
      <p:graphicFrame>
        <p:nvGraphicFramePr>
          <p:cNvPr id="3" name="Object 2"/>
          <p:cNvGraphicFramePr>
            <a:graphicFrameLocks noChangeAspect="1"/>
          </p:cNvGraphicFramePr>
          <p:nvPr>
            <p:extLst/>
          </p:nvPr>
        </p:nvGraphicFramePr>
        <p:xfrm>
          <a:off x="1301839" y="1365729"/>
          <a:ext cx="5854700" cy="438150"/>
        </p:xfrm>
        <a:graphic>
          <a:graphicData uri="http://schemas.openxmlformats.org/presentationml/2006/ole">
            <mc:AlternateContent xmlns:mc="http://schemas.openxmlformats.org/markup-compatibility/2006">
              <mc:Choice xmlns:v="urn:schemas-microsoft-com:vml" Requires="v">
                <p:oleObj spid="_x0000_s306385" name="Equation" r:id="rId3" imgW="3047760" imgH="228600" progId="Equation.3">
                  <p:embed/>
                </p:oleObj>
              </mc:Choice>
              <mc:Fallback>
                <p:oleObj name="Equation" r:id="rId3" imgW="3047760" imgH="228600" progId="Equation.3">
                  <p:embed/>
                  <p:pic>
                    <p:nvPicPr>
                      <p:cNvPr id="0" name=""/>
                      <p:cNvPicPr/>
                      <p:nvPr/>
                    </p:nvPicPr>
                    <p:blipFill>
                      <a:blip r:embed="rId4"/>
                      <a:stretch>
                        <a:fillRect/>
                      </a:stretch>
                    </p:blipFill>
                    <p:spPr>
                      <a:xfrm>
                        <a:off x="1301839" y="1365729"/>
                        <a:ext cx="5854700" cy="438150"/>
                      </a:xfrm>
                      <a:prstGeom prst="rect">
                        <a:avLst/>
                      </a:prstGeom>
                    </p:spPr>
                  </p:pic>
                </p:oleObj>
              </mc:Fallback>
            </mc:AlternateContent>
          </a:graphicData>
        </a:graphic>
      </p:graphicFrame>
      <p:sp>
        <p:nvSpPr>
          <p:cNvPr id="4" name="Rectangle 3"/>
          <p:cNvSpPr/>
          <p:nvPr/>
        </p:nvSpPr>
        <p:spPr>
          <a:xfrm>
            <a:off x="517914" y="1943273"/>
            <a:ext cx="7467600" cy="830997"/>
          </a:xfrm>
          <a:prstGeom prst="rect">
            <a:avLst/>
          </a:prstGeom>
        </p:spPr>
        <p:txBody>
          <a:bodyPr wrap="square">
            <a:spAutoFit/>
          </a:bodyPr>
          <a:lstStyle/>
          <a:p>
            <a:r>
              <a:rPr lang="en-IN" dirty="0">
                <a:latin typeface="+mn-lt"/>
              </a:rPr>
              <a:t>This is the recurrence relation for the </a:t>
            </a:r>
            <a:r>
              <a:rPr lang="en-IN" dirty="0" smtClean="0">
                <a:latin typeface="+mn-lt"/>
              </a:rPr>
              <a:t>coefficients </a:t>
            </a:r>
            <a:r>
              <a:rPr lang="en-IN" i="1" dirty="0" err="1" smtClean="0">
                <a:latin typeface="+mn-lt"/>
              </a:rPr>
              <a:t>a</a:t>
            </a:r>
            <a:r>
              <a:rPr lang="en-IN" i="1" baseline="-25000" dirty="0" err="1" smtClean="0">
                <a:latin typeface="+mn-lt"/>
              </a:rPr>
              <a:t>k</a:t>
            </a:r>
            <a:r>
              <a:rPr lang="en-IN" dirty="0" smtClean="0">
                <a:latin typeface="+mn-lt"/>
              </a:rPr>
              <a:t>. </a:t>
            </a:r>
          </a:p>
          <a:p>
            <a:r>
              <a:rPr lang="en-IN" dirty="0">
                <a:latin typeface="+mn-lt"/>
              </a:rPr>
              <a:t>T</a:t>
            </a:r>
            <a:r>
              <a:rPr lang="en-IN" dirty="0" smtClean="0">
                <a:latin typeface="+mn-lt"/>
              </a:rPr>
              <a:t>he recurrence relation </a:t>
            </a:r>
            <a:r>
              <a:rPr lang="en-IN" dirty="0">
                <a:latin typeface="+mn-lt"/>
              </a:rPr>
              <a:t>becomes</a:t>
            </a:r>
          </a:p>
        </p:txBody>
      </p:sp>
      <p:graphicFrame>
        <p:nvGraphicFramePr>
          <p:cNvPr id="5" name="Object 4"/>
          <p:cNvGraphicFramePr>
            <a:graphicFrameLocks noChangeAspect="1"/>
          </p:cNvGraphicFramePr>
          <p:nvPr>
            <p:extLst/>
          </p:nvPr>
        </p:nvGraphicFramePr>
        <p:xfrm>
          <a:off x="1290456" y="3053872"/>
          <a:ext cx="5922517" cy="1219200"/>
        </p:xfrm>
        <a:graphic>
          <a:graphicData uri="http://schemas.openxmlformats.org/presentationml/2006/ole">
            <mc:AlternateContent xmlns:mc="http://schemas.openxmlformats.org/markup-compatibility/2006">
              <mc:Choice xmlns:v="urn:schemas-microsoft-com:vml" Requires="v">
                <p:oleObj spid="_x0000_s306386" name="Equation" r:id="rId5" imgW="2031840" imgH="419040" progId="Equation.3">
                  <p:embed/>
                </p:oleObj>
              </mc:Choice>
              <mc:Fallback>
                <p:oleObj name="Equation" r:id="rId5" imgW="2031840" imgH="419040" progId="Equation.3">
                  <p:embed/>
                  <p:pic>
                    <p:nvPicPr>
                      <p:cNvPr id="0" name=""/>
                      <p:cNvPicPr/>
                      <p:nvPr/>
                    </p:nvPicPr>
                    <p:blipFill>
                      <a:blip r:embed="rId6"/>
                      <a:stretch>
                        <a:fillRect/>
                      </a:stretch>
                    </p:blipFill>
                    <p:spPr>
                      <a:xfrm>
                        <a:off x="1290456" y="3053872"/>
                        <a:ext cx="5922517" cy="1219200"/>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1916201" y="4734150"/>
          <a:ext cx="4625975" cy="1292225"/>
        </p:xfrm>
        <a:graphic>
          <a:graphicData uri="http://schemas.openxmlformats.org/presentationml/2006/ole">
            <mc:AlternateContent xmlns:mc="http://schemas.openxmlformats.org/markup-compatibility/2006">
              <mc:Choice xmlns:v="urn:schemas-microsoft-com:vml" Requires="v">
                <p:oleObj spid="_x0000_s306387" name="Equation" r:id="rId7" imgW="1587240" imgH="444240" progId="Equation.3">
                  <p:embed/>
                </p:oleObj>
              </mc:Choice>
              <mc:Fallback>
                <p:oleObj name="Equation" r:id="rId7" imgW="1587240" imgH="444240" progId="Equation.3">
                  <p:embed/>
                  <p:pic>
                    <p:nvPicPr>
                      <p:cNvPr id="0" name=""/>
                      <p:cNvPicPr/>
                      <p:nvPr/>
                    </p:nvPicPr>
                    <p:blipFill>
                      <a:blip r:embed="rId8"/>
                      <a:stretch>
                        <a:fillRect/>
                      </a:stretch>
                    </p:blipFill>
                    <p:spPr>
                      <a:xfrm>
                        <a:off x="1916201" y="4734150"/>
                        <a:ext cx="4625975" cy="1292225"/>
                      </a:xfrm>
                      <a:prstGeom prst="rect">
                        <a:avLst/>
                      </a:prstGeom>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72895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dissolv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3924"/>
            <a:ext cx="6858000" cy="815501"/>
          </a:xfrm>
        </p:spPr>
        <p:txBody>
          <a:bodyPr/>
          <a:lstStyle/>
          <a:p>
            <a:r>
              <a:rPr lang="en-IN" sz="2800" dirty="0" smtClean="0"/>
              <a:t>More Algebra to get an Informative  </a:t>
            </a:r>
            <a:r>
              <a:rPr lang="en-IN" sz="2800" dirty="0"/>
              <a:t>Recurrence Formula for Coefficient</a:t>
            </a:r>
          </a:p>
        </p:txBody>
      </p:sp>
      <p:graphicFrame>
        <p:nvGraphicFramePr>
          <p:cNvPr id="3" name="Object 2"/>
          <p:cNvGraphicFramePr>
            <a:graphicFrameLocks noChangeAspect="1"/>
          </p:cNvGraphicFramePr>
          <p:nvPr>
            <p:extLst/>
          </p:nvPr>
        </p:nvGraphicFramePr>
        <p:xfrm>
          <a:off x="1145029" y="1099657"/>
          <a:ext cx="6477000" cy="1292225"/>
        </p:xfrm>
        <a:graphic>
          <a:graphicData uri="http://schemas.openxmlformats.org/presentationml/2006/ole">
            <mc:AlternateContent xmlns:mc="http://schemas.openxmlformats.org/markup-compatibility/2006">
              <mc:Choice xmlns:v="urn:schemas-microsoft-com:vml" Requires="v">
                <p:oleObj spid="_x0000_s307478" name="Equation" r:id="rId3" imgW="2222280" imgH="444240" progId="Equation.3">
                  <p:embed/>
                </p:oleObj>
              </mc:Choice>
              <mc:Fallback>
                <p:oleObj name="Equation" r:id="rId3" imgW="2222280" imgH="444240" progId="Equation.3">
                  <p:embed/>
                  <p:pic>
                    <p:nvPicPr>
                      <p:cNvPr id="0" name=""/>
                      <p:cNvPicPr/>
                      <p:nvPr/>
                    </p:nvPicPr>
                    <p:blipFill>
                      <a:blip r:embed="rId4"/>
                      <a:stretch>
                        <a:fillRect/>
                      </a:stretch>
                    </p:blipFill>
                    <p:spPr>
                      <a:xfrm>
                        <a:off x="1145029" y="1099657"/>
                        <a:ext cx="6477000" cy="1292225"/>
                      </a:xfrm>
                      <a:prstGeom prst="rect">
                        <a:avLst/>
                      </a:prstGeom>
                    </p:spPr>
                  </p:pic>
                </p:oleObj>
              </mc:Fallback>
            </mc:AlternateContent>
          </a:graphicData>
        </a:graphic>
      </p:graphicFrame>
      <p:graphicFrame>
        <p:nvGraphicFramePr>
          <p:cNvPr id="4" name="Object 3"/>
          <p:cNvGraphicFramePr>
            <a:graphicFrameLocks noChangeAspect="1"/>
          </p:cNvGraphicFramePr>
          <p:nvPr>
            <p:extLst/>
          </p:nvPr>
        </p:nvGraphicFramePr>
        <p:xfrm>
          <a:off x="1145029" y="2437053"/>
          <a:ext cx="6477000" cy="1292225"/>
        </p:xfrm>
        <a:graphic>
          <a:graphicData uri="http://schemas.openxmlformats.org/presentationml/2006/ole">
            <mc:AlternateContent xmlns:mc="http://schemas.openxmlformats.org/markup-compatibility/2006">
              <mc:Choice xmlns:v="urn:schemas-microsoft-com:vml" Requires="v">
                <p:oleObj spid="_x0000_s307479" name="Equation" r:id="rId5" imgW="2222280" imgH="444240" progId="Equation.3">
                  <p:embed/>
                </p:oleObj>
              </mc:Choice>
              <mc:Fallback>
                <p:oleObj name="Equation" r:id="rId5" imgW="2222280" imgH="444240" progId="Equation.3">
                  <p:embed/>
                  <p:pic>
                    <p:nvPicPr>
                      <p:cNvPr id="0" name=""/>
                      <p:cNvPicPr/>
                      <p:nvPr/>
                    </p:nvPicPr>
                    <p:blipFill>
                      <a:blip r:embed="rId6"/>
                      <a:stretch>
                        <a:fillRect/>
                      </a:stretch>
                    </p:blipFill>
                    <p:spPr>
                      <a:xfrm>
                        <a:off x="1145029" y="2437053"/>
                        <a:ext cx="6477000" cy="1292225"/>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1218054" y="3944396"/>
          <a:ext cx="6403975" cy="1219200"/>
        </p:xfrm>
        <a:graphic>
          <a:graphicData uri="http://schemas.openxmlformats.org/presentationml/2006/ole">
            <mc:AlternateContent xmlns:mc="http://schemas.openxmlformats.org/markup-compatibility/2006">
              <mc:Choice xmlns:v="urn:schemas-microsoft-com:vml" Requires="v">
                <p:oleObj spid="_x0000_s307480" name="Equation" r:id="rId7" imgW="2197080" imgH="419040" progId="Equation.3">
                  <p:embed/>
                </p:oleObj>
              </mc:Choice>
              <mc:Fallback>
                <p:oleObj name="Equation" r:id="rId7" imgW="2197080" imgH="419040" progId="Equation.3">
                  <p:embed/>
                  <p:pic>
                    <p:nvPicPr>
                      <p:cNvPr id="0" name=""/>
                      <p:cNvPicPr/>
                      <p:nvPr/>
                    </p:nvPicPr>
                    <p:blipFill>
                      <a:blip r:embed="rId8"/>
                      <a:stretch>
                        <a:fillRect/>
                      </a:stretch>
                    </p:blipFill>
                    <p:spPr>
                      <a:xfrm>
                        <a:off x="1218054" y="3944396"/>
                        <a:ext cx="6403975" cy="1219200"/>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2187178" y="5391891"/>
          <a:ext cx="4700587" cy="1219200"/>
        </p:xfrm>
        <a:graphic>
          <a:graphicData uri="http://schemas.openxmlformats.org/presentationml/2006/ole">
            <mc:AlternateContent xmlns:mc="http://schemas.openxmlformats.org/markup-compatibility/2006">
              <mc:Choice xmlns:v="urn:schemas-microsoft-com:vml" Requires="v">
                <p:oleObj spid="_x0000_s307481" name="Equation" r:id="rId9" imgW="1612800" imgH="419040" progId="Equation.3">
                  <p:embed/>
                </p:oleObj>
              </mc:Choice>
              <mc:Fallback>
                <p:oleObj name="Equation" r:id="rId9" imgW="1612800" imgH="419040" progId="Equation.3">
                  <p:embed/>
                  <p:pic>
                    <p:nvPicPr>
                      <p:cNvPr id="0" name=""/>
                      <p:cNvPicPr/>
                      <p:nvPr/>
                    </p:nvPicPr>
                    <p:blipFill>
                      <a:blip r:embed="rId10"/>
                      <a:stretch>
                        <a:fillRect/>
                      </a:stretch>
                    </p:blipFill>
                    <p:spPr>
                      <a:xfrm>
                        <a:off x="2187178" y="5391891"/>
                        <a:ext cx="4700587" cy="1219200"/>
                      </a:xfrm>
                      <a:prstGeom prst="rect">
                        <a:avLst/>
                      </a:prstGeom>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3482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195" y="80962"/>
            <a:ext cx="7034004" cy="929587"/>
          </a:xfrm>
        </p:spPr>
        <p:txBody>
          <a:bodyPr/>
          <a:lstStyle/>
          <a:p>
            <a:r>
              <a:rPr lang="en-IN" sz="2800" dirty="0" smtClean="0"/>
              <a:t>Practice to Get An Unified Recurrence Formula</a:t>
            </a:r>
            <a:endParaRPr lang="en-IN" sz="2800" dirty="0"/>
          </a:p>
        </p:txBody>
      </p:sp>
      <p:graphicFrame>
        <p:nvGraphicFramePr>
          <p:cNvPr id="6" name="Object 5"/>
          <p:cNvGraphicFramePr>
            <a:graphicFrameLocks noChangeAspect="1"/>
          </p:cNvGraphicFramePr>
          <p:nvPr>
            <p:extLst/>
          </p:nvPr>
        </p:nvGraphicFramePr>
        <p:xfrm>
          <a:off x="1742030" y="1321798"/>
          <a:ext cx="5033962" cy="1219200"/>
        </p:xfrm>
        <a:graphic>
          <a:graphicData uri="http://schemas.openxmlformats.org/presentationml/2006/ole">
            <mc:AlternateContent xmlns:mc="http://schemas.openxmlformats.org/markup-compatibility/2006">
              <mc:Choice xmlns:v="urn:schemas-microsoft-com:vml" Requires="v">
                <p:oleObj spid="_x0000_s308646" name="Equation" r:id="rId3" imgW="1726920" imgH="419040" progId="Equation.3">
                  <p:embed/>
                </p:oleObj>
              </mc:Choice>
              <mc:Fallback>
                <p:oleObj name="Equation" r:id="rId3" imgW="1726920" imgH="419040" progId="Equation.3">
                  <p:embed/>
                  <p:pic>
                    <p:nvPicPr>
                      <p:cNvPr id="0" name=""/>
                      <p:cNvPicPr/>
                      <p:nvPr/>
                    </p:nvPicPr>
                    <p:blipFill>
                      <a:blip r:embed="rId4"/>
                      <a:stretch>
                        <a:fillRect/>
                      </a:stretch>
                    </p:blipFill>
                    <p:spPr>
                      <a:xfrm>
                        <a:off x="1742030" y="1321798"/>
                        <a:ext cx="5033962" cy="1219200"/>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692652" y="2722855"/>
          <a:ext cx="3182937" cy="1146175"/>
        </p:xfrm>
        <a:graphic>
          <a:graphicData uri="http://schemas.openxmlformats.org/presentationml/2006/ole">
            <mc:AlternateContent xmlns:mc="http://schemas.openxmlformats.org/markup-compatibility/2006">
              <mc:Choice xmlns:v="urn:schemas-microsoft-com:vml" Requires="v">
                <p:oleObj spid="_x0000_s308647" name="Equation" r:id="rId5" imgW="1091880" imgH="393480" progId="Equation.3">
                  <p:embed/>
                </p:oleObj>
              </mc:Choice>
              <mc:Fallback>
                <p:oleObj name="Equation" r:id="rId5" imgW="1091880" imgH="393480" progId="Equation.3">
                  <p:embed/>
                  <p:pic>
                    <p:nvPicPr>
                      <p:cNvPr id="0" name=""/>
                      <p:cNvPicPr/>
                      <p:nvPr/>
                    </p:nvPicPr>
                    <p:blipFill>
                      <a:blip r:embed="rId6"/>
                      <a:stretch>
                        <a:fillRect/>
                      </a:stretch>
                    </p:blipFill>
                    <p:spPr>
                      <a:xfrm>
                        <a:off x="692652" y="2722855"/>
                        <a:ext cx="3182937" cy="1146175"/>
                      </a:xfrm>
                      <a:prstGeom prst="rect">
                        <a:avLst/>
                      </a:prstGeom>
                    </p:spPr>
                  </p:pic>
                </p:oleObj>
              </mc:Fallback>
            </mc:AlternateContent>
          </a:graphicData>
        </a:graphic>
      </p:graphicFrame>
      <p:graphicFrame>
        <p:nvGraphicFramePr>
          <p:cNvPr id="8" name="Object 7"/>
          <p:cNvGraphicFramePr>
            <a:graphicFrameLocks noChangeAspect="1"/>
          </p:cNvGraphicFramePr>
          <p:nvPr>
            <p:extLst/>
          </p:nvPr>
        </p:nvGraphicFramePr>
        <p:xfrm>
          <a:off x="4681343" y="2915936"/>
          <a:ext cx="3997325" cy="1146175"/>
        </p:xfrm>
        <a:graphic>
          <a:graphicData uri="http://schemas.openxmlformats.org/presentationml/2006/ole">
            <mc:AlternateContent xmlns:mc="http://schemas.openxmlformats.org/markup-compatibility/2006">
              <mc:Choice xmlns:v="urn:schemas-microsoft-com:vml" Requires="v">
                <p:oleObj spid="_x0000_s308648" name="Equation" r:id="rId7" imgW="1371600" imgH="393480" progId="Equation.3">
                  <p:embed/>
                </p:oleObj>
              </mc:Choice>
              <mc:Fallback>
                <p:oleObj name="Equation" r:id="rId7" imgW="1371600" imgH="393480" progId="Equation.3">
                  <p:embed/>
                  <p:pic>
                    <p:nvPicPr>
                      <p:cNvPr id="0" name=""/>
                      <p:cNvPicPr/>
                      <p:nvPr/>
                    </p:nvPicPr>
                    <p:blipFill>
                      <a:blip r:embed="rId8"/>
                      <a:stretch>
                        <a:fillRect/>
                      </a:stretch>
                    </p:blipFill>
                    <p:spPr>
                      <a:xfrm>
                        <a:off x="4681343" y="2915936"/>
                        <a:ext cx="3997325" cy="1146175"/>
                      </a:xfrm>
                      <a:prstGeom prst="rect">
                        <a:avLst/>
                      </a:prstGeom>
                    </p:spPr>
                  </p:pic>
                </p:oleObj>
              </mc:Fallback>
            </mc:AlternateContent>
          </a:graphicData>
        </a:graphic>
      </p:graphicFrame>
      <p:graphicFrame>
        <p:nvGraphicFramePr>
          <p:cNvPr id="9" name="Object 8"/>
          <p:cNvGraphicFramePr>
            <a:graphicFrameLocks noChangeAspect="1"/>
          </p:cNvGraphicFramePr>
          <p:nvPr>
            <p:extLst/>
          </p:nvPr>
        </p:nvGraphicFramePr>
        <p:xfrm>
          <a:off x="458442" y="4030955"/>
          <a:ext cx="3858183" cy="1076356"/>
        </p:xfrm>
        <a:graphic>
          <a:graphicData uri="http://schemas.openxmlformats.org/presentationml/2006/ole">
            <mc:AlternateContent xmlns:mc="http://schemas.openxmlformats.org/markup-compatibility/2006">
              <mc:Choice xmlns:v="urn:schemas-microsoft-com:vml" Requires="v">
                <p:oleObj spid="_x0000_s308649" name="Equation" r:id="rId9" imgW="1409400" imgH="393480" progId="Equation.3">
                  <p:embed/>
                </p:oleObj>
              </mc:Choice>
              <mc:Fallback>
                <p:oleObj name="Equation" r:id="rId9" imgW="1409400" imgH="393480" progId="Equation.3">
                  <p:embed/>
                  <p:pic>
                    <p:nvPicPr>
                      <p:cNvPr id="0" name=""/>
                      <p:cNvPicPr/>
                      <p:nvPr/>
                    </p:nvPicPr>
                    <p:blipFill>
                      <a:blip r:embed="rId10"/>
                      <a:stretch>
                        <a:fillRect/>
                      </a:stretch>
                    </p:blipFill>
                    <p:spPr>
                      <a:xfrm>
                        <a:off x="458442" y="4030955"/>
                        <a:ext cx="3858183" cy="1076356"/>
                      </a:xfrm>
                      <a:prstGeom prst="rect">
                        <a:avLst/>
                      </a:prstGeom>
                    </p:spPr>
                  </p:pic>
                </p:oleObj>
              </mc:Fallback>
            </mc:AlternateContent>
          </a:graphicData>
        </a:graphic>
      </p:graphicFrame>
      <p:graphicFrame>
        <p:nvGraphicFramePr>
          <p:cNvPr id="10" name="Object 9"/>
          <p:cNvGraphicFramePr>
            <a:graphicFrameLocks noChangeAspect="1"/>
          </p:cNvGraphicFramePr>
          <p:nvPr>
            <p:extLst/>
          </p:nvPr>
        </p:nvGraphicFramePr>
        <p:xfrm>
          <a:off x="4544991" y="3944499"/>
          <a:ext cx="4171429" cy="915989"/>
        </p:xfrm>
        <a:graphic>
          <a:graphicData uri="http://schemas.openxmlformats.org/presentationml/2006/ole">
            <mc:AlternateContent xmlns:mc="http://schemas.openxmlformats.org/markup-compatibility/2006">
              <mc:Choice xmlns:v="urn:schemas-microsoft-com:vml" Requires="v">
                <p:oleObj spid="_x0000_s308650" name="Equation" r:id="rId11" imgW="1790640" imgH="393480" progId="Equation.3">
                  <p:embed/>
                </p:oleObj>
              </mc:Choice>
              <mc:Fallback>
                <p:oleObj name="Equation" r:id="rId11" imgW="1790640" imgH="393480" progId="Equation.3">
                  <p:embed/>
                  <p:pic>
                    <p:nvPicPr>
                      <p:cNvPr id="0" name=""/>
                      <p:cNvPicPr/>
                      <p:nvPr/>
                    </p:nvPicPr>
                    <p:blipFill>
                      <a:blip r:embed="rId12"/>
                      <a:stretch>
                        <a:fillRect/>
                      </a:stretch>
                    </p:blipFill>
                    <p:spPr>
                      <a:xfrm>
                        <a:off x="4544991" y="3944499"/>
                        <a:ext cx="4171429" cy="915989"/>
                      </a:xfrm>
                      <a:prstGeom prst="rect">
                        <a:avLst/>
                      </a:prstGeom>
                    </p:spPr>
                  </p:pic>
                </p:oleObj>
              </mc:Fallback>
            </mc:AlternateContent>
          </a:graphicData>
        </a:graphic>
      </p:graphicFrame>
      <p:graphicFrame>
        <p:nvGraphicFramePr>
          <p:cNvPr id="11" name="Object 10"/>
          <p:cNvGraphicFramePr>
            <a:graphicFrameLocks noChangeAspect="1"/>
          </p:cNvGraphicFramePr>
          <p:nvPr>
            <p:extLst/>
          </p:nvPr>
        </p:nvGraphicFramePr>
        <p:xfrm>
          <a:off x="1858768" y="5327358"/>
          <a:ext cx="4821238" cy="915988"/>
        </p:xfrm>
        <a:graphic>
          <a:graphicData uri="http://schemas.openxmlformats.org/presentationml/2006/ole">
            <mc:AlternateContent xmlns:mc="http://schemas.openxmlformats.org/markup-compatibility/2006">
              <mc:Choice xmlns:v="urn:schemas-microsoft-com:vml" Requires="v">
                <p:oleObj spid="_x0000_s308651" name="Equation" r:id="rId13" imgW="2070000" imgH="393480" progId="Equation.3">
                  <p:embed/>
                </p:oleObj>
              </mc:Choice>
              <mc:Fallback>
                <p:oleObj name="Equation" r:id="rId13" imgW="2070000" imgH="393480" progId="Equation.3">
                  <p:embed/>
                  <p:pic>
                    <p:nvPicPr>
                      <p:cNvPr id="0" name=""/>
                      <p:cNvPicPr/>
                      <p:nvPr/>
                    </p:nvPicPr>
                    <p:blipFill>
                      <a:blip r:embed="rId14"/>
                      <a:stretch>
                        <a:fillRect/>
                      </a:stretch>
                    </p:blipFill>
                    <p:spPr>
                      <a:xfrm>
                        <a:off x="1858768" y="5327358"/>
                        <a:ext cx="4821238" cy="915988"/>
                      </a:xfrm>
                      <a:prstGeom prst="rect">
                        <a:avLst/>
                      </a:prstGeom>
                    </p:spPr>
                  </p:pic>
                </p:oleObj>
              </mc:Fallback>
            </mc:AlternateContent>
          </a:graphicData>
        </a:graphic>
      </p:graphicFrame>
      <p:grpSp>
        <p:nvGrpSpPr>
          <p:cNvPr id="27" name="Group 1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0"/>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6">
            <p14:nvContentPartPr>
              <p14:cNvPr id="3" name="Ink 2"/>
              <p14:cNvContentPartPr/>
              <p14:nvPr/>
            </p14:nvContentPartPr>
            <p14:xfrm>
              <a:off x="2064960" y="4423680"/>
              <a:ext cx="2930400" cy="1598040"/>
            </p14:xfrm>
          </p:contentPart>
        </mc:Choice>
        <mc:Fallback>
          <p:pic>
            <p:nvPicPr>
              <p:cNvPr id="3" name="Ink 2"/>
              <p:cNvPicPr/>
              <p:nvPr/>
            </p:nvPicPr>
            <p:blipFill>
              <a:blip r:embed="rId17"/>
              <a:stretch>
                <a:fillRect/>
              </a:stretch>
            </p:blipFill>
            <p:spPr>
              <a:xfrm>
                <a:off x="2062080" y="4412520"/>
                <a:ext cx="2944440" cy="1619640"/>
              </a:xfrm>
              <a:prstGeom prst="rect">
                <a:avLst/>
              </a:prstGeom>
            </p:spPr>
          </p:pic>
        </mc:Fallback>
      </mc:AlternateContent>
    </p:spTree>
    <p:extLst>
      <p:ext uri="{BB962C8B-B14F-4D97-AF65-F5344CB8AC3E}">
        <p14:creationId xmlns:p14="http://schemas.microsoft.com/office/powerpoint/2010/main" val="355421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817" y="197080"/>
            <a:ext cx="6839243" cy="960728"/>
          </a:xfrm>
        </p:spPr>
        <p:txBody>
          <a:bodyPr/>
          <a:lstStyle/>
          <a:p>
            <a:r>
              <a:rPr lang="en-IN" sz="2800" dirty="0" smtClean="0"/>
              <a:t>The two Independent Elementary Solutions to LE </a:t>
            </a:r>
            <a:endParaRPr lang="en-IN" sz="2800" dirty="0"/>
          </a:p>
        </p:txBody>
      </p:sp>
      <p:graphicFrame>
        <p:nvGraphicFramePr>
          <p:cNvPr id="3" name="Object 2"/>
          <p:cNvGraphicFramePr>
            <a:graphicFrameLocks noChangeAspect="1"/>
          </p:cNvGraphicFramePr>
          <p:nvPr>
            <p:extLst/>
          </p:nvPr>
        </p:nvGraphicFramePr>
        <p:xfrm>
          <a:off x="861219" y="3809127"/>
          <a:ext cx="7999412" cy="814387"/>
        </p:xfrm>
        <a:graphic>
          <a:graphicData uri="http://schemas.openxmlformats.org/presentationml/2006/ole">
            <mc:AlternateContent xmlns:mc="http://schemas.openxmlformats.org/markup-compatibility/2006">
              <mc:Choice xmlns:v="urn:schemas-microsoft-com:vml" Requires="v">
                <p:oleObj spid="_x0000_s309392" name="Equation" r:id="rId3" imgW="4241520" imgH="431640" progId="Equation.3">
                  <p:embed/>
                </p:oleObj>
              </mc:Choice>
              <mc:Fallback>
                <p:oleObj name="Equation" r:id="rId3" imgW="4241520" imgH="431640" progId="Equation.3">
                  <p:embed/>
                  <p:pic>
                    <p:nvPicPr>
                      <p:cNvPr id="0" name=""/>
                      <p:cNvPicPr/>
                      <p:nvPr/>
                    </p:nvPicPr>
                    <p:blipFill>
                      <a:blip r:embed="rId4"/>
                      <a:stretch>
                        <a:fillRect/>
                      </a:stretch>
                    </p:blipFill>
                    <p:spPr>
                      <a:xfrm>
                        <a:off x="861219" y="3809127"/>
                        <a:ext cx="7999412" cy="814387"/>
                      </a:xfrm>
                      <a:prstGeom prst="rect">
                        <a:avLst/>
                      </a:prstGeom>
                    </p:spPr>
                  </p:pic>
                </p:oleObj>
              </mc:Fallback>
            </mc:AlternateContent>
          </a:graphicData>
        </a:graphic>
      </p:graphicFrame>
      <p:sp>
        <p:nvSpPr>
          <p:cNvPr id="4" name="Rectangle 3"/>
          <p:cNvSpPr/>
          <p:nvPr/>
        </p:nvSpPr>
        <p:spPr>
          <a:xfrm>
            <a:off x="568357" y="1392717"/>
            <a:ext cx="3914854" cy="461665"/>
          </a:xfrm>
          <a:prstGeom prst="rect">
            <a:avLst/>
          </a:prstGeom>
        </p:spPr>
        <p:txBody>
          <a:bodyPr wrap="none">
            <a:spAutoFit/>
          </a:bodyPr>
          <a:lstStyle/>
          <a:p>
            <a:r>
              <a:rPr lang="en-IN" dirty="0">
                <a:latin typeface="+mn-lt"/>
              </a:rPr>
              <a:t>T</a:t>
            </a:r>
            <a:r>
              <a:rPr lang="en-IN" dirty="0" smtClean="0">
                <a:latin typeface="+mn-lt"/>
              </a:rPr>
              <a:t>he </a:t>
            </a:r>
            <a:r>
              <a:rPr lang="en-IN" dirty="0">
                <a:latin typeface="+mn-lt"/>
              </a:rPr>
              <a:t>fundamental solutions are</a:t>
            </a:r>
          </a:p>
        </p:txBody>
      </p:sp>
      <p:graphicFrame>
        <p:nvGraphicFramePr>
          <p:cNvPr id="5" name="Object 4"/>
          <p:cNvGraphicFramePr>
            <a:graphicFrameLocks noChangeAspect="1"/>
          </p:cNvGraphicFramePr>
          <p:nvPr>
            <p:extLst/>
          </p:nvPr>
        </p:nvGraphicFramePr>
        <p:xfrm>
          <a:off x="1265682" y="2356446"/>
          <a:ext cx="6826250" cy="812800"/>
        </p:xfrm>
        <a:graphic>
          <a:graphicData uri="http://schemas.openxmlformats.org/presentationml/2006/ole">
            <mc:AlternateContent xmlns:mc="http://schemas.openxmlformats.org/markup-compatibility/2006">
              <mc:Choice xmlns:v="urn:schemas-microsoft-com:vml" Requires="v">
                <p:oleObj spid="_x0000_s309393" name="Equation" r:id="rId5" imgW="3619440" imgH="431640" progId="Equation.3">
                  <p:embed/>
                </p:oleObj>
              </mc:Choice>
              <mc:Fallback>
                <p:oleObj name="Equation" r:id="rId5" imgW="3619440" imgH="431640" progId="Equation.3">
                  <p:embed/>
                  <p:pic>
                    <p:nvPicPr>
                      <p:cNvPr id="0" name=""/>
                      <p:cNvPicPr/>
                      <p:nvPr/>
                    </p:nvPicPr>
                    <p:blipFill>
                      <a:blip r:embed="rId6"/>
                      <a:stretch>
                        <a:fillRect/>
                      </a:stretch>
                    </p:blipFill>
                    <p:spPr>
                      <a:xfrm>
                        <a:off x="1265682" y="2356446"/>
                        <a:ext cx="6826250" cy="812800"/>
                      </a:xfrm>
                      <a:prstGeom prst="rect">
                        <a:avLst/>
                      </a:prstGeom>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3157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228600"/>
            <a:ext cx="7772400" cy="609600"/>
          </a:xfrm>
        </p:spPr>
        <p:txBody>
          <a:bodyPr/>
          <a:lstStyle/>
          <a:p>
            <a:r>
              <a:rPr lang="en-IN" sz="2800" dirty="0"/>
              <a:t>Legendre </a:t>
            </a:r>
            <a:r>
              <a:rPr lang="en-IN" sz="2800" dirty="0" smtClean="0"/>
              <a:t>Functions</a:t>
            </a:r>
            <a:endParaRPr lang="en-IN" sz="2800" dirty="0"/>
          </a:p>
        </p:txBody>
      </p:sp>
      <p:sp>
        <p:nvSpPr>
          <p:cNvPr id="4" name="Content Placeholder 3"/>
          <p:cNvSpPr>
            <a:spLocks noGrp="1"/>
          </p:cNvSpPr>
          <p:nvPr>
            <p:ph idx="1"/>
          </p:nvPr>
        </p:nvSpPr>
        <p:spPr>
          <a:xfrm>
            <a:off x="453003" y="1260476"/>
            <a:ext cx="7772400" cy="4572000"/>
          </a:xfrm>
        </p:spPr>
        <p:txBody>
          <a:bodyPr/>
          <a:lstStyle/>
          <a:p>
            <a:r>
              <a:rPr lang="en-IN" sz="2400" dirty="0"/>
              <a:t>The functions </a:t>
            </a:r>
            <a:r>
              <a:rPr lang="en-IN" sz="2400" i="1" dirty="0" smtClean="0"/>
              <a:t>y</a:t>
            </a:r>
            <a:r>
              <a:rPr lang="en-IN" sz="2400" i="1" baseline="-25000" dirty="0" smtClean="0"/>
              <a:t>1</a:t>
            </a:r>
            <a:r>
              <a:rPr lang="en-IN" sz="2400" i="1" dirty="0" smtClean="0"/>
              <a:t>&amp; </a:t>
            </a:r>
            <a:r>
              <a:rPr lang="en-IN" sz="2400" i="1" dirty="0"/>
              <a:t>y</a:t>
            </a:r>
            <a:r>
              <a:rPr lang="en-IN" sz="2400" i="1" baseline="-25000" dirty="0"/>
              <a:t>2</a:t>
            </a:r>
            <a:r>
              <a:rPr lang="en-IN" sz="2400" dirty="0"/>
              <a:t> are called Legendre functions. </a:t>
            </a:r>
            <a:endParaRPr lang="en-IN" sz="2400" dirty="0" smtClean="0"/>
          </a:p>
          <a:p>
            <a:r>
              <a:rPr lang="en-IN" sz="2400" dirty="0" smtClean="0"/>
              <a:t>For </a:t>
            </a:r>
            <a:r>
              <a:rPr lang="en-IN" sz="2400" dirty="0"/>
              <a:t>a </a:t>
            </a:r>
            <a:r>
              <a:rPr lang="en-IN" sz="2400" dirty="0" smtClean="0"/>
              <a:t>non integer </a:t>
            </a:r>
            <a:r>
              <a:rPr lang="en-IN" sz="2400" dirty="0"/>
              <a:t>value </a:t>
            </a:r>
            <a:r>
              <a:rPr lang="en-IN" sz="2400" dirty="0" smtClean="0"/>
              <a:t>of the </a:t>
            </a:r>
            <a:r>
              <a:rPr lang="en-IN" sz="2400" dirty="0"/>
              <a:t>constant </a:t>
            </a:r>
            <a:r>
              <a:rPr lang="en-IN" sz="2400" dirty="0" smtClean="0">
                <a:sym typeface="Symbol" panose="05050102010706020507" pitchFamily="18" charset="2"/>
              </a:rPr>
              <a:t></a:t>
            </a:r>
            <a:r>
              <a:rPr lang="en-IN" sz="2400" dirty="0" smtClean="0"/>
              <a:t> </a:t>
            </a:r>
            <a:r>
              <a:rPr lang="en-IN" sz="2400" dirty="0"/>
              <a:t>these functions cannot be written in terms of elementary functions. </a:t>
            </a:r>
            <a:endParaRPr lang="en-IN" sz="2400" dirty="0" smtClean="0"/>
          </a:p>
          <a:p>
            <a:r>
              <a:rPr lang="en-IN" sz="2400" dirty="0" smtClean="0"/>
              <a:t>But</a:t>
            </a:r>
            <a:r>
              <a:rPr lang="en-IN" sz="2400" dirty="0"/>
              <a:t> </a:t>
            </a:r>
            <a:r>
              <a:rPr lang="en-IN" sz="2400" dirty="0" smtClean="0"/>
              <a:t>when </a:t>
            </a:r>
            <a:r>
              <a:rPr lang="en-IN" sz="2400" dirty="0">
                <a:sym typeface="Symbol" panose="05050102010706020507" pitchFamily="18" charset="2"/>
              </a:rPr>
              <a:t></a:t>
            </a:r>
            <a:r>
              <a:rPr lang="en-IN" sz="2400" dirty="0" smtClean="0"/>
              <a:t> </a:t>
            </a:r>
            <a:r>
              <a:rPr lang="en-IN" sz="2400" dirty="0"/>
              <a:t>is an integer, one of these series terminate and becomes a polynomial. </a:t>
            </a:r>
            <a:endParaRPr lang="en-IN" sz="2400" dirty="0" smtClean="0"/>
          </a:p>
          <a:p>
            <a:r>
              <a:rPr lang="en-IN" sz="2400" dirty="0" smtClean="0"/>
              <a:t>The case </a:t>
            </a:r>
            <a:r>
              <a:rPr lang="en-IN" sz="2400" dirty="0">
                <a:sym typeface="Symbol" panose="05050102010706020507" pitchFamily="18" charset="2"/>
              </a:rPr>
              <a:t></a:t>
            </a:r>
            <a:r>
              <a:rPr lang="en-IN" sz="2400" dirty="0" smtClean="0"/>
              <a:t> </a:t>
            </a:r>
            <a:r>
              <a:rPr lang="en-IN" sz="2400" dirty="0"/>
              <a:t>being a nonnegative integer is specially relevant in physics. </a:t>
            </a:r>
            <a:endParaRPr lang="en-IN" sz="2400" dirty="0" smtClean="0"/>
          </a:p>
          <a:p>
            <a:r>
              <a:rPr lang="en-IN" sz="2400" dirty="0" smtClean="0"/>
              <a:t>For </a:t>
            </a:r>
            <a:r>
              <a:rPr lang="en-IN" sz="2400" dirty="0">
                <a:sym typeface="Symbol" panose="05050102010706020507" pitchFamily="18" charset="2"/>
              </a:rPr>
              <a:t></a:t>
            </a:r>
            <a:r>
              <a:rPr lang="en-IN" sz="2400" dirty="0" smtClean="0"/>
              <a:t> </a:t>
            </a:r>
            <a:r>
              <a:rPr lang="en-IN" sz="2400" dirty="0"/>
              <a:t>even the function </a:t>
            </a:r>
            <a:r>
              <a:rPr lang="en-IN" sz="2400" i="1" dirty="0" smtClean="0"/>
              <a:t>y</a:t>
            </a:r>
            <a:r>
              <a:rPr lang="en-IN" sz="2400" i="1" baseline="-25000" dirty="0" smtClean="0"/>
              <a:t>1</a:t>
            </a:r>
            <a:r>
              <a:rPr lang="en-IN" sz="2400" dirty="0" smtClean="0"/>
              <a:t> becomes </a:t>
            </a:r>
            <a:r>
              <a:rPr lang="en-IN" sz="2400" dirty="0"/>
              <a:t>a polynomial while </a:t>
            </a:r>
            <a:r>
              <a:rPr lang="en-IN" sz="2400" i="1" dirty="0" smtClean="0"/>
              <a:t>y</a:t>
            </a:r>
            <a:r>
              <a:rPr lang="en-IN" sz="2400" i="1" baseline="-25000" dirty="0" smtClean="0"/>
              <a:t>2</a:t>
            </a:r>
            <a:r>
              <a:rPr lang="en-IN" sz="2400" dirty="0" smtClean="0"/>
              <a:t> </a:t>
            </a:r>
            <a:r>
              <a:rPr lang="en-IN" sz="2400" dirty="0"/>
              <a:t>remains an </a:t>
            </a:r>
            <a:r>
              <a:rPr lang="en-IN" sz="2400" dirty="0" smtClean="0"/>
              <a:t>infinite </a:t>
            </a:r>
            <a:r>
              <a:rPr lang="en-IN" sz="2400" dirty="0"/>
              <a:t>series. </a:t>
            </a:r>
            <a:endParaRPr lang="en-IN" sz="2400" dirty="0" smtClean="0"/>
          </a:p>
          <a:p>
            <a:r>
              <a:rPr lang="en-IN" sz="2400" dirty="0" smtClean="0"/>
              <a:t>For </a:t>
            </a:r>
            <a:r>
              <a:rPr lang="en-IN" sz="2400" dirty="0">
                <a:sym typeface="Symbol" panose="05050102010706020507" pitchFamily="18" charset="2"/>
              </a:rPr>
              <a:t></a:t>
            </a:r>
            <a:r>
              <a:rPr lang="en-IN" sz="2400" dirty="0" smtClean="0"/>
              <a:t> </a:t>
            </a:r>
            <a:r>
              <a:rPr lang="en-IN" sz="2400" dirty="0"/>
              <a:t>odd the function </a:t>
            </a:r>
            <a:r>
              <a:rPr lang="en-IN" sz="2400" i="1" dirty="0"/>
              <a:t>y</a:t>
            </a:r>
            <a:r>
              <a:rPr lang="en-IN" sz="2400" i="1" baseline="-25000" dirty="0"/>
              <a:t>2</a:t>
            </a:r>
            <a:r>
              <a:rPr lang="en-IN" sz="2400" dirty="0"/>
              <a:t> </a:t>
            </a:r>
            <a:r>
              <a:rPr lang="en-IN" sz="2400" dirty="0" smtClean="0"/>
              <a:t>becomes a </a:t>
            </a:r>
            <a:r>
              <a:rPr lang="en-IN" sz="2400" dirty="0"/>
              <a:t>polynomial while the </a:t>
            </a:r>
            <a:r>
              <a:rPr lang="en-IN" sz="2400" i="1" dirty="0"/>
              <a:t>y</a:t>
            </a:r>
            <a:r>
              <a:rPr lang="en-IN" sz="2400" i="1" baseline="-25000" dirty="0"/>
              <a:t>1</a:t>
            </a:r>
            <a:r>
              <a:rPr lang="en-IN" sz="2400" dirty="0"/>
              <a:t> remains an </a:t>
            </a:r>
            <a:r>
              <a:rPr lang="en-IN" sz="2400" dirty="0" smtClean="0"/>
              <a:t>infinite </a:t>
            </a:r>
            <a:r>
              <a:rPr lang="en-IN" sz="2400" dirty="0"/>
              <a:t>series. </a:t>
            </a:r>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54663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1820"/>
            <a:ext cx="7772400" cy="655637"/>
          </a:xfrm>
        </p:spPr>
        <p:txBody>
          <a:bodyPr/>
          <a:lstStyle/>
          <a:p>
            <a:r>
              <a:rPr lang="en-IN" sz="2800" dirty="0"/>
              <a:t>The Legendre polynomials</a:t>
            </a:r>
          </a:p>
        </p:txBody>
      </p:sp>
      <p:sp>
        <p:nvSpPr>
          <p:cNvPr id="3" name="Content Placeholder 2"/>
          <p:cNvSpPr>
            <a:spLocks noGrp="1"/>
          </p:cNvSpPr>
          <p:nvPr>
            <p:ph idx="1"/>
          </p:nvPr>
        </p:nvSpPr>
        <p:spPr>
          <a:xfrm>
            <a:off x="337650" y="1205825"/>
            <a:ext cx="8619774" cy="2252035"/>
          </a:xfrm>
        </p:spPr>
        <p:txBody>
          <a:bodyPr/>
          <a:lstStyle/>
          <a:p>
            <a:r>
              <a:rPr lang="en-IN" sz="2400" dirty="0"/>
              <a:t>The Legendre polynomials are proportional to these polynomials. </a:t>
            </a:r>
            <a:endParaRPr lang="en-IN" sz="2400" dirty="0" smtClean="0"/>
          </a:p>
          <a:p>
            <a:r>
              <a:rPr lang="en-IN" sz="2400" dirty="0" smtClean="0"/>
              <a:t>The </a:t>
            </a:r>
            <a:r>
              <a:rPr lang="en-IN" sz="2400" dirty="0"/>
              <a:t>proportionality </a:t>
            </a:r>
            <a:r>
              <a:rPr lang="en-IN" sz="2400" dirty="0" smtClean="0"/>
              <a:t>factor for </a:t>
            </a:r>
            <a:r>
              <a:rPr lang="en-IN" sz="2400" dirty="0"/>
              <a:t>each polynomial is chosen so that the Legendre polynomials have unit </a:t>
            </a:r>
            <a:r>
              <a:rPr lang="en-IN" sz="2400" dirty="0" err="1"/>
              <a:t>lengh</a:t>
            </a:r>
            <a:r>
              <a:rPr lang="en-IN" sz="2400" dirty="0"/>
              <a:t> in </a:t>
            </a:r>
            <a:r>
              <a:rPr lang="en-IN" sz="2400" dirty="0" smtClean="0"/>
              <a:t>a particular </a:t>
            </a:r>
            <a:r>
              <a:rPr lang="en-IN" sz="2400" dirty="0"/>
              <a:t>chosen inner product. </a:t>
            </a:r>
            <a:endParaRPr lang="en-IN" sz="2400" dirty="0" smtClean="0"/>
          </a:p>
          <a:p>
            <a:r>
              <a:rPr lang="en-IN" sz="2400" dirty="0" smtClean="0"/>
              <a:t>The first </a:t>
            </a:r>
            <a:r>
              <a:rPr lang="en-IN" sz="2400" dirty="0"/>
              <a:t>four polynomials are</a:t>
            </a:r>
          </a:p>
        </p:txBody>
      </p:sp>
      <p:pic>
        <p:nvPicPr>
          <p:cNvPr id="19" name="Picture 18"/>
          <p:cNvPicPr>
            <a:picLocks noChangeAspect="1"/>
          </p:cNvPicPr>
          <p:nvPr/>
        </p:nvPicPr>
        <p:blipFill>
          <a:blip r:embed="rId2">
            <a:extLst>
              <a:ext uri="{BEBA8EAE-BF5A-486C-A8C5-ECC9F3942E4B}">
                <a14:imgProps xmlns:a14="http://schemas.microsoft.com/office/drawing/2010/main">
                  <a14:imgLayer r:embed="rId3">
                    <a14:imgEffect>
                      <a14:sharpenSoften amount="62000"/>
                    </a14:imgEffect>
                  </a14:imgLayer>
                </a14:imgProps>
              </a:ext>
            </a:extLst>
          </a:blip>
          <a:stretch>
            <a:fillRect/>
          </a:stretch>
        </p:blipFill>
        <p:spPr>
          <a:xfrm>
            <a:off x="537622" y="3972238"/>
            <a:ext cx="8219830" cy="2627109"/>
          </a:xfrm>
          <a:prstGeom prst="rect">
            <a:avLst/>
          </a:prstGeom>
        </p:spPr>
      </p:pic>
      <p:pic>
        <p:nvPicPr>
          <p:cNvPr id="20" name="Picture 19"/>
          <p:cNvPicPr>
            <a:picLocks noChangeAspect="1"/>
          </p:cNvPicPr>
          <p:nvPr/>
        </p:nvPicPr>
        <p:blipFill>
          <a:blip r:embed="rId4">
            <a:extLst>
              <a:ext uri="{BEBA8EAE-BF5A-486C-A8C5-ECC9F3942E4B}">
                <a14:imgProps xmlns:a14="http://schemas.microsoft.com/office/drawing/2010/main">
                  <a14:imgLayer r:embed="rId5">
                    <a14:imgEffect>
                      <a14:sharpenSoften amount="24000"/>
                    </a14:imgEffect>
                  </a14:imgLayer>
                </a14:imgProps>
              </a:ext>
            </a:extLst>
          </a:blip>
          <a:stretch>
            <a:fillRect/>
          </a:stretch>
        </p:blipFill>
        <p:spPr>
          <a:xfrm>
            <a:off x="3224371" y="977900"/>
            <a:ext cx="2800350" cy="2971800"/>
          </a:xfrm>
          <a:prstGeom prst="rect">
            <a:avLst/>
          </a:prstGeom>
        </p:spPr>
      </p:pic>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24"/>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87562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circle(in)">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809" y="98828"/>
            <a:ext cx="7772400" cy="609600"/>
          </a:xfrm>
        </p:spPr>
        <p:txBody>
          <a:bodyPr/>
          <a:lstStyle/>
          <a:p>
            <a:r>
              <a:rPr lang="en-IN" sz="2800" dirty="0"/>
              <a:t>The Bessel Equation</a:t>
            </a:r>
          </a:p>
        </p:txBody>
      </p:sp>
      <p:sp>
        <p:nvSpPr>
          <p:cNvPr id="3" name="Content Placeholder 2"/>
          <p:cNvSpPr>
            <a:spLocks noGrp="1"/>
          </p:cNvSpPr>
          <p:nvPr>
            <p:ph idx="1"/>
          </p:nvPr>
        </p:nvSpPr>
        <p:spPr>
          <a:xfrm>
            <a:off x="444416" y="1061434"/>
            <a:ext cx="8531445" cy="4043966"/>
          </a:xfrm>
        </p:spPr>
        <p:txBody>
          <a:bodyPr/>
          <a:lstStyle/>
          <a:p>
            <a:r>
              <a:rPr lang="en-IN" sz="2400" dirty="0" smtClean="0"/>
              <a:t>The </a:t>
            </a:r>
            <a:r>
              <a:rPr lang="en-IN" sz="2400" dirty="0"/>
              <a:t>Bessel equation </a:t>
            </a:r>
            <a:r>
              <a:rPr lang="en-IN" sz="2400" dirty="0" smtClean="0"/>
              <a:t>appears when the </a:t>
            </a:r>
            <a:r>
              <a:rPr lang="en-IN" sz="2400" dirty="0"/>
              <a:t>Laplace equation </a:t>
            </a:r>
            <a:r>
              <a:rPr lang="en-IN" sz="2400" dirty="0" smtClean="0"/>
              <a:t>is solved in cylindrical coordinates.</a:t>
            </a:r>
            <a:endParaRPr lang="en-IN" sz="2400" dirty="0"/>
          </a:p>
          <a:p>
            <a:r>
              <a:rPr lang="en-IN" sz="2400" dirty="0" smtClean="0"/>
              <a:t>The </a:t>
            </a:r>
            <a:r>
              <a:rPr lang="en-IN" sz="2400" dirty="0"/>
              <a:t>Bessel equation appears for the radial variable in the cylindrical </a:t>
            </a:r>
            <a:r>
              <a:rPr lang="en-IN" sz="2400" dirty="0" smtClean="0"/>
              <a:t>coordinate system.</a:t>
            </a:r>
          </a:p>
          <a:p>
            <a:r>
              <a:rPr lang="en-IN" sz="2400" dirty="0"/>
              <a:t>The equation is named after Friedrich Bessel, a German </a:t>
            </a:r>
            <a:r>
              <a:rPr lang="en-IN" sz="2400" dirty="0" smtClean="0"/>
              <a:t>astronomer.</a:t>
            </a:r>
          </a:p>
          <a:p>
            <a:r>
              <a:rPr lang="en-IN" sz="2400" dirty="0"/>
              <a:t>Bessel </a:t>
            </a:r>
            <a:r>
              <a:rPr lang="en-IN" sz="2400" dirty="0" smtClean="0"/>
              <a:t>first </a:t>
            </a:r>
            <a:r>
              <a:rPr lang="en-IN" sz="2400" dirty="0"/>
              <a:t>obtained </a:t>
            </a:r>
            <a:r>
              <a:rPr lang="en-IN" sz="2400" dirty="0" smtClean="0"/>
              <a:t>the equation when </a:t>
            </a:r>
            <a:r>
              <a:rPr lang="en-IN" sz="2400" dirty="0"/>
              <a:t>he was </a:t>
            </a:r>
            <a:r>
              <a:rPr lang="en-IN" sz="2400" dirty="0" smtClean="0"/>
              <a:t>studying </a:t>
            </a:r>
            <a:r>
              <a:rPr lang="en-IN" sz="2400" dirty="0"/>
              <a:t>star motions. </a:t>
            </a:r>
            <a:endParaRPr lang="en-IN" sz="2400" dirty="0" smtClean="0"/>
          </a:p>
          <a:p>
            <a:r>
              <a:rPr lang="en-IN" sz="2400" dirty="0" smtClean="0"/>
              <a:t>But </a:t>
            </a:r>
            <a:r>
              <a:rPr lang="en-IN" sz="2400" dirty="0"/>
              <a:t>the </a:t>
            </a:r>
            <a:r>
              <a:rPr lang="en-IN" sz="2400" dirty="0" smtClean="0"/>
              <a:t>equation first </a:t>
            </a:r>
            <a:r>
              <a:rPr lang="en-IN" sz="2400" dirty="0"/>
              <a:t>appeared in Daniel Bernoulli's studies of oscillations of a hanging chain</a:t>
            </a:r>
            <a:r>
              <a:rPr lang="en-IN" sz="2400" dirty="0" smtClean="0"/>
              <a:t>.</a:t>
            </a:r>
          </a:p>
        </p:txBody>
      </p:sp>
      <p:graphicFrame>
        <p:nvGraphicFramePr>
          <p:cNvPr id="4" name="Object 3"/>
          <p:cNvGraphicFramePr>
            <a:graphicFrameLocks noChangeAspect="1"/>
          </p:cNvGraphicFramePr>
          <p:nvPr>
            <p:extLst/>
          </p:nvPr>
        </p:nvGraphicFramePr>
        <p:xfrm>
          <a:off x="2716371" y="5213619"/>
          <a:ext cx="3816350" cy="849313"/>
        </p:xfrm>
        <a:graphic>
          <a:graphicData uri="http://schemas.openxmlformats.org/presentationml/2006/ole">
            <mc:AlternateContent xmlns:mc="http://schemas.openxmlformats.org/markup-compatibility/2006">
              <mc:Choice xmlns:v="urn:schemas-microsoft-com:vml" Requires="v">
                <p:oleObj spid="_x0000_s310344" name="Equation" r:id="rId3" imgW="1879560" imgH="419040" progId="Equation.3">
                  <p:embed/>
                </p:oleObj>
              </mc:Choice>
              <mc:Fallback>
                <p:oleObj name="Equation" r:id="rId3" imgW="1879560" imgH="419040" progId="Equation.3">
                  <p:embed/>
                  <p:pic>
                    <p:nvPicPr>
                      <p:cNvPr id="0" name=""/>
                      <p:cNvPicPr/>
                      <p:nvPr/>
                    </p:nvPicPr>
                    <p:blipFill>
                      <a:blip r:embed="rId4"/>
                      <a:stretch>
                        <a:fillRect/>
                      </a:stretch>
                    </p:blipFill>
                    <p:spPr>
                      <a:xfrm>
                        <a:off x="2716371" y="5213619"/>
                        <a:ext cx="3816350" cy="849313"/>
                      </a:xfrm>
                      <a:prstGeom prst="rect">
                        <a:avLst/>
                      </a:prstGeom>
                    </p:spPr>
                  </p:pic>
                </p:oleObj>
              </mc:Fallback>
            </mc:AlternateContent>
          </a:graphicData>
        </a:graphic>
      </p:graphicFrame>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598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circle(in)">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Title 3"/>
          <p:cNvSpPr>
            <a:spLocks noGrp="1"/>
          </p:cNvSpPr>
          <p:nvPr>
            <p:ph type="title"/>
          </p:nvPr>
        </p:nvSpPr>
        <p:spPr>
          <a:xfrm>
            <a:off x="457200" y="0"/>
            <a:ext cx="8229600" cy="685800"/>
          </a:xfrm>
        </p:spPr>
        <p:txBody>
          <a:bodyPr/>
          <a:lstStyle/>
          <a:p>
            <a:pPr eaLnBrk="1" hangingPunct="1"/>
            <a:r>
              <a:rPr lang="en-US" sz="2800" smtClean="0"/>
              <a:t>Finned Engine Cylinder</a:t>
            </a:r>
          </a:p>
        </p:txBody>
      </p:sp>
      <p:pic>
        <p:nvPicPr>
          <p:cNvPr id="10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1200"/>
            <a:ext cx="40417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6" descr="http://shop.peterstevens.com.au/productimages/HD43859-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5" y="1104900"/>
            <a:ext cx="314325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1026" name="Ink 6"/>
              <p14:cNvContentPartPr>
                <a14:cpLocks xmlns:a14="http://schemas.microsoft.com/office/drawing/2010/main" noRot="1" noChangeAspect="1" noEditPoints="1" noChangeArrowheads="1" noChangeShapeType="1"/>
              </p14:cNvContentPartPr>
              <p14:nvPr/>
            </p14:nvContentPartPr>
            <p14:xfrm>
              <a:off x="3760788" y="6021388"/>
              <a:ext cx="1587" cy="1587"/>
            </p14:xfrm>
          </p:contentPart>
        </mc:Choice>
        <mc:Fallback>
          <p:pic>
            <p:nvPicPr>
              <p:cNvPr id="1026" name="Ink 6"/>
              <p:cNvPicPr>
                <a:picLocks noRot="1" noChangeAspect="1" noEditPoints="1" noChangeArrowheads="1" noChangeShapeType="1"/>
              </p:cNvPicPr>
              <p:nvPr/>
            </p:nvPicPr>
            <p:blipFill>
              <a:blip r:embed="rId5"/>
              <a:stretch>
                <a:fillRect/>
              </a:stretch>
            </p:blipFill>
            <p:spPr>
              <a:xfrm>
                <a:off x="3719526" y="5980126"/>
                <a:ext cx="84111" cy="84111"/>
              </a:xfrm>
              <a:prstGeom prst="rect">
                <a:avLst/>
              </a:prstGeom>
            </p:spPr>
          </p:pic>
        </mc:Fallback>
      </mc:AlternateContent>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8"/>
              <p:cNvGrpSpPr>
                <a:grpSpLocks/>
              </p:cNvGrpSpPr>
              <p:nvPr/>
            </p:nvGrpSpPr>
            <p:grpSpPr bwMode="auto">
              <a:xfrm>
                <a:off x="144" y="4234"/>
                <a:ext cx="5616" cy="86"/>
                <a:chOff x="96" y="4176"/>
                <a:chExt cx="5520" cy="144"/>
              </a:xfrm>
            </p:grpSpPr>
            <p:sp>
              <p:nvSpPr>
                <p:cNvPr id="1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32" name="Picture 4" descr="http://www.incanite.co.uk/img/products/prd_Finne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875" y="2977356"/>
            <a:ext cx="4775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80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33"/>
                                        </p:tgtEl>
                                        <p:attrNameLst>
                                          <p:attrName>style.visibility</p:attrName>
                                        </p:attrNameLst>
                                      </p:cBhvr>
                                      <p:to>
                                        <p:strVal val="visible"/>
                                      </p:to>
                                    </p:set>
                                    <p:animEffect transition="in" filter="wipe(down)">
                                      <p:cBhvr>
                                        <p:cTn id="7" dur="500"/>
                                        <p:tgtEl>
                                          <p:spTgt spid="10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wipe(down)">
                                      <p:cBhvr>
                                        <p:cTn id="12" dur="500"/>
                                        <p:tgtEl>
                                          <p:spTgt spid="10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31"/>
                                        </p:tgtEl>
                                        <p:attrNameLst>
                                          <p:attrName>style.visibility</p:attrName>
                                        </p:attrNameLst>
                                      </p:cBhvr>
                                      <p:to>
                                        <p:strVal val="visible"/>
                                      </p:to>
                                    </p:set>
                                    <p:animEffect transition="in" filter="wipe(down)">
                                      <p:cBhvr>
                                        <p:cTn id="17" dur="5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2" name="Title 3"/>
          <p:cNvSpPr>
            <a:spLocks noGrp="1"/>
          </p:cNvSpPr>
          <p:nvPr>
            <p:ph type="title"/>
          </p:nvPr>
        </p:nvSpPr>
        <p:spPr>
          <a:xfrm>
            <a:off x="-4763" y="261524"/>
            <a:ext cx="7396163" cy="715962"/>
          </a:xfrm>
        </p:spPr>
        <p:txBody>
          <a:bodyPr/>
          <a:lstStyle/>
          <a:p>
            <a:pPr eaLnBrk="1" hangingPunct="1"/>
            <a:r>
              <a:rPr lang="en-US" sz="2800" dirty="0" smtClean="0"/>
              <a:t>Geometrical Design of Finned Cylinder</a:t>
            </a:r>
          </a:p>
        </p:txBody>
      </p:sp>
      <p:pic>
        <p:nvPicPr>
          <p:cNvPr id="20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914400"/>
            <a:ext cx="68675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362200"/>
            <a:ext cx="7716838"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2050" name="Ink 5"/>
              <p14:cNvContentPartPr>
                <a14:cpLocks xmlns:a14="http://schemas.microsoft.com/office/drawing/2010/main" noRot="1" noChangeAspect="1" noEditPoints="1" noChangeArrowheads="1" noChangeShapeType="1"/>
              </p14:cNvContentPartPr>
              <p14:nvPr/>
            </p14:nvContentPartPr>
            <p14:xfrm>
              <a:off x="5499100" y="3905250"/>
              <a:ext cx="379413" cy="30163"/>
            </p14:xfrm>
          </p:contentPart>
        </mc:Choice>
        <mc:Fallback>
          <p:pic>
            <p:nvPicPr>
              <p:cNvPr id="2050" name="Ink 5"/>
              <p:cNvPicPr>
                <a:picLocks noRot="1" noChangeAspect="1" noEditPoints="1" noChangeArrowheads="1" noChangeShapeType="1"/>
              </p:cNvPicPr>
              <p:nvPr/>
            </p:nvPicPr>
            <p:blipFill>
              <a:blip r:embed="rId5"/>
              <a:stretch>
                <a:fillRect/>
              </a:stretch>
            </p:blipFill>
            <p:spPr>
              <a:xfrm>
                <a:off x="5496580" y="3902018"/>
                <a:ext cx="389492" cy="35908"/>
              </a:xfrm>
              <a:prstGeom prst="rect">
                <a:avLst/>
              </a:prstGeom>
            </p:spPr>
          </p:pic>
        </mc:Fallback>
      </mc:AlternateContent>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20"/>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3" name="Group 22"/>
              <p:cNvGrpSpPr>
                <a:grpSpLocks/>
              </p:cNvGrpSpPr>
              <p:nvPr/>
            </p:nvGrpSpPr>
            <p:grpSpPr bwMode="auto">
              <a:xfrm>
                <a:off x="144" y="0"/>
                <a:ext cx="5616" cy="144"/>
                <a:chOff x="96" y="-48"/>
                <a:chExt cx="5520" cy="144"/>
              </a:xfrm>
            </p:grpSpPr>
            <p:sp>
              <p:nvSpPr>
                <p:cNvPr id="27"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8"/>
              <p:cNvGrpSpPr>
                <a:grpSpLocks/>
              </p:cNvGrpSpPr>
              <p:nvPr/>
            </p:nvGrpSpPr>
            <p:grpSpPr bwMode="auto">
              <a:xfrm>
                <a:off x="144" y="4234"/>
                <a:ext cx="5616" cy="86"/>
                <a:chOff x="96" y="4176"/>
                <a:chExt cx="5520" cy="144"/>
              </a:xfrm>
            </p:grpSpPr>
            <p:sp>
              <p:nvSpPr>
                <p:cNvPr id="2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9"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7441794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dissolve">
                                      <p:cBhvr>
                                        <p:cTn id="7" dur="5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5682" name="Object 2"/>
          <p:cNvGraphicFramePr>
            <a:graphicFrameLocks noChangeAspect="1"/>
          </p:cNvGraphicFramePr>
          <p:nvPr>
            <p:extLst>
              <p:ext uri="{D42A27DB-BD31-4B8C-83A1-F6EECF244321}">
                <p14:modId xmlns:p14="http://schemas.microsoft.com/office/powerpoint/2010/main" val="1323090459"/>
              </p:ext>
            </p:extLst>
          </p:nvPr>
        </p:nvGraphicFramePr>
        <p:xfrm>
          <a:off x="3200400" y="1199949"/>
          <a:ext cx="3785115" cy="1304331"/>
        </p:xfrm>
        <a:graphic>
          <a:graphicData uri="http://schemas.openxmlformats.org/presentationml/2006/ole">
            <mc:AlternateContent xmlns:mc="http://schemas.openxmlformats.org/markup-compatibility/2006">
              <mc:Choice xmlns:v="urn:schemas-microsoft-com:vml" Requires="v">
                <p:oleObj spid="_x0000_s315442" name="Equation" r:id="rId3" imgW="1765080" imgH="609480" progId="Equation.3">
                  <p:embed/>
                </p:oleObj>
              </mc:Choice>
              <mc:Fallback>
                <p:oleObj name="Equation" r:id="rId3" imgW="1765080" imgH="609480" progId="Equation.3">
                  <p:embed/>
                  <p:pic>
                    <p:nvPicPr>
                      <p:cNvPr id="0" name=""/>
                      <p:cNvPicPr>
                        <a:picLocks noChangeAspect="1" noChangeArrowheads="1"/>
                      </p:cNvPicPr>
                      <p:nvPr/>
                    </p:nvPicPr>
                    <p:blipFill>
                      <a:blip r:embed="rId4"/>
                      <a:srcRect/>
                      <a:stretch>
                        <a:fillRect/>
                      </a:stretch>
                    </p:blipFill>
                    <p:spPr bwMode="auto">
                      <a:xfrm>
                        <a:off x="3200400" y="1199949"/>
                        <a:ext cx="3785115" cy="1304331"/>
                      </a:xfrm>
                      <a:prstGeom prst="rect">
                        <a:avLst/>
                      </a:prstGeom>
                      <a:noFill/>
                      <a:ln>
                        <a:noFill/>
                      </a:ln>
                      <a:effectLst/>
                      <a:extLst/>
                    </p:spPr>
                  </p:pic>
                </p:oleObj>
              </mc:Fallback>
            </mc:AlternateContent>
          </a:graphicData>
        </a:graphic>
      </p:graphicFrame>
      <p:sp>
        <p:nvSpPr>
          <p:cNvPr id="455683" name="Text Box 3"/>
          <p:cNvSpPr txBox="1">
            <a:spLocks noChangeArrowheads="1"/>
          </p:cNvSpPr>
          <p:nvPr/>
        </p:nvSpPr>
        <p:spPr bwMode="auto">
          <a:xfrm>
            <a:off x="796626" y="427677"/>
            <a:ext cx="508838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dirty="0" smtClean="0"/>
              <a:t>Heat Transfer in Finned Cylinders</a:t>
            </a:r>
            <a:endParaRPr lang="en-US" sz="2800" dirty="0"/>
          </a:p>
        </p:txBody>
      </p:sp>
      <p:sp>
        <p:nvSpPr>
          <p:cNvPr id="455684" name="Text Box 4"/>
          <p:cNvSpPr txBox="1">
            <a:spLocks noChangeArrowheads="1"/>
          </p:cNvSpPr>
          <p:nvPr/>
        </p:nvSpPr>
        <p:spPr bwMode="auto">
          <a:xfrm>
            <a:off x="2514600" y="2418132"/>
            <a:ext cx="5338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dirty="0"/>
              <a:t>Circumferential fin of  rectangular profile </a:t>
            </a:r>
          </a:p>
        </p:txBody>
      </p:sp>
      <p:graphicFrame>
        <p:nvGraphicFramePr>
          <p:cNvPr id="455685" name="Object 5"/>
          <p:cNvGraphicFramePr>
            <a:graphicFrameLocks noChangeAspect="1"/>
          </p:cNvGraphicFramePr>
          <p:nvPr>
            <p:extLst>
              <p:ext uri="{D42A27DB-BD31-4B8C-83A1-F6EECF244321}">
                <p14:modId xmlns:p14="http://schemas.microsoft.com/office/powerpoint/2010/main" val="606929230"/>
              </p:ext>
            </p:extLst>
          </p:nvPr>
        </p:nvGraphicFramePr>
        <p:xfrm>
          <a:off x="3236369" y="2984520"/>
          <a:ext cx="3749146" cy="581764"/>
        </p:xfrm>
        <a:graphic>
          <a:graphicData uri="http://schemas.openxmlformats.org/presentationml/2006/ole">
            <mc:AlternateContent xmlns:mc="http://schemas.openxmlformats.org/markup-compatibility/2006">
              <mc:Choice xmlns:v="urn:schemas-microsoft-com:vml" Requires="v">
                <p:oleObj spid="_x0000_s315443" name="Equation" r:id="rId5" imgW="1473120" imgH="228600" progId="Equation.3">
                  <p:embed/>
                </p:oleObj>
              </mc:Choice>
              <mc:Fallback>
                <p:oleObj name="Equation" r:id="rId5" imgW="1473120" imgH="228600" progId="Equation.3">
                  <p:embed/>
                  <p:pic>
                    <p:nvPicPr>
                      <p:cNvPr id="0" name=""/>
                      <p:cNvPicPr>
                        <a:picLocks noChangeAspect="1" noChangeArrowheads="1"/>
                      </p:cNvPicPr>
                      <p:nvPr/>
                    </p:nvPicPr>
                    <p:blipFill>
                      <a:blip r:embed="rId6"/>
                      <a:srcRect/>
                      <a:stretch>
                        <a:fillRect/>
                      </a:stretch>
                    </p:blipFill>
                    <p:spPr bwMode="auto">
                      <a:xfrm>
                        <a:off x="3236369" y="2984520"/>
                        <a:ext cx="3749146" cy="581764"/>
                      </a:xfrm>
                      <a:prstGeom prst="rect">
                        <a:avLst/>
                      </a:prstGeom>
                      <a:noFill/>
                      <a:ln>
                        <a:noFill/>
                      </a:ln>
                      <a:effectLst/>
                    </p:spPr>
                  </p:pic>
                </p:oleObj>
              </mc:Fallback>
            </mc:AlternateContent>
          </a:graphicData>
        </a:graphic>
      </p:graphicFrame>
      <p:graphicFrame>
        <p:nvGraphicFramePr>
          <p:cNvPr id="455690" name="Object 10"/>
          <p:cNvGraphicFramePr>
            <a:graphicFrameLocks noChangeAspect="1"/>
          </p:cNvGraphicFramePr>
          <p:nvPr>
            <p:extLst/>
          </p:nvPr>
        </p:nvGraphicFramePr>
        <p:xfrm>
          <a:off x="661472" y="1219200"/>
          <a:ext cx="1665288" cy="1981200"/>
        </p:xfrm>
        <a:graphic>
          <a:graphicData uri="http://schemas.openxmlformats.org/presentationml/2006/ole">
            <mc:AlternateContent xmlns:mc="http://schemas.openxmlformats.org/markup-compatibility/2006">
              <mc:Choice xmlns:v="urn:schemas-microsoft-com:vml" Requires="v">
                <p:oleObj spid="_x0000_s315444" name="Bitmap Image" r:id="rId7" imgW="1409897" imgH="1676634" progId="Paint.Picture">
                  <p:embed/>
                </p:oleObj>
              </mc:Choice>
              <mc:Fallback>
                <p:oleObj name="Bitmap Image" r:id="rId7" imgW="1409897" imgH="1676634"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472" y="1219200"/>
                        <a:ext cx="1665288"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98971769"/>
              </p:ext>
            </p:extLst>
          </p:nvPr>
        </p:nvGraphicFramePr>
        <p:xfrm>
          <a:off x="296214" y="3445727"/>
          <a:ext cx="3911600" cy="1208088"/>
        </p:xfrm>
        <a:graphic>
          <a:graphicData uri="http://schemas.openxmlformats.org/presentationml/2006/ole">
            <mc:AlternateContent xmlns:mc="http://schemas.openxmlformats.org/markup-compatibility/2006">
              <mc:Choice xmlns:v="urn:schemas-microsoft-com:vml" Requires="v">
                <p:oleObj spid="_x0000_s315445" name="Equation" r:id="rId9" imgW="1968480" imgH="609480" progId="Equation.3">
                  <p:embed/>
                </p:oleObj>
              </mc:Choice>
              <mc:Fallback>
                <p:oleObj name="Equation" r:id="rId9" imgW="1968480" imgH="609480" progId="Equation.3">
                  <p:embed/>
                  <p:pic>
                    <p:nvPicPr>
                      <p:cNvPr id="0" name=""/>
                      <p:cNvPicPr>
                        <a:picLocks noChangeAspect="1" noChangeArrowheads="1"/>
                      </p:cNvPicPr>
                      <p:nvPr/>
                    </p:nvPicPr>
                    <p:blipFill>
                      <a:blip r:embed="rId10"/>
                      <a:srcRect/>
                      <a:stretch>
                        <a:fillRect/>
                      </a:stretch>
                    </p:blipFill>
                    <p:spPr bwMode="auto">
                      <a:xfrm>
                        <a:off x="296214" y="3445727"/>
                        <a:ext cx="3911600" cy="1208088"/>
                      </a:xfrm>
                      <a:prstGeom prst="rect">
                        <a:avLst/>
                      </a:prstGeom>
                      <a:noFill/>
                      <a:ln>
                        <a:noFill/>
                      </a:ln>
                      <a:effec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1277334258"/>
              </p:ext>
            </p:extLst>
          </p:nvPr>
        </p:nvGraphicFramePr>
        <p:xfrm>
          <a:off x="4281035" y="3737430"/>
          <a:ext cx="4726440" cy="778524"/>
        </p:xfrm>
        <a:graphic>
          <a:graphicData uri="http://schemas.openxmlformats.org/presentationml/2006/ole">
            <mc:AlternateContent xmlns:mc="http://schemas.openxmlformats.org/markup-compatibility/2006">
              <mc:Choice xmlns:v="urn:schemas-microsoft-com:vml" Requires="v">
                <p:oleObj spid="_x0000_s315446" name="Equation" r:id="rId11" imgW="2539800" imgH="419040" progId="Equation.3">
                  <p:embed/>
                </p:oleObj>
              </mc:Choice>
              <mc:Fallback>
                <p:oleObj name="Equation" r:id="rId11" imgW="2539800" imgH="419040" progId="Equation.3">
                  <p:embed/>
                  <p:pic>
                    <p:nvPicPr>
                      <p:cNvPr id="0" name=""/>
                      <p:cNvPicPr>
                        <a:picLocks noChangeAspect="1" noChangeArrowheads="1"/>
                      </p:cNvPicPr>
                      <p:nvPr/>
                    </p:nvPicPr>
                    <p:blipFill>
                      <a:blip r:embed="rId12"/>
                      <a:srcRect/>
                      <a:stretch>
                        <a:fillRect/>
                      </a:stretch>
                    </p:blipFill>
                    <p:spPr bwMode="auto">
                      <a:xfrm>
                        <a:off x="4281035" y="3737430"/>
                        <a:ext cx="4726440" cy="778524"/>
                      </a:xfrm>
                      <a:prstGeom prst="rect">
                        <a:avLst/>
                      </a:prstGeom>
                      <a:noFill/>
                      <a:ln>
                        <a:noFill/>
                      </a:ln>
                      <a:effectLst/>
                    </p:spPr>
                  </p:pic>
                </p:oleObj>
              </mc:Fallback>
            </mc:AlternateContent>
          </a:graphicData>
        </a:graphic>
      </p:graphicFrame>
      <p:graphicFrame>
        <p:nvGraphicFramePr>
          <p:cNvPr id="27" name="Object 2"/>
          <p:cNvGraphicFramePr>
            <a:graphicFrameLocks noChangeAspect="1"/>
          </p:cNvGraphicFramePr>
          <p:nvPr>
            <p:extLst>
              <p:ext uri="{D42A27DB-BD31-4B8C-83A1-F6EECF244321}">
                <p14:modId xmlns:p14="http://schemas.microsoft.com/office/powerpoint/2010/main" val="3491401648"/>
              </p:ext>
            </p:extLst>
          </p:nvPr>
        </p:nvGraphicFramePr>
        <p:xfrm>
          <a:off x="374326" y="4839919"/>
          <a:ext cx="3763962" cy="847725"/>
        </p:xfrm>
        <a:graphic>
          <a:graphicData uri="http://schemas.openxmlformats.org/presentationml/2006/ole">
            <mc:AlternateContent xmlns:mc="http://schemas.openxmlformats.org/markup-compatibility/2006">
              <mc:Choice xmlns:v="urn:schemas-microsoft-com:vml" Requires="v">
                <p:oleObj spid="_x0000_s315447" name="Equation" r:id="rId13" imgW="1854000" imgH="419040" progId="Equation.3">
                  <p:embed/>
                </p:oleObj>
              </mc:Choice>
              <mc:Fallback>
                <p:oleObj name="Equation" r:id="rId13" imgW="1854000" imgH="419040" progId="Equation.3">
                  <p:embed/>
                  <p:pic>
                    <p:nvPicPr>
                      <p:cNvPr id="0" name=""/>
                      <p:cNvPicPr>
                        <a:picLocks noChangeAspect="1" noChangeArrowheads="1"/>
                      </p:cNvPicPr>
                      <p:nvPr/>
                    </p:nvPicPr>
                    <p:blipFill>
                      <a:blip r:embed="rId14"/>
                      <a:srcRect/>
                      <a:stretch>
                        <a:fillRect/>
                      </a:stretch>
                    </p:blipFill>
                    <p:spPr bwMode="auto">
                      <a:xfrm>
                        <a:off x="374326" y="4839919"/>
                        <a:ext cx="3763962" cy="847725"/>
                      </a:xfrm>
                      <a:prstGeom prst="rect">
                        <a:avLst/>
                      </a:prstGeom>
                      <a:noFill/>
                      <a:ln>
                        <a:noFill/>
                      </a:ln>
                      <a:effectLst/>
                    </p:spPr>
                  </p:pic>
                </p:oleObj>
              </mc:Fallback>
            </mc:AlternateContent>
          </a:graphicData>
        </a:graphic>
      </p:graphicFrame>
      <p:graphicFrame>
        <p:nvGraphicFramePr>
          <p:cNvPr id="2" name="Object 1"/>
          <p:cNvGraphicFramePr>
            <a:graphicFrameLocks noChangeAspect="1"/>
          </p:cNvGraphicFramePr>
          <p:nvPr>
            <p:extLst/>
          </p:nvPr>
        </p:nvGraphicFramePr>
        <p:xfrm>
          <a:off x="4988248" y="4726780"/>
          <a:ext cx="1920548" cy="447251"/>
        </p:xfrm>
        <a:graphic>
          <a:graphicData uri="http://schemas.openxmlformats.org/presentationml/2006/ole">
            <mc:AlternateContent xmlns:mc="http://schemas.openxmlformats.org/markup-compatibility/2006">
              <mc:Choice xmlns:v="urn:schemas-microsoft-com:vml" Requires="v">
                <p:oleObj spid="_x0000_s315448" name="Equation" r:id="rId15" imgW="927000" imgH="215640" progId="Equation.3">
                  <p:embed/>
                </p:oleObj>
              </mc:Choice>
              <mc:Fallback>
                <p:oleObj name="Equation" r:id="rId15" imgW="927000" imgH="215640" progId="Equation.3">
                  <p:embed/>
                  <p:pic>
                    <p:nvPicPr>
                      <p:cNvPr id="0" name=""/>
                      <p:cNvPicPr/>
                      <p:nvPr/>
                    </p:nvPicPr>
                    <p:blipFill>
                      <a:blip r:embed="rId16"/>
                      <a:stretch>
                        <a:fillRect/>
                      </a:stretch>
                    </p:blipFill>
                    <p:spPr>
                      <a:xfrm>
                        <a:off x="4988248" y="4726780"/>
                        <a:ext cx="1920548" cy="447251"/>
                      </a:xfrm>
                      <a:prstGeom prst="rect">
                        <a:avLst/>
                      </a:prstGeom>
                    </p:spPr>
                  </p:pic>
                </p:oleObj>
              </mc:Fallback>
            </mc:AlternateContent>
          </a:graphicData>
        </a:graphic>
      </p:graphicFrame>
      <p:graphicFrame>
        <p:nvGraphicFramePr>
          <p:cNvPr id="29" name="Object 2"/>
          <p:cNvGraphicFramePr>
            <a:graphicFrameLocks noChangeAspect="1"/>
          </p:cNvGraphicFramePr>
          <p:nvPr>
            <p:extLst/>
          </p:nvPr>
        </p:nvGraphicFramePr>
        <p:xfrm>
          <a:off x="4776971" y="5582321"/>
          <a:ext cx="2940050" cy="847725"/>
        </p:xfrm>
        <a:graphic>
          <a:graphicData uri="http://schemas.openxmlformats.org/presentationml/2006/ole">
            <mc:AlternateContent xmlns:mc="http://schemas.openxmlformats.org/markup-compatibility/2006">
              <mc:Choice xmlns:v="urn:schemas-microsoft-com:vml" Requires="v">
                <p:oleObj spid="_x0000_s315449" name="Equation" r:id="rId17" imgW="1447560" imgH="419040" progId="Equation.3">
                  <p:embed/>
                </p:oleObj>
              </mc:Choice>
              <mc:Fallback>
                <p:oleObj name="Equation" r:id="rId17" imgW="1447560" imgH="419040" progId="Equation.3">
                  <p:embed/>
                  <p:pic>
                    <p:nvPicPr>
                      <p:cNvPr id="0" name=""/>
                      <p:cNvPicPr>
                        <a:picLocks noChangeAspect="1" noChangeArrowheads="1"/>
                      </p:cNvPicPr>
                      <p:nvPr/>
                    </p:nvPicPr>
                    <p:blipFill>
                      <a:blip r:embed="rId18"/>
                      <a:srcRect/>
                      <a:stretch>
                        <a:fillRect/>
                      </a:stretch>
                    </p:blipFill>
                    <p:spPr bwMode="auto">
                      <a:xfrm>
                        <a:off x="4776971" y="5582321"/>
                        <a:ext cx="2940050" cy="847725"/>
                      </a:xfrm>
                      <a:prstGeom prst="rect">
                        <a:avLst/>
                      </a:prstGeom>
                      <a:noFill/>
                      <a:ln>
                        <a:noFill/>
                      </a:ln>
                      <a:effectLst/>
                    </p:spPr>
                  </p:pic>
                </p:oleObj>
              </mc:Fallback>
            </mc:AlternateContent>
          </a:graphicData>
        </a:graphic>
      </p:graphicFrame>
      <p:grpSp>
        <p:nvGrpSpPr>
          <p:cNvPr id="28" name="Group 16"/>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2"/>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285377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55690"/>
                                        </p:tgtEl>
                                        <p:attrNameLst>
                                          <p:attrName>style.visibility</p:attrName>
                                        </p:attrNameLst>
                                      </p:cBhvr>
                                      <p:to>
                                        <p:strVal val="visible"/>
                                      </p:to>
                                    </p:set>
                                    <p:anim calcmode="lin" valueType="num">
                                      <p:cBhvr additive="base">
                                        <p:cTn id="7" dur="500" fill="hold"/>
                                        <p:tgtEl>
                                          <p:spTgt spid="455690"/>
                                        </p:tgtEl>
                                        <p:attrNameLst>
                                          <p:attrName>ppt_x</p:attrName>
                                        </p:attrNameLst>
                                      </p:cBhvr>
                                      <p:tavLst>
                                        <p:tav tm="0">
                                          <p:val>
                                            <p:strVal val="0-#ppt_w/2"/>
                                          </p:val>
                                        </p:tav>
                                        <p:tav tm="100000">
                                          <p:val>
                                            <p:strVal val="#ppt_x"/>
                                          </p:val>
                                        </p:tav>
                                      </p:tavLst>
                                    </p:anim>
                                    <p:anim calcmode="lin" valueType="num">
                                      <p:cBhvr additive="base">
                                        <p:cTn id="8" dur="500" fill="hold"/>
                                        <p:tgtEl>
                                          <p:spTgt spid="4556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5684"/>
                                        </p:tgtEl>
                                        <p:attrNameLst>
                                          <p:attrName>style.visibility</p:attrName>
                                        </p:attrNameLst>
                                      </p:cBhvr>
                                      <p:to>
                                        <p:strVal val="visible"/>
                                      </p:to>
                                    </p:set>
                                    <p:anim calcmode="lin" valueType="num">
                                      <p:cBhvr additive="base">
                                        <p:cTn id="13" dur="500" fill="hold"/>
                                        <p:tgtEl>
                                          <p:spTgt spid="455684"/>
                                        </p:tgtEl>
                                        <p:attrNameLst>
                                          <p:attrName>ppt_x</p:attrName>
                                        </p:attrNameLst>
                                      </p:cBhvr>
                                      <p:tavLst>
                                        <p:tav tm="0">
                                          <p:val>
                                            <p:strVal val="0-#ppt_w/2"/>
                                          </p:val>
                                        </p:tav>
                                        <p:tav tm="100000">
                                          <p:val>
                                            <p:strVal val="#ppt_x"/>
                                          </p:val>
                                        </p:tav>
                                      </p:tavLst>
                                    </p:anim>
                                    <p:anim calcmode="lin" valueType="num">
                                      <p:cBhvr additive="base">
                                        <p:cTn id="14" dur="500" fill="hold"/>
                                        <p:tgtEl>
                                          <p:spTgt spid="45568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55685"/>
                                        </p:tgtEl>
                                        <p:attrNameLst>
                                          <p:attrName>style.visibility</p:attrName>
                                        </p:attrNameLst>
                                      </p:cBhvr>
                                      <p:to>
                                        <p:strVal val="visible"/>
                                      </p:to>
                                    </p:set>
                                    <p:anim calcmode="lin" valueType="num">
                                      <p:cBhvr additive="base">
                                        <p:cTn id="19" dur="500" fill="hold"/>
                                        <p:tgtEl>
                                          <p:spTgt spid="455685"/>
                                        </p:tgtEl>
                                        <p:attrNameLst>
                                          <p:attrName>ppt_x</p:attrName>
                                        </p:attrNameLst>
                                      </p:cBhvr>
                                      <p:tavLst>
                                        <p:tav tm="0">
                                          <p:val>
                                            <p:strVal val="0-#ppt_w/2"/>
                                          </p:val>
                                        </p:tav>
                                        <p:tav tm="100000">
                                          <p:val>
                                            <p:strVal val="#ppt_x"/>
                                          </p:val>
                                        </p:tav>
                                      </p:tavLst>
                                    </p:anim>
                                    <p:anim calcmode="lin" valueType="num">
                                      <p:cBhvr additive="base">
                                        <p:cTn id="20" dur="500" fill="hold"/>
                                        <p:tgtEl>
                                          <p:spTgt spid="45568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circle(in)">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circle(in)">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circle(in)">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circle(in)">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circle(in)">
                                      <p:cBhvr>
                                        <p:cTn id="4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4"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52589"/>
            <a:ext cx="7772400" cy="822403"/>
          </a:xfrm>
        </p:spPr>
        <p:txBody>
          <a:bodyPr/>
          <a:lstStyle/>
          <a:p>
            <a:r>
              <a:rPr lang="en-IN" sz="2800" dirty="0" smtClean="0"/>
              <a:t>Solution of Bessel Equation </a:t>
            </a:r>
            <a:r>
              <a:rPr lang="en-IN" sz="2800" dirty="0"/>
              <a:t>using </a:t>
            </a:r>
            <a:r>
              <a:rPr lang="en-IN" sz="2800" dirty="0" err="1"/>
              <a:t>Frobenius</a:t>
            </a:r>
            <a:r>
              <a:rPr lang="en-IN" sz="2800" dirty="0"/>
              <a:t> method</a:t>
            </a:r>
          </a:p>
        </p:txBody>
      </p:sp>
      <p:sp>
        <p:nvSpPr>
          <p:cNvPr id="3" name="Content Placeholder 2"/>
          <p:cNvSpPr>
            <a:spLocks noGrp="1"/>
          </p:cNvSpPr>
          <p:nvPr>
            <p:ph idx="1"/>
          </p:nvPr>
        </p:nvSpPr>
        <p:spPr>
          <a:xfrm>
            <a:off x="381793" y="2065123"/>
            <a:ext cx="8151813" cy="1893887"/>
          </a:xfrm>
        </p:spPr>
        <p:txBody>
          <a:bodyPr/>
          <a:lstStyle/>
          <a:p>
            <a:r>
              <a:rPr lang="en-IN" sz="2400" i="1" dirty="0" smtClean="0">
                <a:sym typeface="Symbol" panose="05050102010706020507" pitchFamily="18" charset="2"/>
              </a:rPr>
              <a:t>m</a:t>
            </a:r>
            <a:r>
              <a:rPr lang="en-IN" sz="2400" dirty="0" smtClean="0"/>
              <a:t>  </a:t>
            </a:r>
            <a:r>
              <a:rPr lang="en-IN" sz="2400" dirty="0"/>
              <a:t>is any real nonnegative constant, using the </a:t>
            </a:r>
            <a:r>
              <a:rPr lang="en-IN" sz="2400" dirty="0" err="1"/>
              <a:t>Frobenius</a:t>
            </a:r>
            <a:r>
              <a:rPr lang="en-IN" sz="2400" dirty="0"/>
              <a:t> method </a:t>
            </a:r>
            <a:r>
              <a:rPr lang="en-IN" sz="2400" dirty="0" err="1"/>
              <a:t>centered</a:t>
            </a:r>
            <a:r>
              <a:rPr lang="en-IN" sz="2400" dirty="0"/>
              <a:t> at </a:t>
            </a:r>
            <a:r>
              <a:rPr lang="en-IN" sz="2400" i="1" dirty="0" smtClean="0"/>
              <a:t>x</a:t>
            </a:r>
            <a:r>
              <a:rPr lang="en-IN" sz="2400" i="1" baseline="-25000" dirty="0" smtClean="0"/>
              <a:t>0</a:t>
            </a:r>
            <a:r>
              <a:rPr lang="en-IN" sz="2400" i="1" dirty="0" smtClean="0"/>
              <a:t>=0</a:t>
            </a:r>
            <a:r>
              <a:rPr lang="en-IN" sz="2400" dirty="0"/>
              <a:t>.</a:t>
            </a:r>
          </a:p>
          <a:p>
            <a:r>
              <a:rPr lang="en-IN" sz="2400" i="1" dirty="0" smtClean="0"/>
              <a:t>x</a:t>
            </a:r>
            <a:r>
              <a:rPr lang="en-IN" sz="2400" i="1" baseline="-25000" dirty="0" smtClean="0"/>
              <a:t>0</a:t>
            </a:r>
            <a:r>
              <a:rPr lang="en-IN" sz="2400" i="1" dirty="0" smtClean="0"/>
              <a:t> </a:t>
            </a:r>
            <a:r>
              <a:rPr lang="en-IN" sz="2400" i="1" dirty="0"/>
              <a:t>= 0</a:t>
            </a:r>
            <a:r>
              <a:rPr lang="en-IN" sz="2400" dirty="0"/>
              <a:t> is a regular singular point of the equation</a:t>
            </a:r>
            <a:r>
              <a:rPr lang="en-IN" sz="2400" dirty="0" smtClean="0"/>
              <a:t>.</a:t>
            </a:r>
          </a:p>
          <a:p>
            <a:r>
              <a:rPr lang="en-IN" sz="2400" dirty="0" smtClean="0"/>
              <a:t>Write </a:t>
            </a:r>
            <a:r>
              <a:rPr lang="en-IN" sz="2400" dirty="0"/>
              <a:t>the equation in the standard form</a:t>
            </a:r>
          </a:p>
        </p:txBody>
      </p:sp>
      <p:graphicFrame>
        <p:nvGraphicFramePr>
          <p:cNvPr id="4" name="Object 3"/>
          <p:cNvGraphicFramePr>
            <a:graphicFrameLocks noChangeAspect="1"/>
          </p:cNvGraphicFramePr>
          <p:nvPr>
            <p:extLst/>
          </p:nvPr>
        </p:nvGraphicFramePr>
        <p:xfrm>
          <a:off x="2331216" y="1120252"/>
          <a:ext cx="3816350" cy="849313"/>
        </p:xfrm>
        <a:graphic>
          <a:graphicData uri="http://schemas.openxmlformats.org/presentationml/2006/ole">
            <mc:AlternateContent xmlns:mc="http://schemas.openxmlformats.org/markup-compatibility/2006">
              <mc:Choice xmlns:v="urn:schemas-microsoft-com:vml" Requires="v">
                <p:oleObj spid="_x0000_s311436" name="Equation" r:id="rId3" imgW="1879560" imgH="419040" progId="Equation.3">
                  <p:embed/>
                </p:oleObj>
              </mc:Choice>
              <mc:Fallback>
                <p:oleObj name="Equation" r:id="rId3" imgW="1879560" imgH="419040" progId="Equation.3">
                  <p:embed/>
                  <p:pic>
                    <p:nvPicPr>
                      <p:cNvPr id="0" name=""/>
                      <p:cNvPicPr/>
                      <p:nvPr/>
                    </p:nvPicPr>
                    <p:blipFill>
                      <a:blip r:embed="rId4"/>
                      <a:stretch>
                        <a:fillRect/>
                      </a:stretch>
                    </p:blipFill>
                    <p:spPr>
                      <a:xfrm>
                        <a:off x="2331216" y="1120252"/>
                        <a:ext cx="3816350" cy="849313"/>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2703511" y="3918216"/>
          <a:ext cx="3508375" cy="977900"/>
        </p:xfrm>
        <a:graphic>
          <a:graphicData uri="http://schemas.openxmlformats.org/presentationml/2006/ole">
            <mc:AlternateContent xmlns:mc="http://schemas.openxmlformats.org/markup-compatibility/2006">
              <mc:Choice xmlns:v="urn:schemas-microsoft-com:vml" Requires="v">
                <p:oleObj spid="_x0000_s311437" name="Equation" r:id="rId5" imgW="1726920" imgH="482400" progId="Equation.3">
                  <p:embed/>
                </p:oleObj>
              </mc:Choice>
              <mc:Fallback>
                <p:oleObj name="Equation" r:id="rId5" imgW="1726920" imgH="482400" progId="Equation.3">
                  <p:embed/>
                  <p:pic>
                    <p:nvPicPr>
                      <p:cNvPr id="0" name=""/>
                      <p:cNvPicPr/>
                      <p:nvPr/>
                    </p:nvPicPr>
                    <p:blipFill>
                      <a:blip r:embed="rId6"/>
                      <a:stretch>
                        <a:fillRect/>
                      </a:stretch>
                    </p:blipFill>
                    <p:spPr>
                      <a:xfrm>
                        <a:off x="2703511" y="3918216"/>
                        <a:ext cx="3508375" cy="977900"/>
                      </a:xfrm>
                      <a:prstGeom prst="rect">
                        <a:avLst/>
                      </a:prstGeom>
                    </p:spPr>
                  </p:pic>
                </p:oleObj>
              </mc:Fallback>
            </mc:AlternateContent>
          </a:graphicData>
        </a:graphic>
      </p:graphicFrame>
      <p:sp>
        <p:nvSpPr>
          <p:cNvPr id="6" name="Rectangle 5"/>
          <p:cNvSpPr/>
          <p:nvPr/>
        </p:nvSpPr>
        <p:spPr>
          <a:xfrm>
            <a:off x="838200" y="5356955"/>
            <a:ext cx="7239000" cy="830997"/>
          </a:xfrm>
          <a:prstGeom prst="rect">
            <a:avLst/>
          </a:prstGeom>
        </p:spPr>
        <p:txBody>
          <a:bodyPr wrap="square">
            <a:spAutoFit/>
          </a:bodyPr>
          <a:lstStyle/>
          <a:p>
            <a:r>
              <a:rPr lang="en-IN" dirty="0" smtClean="0">
                <a:latin typeface="+mn-lt"/>
              </a:rPr>
              <a:t>use </a:t>
            </a:r>
            <a:r>
              <a:rPr lang="en-IN" dirty="0">
                <a:latin typeface="+mn-lt"/>
              </a:rPr>
              <a:t>the </a:t>
            </a:r>
            <a:r>
              <a:rPr lang="en-IN" dirty="0" err="1">
                <a:latin typeface="+mn-lt"/>
              </a:rPr>
              <a:t>Frobenius</a:t>
            </a:r>
            <a:r>
              <a:rPr lang="en-IN" dirty="0">
                <a:latin typeface="+mn-lt"/>
              </a:rPr>
              <a:t> method </a:t>
            </a:r>
            <a:r>
              <a:rPr lang="en-IN" dirty="0" err="1">
                <a:latin typeface="+mn-lt"/>
              </a:rPr>
              <a:t>centered</a:t>
            </a:r>
            <a:r>
              <a:rPr lang="en-IN" dirty="0">
                <a:latin typeface="+mn-lt"/>
              </a:rPr>
              <a:t> at </a:t>
            </a:r>
            <a:r>
              <a:rPr lang="en-IN" i="1" dirty="0" smtClean="0">
                <a:latin typeface="+mn-lt"/>
              </a:rPr>
              <a:t>x</a:t>
            </a:r>
            <a:r>
              <a:rPr lang="en-IN" i="1" baseline="-25000" dirty="0" smtClean="0">
                <a:latin typeface="+mn-lt"/>
              </a:rPr>
              <a:t>0</a:t>
            </a:r>
            <a:r>
              <a:rPr lang="en-IN" i="1" dirty="0" smtClean="0">
                <a:latin typeface="+mn-lt"/>
              </a:rPr>
              <a:t>= 0</a:t>
            </a:r>
            <a:r>
              <a:rPr lang="en-IN" dirty="0" smtClean="0">
                <a:latin typeface="+mn-lt"/>
              </a:rPr>
              <a:t> to solve the series solution.</a:t>
            </a:r>
            <a:endParaRPr lang="en-IN" dirty="0">
              <a:latin typeface="+mn-lt"/>
            </a:endParaRPr>
          </a:p>
        </p:txBody>
      </p:sp>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60729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5588" y="280582"/>
            <a:ext cx="6781800" cy="754063"/>
          </a:xfrm>
        </p:spPr>
        <p:txBody>
          <a:bodyPr/>
          <a:lstStyle/>
          <a:p>
            <a:r>
              <a:rPr lang="en-IN" sz="2800" dirty="0" smtClean="0"/>
              <a:t>The Unified Recurrence Formula for Coefficients</a:t>
            </a:r>
            <a:endParaRPr lang="en-IN" sz="2800" dirty="0"/>
          </a:p>
        </p:txBody>
      </p:sp>
      <p:graphicFrame>
        <p:nvGraphicFramePr>
          <p:cNvPr id="5" name="Object 4"/>
          <p:cNvGraphicFramePr>
            <a:graphicFrameLocks noChangeAspect="1"/>
          </p:cNvGraphicFramePr>
          <p:nvPr>
            <p:extLst/>
          </p:nvPr>
        </p:nvGraphicFramePr>
        <p:xfrm>
          <a:off x="936615" y="954606"/>
          <a:ext cx="6921500" cy="1330325"/>
        </p:xfrm>
        <a:graphic>
          <a:graphicData uri="http://schemas.openxmlformats.org/presentationml/2006/ole">
            <mc:AlternateContent xmlns:mc="http://schemas.openxmlformats.org/markup-compatibility/2006">
              <mc:Choice xmlns:v="urn:schemas-microsoft-com:vml" Requires="v">
                <p:oleObj spid="_x0000_s312462" name="Equation" r:id="rId3" imgW="2374560" imgH="457200" progId="Equation.3">
                  <p:embed/>
                </p:oleObj>
              </mc:Choice>
              <mc:Fallback>
                <p:oleObj name="Equation" r:id="rId3" imgW="2374560" imgH="457200" progId="Equation.3">
                  <p:embed/>
                  <p:pic>
                    <p:nvPicPr>
                      <p:cNvPr id="0" name=""/>
                      <p:cNvPicPr/>
                      <p:nvPr/>
                    </p:nvPicPr>
                    <p:blipFill>
                      <a:blip r:embed="rId4"/>
                      <a:stretch>
                        <a:fillRect/>
                      </a:stretch>
                    </p:blipFill>
                    <p:spPr>
                      <a:xfrm>
                        <a:off x="936615" y="954606"/>
                        <a:ext cx="6921500" cy="1330325"/>
                      </a:xfrm>
                      <a:prstGeom prst="rect">
                        <a:avLst/>
                      </a:prstGeom>
                    </p:spPr>
                  </p:pic>
                </p:oleObj>
              </mc:Fallback>
            </mc:AlternateContent>
          </a:graphicData>
        </a:graphic>
      </p:graphicFrame>
      <p:sp>
        <p:nvSpPr>
          <p:cNvPr id="6" name="Rectangle 5"/>
          <p:cNvSpPr/>
          <p:nvPr/>
        </p:nvSpPr>
        <p:spPr>
          <a:xfrm>
            <a:off x="514082" y="2532708"/>
            <a:ext cx="2491388" cy="461665"/>
          </a:xfrm>
          <a:prstGeom prst="rect">
            <a:avLst/>
          </a:prstGeom>
        </p:spPr>
        <p:txBody>
          <a:bodyPr wrap="none">
            <a:spAutoFit/>
          </a:bodyPr>
          <a:lstStyle/>
          <a:p>
            <a:r>
              <a:rPr lang="en-IN" dirty="0">
                <a:latin typeface="+mn-lt"/>
              </a:rPr>
              <a:t>G</a:t>
            </a:r>
            <a:r>
              <a:rPr lang="en-IN" dirty="0" smtClean="0">
                <a:latin typeface="+mn-lt"/>
              </a:rPr>
              <a:t>et </a:t>
            </a:r>
            <a:r>
              <a:rPr lang="en-IN" dirty="0">
                <a:latin typeface="+mn-lt"/>
              </a:rPr>
              <a:t>the solution </a:t>
            </a:r>
            <a:r>
              <a:rPr lang="en-IN" i="1" dirty="0" smtClean="0">
                <a:latin typeface="+mn-lt"/>
              </a:rPr>
              <a:t>y</a:t>
            </a:r>
            <a:r>
              <a:rPr lang="en-IN" i="1" baseline="-25000" dirty="0" smtClean="0">
                <a:latin typeface="+mn-lt"/>
                <a:sym typeface="Symbol" panose="05050102010706020507" pitchFamily="18" charset="2"/>
              </a:rPr>
              <a:t></a:t>
            </a:r>
            <a:endParaRPr lang="en-IN" i="1" baseline="-25000" dirty="0">
              <a:latin typeface="+mn-lt"/>
            </a:endParaRPr>
          </a:p>
        </p:txBody>
      </p:sp>
      <p:graphicFrame>
        <p:nvGraphicFramePr>
          <p:cNvPr id="7" name="Object 6"/>
          <p:cNvGraphicFramePr>
            <a:graphicFrameLocks noChangeAspect="1"/>
          </p:cNvGraphicFramePr>
          <p:nvPr>
            <p:extLst/>
          </p:nvPr>
        </p:nvGraphicFramePr>
        <p:xfrm>
          <a:off x="501497" y="3172295"/>
          <a:ext cx="8289497" cy="1097260"/>
        </p:xfrm>
        <a:graphic>
          <a:graphicData uri="http://schemas.openxmlformats.org/presentationml/2006/ole">
            <mc:AlternateContent xmlns:mc="http://schemas.openxmlformats.org/markup-compatibility/2006">
              <mc:Choice xmlns:v="urn:schemas-microsoft-com:vml" Requires="v">
                <p:oleObj spid="_x0000_s312463" name="Equation" r:id="rId5" imgW="3835080" imgH="507960" progId="Equation.3">
                  <p:embed/>
                </p:oleObj>
              </mc:Choice>
              <mc:Fallback>
                <p:oleObj name="Equation" r:id="rId5" imgW="3835080" imgH="507960" progId="Equation.3">
                  <p:embed/>
                  <p:pic>
                    <p:nvPicPr>
                      <p:cNvPr id="0" name=""/>
                      <p:cNvPicPr/>
                      <p:nvPr/>
                    </p:nvPicPr>
                    <p:blipFill>
                      <a:blip r:embed="rId6"/>
                      <a:stretch>
                        <a:fillRect/>
                      </a:stretch>
                    </p:blipFill>
                    <p:spPr>
                      <a:xfrm>
                        <a:off x="501497" y="3172295"/>
                        <a:ext cx="8289497" cy="1097260"/>
                      </a:xfrm>
                      <a:prstGeom prst="rect">
                        <a:avLst/>
                      </a:prstGeom>
                    </p:spPr>
                  </p:pic>
                </p:oleObj>
              </mc:Fallback>
            </mc:AlternateContent>
          </a:graphicData>
        </a:graphic>
      </p:graphicFrame>
      <p:sp>
        <p:nvSpPr>
          <p:cNvPr id="8" name="Rectangle 7"/>
          <p:cNvSpPr/>
          <p:nvPr/>
        </p:nvSpPr>
        <p:spPr>
          <a:xfrm>
            <a:off x="171772" y="4510638"/>
            <a:ext cx="8804089" cy="1200329"/>
          </a:xfrm>
          <a:prstGeom prst="rect">
            <a:avLst/>
          </a:prstGeom>
        </p:spPr>
        <p:txBody>
          <a:bodyPr wrap="square">
            <a:spAutoFit/>
          </a:bodyPr>
          <a:lstStyle/>
          <a:p>
            <a:r>
              <a:rPr lang="en-IN" dirty="0">
                <a:latin typeface="+mn-lt"/>
              </a:rPr>
              <a:t>The ratio test shows that this power series converges for all </a:t>
            </a:r>
            <a:r>
              <a:rPr lang="en-IN" i="1" dirty="0">
                <a:latin typeface="+mn-lt"/>
              </a:rPr>
              <a:t>x &gt; </a:t>
            </a:r>
            <a:r>
              <a:rPr lang="en-IN" dirty="0">
                <a:latin typeface="+mn-lt"/>
              </a:rPr>
              <a:t>0. </a:t>
            </a:r>
            <a:endParaRPr lang="en-IN" dirty="0" smtClean="0">
              <a:latin typeface="+mn-lt"/>
            </a:endParaRPr>
          </a:p>
          <a:p>
            <a:r>
              <a:rPr lang="en-IN" dirty="0" smtClean="0">
                <a:latin typeface="+mn-lt"/>
              </a:rPr>
              <a:t>When </a:t>
            </a:r>
            <a:r>
              <a:rPr lang="en-IN" i="1" dirty="0" smtClean="0">
                <a:latin typeface="+mn-lt"/>
              </a:rPr>
              <a:t>a</a:t>
            </a:r>
            <a:r>
              <a:rPr lang="en-IN" i="1" baseline="-25000" dirty="0" smtClean="0">
                <a:latin typeface="+mn-lt"/>
              </a:rPr>
              <a:t>0</a:t>
            </a:r>
            <a:r>
              <a:rPr lang="en-IN" sz="800" i="1" dirty="0" smtClean="0">
                <a:latin typeface="+mn-lt"/>
              </a:rPr>
              <a:t> </a:t>
            </a:r>
            <a:r>
              <a:rPr lang="en-IN" i="1" dirty="0">
                <a:latin typeface="+mn-lt"/>
              </a:rPr>
              <a:t>= 1</a:t>
            </a:r>
            <a:r>
              <a:rPr lang="en-IN" dirty="0">
                <a:latin typeface="+mn-lt"/>
              </a:rPr>
              <a:t> </a:t>
            </a:r>
            <a:r>
              <a:rPr lang="en-IN" dirty="0" smtClean="0">
                <a:latin typeface="+mn-lt"/>
              </a:rPr>
              <a:t>the corresponding </a:t>
            </a:r>
            <a:r>
              <a:rPr lang="en-IN" dirty="0">
                <a:latin typeface="+mn-lt"/>
              </a:rPr>
              <a:t>solution is usually called in the literature as </a:t>
            </a:r>
            <a:r>
              <a:rPr lang="en-IN" i="1" dirty="0" smtClean="0">
                <a:latin typeface="+mn-lt"/>
              </a:rPr>
              <a:t>J</a:t>
            </a:r>
            <a:r>
              <a:rPr lang="en-IN" i="1" baseline="-25000" dirty="0" smtClean="0">
                <a:latin typeface="+mn-lt"/>
                <a:sym typeface="Symbol" panose="05050102010706020507" pitchFamily="18" charset="2"/>
              </a:rPr>
              <a:t></a:t>
            </a:r>
            <a:endParaRPr lang="en-IN" dirty="0">
              <a:latin typeface="+mn-lt"/>
            </a:endParaRPr>
          </a:p>
        </p:txBody>
      </p:sp>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3699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dissolve">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dissolve">
                                      <p:cBhvr>
                                        <p:cTn id="2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0178" y="78267"/>
            <a:ext cx="7772400" cy="683733"/>
          </a:xfrm>
        </p:spPr>
        <p:txBody>
          <a:bodyPr/>
          <a:lstStyle/>
          <a:p>
            <a:r>
              <a:rPr lang="en-IN" sz="2800" dirty="0" smtClean="0"/>
              <a:t>The Bessel Functions</a:t>
            </a:r>
            <a:endParaRPr lang="en-IN" sz="2800" dirty="0"/>
          </a:p>
        </p:txBody>
      </p:sp>
      <p:graphicFrame>
        <p:nvGraphicFramePr>
          <p:cNvPr id="5" name="Object 4"/>
          <p:cNvGraphicFramePr>
            <a:graphicFrameLocks noChangeAspect="1"/>
          </p:cNvGraphicFramePr>
          <p:nvPr>
            <p:extLst/>
          </p:nvPr>
        </p:nvGraphicFramePr>
        <p:xfrm>
          <a:off x="616902" y="1191418"/>
          <a:ext cx="8015288" cy="1096963"/>
        </p:xfrm>
        <a:graphic>
          <a:graphicData uri="http://schemas.openxmlformats.org/presentationml/2006/ole">
            <mc:AlternateContent xmlns:mc="http://schemas.openxmlformats.org/markup-compatibility/2006">
              <mc:Choice xmlns:v="urn:schemas-microsoft-com:vml" Requires="v">
                <p:oleObj spid="_x0000_s313484" name="Equation" r:id="rId3" imgW="3708360" imgH="507960" progId="Equation.3">
                  <p:embed/>
                </p:oleObj>
              </mc:Choice>
              <mc:Fallback>
                <p:oleObj name="Equation" r:id="rId3" imgW="3708360" imgH="507960" progId="Equation.3">
                  <p:embed/>
                  <p:pic>
                    <p:nvPicPr>
                      <p:cNvPr id="0" name=""/>
                      <p:cNvPicPr/>
                      <p:nvPr/>
                    </p:nvPicPr>
                    <p:blipFill>
                      <a:blip r:embed="rId4"/>
                      <a:stretch>
                        <a:fillRect/>
                      </a:stretch>
                    </p:blipFill>
                    <p:spPr>
                      <a:xfrm>
                        <a:off x="616902" y="1191418"/>
                        <a:ext cx="8015288" cy="1096963"/>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588989" y="2728118"/>
          <a:ext cx="8234362" cy="1096963"/>
        </p:xfrm>
        <a:graphic>
          <a:graphicData uri="http://schemas.openxmlformats.org/presentationml/2006/ole">
            <mc:AlternateContent xmlns:mc="http://schemas.openxmlformats.org/markup-compatibility/2006">
              <mc:Choice xmlns:v="urn:schemas-microsoft-com:vml" Requires="v">
                <p:oleObj spid="_x0000_s313485" name="Equation" r:id="rId5" imgW="3809880" imgH="507960" progId="Equation.3">
                  <p:embed/>
                </p:oleObj>
              </mc:Choice>
              <mc:Fallback>
                <p:oleObj name="Equation" r:id="rId5" imgW="3809880" imgH="507960" progId="Equation.3">
                  <p:embed/>
                  <p:pic>
                    <p:nvPicPr>
                      <p:cNvPr id="0" name=""/>
                      <p:cNvPicPr/>
                      <p:nvPr/>
                    </p:nvPicPr>
                    <p:blipFill>
                      <a:blip r:embed="rId6"/>
                      <a:stretch>
                        <a:fillRect/>
                      </a:stretch>
                    </p:blipFill>
                    <p:spPr>
                      <a:xfrm>
                        <a:off x="588989" y="2728118"/>
                        <a:ext cx="8234362" cy="1096963"/>
                      </a:xfrm>
                      <a:prstGeom prst="rect">
                        <a:avLst/>
                      </a:prstGeom>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6211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itle 1"/>
          <p:cNvSpPr>
            <a:spLocks noGrp="1"/>
          </p:cNvSpPr>
          <p:nvPr>
            <p:ph type="title"/>
          </p:nvPr>
        </p:nvSpPr>
        <p:spPr>
          <a:xfrm>
            <a:off x="145961" y="157957"/>
            <a:ext cx="7772400" cy="1143000"/>
          </a:xfrm>
        </p:spPr>
        <p:txBody>
          <a:bodyPr/>
          <a:lstStyle/>
          <a:p>
            <a:pPr eaLnBrk="1" hangingPunct="1"/>
            <a:r>
              <a:rPr lang="en-US" sz="2800" dirty="0" smtClean="0"/>
              <a:t>Radial Conduction Equation</a:t>
            </a:r>
          </a:p>
        </p:txBody>
      </p:sp>
      <p:pic>
        <p:nvPicPr>
          <p:cNvPr id="3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76400"/>
            <a:ext cx="359092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2" name="TextBox 3"/>
          <p:cNvSpPr txBox="1">
            <a:spLocks noChangeArrowheads="1"/>
          </p:cNvSpPr>
          <p:nvPr/>
        </p:nvSpPr>
        <p:spPr bwMode="auto">
          <a:xfrm>
            <a:off x="4724400" y="1752600"/>
            <a:ext cx="915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Define </a:t>
            </a:r>
          </a:p>
        </p:txBody>
      </p:sp>
      <p:graphicFrame>
        <p:nvGraphicFramePr>
          <p:cNvPr id="3074" name="Object 2"/>
          <p:cNvGraphicFramePr>
            <a:graphicFrameLocks noChangeAspect="1"/>
          </p:cNvGraphicFramePr>
          <p:nvPr/>
        </p:nvGraphicFramePr>
        <p:xfrm>
          <a:off x="4886325" y="2174875"/>
          <a:ext cx="2116138" cy="681038"/>
        </p:xfrm>
        <a:graphic>
          <a:graphicData uri="http://schemas.openxmlformats.org/presentationml/2006/ole">
            <mc:AlternateContent xmlns:mc="http://schemas.openxmlformats.org/markup-compatibility/2006">
              <mc:Choice xmlns:v="urn:schemas-microsoft-com:vml" Requires="v">
                <p:oleObj spid="_x0000_s316434" name="Equation" r:id="rId4" imgW="749160" imgH="241200" progId="Equation.3">
                  <p:embed/>
                </p:oleObj>
              </mc:Choice>
              <mc:Fallback>
                <p:oleObj name="Equation" r:id="rId4" imgW="74916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6325" y="2174875"/>
                        <a:ext cx="2116138" cy="681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84" name="TextBox 5"/>
          <p:cNvSpPr txBox="1">
            <a:spLocks noChangeArrowheads="1"/>
          </p:cNvSpPr>
          <p:nvPr/>
        </p:nvSpPr>
        <p:spPr bwMode="auto">
          <a:xfrm>
            <a:off x="4038600" y="2971800"/>
            <a:ext cx="4073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Radial conduction equation :</a:t>
            </a:r>
          </a:p>
        </p:txBody>
      </p:sp>
      <p:graphicFrame>
        <p:nvGraphicFramePr>
          <p:cNvPr id="3075" name="Object 3"/>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316435" name="Equation" r:id="rId6" imgW="914400" imgH="215640" progId="Equation.3">
                  <p:embed/>
                </p:oleObj>
              </mc:Choice>
              <mc:Fallback>
                <p:oleObj name="Equation" r:id="rId6" imgW="914400" imgH="215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6" name="Object 4"/>
          <p:cNvGraphicFramePr>
            <a:graphicFrameLocks noChangeAspect="1"/>
          </p:cNvGraphicFramePr>
          <p:nvPr/>
        </p:nvGraphicFramePr>
        <p:xfrm>
          <a:off x="4267200" y="3733800"/>
          <a:ext cx="3362325" cy="990600"/>
        </p:xfrm>
        <a:graphic>
          <a:graphicData uri="http://schemas.openxmlformats.org/presentationml/2006/ole">
            <mc:AlternateContent xmlns:mc="http://schemas.openxmlformats.org/markup-compatibility/2006">
              <mc:Choice xmlns:v="urn:schemas-microsoft-com:vml" Requires="v">
                <p:oleObj spid="_x0000_s316436" name="Equation" r:id="rId8" imgW="1422360" imgH="419040" progId="Equation.3">
                  <p:embed/>
                </p:oleObj>
              </mc:Choice>
              <mc:Fallback>
                <p:oleObj name="Equation" r:id="rId8" imgW="142236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7200" y="3733800"/>
                        <a:ext cx="3362325"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85" name="TextBox 8"/>
          <p:cNvSpPr txBox="1">
            <a:spLocks noChangeArrowheads="1"/>
          </p:cNvSpPr>
          <p:nvPr/>
        </p:nvSpPr>
        <p:spPr bwMode="auto">
          <a:xfrm>
            <a:off x="685800" y="5257800"/>
            <a:ext cx="4006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The appropriate boundary conditions:</a:t>
            </a:r>
          </a:p>
        </p:txBody>
      </p:sp>
      <p:graphicFrame>
        <p:nvGraphicFramePr>
          <p:cNvPr id="3077" name="Object 5"/>
          <p:cNvGraphicFramePr>
            <a:graphicFrameLocks noChangeAspect="1"/>
          </p:cNvGraphicFramePr>
          <p:nvPr/>
        </p:nvGraphicFramePr>
        <p:xfrm>
          <a:off x="533400" y="5715000"/>
          <a:ext cx="6707188" cy="644525"/>
        </p:xfrm>
        <a:graphic>
          <a:graphicData uri="http://schemas.openxmlformats.org/presentationml/2006/ole">
            <mc:AlternateContent xmlns:mc="http://schemas.openxmlformats.org/markup-compatibility/2006">
              <mc:Choice xmlns:v="urn:schemas-microsoft-com:vml" Requires="v">
                <p:oleObj spid="_x0000_s316437" name="Equation" r:id="rId10" imgW="2374560" imgH="228600" progId="Equation.3">
                  <p:embed/>
                </p:oleObj>
              </mc:Choice>
              <mc:Fallback>
                <p:oleObj name="Equation" r:id="rId10" imgW="237456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400" y="5715000"/>
                        <a:ext cx="6707188"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 name="Group 16"/>
          <p:cNvGrpSpPr>
            <a:grpSpLocks/>
          </p:cNvGrpSpPr>
          <p:nvPr/>
        </p:nvGrpSpPr>
        <p:grpSpPr bwMode="auto">
          <a:xfrm>
            <a:off x="0" y="0"/>
            <a:ext cx="9144000" cy="6858000"/>
            <a:chOff x="0" y="0"/>
            <a:chExt cx="9144000" cy="6858000"/>
          </a:xfrm>
        </p:grpSpPr>
        <p:grpSp>
          <p:nvGrpSpPr>
            <p:cNvPr id="15" name="Group 8"/>
            <p:cNvGrpSpPr>
              <a:grpSpLocks/>
            </p:cNvGrpSpPr>
            <p:nvPr/>
          </p:nvGrpSpPr>
          <p:grpSpPr bwMode="auto">
            <a:xfrm>
              <a:off x="0" y="0"/>
              <a:ext cx="9144000" cy="6858000"/>
              <a:chOff x="0" y="0"/>
              <a:chExt cx="5760" cy="4320"/>
            </a:xfrm>
          </p:grpSpPr>
          <p:grpSp>
            <p:nvGrpSpPr>
              <p:cNvPr id="18" name="Group 17"/>
              <p:cNvGrpSpPr>
                <a:grpSpLocks/>
              </p:cNvGrpSpPr>
              <p:nvPr/>
            </p:nvGrpSpPr>
            <p:grpSpPr bwMode="auto">
              <a:xfrm>
                <a:off x="0" y="0"/>
                <a:ext cx="192" cy="4320"/>
                <a:chOff x="0" y="-48"/>
                <a:chExt cx="144" cy="4368"/>
              </a:xfrm>
            </p:grpSpPr>
            <p:sp>
              <p:nvSpPr>
                <p:cNvPr id="2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9" name="Group 12"/>
              <p:cNvGrpSpPr>
                <a:grpSpLocks/>
              </p:cNvGrpSpPr>
              <p:nvPr/>
            </p:nvGrpSpPr>
            <p:grpSpPr bwMode="auto">
              <a:xfrm>
                <a:off x="5674" y="24"/>
                <a:ext cx="86" cy="4296"/>
                <a:chOff x="5616" y="-48"/>
                <a:chExt cx="144" cy="4368"/>
              </a:xfrm>
            </p:grpSpPr>
            <p:sp>
              <p:nvSpPr>
                <p:cNvPr id="2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0" name="Group 19"/>
              <p:cNvGrpSpPr>
                <a:grpSpLocks/>
              </p:cNvGrpSpPr>
              <p:nvPr/>
            </p:nvGrpSpPr>
            <p:grpSpPr bwMode="auto">
              <a:xfrm>
                <a:off x="144" y="0"/>
                <a:ext cx="5616" cy="144"/>
                <a:chOff x="96" y="-48"/>
                <a:chExt cx="5520" cy="144"/>
              </a:xfrm>
            </p:grpSpPr>
            <p:sp>
              <p:nvSpPr>
                <p:cNvPr id="24" name="Rectangle 2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2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1" name="Group 18"/>
              <p:cNvGrpSpPr>
                <a:grpSpLocks/>
              </p:cNvGrpSpPr>
              <p:nvPr/>
            </p:nvGrpSpPr>
            <p:grpSpPr bwMode="auto">
              <a:xfrm>
                <a:off x="144" y="4234"/>
                <a:ext cx="5616" cy="86"/>
                <a:chOff x="96" y="4176"/>
                <a:chExt cx="5520" cy="144"/>
              </a:xfrm>
            </p:grpSpPr>
            <p:sp>
              <p:nvSpPr>
                <p:cNvPr id="2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6" name="Rectangle 1945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427439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52"/>
                                        </p:tgtEl>
                                        <p:attrNameLst>
                                          <p:attrName>style.visibility</p:attrName>
                                        </p:attrNameLst>
                                      </p:cBhvr>
                                      <p:to>
                                        <p:strVal val="visible"/>
                                      </p:to>
                                    </p:set>
                                    <p:animEffect transition="in" filter="dissolve">
                                      <p:cBhvr>
                                        <p:cTn id="7" dur="500"/>
                                        <p:tgtEl>
                                          <p:spTgt spid="10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 name="Title 1"/>
          <p:cNvSpPr>
            <a:spLocks noGrp="1"/>
          </p:cNvSpPr>
          <p:nvPr>
            <p:ph type="title"/>
          </p:nvPr>
        </p:nvSpPr>
        <p:spPr>
          <a:xfrm>
            <a:off x="498476" y="93551"/>
            <a:ext cx="7772400" cy="1143000"/>
          </a:xfrm>
        </p:spPr>
        <p:txBody>
          <a:bodyPr/>
          <a:lstStyle/>
          <a:p>
            <a:pPr eaLnBrk="1" hangingPunct="1"/>
            <a:r>
              <a:rPr lang="en-US" sz="2800" dirty="0" smtClean="0"/>
              <a:t>Radial Temperature Distribution </a:t>
            </a:r>
          </a:p>
        </p:txBody>
      </p:sp>
      <p:sp>
        <p:nvSpPr>
          <p:cNvPr id="28675" name="Rectangle 2"/>
          <p:cNvSpPr>
            <a:spLocks noChangeArrowheads="1"/>
          </p:cNvSpPr>
          <p:nvPr/>
        </p:nvSpPr>
        <p:spPr bwMode="auto">
          <a:xfrm>
            <a:off x="556419" y="1377458"/>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800" dirty="0"/>
              <a:t>The equation for the temperature excess becomes</a:t>
            </a:r>
          </a:p>
        </p:txBody>
      </p:sp>
      <p:pic>
        <p:nvPicPr>
          <p:cNvPr id="286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421" y="2760264"/>
            <a:ext cx="8275638" cy="146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4114" name="Ink 21"/>
              <p14:cNvContentPartPr>
                <a14:cpLocks xmlns:a14="http://schemas.microsoft.com/office/drawing/2010/main" noRot="1" noChangeAspect="1" noEditPoints="1" noChangeArrowheads="1" noChangeShapeType="1"/>
              </p14:cNvContentPartPr>
              <p14:nvPr/>
            </p14:nvContentPartPr>
            <p14:xfrm>
              <a:off x="2516188" y="3765550"/>
              <a:ext cx="9525" cy="15875"/>
            </p14:xfrm>
          </p:contentPart>
        </mc:Choice>
        <mc:Fallback>
          <p:pic>
            <p:nvPicPr>
              <p:cNvPr id="4114" name="Ink 21"/>
              <p:cNvPicPr>
                <a:picLocks noRot="1" noChangeAspect="1" noEditPoints="1" noChangeArrowheads="1" noChangeShapeType="1"/>
              </p:cNvPicPr>
              <p:nvPr/>
            </p:nvPicPr>
            <p:blipFill>
              <a:blip r:embed="rId4"/>
              <a:stretch>
                <a:fillRect/>
              </a:stretch>
            </p:blipFill>
            <p:spPr>
              <a:xfrm>
                <a:off x="2512525" y="3758695"/>
                <a:ext cx="16119" cy="25616"/>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4115" name="Ink 22"/>
              <p14:cNvContentPartPr>
                <a14:cpLocks xmlns:a14="http://schemas.microsoft.com/office/drawing/2010/main" noRot="1" noChangeAspect="1" noEditPoints="1" noChangeArrowheads="1" noChangeShapeType="1"/>
              </p14:cNvContentPartPr>
              <p14:nvPr/>
            </p14:nvContentPartPr>
            <p14:xfrm>
              <a:off x="5789613" y="3711575"/>
              <a:ext cx="1587" cy="1588"/>
            </p14:xfrm>
          </p:contentPart>
        </mc:Choice>
        <mc:Fallback>
          <p:pic>
            <p:nvPicPr>
              <p:cNvPr id="4115" name="Ink 22"/>
              <p:cNvPicPr>
                <a:picLocks noRot="1" noChangeAspect="1" noEditPoints="1" noChangeArrowheads="1" noChangeShapeType="1"/>
              </p:cNvPicPr>
              <p:nvPr/>
            </p:nvPicPr>
            <p:blipFill>
              <a:blip r:embed="rId6"/>
              <a:stretch>
                <a:fillRect/>
              </a:stretch>
            </p:blipFill>
            <p:spPr>
              <a:xfrm>
                <a:off x="5778504" y="3700459"/>
                <a:ext cx="23805" cy="23820"/>
              </a:xfrm>
              <a:prstGeom prst="rect">
                <a:avLst/>
              </a:prstGeom>
            </p:spPr>
          </p:pic>
        </mc:Fallback>
      </mc:AlternateContent>
      <p:grpSp>
        <p:nvGrpSpPr>
          <p:cNvPr id="23" name="Group 1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26"/>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28"/>
              <p:cNvGrpSpPr>
                <a:grpSpLocks/>
              </p:cNvGrpSpPr>
              <p:nvPr/>
            </p:nvGrpSpPr>
            <p:grpSpPr bwMode="auto">
              <a:xfrm>
                <a:off x="144" y="0"/>
                <a:ext cx="5616" cy="144"/>
                <a:chOff x="96" y="-48"/>
                <a:chExt cx="5520" cy="144"/>
              </a:xfrm>
            </p:grpSpPr>
            <p:sp>
              <p:nvSpPr>
                <p:cNvPr id="33" name="Rectangle 3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3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5"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769531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dissolve">
                                      <p:cBhvr>
                                        <p:cTn id="7" dur="500"/>
                                        <p:tgtEl>
                                          <p:spTgt spid="286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8676"/>
                                        </p:tgtEl>
                                        <p:attrNameLst>
                                          <p:attrName>style.visibility</p:attrName>
                                        </p:attrNameLst>
                                      </p:cBhvr>
                                      <p:to>
                                        <p:strVal val="visible"/>
                                      </p:to>
                                    </p:set>
                                    <p:animEffect transition="in" filter="dissolve">
                                      <p:cBhvr>
                                        <p:cTn id="12"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3" name="Title 1"/>
          <p:cNvSpPr>
            <a:spLocks noGrp="1"/>
          </p:cNvSpPr>
          <p:nvPr>
            <p:ph type="title"/>
          </p:nvPr>
        </p:nvSpPr>
        <p:spPr>
          <a:xfrm>
            <a:off x="0" y="0"/>
            <a:ext cx="7239000" cy="1143000"/>
          </a:xfrm>
        </p:spPr>
        <p:txBody>
          <a:bodyPr/>
          <a:lstStyle/>
          <a:p>
            <a:pPr eaLnBrk="1" hangingPunct="1"/>
            <a:r>
              <a:rPr lang="en-US" sz="2800" dirty="0" smtClean="0"/>
              <a:t>Heat Dissipation Capacity of Cylinder with  Radial fins</a:t>
            </a:r>
          </a:p>
        </p:txBody>
      </p:sp>
      <p:sp>
        <p:nvSpPr>
          <p:cNvPr id="3" name="Content Placeholder 2"/>
          <p:cNvSpPr>
            <a:spLocks noGrp="1"/>
          </p:cNvSpPr>
          <p:nvPr>
            <p:ph idx="1"/>
          </p:nvPr>
        </p:nvSpPr>
        <p:spPr>
          <a:xfrm>
            <a:off x="228600" y="1066800"/>
            <a:ext cx="8610600" cy="914400"/>
          </a:xfrm>
        </p:spPr>
        <p:txBody>
          <a:bodyPr/>
          <a:lstStyle/>
          <a:p>
            <a:pPr eaLnBrk="1" hangingPunct="1"/>
            <a:r>
              <a:rPr lang="en-US" sz="2400" smtClean="0">
                <a:cs typeface="Times New Roman" panose="02020603050405020304" pitchFamily="18" charset="0"/>
              </a:rPr>
              <a:t>The heat flow through a fin is given by the heat flow at the base of a fin and can be expressed as</a:t>
            </a:r>
          </a:p>
        </p:txBody>
      </p:sp>
      <p:pic>
        <p:nvPicPr>
          <p:cNvPr id="757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44" y="2478513"/>
            <a:ext cx="8027831" cy="122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5779" name="Object 3"/>
          <p:cNvGraphicFramePr>
            <a:graphicFrameLocks noChangeAspect="1"/>
          </p:cNvGraphicFramePr>
          <p:nvPr>
            <p:extLst>
              <p:ext uri="{D42A27DB-BD31-4B8C-83A1-F6EECF244321}">
                <p14:modId xmlns:p14="http://schemas.microsoft.com/office/powerpoint/2010/main" val="1905169247"/>
              </p:ext>
            </p:extLst>
          </p:nvPr>
        </p:nvGraphicFramePr>
        <p:xfrm>
          <a:off x="5880393" y="3626883"/>
          <a:ext cx="1219200" cy="839174"/>
        </p:xfrm>
        <a:graphic>
          <a:graphicData uri="http://schemas.openxmlformats.org/presentationml/2006/ole">
            <mc:AlternateContent xmlns:mc="http://schemas.openxmlformats.org/markup-compatibility/2006">
              <mc:Choice xmlns:v="urn:schemas-microsoft-com:vml" Requires="v">
                <p:oleObj spid="_x0000_s317446" name="Equation" r:id="rId4" imgW="571320" imgH="393480" progId="Equation.3">
                  <p:embed/>
                </p:oleObj>
              </mc:Choice>
              <mc:Fallback>
                <p:oleObj name="Equation" r:id="rId4" imgW="57132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0393" y="3626883"/>
                        <a:ext cx="1219200" cy="839174"/>
                      </a:xfrm>
                      <a:prstGeom prst="rect">
                        <a:avLst/>
                      </a:prstGeom>
                      <a:noFill/>
                      <a:ln>
                        <a:noFill/>
                      </a:ln>
                      <a:effectLst/>
                    </p:spPr>
                  </p:pic>
                </p:oleObj>
              </mc:Fallback>
            </mc:AlternateContent>
          </a:graphicData>
        </a:graphic>
      </p:graphicFrame>
      <p:sp>
        <p:nvSpPr>
          <p:cNvPr id="5136" name="Rectangle 5"/>
          <p:cNvSpPr>
            <a:spLocks noChangeArrowheads="1"/>
          </p:cNvSpPr>
          <p:nvPr/>
        </p:nvSpPr>
        <p:spPr bwMode="auto">
          <a:xfrm>
            <a:off x="533400" y="4409831"/>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cs typeface="Times New Roman" panose="02020603050405020304" pitchFamily="18" charset="0"/>
              </a:rPr>
              <a:t>The total heat flow from a fin array is the sum of heat flow from the fin body and the heat flow from the base surface without fin and can be written as</a:t>
            </a:r>
          </a:p>
        </p:txBody>
      </p:sp>
      <p:pic>
        <p:nvPicPr>
          <p:cNvPr id="513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5638800"/>
            <a:ext cx="80549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7">
            <p14:nvContentPartPr>
              <p14:cNvPr id="5123" name="Ink 8"/>
              <p14:cNvContentPartPr>
                <a14:cpLocks xmlns:a14="http://schemas.microsoft.com/office/drawing/2010/main" noRot="1" noChangeAspect="1" noEditPoints="1" noChangeArrowheads="1" noChangeShapeType="1"/>
              </p14:cNvContentPartPr>
              <p14:nvPr/>
            </p14:nvContentPartPr>
            <p14:xfrm>
              <a:off x="6731000" y="5811838"/>
              <a:ext cx="1588" cy="1587"/>
            </p14:xfrm>
          </p:contentPart>
        </mc:Choice>
        <mc:Fallback>
          <p:pic>
            <p:nvPicPr>
              <p:cNvPr id="5123" name="Ink 8"/>
              <p:cNvPicPr>
                <a:picLocks noRot="1" noChangeAspect="1" noEditPoints="1" noChangeArrowheads="1" noChangeShapeType="1"/>
              </p:cNvPicPr>
              <p:nvPr/>
            </p:nvPicPr>
            <p:blipFill>
              <a:blip r:embed="rId8"/>
              <a:stretch>
                <a:fillRect/>
              </a:stretch>
            </p:blipFill>
            <p:spPr>
              <a:xfrm>
                <a:off x="6689712" y="5770576"/>
                <a:ext cx="84164" cy="84111"/>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131" name="Ink 16"/>
              <p14:cNvContentPartPr>
                <a14:cpLocks xmlns:a14="http://schemas.microsoft.com/office/drawing/2010/main" noRot="1" noChangeAspect="1" noEditPoints="1" noChangeArrowheads="1" noChangeShapeType="1"/>
              </p14:cNvContentPartPr>
              <p14:nvPr/>
            </p14:nvContentPartPr>
            <p14:xfrm>
              <a:off x="6937375" y="5827713"/>
              <a:ext cx="757238" cy="433387"/>
            </p14:xfrm>
          </p:contentPart>
        </mc:Choice>
        <mc:Fallback>
          <p:pic>
            <p:nvPicPr>
              <p:cNvPr id="5131" name="Ink 16"/>
              <p:cNvPicPr>
                <a:picLocks noRot="1" noChangeAspect="1" noEditPoints="1" noChangeArrowheads="1" noChangeShapeType="1"/>
              </p:cNvPicPr>
              <p:nvPr/>
            </p:nvPicPr>
            <p:blipFill>
              <a:blip r:embed="rId10"/>
              <a:stretch>
                <a:fillRect/>
              </a:stretch>
            </p:blipFill>
            <p:spPr>
              <a:xfrm>
                <a:off x="6928013" y="5818346"/>
                <a:ext cx="775962" cy="452120"/>
              </a:xfrm>
              <a:prstGeom prst="rect">
                <a:avLst/>
              </a:prstGeom>
            </p:spPr>
          </p:pic>
        </mc:Fallback>
      </mc:AlternateContent>
      <p:grpSp>
        <p:nvGrpSpPr>
          <p:cNvPr id="18" name="Group 16"/>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2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23"/>
              <p:cNvGrpSpPr>
                <a:grpSpLocks/>
              </p:cNvGrpSpPr>
              <p:nvPr/>
            </p:nvGrpSpPr>
            <p:grpSpPr bwMode="auto">
              <a:xfrm>
                <a:off x="144" y="0"/>
                <a:ext cx="5616" cy="144"/>
                <a:chOff x="96" y="-48"/>
                <a:chExt cx="5520" cy="144"/>
              </a:xfrm>
            </p:grpSpPr>
            <p:sp>
              <p:nvSpPr>
                <p:cNvPr id="28" name="Rectangle 2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0"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2">
            <p14:nvContentPartPr>
              <p14:cNvPr id="2" name="Ink 1"/>
              <p14:cNvContentPartPr/>
              <p14:nvPr/>
            </p14:nvContentPartPr>
            <p14:xfrm>
              <a:off x="5907600" y="1374480"/>
              <a:ext cx="3295080" cy="2324160"/>
            </p14:xfrm>
          </p:contentPart>
        </mc:Choice>
        <mc:Fallback>
          <p:pic>
            <p:nvPicPr>
              <p:cNvPr id="2" name="Ink 1"/>
              <p:cNvPicPr/>
              <p:nvPr/>
            </p:nvPicPr>
            <p:blipFill>
              <a:blip r:embed="rId13"/>
              <a:stretch>
                <a:fillRect/>
              </a:stretch>
            </p:blipFill>
            <p:spPr>
              <a:xfrm>
                <a:off x="5900040" y="1368000"/>
                <a:ext cx="3313800" cy="2345760"/>
              </a:xfrm>
              <a:prstGeom prst="rect">
                <a:avLst/>
              </a:prstGeom>
            </p:spPr>
          </p:pic>
        </mc:Fallback>
      </mc:AlternateContent>
    </p:spTree>
    <p:extLst>
      <p:ext uri="{BB962C8B-B14F-4D97-AF65-F5344CB8AC3E}">
        <p14:creationId xmlns:p14="http://schemas.microsoft.com/office/powerpoint/2010/main" val="40152980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5778"/>
                                        </p:tgtEl>
                                        <p:attrNameLst>
                                          <p:attrName>style.visibility</p:attrName>
                                        </p:attrNameLst>
                                      </p:cBhvr>
                                      <p:to>
                                        <p:strVal val="visible"/>
                                      </p:to>
                                    </p:set>
                                    <p:animEffect transition="in" filter="dissolve">
                                      <p:cBhvr>
                                        <p:cTn id="12" dur="500"/>
                                        <p:tgtEl>
                                          <p:spTgt spid="757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5779"/>
                                        </p:tgtEl>
                                        <p:attrNameLst>
                                          <p:attrName>style.visibility</p:attrName>
                                        </p:attrNameLst>
                                      </p:cBhvr>
                                      <p:to>
                                        <p:strVal val="visible"/>
                                      </p:to>
                                    </p:set>
                                    <p:animEffect transition="in" filter="dissolve">
                                      <p:cBhvr>
                                        <p:cTn id="17" dur="500"/>
                                        <p:tgtEl>
                                          <p:spTgt spid="7577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36"/>
                                        </p:tgtEl>
                                        <p:attrNameLst>
                                          <p:attrName>style.visibility</p:attrName>
                                        </p:attrNameLst>
                                      </p:cBhvr>
                                      <p:to>
                                        <p:strVal val="visible"/>
                                      </p:to>
                                    </p:set>
                                    <p:animEffect transition="in" filter="wipe(down)">
                                      <p:cBhvr>
                                        <p:cTn id="22" dur="500"/>
                                        <p:tgtEl>
                                          <p:spTgt spid="513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137"/>
                                        </p:tgtEl>
                                        <p:attrNameLst>
                                          <p:attrName>style.visibility</p:attrName>
                                        </p:attrNameLst>
                                      </p:cBhvr>
                                      <p:to>
                                        <p:strVal val="visible"/>
                                      </p:to>
                                    </p:set>
                                    <p:animEffect transition="in" filter="circle(in)">
                                      <p:cBhvr>
                                        <p:cTn id="27" dur="2000"/>
                                        <p:tgtEl>
                                          <p:spTgt spid="5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1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05645" y="1450528"/>
            <a:ext cx="838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dirty="0">
                <a:cs typeface="Times New Roman" panose="02020603050405020304" pitchFamily="18" charset="0"/>
              </a:rPr>
              <a:t>The temperature difference between a fin base and the</a:t>
            </a:r>
          </a:p>
          <a:p>
            <a:pPr eaLnBrk="1" hangingPunct="1"/>
            <a:r>
              <a:rPr lang="en-US" dirty="0">
                <a:cs typeface="Times New Roman" panose="02020603050405020304" pitchFamily="18" charset="0"/>
              </a:rPr>
              <a:t>fluid (</a:t>
            </a:r>
            <a:r>
              <a:rPr lang="en-US" i="1" dirty="0" err="1">
                <a:latin typeface="Symbol" panose="05050102010706020507" pitchFamily="18" charset="2"/>
                <a:cs typeface="Times New Roman" panose="02020603050405020304" pitchFamily="18" charset="0"/>
              </a:rPr>
              <a:t>q</a:t>
            </a:r>
            <a:r>
              <a:rPr lang="en-US" i="1" baseline="-25000" dirty="0" err="1">
                <a:cs typeface="Times New Roman" panose="02020603050405020304" pitchFamily="18" charset="0"/>
              </a:rPr>
              <a:t>B</a:t>
            </a:r>
            <a:r>
              <a:rPr lang="en-US" dirty="0">
                <a:cs typeface="Times New Roman" panose="02020603050405020304" pitchFamily="18" charset="0"/>
              </a:rPr>
              <a:t>) due to total heat flow rate at the fin base can</a:t>
            </a:r>
          </a:p>
          <a:p>
            <a:pPr eaLnBrk="1" hangingPunct="1"/>
            <a:r>
              <a:rPr lang="en-US" dirty="0">
                <a:cs typeface="Times New Roman" panose="02020603050405020304" pitchFamily="18" charset="0"/>
              </a:rPr>
              <a:t>be expressed as</a:t>
            </a:r>
          </a:p>
        </p:txBody>
      </p:sp>
      <p:pic>
        <p:nvPicPr>
          <p:cNvPr id="76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 y="2819400"/>
            <a:ext cx="8432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8"/>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0"/>
              <p:cNvGrpSpPr>
                <a:grpSpLocks/>
              </p:cNvGrpSpPr>
              <p:nvPr/>
            </p:nvGrpSpPr>
            <p:grpSpPr bwMode="auto">
              <a:xfrm>
                <a:off x="144" y="0"/>
                <a:ext cx="5616" cy="144"/>
                <a:chOff x="96" y="-48"/>
                <a:chExt cx="5520" cy="144"/>
              </a:xfrm>
            </p:grpSpPr>
            <p:sp>
              <p:nvSpPr>
                <p:cNvPr id="15" name="Rectangle 1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Title 1"/>
          <p:cNvSpPr>
            <a:spLocks noGrp="1"/>
          </p:cNvSpPr>
          <p:nvPr>
            <p:ph type="title"/>
          </p:nvPr>
        </p:nvSpPr>
        <p:spPr>
          <a:xfrm>
            <a:off x="179388" y="209550"/>
            <a:ext cx="7772400" cy="857250"/>
          </a:xfrm>
        </p:spPr>
        <p:txBody>
          <a:bodyPr/>
          <a:lstStyle/>
          <a:p>
            <a:r>
              <a:rPr lang="en-IN" sz="2800" dirty="0" smtClean="0"/>
              <a:t>Base Temperature</a:t>
            </a:r>
            <a:endParaRPr lang="en-IN" sz="2800" dirty="0"/>
          </a:p>
        </p:txBody>
      </p:sp>
    </p:spTree>
    <p:extLst>
      <p:ext uri="{BB962C8B-B14F-4D97-AF65-F5344CB8AC3E}">
        <p14:creationId xmlns:p14="http://schemas.microsoft.com/office/powerpoint/2010/main" val="9048126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6802"/>
                                        </p:tgtEl>
                                        <p:attrNameLst>
                                          <p:attrName>style.visibility</p:attrName>
                                        </p:attrNameLst>
                                      </p:cBhvr>
                                      <p:to>
                                        <p:strVal val="visible"/>
                                      </p:to>
                                    </p:set>
                                    <p:animEffect transition="in" filter="dissolve">
                                      <p:cBhvr>
                                        <p:cTn id="12" dur="500"/>
                                        <p:tgtEl>
                                          <p:spTgt spid="768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9" name="Title 1"/>
          <p:cNvSpPr>
            <a:spLocks noGrp="1"/>
          </p:cNvSpPr>
          <p:nvPr>
            <p:ph type="title"/>
          </p:nvPr>
        </p:nvSpPr>
        <p:spPr>
          <a:xfrm>
            <a:off x="149225" y="66675"/>
            <a:ext cx="6950368" cy="1143000"/>
          </a:xfrm>
        </p:spPr>
        <p:txBody>
          <a:bodyPr/>
          <a:lstStyle/>
          <a:p>
            <a:pPr eaLnBrk="1" hangingPunct="1"/>
            <a:r>
              <a:rPr lang="en-US" sz="2800" dirty="0" smtClean="0"/>
              <a:t>Development of Compact Finned Cylinder</a:t>
            </a:r>
          </a:p>
        </p:txBody>
      </p:sp>
      <p:sp>
        <p:nvSpPr>
          <p:cNvPr id="4" name="Rectangle 3"/>
          <p:cNvSpPr>
            <a:spLocks noChangeArrowheads="1"/>
          </p:cNvSpPr>
          <p:nvPr/>
        </p:nvSpPr>
        <p:spPr bwMode="auto">
          <a:xfrm>
            <a:off x="381000" y="1676400"/>
            <a:ext cx="800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The heat flow through the base is</a:t>
            </a:r>
          </a:p>
        </p:txBody>
      </p:sp>
      <p:pic>
        <p:nvPicPr>
          <p:cNvPr id="78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09800"/>
            <a:ext cx="8809038"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685800" y="3962400"/>
            <a:ext cx="2770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The ideal heat flow</a:t>
            </a:r>
          </a:p>
        </p:txBody>
      </p:sp>
      <p:pic>
        <p:nvPicPr>
          <p:cNvPr id="788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733800"/>
            <a:ext cx="516731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7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336" y="5464305"/>
            <a:ext cx="8231188" cy="899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685800" y="4761150"/>
            <a:ext cx="20939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Fin Efficiency </a:t>
            </a:r>
          </a:p>
        </p:txBody>
      </p:sp>
      <mc:AlternateContent xmlns:mc="http://schemas.openxmlformats.org/markup-compatibility/2006">
        <mc:Choice xmlns:p14="http://schemas.microsoft.com/office/powerpoint/2010/main" Requires="p14">
          <p:contentPart p14:bwMode="auto" r:id="rId5">
            <p14:nvContentPartPr>
              <p14:cNvPr id="6150" name="Ink 13"/>
              <p14:cNvContentPartPr>
                <a14:cpLocks xmlns:a14="http://schemas.microsoft.com/office/drawing/2010/main" noRot="1" noChangeAspect="1" noEditPoints="1" noChangeArrowheads="1" noChangeShapeType="1"/>
              </p14:cNvContentPartPr>
              <p14:nvPr/>
            </p14:nvContentPartPr>
            <p14:xfrm>
              <a:off x="7927975" y="3900488"/>
              <a:ext cx="4763" cy="4762"/>
            </p14:xfrm>
          </p:contentPart>
        </mc:Choice>
        <mc:Fallback>
          <p:pic>
            <p:nvPicPr>
              <p:cNvPr id="6150" name="Ink 13"/>
              <p:cNvPicPr>
                <a:picLocks noRot="1" noChangeAspect="1" noEditPoints="1" noChangeArrowheads="1" noChangeShapeType="1"/>
              </p:cNvPicPr>
              <p:nvPr/>
            </p:nvPicPr>
            <p:blipFill>
              <a:blip r:embed="rId6"/>
              <a:stretch>
                <a:fillRect/>
              </a:stretch>
            </p:blipFill>
            <p:spPr>
              <a:xfrm>
                <a:off x="7924311" y="3892429"/>
                <a:ext cx="16487" cy="18315"/>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152" name="Ink 15"/>
              <p14:cNvContentPartPr>
                <a14:cpLocks xmlns:a14="http://schemas.microsoft.com/office/drawing/2010/main" noRot="1" noChangeAspect="1" noEditPoints="1" noChangeArrowheads="1" noChangeShapeType="1"/>
              </p14:cNvContentPartPr>
              <p14:nvPr/>
            </p14:nvContentPartPr>
            <p14:xfrm>
              <a:off x="6283325" y="6623050"/>
              <a:ext cx="1588" cy="1588"/>
            </p14:xfrm>
          </p:contentPart>
        </mc:Choice>
        <mc:Fallback>
          <p:pic>
            <p:nvPicPr>
              <p:cNvPr id="6152" name="Ink 15"/>
              <p:cNvPicPr>
                <a:picLocks noRot="1" noChangeAspect="1" noEditPoints="1" noChangeArrowheads="1" noChangeShapeType="1"/>
              </p:cNvPicPr>
              <p:nvPr/>
            </p:nvPicPr>
            <p:blipFill>
              <a:blip r:embed="rId8"/>
              <a:stretch>
                <a:fillRect/>
              </a:stretch>
            </p:blipFill>
            <p:spPr>
              <a:xfrm>
                <a:off x="6242037" y="6581762"/>
                <a:ext cx="84164" cy="84164"/>
              </a:xfrm>
              <a:prstGeom prst="rect">
                <a:avLst/>
              </a:prstGeom>
            </p:spPr>
          </p:pic>
        </mc:Fallback>
      </mc:AlternateContent>
      <p:grpSp>
        <p:nvGrpSpPr>
          <p:cNvPr id="32" name="Group 16"/>
          <p:cNvGrpSpPr>
            <a:grpSpLocks/>
          </p:cNvGrpSpPr>
          <p:nvPr/>
        </p:nvGrpSpPr>
        <p:grpSpPr bwMode="auto">
          <a:xfrm>
            <a:off x="0" y="0"/>
            <a:ext cx="9144000" cy="6858000"/>
            <a:chOff x="0" y="0"/>
            <a:chExt cx="9144000" cy="6858000"/>
          </a:xfrm>
        </p:grpSpPr>
        <p:grpSp>
          <p:nvGrpSpPr>
            <p:cNvPr id="33" name="Group 8"/>
            <p:cNvGrpSpPr>
              <a:grpSpLocks/>
            </p:cNvGrpSpPr>
            <p:nvPr/>
          </p:nvGrpSpPr>
          <p:grpSpPr bwMode="auto">
            <a:xfrm>
              <a:off x="0" y="0"/>
              <a:ext cx="9144000" cy="6858000"/>
              <a:chOff x="0" y="0"/>
              <a:chExt cx="5760" cy="4320"/>
            </a:xfrm>
          </p:grpSpPr>
          <p:grpSp>
            <p:nvGrpSpPr>
              <p:cNvPr id="36" name="Group 35"/>
              <p:cNvGrpSpPr>
                <a:grpSpLocks/>
              </p:cNvGrpSpPr>
              <p:nvPr/>
            </p:nvGrpSpPr>
            <p:grpSpPr bwMode="auto">
              <a:xfrm>
                <a:off x="0" y="0"/>
                <a:ext cx="192" cy="4320"/>
                <a:chOff x="0" y="-48"/>
                <a:chExt cx="144" cy="4368"/>
              </a:xfrm>
            </p:grpSpPr>
            <p:sp>
              <p:nvSpPr>
                <p:cNvPr id="4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12"/>
              <p:cNvGrpSpPr>
                <a:grpSpLocks/>
              </p:cNvGrpSpPr>
              <p:nvPr/>
            </p:nvGrpSpPr>
            <p:grpSpPr bwMode="auto">
              <a:xfrm>
                <a:off x="5674" y="24"/>
                <a:ext cx="86" cy="4296"/>
                <a:chOff x="5616" y="-48"/>
                <a:chExt cx="144" cy="4368"/>
              </a:xfrm>
            </p:grpSpPr>
            <p:sp>
              <p:nvSpPr>
                <p:cNvPr id="4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37"/>
              <p:cNvGrpSpPr>
                <a:grpSpLocks/>
              </p:cNvGrpSpPr>
              <p:nvPr/>
            </p:nvGrpSpPr>
            <p:grpSpPr bwMode="auto">
              <a:xfrm>
                <a:off x="144" y="0"/>
                <a:ext cx="5616" cy="144"/>
                <a:chOff x="96" y="-48"/>
                <a:chExt cx="5520" cy="144"/>
              </a:xfrm>
            </p:grpSpPr>
            <p:sp>
              <p:nvSpPr>
                <p:cNvPr id="42" name="Rectangle 4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4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8"/>
              <p:cNvGrpSpPr>
                <a:grpSpLocks/>
              </p:cNvGrpSpPr>
              <p:nvPr/>
            </p:nvGrpSpPr>
            <p:grpSpPr bwMode="auto">
              <a:xfrm>
                <a:off x="144" y="4234"/>
                <a:ext cx="5616" cy="86"/>
                <a:chOff x="96" y="4176"/>
                <a:chExt cx="5520" cy="144"/>
              </a:xfrm>
            </p:grpSpPr>
            <p:sp>
              <p:nvSpPr>
                <p:cNvPr id="4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4"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027830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8850"/>
                                        </p:tgtEl>
                                        <p:attrNameLst>
                                          <p:attrName>style.visibility</p:attrName>
                                        </p:attrNameLst>
                                      </p:cBhvr>
                                      <p:to>
                                        <p:strVal val="visible"/>
                                      </p:to>
                                    </p:set>
                                    <p:animEffect transition="in" filter="dissolve">
                                      <p:cBhvr>
                                        <p:cTn id="12" dur="500"/>
                                        <p:tgtEl>
                                          <p:spTgt spid="788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8851"/>
                                        </p:tgtEl>
                                        <p:attrNameLst>
                                          <p:attrName>style.visibility</p:attrName>
                                        </p:attrNameLst>
                                      </p:cBhvr>
                                      <p:to>
                                        <p:strVal val="visible"/>
                                      </p:to>
                                    </p:set>
                                    <p:animEffect transition="in" filter="dissolve">
                                      <p:cBhvr>
                                        <p:cTn id="22" dur="500"/>
                                        <p:tgtEl>
                                          <p:spTgt spid="7885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174"/>
                                        </p:tgtEl>
                                        <p:attrNameLst>
                                          <p:attrName>style.visibility</p:attrName>
                                        </p:attrNameLst>
                                      </p:cBhvr>
                                      <p:to>
                                        <p:strVal val="visible"/>
                                      </p:to>
                                    </p:set>
                                    <p:animEffect transition="in" filter="wipe(down)">
                                      <p:cBhvr>
                                        <p:cTn id="32" dur="500"/>
                                        <p:tgtEl>
                                          <p:spTgt spid="6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8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388" y="1136502"/>
            <a:ext cx="7288212" cy="559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7178" name="Ink 12"/>
              <p14:cNvContentPartPr>
                <a14:cpLocks xmlns:a14="http://schemas.microsoft.com/office/drawing/2010/main" noRot="1" noChangeAspect="1" noEditPoints="1" noChangeArrowheads="1" noChangeShapeType="1"/>
              </p14:cNvContentPartPr>
              <p14:nvPr/>
            </p14:nvContentPartPr>
            <p14:xfrm>
              <a:off x="8667750" y="6370638"/>
              <a:ext cx="1588" cy="1587"/>
            </p14:xfrm>
          </p:contentPart>
        </mc:Choice>
        <mc:Fallback>
          <p:pic>
            <p:nvPicPr>
              <p:cNvPr id="7178" name="Ink 12"/>
              <p:cNvPicPr>
                <a:picLocks noRot="1" noChangeAspect="1" noEditPoints="1" noChangeArrowheads="1" noChangeShapeType="1"/>
              </p:cNvPicPr>
              <p:nvPr/>
            </p:nvPicPr>
            <p:blipFill>
              <a:blip r:embed="rId4"/>
              <a:stretch>
                <a:fillRect/>
              </a:stretch>
            </p:blipFill>
            <p:spPr>
              <a:xfrm>
                <a:off x="8626462" y="6329376"/>
                <a:ext cx="84164" cy="84111"/>
              </a:xfrm>
              <a:prstGeom prst="rect">
                <a:avLst/>
              </a:prstGeom>
            </p:spPr>
          </p:pic>
        </mc:Fallback>
      </mc:AlternateContent>
      <p:grpSp>
        <p:nvGrpSpPr>
          <p:cNvPr id="18" name="Group 16"/>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2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23"/>
              <p:cNvGrpSpPr>
                <a:grpSpLocks/>
              </p:cNvGrpSpPr>
              <p:nvPr/>
            </p:nvGrpSpPr>
            <p:grpSpPr bwMode="auto">
              <a:xfrm>
                <a:off x="144" y="0"/>
                <a:ext cx="5616" cy="144"/>
                <a:chOff x="96" y="-48"/>
                <a:chExt cx="5520" cy="144"/>
              </a:xfrm>
            </p:grpSpPr>
            <p:sp>
              <p:nvSpPr>
                <p:cNvPr id="28" name="Rectangle 2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8"/>
              <p:cNvGrpSpPr>
                <a:grpSpLocks/>
              </p:cNvGrpSpPr>
              <p:nvPr/>
            </p:nvGrpSpPr>
            <p:grpSpPr bwMode="auto">
              <a:xfrm>
                <a:off x="144" y="4234"/>
                <a:ext cx="5616" cy="86"/>
                <a:chOff x="96" y="4176"/>
                <a:chExt cx="5520" cy="144"/>
              </a:xfrm>
            </p:grpSpPr>
            <p:sp>
              <p:nvSpPr>
                <p:cNvPr id="2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0"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Title 1"/>
          <p:cNvSpPr>
            <a:spLocks noGrp="1"/>
          </p:cNvSpPr>
          <p:nvPr>
            <p:ph type="title"/>
          </p:nvPr>
        </p:nvSpPr>
        <p:spPr>
          <a:xfrm>
            <a:off x="228600" y="185362"/>
            <a:ext cx="7772400" cy="696076"/>
          </a:xfrm>
        </p:spPr>
        <p:txBody>
          <a:bodyPr/>
          <a:lstStyle/>
          <a:p>
            <a:r>
              <a:rPr lang="en-IN" sz="2800" dirty="0" smtClean="0"/>
              <a:t>Efficiency of Circumferential Fins</a:t>
            </a:r>
            <a:endParaRPr lang="en-IN" sz="2800" dirty="0"/>
          </a:p>
        </p:txBody>
      </p:sp>
    </p:spTree>
    <p:extLst>
      <p:ext uri="{BB962C8B-B14F-4D97-AF65-F5344CB8AC3E}">
        <p14:creationId xmlns:p14="http://schemas.microsoft.com/office/powerpoint/2010/main" val="11837312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1037"/>
            <a:ext cx="7772400" cy="897407"/>
          </a:xfrm>
        </p:spPr>
        <p:txBody>
          <a:bodyPr/>
          <a:lstStyle/>
          <a:p>
            <a:r>
              <a:rPr lang="en-IN" sz="2800" dirty="0" err="1" smtClean="0"/>
              <a:t>Chebyshev’s</a:t>
            </a:r>
            <a:r>
              <a:rPr lang="en-IN" sz="2800" dirty="0" smtClean="0"/>
              <a:t> </a:t>
            </a:r>
            <a:r>
              <a:rPr lang="en-IN" sz="2800" dirty="0"/>
              <a:t>D</a:t>
            </a:r>
            <a:r>
              <a:rPr lang="en-IN" sz="2800" dirty="0" smtClean="0"/>
              <a:t>ifferential </a:t>
            </a:r>
            <a:r>
              <a:rPr lang="en-IN" sz="2800" dirty="0"/>
              <a:t>E</a:t>
            </a:r>
            <a:r>
              <a:rPr lang="en-IN" sz="2800" dirty="0" smtClean="0"/>
              <a:t>quation</a:t>
            </a:r>
            <a:endParaRPr lang="en-IN" sz="2800" dirty="0"/>
          </a:p>
        </p:txBody>
      </p:sp>
      <p:graphicFrame>
        <p:nvGraphicFramePr>
          <p:cNvPr id="32" name="Object 31"/>
          <p:cNvGraphicFramePr>
            <a:graphicFrameLocks noChangeAspect="1"/>
          </p:cNvGraphicFramePr>
          <p:nvPr>
            <p:extLst/>
          </p:nvPr>
        </p:nvGraphicFramePr>
        <p:xfrm>
          <a:off x="2331216" y="1066800"/>
          <a:ext cx="4067175" cy="984250"/>
        </p:xfrm>
        <a:graphic>
          <a:graphicData uri="http://schemas.openxmlformats.org/presentationml/2006/ole">
            <mc:AlternateContent xmlns:mc="http://schemas.openxmlformats.org/markup-compatibility/2006">
              <mc:Choice xmlns:v="urn:schemas-microsoft-com:vml" Requires="v">
                <p:oleObj spid="_x0000_s314440" name="Equation" r:id="rId3" imgW="1726920" imgH="419040" progId="Equation.3">
                  <p:embed/>
                </p:oleObj>
              </mc:Choice>
              <mc:Fallback>
                <p:oleObj name="Equation" r:id="rId3" imgW="1726920" imgH="419040" progId="Equation.3">
                  <p:embed/>
                  <p:pic>
                    <p:nvPicPr>
                      <p:cNvPr id="0" name=""/>
                      <p:cNvPicPr/>
                      <p:nvPr/>
                    </p:nvPicPr>
                    <p:blipFill>
                      <a:blip r:embed="rId4"/>
                      <a:stretch>
                        <a:fillRect/>
                      </a:stretch>
                    </p:blipFill>
                    <p:spPr>
                      <a:xfrm>
                        <a:off x="2331216" y="1066800"/>
                        <a:ext cx="4067175" cy="984250"/>
                      </a:xfrm>
                      <a:prstGeom prst="rect">
                        <a:avLst/>
                      </a:prstGeom>
                    </p:spPr>
                  </p:pic>
                </p:oleObj>
              </mc:Fallback>
            </mc:AlternateContent>
          </a:graphicData>
        </a:graphic>
      </p:graphicFrame>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7475" y="2418708"/>
            <a:ext cx="5867400" cy="3920490"/>
          </a:xfrm>
          <a:prstGeom prst="rect">
            <a:avLst/>
          </a:prstGeom>
          <a:solidFill>
            <a:schemeClr val="bg1"/>
          </a:solidFill>
        </p:spPr>
      </p:pic>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8782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i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circle(in)">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16202</TotalTime>
  <Words>1288</Words>
  <Application>Microsoft Office PowerPoint</Application>
  <PresentationFormat>On-screen Show (4:3)</PresentationFormat>
  <Paragraphs>153</Paragraphs>
  <Slides>37</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8" baseType="lpstr">
      <vt:lpstr>Blackadder ITC</vt:lpstr>
      <vt:lpstr>Brush Script MT</vt:lpstr>
      <vt:lpstr>Comic Sans MS</vt:lpstr>
      <vt:lpstr>Script MT Bold</vt:lpstr>
      <vt:lpstr>Symbol</vt:lpstr>
      <vt:lpstr>Tempus Sans ITC</vt:lpstr>
      <vt:lpstr>Times New Roman</vt:lpstr>
      <vt:lpstr>Default Design</vt:lpstr>
      <vt:lpstr>Equation</vt:lpstr>
      <vt:lpstr>Microsoft Equation 3.0</vt:lpstr>
      <vt:lpstr>Bitmap Image</vt:lpstr>
      <vt:lpstr>Family of Sturm-Liouville Problems</vt:lpstr>
      <vt:lpstr>Sturm-Liouville Theory</vt:lpstr>
      <vt:lpstr>Sturm-Liouville Boundary Value Problem</vt:lpstr>
      <vt:lpstr>Example:  Euler like SL-BVP</vt:lpstr>
      <vt:lpstr>Example:  Euler like SL-BVP : case 1</vt:lpstr>
      <vt:lpstr>Example:  Euler like SL-BVP : Case 2</vt:lpstr>
      <vt:lpstr>Example:  Euler like SL-BVP : Case 3</vt:lpstr>
      <vt:lpstr>Series as Solution to SLP</vt:lpstr>
      <vt:lpstr>Theorem 1</vt:lpstr>
      <vt:lpstr>Theorem 2 : Identification of Ancestral Mother </vt:lpstr>
      <vt:lpstr>The Mother of Generalized Fourier Series</vt:lpstr>
      <vt:lpstr>Real Thermofluid Problems/Sources as A Series Functions</vt:lpstr>
      <vt:lpstr>Classification of SL-EVPs</vt:lpstr>
      <vt:lpstr>The Legendre Equation</vt:lpstr>
      <vt:lpstr>The Legendre L-SO Differential Equation</vt:lpstr>
      <vt:lpstr>The Legendre Equation</vt:lpstr>
      <vt:lpstr>Addition of Four Special Series Functions</vt:lpstr>
      <vt:lpstr>The Recurrence Formula for Coefficient</vt:lpstr>
      <vt:lpstr>More Algebra to get an Informative  Recurrence Formula for Coefficient</vt:lpstr>
      <vt:lpstr>Practice to Get An Unified Recurrence Formula</vt:lpstr>
      <vt:lpstr>The two Independent Elementary Solutions to LE </vt:lpstr>
      <vt:lpstr>Legendre Functions</vt:lpstr>
      <vt:lpstr>The Legendre polynomials</vt:lpstr>
      <vt:lpstr>The Bessel Equation</vt:lpstr>
      <vt:lpstr>Finned Engine Cylinder</vt:lpstr>
      <vt:lpstr>Geometrical Design of Finned Cylinder</vt:lpstr>
      <vt:lpstr>PowerPoint Presentation</vt:lpstr>
      <vt:lpstr>Solution of Bessel Equation using Frobenius method</vt:lpstr>
      <vt:lpstr>The Unified Recurrence Formula for Coefficients</vt:lpstr>
      <vt:lpstr>The Bessel Functions</vt:lpstr>
      <vt:lpstr>Radial Conduction Equation</vt:lpstr>
      <vt:lpstr>Radial Temperature Distribution </vt:lpstr>
      <vt:lpstr>Heat Dissipation Capacity of Cylinder with  Radial fins</vt:lpstr>
      <vt:lpstr>Base Temperature</vt:lpstr>
      <vt:lpstr>Development of Compact Finned Cylinder</vt:lpstr>
      <vt:lpstr>Efficiency of Circumferential Fins</vt:lpstr>
      <vt:lpstr>Chebyshev’s Differential Equation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USER</cp:lastModifiedBy>
  <cp:revision>1306</cp:revision>
  <cp:lastPrinted>2002-01-11T03:20:09Z</cp:lastPrinted>
  <dcterms:created xsi:type="dcterms:W3CDTF">2002-01-11T02:48:10Z</dcterms:created>
  <dcterms:modified xsi:type="dcterms:W3CDTF">2019-09-30T05:14:46Z</dcterms:modified>
</cp:coreProperties>
</file>