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0"/>
  </p:notesMasterIdLst>
  <p:sldIdLst>
    <p:sldId id="700" r:id="rId2"/>
    <p:sldId id="745" r:id="rId3"/>
    <p:sldId id="701" r:id="rId4"/>
    <p:sldId id="702" r:id="rId5"/>
    <p:sldId id="748" r:id="rId6"/>
    <p:sldId id="749" r:id="rId7"/>
    <p:sldId id="753" r:id="rId8"/>
    <p:sldId id="752" r:id="rId9"/>
    <p:sldId id="750" r:id="rId10"/>
    <p:sldId id="751" r:id="rId11"/>
    <p:sldId id="703" r:id="rId12"/>
    <p:sldId id="704" r:id="rId13"/>
    <p:sldId id="705" r:id="rId14"/>
    <p:sldId id="706" r:id="rId15"/>
    <p:sldId id="707" r:id="rId16"/>
    <p:sldId id="708" r:id="rId17"/>
    <p:sldId id="709" r:id="rId18"/>
    <p:sldId id="710" r:id="rId19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9900"/>
    <a:srgbClr val="FF9999"/>
    <a:srgbClr val="CC6600"/>
    <a:srgbClr val="FFFFCC"/>
    <a:srgbClr val="E5291B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601" autoAdjust="0"/>
    <p:restoredTop sz="94660"/>
  </p:normalViewPr>
  <p:slideViewPr>
    <p:cSldViewPr>
      <p:cViewPr varScale="1">
        <p:scale>
          <a:sx n="74" d="100"/>
          <a:sy n="74" d="100"/>
        </p:scale>
        <p:origin x="122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7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27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image" Target="../media/image30.wmf"/><Relationship Id="rId7" Type="http://schemas.openxmlformats.org/officeDocument/2006/relationships/image" Target="../media/image34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03T03:30:13.8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02T03:30:26.41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37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38852-3B7A-4D26-8C1A-1F821DEAA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48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487CC-2F8E-4ECF-97F1-294BCB6A5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7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0425B-8A4B-4EA9-A0A9-6AA669232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68D24-912B-47D3-BC75-F39311624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93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41753-9EF1-449C-A006-227357DE2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2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A6060-6A52-404C-9897-ECB6C1836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0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876D9-6189-48C0-9C66-19836A200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5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D90CA-D103-4AF7-A73D-BA2D46B6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1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C87AE-0705-4B16-8E4F-7E1BD7BF5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5B332-6CD0-44E1-920B-0853B693E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4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2BD99-C18D-4306-92F8-0412699D4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9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EFCBA-73F1-4A71-9E00-B35AD3383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39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IN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B0AD5-5450-42DB-8838-6A4079E6F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52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EDF74-E3F6-4067-851F-73028FC66C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75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7ED15-6AAF-4D42-B3B9-9A6006BA0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32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1D54E-B5FE-4251-8C30-CD1C035DB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2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441793F-0DAA-4CF9-A0DE-C1B008704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emf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wmf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2.png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.png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wmf"/><Relationship Id="rId11" Type="http://schemas.openxmlformats.org/officeDocument/2006/relationships/image" Target="../media/image2.png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3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6.wmf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2.png"/><Relationship Id="rId4" Type="http://schemas.openxmlformats.org/officeDocument/2006/relationships/image" Target="../media/image19.wmf"/><Relationship Id="rId9" Type="http://schemas.openxmlformats.org/officeDocument/2006/relationships/image" Target="../media/image2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5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12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7.wmf"/><Relationship Id="rId9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oleObject" Target="../embeddings/oleObject34.bin"/><Relationship Id="rId18" Type="http://schemas.openxmlformats.org/officeDocument/2006/relationships/image" Target="../media/image35.w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12" Type="http://schemas.openxmlformats.org/officeDocument/2006/relationships/image" Target="../media/image32.wmf"/><Relationship Id="rId17" Type="http://schemas.openxmlformats.org/officeDocument/2006/relationships/oleObject" Target="../embeddings/oleObject36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34.wmf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9.wmf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30.bin"/><Relationship Id="rId15" Type="http://schemas.openxmlformats.org/officeDocument/2006/relationships/oleObject" Target="../embeddings/oleObject35.bin"/><Relationship Id="rId10" Type="http://schemas.openxmlformats.org/officeDocument/2006/relationships/image" Target="../media/image31.wmf"/><Relationship Id="rId19" Type="http://schemas.openxmlformats.org/officeDocument/2006/relationships/image" Target="../media/image2.png"/><Relationship Id="rId4" Type="http://schemas.openxmlformats.org/officeDocument/2006/relationships/image" Target="../media/image28.wmf"/><Relationship Id="rId9" Type="http://schemas.openxmlformats.org/officeDocument/2006/relationships/oleObject" Target="../embeddings/oleObject32.bin"/><Relationship Id="rId14" Type="http://schemas.openxmlformats.org/officeDocument/2006/relationships/image" Target="../media/image3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0700" y="235107"/>
            <a:ext cx="7327900" cy="838200"/>
          </a:xfrm>
        </p:spPr>
        <p:txBody>
          <a:bodyPr/>
          <a:lstStyle/>
          <a:p>
            <a:r>
              <a:rPr lang="en-IN" sz="2800" dirty="0" smtClean="0"/>
              <a:t>Orthogonal  Series Functions as Solutions to Special Linear SO-ODE</a:t>
            </a:r>
            <a:endParaRPr lang="en-US" sz="2800" dirty="0" smtClean="0">
              <a:latin typeface="Comic Sans MS" panose="030F0702030302020204" pitchFamily="66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67637" y="5429071"/>
            <a:ext cx="8534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IN" sz="3600" dirty="0" smtClean="0">
                <a:solidFill>
                  <a:srgbClr val="FF0000"/>
                </a:solidFill>
                <a:latin typeface="Script MT Bold" panose="03040602040607080904" pitchFamily="66" charset="0"/>
              </a:rPr>
              <a:t>In Tune with Digital Computing &amp; Complex Geometries……</a:t>
            </a:r>
            <a:endParaRPr lang="en-US" sz="3600" dirty="0">
              <a:solidFill>
                <a:srgbClr val="FF3399"/>
              </a:solidFill>
              <a:latin typeface="Brush Script MT" panose="03060802040406070304" pitchFamily="66" charset="0"/>
            </a:endParaRP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714750"/>
            <a:ext cx="6400800" cy="1111250"/>
          </a:xfrm>
        </p:spPr>
        <p:txBody>
          <a:bodyPr/>
          <a:lstStyle/>
          <a:p>
            <a:pPr eaLnBrk="1" hangingPunct="1"/>
            <a:r>
              <a:rPr lang="en-US" sz="1600" b="1" dirty="0" smtClean="0">
                <a:latin typeface="Script MT Bold" panose="03040602040607080904" pitchFamily="66" charset="0"/>
              </a:rPr>
              <a:t>P M V </a:t>
            </a:r>
            <a:r>
              <a:rPr lang="en-US" sz="1600" b="1" dirty="0" err="1" smtClean="0">
                <a:latin typeface="Script MT Bold" panose="03040602040607080904" pitchFamily="66" charset="0"/>
              </a:rPr>
              <a:t>Subbarao</a:t>
            </a:r>
            <a:endParaRPr lang="en-US" sz="1600" b="1" dirty="0" smtClean="0">
              <a:latin typeface="Script MT Bold" panose="03040602040607080904" pitchFamily="66" charset="0"/>
            </a:endParaRPr>
          </a:p>
          <a:p>
            <a:pPr eaLnBrk="1" hangingPunct="1"/>
            <a:r>
              <a:rPr lang="en-US" sz="1600" i="1" dirty="0" smtClean="0"/>
              <a:t>Professor</a:t>
            </a:r>
          </a:p>
          <a:p>
            <a:pPr eaLnBrk="1" hangingPunct="1"/>
            <a:r>
              <a:rPr lang="en-US" sz="1600" i="1" dirty="0" smtClean="0"/>
              <a:t>Mechanical Engineering Department</a:t>
            </a:r>
          </a:p>
          <a:p>
            <a:pPr eaLnBrk="1" hangingPunct="1"/>
            <a:r>
              <a:rPr lang="en-US" sz="1600" i="1" dirty="0" smtClean="0"/>
              <a:t>I </a:t>
            </a:r>
            <a:r>
              <a:rPr lang="en-US" sz="1600" i="1" dirty="0" err="1" smtClean="0"/>
              <a:t>I</a:t>
            </a:r>
            <a:r>
              <a:rPr lang="en-US" sz="1600" i="1" dirty="0" smtClean="0"/>
              <a:t> T Delhi</a:t>
            </a:r>
          </a:p>
        </p:txBody>
      </p:sp>
      <p:pic>
        <p:nvPicPr>
          <p:cNvPr id="46089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7300" y="16764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-12700" y="0"/>
            <a:ext cx="9144000" cy="6858000"/>
            <a:chOff x="0" y="0"/>
            <a:chExt cx="5760" cy="4320"/>
          </a:xfrm>
        </p:grpSpPr>
        <p:grpSp>
          <p:nvGrpSpPr>
            <p:cNvPr id="3081" name="Group 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2" name="Rectangle 1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2" name="Group 1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0" name="Rectangle 1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3" name="Group 1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8" name="Rectangle 1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4" name="Group 1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6" name="Rectangle 1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6" name="Ink 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634663" y="6629400"/>
              <a:ext cx="1587" cy="1588"/>
            </p14:xfrm>
          </p:contentPart>
        </mc:Choice>
        <mc:Fallback xmlns="">
          <p:pic>
            <p:nvPicPr>
              <p:cNvPr id="1026" name="Ink 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93401" y="65881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7" name="Ink 2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579100" y="1719263"/>
              <a:ext cx="1588" cy="1587"/>
            </p14:xfrm>
          </p:contentPart>
        </mc:Choice>
        <mc:Fallback xmlns="">
          <p:pic>
            <p:nvPicPr>
              <p:cNvPr id="1027" name="Ink 2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37812" y="1678001"/>
                <a:ext cx="84164" cy="8411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713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7772400" cy="1143000"/>
          </a:xfrm>
        </p:spPr>
        <p:txBody>
          <a:bodyPr/>
          <a:lstStyle/>
          <a:p>
            <a:r>
              <a:rPr lang="en-IN" sz="2800" dirty="0"/>
              <a:t>Taylor's </a:t>
            </a:r>
            <a:r>
              <a:rPr lang="en-IN" sz="2800" dirty="0" smtClean="0"/>
              <a:t>Series </a:t>
            </a:r>
            <a:r>
              <a:rPr lang="en-IN" sz="2800" i="1" dirty="0" err="1" smtClean="0"/>
              <a:t>Vs</a:t>
            </a:r>
            <a:r>
              <a:rPr lang="en-IN" sz="2800" dirty="0" smtClean="0"/>
              <a:t> Fourier Series</a:t>
            </a:r>
            <a:endParaRPr lang="en-IN" sz="2800" dirty="0"/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296646" y="1047234"/>
            <a:ext cx="86920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/>
              <a:t>Taylor series are: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i="1" dirty="0"/>
              <a:t>Local</a:t>
            </a:r>
            <a:r>
              <a:rPr lang="en-IN" dirty="0"/>
              <a:t> in nature. Taylor series are computed using an infinite number of </a:t>
            </a:r>
            <a:r>
              <a:rPr lang="en-IN" i="1" dirty="0"/>
              <a:t>derivatives</a:t>
            </a:r>
            <a:r>
              <a:rPr lang="en-IN" dirty="0"/>
              <a:t> at one </a:t>
            </a:r>
            <a:r>
              <a:rPr lang="en-IN" dirty="0" smtClean="0"/>
              <a:t>point.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Taylor series decompose a function by representing it as a fixed combination of derivatives. </a:t>
            </a:r>
            <a:endParaRPr lang="en-IN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 smtClean="0"/>
              <a:t>Taylor </a:t>
            </a:r>
            <a:r>
              <a:rPr lang="en-IN" dirty="0"/>
              <a:t>series are </a:t>
            </a:r>
            <a:r>
              <a:rPr lang="en-IN" dirty="0" err="1"/>
              <a:t>invertable</a:t>
            </a:r>
            <a:r>
              <a:rPr lang="en-IN" dirty="0"/>
              <a:t> only in the </a:t>
            </a:r>
            <a:r>
              <a:rPr lang="en-IN" dirty="0" err="1"/>
              <a:t>neighborhood</a:t>
            </a:r>
            <a:r>
              <a:rPr lang="en-IN" dirty="0"/>
              <a:t> of a point. </a:t>
            </a:r>
            <a:r>
              <a:rPr lang="en-IN" dirty="0" smtClean="0"/>
              <a:t>Note: You </a:t>
            </a:r>
            <a:r>
              <a:rPr lang="en-IN" dirty="0"/>
              <a:t>cannot, in general, recover the entire function from a Taylor series.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288925" y="4184709"/>
            <a:ext cx="87788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/>
              <a:t>Fourier series are: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i="1" dirty="0"/>
              <a:t>Global</a:t>
            </a:r>
            <a:r>
              <a:rPr lang="en-IN" dirty="0"/>
              <a:t> in nature. Fourier series are computed using an </a:t>
            </a:r>
            <a:r>
              <a:rPr lang="en-IN" i="1" dirty="0"/>
              <a:t>integral</a:t>
            </a:r>
            <a:r>
              <a:rPr lang="en-IN" dirty="0"/>
              <a:t> over one </a:t>
            </a:r>
            <a:r>
              <a:rPr lang="en-IN" dirty="0" smtClean="0"/>
              <a:t>period.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 smtClean="0"/>
              <a:t>Fourier </a:t>
            </a:r>
            <a:r>
              <a:rPr lang="en-IN" dirty="0"/>
              <a:t>series decompose a function by representing it as a linear combination of basis functions (sine and cosine). </a:t>
            </a:r>
            <a:endParaRPr lang="en-IN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 smtClean="0"/>
              <a:t>Fourier </a:t>
            </a:r>
            <a:r>
              <a:rPr lang="en-IN" dirty="0"/>
              <a:t>series are </a:t>
            </a:r>
            <a:r>
              <a:rPr lang="en-IN" dirty="0" smtClean="0"/>
              <a:t>invertible. 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381000" y="3200758"/>
            <a:ext cx="8458200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IN" sz="3600" dirty="0" smtClean="0">
                <a:solidFill>
                  <a:srgbClr val="FF0000"/>
                </a:solidFill>
                <a:latin typeface="Segoe Script" panose="020B0504020000000003" pitchFamily="34" charset="0"/>
              </a:rPr>
              <a:t>The </a:t>
            </a:r>
            <a:r>
              <a:rPr lang="en-IN" sz="3600" dirty="0">
                <a:solidFill>
                  <a:srgbClr val="FF0000"/>
                </a:solidFill>
                <a:latin typeface="Segoe Script" panose="020B0504020000000003" pitchFamily="34" charset="0"/>
              </a:rPr>
              <a:t>basis functions </a:t>
            </a:r>
            <a:r>
              <a:rPr lang="en-IN" sz="3600" dirty="0" smtClean="0">
                <a:solidFill>
                  <a:srgbClr val="FF0000"/>
                </a:solidFill>
                <a:latin typeface="Segoe Script" panose="020B0504020000000003" pitchFamily="34" charset="0"/>
              </a:rPr>
              <a:t>in Fourier Series are orthogonal !!!</a:t>
            </a:r>
            <a:endParaRPr lang="en-IN" sz="3600" dirty="0">
              <a:solidFill>
                <a:srgbClr val="FF0000"/>
              </a:solidFill>
              <a:latin typeface="Segoe Script" panose="020B050402000000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76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37" y="222092"/>
            <a:ext cx="6965999" cy="784650"/>
          </a:xfrm>
        </p:spPr>
        <p:txBody>
          <a:bodyPr/>
          <a:lstStyle/>
          <a:p>
            <a:r>
              <a:rPr lang="en-IN" sz="2800" dirty="0" smtClean="0"/>
              <a:t>Orthogonal Series : Inner </a:t>
            </a:r>
            <a:r>
              <a:rPr lang="en-IN" sz="2800" dirty="0"/>
              <a:t>Product and Norm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242454" y="1167685"/>
            <a:ext cx="8789706" cy="3635956"/>
          </a:xfrm>
        </p:spPr>
        <p:txBody>
          <a:bodyPr/>
          <a:lstStyle/>
          <a:p>
            <a:r>
              <a:rPr lang="en-IN" sz="2400" dirty="0" smtClean="0"/>
              <a:t>The </a:t>
            </a:r>
            <a:r>
              <a:rPr lang="en-IN" sz="2400" dirty="0"/>
              <a:t>value of </a:t>
            </a:r>
            <a:r>
              <a:rPr lang="en-IN" sz="2400" dirty="0" smtClean="0"/>
              <a:t>scalar </a:t>
            </a:r>
            <a:r>
              <a:rPr lang="en-IN" sz="2400" dirty="0"/>
              <a:t>product </a:t>
            </a:r>
            <a:r>
              <a:rPr lang="en-IN" sz="2400" dirty="0" smtClean="0"/>
              <a:t>of two vectors will determine, whether these vectors are orthogonal or not.</a:t>
            </a:r>
          </a:p>
          <a:p>
            <a:r>
              <a:rPr lang="en-IN" sz="2400" dirty="0" smtClean="0"/>
              <a:t>A generalized definition of scalar product of any two functions is defined as an </a:t>
            </a:r>
            <a:r>
              <a:rPr lang="en-IN" sz="2400" dirty="0"/>
              <a:t>inner </a:t>
            </a:r>
            <a:r>
              <a:rPr lang="en-IN" sz="2400" dirty="0" smtClean="0"/>
              <a:t>product.</a:t>
            </a:r>
          </a:p>
          <a:p>
            <a:r>
              <a:rPr lang="en-IN" sz="2400" dirty="0"/>
              <a:t>Consider a Function Space consisting of functions </a:t>
            </a:r>
            <a:r>
              <a:rPr lang="en-IN" sz="2400" i="1" dirty="0"/>
              <a:t>f (x)</a:t>
            </a:r>
            <a:r>
              <a:rPr lang="en-IN" sz="2400" dirty="0"/>
              <a:t> </a:t>
            </a:r>
            <a:r>
              <a:rPr lang="en-IN" sz="2400" dirty="0" smtClean="0"/>
              <a:t>and </a:t>
            </a:r>
            <a:r>
              <a:rPr lang="en-IN" sz="2400" i="1" dirty="0" smtClean="0"/>
              <a:t>g(x) </a:t>
            </a:r>
            <a:r>
              <a:rPr lang="en-IN" sz="2400" dirty="0" smtClean="0"/>
              <a:t>defined </a:t>
            </a:r>
            <a:r>
              <a:rPr lang="en-IN" sz="2400" dirty="0"/>
              <a:t>on the interval </a:t>
            </a:r>
            <a:r>
              <a:rPr lang="en-IN" sz="2400" dirty="0" smtClean="0"/>
              <a:t>[a, </a:t>
            </a:r>
            <a:r>
              <a:rPr lang="en-IN" sz="2400" i="1" dirty="0"/>
              <a:t>b</a:t>
            </a:r>
            <a:r>
              <a:rPr lang="en-IN" sz="2400" dirty="0" smtClean="0"/>
              <a:t>] </a:t>
            </a:r>
            <a:r>
              <a:rPr lang="en-IN" sz="2400" dirty="0"/>
              <a:t>(for some </a:t>
            </a:r>
            <a:r>
              <a:rPr lang="en-IN" sz="2400" i="1" dirty="0" smtClean="0"/>
              <a:t>a, b </a:t>
            </a:r>
            <a:r>
              <a:rPr lang="en-IN" sz="2400" i="1" dirty="0"/>
              <a:t>&gt; 0</a:t>
            </a:r>
            <a:r>
              <a:rPr lang="en-IN" sz="2400" dirty="0"/>
              <a:t>) together with a positive weight-function </a:t>
            </a:r>
            <a:r>
              <a:rPr lang="en-IN" sz="2400" i="1" dirty="0"/>
              <a:t>r(x</a:t>
            </a:r>
            <a:r>
              <a:rPr lang="en-IN" sz="2400" i="1" dirty="0" smtClean="0"/>
              <a:t>)</a:t>
            </a:r>
            <a:r>
              <a:rPr lang="en-IN" sz="2400" dirty="0" smtClean="0"/>
              <a:t>.</a:t>
            </a:r>
          </a:p>
          <a:p>
            <a:r>
              <a:rPr lang="en-IN" sz="2400" dirty="0"/>
              <a:t>The </a:t>
            </a:r>
            <a:r>
              <a:rPr lang="en-IN" sz="2400" dirty="0" smtClean="0"/>
              <a:t>generalized concept of scalar product (inner product) is expressed as:</a:t>
            </a:r>
            <a:endParaRPr lang="en-IN" sz="24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/>
          </p:nvPr>
        </p:nvGraphicFramePr>
        <p:xfrm>
          <a:off x="2667000" y="4326914"/>
          <a:ext cx="4304632" cy="1083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776" name="Equation" r:id="rId3" imgW="1917360" imgH="482400" progId="Equation.3">
                  <p:embed/>
                </p:oleObj>
              </mc:Choice>
              <mc:Fallback>
                <p:oleObj name="Equation" r:id="rId3" imgW="191736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67000" y="4326914"/>
                        <a:ext cx="4304632" cy="10832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447332" y="5210601"/>
            <a:ext cx="4204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Similarly the norm is defined as:</a:t>
            </a:r>
            <a:endParaRPr lang="en-IN" dirty="0"/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3484563" y="5553075"/>
          <a:ext cx="2935287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777" name="Equation" r:id="rId5" imgW="1307880" imgH="482400" progId="Equation.3">
                  <p:embed/>
                </p:oleObj>
              </mc:Choice>
              <mc:Fallback>
                <p:oleObj name="Equation" r:id="rId5" imgW="130788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84563" y="5553075"/>
                        <a:ext cx="2935287" cy="1082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339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9913"/>
            <a:ext cx="7772400" cy="908050"/>
          </a:xfrm>
        </p:spPr>
        <p:txBody>
          <a:bodyPr/>
          <a:lstStyle/>
          <a:p>
            <a:r>
              <a:rPr lang="en-IN" sz="2800" dirty="0" smtClean="0"/>
              <a:t>Inner Product as A Measure of Angle between  A Pair of Functions</a:t>
            </a:r>
            <a:endParaRPr lang="en-IN" sz="2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49566" y="11430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The angle between these functions is defined as:</a:t>
            </a:r>
            <a:endParaRPr lang="en-IN" sz="2400" kern="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8735586"/>
              </p:ext>
            </p:extLst>
          </p:nvPr>
        </p:nvGraphicFramePr>
        <p:xfrm>
          <a:off x="2079637" y="1441281"/>
          <a:ext cx="5557838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857" name="Equation" r:id="rId3" imgW="2476440" imgH="482400" progId="Equation.3">
                  <p:embed/>
                </p:oleObj>
              </mc:Choice>
              <mc:Fallback>
                <p:oleObj name="Equation" r:id="rId3" imgW="247644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79637" y="1441281"/>
                        <a:ext cx="5557838" cy="1082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2241087" y="2953056"/>
          <a:ext cx="5413375" cy="9887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858" name="Equation" r:id="rId5" imgW="2641320" imgH="482400" progId="Equation.3">
                  <p:embed/>
                </p:oleObj>
              </mc:Choice>
              <mc:Fallback>
                <p:oleObj name="Equation" r:id="rId5" imgW="264132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41087" y="2953056"/>
                        <a:ext cx="5413375" cy="9887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3"/>
          <p:cNvSpPr/>
          <p:nvPr/>
        </p:nvSpPr>
        <p:spPr>
          <a:xfrm>
            <a:off x="349566" y="2523956"/>
            <a:ext cx="72879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Functions </a:t>
            </a:r>
            <a:r>
              <a:rPr lang="en-IN" i="1" dirty="0" smtClean="0">
                <a:latin typeface="+mn-lt"/>
              </a:rPr>
              <a:t>f</a:t>
            </a:r>
            <a:r>
              <a:rPr lang="en-IN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and </a:t>
            </a:r>
            <a:r>
              <a:rPr lang="en-IN" i="1" dirty="0">
                <a:latin typeface="+mn-lt"/>
              </a:rPr>
              <a:t>g</a:t>
            </a:r>
            <a:r>
              <a:rPr lang="en-IN" dirty="0">
                <a:latin typeface="+mn-lt"/>
              </a:rPr>
              <a:t> are orthogonal on </a:t>
            </a:r>
            <a:r>
              <a:rPr lang="en-IN" dirty="0" smtClean="0">
                <a:latin typeface="+mn-lt"/>
              </a:rPr>
              <a:t>[</a:t>
            </a:r>
            <a:r>
              <a:rPr lang="en-IN" i="1" dirty="0">
                <a:latin typeface="+mn-lt"/>
              </a:rPr>
              <a:t>a</a:t>
            </a:r>
            <a:r>
              <a:rPr lang="en-IN" i="1" dirty="0" smtClean="0">
                <a:latin typeface="+mn-lt"/>
              </a:rPr>
              <a:t>, </a:t>
            </a:r>
            <a:r>
              <a:rPr lang="en-IN" i="1" dirty="0">
                <a:latin typeface="+mn-lt"/>
              </a:rPr>
              <a:t>b</a:t>
            </a:r>
            <a:r>
              <a:rPr lang="en-IN" dirty="0" smtClean="0">
                <a:latin typeface="+mn-lt"/>
              </a:rPr>
              <a:t>] </a:t>
            </a:r>
            <a:r>
              <a:rPr lang="en-IN" dirty="0">
                <a:latin typeface="+mn-lt"/>
              </a:rPr>
              <a:t>with respect to </a:t>
            </a:r>
            <a:r>
              <a:rPr lang="en-IN" dirty="0" smtClean="0">
                <a:latin typeface="+mn-lt"/>
              </a:rPr>
              <a:t>the weight </a:t>
            </a:r>
            <a:r>
              <a:rPr lang="en-IN" i="1" dirty="0" smtClean="0">
                <a:latin typeface="+mn-lt"/>
              </a:rPr>
              <a:t>r</a:t>
            </a:r>
            <a:r>
              <a:rPr lang="en-IN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if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93224" y="3742724"/>
            <a:ext cx="7564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The inner product and </a:t>
            </a:r>
            <a:r>
              <a:rPr lang="en-IN" dirty="0" err="1">
                <a:latin typeface="+mn-lt"/>
              </a:rPr>
              <a:t>orthogonality</a:t>
            </a:r>
            <a:r>
              <a:rPr lang="en-IN" dirty="0">
                <a:latin typeface="+mn-lt"/>
              </a:rPr>
              <a:t> depend on the choice </a:t>
            </a:r>
            <a:r>
              <a:rPr lang="en-IN" dirty="0" smtClean="0">
                <a:latin typeface="+mn-lt"/>
              </a:rPr>
              <a:t>of  </a:t>
            </a:r>
            <a:r>
              <a:rPr lang="en-IN" i="1" dirty="0" smtClean="0">
                <a:latin typeface="+mn-lt"/>
              </a:rPr>
              <a:t>a</a:t>
            </a:r>
            <a:r>
              <a:rPr lang="en-IN" i="1" dirty="0">
                <a:latin typeface="+mn-lt"/>
              </a:rPr>
              <a:t>, b and </a:t>
            </a:r>
            <a:r>
              <a:rPr lang="en-IN" i="1" dirty="0" smtClean="0">
                <a:latin typeface="+mn-lt"/>
              </a:rPr>
              <a:t>r</a:t>
            </a:r>
            <a:r>
              <a:rPr lang="en-IN" dirty="0" smtClean="0">
                <a:latin typeface="+mn-lt"/>
              </a:rPr>
              <a:t>.</a:t>
            </a:r>
            <a:endParaRPr lang="en-IN" dirty="0">
              <a:latin typeface="+mn-lt"/>
            </a:endParaRPr>
          </a:p>
          <a:p>
            <a:r>
              <a:rPr lang="en-IN" dirty="0" smtClean="0">
                <a:latin typeface="+mn-lt"/>
              </a:rPr>
              <a:t>If </a:t>
            </a:r>
            <a:r>
              <a:rPr lang="en-IN" dirty="0" err="1" smtClean="0">
                <a:latin typeface="+mn-lt"/>
              </a:rPr>
              <a:t>orthogonality</a:t>
            </a:r>
            <a:r>
              <a:rPr lang="en-IN" dirty="0" smtClean="0">
                <a:latin typeface="+mn-lt"/>
              </a:rPr>
              <a:t> is achieved with </a:t>
            </a:r>
            <a:r>
              <a:rPr lang="en-IN" i="1" dirty="0" smtClean="0">
                <a:latin typeface="+mn-lt"/>
              </a:rPr>
              <a:t>r(x</a:t>
            </a:r>
            <a:r>
              <a:rPr lang="en-IN" i="1" dirty="0">
                <a:latin typeface="+mn-lt"/>
              </a:rPr>
              <a:t>) ≡ 1</a:t>
            </a:r>
            <a:r>
              <a:rPr lang="en-IN" dirty="0">
                <a:latin typeface="+mn-lt"/>
              </a:rPr>
              <a:t>, these definitions reduce to the “</a:t>
            </a:r>
            <a:r>
              <a:rPr lang="en-IN" dirty="0" smtClean="0">
                <a:latin typeface="+mn-lt"/>
              </a:rPr>
              <a:t>ordinary orthogonal functions”.</a:t>
            </a:r>
            <a:endParaRPr lang="en-IN" dirty="0">
              <a:latin typeface="+mn-lt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367336" y="5268877"/>
            <a:ext cx="7772400" cy="4572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The distance between these functions is defined as:</a:t>
            </a:r>
            <a:endParaRPr lang="en-IN" sz="2400" kern="0" dirty="0"/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/>
          </p:nvPr>
        </p:nvGraphicFramePr>
        <p:xfrm>
          <a:off x="2488547" y="5699125"/>
          <a:ext cx="4360862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859" name="Equation" r:id="rId7" imgW="1942920" imgH="482400" progId="Equation.3">
                  <p:embed/>
                </p:oleObj>
              </mc:Choice>
              <mc:Fallback>
                <p:oleObj name="Equation" r:id="rId7" imgW="194292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88547" y="5699125"/>
                        <a:ext cx="4360862" cy="1082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0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435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4" grpId="0"/>
      <p:bldP spid="25" grpId="0" build="p"/>
      <p:bldP spid="2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411869"/>
            <a:ext cx="7772400" cy="456136"/>
          </a:xfrm>
        </p:spPr>
        <p:txBody>
          <a:bodyPr/>
          <a:lstStyle/>
          <a:p>
            <a:r>
              <a:rPr lang="en-IN" sz="2800" dirty="0"/>
              <a:t>Properties of Orthogonal Polynomials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143000"/>
            <a:ext cx="8683918" cy="2057400"/>
          </a:xfrm>
        </p:spPr>
        <p:txBody>
          <a:bodyPr/>
          <a:lstStyle/>
          <a:p>
            <a:r>
              <a:rPr lang="en-IN" sz="2400" dirty="0"/>
              <a:t>All sets of orthogonal </a:t>
            </a:r>
            <a:r>
              <a:rPr lang="en-IN" sz="2400" dirty="0" smtClean="0"/>
              <a:t>polynomials have a number </a:t>
            </a:r>
            <a:r>
              <a:rPr lang="en-IN" sz="2400" dirty="0"/>
              <a:t>of fascinating </a:t>
            </a:r>
            <a:r>
              <a:rPr lang="en-IN" sz="2400" dirty="0" smtClean="0"/>
              <a:t>properties.</a:t>
            </a:r>
          </a:p>
          <a:p>
            <a:r>
              <a:rPr lang="en-IN" sz="2400" dirty="0"/>
              <a:t>Any </a:t>
            </a:r>
            <a:r>
              <a:rPr lang="en-IN" sz="2400" dirty="0" smtClean="0"/>
              <a:t>polynomial </a:t>
            </a:r>
            <a:r>
              <a:rPr lang="en-IN" sz="2400" i="1" dirty="0" smtClean="0"/>
              <a:t>f(x)</a:t>
            </a:r>
            <a:r>
              <a:rPr lang="en-IN" sz="2400" dirty="0" smtClean="0"/>
              <a:t>  </a:t>
            </a:r>
            <a:r>
              <a:rPr lang="en-IN" sz="2400" dirty="0"/>
              <a:t>of </a:t>
            </a:r>
            <a:r>
              <a:rPr lang="en-IN" sz="2400" dirty="0" smtClean="0"/>
              <a:t>degree </a:t>
            </a:r>
            <a:r>
              <a:rPr lang="en-IN" sz="2400" i="1" dirty="0" smtClean="0"/>
              <a:t>n</a:t>
            </a:r>
            <a:r>
              <a:rPr lang="en-IN" sz="2400" dirty="0" smtClean="0"/>
              <a:t> </a:t>
            </a:r>
            <a:r>
              <a:rPr lang="en-IN" sz="2400" dirty="0"/>
              <a:t>can be expanded in terms </a:t>
            </a:r>
            <a:r>
              <a:rPr lang="en-IN" sz="2400" dirty="0" smtClean="0"/>
              <a:t>of {</a:t>
            </a:r>
            <a:r>
              <a:rPr lang="en-IN" sz="2400" i="1" dirty="0" smtClean="0"/>
              <a:t>p</a:t>
            </a:r>
            <a:r>
              <a:rPr lang="en-IN" sz="2400" i="1" baseline="-25000" dirty="0" smtClean="0"/>
              <a:t>1</a:t>
            </a:r>
            <a:r>
              <a:rPr lang="en-IN" sz="2400" i="1" dirty="0" smtClean="0"/>
              <a:t>, p</a:t>
            </a:r>
            <a:r>
              <a:rPr lang="en-IN" sz="2400" i="1" baseline="-25000" dirty="0" smtClean="0"/>
              <a:t>2</a:t>
            </a:r>
            <a:r>
              <a:rPr lang="en-IN" sz="2400" i="1" dirty="0" smtClean="0"/>
              <a:t>, …..</a:t>
            </a:r>
            <a:r>
              <a:rPr lang="en-IN" sz="2400" i="1" dirty="0" err="1" smtClean="0"/>
              <a:t>p</a:t>
            </a:r>
            <a:r>
              <a:rPr lang="en-IN" sz="2400" i="1" baseline="-25000" dirty="0" err="1" smtClean="0"/>
              <a:t>n</a:t>
            </a:r>
            <a:r>
              <a:rPr lang="en-IN" sz="2400" dirty="0" smtClean="0"/>
              <a:t>}.</a:t>
            </a:r>
          </a:p>
          <a:p>
            <a:r>
              <a:rPr lang="en-IN" sz="2400" dirty="0" smtClean="0">
                <a:sym typeface="Symbol" panose="05050102010706020507" pitchFamily="18" charset="2"/>
              </a:rPr>
              <a:t> coefficients, </a:t>
            </a:r>
            <a:r>
              <a:rPr lang="en-IN" sz="2400" i="1" dirty="0" err="1" smtClean="0">
                <a:sym typeface="Symbol" panose="05050102010706020507" pitchFamily="18" charset="2"/>
              </a:rPr>
              <a:t>a</a:t>
            </a:r>
            <a:r>
              <a:rPr lang="en-IN" sz="2400" i="1" baseline="-25000" dirty="0" err="1" smtClean="0">
                <a:sym typeface="Symbol" panose="05050102010706020507" pitchFamily="18" charset="2"/>
              </a:rPr>
              <a:t>i</a:t>
            </a:r>
            <a:r>
              <a:rPr lang="en-IN" sz="2400" dirty="0" smtClean="0">
                <a:sym typeface="Symbol" panose="05050102010706020507" pitchFamily="18" charset="2"/>
              </a:rPr>
              <a:t> such that </a:t>
            </a:r>
            <a:endParaRPr lang="en-IN" sz="2400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7034373"/>
              </p:ext>
            </p:extLst>
          </p:nvPr>
        </p:nvGraphicFramePr>
        <p:xfrm>
          <a:off x="4114800" y="2743200"/>
          <a:ext cx="2164402" cy="52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697" name="Equation" r:id="rId3" imgW="1206360" imgH="291960" progId="Equation.3">
                  <p:embed/>
                </p:oleObj>
              </mc:Choice>
              <mc:Fallback>
                <p:oleObj name="Equation" r:id="rId3" imgW="1206360" imgH="291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800" y="2743200"/>
                        <a:ext cx="2164402" cy="524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ontent Placeholder 3"/>
          <p:cNvSpPr txBox="1">
            <a:spLocks/>
          </p:cNvSpPr>
          <p:nvPr/>
        </p:nvSpPr>
        <p:spPr bwMode="auto">
          <a:xfrm>
            <a:off x="304800" y="3352800"/>
            <a:ext cx="8610600" cy="2438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dirty="0"/>
              <a:t>Given an </a:t>
            </a:r>
            <a:r>
              <a:rPr lang="en-IN" sz="2400" dirty="0" smtClean="0"/>
              <a:t>orthogonal set of polynomials, </a:t>
            </a:r>
            <a:r>
              <a:rPr lang="en-IN" sz="2400" dirty="0"/>
              <a:t>{</a:t>
            </a:r>
            <a:r>
              <a:rPr lang="en-IN" sz="2400" i="1" dirty="0"/>
              <a:t>p</a:t>
            </a:r>
            <a:r>
              <a:rPr lang="en-IN" sz="2400" i="1" baseline="-25000" dirty="0"/>
              <a:t>1</a:t>
            </a:r>
            <a:r>
              <a:rPr lang="en-IN" sz="2400" i="1" dirty="0"/>
              <a:t>, p</a:t>
            </a:r>
            <a:r>
              <a:rPr lang="en-IN" sz="2400" i="1" baseline="-25000" dirty="0"/>
              <a:t>2</a:t>
            </a:r>
            <a:r>
              <a:rPr lang="en-IN" sz="2400" i="1" dirty="0"/>
              <a:t>, …..</a:t>
            </a:r>
            <a:r>
              <a:rPr lang="en-IN" sz="2400" i="1" dirty="0" err="1"/>
              <a:t>p</a:t>
            </a:r>
            <a:r>
              <a:rPr lang="en-IN" sz="2400" i="1" baseline="-25000" dirty="0" err="1"/>
              <a:t>n</a:t>
            </a:r>
            <a:r>
              <a:rPr lang="en-IN" sz="2400" dirty="0" smtClean="0"/>
              <a:t>}, </a:t>
            </a:r>
            <a:r>
              <a:rPr lang="en-IN" sz="2400" dirty="0"/>
              <a:t>each </a:t>
            </a:r>
            <a:r>
              <a:rPr lang="en-IN" sz="2400" dirty="0" smtClean="0"/>
              <a:t>polynomial </a:t>
            </a:r>
            <a:r>
              <a:rPr lang="en-IN" sz="2400" i="1" dirty="0" err="1" smtClean="0"/>
              <a:t>p</a:t>
            </a:r>
            <a:r>
              <a:rPr lang="en-IN" sz="2400" i="1" baseline="-25000" dirty="0" err="1" smtClean="0"/>
              <a:t>k</a:t>
            </a:r>
            <a:r>
              <a:rPr lang="en-IN" sz="2400" i="1" dirty="0" smtClean="0"/>
              <a:t>(x)</a:t>
            </a:r>
            <a:r>
              <a:rPr lang="en-IN" sz="2400" dirty="0" smtClean="0"/>
              <a:t>  is orthogonal to </a:t>
            </a:r>
            <a:r>
              <a:rPr lang="en-IN" sz="2400" dirty="0"/>
              <a:t>any polynomial of </a:t>
            </a:r>
            <a:r>
              <a:rPr lang="en-IN" sz="2400" dirty="0" smtClean="0"/>
              <a:t>degree &lt; </a:t>
            </a:r>
            <a:r>
              <a:rPr lang="en-IN" sz="2400" i="1" dirty="0" smtClean="0"/>
              <a:t>k</a:t>
            </a:r>
            <a:r>
              <a:rPr lang="en-IN" sz="2400" dirty="0" smtClean="0"/>
              <a:t>.</a:t>
            </a:r>
          </a:p>
          <a:p>
            <a:r>
              <a:rPr lang="en-IN" sz="2400" dirty="0" smtClean="0"/>
              <a:t>Any </a:t>
            </a:r>
            <a:r>
              <a:rPr lang="en-IN" sz="2400" dirty="0"/>
              <a:t>orthogonal set of </a:t>
            </a:r>
            <a:r>
              <a:rPr lang="en-IN" sz="2400" dirty="0" smtClean="0"/>
              <a:t>polynomials </a:t>
            </a:r>
            <a:r>
              <a:rPr lang="en-IN" sz="2400" dirty="0"/>
              <a:t>{</a:t>
            </a:r>
            <a:r>
              <a:rPr lang="en-IN" sz="2400" i="1" dirty="0" smtClean="0"/>
              <a:t>p</a:t>
            </a:r>
            <a:r>
              <a:rPr lang="en-IN" sz="2400" i="1" baseline="-25000" dirty="0" smtClean="0"/>
              <a:t>1</a:t>
            </a:r>
            <a:r>
              <a:rPr lang="en-IN" sz="2400" i="1" dirty="0" smtClean="0"/>
              <a:t>(x), p</a:t>
            </a:r>
            <a:r>
              <a:rPr lang="en-IN" sz="2400" i="1" baseline="-25000" dirty="0" smtClean="0"/>
              <a:t>2</a:t>
            </a:r>
            <a:r>
              <a:rPr lang="en-IN" sz="2400" i="1" dirty="0"/>
              <a:t>(x)</a:t>
            </a:r>
            <a:r>
              <a:rPr lang="en-IN" sz="2400" i="1" dirty="0" smtClean="0"/>
              <a:t>, </a:t>
            </a:r>
            <a:r>
              <a:rPr lang="en-IN" sz="2400" i="1" dirty="0"/>
              <a:t>…..</a:t>
            </a:r>
            <a:r>
              <a:rPr lang="en-IN" sz="2400" i="1" dirty="0" err="1" smtClean="0"/>
              <a:t>p</a:t>
            </a:r>
            <a:r>
              <a:rPr lang="en-IN" sz="2400" i="1" baseline="-25000" dirty="0" err="1" smtClean="0"/>
              <a:t>n</a:t>
            </a:r>
            <a:r>
              <a:rPr lang="en-IN" sz="2400" i="1" dirty="0" smtClean="0"/>
              <a:t> </a:t>
            </a:r>
            <a:r>
              <a:rPr lang="en-IN" sz="2400" i="1" dirty="0"/>
              <a:t>(x</a:t>
            </a:r>
            <a:r>
              <a:rPr lang="en-IN" sz="2400" i="1" dirty="0" smtClean="0"/>
              <a:t>)</a:t>
            </a:r>
            <a:r>
              <a:rPr lang="en-IN" sz="2400" dirty="0" smtClean="0"/>
              <a:t>}, </a:t>
            </a:r>
            <a:r>
              <a:rPr lang="en-IN" sz="2400" dirty="0"/>
              <a:t>has a recurrence formula that </a:t>
            </a:r>
            <a:r>
              <a:rPr lang="en-IN" sz="2400" dirty="0" smtClean="0"/>
              <a:t>relates any three consecutive polynomials </a:t>
            </a:r>
            <a:r>
              <a:rPr lang="en-IN" sz="2400" dirty="0"/>
              <a:t>in the </a:t>
            </a:r>
            <a:r>
              <a:rPr lang="en-IN" sz="2400" dirty="0" smtClean="0"/>
              <a:t>sequence.</a:t>
            </a:r>
          </a:p>
          <a:p>
            <a:r>
              <a:rPr lang="en-IN" sz="2400" dirty="0" smtClean="0">
                <a:sym typeface="Symbol" panose="05050102010706020507" pitchFamily="18" charset="2"/>
              </a:rPr>
              <a:t> a relation;</a:t>
            </a:r>
            <a:endParaRPr lang="en-IN" sz="2400" kern="0" dirty="0"/>
          </a:p>
        </p:txBody>
      </p:sp>
      <p:grpSp>
        <p:nvGrpSpPr>
          <p:cNvPr id="1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8" name="Group 1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2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22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4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8605321"/>
              </p:ext>
            </p:extLst>
          </p:nvPr>
        </p:nvGraphicFramePr>
        <p:xfrm>
          <a:off x="2730500" y="5410200"/>
          <a:ext cx="4897780" cy="5334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698" name="Equation" r:id="rId6" imgW="2095200" imgH="228600" progId="Equation.3">
                  <p:embed/>
                </p:oleObj>
              </mc:Choice>
              <mc:Fallback>
                <p:oleObj name="Equation" r:id="rId6" imgW="20952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30500" y="5410200"/>
                        <a:ext cx="4897780" cy="5334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8"/>
          <p:cNvSpPr/>
          <p:nvPr/>
        </p:nvSpPr>
        <p:spPr>
          <a:xfrm>
            <a:off x="2209800" y="6101705"/>
            <a:ext cx="2778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i="1" dirty="0">
                <a:latin typeface="+mn-lt"/>
                <a:ea typeface="Arial" panose="020B0604020202020204" pitchFamily="34" charset="0"/>
              </a:rPr>
              <a:t>a</a:t>
            </a:r>
            <a:r>
              <a:rPr lang="en-IN" sz="2000" i="1" dirty="0" smtClean="0">
                <a:latin typeface="+mn-lt"/>
                <a:ea typeface="Arial" panose="020B0604020202020204" pitchFamily="34" charset="0"/>
              </a:rPr>
              <a:t>, </a:t>
            </a:r>
            <a:r>
              <a:rPr lang="en-IN" sz="2000" i="1" dirty="0">
                <a:latin typeface="+mn-lt"/>
                <a:ea typeface="Arial" panose="020B0604020202020204" pitchFamily="34" charset="0"/>
              </a:rPr>
              <a:t>b</a:t>
            </a:r>
            <a:r>
              <a:rPr lang="en-IN" dirty="0">
                <a:latin typeface="+mn-lt"/>
                <a:ea typeface="Arial" panose="020B0604020202020204" pitchFamily="34" charset="0"/>
              </a:rPr>
              <a:t> and </a:t>
            </a:r>
            <a:r>
              <a:rPr lang="en-IN" sz="2000" i="1" dirty="0">
                <a:latin typeface="+mn-lt"/>
                <a:ea typeface="Arial" panose="020B0604020202020204" pitchFamily="34" charset="0"/>
              </a:rPr>
              <a:t>c</a:t>
            </a:r>
            <a:r>
              <a:rPr lang="en-IN" dirty="0">
                <a:latin typeface="+mn-lt"/>
                <a:ea typeface="Arial" panose="020B0604020202020204" pitchFamily="34" charset="0"/>
              </a:rPr>
              <a:t> depend on </a:t>
            </a:r>
            <a:r>
              <a:rPr lang="en-IN" sz="2000" i="1" dirty="0" smtClean="0">
                <a:latin typeface="+mn-lt"/>
                <a:ea typeface="Arial" panose="020B0604020202020204" pitchFamily="34" charset="0"/>
              </a:rPr>
              <a:t>i</a:t>
            </a:r>
            <a:endParaRPr lang="en-IN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807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1" grpId="0" build="p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411869"/>
            <a:ext cx="7772400" cy="456136"/>
          </a:xfrm>
        </p:spPr>
        <p:txBody>
          <a:bodyPr/>
          <a:lstStyle/>
          <a:p>
            <a:r>
              <a:rPr lang="en-IN" sz="2800" dirty="0"/>
              <a:t>Properties of Orthogonal Polynomials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676400"/>
            <a:ext cx="8683918" cy="4276125"/>
          </a:xfrm>
        </p:spPr>
        <p:txBody>
          <a:bodyPr/>
          <a:lstStyle/>
          <a:p>
            <a:r>
              <a:rPr lang="en-IN" sz="2400" dirty="0" smtClean="0"/>
              <a:t>Above relation is called as recurrence formula and this is used to calculate higher order coefficients.</a:t>
            </a:r>
          </a:p>
          <a:p>
            <a:r>
              <a:rPr lang="en-IN" sz="2400" dirty="0"/>
              <a:t>Each </a:t>
            </a:r>
            <a:r>
              <a:rPr lang="en-IN" sz="2400" dirty="0" smtClean="0"/>
              <a:t>polynomial in  </a:t>
            </a:r>
            <a:r>
              <a:rPr lang="en-IN" sz="2400" dirty="0"/>
              <a:t>{</a:t>
            </a:r>
            <a:r>
              <a:rPr lang="en-IN" sz="2400" i="1" dirty="0"/>
              <a:t>p</a:t>
            </a:r>
            <a:r>
              <a:rPr lang="en-IN" sz="2400" i="1" baseline="-25000" dirty="0"/>
              <a:t>1</a:t>
            </a:r>
            <a:r>
              <a:rPr lang="en-IN" sz="2400" i="1" dirty="0"/>
              <a:t>(x), p</a:t>
            </a:r>
            <a:r>
              <a:rPr lang="en-IN" sz="2400" i="1" baseline="-25000" dirty="0"/>
              <a:t>2</a:t>
            </a:r>
            <a:r>
              <a:rPr lang="en-IN" sz="2400" i="1" dirty="0"/>
              <a:t>(x), …..</a:t>
            </a:r>
            <a:r>
              <a:rPr lang="en-IN" sz="2400" i="1" dirty="0" err="1"/>
              <a:t>p</a:t>
            </a:r>
            <a:r>
              <a:rPr lang="en-IN" sz="2400" i="1" baseline="-25000" dirty="0" err="1"/>
              <a:t>n</a:t>
            </a:r>
            <a:r>
              <a:rPr lang="en-IN" sz="2400" i="1" dirty="0"/>
              <a:t> (x</a:t>
            </a:r>
            <a:r>
              <a:rPr lang="en-IN" sz="2400" i="1" dirty="0" smtClean="0"/>
              <a:t>)</a:t>
            </a:r>
            <a:r>
              <a:rPr lang="en-IN" sz="2400" dirty="0" smtClean="0"/>
              <a:t>} is </a:t>
            </a:r>
            <a:r>
              <a:rPr lang="en-IN" sz="2400" dirty="0"/>
              <a:t>has </a:t>
            </a:r>
            <a:r>
              <a:rPr lang="en-IN" sz="2400" dirty="0" smtClean="0"/>
              <a:t>all </a:t>
            </a:r>
            <a:r>
              <a:rPr lang="en-IN" sz="2400" i="1" dirty="0" smtClean="0"/>
              <a:t>n</a:t>
            </a:r>
            <a:r>
              <a:rPr lang="en-IN" sz="2400" dirty="0" smtClean="0"/>
              <a:t> </a:t>
            </a:r>
            <a:r>
              <a:rPr lang="en-IN" sz="2400" dirty="0"/>
              <a:t>of </a:t>
            </a:r>
            <a:r>
              <a:rPr lang="en-IN" sz="2400" dirty="0" smtClean="0"/>
              <a:t>its roots real  distinct and strictly within the interval </a:t>
            </a:r>
            <a:r>
              <a:rPr lang="en-IN" sz="2400" dirty="0"/>
              <a:t>of </a:t>
            </a:r>
            <a:r>
              <a:rPr lang="en-IN" sz="2400" dirty="0" err="1" smtClean="0"/>
              <a:t>orthogonaly</a:t>
            </a:r>
            <a:r>
              <a:rPr lang="en-IN" sz="2400" dirty="0" smtClean="0"/>
              <a:t> </a:t>
            </a:r>
            <a:r>
              <a:rPr lang="en-IN" sz="2400" b="1" dirty="0" smtClean="0"/>
              <a:t>i</a:t>
            </a:r>
            <a:r>
              <a:rPr lang="en-IN" sz="2400" dirty="0" smtClean="0"/>
              <a:t>.e., </a:t>
            </a:r>
            <a:r>
              <a:rPr lang="en-IN" sz="2400" dirty="0"/>
              <a:t>not on its </a:t>
            </a:r>
            <a:r>
              <a:rPr lang="en-IN" sz="2400" dirty="0" smtClean="0"/>
              <a:t>ends.</a:t>
            </a:r>
          </a:p>
          <a:p>
            <a:r>
              <a:rPr lang="en-IN" sz="2400" dirty="0" smtClean="0"/>
              <a:t>This </a:t>
            </a:r>
            <a:r>
              <a:rPr lang="en-IN" sz="2400" dirty="0"/>
              <a:t>is an </a:t>
            </a:r>
            <a:r>
              <a:rPr lang="en-IN" sz="2400" dirty="0" smtClean="0"/>
              <a:t>extremely unusual property.</a:t>
            </a:r>
          </a:p>
          <a:p>
            <a:r>
              <a:rPr lang="en-IN" sz="2400" dirty="0"/>
              <a:t>It is particularly </a:t>
            </a:r>
            <a:r>
              <a:rPr lang="en-IN" sz="2400" dirty="0" smtClean="0"/>
              <a:t>important </a:t>
            </a:r>
            <a:r>
              <a:rPr lang="en-IN" sz="2400" dirty="0"/>
              <a:t>when </a:t>
            </a:r>
            <a:r>
              <a:rPr lang="en-IN" sz="2400" dirty="0" smtClean="0"/>
              <a:t>solving </a:t>
            </a:r>
            <a:r>
              <a:rPr lang="en-IN" sz="2400" dirty="0"/>
              <a:t>the classes of polynomials that </a:t>
            </a:r>
            <a:r>
              <a:rPr lang="en-IN" sz="2400" dirty="0" smtClean="0"/>
              <a:t>arise in </a:t>
            </a:r>
            <a:r>
              <a:rPr lang="en-IN" sz="2400" dirty="0" err="1" smtClean="0"/>
              <a:t>thermofluid</a:t>
            </a:r>
            <a:r>
              <a:rPr lang="en-IN" sz="2400" dirty="0" smtClean="0"/>
              <a:t> solutions.</a:t>
            </a:r>
          </a:p>
          <a:p>
            <a:r>
              <a:rPr lang="en-IN" sz="2400" dirty="0" smtClean="0"/>
              <a:t>The roots of </a:t>
            </a:r>
            <a:r>
              <a:rPr lang="en-IN" sz="2400" i="1" dirty="0" smtClean="0"/>
              <a:t>n</a:t>
            </a:r>
            <a:r>
              <a:rPr lang="en-IN" sz="2400" i="1" baseline="30000" dirty="0" smtClean="0"/>
              <a:t>th</a:t>
            </a:r>
            <a:r>
              <a:rPr lang="en-IN" sz="2400" dirty="0" smtClean="0"/>
              <a:t> degree polynomial, </a:t>
            </a:r>
            <a:r>
              <a:rPr lang="en-IN" sz="2400" i="1" dirty="0" err="1" smtClean="0"/>
              <a:t>p</a:t>
            </a:r>
            <a:r>
              <a:rPr lang="en-IN" sz="2400" i="1" baseline="-25000" dirty="0" err="1" smtClean="0"/>
              <a:t>n</a:t>
            </a:r>
            <a:r>
              <a:rPr lang="en-IN" sz="2400" i="1" dirty="0" smtClean="0"/>
              <a:t>(x)</a:t>
            </a:r>
            <a:r>
              <a:rPr lang="en-IN" sz="2400" dirty="0" smtClean="0"/>
              <a:t>, lie strictly inside the roots of (n+1)</a:t>
            </a:r>
            <a:r>
              <a:rPr lang="en-IN" sz="2400" baseline="30000" dirty="0" err="1" smtClean="0"/>
              <a:t>th</a:t>
            </a:r>
            <a:r>
              <a:rPr lang="en-IN" sz="2400" dirty="0" smtClean="0"/>
              <a:t> </a:t>
            </a:r>
            <a:r>
              <a:rPr lang="en-IN" sz="2400" dirty="0"/>
              <a:t>degree polynomial, </a:t>
            </a:r>
            <a:r>
              <a:rPr lang="en-IN" sz="2400" i="1" dirty="0" smtClean="0"/>
              <a:t>p</a:t>
            </a:r>
            <a:r>
              <a:rPr lang="en-IN" sz="2400" i="1" baseline="-25000" dirty="0" smtClean="0"/>
              <a:t>n+1</a:t>
            </a:r>
            <a:r>
              <a:rPr lang="en-IN" sz="2400" i="1" dirty="0" smtClean="0"/>
              <a:t>(x)</a:t>
            </a:r>
            <a:r>
              <a:rPr lang="en-IN" sz="2400" dirty="0" smtClean="0"/>
              <a:t>.</a:t>
            </a:r>
          </a:p>
        </p:txBody>
      </p:sp>
      <p:grpSp>
        <p:nvGrpSpPr>
          <p:cNvPr id="1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8" name="Group 1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2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22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4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5506106"/>
              </p:ext>
            </p:extLst>
          </p:nvPr>
        </p:nvGraphicFramePr>
        <p:xfrm>
          <a:off x="2209800" y="1143000"/>
          <a:ext cx="4897780" cy="5334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00" name="Equation" r:id="rId4" imgW="2095200" imgH="228600" progId="Equation.3">
                  <p:embed/>
                </p:oleObj>
              </mc:Choice>
              <mc:Fallback>
                <p:oleObj name="Equation" r:id="rId4" imgW="20952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09800" y="1143000"/>
                        <a:ext cx="4897780" cy="5334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503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subTitle" idx="1"/>
          </p:nvPr>
        </p:nvSpPr>
        <p:spPr>
          <a:xfrm>
            <a:off x="457200" y="1295400"/>
            <a:ext cx="8382000" cy="1219200"/>
          </a:xfrm>
        </p:spPr>
        <p:txBody>
          <a:bodyPr/>
          <a:lstStyle/>
          <a:p>
            <a:r>
              <a:rPr lang="en-IN" sz="2400" i="1" dirty="0">
                <a:solidFill>
                  <a:srgbClr val="FF0000"/>
                </a:solidFill>
              </a:rPr>
              <a:t>The </a:t>
            </a:r>
            <a:r>
              <a:rPr lang="en-IN" sz="2400" i="1" dirty="0" smtClean="0">
                <a:solidFill>
                  <a:srgbClr val="FF0000"/>
                </a:solidFill>
              </a:rPr>
              <a:t>field </a:t>
            </a:r>
            <a:r>
              <a:rPr lang="en-IN" sz="2400" i="1" dirty="0">
                <a:solidFill>
                  <a:srgbClr val="FF0000"/>
                </a:solidFill>
              </a:rPr>
              <a:t>of orthogonal </a:t>
            </a:r>
            <a:r>
              <a:rPr lang="en-IN" sz="2400" i="1" dirty="0" smtClean="0">
                <a:solidFill>
                  <a:srgbClr val="FF0000"/>
                </a:solidFill>
              </a:rPr>
              <a:t>polynomials was developed </a:t>
            </a:r>
            <a:r>
              <a:rPr lang="en-IN" sz="2400" i="1" dirty="0">
                <a:solidFill>
                  <a:srgbClr val="FF0000"/>
                </a:solidFill>
              </a:rPr>
              <a:t>in the late </a:t>
            </a:r>
            <a:r>
              <a:rPr lang="en-IN" sz="2400" i="1" dirty="0" smtClean="0">
                <a:solidFill>
                  <a:srgbClr val="FF0000"/>
                </a:solidFill>
              </a:rPr>
              <a:t>19</a:t>
            </a:r>
            <a:r>
              <a:rPr lang="en-IN" sz="2400" i="1" baseline="30000" dirty="0" smtClean="0">
                <a:solidFill>
                  <a:srgbClr val="FF0000"/>
                </a:solidFill>
              </a:rPr>
              <a:t>th</a:t>
            </a:r>
            <a:r>
              <a:rPr lang="en-IN" sz="2400" i="1" dirty="0" smtClean="0">
                <a:solidFill>
                  <a:srgbClr val="FF0000"/>
                </a:solidFill>
              </a:rPr>
              <a:t> century </a:t>
            </a:r>
            <a:r>
              <a:rPr lang="en-IN" sz="2400" i="1" dirty="0">
                <a:solidFill>
                  <a:srgbClr val="FF0000"/>
                </a:solidFill>
              </a:rPr>
              <a:t>and many of the sets of </a:t>
            </a:r>
            <a:r>
              <a:rPr lang="en-IN" sz="2400" i="1" dirty="0" smtClean="0">
                <a:solidFill>
                  <a:srgbClr val="FF0000"/>
                </a:solidFill>
              </a:rPr>
              <a:t>orthogonal </a:t>
            </a:r>
            <a:r>
              <a:rPr lang="en-IN" sz="2400" i="1" dirty="0">
                <a:solidFill>
                  <a:srgbClr val="FF0000"/>
                </a:solidFill>
              </a:rPr>
              <a:t>polynomials described arose from descriptions of </a:t>
            </a:r>
            <a:r>
              <a:rPr lang="en-IN" sz="2400" i="1" dirty="0" smtClean="0">
                <a:solidFill>
                  <a:srgbClr val="FF0000"/>
                </a:solidFill>
              </a:rPr>
              <a:t>spe</a:t>
            </a:r>
            <a:r>
              <a:rPr lang="en-IN" sz="2400" b="1" i="1" dirty="0" smtClean="0">
                <a:solidFill>
                  <a:srgbClr val="FF0000"/>
                </a:solidFill>
              </a:rPr>
              <a:t>c</a:t>
            </a:r>
            <a:r>
              <a:rPr lang="en-IN" sz="2400" i="1" dirty="0" smtClean="0">
                <a:solidFill>
                  <a:srgbClr val="FF0000"/>
                </a:solidFill>
              </a:rPr>
              <a:t>ial physical problems</a:t>
            </a:r>
            <a:endParaRPr lang="en-IN" sz="2400" i="1" dirty="0">
              <a:solidFill>
                <a:srgbClr val="FF0000"/>
              </a:solidFill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7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72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429296" y="3003722"/>
            <a:ext cx="8409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/>
              <a:t>Adrien-Marie </a:t>
            </a:r>
            <a:r>
              <a:rPr lang="en-IN" b="1" dirty="0" smtClean="0"/>
              <a:t>Legendre</a:t>
            </a:r>
            <a:r>
              <a:rPr lang="en-IN" dirty="0" smtClean="0"/>
              <a:t> </a:t>
            </a:r>
            <a:r>
              <a:rPr lang="en-IN" dirty="0"/>
              <a:t>published on celestial mechanics </a:t>
            </a:r>
            <a:r>
              <a:rPr lang="en-IN" dirty="0" smtClean="0"/>
              <a:t>in </a:t>
            </a:r>
            <a:r>
              <a:rPr lang="en-IN" dirty="0"/>
              <a:t>1784 which contains the Legendre </a:t>
            </a:r>
            <a:r>
              <a:rPr lang="en-IN" dirty="0" smtClean="0"/>
              <a:t>polynomials.</a:t>
            </a:r>
          </a:p>
          <a:p>
            <a:endParaRPr lang="en-IN" dirty="0"/>
          </a:p>
          <a:p>
            <a:r>
              <a:rPr lang="en-IN" dirty="0" smtClean="0"/>
              <a:t>Bessel introduced Bessel function </a:t>
            </a:r>
            <a:r>
              <a:rPr lang="en-IN" dirty="0"/>
              <a:t>in 1817 in his study of a problem of </a:t>
            </a:r>
            <a:r>
              <a:rPr lang="en-IN" dirty="0" err="1"/>
              <a:t>Kepler</a:t>
            </a:r>
            <a:r>
              <a:rPr lang="en-IN" dirty="0"/>
              <a:t> of determining the motion of three bodies moving under mutual gravitation. </a:t>
            </a:r>
          </a:p>
        </p:txBody>
      </p:sp>
    </p:spTree>
    <p:extLst>
      <p:ext uri="{BB962C8B-B14F-4D97-AF65-F5344CB8AC3E}">
        <p14:creationId xmlns:p14="http://schemas.microsoft.com/office/powerpoint/2010/main" val="328767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r>
              <a:rPr lang="en-IN" sz="2800" dirty="0"/>
              <a:t>The </a:t>
            </a:r>
            <a:r>
              <a:rPr lang="en-IN" sz="2800" dirty="0" smtClean="0"/>
              <a:t>Greatest Academic Friendship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7772400" cy="4572000"/>
          </a:xfrm>
        </p:spPr>
        <p:txBody>
          <a:bodyPr/>
          <a:lstStyle/>
          <a:p>
            <a:r>
              <a:rPr lang="en-IN" sz="2400" dirty="0"/>
              <a:t>The devoted friendship between CHARLES-FRANCOIS STURM</a:t>
            </a:r>
            <a:r>
              <a:rPr lang="en-IN" sz="2400" dirty="0" smtClean="0"/>
              <a:t> </a:t>
            </a:r>
            <a:r>
              <a:rPr lang="en-IN" sz="2400" dirty="0"/>
              <a:t>and </a:t>
            </a:r>
            <a:r>
              <a:rPr lang="en-IN" sz="2400" dirty="0" smtClean="0"/>
              <a:t>JOSEPH LIOUVILLE </a:t>
            </a:r>
            <a:r>
              <a:rPr lang="en-IN" sz="2400" dirty="0"/>
              <a:t>began in the </a:t>
            </a:r>
            <a:r>
              <a:rPr lang="en-IN" sz="2400" dirty="0" smtClean="0"/>
              <a:t>early 1830's.</a:t>
            </a:r>
          </a:p>
          <a:p>
            <a:r>
              <a:rPr lang="en-IN" sz="2400" dirty="0" smtClean="0"/>
              <a:t>STURM </a:t>
            </a:r>
            <a:r>
              <a:rPr lang="en-IN" sz="2400" dirty="0"/>
              <a:t>and LIOUVILLE wrote only one joint paper on the theory </a:t>
            </a:r>
            <a:r>
              <a:rPr lang="en-IN" sz="2400" dirty="0" smtClean="0"/>
              <a:t>called after </a:t>
            </a:r>
            <a:r>
              <a:rPr lang="en-IN" sz="2400" dirty="0"/>
              <a:t>them, several remarks in their works bear witness to their collaboration.</a:t>
            </a:r>
          </a:p>
          <a:p>
            <a:r>
              <a:rPr lang="en-IN" sz="2400" dirty="0"/>
              <a:t>They always praise each other's achievements and even cover up each </a:t>
            </a:r>
            <a:r>
              <a:rPr lang="en-IN" sz="2400" dirty="0" smtClean="0"/>
              <a:t>other's mistakes. </a:t>
            </a:r>
          </a:p>
          <a:p>
            <a:r>
              <a:rPr lang="en-IN" sz="2400" dirty="0" smtClean="0"/>
              <a:t>They </a:t>
            </a:r>
            <a:r>
              <a:rPr lang="en-IN" sz="2400" dirty="0"/>
              <a:t>discussed each other's papers before their </a:t>
            </a:r>
            <a:r>
              <a:rPr lang="en-IN" sz="2400" dirty="0" smtClean="0"/>
              <a:t>publication with </a:t>
            </a:r>
            <a:r>
              <a:rPr lang="en-IN" sz="2400" dirty="0"/>
              <a:t>the result that in some cases an elaboration of a certain discovery </a:t>
            </a:r>
            <a:r>
              <a:rPr lang="en-IN" sz="2400" dirty="0" smtClean="0"/>
              <a:t>was published </a:t>
            </a:r>
            <a:r>
              <a:rPr lang="en-IN" sz="2400" dirty="0"/>
              <a:t>before the discovery itself.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0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1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480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69393"/>
            <a:ext cx="7772400" cy="897407"/>
          </a:xfrm>
        </p:spPr>
        <p:txBody>
          <a:bodyPr/>
          <a:lstStyle/>
          <a:p>
            <a:r>
              <a:rPr lang="en-IN" sz="2800" dirty="0"/>
              <a:t>Sturm-</a:t>
            </a:r>
            <a:r>
              <a:rPr lang="en-IN" sz="2800" dirty="0" err="1"/>
              <a:t>Liouville</a:t>
            </a:r>
            <a:r>
              <a:rPr lang="en-IN" sz="2800" dirty="0"/>
              <a:t> </a:t>
            </a:r>
            <a:r>
              <a:rPr lang="en-IN" sz="2800" dirty="0" smtClean="0"/>
              <a:t>Problems</a:t>
            </a:r>
            <a:endParaRPr lang="en-IN" sz="28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/>
          </p:nvPr>
        </p:nvGraphicFramePr>
        <p:xfrm>
          <a:off x="1471731" y="2271382"/>
          <a:ext cx="6113463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720" name="Equation" r:id="rId3" imgW="3009600" imgH="431640" progId="Equation.3">
                  <p:embed/>
                </p:oleObj>
              </mc:Choice>
              <mc:Fallback>
                <p:oleObj name="Equation" r:id="rId3" imgW="30096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1731" y="2271382"/>
                        <a:ext cx="6113463" cy="876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533400" y="3497308"/>
            <a:ext cx="8305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together </a:t>
            </a:r>
            <a:r>
              <a:rPr lang="en-IN" dirty="0" smtClean="0"/>
              <a:t>with Boundary </a:t>
            </a:r>
            <a:r>
              <a:rPr lang="en-IN" dirty="0"/>
              <a:t>conditions, i.e. specified </a:t>
            </a:r>
            <a:r>
              <a:rPr lang="en-IN" dirty="0" err="1"/>
              <a:t>behavior</a:t>
            </a:r>
            <a:r>
              <a:rPr lang="en-IN" dirty="0"/>
              <a:t> of </a:t>
            </a:r>
            <a:r>
              <a:rPr lang="en-IN" i="1" dirty="0"/>
              <a:t>y</a:t>
            </a:r>
            <a:r>
              <a:rPr lang="en-IN" dirty="0"/>
              <a:t> at </a:t>
            </a:r>
            <a:r>
              <a:rPr lang="en-IN" i="1" dirty="0"/>
              <a:t>x = </a:t>
            </a:r>
            <a:r>
              <a:rPr lang="en-IN" i="1" dirty="0" smtClean="0"/>
              <a:t>a</a:t>
            </a:r>
            <a:r>
              <a:rPr lang="en-IN" dirty="0" smtClean="0"/>
              <a:t> and </a:t>
            </a:r>
            <a:r>
              <a:rPr lang="en-IN" i="1" dirty="0"/>
              <a:t>x = b</a:t>
            </a:r>
            <a:r>
              <a:rPr lang="en-IN" dirty="0"/>
              <a:t>.</a:t>
            </a:r>
            <a:endParaRPr lang="en-IN" dirty="0" smtClean="0">
              <a:latin typeface="+mn-lt"/>
            </a:endParaRPr>
          </a:p>
          <a:p>
            <a:r>
              <a:rPr lang="en-IN" dirty="0" smtClean="0">
                <a:latin typeface="+mn-lt"/>
              </a:rPr>
              <a:t>Assume than </a:t>
            </a:r>
            <a:r>
              <a:rPr lang="en-IN" i="1" dirty="0" smtClean="0">
                <a:latin typeface="+mn-lt"/>
              </a:rPr>
              <a:t>p, </a:t>
            </a:r>
            <a:r>
              <a:rPr lang="en-IN" i="1" dirty="0" err="1" smtClean="0">
                <a:latin typeface="+mn-lt"/>
              </a:rPr>
              <a:t>dp</a:t>
            </a:r>
            <a:r>
              <a:rPr lang="en-IN" i="1" dirty="0" smtClean="0">
                <a:latin typeface="+mn-lt"/>
              </a:rPr>
              <a:t>/dx, q</a:t>
            </a:r>
            <a:r>
              <a:rPr lang="en-IN" dirty="0" smtClean="0">
                <a:latin typeface="+mn-lt"/>
              </a:rPr>
              <a:t> and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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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 are continuous </a:t>
            </a:r>
            <a:r>
              <a:rPr lang="en-IN" dirty="0" smtClean="0">
                <a:latin typeface="+mn-lt"/>
              </a:rPr>
              <a:t>such </a:t>
            </a:r>
            <a:r>
              <a:rPr lang="en-IN" dirty="0">
                <a:latin typeface="+mn-lt"/>
              </a:rPr>
              <a:t>that </a:t>
            </a:r>
            <a:r>
              <a:rPr lang="en-IN" i="1" dirty="0">
                <a:latin typeface="+mn-lt"/>
              </a:rPr>
              <a:t>p(x) &gt; 0</a:t>
            </a:r>
            <a:r>
              <a:rPr lang="en-IN" dirty="0">
                <a:latin typeface="+mn-lt"/>
              </a:rPr>
              <a:t> </a:t>
            </a:r>
            <a:r>
              <a:rPr lang="en-IN" dirty="0" smtClean="0">
                <a:latin typeface="+mn-lt"/>
              </a:rPr>
              <a:t>and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(</a:t>
            </a:r>
            <a:r>
              <a:rPr lang="en-IN" i="1" dirty="0" smtClean="0">
                <a:latin typeface="+mn-lt"/>
              </a:rPr>
              <a:t>x</a:t>
            </a:r>
            <a:r>
              <a:rPr lang="en-IN" i="1" dirty="0">
                <a:latin typeface="+mn-lt"/>
              </a:rPr>
              <a:t>)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</a:t>
            </a:r>
            <a:r>
              <a:rPr lang="en-IN" i="1" dirty="0" smtClean="0">
                <a:latin typeface="+mn-lt"/>
              </a:rPr>
              <a:t> </a:t>
            </a:r>
            <a:r>
              <a:rPr lang="en-IN" i="1" dirty="0">
                <a:latin typeface="+mn-lt"/>
              </a:rPr>
              <a:t>0</a:t>
            </a:r>
            <a:r>
              <a:rPr lang="en-IN" dirty="0">
                <a:latin typeface="+mn-lt"/>
              </a:rPr>
              <a:t> 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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x 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(</a:t>
            </a:r>
            <a:r>
              <a:rPr lang="en-IN" dirty="0" err="1" smtClean="0">
                <a:latin typeface="+mn-lt"/>
                <a:sym typeface="Symbol" panose="05050102010706020507" pitchFamily="18" charset="2"/>
              </a:rPr>
              <a:t>a,b</a:t>
            </a:r>
            <a:r>
              <a:rPr lang="en-IN" dirty="0">
                <a:latin typeface="+mn-lt"/>
                <a:sym typeface="Symbol" panose="05050102010706020507" pitchFamily="18" charset="2"/>
              </a:rPr>
              <a:t>)</a:t>
            </a:r>
            <a:r>
              <a:rPr lang="en-IN" dirty="0" smtClean="0">
                <a:latin typeface="+mn-lt"/>
              </a:rPr>
              <a:t>.</a:t>
            </a:r>
          </a:p>
          <a:p>
            <a:pPr marL="342900" indent="-342900">
              <a:buFont typeface="Symbol" panose="05050102010706020507" pitchFamily="18" charset="2"/>
              <a:buChar char="l"/>
            </a:pPr>
            <a:r>
              <a:rPr lang="en-IN" dirty="0" smtClean="0">
                <a:latin typeface="+mn-lt"/>
                <a:sym typeface="Symbol" panose="05050102010706020507" pitchFamily="18" charset="2"/>
              </a:rPr>
              <a:t>is known as spectral parameter.</a:t>
            </a:r>
          </a:p>
          <a:p>
            <a:r>
              <a:rPr lang="en-IN" dirty="0"/>
              <a:t>According to the general theory of second order linear ODEs, </a:t>
            </a:r>
            <a:r>
              <a:rPr lang="en-IN" dirty="0" smtClean="0"/>
              <a:t>this guarantees </a:t>
            </a:r>
            <a:r>
              <a:rPr lang="en-IN" dirty="0"/>
              <a:t>that solutions to </a:t>
            </a:r>
            <a:r>
              <a:rPr lang="en-IN" dirty="0" smtClean="0"/>
              <a:t>above equation </a:t>
            </a:r>
            <a:r>
              <a:rPr lang="en-IN" dirty="0"/>
              <a:t>exist.</a:t>
            </a:r>
            <a:endParaRPr lang="en-IN" dirty="0" smtClean="0">
              <a:latin typeface="+mn-lt"/>
              <a:sym typeface="Symbol" panose="05050102010706020507" pitchFamily="18" charset="2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28640" y="1226403"/>
            <a:ext cx="7548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A Sturm-</a:t>
            </a:r>
            <a:r>
              <a:rPr lang="en-IN" dirty="0" err="1"/>
              <a:t>Liouville</a:t>
            </a:r>
            <a:r>
              <a:rPr lang="en-IN" dirty="0"/>
              <a:t> problem consists of</a:t>
            </a:r>
          </a:p>
          <a:p>
            <a:r>
              <a:rPr lang="en-IN" dirty="0"/>
              <a:t>A Sturm-</a:t>
            </a:r>
            <a:r>
              <a:rPr lang="en-IN" dirty="0" err="1"/>
              <a:t>Liouville</a:t>
            </a:r>
            <a:r>
              <a:rPr lang="en-IN" dirty="0"/>
              <a:t> equation on an interval</a:t>
            </a:r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5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7772400" cy="897407"/>
          </a:xfrm>
        </p:spPr>
        <p:txBody>
          <a:bodyPr/>
          <a:lstStyle/>
          <a:p>
            <a:r>
              <a:rPr lang="en-IN" sz="2800" dirty="0" smtClean="0"/>
              <a:t>Regular Sturm-</a:t>
            </a:r>
            <a:r>
              <a:rPr lang="en-IN" sz="2800" dirty="0" err="1" smtClean="0"/>
              <a:t>Liouville</a:t>
            </a:r>
            <a:r>
              <a:rPr lang="en-IN" sz="2800" dirty="0" smtClean="0"/>
              <a:t> Problem</a:t>
            </a:r>
            <a:endParaRPr lang="en-IN" sz="28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/>
          </p:nvPr>
        </p:nvGraphicFramePr>
        <p:xfrm>
          <a:off x="1499530" y="1624860"/>
          <a:ext cx="6113463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786" name="Equation" r:id="rId3" imgW="3009600" imgH="431640" progId="Equation.3">
                  <p:embed/>
                </p:oleObj>
              </mc:Choice>
              <mc:Fallback>
                <p:oleObj name="Equation" r:id="rId3" imgW="30096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99530" y="1624860"/>
                        <a:ext cx="6113463" cy="876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671238" y="2476518"/>
            <a:ext cx="3753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  <a:sym typeface="Symbol" panose="05050102010706020507" pitchFamily="18" charset="2"/>
              </a:rPr>
              <a:t>Boundary conditions: </a:t>
            </a:r>
            <a:endParaRPr lang="en-IN" dirty="0">
              <a:latin typeface="+mn-lt"/>
            </a:endParaRP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1598317" y="3021815"/>
          <a:ext cx="6052457" cy="6822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787" name="Equation" r:id="rId5" imgW="3492360" imgH="393480" progId="Equation.3">
                  <p:embed/>
                </p:oleObj>
              </mc:Choice>
              <mc:Fallback>
                <p:oleObj name="Equation" r:id="rId5" imgW="34923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98317" y="3021815"/>
                        <a:ext cx="6052457" cy="6822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209344" y="1195392"/>
            <a:ext cx="7548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A regular Sturm-</a:t>
            </a:r>
            <a:r>
              <a:rPr lang="en-IN" dirty="0" err="1"/>
              <a:t>Liouville</a:t>
            </a:r>
            <a:r>
              <a:rPr lang="en-IN" dirty="0"/>
              <a:t> problem has the form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219200" y="3827899"/>
            <a:ext cx="9364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n-lt"/>
              </a:rPr>
              <a:t>where</a:t>
            </a: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2057400" y="3747639"/>
          <a:ext cx="4459007" cy="622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788" name="Equation" r:id="rId7" imgW="1638000" imgH="228600" progId="Equation.3">
                  <p:embed/>
                </p:oleObj>
              </mc:Choice>
              <mc:Fallback>
                <p:oleObj name="Equation" r:id="rId7" imgW="16380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57400" y="3747639"/>
                        <a:ext cx="4459007" cy="622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209344" y="4405031"/>
            <a:ext cx="88391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These </a:t>
            </a:r>
            <a:r>
              <a:rPr lang="en-IN" dirty="0">
                <a:latin typeface="+mn-lt"/>
              </a:rPr>
              <a:t>boundary conditions </a:t>
            </a:r>
            <a:r>
              <a:rPr lang="en-IN" dirty="0" smtClean="0">
                <a:latin typeface="+mn-lt"/>
              </a:rPr>
              <a:t>are </a:t>
            </a:r>
            <a:r>
              <a:rPr lang="en-IN" dirty="0">
                <a:latin typeface="+mn-lt"/>
              </a:rPr>
              <a:t>called </a:t>
            </a:r>
            <a:r>
              <a:rPr lang="en-IN" dirty="0" smtClean="0">
                <a:latin typeface="+mn-lt"/>
              </a:rPr>
              <a:t>separated boundary </a:t>
            </a:r>
            <a:r>
              <a:rPr lang="en-IN" dirty="0">
                <a:latin typeface="+mn-lt"/>
              </a:rPr>
              <a:t>conditions</a:t>
            </a:r>
            <a:r>
              <a:rPr lang="en-IN" dirty="0" smtClean="0">
                <a:latin typeface="+mn-lt"/>
              </a:rPr>
              <a:t>.</a:t>
            </a:r>
          </a:p>
          <a:p>
            <a:r>
              <a:rPr lang="en-IN" dirty="0" smtClean="0"/>
              <a:t>If </a:t>
            </a:r>
            <a:r>
              <a:rPr lang="en-IN" i="1" dirty="0" smtClean="0"/>
              <a:t>p(x)</a:t>
            </a:r>
            <a:r>
              <a:rPr lang="en-IN" dirty="0" smtClean="0"/>
              <a:t> </a:t>
            </a:r>
            <a:r>
              <a:rPr lang="en-IN" dirty="0"/>
              <a:t>or </a:t>
            </a:r>
            <a:r>
              <a:rPr lang="en-IN" i="1" dirty="0" smtClean="0"/>
              <a:t>r(x)</a:t>
            </a:r>
            <a:r>
              <a:rPr lang="en-IN" dirty="0" smtClean="0"/>
              <a:t> </a:t>
            </a:r>
            <a:r>
              <a:rPr lang="en-IN" dirty="0"/>
              <a:t>is 0 in some endpoint </a:t>
            </a:r>
            <a:r>
              <a:rPr lang="en-IN" dirty="0" smtClean="0"/>
              <a:t>we say </a:t>
            </a:r>
            <a:r>
              <a:rPr lang="en-IN" dirty="0"/>
              <a:t>that it </a:t>
            </a:r>
            <a:r>
              <a:rPr lang="en-IN" dirty="0" smtClean="0"/>
              <a:t>is singular SLP.</a:t>
            </a:r>
          </a:p>
          <a:p>
            <a:r>
              <a:rPr lang="en-IN" dirty="0"/>
              <a:t>A SLP is called periodic </a:t>
            </a:r>
            <a:r>
              <a:rPr lang="en-IN" dirty="0" smtClean="0"/>
              <a:t>if p &gt; 0, r &gt; 0 and p, q and r are continuous functions on [a, b]; along </a:t>
            </a:r>
            <a:r>
              <a:rPr lang="en-IN" dirty="0"/>
              <a:t>with </a:t>
            </a:r>
            <a:r>
              <a:rPr lang="en-IN" dirty="0" smtClean="0"/>
              <a:t>the special BC</a:t>
            </a:r>
            <a:r>
              <a:rPr lang="en-IN" dirty="0"/>
              <a:t>:</a:t>
            </a:r>
            <a:endParaRPr lang="en-IN" dirty="0">
              <a:latin typeface="+mn-lt"/>
            </a:endParaRP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4385355" y="5908427"/>
          <a:ext cx="3277992" cy="752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789" name="Equation" r:id="rId9" imgW="1714320" imgH="393480" progId="Equation.3">
                  <p:embed/>
                </p:oleObj>
              </mc:Choice>
              <mc:Fallback>
                <p:oleObj name="Equation" r:id="rId9" imgW="17143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385355" y="5908427"/>
                        <a:ext cx="3277992" cy="7527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840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809" y="150813"/>
            <a:ext cx="7772400" cy="609600"/>
          </a:xfrm>
        </p:spPr>
        <p:txBody>
          <a:bodyPr/>
          <a:lstStyle/>
          <a:p>
            <a:r>
              <a:rPr lang="en-IN" sz="2800" dirty="0" smtClean="0"/>
              <a:t>Examples of Orthogonal Series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528" y="1082274"/>
            <a:ext cx="8567334" cy="1219200"/>
          </a:xfrm>
        </p:spPr>
        <p:txBody>
          <a:bodyPr/>
          <a:lstStyle/>
          <a:p>
            <a:r>
              <a:rPr lang="en-IN" sz="2400" dirty="0"/>
              <a:t>The functions </a:t>
            </a:r>
            <a:r>
              <a:rPr lang="en-IN" sz="2400" i="1" dirty="0" err="1"/>
              <a:t>f</a:t>
            </a:r>
            <a:r>
              <a:rPr lang="en-IN" sz="2400" i="1" baseline="-25000" dirty="0" err="1"/>
              <a:t>n</a:t>
            </a:r>
            <a:r>
              <a:rPr lang="en-IN" sz="2400" i="1" dirty="0"/>
              <a:t>(x) = sin(</a:t>
            </a:r>
            <a:r>
              <a:rPr lang="en-IN" sz="2400" i="1" dirty="0" err="1"/>
              <a:t>nx</a:t>
            </a:r>
            <a:r>
              <a:rPr lang="en-IN" sz="2400" i="1" dirty="0"/>
              <a:t>) (n = 1, 2, . . .)</a:t>
            </a:r>
            <a:r>
              <a:rPr lang="en-IN" sz="2400" dirty="0"/>
              <a:t> are </a:t>
            </a:r>
            <a:r>
              <a:rPr lang="en-IN" sz="2400" dirty="0" smtClean="0"/>
              <a:t>pairwise orthogonal </a:t>
            </a:r>
            <a:r>
              <a:rPr lang="en-IN" sz="2400" dirty="0"/>
              <a:t>on [0, π] relative to the weight function </a:t>
            </a:r>
            <a:r>
              <a:rPr lang="en-IN" sz="2400" i="1" dirty="0" smtClean="0"/>
              <a:t>r(x</a:t>
            </a:r>
            <a:r>
              <a:rPr lang="en-IN" sz="2400" i="1" dirty="0"/>
              <a:t>) ≡ 1</a:t>
            </a:r>
            <a:r>
              <a:rPr lang="en-IN" sz="2400" dirty="0"/>
              <a:t>.</a:t>
            </a:r>
          </a:p>
          <a:p>
            <a:r>
              <a:rPr lang="en-IN" sz="2400" dirty="0" smtClean="0"/>
              <a:t>The </a:t>
            </a:r>
            <a:r>
              <a:rPr lang="en-IN" sz="2400" dirty="0"/>
              <a:t>functions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743200" y="1859364"/>
          <a:ext cx="5223816" cy="1545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78" name="Equation" r:id="rId3" imgW="2489040" imgH="736560" progId="Equation.3">
                  <p:embed/>
                </p:oleObj>
              </mc:Choice>
              <mc:Fallback>
                <p:oleObj name="Equation" r:id="rId3" imgW="2489040" imgH="7365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43200" y="1859364"/>
                        <a:ext cx="5223816" cy="15458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569118" y="3368307"/>
            <a:ext cx="83502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j-lt"/>
              </a:rPr>
              <a:t>are pairwise orthogonal on [−1, 1] relative to the </a:t>
            </a:r>
            <a:r>
              <a:rPr lang="en-IN" dirty="0" smtClean="0">
                <a:latin typeface="+mj-lt"/>
              </a:rPr>
              <a:t>weight function </a:t>
            </a:r>
            <a:r>
              <a:rPr lang="en-IN" i="1" dirty="0" smtClean="0">
                <a:latin typeface="+mj-lt"/>
              </a:rPr>
              <a:t>r(x</a:t>
            </a:r>
            <a:r>
              <a:rPr lang="en-IN" i="1" dirty="0">
                <a:latin typeface="+mj-lt"/>
              </a:rPr>
              <a:t>) = </a:t>
            </a:r>
            <a:r>
              <a:rPr lang="en-IN" i="1" dirty="0" smtClean="0">
                <a:latin typeface="+mj-lt"/>
              </a:rPr>
              <a:t>SQRT(1 </a:t>
            </a:r>
            <a:r>
              <a:rPr lang="en-IN" i="1" dirty="0">
                <a:latin typeface="+mj-lt"/>
              </a:rPr>
              <a:t>− </a:t>
            </a:r>
            <a:r>
              <a:rPr lang="en-IN" i="1" dirty="0" smtClean="0">
                <a:latin typeface="+mj-lt"/>
              </a:rPr>
              <a:t>x</a:t>
            </a:r>
            <a:r>
              <a:rPr lang="en-IN" i="1" baseline="30000" dirty="0" smtClean="0">
                <a:latin typeface="+mj-lt"/>
              </a:rPr>
              <a:t>2</a:t>
            </a:r>
            <a:r>
              <a:rPr lang="en-IN" i="1" dirty="0" smtClean="0">
                <a:latin typeface="+mj-lt"/>
              </a:rPr>
              <a:t>)</a:t>
            </a:r>
            <a:r>
              <a:rPr lang="en-IN" dirty="0" smtClean="0">
                <a:latin typeface="+mj-lt"/>
              </a:rPr>
              <a:t>.</a:t>
            </a:r>
          </a:p>
          <a:p>
            <a:r>
              <a:rPr lang="en-IN" dirty="0" smtClean="0">
                <a:latin typeface="+mj-lt"/>
              </a:rPr>
              <a:t>They </a:t>
            </a:r>
            <a:r>
              <a:rPr lang="en-IN" dirty="0">
                <a:latin typeface="+mj-lt"/>
              </a:rPr>
              <a:t>are examples of </a:t>
            </a:r>
            <a:r>
              <a:rPr lang="en-IN" dirty="0" err="1" smtClean="0">
                <a:latin typeface="+mj-lt"/>
              </a:rPr>
              <a:t>Chebyshev</a:t>
            </a:r>
            <a:r>
              <a:rPr lang="en-IN" dirty="0" smtClean="0">
                <a:latin typeface="+mj-lt"/>
              </a:rPr>
              <a:t> polynomials </a:t>
            </a:r>
            <a:r>
              <a:rPr lang="en-IN" dirty="0">
                <a:latin typeface="+mj-lt"/>
              </a:rPr>
              <a:t>of the second kind.</a:t>
            </a: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3048000" y="4562454"/>
          <a:ext cx="5783263" cy="207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79" name="Equation" r:id="rId5" imgW="2755800" imgH="990360" progId="Equation.3">
                  <p:embed/>
                </p:oleObj>
              </mc:Choice>
              <mc:Fallback>
                <p:oleObj name="Equation" r:id="rId5" imgW="2755800" imgH="990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48000" y="4562454"/>
                        <a:ext cx="5783263" cy="2078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330755" y="4622843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 err="1" smtClean="0">
                <a:solidFill>
                  <a:srgbClr val="000000"/>
                </a:solidFill>
              </a:rPr>
              <a:t>Hermite</a:t>
            </a:r>
            <a:r>
              <a:rPr lang="en-IN" dirty="0" smtClean="0">
                <a:solidFill>
                  <a:srgbClr val="000000"/>
                </a:solidFill>
              </a:rPr>
              <a:t> polynomial</a:t>
            </a:r>
            <a:endParaRPr lang="en-IN" dirty="0">
              <a:solidFill>
                <a:srgbClr val="0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08528" y="5112641"/>
            <a:ext cx="21996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/>
              <a:t>weight function </a:t>
            </a: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/>
          </p:nvPr>
        </p:nvGraphicFramePr>
        <p:xfrm>
          <a:off x="1066800" y="5554963"/>
          <a:ext cx="609600" cy="7204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80" name="Equation" r:id="rId7" imgW="279360" imgH="330120" progId="Equation.3">
                  <p:embed/>
                </p:oleObj>
              </mc:Choice>
              <mc:Fallback>
                <p:oleObj name="Equation" r:id="rId7" imgW="279360" imgH="3301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66800" y="5554963"/>
                        <a:ext cx="609600" cy="7204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571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468" y="95730"/>
            <a:ext cx="7772400" cy="882650"/>
          </a:xfrm>
        </p:spPr>
        <p:txBody>
          <a:bodyPr/>
          <a:lstStyle/>
          <a:p>
            <a:r>
              <a:rPr lang="en-IN" sz="2800" dirty="0"/>
              <a:t>Examples of Orthogonal Series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87012"/>
            <a:ext cx="7772400" cy="533400"/>
          </a:xfrm>
        </p:spPr>
        <p:txBody>
          <a:bodyPr/>
          <a:lstStyle/>
          <a:p>
            <a:r>
              <a:rPr lang="en-IN" sz="2400" dirty="0" err="1" smtClean="0"/>
              <a:t>Lagurre</a:t>
            </a:r>
            <a:r>
              <a:rPr lang="en-IN" sz="2400" dirty="0" smtClean="0"/>
              <a:t> polynomial </a:t>
            </a:r>
            <a:endParaRPr lang="en-IN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7366855"/>
              </p:ext>
            </p:extLst>
          </p:nvPr>
        </p:nvGraphicFramePr>
        <p:xfrm>
          <a:off x="3228376" y="1064032"/>
          <a:ext cx="5608121" cy="1390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02" name="Equation" r:id="rId3" imgW="2971800" imgH="736560" progId="Equation.3">
                  <p:embed/>
                </p:oleObj>
              </mc:Choice>
              <mc:Fallback>
                <p:oleObj name="Equation" r:id="rId3" imgW="2971800" imgH="7365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28376" y="1064032"/>
                        <a:ext cx="5608121" cy="13906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38427" y="2475853"/>
            <a:ext cx="21996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/>
              <a:t>weight function 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0512814"/>
              </p:ext>
            </p:extLst>
          </p:nvPr>
        </p:nvGraphicFramePr>
        <p:xfrm>
          <a:off x="2237776" y="2268330"/>
          <a:ext cx="730899" cy="7007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03" name="Equation" r:id="rId5" imgW="317160" imgH="304560" progId="Equation.3">
                  <p:embed/>
                </p:oleObj>
              </mc:Choice>
              <mc:Fallback>
                <p:oleObj name="Equation" r:id="rId5" imgW="317160" imgH="3045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37776" y="2268330"/>
                        <a:ext cx="730899" cy="7007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Content Placeholder 2"/>
          <p:cNvSpPr txBox="1">
            <a:spLocks/>
          </p:cNvSpPr>
          <p:nvPr/>
        </p:nvSpPr>
        <p:spPr bwMode="auto">
          <a:xfrm>
            <a:off x="124658" y="3000788"/>
            <a:ext cx="9019040" cy="585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dirty="0"/>
              <a:t>Let </a:t>
            </a:r>
            <a:r>
              <a:rPr lang="en-IN" sz="2400" i="1" dirty="0" err="1" smtClean="0"/>
              <a:t>J</a:t>
            </a:r>
            <a:r>
              <a:rPr lang="en-IN" sz="2400" i="1" baseline="-25000" dirty="0" err="1" smtClean="0"/>
              <a:t>m</a:t>
            </a:r>
            <a:r>
              <a:rPr lang="en-IN" sz="2400" i="1" dirty="0" smtClean="0"/>
              <a:t> </a:t>
            </a:r>
            <a:r>
              <a:rPr lang="en-IN" sz="2400" dirty="0"/>
              <a:t>be the Bessel function of the first kind of order </a:t>
            </a:r>
            <a:r>
              <a:rPr lang="en-IN" sz="2400" i="1" dirty="0" smtClean="0"/>
              <a:t>m</a:t>
            </a:r>
            <a:r>
              <a:rPr lang="en-IN" sz="2400" dirty="0"/>
              <a:t>.</a:t>
            </a:r>
            <a:r>
              <a:rPr lang="en-IN" sz="2400" dirty="0" smtClean="0"/>
              <a:t> </a:t>
            </a:r>
            <a:endParaRPr lang="en-IN" sz="2400" kern="0" dirty="0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7315467"/>
              </p:ext>
            </p:extLst>
          </p:nvPr>
        </p:nvGraphicFramePr>
        <p:xfrm>
          <a:off x="1364300" y="3505200"/>
          <a:ext cx="3728152" cy="9579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04" name="Equation" r:id="rId7" imgW="1828800" imgH="469800" progId="Equation.3">
                  <p:embed/>
                </p:oleObj>
              </mc:Choice>
              <mc:Fallback>
                <p:oleObj name="Equation" r:id="rId7" imgW="18288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64300" y="3505200"/>
                        <a:ext cx="3728152" cy="9579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" name="Picture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242" y="4189378"/>
            <a:ext cx="3796758" cy="2357987"/>
          </a:xfrm>
          <a:prstGeom prst="rect">
            <a:avLst/>
          </a:prstGeom>
        </p:spPr>
      </p:pic>
      <p:sp>
        <p:nvSpPr>
          <p:cNvPr id="27" name="AutoShape 18" descr="k"/>
          <p:cNvSpPr>
            <a:spLocks noChangeAspect="1" noChangeArrowheads="1"/>
          </p:cNvSpPr>
          <p:nvPr/>
        </p:nvSpPr>
        <p:spPr bwMode="auto">
          <a:xfrm>
            <a:off x="96083" y="4360327"/>
            <a:ext cx="57150" cy="133350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468296" y="4571704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 smtClean="0"/>
              <a:t>Any set of functions </a:t>
            </a:r>
            <a:r>
              <a:rPr lang="en-IN" i="1" dirty="0" err="1"/>
              <a:t>f</a:t>
            </a:r>
            <a:r>
              <a:rPr lang="en-IN" i="1" baseline="-25000" dirty="0" err="1"/>
              <a:t>n</a:t>
            </a:r>
            <a:r>
              <a:rPr lang="en-IN" i="1" dirty="0"/>
              <a:t>(x) = </a:t>
            </a:r>
            <a:r>
              <a:rPr lang="en-IN" i="1" dirty="0" err="1"/>
              <a:t>J</a:t>
            </a:r>
            <a:r>
              <a:rPr lang="en-IN" i="1" baseline="-25000" dirty="0" err="1"/>
              <a:t>m</a:t>
            </a:r>
            <a:r>
              <a:rPr lang="en-IN" i="1" dirty="0"/>
              <a:t>(α</a:t>
            </a:r>
            <a:r>
              <a:rPr lang="en-IN" i="1" baseline="-25000" dirty="0" err="1"/>
              <a:t>mn</a:t>
            </a:r>
            <a:r>
              <a:rPr lang="en-IN" i="1" dirty="0" err="1"/>
              <a:t>x</a:t>
            </a:r>
            <a:r>
              <a:rPr lang="en-IN" i="1" dirty="0"/>
              <a:t>/a)</a:t>
            </a:r>
            <a:r>
              <a:rPr lang="en-IN" dirty="0"/>
              <a:t> </a:t>
            </a:r>
            <a:r>
              <a:rPr lang="en-IN" dirty="0" smtClean="0"/>
              <a:t>with </a:t>
            </a:r>
            <a:r>
              <a:rPr lang="en-IN" i="1" dirty="0" smtClean="0"/>
              <a:t>α</a:t>
            </a:r>
            <a:r>
              <a:rPr lang="en-IN" i="1" baseline="-25000" dirty="0" err="1" smtClean="0"/>
              <a:t>mn</a:t>
            </a:r>
            <a:r>
              <a:rPr lang="en-IN" dirty="0" smtClean="0"/>
              <a:t> </a:t>
            </a:r>
            <a:r>
              <a:rPr lang="en-IN" dirty="0"/>
              <a:t>denote its </a:t>
            </a:r>
            <a:r>
              <a:rPr lang="en-IN" i="1" dirty="0"/>
              <a:t>n</a:t>
            </a:r>
            <a:r>
              <a:rPr lang="en-IN" i="1" baseline="30000" dirty="0"/>
              <a:t>th</a:t>
            </a:r>
            <a:r>
              <a:rPr lang="en-IN" dirty="0"/>
              <a:t> positive zero. </a:t>
            </a:r>
            <a:r>
              <a:rPr lang="en-IN" dirty="0" smtClean="0"/>
              <a:t>are </a:t>
            </a:r>
            <a:r>
              <a:rPr lang="en-IN" dirty="0"/>
              <a:t>pairwise orthogonal on [</a:t>
            </a:r>
            <a:r>
              <a:rPr lang="en-IN" i="1" dirty="0"/>
              <a:t>0, a</a:t>
            </a:r>
            <a:r>
              <a:rPr lang="en-IN" dirty="0"/>
              <a:t>] with respect to the weight function </a:t>
            </a:r>
            <a:r>
              <a:rPr lang="en-IN" i="1" dirty="0"/>
              <a:t>w(x) = x</a:t>
            </a:r>
            <a:r>
              <a:rPr lang="en-IN" dirty="0"/>
              <a:t>.</a:t>
            </a:r>
          </a:p>
        </p:txBody>
      </p:sp>
      <p:grpSp>
        <p:nvGrpSpPr>
          <p:cNvPr id="2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0" name="Rectangle 1945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114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23" grpId="0" build="p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7223" y="60553"/>
            <a:ext cx="7772400" cy="841147"/>
          </a:xfrm>
        </p:spPr>
        <p:txBody>
          <a:bodyPr/>
          <a:lstStyle/>
          <a:p>
            <a:r>
              <a:rPr lang="en-IN" sz="2800" dirty="0" smtClean="0"/>
              <a:t>First Few Roots of </a:t>
            </a:r>
            <a:r>
              <a:rPr lang="en-IN" sz="2800" i="1" dirty="0" err="1" smtClean="0"/>
              <a:t>J</a:t>
            </a:r>
            <a:r>
              <a:rPr lang="en-IN" sz="2800" i="1" baseline="-25000" dirty="0" err="1" smtClean="0"/>
              <a:t>m</a:t>
            </a:r>
            <a:r>
              <a:rPr lang="en-IN" sz="2800" i="1" dirty="0" smtClean="0"/>
              <a:t>(x)</a:t>
            </a:r>
            <a:endParaRPr lang="en-IN" sz="2800" i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268823" y="3352800"/>
          <a:ext cx="8305801" cy="2679700"/>
        </p:xfrm>
        <a:graphic>
          <a:graphicData uri="http://schemas.openxmlformats.org/drawingml/2006/table">
            <a:tbl>
              <a:tblPr/>
              <a:tblGrid>
                <a:gridCol w="1186543"/>
                <a:gridCol w="1186543"/>
                <a:gridCol w="1186543"/>
                <a:gridCol w="1186543"/>
                <a:gridCol w="1186543"/>
                <a:gridCol w="1186543"/>
                <a:gridCol w="1186543"/>
              </a:tblGrid>
              <a:tr h="444500">
                <a:tc>
                  <a:txBody>
                    <a:bodyPr/>
                    <a:lstStyle/>
                    <a:p>
                      <a:pPr algn="r"/>
                      <a:endParaRPr lang="en-IN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400" i="1" dirty="0" smtClean="0"/>
                        <a:t>        J</a:t>
                      </a:r>
                      <a:r>
                        <a:rPr lang="en-IN" sz="2400" i="1" baseline="-25000" dirty="0" smtClean="0"/>
                        <a:t>0</a:t>
                      </a:r>
                      <a:endParaRPr lang="en-IN" sz="2400" i="1" baseline="-25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i="1" dirty="0" smtClean="0"/>
                        <a:t>      J</a:t>
                      </a:r>
                      <a:r>
                        <a:rPr lang="en-IN" sz="1800" i="1" baseline="-25000" dirty="0" smtClean="0"/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i="1" dirty="0" smtClean="0"/>
                        <a:t>    J</a:t>
                      </a:r>
                      <a:r>
                        <a:rPr lang="en-IN" sz="1800" i="1" baseline="-25000" dirty="0" smtClean="0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i="1" dirty="0" smtClean="0"/>
                        <a:t>   J</a:t>
                      </a:r>
                      <a:r>
                        <a:rPr lang="en-IN" sz="1800" i="1" baseline="-25000" dirty="0" smtClean="0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i="1" dirty="0" smtClean="0"/>
                        <a:t>  J</a:t>
                      </a:r>
                      <a:r>
                        <a:rPr lang="en-IN" sz="1800" i="1" baseline="-25000" dirty="0" smtClean="0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i="1" dirty="0" smtClean="0"/>
                        <a:t>   J</a:t>
                      </a:r>
                      <a:r>
                        <a:rPr lang="en-IN" sz="1800" i="1" baseline="-25000" dirty="0" smtClean="0"/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r"/>
                      <a:r>
                        <a:rPr lang="en-IN" sz="1800" dirty="0"/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dirty="0"/>
                        <a:t>2.4048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dirty="0"/>
                        <a:t>3.8317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dirty="0"/>
                        <a:t>5.1356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dirty="0"/>
                        <a:t>6.3802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7.5883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8.7715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5.5201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7.0156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dirty="0"/>
                        <a:t>8.4172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9.7610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11.0647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12.3386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8.6537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10.1735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11.6198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dirty="0"/>
                        <a:t>13.0152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14.3725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15.7002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11.7915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13.3237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14.7960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dirty="0"/>
                        <a:t>16.2235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17.6160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18.9801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14.9309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16.4706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/>
                        <a:t>17.9598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dirty="0"/>
                        <a:t>19.4094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dirty="0"/>
                        <a:t>20.8269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dirty="0"/>
                        <a:t>22.2178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AutoShape 2" descr="j_(n,k)"/>
          <p:cNvSpPr>
            <a:spLocks noChangeAspect="1" noChangeArrowheads="1"/>
          </p:cNvSpPr>
          <p:nvPr/>
        </p:nvSpPr>
        <p:spPr bwMode="auto">
          <a:xfrm>
            <a:off x="1803400" y="-136525"/>
            <a:ext cx="180975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216" y="1089435"/>
            <a:ext cx="3796758" cy="2357987"/>
          </a:xfrm>
          <a:prstGeom prst="rect">
            <a:avLst/>
          </a:prstGeom>
        </p:spPr>
      </p:pic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2313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8263"/>
            <a:ext cx="7772400" cy="984250"/>
          </a:xfrm>
        </p:spPr>
        <p:txBody>
          <a:bodyPr/>
          <a:lstStyle/>
          <a:p>
            <a:r>
              <a:rPr lang="en-IN" sz="2800" dirty="0" err="1"/>
              <a:t>Hypergeometric</a:t>
            </a:r>
            <a:r>
              <a:rPr lang="en-IN" sz="2800" dirty="0"/>
              <a:t> Series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263" y="1470384"/>
            <a:ext cx="7772400" cy="609600"/>
          </a:xfrm>
        </p:spPr>
        <p:txBody>
          <a:bodyPr/>
          <a:lstStyle/>
          <a:p>
            <a:r>
              <a:rPr lang="en-IN" sz="2400" dirty="0"/>
              <a:t>A generalized </a:t>
            </a:r>
            <a:r>
              <a:rPr lang="en-IN" sz="2400" dirty="0" err="1"/>
              <a:t>hypergeometric</a:t>
            </a:r>
            <a:r>
              <a:rPr lang="en-IN" sz="2400" dirty="0"/>
              <a:t> series </a:t>
            </a:r>
            <a:r>
              <a:rPr lang="en-IN" sz="2400" i="1" baseline="-25000" dirty="0" err="1" smtClean="0"/>
              <a:t>p</a:t>
            </a:r>
            <a:r>
              <a:rPr lang="en-IN" sz="2400" i="1" dirty="0" err="1" smtClean="0"/>
              <a:t>F</a:t>
            </a:r>
            <a:r>
              <a:rPr lang="en-IN" sz="2400" i="1" baseline="-25000" dirty="0" err="1" smtClean="0"/>
              <a:t>q</a:t>
            </a:r>
            <a:r>
              <a:rPr lang="en-IN" sz="2400" dirty="0" smtClean="0"/>
              <a:t> </a:t>
            </a:r>
            <a:r>
              <a:rPr lang="en-IN" sz="2400" dirty="0"/>
              <a:t>is defined by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1945017"/>
              </p:ext>
            </p:extLst>
          </p:nvPr>
        </p:nvGraphicFramePr>
        <p:xfrm>
          <a:off x="381000" y="2245653"/>
          <a:ext cx="8022765" cy="1184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874" name="Equation" r:id="rId3" imgW="3441600" imgH="507960" progId="Equation.3">
                  <p:embed/>
                </p:oleObj>
              </mc:Choice>
              <mc:Fallback>
                <p:oleObj name="Equation" r:id="rId3" imgW="344160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2245653"/>
                        <a:ext cx="8022765" cy="11841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381000" y="3672915"/>
            <a:ext cx="548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where </a:t>
            </a:r>
            <a:r>
              <a:rPr lang="en-IN" i="1" dirty="0" smtClean="0">
                <a:latin typeface="+mn-lt"/>
              </a:rPr>
              <a:t>(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</a:t>
            </a:r>
            <a:r>
              <a:rPr lang="en-IN" i="1" dirty="0" smtClean="0">
                <a:latin typeface="+mn-lt"/>
              </a:rPr>
              <a:t>)</a:t>
            </a:r>
            <a:r>
              <a:rPr lang="en-IN" sz="1400" i="1" dirty="0">
                <a:latin typeface="+mn-lt"/>
              </a:rPr>
              <a:t>k</a:t>
            </a:r>
            <a:r>
              <a:rPr lang="en-IN" sz="1400" dirty="0">
                <a:latin typeface="+mn-lt"/>
              </a:rPr>
              <a:t> </a:t>
            </a:r>
            <a:r>
              <a:rPr lang="en-IN" dirty="0">
                <a:latin typeface="+mn-lt"/>
              </a:rPr>
              <a:t>denotes the </a:t>
            </a:r>
            <a:r>
              <a:rPr lang="en-IN" dirty="0" err="1">
                <a:latin typeface="+mn-lt"/>
              </a:rPr>
              <a:t>Pochammer</a:t>
            </a:r>
            <a:r>
              <a:rPr lang="en-IN" dirty="0">
                <a:latin typeface="+mn-lt"/>
              </a:rPr>
              <a:t> symbol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901628" y="4443009"/>
          <a:ext cx="5271687" cy="628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875" name="Equation" r:id="rId5" imgW="1917360" imgH="228600" progId="Equation.3">
                  <p:embed/>
                </p:oleObj>
              </mc:Choice>
              <mc:Fallback>
                <p:oleObj name="Equation" r:id="rId5" imgW="19173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01628" y="4443009"/>
                        <a:ext cx="5271687" cy="628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788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88" y="316479"/>
            <a:ext cx="7772400" cy="609600"/>
          </a:xfrm>
        </p:spPr>
        <p:txBody>
          <a:bodyPr/>
          <a:lstStyle/>
          <a:p>
            <a:r>
              <a:rPr lang="en-IN" sz="2800" dirty="0" smtClean="0"/>
              <a:t>Theorem : Orthogonal Series Expansions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707" y="1271727"/>
            <a:ext cx="8465643" cy="1371600"/>
          </a:xfrm>
        </p:spPr>
        <p:txBody>
          <a:bodyPr/>
          <a:lstStyle/>
          <a:p>
            <a:r>
              <a:rPr lang="en-IN" sz="2400" dirty="0"/>
              <a:t>Suppose that {</a:t>
            </a:r>
            <a:r>
              <a:rPr lang="en-IN" sz="2400" i="1" dirty="0"/>
              <a:t>f</a:t>
            </a:r>
            <a:r>
              <a:rPr lang="en-IN" sz="2400" i="1" baseline="-25000" dirty="0"/>
              <a:t>1</a:t>
            </a:r>
            <a:r>
              <a:rPr lang="en-IN" sz="2400" i="1" dirty="0"/>
              <a:t>, f</a:t>
            </a:r>
            <a:r>
              <a:rPr lang="en-IN" sz="2400" i="1" baseline="-25000" dirty="0"/>
              <a:t>2</a:t>
            </a:r>
            <a:r>
              <a:rPr lang="en-IN" sz="2400" i="1" dirty="0"/>
              <a:t>, f</a:t>
            </a:r>
            <a:r>
              <a:rPr lang="en-IN" sz="2400" i="1" baseline="-25000" dirty="0"/>
              <a:t>3</a:t>
            </a:r>
            <a:r>
              <a:rPr lang="en-IN" sz="2400" i="1" dirty="0"/>
              <a:t>, . . .</a:t>
            </a:r>
            <a:r>
              <a:rPr lang="en-IN" sz="2400" dirty="0"/>
              <a:t>} is an orthogonal set of functions </a:t>
            </a:r>
            <a:r>
              <a:rPr lang="en-IN" sz="2400" dirty="0" smtClean="0"/>
              <a:t>on [</a:t>
            </a:r>
            <a:r>
              <a:rPr lang="en-IN" sz="2400" i="1" dirty="0"/>
              <a:t>a, b</a:t>
            </a:r>
            <a:r>
              <a:rPr lang="en-IN" sz="2400" dirty="0"/>
              <a:t>] with respect to the weight </a:t>
            </a:r>
            <a:r>
              <a:rPr lang="en-IN" sz="2400" dirty="0" smtClean="0"/>
              <a:t>function </a:t>
            </a:r>
            <a:r>
              <a:rPr lang="en-IN" sz="2400" i="1" dirty="0" smtClean="0"/>
              <a:t>r</a:t>
            </a:r>
            <a:r>
              <a:rPr lang="en-IN" sz="2400" dirty="0" smtClean="0"/>
              <a:t>. </a:t>
            </a:r>
          </a:p>
          <a:p>
            <a:r>
              <a:rPr lang="en-IN" sz="2400" dirty="0" smtClean="0"/>
              <a:t>The piecewise continuous function  </a:t>
            </a:r>
            <a:r>
              <a:rPr lang="en-IN" sz="2400" i="1" dirty="0"/>
              <a:t>f</a:t>
            </a:r>
            <a:r>
              <a:rPr lang="en-IN" sz="2400" dirty="0"/>
              <a:t> </a:t>
            </a:r>
            <a:r>
              <a:rPr lang="en-IN" sz="2400" dirty="0" smtClean="0"/>
              <a:t>on [</a:t>
            </a:r>
            <a:r>
              <a:rPr lang="en-IN" sz="2400" i="1" dirty="0" smtClean="0"/>
              <a:t>a</a:t>
            </a:r>
            <a:r>
              <a:rPr lang="en-IN" sz="2400" i="1" dirty="0"/>
              <a:t>, b</a:t>
            </a:r>
            <a:r>
              <a:rPr lang="en-IN" sz="2400" dirty="0"/>
              <a:t>] </a:t>
            </a:r>
            <a:r>
              <a:rPr lang="en-IN" sz="2400" dirty="0" smtClean="0"/>
              <a:t>is generated as</a:t>
            </a:r>
            <a:endParaRPr lang="en-IN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7046029"/>
              </p:ext>
            </p:extLst>
          </p:nvPr>
        </p:nvGraphicFramePr>
        <p:xfrm>
          <a:off x="5597601" y="2321061"/>
          <a:ext cx="2819400" cy="1101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98" name="Equation" r:id="rId3" imgW="1104840" imgH="431640" progId="Equation.3">
                  <p:embed/>
                </p:oleObj>
              </mc:Choice>
              <mc:Fallback>
                <p:oleObj name="Equation" r:id="rId3" imgW="110484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97601" y="2321061"/>
                        <a:ext cx="2819400" cy="11018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519815" y="3281402"/>
            <a:ext cx="6019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then the coefficients </a:t>
            </a:r>
            <a:r>
              <a:rPr lang="en-IN" i="1" dirty="0" smtClean="0">
                <a:latin typeface="+mn-lt"/>
              </a:rPr>
              <a:t>a</a:t>
            </a:r>
            <a:r>
              <a:rPr lang="en-IN" i="1" baseline="-25000" dirty="0" smtClean="0">
                <a:latin typeface="+mn-lt"/>
              </a:rPr>
              <a:t>n</a:t>
            </a:r>
            <a:r>
              <a:rPr lang="en-IN" sz="1400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are given by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4326816"/>
              </p:ext>
            </p:extLst>
          </p:nvPr>
        </p:nvGraphicFramePr>
        <p:xfrm>
          <a:off x="4796433" y="3445510"/>
          <a:ext cx="3477777" cy="153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99" name="Equation" r:id="rId5" imgW="2070000" imgH="914400" progId="Equation.3">
                  <p:embed/>
                </p:oleObj>
              </mc:Choice>
              <mc:Fallback>
                <p:oleObj name="Equation" r:id="rId5" imgW="2070000" imgH="914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96433" y="3445510"/>
                        <a:ext cx="3477777" cy="1535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473913" y="4842808"/>
            <a:ext cx="82890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The series expansion above is called a generalized </a:t>
            </a:r>
            <a:r>
              <a:rPr lang="en-IN" dirty="0" smtClean="0">
                <a:latin typeface="+mn-lt"/>
              </a:rPr>
              <a:t>Fourier series </a:t>
            </a:r>
            <a:r>
              <a:rPr lang="en-IN" dirty="0">
                <a:latin typeface="+mn-lt"/>
              </a:rPr>
              <a:t>for </a:t>
            </a:r>
            <a:r>
              <a:rPr lang="en-IN" i="1" dirty="0">
                <a:latin typeface="+mn-lt"/>
              </a:rPr>
              <a:t>f </a:t>
            </a:r>
            <a:r>
              <a:rPr lang="en-IN" dirty="0" smtClean="0">
                <a:latin typeface="+mn-lt"/>
              </a:rPr>
              <a:t>.</a:t>
            </a:r>
          </a:p>
          <a:p>
            <a:r>
              <a:rPr lang="en-IN" dirty="0" smtClean="0">
                <a:latin typeface="+mn-lt"/>
              </a:rPr>
              <a:t> </a:t>
            </a:r>
            <a:r>
              <a:rPr lang="en-IN" i="1" dirty="0">
                <a:latin typeface="+mn-lt"/>
              </a:rPr>
              <a:t>a</a:t>
            </a:r>
            <a:r>
              <a:rPr lang="en-IN" sz="1400" i="1" dirty="0">
                <a:latin typeface="+mn-lt"/>
              </a:rPr>
              <a:t>n</a:t>
            </a:r>
            <a:r>
              <a:rPr lang="en-IN" sz="1400" dirty="0">
                <a:latin typeface="+mn-lt"/>
              </a:rPr>
              <a:t> </a:t>
            </a:r>
            <a:r>
              <a:rPr lang="en-IN" dirty="0">
                <a:latin typeface="+mn-lt"/>
              </a:rPr>
              <a:t>are the generalized Fourier </a:t>
            </a:r>
            <a:r>
              <a:rPr lang="en-IN" dirty="0" smtClean="0">
                <a:latin typeface="+mn-lt"/>
              </a:rPr>
              <a:t>coefficients.</a:t>
            </a:r>
          </a:p>
          <a:p>
            <a:r>
              <a:rPr lang="en-IN" dirty="0" smtClean="0"/>
              <a:t>Regular Sturm-</a:t>
            </a:r>
            <a:r>
              <a:rPr lang="en-IN" dirty="0" err="1" smtClean="0"/>
              <a:t>Liouville</a:t>
            </a:r>
            <a:r>
              <a:rPr lang="en-IN" dirty="0" smtClean="0"/>
              <a:t> Problems are generators of Orthogonal series.</a:t>
            </a:r>
            <a:endParaRPr lang="en-IN" dirty="0">
              <a:latin typeface="+mn-lt"/>
            </a:endParaRPr>
          </a:p>
        </p:txBody>
      </p:sp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217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2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223" y="173342"/>
            <a:ext cx="6421577" cy="897407"/>
          </a:xfrm>
        </p:spPr>
        <p:txBody>
          <a:bodyPr/>
          <a:lstStyle/>
          <a:p>
            <a:r>
              <a:rPr lang="en-IN" sz="2800" dirty="0" smtClean="0"/>
              <a:t>Sturm-</a:t>
            </a:r>
            <a:r>
              <a:rPr lang="en-IN" sz="2800" dirty="0" err="1" smtClean="0"/>
              <a:t>Liouville</a:t>
            </a:r>
            <a:r>
              <a:rPr lang="en-IN" sz="2800" dirty="0" smtClean="0"/>
              <a:t> DE : A Mother of Orthogonal Series</a:t>
            </a:r>
            <a:endParaRPr lang="en-IN" sz="28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2087860"/>
              </p:ext>
            </p:extLst>
          </p:nvPr>
        </p:nvGraphicFramePr>
        <p:xfrm>
          <a:off x="1680990" y="1894475"/>
          <a:ext cx="6113463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924" name="Equation" r:id="rId3" imgW="3009600" imgH="431640" progId="Equation.3">
                  <p:embed/>
                </p:oleObj>
              </mc:Choice>
              <mc:Fallback>
                <p:oleObj name="Equation" r:id="rId3" imgW="30096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80990" y="1894475"/>
                        <a:ext cx="6113463" cy="876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694850" y="2904713"/>
            <a:ext cx="3753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  <a:sym typeface="Symbol" panose="05050102010706020507" pitchFamily="18" charset="2"/>
              </a:rPr>
              <a:t>Boundary conditions: </a:t>
            </a:r>
            <a:endParaRPr lang="en-IN" dirty="0">
              <a:latin typeface="+mn-lt"/>
            </a:endParaRP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4997904"/>
              </p:ext>
            </p:extLst>
          </p:nvPr>
        </p:nvGraphicFramePr>
        <p:xfrm>
          <a:off x="1502234" y="3476946"/>
          <a:ext cx="6052457" cy="6822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925" name="Equation" r:id="rId5" imgW="3492360" imgH="393480" progId="Equation.3">
                  <p:embed/>
                </p:oleObj>
              </mc:Choice>
              <mc:Fallback>
                <p:oleObj name="Equation" r:id="rId5" imgW="34923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02234" y="3476946"/>
                        <a:ext cx="6052457" cy="6822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360223" y="1323502"/>
            <a:ext cx="7548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A nonzero function </a:t>
            </a:r>
            <a:r>
              <a:rPr lang="en-IN" i="1" dirty="0"/>
              <a:t>y</a:t>
            </a:r>
            <a:r>
              <a:rPr lang="en-IN" dirty="0"/>
              <a:t> that solves the Sturm-</a:t>
            </a:r>
            <a:r>
              <a:rPr lang="en-IN" dirty="0" err="1"/>
              <a:t>Liouville</a:t>
            </a:r>
            <a:r>
              <a:rPr lang="en-IN" dirty="0"/>
              <a:t> problem</a:t>
            </a:r>
          </a:p>
        </p:txBody>
      </p:sp>
      <p:sp>
        <p:nvSpPr>
          <p:cNvPr id="3" name="Rectangle 2"/>
          <p:cNvSpPr/>
          <p:nvPr/>
        </p:nvSpPr>
        <p:spPr>
          <a:xfrm>
            <a:off x="345198" y="4602540"/>
            <a:ext cx="86435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is </a:t>
            </a:r>
            <a:r>
              <a:rPr lang="en-IN" dirty="0" smtClean="0"/>
              <a:t>found to be </a:t>
            </a:r>
            <a:r>
              <a:rPr lang="en-IN" dirty="0"/>
              <a:t>an </a:t>
            </a:r>
            <a:r>
              <a:rPr lang="en-IN" dirty="0" smtClean="0"/>
              <a:t>Eigen function</a:t>
            </a:r>
            <a:r>
              <a:rPr lang="en-IN" dirty="0"/>
              <a:t>, and the corresponding value of λ </a:t>
            </a:r>
            <a:r>
              <a:rPr lang="en-IN" dirty="0" smtClean="0"/>
              <a:t>is called </a:t>
            </a:r>
            <a:r>
              <a:rPr lang="en-IN" dirty="0"/>
              <a:t>its eigenvalue</a:t>
            </a:r>
            <a:r>
              <a:rPr lang="en-IN" dirty="0" smtClean="0"/>
              <a:t>.</a:t>
            </a:r>
          </a:p>
          <a:p>
            <a:r>
              <a:rPr lang="en-IN" dirty="0"/>
              <a:t>The eigenvalues of a Sturm-</a:t>
            </a:r>
            <a:r>
              <a:rPr lang="en-IN" dirty="0" err="1"/>
              <a:t>Liouville</a:t>
            </a:r>
            <a:r>
              <a:rPr lang="en-IN" dirty="0"/>
              <a:t> problem are the </a:t>
            </a:r>
            <a:r>
              <a:rPr lang="en-IN" dirty="0" smtClean="0"/>
              <a:t>values of </a:t>
            </a:r>
            <a:r>
              <a:rPr lang="en-IN" i="1" dirty="0"/>
              <a:t>λ</a:t>
            </a:r>
            <a:r>
              <a:rPr lang="en-IN" dirty="0"/>
              <a:t> for which nonzero solutions exist</a:t>
            </a:r>
            <a:r>
              <a:rPr lang="en-IN" dirty="0" smtClean="0"/>
              <a:t>.</a:t>
            </a:r>
            <a:endParaRPr lang="en-IN" dirty="0"/>
          </a:p>
        </p:txBody>
      </p:sp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860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670" y="92124"/>
            <a:ext cx="6977130" cy="897407"/>
          </a:xfrm>
        </p:spPr>
        <p:txBody>
          <a:bodyPr/>
          <a:lstStyle/>
          <a:p>
            <a:r>
              <a:rPr lang="en-IN" sz="2800" dirty="0"/>
              <a:t>Sturm-</a:t>
            </a:r>
            <a:r>
              <a:rPr lang="en-IN" sz="2800" dirty="0" err="1"/>
              <a:t>Liouville</a:t>
            </a:r>
            <a:r>
              <a:rPr lang="en-IN" sz="2800" dirty="0"/>
              <a:t> </a:t>
            </a:r>
            <a:r>
              <a:rPr lang="en-IN" sz="2800" dirty="0" smtClean="0"/>
              <a:t>Boundary </a:t>
            </a:r>
            <a:r>
              <a:rPr lang="en-IN" sz="2800" dirty="0"/>
              <a:t>Value Problem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/>
          </p:nvPr>
        </p:nvGraphicFramePr>
        <p:xfrm>
          <a:off x="1604496" y="1520151"/>
          <a:ext cx="6062143" cy="877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001" name="Equation" r:id="rId3" imgW="2984400" imgH="431640" progId="Equation.3">
                  <p:embed/>
                </p:oleObj>
              </mc:Choice>
              <mc:Fallback>
                <p:oleObj name="Equation" r:id="rId3" imgW="29844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04496" y="1520151"/>
                        <a:ext cx="6062143" cy="8770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437945" y="2488199"/>
            <a:ext cx="86298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with </a:t>
            </a:r>
            <a:r>
              <a:rPr lang="en-IN" i="1" dirty="0" smtClean="0">
                <a:latin typeface="+mn-lt"/>
              </a:rPr>
              <a:t>p, q</a:t>
            </a:r>
            <a:r>
              <a:rPr lang="en-IN" dirty="0" smtClean="0">
                <a:latin typeface="+mn-lt"/>
              </a:rPr>
              <a:t> and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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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 are </a:t>
            </a:r>
            <a:r>
              <a:rPr lang="en-IN" dirty="0" smtClean="0">
                <a:latin typeface="+mn-lt"/>
              </a:rPr>
              <a:t>specified </a:t>
            </a:r>
            <a:r>
              <a:rPr lang="en-IN" dirty="0">
                <a:latin typeface="+mn-lt"/>
              </a:rPr>
              <a:t>such that </a:t>
            </a:r>
            <a:r>
              <a:rPr lang="en-IN" i="1" dirty="0">
                <a:latin typeface="+mn-lt"/>
              </a:rPr>
              <a:t>p(x) &gt; 0</a:t>
            </a:r>
            <a:r>
              <a:rPr lang="en-IN" dirty="0">
                <a:latin typeface="+mn-lt"/>
              </a:rPr>
              <a:t> </a:t>
            </a:r>
            <a:r>
              <a:rPr lang="en-IN" dirty="0" smtClean="0">
                <a:latin typeface="+mn-lt"/>
              </a:rPr>
              <a:t>and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(</a:t>
            </a:r>
            <a:r>
              <a:rPr lang="en-IN" i="1" dirty="0" smtClean="0">
                <a:latin typeface="+mn-lt"/>
              </a:rPr>
              <a:t>x</a:t>
            </a:r>
            <a:r>
              <a:rPr lang="en-IN" i="1" dirty="0">
                <a:latin typeface="+mn-lt"/>
              </a:rPr>
              <a:t>)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</a:t>
            </a:r>
            <a:r>
              <a:rPr lang="en-IN" i="1" dirty="0" smtClean="0">
                <a:latin typeface="+mn-lt"/>
              </a:rPr>
              <a:t> </a:t>
            </a:r>
            <a:r>
              <a:rPr lang="en-IN" i="1" dirty="0">
                <a:latin typeface="+mn-lt"/>
              </a:rPr>
              <a:t>0</a:t>
            </a:r>
            <a:r>
              <a:rPr lang="en-IN" dirty="0">
                <a:latin typeface="+mn-lt"/>
              </a:rPr>
              <a:t> </a:t>
            </a:r>
            <a:endParaRPr lang="en-IN" dirty="0" smtClean="0">
              <a:latin typeface="+mn-lt"/>
            </a:endParaRPr>
          </a:p>
          <a:p>
            <a:r>
              <a:rPr lang="en-IN" dirty="0" smtClean="0">
                <a:latin typeface="+mn-lt"/>
                <a:sym typeface="Symbol" panose="05050102010706020507" pitchFamily="18" charset="2"/>
              </a:rPr>
              <a:t>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x 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[</a:t>
            </a:r>
            <a:r>
              <a:rPr lang="en-IN" dirty="0" err="1" smtClean="0">
                <a:latin typeface="+mn-lt"/>
                <a:sym typeface="Symbol" panose="05050102010706020507" pitchFamily="18" charset="2"/>
              </a:rPr>
              <a:t>a,b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]</a:t>
            </a:r>
            <a:r>
              <a:rPr lang="en-IN" dirty="0" smtClean="0">
                <a:latin typeface="+mn-lt"/>
              </a:rPr>
              <a:t>.</a:t>
            </a:r>
            <a:endParaRPr lang="en-IN" dirty="0">
              <a:latin typeface="+mn-lt"/>
            </a:endParaRP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1534489" y="3323399"/>
          <a:ext cx="6052457" cy="6822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002" name="Equation" r:id="rId5" imgW="3492360" imgH="393480" progId="Equation.3">
                  <p:embed/>
                </p:oleObj>
              </mc:Choice>
              <mc:Fallback>
                <p:oleObj name="Equation" r:id="rId5" imgW="34923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34489" y="3323399"/>
                        <a:ext cx="6052457" cy="6822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333804" y="1038212"/>
            <a:ext cx="21218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A SL-BVP</a:t>
            </a:r>
            <a:endParaRPr lang="en-IN" i="1" dirty="0"/>
          </a:p>
        </p:txBody>
      </p:sp>
      <p:sp>
        <p:nvSpPr>
          <p:cNvPr id="23" name="Rectangle 22"/>
          <p:cNvSpPr/>
          <p:nvPr/>
        </p:nvSpPr>
        <p:spPr>
          <a:xfrm>
            <a:off x="1394740" y="4195169"/>
            <a:ext cx="9364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n-lt"/>
              </a:rPr>
              <a:t>where</a:t>
            </a: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2647173" y="4144765"/>
          <a:ext cx="4459007" cy="622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003" name="Equation" r:id="rId7" imgW="1638000" imgH="228600" progId="Equation.3">
                  <p:embed/>
                </p:oleObj>
              </mc:Choice>
              <mc:Fallback>
                <p:oleObj name="Equation" r:id="rId7" imgW="16380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47173" y="4144765"/>
                        <a:ext cx="4459007" cy="622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4"/>
          <p:cNvSpPr/>
          <p:nvPr/>
        </p:nvSpPr>
        <p:spPr>
          <a:xfrm>
            <a:off x="493245" y="4974143"/>
            <a:ext cx="833689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is called as a SL-EVP, if there exists a non-trivial solution for any </a:t>
            </a:r>
            <a:r>
              <a:rPr lang="en-IN" i="1" dirty="0" smtClean="0">
                <a:sym typeface="Symbol" panose="05050102010706020507" pitchFamily="18" charset="2"/>
              </a:rPr>
              <a:t>= </a:t>
            </a:r>
            <a:r>
              <a:rPr lang="en-IN" dirty="0" smtClean="0">
                <a:sym typeface="Symbol" panose="05050102010706020507" pitchFamily="18" charset="2"/>
              </a:rPr>
              <a:t>, where </a:t>
            </a:r>
            <a:r>
              <a:rPr lang="en-IN" i="1" dirty="0" smtClean="0">
                <a:sym typeface="Symbol" panose="05050102010706020507" pitchFamily="18" charset="2"/>
              </a:rPr>
              <a:t></a:t>
            </a:r>
            <a:r>
              <a:rPr lang="en-IN" dirty="0" smtClean="0">
                <a:sym typeface="Symbol" panose="05050102010706020507" pitchFamily="18" charset="2"/>
              </a:rPr>
              <a:t> is a complex number. </a:t>
            </a:r>
          </a:p>
          <a:p>
            <a:r>
              <a:rPr lang="en-IN" dirty="0"/>
              <a:t>Such a value </a:t>
            </a:r>
            <a:r>
              <a:rPr lang="el-GR" i="1" dirty="0" smtClean="0"/>
              <a:t>μ</a:t>
            </a:r>
            <a:r>
              <a:rPr lang="en-IN" i="1" dirty="0" smtClean="0"/>
              <a:t> i</a:t>
            </a:r>
            <a:r>
              <a:rPr lang="en-IN" dirty="0" smtClean="0"/>
              <a:t>s </a:t>
            </a:r>
            <a:r>
              <a:rPr lang="en-IN" dirty="0"/>
              <a:t>called an eigenvalue and </a:t>
            </a:r>
            <a:r>
              <a:rPr lang="en-IN" dirty="0" smtClean="0"/>
              <a:t>the </a:t>
            </a:r>
            <a:r>
              <a:rPr lang="en-IN" dirty="0"/>
              <a:t>corresponding non-trivial solutions</a:t>
            </a:r>
            <a:r>
              <a:rPr lang="en-IN" i="1" dirty="0"/>
              <a:t> y</a:t>
            </a:r>
            <a:r>
              <a:rPr lang="en-IN" dirty="0"/>
              <a:t>(</a:t>
            </a:r>
            <a:r>
              <a:rPr lang="en-IN" i="1" dirty="0"/>
              <a:t>.</a:t>
            </a:r>
            <a:r>
              <a:rPr lang="en-IN" dirty="0"/>
              <a:t>; </a:t>
            </a:r>
            <a:r>
              <a:rPr lang="en-IN" i="1" dirty="0"/>
              <a:t>μ</a:t>
            </a:r>
            <a:r>
              <a:rPr lang="en-IN" dirty="0"/>
              <a:t>) are called </a:t>
            </a:r>
            <a:r>
              <a:rPr lang="en-IN" dirty="0" smtClean="0"/>
              <a:t>Eigen functions</a:t>
            </a:r>
            <a:r>
              <a:rPr lang="en-IN" dirty="0"/>
              <a:t>.</a:t>
            </a:r>
          </a:p>
        </p:txBody>
      </p:sp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7244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/>
      <p:bldP spid="2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731" y="153662"/>
            <a:ext cx="7772400" cy="850149"/>
          </a:xfrm>
        </p:spPr>
        <p:txBody>
          <a:bodyPr/>
          <a:lstStyle/>
          <a:p>
            <a:r>
              <a:rPr lang="en-IN" sz="2800" dirty="0" smtClean="0"/>
              <a:t>Example:  Euler like SL-BVP</a:t>
            </a:r>
            <a:endParaRPr lang="en-IN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50112" y="1353973"/>
            <a:ext cx="885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Solve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629325" y="2255308"/>
            <a:ext cx="3383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With boundary conditions</a:t>
            </a:r>
            <a:endParaRPr lang="en-IN" dirty="0"/>
          </a:p>
        </p:txBody>
      </p:sp>
      <p:sp>
        <p:nvSpPr>
          <p:cNvPr id="22" name="Rectangle 21"/>
          <p:cNvSpPr/>
          <p:nvPr/>
        </p:nvSpPr>
        <p:spPr>
          <a:xfrm>
            <a:off x="273317" y="2963834"/>
            <a:ext cx="74783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Solution: </a:t>
            </a:r>
            <a:r>
              <a:rPr lang="en-IN" dirty="0" smtClean="0">
                <a:latin typeface="+mn-lt"/>
              </a:rPr>
              <a:t>Take </a:t>
            </a:r>
            <a:r>
              <a:rPr lang="en-IN" dirty="0" err="1" smtClean="0">
                <a:latin typeface="+mn-lt"/>
              </a:rPr>
              <a:t>Ansaz</a:t>
            </a:r>
            <a:r>
              <a:rPr lang="en-IN" dirty="0" smtClean="0">
                <a:latin typeface="+mn-lt"/>
              </a:rPr>
              <a:t> as </a:t>
            </a:r>
            <a:r>
              <a:rPr lang="en-IN" i="1" dirty="0" smtClean="0">
                <a:latin typeface="+mn-lt"/>
              </a:rPr>
              <a:t>x</a:t>
            </a:r>
            <a:r>
              <a:rPr lang="en-IN" i="1" baseline="30000" dirty="0" smtClean="0">
                <a:latin typeface="+mn-lt"/>
                <a:sym typeface="Symbol" panose="05050102010706020507" pitchFamily="18" charset="2"/>
              </a:rPr>
              <a:t>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.  </a:t>
            </a:r>
            <a:r>
              <a:rPr lang="en-IN" dirty="0" smtClean="0">
                <a:latin typeface="+mn-lt"/>
              </a:rPr>
              <a:t>The characteristic equation is </a:t>
            </a: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3942950"/>
              </p:ext>
            </p:extLst>
          </p:nvPr>
        </p:nvGraphicFramePr>
        <p:xfrm>
          <a:off x="3249613" y="5726112"/>
          <a:ext cx="2327275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290" name="Equation" r:id="rId3" imgW="952200" imgH="393480" progId="Equation.3">
                  <p:embed/>
                </p:oleObj>
              </mc:Choice>
              <mc:Fallback>
                <p:oleObj name="Equation" r:id="rId3" imgW="9522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49613" y="5726112"/>
                        <a:ext cx="2327275" cy="963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3"/>
          <p:cNvSpPr/>
          <p:nvPr/>
        </p:nvSpPr>
        <p:spPr>
          <a:xfrm>
            <a:off x="617637" y="5284859"/>
            <a:ext cx="74783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Three </a:t>
            </a:r>
            <a:r>
              <a:rPr lang="en-IN" dirty="0">
                <a:latin typeface="+mn-lt"/>
              </a:rPr>
              <a:t>different </a:t>
            </a:r>
            <a:r>
              <a:rPr lang="en-IN" dirty="0" smtClean="0">
                <a:latin typeface="+mn-lt"/>
              </a:rPr>
              <a:t>cases are possible:</a:t>
            </a:r>
            <a:endParaRPr lang="en-IN" dirty="0">
              <a:latin typeface="+mn-lt"/>
            </a:endParaRP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8028615"/>
              </p:ext>
            </p:extLst>
          </p:nvPr>
        </p:nvGraphicFramePr>
        <p:xfrm>
          <a:off x="307975" y="3563937"/>
          <a:ext cx="358140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291" name="Equation" r:id="rId5" imgW="1282680" imgH="215640" progId="Equation.3">
                  <p:embed/>
                </p:oleObj>
              </mc:Choice>
              <mc:Fallback>
                <p:oleObj name="Equation" r:id="rId5" imgW="128268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7975" y="3563937"/>
                        <a:ext cx="3581400" cy="603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5"/>
          <p:cNvSpPr/>
          <p:nvPr/>
        </p:nvSpPr>
        <p:spPr>
          <a:xfrm>
            <a:off x="399503" y="4507868"/>
            <a:ext cx="15054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Solutions:</a:t>
            </a:r>
            <a:endParaRPr lang="en-IN" dirty="0">
              <a:latin typeface="+mn-lt"/>
            </a:endParaRPr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7898416"/>
              </p:ext>
            </p:extLst>
          </p:nvPr>
        </p:nvGraphicFramePr>
        <p:xfrm>
          <a:off x="1975655" y="4232224"/>
          <a:ext cx="2695069" cy="10155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292" name="Equation" r:id="rId7" imgW="1180800" imgH="444240" progId="Equation.3">
                  <p:embed/>
                </p:oleObj>
              </mc:Choice>
              <mc:Fallback>
                <p:oleObj name="Equation" r:id="rId7" imgW="118080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75655" y="4232224"/>
                        <a:ext cx="2695069" cy="10155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6373333"/>
              </p:ext>
            </p:extLst>
          </p:nvPr>
        </p:nvGraphicFramePr>
        <p:xfrm>
          <a:off x="5329238" y="4162425"/>
          <a:ext cx="2811462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293" name="Equation" r:id="rId9" imgW="1231560" imgH="444240" progId="Equation.3">
                  <p:embed/>
                </p:oleObj>
              </mc:Choice>
              <mc:Fallback>
                <p:oleObj name="Equation" r:id="rId9" imgW="123156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329238" y="4162425"/>
                        <a:ext cx="2811462" cy="1014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423219"/>
              </p:ext>
            </p:extLst>
          </p:nvPr>
        </p:nvGraphicFramePr>
        <p:xfrm>
          <a:off x="384175" y="5741987"/>
          <a:ext cx="2233613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294" name="Equation" r:id="rId11" imgW="914400" imgH="393480" progId="Equation.3">
                  <p:embed/>
                </p:oleObj>
              </mc:Choice>
              <mc:Fallback>
                <p:oleObj name="Equation" r:id="rId11" imgW="9144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4175" y="5741987"/>
                        <a:ext cx="2233613" cy="963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2531714"/>
              </p:ext>
            </p:extLst>
          </p:nvPr>
        </p:nvGraphicFramePr>
        <p:xfrm>
          <a:off x="6038850" y="5665787"/>
          <a:ext cx="2298700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295" name="Equation" r:id="rId13" imgW="939600" imgH="393480" progId="Equation.3">
                  <p:embed/>
                </p:oleObj>
              </mc:Choice>
              <mc:Fallback>
                <p:oleObj name="Equation" r:id="rId13" imgW="9396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038850" y="5665787"/>
                        <a:ext cx="2298700" cy="963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6678981"/>
              </p:ext>
            </p:extLst>
          </p:nvPr>
        </p:nvGraphicFramePr>
        <p:xfrm>
          <a:off x="1763713" y="1184275"/>
          <a:ext cx="55880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296" name="Equation" r:id="rId15" imgW="2425680" imgH="419040" progId="Equation.3">
                  <p:embed/>
                </p:oleObj>
              </mc:Choice>
              <mc:Fallback>
                <p:oleObj name="Equation" r:id="rId15" imgW="24256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763713" y="1184275"/>
                        <a:ext cx="5588000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4384906"/>
              </p:ext>
            </p:extLst>
          </p:nvPr>
        </p:nvGraphicFramePr>
        <p:xfrm>
          <a:off x="4665663" y="2197100"/>
          <a:ext cx="3278187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297" name="Equation" r:id="rId17" imgW="1422360" imgH="215640" progId="Equation.3">
                  <p:embed/>
                </p:oleObj>
              </mc:Choice>
              <mc:Fallback>
                <p:oleObj name="Equation" r:id="rId17" imgW="142236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665663" y="2197100"/>
                        <a:ext cx="3278187" cy="496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7" name="Group 3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3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3" name="Rectangle 4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4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5" name="Rectangle 19458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932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22" grpId="0"/>
      <p:bldP spid="24" grpId="0"/>
      <p:bldP spid="26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15968</TotalTime>
  <Words>1341</Words>
  <Application>Microsoft Office PowerPoint</Application>
  <PresentationFormat>On-screen Show (4:3)</PresentationFormat>
  <Paragraphs>147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Brush Script MT</vt:lpstr>
      <vt:lpstr>Comic Sans MS</vt:lpstr>
      <vt:lpstr>Script MT Bold</vt:lpstr>
      <vt:lpstr>Segoe Script</vt:lpstr>
      <vt:lpstr>Symbol</vt:lpstr>
      <vt:lpstr>Times New Roman</vt:lpstr>
      <vt:lpstr>Default Design</vt:lpstr>
      <vt:lpstr>Equation</vt:lpstr>
      <vt:lpstr>Orthogonal  Series Functions as Solutions to Special Linear SO-ODE</vt:lpstr>
      <vt:lpstr>Taylor's Series Vs Fourier Series</vt:lpstr>
      <vt:lpstr>Orthogonal Series : Inner Product and Norm</vt:lpstr>
      <vt:lpstr>Inner Product as A Measure of Angle between  A Pair of Functions</vt:lpstr>
      <vt:lpstr>Properties of Orthogonal Polynomials</vt:lpstr>
      <vt:lpstr>Properties of Orthogonal Polynomials</vt:lpstr>
      <vt:lpstr>PowerPoint Presentation</vt:lpstr>
      <vt:lpstr>The Greatest Academic Friendship</vt:lpstr>
      <vt:lpstr>Sturm-Liouville Problems</vt:lpstr>
      <vt:lpstr>Regular Sturm-Liouville Problem</vt:lpstr>
      <vt:lpstr>Examples of Orthogonal Series</vt:lpstr>
      <vt:lpstr>Examples of Orthogonal Series</vt:lpstr>
      <vt:lpstr>First Few Roots of Jm(x)</vt:lpstr>
      <vt:lpstr>Hypergeometric Series</vt:lpstr>
      <vt:lpstr>Theorem : Orthogonal Series Expansions</vt:lpstr>
      <vt:lpstr>Sturm-Liouville DE : A Mother of Orthogonal Series</vt:lpstr>
      <vt:lpstr>Sturm-Liouville Boundary Value Problem</vt:lpstr>
      <vt:lpstr>Example:  Euler like SL-BVP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USER</cp:lastModifiedBy>
  <cp:revision>1287</cp:revision>
  <cp:lastPrinted>2002-01-11T03:20:09Z</cp:lastPrinted>
  <dcterms:created xsi:type="dcterms:W3CDTF">2002-01-11T02:48:10Z</dcterms:created>
  <dcterms:modified xsi:type="dcterms:W3CDTF">2019-09-24T00:33:36Z</dcterms:modified>
</cp:coreProperties>
</file>