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700" r:id="rId2"/>
    <p:sldId id="745" r:id="rId3"/>
    <p:sldId id="738" r:id="rId4"/>
    <p:sldId id="739" r:id="rId5"/>
    <p:sldId id="746" r:id="rId6"/>
    <p:sldId id="747" r:id="rId7"/>
    <p:sldId id="742" r:id="rId8"/>
    <p:sldId id="743" r:id="rId9"/>
    <p:sldId id="737" r:id="rId10"/>
    <p:sldId id="669" r:id="rId11"/>
    <p:sldId id="670" r:id="rId12"/>
    <p:sldId id="674" r:id="rId13"/>
    <p:sldId id="675" r:id="rId14"/>
    <p:sldId id="676" r:id="rId15"/>
    <p:sldId id="689" r:id="rId16"/>
    <p:sldId id="673" r:id="rId17"/>
    <p:sldId id="686" r:id="rId18"/>
    <p:sldId id="692" r:id="rId19"/>
    <p:sldId id="693" r:id="rId20"/>
    <p:sldId id="694" r:id="rId21"/>
    <p:sldId id="695" r:id="rId22"/>
    <p:sldId id="696" r:id="rId23"/>
    <p:sldId id="697" r:id="rId24"/>
    <p:sldId id="698" r:id="rId25"/>
    <p:sldId id="699" r:id="rId26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00"/>
    <a:srgbClr val="FF9999"/>
    <a:srgbClr val="CC6600"/>
    <a:srgbClr val="FFFFCC"/>
    <a:srgbClr val="E5291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601" autoAdjust="0"/>
    <p:restoredTop sz="94660"/>
  </p:normalViewPr>
  <p:slideViewPr>
    <p:cSldViewPr>
      <p:cViewPr varScale="1">
        <p:scale>
          <a:sx n="74" d="100"/>
          <a:sy n="74" d="100"/>
        </p:scale>
        <p:origin x="12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6.wmf"/><Relationship Id="rId4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27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28.wmf"/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60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4" Type="http://schemas.openxmlformats.org/officeDocument/2006/relationships/image" Target="../media/image7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19T05:02:42.1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2091 14865 211,'0'0'92,"0"-17"-38,0 17-21,0 0-16,0 0-11,0 0-3,19 19-5,-19-19 2,26 32-2,-2-8 5,-1 11-4,-1 8 5,6 7-1,-3 7 3,-1 14 4,-4 5-2,-6 4 2,-9 5-2,-5 1 6,-7-3-5,-5-1 2,-6-11-3,5-10-2,-6-16 4,8-8 5,-2-15 9,13-3 3,0-19 0,5-23 1,8-10-5,12-8 4,5-17-6,9-8-9,6-11-8,7-8-7,0 0 2,1 14-1,-12 0 4,-6 3-2,-10 6 2,-9 10 0,-14 0 5,-7 8-1,-8 1-4,-4 0 5,-2 10-2,-2 5 2,-3 10-1,-2 6-2,-4 11-3,6 2 0,0 7 2,-1-1-5,7 4 1,3 1-1,15-12 0,-17 14-2,17-14-5,0 0-5,0 0-13,0 0-30,0 0-71,19 15-4,-3-13-2,5-2 0,-2-4 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19T05:12:43.7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2476 15675 221,'0'0'113,"-26"-35"7,15 5-58,16 8-13,-10-8-14,16 4-4,-9-6-9,15 1-6,-2-6-6,13 1-3,9-1-4,8-6-5,9-5 2,13-2 0,10-9 1,11-6 0,15-4 1,9-7 1,11-2-5,8-4 2,-1 0 1,5 1-3,1-3 0,-1 1-3,-10-1 6,-7 8-6,-8 0 4,-11 0-1,-6 3-2,-7 4-3,-11 12 0,-13-3 1,-6 16-16,-19-4-12,1 14-50,-14 6-35,-11 4 0,-13 6 2,-11-1-1,11 19 79</inkml:trace>
  <inkml:trace contextRef="#ctx0" brushRef="#br0" timeOffset="430.0006">4259 13732 305,'-21'17'115,"21"-17"-9,0 0-77,15-15-12,9 2-4,14-2-3,21-1-8,14-8-6,11-6-8,19 4 2,2 0-1,1 11-1,-9 0 0,-16 11-5,-25 10 5,-17 9 3,-17 9 7,-20 13 2,-13 6 0,-13 3 9,-2 6-1,-10 0 10,-1 2-5,-2-6 6,7-5-7,-2-11 1,12-8-4,-1-7 0,23-17-1,-24 22-1,24-22 2,0 0 2,-21-11-2,21 11 0,-29-23-6,8 14-12,-9-2-10,6 7-14,-14-3-32,9 11-51,-1 5-5,4 9-3,7 3 6,-5-8 62</inkml:trace>
  <inkml:trace contextRef="#ctx0" brushRef="#br0" timeOffset="930.0013">5630 13081 330,'0'0'127,"0"0"-3,-11-25-80,11 25-17,0 0-16,0 0-5,0 0-6,0 0-3,-8 19-1,8-19 0,-9 30-2,7-4 1,2 9 1,2 13 2,9 8 2,0 13-1,8 1 0,5-1 0,6 0 5,4-2-3,-2-12 3,3-12-4,-3-15 5,3-11 1,-1-19-2,1-13 3,3-19-6,-1-10 6,-5-17-7,2-12 5,-12-10-2,-5-1-4,-12 0 2,-10 6-3,-14 10-6,-11 6-15,-3 29-41,-16 26-61,-20 21-3,-11 22 1,-18 5-4,-1 14 55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19T05:14:26.0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4401 4471 1,'11'-31'18,"-11"31"-36,-4-17 18,4 17 0</inkml:trace>
  <inkml:trace contextRef="#ctx0" brushRef="#br0" timeOffset="630.0009">4232 4637 146,'0'0'96,"0"0"-4,0 0-64,0 0-33,0 0-5,0 0 3,27-2 7,-3-7 6,11-4 5,10-13 4,17-10 2,18-14 2,19-9 2,19-23-3,18-13-5,19-20-3,17-9-5,8-10 2,12-3 1,-1-3-3,-3 7 0,-5 6-2,-14 16 1,-26 18-2,-21 17 4,-23 15-1,-26 18-6,-27 13-8,-29 4-12,-17 26-16,-37-13-13,-6 19-1,-24-6-1,-1 11 2,-14-4 14,2 6 25,-1 4 24,3-10 24,22 10 17,4-13 2,22 7 0,-2-9-5,32-2-11,-19 4-17,19-4-11,32-6-9,0-3-2,22-6 0,15-9-5,19-8-4,15-3-1,3 0 0,-1-4-3,-6 9-1,-19 0-2,-7 17 1,-23 15 7,-18 26 5,-15 15 6,-13 16 0,-6 10 3,-4 12 1,-1 10-3,-4-3-5,-4-5-23,9-12-51,0-14-36,8-25 0,15-15-4,9-34 62</inkml:trace>
  <inkml:trace contextRef="#ctx0" brushRef="#br0" timeOffset="940.0013">7407 2743 227,'31'-78'118,"-6"18"-5,-12 23-63,-8 20-27,-5 17-20,-5 45-9,-10-4-1,-2 13-2,-2 3 6,6 10 0,-4 2 4,4-4-2,8-10 3,5-10 0,11-14 6,4-16 1,15-15-1,5-24 3,4-11 0,4-25 4,4-6-1,-13-18 4,-2 1-4,-16-5-2,-10 10-7,-19 17-12,-30 18-79,-22 38-35,-18 25-8,-21 19-6,-14 22-6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3.pn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3.wmf"/><Relationship Id="rId3" Type="http://schemas.openxmlformats.org/officeDocument/2006/relationships/image" Target="../media/image3.png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3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3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6.wmf"/><Relationship Id="rId3" Type="http://schemas.openxmlformats.org/officeDocument/2006/relationships/image" Target="../media/image3.png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11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6.bin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.png"/><Relationship Id="rId4" Type="http://schemas.openxmlformats.org/officeDocument/2006/relationships/image" Target="../media/image27.wmf"/><Relationship Id="rId9" Type="http://schemas.openxmlformats.org/officeDocument/2006/relationships/image" Target="../media/image2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image" Target="../media/image27.wmf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32.bin"/><Relationship Id="rId14" Type="http://schemas.openxmlformats.org/officeDocument/2006/relationships/oleObject" Target="../embeddings/oleObject3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oleObject" Target="../embeddings/oleObject35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5.wmf"/><Relationship Id="rId9" Type="http://schemas.openxmlformats.org/officeDocument/2006/relationships/image" Target="../media/image3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3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6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customXml" Target="../ink/ink3.xml"/><Relationship Id="rId5" Type="http://schemas.openxmlformats.org/officeDocument/2006/relationships/image" Target="../media/image3.png"/><Relationship Id="rId4" Type="http://schemas.openxmlformats.org/officeDocument/2006/relationships/image" Target="../media/image49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55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58.wmf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3.bin"/><Relationship Id="rId10" Type="http://schemas.openxmlformats.org/officeDocument/2006/relationships/image" Target="../media/image50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59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5" Type="http://schemas.openxmlformats.org/officeDocument/2006/relationships/image" Target="../media/image69.emf"/><Relationship Id="rId10" Type="http://schemas.openxmlformats.org/officeDocument/2006/relationships/image" Target="../media/image64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67.bin"/><Relationship Id="rId14" Type="http://schemas.openxmlformats.org/officeDocument/2006/relationships/customXml" Target="../ink/ink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6.wmf"/><Relationship Id="rId11" Type="http://schemas.openxmlformats.org/officeDocument/2006/relationships/image" Target="../media/image72.emf"/><Relationship Id="rId5" Type="http://schemas.openxmlformats.org/officeDocument/2006/relationships/oleObject" Target="../embeddings/oleObject70.bin"/><Relationship Id="rId10" Type="http://schemas.openxmlformats.org/officeDocument/2006/relationships/customXml" Target="../ink/ink5.xml"/><Relationship Id="rId4" Type="http://schemas.openxmlformats.org/officeDocument/2006/relationships/image" Target="../media/image65.wmf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oleObject" Target="../embeddings/oleObject72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68.wmf"/><Relationship Id="rId9" Type="http://schemas.openxmlformats.org/officeDocument/2006/relationships/image" Target="../media/image7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2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74.wmf"/><Relationship Id="rId4" Type="http://schemas.openxmlformats.org/officeDocument/2006/relationships/image" Target="../media/image71.wmf"/><Relationship Id="rId9" Type="http://schemas.openxmlformats.org/officeDocument/2006/relationships/oleObject" Target="../embeddings/oleObject78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84.bin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12" Type="http://schemas.openxmlformats.org/officeDocument/2006/relationships/image" Target="../media/image78.wmf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80.wmf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83.bin"/><Relationship Id="rId5" Type="http://schemas.openxmlformats.org/officeDocument/2006/relationships/oleObject" Target="../embeddings/oleObject80.bin"/><Relationship Id="rId15" Type="http://schemas.openxmlformats.org/officeDocument/2006/relationships/oleObject" Target="../embeddings/oleObject85.bin"/><Relationship Id="rId10" Type="http://schemas.openxmlformats.org/officeDocument/2006/relationships/image" Target="../media/image77.wmf"/><Relationship Id="rId4" Type="http://schemas.openxmlformats.org/officeDocument/2006/relationships/image" Target="../media/image74.wmf"/><Relationship Id="rId9" Type="http://schemas.openxmlformats.org/officeDocument/2006/relationships/oleObject" Target="../embeddings/oleObject82.bin"/><Relationship Id="rId14" Type="http://schemas.openxmlformats.org/officeDocument/2006/relationships/image" Target="../media/image79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8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87.bin"/><Relationship Id="rId15" Type="http://schemas.openxmlformats.org/officeDocument/2006/relationships/image" Target="../media/image3.png"/><Relationship Id="rId10" Type="http://schemas.openxmlformats.org/officeDocument/2006/relationships/image" Target="../media/image83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8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235107"/>
            <a:ext cx="7327900" cy="838200"/>
          </a:xfrm>
        </p:spPr>
        <p:txBody>
          <a:bodyPr/>
          <a:lstStyle/>
          <a:p>
            <a:r>
              <a:rPr lang="en-IN" sz="2800" dirty="0" smtClean="0"/>
              <a:t>Designated Series Functions as Solutions to Special Linear SO-ODE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602069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sz="3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In Tune with Digital Computing……</a:t>
            </a:r>
            <a:endParaRPr lang="en-US" sz="36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714750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713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13" y="250392"/>
            <a:ext cx="7295282" cy="758824"/>
          </a:xfrm>
        </p:spPr>
        <p:txBody>
          <a:bodyPr/>
          <a:lstStyle/>
          <a:p>
            <a:r>
              <a:rPr lang="en-IN" sz="2800" dirty="0"/>
              <a:t>Taylor's Expansion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53898"/>
            <a:ext cx="8017246" cy="2057400"/>
          </a:xfrm>
        </p:spPr>
        <p:txBody>
          <a:bodyPr/>
          <a:lstStyle/>
          <a:p>
            <a:r>
              <a:rPr lang="en-IN" sz="2400" dirty="0" smtClean="0"/>
              <a:t>1715 - Taylor's Expansion:</a:t>
            </a:r>
            <a:endParaRPr lang="en-IN" sz="2400" dirty="0"/>
          </a:p>
          <a:p>
            <a:r>
              <a:rPr lang="en-IN" sz="2400" i="1" dirty="0"/>
              <a:t>Taylor’s Theorem. </a:t>
            </a:r>
            <a:r>
              <a:rPr lang="en-IN" sz="2400" dirty="0"/>
              <a:t>If </a:t>
            </a:r>
            <a:r>
              <a:rPr lang="en-IN" sz="2400" i="1" dirty="0"/>
              <a:t>f </a:t>
            </a:r>
            <a:r>
              <a:rPr lang="en-IN" sz="2400" dirty="0"/>
              <a:t>is a function continuous and </a:t>
            </a:r>
            <a:r>
              <a:rPr lang="en-IN" sz="2400" i="1" dirty="0"/>
              <a:t>n </a:t>
            </a:r>
            <a:r>
              <a:rPr lang="en-IN" sz="2400" dirty="0"/>
              <a:t>times differentiable </a:t>
            </a:r>
            <a:r>
              <a:rPr lang="en-IN" sz="2400" dirty="0" smtClean="0"/>
              <a:t>in an </a:t>
            </a:r>
            <a:r>
              <a:rPr lang="en-IN" sz="2400" dirty="0"/>
              <a:t>interval [</a:t>
            </a:r>
            <a:r>
              <a:rPr lang="en-IN" sz="2400" i="1" dirty="0" smtClean="0"/>
              <a:t>x</a:t>
            </a:r>
            <a:r>
              <a:rPr lang="en-IN" sz="2400" i="1" baseline="-25000" dirty="0" smtClean="0"/>
              <a:t>0</a:t>
            </a:r>
            <a:r>
              <a:rPr lang="en-IN" sz="2400" i="1" dirty="0" smtClean="0"/>
              <a:t>, x</a:t>
            </a:r>
            <a:r>
              <a:rPr lang="en-IN" sz="2400" i="1" baseline="-25000" dirty="0" smtClean="0"/>
              <a:t>0</a:t>
            </a:r>
            <a:r>
              <a:rPr lang="en-IN" sz="2400" i="1" dirty="0" smtClean="0"/>
              <a:t> </a:t>
            </a:r>
            <a:r>
              <a:rPr lang="en-IN" sz="2400" dirty="0"/>
              <a:t>+ </a:t>
            </a:r>
            <a:r>
              <a:rPr lang="en-IN" sz="2400" i="1" dirty="0" smtClean="0"/>
              <a:t>h</a:t>
            </a:r>
            <a:r>
              <a:rPr lang="en-IN" sz="2400" dirty="0"/>
              <a:t>], then there exists some point in this interval, denoted </a:t>
            </a:r>
            <a:r>
              <a:rPr lang="en-IN" sz="2400" dirty="0" smtClean="0"/>
              <a:t>by </a:t>
            </a:r>
            <a:r>
              <a:rPr lang="en-IN" sz="2400" i="1" dirty="0" smtClean="0"/>
              <a:t>x</a:t>
            </a:r>
            <a:r>
              <a:rPr lang="en-IN" sz="2400" i="1" baseline="-25000" dirty="0" smtClean="0"/>
              <a:t>0</a:t>
            </a:r>
            <a:r>
              <a:rPr lang="en-IN" sz="2400" i="1" dirty="0" smtClean="0"/>
              <a:t> </a:t>
            </a:r>
            <a:r>
              <a:rPr lang="en-IN" sz="2400" dirty="0"/>
              <a:t>+ </a:t>
            </a:r>
            <a:r>
              <a:rPr lang="en-IN" sz="2400" i="1" dirty="0" err="1"/>
              <a:t>λh</a:t>
            </a:r>
            <a:r>
              <a:rPr lang="en-IN" sz="2400" i="1" dirty="0"/>
              <a:t> </a:t>
            </a:r>
            <a:r>
              <a:rPr lang="en-IN" sz="2400" dirty="0"/>
              <a:t>for some </a:t>
            </a:r>
            <a:r>
              <a:rPr lang="en-IN" sz="2400" i="1" dirty="0"/>
              <a:t>λ ∈ </a:t>
            </a:r>
            <a:r>
              <a:rPr lang="en-IN" sz="2400" dirty="0"/>
              <a:t>[0</a:t>
            </a:r>
            <a:r>
              <a:rPr lang="en-IN" sz="2400" i="1" dirty="0"/>
              <a:t>, </a:t>
            </a:r>
            <a:r>
              <a:rPr lang="en-IN" sz="2400" dirty="0"/>
              <a:t>1], such that</a:t>
            </a:r>
            <a:r>
              <a:rPr lang="en-IN" sz="2400" dirty="0" smtClean="0"/>
              <a:t>:</a:t>
            </a:r>
            <a:endParaRPr lang="en-IN" sz="2400" dirty="0"/>
          </a:p>
          <a:p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356105"/>
              </p:ext>
            </p:extLst>
          </p:nvPr>
        </p:nvGraphicFramePr>
        <p:xfrm>
          <a:off x="618029" y="3825874"/>
          <a:ext cx="8059015" cy="769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99" name="Equation" r:id="rId3" imgW="4381200" imgH="419040" progId="Equation.3">
                  <p:embed/>
                </p:oleObj>
              </mc:Choice>
              <mc:Fallback>
                <p:oleObj name="Equation" r:id="rId3" imgW="43812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8029" y="3825874"/>
                        <a:ext cx="8059015" cy="7699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76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IN" sz="2800" dirty="0" err="1"/>
              <a:t>Maclaurin</a:t>
            </a:r>
            <a:r>
              <a:rPr lang="en-IN" sz="2800" dirty="0"/>
              <a:t> </a:t>
            </a:r>
            <a:r>
              <a:rPr lang="en-IN" sz="2800" dirty="0" smtClean="0"/>
              <a:t>Series :</a:t>
            </a:r>
            <a:r>
              <a:rPr lang="en-IN" sz="2800" dirty="0"/>
              <a:t> 1742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6" y="1178169"/>
            <a:ext cx="8515643" cy="2532185"/>
          </a:xfrm>
        </p:spPr>
        <p:txBody>
          <a:bodyPr/>
          <a:lstStyle/>
          <a:p>
            <a:r>
              <a:rPr lang="en-IN" sz="2400" dirty="0" smtClean="0"/>
              <a:t>These series are </a:t>
            </a:r>
            <a:r>
              <a:rPr lang="en-IN" sz="2400" dirty="0"/>
              <a:t>named after the Scottish mathematician </a:t>
            </a:r>
            <a:r>
              <a:rPr lang="en-IN" sz="2400" dirty="0" smtClean="0"/>
              <a:t>Colin </a:t>
            </a:r>
            <a:r>
              <a:rPr lang="en-IN" sz="2400" dirty="0" err="1" smtClean="0"/>
              <a:t>Maclaurin</a:t>
            </a:r>
            <a:r>
              <a:rPr lang="en-IN" sz="2400" dirty="0" smtClean="0"/>
              <a:t>.</a:t>
            </a:r>
          </a:p>
          <a:p>
            <a:r>
              <a:rPr lang="en-IN" sz="2400" dirty="0" err="1"/>
              <a:t>M</a:t>
            </a:r>
            <a:r>
              <a:rPr lang="en-IN" sz="2400" dirty="0" err="1" smtClean="0"/>
              <a:t>aclaurin</a:t>
            </a:r>
            <a:r>
              <a:rPr lang="en-IN" sz="2400" dirty="0" smtClean="0"/>
              <a:t> </a:t>
            </a:r>
            <a:r>
              <a:rPr lang="en-IN" sz="2400" dirty="0"/>
              <a:t>series is the expansion of Taylor series about 0. </a:t>
            </a:r>
            <a:endParaRPr lang="en-IN" sz="2400" dirty="0" smtClean="0"/>
          </a:p>
          <a:p>
            <a:r>
              <a:rPr lang="en-IN" sz="2400" dirty="0" smtClean="0"/>
              <a:t>Therefore, </a:t>
            </a:r>
            <a:r>
              <a:rPr lang="en-IN" sz="2400" dirty="0" err="1"/>
              <a:t>Maclaurin</a:t>
            </a:r>
            <a:r>
              <a:rPr lang="en-IN" sz="2400" dirty="0"/>
              <a:t> series</a:t>
            </a:r>
            <a:r>
              <a:rPr lang="en-IN" sz="2400" dirty="0" smtClean="0"/>
              <a:t> are </a:t>
            </a:r>
            <a:r>
              <a:rPr lang="en-IN" sz="2400" dirty="0"/>
              <a:t>special case of ‘Taylor Series</a:t>
            </a:r>
            <a:r>
              <a:rPr lang="en-IN" sz="2400" dirty="0" smtClean="0"/>
              <a:t>’.</a:t>
            </a:r>
          </a:p>
          <a:p>
            <a:r>
              <a:rPr lang="en-IN" sz="2400" dirty="0" smtClean="0"/>
              <a:t>Key </a:t>
            </a:r>
            <a:r>
              <a:rPr lang="en-IN" sz="2400" dirty="0" err="1" smtClean="0"/>
              <a:t>Maclaurin</a:t>
            </a:r>
            <a:r>
              <a:rPr lang="en-IN" sz="2400" dirty="0" smtClean="0"/>
              <a:t> series used in Applications:</a:t>
            </a:r>
          </a:p>
          <a:p>
            <a:r>
              <a:rPr lang="en-IN" sz="2400" dirty="0" smtClean="0"/>
              <a:t>Geometric Series: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345779"/>
              </p:ext>
            </p:extLst>
          </p:nvPr>
        </p:nvGraphicFramePr>
        <p:xfrm>
          <a:off x="2657475" y="3324591"/>
          <a:ext cx="5419725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77" name="Equation" r:id="rId4" imgW="2577960" imgH="431640" progId="Equation.3">
                  <p:embed/>
                </p:oleObj>
              </mc:Choice>
              <mc:Fallback>
                <p:oleObj name="Equation" r:id="rId4" imgW="25779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57475" y="3324591"/>
                        <a:ext cx="5419725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317500" y="4622139"/>
            <a:ext cx="1939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latin typeface="+mj-lt"/>
              </a:rPr>
              <a:t>Log Series: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388668"/>
              </p:ext>
            </p:extLst>
          </p:nvPr>
        </p:nvGraphicFramePr>
        <p:xfrm>
          <a:off x="2417110" y="4410808"/>
          <a:ext cx="6538912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78" name="Equation" r:id="rId6" imgW="3111480" imgH="457200" progId="Equation.3">
                  <p:embed/>
                </p:oleObj>
              </mc:Choice>
              <mc:Fallback>
                <p:oleObj name="Equation" r:id="rId6" imgW="31114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17110" y="4410808"/>
                        <a:ext cx="6538912" cy="960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473076" y="5489452"/>
            <a:ext cx="2929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latin typeface="+mj-lt"/>
              </a:rPr>
              <a:t>Exponential Series: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276538"/>
              </p:ext>
            </p:extLst>
          </p:nvPr>
        </p:nvGraphicFramePr>
        <p:xfrm>
          <a:off x="3575050" y="5562600"/>
          <a:ext cx="43497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79" name="Equation" r:id="rId8" imgW="2070000" imgH="444240" progId="Equation.3">
                  <p:embed/>
                </p:oleObj>
              </mc:Choice>
              <mc:Fallback>
                <p:oleObj name="Equation" r:id="rId8" imgW="20700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75050" y="5562600"/>
                        <a:ext cx="4349750" cy="93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276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IN" sz="2800" dirty="0" err="1"/>
              <a:t>Maclaurin</a:t>
            </a:r>
            <a:r>
              <a:rPr lang="en-IN" sz="2800" dirty="0"/>
              <a:t> </a:t>
            </a:r>
            <a:r>
              <a:rPr lang="en-IN" sz="2800" dirty="0" smtClean="0"/>
              <a:t>Series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6" y="1178169"/>
            <a:ext cx="8515643" cy="658989"/>
          </a:xfrm>
        </p:spPr>
        <p:txBody>
          <a:bodyPr/>
          <a:lstStyle/>
          <a:p>
            <a:r>
              <a:rPr lang="en-IN" sz="2400" dirty="0" smtClean="0"/>
              <a:t>Cosine  Series: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500360"/>
              </p:ext>
            </p:extLst>
          </p:nvPr>
        </p:nvGraphicFramePr>
        <p:xfrm>
          <a:off x="2812256" y="1109708"/>
          <a:ext cx="56864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0" name="Equation" r:id="rId4" imgW="2705040" imgH="457200" progId="Equation.3">
                  <p:embed/>
                </p:oleObj>
              </mc:Choice>
              <mc:Fallback>
                <p:oleObj name="Equation" r:id="rId4" imgW="27050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12256" y="1109708"/>
                        <a:ext cx="5686425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552157" y="2407708"/>
            <a:ext cx="8515643" cy="658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S</a:t>
            </a:r>
            <a:r>
              <a:rPr lang="en-IN" sz="2400" kern="0" dirty="0" smtClean="0"/>
              <a:t>ine  Series: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880440"/>
              </p:ext>
            </p:extLst>
          </p:nvPr>
        </p:nvGraphicFramePr>
        <p:xfrm>
          <a:off x="2960290" y="2191333"/>
          <a:ext cx="5792788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1" name="Equation" r:id="rId6" imgW="2755800" imgH="457200" progId="Equation.3">
                  <p:embed/>
                </p:oleObj>
              </mc:Choice>
              <mc:Fallback>
                <p:oleObj name="Equation" r:id="rId6" imgW="2755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60290" y="2191333"/>
                        <a:ext cx="5792788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255588" y="3359582"/>
            <a:ext cx="873313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latin typeface="+mn-lt"/>
              </a:rPr>
              <a:t>Linearity and Power Series. </a:t>
            </a:r>
            <a:r>
              <a:rPr lang="en-IN" dirty="0">
                <a:latin typeface="+mn-lt"/>
              </a:rPr>
              <a:t>The set of all power series </a:t>
            </a:r>
            <a:r>
              <a:rPr lang="en-IN" dirty="0" smtClean="0">
                <a:latin typeface="+mn-lt"/>
              </a:rPr>
              <a:t>convergent </a:t>
            </a:r>
            <a:r>
              <a:rPr lang="en-IN" dirty="0">
                <a:latin typeface="+mn-lt"/>
              </a:rPr>
              <a:t>for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x</a:t>
            </a:r>
            <a:r>
              <a:rPr lang="en-IN" i="1" dirty="0" smtClean="0">
                <a:latin typeface="+mn-lt"/>
              </a:rPr>
              <a:t> </a:t>
            </a:r>
            <a:r>
              <a:rPr lang="en-IN" i="1" dirty="0">
                <a:latin typeface="+mn-lt"/>
              </a:rPr>
              <a:t>&lt; R</a:t>
            </a:r>
            <a:r>
              <a:rPr lang="en-IN" dirty="0">
                <a:latin typeface="+mn-lt"/>
              </a:rPr>
              <a:t> form a vector space under function addition and </a:t>
            </a:r>
            <a:r>
              <a:rPr lang="en-IN" dirty="0" smtClean="0">
                <a:latin typeface="+mn-lt"/>
              </a:rPr>
              <a:t>scalar multiplication</a:t>
            </a:r>
            <a:r>
              <a:rPr lang="en-IN" dirty="0">
                <a:latin typeface="+mn-lt"/>
              </a:rPr>
              <a:t>. </a:t>
            </a:r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This </a:t>
            </a:r>
            <a:r>
              <a:rPr lang="en-IN" dirty="0">
                <a:latin typeface="+mn-lt"/>
              </a:rPr>
              <a:t>means:</a:t>
            </a:r>
          </a:p>
          <a:p>
            <a:r>
              <a:rPr lang="en-IN" dirty="0">
                <a:latin typeface="+mn-lt"/>
              </a:rPr>
              <a:t>1. The sum of two power series is a power series.</a:t>
            </a:r>
          </a:p>
          <a:p>
            <a:r>
              <a:rPr lang="en-IN" dirty="0">
                <a:latin typeface="+mn-lt"/>
              </a:rPr>
              <a:t>2. A scalar multiple of a power series is a power series.</a:t>
            </a:r>
          </a:p>
          <a:p>
            <a:r>
              <a:rPr lang="en-IN" dirty="0">
                <a:latin typeface="+mn-lt"/>
              </a:rPr>
              <a:t>3. The zero power series is the zero function: all </a:t>
            </a:r>
            <a:r>
              <a:rPr lang="en-IN" dirty="0" smtClean="0">
                <a:latin typeface="+mn-lt"/>
              </a:rPr>
              <a:t>coefficients </a:t>
            </a:r>
            <a:r>
              <a:rPr lang="en-IN" dirty="0">
                <a:latin typeface="+mn-lt"/>
              </a:rPr>
              <a:t>are zero.</a:t>
            </a:r>
          </a:p>
          <a:p>
            <a:r>
              <a:rPr lang="en-IN" dirty="0">
                <a:latin typeface="+mn-lt"/>
              </a:rPr>
              <a:t>4. The negative of a power series is </a:t>
            </a:r>
            <a:r>
              <a:rPr lang="en-IN" dirty="0" smtClean="0">
                <a:latin typeface="+mn-lt"/>
              </a:rPr>
              <a:t>(</a:t>
            </a:r>
            <a:r>
              <a:rPr lang="en-IN" i="1" dirty="0" smtClean="0">
                <a:latin typeface="+mn-lt"/>
              </a:rPr>
              <a:t>-1</a:t>
            </a:r>
            <a:r>
              <a:rPr lang="en-IN" dirty="0">
                <a:latin typeface="+mn-lt"/>
              </a:rPr>
              <a:t>) times the power series.</a:t>
            </a:r>
          </a:p>
        </p:txBody>
      </p:sp>
    </p:spTree>
    <p:extLst>
      <p:ext uri="{BB962C8B-B14F-4D97-AF65-F5344CB8AC3E}">
        <p14:creationId xmlns:p14="http://schemas.microsoft.com/office/powerpoint/2010/main" val="391340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06" y="42393"/>
            <a:ext cx="7266494" cy="1143000"/>
          </a:xfrm>
        </p:spPr>
        <p:txBody>
          <a:bodyPr/>
          <a:lstStyle/>
          <a:p>
            <a:r>
              <a:rPr lang="en-IN" sz="2800" dirty="0" err="1"/>
              <a:t>Airy's</a:t>
            </a:r>
            <a:r>
              <a:rPr lang="en-IN" sz="2800" dirty="0"/>
              <a:t> </a:t>
            </a:r>
            <a:r>
              <a:rPr lang="en-IN" sz="2800" dirty="0" err="1" smtClean="0"/>
              <a:t>airfoil</a:t>
            </a:r>
            <a:r>
              <a:rPr lang="en-IN" sz="2800" dirty="0" smtClean="0"/>
              <a:t> equation &amp; Power Series Solution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772400" cy="838200"/>
          </a:xfrm>
        </p:spPr>
        <p:txBody>
          <a:bodyPr/>
          <a:lstStyle/>
          <a:p>
            <a:r>
              <a:rPr lang="en-IN" sz="2400" dirty="0"/>
              <a:t>One of the </a:t>
            </a:r>
            <a:r>
              <a:rPr lang="en-IN" sz="2400" dirty="0" smtClean="0"/>
              <a:t>famous example </a:t>
            </a:r>
            <a:r>
              <a:rPr lang="en-IN" sz="2400" dirty="0"/>
              <a:t>of </a:t>
            </a:r>
            <a:r>
              <a:rPr lang="en-IN" sz="2400" dirty="0" smtClean="0"/>
              <a:t>SO-ODE with VC </a:t>
            </a:r>
            <a:r>
              <a:rPr lang="en-IN" sz="2400" dirty="0"/>
              <a:t>is </a:t>
            </a:r>
            <a:r>
              <a:rPr lang="en-IN" sz="2400" b="1" dirty="0" err="1"/>
              <a:t>Airy's</a:t>
            </a:r>
            <a:r>
              <a:rPr lang="en-IN" sz="2400" b="1" dirty="0"/>
              <a:t> Equation</a:t>
            </a:r>
            <a:r>
              <a:rPr lang="en-IN" sz="2400" dirty="0"/>
              <a:t> </a:t>
            </a:r>
            <a:br>
              <a:rPr lang="en-IN" sz="2400" dirty="0"/>
            </a:br>
            <a:endParaRPr lang="en-IN" sz="2400" dirty="0"/>
          </a:p>
          <a:p>
            <a:endParaRPr lang="en-IN" sz="24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3429000" y="1808642"/>
          <a:ext cx="1862138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87" name="Equation" r:id="rId4" imgW="812520" imgH="419040" progId="Equation.3">
                  <p:embed/>
                </p:oleObj>
              </mc:Choice>
              <mc:Fallback>
                <p:oleObj name="Equation" r:id="rId4" imgW="8125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29000" y="1808642"/>
                        <a:ext cx="1862138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457200" y="2916868"/>
            <a:ext cx="5675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latin typeface="+mj-lt"/>
              </a:rPr>
              <a:t>Maclaurin</a:t>
            </a:r>
            <a:r>
              <a:rPr lang="en-IN" dirty="0">
                <a:latin typeface="+mj-lt"/>
              </a:rPr>
              <a:t> </a:t>
            </a:r>
            <a:r>
              <a:rPr lang="en-IN" dirty="0" smtClean="0">
                <a:latin typeface="+mj-lt"/>
              </a:rPr>
              <a:t>series is the first choice for </a:t>
            </a:r>
            <a:r>
              <a:rPr lang="en-IN" dirty="0" err="1" smtClean="0">
                <a:latin typeface="+mj-lt"/>
              </a:rPr>
              <a:t>Ansaz</a:t>
            </a:r>
            <a:endParaRPr lang="en-IN" dirty="0">
              <a:latin typeface="+mj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6262826" y="2694468"/>
          <a:ext cx="1120775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88" name="Equation" r:id="rId6" imgW="533160" imgH="431640" progId="Equation.3">
                  <p:embed/>
                </p:oleObj>
              </mc:Choice>
              <mc:Fallback>
                <p:oleObj name="Equation" r:id="rId6" imgW="533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62826" y="2694468"/>
                        <a:ext cx="1120775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253591"/>
              </p:ext>
            </p:extLst>
          </p:nvPr>
        </p:nvGraphicFramePr>
        <p:xfrm>
          <a:off x="374976" y="3579480"/>
          <a:ext cx="1974850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89" name="Equation" r:id="rId8" imgW="939600" imgH="431640" progId="Equation.3">
                  <p:embed/>
                </p:oleObj>
              </mc:Choice>
              <mc:Fallback>
                <p:oleObj name="Equation" r:id="rId8" imgW="939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4976" y="3579480"/>
                        <a:ext cx="1974850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799806"/>
              </p:ext>
            </p:extLst>
          </p:nvPr>
        </p:nvGraphicFramePr>
        <p:xfrm>
          <a:off x="3016250" y="3579813"/>
          <a:ext cx="2132013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90" name="Equation" r:id="rId10" imgW="1015920" imgH="431640" progId="Equation.3">
                  <p:embed/>
                </p:oleObj>
              </mc:Choice>
              <mc:Fallback>
                <p:oleObj name="Equation" r:id="rId10" imgW="1015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16250" y="3579813"/>
                        <a:ext cx="2132013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267447"/>
              </p:ext>
            </p:extLst>
          </p:nvPr>
        </p:nvGraphicFramePr>
        <p:xfrm>
          <a:off x="5262563" y="4273550"/>
          <a:ext cx="3121025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91" name="Equation" r:id="rId12" imgW="1485720" imgH="444240" progId="Equation.3">
                  <p:embed/>
                </p:oleObj>
              </mc:Choice>
              <mc:Fallback>
                <p:oleObj name="Equation" r:id="rId12" imgW="14857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62563" y="4273550"/>
                        <a:ext cx="3121025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526484"/>
              </p:ext>
            </p:extLst>
          </p:nvPr>
        </p:nvGraphicFramePr>
        <p:xfrm>
          <a:off x="1611313" y="5403850"/>
          <a:ext cx="567372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92" name="Equation" r:id="rId14" imgW="2476440" imgH="444240" progId="Equation.3">
                  <p:embed/>
                </p:oleObj>
              </mc:Choice>
              <mc:Fallback>
                <p:oleObj name="Equation" r:id="rId14" imgW="247644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11313" y="5403850"/>
                        <a:ext cx="5673725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324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06" y="42393"/>
            <a:ext cx="7266494" cy="1143000"/>
          </a:xfrm>
        </p:spPr>
        <p:txBody>
          <a:bodyPr/>
          <a:lstStyle/>
          <a:p>
            <a:r>
              <a:rPr lang="en-IN" sz="2800" dirty="0" err="1"/>
              <a:t>Airy's</a:t>
            </a:r>
            <a:r>
              <a:rPr lang="en-IN" sz="2800" dirty="0"/>
              <a:t> </a:t>
            </a:r>
            <a:r>
              <a:rPr lang="en-IN" sz="2800" dirty="0" err="1" smtClean="0"/>
              <a:t>airfoil</a:t>
            </a:r>
            <a:r>
              <a:rPr lang="en-IN" sz="2800" dirty="0" smtClean="0"/>
              <a:t> equation &amp; Power Series Solution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357875"/>
              </p:ext>
            </p:extLst>
          </p:nvPr>
        </p:nvGraphicFramePr>
        <p:xfrm>
          <a:off x="1611313" y="1066800"/>
          <a:ext cx="567372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74" name="Equation" r:id="rId4" imgW="2476440" imgH="444240" progId="Equation.3">
                  <p:embed/>
                </p:oleObj>
              </mc:Choice>
              <mc:Fallback>
                <p:oleObj name="Equation" r:id="rId4" imgW="247644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1313" y="1066800"/>
                        <a:ext cx="5673725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101452"/>
              </p:ext>
            </p:extLst>
          </p:nvPr>
        </p:nvGraphicFramePr>
        <p:xfrm>
          <a:off x="1627188" y="2454275"/>
          <a:ext cx="5672137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75" name="Equation" r:id="rId6" imgW="2476440" imgH="444240" progId="Equation.3">
                  <p:embed/>
                </p:oleObj>
              </mc:Choice>
              <mc:Fallback>
                <p:oleObj name="Equation" r:id="rId6" imgW="247644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27188" y="2454275"/>
                        <a:ext cx="5672137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/>
          <p:cNvSpPr/>
          <p:nvPr/>
        </p:nvSpPr>
        <p:spPr>
          <a:xfrm>
            <a:off x="2136376" y="3505200"/>
            <a:ext cx="32435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 smtClean="0">
                <a:solidFill>
                  <a:srgbClr val="000000"/>
                </a:solidFill>
                <a:latin typeface="+mn-lt"/>
              </a:rPr>
              <a:t>Let us introduce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the new variable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k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=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n+3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.  </a:t>
            </a:r>
            <a:endParaRPr lang="en-IN" dirty="0">
              <a:latin typeface="+mn-lt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401893"/>
              </p:ext>
            </p:extLst>
          </p:nvPr>
        </p:nvGraphicFramePr>
        <p:xfrm>
          <a:off x="1307138" y="4343400"/>
          <a:ext cx="663575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76" name="Equation" r:id="rId8" imgW="2895480" imgH="444240" progId="Equation.3">
                  <p:embed/>
                </p:oleObj>
              </mc:Choice>
              <mc:Fallback>
                <p:oleObj name="Equation" r:id="rId8" imgW="28954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07138" y="4343400"/>
                        <a:ext cx="6635750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153319"/>
              </p:ext>
            </p:extLst>
          </p:nvPr>
        </p:nvGraphicFramePr>
        <p:xfrm>
          <a:off x="806450" y="5586413"/>
          <a:ext cx="7450138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77" name="Equation" r:id="rId10" imgW="3251160" imgH="444240" progId="Equation.3">
                  <p:embed/>
                </p:oleObj>
              </mc:Choice>
              <mc:Fallback>
                <p:oleObj name="Equation" r:id="rId10" imgW="32511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06450" y="5586413"/>
                        <a:ext cx="7450138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849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06" y="42393"/>
            <a:ext cx="7266494" cy="1143000"/>
          </a:xfrm>
        </p:spPr>
        <p:txBody>
          <a:bodyPr/>
          <a:lstStyle/>
          <a:p>
            <a:r>
              <a:rPr lang="en-IN" sz="2800" dirty="0" err="1"/>
              <a:t>Airy's</a:t>
            </a:r>
            <a:r>
              <a:rPr lang="en-IN" sz="2800" dirty="0"/>
              <a:t> </a:t>
            </a:r>
            <a:r>
              <a:rPr lang="en-IN" sz="2800" dirty="0" err="1" smtClean="0"/>
              <a:t>airfoil</a:t>
            </a:r>
            <a:r>
              <a:rPr lang="en-IN" sz="2800" dirty="0" smtClean="0"/>
              <a:t> equation &amp; Power Series Solution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788673"/>
              </p:ext>
            </p:extLst>
          </p:nvPr>
        </p:nvGraphicFramePr>
        <p:xfrm>
          <a:off x="763588" y="2279650"/>
          <a:ext cx="7535862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76" name="Equation" r:id="rId4" imgW="3288960" imgH="444240" progId="Equation.3">
                  <p:embed/>
                </p:oleObj>
              </mc:Choice>
              <mc:Fallback>
                <p:oleObj name="Equation" r:id="rId4" imgW="32889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3588" y="2279650"/>
                        <a:ext cx="7535862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581696"/>
              </p:ext>
            </p:extLst>
          </p:nvPr>
        </p:nvGraphicFramePr>
        <p:xfrm>
          <a:off x="738188" y="3346450"/>
          <a:ext cx="7507287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77" name="Equation" r:id="rId6" imgW="3276360" imgH="444240" progId="Equation.3">
                  <p:embed/>
                </p:oleObj>
              </mc:Choice>
              <mc:Fallback>
                <p:oleObj name="Equation" r:id="rId6" imgW="32763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8188" y="3346450"/>
                        <a:ext cx="7507287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46894" y="4349614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As </a:t>
            </a:r>
            <a:r>
              <a:rPr lang="en-IN" dirty="0">
                <a:latin typeface="+mn-lt"/>
              </a:rPr>
              <a:t>LHS = 0 = RHS and the power series for the zero function </a:t>
            </a:r>
            <a:r>
              <a:rPr lang="en-IN" dirty="0" smtClean="0">
                <a:latin typeface="+mn-lt"/>
              </a:rPr>
              <a:t>has zero coefficients.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 All coefficients </a:t>
            </a:r>
            <a:r>
              <a:rPr lang="en-IN" dirty="0">
                <a:latin typeface="+mn-lt"/>
              </a:rPr>
              <a:t>in the series LHS must be zero. </a:t>
            </a:r>
            <a:endParaRPr lang="en-IN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This implies </a:t>
            </a:r>
            <a:r>
              <a:rPr lang="en-IN" dirty="0">
                <a:latin typeface="+mn-lt"/>
              </a:rPr>
              <a:t>the relations</a:t>
            </a: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340231"/>
              </p:ext>
            </p:extLst>
          </p:nvPr>
        </p:nvGraphicFramePr>
        <p:xfrm>
          <a:off x="695325" y="6051550"/>
          <a:ext cx="7508875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78" name="Equation" r:id="rId8" imgW="3276360" imgH="228600" progId="Equation.3">
                  <p:embed/>
                </p:oleObj>
              </mc:Choice>
              <mc:Fallback>
                <p:oleObj name="Equation" r:id="rId8" imgW="32763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5325" y="6051550"/>
                        <a:ext cx="7508875" cy="550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3550995"/>
              </p:ext>
            </p:extLst>
          </p:nvPr>
        </p:nvGraphicFramePr>
        <p:xfrm>
          <a:off x="793806" y="1104900"/>
          <a:ext cx="7450138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79" name="Equation" r:id="rId10" imgW="3251160" imgH="444240" progId="Equation.3">
                  <p:embed/>
                </p:oleObj>
              </mc:Choice>
              <mc:Fallback>
                <p:oleObj name="Equation" r:id="rId10" imgW="32511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93806" y="1104900"/>
                        <a:ext cx="7450138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78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06" y="42393"/>
            <a:ext cx="7266494" cy="1143000"/>
          </a:xfrm>
        </p:spPr>
        <p:txBody>
          <a:bodyPr/>
          <a:lstStyle/>
          <a:p>
            <a:r>
              <a:rPr lang="en-IN" sz="2800" dirty="0" err="1"/>
              <a:t>Airy's</a:t>
            </a:r>
            <a:r>
              <a:rPr lang="en-IN" sz="2800" dirty="0"/>
              <a:t> </a:t>
            </a:r>
            <a:r>
              <a:rPr lang="en-IN" sz="2800" dirty="0" err="1" smtClean="0"/>
              <a:t>airfoil</a:t>
            </a:r>
            <a:r>
              <a:rPr lang="en-IN" sz="2800" dirty="0" smtClean="0"/>
              <a:t> equation &amp; Power Series Solution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675220"/>
              </p:ext>
            </p:extLst>
          </p:nvPr>
        </p:nvGraphicFramePr>
        <p:xfrm>
          <a:off x="679450" y="1219200"/>
          <a:ext cx="750728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41" name="Equation" r:id="rId4" imgW="3276360" imgH="228600" progId="Equation.3">
                  <p:embed/>
                </p:oleObj>
              </mc:Choice>
              <mc:Fallback>
                <p:oleObj name="Equation" r:id="rId4" imgW="32763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9450" y="1219200"/>
                        <a:ext cx="7507288" cy="550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2434091" y="1824335"/>
            <a:ext cx="26645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Replace </a:t>
            </a:r>
            <a:r>
              <a:rPr lang="en-IN" i="1" dirty="0" smtClean="0">
                <a:latin typeface="+mn-lt"/>
              </a:rPr>
              <a:t>m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by </a:t>
            </a:r>
            <a:r>
              <a:rPr lang="en-IN" i="1" dirty="0">
                <a:latin typeface="+mn-lt"/>
              </a:rPr>
              <a:t>k + 1</a:t>
            </a:r>
            <a:r>
              <a:rPr lang="en-IN" dirty="0">
                <a:latin typeface="+mn-lt"/>
              </a:rPr>
              <a:t>.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497002"/>
              </p:ext>
            </p:extLst>
          </p:nvPr>
        </p:nvGraphicFramePr>
        <p:xfrm>
          <a:off x="1826435" y="2528275"/>
          <a:ext cx="4478484" cy="468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42" name="Equation" r:id="rId6" imgW="2298600" imgH="228600" progId="Equation.3">
                  <p:embed/>
                </p:oleObj>
              </mc:Choice>
              <mc:Fallback>
                <p:oleObj name="Equation" r:id="rId6" imgW="2298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26435" y="2528275"/>
                        <a:ext cx="4478484" cy="468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888140"/>
              </p:ext>
            </p:extLst>
          </p:nvPr>
        </p:nvGraphicFramePr>
        <p:xfrm>
          <a:off x="2221707" y="3072250"/>
          <a:ext cx="416083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43" name="Equation" r:id="rId8" imgW="1815840" imgH="419040" progId="Equation.3">
                  <p:embed/>
                </p:oleObj>
              </mc:Choice>
              <mc:Fallback>
                <p:oleObj name="Equation" r:id="rId8" imgW="18158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21707" y="3072250"/>
                        <a:ext cx="4160837" cy="100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305289"/>
              </p:ext>
            </p:extLst>
          </p:nvPr>
        </p:nvGraphicFramePr>
        <p:xfrm>
          <a:off x="3527084" y="4038600"/>
          <a:ext cx="1974850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44" name="Equation" r:id="rId10" imgW="939600" imgH="431640" progId="Equation.3">
                  <p:embed/>
                </p:oleObj>
              </mc:Choice>
              <mc:Fallback>
                <p:oleObj name="Equation" r:id="rId10" imgW="939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27084" y="4038600"/>
                        <a:ext cx="1974850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09600" y="6101078"/>
            <a:ext cx="374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Get a Recurrence Formula!!!</a:t>
            </a:r>
            <a:endParaRPr lang="en-IN" dirty="0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3079342"/>
              </p:ext>
            </p:extLst>
          </p:nvPr>
        </p:nvGraphicFramePr>
        <p:xfrm>
          <a:off x="847725" y="4984750"/>
          <a:ext cx="707072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45" name="Equation" r:id="rId12" imgW="3085920" imgH="393480" progId="Equation.3">
                  <p:embed/>
                </p:oleObj>
              </mc:Choice>
              <mc:Fallback>
                <p:oleObj name="Equation" r:id="rId12" imgW="3085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47725" y="4984750"/>
                        <a:ext cx="7070725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4495800" y="6167735"/>
            <a:ext cx="4456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i="1" dirty="0" smtClean="0">
                <a:solidFill>
                  <a:srgbClr val="FF0000"/>
                </a:solidFill>
              </a:rPr>
              <a:t>Authenticity of the method !?!?!?</a:t>
            </a:r>
            <a:endParaRPr lang="en-IN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96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0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7543800" cy="1143000"/>
          </a:xfrm>
        </p:spPr>
        <p:txBody>
          <a:bodyPr/>
          <a:lstStyle/>
          <a:p>
            <a:r>
              <a:rPr lang="en-IN" sz="2800" dirty="0"/>
              <a:t>The Method of </a:t>
            </a:r>
            <a:r>
              <a:rPr lang="en-IN" sz="2800" dirty="0" err="1"/>
              <a:t>Frobenius</a:t>
            </a:r>
            <a:r>
              <a:rPr lang="en-IN" sz="2800" dirty="0"/>
              <a:t>: by  the mathematician Ferdinand Georg </a:t>
            </a:r>
            <a:r>
              <a:rPr lang="en-IN" sz="2800" dirty="0" err="1"/>
              <a:t>Frobenius</a:t>
            </a:r>
            <a:r>
              <a:rPr lang="en-IN" sz="2800" dirty="0"/>
              <a:t>, 1890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5218" y="3733800"/>
            <a:ext cx="8500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 smtClean="0"/>
              <a:t>a(x</a:t>
            </a:r>
            <a:r>
              <a:rPr lang="en-IN" i="1" dirty="0"/>
              <a:t>)</a:t>
            </a:r>
            <a:r>
              <a:rPr lang="en-IN" dirty="0"/>
              <a:t>, </a:t>
            </a:r>
            <a:r>
              <a:rPr lang="en-IN" i="1" dirty="0" smtClean="0"/>
              <a:t>b(x)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i="1" dirty="0" smtClean="0"/>
              <a:t>c(x</a:t>
            </a:r>
            <a:r>
              <a:rPr lang="en-IN" i="1" dirty="0"/>
              <a:t>)</a:t>
            </a:r>
            <a:r>
              <a:rPr lang="en-IN" dirty="0"/>
              <a:t> are </a:t>
            </a:r>
            <a:r>
              <a:rPr lang="en-IN" dirty="0" smtClean="0"/>
              <a:t>polynomials </a:t>
            </a:r>
            <a:r>
              <a:rPr lang="en-IN" dirty="0"/>
              <a:t>with </a:t>
            </a:r>
            <a:r>
              <a:rPr lang="en-IN" i="1" dirty="0" smtClean="0"/>
              <a:t>a(</a:t>
            </a:r>
            <a:r>
              <a:rPr lang="en-IN" i="1" dirty="0" smtClean="0">
                <a:sym typeface="Symbol" panose="05050102010706020507" pitchFamily="18" charset="2"/>
              </a:rPr>
              <a:t></a:t>
            </a:r>
            <a:r>
              <a:rPr lang="en-IN" i="1" dirty="0" smtClean="0"/>
              <a:t>)</a:t>
            </a:r>
            <a:r>
              <a:rPr lang="en-IN" dirty="0" smtClean="0"/>
              <a:t> </a:t>
            </a:r>
            <a:r>
              <a:rPr lang="en-IN" dirty="0" smtClean="0">
                <a:sym typeface="Symbol" panose="05050102010706020507" pitchFamily="18" charset="2"/>
              </a:rPr>
              <a:t></a:t>
            </a:r>
            <a:r>
              <a:rPr lang="en-IN" dirty="0" smtClean="0"/>
              <a:t> 0. 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169410"/>
              </p:ext>
            </p:extLst>
          </p:nvPr>
        </p:nvGraphicFramePr>
        <p:xfrm>
          <a:off x="2041525" y="1447800"/>
          <a:ext cx="4395788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75" name="Equation" r:id="rId3" imgW="1917360" imgH="419040" progId="Equation.3">
                  <p:embed/>
                </p:oleObj>
              </mc:Choice>
              <mc:Fallback>
                <p:oleObj name="Equation" r:id="rId3" imgW="1917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41525" y="1447800"/>
                        <a:ext cx="4395788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246815" y="1076954"/>
            <a:ext cx="7772400" cy="59944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smtClean="0"/>
              <a:t>Consider a Linear SO-ODE of the form</a:t>
            </a:r>
            <a:endParaRPr lang="en-IN" sz="2400" kern="0" dirty="0"/>
          </a:p>
        </p:txBody>
      </p:sp>
      <p:sp>
        <p:nvSpPr>
          <p:cNvPr id="41" name="Rectangle 40"/>
          <p:cNvSpPr/>
          <p:nvPr/>
        </p:nvSpPr>
        <p:spPr>
          <a:xfrm>
            <a:off x="458740" y="2362200"/>
            <a:ext cx="8500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At any regular </a:t>
            </a:r>
            <a:r>
              <a:rPr lang="en-IN" dirty="0"/>
              <a:t>singular point </a:t>
            </a:r>
            <a:r>
              <a:rPr lang="en-IN" i="1" dirty="0" smtClean="0"/>
              <a:t>x=</a:t>
            </a:r>
            <a:r>
              <a:rPr lang="en-IN" i="1" dirty="0" smtClean="0">
                <a:sym typeface="Symbol" panose="05050102010706020507" pitchFamily="18" charset="2"/>
              </a:rPr>
              <a:t>, </a:t>
            </a:r>
            <a:r>
              <a:rPr lang="en-IN" dirty="0" smtClean="0">
                <a:sym typeface="Symbol" panose="05050102010706020507" pitchFamily="18" charset="2"/>
              </a:rPr>
              <a:t>above SO-ODE is modified as:</a:t>
            </a:r>
            <a:endParaRPr lang="en-IN" dirty="0" smtClean="0"/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94542"/>
              </p:ext>
            </p:extLst>
          </p:nvPr>
        </p:nvGraphicFramePr>
        <p:xfrm>
          <a:off x="1265566" y="2819400"/>
          <a:ext cx="6583362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76" name="Equation" r:id="rId6" imgW="2730240" imgH="419040" progId="Equation.3">
                  <p:embed/>
                </p:oleObj>
              </mc:Choice>
              <mc:Fallback>
                <p:oleObj name="Equation" r:id="rId6" imgW="2730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65566" y="2819400"/>
                        <a:ext cx="6583362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42"/>
          <p:cNvSpPr/>
          <p:nvPr/>
        </p:nvSpPr>
        <p:spPr>
          <a:xfrm>
            <a:off x="304800" y="4191000"/>
            <a:ext cx="87897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An approximate SO-ODE can be obtained if the coefficients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a(x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),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b(x),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and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c(x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)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 are evaluated at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x</a:t>
            </a:r>
            <a:r>
              <a:rPr lang="en-IN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</a:t>
            </a:r>
            <a:r>
              <a:rPr lang="en-IN" dirty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.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endParaRPr lang="en-IN" dirty="0">
              <a:latin typeface="+mn-lt"/>
            </a:endParaRPr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995628"/>
              </p:ext>
            </p:extLst>
          </p:nvPr>
        </p:nvGraphicFramePr>
        <p:xfrm>
          <a:off x="1051480" y="4953000"/>
          <a:ext cx="6735763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77" name="Equation" r:id="rId8" imgW="2793960" imgH="419040" progId="Equation.3">
                  <p:embed/>
                </p:oleObj>
              </mc:Choice>
              <mc:Fallback>
                <p:oleObj name="Equation" r:id="rId8" imgW="27939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51480" y="4953000"/>
                        <a:ext cx="6735763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44"/>
          <p:cNvSpPr/>
          <p:nvPr/>
        </p:nvSpPr>
        <p:spPr>
          <a:xfrm>
            <a:off x="396541" y="5943600"/>
            <a:ext cx="8442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This is similar to </a:t>
            </a:r>
            <a:r>
              <a:rPr lang="en-IN" sz="3600" dirty="0" err="1" smtClean="0">
                <a:solidFill>
                  <a:srgbClr val="FF0000"/>
                </a:solidFill>
                <a:latin typeface="Blackadder ITC" panose="04020505051007020D02" pitchFamily="82" charset="0"/>
              </a:rPr>
              <a:t>Eulers</a:t>
            </a:r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 </a:t>
            </a:r>
            <a:r>
              <a:rPr lang="en-IN" sz="3600" dirty="0" err="1" smtClean="0">
                <a:solidFill>
                  <a:srgbClr val="FF0000"/>
                </a:solidFill>
                <a:latin typeface="Blackadder ITC" panose="04020505051007020D02" pitchFamily="82" charset="0"/>
              </a:rPr>
              <a:t>Equidimensional</a:t>
            </a:r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 Equation!!!</a:t>
            </a:r>
            <a:endParaRPr lang="en-IN" sz="3600" dirty="0">
              <a:solidFill>
                <a:srgbClr val="FF0000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15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40" grpId="0" build="p"/>
      <p:bldP spid="41" grpId="0" build="p"/>
      <p:bldP spid="43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67" y="231715"/>
            <a:ext cx="7772400" cy="702761"/>
          </a:xfrm>
        </p:spPr>
        <p:txBody>
          <a:bodyPr/>
          <a:lstStyle/>
          <a:p>
            <a:r>
              <a:rPr lang="en-IN" sz="2800" dirty="0" smtClean="0"/>
              <a:t>Standard Form of Approximated EEE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907" y="3138122"/>
            <a:ext cx="7620000" cy="981076"/>
          </a:xfrm>
        </p:spPr>
        <p:txBody>
          <a:bodyPr/>
          <a:lstStyle/>
          <a:p>
            <a:r>
              <a:rPr lang="en-IN" sz="2400" dirty="0" smtClean="0"/>
              <a:t>A valid </a:t>
            </a:r>
            <a:r>
              <a:rPr lang="en-IN" sz="2400" dirty="0" err="1" smtClean="0"/>
              <a:t>Ansaz</a:t>
            </a:r>
            <a:r>
              <a:rPr lang="en-IN" sz="2400" dirty="0" smtClean="0"/>
              <a:t> for </a:t>
            </a:r>
            <a:r>
              <a:rPr lang="en-IN" sz="2400" i="1" dirty="0" smtClean="0"/>
              <a:t>x&gt;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dirty="0" smtClean="0"/>
              <a:t>  </a:t>
            </a:r>
            <a:r>
              <a:rPr lang="en-IN" sz="2400" dirty="0"/>
              <a:t>is </a:t>
            </a:r>
            <a:r>
              <a:rPr lang="en-IN" sz="2400" i="1" dirty="0" smtClean="0"/>
              <a:t>(x-</a:t>
            </a:r>
            <a:r>
              <a:rPr lang="en-IN" sz="2400" i="1" dirty="0" smtClean="0">
                <a:sym typeface="Symbol" panose="05050102010706020507" pitchFamily="18" charset="2"/>
              </a:rPr>
              <a:t>)</a:t>
            </a:r>
            <a:r>
              <a:rPr lang="en-IN" sz="2400" i="1" baseline="30000" dirty="0" smtClean="0">
                <a:sym typeface="Symbol" panose="05050102010706020507" pitchFamily="18" charset="2"/>
              </a:rPr>
              <a:t>r</a:t>
            </a:r>
            <a:r>
              <a:rPr lang="en-IN" sz="2400" dirty="0" smtClean="0">
                <a:sym typeface="Symbol" panose="05050102010706020507" pitchFamily="18" charset="2"/>
              </a:rPr>
              <a:t>.</a:t>
            </a:r>
          </a:p>
          <a:p>
            <a:r>
              <a:rPr lang="en-IN" sz="2400" dirty="0" smtClean="0">
                <a:sym typeface="Symbol" panose="05050102010706020507" pitchFamily="18" charset="2"/>
              </a:rPr>
              <a:t>Substitution of </a:t>
            </a:r>
            <a:r>
              <a:rPr lang="en-IN" sz="2400" dirty="0" err="1" smtClean="0">
                <a:sym typeface="Symbol" panose="05050102010706020507" pitchFamily="18" charset="2"/>
              </a:rPr>
              <a:t>Ansaz</a:t>
            </a:r>
            <a:r>
              <a:rPr lang="en-IN" sz="2400" dirty="0" smtClean="0">
                <a:sym typeface="Symbol" panose="05050102010706020507" pitchFamily="18" charset="2"/>
              </a:rPr>
              <a:t> generates an Indicial 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125159"/>
              </p:ext>
            </p:extLst>
          </p:nvPr>
        </p:nvGraphicFramePr>
        <p:xfrm>
          <a:off x="1305428" y="1078056"/>
          <a:ext cx="64595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018" name="Equation" r:id="rId3" imgW="2679480" imgH="457200" progId="Equation.3">
                  <p:embed/>
                </p:oleObj>
              </mc:Choice>
              <mc:Fallback>
                <p:oleObj name="Equation" r:id="rId3" imgW="26794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5428" y="1078056"/>
                        <a:ext cx="6459537" cy="1103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488659"/>
              </p:ext>
            </p:extLst>
          </p:nvPr>
        </p:nvGraphicFramePr>
        <p:xfrm>
          <a:off x="1399070" y="2080105"/>
          <a:ext cx="64595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019" name="Equation" r:id="rId5" imgW="2679480" imgH="457200" progId="Equation.3">
                  <p:embed/>
                </p:oleObj>
              </mc:Choice>
              <mc:Fallback>
                <p:oleObj name="Equation" r:id="rId5" imgW="26794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99070" y="2080105"/>
                        <a:ext cx="6459537" cy="1103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006005"/>
              </p:ext>
            </p:extLst>
          </p:nvPr>
        </p:nvGraphicFramePr>
        <p:xfrm>
          <a:off x="376667" y="4267200"/>
          <a:ext cx="3357133" cy="47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020" name="Equation" r:id="rId7" imgW="1612800" imgH="228600" progId="Equation.3">
                  <p:embed/>
                </p:oleObj>
              </mc:Choice>
              <mc:Fallback>
                <p:oleObj name="Equation" r:id="rId7" imgW="1612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6667" y="4267200"/>
                        <a:ext cx="3357133" cy="47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84907"/>
              </p:ext>
            </p:extLst>
          </p:nvPr>
        </p:nvGraphicFramePr>
        <p:xfrm>
          <a:off x="3945963" y="4191000"/>
          <a:ext cx="4937262" cy="819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021" name="Equation" r:id="rId9" imgW="2374560" imgH="393480" progId="Equation.3">
                  <p:embed/>
                </p:oleObj>
              </mc:Choice>
              <mc:Fallback>
                <p:oleObj name="Equation" r:id="rId9" imgW="2374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45963" y="4191000"/>
                        <a:ext cx="4937262" cy="819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34877" y="5463902"/>
            <a:ext cx="7580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Above  solution is not a valid solution for the original ODE.</a:t>
            </a:r>
            <a:endParaRPr lang="en-IN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399143"/>
              </p:ext>
            </p:extLst>
          </p:nvPr>
        </p:nvGraphicFramePr>
        <p:xfrm>
          <a:off x="2017944" y="4912872"/>
          <a:ext cx="3856038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022" name="Equation" r:id="rId11" imgW="1511280" imgH="279360" progId="Equation.3">
                  <p:embed/>
                </p:oleObj>
              </mc:Choice>
              <mc:Fallback>
                <p:oleObj name="Equation" r:id="rId11" imgW="15112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17944" y="4912872"/>
                        <a:ext cx="3856038" cy="712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151478"/>
              </p:ext>
            </p:extLst>
          </p:nvPr>
        </p:nvGraphicFramePr>
        <p:xfrm>
          <a:off x="4419600" y="5844366"/>
          <a:ext cx="3862306" cy="88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023" name="Equation" r:id="rId14" imgW="1917360" imgH="419040" progId="Equation.3">
                  <p:embed/>
                </p:oleObj>
              </mc:Choice>
              <mc:Fallback>
                <p:oleObj name="Equation" r:id="rId14" imgW="1917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419600" y="5844366"/>
                        <a:ext cx="3862306" cy="88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012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94240"/>
            <a:ext cx="7772400" cy="696360"/>
          </a:xfrm>
        </p:spPr>
        <p:txBody>
          <a:bodyPr/>
          <a:lstStyle/>
          <a:p>
            <a:r>
              <a:rPr lang="en-IN" sz="2800" dirty="0" smtClean="0"/>
              <a:t>A New form of Solution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1828800"/>
          </a:xfrm>
        </p:spPr>
        <p:txBody>
          <a:bodyPr/>
          <a:lstStyle/>
          <a:p>
            <a:r>
              <a:rPr lang="en-IN" sz="2400" dirty="0" smtClean="0"/>
              <a:t>The </a:t>
            </a:r>
            <a:r>
              <a:rPr lang="en-IN" sz="2400" dirty="0"/>
              <a:t>function </a:t>
            </a:r>
            <a:r>
              <a:rPr lang="en-IN" sz="2400" i="1" dirty="0" err="1" smtClean="0"/>
              <a:t>y</a:t>
            </a:r>
            <a:r>
              <a:rPr lang="en-IN" sz="2400" i="1" baseline="-25000" dirty="0" err="1" smtClean="0"/>
              <a:t>approx</a:t>
            </a:r>
            <a:r>
              <a:rPr lang="en-IN" sz="2400" i="1" dirty="0" smtClean="0"/>
              <a:t>(x</a:t>
            </a:r>
            <a:r>
              <a:rPr lang="en-IN" sz="2400" i="1" dirty="0"/>
              <a:t>)</a:t>
            </a:r>
            <a:r>
              <a:rPr lang="en-IN" sz="2400" dirty="0"/>
              <a:t> will not in general be </a:t>
            </a:r>
            <a:r>
              <a:rPr lang="en-IN" sz="2400" dirty="0" smtClean="0"/>
              <a:t>a solution </a:t>
            </a:r>
            <a:r>
              <a:rPr lang="en-IN" sz="2400" dirty="0"/>
              <a:t>to </a:t>
            </a:r>
            <a:r>
              <a:rPr lang="en-IN" sz="2400" dirty="0" smtClean="0"/>
              <a:t>the ODE, </a:t>
            </a:r>
            <a:r>
              <a:rPr lang="en-IN" sz="2400" dirty="0"/>
              <a:t>but </a:t>
            </a:r>
            <a:r>
              <a:rPr lang="en-IN" sz="2400" dirty="0" smtClean="0"/>
              <a:t>it is expected </a:t>
            </a:r>
            <a:r>
              <a:rPr lang="en-IN" sz="2400" dirty="0"/>
              <a:t>that </a:t>
            </a:r>
            <a:r>
              <a:rPr lang="en-IN" sz="2400" i="1" dirty="0" err="1" smtClean="0"/>
              <a:t>y</a:t>
            </a:r>
            <a:r>
              <a:rPr lang="en-IN" sz="2400" i="1" baseline="-25000" dirty="0" err="1" smtClean="0"/>
              <a:t>approx</a:t>
            </a:r>
            <a:r>
              <a:rPr lang="en-IN" sz="2400" i="1" dirty="0" smtClean="0"/>
              <a:t>(x</a:t>
            </a:r>
            <a:r>
              <a:rPr lang="en-IN" sz="2400" i="1" dirty="0"/>
              <a:t>)</a:t>
            </a:r>
            <a:r>
              <a:rPr lang="en-IN" sz="2400" dirty="0"/>
              <a:t> will be close to </a:t>
            </a:r>
            <a:r>
              <a:rPr lang="en-IN" sz="2400" dirty="0" smtClean="0"/>
              <a:t>would be  </a:t>
            </a:r>
            <a:r>
              <a:rPr lang="en-IN" sz="2400" dirty="0"/>
              <a:t>solution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Accordingly</a:t>
            </a:r>
            <a:r>
              <a:rPr lang="en-IN" sz="2400" dirty="0"/>
              <a:t>, </a:t>
            </a:r>
            <a:r>
              <a:rPr lang="en-IN" sz="2400" dirty="0" smtClean="0"/>
              <a:t>the </a:t>
            </a:r>
            <a:r>
              <a:rPr lang="en-IN" sz="2400" dirty="0"/>
              <a:t>solution to </a:t>
            </a:r>
            <a:r>
              <a:rPr lang="en-IN" sz="2400" dirty="0" smtClean="0"/>
              <a:t>the ODE is </a:t>
            </a:r>
            <a:r>
              <a:rPr lang="en-IN" sz="2400" dirty="0"/>
              <a:t>in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610772"/>
              </p:ext>
            </p:extLst>
          </p:nvPr>
        </p:nvGraphicFramePr>
        <p:xfrm>
          <a:off x="328613" y="2794000"/>
          <a:ext cx="4170362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6" name="Equation" r:id="rId3" imgW="2133360" imgH="431640" progId="Equation.3">
                  <p:embed/>
                </p:oleObj>
              </mc:Choice>
              <mc:Fallback>
                <p:oleObj name="Equation" r:id="rId3" imgW="21333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613" y="2794000"/>
                        <a:ext cx="4170362" cy="84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57643" y="3664803"/>
            <a:ext cx="82815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This is called </a:t>
            </a:r>
            <a:r>
              <a:rPr lang="en-IN" dirty="0">
                <a:latin typeface="+mn-lt"/>
              </a:rPr>
              <a:t>a </a:t>
            </a:r>
            <a:r>
              <a:rPr lang="en-IN" dirty="0" err="1">
                <a:latin typeface="+mn-lt"/>
              </a:rPr>
              <a:t>Frobenius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series invented in ~1890 by </a:t>
            </a:r>
            <a:r>
              <a:rPr lang="en-IN" dirty="0" smtClean="0"/>
              <a:t> </a:t>
            </a:r>
            <a:r>
              <a:rPr lang="en-IN" dirty="0"/>
              <a:t>the mathematician Ferdinand Georg </a:t>
            </a:r>
            <a:r>
              <a:rPr lang="en-IN" dirty="0" err="1" smtClean="0"/>
              <a:t>Frobenius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7945" y="4558913"/>
            <a:ext cx="7681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Theorem: </a:t>
            </a:r>
            <a:r>
              <a:rPr lang="en-IN" dirty="0">
                <a:latin typeface="+mn-lt"/>
              </a:rPr>
              <a:t>The method of </a:t>
            </a:r>
            <a:r>
              <a:rPr lang="en-IN" dirty="0" err="1">
                <a:latin typeface="+mn-lt"/>
              </a:rPr>
              <a:t>Frobenius</a:t>
            </a:r>
            <a:r>
              <a:rPr lang="en-IN" dirty="0">
                <a:latin typeface="+mn-lt"/>
              </a:rPr>
              <a:t> series yields at least one solution to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357603"/>
              </p:ext>
            </p:extLst>
          </p:nvPr>
        </p:nvGraphicFramePr>
        <p:xfrm>
          <a:off x="1917695" y="5065455"/>
          <a:ext cx="626058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7" name="Equation" r:id="rId5" imgW="2730240" imgH="419040" progId="Equation.3">
                  <p:embed/>
                </p:oleObj>
              </mc:Choice>
              <mc:Fallback>
                <p:oleObj name="Equation" r:id="rId5" imgW="2730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17695" y="5065455"/>
                        <a:ext cx="6260580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683535" y="6167735"/>
            <a:ext cx="75703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a</a:t>
            </a:r>
            <a:r>
              <a:rPr lang="en-IN" dirty="0" smtClean="0">
                <a:latin typeface="+mn-lt"/>
              </a:rPr>
              <a:t>s a </a:t>
            </a:r>
            <a:r>
              <a:rPr lang="en-IN" dirty="0">
                <a:latin typeface="+mn-lt"/>
              </a:rPr>
              <a:t>product of </a:t>
            </a:r>
            <a:r>
              <a:rPr lang="en-IN" i="1" dirty="0" smtClean="0">
                <a:latin typeface="+mn-lt"/>
              </a:rPr>
              <a:t>(x-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)</a:t>
            </a:r>
            <a:r>
              <a:rPr lang="en-IN" i="1" baseline="30000" dirty="0" smtClean="0">
                <a:latin typeface="+mn-lt"/>
                <a:sym typeface="Symbol" panose="05050102010706020507" pitchFamily="18" charset="2"/>
              </a:rPr>
              <a:t>r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dirty="0">
                <a:latin typeface="+mn-lt"/>
              </a:rPr>
              <a:t>a power series.</a:t>
            </a: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7167368"/>
              </p:ext>
            </p:extLst>
          </p:nvPr>
        </p:nvGraphicFramePr>
        <p:xfrm>
          <a:off x="4603751" y="2767396"/>
          <a:ext cx="4159249" cy="82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8" name="Equation" r:id="rId8" imgW="2171520" imgH="431640" progId="Equation.3">
                  <p:embed/>
                </p:oleObj>
              </mc:Choice>
              <mc:Fallback>
                <p:oleObj name="Equation" r:id="rId8" imgW="21715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03751" y="2767396"/>
                        <a:ext cx="4159249" cy="82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043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88" y="202450"/>
            <a:ext cx="7772400" cy="864350"/>
          </a:xfrm>
        </p:spPr>
        <p:txBody>
          <a:bodyPr/>
          <a:lstStyle/>
          <a:p>
            <a:r>
              <a:rPr lang="en-IN" sz="2800" dirty="0"/>
              <a:t>Theorem </a:t>
            </a:r>
            <a:r>
              <a:rPr lang="en-IN" sz="2800" dirty="0" smtClean="0"/>
              <a:t>for Real Roots -1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768" y="1088650"/>
            <a:ext cx="8718627" cy="1211898"/>
          </a:xfrm>
        </p:spPr>
        <p:txBody>
          <a:bodyPr/>
          <a:lstStyle/>
          <a:p>
            <a:r>
              <a:rPr lang="en-IN" sz="2400" dirty="0"/>
              <a:t>If </a:t>
            </a:r>
            <a:r>
              <a:rPr lang="en-IN" sz="2400" i="1" dirty="0" smtClean="0"/>
              <a:t>r</a:t>
            </a:r>
            <a:r>
              <a:rPr lang="en-IN" sz="2400" i="1" baseline="30000" dirty="0"/>
              <a:t>+</a:t>
            </a:r>
            <a:r>
              <a:rPr lang="en-IN" sz="2400" i="1" dirty="0" smtClean="0"/>
              <a:t> &amp; r</a:t>
            </a:r>
            <a:r>
              <a:rPr lang="en-IN" sz="2400" i="1" baseline="30000" dirty="0"/>
              <a:t>-</a:t>
            </a:r>
            <a:r>
              <a:rPr lang="en-IN" sz="2400" dirty="0" smtClean="0"/>
              <a:t>  are two independent roots of the indicial equation and (</a:t>
            </a:r>
            <a:r>
              <a:rPr lang="en-IN" sz="2400" i="1" dirty="0" smtClean="0"/>
              <a:t>r</a:t>
            </a:r>
            <a:r>
              <a:rPr lang="en-IN" sz="2400" i="1" baseline="30000" dirty="0"/>
              <a:t>+</a:t>
            </a:r>
            <a:r>
              <a:rPr lang="en-IN" sz="2400" i="1" dirty="0" smtClean="0"/>
              <a:t>-r</a:t>
            </a:r>
            <a:r>
              <a:rPr lang="en-IN" sz="2400" i="1" baseline="30000" dirty="0"/>
              <a:t>-</a:t>
            </a:r>
            <a:r>
              <a:rPr lang="en-IN" sz="2400" dirty="0" smtClean="0"/>
              <a:t>) is </a:t>
            </a:r>
            <a:r>
              <a:rPr lang="en-IN" sz="2400" dirty="0"/>
              <a:t>not zero or a positive integer, then there are two </a:t>
            </a:r>
            <a:r>
              <a:rPr lang="en-IN" sz="2400" dirty="0" smtClean="0"/>
              <a:t>linearly independent </a:t>
            </a:r>
            <a:r>
              <a:rPr lang="en-IN" sz="2400" dirty="0"/>
              <a:t>solutions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+</a:t>
            </a:r>
            <a:r>
              <a:rPr lang="en-IN" sz="2400" dirty="0" smtClean="0"/>
              <a:t> </a:t>
            </a:r>
            <a:r>
              <a:rPr lang="en-IN" sz="2400" dirty="0"/>
              <a:t>and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-</a:t>
            </a:r>
            <a:r>
              <a:rPr lang="en-IN" sz="2400" dirty="0" smtClean="0"/>
              <a:t> </a:t>
            </a:r>
            <a:r>
              <a:rPr lang="en-IN" sz="2400" dirty="0"/>
              <a:t>of </a:t>
            </a:r>
            <a:r>
              <a:rPr lang="en-IN" sz="2400" dirty="0" smtClean="0"/>
              <a:t>Linear SO-ODE are </a:t>
            </a:r>
            <a:r>
              <a:rPr lang="en-IN" sz="2400" dirty="0"/>
              <a:t>of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0012907"/>
              </p:ext>
            </p:extLst>
          </p:nvPr>
        </p:nvGraphicFramePr>
        <p:xfrm>
          <a:off x="2263775" y="2484438"/>
          <a:ext cx="3924300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788" name="Equation" r:id="rId3" imgW="1866600" imgH="431640" progId="Equation.3">
                  <p:embed/>
                </p:oleObj>
              </mc:Choice>
              <mc:Fallback>
                <p:oleObj name="Equation" r:id="rId3" imgW="1866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3775" y="2484438"/>
                        <a:ext cx="3924300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012787"/>
              </p:ext>
            </p:extLst>
          </p:nvPr>
        </p:nvGraphicFramePr>
        <p:xfrm>
          <a:off x="2305050" y="3471863"/>
          <a:ext cx="387032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789" name="Equation" r:id="rId5" imgW="1841400" imgH="431640" progId="Equation.3">
                  <p:embed/>
                </p:oleObj>
              </mc:Choice>
              <mc:Fallback>
                <p:oleObj name="Equation" r:id="rId5" imgW="18414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05050" y="3471863"/>
                        <a:ext cx="3870325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51272" y="4694392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Where series functions</a:t>
            </a:r>
            <a:r>
              <a:rPr lang="en-IN" sz="1200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are analytic at </a:t>
            </a:r>
            <a:r>
              <a:rPr lang="en-IN" i="1" dirty="0"/>
              <a:t>x = </a:t>
            </a:r>
            <a:r>
              <a:rPr lang="en-IN" i="1" dirty="0">
                <a:sym typeface="Symbol" panose="05050102010706020507" pitchFamily="18" charset="2"/>
              </a:rPr>
              <a:t></a:t>
            </a:r>
            <a:r>
              <a:rPr lang="en-IN" i="1" dirty="0"/>
              <a:t> </a:t>
            </a:r>
            <a:r>
              <a:rPr lang="en-IN" i="1" dirty="0" smtClean="0"/>
              <a:t> </a:t>
            </a:r>
            <a:r>
              <a:rPr lang="en-IN" dirty="0" smtClean="0">
                <a:latin typeface="+mn-lt"/>
              </a:rPr>
              <a:t>with </a:t>
            </a:r>
            <a:r>
              <a:rPr lang="en-IN" dirty="0">
                <a:latin typeface="+mn-lt"/>
              </a:rPr>
              <a:t>radius of convergence </a:t>
            </a:r>
            <a:r>
              <a:rPr lang="en-IN" i="1" dirty="0" smtClean="0">
                <a:latin typeface="+mn-lt"/>
              </a:rPr>
              <a:t>R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</a:t>
            </a:r>
            <a:r>
              <a:rPr lang="en-IN" i="1" baseline="-25000" dirty="0" smtClean="0">
                <a:latin typeface="+mn-lt"/>
                <a:sym typeface="Symbol" panose="05050102010706020507" pitchFamily="18" charset="2"/>
              </a:rPr>
              <a:t>0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0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</a:t>
            </a:r>
            <a:r>
              <a:rPr lang="en-IN" baseline="-25000" dirty="0" smtClean="0">
                <a:latin typeface="+mn-lt"/>
                <a:sym typeface="Symbol" panose="05050102010706020507" pitchFamily="18" charset="2"/>
              </a:rPr>
              <a:t>0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0.</a:t>
            </a:r>
            <a:endParaRPr lang="en-IN" dirty="0">
              <a:latin typeface="+mn-lt"/>
            </a:endParaRPr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798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79" y="46317"/>
            <a:ext cx="7772400" cy="864350"/>
          </a:xfrm>
        </p:spPr>
        <p:txBody>
          <a:bodyPr/>
          <a:lstStyle/>
          <a:p>
            <a:r>
              <a:rPr lang="en-IN" sz="2800" dirty="0"/>
              <a:t>Theorem </a:t>
            </a:r>
            <a:r>
              <a:rPr lang="en-IN" sz="2800" dirty="0" smtClean="0"/>
              <a:t>for Equal Roots - 2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06" y="1088650"/>
            <a:ext cx="8879889" cy="1192881"/>
          </a:xfrm>
        </p:spPr>
        <p:txBody>
          <a:bodyPr/>
          <a:lstStyle/>
          <a:p>
            <a:r>
              <a:rPr lang="en-IN" sz="2400" dirty="0"/>
              <a:t>If </a:t>
            </a:r>
            <a:r>
              <a:rPr lang="en-IN" sz="2400" i="1" dirty="0"/>
              <a:t>r</a:t>
            </a:r>
            <a:r>
              <a:rPr lang="en-IN" sz="2400" i="1" baseline="30000" dirty="0"/>
              <a:t>+</a:t>
            </a:r>
            <a:r>
              <a:rPr lang="en-IN" sz="2400" i="1" dirty="0"/>
              <a:t> &amp; r</a:t>
            </a:r>
            <a:r>
              <a:rPr lang="en-IN" sz="2400" i="1" baseline="30000" dirty="0"/>
              <a:t>-</a:t>
            </a:r>
            <a:r>
              <a:rPr lang="en-IN" sz="2400" dirty="0" smtClean="0"/>
              <a:t>  are two dependent roots of the indicial equation</a:t>
            </a:r>
            <a:r>
              <a:rPr lang="en-IN" sz="2400" i="1" dirty="0"/>
              <a:t> r</a:t>
            </a:r>
            <a:r>
              <a:rPr lang="en-IN" sz="2400" i="1" baseline="30000" dirty="0"/>
              <a:t>+</a:t>
            </a:r>
            <a:r>
              <a:rPr lang="en-IN" sz="2400" i="1" dirty="0"/>
              <a:t> </a:t>
            </a:r>
            <a:r>
              <a:rPr lang="en-IN" sz="2400" i="1" dirty="0" smtClean="0"/>
              <a:t>=r= r</a:t>
            </a:r>
            <a:r>
              <a:rPr lang="en-IN" sz="2400" i="1" baseline="30000" dirty="0" smtClean="0"/>
              <a:t>-</a:t>
            </a:r>
            <a:r>
              <a:rPr lang="en-IN" sz="2400" dirty="0" smtClean="0"/>
              <a:t>, </a:t>
            </a:r>
            <a:r>
              <a:rPr lang="en-IN" sz="2400" dirty="0"/>
              <a:t>then there are two linearly independent solutions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1</a:t>
            </a:r>
            <a:r>
              <a:rPr lang="en-IN" sz="2400" dirty="0" smtClean="0"/>
              <a:t> </a:t>
            </a:r>
            <a:r>
              <a:rPr lang="en-IN" sz="2400" dirty="0"/>
              <a:t>and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2</a:t>
            </a:r>
            <a:r>
              <a:rPr lang="en-IN" sz="2400" dirty="0" smtClean="0"/>
              <a:t> of Linear SO-ODE are </a:t>
            </a:r>
            <a:r>
              <a:rPr lang="en-IN" sz="2400" dirty="0"/>
              <a:t>of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421135"/>
              </p:ext>
            </p:extLst>
          </p:nvPr>
        </p:nvGraphicFramePr>
        <p:xfrm>
          <a:off x="2341563" y="2325688"/>
          <a:ext cx="3763962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820" name="Equation" r:id="rId3" imgW="1790640" imgH="431640" progId="Equation.3">
                  <p:embed/>
                </p:oleObj>
              </mc:Choice>
              <mc:Fallback>
                <p:oleObj name="Equation" r:id="rId3" imgW="17906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1563" y="2325688"/>
                        <a:ext cx="3763962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537382"/>
              </p:ext>
            </p:extLst>
          </p:nvPr>
        </p:nvGraphicFramePr>
        <p:xfrm>
          <a:off x="1489075" y="3471863"/>
          <a:ext cx="5499100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821" name="Equation" r:id="rId5" imgW="2616120" imgH="431640" progId="Equation.3">
                  <p:embed/>
                </p:oleObj>
              </mc:Choice>
              <mc:Fallback>
                <p:oleObj name="Equation" r:id="rId5" imgW="26161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89075" y="3471863"/>
                        <a:ext cx="5499100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09600" y="4800600"/>
            <a:ext cx="76231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Where series functions</a:t>
            </a:r>
            <a:r>
              <a:rPr lang="en-IN" sz="1200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are analytic at </a:t>
            </a:r>
            <a:r>
              <a:rPr lang="en-IN" i="1" dirty="0"/>
              <a:t>x = </a:t>
            </a:r>
            <a:r>
              <a:rPr lang="en-IN" i="1" dirty="0">
                <a:sym typeface="Symbol" panose="05050102010706020507" pitchFamily="18" charset="2"/>
              </a:rPr>
              <a:t></a:t>
            </a:r>
            <a:r>
              <a:rPr lang="en-IN" i="1" dirty="0"/>
              <a:t> </a:t>
            </a:r>
            <a:r>
              <a:rPr lang="en-IN" dirty="0" smtClean="0">
                <a:latin typeface="+mn-lt"/>
              </a:rPr>
              <a:t>with </a:t>
            </a:r>
            <a:r>
              <a:rPr lang="en-IN" dirty="0">
                <a:latin typeface="+mn-lt"/>
              </a:rPr>
              <a:t>radius of convergence R 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</a:t>
            </a:r>
            <a:r>
              <a:rPr lang="en-IN" i="1" baseline="-25000" dirty="0" smtClean="0">
                <a:latin typeface="+mn-lt"/>
                <a:sym typeface="Symbol" panose="05050102010706020507" pitchFamily="18" charset="2"/>
              </a:rPr>
              <a:t>0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0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.</a:t>
            </a:r>
            <a:endParaRPr lang="en-IN" dirty="0">
              <a:latin typeface="+mn-lt"/>
            </a:endParaRPr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823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2450"/>
            <a:ext cx="7772400" cy="864350"/>
          </a:xfrm>
        </p:spPr>
        <p:txBody>
          <a:bodyPr/>
          <a:lstStyle/>
          <a:p>
            <a:r>
              <a:rPr lang="en-IN" sz="2800" dirty="0"/>
              <a:t>Theorem </a:t>
            </a:r>
            <a:r>
              <a:rPr lang="en-IN" sz="2800" dirty="0" smtClean="0"/>
              <a:t>for Real Roots -3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588" y="1167448"/>
            <a:ext cx="8718627" cy="1250436"/>
          </a:xfrm>
        </p:spPr>
        <p:txBody>
          <a:bodyPr/>
          <a:lstStyle/>
          <a:p>
            <a:r>
              <a:rPr lang="en-IN" sz="2400" dirty="0"/>
              <a:t>If </a:t>
            </a:r>
            <a:r>
              <a:rPr lang="en-IN" sz="2400" i="1" dirty="0" smtClean="0"/>
              <a:t>r</a:t>
            </a:r>
            <a:r>
              <a:rPr lang="en-IN" sz="2400" i="1" baseline="30000" dirty="0"/>
              <a:t>+</a:t>
            </a:r>
            <a:r>
              <a:rPr lang="en-IN" sz="2400" i="1" dirty="0" smtClean="0"/>
              <a:t> &amp; r</a:t>
            </a:r>
            <a:r>
              <a:rPr lang="en-IN" sz="2400" i="1" baseline="30000" dirty="0"/>
              <a:t>-</a:t>
            </a:r>
            <a:r>
              <a:rPr lang="en-IN" sz="2400" dirty="0" smtClean="0"/>
              <a:t>  are two independent roots of the indicial equation and (</a:t>
            </a:r>
            <a:r>
              <a:rPr lang="en-IN" sz="2400" i="1" dirty="0" smtClean="0"/>
              <a:t>r</a:t>
            </a:r>
            <a:r>
              <a:rPr lang="en-IN" sz="2400" i="1" baseline="30000" dirty="0"/>
              <a:t>+</a:t>
            </a:r>
            <a:r>
              <a:rPr lang="en-IN" sz="2400" i="1" dirty="0" smtClean="0"/>
              <a:t>-r</a:t>
            </a:r>
            <a:r>
              <a:rPr lang="en-IN" sz="2400" i="1" baseline="30000" dirty="0"/>
              <a:t>-</a:t>
            </a:r>
            <a:r>
              <a:rPr lang="en-IN" sz="2400" dirty="0" smtClean="0"/>
              <a:t>) is a </a:t>
            </a:r>
            <a:r>
              <a:rPr lang="en-IN" sz="2400" dirty="0"/>
              <a:t>positive integer, then there are two </a:t>
            </a:r>
            <a:r>
              <a:rPr lang="en-IN" sz="2400" dirty="0" smtClean="0"/>
              <a:t>linearly independent </a:t>
            </a:r>
            <a:r>
              <a:rPr lang="en-IN" sz="2400" dirty="0"/>
              <a:t>solutions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+</a:t>
            </a:r>
            <a:r>
              <a:rPr lang="en-IN" sz="2400" dirty="0" smtClean="0"/>
              <a:t> </a:t>
            </a:r>
            <a:r>
              <a:rPr lang="en-IN" sz="2400" dirty="0"/>
              <a:t>and </a:t>
            </a:r>
            <a:r>
              <a:rPr lang="en-IN" sz="2400" i="1" dirty="0" smtClean="0"/>
              <a:t>y</a:t>
            </a:r>
            <a:r>
              <a:rPr lang="en-IN" sz="2400" i="1" baseline="-25000" dirty="0"/>
              <a:t>-</a:t>
            </a:r>
            <a:r>
              <a:rPr lang="en-IN" sz="2400" dirty="0" smtClean="0"/>
              <a:t> </a:t>
            </a:r>
            <a:r>
              <a:rPr lang="en-IN" sz="2400" dirty="0"/>
              <a:t>of </a:t>
            </a:r>
            <a:r>
              <a:rPr lang="en-IN" sz="2400" dirty="0" smtClean="0"/>
              <a:t>Linear SO-ODE are </a:t>
            </a:r>
            <a:r>
              <a:rPr lang="en-IN" sz="2400" dirty="0"/>
              <a:t>of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498527"/>
              </p:ext>
            </p:extLst>
          </p:nvPr>
        </p:nvGraphicFramePr>
        <p:xfrm>
          <a:off x="2263775" y="2484438"/>
          <a:ext cx="3924300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834" name="Equation" r:id="rId3" imgW="1866600" imgH="431640" progId="Equation.3">
                  <p:embed/>
                </p:oleObj>
              </mc:Choice>
              <mc:Fallback>
                <p:oleObj name="Equation" r:id="rId3" imgW="1866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3775" y="2484438"/>
                        <a:ext cx="3924300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490948"/>
              </p:ext>
            </p:extLst>
          </p:nvPr>
        </p:nvGraphicFramePr>
        <p:xfrm>
          <a:off x="1411288" y="3471863"/>
          <a:ext cx="5659437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835" name="Equation" r:id="rId5" imgW="2692080" imgH="431640" progId="Equation.3">
                  <p:embed/>
                </p:oleObj>
              </mc:Choice>
              <mc:Fallback>
                <p:oleObj name="Equation" r:id="rId5" imgW="26920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1288" y="3471863"/>
                        <a:ext cx="5659437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51272" y="4694392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Where series functions</a:t>
            </a:r>
            <a:r>
              <a:rPr lang="en-IN" sz="1200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are analytic at </a:t>
            </a:r>
            <a:r>
              <a:rPr lang="en-IN" i="1" dirty="0">
                <a:latin typeface="+mn-lt"/>
              </a:rPr>
              <a:t>x =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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with radius of convergence </a:t>
            </a:r>
            <a:r>
              <a:rPr lang="en-IN" i="1" dirty="0">
                <a:latin typeface="+mn-lt"/>
              </a:rPr>
              <a:t>R</a:t>
            </a:r>
            <a:r>
              <a:rPr lang="en-IN" dirty="0">
                <a:latin typeface="+mn-lt"/>
              </a:rPr>
              <a:t> 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</a:t>
            </a:r>
            <a:r>
              <a:rPr lang="en-IN" i="1" baseline="-25000" dirty="0" smtClean="0">
                <a:latin typeface="+mn-lt"/>
                <a:sym typeface="Symbol" panose="05050102010706020507" pitchFamily="18" charset="2"/>
              </a:rPr>
              <a:t>0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0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</a:t>
            </a:r>
            <a:r>
              <a:rPr lang="en-IN" baseline="-25000" dirty="0" smtClean="0">
                <a:latin typeface="+mn-lt"/>
                <a:sym typeface="Symbol" panose="05050102010706020507" pitchFamily="18" charset="2"/>
              </a:rPr>
              <a:t>0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0. </a:t>
            </a:r>
          </a:p>
          <a:p>
            <a:r>
              <a:rPr lang="en-IN" dirty="0" smtClean="0"/>
              <a:t>It </a:t>
            </a:r>
            <a:r>
              <a:rPr lang="en-IN" dirty="0"/>
              <a:t>may happen that </a:t>
            </a:r>
            <a:r>
              <a:rPr lang="en-IN" i="1" dirty="0"/>
              <a:t>c = 0</a:t>
            </a:r>
            <a:r>
              <a:rPr lang="en-IN" dirty="0"/>
              <a:t>.</a:t>
            </a:r>
            <a:endParaRPr lang="en-IN" dirty="0">
              <a:latin typeface="+mn-lt"/>
            </a:endParaRPr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67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2450"/>
            <a:ext cx="7772400" cy="864350"/>
          </a:xfrm>
        </p:spPr>
        <p:txBody>
          <a:bodyPr/>
          <a:lstStyle/>
          <a:p>
            <a:r>
              <a:rPr lang="en-IN" sz="2800" dirty="0"/>
              <a:t>Theorem </a:t>
            </a:r>
            <a:r>
              <a:rPr lang="en-IN" sz="2800" dirty="0" smtClean="0"/>
              <a:t>for Imaginary Roots -4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768" y="1088650"/>
            <a:ext cx="8718627" cy="1676400"/>
          </a:xfrm>
        </p:spPr>
        <p:txBody>
          <a:bodyPr/>
          <a:lstStyle/>
          <a:p>
            <a:r>
              <a:rPr lang="en-IN" sz="2400" dirty="0"/>
              <a:t>If </a:t>
            </a:r>
            <a:r>
              <a:rPr lang="en-IN" sz="2400" i="1" dirty="0" smtClean="0"/>
              <a:t>r</a:t>
            </a:r>
            <a:r>
              <a:rPr lang="en-IN" sz="2400" i="1" baseline="30000" dirty="0"/>
              <a:t>+</a:t>
            </a:r>
            <a:r>
              <a:rPr lang="en-IN" sz="2400" i="1" dirty="0" smtClean="0"/>
              <a:t> &amp; r</a:t>
            </a:r>
            <a:r>
              <a:rPr lang="en-IN" sz="2400" i="1" baseline="30000" dirty="0"/>
              <a:t>-</a:t>
            </a:r>
            <a:r>
              <a:rPr lang="en-IN" sz="2400" dirty="0" smtClean="0"/>
              <a:t> are two independent imaginary roots of the indicial equation, </a:t>
            </a:r>
            <a:r>
              <a:rPr lang="en-IN" sz="2400" dirty="0"/>
              <a:t>then </a:t>
            </a:r>
            <a:r>
              <a:rPr lang="en-IN" sz="2400" dirty="0" smtClean="0"/>
              <a:t>generate new real roots same as before.</a:t>
            </a:r>
          </a:p>
          <a:p>
            <a:r>
              <a:rPr lang="en-IN" sz="2400" dirty="0" smtClean="0"/>
              <a:t>The two linearly independent </a:t>
            </a:r>
            <a:r>
              <a:rPr lang="en-IN" sz="2400" dirty="0"/>
              <a:t>solutions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dirty="0"/>
              <a:t> and </a:t>
            </a:r>
            <a:r>
              <a:rPr lang="en-IN" sz="2400" i="1" dirty="0"/>
              <a:t>y</a:t>
            </a:r>
            <a:r>
              <a:rPr lang="en-IN" sz="2400" i="1" baseline="-25000" dirty="0"/>
              <a:t>2</a:t>
            </a:r>
            <a:r>
              <a:rPr lang="en-IN" sz="2400" dirty="0"/>
              <a:t> of </a:t>
            </a:r>
            <a:r>
              <a:rPr lang="en-IN" sz="2400" dirty="0" smtClean="0"/>
              <a:t>Linear SO-ODE are </a:t>
            </a:r>
            <a:r>
              <a:rPr lang="en-IN" sz="2400" dirty="0"/>
              <a:t>of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448542"/>
              </p:ext>
            </p:extLst>
          </p:nvPr>
        </p:nvGraphicFramePr>
        <p:xfrm>
          <a:off x="2117725" y="2773363"/>
          <a:ext cx="4217988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54" name="Equation" r:id="rId3" imgW="2006280" imgH="431640" progId="Equation.3">
                  <p:embed/>
                </p:oleObj>
              </mc:Choice>
              <mc:Fallback>
                <p:oleObj name="Equation" r:id="rId3" imgW="20062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7725" y="2773363"/>
                        <a:ext cx="4217988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66905" y="5158894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Where series functions</a:t>
            </a:r>
            <a:r>
              <a:rPr lang="en-IN" sz="1200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are analytic at </a:t>
            </a:r>
            <a:r>
              <a:rPr lang="en-IN" i="1" dirty="0"/>
              <a:t>x = </a:t>
            </a:r>
            <a:r>
              <a:rPr lang="en-IN" i="1" dirty="0">
                <a:sym typeface="Symbol" panose="05050102010706020507" pitchFamily="18" charset="2"/>
              </a:rPr>
              <a:t></a:t>
            </a:r>
            <a:r>
              <a:rPr lang="en-IN" i="1" dirty="0"/>
              <a:t> </a:t>
            </a:r>
            <a:r>
              <a:rPr lang="en-IN" dirty="0" smtClean="0">
                <a:latin typeface="+mn-lt"/>
              </a:rPr>
              <a:t>with </a:t>
            </a:r>
            <a:r>
              <a:rPr lang="en-IN" dirty="0">
                <a:latin typeface="+mn-lt"/>
              </a:rPr>
              <a:t>radius of convergence R 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</a:t>
            </a:r>
            <a:r>
              <a:rPr lang="en-IN" i="1" baseline="-25000" dirty="0" smtClean="0">
                <a:latin typeface="+mn-lt"/>
                <a:sym typeface="Symbol" panose="05050102010706020507" pitchFamily="18" charset="2"/>
              </a:rPr>
              <a:t>0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0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</a:t>
            </a:r>
            <a:r>
              <a:rPr lang="en-IN" baseline="-25000" dirty="0" smtClean="0">
                <a:latin typeface="+mn-lt"/>
                <a:sym typeface="Symbol" panose="05050102010706020507" pitchFamily="18" charset="2"/>
              </a:rPr>
              <a:t>0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0. </a:t>
            </a:r>
          </a:p>
          <a:p>
            <a:r>
              <a:rPr lang="en-IN" dirty="0" smtClean="0"/>
              <a:t>It </a:t>
            </a:r>
            <a:r>
              <a:rPr lang="en-IN" dirty="0"/>
              <a:t>may happen that </a:t>
            </a:r>
            <a:r>
              <a:rPr lang="en-IN" i="1" dirty="0"/>
              <a:t>c = 0</a:t>
            </a:r>
            <a:r>
              <a:rPr lang="en-IN" dirty="0"/>
              <a:t>.</a:t>
            </a:r>
            <a:endParaRPr lang="en-IN" dirty="0">
              <a:latin typeface="+mn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288262"/>
              </p:ext>
            </p:extLst>
          </p:nvPr>
        </p:nvGraphicFramePr>
        <p:xfrm>
          <a:off x="2236788" y="3908425"/>
          <a:ext cx="4244975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55" name="Equation" r:id="rId5" imgW="2019240" imgH="431640" progId="Equation.3">
                  <p:embed/>
                </p:oleObj>
              </mc:Choice>
              <mc:Fallback>
                <p:oleObj name="Equation" r:id="rId5" imgW="20192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36788" y="3908425"/>
                        <a:ext cx="4244975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94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8694"/>
            <a:ext cx="7315200" cy="811906"/>
          </a:xfrm>
        </p:spPr>
        <p:txBody>
          <a:bodyPr/>
          <a:lstStyle/>
          <a:p>
            <a:r>
              <a:rPr lang="en-IN" sz="2800" dirty="0" smtClean="0"/>
              <a:t>Modern Description of Method </a:t>
            </a:r>
            <a:r>
              <a:rPr lang="en-IN" sz="2800" dirty="0"/>
              <a:t>of </a:t>
            </a:r>
            <a:r>
              <a:rPr lang="en-IN" sz="2800" dirty="0" err="1" smtClean="0"/>
              <a:t>Frobenius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2428"/>
            <a:ext cx="8778875" cy="1730697"/>
          </a:xfrm>
        </p:spPr>
        <p:txBody>
          <a:bodyPr/>
          <a:lstStyle/>
          <a:p>
            <a:r>
              <a:rPr lang="en-IN" sz="2400" dirty="0"/>
              <a:t>For simplicity, we consider a second order linear ODE with a regular singular </a:t>
            </a:r>
            <a:r>
              <a:rPr lang="en-IN" sz="2400" dirty="0" smtClean="0"/>
              <a:t>point at </a:t>
            </a:r>
            <a:r>
              <a:rPr lang="en-IN" sz="2400" i="1" dirty="0"/>
              <a:t>x</a:t>
            </a:r>
            <a:r>
              <a:rPr lang="en-IN" sz="1200" i="1" dirty="0"/>
              <a:t>0 </a:t>
            </a:r>
            <a:r>
              <a:rPr lang="en-IN" sz="2400" i="1" dirty="0"/>
              <a:t>= 0</a:t>
            </a:r>
            <a:r>
              <a:rPr lang="en-IN" sz="2400" dirty="0"/>
              <a:t>. </a:t>
            </a:r>
          </a:p>
          <a:p>
            <a:r>
              <a:rPr lang="en-IN" sz="2400" dirty="0" smtClean="0"/>
              <a:t>Suppose </a:t>
            </a:r>
            <a:r>
              <a:rPr lang="en-IN" sz="2400" dirty="0"/>
              <a:t>that at least one of </a:t>
            </a:r>
            <a:r>
              <a:rPr lang="en-IN" sz="2400" i="1" dirty="0"/>
              <a:t>p(x)</a:t>
            </a:r>
            <a:r>
              <a:rPr lang="en-IN" sz="2400" dirty="0"/>
              <a:t> or </a:t>
            </a:r>
            <a:r>
              <a:rPr lang="en-IN" sz="2400" i="1" dirty="0"/>
              <a:t>q(x)</a:t>
            </a:r>
            <a:r>
              <a:rPr lang="en-IN" sz="2400" dirty="0"/>
              <a:t> is not analytic at </a:t>
            </a:r>
            <a:r>
              <a:rPr lang="en-IN" sz="2400" i="1" dirty="0"/>
              <a:t>x = </a:t>
            </a:r>
            <a:r>
              <a:rPr lang="en-IN" sz="2400" i="1" dirty="0" smtClean="0"/>
              <a:t>0</a:t>
            </a:r>
            <a:r>
              <a:rPr lang="en-IN" sz="2400" dirty="0" smtClean="0"/>
              <a:t>, but </a:t>
            </a:r>
            <a:r>
              <a:rPr lang="en-IN" sz="2400" dirty="0"/>
              <a:t>that both of </a:t>
            </a:r>
            <a:r>
              <a:rPr lang="en-IN" sz="2400" i="1" dirty="0" err="1"/>
              <a:t>xp</a:t>
            </a:r>
            <a:r>
              <a:rPr lang="en-IN" sz="2400" i="1" dirty="0"/>
              <a:t>(x)</a:t>
            </a:r>
            <a:r>
              <a:rPr lang="en-IN" sz="2400" dirty="0"/>
              <a:t> and </a:t>
            </a:r>
            <a:r>
              <a:rPr lang="en-IN" sz="2400" i="1" dirty="0"/>
              <a:t>x</a:t>
            </a:r>
            <a:r>
              <a:rPr lang="en-IN" sz="2400" i="1" baseline="30000" dirty="0"/>
              <a:t>2</a:t>
            </a:r>
            <a:r>
              <a:rPr lang="en-IN" sz="2400" i="1" dirty="0"/>
              <a:t>q(x)</a:t>
            </a:r>
            <a:r>
              <a:rPr lang="en-IN" sz="2400" dirty="0"/>
              <a:t> </a:t>
            </a:r>
            <a:r>
              <a:rPr lang="en-IN" sz="2400" dirty="0" smtClean="0"/>
              <a:t>are analytic. i.e.,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62069"/>
              </p:ext>
            </p:extLst>
          </p:nvPr>
        </p:nvGraphicFramePr>
        <p:xfrm>
          <a:off x="1981200" y="3797217"/>
          <a:ext cx="5253926" cy="698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62" name="Equation" r:id="rId3" imgW="2197080" imgH="291960" progId="Equation.3">
                  <p:embed/>
                </p:oleObj>
              </mc:Choice>
              <mc:Fallback>
                <p:oleObj name="Equation" r:id="rId3" imgW="2197080" imgH="291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1200" y="3797217"/>
                        <a:ext cx="5253926" cy="698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28600" y="4734059"/>
            <a:ext cx="5331854" cy="52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then there is a solution to</a:t>
            </a:r>
            <a:endParaRPr lang="en-IN" sz="2400" kern="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025395"/>
              </p:ext>
            </p:extLst>
          </p:nvPr>
        </p:nvGraphicFramePr>
        <p:xfrm>
          <a:off x="3962400" y="4419600"/>
          <a:ext cx="3698875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63" name="Equation" r:id="rId5" imgW="1612800" imgH="419040" progId="Equation.3">
                  <p:embed/>
                </p:oleObj>
              </mc:Choice>
              <mc:Fallback>
                <p:oleObj name="Equation" r:id="rId5" imgW="1612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62400" y="4419600"/>
                        <a:ext cx="3698875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74785" y="5568590"/>
            <a:ext cx="2591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(</a:t>
            </a:r>
            <a:r>
              <a:rPr lang="en-IN" i="1" dirty="0">
                <a:latin typeface="+mn-lt"/>
              </a:rPr>
              <a:t>x &gt; 0</a:t>
            </a:r>
            <a:r>
              <a:rPr lang="en-IN" dirty="0">
                <a:latin typeface="+mn-lt"/>
              </a:rPr>
              <a:t>) of </a:t>
            </a:r>
            <a:r>
              <a:rPr lang="en-IN" dirty="0" smtClean="0">
                <a:latin typeface="+mn-lt"/>
              </a:rPr>
              <a:t>the form</a:t>
            </a:r>
            <a:endParaRPr lang="en-IN" dirty="0">
              <a:latin typeface="+mn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7395429"/>
              </p:ext>
            </p:extLst>
          </p:nvPr>
        </p:nvGraphicFramePr>
        <p:xfrm>
          <a:off x="3298062" y="5400803"/>
          <a:ext cx="3736975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64" name="Equation" r:id="rId7" imgW="1777680" imgH="431640" progId="Equation.3">
                  <p:embed/>
                </p:oleObj>
              </mc:Choice>
              <mc:Fallback>
                <p:oleObj name="Equation" r:id="rId7" imgW="1777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98062" y="5400803"/>
                        <a:ext cx="3736975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05036" y="6132171"/>
            <a:ext cx="53318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r</a:t>
            </a:r>
            <a:r>
              <a:rPr lang="en-IN" dirty="0">
                <a:latin typeface="+mn-lt"/>
              </a:rPr>
              <a:t> is a root of the indicial equation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376797"/>
              </p:ext>
            </p:extLst>
          </p:nvPr>
        </p:nvGraphicFramePr>
        <p:xfrm>
          <a:off x="5638800" y="6026407"/>
          <a:ext cx="3245901" cy="59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65" name="Equation" r:id="rId9" imgW="1307880" imgH="241200" progId="Equation.3">
                  <p:embed/>
                </p:oleObj>
              </mc:Choice>
              <mc:Fallback>
                <p:oleObj name="Equation" r:id="rId9" imgW="13078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38800" y="6026407"/>
                        <a:ext cx="3245901" cy="5991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451771"/>
              </p:ext>
            </p:extLst>
          </p:nvPr>
        </p:nvGraphicFramePr>
        <p:xfrm>
          <a:off x="2554580" y="1049640"/>
          <a:ext cx="3698875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66" name="Equation" r:id="rId12" imgW="1612800" imgH="419040" progId="Equation.3">
                  <p:embed/>
                </p:oleObj>
              </mc:Choice>
              <mc:Fallback>
                <p:oleObj name="Equation" r:id="rId12" imgW="1612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54580" y="1049640"/>
                        <a:ext cx="3698875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531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1596"/>
            <a:ext cx="7772400" cy="789004"/>
          </a:xfrm>
        </p:spPr>
        <p:txBody>
          <a:bodyPr/>
          <a:lstStyle/>
          <a:p>
            <a:r>
              <a:rPr lang="en-IN" sz="2800" dirty="0" smtClean="0"/>
              <a:t>Summary of </a:t>
            </a:r>
            <a:r>
              <a:rPr lang="en-IN" sz="2800" dirty="0" err="1" smtClean="0"/>
              <a:t>Frobenius</a:t>
            </a:r>
            <a:r>
              <a:rPr lang="en-IN" sz="2800" dirty="0" smtClean="0"/>
              <a:t> Method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36" y="1299843"/>
            <a:ext cx="4724400" cy="533400"/>
          </a:xfrm>
        </p:spPr>
        <p:txBody>
          <a:bodyPr/>
          <a:lstStyle/>
          <a:p>
            <a:r>
              <a:rPr lang="en-IN" sz="2400" dirty="0"/>
              <a:t>Look for a solution </a:t>
            </a:r>
            <a:r>
              <a:rPr lang="en-IN" sz="2400" i="1" dirty="0"/>
              <a:t>y</a:t>
            </a:r>
            <a:r>
              <a:rPr lang="en-IN" sz="2400" dirty="0"/>
              <a:t> of the form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38556" y="1974107"/>
            <a:ext cx="8653044" cy="45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Introduce this power series expansion into the </a:t>
            </a:r>
            <a:r>
              <a:rPr lang="en-IN" sz="2400" dirty="0" smtClean="0"/>
              <a:t>differential equation.</a:t>
            </a:r>
          </a:p>
          <a:p>
            <a:r>
              <a:rPr lang="en-IN" sz="2400" dirty="0"/>
              <a:t>F</a:t>
            </a:r>
            <a:r>
              <a:rPr lang="en-IN" sz="2400" dirty="0" smtClean="0"/>
              <a:t>ind </a:t>
            </a:r>
            <a:r>
              <a:rPr lang="en-IN" sz="2400" dirty="0"/>
              <a:t>the </a:t>
            </a:r>
            <a:r>
              <a:rPr lang="en-IN" sz="2400" dirty="0" smtClean="0"/>
              <a:t>indicial equation </a:t>
            </a:r>
            <a:r>
              <a:rPr lang="en-IN" sz="2400" dirty="0"/>
              <a:t>for the exponent </a:t>
            </a:r>
            <a:r>
              <a:rPr lang="en-IN" sz="2400" i="1" dirty="0"/>
              <a:t>r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Find </a:t>
            </a:r>
            <a:r>
              <a:rPr lang="en-IN" sz="2400" dirty="0"/>
              <a:t>the </a:t>
            </a:r>
            <a:r>
              <a:rPr lang="en-IN" sz="2400" dirty="0" smtClean="0"/>
              <a:t>larger solution (root) </a:t>
            </a:r>
            <a:r>
              <a:rPr lang="en-IN" sz="2400" dirty="0"/>
              <a:t>of the indicial equation.</a:t>
            </a:r>
          </a:p>
          <a:p>
            <a:r>
              <a:rPr lang="en-IN" sz="2400" dirty="0" smtClean="0"/>
              <a:t>Find </a:t>
            </a:r>
            <a:r>
              <a:rPr lang="en-IN" sz="2400" dirty="0"/>
              <a:t>a recurrence relation for the </a:t>
            </a:r>
            <a:r>
              <a:rPr lang="en-IN" sz="2400" dirty="0" smtClean="0"/>
              <a:t>coefficients </a:t>
            </a:r>
            <a:r>
              <a:rPr lang="en-IN" sz="2400" i="1" dirty="0" smtClean="0">
                <a:sym typeface="Symbol" panose="05050102010706020507" pitchFamily="18" charset="2"/>
              </a:rPr>
              <a:t>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k</a:t>
            </a:r>
            <a:r>
              <a:rPr lang="en-IN" sz="2400" dirty="0" smtClean="0"/>
              <a:t>.</a:t>
            </a:r>
            <a:endParaRPr lang="en-IN" sz="2400" dirty="0"/>
          </a:p>
          <a:p>
            <a:r>
              <a:rPr lang="en-IN" sz="2400" dirty="0" smtClean="0"/>
              <a:t>Introduce </a:t>
            </a:r>
            <a:r>
              <a:rPr lang="en-IN" sz="2400" dirty="0"/>
              <a:t>the larger root </a:t>
            </a:r>
            <a:r>
              <a:rPr lang="en-IN" sz="2400" i="1" dirty="0" smtClean="0"/>
              <a:t>r</a:t>
            </a:r>
            <a:r>
              <a:rPr lang="en-IN" sz="2400" i="1" baseline="30000" dirty="0" smtClean="0"/>
              <a:t>+</a:t>
            </a:r>
            <a:r>
              <a:rPr lang="en-IN" sz="2400" dirty="0" smtClean="0"/>
              <a:t> </a:t>
            </a:r>
            <a:r>
              <a:rPr lang="en-IN" sz="2400" dirty="0"/>
              <a:t>into the recurrence relation for the </a:t>
            </a:r>
            <a:r>
              <a:rPr lang="en-IN" sz="2400" dirty="0" smtClean="0"/>
              <a:t>coefficients </a:t>
            </a:r>
            <a:r>
              <a:rPr lang="en-IN" sz="2400" i="1" dirty="0">
                <a:sym typeface="Symbol" panose="05050102010706020507" pitchFamily="18" charset="2"/>
              </a:rPr>
              <a:t></a:t>
            </a:r>
            <a:r>
              <a:rPr lang="en-IN" sz="2400" i="1" baseline="-25000" dirty="0">
                <a:sym typeface="Symbol" panose="05050102010706020507" pitchFamily="18" charset="2"/>
              </a:rPr>
              <a:t>k</a:t>
            </a:r>
            <a:r>
              <a:rPr lang="en-IN" sz="2400" dirty="0" smtClean="0"/>
              <a:t>. </a:t>
            </a:r>
          </a:p>
          <a:p>
            <a:r>
              <a:rPr lang="en-IN" sz="2400" dirty="0" smtClean="0"/>
              <a:t>Only</a:t>
            </a:r>
            <a:r>
              <a:rPr lang="en-IN" sz="2400" dirty="0"/>
              <a:t> </a:t>
            </a:r>
            <a:r>
              <a:rPr lang="en-IN" sz="2400" dirty="0" smtClean="0"/>
              <a:t>then</a:t>
            </a:r>
            <a:r>
              <a:rPr lang="en-IN" sz="2400" dirty="0"/>
              <a:t>, solve this </a:t>
            </a:r>
            <a:r>
              <a:rPr lang="en-IN" sz="2400" dirty="0" smtClean="0"/>
              <a:t>later </a:t>
            </a:r>
            <a:r>
              <a:rPr lang="en-IN" sz="2400" dirty="0"/>
              <a:t>recurrence relation for the </a:t>
            </a:r>
            <a:r>
              <a:rPr lang="en-IN" sz="2400" dirty="0" smtClean="0"/>
              <a:t>coefficients </a:t>
            </a:r>
            <a:r>
              <a:rPr lang="en-IN" sz="2400" i="1" dirty="0">
                <a:sym typeface="Symbol" panose="05050102010706020507" pitchFamily="18" charset="2"/>
              </a:rPr>
              <a:t></a:t>
            </a:r>
            <a:r>
              <a:rPr lang="en-IN" sz="2400" i="1" baseline="-25000" dirty="0">
                <a:sym typeface="Symbol" panose="05050102010706020507" pitchFamily="18" charset="2"/>
              </a:rPr>
              <a:t>k</a:t>
            </a:r>
            <a:r>
              <a:rPr lang="en-IN" sz="2400" dirty="0" smtClean="0"/>
              <a:t>.</a:t>
            </a:r>
            <a:endParaRPr lang="en-IN" sz="2400" dirty="0"/>
          </a:p>
          <a:p>
            <a:r>
              <a:rPr lang="en-IN" sz="2400" dirty="0"/>
              <a:t>T</a:t>
            </a:r>
            <a:r>
              <a:rPr lang="en-IN" sz="2400" dirty="0" smtClean="0"/>
              <a:t>his an authentic procedure to find </a:t>
            </a:r>
            <a:r>
              <a:rPr lang="en-IN" sz="2400" dirty="0"/>
              <a:t>the solution </a:t>
            </a:r>
            <a:r>
              <a:rPr lang="en-IN" sz="2400" i="1" dirty="0" err="1" smtClean="0"/>
              <a:t>y</a:t>
            </a:r>
            <a:r>
              <a:rPr lang="en-IN" sz="2400" i="1" baseline="-25000" dirty="0" err="1" smtClean="0"/>
              <a:t>gen</a:t>
            </a:r>
            <a:r>
              <a:rPr lang="en-IN" sz="2400" dirty="0" smtClean="0"/>
              <a:t>.</a:t>
            </a:r>
            <a:endParaRPr lang="en-IN" sz="2400" kern="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533314"/>
              </p:ext>
            </p:extLst>
          </p:nvPr>
        </p:nvGraphicFramePr>
        <p:xfrm>
          <a:off x="5337175" y="1106488"/>
          <a:ext cx="232092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933" name="Equation" r:id="rId3" imgW="1104840" imgH="431640" progId="Equation.3">
                  <p:embed/>
                </p:oleObj>
              </mc:Choice>
              <mc:Fallback>
                <p:oleObj name="Equation" r:id="rId3" imgW="11048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7175" y="1106488"/>
                        <a:ext cx="2320925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752760" y="5345280"/>
              <a:ext cx="205560" cy="3884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4480" y="5336280"/>
                <a:ext cx="226440" cy="40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458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77" y="81650"/>
            <a:ext cx="7772400" cy="818463"/>
          </a:xfrm>
        </p:spPr>
        <p:txBody>
          <a:bodyPr/>
          <a:lstStyle/>
          <a:p>
            <a:r>
              <a:rPr lang="en-IN" sz="2800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579" y="1231969"/>
            <a:ext cx="4452870" cy="535546"/>
          </a:xfrm>
        </p:spPr>
        <p:txBody>
          <a:bodyPr/>
          <a:lstStyle/>
          <a:p>
            <a:r>
              <a:rPr lang="en-IN" sz="2400" dirty="0"/>
              <a:t>Find a solution of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963257"/>
              </p:ext>
            </p:extLst>
          </p:nvPr>
        </p:nvGraphicFramePr>
        <p:xfrm>
          <a:off x="4193379" y="1046162"/>
          <a:ext cx="4017962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2" name="Equation" r:id="rId3" imgW="1752480" imgH="419040" progId="Equation.3">
                  <p:embed/>
                </p:oleObj>
              </mc:Choice>
              <mc:Fallback>
                <p:oleObj name="Equation" r:id="rId3" imgW="1752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3379" y="1046162"/>
                        <a:ext cx="4017962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539314" y="2111762"/>
            <a:ext cx="40382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i="1" dirty="0">
                <a:latin typeface="+mn-lt"/>
              </a:rPr>
              <a:t>x = 0 </a:t>
            </a:r>
            <a:r>
              <a:rPr lang="en-IN" dirty="0">
                <a:latin typeface="+mn-lt"/>
              </a:rPr>
              <a:t>is a regular singular point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93287" y="2137106"/>
            <a:ext cx="41312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in terms of the </a:t>
            </a:r>
            <a:r>
              <a:rPr lang="en-IN" dirty="0" err="1">
                <a:latin typeface="+mn-lt"/>
              </a:rPr>
              <a:t>Frobenius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series.</a:t>
            </a:r>
            <a:endParaRPr lang="en-IN" dirty="0">
              <a:latin typeface="+mn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1161767" y="2765197"/>
          <a:ext cx="6063224" cy="579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3" name="Equation" r:id="rId5" imgW="2260440" imgH="215640" progId="Equation.3">
                  <p:embed/>
                </p:oleObj>
              </mc:Choice>
              <mc:Fallback>
                <p:oleObj name="Equation" r:id="rId5" imgW="22604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61767" y="2765197"/>
                        <a:ext cx="6063224" cy="579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203926" y="3458842"/>
            <a:ext cx="8841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Feel that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</a:t>
            </a:r>
            <a:r>
              <a:rPr lang="en-IN" dirty="0" smtClean="0">
                <a:latin typeface="+mn-lt"/>
              </a:rPr>
              <a:t>  </a:t>
            </a:r>
            <a:r>
              <a:rPr lang="en-IN" dirty="0">
                <a:latin typeface="+mn-lt"/>
              </a:rPr>
              <a:t>= 0, we have </a:t>
            </a:r>
            <a:r>
              <a:rPr lang="en-IN" i="1" dirty="0" smtClean="0">
                <a:latin typeface="+mn-lt"/>
              </a:rPr>
              <a:t>a</a:t>
            </a:r>
            <a:r>
              <a:rPr lang="en-IN" dirty="0" smtClean="0">
                <a:latin typeface="+mn-lt"/>
              </a:rPr>
              <a:t>(</a:t>
            </a:r>
            <a:r>
              <a:rPr lang="en-IN" dirty="0">
                <a:latin typeface="+mn-lt"/>
                <a:sym typeface="Symbol" panose="05050102010706020507" pitchFamily="18" charset="2"/>
              </a:rPr>
              <a:t></a:t>
            </a:r>
            <a:r>
              <a:rPr lang="en-IN" dirty="0" smtClean="0">
                <a:latin typeface="+mn-lt"/>
              </a:rPr>
              <a:t>) </a:t>
            </a:r>
            <a:r>
              <a:rPr lang="en-IN" dirty="0">
                <a:latin typeface="+mn-lt"/>
              </a:rPr>
              <a:t>= 5, </a:t>
            </a:r>
            <a:r>
              <a:rPr lang="en-IN" dirty="0" smtClean="0">
                <a:latin typeface="+mn-lt"/>
              </a:rPr>
              <a:t> </a:t>
            </a:r>
            <a:r>
              <a:rPr lang="en-IN" i="1" dirty="0">
                <a:latin typeface="+mn-lt"/>
              </a:rPr>
              <a:t>b</a:t>
            </a:r>
            <a:r>
              <a:rPr lang="en-IN" dirty="0" smtClean="0">
                <a:latin typeface="+mn-lt"/>
              </a:rPr>
              <a:t>(</a:t>
            </a:r>
            <a:r>
              <a:rPr lang="en-IN" dirty="0">
                <a:latin typeface="+mn-lt"/>
                <a:sym typeface="Symbol" panose="05050102010706020507" pitchFamily="18" charset="2"/>
              </a:rPr>
              <a:t></a:t>
            </a:r>
            <a:r>
              <a:rPr lang="en-IN" dirty="0" smtClean="0">
                <a:latin typeface="+mn-lt"/>
              </a:rPr>
              <a:t>) </a:t>
            </a:r>
            <a:r>
              <a:rPr lang="en-IN" dirty="0">
                <a:latin typeface="+mn-lt"/>
              </a:rPr>
              <a:t>= </a:t>
            </a:r>
            <a:r>
              <a:rPr lang="en-IN" dirty="0" smtClean="0">
                <a:latin typeface="+mn-lt"/>
              </a:rPr>
              <a:t>1, </a:t>
            </a:r>
            <a:r>
              <a:rPr lang="en-IN" dirty="0">
                <a:latin typeface="+mn-lt"/>
              </a:rPr>
              <a:t>and </a:t>
            </a:r>
            <a:r>
              <a:rPr lang="en-IN" i="1" dirty="0" smtClean="0">
                <a:latin typeface="+mn-lt"/>
              </a:rPr>
              <a:t>c</a:t>
            </a:r>
            <a:r>
              <a:rPr lang="en-IN" dirty="0" smtClean="0">
                <a:latin typeface="+mn-lt"/>
              </a:rPr>
              <a:t>(</a:t>
            </a:r>
            <a:r>
              <a:rPr lang="en-IN" dirty="0">
                <a:latin typeface="+mn-lt"/>
                <a:sym typeface="Symbol" panose="05050102010706020507" pitchFamily="18" charset="2"/>
              </a:rPr>
              <a:t></a:t>
            </a:r>
            <a:r>
              <a:rPr lang="en-IN" dirty="0" smtClean="0">
                <a:latin typeface="+mn-lt"/>
              </a:rPr>
              <a:t>) </a:t>
            </a:r>
            <a:r>
              <a:rPr lang="en-IN" dirty="0">
                <a:latin typeface="+mn-lt"/>
              </a:rPr>
              <a:t>= </a:t>
            </a:r>
            <a:r>
              <a:rPr lang="en-IN" dirty="0" smtClean="0">
                <a:latin typeface="+mn-lt"/>
              </a:rPr>
              <a:t>-1. </a:t>
            </a:r>
          </a:p>
          <a:p>
            <a:r>
              <a:rPr lang="en-IN" dirty="0" smtClean="0">
                <a:latin typeface="+mn-lt"/>
              </a:rPr>
              <a:t>Hence </a:t>
            </a:r>
            <a:r>
              <a:rPr lang="en-IN" dirty="0">
                <a:latin typeface="+mn-lt"/>
              </a:rPr>
              <a:t>the </a:t>
            </a:r>
            <a:r>
              <a:rPr lang="en-IN" dirty="0" err="1" smtClean="0">
                <a:latin typeface="+mn-lt"/>
              </a:rPr>
              <a:t>Ansaz</a:t>
            </a:r>
            <a:r>
              <a:rPr lang="en-IN" dirty="0" smtClean="0">
                <a:latin typeface="+mn-lt"/>
              </a:rPr>
              <a:t> for approximate EEE is </a:t>
            </a:r>
            <a:r>
              <a:rPr lang="en-IN" i="1" dirty="0" err="1" smtClean="0">
                <a:latin typeface="+mn-lt"/>
              </a:rPr>
              <a:t>x</a:t>
            </a:r>
            <a:r>
              <a:rPr lang="en-IN" i="1" baseline="30000" dirty="0" err="1" smtClean="0">
                <a:latin typeface="+mn-lt"/>
              </a:rPr>
              <a:t>r</a:t>
            </a:r>
            <a:r>
              <a:rPr lang="en-IN" dirty="0" smtClean="0">
                <a:latin typeface="+mn-lt"/>
              </a:rPr>
              <a:t> and the indicial equation </a:t>
            </a:r>
            <a:r>
              <a:rPr lang="en-IN" dirty="0">
                <a:latin typeface="+mn-lt"/>
              </a:rPr>
              <a:t>is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648633" y="4645219"/>
          <a:ext cx="2652554" cy="910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4" name="Equation" r:id="rId7" imgW="1257120" imgH="431640" progId="Equation.3">
                  <p:embed/>
                </p:oleObj>
              </mc:Choice>
              <mc:Fallback>
                <p:oleObj name="Equation" r:id="rId7" imgW="12571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8633" y="4645219"/>
                        <a:ext cx="2652554" cy="9109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3511346" y="4761523"/>
            <a:ext cx="26356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and its solutions are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6709566" y="4584694"/>
          <a:ext cx="150177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5" name="Equation" r:id="rId9" imgW="711000" imgH="393480" progId="Equation.3">
                  <p:embed/>
                </p:oleObj>
              </mc:Choice>
              <mc:Fallback>
                <p:oleObj name="Equation" r:id="rId9" imgW="7110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09566" y="4584694"/>
                        <a:ext cx="1501775" cy="831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262493" y="5562600"/>
            <a:ext cx="5303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latin typeface="+mn-lt"/>
              </a:rPr>
              <a:t>The proposed </a:t>
            </a:r>
            <a:r>
              <a:rPr lang="en-IN" dirty="0" err="1">
                <a:latin typeface="+mn-lt"/>
              </a:rPr>
              <a:t>Frobenius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series solution is</a:t>
            </a:r>
            <a:endParaRPr lang="en-IN" dirty="0">
              <a:latin typeface="+mn-lt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46820"/>
              </p:ext>
            </p:extLst>
          </p:nvPr>
        </p:nvGraphicFramePr>
        <p:xfrm>
          <a:off x="3422650" y="5943600"/>
          <a:ext cx="4073525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6" name="Equation" r:id="rId11" imgW="2120760" imgH="431640" progId="Equation.3">
                  <p:embed/>
                </p:oleObj>
              </mc:Choice>
              <mc:Fallback>
                <p:oleObj name="Equation" r:id="rId11" imgW="21207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22650" y="5943600"/>
                        <a:ext cx="4073525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259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 build="p"/>
      <p:bldP spid="25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1095"/>
            <a:ext cx="6929438" cy="819505"/>
          </a:xfrm>
        </p:spPr>
        <p:txBody>
          <a:bodyPr/>
          <a:lstStyle/>
          <a:p>
            <a:r>
              <a:rPr lang="en-IN" sz="2800" dirty="0"/>
              <a:t>The proposed </a:t>
            </a:r>
            <a:r>
              <a:rPr lang="en-IN" sz="2800" dirty="0" err="1"/>
              <a:t>Frobenius</a:t>
            </a:r>
            <a:r>
              <a:rPr lang="en-IN" sz="2800" dirty="0"/>
              <a:t> </a:t>
            </a:r>
            <a:r>
              <a:rPr lang="en-IN" sz="2800" dirty="0" smtClean="0"/>
              <a:t>series in the given SO-ODE</a:t>
            </a:r>
            <a:endParaRPr lang="en-IN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306568"/>
              </p:ext>
            </p:extLst>
          </p:nvPr>
        </p:nvGraphicFramePr>
        <p:xfrm>
          <a:off x="903287" y="1220787"/>
          <a:ext cx="2144713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18" name="Equation" r:id="rId3" imgW="1015920" imgH="431640" progId="Equation.3">
                  <p:embed/>
                </p:oleObj>
              </mc:Choice>
              <mc:Fallback>
                <p:oleObj name="Equation" r:id="rId3" imgW="1015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3287" y="1220787"/>
                        <a:ext cx="2144713" cy="912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827009"/>
              </p:ext>
            </p:extLst>
          </p:nvPr>
        </p:nvGraphicFramePr>
        <p:xfrm>
          <a:off x="485775" y="2133600"/>
          <a:ext cx="3324225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19" name="Equation" r:id="rId5" imgW="1574640" imgH="431640" progId="Equation.3">
                  <p:embed/>
                </p:oleObj>
              </mc:Choice>
              <mc:Fallback>
                <p:oleObj name="Equation" r:id="rId5" imgW="15746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5775" y="2133600"/>
                        <a:ext cx="3324225" cy="91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153587"/>
              </p:ext>
            </p:extLst>
          </p:nvPr>
        </p:nvGraphicFramePr>
        <p:xfrm>
          <a:off x="387350" y="3081912"/>
          <a:ext cx="47180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20" name="Equation" r:id="rId7" imgW="2234880" imgH="444240" progId="Equation.3">
                  <p:embed/>
                </p:oleObj>
              </mc:Choice>
              <mc:Fallback>
                <p:oleObj name="Equation" r:id="rId7" imgW="22348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7350" y="3081912"/>
                        <a:ext cx="4718050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0223"/>
              </p:ext>
            </p:extLst>
          </p:nvPr>
        </p:nvGraphicFramePr>
        <p:xfrm>
          <a:off x="4821238" y="1174969"/>
          <a:ext cx="4017962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21" name="Equation" r:id="rId9" imgW="1752480" imgH="419040" progId="Equation.3">
                  <p:embed/>
                </p:oleObj>
              </mc:Choice>
              <mc:Fallback>
                <p:oleObj name="Equation" r:id="rId9" imgW="1752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21238" y="1174969"/>
                        <a:ext cx="4017962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3210519" y="3872754"/>
          <a:ext cx="56832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22" name="Equation" r:id="rId11" imgW="2692080" imgH="444240" progId="Equation.3">
                  <p:embed/>
                </p:oleObj>
              </mc:Choice>
              <mc:Fallback>
                <p:oleObj name="Equation" r:id="rId11" imgW="26920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10519" y="3872754"/>
                        <a:ext cx="5683250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3570167" y="4738500"/>
          <a:ext cx="5200651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23" name="Equation" r:id="rId13" imgW="2463480" imgH="431640" progId="Equation.3">
                  <p:embed/>
                </p:oleObj>
              </mc:Choice>
              <mc:Fallback>
                <p:oleObj name="Equation" r:id="rId13" imgW="24634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70167" y="4738500"/>
                        <a:ext cx="5200651" cy="912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4584700" y="5586413"/>
          <a:ext cx="2573338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24" name="Equation" r:id="rId15" imgW="1218960" imgH="431640" progId="Equation.3">
                  <p:embed/>
                </p:oleObj>
              </mc:Choice>
              <mc:Fallback>
                <p:oleObj name="Equation" r:id="rId15" imgW="12189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584700" y="5586413"/>
                        <a:ext cx="2573338" cy="91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496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9845"/>
            <a:ext cx="6947193" cy="759671"/>
          </a:xfrm>
        </p:spPr>
        <p:txBody>
          <a:bodyPr/>
          <a:lstStyle/>
          <a:p>
            <a:r>
              <a:rPr lang="en-IN" sz="2800" dirty="0"/>
              <a:t>The proposed </a:t>
            </a:r>
            <a:r>
              <a:rPr lang="en-IN" sz="2800" dirty="0" err="1"/>
              <a:t>Frobenius</a:t>
            </a:r>
            <a:r>
              <a:rPr lang="en-IN" sz="2800" dirty="0"/>
              <a:t> </a:t>
            </a:r>
            <a:r>
              <a:rPr lang="en-IN" sz="2800" dirty="0" smtClean="0"/>
              <a:t>series in the given SO-ODE</a:t>
            </a:r>
            <a:endParaRPr lang="en-IN" sz="2800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620062"/>
              </p:ext>
            </p:extLst>
          </p:nvPr>
        </p:nvGraphicFramePr>
        <p:xfrm>
          <a:off x="419471" y="3887787"/>
          <a:ext cx="7962900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5" name="Equation" r:id="rId3" imgW="3771720" imgH="431640" progId="Equation.3">
                  <p:embed/>
                </p:oleObj>
              </mc:Choice>
              <mc:Fallback>
                <p:oleObj name="Equation" r:id="rId3" imgW="37717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471" y="3887787"/>
                        <a:ext cx="7962900" cy="912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404927"/>
              </p:ext>
            </p:extLst>
          </p:nvPr>
        </p:nvGraphicFramePr>
        <p:xfrm>
          <a:off x="1871663" y="1192213"/>
          <a:ext cx="514667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6" name="Equation" r:id="rId5" imgW="2438280" imgH="444240" progId="Equation.3">
                  <p:embed/>
                </p:oleObj>
              </mc:Choice>
              <mc:Fallback>
                <p:oleObj name="Equation" r:id="rId5" imgW="24382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71663" y="1192213"/>
                        <a:ext cx="5146675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282683"/>
              </p:ext>
            </p:extLst>
          </p:nvPr>
        </p:nvGraphicFramePr>
        <p:xfrm>
          <a:off x="1600200" y="2209074"/>
          <a:ext cx="6540500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7" name="Equation" r:id="rId7" imgW="3098520" imgH="431640" progId="Equation.3">
                  <p:embed/>
                </p:oleObj>
              </mc:Choice>
              <mc:Fallback>
                <p:oleObj name="Equation" r:id="rId7" imgW="30985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00200" y="2209074"/>
                        <a:ext cx="6540500" cy="91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444204"/>
              </p:ext>
            </p:extLst>
          </p:nvPr>
        </p:nvGraphicFramePr>
        <p:xfrm>
          <a:off x="2212682" y="3129566"/>
          <a:ext cx="2573337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8" name="Equation" r:id="rId9" imgW="1218960" imgH="431640" progId="Equation.3">
                  <p:embed/>
                </p:oleObj>
              </mc:Choice>
              <mc:Fallback>
                <p:oleObj name="Equation" r:id="rId9" imgW="12189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12682" y="3129566"/>
                        <a:ext cx="2573337" cy="91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89303"/>
              </p:ext>
            </p:extLst>
          </p:nvPr>
        </p:nvGraphicFramePr>
        <p:xfrm>
          <a:off x="423362" y="5082381"/>
          <a:ext cx="8205787" cy="144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9" name="Equation" r:id="rId11" imgW="3886200" imgH="685800" progId="Equation.3">
                  <p:embed/>
                </p:oleObj>
              </mc:Choice>
              <mc:Fallback>
                <p:oleObj name="Equation" r:id="rId11" imgW="38862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3362" y="5082381"/>
                        <a:ext cx="8205787" cy="1449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878040" y="4690440"/>
              <a:ext cx="1325160" cy="952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7240" y="4681440"/>
                <a:ext cx="1347840" cy="96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243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1413" y="212785"/>
            <a:ext cx="6968180" cy="747711"/>
          </a:xfrm>
        </p:spPr>
        <p:txBody>
          <a:bodyPr/>
          <a:lstStyle/>
          <a:p>
            <a:r>
              <a:rPr lang="en-IN" sz="2800" dirty="0" smtClean="0"/>
              <a:t>More Algebra to Evaluate the Coefficients</a:t>
            </a:r>
            <a:endParaRPr lang="en-IN" sz="28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521652" y="1087475"/>
          <a:ext cx="8205787" cy="144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36" name="Equation" r:id="rId3" imgW="3886200" imgH="685800" progId="Equation.3">
                  <p:embed/>
                </p:oleObj>
              </mc:Choice>
              <mc:Fallback>
                <p:oleObj name="Equation" r:id="rId3" imgW="38862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1652" y="1087475"/>
                        <a:ext cx="8205787" cy="1449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409947" y="2719816"/>
          <a:ext cx="8380663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37" name="Equation" r:id="rId5" imgW="4330440" imgH="431640" progId="Equation.3">
                  <p:embed/>
                </p:oleObj>
              </mc:Choice>
              <mc:Fallback>
                <p:oleObj name="Equation" r:id="rId5" imgW="43304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9947" y="2719816"/>
                        <a:ext cx="8380663" cy="836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887015" y="5490369"/>
          <a:ext cx="730091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38" name="Equation" r:id="rId7" imgW="3771720" imgH="431640" progId="Equation.3">
                  <p:embed/>
                </p:oleObj>
              </mc:Choice>
              <mc:Fallback>
                <p:oleObj name="Equation" r:id="rId7" imgW="37717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7015" y="5490369"/>
                        <a:ext cx="7300913" cy="836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04800" y="3668250"/>
            <a:ext cx="86839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This basically means that the constant </a:t>
            </a:r>
            <a:r>
              <a:rPr lang="en-IN" i="1" dirty="0">
                <a:latin typeface="+mn-lt"/>
              </a:rPr>
              <a:t>a</a:t>
            </a:r>
            <a:r>
              <a:rPr lang="en-IN" i="1" baseline="-25000" dirty="0">
                <a:latin typeface="+mn-lt"/>
              </a:rPr>
              <a:t>0</a:t>
            </a:r>
            <a:r>
              <a:rPr lang="en-IN" dirty="0">
                <a:latin typeface="+mn-lt"/>
              </a:rPr>
              <a:t> can have arbitrary </a:t>
            </a:r>
            <a:r>
              <a:rPr lang="en-IN" dirty="0" smtClean="0">
                <a:latin typeface="+mn-lt"/>
              </a:rPr>
              <a:t>value!!??!!</a:t>
            </a:r>
          </a:p>
          <a:p>
            <a:r>
              <a:rPr lang="en-IN" dirty="0" smtClean="0">
                <a:latin typeface="+mn-lt"/>
              </a:rPr>
              <a:t>Or is </a:t>
            </a:r>
            <a:r>
              <a:rPr lang="en-IN" dirty="0" smtClean="0"/>
              <a:t> there  </a:t>
            </a:r>
            <a:r>
              <a:rPr lang="en-IN" dirty="0"/>
              <a:t>any constraint on </a:t>
            </a:r>
            <a:r>
              <a:rPr lang="en-IN" i="1" dirty="0"/>
              <a:t>a</a:t>
            </a:r>
            <a:r>
              <a:rPr lang="en-IN" i="1" baseline="-25000" dirty="0"/>
              <a:t>0</a:t>
            </a:r>
            <a:r>
              <a:rPr lang="en-IN" dirty="0"/>
              <a:t> induced by the </a:t>
            </a:r>
            <a:r>
              <a:rPr lang="en-IN" dirty="0" smtClean="0"/>
              <a:t>conditions on </a:t>
            </a:r>
            <a:r>
              <a:rPr lang="en-IN" dirty="0"/>
              <a:t>the </a:t>
            </a:r>
            <a:r>
              <a:rPr lang="en-IN" dirty="0" smtClean="0"/>
              <a:t>coefficients </a:t>
            </a:r>
            <a:r>
              <a:rPr lang="en-IN" dirty="0"/>
              <a:t>of the other powers of </a:t>
            </a:r>
            <a:r>
              <a:rPr lang="en-IN" i="1" dirty="0"/>
              <a:t>x</a:t>
            </a:r>
            <a:r>
              <a:rPr lang="en-IN" dirty="0"/>
              <a:t> </a:t>
            </a:r>
            <a:r>
              <a:rPr lang="en-IN" dirty="0" smtClean="0"/>
              <a:t>???</a:t>
            </a:r>
            <a:endParaRPr lang="en-IN" dirty="0">
              <a:latin typeface="+mn-lt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/>
              <p14:cNvContentPartPr/>
              <p14:nvPr/>
            </p14:nvContentPartPr>
            <p14:xfrm>
              <a:off x="1523520" y="888480"/>
              <a:ext cx="1243440" cy="781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15960" y="880200"/>
                <a:ext cx="1262160" cy="79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643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723559" y="1380087"/>
          <a:ext cx="730091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266" name="Equation" r:id="rId3" imgW="3771720" imgH="431640" progId="Equation.3">
                  <p:embed/>
                </p:oleObj>
              </mc:Choice>
              <mc:Fallback>
                <p:oleObj name="Equation" r:id="rId3" imgW="37717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3559" y="1380087"/>
                        <a:ext cx="7300913" cy="836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885825" y="3909891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Let us introduce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the new variable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n = k+1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.  </a:t>
            </a:r>
            <a:endParaRPr lang="en-IN" dirty="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578016" y="4856286"/>
          <a:ext cx="7764463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267" name="Equation" r:id="rId5" imgW="3504960" imgH="431640" progId="Equation.3">
                  <p:embed/>
                </p:oleObj>
              </mc:Choice>
              <mc:Fallback>
                <p:oleObj name="Equation" r:id="rId5" imgW="35049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8016" y="4856286"/>
                        <a:ext cx="7764463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0" y="152400"/>
            <a:ext cx="7772400" cy="916599"/>
          </a:xfrm>
        </p:spPr>
        <p:txBody>
          <a:bodyPr/>
          <a:lstStyle/>
          <a:p>
            <a:r>
              <a:rPr lang="en-IN" sz="2800" dirty="0" smtClean="0"/>
              <a:t>More Algebra to Obtain the Coefficients</a:t>
            </a:r>
            <a:endParaRPr lang="en-IN" sz="2800" dirty="0"/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072795"/>
              </p:ext>
            </p:extLst>
          </p:nvPr>
        </p:nvGraphicFramePr>
        <p:xfrm>
          <a:off x="1177925" y="2516188"/>
          <a:ext cx="6316663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268" name="Equation" r:id="rId8" imgW="3263760" imgH="431640" progId="Equation.3">
                  <p:embed/>
                </p:oleObj>
              </mc:Choice>
              <mc:Fallback>
                <p:oleObj name="Equation" r:id="rId8" imgW="32637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77925" y="2516188"/>
                        <a:ext cx="6316663" cy="836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912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61465" y="288144"/>
            <a:ext cx="7772400" cy="621323"/>
          </a:xfrm>
        </p:spPr>
        <p:txBody>
          <a:bodyPr/>
          <a:lstStyle/>
          <a:p>
            <a:r>
              <a:rPr lang="en-IN" sz="2800" dirty="0" smtClean="0">
                <a:latin typeface="+mn-lt"/>
              </a:rPr>
              <a:t>The Recurrence Formula for Coefficient</a:t>
            </a:r>
            <a:endParaRPr lang="en-IN" sz="2800" dirty="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7953798"/>
              </p:ext>
            </p:extLst>
          </p:nvPr>
        </p:nvGraphicFramePr>
        <p:xfrm>
          <a:off x="489621" y="1115218"/>
          <a:ext cx="84137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42" name="Equation" r:id="rId3" imgW="3187440" imgH="431640" progId="Equation.3">
                  <p:embed/>
                </p:oleObj>
              </mc:Choice>
              <mc:Fallback>
                <p:oleObj name="Equation" r:id="rId3" imgW="31874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9621" y="1115218"/>
                        <a:ext cx="841375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28420"/>
              </p:ext>
            </p:extLst>
          </p:nvPr>
        </p:nvGraphicFramePr>
        <p:xfrm>
          <a:off x="962522" y="3423853"/>
          <a:ext cx="7275513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43" name="Equation" r:id="rId5" imgW="2755800" imgH="228600" progId="Equation.3">
                  <p:embed/>
                </p:oleObj>
              </mc:Choice>
              <mc:Fallback>
                <p:oleObj name="Equation" r:id="rId5" imgW="2755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2522" y="3423853"/>
                        <a:ext cx="7275513" cy="604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31442" y="2618582"/>
            <a:ext cx="2771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For all value of </a:t>
            </a:r>
            <a:r>
              <a:rPr lang="en-IN" i="1" dirty="0" smtClean="0"/>
              <a:t>n </a:t>
            </a:r>
            <a:r>
              <a:rPr lang="en-IN" i="1" dirty="0" smtClean="0">
                <a:sym typeface="Symbol" panose="05050102010706020507" pitchFamily="18" charset="2"/>
              </a:rPr>
              <a:t></a:t>
            </a:r>
            <a:r>
              <a:rPr lang="en-IN" i="1" dirty="0" smtClean="0"/>
              <a:t>1</a:t>
            </a:r>
            <a:endParaRPr lang="en-IN" i="1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550982"/>
              </p:ext>
            </p:extLst>
          </p:nvPr>
        </p:nvGraphicFramePr>
        <p:xfrm>
          <a:off x="1263353" y="4405609"/>
          <a:ext cx="667385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44" name="Equation" r:id="rId7" imgW="2527200" imgH="228600" progId="Equation.3">
                  <p:embed/>
                </p:oleObj>
              </mc:Choice>
              <mc:Fallback>
                <p:oleObj name="Equation" r:id="rId7" imgW="2527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63353" y="4405609"/>
                        <a:ext cx="6673850" cy="604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3089275" y="5386388"/>
          <a:ext cx="3086100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45" name="Equation" r:id="rId9" imgW="1168200" imgH="419040" progId="Equation.3">
                  <p:embed/>
                </p:oleObj>
              </mc:Choice>
              <mc:Fallback>
                <p:oleObj name="Equation" r:id="rId9" imgW="11682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89275" y="5386388"/>
                        <a:ext cx="3086100" cy="1109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2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119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2112" y="87022"/>
            <a:ext cx="7772400" cy="656723"/>
          </a:xfrm>
        </p:spPr>
        <p:txBody>
          <a:bodyPr/>
          <a:lstStyle/>
          <a:p>
            <a:r>
              <a:rPr lang="en-IN" sz="2800" dirty="0" smtClean="0"/>
              <a:t>A Unified Recurrence </a:t>
            </a:r>
            <a:r>
              <a:rPr lang="en-IN" sz="2800" dirty="0"/>
              <a:t>Formula for Coefficient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52559"/>
              </p:ext>
            </p:extLst>
          </p:nvPr>
        </p:nvGraphicFramePr>
        <p:xfrm>
          <a:off x="2743200" y="950914"/>
          <a:ext cx="2590800" cy="931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524" name="Equation" r:id="rId3" imgW="1168200" imgH="419040" progId="Equation.3">
                  <p:embed/>
                </p:oleObj>
              </mc:Choice>
              <mc:Fallback>
                <p:oleObj name="Equation" r:id="rId3" imgW="11682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950914"/>
                        <a:ext cx="2590800" cy="931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836546"/>
              </p:ext>
            </p:extLst>
          </p:nvPr>
        </p:nvGraphicFramePr>
        <p:xfrm>
          <a:off x="830485" y="2267033"/>
          <a:ext cx="1912715" cy="903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525" name="Equation" r:id="rId5" imgW="888840" imgH="419040" progId="Equation.3">
                  <p:embed/>
                </p:oleObj>
              </mc:Choice>
              <mc:Fallback>
                <p:oleObj name="Equation" r:id="rId5" imgW="8888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0485" y="2267033"/>
                        <a:ext cx="1912715" cy="9039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256231"/>
              </p:ext>
            </p:extLst>
          </p:nvPr>
        </p:nvGraphicFramePr>
        <p:xfrm>
          <a:off x="3911805" y="2025840"/>
          <a:ext cx="2184196" cy="950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526" name="Equation" r:id="rId7" imgW="965160" imgH="419040" progId="Equation.3">
                  <p:embed/>
                </p:oleObj>
              </mc:Choice>
              <mc:Fallback>
                <p:oleObj name="Equation" r:id="rId7" imgW="9651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11805" y="2025840"/>
                        <a:ext cx="2184196" cy="950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120605"/>
              </p:ext>
            </p:extLst>
          </p:nvPr>
        </p:nvGraphicFramePr>
        <p:xfrm>
          <a:off x="533400" y="3378913"/>
          <a:ext cx="2955029" cy="958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527" name="Equation" r:id="rId9" imgW="1295280" imgH="419040" progId="Equation.3">
                  <p:embed/>
                </p:oleObj>
              </mc:Choice>
              <mc:Fallback>
                <p:oleObj name="Equation" r:id="rId9" imgW="12952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3400" y="3378913"/>
                        <a:ext cx="2955029" cy="958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560109"/>
              </p:ext>
            </p:extLst>
          </p:nvPr>
        </p:nvGraphicFramePr>
        <p:xfrm>
          <a:off x="4005283" y="3420659"/>
          <a:ext cx="4680956" cy="1032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528" name="Equation" r:id="rId11" imgW="1904760" imgH="419040" progId="Equation.3">
                  <p:embed/>
                </p:oleObj>
              </mc:Choice>
              <mc:Fallback>
                <p:oleObj name="Equation" r:id="rId11" imgW="19047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05283" y="3420659"/>
                        <a:ext cx="4680956" cy="1032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079760"/>
              </p:ext>
            </p:extLst>
          </p:nvPr>
        </p:nvGraphicFramePr>
        <p:xfrm>
          <a:off x="479445" y="4502353"/>
          <a:ext cx="352583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529" name="Equation" r:id="rId13" imgW="1726920" imgH="457200" progId="Equation.3">
                  <p:embed/>
                </p:oleObj>
              </mc:Choice>
              <mc:Fallback>
                <p:oleObj name="Equation" r:id="rId13" imgW="17269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9445" y="4502353"/>
                        <a:ext cx="3525838" cy="93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500886"/>
              </p:ext>
            </p:extLst>
          </p:nvPr>
        </p:nvGraphicFramePr>
        <p:xfrm>
          <a:off x="2302503" y="5488967"/>
          <a:ext cx="57277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530" name="Equation" r:id="rId15" imgW="2806560" imgH="507960" progId="Equation.3">
                  <p:embed/>
                </p:oleObj>
              </mc:Choice>
              <mc:Fallback>
                <p:oleObj name="Equation" r:id="rId15" imgW="28065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302503" y="5488967"/>
                        <a:ext cx="5727700" cy="104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" name="Group 4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4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7" name="Rectangle 4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4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9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009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030" y="199917"/>
            <a:ext cx="7772400" cy="652076"/>
          </a:xfrm>
        </p:spPr>
        <p:txBody>
          <a:bodyPr/>
          <a:lstStyle/>
          <a:p>
            <a:r>
              <a:rPr lang="en-IN" sz="2800" dirty="0" smtClean="0"/>
              <a:t>The Final Solution 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20698"/>
              </p:ext>
            </p:extLst>
          </p:nvPr>
        </p:nvGraphicFramePr>
        <p:xfrm>
          <a:off x="1981200" y="1206117"/>
          <a:ext cx="4300904" cy="622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94" name="Equation" r:id="rId3" imgW="1676160" imgH="241200" progId="Equation.3">
                  <p:embed/>
                </p:oleObj>
              </mc:Choice>
              <mc:Fallback>
                <p:oleObj name="Equation" r:id="rId3" imgW="16761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1200" y="1206117"/>
                        <a:ext cx="4300904" cy="622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63538" y="1909763"/>
          <a:ext cx="8480425" cy="83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95" name="Equation" r:id="rId5" imgW="5219640" imgH="507960" progId="Equation.3">
                  <p:embed/>
                </p:oleObj>
              </mc:Choice>
              <mc:Fallback>
                <p:oleObj name="Equation" r:id="rId5" imgW="521964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538" y="1909763"/>
                        <a:ext cx="8480425" cy="830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3772056" y="2789731"/>
          <a:ext cx="1501775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96" name="Equation" r:id="rId7" imgW="711000" imgH="393480" progId="Equation.3">
                  <p:embed/>
                </p:oleObj>
              </mc:Choice>
              <mc:Fallback>
                <p:oleObj name="Equation" r:id="rId7" imgW="7110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72056" y="2789731"/>
                        <a:ext cx="1501775" cy="831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84175" y="3541713"/>
          <a:ext cx="848518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97" name="Equation" r:id="rId9" imgW="4267080" imgH="507960" progId="Equation.3">
                  <p:embed/>
                </p:oleObj>
              </mc:Choice>
              <mc:Fallback>
                <p:oleObj name="Equation" r:id="rId9" imgW="426708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4175" y="3541713"/>
                        <a:ext cx="8485188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357188" y="4537075"/>
          <a:ext cx="8332787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98" name="Equation" r:id="rId11" imgW="4190760" imgH="507960" progId="Equation.3">
                  <p:embed/>
                </p:oleObj>
              </mc:Choice>
              <mc:Fallback>
                <p:oleObj name="Equation" r:id="rId11" imgW="41907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7188" y="4537075"/>
                        <a:ext cx="8332787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684213" y="5556250"/>
          <a:ext cx="7777162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99" name="Equation" r:id="rId13" imgW="3911400" imgH="507960" progId="Equation.3">
                  <p:embed/>
                </p:oleObj>
              </mc:Choice>
              <mc:Fallback>
                <p:oleObj name="Equation" r:id="rId13" imgW="391140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4213" y="5556250"/>
                        <a:ext cx="7777162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85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15753</TotalTime>
  <Words>1195</Words>
  <Application>Microsoft Office PowerPoint</Application>
  <PresentationFormat>On-screen Show (4:3)</PresentationFormat>
  <Paragraphs>104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Blackadder ITC</vt:lpstr>
      <vt:lpstr>Brush Script MT</vt:lpstr>
      <vt:lpstr>Comic Sans MS</vt:lpstr>
      <vt:lpstr>Script MT Bold</vt:lpstr>
      <vt:lpstr>Symbol</vt:lpstr>
      <vt:lpstr>Times New Roman</vt:lpstr>
      <vt:lpstr>Default Design</vt:lpstr>
      <vt:lpstr>Equation</vt:lpstr>
      <vt:lpstr>Microsoft Equation 3.0</vt:lpstr>
      <vt:lpstr>Designated Series Functions as Solutions to Special Linear SO-ODE</vt:lpstr>
      <vt:lpstr>Taylor's Expansion</vt:lpstr>
      <vt:lpstr>Maclaurin Series : 1742</vt:lpstr>
      <vt:lpstr>Maclaurin Series</vt:lpstr>
      <vt:lpstr>Airy's airfoil equation &amp; Power Series Solution</vt:lpstr>
      <vt:lpstr>Airy's airfoil equation &amp; Power Series Solution</vt:lpstr>
      <vt:lpstr>Airy's airfoil equation &amp; Power Series Solution</vt:lpstr>
      <vt:lpstr>Airy's airfoil equation &amp; Power Series Solution</vt:lpstr>
      <vt:lpstr>The Method of Frobenius: by  the mathematician Ferdinand Georg Frobenius, 1890 </vt:lpstr>
      <vt:lpstr>Standard Form of Approximated EEE</vt:lpstr>
      <vt:lpstr>A New form of Solution</vt:lpstr>
      <vt:lpstr>Theorem for Real Roots -1</vt:lpstr>
      <vt:lpstr>Theorem for Equal Roots - 2</vt:lpstr>
      <vt:lpstr>Theorem for Real Roots -3</vt:lpstr>
      <vt:lpstr>Theorem for Imaginary Roots -4</vt:lpstr>
      <vt:lpstr>Modern Description of Method of Frobenius</vt:lpstr>
      <vt:lpstr>Summary of Frobenius Method</vt:lpstr>
      <vt:lpstr>Examples</vt:lpstr>
      <vt:lpstr>The proposed Frobenius series in the given SO-ODE</vt:lpstr>
      <vt:lpstr>The proposed Frobenius series in the given SO-ODE</vt:lpstr>
      <vt:lpstr>More Algebra to Evaluate the Coefficients</vt:lpstr>
      <vt:lpstr>More Algebra to Obtain the Coefficients</vt:lpstr>
      <vt:lpstr>The Recurrence Formula for Coefficient</vt:lpstr>
      <vt:lpstr>A Unified Recurrence Formula for Coefficient</vt:lpstr>
      <vt:lpstr>The Final Solution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1259</cp:revision>
  <cp:lastPrinted>2002-01-11T03:20:09Z</cp:lastPrinted>
  <dcterms:created xsi:type="dcterms:W3CDTF">2002-01-11T02:48:10Z</dcterms:created>
  <dcterms:modified xsi:type="dcterms:W3CDTF">2019-09-20T10:24:04Z</dcterms:modified>
</cp:coreProperties>
</file>