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533" r:id="rId2"/>
    <p:sldId id="667" r:id="rId3"/>
    <p:sldId id="700" r:id="rId4"/>
    <p:sldId id="712" r:id="rId5"/>
    <p:sldId id="702" r:id="rId6"/>
    <p:sldId id="705" r:id="rId7"/>
    <p:sldId id="706" r:id="rId8"/>
    <p:sldId id="707" r:id="rId9"/>
    <p:sldId id="708" r:id="rId10"/>
    <p:sldId id="711" r:id="rId11"/>
    <p:sldId id="713" r:id="rId12"/>
    <p:sldId id="681" r:id="rId13"/>
    <p:sldId id="682" r:id="rId14"/>
    <p:sldId id="683" r:id="rId15"/>
    <p:sldId id="679" r:id="rId16"/>
    <p:sldId id="687" r:id="rId17"/>
    <p:sldId id="685" r:id="rId18"/>
    <p:sldId id="688" r:id="rId19"/>
    <p:sldId id="668" r:id="rId20"/>
    <p:sldId id="669" r:id="rId21"/>
    <p:sldId id="670" r:id="rId22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6601" autoAdjust="0"/>
    <p:restoredTop sz="94660"/>
  </p:normalViewPr>
  <p:slideViewPr>
    <p:cSldViewPr>
      <p:cViewPr varScale="1">
        <p:scale>
          <a:sx n="74" d="100"/>
          <a:sy n="74" d="100"/>
        </p:scale>
        <p:origin x="12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8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33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34.wmf"/><Relationship Id="rId1" Type="http://schemas.openxmlformats.org/officeDocument/2006/relationships/image" Target="../media/image4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09-16T05:15:03.66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9-09-16T05:15:04.511"/>
    </inkml:context>
  </inkml:definitions>
  <inkml:trace contextRef="#ctx0" brushRef="#br0">6542 10377 141,'0'0'94,"0"0"-16,0 0-44,0 0-18,0 0-6,11 22-6,-9 2-3,1 19 4,-3 11-3,-5 13 3,-8 12 1,-12 12 4,-1 8 2,-15 3 1,2 2 1,-10-17-1,8-7 4,2-19 2,11-9 6,2-26-1,26-26-6,-19-27-3,27-29-3,8-20-3,11-6-5,6-3-5,-1 1-11,5 13-1,6 18 1,2 36 1,-2 26 2,0 32 1,-6 15 6,1 11 1,5 3 3,-6 4-1,1-5 2,-7-11 2,-1-8 1,-6-17-4,-5-16-31,0-21-81,1-12-4,-8-29 0,-1-9-2,-6-22 49</inkml:trace>
  <inkml:trace contextRef="#ctx0" brushRef="#br0" timeOffset="780.001">6809 10159 124,'-2'-33'108,"-4"-4"3,-1 3-54,-1 14-13,-8-6-6,-3 7-11,0-1-6,0 9-12,1 2-10,-1 3-4,-3 15-1,1 12-1,2 14-2,1 11 2,-1 10-2,2 5 4,2 3 3,0-3 1,8-11-2,7-9 5,6-19 0,-6-22 1,26 2-1,-4-24 0,-1-6 0,1 2 0,-3 2-6,-1-2-3,1 7-2,-19 19 0,32-9 1,-32 9-1,30 15 3,-12-8 2,9-7 7,-1-11 3,4-17 0,5-15-3,-5-20 4,-2-13-2,-4-17-3,1-9 6,-7 2 1,-6 13 0,-7 12-7,-5 18 0,0 29-2,0 28 4,-19 26 1,6 32-6,2 18 0,-2 17-1,2 11 9,9 11 1,-2-8 1,10-3-3,1-13-3,10-13 4,2-18-2,-4-16 2,2-18-3,1-16 2,7-18-1,-1-16-1,0-15-1,-9-9-2,2-6 0,-10 4-6,-1 1-1,-13 12 0,-12 21 3,-11 16 2,-7 14 1,-1 16-1,-3 4 1,9-1 6,2-1 2,10-6 2,20-26-1,0 0-1,50-25-9,18-27-24,19-13-91,24-9-2,10-11-7,17-1-2,2 1 35</inkml:trace>
  <inkml:trace contextRef="#ctx1" brushRef="#br0">17658 18819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3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9.wmf"/><Relationship Id="rId3" Type="http://schemas.openxmlformats.org/officeDocument/2006/relationships/audio" Target="../media/audio1.wav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7.wmf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png"/><Relationship Id="rId4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8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4.wmf"/><Relationship Id="rId9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21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6.wmf"/><Relationship Id="rId9" Type="http://schemas.openxmlformats.org/officeDocument/2006/relationships/image" Target="../media/image2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1.wmf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2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4.wmf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2.png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12" Type="http://schemas.openxmlformats.org/officeDocument/2006/relationships/image" Target="../media/image41.wmf"/><Relationship Id="rId1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5.bin"/><Relationship Id="rId15" Type="http://schemas.openxmlformats.org/officeDocument/2006/relationships/image" Target="../media/image33.wmf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3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40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2.wmf"/><Relationship Id="rId9" Type="http://schemas.openxmlformats.org/officeDocument/2006/relationships/image" Target="../media/image4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2100" y="179120"/>
            <a:ext cx="8534400" cy="838200"/>
          </a:xfrm>
        </p:spPr>
        <p:txBody>
          <a:bodyPr/>
          <a:lstStyle/>
          <a:p>
            <a:r>
              <a:rPr lang="en-IN" sz="2800" dirty="0" smtClean="0"/>
              <a:t>Series Solutions to Linear SO-ODE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193986"/>
            <a:ext cx="8534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Solutions More </a:t>
            </a:r>
            <a:r>
              <a:rPr lang="en-IN" sz="3600" dirty="0">
                <a:solidFill>
                  <a:srgbClr val="FF0000"/>
                </a:solidFill>
                <a:latin typeface="Script MT Bold" panose="03040602040607080904" pitchFamily="66" charset="0"/>
              </a:rPr>
              <a:t>G</a:t>
            </a: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eneral </a:t>
            </a:r>
            <a:r>
              <a:rPr lang="en-IN" sz="3600" dirty="0">
                <a:solidFill>
                  <a:srgbClr val="FF0000"/>
                </a:solidFill>
                <a:latin typeface="Script MT Bold" panose="03040602040607080904" pitchFamily="66" charset="0"/>
              </a:rPr>
              <a:t>than the E</a:t>
            </a: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lementary </a:t>
            </a:r>
            <a:r>
              <a:rPr lang="en-IN" sz="3600" dirty="0">
                <a:solidFill>
                  <a:srgbClr val="FF0000"/>
                </a:solidFill>
                <a:latin typeface="Script MT Bold" panose="03040602040607080904" pitchFamily="66" charset="0"/>
              </a:rPr>
              <a:t>F</a:t>
            </a: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unctions from Calculus</a:t>
            </a:r>
            <a:endParaRPr lang="en-US" sz="36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6804"/>
            <a:ext cx="7099593" cy="746028"/>
          </a:xfrm>
        </p:spPr>
        <p:txBody>
          <a:bodyPr/>
          <a:lstStyle/>
          <a:p>
            <a:r>
              <a:rPr lang="en-IN" sz="2800" dirty="0" smtClean="0"/>
              <a:t>Solvable Linear 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37" y="1294072"/>
            <a:ext cx="8534400" cy="5167678"/>
          </a:xfrm>
        </p:spPr>
        <p:txBody>
          <a:bodyPr/>
          <a:lstStyle/>
          <a:p>
            <a:r>
              <a:rPr lang="en-IN" sz="2400" dirty="0"/>
              <a:t>By the middle of the eighteen century </a:t>
            </a:r>
            <a:r>
              <a:rPr lang="en-IN" sz="2400" dirty="0" smtClean="0"/>
              <a:t>people realized </a:t>
            </a:r>
            <a:r>
              <a:rPr lang="en-IN" sz="2400" dirty="0"/>
              <a:t>that the methods </a:t>
            </a:r>
            <a:r>
              <a:rPr lang="en-IN" sz="2400" dirty="0" smtClean="0"/>
              <a:t>to solve linear SO-ODEs reached </a:t>
            </a:r>
            <a:r>
              <a:rPr lang="en-IN" sz="2400" dirty="0"/>
              <a:t>a dead </a:t>
            </a:r>
            <a:r>
              <a:rPr lang="en-IN" sz="2400" dirty="0" smtClean="0"/>
              <a:t>end.</a:t>
            </a:r>
          </a:p>
          <a:p>
            <a:r>
              <a:rPr lang="en-IN" sz="2400" dirty="0" smtClean="0"/>
              <a:t>One reason was </a:t>
            </a:r>
            <a:r>
              <a:rPr lang="en-IN" sz="2400" dirty="0"/>
              <a:t>the lack of functions to write the solutions of </a:t>
            </a:r>
            <a:r>
              <a:rPr lang="en-IN" sz="2400" dirty="0" smtClean="0"/>
              <a:t>differential </a:t>
            </a:r>
            <a:r>
              <a:rPr lang="en-IN" sz="2400" dirty="0"/>
              <a:t>equations. </a:t>
            </a:r>
            <a:endParaRPr lang="en-IN" sz="2400" dirty="0" smtClean="0"/>
          </a:p>
          <a:p>
            <a:r>
              <a:rPr lang="en-IN" sz="2400" dirty="0" smtClean="0"/>
              <a:t>People </a:t>
            </a:r>
            <a:r>
              <a:rPr lang="en-IN" sz="2400" dirty="0"/>
              <a:t>even started </a:t>
            </a:r>
            <a:r>
              <a:rPr lang="en-IN" sz="2400" dirty="0" smtClean="0"/>
              <a:t>to think </a:t>
            </a:r>
            <a:r>
              <a:rPr lang="en-IN" sz="2400" dirty="0"/>
              <a:t>of </a:t>
            </a:r>
            <a:r>
              <a:rPr lang="en-IN" sz="2400" dirty="0" smtClean="0"/>
              <a:t>differential </a:t>
            </a:r>
            <a:r>
              <a:rPr lang="en-IN" sz="2400" dirty="0"/>
              <a:t>equations as sources to </a:t>
            </a:r>
            <a:r>
              <a:rPr lang="en-IN" sz="2400" dirty="0" smtClean="0"/>
              <a:t>find </a:t>
            </a:r>
            <a:r>
              <a:rPr lang="en-IN" sz="2400" dirty="0"/>
              <a:t>new functions. </a:t>
            </a:r>
            <a:endParaRPr lang="en-IN" sz="2400" dirty="0" smtClean="0"/>
          </a:p>
          <a:p>
            <a:r>
              <a:rPr lang="en-IN" sz="2400" dirty="0" smtClean="0"/>
              <a:t>Fourier’s solution to heat equation as a trigonometric series ignited the minds of Mathematicians of 19</a:t>
            </a:r>
            <a:r>
              <a:rPr lang="en-IN" sz="2400" baseline="30000" dirty="0" smtClean="0"/>
              <a:t>th</a:t>
            </a:r>
            <a:r>
              <a:rPr lang="en-IN" sz="2400" dirty="0" smtClean="0"/>
              <a:t> Century.</a:t>
            </a:r>
          </a:p>
          <a:p>
            <a:r>
              <a:rPr lang="en-IN" sz="2400" dirty="0" smtClean="0"/>
              <a:t>19</a:t>
            </a:r>
            <a:r>
              <a:rPr lang="en-IN" sz="2400" baseline="30000" dirty="0" smtClean="0"/>
              <a:t>th</a:t>
            </a:r>
            <a:r>
              <a:rPr lang="en-IN" sz="2400" dirty="0" smtClean="0"/>
              <a:t> century mathematicians </a:t>
            </a:r>
            <a:r>
              <a:rPr lang="en-IN" sz="2400" dirty="0"/>
              <a:t>started to use </a:t>
            </a:r>
            <a:r>
              <a:rPr lang="en-IN" sz="2400" dirty="0" smtClean="0"/>
              <a:t>general power </a:t>
            </a:r>
            <a:r>
              <a:rPr lang="en-IN" sz="2400" dirty="0"/>
              <a:t>series expansions to </a:t>
            </a:r>
            <a:r>
              <a:rPr lang="en-IN" sz="2400" dirty="0" smtClean="0"/>
              <a:t>find </a:t>
            </a:r>
            <a:r>
              <a:rPr lang="en-IN" sz="2400" dirty="0"/>
              <a:t>solutions of </a:t>
            </a:r>
            <a:r>
              <a:rPr lang="en-IN" sz="2400" dirty="0" smtClean="0"/>
              <a:t>many new differential equations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Convergent </a:t>
            </a:r>
            <a:r>
              <a:rPr lang="en-IN" sz="2400" dirty="0"/>
              <a:t>power series </a:t>
            </a:r>
            <a:r>
              <a:rPr lang="en-IN" sz="2400" dirty="0" smtClean="0"/>
              <a:t>define </a:t>
            </a:r>
            <a:r>
              <a:rPr lang="en-IN" sz="2400" dirty="0"/>
              <a:t>functions far more general than the </a:t>
            </a:r>
            <a:r>
              <a:rPr lang="en-IN" sz="2400" dirty="0" smtClean="0"/>
              <a:t>elementary functions </a:t>
            </a:r>
            <a:r>
              <a:rPr lang="en-IN" sz="2400" dirty="0"/>
              <a:t>from calculus.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83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6804"/>
            <a:ext cx="7099593" cy="746028"/>
          </a:xfrm>
        </p:spPr>
        <p:txBody>
          <a:bodyPr/>
          <a:lstStyle/>
          <a:p>
            <a:r>
              <a:rPr lang="en-IN" sz="2800" dirty="0" smtClean="0"/>
              <a:t>Analytical Theory of Heat by </a:t>
            </a:r>
            <a:br>
              <a:rPr lang="en-IN" sz="2800" dirty="0" smtClean="0"/>
            </a:br>
            <a:r>
              <a:rPr lang="en-IN" sz="2800" dirty="0" smtClean="0"/>
              <a:t>JOSEPH FOURIER :1822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281" y="1109215"/>
            <a:ext cx="8662194" cy="5596385"/>
          </a:xfrm>
        </p:spPr>
        <p:txBody>
          <a:bodyPr/>
          <a:lstStyle/>
          <a:p>
            <a:r>
              <a:rPr lang="en-IN" sz="2400" dirty="0" smtClean="0"/>
              <a:t>Primary causes </a:t>
            </a:r>
            <a:r>
              <a:rPr lang="en-IN" sz="2400" dirty="0"/>
              <a:t>are unknown to </a:t>
            </a:r>
            <a:r>
              <a:rPr lang="en-IN" sz="2400" dirty="0" smtClean="0"/>
              <a:t>us; </a:t>
            </a:r>
            <a:r>
              <a:rPr lang="en-IN" sz="2400" dirty="0"/>
              <a:t>but are subject to </a:t>
            </a:r>
            <a:r>
              <a:rPr lang="en-IN" sz="2400" dirty="0" smtClean="0"/>
              <a:t>simple and </a:t>
            </a:r>
            <a:r>
              <a:rPr lang="en-IN" sz="2400" dirty="0"/>
              <a:t>constant </a:t>
            </a:r>
            <a:r>
              <a:rPr lang="en-IN" sz="2400" dirty="0" smtClean="0"/>
              <a:t>laws.</a:t>
            </a:r>
          </a:p>
          <a:p>
            <a:r>
              <a:rPr lang="en-IN" sz="2400" dirty="0" smtClean="0"/>
              <a:t>These may </a:t>
            </a:r>
            <a:r>
              <a:rPr lang="en-IN" sz="2400" dirty="0"/>
              <a:t>be discovered by </a:t>
            </a:r>
            <a:r>
              <a:rPr lang="en-IN" sz="2400" dirty="0" smtClean="0"/>
              <a:t>observation</a:t>
            </a:r>
            <a:r>
              <a:rPr lang="en-IN" sz="2400" dirty="0"/>
              <a:t> </a:t>
            </a:r>
            <a:r>
              <a:rPr lang="en-IN" sz="2400" dirty="0" smtClean="0"/>
              <a:t>only…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T</a:t>
            </a:r>
            <a:r>
              <a:rPr lang="en-IN" sz="2400" dirty="0" smtClean="0"/>
              <a:t>he study </a:t>
            </a:r>
            <a:r>
              <a:rPr lang="en-IN" sz="2400" dirty="0"/>
              <a:t>of </a:t>
            </a:r>
            <a:r>
              <a:rPr lang="en-IN" sz="2400" dirty="0" smtClean="0"/>
              <a:t>“</a:t>
            </a:r>
            <a:r>
              <a:rPr lang="en-IN" sz="2400" dirty="0"/>
              <a:t>Primary </a:t>
            </a:r>
            <a:r>
              <a:rPr lang="en-IN" sz="2400" dirty="0" smtClean="0"/>
              <a:t>Causes” is  </a:t>
            </a:r>
            <a:r>
              <a:rPr lang="en-IN" sz="2400" dirty="0"/>
              <a:t>the object of natural philosophy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I have deduced these laws from prolonged study and </a:t>
            </a:r>
            <a:r>
              <a:rPr lang="en-IN" sz="2400" dirty="0" smtClean="0"/>
              <a:t>attentive comparison </a:t>
            </a:r>
            <a:r>
              <a:rPr lang="en-IN" sz="2400" dirty="0"/>
              <a:t>of the facts known up to this </a:t>
            </a:r>
            <a:r>
              <a:rPr lang="en-IN" sz="2400" dirty="0" smtClean="0"/>
              <a:t>time.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A</a:t>
            </a:r>
            <a:r>
              <a:rPr lang="en-IN" sz="2400" dirty="0" smtClean="0"/>
              <a:t>ll these facts </a:t>
            </a:r>
            <a:r>
              <a:rPr lang="en-IN" sz="2400" dirty="0"/>
              <a:t>I have observed afresh in the course of several years </a:t>
            </a:r>
            <a:r>
              <a:rPr lang="en-IN" sz="2400" dirty="0" smtClean="0"/>
              <a:t>with the </a:t>
            </a:r>
            <a:r>
              <a:rPr lang="en-IN" sz="2400" dirty="0"/>
              <a:t>most exact instruments that have hitherto been used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Profound </a:t>
            </a:r>
            <a:r>
              <a:rPr lang="en-IN" sz="2400" dirty="0" smtClean="0"/>
              <a:t>study </a:t>
            </a:r>
            <a:r>
              <a:rPr lang="en-IN" sz="2400" dirty="0"/>
              <a:t>of nature is </a:t>
            </a:r>
            <a:r>
              <a:rPr lang="en-IN" sz="2400" dirty="0" smtClean="0"/>
              <a:t>the most fertile source </a:t>
            </a:r>
            <a:r>
              <a:rPr lang="en-IN" sz="2400" dirty="0"/>
              <a:t>of </a:t>
            </a:r>
            <a:r>
              <a:rPr lang="en-IN" sz="2400" dirty="0" smtClean="0"/>
              <a:t>mathematical discoveries.</a:t>
            </a:r>
          </a:p>
          <a:p>
            <a:r>
              <a:rPr lang="en-IN" sz="2400" dirty="0"/>
              <a:t>CHAPTER III</a:t>
            </a:r>
            <a:r>
              <a:rPr lang="en-IN" sz="2400" dirty="0" smtClean="0"/>
              <a:t>. PROPAGATION </a:t>
            </a:r>
            <a:r>
              <a:rPr lang="en-IN" sz="2400" dirty="0"/>
              <a:t>OF HEAT IN AN INFINITE RECTANGULAR SOLID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52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76200"/>
            <a:ext cx="6553200" cy="1143000"/>
          </a:xfrm>
        </p:spPr>
        <p:txBody>
          <a:bodyPr/>
          <a:lstStyle/>
          <a:p>
            <a:r>
              <a:rPr lang="en-IN" sz="2800" dirty="0" smtClean="0"/>
              <a:t>Current Industrial Application of Fourier Solution</a:t>
            </a:r>
            <a:endParaRPr lang="en-IN" sz="2800" dirty="0"/>
          </a:p>
        </p:txBody>
      </p:sp>
      <p:pic>
        <p:nvPicPr>
          <p:cNvPr id="6" name="Picture 4" descr="a10_hot_rolling_mi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3958510" cy="337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961863"/>
            <a:ext cx="8439150" cy="29337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367511"/>
              </p:ext>
            </p:extLst>
          </p:nvPr>
        </p:nvGraphicFramePr>
        <p:xfrm>
          <a:off x="4406654" y="1600200"/>
          <a:ext cx="4724400" cy="1447800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95600"/>
                <a:gridCol w="1828800"/>
              </a:tblGrid>
              <a:tr h="353355">
                <a:tc>
                  <a:txBody>
                    <a:bodyPr/>
                    <a:lstStyle/>
                    <a:p>
                      <a:r>
                        <a:rPr lang="en-IN" sz="2000" dirty="0"/>
                        <a:t>Iron, pure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73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45">
                <a:tc>
                  <a:txBody>
                    <a:bodyPr/>
                    <a:lstStyle/>
                    <a:p>
                      <a:r>
                        <a:rPr lang="en-IN" sz="2000" dirty="0"/>
                        <a:t>Iron, wrought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59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 smtClean="0"/>
                        <a:t>Wrought Carbon Steel</a:t>
                      </a:r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59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52"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Stainless Steel 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000" dirty="0" smtClean="0"/>
                        <a:t>12—45 W/</a:t>
                      </a:r>
                      <a:r>
                        <a:rPr lang="en-IN" sz="2000" dirty="0" err="1" smtClean="0"/>
                        <a:t>m.K</a:t>
                      </a:r>
                      <a:endParaRPr lang="en-IN" sz="2000" dirty="0"/>
                    </a:p>
                  </a:txBody>
                  <a:tcPr marL="24348" marR="24348" marT="12174" marB="121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837263"/>
              </p:ext>
            </p:extLst>
          </p:nvPr>
        </p:nvGraphicFramePr>
        <p:xfrm>
          <a:off x="5943600" y="3214151"/>
          <a:ext cx="2263775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498" name="Equation" r:id="rId5" imgW="1041120" imgH="431640" progId="Equation.3">
                  <p:embed/>
                </p:oleObj>
              </mc:Choice>
              <mc:Fallback>
                <p:oleObj name="Equation" r:id="rId5" imgW="1041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214151"/>
                        <a:ext cx="2263775" cy="90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169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42900"/>
            <a:ext cx="6947193" cy="609600"/>
          </a:xfrm>
        </p:spPr>
        <p:txBody>
          <a:bodyPr/>
          <a:lstStyle/>
          <a:p>
            <a:r>
              <a:rPr lang="en-US" sz="2800" dirty="0"/>
              <a:t>One Dimensional Transient Conduction </a:t>
            </a:r>
          </a:p>
        </p:txBody>
      </p:sp>
      <p:graphicFrame>
        <p:nvGraphicFramePr>
          <p:cNvPr id="464899" name="Object 3"/>
          <p:cNvGraphicFramePr>
            <a:graphicFrameLocks noChangeAspect="1"/>
          </p:cNvGraphicFramePr>
          <p:nvPr/>
        </p:nvGraphicFramePr>
        <p:xfrm>
          <a:off x="685800" y="1905000"/>
          <a:ext cx="31242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22" name="Equation" r:id="rId3" imgW="1041120" imgH="419040" progId="Equation.3">
                  <p:embed/>
                </p:oleObj>
              </mc:Choice>
              <mc:Fallback>
                <p:oleObj name="Equation" r:id="rId3" imgW="10411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3124200" cy="125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49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426720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4901" name="Text Box 5"/>
          <p:cNvSpPr txBox="1">
            <a:spLocks noChangeArrowheads="1"/>
          </p:cNvSpPr>
          <p:nvPr/>
        </p:nvSpPr>
        <p:spPr bwMode="auto">
          <a:xfrm>
            <a:off x="593725" y="1260475"/>
            <a:ext cx="4533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Governing Differential Equation:</a:t>
            </a:r>
          </a:p>
        </p:txBody>
      </p:sp>
      <p:sp>
        <p:nvSpPr>
          <p:cNvPr id="464902" name="Text Box 6"/>
          <p:cNvSpPr txBox="1">
            <a:spLocks noChangeArrowheads="1"/>
          </p:cNvSpPr>
          <p:nvPr/>
        </p:nvSpPr>
        <p:spPr bwMode="auto">
          <a:xfrm>
            <a:off x="234618" y="3354387"/>
            <a:ext cx="2462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Initial Condition:</a:t>
            </a:r>
          </a:p>
        </p:txBody>
      </p:sp>
      <p:sp>
        <p:nvSpPr>
          <p:cNvPr id="464903" name="Text Box 7"/>
          <p:cNvSpPr txBox="1">
            <a:spLocks noChangeArrowheads="1"/>
          </p:cNvSpPr>
          <p:nvPr/>
        </p:nvSpPr>
        <p:spPr bwMode="auto">
          <a:xfrm>
            <a:off x="1125537" y="3990181"/>
            <a:ext cx="1692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0" i="1" dirty="0"/>
              <a:t>T(</a:t>
            </a:r>
            <a:r>
              <a:rPr lang="en-US" sz="2800" b="0" i="1" dirty="0" err="1"/>
              <a:t>x,o</a:t>
            </a:r>
            <a:r>
              <a:rPr lang="en-US" sz="2800" b="0" i="1" dirty="0"/>
              <a:t>)= T</a:t>
            </a:r>
            <a:r>
              <a:rPr lang="en-US" sz="2800" b="0" i="1" baseline="-25000" dirty="0"/>
              <a:t>0</a:t>
            </a:r>
            <a:endParaRPr lang="en-US" sz="2800" b="0" i="1" dirty="0"/>
          </a:p>
        </p:txBody>
      </p:sp>
      <p:sp>
        <p:nvSpPr>
          <p:cNvPr id="464904" name="Text Box 8"/>
          <p:cNvSpPr txBox="1">
            <a:spLocks noChangeArrowheads="1"/>
          </p:cNvSpPr>
          <p:nvPr/>
        </p:nvSpPr>
        <p:spPr bwMode="auto">
          <a:xfrm>
            <a:off x="426242" y="4634309"/>
            <a:ext cx="3090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Boundary Conditions:</a:t>
            </a:r>
          </a:p>
        </p:txBody>
      </p:sp>
      <p:sp>
        <p:nvSpPr>
          <p:cNvPr id="464905" name="Text Box 9"/>
          <p:cNvSpPr txBox="1">
            <a:spLocks noChangeArrowheads="1"/>
          </p:cNvSpPr>
          <p:nvPr/>
        </p:nvSpPr>
        <p:spPr bwMode="auto">
          <a:xfrm>
            <a:off x="953755" y="5241225"/>
            <a:ext cx="16487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 i="1" dirty="0"/>
              <a:t>T(</a:t>
            </a:r>
            <a:r>
              <a:rPr lang="en-US" b="0" i="1" dirty="0" smtClean="0">
                <a:sym typeface="Symbol" panose="05050102010706020507" pitchFamily="18" charset="2"/>
              </a:rPr>
              <a:t> </a:t>
            </a:r>
            <a:r>
              <a:rPr lang="en-US" b="0" i="1" dirty="0" smtClean="0"/>
              <a:t>L, t</a:t>
            </a:r>
            <a:r>
              <a:rPr lang="en-US" b="0" i="1" dirty="0"/>
              <a:t>)=</a:t>
            </a:r>
            <a:r>
              <a:rPr lang="en-US" b="0" i="1" dirty="0" err="1"/>
              <a:t>T</a:t>
            </a:r>
            <a:r>
              <a:rPr lang="en-US" b="0" i="1" baseline="-25000" dirty="0" err="1"/>
              <a:t>s</a:t>
            </a:r>
            <a:endParaRPr lang="en-US" b="0" i="1" dirty="0"/>
          </a:p>
        </p:txBody>
      </p:sp>
      <p:grpSp>
        <p:nvGrpSpPr>
          <p:cNvPr id="3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4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0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856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4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4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4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4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64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1" grpId="0" build="p" autoUpdateAnimBg="0"/>
      <p:bldP spid="464902" grpId="0" build="p" autoUpdateAnimBg="0"/>
      <p:bldP spid="464903" grpId="0" build="p" autoUpdateAnimBg="0"/>
      <p:bldP spid="464904" grpId="0" build="p" autoUpdateAnimBg="0"/>
      <p:bldP spid="46490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38346" y="177006"/>
            <a:ext cx="5967254" cy="965994"/>
          </a:xfrm>
        </p:spPr>
        <p:txBody>
          <a:bodyPr/>
          <a:lstStyle/>
          <a:p>
            <a:r>
              <a:rPr lang="en-US" sz="2800" dirty="0"/>
              <a:t>A Pure Dimensionless </a:t>
            </a:r>
            <a:r>
              <a:rPr lang="en-US" sz="2800" dirty="0" smtClean="0"/>
              <a:t>Partial Differential Equation</a:t>
            </a:r>
            <a:endParaRPr lang="en-US" sz="2800" dirty="0"/>
          </a:p>
        </p:txBody>
      </p:sp>
      <p:graphicFrame>
        <p:nvGraphicFramePr>
          <p:cNvPr id="467971" name="Object 3"/>
          <p:cNvGraphicFramePr>
            <a:graphicFrameLocks noChangeAspect="1"/>
          </p:cNvGraphicFramePr>
          <p:nvPr>
            <p:extLst/>
          </p:nvPr>
        </p:nvGraphicFramePr>
        <p:xfrm>
          <a:off x="1811382" y="1344613"/>
          <a:ext cx="1630362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46" name="Equation" r:id="rId4" imgW="672840" imgH="444240" progId="Equation.3">
                  <p:embed/>
                </p:oleObj>
              </mc:Choice>
              <mc:Fallback>
                <p:oleObj name="Equation" r:id="rId4" imgW="672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1382" y="1344613"/>
                        <a:ext cx="1630362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7972" name="Text Box 4"/>
          <p:cNvSpPr txBox="1">
            <a:spLocks noChangeArrowheads="1"/>
          </p:cNvSpPr>
          <p:nvPr/>
        </p:nvSpPr>
        <p:spPr bwMode="auto">
          <a:xfrm>
            <a:off x="873125" y="2832100"/>
            <a:ext cx="369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Initial condition: </a:t>
            </a:r>
            <a:r>
              <a:rPr lang="en-US" b="0" i="1" dirty="0">
                <a:latin typeface="SymbolPS" pitchFamily="18" charset="2"/>
              </a:rPr>
              <a:t>q</a:t>
            </a:r>
            <a:r>
              <a:rPr lang="en-US" b="0" i="1" dirty="0"/>
              <a:t>(</a:t>
            </a:r>
            <a:r>
              <a:rPr lang="en-US" b="0" i="1" dirty="0">
                <a:latin typeface="SymbolPS" pitchFamily="18" charset="2"/>
              </a:rPr>
              <a:t>h,0)</a:t>
            </a:r>
            <a:r>
              <a:rPr lang="en-US" i="1" dirty="0">
                <a:latin typeface="SymbolPS" pitchFamily="18" charset="2"/>
              </a:rPr>
              <a:t> </a:t>
            </a:r>
            <a:r>
              <a:rPr lang="en-US" b="0" i="1" dirty="0">
                <a:latin typeface="SymbolPS" pitchFamily="18" charset="2"/>
              </a:rPr>
              <a:t>= 1</a:t>
            </a:r>
            <a:endParaRPr lang="en-US" b="0" i="1" dirty="0"/>
          </a:p>
        </p:txBody>
      </p:sp>
      <p:sp>
        <p:nvSpPr>
          <p:cNvPr id="467973" name="Text Box 5"/>
          <p:cNvSpPr txBox="1">
            <a:spLocks noChangeArrowheads="1"/>
          </p:cNvSpPr>
          <p:nvPr/>
        </p:nvSpPr>
        <p:spPr bwMode="auto">
          <a:xfrm>
            <a:off x="828675" y="3700462"/>
            <a:ext cx="4460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Boundary conditions: </a:t>
            </a:r>
            <a:r>
              <a:rPr lang="en-US" b="0" i="1" dirty="0">
                <a:latin typeface="SymbolPS" pitchFamily="18" charset="2"/>
              </a:rPr>
              <a:t>q</a:t>
            </a:r>
            <a:r>
              <a:rPr lang="en-US" b="0" i="1" dirty="0"/>
              <a:t>(</a:t>
            </a:r>
            <a:r>
              <a:rPr lang="en-US" b="0" i="1" dirty="0">
                <a:sym typeface="Symbol" panose="05050102010706020507" pitchFamily="18" charset="2"/>
              </a:rPr>
              <a:t></a:t>
            </a:r>
            <a:r>
              <a:rPr lang="en-US" b="0" i="1" dirty="0">
                <a:latin typeface="SymbolPS" pitchFamily="18" charset="2"/>
              </a:rPr>
              <a:t>1,z)</a:t>
            </a:r>
            <a:r>
              <a:rPr lang="en-US" i="1" dirty="0">
                <a:latin typeface="SymbolPS" pitchFamily="18" charset="2"/>
              </a:rPr>
              <a:t> </a:t>
            </a:r>
            <a:r>
              <a:rPr lang="en-US" b="0" i="1" dirty="0">
                <a:latin typeface="SymbolPS" pitchFamily="18" charset="2"/>
              </a:rPr>
              <a:t>= 0</a:t>
            </a:r>
            <a:endParaRPr lang="en-US" b="0" i="1" dirty="0"/>
          </a:p>
        </p:txBody>
      </p:sp>
      <p:pic>
        <p:nvPicPr>
          <p:cNvPr id="4679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149" y="1270365"/>
            <a:ext cx="4267200" cy="3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7975" name="Text Box 7"/>
          <p:cNvSpPr txBox="1">
            <a:spLocks noChangeArrowheads="1"/>
          </p:cNvSpPr>
          <p:nvPr/>
        </p:nvSpPr>
        <p:spPr bwMode="auto">
          <a:xfrm>
            <a:off x="495300" y="5414284"/>
            <a:ext cx="8153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b="0" dirty="0"/>
              <a:t>At any time Temperature profile will be </a:t>
            </a:r>
            <a:r>
              <a:rPr lang="en-US" b="0" dirty="0" smtClean="0"/>
              <a:t>symmetric about </a:t>
            </a:r>
            <a:r>
              <a:rPr lang="en-US" b="0" dirty="0"/>
              <a:t>x-axis. Solution in positive or negative direction of </a:t>
            </a:r>
            <a:r>
              <a:rPr lang="en-US" b="0" i="1" dirty="0"/>
              <a:t>x</a:t>
            </a:r>
            <a:r>
              <a:rPr lang="en-US" b="0" dirty="0"/>
              <a:t> is </a:t>
            </a:r>
            <a:r>
              <a:rPr lang="en-US" b="0" dirty="0" smtClean="0"/>
              <a:t>sufficient</a:t>
            </a:r>
            <a:r>
              <a:rPr lang="en-US" b="0" dirty="0"/>
              <a:t>.</a:t>
            </a:r>
          </a:p>
        </p:txBody>
      </p:sp>
      <p:grpSp>
        <p:nvGrpSpPr>
          <p:cNvPr id="3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8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39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7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67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67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7972" grpId="0" build="p" autoUpdateAnimBg="0"/>
      <p:bldP spid="467973" grpId="0" build="p" autoUpdateAnimBg="0"/>
      <p:bldP spid="4679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9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04800"/>
            <a:ext cx="3224213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8996" name="Text Box 4"/>
          <p:cNvSpPr txBox="1">
            <a:spLocks noChangeArrowheads="1"/>
          </p:cNvSpPr>
          <p:nvPr/>
        </p:nvSpPr>
        <p:spPr bwMode="auto">
          <a:xfrm>
            <a:off x="5394325" y="5070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468997" name="Text Box 5"/>
          <p:cNvSpPr txBox="1">
            <a:spLocks noChangeArrowheads="1"/>
          </p:cNvSpPr>
          <p:nvPr/>
        </p:nvSpPr>
        <p:spPr bwMode="auto">
          <a:xfrm>
            <a:off x="7680325" y="5451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68998" name="Text Box 6"/>
          <p:cNvSpPr txBox="1">
            <a:spLocks noChangeArrowheads="1"/>
          </p:cNvSpPr>
          <p:nvPr/>
        </p:nvSpPr>
        <p:spPr bwMode="auto">
          <a:xfrm>
            <a:off x="8442325" y="5462588"/>
            <a:ext cx="368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SymbolPS" pitchFamily="18" charset="2"/>
              </a:rPr>
              <a:t>h</a:t>
            </a:r>
          </a:p>
        </p:txBody>
      </p:sp>
      <p:sp>
        <p:nvSpPr>
          <p:cNvPr id="468999" name="Text Box 7"/>
          <p:cNvSpPr txBox="1">
            <a:spLocks noChangeArrowheads="1"/>
          </p:cNvSpPr>
          <p:nvPr/>
        </p:nvSpPr>
        <p:spPr bwMode="auto">
          <a:xfrm>
            <a:off x="7908925" y="2784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graphicFrame>
        <p:nvGraphicFramePr>
          <p:cNvPr id="469000" name="Object 8"/>
          <p:cNvGraphicFramePr>
            <a:graphicFrameLocks noChangeAspect="1"/>
          </p:cNvGraphicFramePr>
          <p:nvPr/>
        </p:nvGraphicFramePr>
        <p:xfrm>
          <a:off x="1295400" y="1219200"/>
          <a:ext cx="16303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6" name="Equation" r:id="rId5" imgW="672840" imgH="444240" progId="Equation.3">
                  <p:embed/>
                </p:oleObj>
              </mc:Choice>
              <mc:Fallback>
                <p:oleObj name="Equation" r:id="rId5" imgW="672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219200"/>
                        <a:ext cx="1630363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9001" name="Text Box 9"/>
          <p:cNvSpPr txBox="1">
            <a:spLocks noChangeArrowheads="1"/>
          </p:cNvSpPr>
          <p:nvPr/>
        </p:nvSpPr>
        <p:spPr bwMode="auto">
          <a:xfrm>
            <a:off x="457200" y="2819400"/>
            <a:ext cx="369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Initial condition: </a:t>
            </a:r>
            <a:r>
              <a:rPr lang="en-US" b="0" i="1" dirty="0">
                <a:latin typeface="SymbolPS" pitchFamily="18" charset="2"/>
              </a:rPr>
              <a:t>q</a:t>
            </a:r>
            <a:r>
              <a:rPr lang="en-US" b="0" i="1" dirty="0"/>
              <a:t>(</a:t>
            </a:r>
            <a:r>
              <a:rPr lang="en-US" b="0" i="1" dirty="0">
                <a:latin typeface="SymbolPS" pitchFamily="18" charset="2"/>
              </a:rPr>
              <a:t>h,0)</a:t>
            </a:r>
            <a:r>
              <a:rPr lang="en-US" i="1" dirty="0">
                <a:latin typeface="SymbolPS" pitchFamily="18" charset="2"/>
              </a:rPr>
              <a:t> </a:t>
            </a:r>
            <a:r>
              <a:rPr lang="en-US" b="0" i="1" dirty="0">
                <a:latin typeface="SymbolPS" pitchFamily="18" charset="2"/>
              </a:rPr>
              <a:t>= 1</a:t>
            </a:r>
            <a:endParaRPr lang="en-US" b="0" i="1" dirty="0"/>
          </a:p>
        </p:txBody>
      </p:sp>
      <p:sp>
        <p:nvSpPr>
          <p:cNvPr id="469002" name="Text Box 10"/>
          <p:cNvSpPr txBox="1">
            <a:spLocks noChangeArrowheads="1"/>
          </p:cNvSpPr>
          <p:nvPr/>
        </p:nvSpPr>
        <p:spPr bwMode="auto">
          <a:xfrm>
            <a:off x="533400" y="3886200"/>
            <a:ext cx="429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Boundary conditions: </a:t>
            </a:r>
            <a:r>
              <a:rPr lang="en-US" b="0" i="1">
                <a:latin typeface="SymbolPS" pitchFamily="18" charset="2"/>
              </a:rPr>
              <a:t>q</a:t>
            </a:r>
            <a:r>
              <a:rPr lang="en-US" b="0" i="1"/>
              <a:t>(</a:t>
            </a:r>
            <a:r>
              <a:rPr lang="en-US" b="0" i="1">
                <a:latin typeface="SymbolPS" pitchFamily="18" charset="2"/>
              </a:rPr>
              <a:t>1,z)</a:t>
            </a:r>
            <a:r>
              <a:rPr lang="en-US" i="1">
                <a:latin typeface="SymbolPS" pitchFamily="18" charset="2"/>
              </a:rPr>
              <a:t> </a:t>
            </a:r>
            <a:r>
              <a:rPr lang="en-US" b="0" i="1">
                <a:latin typeface="SymbolPS" pitchFamily="18" charset="2"/>
              </a:rPr>
              <a:t>= 0</a:t>
            </a:r>
            <a:endParaRPr lang="en-US" b="0" i="1"/>
          </a:p>
        </p:txBody>
      </p:sp>
      <p:graphicFrame>
        <p:nvGraphicFramePr>
          <p:cNvPr id="469003" name="Object 11"/>
          <p:cNvGraphicFramePr>
            <a:graphicFrameLocks noChangeAspect="1"/>
          </p:cNvGraphicFramePr>
          <p:nvPr>
            <p:extLst/>
          </p:nvPr>
        </p:nvGraphicFramePr>
        <p:xfrm>
          <a:off x="453511" y="4713650"/>
          <a:ext cx="4759840" cy="928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7" name="Equation" r:id="rId7" imgW="2145960" imgH="419040" progId="Equation.3">
                  <p:embed/>
                </p:oleObj>
              </mc:Choice>
              <mc:Fallback>
                <p:oleObj name="Equation" r:id="rId7" imgW="21459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11" y="4713650"/>
                        <a:ext cx="4759840" cy="9287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6082" y="204788"/>
            <a:ext cx="7772400" cy="685800"/>
          </a:xfrm>
        </p:spPr>
        <p:txBody>
          <a:bodyPr/>
          <a:lstStyle/>
          <a:p>
            <a:r>
              <a:rPr lang="en-US" sz="2800" dirty="0" smtClean="0"/>
              <a:t>The Partial Differential Equation</a:t>
            </a:r>
            <a:endParaRPr lang="en-US" sz="2800" dirty="0"/>
          </a:p>
        </p:txBody>
      </p:sp>
      <p:grpSp>
        <p:nvGrpSpPr>
          <p:cNvPr id="4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" name="Rectangle 4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5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41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690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690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9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001" grpId="0" build="p" autoUpdateAnimBg="0"/>
      <p:bldP spid="469002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977900"/>
          </a:xfrm>
        </p:spPr>
        <p:txBody>
          <a:bodyPr/>
          <a:lstStyle/>
          <a:p>
            <a:r>
              <a:rPr lang="en-IN" sz="2800" dirty="0" smtClean="0"/>
              <a:t>The Art of Separation of Variables</a:t>
            </a:r>
            <a:endParaRPr lang="en-IN" sz="2800" dirty="0"/>
          </a:p>
        </p:txBody>
      </p:sp>
      <p:graphicFrame>
        <p:nvGraphicFramePr>
          <p:cNvPr id="18" name="Object 8"/>
          <p:cNvGraphicFramePr>
            <a:graphicFrameLocks noChangeAspect="1"/>
          </p:cNvGraphicFramePr>
          <p:nvPr>
            <p:extLst/>
          </p:nvPr>
        </p:nvGraphicFramePr>
        <p:xfrm>
          <a:off x="3657600" y="1130483"/>
          <a:ext cx="16303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8" name="Equation" r:id="rId3" imgW="672840" imgH="444240" progId="Equation.3">
                  <p:embed/>
                </p:oleObj>
              </mc:Choice>
              <mc:Fallback>
                <p:oleObj name="Equation" r:id="rId3" imgW="672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130483"/>
                        <a:ext cx="1630363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00221" y="2387226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Let</a:t>
            </a:r>
            <a:endParaRPr lang="en-IN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2820848" y="2359391"/>
          <a:ext cx="3303866" cy="579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59" name="Equation" r:id="rId5" imgW="1231560" imgH="215640" progId="Equation.3">
                  <p:embed/>
                </p:oleObj>
              </mc:Choice>
              <mc:Fallback>
                <p:oleObj name="Equation" r:id="rId5" imgW="12315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0848" y="2359391"/>
                        <a:ext cx="3303866" cy="5790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8"/>
          <p:cNvGraphicFramePr>
            <a:graphicFrameLocks noChangeAspect="1"/>
          </p:cNvGraphicFramePr>
          <p:nvPr>
            <p:extLst/>
          </p:nvPr>
        </p:nvGraphicFramePr>
        <p:xfrm>
          <a:off x="936615" y="3176887"/>
          <a:ext cx="236855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60" name="Equation" r:id="rId7" imgW="977760" imgH="444240" progId="Equation.3">
                  <p:embed/>
                </p:oleObj>
              </mc:Choice>
              <mc:Fallback>
                <p:oleObj name="Equation" r:id="rId7" imgW="9777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15" y="3176887"/>
                        <a:ext cx="236855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8"/>
          <p:cNvGraphicFramePr>
            <a:graphicFrameLocks noChangeAspect="1"/>
          </p:cNvGraphicFramePr>
          <p:nvPr>
            <p:extLst/>
          </p:nvPr>
        </p:nvGraphicFramePr>
        <p:xfrm>
          <a:off x="4549775" y="3049588"/>
          <a:ext cx="29511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61" name="Equation" r:id="rId9" imgW="1218960" imgH="444240" progId="Equation.3">
                  <p:embed/>
                </p:oleObj>
              </mc:Choice>
              <mc:Fallback>
                <p:oleObj name="Equation" r:id="rId9" imgW="1218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775" y="3049588"/>
                        <a:ext cx="2951163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8"/>
          <p:cNvGraphicFramePr>
            <a:graphicFrameLocks noChangeAspect="1"/>
          </p:cNvGraphicFramePr>
          <p:nvPr>
            <p:extLst/>
          </p:nvPr>
        </p:nvGraphicFramePr>
        <p:xfrm>
          <a:off x="2551113" y="4946650"/>
          <a:ext cx="3843337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62" name="Equation" r:id="rId11" imgW="1587240" imgH="444240" progId="Equation.3">
                  <p:embed/>
                </p:oleObj>
              </mc:Choice>
              <mc:Fallback>
                <p:oleObj name="Equation" r:id="rId11" imgW="15872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1113" y="4946650"/>
                        <a:ext cx="3843337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937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6900"/>
            <a:ext cx="7772400" cy="977900"/>
          </a:xfrm>
        </p:spPr>
        <p:txBody>
          <a:bodyPr/>
          <a:lstStyle/>
          <a:p>
            <a:r>
              <a:rPr lang="en-IN" sz="2800" dirty="0" smtClean="0"/>
              <a:t>A pair of ODEs</a:t>
            </a:r>
            <a:endParaRPr lang="en-IN" sz="2800" dirty="0"/>
          </a:p>
        </p:txBody>
      </p:sp>
      <p:graphicFrame>
        <p:nvGraphicFramePr>
          <p:cNvPr id="2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4770986"/>
              </p:ext>
            </p:extLst>
          </p:nvPr>
        </p:nvGraphicFramePr>
        <p:xfrm>
          <a:off x="1156206" y="1121099"/>
          <a:ext cx="206375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5" name="Equation" r:id="rId4" imgW="850680" imgH="419040" progId="Equation.3">
                  <p:embed/>
                </p:oleObj>
              </mc:Choice>
              <mc:Fallback>
                <p:oleObj name="Equation" r:id="rId4" imgW="8506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6206" y="1121099"/>
                        <a:ext cx="2063750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8"/>
          <p:cNvGraphicFramePr>
            <a:graphicFrameLocks noChangeAspect="1"/>
          </p:cNvGraphicFramePr>
          <p:nvPr>
            <p:extLst/>
          </p:nvPr>
        </p:nvGraphicFramePr>
        <p:xfrm>
          <a:off x="4690220" y="1037600"/>
          <a:ext cx="23669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6" name="Equation" r:id="rId6" imgW="977760" imgH="444240" progId="Equation.3">
                  <p:embed/>
                </p:oleObj>
              </mc:Choice>
              <mc:Fallback>
                <p:oleObj name="Equation" r:id="rId6" imgW="9777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0220" y="1037600"/>
                        <a:ext cx="2366963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3359950" y="2281147"/>
          <a:ext cx="5523551" cy="66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7" name="Equation" r:id="rId8" imgW="1790640" imgH="215640" progId="Equation.3">
                  <p:embed/>
                </p:oleObj>
              </mc:Choice>
              <mc:Fallback>
                <p:oleObj name="Equation" r:id="rId8" imgW="17906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59950" y="2281147"/>
                        <a:ext cx="5523551" cy="665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69291" y="2117815"/>
          <a:ext cx="2703512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8" name="Equation" r:id="rId10" imgW="876240" imgH="253800" progId="Equation.3">
                  <p:embed/>
                </p:oleObj>
              </mc:Choice>
              <mc:Fallback>
                <p:oleObj name="Equation" r:id="rId10" imgW="8762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9291" y="2117815"/>
                        <a:ext cx="2703512" cy="782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218599" y="3276600"/>
            <a:ext cx="429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Boundary conditions: </a:t>
            </a:r>
            <a:r>
              <a:rPr lang="en-US" b="0" i="1" dirty="0">
                <a:latin typeface="SymbolPS" pitchFamily="18" charset="2"/>
              </a:rPr>
              <a:t>q</a:t>
            </a:r>
            <a:r>
              <a:rPr lang="en-US" b="0" i="1" dirty="0"/>
              <a:t>(</a:t>
            </a:r>
            <a:r>
              <a:rPr lang="en-US" b="0" i="1" dirty="0">
                <a:latin typeface="SymbolPS" pitchFamily="18" charset="2"/>
              </a:rPr>
              <a:t>1,z)</a:t>
            </a:r>
            <a:r>
              <a:rPr lang="en-US" i="1" dirty="0">
                <a:latin typeface="SymbolPS" pitchFamily="18" charset="2"/>
              </a:rPr>
              <a:t> </a:t>
            </a:r>
            <a:r>
              <a:rPr lang="en-US" b="0" i="1" dirty="0">
                <a:latin typeface="SymbolPS" pitchFamily="18" charset="2"/>
              </a:rPr>
              <a:t>= 0</a:t>
            </a:r>
            <a:endParaRPr lang="en-US" b="0" i="1" dirty="0"/>
          </a:p>
        </p:txBody>
      </p:sp>
      <p:graphicFrame>
        <p:nvGraphicFramePr>
          <p:cNvPr id="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798048"/>
              </p:ext>
            </p:extLst>
          </p:nvPr>
        </p:nvGraphicFramePr>
        <p:xfrm>
          <a:off x="3816580" y="3795686"/>
          <a:ext cx="4759840" cy="928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99" name="Equation" r:id="rId12" imgW="2145960" imgH="419040" progId="Equation.3">
                  <p:embed/>
                </p:oleObj>
              </mc:Choice>
              <mc:Fallback>
                <p:oleObj name="Equation" r:id="rId12" imgW="21459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580" y="3795686"/>
                        <a:ext cx="4759840" cy="9287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919443" y="5029200"/>
            <a:ext cx="429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Boundary conditions: </a:t>
            </a:r>
            <a:r>
              <a:rPr lang="en-US" b="0" i="1" dirty="0" smtClean="0">
                <a:latin typeface="SymbolPS" pitchFamily="18" charset="2"/>
              </a:rPr>
              <a:t>q</a:t>
            </a:r>
            <a:r>
              <a:rPr lang="en-US" b="0" i="1" dirty="0" smtClean="0"/>
              <a:t>(</a:t>
            </a:r>
            <a:r>
              <a:rPr lang="en-US" b="0" i="1" dirty="0" smtClean="0">
                <a:latin typeface="SymbolPS" pitchFamily="18" charset="2"/>
              </a:rPr>
              <a:t>1,z)</a:t>
            </a:r>
            <a:r>
              <a:rPr lang="en-US" i="1" dirty="0" smtClean="0">
                <a:latin typeface="SymbolPS" pitchFamily="18" charset="2"/>
              </a:rPr>
              <a:t> </a:t>
            </a:r>
            <a:r>
              <a:rPr lang="en-US" b="0" i="1" dirty="0">
                <a:latin typeface="SymbolPS" pitchFamily="18" charset="2"/>
              </a:rPr>
              <a:t>= 0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318523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  <p:bldP spid="32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" y="1187589"/>
            <a:ext cx="7262654" cy="5484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162800" cy="914400"/>
          </a:xfrm>
        </p:spPr>
        <p:txBody>
          <a:bodyPr/>
          <a:lstStyle/>
          <a:p>
            <a:r>
              <a:rPr lang="en-IN" sz="2800" dirty="0" smtClean="0"/>
              <a:t>Trigonometric Series Solution by Fourier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780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05038"/>
            <a:ext cx="7772400" cy="804001"/>
          </a:xfrm>
        </p:spPr>
        <p:txBody>
          <a:bodyPr/>
          <a:lstStyle/>
          <a:p>
            <a:r>
              <a:rPr lang="en-IN" sz="2800" dirty="0" smtClean="0"/>
              <a:t>The  Hypothesis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415" y="1321294"/>
            <a:ext cx="77724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IN" sz="36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The form of a solution to a linear SO-ODE can be an infinite series, if the function &amp; variable Coefficients of ODE are analytic at the point of interest.</a:t>
            </a:r>
            <a:endParaRPr lang="en-IN" sz="3600" dirty="0">
              <a:solidFill>
                <a:srgbClr val="0070C0"/>
              </a:solidFill>
              <a:latin typeface="Blackadder ITC" panose="04020505051007020D02" pitchFamily="82" charset="0"/>
            </a:endParaRP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915273"/>
              </p:ext>
            </p:extLst>
          </p:nvPr>
        </p:nvGraphicFramePr>
        <p:xfrm>
          <a:off x="2004681" y="3657600"/>
          <a:ext cx="425132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63" name="Equation" r:id="rId4" imgW="1854000" imgH="419040" progId="Equation.3">
                  <p:embed/>
                </p:oleObj>
              </mc:Choice>
              <mc:Fallback>
                <p:oleObj name="Equation" r:id="rId4" imgW="1854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04681" y="3657600"/>
                        <a:ext cx="4251325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1882443" y="4800600"/>
            <a:ext cx="449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a, b, </a:t>
            </a:r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c</a:t>
            </a:r>
            <a:r>
              <a:rPr lang="en-IN" dirty="0">
                <a:latin typeface="+mn-lt"/>
              </a:rPr>
              <a:t> are </a:t>
            </a:r>
            <a:r>
              <a:rPr lang="en-IN" dirty="0" smtClean="0">
                <a:latin typeface="+mn-lt"/>
              </a:rPr>
              <a:t>polynomials.</a:t>
            </a:r>
          </a:p>
          <a:p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Domain of Validity????</a:t>
            </a:r>
          </a:p>
          <a:p>
            <a:r>
              <a:rPr lang="en-IN" dirty="0" smtClean="0"/>
              <a:t>Valid for </a:t>
            </a:r>
            <a:r>
              <a:rPr lang="en-IN" dirty="0"/>
              <a:t>all</a:t>
            </a:r>
            <a:r>
              <a:rPr lang="en-IN" i="1" dirty="0"/>
              <a:t> x </a:t>
            </a:r>
            <a:r>
              <a:rPr lang="en-IN" i="1" dirty="0">
                <a:sym typeface="Symbol" panose="05050102010706020507" pitchFamily="18" charset="2"/>
              </a:rPr>
              <a:t></a:t>
            </a:r>
            <a:r>
              <a:rPr lang="en-IN" i="1" dirty="0"/>
              <a:t> </a:t>
            </a:r>
            <a:r>
              <a:rPr lang="en-IN" i="1" dirty="0" smtClean="0"/>
              <a:t>Ɽ ?!?!?!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374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80987"/>
            <a:ext cx="7772400" cy="685800"/>
          </a:xfrm>
        </p:spPr>
        <p:txBody>
          <a:bodyPr/>
          <a:lstStyle/>
          <a:p>
            <a:r>
              <a:rPr lang="en-IN" sz="2800" dirty="0" smtClean="0"/>
              <a:t>Introduction to Infinite Series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62053" cy="4114800"/>
          </a:xfrm>
        </p:spPr>
        <p:txBody>
          <a:bodyPr/>
          <a:lstStyle/>
          <a:p>
            <a:r>
              <a:rPr lang="en-IN" sz="2400" dirty="0"/>
              <a:t>Zeno's paradox </a:t>
            </a:r>
            <a:r>
              <a:rPr lang="en-IN" sz="2400" dirty="0" smtClean="0"/>
              <a:t>:The </a:t>
            </a:r>
            <a:r>
              <a:rPr lang="en-IN" sz="2400" dirty="0"/>
              <a:t>Greek philosopher Zeno considered the problem of summing an infinite series to achieve a finite result, but rejected it as an </a:t>
            </a:r>
            <a:r>
              <a:rPr lang="en-IN" sz="2400" dirty="0" smtClean="0"/>
              <a:t>impossibility.</a:t>
            </a:r>
          </a:p>
          <a:p>
            <a:r>
              <a:rPr lang="en-IN" sz="2400" dirty="0" smtClean="0"/>
              <a:t>Later</a:t>
            </a:r>
            <a:r>
              <a:rPr lang="en-IN" sz="2400" dirty="0"/>
              <a:t>, Aristotle proposed a philosophical resolution of the paradox, but the mathematical content was </a:t>
            </a:r>
            <a:r>
              <a:rPr lang="en-IN" sz="2400" dirty="0" smtClean="0"/>
              <a:t>unresolved.</a:t>
            </a:r>
          </a:p>
          <a:p>
            <a:r>
              <a:rPr lang="en-IN" sz="2400" dirty="0" err="1" smtClean="0"/>
              <a:t>Archimedes's</a:t>
            </a:r>
            <a:r>
              <a:rPr lang="en-IN" sz="2400" dirty="0" smtClean="0"/>
              <a:t> </a:t>
            </a:r>
            <a:r>
              <a:rPr lang="en-IN" sz="2400" dirty="0"/>
              <a:t>method of exhaustion </a:t>
            </a:r>
            <a:r>
              <a:rPr lang="en-IN" sz="2400" dirty="0" smtClean="0"/>
              <a:t>provided </a:t>
            </a:r>
            <a:r>
              <a:rPr lang="en-IN" sz="2400" dirty="0"/>
              <a:t>an infinite number of progressive subdivisions could be performed to achieve a finite result</a:t>
            </a:r>
            <a:r>
              <a:rPr lang="en-IN" sz="2400" dirty="0" smtClean="0"/>
              <a:t>.</a:t>
            </a:r>
          </a:p>
          <a:p>
            <a:endParaRPr lang="en-IN" sz="2400" dirty="0" smtClean="0"/>
          </a:p>
          <a:p>
            <a:endParaRPr lang="en-IN" sz="2400" dirty="0"/>
          </a:p>
          <a:p>
            <a:endParaRPr lang="en-IN" sz="2400" dirty="0" smtClean="0"/>
          </a:p>
          <a:p>
            <a:r>
              <a:rPr lang="en-IN" sz="2400" dirty="0" smtClean="0"/>
              <a:t>In </a:t>
            </a:r>
            <a:r>
              <a:rPr lang="en-IN" sz="2400" dirty="0"/>
              <a:t>the 14</a:t>
            </a:r>
            <a:r>
              <a:rPr lang="en-IN" sz="2400" baseline="30000" dirty="0"/>
              <a:t>th</a:t>
            </a:r>
            <a:r>
              <a:rPr lang="en-IN" sz="2400" dirty="0"/>
              <a:t> century, </a:t>
            </a:r>
            <a:r>
              <a:rPr lang="en-IN" sz="2400" dirty="0" err="1" smtClean="0"/>
              <a:t>Madhava</a:t>
            </a:r>
            <a:r>
              <a:rPr lang="en-IN" sz="2400" dirty="0" smtClean="0"/>
              <a:t> </a:t>
            </a:r>
            <a:r>
              <a:rPr lang="en-IN" sz="2400" dirty="0"/>
              <a:t>of </a:t>
            </a:r>
            <a:r>
              <a:rPr lang="en-IN" sz="2400" dirty="0" err="1" smtClean="0"/>
              <a:t>Sangamagrama</a:t>
            </a:r>
            <a:r>
              <a:rPr lang="en-IN" sz="2400" dirty="0" smtClean="0"/>
              <a:t> found </a:t>
            </a:r>
            <a:r>
              <a:rPr lang="en-IN" sz="2400" dirty="0"/>
              <a:t>a number of special cases of the Taylor </a:t>
            </a:r>
            <a:r>
              <a:rPr lang="en-IN" sz="2400" dirty="0" smtClean="0"/>
              <a:t>series.</a:t>
            </a:r>
            <a:endParaRPr lang="en-IN" sz="2400" dirty="0"/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3945"/>
            <a:ext cx="5943600" cy="45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01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913" y="250392"/>
            <a:ext cx="7295282" cy="758824"/>
          </a:xfrm>
        </p:spPr>
        <p:txBody>
          <a:bodyPr/>
          <a:lstStyle/>
          <a:p>
            <a:r>
              <a:rPr lang="en-IN" sz="2800" dirty="0" smtClean="0"/>
              <a:t>Formalization of Series Form of Functions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37" y="1066800"/>
            <a:ext cx="8599938" cy="4262489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Kerala School of Astronomy and Mathematics further expanded his works with various series expansions and rational approximations until the 16</a:t>
            </a:r>
            <a:r>
              <a:rPr lang="en-IN" sz="2400" baseline="30000" dirty="0"/>
              <a:t>th</a:t>
            </a:r>
            <a:r>
              <a:rPr lang="en-IN" sz="2400" dirty="0"/>
              <a:t> century. </a:t>
            </a:r>
          </a:p>
          <a:p>
            <a:r>
              <a:rPr lang="en-IN" sz="2400" dirty="0" smtClean="0"/>
              <a:t>In 1715, </a:t>
            </a:r>
            <a:r>
              <a:rPr lang="en-IN" sz="2400" dirty="0"/>
              <a:t>a general method for constructing these series for all functions for which they exist was finally provided by Brook </a:t>
            </a:r>
            <a:r>
              <a:rPr lang="en-IN" sz="2400" dirty="0" smtClean="0"/>
              <a:t>Taylor, after </a:t>
            </a:r>
            <a:r>
              <a:rPr lang="en-IN" sz="2400" dirty="0"/>
              <a:t>whom the series are now </a:t>
            </a:r>
            <a:r>
              <a:rPr lang="en-IN" sz="2400" dirty="0" smtClean="0"/>
              <a:t>named.</a:t>
            </a:r>
          </a:p>
          <a:p>
            <a:r>
              <a:rPr lang="en-IN" sz="2400" dirty="0" smtClean="0"/>
              <a:t>Taylor's Expansion:</a:t>
            </a:r>
            <a:endParaRPr lang="en-IN" sz="2400" dirty="0"/>
          </a:p>
          <a:p>
            <a:r>
              <a:rPr lang="en-IN" sz="2400" i="1" dirty="0"/>
              <a:t>Taylor’s Theorem. </a:t>
            </a:r>
            <a:r>
              <a:rPr lang="en-IN" sz="2400" dirty="0"/>
              <a:t>If </a:t>
            </a:r>
            <a:r>
              <a:rPr lang="en-IN" sz="2400" i="1" dirty="0"/>
              <a:t>f </a:t>
            </a:r>
            <a:r>
              <a:rPr lang="en-IN" sz="2400" dirty="0"/>
              <a:t>is a function continuous and </a:t>
            </a:r>
            <a:r>
              <a:rPr lang="en-IN" sz="2400" i="1" dirty="0"/>
              <a:t>n </a:t>
            </a:r>
            <a:r>
              <a:rPr lang="en-IN" sz="2400" dirty="0"/>
              <a:t>times differentiable </a:t>
            </a:r>
            <a:r>
              <a:rPr lang="en-IN" sz="2400" dirty="0" smtClean="0"/>
              <a:t>in an </a:t>
            </a:r>
            <a:r>
              <a:rPr lang="en-IN" sz="2400" dirty="0"/>
              <a:t>interval [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, 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 </a:t>
            </a:r>
            <a:r>
              <a:rPr lang="en-IN" sz="2400" dirty="0"/>
              <a:t>+ </a:t>
            </a:r>
            <a:r>
              <a:rPr lang="en-IN" sz="2400" i="1" dirty="0" smtClean="0"/>
              <a:t>h</a:t>
            </a:r>
            <a:r>
              <a:rPr lang="en-IN" sz="2400" dirty="0"/>
              <a:t>], then there exists some point in this interval, denoted </a:t>
            </a:r>
            <a:r>
              <a:rPr lang="en-IN" sz="2400" dirty="0" smtClean="0"/>
              <a:t>by 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 </a:t>
            </a:r>
            <a:r>
              <a:rPr lang="en-IN" sz="2400" dirty="0"/>
              <a:t>+ </a:t>
            </a:r>
            <a:r>
              <a:rPr lang="en-IN" sz="2400" i="1" dirty="0" err="1"/>
              <a:t>λh</a:t>
            </a:r>
            <a:r>
              <a:rPr lang="en-IN" sz="2400" i="1" dirty="0"/>
              <a:t> </a:t>
            </a:r>
            <a:r>
              <a:rPr lang="en-IN" sz="2400" dirty="0"/>
              <a:t>for some </a:t>
            </a:r>
            <a:r>
              <a:rPr lang="en-IN" sz="2400" i="1" dirty="0"/>
              <a:t>λ ∈ </a:t>
            </a:r>
            <a:r>
              <a:rPr lang="en-IN" sz="2400" dirty="0"/>
              <a:t>[0</a:t>
            </a:r>
            <a:r>
              <a:rPr lang="en-IN" sz="2400" i="1" dirty="0"/>
              <a:t>, </a:t>
            </a:r>
            <a:r>
              <a:rPr lang="en-IN" sz="2400" dirty="0"/>
              <a:t>1], such that</a:t>
            </a:r>
            <a:r>
              <a:rPr lang="en-IN" sz="2400" dirty="0" smtClean="0"/>
              <a:t>:</a:t>
            </a:r>
            <a:endParaRPr lang="en-IN" sz="2400" dirty="0"/>
          </a:p>
          <a:p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337974"/>
              </p:ext>
            </p:extLst>
          </p:nvPr>
        </p:nvGraphicFramePr>
        <p:xfrm>
          <a:off x="1504229" y="5212148"/>
          <a:ext cx="6858755" cy="655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829" name="Equation" r:id="rId3" imgW="4381200" imgH="419040" progId="Equation.3">
                  <p:embed/>
                </p:oleObj>
              </mc:Choice>
              <mc:Fallback>
                <p:oleObj name="Equation" r:id="rId3" imgW="4381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4229" y="5212148"/>
                        <a:ext cx="6858755" cy="655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1328917" y="6014289"/>
            <a:ext cx="4091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/>
              <a:t>f </a:t>
            </a:r>
            <a:r>
              <a:rPr lang="en-IN" dirty="0"/>
              <a:t>is a so-called analytic function</a:t>
            </a:r>
            <a:endParaRPr lang="en-IN" dirty="0">
              <a:latin typeface="+mn-lt"/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62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978738"/>
          </a:xfrm>
        </p:spPr>
        <p:txBody>
          <a:bodyPr/>
          <a:lstStyle/>
          <a:p>
            <a:r>
              <a:rPr lang="en-IN" sz="2800" dirty="0"/>
              <a:t>A</a:t>
            </a:r>
            <a:r>
              <a:rPr lang="en-IN" sz="2800" dirty="0" smtClean="0"/>
              <a:t>n Infinite-Order Taylor Series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4789"/>
            <a:ext cx="8458200" cy="1600200"/>
          </a:xfrm>
        </p:spPr>
        <p:txBody>
          <a:bodyPr/>
          <a:lstStyle/>
          <a:p>
            <a:r>
              <a:rPr lang="en-IN" sz="2400" dirty="0"/>
              <a:t>If </a:t>
            </a:r>
            <a:r>
              <a:rPr lang="en-IN" sz="2400" i="1" dirty="0"/>
              <a:t>f </a:t>
            </a:r>
            <a:r>
              <a:rPr lang="en-IN" sz="2400" dirty="0"/>
              <a:t>is a so-called analytic function of which the derivatives of all orders exist</a:t>
            </a:r>
            <a:r>
              <a:rPr lang="en-IN" sz="2400" dirty="0" smtClean="0"/>
              <a:t>, then </a:t>
            </a:r>
            <a:r>
              <a:rPr lang="en-IN" sz="2400" dirty="0"/>
              <a:t>one may consider increasing the value of </a:t>
            </a:r>
            <a:r>
              <a:rPr lang="en-IN" sz="2400" i="1" dirty="0"/>
              <a:t>n </a:t>
            </a:r>
            <a:r>
              <a:rPr lang="en-IN" sz="2400" dirty="0"/>
              <a:t>indefinitely. </a:t>
            </a:r>
            <a:endParaRPr lang="en-IN" sz="2400" dirty="0" smtClean="0"/>
          </a:p>
          <a:p>
            <a:r>
              <a:rPr lang="en-IN" sz="2400" dirty="0" smtClean="0"/>
              <a:t>Thus</a:t>
            </a:r>
            <a:r>
              <a:rPr lang="en-IN" sz="2400" dirty="0"/>
              <a:t>, if </a:t>
            </a:r>
            <a:r>
              <a:rPr lang="en-IN" sz="2400" dirty="0" smtClean="0"/>
              <a:t>the condition </a:t>
            </a:r>
            <a:r>
              <a:rPr lang="en-IN" sz="2400" dirty="0"/>
              <a:t>holds that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235739"/>
              </p:ext>
            </p:extLst>
          </p:nvPr>
        </p:nvGraphicFramePr>
        <p:xfrm>
          <a:off x="2362200" y="4495800"/>
          <a:ext cx="393192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13" name="Equation" r:id="rId3" imgW="1638000" imgH="444240" progId="Equation.3">
                  <p:embed/>
                </p:oleObj>
              </mc:Choice>
              <mc:Fallback>
                <p:oleObj name="Equation" r:id="rId3" imgW="16380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4495800"/>
                        <a:ext cx="393192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38744" y="3293862"/>
            <a:ext cx="8461984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which is to say that the terms of the series converge to zero as their </a:t>
            </a:r>
            <a:r>
              <a:rPr lang="en-IN" sz="2400" dirty="0" smtClean="0"/>
              <a:t>order increases.</a:t>
            </a:r>
          </a:p>
          <a:p>
            <a:r>
              <a:rPr lang="en-IN" sz="2400" dirty="0"/>
              <a:t>T</a:t>
            </a:r>
            <a:r>
              <a:rPr lang="en-IN" sz="2400" dirty="0" smtClean="0"/>
              <a:t>hen </a:t>
            </a:r>
            <a:r>
              <a:rPr lang="en-IN" sz="2400" dirty="0"/>
              <a:t>an infinite-order Taylor-series expansion is available in the </a:t>
            </a:r>
            <a:r>
              <a:rPr lang="en-IN" sz="2400" dirty="0" smtClean="0"/>
              <a:t>form of</a:t>
            </a:r>
            <a:endParaRPr lang="en-IN" sz="2400" kern="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66698"/>
              </p:ext>
            </p:extLst>
          </p:nvPr>
        </p:nvGraphicFramePr>
        <p:xfrm>
          <a:off x="5246848" y="2090246"/>
          <a:ext cx="234632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14" name="Equation" r:id="rId5" imgW="977760" imgH="419040" progId="Equation.3">
                  <p:embed/>
                </p:oleObj>
              </mc:Choice>
              <mc:Fallback>
                <p:oleObj name="Equation" r:id="rId5" imgW="977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46848" y="2090246"/>
                        <a:ext cx="2346325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720372"/>
              </p:ext>
            </p:extLst>
          </p:nvPr>
        </p:nvGraphicFramePr>
        <p:xfrm>
          <a:off x="2438068" y="5638800"/>
          <a:ext cx="425132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915" name="Equation" r:id="rId8" imgW="1854000" imgH="419040" progId="Equation.3">
                  <p:embed/>
                </p:oleObj>
              </mc:Choice>
              <mc:Fallback>
                <p:oleObj name="Equation" r:id="rId8" imgW="1854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38068" y="5638800"/>
                        <a:ext cx="4251325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220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167503"/>
            <a:ext cx="6776036" cy="850107"/>
          </a:xfrm>
        </p:spPr>
        <p:txBody>
          <a:bodyPr/>
          <a:lstStyle/>
          <a:p>
            <a:r>
              <a:rPr lang="en-IN" sz="2800" dirty="0" smtClean="0"/>
              <a:t>Power Series Definition : Analytic Function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466" y="1311712"/>
            <a:ext cx="8437563" cy="914400"/>
          </a:xfrm>
        </p:spPr>
        <p:txBody>
          <a:bodyPr/>
          <a:lstStyle/>
          <a:p>
            <a:r>
              <a:rPr lang="en-IN" sz="2400" dirty="0"/>
              <a:t>A function </a:t>
            </a:r>
            <a:r>
              <a:rPr lang="en-IN" sz="2400" i="1" dirty="0"/>
              <a:t>y</a:t>
            </a:r>
            <a:r>
              <a:rPr lang="en-IN" sz="2400" dirty="0"/>
              <a:t> is analytic on an interval (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  </a:t>
            </a:r>
            <a:r>
              <a:rPr lang="en-IN" sz="2400" i="1" dirty="0" smtClean="0"/>
              <a:t>- </a:t>
            </a:r>
            <a:r>
              <a:rPr lang="en-IN" sz="2400" i="1" dirty="0" smtClean="0">
                <a:sym typeface="Symbol" panose="05050102010706020507" pitchFamily="18" charset="2"/>
              </a:rPr>
              <a:t>h</a:t>
            </a:r>
            <a:r>
              <a:rPr lang="en-IN" sz="2400" dirty="0" smtClean="0">
                <a:sym typeface="Symbol" panose="05050102010706020507" pitchFamily="18" charset="2"/>
              </a:rPr>
              <a:t>, 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i="1" dirty="0" smtClean="0"/>
              <a:t>+</a:t>
            </a:r>
            <a:r>
              <a:rPr lang="en-IN" sz="2400" i="1" dirty="0">
                <a:sym typeface="Symbol" panose="05050102010706020507" pitchFamily="18" charset="2"/>
              </a:rPr>
              <a:t> </a:t>
            </a:r>
            <a:r>
              <a:rPr lang="en-IN" sz="2400" i="1" dirty="0" smtClean="0">
                <a:sym typeface="Symbol" panose="05050102010706020507" pitchFamily="18" charset="2"/>
              </a:rPr>
              <a:t>h</a:t>
            </a:r>
            <a:r>
              <a:rPr lang="en-IN" sz="2400" dirty="0" smtClean="0"/>
              <a:t>) </a:t>
            </a:r>
            <a:r>
              <a:rPr lang="en-IN" sz="2400" dirty="0" err="1" smtClean="0"/>
              <a:t>iff</a:t>
            </a:r>
            <a:r>
              <a:rPr lang="en-IN" sz="2400" dirty="0" smtClean="0"/>
              <a:t> </a:t>
            </a:r>
            <a:r>
              <a:rPr lang="en-IN" sz="2400" dirty="0"/>
              <a:t>it can be </a:t>
            </a:r>
            <a:r>
              <a:rPr lang="en-IN" sz="2400" dirty="0" smtClean="0"/>
              <a:t>written as </a:t>
            </a:r>
            <a:r>
              <a:rPr lang="en-IN" sz="2400" dirty="0"/>
              <a:t>the power series expansion </a:t>
            </a:r>
            <a:r>
              <a:rPr lang="en-IN" sz="2400" dirty="0" smtClean="0"/>
              <a:t>below.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901757"/>
              </p:ext>
            </p:extLst>
          </p:nvPr>
        </p:nvGraphicFramePr>
        <p:xfrm>
          <a:off x="4800600" y="3576638"/>
          <a:ext cx="1516063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7" name="Equation" r:id="rId3" imgW="660240" imgH="253800" progId="Equation.3">
                  <p:embed/>
                </p:oleObj>
              </mc:Choice>
              <mc:Fallback>
                <p:oleObj name="Equation" r:id="rId3" imgW="6602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00600" y="3576638"/>
                        <a:ext cx="1516063" cy="614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601697" y="3567785"/>
            <a:ext cx="4015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Above series is  </a:t>
            </a:r>
            <a:r>
              <a:rPr lang="en-IN" dirty="0"/>
              <a:t>convergent </a:t>
            </a:r>
            <a:r>
              <a:rPr lang="en-IN" dirty="0" smtClean="0"/>
              <a:t>for</a:t>
            </a:r>
            <a:endParaRPr lang="en-IN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781990"/>
              </p:ext>
            </p:extLst>
          </p:nvPr>
        </p:nvGraphicFramePr>
        <p:xfrm>
          <a:off x="3263264" y="2292925"/>
          <a:ext cx="27225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8" name="Equation" r:id="rId5" imgW="1295280" imgH="431640" progId="Equation.3">
                  <p:embed/>
                </p:oleObj>
              </mc:Choice>
              <mc:Fallback>
                <p:oleObj name="Equation" r:id="rId5" imgW="1295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3264" y="2292925"/>
                        <a:ext cx="27225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787853"/>
              </p:ext>
            </p:extLst>
          </p:nvPr>
        </p:nvGraphicFramePr>
        <p:xfrm>
          <a:off x="2438068" y="5160963"/>
          <a:ext cx="425132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49" name="Equation" r:id="rId8" imgW="1854000" imgH="419040" progId="Equation.3">
                  <p:embed/>
                </p:oleObj>
              </mc:Choice>
              <mc:Fallback>
                <p:oleObj name="Equation" r:id="rId8" imgW="1854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438068" y="5160963"/>
                        <a:ext cx="4251325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056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21" y="180862"/>
            <a:ext cx="7120679" cy="850107"/>
          </a:xfrm>
        </p:spPr>
        <p:txBody>
          <a:bodyPr/>
          <a:lstStyle/>
          <a:p>
            <a:r>
              <a:rPr lang="en-IN" sz="2800" dirty="0" smtClean="0"/>
              <a:t>Definition : Convergence of A Power Series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954" y="1396268"/>
            <a:ext cx="8437563" cy="914400"/>
          </a:xfrm>
        </p:spPr>
        <p:txBody>
          <a:bodyPr/>
          <a:lstStyle/>
          <a:p>
            <a:r>
              <a:rPr lang="en-IN" sz="2400" dirty="0"/>
              <a:t>The power series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3501" y="2498203"/>
            <a:ext cx="6613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converges in absolute </a:t>
            </a:r>
            <a:r>
              <a:rPr lang="en-IN" dirty="0" smtClean="0"/>
              <a:t>value </a:t>
            </a:r>
            <a:r>
              <a:rPr lang="en-IN" i="1" dirty="0" err="1" smtClean="0"/>
              <a:t>iff</a:t>
            </a:r>
            <a:r>
              <a:rPr lang="en-IN" dirty="0" smtClean="0"/>
              <a:t>  the </a:t>
            </a:r>
            <a:r>
              <a:rPr lang="en-IN" dirty="0"/>
              <a:t>series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1199023"/>
              </p:ext>
            </p:extLst>
          </p:nvPr>
        </p:nvGraphicFramePr>
        <p:xfrm>
          <a:off x="3124200" y="1225550"/>
          <a:ext cx="2722563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48" name="Equation" r:id="rId3" imgW="1295280" imgH="431640" progId="Equation.3">
                  <p:embed/>
                </p:oleObj>
              </mc:Choice>
              <mc:Fallback>
                <p:oleObj name="Equation" r:id="rId3" imgW="12952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4200" y="1225550"/>
                        <a:ext cx="2722563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3228886" y="3138122"/>
          <a:ext cx="41910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49" name="Equation" r:id="rId5" imgW="1993680" imgH="431640" progId="Equation.3">
                  <p:embed/>
                </p:oleObj>
              </mc:Choice>
              <mc:Fallback>
                <p:oleObj name="Equation" r:id="rId5" imgW="1993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28886" y="3138122"/>
                        <a:ext cx="4191000" cy="908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73501" y="4479680"/>
            <a:ext cx="8441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Remark: If a series converges in absolute value, it converges. </a:t>
            </a:r>
            <a:endParaRPr lang="en-IN" dirty="0" smtClean="0">
              <a:latin typeface="+mn-lt"/>
            </a:endParaRPr>
          </a:p>
          <a:p>
            <a:endParaRPr lang="en-IN" dirty="0">
              <a:latin typeface="+mn-lt"/>
            </a:endParaRPr>
          </a:p>
          <a:p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converse is not true.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16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388" y="131941"/>
            <a:ext cx="7772400" cy="949212"/>
          </a:xfrm>
        </p:spPr>
        <p:txBody>
          <a:bodyPr/>
          <a:lstStyle/>
          <a:p>
            <a:r>
              <a:rPr lang="en-IN" sz="2800" dirty="0" smtClean="0"/>
              <a:t>Fitness test-1 Power Series Solutions:</a:t>
            </a:r>
            <a:br>
              <a:rPr lang="en-IN" sz="2800" dirty="0" smtClean="0"/>
            </a:br>
            <a:r>
              <a:rPr lang="en-IN" sz="2800" dirty="0" smtClean="0"/>
              <a:t>Special Properties of 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259" y="1162105"/>
            <a:ext cx="7772400" cy="533400"/>
          </a:xfrm>
        </p:spPr>
        <p:txBody>
          <a:bodyPr/>
          <a:lstStyle/>
          <a:p>
            <a:r>
              <a:rPr lang="en-IN" sz="2400" dirty="0"/>
              <a:t>Consider the </a:t>
            </a:r>
            <a:r>
              <a:rPr lang="en-IN" sz="2400" dirty="0" smtClean="0"/>
              <a:t>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589921"/>
              </p:ext>
            </p:extLst>
          </p:nvPr>
        </p:nvGraphicFramePr>
        <p:xfrm>
          <a:off x="2004681" y="1503363"/>
          <a:ext cx="4251325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63" name="Equation" r:id="rId3" imgW="1854000" imgH="419040" progId="Equation.3">
                  <p:embed/>
                </p:oleObj>
              </mc:Choice>
              <mc:Fallback>
                <p:oleObj name="Equation" r:id="rId3" imgW="1854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04681" y="1503363"/>
                        <a:ext cx="4251325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324864" y="2508236"/>
            <a:ext cx="63825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a, b, </a:t>
            </a:r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c</a:t>
            </a:r>
            <a:r>
              <a:rPr lang="en-IN" dirty="0">
                <a:latin typeface="+mn-lt"/>
              </a:rPr>
              <a:t> are polynomials, or equivalently,</a:t>
            </a: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2269163" y="2996267"/>
          <a:ext cx="3814762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64" name="Equation" r:id="rId5" imgW="1663560" imgH="444240" progId="Equation.3">
                  <p:embed/>
                </p:oleObj>
              </mc:Choice>
              <mc:Fallback>
                <p:oleObj name="Equation" r:id="rId5" imgW="16635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69163" y="2996267"/>
                        <a:ext cx="3814762" cy="1071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281259" y="4142360"/>
            <a:ext cx="7698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A </a:t>
            </a:r>
            <a:r>
              <a:rPr lang="en-IN" dirty="0">
                <a:latin typeface="+mn-lt"/>
              </a:rPr>
              <a:t>point </a:t>
            </a:r>
            <a:r>
              <a:rPr lang="en-IN" i="1" dirty="0">
                <a:latin typeface="+mn-lt"/>
              </a:rPr>
              <a:t>x =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called a singular point </a:t>
            </a:r>
            <a:r>
              <a:rPr lang="en-IN" dirty="0" smtClean="0">
                <a:latin typeface="+mn-lt"/>
              </a:rPr>
              <a:t>of above ODE, if </a:t>
            </a:r>
            <a:endParaRPr lang="en-IN" dirty="0">
              <a:latin typeface="+mn-lt"/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>
            <p:extLst/>
          </p:nvPr>
        </p:nvGraphicFramePr>
        <p:xfrm>
          <a:off x="2541727" y="4715446"/>
          <a:ext cx="4165638" cy="773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65" name="Equation" r:id="rId7" imgW="2463480" imgH="457200" progId="Equation.3">
                  <p:embed/>
                </p:oleObj>
              </mc:Choice>
              <mc:Fallback>
                <p:oleObj name="Equation" r:id="rId7" imgW="2463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41727" y="4715446"/>
                        <a:ext cx="4165638" cy="773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38"/>
          <p:cNvSpPr/>
          <p:nvPr/>
        </p:nvSpPr>
        <p:spPr>
          <a:xfrm>
            <a:off x="268388" y="5599235"/>
            <a:ext cx="8147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Any point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x=</a:t>
            </a:r>
            <a:r>
              <a:rPr lang="en-IN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 </a:t>
            </a:r>
            <a:r>
              <a:rPr lang="en-IN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is called as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 ordinary point of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ODE,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at which the functions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p(x)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and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q(x)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are continuous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pSp>
        <p:nvGrpSpPr>
          <p:cNvPr id="4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" name="Rectangle 4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5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43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37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60539"/>
            <a:ext cx="7772400" cy="806261"/>
          </a:xfrm>
        </p:spPr>
        <p:txBody>
          <a:bodyPr/>
          <a:lstStyle/>
          <a:p>
            <a:r>
              <a:rPr lang="en-IN" sz="2800" dirty="0"/>
              <a:t>Fitness </a:t>
            </a:r>
            <a:r>
              <a:rPr lang="en-IN" sz="2800" dirty="0" smtClean="0"/>
              <a:t>test-2 Power </a:t>
            </a:r>
            <a:r>
              <a:rPr lang="en-IN" sz="2800" dirty="0"/>
              <a:t>Series Solutions:</a:t>
            </a:r>
            <a:br>
              <a:rPr lang="en-IN" sz="2800" dirty="0"/>
            </a:br>
            <a:r>
              <a:rPr lang="en-IN" sz="2800" dirty="0"/>
              <a:t>Special Properties of </a:t>
            </a:r>
            <a:r>
              <a:rPr lang="en-IN" sz="2800" dirty="0" smtClean="0"/>
              <a:t>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712" y="2076407"/>
            <a:ext cx="8193911" cy="810012"/>
          </a:xfrm>
        </p:spPr>
        <p:txBody>
          <a:bodyPr/>
          <a:lstStyle/>
          <a:p>
            <a:r>
              <a:rPr lang="en-IN" sz="2400" dirty="0"/>
              <a:t>A singular point </a:t>
            </a:r>
            <a:r>
              <a:rPr lang="en-IN" sz="2400" i="1" dirty="0"/>
              <a:t>x = 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dirty="0" smtClean="0"/>
              <a:t> </a:t>
            </a:r>
            <a:r>
              <a:rPr lang="en-IN" sz="2400" dirty="0"/>
              <a:t>is called a regular singular point of the </a:t>
            </a:r>
            <a:r>
              <a:rPr lang="en-IN" sz="2400" dirty="0" smtClean="0"/>
              <a:t>above equation if  it can </a:t>
            </a:r>
            <a:r>
              <a:rPr lang="en-IN" sz="2400" dirty="0"/>
              <a:t>be written as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970135"/>
              </p:ext>
            </p:extLst>
          </p:nvPr>
        </p:nvGraphicFramePr>
        <p:xfrm>
          <a:off x="1362075" y="3011488"/>
          <a:ext cx="6583363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78" name="Equation" r:id="rId3" imgW="2730240" imgH="419040" progId="Equation.3">
                  <p:embed/>
                </p:oleObj>
              </mc:Choice>
              <mc:Fallback>
                <p:oleObj name="Equation" r:id="rId3" imgW="273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2075" y="3011488"/>
                        <a:ext cx="6583363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475218" y="4261360"/>
            <a:ext cx="85006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/>
              <a:t>a(x</a:t>
            </a:r>
            <a:r>
              <a:rPr lang="en-IN" i="1" dirty="0"/>
              <a:t>)</a:t>
            </a:r>
            <a:r>
              <a:rPr lang="en-IN" dirty="0"/>
              <a:t>, </a:t>
            </a:r>
            <a:r>
              <a:rPr lang="en-IN" i="1" dirty="0" smtClean="0"/>
              <a:t>b(x)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 smtClean="0"/>
              <a:t>c(x</a:t>
            </a:r>
            <a:r>
              <a:rPr lang="en-IN" i="1" dirty="0"/>
              <a:t>)</a:t>
            </a:r>
            <a:r>
              <a:rPr lang="en-IN" dirty="0"/>
              <a:t> are </a:t>
            </a:r>
            <a:r>
              <a:rPr lang="en-IN" dirty="0" smtClean="0"/>
              <a:t>polynomials </a:t>
            </a:r>
            <a:r>
              <a:rPr lang="en-IN" dirty="0"/>
              <a:t>with </a:t>
            </a:r>
            <a:r>
              <a:rPr lang="en-IN" i="1" dirty="0" smtClean="0"/>
              <a:t>a(</a:t>
            </a:r>
            <a:r>
              <a:rPr lang="en-IN" i="1" dirty="0" smtClean="0">
                <a:sym typeface="Symbol" panose="05050102010706020507" pitchFamily="18" charset="2"/>
              </a:rPr>
              <a:t></a:t>
            </a:r>
            <a:r>
              <a:rPr lang="en-IN" i="1" dirty="0" smtClean="0"/>
              <a:t>)</a:t>
            </a:r>
            <a:r>
              <a:rPr lang="en-IN" dirty="0" smtClean="0"/>
              <a:t> </a:t>
            </a:r>
            <a:r>
              <a:rPr lang="en-IN" dirty="0" smtClean="0">
                <a:sym typeface="Symbol" panose="05050102010706020507" pitchFamily="18" charset="2"/>
              </a:rPr>
              <a:t></a:t>
            </a:r>
            <a:r>
              <a:rPr lang="en-IN" dirty="0" smtClean="0"/>
              <a:t> 0. </a:t>
            </a:r>
          </a:p>
          <a:p>
            <a:endParaRPr lang="en-IN" dirty="0" smtClean="0"/>
          </a:p>
          <a:p>
            <a:r>
              <a:rPr lang="en-IN" dirty="0" smtClean="0"/>
              <a:t>A </a:t>
            </a:r>
            <a:r>
              <a:rPr lang="en-IN" dirty="0"/>
              <a:t>singular point that is not a regular singular point is called a irregular singular point.</a:t>
            </a:r>
            <a:endParaRPr lang="en-IN" dirty="0" smtClean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308178"/>
              </p:ext>
            </p:extLst>
          </p:nvPr>
        </p:nvGraphicFramePr>
        <p:xfrm>
          <a:off x="2041525" y="1104900"/>
          <a:ext cx="4395788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79" name="Equation" r:id="rId5" imgW="1917360" imgH="419040" progId="Equation.3">
                  <p:embed/>
                </p:oleObj>
              </mc:Choice>
              <mc:Fallback>
                <p:oleObj name="Equation" r:id="rId5" imgW="1917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41525" y="1104900"/>
                        <a:ext cx="4395788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57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339"/>
            <a:ext cx="7099593" cy="806261"/>
          </a:xfrm>
        </p:spPr>
        <p:txBody>
          <a:bodyPr/>
          <a:lstStyle/>
          <a:p>
            <a:r>
              <a:rPr lang="en-IN" sz="2400" dirty="0"/>
              <a:t>The Method of </a:t>
            </a:r>
            <a:r>
              <a:rPr lang="en-IN" sz="2400" dirty="0" err="1" smtClean="0"/>
              <a:t>Frobenius</a:t>
            </a:r>
            <a:r>
              <a:rPr lang="en-IN" sz="2400" dirty="0" smtClean="0"/>
              <a:t> : by  </a:t>
            </a:r>
            <a:r>
              <a:rPr lang="en-IN" sz="2400" dirty="0"/>
              <a:t>the mathematician Ferdinand Georg </a:t>
            </a:r>
            <a:r>
              <a:rPr lang="en-IN" sz="2400" dirty="0" err="1" smtClean="0"/>
              <a:t>Frobenius</a:t>
            </a:r>
            <a:r>
              <a:rPr lang="en-IN" sz="2400" dirty="0" smtClean="0"/>
              <a:t>,</a:t>
            </a:r>
            <a:r>
              <a:rPr lang="en-IN" sz="2400" dirty="0"/>
              <a:t> 1890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15" y="1076954"/>
            <a:ext cx="7772400" cy="599446"/>
          </a:xfrm>
        </p:spPr>
        <p:txBody>
          <a:bodyPr/>
          <a:lstStyle/>
          <a:p>
            <a:r>
              <a:rPr lang="en-IN" sz="2400" dirty="0"/>
              <a:t>Consider </a:t>
            </a:r>
            <a:r>
              <a:rPr lang="en-IN" sz="2400" dirty="0" smtClean="0"/>
              <a:t>a Linear SO-ODE of the form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793930"/>
              </p:ext>
            </p:extLst>
          </p:nvPr>
        </p:nvGraphicFramePr>
        <p:xfrm>
          <a:off x="1331913" y="1468438"/>
          <a:ext cx="6583362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80" name="Equation" r:id="rId3" imgW="2730240" imgH="419040" progId="Equation.3">
                  <p:embed/>
                </p:oleObj>
              </mc:Choice>
              <mc:Fallback>
                <p:oleObj name="Equation" r:id="rId3" imgW="273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1913" y="1468438"/>
                        <a:ext cx="6583362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46815" y="2468860"/>
            <a:ext cx="8500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/>
              <a:t>a(x</a:t>
            </a:r>
            <a:r>
              <a:rPr lang="en-IN" i="1" dirty="0"/>
              <a:t>)</a:t>
            </a:r>
            <a:r>
              <a:rPr lang="en-IN" dirty="0"/>
              <a:t>, </a:t>
            </a:r>
            <a:r>
              <a:rPr lang="en-IN" i="1" dirty="0" smtClean="0"/>
              <a:t>b(x)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 smtClean="0"/>
              <a:t>c(x</a:t>
            </a:r>
            <a:r>
              <a:rPr lang="en-IN" i="1" dirty="0"/>
              <a:t>)</a:t>
            </a:r>
            <a:r>
              <a:rPr lang="en-IN" dirty="0"/>
              <a:t> are </a:t>
            </a:r>
            <a:r>
              <a:rPr lang="en-IN" dirty="0" smtClean="0"/>
              <a:t>polynomials </a:t>
            </a:r>
            <a:r>
              <a:rPr lang="en-IN" dirty="0"/>
              <a:t>with </a:t>
            </a:r>
            <a:r>
              <a:rPr lang="en-IN" i="1" dirty="0" smtClean="0"/>
              <a:t>a(</a:t>
            </a:r>
            <a:r>
              <a:rPr lang="en-IN" i="1" dirty="0" smtClean="0">
                <a:sym typeface="Symbol" panose="05050102010706020507" pitchFamily="18" charset="2"/>
              </a:rPr>
              <a:t></a:t>
            </a:r>
            <a:r>
              <a:rPr lang="en-IN" i="1" dirty="0" smtClean="0"/>
              <a:t>)</a:t>
            </a:r>
            <a:r>
              <a:rPr lang="en-IN" dirty="0" smtClean="0"/>
              <a:t> </a:t>
            </a:r>
            <a:r>
              <a:rPr lang="en-IN" dirty="0" smtClean="0">
                <a:sym typeface="Symbol" panose="05050102010706020507" pitchFamily="18" charset="2"/>
              </a:rPr>
              <a:t></a:t>
            </a:r>
            <a:r>
              <a:rPr lang="en-IN" dirty="0" smtClean="0"/>
              <a:t> 0. Also .</a:t>
            </a:r>
            <a:r>
              <a:rPr lang="en-IN" i="1" dirty="0" smtClean="0">
                <a:latin typeface="+mn-lt"/>
              </a:rPr>
              <a:t>x </a:t>
            </a:r>
            <a:r>
              <a:rPr lang="en-IN" i="1" dirty="0">
                <a:latin typeface="+mn-lt"/>
              </a:rPr>
              <a:t>=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</a:t>
            </a:r>
            <a:r>
              <a:rPr lang="en-IN" i="1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a regular singular point. </a:t>
            </a:r>
            <a:r>
              <a:rPr lang="en-IN" dirty="0" smtClean="0">
                <a:latin typeface="+mn-lt"/>
              </a:rPr>
              <a:t> 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540664"/>
              </p:ext>
            </p:extLst>
          </p:nvPr>
        </p:nvGraphicFramePr>
        <p:xfrm>
          <a:off x="1246743" y="3222317"/>
          <a:ext cx="65405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81" name="Equation" r:id="rId5" imgW="3111480" imgH="431640" progId="Equation.3">
                  <p:embed/>
                </p:oleObj>
              </mc:Choice>
              <mc:Fallback>
                <p:oleObj name="Equation" r:id="rId5" imgW="31114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6743" y="3222317"/>
                        <a:ext cx="6540500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304800" y="4077921"/>
            <a:ext cx="8789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An approximate SO-ODE can be obtained if the coefficients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a(x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),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b(x),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and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c(x</a:t>
            </a:r>
            <a:r>
              <a:rPr lang="en-IN" i="1" dirty="0">
                <a:solidFill>
                  <a:srgbClr val="000000"/>
                </a:solidFill>
                <a:latin typeface="+mn-lt"/>
              </a:rPr>
              <a:t>)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 are evaluated at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x</a:t>
            </a:r>
            <a:r>
              <a:rPr lang="en-IN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</a:t>
            </a:r>
            <a:r>
              <a:rPr lang="en-IN" dirty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.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endParaRPr lang="en-IN" dirty="0">
              <a:latin typeface="+mn-lt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277156"/>
              </p:ext>
            </p:extLst>
          </p:nvPr>
        </p:nvGraphicFramePr>
        <p:xfrm>
          <a:off x="1051480" y="4778304"/>
          <a:ext cx="6735763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682" name="Equation" r:id="rId7" imgW="2793960" imgH="419040" progId="Equation.3">
                  <p:embed/>
                </p:oleObj>
              </mc:Choice>
              <mc:Fallback>
                <p:oleObj name="Equation" r:id="rId7" imgW="27939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51480" y="4778304"/>
                        <a:ext cx="6735763" cy="1011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396541" y="5906869"/>
            <a:ext cx="84426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This is similar to </a:t>
            </a:r>
            <a:r>
              <a:rPr lang="en-IN" sz="3600" dirty="0" err="1" smtClean="0">
                <a:solidFill>
                  <a:srgbClr val="FF0000"/>
                </a:solidFill>
                <a:latin typeface="Blackadder ITC" panose="04020505051007020D02" pitchFamily="82" charset="0"/>
              </a:rPr>
              <a:t>Eulers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</a:t>
            </a:r>
            <a:r>
              <a:rPr lang="en-IN" sz="3600" dirty="0" err="1" smtClean="0">
                <a:solidFill>
                  <a:srgbClr val="FF0000"/>
                </a:solidFill>
                <a:latin typeface="Blackadder ITC" panose="04020505051007020D02" pitchFamily="82" charset="0"/>
              </a:rPr>
              <a:t>Equidimensional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Equation!!!</a:t>
            </a:r>
            <a:endParaRPr lang="en-IN" sz="3600" dirty="0">
              <a:solidFill>
                <a:srgbClr val="FF0000"/>
              </a:solidFill>
              <a:latin typeface="Blackadder ITC" panose="04020505051007020D02" pitchFamily="82" charset="0"/>
            </a:endParaRP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519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3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67" y="231715"/>
            <a:ext cx="7772400" cy="702761"/>
          </a:xfrm>
        </p:spPr>
        <p:txBody>
          <a:bodyPr/>
          <a:lstStyle/>
          <a:p>
            <a:r>
              <a:rPr lang="en-IN" sz="2800" dirty="0" smtClean="0"/>
              <a:t>Standard Form of Approximate EEE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907" y="3138122"/>
            <a:ext cx="7620000" cy="981076"/>
          </a:xfrm>
        </p:spPr>
        <p:txBody>
          <a:bodyPr/>
          <a:lstStyle/>
          <a:p>
            <a:r>
              <a:rPr lang="en-IN" sz="2400" dirty="0" smtClean="0"/>
              <a:t>A valid </a:t>
            </a:r>
            <a:r>
              <a:rPr lang="en-IN" sz="2400" dirty="0" err="1" smtClean="0"/>
              <a:t>Ansaz</a:t>
            </a:r>
            <a:r>
              <a:rPr lang="en-IN" sz="2400" dirty="0" smtClean="0"/>
              <a:t> for </a:t>
            </a:r>
            <a:r>
              <a:rPr lang="en-IN" sz="2400" i="1" dirty="0" smtClean="0"/>
              <a:t>x&gt;</a:t>
            </a:r>
            <a:r>
              <a:rPr lang="en-IN" sz="2400" i="1" dirty="0" smtClean="0">
                <a:sym typeface="Symbol" panose="05050102010706020507" pitchFamily="18" charset="2"/>
              </a:rPr>
              <a:t></a:t>
            </a:r>
            <a:r>
              <a:rPr lang="en-IN" sz="2400" dirty="0" smtClean="0"/>
              <a:t>  </a:t>
            </a:r>
            <a:r>
              <a:rPr lang="en-IN" sz="2400" dirty="0"/>
              <a:t>is </a:t>
            </a:r>
            <a:r>
              <a:rPr lang="en-IN" sz="2400" i="1" dirty="0" smtClean="0"/>
              <a:t>(x-</a:t>
            </a:r>
            <a:r>
              <a:rPr lang="en-IN" sz="2400" i="1" dirty="0" smtClean="0">
                <a:sym typeface="Symbol" panose="05050102010706020507" pitchFamily="18" charset="2"/>
              </a:rPr>
              <a:t>)</a:t>
            </a:r>
            <a:r>
              <a:rPr lang="en-IN" sz="2400" i="1" baseline="30000" dirty="0" smtClean="0">
                <a:sym typeface="Symbol" panose="05050102010706020507" pitchFamily="18" charset="2"/>
              </a:rPr>
              <a:t>r</a:t>
            </a:r>
            <a:r>
              <a:rPr lang="en-IN" sz="2400" dirty="0" smtClean="0">
                <a:sym typeface="Symbol" panose="05050102010706020507" pitchFamily="18" charset="2"/>
              </a:rPr>
              <a:t>.</a:t>
            </a:r>
          </a:p>
          <a:p>
            <a:r>
              <a:rPr lang="en-IN" sz="2400" dirty="0" smtClean="0">
                <a:sym typeface="Symbol" panose="05050102010706020507" pitchFamily="18" charset="2"/>
              </a:rPr>
              <a:t>Substitution </a:t>
            </a:r>
            <a:r>
              <a:rPr lang="en-IN" sz="2400" dirty="0" err="1" smtClean="0">
                <a:sym typeface="Symbol" panose="05050102010706020507" pitchFamily="18" charset="2"/>
              </a:rPr>
              <a:t>Ansaz</a:t>
            </a:r>
            <a:r>
              <a:rPr lang="en-IN" sz="2400" dirty="0" smtClean="0">
                <a:sym typeface="Symbol" panose="05050102010706020507" pitchFamily="18" charset="2"/>
              </a:rPr>
              <a:t> generates an Indicial 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125159"/>
              </p:ext>
            </p:extLst>
          </p:nvPr>
        </p:nvGraphicFramePr>
        <p:xfrm>
          <a:off x="1305428" y="1078056"/>
          <a:ext cx="64595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2" name="Equation" r:id="rId3" imgW="2679480" imgH="457200" progId="Equation.3">
                  <p:embed/>
                </p:oleObj>
              </mc:Choice>
              <mc:Fallback>
                <p:oleObj name="Equation" r:id="rId3" imgW="2679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5428" y="1078056"/>
                        <a:ext cx="6459537" cy="1103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488659"/>
              </p:ext>
            </p:extLst>
          </p:nvPr>
        </p:nvGraphicFramePr>
        <p:xfrm>
          <a:off x="1399070" y="2080105"/>
          <a:ext cx="64595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3" name="Equation" r:id="rId5" imgW="2679480" imgH="457200" progId="Equation.3">
                  <p:embed/>
                </p:oleObj>
              </mc:Choice>
              <mc:Fallback>
                <p:oleObj name="Equation" r:id="rId5" imgW="26794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99070" y="2080105"/>
                        <a:ext cx="6459537" cy="1103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820583"/>
              </p:ext>
            </p:extLst>
          </p:nvPr>
        </p:nvGraphicFramePr>
        <p:xfrm>
          <a:off x="464580" y="4367385"/>
          <a:ext cx="3357133" cy="47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4" name="Equation" r:id="rId7" imgW="1612800" imgH="228600" progId="Equation.3">
                  <p:embed/>
                </p:oleObj>
              </mc:Choice>
              <mc:Fallback>
                <p:oleObj name="Equation" r:id="rId7" imgW="16128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580" y="4367385"/>
                        <a:ext cx="3357133" cy="47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172477"/>
              </p:ext>
            </p:extLst>
          </p:nvPr>
        </p:nvGraphicFramePr>
        <p:xfrm>
          <a:off x="3945963" y="4211037"/>
          <a:ext cx="4937262" cy="819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5" name="Equation" r:id="rId9" imgW="2374560" imgH="393480" progId="Equation.3">
                  <p:embed/>
                </p:oleObj>
              </mc:Choice>
              <mc:Fallback>
                <p:oleObj name="Equation" r:id="rId9" imgW="2374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45963" y="4211037"/>
                        <a:ext cx="4937262" cy="819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34877" y="5463902"/>
            <a:ext cx="6513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Above  solution is not a valid for the original ODE.</a:t>
            </a:r>
            <a:endParaRPr lang="en-IN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399143"/>
              </p:ext>
            </p:extLst>
          </p:nvPr>
        </p:nvGraphicFramePr>
        <p:xfrm>
          <a:off x="2017944" y="4912872"/>
          <a:ext cx="385603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6" name="Equation" r:id="rId11" imgW="1511280" imgH="279360" progId="Equation.3">
                  <p:embed/>
                </p:oleObj>
              </mc:Choice>
              <mc:Fallback>
                <p:oleObj name="Equation" r:id="rId11" imgW="151128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17944" y="4912872"/>
                        <a:ext cx="3856038" cy="71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151478"/>
              </p:ext>
            </p:extLst>
          </p:nvPr>
        </p:nvGraphicFramePr>
        <p:xfrm>
          <a:off x="4419600" y="5844366"/>
          <a:ext cx="3862306" cy="88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837" name="Equation" r:id="rId14" imgW="1917360" imgH="419040" progId="Equation.3">
                  <p:embed/>
                </p:oleObj>
              </mc:Choice>
              <mc:Fallback>
                <p:oleObj name="Equation" r:id="rId14" imgW="1917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19600" y="5844366"/>
                        <a:ext cx="3862306" cy="88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k 6"/>
              <p14:cNvContentPartPr/>
              <p14:nvPr/>
            </p14:nvContentPartPr>
            <p14:xfrm>
              <a:off x="2234520" y="3426120"/>
              <a:ext cx="4122720" cy="3349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24080" y="3416760"/>
                <a:ext cx="4142520" cy="336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01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94240"/>
            <a:ext cx="7772400" cy="696360"/>
          </a:xfrm>
        </p:spPr>
        <p:txBody>
          <a:bodyPr/>
          <a:lstStyle/>
          <a:p>
            <a:r>
              <a:rPr lang="en-IN" sz="2800" dirty="0" smtClean="0"/>
              <a:t>A New form of Solution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1828800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function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approx</a:t>
            </a:r>
            <a:r>
              <a:rPr lang="en-IN" sz="2400" i="1" dirty="0" smtClean="0"/>
              <a:t>(x</a:t>
            </a:r>
            <a:r>
              <a:rPr lang="en-IN" sz="2400" i="1" dirty="0"/>
              <a:t>)</a:t>
            </a:r>
            <a:r>
              <a:rPr lang="en-IN" sz="2400" dirty="0"/>
              <a:t> will not in general be </a:t>
            </a:r>
            <a:r>
              <a:rPr lang="en-IN" sz="2400" dirty="0" smtClean="0"/>
              <a:t>a solution </a:t>
            </a:r>
            <a:r>
              <a:rPr lang="en-IN" sz="2400" dirty="0"/>
              <a:t>to </a:t>
            </a:r>
            <a:r>
              <a:rPr lang="en-IN" sz="2400" dirty="0" smtClean="0"/>
              <a:t>the ODE, </a:t>
            </a:r>
            <a:r>
              <a:rPr lang="en-IN" sz="2400" dirty="0"/>
              <a:t>but </a:t>
            </a:r>
            <a:r>
              <a:rPr lang="en-IN" sz="2400" dirty="0" smtClean="0"/>
              <a:t>it is expected </a:t>
            </a:r>
            <a:r>
              <a:rPr lang="en-IN" sz="2400" dirty="0"/>
              <a:t>that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approx</a:t>
            </a:r>
            <a:r>
              <a:rPr lang="en-IN" sz="2400" i="1" dirty="0" smtClean="0"/>
              <a:t>(x</a:t>
            </a:r>
            <a:r>
              <a:rPr lang="en-IN" sz="2400" i="1" dirty="0"/>
              <a:t>)</a:t>
            </a:r>
            <a:r>
              <a:rPr lang="en-IN" sz="2400" dirty="0"/>
              <a:t> will be close to being a solution. </a:t>
            </a:r>
            <a:endParaRPr lang="en-IN" sz="2400" dirty="0" smtClean="0"/>
          </a:p>
          <a:p>
            <a:r>
              <a:rPr lang="en-IN" sz="2400" dirty="0" smtClean="0"/>
              <a:t>Accordingly</a:t>
            </a:r>
            <a:r>
              <a:rPr lang="en-IN" sz="2400" dirty="0"/>
              <a:t>, </a:t>
            </a:r>
            <a:r>
              <a:rPr lang="en-IN" sz="2400" dirty="0" smtClean="0"/>
              <a:t>the </a:t>
            </a:r>
            <a:r>
              <a:rPr lang="en-IN" sz="2400" dirty="0"/>
              <a:t>solution to </a:t>
            </a:r>
            <a:r>
              <a:rPr lang="en-IN" sz="2400" dirty="0" smtClean="0"/>
              <a:t>the ODE is </a:t>
            </a:r>
            <a:r>
              <a:rPr lang="en-IN" sz="2400" dirty="0"/>
              <a:t>in the form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0695341"/>
              </p:ext>
            </p:extLst>
          </p:nvPr>
        </p:nvGraphicFramePr>
        <p:xfrm>
          <a:off x="381000" y="2751138"/>
          <a:ext cx="4297363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3" name="Equation" r:id="rId3" imgW="2044440" imgH="431640" progId="Equation.3">
                  <p:embed/>
                </p:oleObj>
              </mc:Choice>
              <mc:Fallback>
                <p:oleObj name="Equation" r:id="rId3" imgW="2044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2751138"/>
                        <a:ext cx="4297363" cy="906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57643" y="3664803"/>
            <a:ext cx="82815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is called </a:t>
            </a:r>
            <a:r>
              <a:rPr lang="en-IN" dirty="0">
                <a:latin typeface="+mn-lt"/>
              </a:rPr>
              <a:t>a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series invented in ~1890 by </a:t>
            </a:r>
            <a:r>
              <a:rPr lang="en-IN" dirty="0" smtClean="0"/>
              <a:t> </a:t>
            </a:r>
            <a:r>
              <a:rPr lang="en-IN" dirty="0"/>
              <a:t>the mathematician Ferdinand Georg </a:t>
            </a:r>
            <a:r>
              <a:rPr lang="en-IN" dirty="0" err="1" smtClean="0"/>
              <a:t>Frobenius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7945" y="4558913"/>
            <a:ext cx="7681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Theorem </a:t>
            </a:r>
            <a:r>
              <a:rPr lang="en-IN" dirty="0" smtClean="0">
                <a:latin typeface="+mn-lt"/>
              </a:rPr>
              <a:t>. </a:t>
            </a:r>
            <a:r>
              <a:rPr lang="en-IN" dirty="0">
                <a:latin typeface="+mn-lt"/>
              </a:rPr>
              <a:t>The method of </a:t>
            </a:r>
            <a:r>
              <a:rPr lang="en-IN" dirty="0" err="1">
                <a:latin typeface="+mn-lt"/>
              </a:rPr>
              <a:t>Frobenius</a:t>
            </a:r>
            <a:r>
              <a:rPr lang="en-IN" dirty="0">
                <a:latin typeface="+mn-lt"/>
              </a:rPr>
              <a:t> series yields at least one solution to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357603"/>
              </p:ext>
            </p:extLst>
          </p:nvPr>
        </p:nvGraphicFramePr>
        <p:xfrm>
          <a:off x="1917695" y="5065455"/>
          <a:ext cx="6260580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4" name="Equation" r:id="rId5" imgW="2730240" imgH="419040" progId="Equation.3">
                  <p:embed/>
                </p:oleObj>
              </mc:Choice>
              <mc:Fallback>
                <p:oleObj name="Equation" r:id="rId5" imgW="2730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17695" y="5065455"/>
                        <a:ext cx="6260580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683535" y="6167735"/>
            <a:ext cx="75703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</a:t>
            </a:r>
            <a:r>
              <a:rPr lang="en-IN" dirty="0" smtClean="0">
                <a:latin typeface="+mn-lt"/>
              </a:rPr>
              <a:t>s a </a:t>
            </a:r>
            <a:r>
              <a:rPr lang="en-IN" dirty="0">
                <a:latin typeface="+mn-lt"/>
              </a:rPr>
              <a:t>product of </a:t>
            </a:r>
            <a:r>
              <a:rPr lang="en-IN" i="1" dirty="0" smtClean="0">
                <a:latin typeface="+mn-lt"/>
              </a:rPr>
              <a:t>(x-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)</a:t>
            </a:r>
            <a:r>
              <a:rPr lang="en-IN" i="1" baseline="30000" dirty="0" smtClean="0">
                <a:latin typeface="+mn-lt"/>
                <a:sym typeface="Symbol" panose="05050102010706020507" pitchFamily="18" charset="2"/>
              </a:rPr>
              <a:t>r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 </a:t>
            </a:r>
            <a:r>
              <a:rPr lang="en-IN" dirty="0" smtClean="0">
                <a:latin typeface="+mn-lt"/>
              </a:rPr>
              <a:t>and </a:t>
            </a:r>
            <a:r>
              <a:rPr lang="en-IN" dirty="0">
                <a:latin typeface="+mn-lt"/>
              </a:rPr>
              <a:t>a power series.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1773092"/>
              </p:ext>
            </p:extLst>
          </p:nvPr>
        </p:nvGraphicFramePr>
        <p:xfrm>
          <a:off x="4800600" y="2674937"/>
          <a:ext cx="41910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5" name="Equation" r:id="rId8" imgW="1993680" imgH="431640" progId="Equation.3">
                  <p:embed/>
                </p:oleObj>
              </mc:Choice>
              <mc:Fallback>
                <p:oleObj name="Equation" r:id="rId8" imgW="1993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00600" y="2674937"/>
                        <a:ext cx="4191000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043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23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15305</TotalTime>
  <Words>1129</Words>
  <Application>Microsoft Office PowerPoint</Application>
  <PresentationFormat>On-screen Show (4:3)</PresentationFormat>
  <Paragraphs>112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Blackadder ITC</vt:lpstr>
      <vt:lpstr>Brush Script MT</vt:lpstr>
      <vt:lpstr>Comic Sans MS</vt:lpstr>
      <vt:lpstr>Script MT Bold</vt:lpstr>
      <vt:lpstr>Symbol</vt:lpstr>
      <vt:lpstr>SymbolPS</vt:lpstr>
      <vt:lpstr>Times New Roman</vt:lpstr>
      <vt:lpstr>Default Design</vt:lpstr>
      <vt:lpstr>Equation</vt:lpstr>
      <vt:lpstr>Series Solutions to Linear SO-ODE</vt:lpstr>
      <vt:lpstr>Solvable Linear SO-ODEs</vt:lpstr>
      <vt:lpstr>Analytical Theory of Heat by  JOSEPH FOURIER :1822</vt:lpstr>
      <vt:lpstr>Current Industrial Application of Fourier Solution</vt:lpstr>
      <vt:lpstr>One Dimensional Transient Conduction </vt:lpstr>
      <vt:lpstr>A Pure Dimensionless Partial Differential Equation</vt:lpstr>
      <vt:lpstr>The Partial Differential Equation</vt:lpstr>
      <vt:lpstr>The Art of Separation of Variables</vt:lpstr>
      <vt:lpstr>A pair of ODEs</vt:lpstr>
      <vt:lpstr>Trigonometric Series Solution by Fourier</vt:lpstr>
      <vt:lpstr>The  Hypothesis </vt:lpstr>
      <vt:lpstr>Introduction to Infinite Series</vt:lpstr>
      <vt:lpstr>Formalization of Series Form of Functions </vt:lpstr>
      <vt:lpstr>An Infinite-Order Taylor Series</vt:lpstr>
      <vt:lpstr>Power Series Definition : Analytic Function</vt:lpstr>
      <vt:lpstr>Definition : Convergence of A Power Series</vt:lpstr>
      <vt:lpstr>Fitness test-1 Power Series Solutions: Special Properties of SO-ODEs</vt:lpstr>
      <vt:lpstr>Fitness test-2 Power Series Solutions: Special Properties of SO-ODEs</vt:lpstr>
      <vt:lpstr>The Method of Frobenius : by  the mathematician Ferdinand Georg Frobenius, 1890 </vt:lpstr>
      <vt:lpstr>Standard Form of Approximate EEE</vt:lpstr>
      <vt:lpstr>A New form of Solution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1219</cp:revision>
  <cp:lastPrinted>2002-01-11T03:20:09Z</cp:lastPrinted>
  <dcterms:created xsi:type="dcterms:W3CDTF">2002-01-11T02:48:10Z</dcterms:created>
  <dcterms:modified xsi:type="dcterms:W3CDTF">2019-09-18T00:11:49Z</dcterms:modified>
</cp:coreProperties>
</file>