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0"/>
  </p:notesMasterIdLst>
  <p:sldIdLst>
    <p:sldId id="533" r:id="rId2"/>
    <p:sldId id="654" r:id="rId3"/>
    <p:sldId id="655" r:id="rId4"/>
    <p:sldId id="660" r:id="rId5"/>
    <p:sldId id="661" r:id="rId6"/>
    <p:sldId id="662" r:id="rId7"/>
    <p:sldId id="663" r:id="rId8"/>
    <p:sldId id="664" r:id="rId9"/>
    <p:sldId id="665" r:id="rId10"/>
    <p:sldId id="667" r:id="rId11"/>
    <p:sldId id="666" r:id="rId12"/>
    <p:sldId id="656" r:id="rId13"/>
    <p:sldId id="657" r:id="rId14"/>
    <p:sldId id="658" r:id="rId15"/>
    <p:sldId id="659" r:id="rId16"/>
    <p:sldId id="668" r:id="rId17"/>
    <p:sldId id="670" r:id="rId18"/>
    <p:sldId id="671" r:id="rId19"/>
    <p:sldId id="672" r:id="rId20"/>
    <p:sldId id="673" r:id="rId21"/>
    <p:sldId id="674" r:id="rId22"/>
    <p:sldId id="675" r:id="rId23"/>
    <p:sldId id="676" r:id="rId24"/>
    <p:sldId id="677" r:id="rId25"/>
    <p:sldId id="678" r:id="rId26"/>
    <p:sldId id="679" r:id="rId27"/>
    <p:sldId id="680" r:id="rId28"/>
    <p:sldId id="681" r:id="rId29"/>
    <p:sldId id="682" r:id="rId30"/>
    <p:sldId id="683" r:id="rId31"/>
    <p:sldId id="684" r:id="rId32"/>
    <p:sldId id="685" r:id="rId33"/>
    <p:sldId id="686" r:id="rId34"/>
    <p:sldId id="691" r:id="rId35"/>
    <p:sldId id="687" r:id="rId36"/>
    <p:sldId id="688" r:id="rId37"/>
    <p:sldId id="689" r:id="rId38"/>
    <p:sldId id="692" r:id="rId39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99"/>
    <a:srgbClr val="CC6600"/>
    <a:srgbClr val="FFFFCC"/>
    <a:srgbClr val="E5291B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3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9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39.wmf"/><Relationship Id="rId4" Type="http://schemas.openxmlformats.org/officeDocument/2006/relationships/image" Target="../media/image43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image" Target="../media/image45.wmf"/><Relationship Id="rId7" Type="http://schemas.openxmlformats.org/officeDocument/2006/relationships/image" Target="../media/image48.wmf"/><Relationship Id="rId2" Type="http://schemas.openxmlformats.org/officeDocument/2006/relationships/image" Target="../media/image44.wmf"/><Relationship Id="rId1" Type="http://schemas.openxmlformats.org/officeDocument/2006/relationships/image" Target="../media/image5.wmf"/><Relationship Id="rId6" Type="http://schemas.openxmlformats.org/officeDocument/2006/relationships/image" Target="../media/image47.wmf"/><Relationship Id="rId11" Type="http://schemas.openxmlformats.org/officeDocument/2006/relationships/image" Target="../media/image52.wmf"/><Relationship Id="rId5" Type="http://schemas.openxmlformats.org/officeDocument/2006/relationships/image" Target="../media/image39.wmf"/><Relationship Id="rId10" Type="http://schemas.openxmlformats.org/officeDocument/2006/relationships/image" Target="../media/image51.wmf"/><Relationship Id="rId4" Type="http://schemas.openxmlformats.org/officeDocument/2006/relationships/image" Target="../media/image46.wmf"/><Relationship Id="rId9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4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0.wmf"/><Relationship Id="rId4" Type="http://schemas.openxmlformats.org/officeDocument/2006/relationships/image" Target="../media/image7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4" Type="http://schemas.openxmlformats.org/officeDocument/2006/relationships/image" Target="../media/image7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78.wmf"/><Relationship Id="rId6" Type="http://schemas.openxmlformats.org/officeDocument/2006/relationships/image" Target="../media/image89.wmf"/><Relationship Id="rId5" Type="http://schemas.openxmlformats.org/officeDocument/2006/relationships/image" Target="../media/image88.wmf"/><Relationship Id="rId4" Type="http://schemas.openxmlformats.org/officeDocument/2006/relationships/image" Target="../media/image87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7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10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12T04:29:45.7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16669 10603 211,'-1'-39'101,"10"17"-1,4 2-52,11-12-44,14 2-3,16-3 1,13-4-1,19-6 3,13-7 0,13-6 2,8 0 1,14-3 0,3 0-4,-7 7-1,-6 3-1,-18 9 0,-11 10-5,-18 9-16,-23 1-29,-20 9-58,-12 13 0,-22-2-1,-17 0 1,-20 0 107</inkml:trace>
  <inkml:trace contextRef="#ctx0" brushRef="#br0" timeOffset="510.0008">16978 9940 170,'-11'-29'108,"5"12"0,6 17-66,-26-7-8,1 25-8,-6 12-13,-12 18-8,-11 17-7,-10 15 3,-16 22 0,-17 13 5,-4 6-1,-10-2-1,5 0-1,1-12 2,12-16 1,14-15 5,16-27-2,26-20 0,14-25 0,23-4-1,43-37 0,17 7-1,16 2-4,16 2-11,18 6-3,2 9-6,14 13-1,-14 3 0,-10 3 5,-14-3 14,-15-14 11,-9-8 6,-21-24 4,-14-12 8,-15-29-2,-9-9 3,-12-13-4,-5 4-12,-1 7-10,-3 9-2,1 17-14,-6 10-37,19 29-79,21 19-5,18 3-4,14-1-2,16-12 25</inkml:trace>
  <inkml:trace contextRef="#ctx0" brushRef="#br0" timeOffset="950.0014">18497 9166 92,'-4'-20'83,"-15"-6"6,2 9-68,17 17 2,0 0-5,-18-13 0,18 13 0,2 22-1,7 2-7,4 13-6,0 19-4,4 15 3,-2 14 7,2 17 4,1 12 1,3 4 1,-2-1 1,5-3 2,0-18 2,6-10 4,-4-21-3,17-19 3,-2-27-3,17-19 0,-2-25-2,11-6-3,-3-16-6,7-3-7,-6-4-7,-3 2-15,-2 13-22,-15 2-51,-4 11-39,-4 8 1,-5-1 0,-6 8 1</inkml:trace>
  <inkml:trace contextRef="#ctx0" brushRef="#br0" timeOffset="1330.0019">19306 8806 210,'-27'-11'108,"27"11"-1,0 0-69,-16-2-16,16 2-19,0 0-8,5 26-1,3-4-1,-3 8 2,7 18 1,1 13 5,3 19 1,5 13 5,1 4-3,5 7 2,8-2 0,4 2 2,2-10-1,4-3-1,6-18 0,5-14-7,-2-10-21,-2-16-84,2-24-2,2-13-4,-9-31-1,-2-13 62</inkml:trace>
  <inkml:trace contextRef="#ctx0" brushRef="#br0" timeOffset="1730.0025">19868 8884 211,'0'0'103,"0"0"-2,0 0-75,0 0-8,24 26-15,2 0-3,6 2-2,4 3 2,3-3 3,4 0 2,-6-21 1,-1-5 1,-6-17-1,-4-18-2,-9-17 2,-8-6 1,0-2 4,-3 6-5,-4 8-2,-2 10-1,0 34 0,0 0 1,7 54 0,4 13-1,-5 9-5,5 6 4,-3 5 0,-3-1 4,1-16-2,-4-12 2,-2-15-8,-8-27-37,8-16-72,-5-18-3,7-29-1,9-7-3,0-12 58</inkml:trace>
  <inkml:trace contextRef="#ctx0" brushRef="#br0" timeOffset="1950.0028">20697 9014 162,'19'26'111,"-19"-26"1,6 37-61,5 0-10,-9 0-9,9 11-2,-5 4-6,3 0-7,2 2-10,-3-11-22,3-2-45,0-10-57,-11-31 0,21 0-6,-16-33 1,6-8 90</inkml:trace>
  <inkml:trace contextRef="#ctx0" brushRef="#br0" timeOffset="2230.0032">20636 8340 249,'13'-30'105,"-2"-4"0,13 14-93,8 11-3,5 14-5,6 18-1,0 19 1,6 21 1,-12 21 0,6 16 2,-11 14 0,-2 10 4,-9-1-2,-5-1 0,-6-7-4,-7-14-16,5-18-45,-2-12-56,-1-30 1,3-23-7,-8-18 1,28-41 94</inkml:trace>
  <inkml:trace contextRef="#ctx0" brushRef="#br0" timeOffset="2440.0035">21527 8522 417,'0'0'146,"17"5"-12,-10-25-88,12 1-47,5-11-35,21 4-74,2-7-30,3 5 4,1 6-9,-3 11 10</inkml:trace>
  <inkml:trace contextRef="#ctx0" brushRef="#br0" timeOffset="2600.0037">21848 8817 217,'-2'24'130,"2"-24"2,19-13-63,0-22-36,13-15-58,5-15-75,17-6-19,-2-9-6,3-2-8,1 3 55</inkml:trace>
  <inkml:trace contextRef="#ctx0" brushRef="#br0" timeOffset="2860.004">22343 8093 302,'0'0'123,"0"0"-2,0 0-76,0 0-23,6 20-12,1 8-7,5 11-4,4 11 2,3 6-1,2 5 7,3-2-5,0-1 2,1-12 3,1-10 9,0-21-4,9-19 1,-3-26 0,0-18-6,-8-25 6,-1-6-5,-16-9-4,-14 1-13,-23 16-4,-32 16-98,-13 38-23,-16 30-2,-16 30-3,-16 25-1</inkml:trace>
  <inkml:trace contextRef="#ctx0" brushRef="#br0" timeOffset="5192.0074">13817 13562 201,'-23'-10'114,"5"-1"2,3 0-34,-4-9-19,13 1-14,1-7-18,5 4-12,2-12-8,9-1-7,7-6-2,10-7-6,12-6-1,16-9-7,18-6 1,18-16-1,24-4 2,15-4-3,18 0 2,19-2-1,17 6 6,8 2 2,10 7 0,7 11-1,-1 14 0,-9 6 1,-2 14 0,-17 3-1,-11 12 1,-21 9 0,-18 5 1,-21 6 3,-16 0 2,-14 2 1,-18-2 3,-8 4-1,-15-4 2,-3 2 1,-12 0-2,-5-4-1,-19 2 0,26-6-8,-26 6-32,17 4-75,-17-4-4,18-6-1,-16-10-3,-2 16 13</inkml:trace>
  <inkml:trace contextRef="#ctx0" brushRef="#br0" timeOffset="5692.0081">18091 11333 235,'0'0'104,"0"0"-2,0 0-66,-17 6-22,17-6-12,0 0-7,0 0-3,0 0-1,6 29-1,11-1 2,-2 9-1,9 19 5,0 13 1,6 14 7,2 8-2,0 2 7,-2-2-2,1-7 5,-4-12 7,-5-25 5,10-10 1,-6-26 1,15-17 1,4-25-2,9-4-3,2-16-5,6 1-14,-1 2-21,1-4-43,-4 11-60,4 13 0,-12 4-3,-3 9 0,-10-1 35</inkml:trace>
  <inkml:trace contextRef="#ctx0" brushRef="#br0" timeOffset="6042.0086">19051 10763 150,'0'0'83,"-5"-17"-5,5 17-47,7 19-16,3 1-10,5 10-5,3 13 2,7 12 6,5 16 1,5 11 1,-1 7-2,7 4 2,-2 3 0,2-5-2,-2-7 4,4-15-4,-5-21-8,5-22-58,-2-28-31,9-13-7,-11-35-1,4-11-1</inkml:trace>
  <inkml:trace contextRef="#ctx0" brushRef="#br0" timeOffset="6402.0091">19629 10717 311,'-19'-13'110,"19"13"0,0 0-87,0 0-16,11 20-6,8-5-2,3 2 1,5 3 1,2 2 1,-2-5 3,4-2 2,-1-6 1,2-7 1,-10-11-1,-1-4 0,1-2-1,-7-2 0,2 0-5,-17 17-4,24-11-2,-24 11 1,21 45-2,-15-1 3,-1 18 0,-5 8 4,0 6 1,0 2 4,-5-13 0,-1-5 2,-1-23-1,-5-15-19,12-22-95,6-28-13,5-20 1,8-9-4,1-12-3</inkml:trace>
  <inkml:trace contextRef="#ctx0" brushRef="#br0" timeOffset="6682.0095">20376 10930 191,'0'0'117,"0"0"1,0 0-51,-7-17-9,7 17-8,0-18-15,0 18-16,0 0-9,0 0-4,18 5-1,-3 21-4,2 8-3,-4 5-1,6 2 1,5 1 2,-5-3 1,3-9 1,-7-9-7,8-23-17,8-9-79,1-19-21,-2-17-5,2-14 4,-2-13-5</inkml:trace>
  <inkml:trace contextRef="#ctx0" brushRef="#br0" timeOffset="6952.0099">20569 10310 337,'-21'-4'114,"21"4"-27,0 0-62,32 9-11,0-1-8,10 7-1,7 9-2,7 7 1,0 18 0,-2 8-4,-9 10 4,-4 9-2,-20 8 3,-8-1-2,-9-1 2,-10-4-3,-3-11-12,-4-21-36,3-3-69,5-13-2,5-30-2,0 0 0,13-32 26</inkml:trace>
  <inkml:trace contextRef="#ctx0" brushRef="#br0" timeOffset="7242.0103">21273 10410 335,'0'0'125,"2"-17"0,-2 17-88,22-18-18,2 3-11,10-4-15,9 1-24,4-8-53,3 2-39,6 1-1,-7 7 0,-12 8-1</inkml:trace>
  <inkml:trace contextRef="#ctx0" brushRef="#br0" timeOffset="7402.0105">21600 10492 187,'-10'20'114,"10"-20"-22,0 0-21,0 0-31,42-18-46,-11-8-72,12-13-19,11-4-17,-1-7-2,3-2 24</inkml:trace>
  <inkml:trace contextRef="#ctx0" brushRef="#br0" timeOffset="7722.011">22065 9892 283,'-6'-18'118,"6"18"-3,0 0-70,0 0-23,0 0-14,-1 16-7,1 3-2,1 7-1,-1 7 0,6 10 0,-4 5 3,3 4 0,7 2 4,-5-6-2,8-5 4,0-13 2,7-6 3,5-19 3,10-10 1,0-19 2,8-12-2,2-19 0,3-8-2,-7-6-3,-5-2-3,-20 1 0,-12 7-8,-13 14-3,-23 14-13,-6 35-116,-31 19-3,-2 12-4,-6 16-3,0-1-2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5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3.wmf"/><Relationship Id="rId3" Type="http://schemas.openxmlformats.org/officeDocument/2006/relationships/image" Target="../media/image2.png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2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9.wmf"/><Relationship Id="rId3" Type="http://schemas.openxmlformats.org/officeDocument/2006/relationships/image" Target="../media/image2.png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18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2.png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27.wmf"/><Relationship Id="rId3" Type="http://schemas.openxmlformats.org/officeDocument/2006/relationships/image" Target="../media/image2.png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3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5.wmf"/><Relationship Id="rId3" Type="http://schemas.openxmlformats.org/officeDocument/2006/relationships/image" Target="../media/image2.png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3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5" Type="http://schemas.openxmlformats.org/officeDocument/2006/relationships/image" Target="../media/image6.wmf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32.bin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3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43.bin"/><Relationship Id="rId18" Type="http://schemas.openxmlformats.org/officeDocument/2006/relationships/image" Target="../media/image40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37.wmf"/><Relationship Id="rId1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9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10" Type="http://schemas.openxmlformats.org/officeDocument/2006/relationships/image" Target="../media/image36.wmf"/><Relationship Id="rId19" Type="http://schemas.openxmlformats.org/officeDocument/2006/relationships/image" Target="../media/image2.png"/><Relationship Id="rId4" Type="http://schemas.openxmlformats.org/officeDocument/2006/relationships/image" Target="../media/image33.w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3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1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43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4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55.bin"/><Relationship Id="rId18" Type="http://schemas.openxmlformats.org/officeDocument/2006/relationships/image" Target="../media/image49.wmf"/><Relationship Id="rId3" Type="http://schemas.openxmlformats.org/officeDocument/2006/relationships/oleObject" Target="../embeddings/oleObject50.bin"/><Relationship Id="rId21" Type="http://schemas.openxmlformats.org/officeDocument/2006/relationships/oleObject" Target="../embeddings/oleObject59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39.wmf"/><Relationship Id="rId17" Type="http://schemas.openxmlformats.org/officeDocument/2006/relationships/oleObject" Target="../embeddings/oleObject57.bin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48.wmf"/><Relationship Id="rId20" Type="http://schemas.openxmlformats.org/officeDocument/2006/relationships/image" Target="../media/image50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54.bin"/><Relationship Id="rId24" Type="http://schemas.openxmlformats.org/officeDocument/2006/relationships/image" Target="../media/image52.wmf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56.bin"/><Relationship Id="rId23" Type="http://schemas.openxmlformats.org/officeDocument/2006/relationships/oleObject" Target="../embeddings/oleObject60.bin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58.bin"/><Relationship Id="rId4" Type="http://schemas.openxmlformats.org/officeDocument/2006/relationships/image" Target="../media/image5.w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47.wmf"/><Relationship Id="rId22" Type="http://schemas.openxmlformats.org/officeDocument/2006/relationships/image" Target="../media/image5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55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64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oleObject" Target="../embeddings/oleObject67.bin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69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2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74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72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6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74.bin"/><Relationship Id="rId10" Type="http://schemas.openxmlformats.org/officeDocument/2006/relationships/image" Target="../media/image78.wmf"/><Relationship Id="rId4" Type="http://schemas.openxmlformats.org/officeDocument/2006/relationships/image" Target="../media/image75.wmf"/><Relationship Id="rId9" Type="http://schemas.openxmlformats.org/officeDocument/2006/relationships/oleObject" Target="../embeddings/oleObject76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83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oleObject" Target="../embeddings/oleObject84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12" Type="http://schemas.openxmlformats.org/officeDocument/2006/relationships/image" Target="../media/image8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5.wmf"/><Relationship Id="rId11" Type="http://schemas.openxmlformats.org/officeDocument/2006/relationships/oleObject" Target="../embeddings/oleObject83.bin"/><Relationship Id="rId5" Type="http://schemas.openxmlformats.org/officeDocument/2006/relationships/oleObject" Target="../embeddings/oleObject80.bin"/><Relationship Id="rId15" Type="http://schemas.openxmlformats.org/officeDocument/2006/relationships/image" Target="../media/image2.png"/><Relationship Id="rId10" Type="http://schemas.openxmlformats.org/officeDocument/2006/relationships/image" Target="../media/image87.wmf"/><Relationship Id="rId4" Type="http://schemas.openxmlformats.org/officeDocument/2006/relationships/image" Target="../media/image78.wmf"/><Relationship Id="rId9" Type="http://schemas.openxmlformats.org/officeDocument/2006/relationships/oleObject" Target="../embeddings/oleObject82.bin"/><Relationship Id="rId14" Type="http://schemas.openxmlformats.org/officeDocument/2006/relationships/image" Target="../media/image89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13" Type="http://schemas.openxmlformats.org/officeDocument/2006/relationships/image" Target="../media/image97.wmf"/><Relationship Id="rId3" Type="http://schemas.openxmlformats.org/officeDocument/2006/relationships/image" Target="../media/image99.png"/><Relationship Id="rId7" Type="http://schemas.openxmlformats.org/officeDocument/2006/relationships/image" Target="../media/image95.wmf"/><Relationship Id="rId12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.png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86.bin"/><Relationship Id="rId11" Type="http://schemas.openxmlformats.org/officeDocument/2006/relationships/image" Target="../media/image70.wmf"/><Relationship Id="rId5" Type="http://schemas.openxmlformats.org/officeDocument/2006/relationships/image" Target="../media/image94.wmf"/><Relationship Id="rId15" Type="http://schemas.openxmlformats.org/officeDocument/2006/relationships/image" Target="../media/image98.wmf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5.bin"/><Relationship Id="rId9" Type="http://schemas.openxmlformats.org/officeDocument/2006/relationships/image" Target="../media/image96.wmf"/><Relationship Id="rId14" Type="http://schemas.openxmlformats.org/officeDocument/2006/relationships/oleObject" Target="../embeddings/oleObject90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3.bin"/><Relationship Id="rId3" Type="http://schemas.openxmlformats.org/officeDocument/2006/relationships/oleObject" Target="../embeddings/oleObject91.bin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92.bin"/><Relationship Id="rId5" Type="http://schemas.openxmlformats.org/officeDocument/2006/relationships/image" Target="../media/image101.png"/><Relationship Id="rId10" Type="http://schemas.openxmlformats.org/officeDocument/2006/relationships/image" Target="../media/image2.png"/><Relationship Id="rId4" Type="http://schemas.openxmlformats.org/officeDocument/2006/relationships/image" Target="../media/image100.wmf"/><Relationship Id="rId9" Type="http://schemas.openxmlformats.org/officeDocument/2006/relationships/image" Target="../media/image95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02.wmf"/><Relationship Id="rId5" Type="http://schemas.openxmlformats.org/officeDocument/2006/relationships/oleObject" Target="../embeddings/oleObject94.bin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06.jpeg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9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2100" y="151795"/>
            <a:ext cx="8534400" cy="1280130"/>
          </a:xfrm>
        </p:spPr>
        <p:txBody>
          <a:bodyPr/>
          <a:lstStyle/>
          <a:p>
            <a:r>
              <a:rPr lang="en-IN" sz="2800" dirty="0"/>
              <a:t>The Variation of Parameters </a:t>
            </a:r>
            <a:r>
              <a:rPr lang="en-IN" sz="2800" dirty="0" smtClean="0"/>
              <a:t>Method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457200" y="5257800"/>
            <a:ext cx="8534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4000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A General Method to Solve </a:t>
            </a:r>
            <a:r>
              <a:rPr lang="en-IN" sz="4000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Non-Homogeneous </a:t>
            </a:r>
            <a:r>
              <a:rPr lang="en-IN" sz="4000" dirty="0">
                <a:solidFill>
                  <a:srgbClr val="FF0000"/>
                </a:solidFill>
                <a:latin typeface="Brush Script MT" panose="03060802040406070304" pitchFamily="66" charset="0"/>
              </a:rPr>
              <a:t>Linear SO-ODEs </a:t>
            </a:r>
            <a:r>
              <a:rPr lang="en-US" sz="4000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….</a:t>
            </a:r>
            <a:endParaRPr lang="en-US" sz="4000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644650" y="3940407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9081" y="2006722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83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4780"/>
            <a:ext cx="7772400" cy="972020"/>
          </a:xfrm>
        </p:spPr>
        <p:txBody>
          <a:bodyPr/>
          <a:lstStyle/>
          <a:p>
            <a:r>
              <a:rPr lang="en-IN" sz="2800" dirty="0"/>
              <a:t>The Variation of Parameters Method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6539" y="1407153"/>
            <a:ext cx="8395902" cy="4114800"/>
          </a:xfrm>
        </p:spPr>
        <p:txBody>
          <a:bodyPr/>
          <a:lstStyle/>
          <a:p>
            <a:r>
              <a:rPr lang="en-IN" sz="2400" dirty="0"/>
              <a:t>This method provides a </a:t>
            </a:r>
            <a:r>
              <a:rPr lang="en-IN" sz="2400" dirty="0" smtClean="0"/>
              <a:t>general </a:t>
            </a:r>
            <a:r>
              <a:rPr lang="en-IN" sz="2400" dirty="0"/>
              <a:t>way </a:t>
            </a:r>
            <a:r>
              <a:rPr lang="en-IN" sz="2400" dirty="0" smtClean="0"/>
              <a:t>to find </a:t>
            </a:r>
            <a:r>
              <a:rPr lang="en-IN" sz="2400" dirty="0"/>
              <a:t>a particular solution </a:t>
            </a:r>
            <a:r>
              <a:rPr lang="en-IN" sz="2400" i="1" dirty="0" err="1"/>
              <a:t>y</a:t>
            </a:r>
            <a:r>
              <a:rPr lang="en-IN" sz="2400" i="1" baseline="-25000" dirty="0" err="1"/>
              <a:t>p</a:t>
            </a:r>
            <a:r>
              <a:rPr lang="en-IN" sz="2400" i="1" dirty="0"/>
              <a:t> </a:t>
            </a:r>
            <a:r>
              <a:rPr lang="en-IN" sz="2400" dirty="0"/>
              <a:t>to a nonhomogeneous </a:t>
            </a:r>
            <a:r>
              <a:rPr lang="en-IN" sz="2400" dirty="0" smtClean="0"/>
              <a:t>linear SO-ODE, </a:t>
            </a:r>
            <a:r>
              <a:rPr lang="en-IN" sz="2400" i="1" dirty="0" smtClean="0"/>
              <a:t>L(y</a:t>
            </a:r>
            <a:r>
              <a:rPr lang="en-IN" sz="2400" i="1" dirty="0"/>
              <a:t>) = </a:t>
            </a:r>
            <a:r>
              <a:rPr lang="en-IN" sz="2400" i="1" dirty="0" smtClean="0"/>
              <a:t>f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variation of parameters method </a:t>
            </a:r>
            <a:r>
              <a:rPr lang="en-IN" sz="2400" dirty="0" smtClean="0"/>
              <a:t>also works for </a:t>
            </a:r>
            <a:r>
              <a:rPr lang="en-IN" sz="2400" dirty="0" smtClean="0"/>
              <a:t>second order </a:t>
            </a:r>
            <a:r>
              <a:rPr lang="en-IN" sz="2400" dirty="0"/>
              <a:t>linear equations having variable </a:t>
            </a:r>
            <a:r>
              <a:rPr lang="en-IN" sz="2400" dirty="0" smtClean="0"/>
              <a:t>coefficients </a:t>
            </a:r>
            <a:r>
              <a:rPr lang="en-IN" sz="2400" dirty="0"/>
              <a:t>and </a:t>
            </a:r>
            <a:r>
              <a:rPr lang="en-IN" sz="2400" dirty="0" smtClean="0"/>
              <a:t>continuous </a:t>
            </a:r>
            <a:r>
              <a:rPr lang="en-IN" sz="2400" dirty="0"/>
              <a:t>but otherwise </a:t>
            </a:r>
            <a:r>
              <a:rPr lang="en-IN" sz="2400" dirty="0" smtClean="0"/>
              <a:t>arbitrary sources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When </a:t>
            </a:r>
            <a:r>
              <a:rPr lang="en-IN" sz="2400" dirty="0"/>
              <a:t>the source is more complicated, one usually turns to </a:t>
            </a:r>
            <a:r>
              <a:rPr lang="en-IN" sz="2400" dirty="0" smtClean="0"/>
              <a:t>the variation </a:t>
            </a:r>
            <a:r>
              <a:rPr lang="en-IN" sz="2400" dirty="0"/>
              <a:t>of parameters </a:t>
            </a:r>
            <a:r>
              <a:rPr lang="en-IN" sz="2400" dirty="0" smtClean="0"/>
              <a:t>method.</a:t>
            </a:r>
          </a:p>
          <a:p>
            <a:r>
              <a:rPr lang="en-IN" sz="2400" dirty="0" smtClean="0"/>
              <a:t>The Concept: </a:t>
            </a:r>
          </a:p>
          <a:p>
            <a:r>
              <a:rPr lang="en-IN" sz="2400" dirty="0" smtClean="0"/>
              <a:t>Develop a </a:t>
            </a:r>
            <a:r>
              <a:rPr lang="en-IN" sz="2400" dirty="0"/>
              <a:t>formula to compute </a:t>
            </a:r>
            <a:r>
              <a:rPr lang="en-IN" sz="2400" i="1" dirty="0" err="1"/>
              <a:t>y</a:t>
            </a:r>
            <a:r>
              <a:rPr lang="en-IN" sz="2400" i="1" baseline="-25000" dirty="0" err="1"/>
              <a:t>p</a:t>
            </a:r>
            <a:r>
              <a:rPr lang="en-IN" sz="2400" dirty="0"/>
              <a:t> in terms of any pair of fundamental solutions to the homogeneous equation </a:t>
            </a:r>
            <a:r>
              <a:rPr lang="en-IN" sz="2400" i="1" dirty="0"/>
              <a:t>L(y) = 0</a:t>
            </a:r>
            <a:r>
              <a:rPr lang="en-IN" sz="2400" dirty="0" smtClean="0"/>
              <a:t>.</a:t>
            </a:r>
            <a:endParaRPr lang="en-IN" sz="2400" dirty="0"/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494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65" y="150556"/>
            <a:ext cx="7772400" cy="664491"/>
          </a:xfrm>
        </p:spPr>
        <p:txBody>
          <a:bodyPr/>
          <a:lstStyle/>
          <a:p>
            <a:r>
              <a:rPr lang="en-IN" sz="2800" dirty="0" smtClean="0"/>
              <a:t>Theorem : Variation </a:t>
            </a:r>
            <a:r>
              <a:rPr lang="en-IN" sz="2800" dirty="0"/>
              <a:t>of </a:t>
            </a:r>
            <a:r>
              <a:rPr lang="en-IN" sz="2800" dirty="0" smtClean="0"/>
              <a:t>Parameters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335" y="1064956"/>
            <a:ext cx="7772400" cy="762000"/>
          </a:xfrm>
        </p:spPr>
        <p:txBody>
          <a:bodyPr/>
          <a:lstStyle/>
          <a:p>
            <a:r>
              <a:rPr lang="en-IN" sz="2400" dirty="0"/>
              <a:t>A particular solution to the </a:t>
            </a:r>
            <a:r>
              <a:rPr lang="en-IN" sz="2400" dirty="0" smtClean="0"/>
              <a:t>equation </a:t>
            </a:r>
            <a:r>
              <a:rPr lang="en-IN" sz="2400" i="1" dirty="0" smtClean="0"/>
              <a:t>L(y)=f (x), </a:t>
            </a:r>
            <a:r>
              <a:rPr lang="en-IN" sz="2400" dirty="0"/>
              <a:t>with</a:t>
            </a:r>
            <a:endParaRPr lang="en-IN" sz="2400" i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987138"/>
              </p:ext>
            </p:extLst>
          </p:nvPr>
        </p:nvGraphicFramePr>
        <p:xfrm>
          <a:off x="233563" y="1583891"/>
          <a:ext cx="4627562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904" name="Equation" r:id="rId3" imgW="1930320" imgH="419040" progId="Equation.3">
                  <p:embed/>
                </p:oleObj>
              </mc:Choice>
              <mc:Fallback>
                <p:oleObj name="Equation" r:id="rId3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3563" y="1583891"/>
                        <a:ext cx="4627562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861125" y="1610522"/>
            <a:ext cx="36889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and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</a:t>
            </a:r>
            <a:r>
              <a:rPr lang="en-IN" i="1" baseline="-25000" dirty="0" smtClean="0">
                <a:latin typeface="+mn-lt"/>
                <a:sym typeface="Symbol" panose="05050102010706020507" pitchFamily="18" charset="2"/>
              </a:rPr>
              <a:t>1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, </a:t>
            </a:r>
            <a:r>
              <a:rPr lang="en-IN" i="1" baseline="-25000" dirty="0" smtClean="0">
                <a:latin typeface="+mn-lt"/>
                <a:sym typeface="Symbol" panose="05050102010706020507" pitchFamily="18" charset="2"/>
              </a:rPr>
              <a:t>0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, 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f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are </a:t>
            </a:r>
            <a:r>
              <a:rPr lang="en-IN" dirty="0" smtClean="0">
                <a:latin typeface="+mn-lt"/>
              </a:rPr>
              <a:t>continuous functions of </a:t>
            </a:r>
            <a:r>
              <a:rPr lang="en-IN" i="1" dirty="0" smtClean="0">
                <a:latin typeface="+mn-lt"/>
              </a:rPr>
              <a:t>x</a:t>
            </a:r>
            <a:r>
              <a:rPr lang="en-IN" dirty="0" smtClean="0">
                <a:latin typeface="+mn-lt"/>
              </a:rPr>
              <a:t> only, </a:t>
            </a:r>
            <a:r>
              <a:rPr lang="en-IN" dirty="0">
                <a:latin typeface="+mn-lt"/>
              </a:rPr>
              <a:t>is given by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787519" y="2729599"/>
          <a:ext cx="29495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905" name="Equation" r:id="rId5" imgW="1218960" imgH="241200" progId="Equation.3">
                  <p:embed/>
                </p:oleObj>
              </mc:Choice>
              <mc:Fallback>
                <p:oleObj name="Equation" r:id="rId5" imgW="12189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7519" y="2729599"/>
                        <a:ext cx="2949575" cy="584200"/>
                      </a:xfrm>
                      <a:prstGeom prst="rect">
                        <a:avLst/>
                      </a:prstGeom>
                      <a:ln w="133350" cmpd="thickThin">
                        <a:solidFill>
                          <a:srgbClr val="FF99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3360003"/>
            <a:ext cx="8366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 smtClean="0">
                <a:latin typeface="+mn-lt"/>
              </a:rPr>
              <a:t>y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i="1" dirty="0" smtClean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i="1" dirty="0" smtClean="0">
                <a:latin typeface="+mn-lt"/>
              </a:rPr>
              <a:t>y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dirty="0" smtClean="0">
                <a:latin typeface="+mn-lt"/>
              </a:rPr>
              <a:t> are </a:t>
            </a:r>
            <a:r>
              <a:rPr lang="en-IN" dirty="0">
                <a:latin typeface="+mn-lt"/>
              </a:rPr>
              <a:t>fundamental solutions of the homogeneous </a:t>
            </a:r>
            <a:r>
              <a:rPr lang="en-IN" dirty="0" smtClean="0">
                <a:latin typeface="+mn-lt"/>
              </a:rPr>
              <a:t>equation </a:t>
            </a:r>
            <a:r>
              <a:rPr lang="en-IN" i="1" dirty="0">
                <a:latin typeface="+mn-lt"/>
              </a:rPr>
              <a:t>L(y) = 0</a:t>
            </a:r>
            <a:r>
              <a:rPr lang="en-IN" dirty="0">
                <a:latin typeface="+mn-lt"/>
              </a:rPr>
              <a:t> and the </a:t>
            </a:r>
            <a:r>
              <a:rPr lang="en-IN" dirty="0" smtClean="0">
                <a:latin typeface="+mn-lt"/>
              </a:rPr>
              <a:t>functions </a:t>
            </a:r>
            <a:r>
              <a:rPr lang="en-IN" i="1" dirty="0" smtClean="0">
                <a:latin typeface="+mn-lt"/>
              </a:rPr>
              <a:t>u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dirty="0" smtClean="0">
                <a:latin typeface="+mn-lt"/>
              </a:rPr>
              <a:t> and </a:t>
            </a:r>
            <a:r>
              <a:rPr lang="en-IN" i="1" dirty="0" smtClean="0">
                <a:latin typeface="+mn-lt"/>
              </a:rPr>
              <a:t>u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dirty="0" smtClean="0">
                <a:latin typeface="+mn-lt"/>
              </a:rPr>
              <a:t> are defined </a:t>
            </a:r>
            <a:r>
              <a:rPr lang="en-IN" dirty="0">
                <a:latin typeface="+mn-lt"/>
              </a:rPr>
              <a:t>by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972321" y="4223868"/>
          <a:ext cx="3331559" cy="1033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906" name="Equation" r:id="rId7" imgW="1473120" imgH="457200" progId="Equation.3">
                  <p:embed/>
                </p:oleObj>
              </mc:Choice>
              <mc:Fallback>
                <p:oleObj name="Equation" r:id="rId7" imgW="14731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2321" y="4223868"/>
                        <a:ext cx="3331559" cy="1033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4675188" y="4224337"/>
          <a:ext cx="310197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907" name="Equation" r:id="rId9" imgW="1371600" imgH="457200" progId="Equation.3">
                  <p:embed/>
                </p:oleObj>
              </mc:Choice>
              <mc:Fallback>
                <p:oleObj name="Equation" r:id="rId9" imgW="1371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75188" y="4224337"/>
                        <a:ext cx="3101975" cy="103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39"/>
          <p:cNvSpPr/>
          <p:nvPr/>
        </p:nvSpPr>
        <p:spPr>
          <a:xfrm>
            <a:off x="1768003" y="5177135"/>
            <a:ext cx="65377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W</a:t>
            </a:r>
            <a:r>
              <a:rPr lang="en-IN" i="1" baseline="-25000" dirty="0">
                <a:latin typeface="+mn-lt"/>
              </a:rPr>
              <a:t>y1y2</a:t>
            </a:r>
            <a:r>
              <a:rPr lang="en-IN" dirty="0">
                <a:latin typeface="+mn-lt"/>
              </a:rPr>
              <a:t> is the </a:t>
            </a:r>
            <a:r>
              <a:rPr lang="en-IN" dirty="0" err="1">
                <a:latin typeface="+mn-lt"/>
              </a:rPr>
              <a:t>Wronskian</a:t>
            </a:r>
            <a:r>
              <a:rPr lang="en-IN" dirty="0">
                <a:latin typeface="+mn-lt"/>
              </a:rPr>
              <a:t> of </a:t>
            </a:r>
            <a:r>
              <a:rPr lang="en-IN" i="1" dirty="0">
                <a:latin typeface="+mn-lt"/>
              </a:rPr>
              <a:t>y</a:t>
            </a:r>
            <a:r>
              <a:rPr lang="en-IN" i="1" baseline="-25000" dirty="0">
                <a:latin typeface="+mn-lt"/>
              </a:rPr>
              <a:t>1</a:t>
            </a:r>
            <a:r>
              <a:rPr lang="en-IN" dirty="0">
                <a:latin typeface="+mn-lt"/>
              </a:rPr>
              <a:t> and </a:t>
            </a:r>
            <a:r>
              <a:rPr lang="en-IN" i="1" dirty="0">
                <a:latin typeface="+mn-lt"/>
              </a:rPr>
              <a:t>y</a:t>
            </a:r>
            <a:r>
              <a:rPr lang="en-IN" i="1" baseline="-25000" dirty="0">
                <a:latin typeface="+mn-lt"/>
              </a:rPr>
              <a:t>2</a:t>
            </a:r>
            <a:r>
              <a:rPr lang="en-IN" dirty="0">
                <a:latin typeface="+mn-lt"/>
              </a:rPr>
              <a:t>.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772003"/>
              </p:ext>
            </p:extLst>
          </p:nvPr>
        </p:nvGraphicFramePr>
        <p:xfrm>
          <a:off x="2205038" y="6197600"/>
          <a:ext cx="5037137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908" name="Equation" r:id="rId11" imgW="2082600" imgH="241200" progId="Equation.3">
                  <p:embed/>
                </p:oleObj>
              </mc:Choice>
              <mc:Fallback>
                <p:oleObj name="Equation" r:id="rId11" imgW="20826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05038" y="6197600"/>
                        <a:ext cx="5037137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677214" y="5634335"/>
            <a:ext cx="49375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  <a:sym typeface="Symbol" panose="05050102010706020507" pitchFamily="18" charset="2"/>
              </a:rPr>
              <a:t></a:t>
            </a:r>
            <a:r>
              <a:rPr lang="en-IN" dirty="0" smtClean="0">
                <a:latin typeface="+mn-lt"/>
              </a:rPr>
              <a:t>The </a:t>
            </a:r>
            <a:r>
              <a:rPr lang="en-IN" dirty="0" smtClean="0">
                <a:latin typeface="+mn-lt"/>
              </a:rPr>
              <a:t>complete solution of </a:t>
            </a:r>
            <a:r>
              <a:rPr lang="en-IN" i="1" dirty="0" smtClean="0">
                <a:latin typeface="+mn-lt"/>
              </a:rPr>
              <a:t>L(y)=f  </a:t>
            </a:r>
            <a:r>
              <a:rPr lang="en-IN" dirty="0" smtClean="0">
                <a:latin typeface="+mn-lt"/>
              </a:rPr>
              <a:t>is</a:t>
            </a:r>
            <a:r>
              <a:rPr lang="en-IN" dirty="0">
                <a:latin typeface="+mn-lt"/>
              </a:rPr>
              <a:t>:</a:t>
            </a:r>
          </a:p>
        </p:txBody>
      </p:sp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961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40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086600" cy="1143000"/>
          </a:xfrm>
        </p:spPr>
        <p:txBody>
          <a:bodyPr/>
          <a:lstStyle/>
          <a:p>
            <a:r>
              <a:rPr lang="en-IN" sz="2800" dirty="0" smtClean="0"/>
              <a:t>Basis for Theorem: Variation of Parameters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38" y="1066800"/>
            <a:ext cx="8374062" cy="2667000"/>
          </a:xfrm>
        </p:spPr>
        <p:txBody>
          <a:bodyPr/>
          <a:lstStyle/>
          <a:p>
            <a:r>
              <a:rPr lang="en-IN" sz="2400" dirty="0"/>
              <a:t>The </a:t>
            </a:r>
            <a:r>
              <a:rPr lang="en-IN" sz="2400" dirty="0" smtClean="0"/>
              <a:t>basis for this theorem </a:t>
            </a:r>
            <a:r>
              <a:rPr lang="en-IN" sz="2400" dirty="0"/>
              <a:t>is a generalization of the reduction order method. </a:t>
            </a:r>
            <a:endParaRPr lang="en-IN" sz="2400" dirty="0" smtClean="0"/>
          </a:p>
          <a:p>
            <a:r>
              <a:rPr lang="en-IN" sz="2400" dirty="0" smtClean="0"/>
              <a:t>The </a:t>
            </a:r>
            <a:r>
              <a:rPr lang="en-IN" sz="2400" dirty="0"/>
              <a:t>formula for </a:t>
            </a:r>
            <a:r>
              <a:rPr lang="en-IN" sz="2400" i="1" dirty="0" err="1"/>
              <a:t>y</a:t>
            </a:r>
            <a:r>
              <a:rPr lang="en-IN" sz="2400" i="1" baseline="-25000" dirty="0" err="1"/>
              <a:t>p</a:t>
            </a:r>
            <a:r>
              <a:rPr lang="en-IN" sz="2400" dirty="0"/>
              <a:t> </a:t>
            </a:r>
            <a:r>
              <a:rPr lang="en-IN" sz="2400" dirty="0" smtClean="0"/>
              <a:t>is obtained by generalization </a:t>
            </a:r>
            <a:r>
              <a:rPr lang="en-IN" sz="2400" dirty="0"/>
              <a:t>of the reduction order method. </a:t>
            </a:r>
            <a:endParaRPr lang="en-IN" sz="2400" dirty="0" smtClean="0"/>
          </a:p>
          <a:p>
            <a:r>
              <a:rPr lang="en-IN" sz="2400" dirty="0"/>
              <a:t>W</a:t>
            </a:r>
            <a:r>
              <a:rPr lang="en-IN" sz="2400" dirty="0" smtClean="0"/>
              <a:t>rite </a:t>
            </a:r>
            <a:r>
              <a:rPr lang="en-IN" sz="2400" i="1" dirty="0" err="1"/>
              <a:t>y</a:t>
            </a:r>
            <a:r>
              <a:rPr lang="en-IN" sz="2400" i="1" baseline="-25000" dirty="0" err="1"/>
              <a:t>p</a:t>
            </a:r>
            <a:r>
              <a:rPr lang="en-IN" sz="2400" dirty="0"/>
              <a:t> in terms of both fundamental solutions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i="1" dirty="0"/>
              <a:t>, y</a:t>
            </a:r>
            <a:r>
              <a:rPr lang="en-IN" sz="2400" i="1" baseline="-25000" dirty="0"/>
              <a:t>2</a:t>
            </a:r>
            <a:r>
              <a:rPr lang="en-IN" sz="2400" dirty="0"/>
              <a:t> of the homogeneous equation,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125276"/>
              </p:ext>
            </p:extLst>
          </p:nvPr>
        </p:nvGraphicFramePr>
        <p:xfrm>
          <a:off x="4030662" y="3124200"/>
          <a:ext cx="28273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30" name="Equation" r:id="rId4" imgW="1168200" imgH="241200" progId="Equation.3">
                  <p:embed/>
                </p:oleObj>
              </mc:Choice>
              <mc:Fallback>
                <p:oleObj name="Equation" r:id="rId4" imgW="11682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30662" y="3124200"/>
                        <a:ext cx="2827338" cy="584200"/>
                      </a:xfrm>
                      <a:prstGeom prst="rect">
                        <a:avLst/>
                      </a:prstGeom>
                      <a:ln w="133350" cmpd="thickThin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533400" y="3810000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Substitute  </a:t>
            </a:r>
            <a:r>
              <a:rPr lang="en-IN" i="1" dirty="0" err="1">
                <a:latin typeface="+mn-lt"/>
              </a:rPr>
              <a:t>y</a:t>
            </a:r>
            <a:r>
              <a:rPr lang="en-IN" i="1" baseline="-25000" dirty="0" err="1">
                <a:latin typeface="+mn-lt"/>
              </a:rPr>
              <a:t>p</a:t>
            </a:r>
            <a:r>
              <a:rPr lang="en-IN" dirty="0">
                <a:latin typeface="+mn-lt"/>
              </a:rPr>
              <a:t> in the equation </a:t>
            </a:r>
            <a:r>
              <a:rPr lang="en-IN" i="1" dirty="0">
                <a:latin typeface="+mn-lt"/>
              </a:rPr>
              <a:t>L(</a:t>
            </a:r>
            <a:r>
              <a:rPr lang="en-IN" i="1" dirty="0" err="1">
                <a:latin typeface="+mn-lt"/>
              </a:rPr>
              <a:t>y</a:t>
            </a:r>
            <a:r>
              <a:rPr lang="en-IN" i="1" baseline="-25000" dirty="0" err="1">
                <a:latin typeface="+mn-lt"/>
              </a:rPr>
              <a:t>p</a:t>
            </a:r>
            <a:r>
              <a:rPr lang="en-IN" i="1" dirty="0">
                <a:latin typeface="+mn-lt"/>
              </a:rPr>
              <a:t>) = f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Develop an </a:t>
            </a:r>
            <a:r>
              <a:rPr lang="en-IN" dirty="0">
                <a:latin typeface="+mn-lt"/>
              </a:rPr>
              <a:t>equation relating </a:t>
            </a:r>
            <a:r>
              <a:rPr lang="en-IN" i="1" dirty="0">
                <a:latin typeface="+mn-lt"/>
              </a:rPr>
              <a:t>u</a:t>
            </a:r>
            <a:r>
              <a:rPr lang="en-IN" i="1" baseline="-25000" dirty="0">
                <a:latin typeface="+mn-lt"/>
              </a:rPr>
              <a:t>1</a:t>
            </a:r>
            <a:r>
              <a:rPr lang="en-IN" dirty="0">
                <a:latin typeface="+mn-lt"/>
              </a:rPr>
              <a:t> and </a:t>
            </a:r>
            <a:r>
              <a:rPr lang="en-IN" i="1" dirty="0">
                <a:latin typeface="+mn-lt"/>
              </a:rPr>
              <a:t>u</a:t>
            </a:r>
            <a:r>
              <a:rPr lang="en-IN" i="1" baseline="-25000" dirty="0">
                <a:latin typeface="+mn-lt"/>
              </a:rPr>
              <a:t>2</a:t>
            </a:r>
            <a:r>
              <a:rPr lang="en-IN" dirty="0">
                <a:latin typeface="+mn-lt"/>
              </a:rPr>
              <a:t>. </a:t>
            </a:r>
            <a:endParaRPr lang="en-IN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We </a:t>
            </a:r>
            <a:r>
              <a:rPr lang="en-IN" dirty="0">
                <a:latin typeface="+mn-lt"/>
              </a:rPr>
              <a:t>need to </a:t>
            </a:r>
            <a:r>
              <a:rPr lang="en-IN" dirty="0" smtClean="0">
                <a:latin typeface="+mn-lt"/>
              </a:rPr>
              <a:t>find </a:t>
            </a:r>
            <a:r>
              <a:rPr lang="en-IN" i="1" dirty="0">
                <a:latin typeface="+mn-lt"/>
              </a:rPr>
              <a:t>u</a:t>
            </a:r>
            <a:r>
              <a:rPr lang="en-IN" i="1" baseline="-25000" dirty="0">
                <a:latin typeface="+mn-lt"/>
              </a:rPr>
              <a:t>1</a:t>
            </a:r>
            <a:r>
              <a:rPr lang="en-IN" dirty="0">
                <a:latin typeface="+mn-lt"/>
              </a:rPr>
              <a:t> and </a:t>
            </a:r>
            <a:r>
              <a:rPr lang="en-IN" i="1" dirty="0">
                <a:latin typeface="+mn-lt"/>
              </a:rPr>
              <a:t>u</a:t>
            </a:r>
            <a:r>
              <a:rPr lang="en-IN" i="1" baseline="-25000" dirty="0">
                <a:latin typeface="+mn-lt"/>
              </a:rPr>
              <a:t>2</a:t>
            </a:r>
            <a:r>
              <a:rPr lang="en-IN" dirty="0">
                <a:latin typeface="+mn-lt"/>
              </a:rPr>
              <a:t>, but </a:t>
            </a:r>
            <a:r>
              <a:rPr lang="en-IN" dirty="0" smtClean="0">
                <a:latin typeface="+mn-lt"/>
              </a:rPr>
              <a:t>there is only one equation available to </a:t>
            </a:r>
            <a:r>
              <a:rPr lang="en-IN" dirty="0">
                <a:latin typeface="+mn-lt"/>
              </a:rPr>
              <a:t>solve, </a:t>
            </a:r>
            <a:r>
              <a:rPr lang="en-IN" i="1" dirty="0">
                <a:latin typeface="+mn-lt"/>
              </a:rPr>
              <a:t>L(</a:t>
            </a:r>
            <a:r>
              <a:rPr lang="en-IN" i="1" dirty="0" err="1">
                <a:latin typeface="+mn-lt"/>
              </a:rPr>
              <a:t>y</a:t>
            </a:r>
            <a:r>
              <a:rPr lang="en-IN" i="1" baseline="-25000" dirty="0" err="1">
                <a:latin typeface="+mn-lt"/>
              </a:rPr>
              <a:t>p</a:t>
            </a:r>
            <a:r>
              <a:rPr lang="en-IN" i="1" dirty="0">
                <a:latin typeface="+mn-lt"/>
              </a:rPr>
              <a:t>) = </a:t>
            </a:r>
            <a:r>
              <a:rPr lang="en-IN" i="1" dirty="0" smtClean="0">
                <a:latin typeface="+mn-lt"/>
              </a:rPr>
              <a:t>f</a:t>
            </a:r>
            <a:r>
              <a:rPr lang="en-IN" dirty="0" smtClean="0">
                <a:latin typeface="+mn-lt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  <a:sym typeface="Symbol" panose="05050102010706020507" pitchFamily="18" charset="2"/>
              </a:rPr>
              <a:t> </a:t>
            </a:r>
            <a:r>
              <a:rPr lang="en-IN" dirty="0" smtClean="0"/>
              <a:t>The </a:t>
            </a:r>
            <a:r>
              <a:rPr lang="en-IN" dirty="0"/>
              <a:t>problem </a:t>
            </a:r>
            <a:r>
              <a:rPr lang="en-IN" dirty="0" smtClean="0"/>
              <a:t>to find for </a:t>
            </a:r>
            <a:r>
              <a:rPr lang="en-IN" i="1" dirty="0"/>
              <a:t>u</a:t>
            </a:r>
            <a:r>
              <a:rPr lang="en-IN" i="1" baseline="-25000" dirty="0"/>
              <a:t>1</a:t>
            </a:r>
            <a:r>
              <a:rPr lang="en-IN" i="1" dirty="0"/>
              <a:t>, u</a:t>
            </a:r>
            <a:r>
              <a:rPr lang="en-IN" i="1" baseline="-25000" dirty="0"/>
              <a:t>2</a:t>
            </a:r>
            <a:r>
              <a:rPr lang="en-IN" dirty="0"/>
              <a:t> cannot have a unique solution. </a:t>
            </a:r>
            <a:endParaRPr lang="en-I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There is a need to develop a </a:t>
            </a:r>
            <a:r>
              <a:rPr lang="en-IN" dirty="0"/>
              <a:t>second equation </a:t>
            </a:r>
            <a:r>
              <a:rPr lang="en-IN" dirty="0" smtClean="0"/>
              <a:t>along with      </a:t>
            </a:r>
            <a:r>
              <a:rPr lang="en-IN" i="1" dirty="0" smtClean="0"/>
              <a:t>L(</a:t>
            </a:r>
            <a:r>
              <a:rPr lang="en-IN" i="1" dirty="0" err="1" smtClean="0"/>
              <a:t>y</a:t>
            </a:r>
            <a:r>
              <a:rPr lang="en-IN" i="1" baseline="-25000" dirty="0" err="1" smtClean="0"/>
              <a:t>p</a:t>
            </a:r>
            <a:r>
              <a:rPr lang="en-IN" i="1" dirty="0"/>
              <a:t>) = f</a:t>
            </a:r>
            <a:r>
              <a:rPr lang="en-IN" dirty="0"/>
              <a:t>. </a:t>
            </a:r>
            <a:endParaRPr lang="en-I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454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8453"/>
            <a:ext cx="7119645" cy="1143000"/>
          </a:xfrm>
        </p:spPr>
        <p:txBody>
          <a:bodyPr/>
          <a:lstStyle/>
          <a:p>
            <a:r>
              <a:rPr lang="en-IN" sz="2800" dirty="0" smtClean="0"/>
              <a:t>A Search for An </a:t>
            </a:r>
            <a:r>
              <a:rPr lang="en-IN" sz="2800" dirty="0" err="1" smtClean="0"/>
              <a:t>Ansaz</a:t>
            </a:r>
            <a:r>
              <a:rPr lang="en-IN" sz="2800" dirty="0" smtClean="0"/>
              <a:t> as Second Equation</a:t>
            </a:r>
            <a:br>
              <a:rPr lang="en-IN" sz="2800" dirty="0" smtClean="0"/>
            </a:br>
            <a:r>
              <a:rPr lang="en-IN" sz="2800" dirty="0" smtClean="0"/>
              <a:t>: Step -1 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81000" y="12192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Motivated by the reduction of order method </a:t>
            </a:r>
            <a:r>
              <a:rPr lang="en-IN" dirty="0" smtClean="0">
                <a:latin typeface="+mn-lt"/>
              </a:rPr>
              <a:t>an </a:t>
            </a:r>
            <a:r>
              <a:rPr lang="en-IN" dirty="0" err="1" smtClean="0">
                <a:latin typeface="+mn-lt"/>
              </a:rPr>
              <a:t>ansaz</a:t>
            </a:r>
            <a:r>
              <a:rPr lang="en-IN" dirty="0" smtClean="0">
                <a:latin typeface="+mn-lt"/>
              </a:rPr>
              <a:t> is selected for </a:t>
            </a:r>
            <a:r>
              <a:rPr lang="en-IN" i="1" dirty="0" err="1" smtClean="0">
                <a:latin typeface="+mn-lt"/>
              </a:rPr>
              <a:t>y</a:t>
            </a:r>
            <a:r>
              <a:rPr lang="en-IN" i="1" baseline="-25000" dirty="0" err="1" smtClean="0">
                <a:latin typeface="+mn-lt"/>
              </a:rPr>
              <a:t>p</a:t>
            </a:r>
            <a:r>
              <a:rPr lang="en-IN" dirty="0" smtClean="0">
                <a:latin typeface="+mn-lt"/>
              </a:rPr>
              <a:t> as:</a:t>
            </a:r>
            <a:endParaRPr lang="en-IN" dirty="0">
              <a:latin typeface="+mn-lt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530730"/>
              </p:ext>
            </p:extLst>
          </p:nvPr>
        </p:nvGraphicFramePr>
        <p:xfrm>
          <a:off x="3200400" y="2057400"/>
          <a:ext cx="28273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40" name="Equation" r:id="rId4" imgW="1168200" imgH="241200" progId="Equation.3">
                  <p:embed/>
                </p:oleObj>
              </mc:Choice>
              <mc:Fallback>
                <p:oleObj name="Equation" r:id="rId4" imgW="11682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00400" y="2057400"/>
                        <a:ext cx="2827338" cy="584200"/>
                      </a:xfrm>
                      <a:prstGeom prst="rect">
                        <a:avLst/>
                      </a:prstGeom>
                      <a:ln w="133350" cmpd="thickThin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918581"/>
              </p:ext>
            </p:extLst>
          </p:nvPr>
        </p:nvGraphicFramePr>
        <p:xfrm>
          <a:off x="2370138" y="2895600"/>
          <a:ext cx="5173662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41" name="Equation" r:id="rId6" imgW="2158920" imgH="431640" progId="Equation.3">
                  <p:embed/>
                </p:oleObj>
              </mc:Choice>
              <mc:Fallback>
                <p:oleObj name="Equation" r:id="rId6" imgW="2158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70138" y="2895600"/>
                        <a:ext cx="5173662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838883"/>
              </p:ext>
            </p:extLst>
          </p:nvPr>
        </p:nvGraphicFramePr>
        <p:xfrm>
          <a:off x="152400" y="4125454"/>
          <a:ext cx="8930573" cy="951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42" name="Equation" r:id="rId8" imgW="3936960" imgH="419040" progId="Equation.3">
                  <p:embed/>
                </p:oleObj>
              </mc:Choice>
              <mc:Fallback>
                <p:oleObj name="Equation" r:id="rId8" imgW="39369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2400" y="4125454"/>
                        <a:ext cx="8930573" cy="9513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656304"/>
              </p:ext>
            </p:extLst>
          </p:nvPr>
        </p:nvGraphicFramePr>
        <p:xfrm>
          <a:off x="385763" y="5360988"/>
          <a:ext cx="2967037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43" name="Equation" r:id="rId10" imgW="1307880" imgH="419040" progId="Equation.3">
                  <p:embed/>
                </p:oleObj>
              </mc:Choice>
              <mc:Fallback>
                <p:oleObj name="Equation" r:id="rId10" imgW="13078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85763" y="5360988"/>
                        <a:ext cx="2967037" cy="950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737674"/>
              </p:ext>
            </p:extLst>
          </p:nvPr>
        </p:nvGraphicFramePr>
        <p:xfrm>
          <a:off x="3500437" y="5297488"/>
          <a:ext cx="5414963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44" name="Equation" r:id="rId12" imgW="2387520" imgH="419040" progId="Equation.3">
                  <p:embed/>
                </p:oleObj>
              </mc:Choice>
              <mc:Fallback>
                <p:oleObj name="Equation" r:id="rId12" imgW="23875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00437" y="5297488"/>
                        <a:ext cx="5414963" cy="950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297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8453"/>
            <a:ext cx="7119645" cy="1143000"/>
          </a:xfrm>
        </p:spPr>
        <p:txBody>
          <a:bodyPr/>
          <a:lstStyle/>
          <a:p>
            <a:r>
              <a:rPr lang="en-IN" sz="2800" dirty="0" smtClean="0"/>
              <a:t>A Search for An </a:t>
            </a:r>
            <a:r>
              <a:rPr lang="en-IN" sz="2800" dirty="0" err="1" smtClean="0"/>
              <a:t>Ansaz</a:t>
            </a:r>
            <a:r>
              <a:rPr lang="en-IN" sz="2800" dirty="0" smtClean="0"/>
              <a:t> as Second Equation</a:t>
            </a:r>
            <a:br>
              <a:rPr lang="en-IN" sz="2800" dirty="0" smtClean="0"/>
            </a:br>
            <a:r>
              <a:rPr lang="en-IN" sz="2800" dirty="0" smtClean="0"/>
              <a:t>: Step 2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683836"/>
              </p:ext>
            </p:extLst>
          </p:nvPr>
        </p:nvGraphicFramePr>
        <p:xfrm>
          <a:off x="1447800" y="1258888"/>
          <a:ext cx="5414963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9" name="Equation" r:id="rId4" imgW="2387520" imgH="419040" progId="Equation.3">
                  <p:embed/>
                </p:oleObj>
              </mc:Choice>
              <mc:Fallback>
                <p:oleObj name="Equation" r:id="rId4" imgW="23875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47800" y="1258888"/>
                        <a:ext cx="5414963" cy="950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150911"/>
              </p:ext>
            </p:extLst>
          </p:nvPr>
        </p:nvGraphicFramePr>
        <p:xfrm>
          <a:off x="1289050" y="2525713"/>
          <a:ext cx="573246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0" name="Equation" r:id="rId6" imgW="2527200" imgH="444240" progId="Equation.3">
                  <p:embed/>
                </p:oleObj>
              </mc:Choice>
              <mc:Fallback>
                <p:oleObj name="Equation" r:id="rId6" imgW="2527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89050" y="2525713"/>
                        <a:ext cx="5732463" cy="1008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971006"/>
              </p:ext>
            </p:extLst>
          </p:nvPr>
        </p:nvGraphicFramePr>
        <p:xfrm>
          <a:off x="904875" y="3733800"/>
          <a:ext cx="7172325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1" name="Equation" r:id="rId8" imgW="3162240" imgH="457200" progId="Equation.3">
                  <p:embed/>
                </p:oleObj>
              </mc:Choice>
              <mc:Fallback>
                <p:oleObj name="Equation" r:id="rId8" imgW="31622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04875" y="3733800"/>
                        <a:ext cx="7172325" cy="1036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645789"/>
              </p:ext>
            </p:extLst>
          </p:nvPr>
        </p:nvGraphicFramePr>
        <p:xfrm>
          <a:off x="387480" y="5172422"/>
          <a:ext cx="8520113" cy="923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2" name="Equation" r:id="rId10" imgW="4216320" imgH="457200" progId="Equation.3">
                  <p:embed/>
                </p:oleObj>
              </mc:Choice>
              <mc:Fallback>
                <p:oleObj name="Equation" r:id="rId10" imgW="42163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87480" y="5172422"/>
                        <a:ext cx="8520113" cy="923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284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8453"/>
            <a:ext cx="7119645" cy="1143000"/>
          </a:xfrm>
        </p:spPr>
        <p:txBody>
          <a:bodyPr/>
          <a:lstStyle/>
          <a:p>
            <a:r>
              <a:rPr lang="en-IN" sz="2800" dirty="0" smtClean="0"/>
              <a:t>A Search for An </a:t>
            </a:r>
            <a:r>
              <a:rPr lang="en-IN" sz="2800" dirty="0" err="1" smtClean="0"/>
              <a:t>Ansaz</a:t>
            </a:r>
            <a:r>
              <a:rPr lang="en-IN" sz="2800" dirty="0" smtClean="0"/>
              <a:t> as Second Equation</a:t>
            </a:r>
            <a:br>
              <a:rPr lang="en-IN" sz="2800" dirty="0" smtClean="0"/>
            </a:br>
            <a:r>
              <a:rPr lang="en-IN" sz="2800" dirty="0" smtClean="0"/>
              <a:t>: Step 3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829942"/>
              </p:ext>
            </p:extLst>
          </p:nvPr>
        </p:nvGraphicFramePr>
        <p:xfrm>
          <a:off x="387480" y="1066800"/>
          <a:ext cx="8520113" cy="923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62" name="Equation" r:id="rId4" imgW="4216320" imgH="457200" progId="Equation.3">
                  <p:embed/>
                </p:oleObj>
              </mc:Choice>
              <mc:Fallback>
                <p:oleObj name="Equation" r:id="rId4" imgW="42163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7480" y="1066800"/>
                        <a:ext cx="8520113" cy="923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1892392"/>
              </p:ext>
            </p:extLst>
          </p:nvPr>
        </p:nvGraphicFramePr>
        <p:xfrm>
          <a:off x="457200" y="2057400"/>
          <a:ext cx="573246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63" name="Equation" r:id="rId6" imgW="2527200" imgH="444240" progId="Equation.3">
                  <p:embed/>
                </p:oleObj>
              </mc:Choice>
              <mc:Fallback>
                <p:oleObj name="Equation" r:id="rId6" imgW="2527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7200" y="2057400"/>
                        <a:ext cx="5732463" cy="1008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954166"/>
              </p:ext>
            </p:extLst>
          </p:nvPr>
        </p:nvGraphicFramePr>
        <p:xfrm>
          <a:off x="2133600" y="3079750"/>
          <a:ext cx="5173662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64" name="Equation" r:id="rId8" imgW="2158920" imgH="431640" progId="Equation.3">
                  <p:embed/>
                </p:oleObj>
              </mc:Choice>
              <mc:Fallback>
                <p:oleObj name="Equation" r:id="rId8" imgW="2158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33600" y="3079750"/>
                        <a:ext cx="5173662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605405"/>
              </p:ext>
            </p:extLst>
          </p:nvPr>
        </p:nvGraphicFramePr>
        <p:xfrm>
          <a:off x="457200" y="4191000"/>
          <a:ext cx="8520112" cy="231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65" name="Equation" r:id="rId10" imgW="3924000" imgH="1143000" progId="Equation.3">
                  <p:embed/>
                </p:oleObj>
              </mc:Choice>
              <mc:Fallback>
                <p:oleObj name="Equation" r:id="rId10" imgW="3924000" imgH="1143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7200" y="4191000"/>
                        <a:ext cx="8520112" cy="231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544693"/>
              </p:ext>
            </p:extLst>
          </p:nvPr>
        </p:nvGraphicFramePr>
        <p:xfrm>
          <a:off x="6240462" y="2311400"/>
          <a:ext cx="28273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66" name="Equation" r:id="rId12" imgW="1168200" imgH="241200" progId="Equation.3">
                  <p:embed/>
                </p:oleObj>
              </mc:Choice>
              <mc:Fallback>
                <p:oleObj name="Equation" r:id="rId12" imgW="11682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40462" y="2311400"/>
                        <a:ext cx="2827338" cy="584200"/>
                      </a:xfrm>
                      <a:prstGeom prst="rect">
                        <a:avLst/>
                      </a:prstGeom>
                      <a:ln w="133350" cmpd="thickThin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226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8453"/>
            <a:ext cx="7119645" cy="1143000"/>
          </a:xfrm>
        </p:spPr>
        <p:txBody>
          <a:bodyPr/>
          <a:lstStyle/>
          <a:p>
            <a:r>
              <a:rPr lang="en-IN" sz="2800" dirty="0" smtClean="0"/>
              <a:t>A Search for An </a:t>
            </a:r>
            <a:r>
              <a:rPr lang="en-IN" sz="2800" dirty="0" err="1" smtClean="0"/>
              <a:t>Ansaz</a:t>
            </a:r>
            <a:r>
              <a:rPr lang="en-IN" sz="2800" dirty="0" smtClean="0"/>
              <a:t> as Second Equation</a:t>
            </a:r>
            <a:br>
              <a:rPr lang="en-IN" sz="2800" dirty="0" smtClean="0"/>
            </a:br>
            <a:r>
              <a:rPr lang="en-IN" sz="2800" dirty="0" smtClean="0"/>
              <a:t>:Step 4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9485212"/>
              </p:ext>
            </p:extLst>
          </p:nvPr>
        </p:nvGraphicFramePr>
        <p:xfrm>
          <a:off x="676275" y="1193800"/>
          <a:ext cx="7929563" cy="231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46" name="Equation" r:id="rId4" imgW="3924000" imgH="1143000" progId="Equation.3">
                  <p:embed/>
                </p:oleObj>
              </mc:Choice>
              <mc:Fallback>
                <p:oleObj name="Equation" r:id="rId4" imgW="3924000" imgH="1143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6275" y="1193800"/>
                        <a:ext cx="7929563" cy="231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3278166"/>
              </p:ext>
            </p:extLst>
          </p:nvPr>
        </p:nvGraphicFramePr>
        <p:xfrm>
          <a:off x="1086643" y="3464553"/>
          <a:ext cx="7108825" cy="290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47" name="Equation" r:id="rId6" imgW="3517560" imgH="1434960" progId="Equation.3">
                  <p:embed/>
                </p:oleObj>
              </mc:Choice>
              <mc:Fallback>
                <p:oleObj name="Equation" r:id="rId6" imgW="3517560" imgH="1434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86643" y="3464553"/>
                        <a:ext cx="7108825" cy="290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4943160" y="2883240"/>
              <a:ext cx="3229920" cy="19994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31280" y="2874240"/>
                <a:ext cx="3254400" cy="201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846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8453"/>
            <a:ext cx="7119645" cy="1143000"/>
          </a:xfrm>
        </p:spPr>
        <p:txBody>
          <a:bodyPr/>
          <a:lstStyle/>
          <a:p>
            <a:r>
              <a:rPr lang="en-IN" sz="2800" dirty="0" smtClean="0"/>
              <a:t>A Search for An </a:t>
            </a:r>
            <a:r>
              <a:rPr lang="en-IN" sz="2800" dirty="0" err="1" smtClean="0"/>
              <a:t>Ansaz</a:t>
            </a:r>
            <a:r>
              <a:rPr lang="en-IN" sz="2800" dirty="0" smtClean="0"/>
              <a:t> as Second Equation</a:t>
            </a:r>
            <a:br>
              <a:rPr lang="en-IN" sz="2800" dirty="0" smtClean="0"/>
            </a:br>
            <a:r>
              <a:rPr lang="en-IN" sz="2800" dirty="0" smtClean="0"/>
              <a:t>: The culmination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52819"/>
              </p:ext>
            </p:extLst>
          </p:nvPr>
        </p:nvGraphicFramePr>
        <p:xfrm>
          <a:off x="344633" y="1371600"/>
          <a:ext cx="8653463" cy="853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80" name="Equation" r:id="rId4" imgW="4635360" imgH="457200" progId="Equation.3">
                  <p:embed/>
                </p:oleObj>
              </mc:Choice>
              <mc:Fallback>
                <p:oleObj name="Equation" r:id="rId4" imgW="46353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4633" y="1371600"/>
                        <a:ext cx="8653463" cy="853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5244479"/>
              </p:ext>
            </p:extLst>
          </p:nvPr>
        </p:nvGraphicFramePr>
        <p:xfrm>
          <a:off x="3709988" y="3200400"/>
          <a:ext cx="2227262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81" name="Equation" r:id="rId6" imgW="1193760" imgH="393480" progId="Equation.3">
                  <p:embed/>
                </p:oleObj>
              </mc:Choice>
              <mc:Fallback>
                <p:oleObj name="Equation" r:id="rId6" imgW="11937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09988" y="3200400"/>
                        <a:ext cx="2227262" cy="735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2438400"/>
            <a:ext cx="7137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A truly educational guess for second equation (</a:t>
            </a:r>
            <a:r>
              <a:rPr lang="en-IN" dirty="0" err="1" smtClean="0"/>
              <a:t>Ansaz</a:t>
            </a:r>
            <a:r>
              <a:rPr lang="en-IN" dirty="0" smtClean="0"/>
              <a:t>) is</a:t>
            </a:r>
            <a:endParaRPr lang="en-IN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646965"/>
              </p:ext>
            </p:extLst>
          </p:nvPr>
        </p:nvGraphicFramePr>
        <p:xfrm>
          <a:off x="3352800" y="4114800"/>
          <a:ext cx="2940050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82" name="Equation" r:id="rId8" imgW="1574640" imgH="393480" progId="Equation.3">
                  <p:embed/>
                </p:oleObj>
              </mc:Choice>
              <mc:Fallback>
                <p:oleObj name="Equation" r:id="rId8" imgW="1574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52800" y="4114800"/>
                        <a:ext cx="2940050" cy="735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04800" y="5276671"/>
            <a:ext cx="86839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i="1" dirty="0">
                <a:solidFill>
                  <a:srgbClr val="FF0000"/>
                </a:solidFill>
              </a:rPr>
              <a:t>T</a:t>
            </a:r>
            <a:r>
              <a:rPr lang="en-IN" i="1" dirty="0" smtClean="0">
                <a:solidFill>
                  <a:srgbClr val="FF0000"/>
                </a:solidFill>
              </a:rPr>
              <a:t>his </a:t>
            </a:r>
            <a:r>
              <a:rPr lang="en-IN" i="1" dirty="0">
                <a:solidFill>
                  <a:srgbClr val="FF0000"/>
                </a:solidFill>
              </a:rPr>
              <a:t>is a </a:t>
            </a:r>
            <a:r>
              <a:rPr lang="en-IN" i="1" dirty="0" smtClean="0">
                <a:solidFill>
                  <a:srgbClr val="FF0000"/>
                </a:solidFill>
              </a:rPr>
              <a:t>2</a:t>
            </a:r>
            <a:r>
              <a:rPr lang="en-IN" i="1" dirty="0" smtClean="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IN" i="1" dirty="0" smtClean="0">
                <a:solidFill>
                  <a:srgbClr val="FF0000"/>
                </a:solidFill>
              </a:rPr>
              <a:t>2 </a:t>
            </a:r>
            <a:r>
              <a:rPr lang="en-IN" i="1" dirty="0">
                <a:solidFill>
                  <a:srgbClr val="FF0000"/>
                </a:solidFill>
              </a:rPr>
              <a:t>algebraic linear system for the unknowns </a:t>
            </a:r>
            <a:r>
              <a:rPr lang="en-IN" i="1" dirty="0" smtClean="0">
                <a:solidFill>
                  <a:srgbClr val="FF0000"/>
                </a:solidFill>
              </a:rPr>
              <a:t>u</a:t>
            </a:r>
            <a:r>
              <a:rPr lang="en-IN" i="1" baseline="-25000" dirty="0" smtClean="0">
                <a:solidFill>
                  <a:srgbClr val="FF0000"/>
                </a:solidFill>
              </a:rPr>
              <a:t>1</a:t>
            </a:r>
            <a:r>
              <a:rPr lang="en-IN" i="1" dirty="0">
                <a:solidFill>
                  <a:srgbClr val="FF0000"/>
                </a:solidFill>
              </a:rPr>
              <a:t> </a:t>
            </a:r>
            <a:r>
              <a:rPr lang="en-IN" i="1" dirty="0" smtClean="0">
                <a:solidFill>
                  <a:srgbClr val="FF0000"/>
                </a:solidFill>
              </a:rPr>
              <a:t>and u</a:t>
            </a:r>
            <a:r>
              <a:rPr lang="en-IN" i="1" baseline="-25000" dirty="0" smtClean="0">
                <a:solidFill>
                  <a:srgbClr val="FF0000"/>
                </a:solidFill>
              </a:rPr>
              <a:t>2</a:t>
            </a:r>
            <a:r>
              <a:rPr lang="en-IN" i="1" dirty="0">
                <a:solidFill>
                  <a:srgbClr val="FF0000"/>
                </a:solidFill>
              </a:rPr>
              <a:t>. </a:t>
            </a:r>
            <a:endParaRPr lang="en-IN" i="1" dirty="0" smtClean="0">
              <a:solidFill>
                <a:srgbClr val="FF0000"/>
              </a:solidFill>
            </a:endParaRPr>
          </a:p>
          <a:p>
            <a:pPr algn="ctr"/>
            <a:r>
              <a:rPr lang="en-IN" i="1" dirty="0" smtClean="0">
                <a:solidFill>
                  <a:srgbClr val="FF0000"/>
                </a:solidFill>
              </a:rPr>
              <a:t>It is hard to overstate the importance of the word “algebraic” in the previous sentence. </a:t>
            </a:r>
            <a:endParaRPr lang="en-IN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11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8453"/>
            <a:ext cx="7119645" cy="1143000"/>
          </a:xfrm>
        </p:spPr>
        <p:txBody>
          <a:bodyPr/>
          <a:lstStyle/>
          <a:p>
            <a:r>
              <a:rPr lang="en-IN" sz="2800" dirty="0" smtClean="0"/>
              <a:t>A </a:t>
            </a:r>
            <a:r>
              <a:rPr lang="en-IN" sz="2800" dirty="0"/>
              <a:t>2</a:t>
            </a:r>
            <a:r>
              <a:rPr lang="en-IN" sz="2800" dirty="0">
                <a:sym typeface="Symbol" panose="05050102010706020507" pitchFamily="18" charset="2"/>
              </a:rPr>
              <a:t></a:t>
            </a:r>
            <a:r>
              <a:rPr lang="en-IN" sz="2800" dirty="0"/>
              <a:t>2 algebraic linear system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384014"/>
              </p:ext>
            </p:extLst>
          </p:nvPr>
        </p:nvGraphicFramePr>
        <p:xfrm>
          <a:off x="381000" y="1322388"/>
          <a:ext cx="2227262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80" name="Equation" r:id="rId4" imgW="1193760" imgH="393480" progId="Equation.3">
                  <p:embed/>
                </p:oleObj>
              </mc:Choice>
              <mc:Fallback>
                <p:oleObj name="Equation" r:id="rId4" imgW="11937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000" y="1322388"/>
                        <a:ext cx="2227262" cy="735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064222"/>
              </p:ext>
            </p:extLst>
          </p:nvPr>
        </p:nvGraphicFramePr>
        <p:xfrm>
          <a:off x="3352800" y="1295400"/>
          <a:ext cx="2940050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81" name="Equation" r:id="rId6" imgW="1574640" imgH="393480" progId="Equation.3">
                  <p:embed/>
                </p:oleObj>
              </mc:Choice>
              <mc:Fallback>
                <p:oleObj name="Equation" r:id="rId6" imgW="1574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52800" y="1295400"/>
                        <a:ext cx="2940050" cy="735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533400" y="2255922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Compute </a:t>
            </a:r>
            <a:r>
              <a:rPr lang="en-IN" i="1" dirty="0" smtClean="0">
                <a:latin typeface="+mn-lt"/>
              </a:rPr>
              <a:t>u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dirty="0" smtClean="0">
                <a:latin typeface="+mn-lt"/>
              </a:rPr>
              <a:t> from </a:t>
            </a:r>
            <a:r>
              <a:rPr lang="en-IN" dirty="0">
                <a:latin typeface="+mn-lt"/>
              </a:rPr>
              <a:t>the </a:t>
            </a:r>
            <a:r>
              <a:rPr lang="en-IN" dirty="0" smtClean="0">
                <a:latin typeface="+mn-lt"/>
              </a:rPr>
              <a:t>first equation given above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9789" y="37338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+mn-lt"/>
              </a:rPr>
              <a:t>I</a:t>
            </a:r>
            <a:r>
              <a:rPr lang="en-IN" dirty="0" smtClean="0">
                <a:latin typeface="+mn-lt"/>
              </a:rPr>
              <a:t>ntroduce </a:t>
            </a:r>
            <a:r>
              <a:rPr lang="en-IN" dirty="0">
                <a:latin typeface="+mn-lt"/>
              </a:rPr>
              <a:t>it in </a:t>
            </a:r>
            <a:r>
              <a:rPr lang="en-IN" dirty="0" smtClean="0">
                <a:latin typeface="+mn-lt"/>
              </a:rPr>
              <a:t>the second equation</a:t>
            </a:r>
            <a:endParaRPr lang="en-IN" dirty="0">
              <a:latin typeface="+mn-lt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014272"/>
              </p:ext>
            </p:extLst>
          </p:nvPr>
        </p:nvGraphicFramePr>
        <p:xfrm>
          <a:off x="3687763" y="2881313"/>
          <a:ext cx="1798637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82" name="Equation" r:id="rId8" imgW="965160" imgH="431640" progId="Equation.3">
                  <p:embed/>
                </p:oleObj>
              </mc:Choice>
              <mc:Fallback>
                <p:oleObj name="Equation" r:id="rId8" imgW="965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87763" y="2881313"/>
                        <a:ext cx="1798637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241116"/>
              </p:ext>
            </p:extLst>
          </p:nvPr>
        </p:nvGraphicFramePr>
        <p:xfrm>
          <a:off x="457200" y="4191000"/>
          <a:ext cx="374491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83" name="Equation" r:id="rId10" imgW="2006280" imgH="482400" progId="Equation.3">
                  <p:embed/>
                </p:oleObj>
              </mc:Choice>
              <mc:Fallback>
                <p:oleObj name="Equation" r:id="rId10" imgW="20062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7200" y="4191000"/>
                        <a:ext cx="3744913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0362849"/>
              </p:ext>
            </p:extLst>
          </p:nvPr>
        </p:nvGraphicFramePr>
        <p:xfrm>
          <a:off x="4648200" y="4191000"/>
          <a:ext cx="35306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84" name="Equation" r:id="rId12" imgW="1892160" imgH="507960" progId="Equation.3">
                  <p:embed/>
                </p:oleObj>
              </mc:Choice>
              <mc:Fallback>
                <p:oleObj name="Equation" r:id="rId12" imgW="18921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648200" y="4191000"/>
                        <a:ext cx="3530600" cy="947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353026"/>
              </p:ext>
            </p:extLst>
          </p:nvPr>
        </p:nvGraphicFramePr>
        <p:xfrm>
          <a:off x="685800" y="5181600"/>
          <a:ext cx="3317875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85" name="Equation" r:id="rId14" imgW="1777680" imgH="787320" progId="Equation.3">
                  <p:embed/>
                </p:oleObj>
              </mc:Choice>
              <mc:Fallback>
                <p:oleObj name="Equation" r:id="rId14" imgW="1777680" imgH="7873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85800" y="5181600"/>
                        <a:ext cx="3317875" cy="146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313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8453"/>
            <a:ext cx="7119645" cy="1143000"/>
          </a:xfrm>
        </p:spPr>
        <p:txBody>
          <a:bodyPr/>
          <a:lstStyle/>
          <a:p>
            <a:r>
              <a:rPr lang="en-IN" sz="2800" dirty="0" smtClean="0"/>
              <a:t>Introduction of The </a:t>
            </a:r>
            <a:r>
              <a:rPr lang="en-IN" sz="2800" dirty="0" err="1" smtClean="0"/>
              <a:t>Wronskian</a:t>
            </a:r>
            <a:r>
              <a:rPr lang="en-IN" sz="2800" dirty="0" smtClean="0"/>
              <a:t> 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90600" y="2590800"/>
            <a:ext cx="7561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Recall the definition of </a:t>
            </a:r>
            <a:r>
              <a:rPr lang="en-IN" dirty="0" err="1" smtClean="0"/>
              <a:t>Wronskian</a:t>
            </a:r>
            <a:r>
              <a:rPr lang="en-IN" dirty="0" smtClean="0"/>
              <a:t> of two functions </a:t>
            </a:r>
            <a:r>
              <a:rPr lang="en-IN" i="1" dirty="0" smtClean="0"/>
              <a:t>y</a:t>
            </a:r>
            <a:r>
              <a:rPr lang="en-IN" i="1" baseline="-25000" dirty="0" smtClean="0"/>
              <a:t>1</a:t>
            </a:r>
            <a:r>
              <a:rPr lang="en-IN" i="1" dirty="0" smtClean="0"/>
              <a:t> &amp; y</a:t>
            </a:r>
            <a:r>
              <a:rPr lang="en-IN" i="1" baseline="-25000" dirty="0" smtClean="0"/>
              <a:t>2</a:t>
            </a:r>
            <a:r>
              <a:rPr lang="en-IN" dirty="0" smtClean="0"/>
              <a:t>:</a:t>
            </a:r>
            <a:endParaRPr lang="en-IN" dirty="0"/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321346"/>
              </p:ext>
            </p:extLst>
          </p:nvPr>
        </p:nvGraphicFramePr>
        <p:xfrm>
          <a:off x="2300288" y="3048000"/>
          <a:ext cx="4341812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54" name="Equation" r:id="rId4" imgW="2323800" imgH="609480" progId="Equation.3">
                  <p:embed/>
                </p:oleObj>
              </mc:Choice>
              <mc:Fallback>
                <p:oleObj name="Equation" r:id="rId4" imgW="232380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0288" y="3048000"/>
                        <a:ext cx="4341812" cy="113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997724"/>
              </p:ext>
            </p:extLst>
          </p:nvPr>
        </p:nvGraphicFramePr>
        <p:xfrm>
          <a:off x="2771775" y="1195388"/>
          <a:ext cx="3700463" cy="147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55" name="Equation" r:id="rId6" imgW="1981080" imgH="787320" progId="Equation.3">
                  <p:embed/>
                </p:oleObj>
              </mc:Choice>
              <mc:Fallback>
                <p:oleObj name="Equation" r:id="rId6" imgW="1981080" imgH="7873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71775" y="1195388"/>
                        <a:ext cx="3700463" cy="1471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427799"/>
              </p:ext>
            </p:extLst>
          </p:nvPr>
        </p:nvGraphicFramePr>
        <p:xfrm>
          <a:off x="1905000" y="4191000"/>
          <a:ext cx="182562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56" name="Equation" r:id="rId8" imgW="977760" imgH="431640" progId="Equation.3">
                  <p:embed/>
                </p:oleObj>
              </mc:Choice>
              <mc:Fallback>
                <p:oleObj name="Equation" r:id="rId8" imgW="9777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05000" y="4191000"/>
                        <a:ext cx="1825625" cy="808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204173"/>
              </p:ext>
            </p:extLst>
          </p:nvPr>
        </p:nvGraphicFramePr>
        <p:xfrm>
          <a:off x="4745038" y="4267200"/>
          <a:ext cx="1968500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57" name="Equation" r:id="rId10" imgW="1054080" imgH="431640" progId="Equation.3">
                  <p:embed/>
                </p:oleObj>
              </mc:Choice>
              <mc:Fallback>
                <p:oleObj name="Equation" r:id="rId10" imgW="10540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745038" y="4267200"/>
                        <a:ext cx="1968500" cy="808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3251895"/>
              </p:ext>
            </p:extLst>
          </p:nvPr>
        </p:nvGraphicFramePr>
        <p:xfrm>
          <a:off x="972321" y="5062068"/>
          <a:ext cx="3331559" cy="1033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58" name="Equation" r:id="rId12" imgW="1473120" imgH="457200" progId="Equation.3">
                  <p:embed/>
                </p:oleObj>
              </mc:Choice>
              <mc:Fallback>
                <p:oleObj name="Equation" r:id="rId12" imgW="14731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72321" y="5062068"/>
                        <a:ext cx="3331559" cy="1033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7996303"/>
              </p:ext>
            </p:extLst>
          </p:nvPr>
        </p:nvGraphicFramePr>
        <p:xfrm>
          <a:off x="4675188" y="5062537"/>
          <a:ext cx="310197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59" name="Equation" r:id="rId14" imgW="1371600" imgH="457200" progId="Equation.3">
                  <p:embed/>
                </p:oleObj>
              </mc:Choice>
              <mc:Fallback>
                <p:oleObj name="Equation" r:id="rId14" imgW="1371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675188" y="5062537"/>
                        <a:ext cx="3101975" cy="103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38"/>
          <p:cNvSpPr/>
          <p:nvPr/>
        </p:nvSpPr>
        <p:spPr>
          <a:xfrm>
            <a:off x="532737" y="595745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i="1" dirty="0">
                <a:solidFill>
                  <a:srgbClr val="FF0000"/>
                </a:solidFill>
                <a:latin typeface="+mn-lt"/>
              </a:rPr>
              <a:t>Remark: The integration constants in the expressions for </a:t>
            </a:r>
            <a:r>
              <a:rPr lang="en-IN" b="1" i="1" dirty="0" smtClean="0">
                <a:solidFill>
                  <a:srgbClr val="FF0000"/>
                </a:solidFill>
                <a:latin typeface="+mn-lt"/>
              </a:rPr>
              <a:t>u</a:t>
            </a:r>
            <a:r>
              <a:rPr lang="en-IN" b="1" i="1" baseline="-25000" dirty="0" smtClean="0">
                <a:solidFill>
                  <a:srgbClr val="FF0000"/>
                </a:solidFill>
                <a:latin typeface="+mn-lt"/>
              </a:rPr>
              <a:t>1</a:t>
            </a:r>
            <a:r>
              <a:rPr lang="en-IN" b="1" i="1" dirty="0" smtClean="0">
                <a:solidFill>
                  <a:srgbClr val="FF0000"/>
                </a:solidFill>
                <a:latin typeface="+mn-lt"/>
              </a:rPr>
              <a:t>, </a:t>
            </a:r>
            <a:r>
              <a:rPr lang="en-IN" b="1" i="1" dirty="0">
                <a:solidFill>
                  <a:srgbClr val="FF0000"/>
                </a:solidFill>
                <a:latin typeface="+mn-lt"/>
              </a:rPr>
              <a:t>u</a:t>
            </a:r>
            <a:r>
              <a:rPr lang="en-IN" b="1" i="1" baseline="-25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IN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IN" b="1" i="1" dirty="0" smtClean="0">
                <a:solidFill>
                  <a:srgbClr val="FF0000"/>
                </a:solidFill>
                <a:latin typeface="+mn-lt"/>
              </a:rPr>
              <a:t>are always chosen to be </a:t>
            </a:r>
            <a:r>
              <a:rPr lang="en-IN" b="1" i="1" dirty="0">
                <a:solidFill>
                  <a:srgbClr val="FF0000"/>
                </a:solidFill>
                <a:latin typeface="+mn-lt"/>
              </a:rPr>
              <a:t>zero.</a:t>
            </a:r>
          </a:p>
        </p:txBody>
      </p:sp>
    </p:spTree>
    <p:extLst>
      <p:ext uri="{BB962C8B-B14F-4D97-AF65-F5344CB8AC3E}">
        <p14:creationId xmlns:p14="http://schemas.microsoft.com/office/powerpoint/2010/main" val="390496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688" y="130696"/>
            <a:ext cx="7772400" cy="847204"/>
          </a:xfrm>
        </p:spPr>
        <p:txBody>
          <a:bodyPr/>
          <a:lstStyle/>
          <a:p>
            <a:r>
              <a:rPr lang="en-IN" sz="2800" dirty="0" smtClean="0"/>
              <a:t>Example : EEE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772400" cy="457200"/>
          </a:xfrm>
        </p:spPr>
        <p:txBody>
          <a:bodyPr/>
          <a:lstStyle/>
          <a:p>
            <a:r>
              <a:rPr lang="en-IN" sz="2400" dirty="0"/>
              <a:t>Find the general solution of the nonhomogeneous 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389381"/>
              </p:ext>
            </p:extLst>
          </p:nvPr>
        </p:nvGraphicFramePr>
        <p:xfrm>
          <a:off x="820896" y="1685925"/>
          <a:ext cx="380365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06" name="Equation" r:id="rId3" imgW="1320480" imgH="419040" progId="Equation.3">
                  <p:embed/>
                </p:oleObj>
              </mc:Choice>
              <mc:Fallback>
                <p:oleObj name="Equation" r:id="rId3" imgW="1320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0896" y="1685925"/>
                        <a:ext cx="3803650" cy="1209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230" y="4495800"/>
            <a:ext cx="4075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Let initial trial solution (</a:t>
            </a:r>
            <a:r>
              <a:rPr lang="en-IN" dirty="0" err="1" smtClean="0"/>
              <a:t>Ansaz</a:t>
            </a:r>
            <a:r>
              <a:rPr lang="en-IN" dirty="0"/>
              <a:t>)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5014917" y="4480323"/>
          <a:ext cx="124460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07" name="Equation" r:id="rId5" imgW="431640" imgH="228600" progId="Equation.3">
                  <p:embed/>
                </p:oleObj>
              </mc:Choice>
              <mc:Fallback>
                <p:oleObj name="Equation" r:id="rId5" imgW="4316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14917" y="4480323"/>
                        <a:ext cx="1244600" cy="658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977078" y="3209949"/>
          <a:ext cx="4097338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08" name="Equation" r:id="rId7" imgW="1422360" imgH="419040" progId="Equation.3">
                  <p:embed/>
                </p:oleObj>
              </mc:Choice>
              <mc:Fallback>
                <p:oleObj name="Equation" r:id="rId7" imgW="14223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7078" y="3209949"/>
                        <a:ext cx="4097338" cy="1209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977078" y="5133661"/>
          <a:ext cx="270827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09" name="Equation" r:id="rId9" imgW="939600" imgH="215640" progId="Equation.3">
                  <p:embed/>
                </p:oleObj>
              </mc:Choice>
              <mc:Fallback>
                <p:oleObj name="Equation" r:id="rId9" imgW="939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7078" y="5133661"/>
                        <a:ext cx="2708275" cy="623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4114800" y="5198695"/>
          <a:ext cx="3328987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10" name="Equation" r:id="rId11" imgW="1155600" imgH="203040" progId="Equation.3">
                  <p:embed/>
                </p:oleObj>
              </mc:Choice>
              <mc:Fallback>
                <p:oleObj name="Equation" r:id="rId11" imgW="115560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14800" y="5198695"/>
                        <a:ext cx="3328987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931862" y="6070785"/>
          <a:ext cx="2963862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11" name="Equation" r:id="rId13" imgW="1028520" imgH="215640" progId="Equation.3">
                  <p:embed/>
                </p:oleObj>
              </mc:Choice>
              <mc:Fallback>
                <p:oleObj name="Equation" r:id="rId13" imgW="10285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31862" y="6070785"/>
                        <a:ext cx="2963862" cy="62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4400551" y="5730876"/>
          <a:ext cx="2762250" cy="906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12" name="Equation" r:id="rId15" imgW="1206360" imgH="393480" progId="Equation.3">
                  <p:embed/>
                </p:oleObj>
              </mc:Choice>
              <mc:Fallback>
                <p:oleObj name="Equation" r:id="rId15" imgW="1206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00551" y="5730876"/>
                        <a:ext cx="2762250" cy="9068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0223659"/>
              </p:ext>
            </p:extLst>
          </p:nvPr>
        </p:nvGraphicFramePr>
        <p:xfrm>
          <a:off x="4835525" y="1828800"/>
          <a:ext cx="354647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13" name="Equation" r:id="rId17" imgW="1231560" imgH="419040" progId="Equation.3">
                  <p:embed/>
                </p:oleObj>
              </mc:Choice>
              <mc:Fallback>
                <p:oleObj name="Equation" r:id="rId17" imgW="1231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835525" y="1828800"/>
                        <a:ext cx="3546475" cy="1209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941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99812"/>
            <a:ext cx="7772400" cy="814588"/>
          </a:xfrm>
        </p:spPr>
        <p:txBody>
          <a:bodyPr/>
          <a:lstStyle/>
          <a:p>
            <a:endParaRPr lang="en-IN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667000" y="944964"/>
          <a:ext cx="3476625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882" name="Equation" r:id="rId3" imgW="1206360" imgH="393480" progId="Equation.3">
                  <p:embed/>
                </p:oleObj>
              </mc:Choice>
              <mc:Fallback>
                <p:oleObj name="Equation" r:id="rId3" imgW="1206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00" y="944964"/>
                        <a:ext cx="3476625" cy="1141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514600" y="1918895"/>
          <a:ext cx="4244975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883" name="Equation" r:id="rId5" imgW="1473120" imgH="393480" progId="Equation.3">
                  <p:embed/>
                </p:oleObj>
              </mc:Choice>
              <mc:Fallback>
                <p:oleObj name="Equation" r:id="rId5" imgW="14731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4600" y="1918895"/>
                        <a:ext cx="4244975" cy="1141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59285" y="3594249"/>
            <a:ext cx="655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err="1">
                <a:latin typeface="+mn-lt"/>
              </a:rPr>
              <a:t>Wronskian</a:t>
            </a:r>
            <a:r>
              <a:rPr lang="en-IN" dirty="0">
                <a:latin typeface="+mn-lt"/>
              </a:rPr>
              <a:t> of the fundamental solutions </a:t>
            </a:r>
            <a:r>
              <a:rPr lang="en-IN" i="1" dirty="0" smtClean="0">
                <a:latin typeface="+mn-lt"/>
              </a:rPr>
              <a:t>y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i="1" dirty="0" smtClean="0">
                <a:latin typeface="+mn-lt"/>
              </a:rPr>
              <a:t>, y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i="1" dirty="0" smtClean="0">
                <a:latin typeface="+mn-lt"/>
              </a:rPr>
              <a:t>,</a:t>
            </a:r>
            <a:endParaRPr lang="en-IN" i="1" dirty="0">
              <a:latin typeface="+mn-lt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2768759" y="4257149"/>
          <a:ext cx="2182813" cy="921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884" name="Equation" r:id="rId7" imgW="1143000" imgH="482400" progId="Equation.3">
                  <p:embed/>
                </p:oleObj>
              </mc:Choice>
              <mc:Fallback>
                <p:oleObj name="Equation" r:id="rId7" imgW="11430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68759" y="4257149"/>
                        <a:ext cx="2182813" cy="921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2209800" y="5589588"/>
          <a:ext cx="37115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885" name="Equation" r:id="rId9" imgW="1942920" imgH="253800" progId="Equation.3">
                  <p:embed/>
                </p:oleObj>
              </mc:Choice>
              <mc:Fallback>
                <p:oleObj name="Equation" r:id="rId9" imgW="194292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09800" y="5589588"/>
                        <a:ext cx="371157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701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97573"/>
            <a:ext cx="7772400" cy="516827"/>
          </a:xfrm>
        </p:spPr>
        <p:txBody>
          <a:bodyPr/>
          <a:lstStyle/>
          <a:p>
            <a:r>
              <a:rPr lang="en-IN" sz="2800" dirty="0" smtClean="0"/>
              <a:t>The Particular Solution</a:t>
            </a:r>
            <a:endParaRPr lang="en-IN" sz="2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663884" y="2720644"/>
          <a:ext cx="3331559" cy="1033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37" name="Equation" r:id="rId3" imgW="1473120" imgH="457200" progId="Equation.3">
                  <p:embed/>
                </p:oleObj>
              </mc:Choice>
              <mc:Fallback>
                <p:oleObj name="Equation" r:id="rId3" imgW="14731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3884" y="2720644"/>
                        <a:ext cx="3331559" cy="1033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747319" y="2671105"/>
          <a:ext cx="3100388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38" name="Equation" r:id="rId5" imgW="1371600" imgH="457200" progId="Equation.3">
                  <p:embed/>
                </p:oleObj>
              </mc:Choice>
              <mc:Fallback>
                <p:oleObj name="Equation" r:id="rId5" imgW="1371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47319" y="2671105"/>
                        <a:ext cx="3100388" cy="103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638701"/>
              </p:ext>
            </p:extLst>
          </p:nvPr>
        </p:nvGraphicFramePr>
        <p:xfrm>
          <a:off x="417136" y="1012825"/>
          <a:ext cx="3122446" cy="1065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39" name="Equation" r:id="rId7" imgW="1231560" imgH="419040" progId="Equation.3">
                  <p:embed/>
                </p:oleObj>
              </mc:Choice>
              <mc:Fallback>
                <p:oleObj name="Equation" r:id="rId7" imgW="1231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7136" y="1012825"/>
                        <a:ext cx="3122446" cy="10650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583399"/>
              </p:ext>
            </p:extLst>
          </p:nvPr>
        </p:nvGraphicFramePr>
        <p:xfrm>
          <a:off x="3126306" y="1753449"/>
          <a:ext cx="2082258" cy="965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40" name="Equation" r:id="rId9" imgW="850680" imgH="393480" progId="Equation.3">
                  <p:embed/>
                </p:oleObj>
              </mc:Choice>
              <mc:Fallback>
                <p:oleObj name="Equation" r:id="rId9" imgW="8506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26306" y="1753449"/>
                        <a:ext cx="2082258" cy="9656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46389"/>
              </p:ext>
            </p:extLst>
          </p:nvPr>
        </p:nvGraphicFramePr>
        <p:xfrm>
          <a:off x="3887733" y="1082749"/>
          <a:ext cx="2497092" cy="819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41" name="Equation" r:id="rId11" imgW="1206360" imgH="393480" progId="Equation.3">
                  <p:embed/>
                </p:oleObj>
              </mc:Choice>
              <mc:Fallback>
                <p:oleObj name="Equation" r:id="rId11" imgW="1206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87733" y="1082749"/>
                        <a:ext cx="2497092" cy="819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777082" y="3625601"/>
          <a:ext cx="2584450" cy="1293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42" name="Equation" r:id="rId13" imgW="1143000" imgH="571320" progId="Equation.3">
                  <p:embed/>
                </p:oleObj>
              </mc:Choice>
              <mc:Fallback>
                <p:oleObj name="Equation" r:id="rId13" imgW="1143000" imgH="5713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77082" y="3625601"/>
                        <a:ext cx="2584450" cy="1293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1008063" y="5045075"/>
          <a:ext cx="284162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43" name="Equation" r:id="rId15" imgW="1257120" imgH="393480" progId="Equation.3">
                  <p:embed/>
                </p:oleObj>
              </mc:Choice>
              <mc:Fallback>
                <p:oleObj name="Equation" r:id="rId15" imgW="12571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08063" y="5045075"/>
                        <a:ext cx="2841625" cy="89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744956"/>
              </p:ext>
            </p:extLst>
          </p:nvPr>
        </p:nvGraphicFramePr>
        <p:xfrm>
          <a:off x="1027656" y="5794156"/>
          <a:ext cx="2468563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44" name="Equation" r:id="rId17" imgW="1091880" imgH="393480" progId="Equation.3">
                  <p:embed/>
                </p:oleObj>
              </mc:Choice>
              <mc:Fallback>
                <p:oleObj name="Equation" r:id="rId17" imgW="10918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27656" y="5794156"/>
                        <a:ext cx="2468563" cy="893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4711936" y="3597676"/>
          <a:ext cx="3276600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45" name="Equation" r:id="rId19" imgW="1447560" imgH="609480" progId="Equation.3">
                  <p:embed/>
                </p:oleObj>
              </mc:Choice>
              <mc:Fallback>
                <p:oleObj name="Equation" r:id="rId19" imgW="144756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711936" y="3597676"/>
                        <a:ext cx="3276600" cy="137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4747319" y="4905156"/>
          <a:ext cx="32750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46" name="Equation" r:id="rId21" imgW="1447560" imgH="393480" progId="Equation.3">
                  <p:embed/>
                </p:oleObj>
              </mc:Choice>
              <mc:Fallback>
                <p:oleObj name="Equation" r:id="rId21" imgW="1447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747319" y="4905156"/>
                        <a:ext cx="3275012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35488"/>
              </p:ext>
            </p:extLst>
          </p:nvPr>
        </p:nvGraphicFramePr>
        <p:xfrm>
          <a:off x="5200528" y="5742232"/>
          <a:ext cx="2193970" cy="903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47" name="Equation" r:id="rId23" imgW="1015920" imgH="419040" progId="Equation.3">
                  <p:embed/>
                </p:oleObj>
              </mc:Choice>
              <mc:Fallback>
                <p:oleObj name="Equation" r:id="rId23" imgW="10159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200528" y="5742232"/>
                        <a:ext cx="2193970" cy="9030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716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46" y="300143"/>
            <a:ext cx="7772400" cy="457200"/>
          </a:xfrm>
        </p:spPr>
        <p:txBody>
          <a:bodyPr/>
          <a:lstStyle/>
          <a:p>
            <a:r>
              <a:rPr lang="en-IN" sz="2800" dirty="0" smtClean="0"/>
              <a:t>The Final General Solution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580509" y="108706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A particular solution to the nonhomogeneous equation above is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666201" y="1681957"/>
          <a:ext cx="29495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995" name="Equation" r:id="rId3" imgW="1218960" imgH="241200" progId="Equation.3">
                  <p:embed/>
                </p:oleObj>
              </mc:Choice>
              <mc:Fallback>
                <p:oleObj name="Equation" r:id="rId3" imgW="12189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6201" y="1681957"/>
                        <a:ext cx="2949575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314446" y="2335817"/>
          <a:ext cx="5653087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996" name="Equation" r:id="rId5" imgW="2336760" imgH="482400" progId="Equation.3">
                  <p:embed/>
                </p:oleObj>
              </mc:Choice>
              <mc:Fallback>
                <p:oleObj name="Equation" r:id="rId5" imgW="23367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14446" y="2335817"/>
                        <a:ext cx="5653087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921417" y="3532133"/>
          <a:ext cx="4854575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997" name="Equation" r:id="rId7" imgW="2006280" imgH="444240" progId="Equation.3">
                  <p:embed/>
                </p:oleObj>
              </mc:Choice>
              <mc:Fallback>
                <p:oleObj name="Equation" r:id="rId7" imgW="20062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21417" y="3532133"/>
                        <a:ext cx="4854575" cy="1074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636689" y="4634787"/>
          <a:ext cx="3532188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998" name="Equation" r:id="rId9" imgW="1460160" imgH="419040" progId="Equation.3">
                  <p:embed/>
                </p:oleObj>
              </mc:Choice>
              <mc:Fallback>
                <p:oleObj name="Equation" r:id="rId9" imgW="14601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36689" y="4634787"/>
                        <a:ext cx="3532188" cy="101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1653233" y="5539457"/>
          <a:ext cx="549910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999" name="Equation" r:id="rId11" imgW="2273040" imgH="419040" progId="Equation.3">
                  <p:embed/>
                </p:oleObj>
              </mc:Choice>
              <mc:Fallback>
                <p:oleObj name="Equation" r:id="rId11" imgW="22730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653233" y="5539457"/>
                        <a:ext cx="5499100" cy="101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785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2313" y="3416300"/>
            <a:ext cx="7772400" cy="2374900"/>
          </a:xfrm>
        </p:spPr>
        <p:txBody>
          <a:bodyPr/>
          <a:lstStyle/>
          <a:p>
            <a:pPr algn="ctr"/>
            <a:r>
              <a:rPr lang="en-IN" sz="4400" b="0" cap="none" dirty="0">
                <a:latin typeface="Brush Script MT" panose="03060802040406070304" pitchFamily="66" charset="0"/>
              </a:rPr>
              <a:t>P</a:t>
            </a:r>
            <a:r>
              <a:rPr lang="en-IN" sz="4400" b="0" cap="none" dirty="0" smtClean="0">
                <a:latin typeface="Brush Script MT" panose="03060802040406070304" pitchFamily="66" charset="0"/>
              </a:rPr>
              <a:t>rofound study of nature is the source of mathematical discoveries.</a:t>
            </a:r>
            <a:br>
              <a:rPr lang="en-IN" sz="4400" b="0" cap="none" dirty="0" smtClean="0">
                <a:latin typeface="Brush Script MT" panose="03060802040406070304" pitchFamily="66" charset="0"/>
              </a:rPr>
            </a:br>
            <a:r>
              <a:rPr lang="en-IN" sz="4400" b="0" cap="none" dirty="0" smtClean="0">
                <a:latin typeface="Brush Script MT" panose="03060802040406070304" pitchFamily="66" charset="0"/>
              </a:rPr>
              <a:t/>
            </a:r>
            <a:br>
              <a:rPr lang="en-IN" sz="4400" b="0" cap="none" dirty="0" smtClean="0">
                <a:latin typeface="Brush Script MT" panose="03060802040406070304" pitchFamily="66" charset="0"/>
              </a:rPr>
            </a:br>
            <a:r>
              <a:rPr lang="en-IN" sz="2000" b="0" dirty="0"/>
              <a:t>Jean-Baptiste Joseph Fourier</a:t>
            </a:r>
            <a:endParaRPr lang="en-IN" sz="2000" b="0" cap="none" dirty="0">
              <a:solidFill>
                <a:srgbClr val="0070C0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22313" y="1447800"/>
            <a:ext cx="7772400" cy="1500187"/>
          </a:xfrm>
        </p:spPr>
        <p:txBody>
          <a:bodyPr/>
          <a:lstStyle/>
          <a:p>
            <a:pPr algn="ctr"/>
            <a:r>
              <a:rPr lang="en-IN" sz="3600" dirty="0" smtClean="0">
                <a:solidFill>
                  <a:srgbClr val="00B050"/>
                </a:solidFill>
                <a:latin typeface="Blackadder ITC" panose="04020505051007020D02" pitchFamily="82" charset="0"/>
              </a:rPr>
              <a:t>Applications of Linear SO-ODE with VC</a:t>
            </a:r>
            <a:endParaRPr lang="en-IN" sz="3600" dirty="0">
              <a:solidFill>
                <a:srgbClr val="00B050"/>
              </a:solidFill>
              <a:latin typeface="Blackadder ITC" panose="04020505051007020D02" pitchFamily="82" charset="0"/>
            </a:endParaRPr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964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2800" smtClean="0"/>
              <a:t>An Evolution to Perfection of Heat Transfer is Sustainable</a:t>
            </a:r>
          </a:p>
        </p:txBody>
      </p:sp>
      <p:pic>
        <p:nvPicPr>
          <p:cNvPr id="4" name="Picture 6" descr="http://www.esf.edu/efb/turner/Images/stegosaur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066800"/>
            <a:ext cx="39671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38481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3630613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AutoShape 5" descr="Crocodile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86200"/>
            <a:ext cx="44624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355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74527" y="176213"/>
            <a:ext cx="7772400" cy="533400"/>
          </a:xfrm>
        </p:spPr>
        <p:txBody>
          <a:bodyPr/>
          <a:lstStyle/>
          <a:p>
            <a:r>
              <a:rPr lang="en-US" sz="2800" dirty="0"/>
              <a:t>The Bare Pentium 4 Processor</a:t>
            </a:r>
          </a:p>
        </p:txBody>
      </p:sp>
      <p:pic>
        <p:nvPicPr>
          <p:cNvPr id="279555" name="Picture 1027" descr="Pentium 4 process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71682"/>
            <a:ext cx="6400800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9556" name="Rectangle 1028"/>
          <p:cNvSpPr>
            <a:spLocks noChangeArrowheads="1"/>
          </p:cNvSpPr>
          <p:nvPr/>
        </p:nvSpPr>
        <p:spPr bwMode="auto">
          <a:xfrm>
            <a:off x="2578100" y="2286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279557" name="Rectangle 1029"/>
          <p:cNvSpPr>
            <a:spLocks noChangeArrowheads="1"/>
          </p:cNvSpPr>
          <p:nvPr/>
        </p:nvSpPr>
        <p:spPr bwMode="auto">
          <a:xfrm>
            <a:off x="3035300" y="2286000"/>
            <a:ext cx="8229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273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05070" y="-11402"/>
            <a:ext cx="7772400" cy="987715"/>
          </a:xfrm>
        </p:spPr>
        <p:txBody>
          <a:bodyPr/>
          <a:lstStyle/>
          <a:p>
            <a:r>
              <a:rPr lang="en-US" sz="2800" dirty="0"/>
              <a:t>Heat Sinks for Pentium 4</a:t>
            </a:r>
          </a:p>
        </p:txBody>
      </p:sp>
      <p:pic>
        <p:nvPicPr>
          <p:cNvPr id="282628" name="Picture 4" descr="http://www.frostytech.com/articleimages/200601/cmptx04_tintegr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88697"/>
            <a:ext cx="8382000" cy="371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963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sz="2800"/>
              <a:t>Pentium 4 While Performing</a:t>
            </a:r>
          </a:p>
        </p:txBody>
      </p:sp>
      <p:grpSp>
        <p:nvGrpSpPr>
          <p:cNvPr id="283654" name="Group 6"/>
          <p:cNvGrpSpPr>
            <a:grpSpLocks/>
          </p:cNvGrpSpPr>
          <p:nvPr/>
        </p:nvGrpSpPr>
        <p:grpSpPr bwMode="auto">
          <a:xfrm>
            <a:off x="2460625" y="1744663"/>
            <a:ext cx="3217863" cy="3368675"/>
            <a:chOff x="-58" y="-29"/>
            <a:chExt cx="2027" cy="2122"/>
          </a:xfrm>
        </p:grpSpPr>
        <p:sp>
          <p:nvSpPr>
            <p:cNvPr id="283651" name="Rectangle 3"/>
            <p:cNvSpPr>
              <a:spLocks noChangeArrowheads="1"/>
            </p:cNvSpPr>
            <p:nvPr/>
          </p:nvSpPr>
          <p:spPr bwMode="auto">
            <a:xfrm>
              <a:off x="-58" y="-29"/>
              <a:ext cx="1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8365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969" cy="2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900">
                  <a:solidFill>
                    <a:srgbClr val="000000"/>
                  </a:solidFill>
                  <a:latin typeface="Verdana" panose="020B0604030504040204" pitchFamily="34" charset="0"/>
                </a:rPr>
                <a:t>  </a:t>
              </a:r>
              <a:r>
                <a:rPr lang="en-US" sz="20300">
                  <a:solidFill>
                    <a:srgbClr val="000000"/>
                  </a:solidFill>
                  <a:latin typeface="Verdana" panose="020B0604030504040204" pitchFamily="34" charset="0"/>
                </a:rPr>
                <a:t> </a:t>
              </a:r>
              <a:r>
                <a:rPr lang="en-US" sz="900">
                  <a:solidFill>
                    <a:srgbClr val="000000"/>
                  </a:solidFill>
                  <a:latin typeface="Verdana" panose="020B0604030504040204" pitchFamily="34" charset="0"/>
                </a:rPr>
                <a:t>                                                                                                   </a:t>
              </a:r>
            </a:p>
          </p:txBody>
        </p:sp>
      </p:grpSp>
      <p:pic>
        <p:nvPicPr>
          <p:cNvPr id="283653" name="Picture 5" descr="http://www.frostytech.com/articleimages/200601/cmptx04_tintegrat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00595"/>
            <a:ext cx="6400800" cy="517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075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r>
              <a:rPr lang="en-US" sz="2800"/>
              <a:t>Innovative Fin Designs</a:t>
            </a:r>
          </a:p>
        </p:txBody>
      </p:sp>
      <p:pic>
        <p:nvPicPr>
          <p:cNvPr id="358403" name="Picture 3" descr="http://www.ndm-heatexchangers.com/i/shots/Fin-gro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737" y="1180595"/>
            <a:ext cx="6705600" cy="533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625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772400" cy="685800"/>
          </a:xfrm>
        </p:spPr>
        <p:txBody>
          <a:bodyPr/>
          <a:lstStyle/>
          <a:p>
            <a:r>
              <a:rPr lang="en-US" sz="2800" dirty="0" smtClean="0">
                <a:solidFill>
                  <a:srgbClr val="006600"/>
                </a:solidFill>
                <a:cs typeface="Times New Roman" panose="02020603050405020304" pitchFamily="18" charset="0"/>
              </a:rPr>
              <a:t>Basic Geometry Fins  </a:t>
            </a:r>
            <a:r>
              <a:rPr lang="en-US" sz="2800" dirty="0" smtClean="0">
                <a:solidFill>
                  <a:srgbClr val="006600"/>
                </a:solidFill>
                <a:cs typeface="Times New Roman" panose="02020603050405020304" pitchFamily="18" charset="0"/>
              </a:rPr>
              <a:t>&amp; Shapes</a:t>
            </a:r>
            <a:endParaRPr lang="en-US" sz="2800" dirty="0">
              <a:solidFill>
                <a:srgbClr val="006600"/>
              </a:solidFill>
              <a:cs typeface="Times New Roman" panose="02020603050405020304" pitchFamily="18" charset="0"/>
            </a:endParaRPr>
          </a:p>
        </p:txBody>
      </p:sp>
      <p:sp>
        <p:nvSpPr>
          <p:cNvPr id="264196" name="AutoShape 4" descr="colorbargreen"/>
          <p:cNvSpPr>
            <a:spLocks noChangeAspect="1" noChangeArrowheads="1"/>
          </p:cNvSpPr>
          <p:nvPr/>
        </p:nvSpPr>
        <p:spPr bwMode="auto">
          <a:xfrm>
            <a:off x="609600" y="184785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264198" name="Picture 6" descr="Untitled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4625"/>
            <a:ext cx="8763000" cy="432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4199" name="Text Box 7"/>
          <p:cNvSpPr txBox="1">
            <a:spLocks noChangeArrowheads="1"/>
          </p:cNvSpPr>
          <p:nvPr/>
        </p:nvSpPr>
        <p:spPr bwMode="auto">
          <a:xfrm>
            <a:off x="0" y="3657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>
                <a:cs typeface="Times New Roman" panose="02020603050405020304" pitchFamily="18" charset="0"/>
              </a:rPr>
              <a:t>Longitudinal</a:t>
            </a:r>
            <a:endParaRPr lang="en-US"/>
          </a:p>
        </p:txBody>
      </p:sp>
      <p:sp>
        <p:nvSpPr>
          <p:cNvPr id="264200" name="Text Box 8"/>
          <p:cNvSpPr txBox="1">
            <a:spLocks noChangeArrowheads="1"/>
          </p:cNvSpPr>
          <p:nvPr/>
        </p:nvSpPr>
        <p:spPr bwMode="auto">
          <a:xfrm>
            <a:off x="1524000" y="5536671"/>
            <a:ext cx="977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cs typeface="Times New Roman" panose="02020603050405020304" pitchFamily="18" charset="0"/>
              </a:rPr>
              <a:t>Radial</a:t>
            </a:r>
            <a:endParaRPr lang="en-US"/>
          </a:p>
        </p:txBody>
      </p:sp>
      <p:sp>
        <p:nvSpPr>
          <p:cNvPr id="264201" name="Text Box 9"/>
          <p:cNvSpPr txBox="1">
            <a:spLocks noChangeArrowheads="1"/>
          </p:cNvSpPr>
          <p:nvPr/>
        </p:nvSpPr>
        <p:spPr bwMode="auto">
          <a:xfrm>
            <a:off x="6836317" y="5365750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cs typeface="Times New Roman" panose="02020603050405020304" pitchFamily="18" charset="0"/>
              </a:rPr>
              <a:t>Pins</a:t>
            </a:r>
            <a:endParaRPr lang="en-US" dirty="0"/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146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4" name="AutoShape 4" descr="colorbargreen"/>
          <p:cNvSpPr>
            <a:spLocks noChangeAspect="1" noChangeArrowheads="1"/>
          </p:cNvSpPr>
          <p:nvPr/>
        </p:nvSpPr>
        <p:spPr bwMode="auto">
          <a:xfrm>
            <a:off x="601663" y="1096963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3" name="Group 2"/>
          <p:cNvGrpSpPr/>
          <p:nvPr/>
        </p:nvGrpSpPr>
        <p:grpSpPr>
          <a:xfrm>
            <a:off x="1150938" y="1477963"/>
            <a:ext cx="3494087" cy="1920875"/>
            <a:chOff x="1150938" y="1477963"/>
            <a:chExt cx="3494087" cy="1920875"/>
          </a:xfrm>
        </p:grpSpPr>
        <p:sp>
          <p:nvSpPr>
            <p:cNvPr id="266245" name="Line 5"/>
            <p:cNvSpPr>
              <a:spLocks noChangeShapeType="1"/>
            </p:cNvSpPr>
            <p:nvPr/>
          </p:nvSpPr>
          <p:spPr bwMode="auto">
            <a:xfrm flipV="1">
              <a:off x="1150938" y="1951038"/>
              <a:ext cx="7620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46" name="Line 6"/>
            <p:cNvSpPr>
              <a:spLocks noChangeShapeType="1"/>
            </p:cNvSpPr>
            <p:nvPr/>
          </p:nvSpPr>
          <p:spPr bwMode="auto">
            <a:xfrm>
              <a:off x="1150938" y="2713038"/>
              <a:ext cx="12954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47" name="Line 7"/>
            <p:cNvSpPr>
              <a:spLocks noChangeShapeType="1"/>
            </p:cNvSpPr>
            <p:nvPr/>
          </p:nvSpPr>
          <p:spPr bwMode="auto">
            <a:xfrm flipV="1">
              <a:off x="2446338" y="2179638"/>
              <a:ext cx="6858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48" name="Line 8"/>
            <p:cNvSpPr>
              <a:spLocks noChangeShapeType="1"/>
            </p:cNvSpPr>
            <p:nvPr/>
          </p:nvSpPr>
          <p:spPr bwMode="auto">
            <a:xfrm>
              <a:off x="2446338" y="2865438"/>
              <a:ext cx="2286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49" name="Line 9"/>
            <p:cNvSpPr>
              <a:spLocks noChangeShapeType="1"/>
            </p:cNvSpPr>
            <p:nvPr/>
          </p:nvSpPr>
          <p:spPr bwMode="auto">
            <a:xfrm flipV="1">
              <a:off x="2674938" y="2408238"/>
              <a:ext cx="6858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0" name="Line 10"/>
            <p:cNvSpPr>
              <a:spLocks noChangeShapeType="1"/>
            </p:cNvSpPr>
            <p:nvPr/>
          </p:nvSpPr>
          <p:spPr bwMode="auto">
            <a:xfrm>
              <a:off x="3132138" y="2179638"/>
              <a:ext cx="2286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1" name="Line 11"/>
            <p:cNvSpPr>
              <a:spLocks noChangeShapeType="1"/>
            </p:cNvSpPr>
            <p:nvPr/>
          </p:nvSpPr>
          <p:spPr bwMode="auto">
            <a:xfrm>
              <a:off x="1836738" y="1951038"/>
              <a:ext cx="1295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2" name="Line 12"/>
            <p:cNvSpPr>
              <a:spLocks noChangeShapeType="1"/>
            </p:cNvSpPr>
            <p:nvPr/>
          </p:nvSpPr>
          <p:spPr bwMode="auto">
            <a:xfrm flipH="1">
              <a:off x="2522538" y="3094038"/>
              <a:ext cx="1524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3" name="Line 13"/>
            <p:cNvSpPr>
              <a:spLocks noChangeShapeType="1"/>
            </p:cNvSpPr>
            <p:nvPr/>
          </p:nvSpPr>
          <p:spPr bwMode="auto">
            <a:xfrm flipH="1">
              <a:off x="1150938" y="3246438"/>
              <a:ext cx="13716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4" name="Line 14"/>
            <p:cNvSpPr>
              <a:spLocks noChangeShapeType="1"/>
            </p:cNvSpPr>
            <p:nvPr/>
          </p:nvSpPr>
          <p:spPr bwMode="auto">
            <a:xfrm>
              <a:off x="1150938" y="3246438"/>
              <a:ext cx="2286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5" name="Line 15"/>
            <p:cNvSpPr>
              <a:spLocks noChangeShapeType="1"/>
            </p:cNvSpPr>
            <p:nvPr/>
          </p:nvSpPr>
          <p:spPr bwMode="auto">
            <a:xfrm>
              <a:off x="1150938" y="3094038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6" name="Line 16"/>
            <p:cNvSpPr>
              <a:spLocks noChangeShapeType="1"/>
            </p:cNvSpPr>
            <p:nvPr/>
          </p:nvSpPr>
          <p:spPr bwMode="auto">
            <a:xfrm>
              <a:off x="1150938" y="2941638"/>
              <a:ext cx="4572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7" name="Line 17"/>
            <p:cNvSpPr>
              <a:spLocks noChangeShapeType="1"/>
            </p:cNvSpPr>
            <p:nvPr/>
          </p:nvSpPr>
          <p:spPr bwMode="auto">
            <a:xfrm>
              <a:off x="1150938" y="2789238"/>
              <a:ext cx="6096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8" name="Line 18"/>
            <p:cNvSpPr>
              <a:spLocks noChangeShapeType="1"/>
            </p:cNvSpPr>
            <p:nvPr/>
          </p:nvSpPr>
          <p:spPr bwMode="auto">
            <a:xfrm>
              <a:off x="1227138" y="2713038"/>
              <a:ext cx="76200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59" name="Line 19"/>
            <p:cNvSpPr>
              <a:spLocks noChangeShapeType="1"/>
            </p:cNvSpPr>
            <p:nvPr/>
          </p:nvSpPr>
          <p:spPr bwMode="auto">
            <a:xfrm>
              <a:off x="1531938" y="2789238"/>
              <a:ext cx="6096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60" name="Line 20"/>
            <p:cNvSpPr>
              <a:spLocks noChangeShapeType="1"/>
            </p:cNvSpPr>
            <p:nvPr/>
          </p:nvSpPr>
          <p:spPr bwMode="auto">
            <a:xfrm>
              <a:off x="1760538" y="2789238"/>
              <a:ext cx="5334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61" name="Line 21"/>
            <p:cNvSpPr>
              <a:spLocks noChangeShapeType="1"/>
            </p:cNvSpPr>
            <p:nvPr/>
          </p:nvSpPr>
          <p:spPr bwMode="auto">
            <a:xfrm>
              <a:off x="1989138" y="2789238"/>
              <a:ext cx="5334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62" name="Line 22"/>
            <p:cNvSpPr>
              <a:spLocks noChangeShapeType="1"/>
            </p:cNvSpPr>
            <p:nvPr/>
          </p:nvSpPr>
          <p:spPr bwMode="auto">
            <a:xfrm>
              <a:off x="2293938" y="2865438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63" name="Line 23"/>
            <p:cNvSpPr>
              <a:spLocks noChangeShapeType="1"/>
            </p:cNvSpPr>
            <p:nvPr/>
          </p:nvSpPr>
          <p:spPr bwMode="auto">
            <a:xfrm flipV="1">
              <a:off x="1989138" y="1722438"/>
              <a:ext cx="1066800" cy="1295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64" name="Line 24"/>
            <p:cNvSpPr>
              <a:spLocks noChangeShapeType="1"/>
            </p:cNvSpPr>
            <p:nvPr/>
          </p:nvSpPr>
          <p:spPr bwMode="auto">
            <a:xfrm>
              <a:off x="3055938" y="1722438"/>
              <a:ext cx="60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65" name="Line 25"/>
            <p:cNvSpPr>
              <a:spLocks noChangeShapeType="1"/>
            </p:cNvSpPr>
            <p:nvPr/>
          </p:nvSpPr>
          <p:spPr bwMode="auto">
            <a:xfrm flipV="1">
              <a:off x="1989138" y="2941638"/>
              <a:ext cx="762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66" name="Line 26"/>
            <p:cNvSpPr>
              <a:spLocks noChangeShapeType="1"/>
            </p:cNvSpPr>
            <p:nvPr/>
          </p:nvSpPr>
          <p:spPr bwMode="auto">
            <a:xfrm flipV="1">
              <a:off x="1989138" y="2941638"/>
              <a:ext cx="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67" name="Line 27"/>
            <p:cNvSpPr>
              <a:spLocks noChangeShapeType="1"/>
            </p:cNvSpPr>
            <p:nvPr/>
          </p:nvSpPr>
          <p:spPr bwMode="auto">
            <a:xfrm>
              <a:off x="1989138" y="3017838"/>
              <a:ext cx="76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68" name="Rectangle 28"/>
            <p:cNvSpPr>
              <a:spLocks noChangeArrowheads="1"/>
            </p:cNvSpPr>
            <p:nvPr/>
          </p:nvSpPr>
          <p:spPr bwMode="auto">
            <a:xfrm>
              <a:off x="3649663" y="1477963"/>
              <a:ext cx="9953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>
                  <a:cs typeface="Times New Roman" panose="02020603050405020304" pitchFamily="18" charset="0"/>
                </a:rPr>
                <a:t>profile</a:t>
              </a:r>
              <a:endParaRPr lang="en-US"/>
            </a:p>
          </p:txBody>
        </p:sp>
      </p:grpSp>
      <p:sp>
        <p:nvSpPr>
          <p:cNvPr id="266269" name="Rectangle 29"/>
          <p:cNvSpPr>
            <a:spLocks noChangeArrowheads="1"/>
          </p:cNvSpPr>
          <p:nvPr/>
        </p:nvSpPr>
        <p:spPr bwMode="auto">
          <a:xfrm>
            <a:off x="5181600" y="2221383"/>
            <a:ext cx="2686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800" dirty="0">
                <a:cs typeface="Times New Roman" panose="02020603050405020304" pitchFamily="18" charset="0"/>
              </a:rPr>
              <a:t>PROFILE AREA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1263" y="3687763"/>
            <a:ext cx="4213225" cy="2073275"/>
            <a:chOff x="1211263" y="3687763"/>
            <a:chExt cx="4213225" cy="2073275"/>
          </a:xfrm>
        </p:grpSpPr>
        <p:sp>
          <p:nvSpPr>
            <p:cNvPr id="266270" name="Rectangle 30"/>
            <p:cNvSpPr>
              <a:spLocks noChangeArrowheads="1"/>
            </p:cNvSpPr>
            <p:nvPr/>
          </p:nvSpPr>
          <p:spPr bwMode="auto">
            <a:xfrm>
              <a:off x="1211263" y="4648200"/>
              <a:ext cx="1841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endParaRPr lang="en-IN"/>
            </a:p>
          </p:txBody>
        </p:sp>
        <p:sp>
          <p:nvSpPr>
            <p:cNvPr id="266271" name="Line 31"/>
            <p:cNvSpPr>
              <a:spLocks noChangeShapeType="1"/>
            </p:cNvSpPr>
            <p:nvPr/>
          </p:nvSpPr>
          <p:spPr bwMode="auto">
            <a:xfrm flipV="1">
              <a:off x="1303338" y="4084638"/>
              <a:ext cx="9144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72" name="Line 32"/>
            <p:cNvSpPr>
              <a:spLocks noChangeShapeType="1"/>
            </p:cNvSpPr>
            <p:nvPr/>
          </p:nvSpPr>
          <p:spPr bwMode="auto">
            <a:xfrm>
              <a:off x="2141538" y="4084638"/>
              <a:ext cx="12954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73" name="Line 33"/>
            <p:cNvSpPr>
              <a:spLocks noChangeShapeType="1"/>
            </p:cNvSpPr>
            <p:nvPr/>
          </p:nvSpPr>
          <p:spPr bwMode="auto">
            <a:xfrm flipH="1">
              <a:off x="2446338" y="4465638"/>
              <a:ext cx="9144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74" name="Line 34"/>
            <p:cNvSpPr>
              <a:spLocks noChangeShapeType="1"/>
            </p:cNvSpPr>
            <p:nvPr/>
          </p:nvSpPr>
          <p:spPr bwMode="auto">
            <a:xfrm>
              <a:off x="1303338" y="4922838"/>
              <a:ext cx="1143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75" name="Line 35"/>
            <p:cNvSpPr>
              <a:spLocks noChangeShapeType="1"/>
            </p:cNvSpPr>
            <p:nvPr/>
          </p:nvSpPr>
          <p:spPr bwMode="auto">
            <a:xfrm>
              <a:off x="3436938" y="4465638"/>
              <a:ext cx="152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76" name="Line 36"/>
            <p:cNvSpPr>
              <a:spLocks noChangeShapeType="1"/>
            </p:cNvSpPr>
            <p:nvPr/>
          </p:nvSpPr>
          <p:spPr bwMode="auto">
            <a:xfrm>
              <a:off x="2446338" y="5227638"/>
              <a:ext cx="152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77" name="Line 37"/>
            <p:cNvSpPr>
              <a:spLocks noChangeShapeType="1"/>
            </p:cNvSpPr>
            <p:nvPr/>
          </p:nvSpPr>
          <p:spPr bwMode="auto">
            <a:xfrm flipV="1">
              <a:off x="2598738" y="4618038"/>
              <a:ext cx="9906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78" name="Line 38"/>
            <p:cNvSpPr>
              <a:spLocks noChangeShapeType="1"/>
            </p:cNvSpPr>
            <p:nvPr/>
          </p:nvSpPr>
          <p:spPr bwMode="auto">
            <a:xfrm flipH="1">
              <a:off x="1303338" y="5532438"/>
              <a:ext cx="12192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79" name="Line 39"/>
            <p:cNvSpPr>
              <a:spLocks noChangeShapeType="1"/>
            </p:cNvSpPr>
            <p:nvPr/>
          </p:nvSpPr>
          <p:spPr bwMode="auto">
            <a:xfrm flipH="1">
              <a:off x="2446338" y="5456238"/>
              <a:ext cx="1524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0" name="Line 40"/>
            <p:cNvSpPr>
              <a:spLocks noChangeShapeType="1"/>
            </p:cNvSpPr>
            <p:nvPr/>
          </p:nvSpPr>
          <p:spPr bwMode="auto">
            <a:xfrm flipV="1">
              <a:off x="1531938" y="4160838"/>
              <a:ext cx="8382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1" name="Line 41"/>
            <p:cNvSpPr>
              <a:spLocks noChangeShapeType="1"/>
            </p:cNvSpPr>
            <p:nvPr/>
          </p:nvSpPr>
          <p:spPr bwMode="auto">
            <a:xfrm>
              <a:off x="1531938" y="4999038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2" name="Line 42"/>
            <p:cNvSpPr>
              <a:spLocks noChangeShapeType="1"/>
            </p:cNvSpPr>
            <p:nvPr/>
          </p:nvSpPr>
          <p:spPr bwMode="auto">
            <a:xfrm flipV="1">
              <a:off x="1531938" y="4846638"/>
              <a:ext cx="8382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3" name="Line 43"/>
            <p:cNvSpPr>
              <a:spLocks noChangeShapeType="1"/>
            </p:cNvSpPr>
            <p:nvPr/>
          </p:nvSpPr>
          <p:spPr bwMode="auto">
            <a:xfrm>
              <a:off x="2370138" y="4160838"/>
              <a:ext cx="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4" name="Line 44"/>
            <p:cNvSpPr>
              <a:spLocks noChangeShapeType="1"/>
            </p:cNvSpPr>
            <p:nvPr/>
          </p:nvSpPr>
          <p:spPr bwMode="auto">
            <a:xfrm>
              <a:off x="2293938" y="4237038"/>
              <a:ext cx="762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5" name="Line 45"/>
            <p:cNvSpPr>
              <a:spLocks noChangeShapeType="1"/>
            </p:cNvSpPr>
            <p:nvPr/>
          </p:nvSpPr>
          <p:spPr bwMode="auto">
            <a:xfrm>
              <a:off x="2217738" y="4313238"/>
              <a:ext cx="1524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6" name="Line 46"/>
            <p:cNvSpPr>
              <a:spLocks noChangeShapeType="1"/>
            </p:cNvSpPr>
            <p:nvPr/>
          </p:nvSpPr>
          <p:spPr bwMode="auto">
            <a:xfrm>
              <a:off x="2141538" y="4389438"/>
              <a:ext cx="2286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7" name="Line 47"/>
            <p:cNvSpPr>
              <a:spLocks noChangeShapeType="1"/>
            </p:cNvSpPr>
            <p:nvPr/>
          </p:nvSpPr>
          <p:spPr bwMode="auto">
            <a:xfrm>
              <a:off x="2065338" y="4465638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8" name="Line 48"/>
            <p:cNvSpPr>
              <a:spLocks noChangeShapeType="1"/>
            </p:cNvSpPr>
            <p:nvPr/>
          </p:nvSpPr>
          <p:spPr bwMode="auto">
            <a:xfrm>
              <a:off x="1989138" y="4541838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89" name="Line 49"/>
            <p:cNvSpPr>
              <a:spLocks noChangeShapeType="1"/>
            </p:cNvSpPr>
            <p:nvPr/>
          </p:nvSpPr>
          <p:spPr bwMode="auto">
            <a:xfrm>
              <a:off x="1912938" y="4618038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0" name="Line 50"/>
            <p:cNvSpPr>
              <a:spLocks noChangeShapeType="1"/>
            </p:cNvSpPr>
            <p:nvPr/>
          </p:nvSpPr>
          <p:spPr bwMode="auto">
            <a:xfrm>
              <a:off x="1836738" y="4694238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1" name="Line 51"/>
            <p:cNvSpPr>
              <a:spLocks noChangeShapeType="1"/>
            </p:cNvSpPr>
            <p:nvPr/>
          </p:nvSpPr>
          <p:spPr bwMode="auto">
            <a:xfrm>
              <a:off x="1760538" y="4770438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2" name="Line 52"/>
            <p:cNvSpPr>
              <a:spLocks noChangeShapeType="1"/>
            </p:cNvSpPr>
            <p:nvPr/>
          </p:nvSpPr>
          <p:spPr bwMode="auto">
            <a:xfrm>
              <a:off x="1608138" y="4846638"/>
              <a:ext cx="381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3" name="Line 53"/>
            <p:cNvSpPr>
              <a:spLocks noChangeShapeType="1"/>
            </p:cNvSpPr>
            <p:nvPr/>
          </p:nvSpPr>
          <p:spPr bwMode="auto">
            <a:xfrm>
              <a:off x="1531938" y="5227638"/>
              <a:ext cx="2286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4" name="Line 54"/>
            <p:cNvSpPr>
              <a:spLocks noChangeShapeType="1"/>
            </p:cNvSpPr>
            <p:nvPr/>
          </p:nvSpPr>
          <p:spPr bwMode="auto">
            <a:xfrm>
              <a:off x="1531938" y="5380038"/>
              <a:ext cx="1524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5" name="Line 55"/>
            <p:cNvSpPr>
              <a:spLocks noChangeShapeType="1"/>
            </p:cNvSpPr>
            <p:nvPr/>
          </p:nvSpPr>
          <p:spPr bwMode="auto">
            <a:xfrm>
              <a:off x="1531938" y="5532438"/>
              <a:ext cx="762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6" name="Line 56"/>
            <p:cNvSpPr>
              <a:spLocks noChangeShapeType="1"/>
            </p:cNvSpPr>
            <p:nvPr/>
          </p:nvSpPr>
          <p:spPr bwMode="auto">
            <a:xfrm>
              <a:off x="1531938" y="5075238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7" name="Line 57"/>
            <p:cNvSpPr>
              <a:spLocks noChangeShapeType="1"/>
            </p:cNvSpPr>
            <p:nvPr/>
          </p:nvSpPr>
          <p:spPr bwMode="auto">
            <a:xfrm>
              <a:off x="1608138" y="4999038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8" name="Line 58"/>
            <p:cNvSpPr>
              <a:spLocks noChangeShapeType="1"/>
            </p:cNvSpPr>
            <p:nvPr/>
          </p:nvSpPr>
          <p:spPr bwMode="auto">
            <a:xfrm flipV="1">
              <a:off x="2065338" y="3932238"/>
              <a:ext cx="685800" cy="914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299" name="Line 59"/>
            <p:cNvSpPr>
              <a:spLocks noChangeShapeType="1"/>
            </p:cNvSpPr>
            <p:nvPr/>
          </p:nvSpPr>
          <p:spPr bwMode="auto">
            <a:xfrm>
              <a:off x="2751138" y="3932238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300" name="Rectangle 60"/>
            <p:cNvSpPr>
              <a:spLocks noChangeArrowheads="1"/>
            </p:cNvSpPr>
            <p:nvPr/>
          </p:nvSpPr>
          <p:spPr bwMode="auto">
            <a:xfrm>
              <a:off x="3649663" y="3687763"/>
              <a:ext cx="17748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>
                  <a:cs typeface="Times New Roman" panose="02020603050405020304" pitchFamily="18" charset="0"/>
                </a:rPr>
                <a:t>cross-section</a:t>
              </a:r>
              <a:endParaRPr lang="en-US"/>
            </a:p>
          </p:txBody>
        </p:sp>
        <p:sp>
          <p:nvSpPr>
            <p:cNvPr id="266301" name="Line 61"/>
            <p:cNvSpPr>
              <a:spLocks noChangeShapeType="1"/>
            </p:cNvSpPr>
            <p:nvPr/>
          </p:nvSpPr>
          <p:spPr bwMode="auto">
            <a:xfrm flipV="1">
              <a:off x="2065338" y="4770438"/>
              <a:ext cx="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6302" name="Line 62"/>
            <p:cNvSpPr>
              <a:spLocks noChangeShapeType="1"/>
            </p:cNvSpPr>
            <p:nvPr/>
          </p:nvSpPr>
          <p:spPr bwMode="auto">
            <a:xfrm>
              <a:off x="2065338" y="4846638"/>
              <a:ext cx="76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266303" name="Rectangle 63"/>
          <p:cNvSpPr>
            <a:spLocks noChangeArrowheads="1"/>
          </p:cNvSpPr>
          <p:nvPr/>
        </p:nvSpPr>
        <p:spPr bwMode="auto">
          <a:xfrm>
            <a:off x="4411663" y="4830763"/>
            <a:ext cx="3990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800" dirty="0">
                <a:cs typeface="Times New Roman" panose="02020603050405020304" pitchFamily="18" charset="0"/>
              </a:rPr>
              <a:t>CROSS-SECTION AREA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7772400" cy="748439"/>
          </a:xfrm>
        </p:spPr>
        <p:txBody>
          <a:bodyPr/>
          <a:lstStyle/>
          <a:p>
            <a:r>
              <a:rPr lang="en-IN" sz="2800" dirty="0" smtClean="0"/>
              <a:t>Salient </a:t>
            </a:r>
            <a:r>
              <a:rPr lang="en-IN" sz="2800" dirty="0"/>
              <a:t>G</a:t>
            </a:r>
            <a:r>
              <a:rPr lang="en-IN" sz="2800" dirty="0" smtClean="0"/>
              <a:t>eometric Features of A Fin</a:t>
            </a:r>
            <a:endParaRPr lang="en-IN" sz="2800" dirty="0"/>
          </a:p>
        </p:txBody>
      </p:sp>
      <p:grpSp>
        <p:nvGrpSpPr>
          <p:cNvPr id="8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4" name="Group 8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9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9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9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9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6" name="Group 8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90" name="Rectangle 8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91" name="Rectangle 9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8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8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8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698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26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"/>
                                        <p:tgtEl>
                                          <p:spTgt spid="266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9" grpId="0"/>
      <p:bldP spid="26630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7772400" cy="533400"/>
          </a:xfrm>
        </p:spPr>
        <p:txBody>
          <a:bodyPr/>
          <a:lstStyle/>
          <a:p>
            <a:r>
              <a:rPr lang="en-US" sz="2800" dirty="0"/>
              <a:t>Slender Fins</a:t>
            </a:r>
          </a:p>
        </p:txBody>
      </p:sp>
      <p:pic>
        <p:nvPicPr>
          <p:cNvPr id="3645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4572000" cy="307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64548" name="Group 4"/>
          <p:cNvGrpSpPr>
            <a:grpSpLocks/>
          </p:cNvGrpSpPr>
          <p:nvPr/>
        </p:nvGrpSpPr>
        <p:grpSpPr bwMode="auto">
          <a:xfrm>
            <a:off x="4876800" y="2133600"/>
            <a:ext cx="4267200" cy="2571750"/>
            <a:chOff x="1056" y="1008"/>
            <a:chExt cx="3456" cy="2340"/>
          </a:xfrm>
        </p:grpSpPr>
        <p:pic>
          <p:nvPicPr>
            <p:cNvPr id="364549" name="Picture 5" descr="fi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008"/>
              <a:ext cx="3456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4550" name="Rectangle 6"/>
            <p:cNvSpPr>
              <a:spLocks noChangeArrowheads="1"/>
            </p:cNvSpPr>
            <p:nvPr/>
          </p:nvSpPr>
          <p:spPr bwMode="auto">
            <a:xfrm>
              <a:off x="1488" y="2496"/>
              <a:ext cx="432" cy="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/>
            <a:p>
              <a:pPr eaLnBrk="0" hangingPunct="0"/>
              <a:r>
                <a:rPr lang="en-US" sz="1400">
                  <a:solidFill>
                    <a:srgbClr val="000000"/>
                  </a:solidFill>
                  <a:cs typeface="Times New Roman" panose="02020603050405020304" pitchFamily="18" charset="0"/>
                </a:rPr>
                <a:t>thickness</a:t>
              </a:r>
              <a:endParaRPr lang="en-US"/>
            </a:p>
          </p:txBody>
        </p:sp>
        <p:sp>
          <p:nvSpPr>
            <p:cNvPr id="364551" name="Line 7"/>
            <p:cNvSpPr>
              <a:spLocks noChangeShapeType="1"/>
            </p:cNvSpPr>
            <p:nvPr/>
          </p:nvSpPr>
          <p:spPr bwMode="auto">
            <a:xfrm>
              <a:off x="3088" y="3071"/>
              <a:ext cx="0" cy="15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64552" name="Line 8"/>
            <p:cNvSpPr>
              <a:spLocks noChangeShapeType="1"/>
            </p:cNvSpPr>
            <p:nvPr/>
          </p:nvSpPr>
          <p:spPr bwMode="auto">
            <a:xfrm flipH="1">
              <a:off x="2544" y="3216"/>
              <a:ext cx="5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64553" name="Text Box 9"/>
            <p:cNvSpPr txBox="1">
              <a:spLocks noChangeArrowheads="1"/>
            </p:cNvSpPr>
            <p:nvPr/>
          </p:nvSpPr>
          <p:spPr bwMode="auto">
            <a:xfrm>
              <a:off x="2335" y="3014"/>
              <a:ext cx="242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1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/>
            </a:p>
          </p:txBody>
        </p:sp>
        <p:sp>
          <p:nvSpPr>
            <p:cNvPr id="364554" name="Text Box 10"/>
            <p:cNvSpPr txBox="1">
              <a:spLocks noChangeArrowheads="1"/>
            </p:cNvSpPr>
            <p:nvPr/>
          </p:nvSpPr>
          <p:spPr bwMode="auto">
            <a:xfrm>
              <a:off x="3012" y="1389"/>
              <a:ext cx="205" cy="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/>
            <a:p>
              <a:pPr algn="ctr" eaLnBrk="0" hangingPunct="0"/>
              <a:r>
                <a:rPr lang="en-US" sz="1800" b="1">
                  <a:solidFill>
                    <a:srgbClr val="00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D</a:t>
              </a:r>
              <a:r>
                <a:rPr lang="en-US" sz="1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/>
            </a:p>
          </p:txBody>
        </p:sp>
      </p:grpSp>
      <p:graphicFrame>
        <p:nvGraphicFramePr>
          <p:cNvPr id="364555" name="Object 11"/>
          <p:cNvGraphicFramePr>
            <a:graphicFrameLocks noChangeAspect="1"/>
          </p:cNvGraphicFramePr>
          <p:nvPr/>
        </p:nvGraphicFramePr>
        <p:xfrm>
          <a:off x="1600200" y="4953000"/>
          <a:ext cx="495300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12" name="Equation" r:id="rId5" imgW="1523880" imgH="393480" progId="Equation.3">
                  <p:embed/>
                </p:oleObj>
              </mc:Choice>
              <mc:Fallback>
                <p:oleObj name="Equation" r:id="rId5" imgW="1523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953000"/>
                        <a:ext cx="4953000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508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49537"/>
            <a:ext cx="7772400" cy="1143000"/>
          </a:xfrm>
        </p:spPr>
        <p:txBody>
          <a:bodyPr/>
          <a:lstStyle/>
          <a:p>
            <a:r>
              <a:rPr lang="en-US" sz="2800" dirty="0" smtClean="0">
                <a:solidFill>
                  <a:srgbClr val="006600"/>
                </a:solidFill>
                <a:cs typeface="Times New Roman" panose="02020603050405020304" pitchFamily="18" charset="0"/>
              </a:rPr>
              <a:t>Gardner-</a:t>
            </a:r>
            <a:r>
              <a:rPr lang="en-US" sz="2800" dirty="0">
                <a:solidFill>
                  <a:srgbClr val="006600"/>
                </a:solidFill>
                <a:cs typeface="Times New Roman" panose="02020603050405020304" pitchFamily="18" charset="0"/>
              </a:rPr>
              <a:t>M</a:t>
            </a:r>
            <a:r>
              <a:rPr lang="en-US" sz="2800" dirty="0" smtClean="0">
                <a:solidFill>
                  <a:srgbClr val="006600"/>
                </a:solidFill>
                <a:cs typeface="Times New Roman" panose="02020603050405020304" pitchFamily="18" charset="0"/>
              </a:rPr>
              <a:t>urray Analysis : Assumptions</a:t>
            </a:r>
            <a:endParaRPr lang="en-US" sz="2800" dirty="0">
              <a:solidFill>
                <a:srgbClr val="006600"/>
              </a:solidFill>
              <a:cs typeface="Times New Roman" panose="02020603050405020304" pitchFamily="18" charset="0"/>
            </a:endParaRPr>
          </a:p>
        </p:txBody>
      </p:sp>
      <p:sp>
        <p:nvSpPr>
          <p:cNvPr id="363523" name="AutoShape 3" descr="colorbargreen"/>
          <p:cNvSpPr>
            <a:spLocks noChangeAspect="1" noChangeArrowheads="1"/>
          </p:cNvSpPr>
          <p:nvPr/>
        </p:nvSpPr>
        <p:spPr bwMode="auto">
          <a:xfrm>
            <a:off x="609600" y="15621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3524" name="Rectangle 4"/>
          <p:cNvSpPr>
            <a:spLocks noChangeArrowheads="1"/>
          </p:cNvSpPr>
          <p:nvPr/>
        </p:nvSpPr>
        <p:spPr bwMode="auto">
          <a:xfrm>
            <a:off x="304800" y="17526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Steady state one dimensional conduction Model. </a:t>
            </a:r>
            <a:endParaRPr 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No Heat sources or sinks within the fin .</a:t>
            </a:r>
            <a:endParaRPr 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Thermal conductivity constant and uniform in all directions. </a:t>
            </a:r>
            <a:endParaRPr 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Heat transfer coefficient constant and uniform over fin faces. </a:t>
            </a:r>
            <a:endParaRPr 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Surrounding temperature constant and uniform.</a:t>
            </a:r>
            <a:endParaRPr 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Base temperature constant and uniform over fin base. </a:t>
            </a:r>
            <a:endParaRPr 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Fin width much smaller than fin height.</a:t>
            </a:r>
            <a:endParaRPr 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No heat flow from fin tip.</a:t>
            </a:r>
            <a:endParaRPr 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No bond resistance between fin base and prime surface. </a:t>
            </a:r>
            <a:endParaRPr 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sz="2400" dirty="0">
                <a:cs typeface="Times New Roman" panose="02020603050405020304" pitchFamily="18" charset="0"/>
              </a:rPr>
              <a:t>Heat flow off fin proportional to temperature excess.</a:t>
            </a:r>
            <a:endParaRPr lang="en-US" sz="2400" dirty="0"/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011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95262"/>
            <a:ext cx="7004636" cy="795338"/>
          </a:xfrm>
        </p:spPr>
        <p:txBody>
          <a:bodyPr/>
          <a:lstStyle/>
          <a:p>
            <a:r>
              <a:rPr lang="en-US" sz="2800" dirty="0"/>
              <a:t>Steady One-dimensional Conduction through Fins</a:t>
            </a:r>
          </a:p>
        </p:txBody>
      </p:sp>
      <p:sp>
        <p:nvSpPr>
          <p:cNvPr id="365578" name="Text Box 10"/>
          <p:cNvSpPr txBox="1">
            <a:spLocks noChangeArrowheads="1"/>
          </p:cNvSpPr>
          <p:nvPr/>
        </p:nvSpPr>
        <p:spPr bwMode="auto">
          <a:xfrm>
            <a:off x="463326" y="3501154"/>
            <a:ext cx="3178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Conservation of Energy:</a:t>
            </a:r>
          </a:p>
        </p:txBody>
      </p:sp>
      <p:graphicFrame>
        <p:nvGraphicFramePr>
          <p:cNvPr id="365579" name="Object 11"/>
          <p:cNvGraphicFramePr>
            <a:graphicFrameLocks noChangeAspect="1"/>
          </p:cNvGraphicFramePr>
          <p:nvPr>
            <p:extLst/>
          </p:nvPr>
        </p:nvGraphicFramePr>
        <p:xfrm>
          <a:off x="2052413" y="4058275"/>
          <a:ext cx="3814987" cy="532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42" name="Equation" r:id="rId3" imgW="1726920" imgH="241200" progId="Equation.3">
                  <p:embed/>
                </p:oleObj>
              </mc:Choice>
              <mc:Fallback>
                <p:oleObj name="Equation" r:id="rId3" imgW="17269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413" y="4058275"/>
                        <a:ext cx="3814987" cy="5327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"/>
          <p:cNvGraphicFramePr>
            <a:graphicFrameLocks noChangeAspect="1"/>
          </p:cNvGraphicFramePr>
          <p:nvPr>
            <p:extLst/>
          </p:nvPr>
        </p:nvGraphicFramePr>
        <p:xfrm>
          <a:off x="2012950" y="4876800"/>
          <a:ext cx="4464050" cy="153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43" name="Equation" r:id="rId5" imgW="1765080" imgH="609480" progId="Equation.3">
                  <p:embed/>
                </p:oleObj>
              </mc:Choice>
              <mc:Fallback>
                <p:oleObj name="Equation" r:id="rId5" imgW="176508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50" y="4876800"/>
                        <a:ext cx="4464050" cy="153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990600" y="1336675"/>
            <a:ext cx="6096000" cy="2278063"/>
            <a:chOff x="990600" y="1336675"/>
            <a:chExt cx="6096000" cy="2278063"/>
          </a:xfrm>
        </p:grpSpPr>
        <p:grpSp>
          <p:nvGrpSpPr>
            <p:cNvPr id="365582" name="Group 14"/>
            <p:cNvGrpSpPr>
              <a:grpSpLocks/>
            </p:cNvGrpSpPr>
            <p:nvPr/>
          </p:nvGrpSpPr>
          <p:grpSpPr bwMode="auto">
            <a:xfrm>
              <a:off x="990600" y="1336675"/>
              <a:ext cx="6096000" cy="2278063"/>
              <a:chOff x="624" y="842"/>
              <a:chExt cx="3840" cy="1435"/>
            </a:xfrm>
          </p:grpSpPr>
          <p:pic>
            <p:nvPicPr>
              <p:cNvPr id="365571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960"/>
                <a:ext cx="3840" cy="13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65572" name="Rectangle 4" descr="Light downward diagonal"/>
              <p:cNvSpPr>
                <a:spLocks noChangeArrowheads="1"/>
              </p:cNvSpPr>
              <p:nvPr/>
            </p:nvSpPr>
            <p:spPr bwMode="auto">
              <a:xfrm>
                <a:off x="2256" y="1536"/>
                <a:ext cx="288" cy="192"/>
              </a:xfrm>
              <a:prstGeom prst="rect">
                <a:avLst/>
              </a:prstGeom>
              <a:pattFill prst="ltDnDiag">
                <a:fgClr>
                  <a:srgbClr val="FF9900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365573" name="Line 5"/>
              <p:cNvSpPr>
                <a:spLocks noChangeShapeType="1"/>
              </p:cNvSpPr>
              <p:nvPr/>
            </p:nvSpPr>
            <p:spPr bwMode="auto">
              <a:xfrm>
                <a:off x="1920" y="1632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65574" name="Line 6"/>
              <p:cNvSpPr>
                <a:spLocks noChangeShapeType="1"/>
              </p:cNvSpPr>
              <p:nvPr/>
            </p:nvSpPr>
            <p:spPr bwMode="auto">
              <a:xfrm>
                <a:off x="2496" y="1632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65575" name="Text Box 7"/>
              <p:cNvSpPr txBox="1">
                <a:spLocks noChangeArrowheads="1"/>
              </p:cNvSpPr>
              <p:nvPr/>
            </p:nvSpPr>
            <p:spPr bwMode="auto">
              <a:xfrm>
                <a:off x="1766" y="1466"/>
                <a:ext cx="31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i="1" dirty="0" err="1"/>
                  <a:t>Q</a:t>
                </a:r>
                <a:r>
                  <a:rPr lang="en-US" i="1" baseline="-25000" dirty="0" err="1"/>
                  <a:t>x</a:t>
                </a:r>
                <a:endParaRPr lang="en-US" i="1" dirty="0"/>
              </a:p>
            </p:txBody>
          </p:sp>
          <p:sp>
            <p:nvSpPr>
              <p:cNvPr id="365576" name="Text Box 8"/>
              <p:cNvSpPr txBox="1">
                <a:spLocks noChangeArrowheads="1"/>
              </p:cNvSpPr>
              <p:nvPr/>
            </p:nvSpPr>
            <p:spPr bwMode="auto">
              <a:xfrm>
                <a:off x="2832" y="1488"/>
                <a:ext cx="51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i="1" dirty="0" err="1"/>
                  <a:t>Q</a:t>
                </a:r>
                <a:r>
                  <a:rPr lang="en-US" i="1" baseline="-25000" dirty="0" err="1"/>
                  <a:t>x+dx</a:t>
                </a:r>
                <a:endParaRPr lang="en-US" i="1" dirty="0"/>
              </a:p>
            </p:txBody>
          </p:sp>
          <p:sp>
            <p:nvSpPr>
              <p:cNvPr id="365577" name="Text Box 9"/>
              <p:cNvSpPr txBox="1">
                <a:spLocks noChangeArrowheads="1"/>
              </p:cNvSpPr>
              <p:nvPr/>
            </p:nvSpPr>
            <p:spPr bwMode="auto">
              <a:xfrm>
                <a:off x="2342" y="842"/>
                <a:ext cx="50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Q</a:t>
                </a:r>
                <a:r>
                  <a:rPr lang="en-US" baseline="-25000"/>
                  <a:t>conv</a:t>
                </a:r>
                <a:endParaRPr lang="en-US"/>
              </a:p>
            </p:txBody>
          </p:sp>
        </p:grpSp>
        <p:sp>
          <p:nvSpPr>
            <p:cNvPr id="3" name="Bent-Up Arrow 2"/>
            <p:cNvSpPr/>
            <p:nvPr/>
          </p:nvSpPr>
          <p:spPr bwMode="auto">
            <a:xfrm>
              <a:off x="3352800" y="1714578"/>
              <a:ext cx="685800" cy="795976"/>
            </a:xfrm>
            <a:prstGeom prst="bentUp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4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713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5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5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8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7618" name="Object 2"/>
          <p:cNvGraphicFramePr>
            <a:graphicFrameLocks noChangeAspect="1"/>
          </p:cNvGraphicFramePr>
          <p:nvPr>
            <p:extLst/>
          </p:nvPr>
        </p:nvGraphicFramePr>
        <p:xfrm>
          <a:off x="1828800" y="1118785"/>
          <a:ext cx="4464050" cy="153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78" name="Equation" r:id="rId3" imgW="1765080" imgH="609480" progId="Equation.3">
                  <p:embed/>
                </p:oleObj>
              </mc:Choice>
              <mc:Fallback>
                <p:oleObj name="Equation" r:id="rId3" imgW="176508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118785"/>
                        <a:ext cx="4464050" cy="153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188953" y="2667000"/>
            <a:ext cx="4217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For a constant cross section area:</a:t>
            </a:r>
          </a:p>
        </p:txBody>
      </p:sp>
      <p:graphicFrame>
        <p:nvGraphicFramePr>
          <p:cNvPr id="3676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464815"/>
              </p:ext>
            </p:extLst>
          </p:nvPr>
        </p:nvGraphicFramePr>
        <p:xfrm>
          <a:off x="387391" y="3276600"/>
          <a:ext cx="382111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79" name="Equation" r:id="rId5" imgW="1511280" imgH="419040" progId="Equation.3">
                  <p:embed/>
                </p:oleObj>
              </mc:Choice>
              <mc:Fallback>
                <p:oleObj name="Equation" r:id="rId5" imgW="1511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91" y="3276600"/>
                        <a:ext cx="3821112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7622" name="Object 6"/>
          <p:cNvGraphicFramePr>
            <a:graphicFrameLocks noChangeAspect="1"/>
          </p:cNvGraphicFramePr>
          <p:nvPr>
            <p:extLst/>
          </p:nvPr>
        </p:nvGraphicFramePr>
        <p:xfrm>
          <a:off x="5624200" y="4915274"/>
          <a:ext cx="1476375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80" name="Equation" r:id="rId7" imgW="583920" imgH="393480" progId="Equation.3">
                  <p:embed/>
                </p:oleObj>
              </mc:Choice>
              <mc:Fallback>
                <p:oleObj name="Equation" r:id="rId7" imgW="583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4200" y="4915274"/>
                        <a:ext cx="1476375" cy="99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6705600" cy="975239"/>
          </a:xfrm>
        </p:spPr>
        <p:txBody>
          <a:bodyPr/>
          <a:lstStyle/>
          <a:p>
            <a:r>
              <a:rPr lang="en-IN" sz="2800" dirty="0" smtClean="0"/>
              <a:t>Second Order ODE with CC Model for A Slender Fin</a:t>
            </a:r>
            <a:endParaRPr lang="en-IN" sz="2800" dirty="0"/>
          </a:p>
        </p:txBody>
      </p:sp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784932"/>
              </p:ext>
            </p:extLst>
          </p:nvPr>
        </p:nvGraphicFramePr>
        <p:xfrm>
          <a:off x="4800600" y="3286125"/>
          <a:ext cx="36607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81" name="Equation" r:id="rId9" imgW="1447560" imgH="457200" progId="Equation.3">
                  <p:embed/>
                </p:oleObj>
              </mc:Choice>
              <mc:Fallback>
                <p:oleObj name="Equation" r:id="rId9" imgW="14475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286125"/>
                        <a:ext cx="366077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47610" y="5203451"/>
            <a:ext cx="4554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Define </a:t>
            </a:r>
            <a:r>
              <a:rPr lang="en-IN" i="1" dirty="0" smtClean="0"/>
              <a:t>m</a:t>
            </a:r>
            <a:r>
              <a:rPr lang="en-IN" dirty="0" smtClean="0"/>
              <a:t>, the fin design parameter:</a:t>
            </a:r>
            <a:endParaRPr lang="en-IN" dirty="0"/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804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7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7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42" name="Object 2"/>
          <p:cNvGraphicFramePr>
            <a:graphicFrameLocks noChangeAspect="1"/>
          </p:cNvGraphicFramePr>
          <p:nvPr>
            <p:extLst/>
          </p:nvPr>
        </p:nvGraphicFramePr>
        <p:xfrm>
          <a:off x="3381375" y="1084330"/>
          <a:ext cx="34036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02" name="Equation" r:id="rId3" imgW="1346040" imgH="419040" progId="Equation.3">
                  <p:embed/>
                </p:oleObj>
              </mc:Choice>
              <mc:Fallback>
                <p:oleObj name="Equation" r:id="rId3" imgW="13460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5" y="1084330"/>
                        <a:ext cx="34036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43" name="Text Box 3"/>
          <p:cNvSpPr txBox="1">
            <a:spLocks noChangeArrowheads="1"/>
          </p:cNvSpPr>
          <p:nvPr/>
        </p:nvSpPr>
        <p:spPr bwMode="auto">
          <a:xfrm>
            <a:off x="609600" y="2362200"/>
            <a:ext cx="1096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Define:</a:t>
            </a:r>
          </a:p>
        </p:txBody>
      </p:sp>
      <p:graphicFrame>
        <p:nvGraphicFramePr>
          <p:cNvPr id="368644" name="Object 4"/>
          <p:cNvGraphicFramePr>
            <a:graphicFrameLocks noChangeAspect="1"/>
          </p:cNvGraphicFramePr>
          <p:nvPr/>
        </p:nvGraphicFramePr>
        <p:xfrm>
          <a:off x="2133600" y="2362200"/>
          <a:ext cx="1636713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03" name="Equation" r:id="rId5" imgW="647640" imgH="215640" progId="Equation.3">
                  <p:embed/>
                </p:oleObj>
              </mc:Choice>
              <mc:Fallback>
                <p:oleObj name="Equation" r:id="rId5" imgW="647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362200"/>
                        <a:ext cx="1636713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45" name="Object 5"/>
          <p:cNvGraphicFramePr>
            <a:graphicFrameLocks noChangeAspect="1"/>
          </p:cNvGraphicFramePr>
          <p:nvPr/>
        </p:nvGraphicFramePr>
        <p:xfrm>
          <a:off x="2740025" y="3352800"/>
          <a:ext cx="234315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04" name="Equation" r:id="rId7" imgW="927000" imgH="419040" progId="Equation.3">
                  <p:embed/>
                </p:oleObj>
              </mc:Choice>
              <mc:Fallback>
                <p:oleObj name="Equation" r:id="rId7" imgW="9270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0025" y="3352800"/>
                        <a:ext cx="234315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46" name="Text Box 6"/>
          <p:cNvSpPr txBox="1">
            <a:spLocks noChangeArrowheads="1"/>
          </p:cNvSpPr>
          <p:nvPr/>
        </p:nvSpPr>
        <p:spPr bwMode="auto">
          <a:xfrm>
            <a:off x="517525" y="4689475"/>
            <a:ext cx="2830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At the base of the fin:</a:t>
            </a:r>
          </a:p>
        </p:txBody>
      </p:sp>
      <p:graphicFrame>
        <p:nvGraphicFramePr>
          <p:cNvPr id="368647" name="Object 7"/>
          <p:cNvGraphicFramePr>
            <a:graphicFrameLocks noChangeAspect="1"/>
          </p:cNvGraphicFramePr>
          <p:nvPr/>
        </p:nvGraphicFramePr>
        <p:xfrm>
          <a:off x="2057400" y="5334000"/>
          <a:ext cx="24384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05" name="Equation" r:id="rId9" imgW="965160" imgH="228600" progId="Equation.3">
                  <p:embed/>
                </p:oleObj>
              </mc:Choice>
              <mc:Fallback>
                <p:oleObj name="Equation" r:id="rId9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334000"/>
                        <a:ext cx="24384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5" y="-58670"/>
            <a:ext cx="7772400" cy="1143000"/>
          </a:xfrm>
        </p:spPr>
        <p:txBody>
          <a:bodyPr/>
          <a:lstStyle/>
          <a:p>
            <a:r>
              <a:rPr lang="en-IN" sz="2800" dirty="0" smtClean="0"/>
              <a:t>Homogenization of ODE</a:t>
            </a:r>
            <a:endParaRPr lang="en-IN" sz="2800" dirty="0"/>
          </a:p>
        </p:txBody>
      </p:sp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770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3" grpId="0"/>
      <p:bldP spid="3686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9407" y="228600"/>
            <a:ext cx="7099593" cy="685800"/>
          </a:xfrm>
        </p:spPr>
        <p:txBody>
          <a:bodyPr/>
          <a:lstStyle/>
          <a:p>
            <a:r>
              <a:rPr lang="en-US" sz="2800" dirty="0" smtClean="0"/>
              <a:t>The Second Boundary Condition : Tip </a:t>
            </a:r>
            <a:r>
              <a:rPr lang="en-US" sz="2800" dirty="0"/>
              <a:t>of A Fin</a:t>
            </a:r>
          </a:p>
        </p:txBody>
      </p:sp>
      <p:pic>
        <p:nvPicPr>
          <p:cNvPr id="3696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5791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96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3657600" cy="248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246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9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9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69" y="1135856"/>
            <a:ext cx="4114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06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3962400" cy="204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0" y="304800"/>
            <a:ext cx="73914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kern="0" dirty="0" smtClean="0"/>
              <a:t>The Second Boundary Condition : Tip of A Fin</a:t>
            </a:r>
            <a:endParaRPr lang="en-US" sz="2800" kern="0" dirty="0"/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298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7772400" cy="876300"/>
          </a:xfrm>
        </p:spPr>
        <p:txBody>
          <a:bodyPr/>
          <a:lstStyle/>
          <a:p>
            <a:r>
              <a:rPr lang="en-US" sz="2800" dirty="0"/>
              <a:t>Linear Second order ODE with Constant </a:t>
            </a:r>
            <a:r>
              <a:rPr lang="en-US" sz="2800" dirty="0" smtClean="0"/>
              <a:t>Coefficients : Real Roots</a:t>
            </a:r>
            <a:endParaRPr lang="en-US" sz="2800" dirty="0"/>
          </a:p>
        </p:txBody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510" y="2321353"/>
            <a:ext cx="8662053" cy="268759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This equation has two linearly independent solutions functions.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general solution is the linear combination of those two independent functions.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Each solution function </a:t>
            </a:r>
            <a:r>
              <a:rPr lang="en-US" sz="2400" dirty="0" smtClean="0">
                <a:sym typeface="Symbol" panose="05050102010706020507" pitchFamily="18" charset="2"/>
              </a:rPr>
              <a:t></a:t>
            </a:r>
            <a:r>
              <a:rPr lang="en-US" sz="2400" i="1" dirty="0" smtClean="0">
                <a:sym typeface="Symbol" panose="05050102010706020507" pitchFamily="18" charset="2"/>
              </a:rPr>
              <a:t></a:t>
            </a:r>
            <a:r>
              <a:rPr lang="en-US" sz="2400" dirty="0" smtClean="0"/>
              <a:t> </a:t>
            </a:r>
            <a:r>
              <a:rPr lang="en-US" sz="2400" dirty="0"/>
              <a:t>and its second derivative must be constant multiple of each other.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Therefore, the general solution function of the differential equation above is:</a:t>
            </a:r>
          </a:p>
        </p:txBody>
      </p:sp>
      <p:graphicFrame>
        <p:nvGraphicFramePr>
          <p:cNvPr id="390148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8445883"/>
              </p:ext>
            </p:extLst>
          </p:nvPr>
        </p:nvGraphicFramePr>
        <p:xfrm>
          <a:off x="3276600" y="1205476"/>
          <a:ext cx="2042951" cy="1028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16" name="Equation" r:id="rId3" imgW="914400" imgH="419040" progId="Equation.3">
                  <p:embed/>
                </p:oleObj>
              </mc:Choice>
              <mc:Fallback>
                <p:oleObj name="Equation" r:id="rId3" imgW="914400" imgH="41904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205476"/>
                        <a:ext cx="2042951" cy="10287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0149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6100296"/>
              </p:ext>
            </p:extLst>
          </p:nvPr>
        </p:nvGraphicFramePr>
        <p:xfrm>
          <a:off x="2503488" y="5133975"/>
          <a:ext cx="3970337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17" name="Equation" r:id="rId5" imgW="1282680" imgH="228600" progId="Equation.3">
                  <p:embed/>
                </p:oleObj>
              </mc:Choice>
              <mc:Fallback>
                <p:oleObj name="Equation" r:id="rId5" imgW="1282680" imgH="2286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488" y="5133975"/>
                        <a:ext cx="3970337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345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0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0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0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Text Box 2"/>
          <p:cNvSpPr txBox="1">
            <a:spLocks noChangeArrowheads="1"/>
          </p:cNvSpPr>
          <p:nvPr/>
        </p:nvSpPr>
        <p:spPr bwMode="auto">
          <a:xfrm>
            <a:off x="192172" y="1869942"/>
            <a:ext cx="2830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At the base of the fin:</a:t>
            </a:r>
          </a:p>
        </p:txBody>
      </p:sp>
      <p:graphicFrame>
        <p:nvGraphicFramePr>
          <p:cNvPr id="392195" name="Object 3"/>
          <p:cNvGraphicFramePr>
            <a:graphicFrameLocks noChangeAspect="1"/>
          </p:cNvGraphicFramePr>
          <p:nvPr>
            <p:extLst/>
          </p:nvPr>
        </p:nvGraphicFramePr>
        <p:xfrm>
          <a:off x="3429000" y="1862137"/>
          <a:ext cx="24384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68" name="Equation" r:id="rId3" imgW="965160" imgH="228600" progId="Equation.3">
                  <p:embed/>
                </p:oleObj>
              </mc:Choice>
              <mc:Fallback>
                <p:oleObj name="Equation" r:id="rId3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862137"/>
                        <a:ext cx="24384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2196" name="Text Box 4"/>
          <p:cNvSpPr txBox="1">
            <a:spLocks noChangeArrowheads="1"/>
          </p:cNvSpPr>
          <p:nvPr/>
        </p:nvSpPr>
        <p:spPr bwMode="auto">
          <a:xfrm>
            <a:off x="192172" y="2935287"/>
            <a:ext cx="2432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Infinitely long fin:</a:t>
            </a:r>
          </a:p>
        </p:txBody>
      </p:sp>
      <p:graphicFrame>
        <p:nvGraphicFramePr>
          <p:cNvPr id="392198" name="Object 6"/>
          <p:cNvGraphicFramePr>
            <a:graphicFrameLocks noChangeAspect="1"/>
          </p:cNvGraphicFramePr>
          <p:nvPr>
            <p:extLst/>
          </p:nvPr>
        </p:nvGraphicFramePr>
        <p:xfrm>
          <a:off x="2778619" y="2874328"/>
          <a:ext cx="5967412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69" name="Equation" r:id="rId5" imgW="2361960" imgH="241200" progId="Equation.3">
                  <p:embed/>
                </p:oleObj>
              </mc:Choice>
              <mc:Fallback>
                <p:oleObj name="Equation" r:id="rId5" imgW="2361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619" y="2874328"/>
                        <a:ext cx="5967412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2199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47531"/>
              </p:ext>
            </p:extLst>
          </p:nvPr>
        </p:nvGraphicFramePr>
        <p:xfrm>
          <a:off x="2481553" y="1143000"/>
          <a:ext cx="4419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70" name="Equation" r:id="rId7" imgW="1333500" imgH="228600" progId="Equation.3">
                  <p:embed/>
                </p:oleObj>
              </mc:Choice>
              <mc:Fallback>
                <p:oleObj name="Equation" r:id="rId7" imgW="1333500" imgH="2286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1553" y="1143000"/>
                        <a:ext cx="44196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2200" name="Text Box 8"/>
          <p:cNvSpPr txBox="1">
            <a:spLocks noChangeArrowheads="1"/>
          </p:cNvSpPr>
          <p:nvPr/>
        </p:nvSpPr>
        <p:spPr bwMode="auto">
          <a:xfrm>
            <a:off x="237588" y="3850397"/>
            <a:ext cx="565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Logic from Mathematics shows that 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en-US" i="1" dirty="0"/>
              <a:t> = 0 !</a:t>
            </a:r>
          </a:p>
        </p:txBody>
      </p:sp>
      <p:graphicFrame>
        <p:nvGraphicFramePr>
          <p:cNvPr id="392201" name="Object 9"/>
          <p:cNvGraphicFramePr>
            <a:graphicFrameLocks/>
          </p:cNvGraphicFramePr>
          <p:nvPr>
            <p:extLst/>
          </p:nvPr>
        </p:nvGraphicFramePr>
        <p:xfrm>
          <a:off x="6327179" y="3809308"/>
          <a:ext cx="2354987" cy="534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71" name="Equation" r:id="rId9" imgW="812520" imgH="228600" progId="Equation.3">
                  <p:embed/>
                </p:oleObj>
              </mc:Choice>
              <mc:Fallback>
                <p:oleObj name="Equation" r:id="rId9" imgW="812520" imgH="2286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7179" y="3809308"/>
                        <a:ext cx="2354987" cy="534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60244"/>
            <a:ext cx="7772400" cy="1143000"/>
          </a:xfrm>
        </p:spPr>
        <p:txBody>
          <a:bodyPr/>
          <a:lstStyle/>
          <a:p>
            <a:r>
              <a:rPr lang="en-IN" sz="2800" dirty="0" smtClean="0"/>
              <a:t>Hypothetical Fin Problem</a:t>
            </a:r>
            <a:endParaRPr lang="en-IN" sz="2800" dirty="0"/>
          </a:p>
        </p:txBody>
      </p:sp>
      <p:graphicFrame>
        <p:nvGraphicFramePr>
          <p:cNvPr id="25" name="Object 4"/>
          <p:cNvGraphicFramePr>
            <a:graphicFrameLocks noChangeAspect="1"/>
          </p:cNvGraphicFramePr>
          <p:nvPr>
            <p:extLst/>
          </p:nvPr>
        </p:nvGraphicFramePr>
        <p:xfrm>
          <a:off x="2737059" y="4524657"/>
          <a:ext cx="3571875" cy="578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72" name="Equation" r:id="rId11" imgW="1485720" imgH="241200" progId="Equation.3">
                  <p:embed/>
                </p:oleObj>
              </mc:Choice>
              <mc:Fallback>
                <p:oleObj name="Equation" r:id="rId11" imgW="1485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7059" y="4524657"/>
                        <a:ext cx="3571875" cy="5788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5"/>
          <p:cNvGraphicFramePr>
            <a:graphicFrameLocks noChangeAspect="1"/>
          </p:cNvGraphicFramePr>
          <p:nvPr>
            <p:extLst/>
          </p:nvPr>
        </p:nvGraphicFramePr>
        <p:xfrm>
          <a:off x="3063338" y="5289583"/>
          <a:ext cx="2763373" cy="1114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73" name="Equation" r:id="rId13" imgW="1193760" imgH="482400" progId="Equation.3">
                  <p:embed/>
                </p:oleObj>
              </mc:Choice>
              <mc:Fallback>
                <p:oleObj name="Equation" r:id="rId13" imgW="11937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338" y="5289583"/>
                        <a:ext cx="2763373" cy="11148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047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9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9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2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2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4" grpId="0"/>
      <p:bldP spid="392196" grpId="0"/>
      <p:bldP spid="392200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070" y="129527"/>
            <a:ext cx="7772400" cy="846786"/>
          </a:xfrm>
        </p:spPr>
        <p:txBody>
          <a:bodyPr/>
          <a:lstStyle/>
          <a:p>
            <a:r>
              <a:rPr lang="en-IN" sz="2800" dirty="0" smtClean="0"/>
              <a:t>Assignment 2</a:t>
            </a:r>
            <a:endParaRPr lang="en-IN" sz="2800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304800" y="1614854"/>
            <a:ext cx="7772400" cy="4114800"/>
          </a:xfrm>
        </p:spPr>
        <p:txBody>
          <a:bodyPr/>
          <a:lstStyle/>
          <a:p>
            <a:r>
              <a:rPr lang="en-IN" sz="2400" dirty="0" smtClean="0"/>
              <a:t>Submit a research report on:</a:t>
            </a:r>
          </a:p>
          <a:p>
            <a:r>
              <a:rPr lang="en-IN" sz="2400" dirty="0" smtClean="0"/>
              <a:t>Most popular boundary conditions for slender fins.</a:t>
            </a:r>
          </a:p>
          <a:p>
            <a:r>
              <a:rPr lang="en-IN" sz="2400" dirty="0" smtClean="0"/>
              <a:t>Solutions for above conditions.</a:t>
            </a:r>
          </a:p>
          <a:p>
            <a:r>
              <a:rPr lang="en-IN" sz="2400" dirty="0" smtClean="0"/>
              <a:t>Relative merits and demerits.</a:t>
            </a:r>
          </a:p>
          <a:p>
            <a:r>
              <a:rPr lang="en-IN" sz="2400" dirty="0" smtClean="0"/>
              <a:t>Date of Submission: </a:t>
            </a:r>
            <a:r>
              <a:rPr lang="en-IN" sz="2400" dirty="0" smtClean="0"/>
              <a:t>26</a:t>
            </a:r>
            <a:r>
              <a:rPr lang="en-IN" sz="2400" baseline="30000" dirty="0" smtClean="0"/>
              <a:t>th</a:t>
            </a:r>
            <a:r>
              <a:rPr lang="en-IN" sz="2400" dirty="0" smtClean="0"/>
              <a:t> </a:t>
            </a:r>
            <a:r>
              <a:rPr lang="en-IN" sz="2400" dirty="0" smtClean="0"/>
              <a:t>September 2018.</a:t>
            </a:r>
          </a:p>
          <a:p>
            <a:r>
              <a:rPr lang="en-IN" sz="2400" dirty="0" smtClean="0"/>
              <a:t>Original Reports will be given highest marks.</a:t>
            </a:r>
          </a:p>
          <a:p>
            <a:r>
              <a:rPr lang="en-IN" sz="2400" dirty="0" smtClean="0"/>
              <a:t>All copied will be given zero marks.</a:t>
            </a:r>
            <a:endParaRPr lang="en-IN" sz="2400" dirty="0"/>
          </a:p>
        </p:txBody>
      </p:sp>
      <p:grpSp>
        <p:nvGrpSpPr>
          <p:cNvPr id="1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" name="Group 2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0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01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-182930" y="369888"/>
            <a:ext cx="7772400" cy="685800"/>
          </a:xfrm>
        </p:spPr>
        <p:txBody>
          <a:bodyPr/>
          <a:lstStyle/>
          <a:p>
            <a:r>
              <a:rPr lang="en-US" sz="2800" dirty="0" smtClean="0">
                <a:solidFill>
                  <a:srgbClr val="006600"/>
                </a:solidFill>
                <a:cs typeface="Times New Roman" panose="02020603050405020304" pitchFamily="18" charset="0"/>
              </a:rPr>
              <a:t>Material Savings through Variable CS Fins</a:t>
            </a:r>
            <a:endParaRPr lang="en-US" sz="2800" dirty="0">
              <a:solidFill>
                <a:srgbClr val="006600"/>
              </a:solidFill>
              <a:cs typeface="Times New Roman" panose="02020603050405020304" pitchFamily="18" charset="0"/>
            </a:endParaRPr>
          </a:p>
        </p:txBody>
      </p:sp>
      <p:sp>
        <p:nvSpPr>
          <p:cNvPr id="264196" name="AutoShape 4" descr="colorbargreen"/>
          <p:cNvSpPr>
            <a:spLocks noChangeAspect="1" noChangeArrowheads="1"/>
          </p:cNvSpPr>
          <p:nvPr/>
        </p:nvSpPr>
        <p:spPr bwMode="auto">
          <a:xfrm>
            <a:off x="609600" y="184785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581150"/>
            <a:ext cx="1762125" cy="2076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925" y="1524000"/>
            <a:ext cx="2028825" cy="1971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325" y="1447800"/>
            <a:ext cx="2124075" cy="2162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658" y="3915996"/>
            <a:ext cx="7709757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0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0" name="AutoShape 4" descr="colorbargreen"/>
          <p:cNvSpPr>
            <a:spLocks noChangeAspect="1" noChangeArrowheads="1"/>
          </p:cNvSpPr>
          <p:nvPr/>
        </p:nvSpPr>
        <p:spPr bwMode="auto">
          <a:xfrm>
            <a:off x="609600" y="16002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5461" name="Rectangle 5"/>
          <p:cNvSpPr>
            <a:spLocks noChangeArrowheads="1"/>
          </p:cNvSpPr>
          <p:nvPr/>
        </p:nvSpPr>
        <p:spPr bwMode="auto">
          <a:xfrm>
            <a:off x="76200" y="304800"/>
            <a:ext cx="7558149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sz="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Longitudinal fin of  triangular profile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75462" name="Rectangle 6"/>
          <p:cNvSpPr>
            <a:spLocks noChangeArrowheads="1"/>
          </p:cNvSpPr>
          <p:nvPr/>
        </p:nvSpPr>
        <p:spPr bwMode="auto">
          <a:xfrm>
            <a:off x="3967382" y="1179111"/>
            <a:ext cx="4564063" cy="893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/>
            <a:r>
              <a:rPr lang="en-US" dirty="0">
                <a:cs typeface="Times New Roman" panose="02020603050405020304" pitchFamily="18" charset="0"/>
              </a:rPr>
              <a:t>The differential equation for temperature excess </a:t>
            </a:r>
            <a:r>
              <a:rPr lang="en-US" b="1" dirty="0">
                <a:cs typeface="Times New Roman" panose="02020603050405020304" pitchFamily="18" charset="0"/>
              </a:rPr>
              <a:t>:</a:t>
            </a:r>
            <a:r>
              <a:rPr lang="en-US" sz="2800" dirty="0">
                <a:cs typeface="Times New Roman" panose="02020603050405020304" pitchFamily="18" charset="0"/>
              </a:rPr>
              <a:t>  </a:t>
            </a:r>
            <a:endParaRPr lang="en-US" dirty="0"/>
          </a:p>
        </p:txBody>
      </p:sp>
      <p:grpSp>
        <p:nvGrpSpPr>
          <p:cNvPr id="275465" name="Group 9"/>
          <p:cNvGrpSpPr>
            <a:grpSpLocks/>
          </p:cNvGrpSpPr>
          <p:nvPr/>
        </p:nvGrpSpPr>
        <p:grpSpPr bwMode="auto">
          <a:xfrm>
            <a:off x="76200" y="1127125"/>
            <a:ext cx="3870325" cy="2911475"/>
            <a:chOff x="1584" y="816"/>
            <a:chExt cx="2438" cy="1834"/>
          </a:xfrm>
        </p:grpSpPr>
        <p:pic>
          <p:nvPicPr>
            <p:cNvPr id="275466" name="Picture 10" descr="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816"/>
              <a:ext cx="2294" cy="1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5467" name="Rectangle 11"/>
            <p:cNvSpPr>
              <a:spLocks noChangeArrowheads="1"/>
            </p:cNvSpPr>
            <p:nvPr/>
          </p:nvSpPr>
          <p:spPr bwMode="auto">
            <a:xfrm>
              <a:off x="2064" y="2448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5468" name="Rectangle 12"/>
            <p:cNvSpPr>
              <a:spLocks noChangeArrowheads="1"/>
            </p:cNvSpPr>
            <p:nvPr/>
          </p:nvSpPr>
          <p:spPr bwMode="auto">
            <a:xfrm>
              <a:off x="3264" y="2448"/>
              <a:ext cx="240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5469" name="Rectangle 13"/>
            <p:cNvSpPr>
              <a:spLocks noChangeArrowheads="1"/>
            </p:cNvSpPr>
            <p:nvPr/>
          </p:nvSpPr>
          <p:spPr bwMode="auto">
            <a:xfrm>
              <a:off x="1680" y="1824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5470" name="Rectangle 14"/>
            <p:cNvSpPr>
              <a:spLocks noChangeArrowheads="1"/>
            </p:cNvSpPr>
            <p:nvPr/>
          </p:nvSpPr>
          <p:spPr bwMode="auto">
            <a:xfrm>
              <a:off x="2112" y="1632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5471" name="Rectangle 15"/>
            <p:cNvSpPr>
              <a:spLocks noChangeArrowheads="1"/>
            </p:cNvSpPr>
            <p:nvPr/>
          </p:nvSpPr>
          <p:spPr bwMode="auto">
            <a:xfrm>
              <a:off x="2880" y="816"/>
              <a:ext cx="192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5472" name="Rectangle 16"/>
            <p:cNvSpPr>
              <a:spLocks noChangeArrowheads="1"/>
            </p:cNvSpPr>
            <p:nvPr/>
          </p:nvSpPr>
          <p:spPr bwMode="auto">
            <a:xfrm>
              <a:off x="3264" y="1632"/>
              <a:ext cx="144" cy="19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5473" name="Rectangle 17"/>
            <p:cNvSpPr>
              <a:spLocks noChangeArrowheads="1"/>
            </p:cNvSpPr>
            <p:nvPr/>
          </p:nvSpPr>
          <p:spPr bwMode="auto">
            <a:xfrm>
              <a:off x="2544" y="1296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5474" name="Rectangle 18"/>
            <p:cNvSpPr>
              <a:spLocks noChangeArrowheads="1"/>
            </p:cNvSpPr>
            <p:nvPr/>
          </p:nvSpPr>
          <p:spPr bwMode="auto">
            <a:xfrm>
              <a:off x="1920" y="1968"/>
              <a:ext cx="144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5475" name="Rectangle 19"/>
            <p:cNvSpPr>
              <a:spLocks noChangeArrowheads="1"/>
            </p:cNvSpPr>
            <p:nvPr/>
          </p:nvSpPr>
          <p:spPr bwMode="auto">
            <a:xfrm>
              <a:off x="2736" y="2352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275476" name="Object 20"/>
            <p:cNvGraphicFramePr>
              <a:graphicFrameLocks noChangeAspect="1"/>
            </p:cNvGraphicFramePr>
            <p:nvPr/>
          </p:nvGraphicFramePr>
          <p:xfrm>
            <a:off x="2928" y="816"/>
            <a:ext cx="199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8098" name="Equation" r:id="rId4" imgW="317225" imgH="355292" progId="Equation.3">
                    <p:embed/>
                  </p:oleObj>
                </mc:Choice>
                <mc:Fallback>
                  <p:oleObj name="Equation" r:id="rId4" imgW="317225" imgH="35529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816"/>
                          <a:ext cx="199" cy="2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5477" name="Rectangle 21"/>
            <p:cNvSpPr>
              <a:spLocks noChangeArrowheads="1"/>
            </p:cNvSpPr>
            <p:nvPr/>
          </p:nvSpPr>
          <p:spPr bwMode="auto">
            <a:xfrm>
              <a:off x="2544" y="1296"/>
              <a:ext cx="98" cy="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L</a:t>
              </a:r>
              <a:endParaRPr lang="en-US"/>
            </a:p>
          </p:txBody>
        </p:sp>
        <p:sp>
          <p:nvSpPr>
            <p:cNvPr id="275478" name="Text Box 22"/>
            <p:cNvSpPr txBox="1">
              <a:spLocks noChangeArrowheads="1"/>
            </p:cNvSpPr>
            <p:nvPr/>
          </p:nvSpPr>
          <p:spPr bwMode="auto">
            <a:xfrm>
              <a:off x="3216" y="2400"/>
              <a:ext cx="5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x=a=0</a:t>
              </a:r>
              <a:endParaRPr lang="en-US"/>
            </a:p>
          </p:txBody>
        </p:sp>
        <p:sp>
          <p:nvSpPr>
            <p:cNvPr id="275479" name="Rectangle 23"/>
            <p:cNvSpPr>
              <a:spLocks noChangeArrowheads="1"/>
            </p:cNvSpPr>
            <p:nvPr/>
          </p:nvSpPr>
          <p:spPr bwMode="auto">
            <a:xfrm>
              <a:off x="2688" y="2304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b</a:t>
              </a:r>
              <a:endParaRPr lang="en-US"/>
            </a:p>
          </p:txBody>
        </p:sp>
        <p:sp>
          <p:nvSpPr>
            <p:cNvPr id="275480" name="Text Box 24"/>
            <p:cNvSpPr txBox="1">
              <a:spLocks noChangeArrowheads="1"/>
            </p:cNvSpPr>
            <p:nvPr/>
          </p:nvSpPr>
          <p:spPr bwMode="auto">
            <a:xfrm>
              <a:off x="1968" y="2400"/>
              <a:ext cx="3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x=b</a:t>
              </a:r>
              <a:endParaRPr lang="en-US"/>
            </a:p>
          </p:txBody>
        </p:sp>
        <p:graphicFrame>
          <p:nvGraphicFramePr>
            <p:cNvPr id="275481" name="Object 25"/>
            <p:cNvGraphicFramePr>
              <a:graphicFrameLocks noChangeAspect="1"/>
            </p:cNvGraphicFramePr>
            <p:nvPr/>
          </p:nvGraphicFramePr>
          <p:xfrm>
            <a:off x="1872" y="1920"/>
            <a:ext cx="171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8099" name="Equation" r:id="rId6" imgW="317225" imgH="355292" progId="Equation.3">
                    <p:embed/>
                  </p:oleObj>
                </mc:Choice>
                <mc:Fallback>
                  <p:oleObj name="Equation" r:id="rId6" imgW="317225" imgH="35529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2" y="1920"/>
                          <a:ext cx="171" cy="1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5482" name="Text Box 26"/>
            <p:cNvSpPr txBox="1">
              <a:spLocks noChangeArrowheads="1"/>
            </p:cNvSpPr>
            <p:nvPr/>
          </p:nvSpPr>
          <p:spPr bwMode="auto">
            <a:xfrm>
              <a:off x="1584" y="172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x</a:t>
              </a:r>
              <a:endParaRPr lang="en-US"/>
            </a:p>
          </p:txBody>
        </p:sp>
        <p:sp>
          <p:nvSpPr>
            <p:cNvPr id="275483" name="Rectangle 27"/>
            <p:cNvSpPr>
              <a:spLocks noChangeArrowheads="1"/>
            </p:cNvSpPr>
            <p:nvPr/>
          </p:nvSpPr>
          <p:spPr bwMode="auto">
            <a:xfrm>
              <a:off x="2160" y="1632"/>
              <a:ext cx="96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q</a:t>
              </a:r>
              <a:r>
                <a:rPr lang="en-US" sz="2000" baseline="-25000">
                  <a:cs typeface="Times New Roman" panose="02020603050405020304" pitchFamily="18" charset="0"/>
                </a:rPr>
                <a:t>b</a:t>
              </a:r>
              <a:endParaRPr lang="en-US"/>
            </a:p>
          </p:txBody>
        </p:sp>
        <p:graphicFrame>
          <p:nvGraphicFramePr>
            <p:cNvPr id="275484" name="Object 28"/>
            <p:cNvGraphicFramePr>
              <a:graphicFrameLocks noChangeAspect="1"/>
            </p:cNvGraphicFramePr>
            <p:nvPr/>
          </p:nvGraphicFramePr>
          <p:xfrm>
            <a:off x="3312" y="1632"/>
            <a:ext cx="107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8100" name="Equation" r:id="rId8" imgW="177569" imgH="317087" progId="Equation.3">
                    <p:embed/>
                  </p:oleObj>
                </mc:Choice>
                <mc:Fallback>
                  <p:oleObj name="Equation" r:id="rId8" imgW="177569" imgH="31708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2" y="1632"/>
                          <a:ext cx="107" cy="1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75485" name="Object 29"/>
          <p:cNvGraphicFramePr>
            <a:graphicFrameLocks noChangeAspect="1"/>
          </p:cNvGraphicFramePr>
          <p:nvPr>
            <p:extLst/>
          </p:nvPr>
        </p:nvGraphicFramePr>
        <p:xfrm>
          <a:off x="4126590" y="2354844"/>
          <a:ext cx="3496200" cy="1204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01" name="Equation" r:id="rId10" imgW="1765080" imgH="609480" progId="Equation.3">
                  <p:embed/>
                </p:oleObj>
              </mc:Choice>
              <mc:Fallback>
                <p:oleObj name="Equation" r:id="rId10" imgW="176508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6590" y="2354844"/>
                        <a:ext cx="3496200" cy="1204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8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820264"/>
              </p:ext>
            </p:extLst>
          </p:nvPr>
        </p:nvGraphicFramePr>
        <p:xfrm>
          <a:off x="2619375" y="3957638"/>
          <a:ext cx="6253163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02" name="Equation" r:id="rId12" imgW="2705040" imgH="431640" progId="Equation.3">
                  <p:embed/>
                </p:oleObj>
              </mc:Choice>
              <mc:Fallback>
                <p:oleObj name="Equation" r:id="rId12" imgW="27050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75" y="3957638"/>
                        <a:ext cx="6253163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5385552"/>
              </p:ext>
            </p:extLst>
          </p:nvPr>
        </p:nvGraphicFramePr>
        <p:xfrm>
          <a:off x="2762380" y="5029200"/>
          <a:ext cx="3770313" cy="934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03" name="Equation" r:id="rId14" imgW="1447560" imgH="419040" progId="Equation.3">
                  <p:embed/>
                </p:oleObj>
              </mc:Choice>
              <mc:Fallback>
                <p:oleObj name="Equation" r:id="rId14" imgW="1447560" imgH="41904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380" y="5029200"/>
                        <a:ext cx="3770313" cy="9340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9" name="Group 4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3" name="Rectangle 5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4" name="Rectangle 5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5" name="Rectangle 1945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462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9" name="Rectangle 5"/>
          <p:cNvSpPr>
            <a:spLocks noChangeArrowheads="1"/>
          </p:cNvSpPr>
          <p:nvPr/>
        </p:nvSpPr>
        <p:spPr bwMode="auto">
          <a:xfrm>
            <a:off x="795011" y="62695"/>
            <a:ext cx="7772400" cy="881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sz="2800" b="1" dirty="0" smtClean="0">
                <a:solidFill>
                  <a:srgbClr val="006600"/>
                </a:solidFill>
                <a:cs typeface="Times New Roman" panose="02020603050405020304" pitchFamily="18" charset="0"/>
              </a:rPr>
              <a:t>Longitudinal fin of concave parabolic profile</a:t>
            </a:r>
            <a:endParaRPr lang="en-US" sz="2800" dirty="0"/>
          </a:p>
        </p:txBody>
      </p:sp>
      <p:sp>
        <p:nvSpPr>
          <p:cNvPr id="277510" name="Rectangle 6"/>
          <p:cNvSpPr>
            <a:spLocks noChangeArrowheads="1"/>
          </p:cNvSpPr>
          <p:nvPr/>
        </p:nvSpPr>
        <p:spPr bwMode="auto">
          <a:xfrm>
            <a:off x="455215" y="1255050"/>
            <a:ext cx="7837017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800" dirty="0">
                <a:cs typeface="Times New Roman" panose="02020603050405020304" pitchFamily="18" charset="0"/>
              </a:rPr>
              <a:t>The differential equation for </a:t>
            </a:r>
            <a:r>
              <a:rPr lang="en-US" sz="2800" dirty="0" smtClean="0">
                <a:cs typeface="Times New Roman" panose="02020603050405020304" pitchFamily="18" charset="0"/>
              </a:rPr>
              <a:t>temperature </a:t>
            </a:r>
            <a:r>
              <a:rPr lang="en-US" sz="2800" dirty="0">
                <a:cs typeface="Times New Roman" panose="02020603050405020304" pitchFamily="18" charset="0"/>
              </a:rPr>
              <a:t>excess is </a:t>
            </a:r>
            <a:r>
              <a:rPr lang="en-US" sz="2800" dirty="0" smtClean="0">
                <a:cs typeface="Times New Roman" panose="02020603050405020304" pitchFamily="18" charset="0"/>
              </a:rPr>
              <a:t>an</a:t>
            </a:r>
            <a:endParaRPr lang="en-US" dirty="0"/>
          </a:p>
        </p:txBody>
      </p:sp>
      <p:graphicFrame>
        <p:nvGraphicFramePr>
          <p:cNvPr id="277511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9350783"/>
              </p:ext>
            </p:extLst>
          </p:nvPr>
        </p:nvGraphicFramePr>
        <p:xfrm>
          <a:off x="479422" y="2808288"/>
          <a:ext cx="4419600" cy="244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095" name="Equation" r:id="rId3" imgW="1714500" imgH="927100" progId="Equation.3">
                  <p:embed/>
                </p:oleObj>
              </mc:Choice>
              <mc:Fallback>
                <p:oleObj name="Equation" r:id="rId3" imgW="1714500" imgH="9271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2" y="2808288"/>
                        <a:ext cx="4419600" cy="244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7512" name="Group 8"/>
          <p:cNvGrpSpPr>
            <a:grpSpLocks/>
          </p:cNvGrpSpPr>
          <p:nvPr/>
        </p:nvGrpSpPr>
        <p:grpSpPr bwMode="auto">
          <a:xfrm>
            <a:off x="4978397" y="2270125"/>
            <a:ext cx="3768725" cy="3749675"/>
            <a:chOff x="3120" y="1200"/>
            <a:chExt cx="2374" cy="2362"/>
          </a:xfrm>
        </p:grpSpPr>
        <p:pic>
          <p:nvPicPr>
            <p:cNvPr id="277513" name="Picture 9" descr="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1200"/>
              <a:ext cx="2374" cy="2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7514" name="Rectangle 10"/>
            <p:cNvSpPr>
              <a:spLocks noChangeArrowheads="1"/>
            </p:cNvSpPr>
            <p:nvPr/>
          </p:nvSpPr>
          <p:spPr bwMode="auto">
            <a:xfrm>
              <a:off x="4224" y="1248"/>
              <a:ext cx="240" cy="19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7515" name="Rectangle 11"/>
            <p:cNvSpPr>
              <a:spLocks noChangeArrowheads="1"/>
            </p:cNvSpPr>
            <p:nvPr/>
          </p:nvSpPr>
          <p:spPr bwMode="auto">
            <a:xfrm>
              <a:off x="3938" y="2015"/>
              <a:ext cx="98" cy="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L</a:t>
              </a:r>
              <a:endParaRPr lang="en-US"/>
            </a:p>
          </p:txBody>
        </p:sp>
        <p:sp>
          <p:nvSpPr>
            <p:cNvPr id="277516" name="Rectangle 12"/>
            <p:cNvSpPr>
              <a:spLocks noChangeArrowheads="1"/>
            </p:cNvSpPr>
            <p:nvPr/>
          </p:nvSpPr>
          <p:spPr bwMode="auto">
            <a:xfrm>
              <a:off x="3216" y="2448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7517" name="Rectangle 13"/>
            <p:cNvSpPr>
              <a:spLocks noChangeArrowheads="1"/>
            </p:cNvSpPr>
            <p:nvPr/>
          </p:nvSpPr>
          <p:spPr bwMode="auto">
            <a:xfrm>
              <a:off x="3552" y="3408"/>
              <a:ext cx="240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7518" name="Rectangle 14"/>
            <p:cNvSpPr>
              <a:spLocks noChangeArrowheads="1"/>
            </p:cNvSpPr>
            <p:nvPr/>
          </p:nvSpPr>
          <p:spPr bwMode="auto">
            <a:xfrm>
              <a:off x="4848" y="3312"/>
              <a:ext cx="240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7519" name="Rectangle 15"/>
            <p:cNvSpPr>
              <a:spLocks noChangeArrowheads="1"/>
            </p:cNvSpPr>
            <p:nvPr/>
          </p:nvSpPr>
          <p:spPr bwMode="auto">
            <a:xfrm>
              <a:off x="4176" y="3120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b</a:t>
              </a:r>
              <a:endParaRPr lang="en-US"/>
            </a:p>
          </p:txBody>
        </p:sp>
        <p:sp>
          <p:nvSpPr>
            <p:cNvPr id="277520" name="Rectangle 16"/>
            <p:cNvSpPr>
              <a:spLocks noChangeArrowheads="1"/>
            </p:cNvSpPr>
            <p:nvPr/>
          </p:nvSpPr>
          <p:spPr bwMode="auto">
            <a:xfrm>
              <a:off x="3696" y="2256"/>
              <a:ext cx="96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q</a:t>
              </a:r>
              <a:r>
                <a:rPr lang="en-US" sz="2000" baseline="-25000">
                  <a:cs typeface="Times New Roman" panose="02020603050405020304" pitchFamily="18" charset="0"/>
                </a:rPr>
                <a:t>b</a:t>
              </a:r>
              <a:endParaRPr lang="en-US"/>
            </a:p>
          </p:txBody>
        </p:sp>
        <p:sp>
          <p:nvSpPr>
            <p:cNvPr id="277521" name="Rectangle 17"/>
            <p:cNvSpPr>
              <a:spLocks noChangeArrowheads="1"/>
            </p:cNvSpPr>
            <p:nvPr/>
          </p:nvSpPr>
          <p:spPr bwMode="auto">
            <a:xfrm>
              <a:off x="3504" y="2592"/>
              <a:ext cx="96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graphicFrame>
          <p:nvGraphicFramePr>
            <p:cNvPr id="277522" name="Object 18"/>
            <p:cNvGraphicFramePr>
              <a:graphicFrameLocks noChangeAspect="1"/>
            </p:cNvGraphicFramePr>
            <p:nvPr/>
          </p:nvGraphicFramePr>
          <p:xfrm>
            <a:off x="4224" y="1248"/>
            <a:ext cx="199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9096" name="Equation" r:id="rId6" imgW="317225" imgH="355292" progId="Equation.3">
                    <p:embed/>
                  </p:oleObj>
                </mc:Choice>
                <mc:Fallback>
                  <p:oleObj name="Equation" r:id="rId6" imgW="317225" imgH="35529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4" y="1248"/>
                          <a:ext cx="199" cy="2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7523" name="Text Box 19"/>
            <p:cNvSpPr txBox="1">
              <a:spLocks noChangeArrowheads="1"/>
            </p:cNvSpPr>
            <p:nvPr/>
          </p:nvSpPr>
          <p:spPr bwMode="auto">
            <a:xfrm>
              <a:off x="3456" y="3312"/>
              <a:ext cx="3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x=b</a:t>
              </a:r>
              <a:endParaRPr lang="en-US"/>
            </a:p>
          </p:txBody>
        </p:sp>
        <p:sp>
          <p:nvSpPr>
            <p:cNvPr id="277524" name="Text Box 20"/>
            <p:cNvSpPr txBox="1">
              <a:spLocks noChangeArrowheads="1"/>
            </p:cNvSpPr>
            <p:nvPr/>
          </p:nvSpPr>
          <p:spPr bwMode="auto">
            <a:xfrm>
              <a:off x="4704" y="3312"/>
              <a:ext cx="5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x=a=0</a:t>
              </a:r>
              <a:endParaRPr lang="en-US"/>
            </a:p>
          </p:txBody>
        </p:sp>
        <p:sp>
          <p:nvSpPr>
            <p:cNvPr id="277525" name="Text Box 21"/>
            <p:cNvSpPr txBox="1">
              <a:spLocks noChangeArrowheads="1"/>
            </p:cNvSpPr>
            <p:nvPr/>
          </p:nvSpPr>
          <p:spPr bwMode="auto">
            <a:xfrm>
              <a:off x="3136" y="234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2000">
                  <a:cs typeface="Times New Roman" panose="02020603050405020304" pitchFamily="18" charset="0"/>
                </a:rPr>
                <a:t>x</a:t>
              </a:r>
              <a:endParaRPr lang="en-US"/>
            </a:p>
          </p:txBody>
        </p:sp>
        <p:graphicFrame>
          <p:nvGraphicFramePr>
            <p:cNvPr id="277526" name="Object 22"/>
            <p:cNvGraphicFramePr>
              <a:graphicFrameLocks noChangeAspect="1"/>
            </p:cNvGraphicFramePr>
            <p:nvPr/>
          </p:nvGraphicFramePr>
          <p:xfrm>
            <a:off x="3456" y="2592"/>
            <a:ext cx="171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9097" name="Equation" r:id="rId8" imgW="317225" imgH="355292" progId="Equation.3">
                    <p:embed/>
                  </p:oleObj>
                </mc:Choice>
                <mc:Fallback>
                  <p:oleObj name="Equation" r:id="rId8" imgW="317225" imgH="35529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6" y="2592"/>
                          <a:ext cx="171" cy="1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6" name="Rectangle 4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4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8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838200" y="549360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i="1" dirty="0" smtClean="0">
                <a:cs typeface="Times New Roman" panose="02020603050405020304" pitchFamily="18" charset="0"/>
              </a:rPr>
              <a:t>Euler equation</a:t>
            </a:r>
            <a:endParaRPr lang="en-IN" b="1" i="1" dirty="0"/>
          </a:p>
        </p:txBody>
      </p:sp>
    </p:spTree>
    <p:extLst>
      <p:ext uri="{BB962C8B-B14F-4D97-AF65-F5344CB8AC3E}">
        <p14:creationId xmlns:p14="http://schemas.microsoft.com/office/powerpoint/2010/main" val="101802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7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10" grpId="0" build="p" autoUpdateAnimBg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7" y="78267"/>
            <a:ext cx="7772400" cy="898046"/>
          </a:xfrm>
        </p:spPr>
        <p:txBody>
          <a:bodyPr/>
          <a:lstStyle/>
          <a:p>
            <a:r>
              <a:rPr lang="en-IN" sz="2800" dirty="0" smtClean="0"/>
              <a:t>Mathematical Fins</a:t>
            </a:r>
            <a:endParaRPr lang="en-IN" sz="28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687" y="1236721"/>
            <a:ext cx="3564010" cy="5435542"/>
          </a:xfrm>
          <a:prstGeom prst="rect">
            <a:avLst/>
          </a:prstGeom>
        </p:spPr>
      </p:pic>
      <p:graphicFrame>
        <p:nvGraphicFramePr>
          <p:cNvPr id="20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470906"/>
              </p:ext>
            </p:extLst>
          </p:nvPr>
        </p:nvGraphicFramePr>
        <p:xfrm>
          <a:off x="4419600" y="2136952"/>
          <a:ext cx="4154850" cy="1596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05" name="Equation" r:id="rId5" imgW="1879560" imgH="939600" progId="Equation.3">
                  <p:embed/>
                </p:oleObj>
              </mc:Choice>
              <mc:Fallback>
                <p:oleObj name="Equation" r:id="rId5" imgW="1879560" imgH="9396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136952"/>
                        <a:ext cx="4154850" cy="15968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79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61987" y="40106"/>
            <a:ext cx="7772400" cy="685800"/>
          </a:xfrm>
        </p:spPr>
        <p:txBody>
          <a:bodyPr/>
          <a:lstStyle/>
          <a:p>
            <a:r>
              <a:rPr lang="en-US" sz="2800" dirty="0"/>
              <a:t>Hot Rolling of Steel Sheets</a:t>
            </a:r>
          </a:p>
        </p:txBody>
      </p:sp>
      <p:grpSp>
        <p:nvGrpSpPr>
          <p:cNvPr id="473096" name="Group 8"/>
          <p:cNvGrpSpPr>
            <a:grpSpLocks/>
          </p:cNvGrpSpPr>
          <p:nvPr/>
        </p:nvGrpSpPr>
        <p:grpSpPr bwMode="auto">
          <a:xfrm>
            <a:off x="1670050" y="-6545263"/>
            <a:ext cx="5803900" cy="19948526"/>
            <a:chOff x="0" y="12566"/>
            <a:chExt cx="3656" cy="12566"/>
          </a:xfrm>
        </p:grpSpPr>
        <p:sp>
          <p:nvSpPr>
            <p:cNvPr id="473093" name="Rectangle 5"/>
            <p:cNvSpPr>
              <a:spLocks noChangeArrowheads="1"/>
            </p:cNvSpPr>
            <p:nvPr/>
          </p:nvSpPr>
          <p:spPr bwMode="auto">
            <a:xfrm>
              <a:off x="0" y="12566"/>
              <a:ext cx="3656" cy="12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IN"/>
            </a:p>
          </p:txBody>
        </p:sp>
        <p:sp>
          <p:nvSpPr>
            <p:cNvPr id="473094" name="Rectangle 6"/>
            <p:cNvSpPr>
              <a:spLocks noChangeArrowheads="1"/>
            </p:cNvSpPr>
            <p:nvPr/>
          </p:nvSpPr>
          <p:spPr bwMode="auto">
            <a:xfrm>
              <a:off x="0" y="12566"/>
              <a:ext cx="2531" cy="2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b="0"/>
                <a:t>  </a:t>
              </a:r>
              <a:r>
                <a:rPr lang="en-US" sz="21100" b="0"/>
                <a:t> </a:t>
              </a:r>
              <a:r>
                <a:rPr lang="en-US" b="0"/>
                <a:t>                                                                  </a:t>
              </a:r>
            </a:p>
          </p:txBody>
        </p:sp>
      </p:grpSp>
      <p:sp>
        <p:nvSpPr>
          <p:cNvPr id="473097" name="Rectangle 9"/>
          <p:cNvSpPr>
            <a:spLocks noChangeArrowheads="1"/>
          </p:cNvSpPr>
          <p:nvPr/>
        </p:nvSpPr>
        <p:spPr bwMode="auto">
          <a:xfrm>
            <a:off x="1670050" y="-6545263"/>
            <a:ext cx="5803900" cy="1994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473092" name="Picture 4" descr="a10_hot_rolling_m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4" y="3183849"/>
            <a:ext cx="4191000" cy="337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73103" name="Object 15"/>
          <p:cNvGraphicFramePr>
            <a:graphicFrameLocks noChangeAspect="1"/>
          </p:cNvGraphicFramePr>
          <p:nvPr>
            <p:extLst/>
          </p:nvPr>
        </p:nvGraphicFramePr>
        <p:xfrm>
          <a:off x="997745" y="5507034"/>
          <a:ext cx="3119438" cy="90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26" name="Equation" r:id="rId4" imgW="1434960" imgH="431640" progId="Equation.3">
                  <p:embed/>
                </p:oleObj>
              </mc:Choice>
              <mc:Fallback>
                <p:oleObj name="Equation" r:id="rId4" imgW="14349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7745" y="5507034"/>
                        <a:ext cx="3119438" cy="90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635443" y="589929"/>
            <a:ext cx="290145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714458"/>
              </p:ext>
            </p:extLst>
          </p:nvPr>
        </p:nvGraphicFramePr>
        <p:xfrm>
          <a:off x="457200" y="2595441"/>
          <a:ext cx="4724400" cy="14478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95600"/>
                <a:gridCol w="1828800"/>
              </a:tblGrid>
              <a:tr h="353355">
                <a:tc>
                  <a:txBody>
                    <a:bodyPr/>
                    <a:lstStyle/>
                    <a:p>
                      <a:r>
                        <a:rPr lang="en-IN" sz="2000" dirty="0"/>
                        <a:t>Iron, pure</a:t>
                      </a:r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73 W/</a:t>
                      </a:r>
                      <a:r>
                        <a:rPr lang="en-IN" sz="2000" dirty="0" err="1" smtClean="0"/>
                        <a:t>m.K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45">
                <a:tc>
                  <a:txBody>
                    <a:bodyPr/>
                    <a:lstStyle/>
                    <a:p>
                      <a:r>
                        <a:rPr lang="en-IN" sz="2000" dirty="0"/>
                        <a:t>Iron, wrought</a:t>
                      </a:r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59 W/</a:t>
                      </a:r>
                      <a:r>
                        <a:rPr lang="en-IN" sz="2000" dirty="0" err="1" smtClean="0"/>
                        <a:t>m.K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/>
                        <a:t>Wrought Carbon Steel</a:t>
                      </a:r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59 W/</a:t>
                      </a:r>
                      <a:r>
                        <a:rPr lang="en-IN" sz="2000" dirty="0" err="1" smtClean="0"/>
                        <a:t>m.K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852"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Stainless Steel 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12—45 W/</a:t>
                      </a:r>
                      <a:r>
                        <a:rPr lang="en-IN" sz="2000" dirty="0" err="1" smtClean="0"/>
                        <a:t>m.K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3102" name="Picture 14" descr="http://www.ussteel.com/corp/sheet/images/hsm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93782"/>
            <a:ext cx="7620000" cy="430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8" name="Group 4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0" name="Group 4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4" name="Rectangle 5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5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64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12097</TotalTime>
  <Words>952</Words>
  <Application>Microsoft Office PowerPoint</Application>
  <PresentationFormat>On-screen Show (4:3)</PresentationFormat>
  <Paragraphs>140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</vt:lpstr>
      <vt:lpstr>Blackadder ITC</vt:lpstr>
      <vt:lpstr>Brush Script MT</vt:lpstr>
      <vt:lpstr>Comic Sans MS</vt:lpstr>
      <vt:lpstr>Script MT Bold</vt:lpstr>
      <vt:lpstr>Symbol</vt:lpstr>
      <vt:lpstr>Times New Roman</vt:lpstr>
      <vt:lpstr>Verdana</vt:lpstr>
      <vt:lpstr>Wingdings</vt:lpstr>
      <vt:lpstr>Default Design</vt:lpstr>
      <vt:lpstr>Equation</vt:lpstr>
      <vt:lpstr>Microsoft Equation 3.0</vt:lpstr>
      <vt:lpstr>The Variation of Parameters Method</vt:lpstr>
      <vt:lpstr>The Variation of Parameters Method</vt:lpstr>
      <vt:lpstr>Theorem : Variation of Parameters</vt:lpstr>
      <vt:lpstr>Basis for Theorem: Variation of Parameters </vt:lpstr>
      <vt:lpstr>A Search for An Ansaz as Second Equation : Step -1 </vt:lpstr>
      <vt:lpstr>A Search for An Ansaz as Second Equation : Step 2</vt:lpstr>
      <vt:lpstr>A Search for An Ansaz as Second Equation : Step 3</vt:lpstr>
      <vt:lpstr>A Search for An Ansaz as Second Equation :Step 4</vt:lpstr>
      <vt:lpstr>A Search for An Ansaz as Second Equation : The culmination</vt:lpstr>
      <vt:lpstr>A 22 algebraic linear system</vt:lpstr>
      <vt:lpstr>Introduction of The Wronskian </vt:lpstr>
      <vt:lpstr>Example : EEE</vt:lpstr>
      <vt:lpstr>PowerPoint Presentation</vt:lpstr>
      <vt:lpstr>The Particular Solution</vt:lpstr>
      <vt:lpstr>The Final General Solution</vt:lpstr>
      <vt:lpstr>Profound study of nature is the source of mathematical discoveries.  Jean-Baptiste Joseph Fourier</vt:lpstr>
      <vt:lpstr>An Evolution to Perfection of Heat Transfer is Sustainable</vt:lpstr>
      <vt:lpstr>The Bare Pentium 4 Processor</vt:lpstr>
      <vt:lpstr>Heat Sinks for Pentium 4</vt:lpstr>
      <vt:lpstr>Pentium 4 While Performing</vt:lpstr>
      <vt:lpstr>Innovative Fin Designs</vt:lpstr>
      <vt:lpstr>Basic Geometry Fins  &amp; Shapes</vt:lpstr>
      <vt:lpstr>Salient Geometric Features of A Fin</vt:lpstr>
      <vt:lpstr>Slender Fins</vt:lpstr>
      <vt:lpstr>Gardner-Murray Analysis : Assumptions</vt:lpstr>
      <vt:lpstr>Steady One-dimensional Conduction through Fins</vt:lpstr>
      <vt:lpstr>Second Order ODE with CC Model for A Slender Fin</vt:lpstr>
      <vt:lpstr>Homogenization of ODE</vt:lpstr>
      <vt:lpstr>The Second Boundary Condition : Tip of A Fin</vt:lpstr>
      <vt:lpstr>PowerPoint Presentation</vt:lpstr>
      <vt:lpstr>Linear Second order ODE with Constant Coefficients : Real Roots</vt:lpstr>
      <vt:lpstr>Hypothetical Fin Problem</vt:lpstr>
      <vt:lpstr>Assignment 2</vt:lpstr>
      <vt:lpstr>Material Savings through Variable CS Fins</vt:lpstr>
      <vt:lpstr>PowerPoint Presentation</vt:lpstr>
      <vt:lpstr>PowerPoint Presentation</vt:lpstr>
      <vt:lpstr>Mathematical Fins</vt:lpstr>
      <vt:lpstr>Hot Rolling of Steel Sheets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1096</cp:revision>
  <cp:lastPrinted>2002-01-11T03:20:09Z</cp:lastPrinted>
  <dcterms:created xsi:type="dcterms:W3CDTF">2002-01-11T02:48:10Z</dcterms:created>
  <dcterms:modified xsi:type="dcterms:W3CDTF">2019-09-12T05:18:08Z</dcterms:modified>
</cp:coreProperties>
</file>