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7"/>
  </p:notesMasterIdLst>
  <p:sldIdLst>
    <p:sldId id="533" r:id="rId2"/>
    <p:sldId id="636" r:id="rId3"/>
    <p:sldId id="638" r:id="rId4"/>
    <p:sldId id="639" r:id="rId5"/>
    <p:sldId id="640" r:id="rId6"/>
    <p:sldId id="641" r:id="rId7"/>
    <p:sldId id="644" r:id="rId8"/>
    <p:sldId id="645" r:id="rId9"/>
    <p:sldId id="646" r:id="rId10"/>
    <p:sldId id="647" r:id="rId11"/>
    <p:sldId id="648" r:id="rId12"/>
    <p:sldId id="660" r:id="rId13"/>
    <p:sldId id="649" r:id="rId14"/>
    <p:sldId id="650" r:id="rId15"/>
    <p:sldId id="651" r:id="rId16"/>
    <p:sldId id="652" r:id="rId17"/>
    <p:sldId id="668" r:id="rId18"/>
    <p:sldId id="688" r:id="rId19"/>
    <p:sldId id="661" r:id="rId20"/>
    <p:sldId id="662" r:id="rId21"/>
    <p:sldId id="689" r:id="rId22"/>
    <p:sldId id="663" r:id="rId23"/>
    <p:sldId id="664" r:id="rId24"/>
    <p:sldId id="665" r:id="rId25"/>
    <p:sldId id="666" r:id="rId26"/>
    <p:sldId id="667" r:id="rId27"/>
    <p:sldId id="669" r:id="rId28"/>
    <p:sldId id="670" r:id="rId29"/>
    <p:sldId id="671" r:id="rId30"/>
    <p:sldId id="672" r:id="rId31"/>
    <p:sldId id="673" r:id="rId32"/>
    <p:sldId id="674" r:id="rId33"/>
    <p:sldId id="675" r:id="rId34"/>
    <p:sldId id="676" r:id="rId35"/>
    <p:sldId id="677" r:id="rId36"/>
    <p:sldId id="678" r:id="rId37"/>
    <p:sldId id="679" r:id="rId38"/>
    <p:sldId id="680" r:id="rId39"/>
    <p:sldId id="681" r:id="rId40"/>
    <p:sldId id="682" r:id="rId41"/>
    <p:sldId id="683" r:id="rId42"/>
    <p:sldId id="684" r:id="rId43"/>
    <p:sldId id="685" r:id="rId44"/>
    <p:sldId id="686" r:id="rId45"/>
    <p:sldId id="687" r:id="rId46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99"/>
    <a:srgbClr val="CC6600"/>
    <a:srgbClr val="FFFFCC"/>
    <a:srgbClr val="E5291B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5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16.wmf"/><Relationship Id="rId1" Type="http://schemas.openxmlformats.org/officeDocument/2006/relationships/image" Target="../media/image32.wmf"/><Relationship Id="rId4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27.wmf"/><Relationship Id="rId1" Type="http://schemas.openxmlformats.org/officeDocument/2006/relationships/image" Target="../media/image37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4" Type="http://schemas.openxmlformats.org/officeDocument/2006/relationships/image" Target="../media/image7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6" Type="http://schemas.openxmlformats.org/officeDocument/2006/relationships/image" Target="../media/image79.wmf"/><Relationship Id="rId5" Type="http://schemas.openxmlformats.org/officeDocument/2006/relationships/image" Target="../media/image74.wmf"/><Relationship Id="rId4" Type="http://schemas.openxmlformats.org/officeDocument/2006/relationships/image" Target="../media/image78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76.wmf"/><Relationship Id="rId1" Type="http://schemas.openxmlformats.org/officeDocument/2006/relationships/image" Target="../media/image81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4" Type="http://schemas.openxmlformats.org/officeDocument/2006/relationships/image" Target="../media/image9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png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Relationship Id="rId4" Type="http://schemas.openxmlformats.org/officeDocument/2006/relationships/image" Target="../media/image10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" Type="http://schemas.openxmlformats.org/officeDocument/2006/relationships/image" Target="../media/image115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6" Type="http://schemas.openxmlformats.org/officeDocument/2006/relationships/image" Target="../media/image125.wmf"/><Relationship Id="rId5" Type="http://schemas.openxmlformats.org/officeDocument/2006/relationships/image" Target="../media/image124.wmf"/><Relationship Id="rId4" Type="http://schemas.openxmlformats.org/officeDocument/2006/relationships/image" Target="../media/image123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wmf"/><Relationship Id="rId1" Type="http://schemas.openxmlformats.org/officeDocument/2006/relationships/image" Target="../media/image129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09T04:18:16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8929 8618 162,'0'0'114,"-2"-20"3,2 20-52,0-24-20,0 24-12,2-26-10,-2 26-3,0-21-10,0 21-4,0 0-8,0 0-3,0 0-3,-18 26 2,4 9-3,3 21 2,-2 15-1,2 20 2,3 18 1,3 21 7,9 13 2,3 17 0,6 9 4,0 4-1,4 3 4,-4-5 1,-2-4-3,-9-13 3,-7-9-5,-7-15 1,-3-17 0,-9-22 3,0-11-4,-12-22 0,10-12 4,-6-18-5,1-15-4,-1-19-17,-9-25-70,2-17-41,1-21 0,-3-17-4,4-10-3</inkml:trace>
  <inkml:trace contextRef="#ctx0" brushRef="#br0" timeOffset="190.0003">8279 10161 373,'0'0'131,"43"-5"-3,0-10-98,15-9-21,17-6-8,16-5-9,14-8-14,13 4-41,1-5-63,1-5-3,-3-1 2,-8-4-1,-5 4 60</inkml:trace>
  <inkml:trace contextRef="#ctx0" brushRef="#br0" timeOffset="450.0007">9845 9294 302,'0'-18'124,"0"18"-5,-12-17-81,12 17-19,0 0-8,0 0-7,-20 33-2,14 10-2,1 11-5,-7 22 1,5 15 3,1 17 2,-1 12 0,9 1-1,7-6-4,4-9-13,6-19-27,11-22-71,9-16-5,4-36-1,11-23 1,-3-32 51</inkml:trace>
  <inkml:trace contextRef="#ctx0" brushRef="#br0" timeOffset="870.0013">10314 9454 332,'-4'-17'126,"4"-1"0,0 18-79,19-8-26,-19 8-16,41 11-6,-15 10-3,4 3-1,0 11-2,-4 10 1,-6 12 1,-8 5-1,-9 4 1,-14-4 4,0-8 2,-8-8-2,0-11 4,3-14 1,16-21 0,-13-26-2,24-23 2,9-16-2,8-11-2,6 0 1,1-2 0,-5 9 0,2 10-2,-8 16 1,-10 25-1,-14 18 3,7 41-1,-9-1-1,-3 9 0,3 6 0,2 7-1,2-1 2,5-3 0,10-12 0,1-13-6,7-18-14,14-13-80,2-15-22,-4-22 0,3-17-4,-5-21 4</inkml:trace>
  <inkml:trace contextRef="#ctx0" brushRef="#br0" timeOffset="1120.0016">10934 9016 318,'-13'-19'126,"13"19"-1,0 0-79,32-15-21,11 28-11,11 17-9,9 13-3,6 22-5,6 13 2,-2 18 1,-11 14 2,-18 12-2,-14 3 4,-18-3-4,-18-3 3,-18-19-1,-12-9 1,-3-15-13,-12-18-22,5-19-91,3-13-5,5-28 2,12-13-4,11-16 9</inkml:trace>
  <inkml:trace contextRef="#ctx0" brushRef="#br0" timeOffset="3250.0045">13234 9333 117,'0'0'89,"0"0"-21,18 8-16,3-3-4,9-5-8,13 6-3,7-6-6,23 5-1,9-5-3,29 2-7,8-6-5,21 4-4,10-1-3,5 1-1,5 0-3,1-2 0,-6 2-1,-13 2-1,-19-2-2,-12 1 1,-22-2 2,-16-1-3,-17-2-2,-13-3-9,-13-3-14,-17-10-24,-2-1-25,-20-12-6,0-2-1,-16-12 3,-4 6 18,-11-12 27,-3 2 35,-5 5 34,-1 1 35,12 16 12,-4-3 4,18 15-2,-1-1-16,24 18-21,0 0-20,0 0-11,37 4-8,14 9-7,16 9-4,15-2-4,12 12 0,5 11 0,3 9-2,-8 5-1,-14 8-1,-29 2 1,-25 9-1,-28 2 3,-28-2 6,-20-1 1,-25-7 1,-11-3 0,-6-2-16,-3 1-95,4-16-5,14-4-1,10-16-6,26-7 12</inkml:trace>
  <inkml:trace contextRef="#ctx0" brushRef="#br0" timeOffset="4010.0057">17764 8826 127,'0'0'116,"-24"8"3,24-8-72,0 0-1,-7-36 3,7 36-2,13-42-3,0 16-13,-8-13-21,1-4 0,-6-4-9,-6 1 0,-7 1-4,-5 5 2,-7 6-2,-10 8-4,1 19 2,-7 16-3,5 23 3,5 14-1,10 21-2,10 13 2,22 9 0,15 7 2,17 7 2,13-7-2,13-7-2,4-9-2,2-6-2,-10-16-2,-14 0 0,-19-14 0,-19-3-1,-24-9 4,-16-8 5,-10-4 9,-8-14 7,-3-4 6,-1-19-2,14-9-1,8-15 1,26-7-4,19-12-2,21-1-6,27 5-5,10 10-5,8 16 3,4 15-2,-2 25 0,-5 16 3,-16 20 0,-13 8 1,-20 7 1,-11 0 0,-6-7-1,-8-7 5,-7-12-1,-4-13-2,4-22-16,0 0-72,-3-48-26,4-2-5,-1-21 1,6-7-6</inkml:trace>
  <inkml:trace contextRef="#ctx0" brushRef="#br0" timeOffset="4140.0058">18398 8821 271,'0'0'103,"0"0"-28,0 0-159,28-6-17,-8 0-11,10 6-1,0-5 75</inkml:trace>
  <inkml:trace contextRef="#ctx0" brushRef="#br0" timeOffset="5330.0075">18792 9376 250,'13'-21'102,"-2"-10"-33,6-17-48,5 3-11,3 0-4,3 1-3,-2 9 0,-2 7-2,2 13-3,-1 11-4,1 19-2,-8 11 0,1 4-6,-2 7-1,2-4-3,-3 1-2,-3-6 0,1-10 2,-14-18 1,26-2 1,-8-16 7,1-14 3,3-5 9,-1 2 4,1-4 2,-3 7-1,0 6 1,-1 11 0,-3 15 0,2 11-1,0 8-3,-2-2-2,2 5 0,7-3 3,0-5-3,-1-12-3,10-11-8,-1-11-1,4-12-1,-3-13 5,5 1 5,-8-1-3,-1 6-2,-4 8 6,-25 31 8,26-6 2,-19 34 1,3 22-4,-8 10-6,3 10 2,3 4 2,-3 4 1,1-9-2,1-13 2,-3-13 2,-2-8 11,-4-17 2,2-18-1,0 0-1,0-42-2,-9-7 0,7-8-4,-6-12-1,5-9-14,3-4-5,-2 4 0,4 10 4,3 12 0,1 11-1,1 12-3,5 11 1,-12 22-1,18-6 2,-18 6 0,25 39-1,-14-4 0,4 10 2,2 7 3,3 0-2,-3 0 2,2-6 0,-1-7 0,3-14 0,3-20 0,6-25 2,-4-21-3,4-30 3,2-18 5,3-20 1,-1-18-3,0-16 4,-3 2-1,-6 2 3,-5 13-1,-7 16 4,2 23-6,-11 14 2,1 23-4,-5 19-2,-1 14-3,1 17-1,-8 31-1,4 20-3,-1 19 0,3 21-1,2 17-5,-4 18 7,4 12 4,4-1-3,3-9 2,5-15-3,1-18 0,5-22 0,12-25 9,15-26-8,11-29-4,10-23-2,3-24-2,4-11 4,-4-9 4,-8 1 0,-10 7 0,-19 14 1,-14 18 8,-18 34-2,0 0 4,-37 43-3,16 7-3,-9 9 1,6 6 2,4-3 0,5-5-2,13-10 6,13-10 1,13-19-2,14-10-8,18-17-43,2-16-75,7-12-3,4-2-1,-2-9-5,-1 7 41</inkml:trace>
  <inkml:trace contextRef="#ctx0" brushRef="#br0" timeOffset="6220.0087">22022 8416 189,'4'-26'98,"0"7"0,-4 19-66,-2-20-18,2 20-12,0 0-4,-2 18 2,4 14-4,3 12 1,3 27-3,-1 16 4,4 17 0,1 13 6,4 13-4,-2 4 5,-1-6-3,-6-7 0,-1-15 1,-6-13 1,0-15-2,-8-15-5,-3-17-10,-6-16-55,-7-23-28,3-10-1,-10-23-1,8-13 38</inkml:trace>
  <inkml:trace contextRef="#ctx0" brushRef="#br0" timeOffset="7460.0105">21923 9183 117,'11'-60'86,"15"21"-1,4 4-45,2 9-23,5 7-13,6 5-3,0 2-1,2 3-2,-4 0 2,-3 3 0,-12 3-1,-2 3-2,-7 0 1,-17 0 0,19 13 3,-19 5 1,-4 4 0,2 6 1,-2 11 1,1 4 3,3 5 1,0 1 1,0-5 0,3-5 2,12-2 3,-2-11 3,12-11 0,1-13-1,5-11-2,5-14-3,1-10-2,1-10-3,-7-3-2,-1-1 1,-5 3-2,-12 7-1,-2 5-1,-5 12-1,-6 20 0,0 0-1,0 0-1,0 33-2,1-7-2,5 2 2,1 4 3,1-1 2,3-1 2,0-10-1,4-1 2,-15-19-1,30 7-5,-7-22-2,-3-9-3,3-9 1,-3-6 0,4-4 3,1-5 0,-5 5 3,3 4 1,-10 11 5,-13 28-1,26-18-1,-26 18-1,30 26-3,-13 2-1,-2 3-1,1 4 2,3 1 0,0-5 1,-6-5 2,4-5 3,-2-16-4,3-12 1,5-12-1,3-7 0,-2-5 0,8-5-2,-2 1-1,-4 2-4,2 7 0,-7 7-1,-3 15 4,-18 4-4,25 13 2,-20 4 1,-5-17 0,13 28 6,-13-28 8,13 22 4,-13-22-1,0 0 2,6-31-1,-8-1 0,-4-7 2,-3 2-4,2 0-6,-6 0-6,7 9-3,-7 9 0,13 19-1,-13 24 2,15 15-5,3 10 1,8 8 0,4 5 4,2 3 0,7-6 4,4-11 0,7-12 1,6-23 1,6-23-3,1-25-2,6-28-8,-2-23 0,-7-21 1,5-16-1,-14-11 1,-12-1 6,-9 9 2,-17 9 10,-4 27 1,-3 20 2,-5 25-7,-6 30 3,-3 27-5,4 23-5,4 22-1,9 27-4,3 9 3,6 13 0,6 5 4,10-5-3,5-8 2,10-8-2,5-20 1,-2-22-5,11-22-4,5-16 2,-5-14 1,-1-9 0,-6-9 2,1-1 2,-12 3-1,-2 5 6,-6 11 4,-24 4 1,25 23-1,-25-23 0,18 28 1,-10-12 1,3 1 0,-11-17-3,24 7-9,-3-18-81,1-11-32,-1-8-3,3-7-3,-1-7-2</inkml:trace>
  <inkml:trace contextRef="#ctx0" brushRef="#br0" timeOffset="7620.0107">24602 8852 322,'0'0'122,"0"0"-14,0 0-68,0 0-14,23-9-23,-5 1-54,3-6-63,-4 1-8,1 3 1,-18 10-5,26-11 40</inkml:trace>
  <inkml:trace contextRef="#ctx0" brushRef="#br0" timeOffset="8660.0122">15356 11333 61,'-34'-28'54,"34"28"-38,-31-24-19,31 24-15,-26-18-15,26 18-28,-19-13 46,19 13 15,0 0 0</inkml:trace>
  <inkml:trace contextRef="#ctx0" brushRef="#br0" timeOffset="9170.0129">13217 11361 335,'6'-19'114,"-6"19"-8,0 0-96,0 0-12,13 25-2,-8 10-1,3 13-1,8 19 6,-2 15-2,4 14 4,1 14 0,1 3 2,-3-3-5,2-6-15,-8-19-30,-3-18-61,3-11 0,-9-38-1,-2-18-2,3-33 52</inkml:trace>
  <inkml:trace contextRef="#ctx0" brushRef="#br0" timeOffset="9430.0133">13292 11443 232,'13'-32'95,"11"8"-3,-7 4-82,7 5-9,-3 4 0,3 7-2,0 13 1,-3 8 1,1 13 0,-9 12 0,-2 10-3,-9 6 1,-9 3-10,-4 0-15,-14 3-65,-6-20 0,6-3-3,-6-30-2,31-11 76</inkml:trace>
  <inkml:trace contextRef="#ctx0" brushRef="#br0" timeOffset="11100.0155">13557 11589 299,'24'-22'116,"10"-2"-6,9-4-54,11 0-50,8 2-7,7 10-1,4 6-1,-1 16 0,-8 11 1,-10 18 0,-15 8-1,-9 9 3,-17 3-5,-13 1 5,-11-4-4,-9-2 6,-10-7-3,-2-15 7,0-10-3,2-14 3,6-15 1,11-17 0,7-15 0,14-14-5,9-12 0,3-2-6,10 6 3,2 4-6,3 9 3,1 17-5,-8 18 3,2 17 1,-6 15 2,0 11 1,-5 4 0,-4 9 4,2 0 1,0 0-1,-4-8 1,-2-1 2,-2-6-5,-9-24 4,25 11 3,-25-11-11,24-41 1,-13 1-3,-4-9 0,1-5 1,-4-7 4,-8 4-2,2 6-2,-9 14 5,5 6-1,6 31 0,-7-19 1,7 19-2,5 21-2,8-1-1,10 0 3,3-1 0,6-2-1,5-6-2,6-11-25,11-9-51,2-12-23,-5-16 9,-8-9 28,0-1 32,-6-3 20,-11 4 12,-1 7 23,-12 9 52,-8 6 21,-5 24-9,17-2-28,-17 2-27,19 33-18,-6-1-1,6 7 0,-1 5 3,6 10 3,-3 2-2,1-2 1,-3-4-3,0-2-2,-8-11-5,-3-7 3,-3-11 0,-5-19 2,0 0-1,0 0-3,-30-13 3,6-8-2,-8-3 1,2 4-6,-7 3-4,0 2-3,-1 8 2,8 12-1,10 14-2,1 5 1,8 8-1,5-1 4,10 8 4,3-2-4,12 0 6,7-5-4,12-10 3,10-7-4,8-13-6,6-11-9,11-10-16,-6-14 3,2-4-4,-13-6 13,-5 0 7,-16 8 7,-5 5 5,-15 10 10,-9 3 11,-6 17 1,0 0 0,0 0-9,0 0-9,0 32-2,0-12 0,5 4 1,1 2 1,1 2 1,-1-6 1,11 1 1,-17-23 1,33 20 0,-8-24-5,1-11-5,4-7 1,-4-4-1,4-4-2,-6-3-1,0 3-2,-11 2 1,-1 8 2,-12 20 2,0 0 3,0 0 1,0 0 0,-4 33 1,2-10 1,2 3 0,2 0 2,9-2 0,2-6-3,11-6-7,12-9-14,1-16-31,14-5-17,-3-12 2,3-5 20,-6-12 20,-4 6 15,-10 1 11,-12 2 17,-6 14 30,-15 4 17,2 20-4,0 0-16,-22 7-20,9 10-14,5 9-3,-3 4 0,9 7 1,2 0-5,8 2 4,5-6 1,9-1-1,3-10 0,6-9-4,7-11-5,5-13-3,7-17 0,-1-13-5,-5-14 2,-2-14-4,-5-11 2,-11-7 1,-9-4 11,-10 3 5,-14 7 7,-2 16 0,-4 9 1,-1 17-2,3 11-2,11 28 0,-24 4-8,20 26-3,0 16-3,4 12 2,12 14-3,-1 6 5,2 9-3,8-5-7,8-2-24,1-13-89,2-19 0,0-11-5,-8-26 1,-5-11 7</inkml:trace>
  <inkml:trace contextRef="#ctx0" brushRef="#br0" timeOffset="11250.0157">16621 11185 392,'-19'-10'130,"19"10"0,24-22-103,6 7-44,21-5-108,3-3-1,2-10-5,13 0 1,-2-8-6</inkml:trace>
  <inkml:trace contextRef="#ctx0" brushRef="#br0" timeOffset="12100.017">17770 10956 312,'0'0'90,"0"-20"-11,0 20-32,0 0-23,20-23-13,-20 23-9,0 0-5,12-16-1,-12 16-2,0 0 0,-27 35 1,11 0-1,-5 6 1,4 6-1,-1 1 4,6 0 1,11-5 4,2-8-2,16-13 1,9-16-2,10-13-3,12-12-4,-1-9-3,5-2-1,-1-3-1,-3 7-3,-8-2 2,-9 10 5,-6 5 9,-25 13 5,24-19 2,-16 0 2,3-1-1,0-13 1,4-6-2,2-10-1,1-8-1,1-5 4,0 10 6,-8 4-1,0 11 0,-9 5-1,-2 32-3,0 0 3,-21 32-7,5 20-3,3 15-7,0 16 2,-4 12 0,5 15 2,11-4 5,2-8-3,11-7 2,-1-15-1,4-15-1,4-14-5,5-23-5,8-17-23,-4-27-23,3-8 4,-6-20 4,-1 1 11,-15-8 9,1 6 15,-20 9 13,-16 6 26,0 25 23,-17 3 0,11 17-2,-5-5-8,13 11-4,-1-12-8,25-5-8,15-15-4,32-7-8,22-13-14,11-17-39,14-4-88,5-9-4,11-2-5,-11 4 1,-13 13 5</inkml:trace>
  <inkml:trace contextRef="#ctx0" brushRef="#br0" timeOffset="12780.0178">19332 10717 310,'-2'-21'103,"2"-1"-18,11 5-23,-11 17-25,8-30-20,-8 30-9,0 0-6,0 0-4,0 0-1,-12 21 1,-3 12-2,-1 4-2,-5 15 3,2 6 1,3 3 3,4 4-3,16 0 2,5-2 0,16-9 0,10-4-3,10-9-2,7-4-1,-5-3 0,0-3 0,-15 1 0,-12 1-2,-14-3 2,-21 2 2,-15-4 7,-13-6 3,2-7 1,-4-15 3,6-8 3,3-18-2,23-11-1,15-15 0,20-7-5,18-3-4,14 1-2,9 9-1,6 9-5,-1 16 2,-7 17 0,-5 23 3,-13 19-1,-11 9 2,-9 9 2,-16 0-2,-3-2 2,-2-3 1,-2-8-1,-2-9 1,2-28-8,-4 20-53,4-20-59,-13-42 1,13-1-2,0-13 0,0-1 51</inkml:trace>
  <inkml:trace contextRef="#ctx0" brushRef="#br0" timeOffset="12930.0182">19788 10887 319,'0'0'113,"-6"-27"-10,6 27-104,24-28-53,-5 11-60,11 8-2,-4-2-1,10 7 1,-10 2 100</inkml:trace>
  <inkml:trace contextRef="#ctx0" brushRef="#br0" timeOffset="14070.0197">19999 11302 210,'-8'16'116,"8"-16"-2,0-35-51,15 9-21,2-13-15,7 0-16,1-4-10,4 2-4,3 8-1,-6 11-1,4 9-1,-9 15 0,-2 14-1,-6 12 1,2 7 2,-8 6 2,-1 2 1,-5-2-3,5-8 1,-6-5 3,4-9-1,-4-19-1,15-6 1,3-16-1,1-13 1,9-10 0,0-3 2,8-2-4,-1 3-1,-1 6-1,-8 13 0,2 15 2,-9 15-2,-19-2 2,26 41-1,-21-15 2,1 4 0,0-4 3,-4-2 1,3-5 1,-5-19 1,24 5 0,-3-20 3,7-5-4,-2-14 2,10 1-3,-5-2-3,3-1-2,-6 7-1,-7 8 0,-5 16-1,-16 5 4,19 39 0,-13 0 4,-6 11-1,2 4 3,1 1-1,-1 1 3,4-8-2,-4-10-1,1-11 1,5-6 1,-8-21 0,0 0 1,0 0-1,-2-39-2,-7-2 1,1-11-1,1-6 2,-5-5-3,7-5 1,-1 6-2,4 5 5,2 18-3,0 5 0,6 14-3,-6 20 0,0 0-2,0 0-2,13 30 2,-13 1-2,8 1 1,-1 3 2,8-3 1,-2-6-1,11-13 1,2-15 0,4-17-1,2-18-2,0-19 2,0-14-6,3-8 7,-9-10-1,-1 3 6,-12 3-1,-2 12 5,-5 12-2,-5 15 1,-1 14 1,0 29-6,0 0-3,-24 7-1,22 27-2,-5 14-1,7 17 2,0 11-1,-4 11 2,8 6-1,3-2 5,1-5-4,3-8 4,6-13-1,-2-17 1,13-17 2,9-18-2,6-20 0,9-15-1,8-12-2,-8-5 2,1-2-1,-8 1 1,-8 4-5,-13 8 2,-24 28 0,0 0 1,0 0 1,-11 32 0,0-6-1,3 4 0,6 3 5,-3-7 2,16-2 0,8-9-6,7-7-11,17-16-109,5-5-8,3-11-5,5-9-3,0 1-5</inkml:trace>
  <inkml:trace contextRef="#ctx0" brushRef="#br0" timeOffset="16100.0226">19573 11844 315,'0'-19'114,"0"19"-4,-8-20-83,8 20-17,0 18-9,-2 10-2,-1 15 0,-5 16 1,3 16 0,-1 14 3,0 11-1,5 8 0,-3 5-2,4-7 4,4-8-6,1-12 4,3-18-3,3-10 4,4-17-5,7-17 7,4-20-7,4-15-5,0-21-3,-4-18-3,-1-11 0,-12-16-5,-8 5 4,-12-2-1,-8 11 11,-11 9 6,-6 11 7,2 19 2,-4 13 2,6 14 2,4 3 1,24-6-2,-15 30-3,15-30-3,28 29 0,2-14-2,7-5 0,10-7-2,0-6-2,7-10-4,-4-4-1,3-9-1,-12 2 0,-6-4 1,-5 8-2,-5-1 0,-11 8 1,-14 13 4,0 0 0,0 0 1,4 28-1,-9-4 1,-1 4 1,4 5 2,-3 1 1,1-1 0,2-1-3,8-3 1,-5-4 1,11-7 1,-12-18-1,37 15-2,-7-21 1,7-10-2,2-8 2,4-6 1,0-4-3,-5-3-2,-8 0 2,-6 7 1,-9 6 2,-6 6-3,-9 18 1,0 0 0,0 0-3,0 0 4,-17 18-2,17 3 1,0 1-2,6 2 2,1 0 1,5 0 0,5-3 0,1-4 1,-3-10 1,9-1-2,-5-12 2,0-3-1,-1-4 1,1-8-3,-2-7 2,-4-1-3,0-5 1,-2 1-3,2 1 2,-1 6-3,-3 4 0,2 5 1,-11 17 0,30-3-1,-11 16-2,-1 3 2,-4 9 0,-1 1 2,-2-2-3,-7 0 2,-3-4 0,-1-20 1,0 21 0,0-21 0,6-26 0,7 1-1,6-4 0,5-1 0,6-1-1,2-1-2,-2 12 0,-4 10 1,-2 14-1,-9 7 1,2 8 1,-12 3-1,3 2 0,-3 0 3,-3-7 1,2 0 0,-4-17-2,19 7-7,5-11-25,-3-20-50,14-2-18,1-7-1,8 1 13,-6-7 19,7 11 22,-14-1 21,-3 6 32,-1 12 58,-27 11 19,24 0 4,-24 0-8,0 0-17,0 0-19,5 21-13,-5-21-5,0 0 1,0 0-2,0 0-3,0 0-3,-11-28-4,0 7-1,4 5 0,-6-3-3,13 19-8,-25-20-1,25 20-3,-26 16 0,15 12 0,5 9 2,10 8-1,3 3 0,1-7 0,5 2 3,9-10 4,5-11-3,10-18 3,0-17-3,6-18-1,4-21-1,0-21-1,7-20-6,-4-14 4,-1-3-3,-12-1 6,-5 5-1,-8 17 2,-11 14 1,-1 20 2,-12 21 0,0 34-2,-17-9 1,4 29-3,0 16 2,0 14-3,1 11 3,-1 13-3,0 10 6,8 5-3,-1-3 1,12-5-3,1-3-1,10-15 3,7-9-1,8-15-3,11-13-2,5-16 3,14-14-3,2-11 0,-5-4 0,-6-8-1,-5 2 3,-8 5 3,-12 3 1,-10 10-1,-18 7 1,0 0 1,0 0 0,-17 22 1,17-22-2,0 0 0,-13 19-2,13-19-8,0 0-45,19-10-73,0-8-1,-2-8-1,-3-6-2,3-7 5</inkml:trace>
  <inkml:trace contextRef="#ctx0" brushRef="#br0" timeOffset="16250.0228">22188 11831 321,'0'0'113,"0"0"0,-22 7-92,22-7-27,20-2-64,-5 4-40,10-11-1,5 5-3,-4-7-1</inkml:trace>
  <inkml:trace contextRef="#ctx0" brushRef="#br0" timeOffset="16920.0237">22493 12011 182,'0'19'102,"5"1"-23,1 6-35,-4 0 3,7 4-6,-3-6-10,7 4-7,-6-12-4,12-1-4,-19-15-4,30 17-1,-11-26-1,-1-6-2,1-15-2,0-5-2,-1-10 0,1-1-3,0-2 2,-1 3-3,1 6-1,4 7-1,-3 12 2,1 7-2,1 13-1,2 7 0,-5 6 0,0 8 1,-6 7-1,-8-2 3,-5 3-2,0-3 2,-5-1-1,-3-5 4,8-20-1,0 0-1,0 0-2,2-20-1,15-6 3,2 0-3,5-4 2,2 2-3,-2 8 1,1 7 1,-5 7 3,3 13-1,-8 3 2,1 1 2,-16-11 5,32 24 0,-9-18 2,3-6 0,4-12 0,3-2 1,3-9-5,3-3-1,2-3-2,-3 1-4,-9 5-4,-8 9-1,-21 14-2,11 18 2,-18 17 0,-16 14 2,-3 12-2,-6 4 4,-3 6 2,-3-3 1,7-10 1,-1-12-6,4-9-15,2-16-109,1-16-1,25-5-2,-26-35-1,21 4-3</inkml:trace>
  <inkml:trace contextRef="#ctx0" brushRef="#br0" timeOffset="17310.0243">21533 11731 376,'24'-26'116,"21"-2"2,22 4-124,15 1-106,28-1-7,14 7-2,1-7-4,9 9-1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09T04:20:54.0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4018 6863 178,'-32'-33'84,"17"16"-23,15 17-20,-28-24-15,28 24-8,-24-15-3,24 15-7,-28-7-1,11 9-5,-8 3-3,1 4-1,-6 10-1,-3 5 1,-3 11-1,-1 12 3,-1 12 0,1 6 2,2 13 2,8 2-3,7 9 4,9-1-3,11-1 3,13-9-2,11-11 4,8-8-5,13-14 3,9-14-1,7-20-5,3-16-1,9-12 0,-4-15 2,-7-3-5,-6-2 8,-10 4-8,-12 1 7,-10 10-2,-5 7 5,-19 15-3,0 0-4,-2 30 4,-4-6-5,6 0 6,0 8-5,6-3 6,5 3-4,8-6 1,7-11-11,11-2-20,6-19-16,12-5-13,-5-15 3,2-6-1,-5-12 13,-8-4 7,-16-3 27,-16 1 24,-9 11 22,-20 6 7,-4 12 4,-12 7-1,1 12-9,-6 9-7,8 8-14,3 7-7,8 1 0,-1 1-1,18-2-4,1 2 2,12 0-5,7-3 2,9-1-4,4-3 0,4-6-7,10-4-5,-3-7 1,8-11-6,-2-15 4,-2-11-3,-4-17 4,-1-16 0,-10-23 7,-6-15 12,-3-9 7,-15-11 12,-6 4 2,-11-1 4,0 21 5,-13 11-2,2 26-4,-6 17-8,8 22-8,-6 21-10,12 24-1,3 16-1,9 15-6,12 19 3,7 11-1,13 15 4,0 7-1,15 4 5,-2-1-7,8-5 0,-8-11-3,2-7-3,-3-11-3,-1-8-8,-5-16-3,5-10 1,-1-18 6,1-12 2,-3-16 4,1-19 2,1-12 4,-10-18 9,0-12 2,-9-6 1,-4 2 1,-7 5 5,-1 10 1,-10 11 1,5 13-5,-6 9 0,6 28-2,0 0-1,0 0-8,-19 41-5,19-4-1,6 9-1,0 6 2,7 8 2,-2-3 1,7 1-4,1-6 1,5-4-7,3-11-4,4-3-26,-1-16-24,9-10-39,8-7-7,-2-15 1,4-9 8,-6-18 101</inkml:trace>
  <inkml:trace contextRef="#ctx0" brushRef="#br0" timeOffset="1430.002">5662 7043 194,'-23'-16'107,"3"3"-24,-5 2-28,25 11-19,-31 0-15,31 0-6,0 22-10,5-2-4,8 4-4,4 6 2,4 2 1,-3 5 0,8 0-5,3-5-5,-3-1-12,-2-9-19,8 1-17,-6-12-19,4-11 0,0-11 2,0-12 21,-10-12 26,4-8 27,-5-1 38,-8-8 29,1 11 24,-11-2 2,1 15 1,-4 2-19,2 26-20,-5-18-20,5 18-20,0 0-10,0 0-6,5 24-2,-5-24-2,13 33 1,-1-12 0,1 1 0,4-1-5,5 3-1,0-11-6,10 0-2,-6-10-3,10-1-1,-6-11 2,3-6 3,-5-11 5,-1-9 2,-9-13 9,-1-10 7,-10-9 6,-5-11 9,-2-4 2,-13-9-4,4 2 4,-13-7 0,1 5-4,-9-2-5,4 13-1,-4 6-5,8 14-4,1 12 3,2 15-9,8 8-3,11 25 0,-2 23 0,8 12 0,9 23-2,2 8 4,9 22 5,0 5 2,9 14 4,-3 3-1,4-2 0,-5-10-5,1-5-3,-2-17-9,6-9-10,-10-23-8,13-6-9,-3-35-25,8-14-29,5-22 7,5-10 25,-9-11 24,2 2 24,-10 4 9,-9 5 6,0 17 30,-28 26 30,0 0-2,6 24-17,-16 8-20,3-2-15,1 5 2,6-5 4,4-3-2,5-6-4,10-10-11,17-5-20,-5-14-35,7-9-30,5-7-3,-6-7 11,0-5 20,-7-3 30,-11-1 29,-13 2 9,-10 12 53,-11 8 36,-15 5 1,-2 11-14,-5 8-20,-4 1-23,9 10-16,-5-2-13,12 3-6,10 4-5,6 3-1,15 1 0,1 0-4,12-4-2,3 0-3,8-3 1,-4-10-4,12-3 0,-1-18-7,0-6-3,-1-17-1,1-8 2,-5-18 8,-6-10-6,2-14 15,-13-14 7,-4-5 12,-11-2 7,-2 6 9,-13 0 2,6 20-1,-10 9 2,6 19-8,-3 13-15,4 23-4,12 16-3,-13 22-5,13 22-4,6 18-1,7 16-1,4 15 2,3 11 10,5 7-4,1-3 1,7-10-5,1-12-1,-2-18-11,9-14-3,-7-26-19,14-13-9,-5-28-1,7-9 5,-7-21 13,6-5 9,-6-3 27,-11-1 6,-2 13 18,-17 4 8,-13 35 0,7-17 1,-9 38-11,-11 3-3,2 9-19,0 1-1,3-1-1,1-1-2,3-6 2,8-9-12,-4-17-34,24-12-73,2-10 1,-1-17-5,6-5-3,-4-12 44</inkml:trace>
  <inkml:trace contextRef="#ctx0" brushRef="#br0" timeOffset="1610.0021">7444 6427 363,'-30'2'126,"30"-2"1,-13-21-102,43-1-22,26-8-33,13-9-91,28-15-1,15-7-7,8-6-1,13-1 19</inkml:trace>
  <inkml:trace contextRef="#ctx0" brushRef="#br0" timeOffset="6750.0094">7388 9396 286,'0'0'110,"6"-20"-4,-6 20-88,0 0-16,20-2-7,-1 4 0,9 0 1,5 5 0,16-1 1,13 3 1,18 2 2,12 6-1,14 0 2,19 3 0,21 0-1,16 1 1,12 1 0,11-3 2,13-1-1,11-5 1,4 0-3,10-5 4,5-3-2,7-1 1,12-2 1,9-4 2,9 0 5,11-3 0,12 1 5,9-4-2,15 3 2,-7-4-2,3 5 2,-11-4-6,-6 5-1,-23-3-3,-14 2 0,-24 1-2,-27-3 0,-25 1 0,-23 3-1,-24-6 0,-21 1-2,-19-1 0,-27 1 0,-16 5-2,-14 0 0,-12-1 1,-22 3-1,19-2 0,-19 2-1,0 0-4,0 0-6,0 0-12,-30-13-57,30 13-43,-37-17-4,13-7 1,3 2-3,-9-8 90</inkml:trace>
  <inkml:trace contextRef="#ctx0" brushRef="#br0" timeOffset="7070.0099">14429 9049 265,'-29'4'101,"29"-4"-3,0 0-95,0 0-7,13 22 2,5-7 4,12 5 5,6 3 1,14 6 3,17 1 0,14 7-1,1-2-4,2 3-5,-7-3-4,-10 0-4,-17 8-1,-25 0 2,-27 1 1,-34 4 1,-27 3 5,-29 1-3,-26 3 5,-12-1-13,-22-6-87,-12 8-6,-21-11-2,2-3 0,-6-14 40</inkml:trace>
  <inkml:trace contextRef="#ctx0" brushRef="#br0" timeOffset="7850.011">8410 9079 197,'0'0'88,"0"0"-4,-21-4-82,21 4-11,-37 7 1,3 5-1,-5 2 8,-11 9 3,-18 8 1,-16 8 4,-15 6-2,-15 9 2,-15 0-2,-3-2 2,-8-4 2,3-4 1,8-12-1,15-15 9,12-15 0,27-10 2,19-18-5,24-2 1,15-9-5,23 4-4,11 3-4,11 11-12,13 23-2,9 17-6,6 25 10,6 19-4,-2 20 6,1 8 0,1 4 2,-6-6 4,-5-13 6,-1-19 8,-9-24-2,0-23 4,-5-37-1,1-21 1,-1-30 4,-3-11-1,1-15-5,-6-4-7,-4 5-3,-1 12-7,-9 21-34,-8 23-77,-2 26-6,-4 19-5,-4 19 0,12 18 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09T04:41:54.6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7681 6003 241,'34'-9'115,"-25"-8"1,2-7-75,-3 6-30,-4-8-5,1 2 0,-5-8 2,-4 0-4,-5-5 0,-8 0-3,-9 2 0,-15 3-4,-9 8-2,-18 7-2,-12 16-1,-19 12 0,-7 20 2,-10 16 3,-4 21-2,-1 12 2,1 15-1,10 5 4,9 2 3,15 2-2,19-7 3,18-6-5,19-13 4,23-15-1,26-15 5,24-12-5,26-16-2,26-20 2,26-18 2,25-16 2,28-16-7,13-11 1,18-8-3,10-2 3,0 6-4,-4 13 4,-19 17-6,-20 17 0,-22 19 6,-31 16 0,-23 20 5,-33 8-5,-26 5 4,-23 2-4,-16-2 5,-15-3-3,-9-8 5,-6-10-15,-2-1-54,3-9-47,-14-16-3,9-6 2,-1-18-5,11-7 94</inkml:trace>
  <inkml:trace contextRef="#ctx0" brushRef="#br0" timeOffset="630.0009">7115 5808 1,'0'17'39,"0"-17"39,38 0-48,6 4 0,7-8 7,22 4 8,5-9-1,12 1-3,9-6-8,11 2-11,8-2-7,11 4-5,0 1 0,7 9 1,2 2 1,4 11 0,-5 4 0,-7 10 0,-8 11-3,-16 6-2,-14 8-3,-17 4-1,-19 0-2,-13-1 1,-19-1-1,-5-6 0,-8-7-2,-9-5 2,-2-12 1,0-4 0,0-20 0,-6 24 2,6-24-1,0 0 1,0 0 2,0 0-1,0 0-1,0 0 0,-19 2 0,19-2-1,-33-5-2,10 3 0,-7 0 1,-1 2-3,-5 4 1,-1-1-1,-2 7 0,3-1-1,2 4 2,-3 2-1,2 3 5,-3 5-4,1-1 4,1 0-10,10 8-32,-4 1-73,0-5 0,4 2-6,-4-17-5,10 1 57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09T05:02:24.4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13974 4299 61,'16'-56'37,"-4"-7"-22,-3-6-75,8 17 8,-14-4 52</inkml:trace>
  <inkml:trace contextRef="#ctx0" brushRef="#br0" timeOffset="700.001">14063 3615 245,'-9'-26'120,"9"26"0,0 0-58,-2-20-27,2 20-21,0 0-7,0 0-6,0 0-2,0 0-3,0 0-1,0 0-2,7 20 1,-3 1 0,-2 10 1,-2 12 1,4 15-1,-4 8 4,2 20-1,0 9-2,1 22 3,-1 11 0,2 24 1,-2 11-1,-2 16 4,0 10-2,-6 15 1,1 15 3,-9 2-5,1 4-2,-2 5 4,-1 8-2,4 5 1,-1 4 0,6 12 6,7 1 2,2 3 2,9 3-2,0 1-3,2 4 3,0-1-1,6-10 1,-12-6-8,3-3 0,-6-8-2,-1-7 10,-8-10-6,-1-12 0,-1-12 1,-6-1 2,-1-12-1,-2-14 3,-3-14 3,6-8-4,-4-23 4,4-11-2,-6-17 0,8-15-3,0-15 2,3-7-2,1-11-1,-1-9-2,-1-12-1,7-3 3,-3-13 2,5-17-1,-6 22 5,6-22-2,0 0-2,0 0 4,0 0-1,0 0 0,0 0-6,0 0-2,0-24-6,0 24-7,-6-26-13,-7-2-58,6 9-66,-12-8 0,2-11 1,-9-1 1,-6-7 27</inkml:trace>
  <inkml:trace contextRef="#ctx0" brushRef="#br0" timeOffset="1550.0021">4203 6484 117,'-15'-20'85,"15"20"-1,-19-17-60,2 15-10,-7 2-14,-2 12-4,-12 4-3,-8 10 4,-10 11-1,-14 12 4,-4 10 0,-7 10 1,-3 9 4,2 4-1,5-1 1,5-5-2,16-9-1,13-11 0,13-10 9,13-16 2,22-11 1,14-8 0,19-2 0,14-1-1,11 6 3,6 9-2,12 8-11,3 18 1,-8 8-5,9 8 0,-11 4-9,-5 3-9,-7-11-20,-6-9-60,-2-5 2,-11-27-6,-4-16 29,-16-24 74</inkml:trace>
  <inkml:trace contextRef="#ctx0" brushRef="#br0" timeOffset="2190.0031">3453 7207 289,'-39'-6'115,"20"-1"-3,19 7-84,28 0-20,15 7-6,19-1-6,17 1-3,20 4-4,13 1 2,18 4 1,12-3-2,13 2-2,6-2 2,13 2 5,11 0 1,11-2 4,10 0 1,18-2 3,20-2-1,16 2 3,9 1 0,15 1-1,13-2 6,0 0-5,12-2 7,3 0-4,3 3 5,-1-3 0,7 0 1,-5-5-4,0 5-1,0-3-1,3 3-2,-7-3 0,-4-1-3,-9 3-2,-5-5-3,-12 3 3,-11-4-3,-12 1 4,-18-1-3,-13-2-3,-20-2 1,-23-3 1,-19-4 6,-35-1 0,-17 1 3,-36-2 3,-18 2 3,-28-1 2,-10 1-2,-22 9 1,-9-19-7,9 19 1,-26-16-5,26 16-2,-25-19-4,25 19-1,-18-13-1,18 13-2,0 0-1,0 0-2,0 0-4,31 15-11,-12-13-11,9 15-39,-2-12-55,-1 4 2,6-5 1,-12-9 0,0-1 73</inkml:trace>
  <inkml:trace contextRef="#ctx0" brushRef="#br0" timeOffset="2490.0035">13187 7151 308,'-43'-18'129,"9"-1"1,6-3-65,28 22-32,-28-19-16,28 19-7,0 0-4,19-11-4,15 11-2,20 4 0,13 3-2,15 4-2,12 8-1,8 7 2,-1 9-2,-13 8 1,-15 9 0,-24 5 5,-25 8-2,-35 4 2,-27 0 2,-25 0 2,-23-1-2,-13 1 2,-6 0-18,-16-3-109,7 3-6,-2-4-2,4-5-3,13 5-4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8-08-27T01:16:04.349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8 51 12255,'-9'-14'4386,"4"1"-516,5 13-387,13-10-4128,3 3-2967,9 6-516,1-6-258,10 7-645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5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customXml" Target="../ink/ink4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1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11" Type="http://schemas.openxmlformats.org/officeDocument/2006/relationships/image" Target="../media/image18.w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5.wmf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29.wmf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5" Type="http://schemas.openxmlformats.org/officeDocument/2006/relationships/oleObject" Target="../embeddings/oleObject22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3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6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37.bin"/><Relationship Id="rId18" Type="http://schemas.openxmlformats.org/officeDocument/2006/relationships/image" Target="../media/image43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40.wmf"/><Relationship Id="rId17" Type="http://schemas.openxmlformats.org/officeDocument/2006/relationships/oleObject" Target="../embeddings/oleObject39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42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10" Type="http://schemas.openxmlformats.org/officeDocument/2006/relationships/image" Target="../media/image39.wmf"/><Relationship Id="rId19" Type="http://schemas.openxmlformats.org/officeDocument/2006/relationships/image" Target="../media/image4.png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41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4.png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7.png"/><Relationship Id="rId5" Type="http://schemas.microsoft.com/office/2007/relationships/hdphoto" Target="../media/hdphoto2.wdp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5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45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4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5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50.bin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7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49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9.wmf"/><Relationship Id="rId9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13" Type="http://schemas.openxmlformats.org/officeDocument/2006/relationships/oleObject" Target="../embeddings/oleObject59.bin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66.wmf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8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3.wmf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5.bin"/><Relationship Id="rId15" Type="http://schemas.openxmlformats.org/officeDocument/2006/relationships/oleObject" Target="../embeddings/oleObject60.bin"/><Relationship Id="rId10" Type="http://schemas.openxmlformats.org/officeDocument/2006/relationships/image" Target="../media/image65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57.bin"/><Relationship Id="rId14" Type="http://schemas.openxmlformats.org/officeDocument/2006/relationships/image" Target="../media/image67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46.png"/><Relationship Id="rId7" Type="http://schemas.openxmlformats.org/officeDocument/2006/relationships/oleObject" Target="../embeddings/oleObject6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9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61.bin"/><Relationship Id="rId10" Type="http://schemas.openxmlformats.org/officeDocument/2006/relationships/image" Target="../media/image64.wmf"/><Relationship Id="rId4" Type="http://schemas.microsoft.com/office/2007/relationships/hdphoto" Target="../media/hdphoto3.wdp"/><Relationship Id="rId9" Type="http://schemas.openxmlformats.org/officeDocument/2006/relationships/oleObject" Target="../embeddings/oleObject63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2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74.wmf"/><Relationship Id="rId4" Type="http://schemas.openxmlformats.org/officeDocument/2006/relationships/image" Target="../media/image71.wmf"/><Relationship Id="rId9" Type="http://schemas.openxmlformats.org/officeDocument/2006/relationships/oleObject" Target="../embeddings/oleObject6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73.bin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12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png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6.wmf"/><Relationship Id="rId11" Type="http://schemas.openxmlformats.org/officeDocument/2006/relationships/oleObject" Target="../embeddings/oleObject72.bin"/><Relationship Id="rId5" Type="http://schemas.openxmlformats.org/officeDocument/2006/relationships/oleObject" Target="../embeddings/oleObject69.bin"/><Relationship Id="rId15" Type="http://schemas.openxmlformats.org/officeDocument/2006/relationships/image" Target="../media/image80.jpg"/><Relationship Id="rId10" Type="http://schemas.openxmlformats.org/officeDocument/2006/relationships/image" Target="../media/image78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71.bin"/><Relationship Id="rId14" Type="http://schemas.openxmlformats.org/officeDocument/2006/relationships/image" Target="../media/image79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13" Type="http://schemas.openxmlformats.org/officeDocument/2006/relationships/oleObject" Target="../embeddings/oleObject78.bin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86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85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76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75.bin"/><Relationship Id="rId15" Type="http://schemas.openxmlformats.org/officeDocument/2006/relationships/oleObject" Target="../embeddings/oleObject79.bin"/><Relationship Id="rId10" Type="http://schemas.openxmlformats.org/officeDocument/2006/relationships/image" Target="../media/image83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84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90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89.wmf"/><Relationship Id="rId4" Type="http://schemas.openxmlformats.org/officeDocument/2006/relationships/oleObject" Target="../embeddings/oleObject81.bin"/><Relationship Id="rId9" Type="http://schemas.openxmlformats.org/officeDocument/2006/relationships/image" Target="../media/image94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13" Type="http://schemas.openxmlformats.org/officeDocument/2006/relationships/image" Target="../media/image100.e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customXml" Target="../ink/ink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92.wmf"/><Relationship Id="rId11" Type="http://schemas.openxmlformats.org/officeDocument/2006/relationships/image" Target="../media/image95.png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94.wmf"/><Relationship Id="rId4" Type="http://schemas.openxmlformats.org/officeDocument/2006/relationships/image" Target="../media/image91.wmf"/><Relationship Id="rId9" Type="http://schemas.openxmlformats.org/officeDocument/2006/relationships/oleObject" Target="../embeddings/oleObject86.bin"/><Relationship Id="rId1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.png"/><Relationship Id="rId5" Type="http://schemas.openxmlformats.org/officeDocument/2006/relationships/image" Target="../media/image96.wmf"/><Relationship Id="rId4" Type="http://schemas.openxmlformats.org/officeDocument/2006/relationships/oleObject" Target="../embeddings/oleObject87.bin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.png"/><Relationship Id="rId5" Type="http://schemas.openxmlformats.org/officeDocument/2006/relationships/image" Target="../media/image99.png"/><Relationship Id="rId4" Type="http://schemas.openxmlformats.org/officeDocument/2006/relationships/oleObject" Target="../embeddings/oleObject88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3" Type="http://schemas.openxmlformats.org/officeDocument/2006/relationships/image" Target="../media/image105.png"/><Relationship Id="rId7" Type="http://schemas.openxmlformats.org/officeDocument/2006/relationships/image" Target="../media/image102.wmf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90.bin"/><Relationship Id="rId11" Type="http://schemas.openxmlformats.org/officeDocument/2006/relationships/image" Target="../media/image104.wmf"/><Relationship Id="rId5" Type="http://schemas.openxmlformats.org/officeDocument/2006/relationships/image" Target="../media/image101.wmf"/><Relationship Id="rId10" Type="http://schemas.openxmlformats.org/officeDocument/2006/relationships/oleObject" Target="../embeddings/oleObject92.bin"/><Relationship Id="rId4" Type="http://schemas.openxmlformats.org/officeDocument/2006/relationships/oleObject" Target="../embeddings/oleObject89.bin"/><Relationship Id="rId9" Type="http://schemas.openxmlformats.org/officeDocument/2006/relationships/image" Target="../media/image103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image" Target="../media/image108.png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93.bin"/><Relationship Id="rId10" Type="http://schemas.openxmlformats.org/officeDocument/2006/relationships/image" Target="../media/image4.png"/><Relationship Id="rId4" Type="http://schemas.microsoft.com/office/2007/relationships/hdphoto" Target="../media/hdphoto5.wdp"/><Relationship Id="rId9" Type="http://schemas.openxmlformats.org/officeDocument/2006/relationships/image" Target="../media/image109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13" Type="http://schemas.openxmlformats.org/officeDocument/2006/relationships/oleObject" Target="../embeddings/oleObject99.bin"/><Relationship Id="rId3" Type="http://schemas.openxmlformats.org/officeDocument/2006/relationships/image" Target="../media/image116.png"/><Relationship Id="rId7" Type="http://schemas.openxmlformats.org/officeDocument/2006/relationships/oleObject" Target="../embeddings/oleObject96.bin"/><Relationship Id="rId12" Type="http://schemas.openxmlformats.org/officeDocument/2006/relationships/image" Target="../media/image11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11.wmf"/><Relationship Id="rId11" Type="http://schemas.openxmlformats.org/officeDocument/2006/relationships/oleObject" Target="../embeddings/oleObject98.bin"/><Relationship Id="rId5" Type="http://schemas.openxmlformats.org/officeDocument/2006/relationships/oleObject" Target="../embeddings/oleObject95.bin"/><Relationship Id="rId15" Type="http://schemas.openxmlformats.org/officeDocument/2006/relationships/image" Target="../media/image4.png"/><Relationship Id="rId10" Type="http://schemas.openxmlformats.org/officeDocument/2006/relationships/image" Target="../media/image113.wmf"/><Relationship Id="rId4" Type="http://schemas.microsoft.com/office/2007/relationships/hdphoto" Target="../media/hdphoto6.wdp"/><Relationship Id="rId9" Type="http://schemas.openxmlformats.org/officeDocument/2006/relationships/oleObject" Target="../embeddings/oleObject97.bin"/><Relationship Id="rId14" Type="http://schemas.openxmlformats.org/officeDocument/2006/relationships/image" Target="../media/image115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12" Type="http://schemas.openxmlformats.org/officeDocument/2006/relationships/image" Target="../media/image12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17.wmf"/><Relationship Id="rId11" Type="http://schemas.openxmlformats.org/officeDocument/2006/relationships/oleObject" Target="../embeddings/oleObject104.bin"/><Relationship Id="rId5" Type="http://schemas.openxmlformats.org/officeDocument/2006/relationships/oleObject" Target="../embeddings/oleObject101.bin"/><Relationship Id="rId10" Type="http://schemas.openxmlformats.org/officeDocument/2006/relationships/image" Target="../media/image119.wmf"/><Relationship Id="rId4" Type="http://schemas.openxmlformats.org/officeDocument/2006/relationships/image" Target="../media/image115.wmf"/><Relationship Id="rId9" Type="http://schemas.openxmlformats.org/officeDocument/2006/relationships/oleObject" Target="../embeddings/oleObject103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13" Type="http://schemas.openxmlformats.org/officeDocument/2006/relationships/oleObject" Target="../embeddings/oleObject110.bin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12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22.wmf"/><Relationship Id="rId11" Type="http://schemas.openxmlformats.org/officeDocument/2006/relationships/oleObject" Target="../embeddings/oleObject109.bin"/><Relationship Id="rId5" Type="http://schemas.openxmlformats.org/officeDocument/2006/relationships/oleObject" Target="../embeddings/oleObject106.bin"/><Relationship Id="rId15" Type="http://schemas.openxmlformats.org/officeDocument/2006/relationships/image" Target="../media/image4.png"/><Relationship Id="rId10" Type="http://schemas.openxmlformats.org/officeDocument/2006/relationships/image" Target="../media/image123.wmf"/><Relationship Id="rId4" Type="http://schemas.openxmlformats.org/officeDocument/2006/relationships/image" Target="../media/image121.wmf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125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wmf"/><Relationship Id="rId3" Type="http://schemas.openxmlformats.org/officeDocument/2006/relationships/image" Target="../media/image108.png"/><Relationship Id="rId7" Type="http://schemas.openxmlformats.org/officeDocument/2006/relationships/oleObject" Target="../embeddings/oleObject1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26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111.bin"/><Relationship Id="rId10" Type="http://schemas.openxmlformats.org/officeDocument/2006/relationships/image" Target="../media/image128.wmf"/><Relationship Id="rId4" Type="http://schemas.microsoft.com/office/2007/relationships/hdphoto" Target="../media/hdphoto5.wdp"/><Relationship Id="rId9" Type="http://schemas.openxmlformats.org/officeDocument/2006/relationships/oleObject" Target="../embeddings/oleObject113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wmf"/><Relationship Id="rId3" Type="http://schemas.openxmlformats.org/officeDocument/2006/relationships/image" Target="../media/image131.png"/><Relationship Id="rId7" Type="http://schemas.openxmlformats.org/officeDocument/2006/relationships/oleObject" Target="../embeddings/oleObject1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114.bin"/><Relationship Id="rId4" Type="http://schemas.microsoft.com/office/2007/relationships/hdphoto" Target="../media/hdphoto7.wdp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2100" y="151795"/>
            <a:ext cx="8534400" cy="838200"/>
          </a:xfrm>
        </p:spPr>
        <p:txBody>
          <a:bodyPr/>
          <a:lstStyle/>
          <a:p>
            <a:r>
              <a:rPr lang="en-IN" sz="2800" dirty="0" smtClean="0">
                <a:latin typeface="Comic Sans MS" panose="030F0702030302020204" pitchFamily="66" charset="0"/>
              </a:rPr>
              <a:t>Study of Non-Homogeneous Linear SO-ODEs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562600"/>
            <a:ext cx="8534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Sources Drive the Systems and Generate More Appliances….</a:t>
            </a:r>
            <a:endParaRPr lang="en-US" sz="40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644650" y="3940407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9081" y="2006722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8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021" y="187753"/>
            <a:ext cx="6955779" cy="971584"/>
          </a:xfrm>
        </p:spPr>
        <p:txBody>
          <a:bodyPr/>
          <a:lstStyle/>
          <a:p>
            <a:r>
              <a:rPr lang="en-IN" sz="2800" dirty="0" smtClean="0"/>
              <a:t>Anatomy of Nonhomogeneous linear SO-ODE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978" y="1347089"/>
            <a:ext cx="8559022" cy="556068"/>
          </a:xfrm>
        </p:spPr>
        <p:txBody>
          <a:bodyPr/>
          <a:lstStyle/>
          <a:p>
            <a:r>
              <a:rPr lang="en-IN" sz="2400" dirty="0" smtClean="0"/>
              <a:t>Consider a general linear second order nonhomogeneous ODE.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1945289" y="2026008"/>
          <a:ext cx="4625975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488" name="Equation" r:id="rId3" imgW="1930320" imgH="419040" progId="Equation.3">
                  <p:embed/>
                </p:oleObj>
              </mc:Choice>
              <mc:Fallback>
                <p:oleObj name="Equation" r:id="rId3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45289" y="2026008"/>
                        <a:ext cx="4625975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 bwMode="auto">
          <a:xfrm>
            <a:off x="1752600" y="2026008"/>
            <a:ext cx="3733800" cy="1004887"/>
          </a:xfrm>
          <a:prstGeom prst="rect">
            <a:avLst/>
          </a:pr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867400" y="2057400"/>
            <a:ext cx="742514" cy="1004887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 bwMode="auto">
          <a:xfrm flipV="1">
            <a:off x="1600200" y="3062288"/>
            <a:ext cx="1219200" cy="112871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 flipH="1" flipV="1">
            <a:off x="6400800" y="3062288"/>
            <a:ext cx="895640" cy="98015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523008" y="4188971"/>
            <a:ext cx="2844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rgbClr val="0070C0"/>
                </a:solidFill>
              </a:rPr>
              <a:t>Linear Operator, </a:t>
            </a:r>
            <a:r>
              <a:rPr lang="en-IN" i="1" dirty="0" smtClean="0">
                <a:solidFill>
                  <a:srgbClr val="0070C0"/>
                </a:solidFill>
              </a:rPr>
              <a:t>L(y)</a:t>
            </a:r>
            <a:endParaRPr lang="en-IN" i="1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0800" y="4063099"/>
            <a:ext cx="2209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Source Function</a:t>
            </a:r>
            <a:endParaRPr lang="en-IN" i="1" dirty="0">
              <a:solidFill>
                <a:srgbClr val="FF00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931205"/>
              </p:ext>
            </p:extLst>
          </p:nvPr>
        </p:nvGraphicFramePr>
        <p:xfrm>
          <a:off x="1318497" y="5384598"/>
          <a:ext cx="6329984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489" name="Equation" r:id="rId5" imgW="3288960" imgH="419040" progId="Equation.3">
                  <p:embed/>
                </p:oleObj>
              </mc:Choice>
              <mc:Fallback>
                <p:oleObj name="Equation" r:id="rId5" imgW="32889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18497" y="5384598"/>
                        <a:ext cx="6329984" cy="744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856651" y="4794297"/>
            <a:ext cx="7579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Let us consider most popular and simple </a:t>
            </a:r>
            <a:r>
              <a:rPr lang="en-IN" dirty="0" err="1" smtClean="0"/>
              <a:t>thermofluid</a:t>
            </a:r>
            <a:r>
              <a:rPr lang="en-IN" dirty="0" smtClean="0"/>
              <a:t> Model</a:t>
            </a:r>
            <a:endParaRPr lang="en-IN" dirty="0"/>
          </a:p>
        </p:txBody>
      </p:sp>
      <p:grpSp>
        <p:nvGrpSpPr>
          <p:cNvPr id="3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72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animBg="1"/>
      <p:bldP spid="21" grpId="0" animBg="1"/>
      <p:bldP spid="26" grpId="0"/>
      <p:bldP spid="27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148367"/>
            <a:ext cx="6870994" cy="958705"/>
          </a:xfrm>
        </p:spPr>
        <p:txBody>
          <a:bodyPr/>
          <a:lstStyle/>
          <a:p>
            <a:r>
              <a:rPr lang="en-IN" sz="2800" dirty="0"/>
              <a:t>Nonhomogeneous </a:t>
            </a:r>
            <a:r>
              <a:rPr lang="en-IN" sz="2800" dirty="0" smtClean="0"/>
              <a:t>Equations Linear Second Order ODE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526077" y="1651507"/>
            <a:ext cx="80206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Every solution </a:t>
            </a:r>
            <a:r>
              <a:rPr lang="en-IN" i="1" dirty="0">
                <a:latin typeface="+mn-lt"/>
              </a:rPr>
              <a:t>y </a:t>
            </a:r>
            <a:r>
              <a:rPr lang="en-IN" dirty="0">
                <a:latin typeface="+mn-lt"/>
              </a:rPr>
              <a:t>of the nonhomogeneous </a:t>
            </a:r>
            <a:r>
              <a:rPr lang="en-IN" dirty="0" smtClean="0">
                <a:latin typeface="+mn-lt"/>
              </a:rPr>
              <a:t>CC-SO-ODE</a:t>
            </a:r>
            <a:endParaRPr lang="en-IN" dirty="0">
              <a:latin typeface="+mn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252565" y="2140816"/>
          <a:ext cx="3805237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0" name="Equation" r:id="rId3" imgW="1587240" imgH="419040" progId="Equation.3">
                  <p:embed/>
                </p:oleObj>
              </mc:Choice>
              <mc:Fallback>
                <p:oleObj name="Equation" r:id="rId3" imgW="1587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2565" y="2140816"/>
                        <a:ext cx="3805237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24958" y="3878950"/>
            <a:ext cx="1534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</a:t>
            </a:r>
            <a:r>
              <a:rPr lang="en-IN" dirty="0" smtClean="0"/>
              <a:t>s given by</a:t>
            </a:r>
            <a:endParaRPr lang="en-IN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881271" y="3832380"/>
          <a:ext cx="3468532" cy="659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1" name="Equation" r:id="rId5" imgW="1269720" imgH="241200" progId="Equation.3">
                  <p:embed/>
                </p:oleObj>
              </mc:Choice>
              <mc:Fallback>
                <p:oleObj name="Equation" r:id="rId5" imgW="12697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81271" y="3832380"/>
                        <a:ext cx="3468532" cy="659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847499" y="4664195"/>
            <a:ext cx="36247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i="1" dirty="0" err="1">
                <a:latin typeface="+mn-lt"/>
              </a:rPr>
              <a:t>y</a:t>
            </a:r>
            <a:r>
              <a:rPr lang="en-IN" i="1" baseline="-25000" dirty="0" err="1" smtClean="0">
                <a:latin typeface="+mn-lt"/>
              </a:rPr>
              <a:t>p</a:t>
            </a:r>
            <a:r>
              <a:rPr lang="en-IN" dirty="0" smtClean="0">
                <a:latin typeface="+mn-lt"/>
              </a:rPr>
              <a:t> is the particular solution.</a:t>
            </a:r>
            <a:endParaRPr lang="en-IN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599" y="5481162"/>
            <a:ext cx="87382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 smtClean="0">
                <a:latin typeface="+mn-lt"/>
              </a:rPr>
              <a:t>One of the </a:t>
            </a:r>
            <a:r>
              <a:rPr lang="en-IN" dirty="0">
                <a:latin typeface="+mn-lt"/>
              </a:rPr>
              <a:t>method to </a:t>
            </a:r>
            <a:r>
              <a:rPr lang="en-IN" dirty="0" smtClean="0">
                <a:latin typeface="+mn-lt"/>
              </a:rPr>
              <a:t>find </a:t>
            </a:r>
            <a:r>
              <a:rPr lang="en-IN" dirty="0">
                <a:latin typeface="+mn-lt"/>
              </a:rPr>
              <a:t>such particular </a:t>
            </a:r>
            <a:r>
              <a:rPr lang="en-IN" dirty="0" smtClean="0">
                <a:latin typeface="+mn-lt"/>
              </a:rPr>
              <a:t>solution is known as  </a:t>
            </a:r>
            <a:r>
              <a:rPr lang="en-IN" dirty="0">
                <a:latin typeface="+mn-lt"/>
              </a:rPr>
              <a:t>the </a:t>
            </a:r>
            <a:r>
              <a:rPr lang="en-IN" dirty="0" smtClean="0">
                <a:latin typeface="+mn-lt"/>
              </a:rPr>
              <a:t>undetermined coefficients </a:t>
            </a:r>
            <a:r>
              <a:rPr lang="en-IN" dirty="0">
                <a:latin typeface="+mn-lt"/>
              </a:rPr>
              <a:t>method.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0655" y="3229032"/>
            <a:ext cx="4573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w</a:t>
            </a:r>
            <a:r>
              <a:rPr lang="en-IN" dirty="0" smtClean="0"/>
              <a:t>here </a:t>
            </a:r>
            <a:r>
              <a:rPr lang="en-IN" i="1" dirty="0" smtClean="0">
                <a:sym typeface="Symbol" panose="05050102010706020507" pitchFamily="18" charset="2"/>
              </a:rPr>
              <a:t></a:t>
            </a:r>
            <a:r>
              <a:rPr lang="en-IN" i="1" baseline="-25000" dirty="0" smtClean="0">
                <a:sym typeface="Symbol" panose="05050102010706020507" pitchFamily="18" charset="2"/>
              </a:rPr>
              <a:t>1</a:t>
            </a:r>
            <a:r>
              <a:rPr lang="en-IN" i="1" dirty="0" smtClean="0">
                <a:sym typeface="Symbol" panose="05050102010706020507" pitchFamily="18" charset="2"/>
              </a:rPr>
              <a:t> </a:t>
            </a:r>
            <a:r>
              <a:rPr lang="en-IN" dirty="0" smtClean="0">
                <a:sym typeface="Symbol" panose="05050102010706020507" pitchFamily="18" charset="2"/>
              </a:rPr>
              <a:t>and </a:t>
            </a:r>
            <a:r>
              <a:rPr lang="en-IN" i="1" dirty="0" smtClean="0">
                <a:sym typeface="Symbol" panose="05050102010706020507" pitchFamily="18" charset="2"/>
              </a:rPr>
              <a:t></a:t>
            </a:r>
            <a:r>
              <a:rPr lang="en-IN" i="1" baseline="-25000" dirty="0" smtClean="0">
                <a:sym typeface="Symbol" panose="05050102010706020507" pitchFamily="18" charset="2"/>
              </a:rPr>
              <a:t>0</a:t>
            </a:r>
            <a:r>
              <a:rPr lang="en-IN" i="1" dirty="0" smtClean="0">
                <a:sym typeface="Symbol" panose="05050102010706020507" pitchFamily="18" charset="2"/>
              </a:rPr>
              <a:t> </a:t>
            </a:r>
            <a:r>
              <a:rPr lang="en-IN" dirty="0" smtClean="0">
                <a:sym typeface="Symbol" panose="05050102010706020507" pitchFamily="18" charset="2"/>
              </a:rPr>
              <a:t>are constants </a:t>
            </a:r>
            <a:r>
              <a:rPr lang="en-IN" dirty="0">
                <a:solidFill>
                  <a:srgbClr val="000000"/>
                </a:solidFill>
                <a:sym typeface="Symbol" panose="05050102010706020507" pitchFamily="18" charset="2"/>
              </a:rPr>
              <a:t></a:t>
            </a:r>
            <a:r>
              <a:rPr lang="en-IN" dirty="0">
                <a:solidFill>
                  <a:srgbClr val="000000"/>
                </a:solidFill>
              </a:rPr>
              <a:t> </a:t>
            </a:r>
            <a:r>
              <a:rPr lang="en-IN" dirty="0" smtClean="0">
                <a:sym typeface="Symbol" panose="05050102010706020507" pitchFamily="18" charset="2"/>
              </a:rPr>
              <a:t>.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541103" y="1204353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latin typeface="Segoe Script" panose="020B0504020000000003" pitchFamily="34" charset="0"/>
              </a:rPr>
              <a:t>Theorem: </a:t>
            </a:r>
            <a:endParaRPr lang="en-IN" dirty="0">
              <a:latin typeface="Segoe Script" panose="020B0504020000000003" pitchFamily="34" charset="0"/>
            </a:endParaRPr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687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0929"/>
            <a:ext cx="7772400" cy="971584"/>
          </a:xfrm>
        </p:spPr>
        <p:txBody>
          <a:bodyPr/>
          <a:lstStyle/>
          <a:p>
            <a:r>
              <a:rPr lang="en-IN" sz="2800" dirty="0" smtClean="0"/>
              <a:t>Methods to Compute Particular Solution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99141"/>
            <a:ext cx="7772400" cy="4114800"/>
          </a:xfrm>
        </p:spPr>
        <p:txBody>
          <a:bodyPr/>
          <a:lstStyle/>
          <a:p>
            <a:r>
              <a:rPr lang="en-IN" sz="2400" dirty="0" smtClean="0"/>
              <a:t>There are mainly two different </a:t>
            </a:r>
            <a:r>
              <a:rPr lang="en-IN" sz="2400" dirty="0"/>
              <a:t>ways to compute the particular solution of </a:t>
            </a:r>
            <a:r>
              <a:rPr lang="en-IN" sz="2400" dirty="0" smtClean="0"/>
              <a:t>a nonhomogeneous equation.</a:t>
            </a:r>
          </a:p>
          <a:p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undetermined </a:t>
            </a:r>
            <a:r>
              <a:rPr lang="en-IN" sz="2400" dirty="0" smtClean="0"/>
              <a:t>coefficients method.</a:t>
            </a:r>
          </a:p>
          <a:p>
            <a:r>
              <a:rPr lang="en-IN" sz="2400" dirty="0" smtClean="0"/>
              <a:t>This method only works for constant coefficients of linear operator.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variation of </a:t>
            </a:r>
            <a:r>
              <a:rPr lang="en-IN" sz="2400" dirty="0" smtClean="0"/>
              <a:t>parameters method.</a:t>
            </a:r>
          </a:p>
          <a:p>
            <a:r>
              <a:rPr lang="en-IN" sz="2400" dirty="0"/>
              <a:t>The variation of parameters method </a:t>
            </a:r>
            <a:r>
              <a:rPr lang="en-IN" sz="2400" dirty="0" smtClean="0"/>
              <a:t>also works for </a:t>
            </a:r>
            <a:r>
              <a:rPr lang="en-IN" sz="2400" dirty="0"/>
              <a:t>variable </a:t>
            </a:r>
            <a:r>
              <a:rPr lang="en-IN" sz="2400" dirty="0" smtClean="0"/>
              <a:t>coefficients of linear operators. </a:t>
            </a:r>
            <a:endParaRPr lang="en-IN" sz="2400" dirty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370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"/>
            <a:ext cx="6248400" cy="913976"/>
          </a:xfrm>
        </p:spPr>
        <p:txBody>
          <a:bodyPr/>
          <a:lstStyle/>
          <a:p>
            <a:r>
              <a:rPr lang="en-IN" sz="2800" dirty="0"/>
              <a:t>The Undetermined </a:t>
            </a:r>
            <a:r>
              <a:rPr lang="en-IN" sz="2800" dirty="0" smtClean="0"/>
              <a:t>Coefficients Method </a:t>
            </a:r>
            <a:r>
              <a:rPr lang="en-IN" sz="2800" dirty="0"/>
              <a:t> </a:t>
            </a:r>
            <a:r>
              <a:rPr lang="en-IN" sz="2800" dirty="0" smtClean="0"/>
              <a:t>: Part -1</a:t>
            </a:r>
            <a:endParaRPr lang="en-IN" sz="28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303285" y="1447800"/>
            <a:ext cx="8624503" cy="4417756"/>
          </a:xfrm>
        </p:spPr>
        <p:txBody>
          <a:bodyPr/>
          <a:lstStyle/>
          <a:p>
            <a:r>
              <a:rPr lang="en-IN" sz="2400" dirty="0"/>
              <a:t>This method works </a:t>
            </a:r>
            <a:r>
              <a:rPr lang="en-IN" sz="2400" dirty="0" smtClean="0"/>
              <a:t>only for </a:t>
            </a:r>
            <a:r>
              <a:rPr lang="en-IN" sz="2400" dirty="0"/>
              <a:t>linear operators </a:t>
            </a:r>
            <a:r>
              <a:rPr lang="en-IN" sz="2400" i="1" dirty="0" smtClean="0"/>
              <a:t>L(y)</a:t>
            </a:r>
            <a:r>
              <a:rPr lang="en-IN" sz="2400" dirty="0" smtClean="0"/>
              <a:t> </a:t>
            </a:r>
            <a:r>
              <a:rPr lang="en-IN" sz="2400" dirty="0"/>
              <a:t>with </a:t>
            </a:r>
            <a:r>
              <a:rPr lang="en-IN" sz="2400" dirty="0" smtClean="0"/>
              <a:t>constant coefficients </a:t>
            </a:r>
            <a:r>
              <a:rPr lang="en-IN" sz="2400" dirty="0"/>
              <a:t>and for </a:t>
            </a:r>
            <a:r>
              <a:rPr lang="en-IN" sz="2400" dirty="0" smtClean="0"/>
              <a:t>simple </a:t>
            </a:r>
            <a:r>
              <a:rPr lang="en-IN" sz="2400" dirty="0"/>
              <a:t>source functions </a:t>
            </a:r>
            <a:r>
              <a:rPr lang="en-IN" sz="2400" i="1" dirty="0"/>
              <a:t>f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The Method:</a:t>
            </a:r>
          </a:p>
          <a:p>
            <a:r>
              <a:rPr lang="en-IN" sz="2400" dirty="0"/>
              <a:t>Find fundamental solutions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i="1" dirty="0"/>
              <a:t>, y</a:t>
            </a:r>
            <a:r>
              <a:rPr lang="en-IN" sz="2400" i="1" baseline="-25000" dirty="0"/>
              <a:t>2</a:t>
            </a:r>
            <a:r>
              <a:rPr lang="en-IN" sz="2400" dirty="0"/>
              <a:t> of the homogeneous equation </a:t>
            </a:r>
            <a:r>
              <a:rPr lang="en-IN" sz="2400" i="1" dirty="0"/>
              <a:t>L(y)</a:t>
            </a:r>
            <a:r>
              <a:rPr lang="en-IN" sz="2400" dirty="0"/>
              <a:t> = </a:t>
            </a:r>
            <a:r>
              <a:rPr lang="en-IN" sz="2400" dirty="0" smtClean="0"/>
              <a:t>0.</a:t>
            </a:r>
          </a:p>
          <a:p>
            <a:r>
              <a:rPr lang="en-IN" sz="2400" dirty="0" smtClean="0"/>
              <a:t>Given </a:t>
            </a:r>
            <a:r>
              <a:rPr lang="en-IN" sz="2400" dirty="0"/>
              <a:t>the source functions </a:t>
            </a:r>
            <a:r>
              <a:rPr lang="en-IN" sz="2400" i="1" dirty="0"/>
              <a:t>f</a:t>
            </a:r>
            <a:r>
              <a:rPr lang="en-IN" sz="2400" dirty="0"/>
              <a:t>, guess the solutions </a:t>
            </a:r>
            <a:r>
              <a:rPr lang="en-IN" sz="2400" i="1" dirty="0" err="1" smtClean="0"/>
              <a:t>y</a:t>
            </a:r>
            <a:r>
              <a:rPr lang="en-IN" sz="2400" i="1" baseline="-25000" dirty="0" err="1" smtClean="0"/>
              <a:t>p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For few </a:t>
            </a:r>
            <a:r>
              <a:rPr lang="en-IN" sz="2400" dirty="0"/>
              <a:t>source </a:t>
            </a:r>
            <a:r>
              <a:rPr lang="en-IN" sz="2400" dirty="0" smtClean="0"/>
              <a:t>functions, educated guesses are constructed by trial and error.</a:t>
            </a:r>
            <a:endParaRPr lang="en-IN" sz="2400" dirty="0"/>
          </a:p>
          <a:p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associated guessed solutions are collected </a:t>
            </a:r>
            <a:r>
              <a:rPr lang="en-IN" sz="2400" dirty="0" smtClean="0"/>
              <a:t>from additional laws of nature. </a:t>
            </a:r>
            <a:endParaRPr lang="en-IN" sz="2400" dirty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917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388" y="304027"/>
            <a:ext cx="6754812" cy="818845"/>
          </a:xfrm>
        </p:spPr>
        <p:txBody>
          <a:bodyPr/>
          <a:lstStyle/>
          <a:p>
            <a:r>
              <a:rPr lang="en-IN" sz="2800" dirty="0" smtClean="0"/>
              <a:t>Simple Source Functions – Natural Guesses</a:t>
            </a:r>
            <a:endParaRPr lang="en-I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29" y="1371600"/>
            <a:ext cx="8523617" cy="1089013"/>
          </a:xfrm>
          <a:prstGeom prst="rect">
            <a:avLst/>
          </a:prstGeom>
        </p:spPr>
      </p:pic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010" y="2755907"/>
            <a:ext cx="8834790" cy="173989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4660960"/>
            <a:ext cx="8763000" cy="204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85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829" y="208543"/>
            <a:ext cx="7772400" cy="818845"/>
          </a:xfrm>
        </p:spPr>
        <p:txBody>
          <a:bodyPr/>
          <a:lstStyle/>
          <a:p>
            <a:r>
              <a:rPr lang="en-IN" sz="2800" dirty="0" smtClean="0"/>
              <a:t>Simple Source Functions – Hybrid - 1</a:t>
            </a:r>
            <a:endParaRPr lang="en-I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017331"/>
            <a:ext cx="8724900" cy="14972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783" y="2548944"/>
            <a:ext cx="5410200" cy="3991309"/>
          </a:xfrm>
          <a:prstGeom prst="rect">
            <a:avLst/>
          </a:prstGeom>
        </p:spPr>
      </p:pic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03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4113" y="219437"/>
            <a:ext cx="7772400" cy="818845"/>
          </a:xfrm>
        </p:spPr>
        <p:txBody>
          <a:bodyPr/>
          <a:lstStyle/>
          <a:p>
            <a:r>
              <a:rPr lang="en-IN" sz="2800" dirty="0" smtClean="0"/>
              <a:t>Simple Source Functions – Hybrid -2</a:t>
            </a:r>
            <a:endParaRPr lang="en-I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13" y="1262722"/>
            <a:ext cx="8648700" cy="132807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13" y="2788566"/>
            <a:ext cx="4671144" cy="3503359"/>
          </a:xfrm>
          <a:prstGeom prst="rect">
            <a:avLst/>
          </a:prstGeom>
        </p:spPr>
      </p:pic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337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1337" y="1607831"/>
            <a:ext cx="7772400" cy="818845"/>
          </a:xfrm>
        </p:spPr>
        <p:txBody>
          <a:bodyPr/>
          <a:lstStyle/>
          <a:p>
            <a:r>
              <a:rPr lang="en-IN" sz="2800" dirty="0" smtClean="0"/>
              <a:t>How to Solve Systems with Baroque Source Functions ???</a:t>
            </a:r>
            <a:endParaRPr lang="en-IN" sz="2800" dirty="0"/>
          </a:p>
        </p:txBody>
      </p:sp>
      <p:grpSp>
        <p:nvGrpSpPr>
          <p:cNvPr id="1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980440" y="2804400"/>
              <a:ext cx="5920920" cy="1848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71080" y="2793600"/>
                <a:ext cx="5932800" cy="186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755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0846"/>
            <a:ext cx="6781800" cy="867995"/>
          </a:xfrm>
        </p:spPr>
        <p:txBody>
          <a:bodyPr/>
          <a:lstStyle/>
          <a:p>
            <a:r>
              <a:rPr lang="en-IN" sz="2800" dirty="0"/>
              <a:t>The Undetermined </a:t>
            </a:r>
            <a:r>
              <a:rPr lang="en-IN" sz="2800" dirty="0" smtClean="0"/>
              <a:t>Coefficients Method – Part 2</a:t>
            </a:r>
            <a:endParaRPr lang="en-IN" sz="28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532737" y="1282247"/>
            <a:ext cx="8229600" cy="879231"/>
          </a:xfrm>
        </p:spPr>
        <p:txBody>
          <a:bodyPr/>
          <a:lstStyle/>
          <a:p>
            <a:r>
              <a:rPr lang="en-IN" sz="2400" dirty="0"/>
              <a:t>Find the undetermined constants </a:t>
            </a:r>
            <a:r>
              <a:rPr lang="en-IN" sz="2400" i="1" dirty="0" smtClean="0">
                <a:sym typeface="Symbol" panose="05050102010706020507" pitchFamily="18" charset="2"/>
              </a:rPr>
              <a:t>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1</a:t>
            </a:r>
            <a:r>
              <a:rPr lang="en-IN" sz="2400" i="1" dirty="0" smtClean="0">
                <a:sym typeface="Symbol" panose="05050102010706020507" pitchFamily="18" charset="2"/>
              </a:rPr>
              <a:t>, 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2, </a:t>
            </a:r>
            <a:r>
              <a:rPr lang="en-IN" sz="2400" i="1" dirty="0" smtClean="0">
                <a:sym typeface="Symbol" panose="05050102010706020507" pitchFamily="18" charset="2"/>
              </a:rPr>
              <a:t>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3 ….</a:t>
            </a:r>
            <a:r>
              <a:rPr lang="en-IN" sz="2400" i="1" dirty="0" smtClean="0">
                <a:sym typeface="Symbol" panose="05050102010706020507" pitchFamily="18" charset="2"/>
              </a:rPr>
              <a:t> </a:t>
            </a:r>
            <a:r>
              <a:rPr lang="en-IN" sz="2400" dirty="0" smtClean="0">
                <a:sym typeface="Symbol" panose="05050102010706020507" pitchFamily="18" charset="2"/>
              </a:rPr>
              <a:t> </a:t>
            </a:r>
            <a:r>
              <a:rPr lang="en-IN" sz="2400" dirty="0"/>
              <a:t>in the function </a:t>
            </a:r>
            <a:r>
              <a:rPr lang="en-IN" sz="2400" i="1" dirty="0" err="1"/>
              <a:t>y</a:t>
            </a:r>
            <a:r>
              <a:rPr lang="en-IN" sz="2400" i="1" baseline="-25000" dirty="0" err="1"/>
              <a:t>p</a:t>
            </a:r>
            <a:r>
              <a:rPr lang="en-IN" sz="2400" i="1" dirty="0"/>
              <a:t> </a:t>
            </a:r>
            <a:r>
              <a:rPr lang="en-IN" sz="2400" dirty="0"/>
              <a:t>using the equation </a:t>
            </a:r>
            <a:r>
              <a:rPr lang="en-IN" sz="2400" i="1" dirty="0"/>
              <a:t>L(</a:t>
            </a:r>
            <a:r>
              <a:rPr lang="en-IN" sz="2400" i="1" dirty="0" smtClean="0">
                <a:sym typeface="Symbol" panose="05050102010706020507" pitchFamily="18" charset="2"/>
              </a:rPr>
              <a:t></a:t>
            </a:r>
            <a:r>
              <a:rPr lang="en-IN" sz="2400" i="1" dirty="0" err="1" smtClean="0">
                <a:sym typeface="Symbol" panose="05050102010706020507" pitchFamily="18" charset="2"/>
              </a:rPr>
              <a:t>y</a:t>
            </a:r>
            <a:r>
              <a:rPr lang="en-IN" sz="2400" i="1" baseline="-25000" dirty="0" err="1" smtClean="0">
                <a:sym typeface="Symbol" panose="05050102010706020507" pitchFamily="18" charset="2"/>
              </a:rPr>
              <a:t>p</a:t>
            </a:r>
            <a:r>
              <a:rPr lang="en-IN" sz="2400" i="1" dirty="0" smtClean="0"/>
              <a:t>) </a:t>
            </a:r>
            <a:r>
              <a:rPr lang="en-IN" sz="2400" i="1" dirty="0"/>
              <a:t>= </a:t>
            </a:r>
            <a:r>
              <a:rPr lang="en-IN" sz="2400" i="1" dirty="0" smtClean="0"/>
              <a:t>f.</a:t>
            </a:r>
            <a:endParaRPr lang="en-IN" sz="2400" dirty="0" smtClean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404233"/>
              </p:ext>
            </p:extLst>
          </p:nvPr>
        </p:nvGraphicFramePr>
        <p:xfrm>
          <a:off x="2695552" y="2462323"/>
          <a:ext cx="347027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25" name="Equation" r:id="rId4" imgW="1803240" imgH="431640" progId="Equation.3">
                  <p:embed/>
                </p:oleObj>
              </mc:Choice>
              <mc:Fallback>
                <p:oleObj name="Equation" r:id="rId4" imgW="18032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95552" y="2462323"/>
                        <a:ext cx="3470275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Content Placeholder 17"/>
          <p:cNvSpPr txBox="1">
            <a:spLocks/>
          </p:cNvSpPr>
          <p:nvPr/>
        </p:nvSpPr>
        <p:spPr bwMode="auto">
          <a:xfrm>
            <a:off x="381000" y="3610962"/>
            <a:ext cx="8626475" cy="257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If the function </a:t>
            </a:r>
            <a:r>
              <a:rPr lang="en-IN" sz="2400" i="1" kern="0" dirty="0" err="1" smtClean="0"/>
              <a:t>y</a:t>
            </a:r>
            <a:r>
              <a:rPr lang="en-IN" sz="2400" i="1" kern="0" baseline="-25000" dirty="0" err="1" smtClean="0"/>
              <a:t>p</a:t>
            </a:r>
            <a:r>
              <a:rPr lang="en-IN" sz="2400" kern="0" dirty="0" smtClean="0"/>
              <a:t> given by the table satisfies </a:t>
            </a:r>
            <a:r>
              <a:rPr lang="en-IN" sz="2400" i="1" kern="0" dirty="0" smtClean="0"/>
              <a:t>L(</a:t>
            </a:r>
            <a:r>
              <a:rPr lang="en-IN" sz="2400" i="1" kern="0" dirty="0" err="1" smtClean="0"/>
              <a:t>y</a:t>
            </a:r>
            <a:r>
              <a:rPr lang="en-IN" sz="2400" i="1" kern="0" baseline="-25000" dirty="0" err="1" smtClean="0"/>
              <a:t>p</a:t>
            </a:r>
            <a:r>
              <a:rPr lang="en-IN" sz="2400" i="1" kern="0" dirty="0" smtClean="0"/>
              <a:t>) = 0</a:t>
            </a:r>
            <a:r>
              <a:rPr lang="en-IN" sz="2400" kern="0" dirty="0" smtClean="0"/>
              <a:t>, then change the guess to </a:t>
            </a:r>
            <a:r>
              <a:rPr lang="en-IN" sz="2400" i="1" kern="0" dirty="0" err="1" smtClean="0"/>
              <a:t>xy</a:t>
            </a:r>
            <a:r>
              <a:rPr lang="en-IN" sz="2400" i="1" kern="0" baseline="-25000" dirty="0" err="1" smtClean="0"/>
              <a:t>p</a:t>
            </a:r>
            <a:r>
              <a:rPr lang="en-IN" sz="2400" kern="0" dirty="0" smtClean="0"/>
              <a:t>.</a:t>
            </a:r>
          </a:p>
          <a:p>
            <a:r>
              <a:rPr lang="en-IN" sz="2400" kern="0" dirty="0" smtClean="0"/>
              <a:t>If </a:t>
            </a:r>
            <a:r>
              <a:rPr lang="en-IN" sz="2400" i="1" kern="0" dirty="0" err="1" smtClean="0"/>
              <a:t>xy</a:t>
            </a:r>
            <a:r>
              <a:rPr lang="en-IN" sz="2400" i="1" kern="0" baseline="-25000" dirty="0" err="1" smtClean="0"/>
              <a:t>p</a:t>
            </a:r>
            <a:r>
              <a:rPr lang="en-IN" sz="2400" kern="0" dirty="0" smtClean="0"/>
              <a:t> satisfies </a:t>
            </a:r>
            <a:r>
              <a:rPr lang="en-IN" sz="2400" i="1" kern="0" dirty="0" smtClean="0"/>
              <a:t>L(</a:t>
            </a:r>
            <a:r>
              <a:rPr lang="en-IN" sz="2400" i="1" kern="0" dirty="0" err="1" smtClean="0"/>
              <a:t>xy</a:t>
            </a:r>
            <a:r>
              <a:rPr lang="en-IN" sz="2400" i="1" kern="0" baseline="-25000" dirty="0" err="1" smtClean="0"/>
              <a:t>p</a:t>
            </a:r>
            <a:r>
              <a:rPr lang="en-IN" sz="2400" i="1" kern="0" dirty="0" smtClean="0"/>
              <a:t>) = 0 </a:t>
            </a:r>
            <a:r>
              <a:rPr lang="en-IN" sz="2400" kern="0" dirty="0" smtClean="0"/>
              <a:t>as well, then change the guess to </a:t>
            </a:r>
            <a:r>
              <a:rPr lang="en-IN" sz="2400" i="1" kern="0" dirty="0" smtClean="0"/>
              <a:t>x</a:t>
            </a:r>
            <a:r>
              <a:rPr lang="en-IN" sz="2400" i="1" kern="0" baseline="30000" dirty="0" smtClean="0"/>
              <a:t>2</a:t>
            </a:r>
            <a:r>
              <a:rPr lang="en-IN" sz="2400" i="1" kern="0" dirty="0" smtClean="0"/>
              <a:t>y</a:t>
            </a:r>
            <a:r>
              <a:rPr lang="en-IN" sz="2400" i="1" kern="0" baseline="-25000" dirty="0" smtClean="0"/>
              <a:t>p</a:t>
            </a:r>
            <a:r>
              <a:rPr lang="en-IN" sz="2400" kern="0" dirty="0" smtClean="0"/>
              <a:t>.</a:t>
            </a:r>
          </a:p>
          <a:p>
            <a:r>
              <a:rPr lang="en-IN" sz="2400" kern="0" dirty="0" smtClean="0"/>
              <a:t>Find the undetermined constants </a:t>
            </a:r>
            <a:r>
              <a:rPr lang="en-IN" sz="2400" i="1" kern="0" dirty="0" smtClean="0">
                <a:sym typeface="Symbol" panose="05050102010706020507" pitchFamily="18" charset="2"/>
              </a:rPr>
              <a:t></a:t>
            </a:r>
            <a:r>
              <a:rPr lang="en-IN" sz="2400" kern="0" dirty="0" smtClean="0">
                <a:sym typeface="Symbol" panose="05050102010706020507" pitchFamily="18" charset="2"/>
              </a:rPr>
              <a:t> </a:t>
            </a:r>
            <a:r>
              <a:rPr lang="en-IN" sz="2400" kern="0" dirty="0" smtClean="0"/>
              <a:t>in the function </a:t>
            </a:r>
            <a:r>
              <a:rPr lang="en-IN" sz="2400" i="1" kern="0" dirty="0" err="1" smtClean="0"/>
              <a:t>y</a:t>
            </a:r>
            <a:r>
              <a:rPr lang="en-IN" sz="2400" i="1" kern="0" baseline="-25000" dirty="0" err="1" smtClean="0"/>
              <a:t>p</a:t>
            </a:r>
            <a:r>
              <a:rPr lang="en-IN" sz="2400" i="1" kern="0" dirty="0" smtClean="0"/>
              <a:t> </a:t>
            </a:r>
            <a:r>
              <a:rPr lang="en-IN" sz="2400" kern="0" dirty="0" smtClean="0"/>
              <a:t>using the equation </a:t>
            </a:r>
            <a:r>
              <a:rPr lang="en-IN" sz="2400" i="1" kern="0" dirty="0" smtClean="0"/>
              <a:t>L(</a:t>
            </a:r>
            <a:r>
              <a:rPr lang="en-IN" sz="2400" i="1" kern="0" dirty="0" smtClean="0">
                <a:sym typeface="Symbol" panose="05050102010706020507" pitchFamily="18" charset="2"/>
              </a:rPr>
              <a:t></a:t>
            </a:r>
            <a:r>
              <a:rPr lang="en-IN" sz="2400" i="1" kern="0" dirty="0" smtClean="0"/>
              <a:t>) = f</a:t>
            </a:r>
            <a:r>
              <a:rPr lang="en-IN" sz="2400" kern="0" dirty="0" smtClean="0"/>
              <a:t>, where </a:t>
            </a:r>
            <a:r>
              <a:rPr lang="en-IN" sz="2400" i="1" kern="0" dirty="0" smtClean="0">
                <a:sym typeface="Symbol" panose="05050102010706020507" pitchFamily="18" charset="2"/>
              </a:rPr>
              <a:t></a:t>
            </a:r>
            <a:r>
              <a:rPr lang="en-IN" sz="2400" kern="0" dirty="0" smtClean="0"/>
              <a:t> is </a:t>
            </a:r>
            <a:r>
              <a:rPr lang="en-IN" sz="2400" i="1" kern="0" dirty="0" err="1" smtClean="0"/>
              <a:t>y</a:t>
            </a:r>
            <a:r>
              <a:rPr lang="en-IN" sz="2400" i="1" kern="0" baseline="-25000" dirty="0" err="1" smtClean="0"/>
              <a:t>p</a:t>
            </a:r>
            <a:r>
              <a:rPr lang="en-IN" sz="2400" kern="0" dirty="0" smtClean="0"/>
              <a:t>, or </a:t>
            </a:r>
            <a:r>
              <a:rPr lang="en-IN" sz="2400" i="1" kern="0" dirty="0" err="1" smtClean="0"/>
              <a:t>xy</a:t>
            </a:r>
            <a:r>
              <a:rPr lang="en-IN" sz="2400" i="1" kern="0" baseline="-25000" dirty="0" err="1" smtClean="0"/>
              <a:t>p</a:t>
            </a:r>
            <a:r>
              <a:rPr lang="en-IN" sz="2400" kern="0" dirty="0" smtClean="0"/>
              <a:t> or </a:t>
            </a:r>
            <a:r>
              <a:rPr lang="en-IN" sz="2400" i="1" kern="0" dirty="0" smtClean="0"/>
              <a:t>x</a:t>
            </a:r>
            <a:r>
              <a:rPr lang="en-IN" sz="2400" i="1" kern="0" baseline="30000" dirty="0" smtClean="0"/>
              <a:t>2</a:t>
            </a:r>
            <a:r>
              <a:rPr lang="en-IN" sz="2400" i="1" kern="0" dirty="0" smtClean="0"/>
              <a:t>y</a:t>
            </a:r>
            <a:r>
              <a:rPr lang="en-IN" sz="2400" i="1" kern="0" baseline="-25000" dirty="0" smtClean="0"/>
              <a:t>p</a:t>
            </a:r>
            <a:r>
              <a:rPr lang="en-IN" sz="2400" kern="0" dirty="0" smtClean="0"/>
              <a:t>.</a:t>
            </a:r>
          </a:p>
          <a:p>
            <a:r>
              <a:rPr lang="en-IN" sz="2400" kern="0" dirty="0" smtClean="0"/>
              <a:t>This is the undetermined coefficients method.</a:t>
            </a:r>
            <a:endParaRPr lang="en-IN" sz="2400" kern="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1267560" y="2090520"/>
              <a:ext cx="4161600" cy="1529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58920" y="2080080"/>
                <a:ext cx="4179600" cy="154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73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3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18" y="224308"/>
            <a:ext cx="7772400" cy="766292"/>
          </a:xfrm>
        </p:spPr>
        <p:txBody>
          <a:bodyPr/>
          <a:lstStyle/>
          <a:p>
            <a:r>
              <a:rPr lang="en-IN" sz="2800" dirty="0" smtClean="0"/>
              <a:t>Example - 1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070" y="1144514"/>
            <a:ext cx="8478129" cy="533400"/>
          </a:xfrm>
        </p:spPr>
        <p:txBody>
          <a:bodyPr/>
          <a:lstStyle/>
          <a:p>
            <a:r>
              <a:rPr lang="en-IN" sz="2400" dirty="0"/>
              <a:t>Find </a:t>
            </a:r>
            <a:r>
              <a:rPr lang="en-IN" sz="2400" dirty="0" smtClean="0"/>
              <a:t>the complete solution </a:t>
            </a:r>
            <a:r>
              <a:rPr lang="en-IN" sz="2400" dirty="0"/>
              <a:t>to the nonhomogeneous 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138538"/>
              </p:ext>
            </p:extLst>
          </p:nvPr>
        </p:nvGraphicFramePr>
        <p:xfrm>
          <a:off x="3176431" y="1616299"/>
          <a:ext cx="3248337" cy="974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751" name="Equation" r:id="rId3" imgW="1396800" imgH="419040" progId="Equation.3">
                  <p:embed/>
                </p:oleObj>
              </mc:Choice>
              <mc:Fallback>
                <p:oleObj name="Equation" r:id="rId3" imgW="1396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6431" y="1616299"/>
                        <a:ext cx="3248337" cy="9745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3423" y="2839836"/>
            <a:ext cx="1848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operator:</a:t>
            </a:r>
            <a:endParaRPr lang="en-IN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2225675" y="2590800"/>
          <a:ext cx="333692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752" name="Equation" r:id="rId5" imgW="1434960" imgH="419040" progId="Equation.3">
                  <p:embed/>
                </p:oleObj>
              </mc:Choice>
              <mc:Fallback>
                <p:oleObj name="Equation" r:id="rId5" imgW="14349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25675" y="2590800"/>
                        <a:ext cx="3336925" cy="97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456768"/>
              </p:ext>
            </p:extLst>
          </p:nvPr>
        </p:nvGraphicFramePr>
        <p:xfrm>
          <a:off x="5868988" y="2851945"/>
          <a:ext cx="289401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753" name="Equation" r:id="rId7" imgW="1244520" imgH="228600" progId="Equation.3">
                  <p:embed/>
                </p:oleObj>
              </mc:Choice>
              <mc:Fallback>
                <p:oleObj name="Equation" r:id="rId7" imgW="12445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68988" y="2851945"/>
                        <a:ext cx="2894012" cy="53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26318" y="3756098"/>
            <a:ext cx="7031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Consider the operator to find the fundamental  solutions</a:t>
            </a:r>
            <a:endParaRPr lang="en-IN" dirty="0"/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9533969"/>
              </p:ext>
            </p:extLst>
          </p:nvPr>
        </p:nvGraphicFramePr>
        <p:xfrm>
          <a:off x="3541600" y="4282689"/>
          <a:ext cx="286385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754" name="Equation" r:id="rId10" imgW="1231560" imgH="419040" progId="Equation.3">
                  <p:embed/>
                </p:oleObj>
              </mc:Choice>
              <mc:Fallback>
                <p:oleObj name="Equation" r:id="rId10" imgW="1231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41600" y="4282689"/>
                        <a:ext cx="2863850" cy="97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597341" y="5425804"/>
            <a:ext cx="2942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Substitute the </a:t>
            </a:r>
            <a:r>
              <a:rPr lang="en-IN" dirty="0" err="1" smtClean="0"/>
              <a:t>Ansatz</a:t>
            </a:r>
            <a:r>
              <a:rPr lang="en-IN" dirty="0" smtClean="0"/>
              <a:t>: </a:t>
            </a:r>
            <a:endParaRPr lang="en-IN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4576093"/>
              </p:ext>
            </p:extLst>
          </p:nvPr>
        </p:nvGraphicFramePr>
        <p:xfrm>
          <a:off x="3727137" y="5383061"/>
          <a:ext cx="1592263" cy="796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755" name="Equation" r:id="rId12" imgW="457200" imgH="228600" progId="Equation.3">
                  <p:embed/>
                </p:oleObj>
              </mc:Choice>
              <mc:Fallback>
                <p:oleObj name="Equation" r:id="rId12" imgW="457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727137" y="5383061"/>
                        <a:ext cx="1592263" cy="796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130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Example – 1 : Characteristic Equation</a:t>
            </a:r>
            <a:endParaRPr lang="en-IN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7900" y="1378778"/>
            <a:ext cx="3793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Characteristic Equation :</a:t>
            </a:r>
            <a:endParaRPr lang="en-IN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89100"/>
              </p:ext>
            </p:extLst>
          </p:nvPr>
        </p:nvGraphicFramePr>
        <p:xfrm>
          <a:off x="4800600" y="1339640"/>
          <a:ext cx="2667000" cy="592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96" name="Equation" r:id="rId3" imgW="914400" imgH="203040" progId="Equation.3">
                  <p:embed/>
                </p:oleObj>
              </mc:Choice>
              <mc:Fallback>
                <p:oleObj name="Equation" r:id="rId3" imgW="91440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0600" y="1339640"/>
                        <a:ext cx="2667000" cy="592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4701381"/>
              </p:ext>
            </p:extLst>
          </p:nvPr>
        </p:nvGraphicFramePr>
        <p:xfrm>
          <a:off x="898859" y="2431414"/>
          <a:ext cx="30003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97" name="Equation" r:id="rId5" imgW="1028520" imgH="215640" progId="Equation.3">
                  <p:embed/>
                </p:oleObj>
              </mc:Choice>
              <mc:Fallback>
                <p:oleObj name="Equation" r:id="rId5" imgW="10285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8859" y="2431414"/>
                        <a:ext cx="3000375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191114"/>
              </p:ext>
            </p:extLst>
          </p:nvPr>
        </p:nvGraphicFramePr>
        <p:xfrm>
          <a:off x="4412456" y="2379449"/>
          <a:ext cx="3519487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98" name="Equation" r:id="rId7" imgW="1206360" imgH="215640" progId="Equation.3">
                  <p:embed/>
                </p:oleObj>
              </mc:Choice>
              <mc:Fallback>
                <p:oleObj name="Equation" r:id="rId7" imgW="12063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12456" y="2379449"/>
                        <a:ext cx="3519487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064310"/>
              </p:ext>
            </p:extLst>
          </p:nvPr>
        </p:nvGraphicFramePr>
        <p:xfrm>
          <a:off x="2186882" y="3387243"/>
          <a:ext cx="3855835" cy="667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99" name="Equation" r:id="rId9" imgW="1320480" imgH="228600" progId="Equation.3">
                  <p:embed/>
                </p:oleObj>
              </mc:Choice>
              <mc:Fallback>
                <p:oleObj name="Equation" r:id="rId9" imgW="13204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86882" y="3387243"/>
                        <a:ext cx="3855835" cy="6673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496897"/>
              </p:ext>
            </p:extLst>
          </p:nvPr>
        </p:nvGraphicFramePr>
        <p:xfrm>
          <a:off x="2186882" y="4562944"/>
          <a:ext cx="4003675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00" name="Equation" r:id="rId11" imgW="1371600" imgH="253800" progId="Equation.3">
                  <p:embed/>
                </p:oleObj>
              </mc:Choice>
              <mc:Fallback>
                <p:oleObj name="Equation" r:id="rId11" imgW="13716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86882" y="4562944"/>
                        <a:ext cx="4003675" cy="741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438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0730"/>
            <a:ext cx="7772400" cy="896070"/>
          </a:xfrm>
        </p:spPr>
        <p:txBody>
          <a:bodyPr/>
          <a:lstStyle/>
          <a:p>
            <a:r>
              <a:rPr lang="en-IN" sz="2800" dirty="0" smtClean="0"/>
              <a:t>Example 1 : Particular Solution</a:t>
            </a:r>
            <a:endParaRPr lang="en-IN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08379"/>
              </p:ext>
            </p:extLst>
          </p:nvPr>
        </p:nvGraphicFramePr>
        <p:xfrm>
          <a:off x="4845050" y="1219200"/>
          <a:ext cx="186055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68" name="Equation" r:id="rId3" imgW="799920" imgH="228600" progId="Equation.3">
                  <p:embed/>
                </p:oleObj>
              </mc:Choice>
              <mc:Fallback>
                <p:oleObj name="Equation" r:id="rId3" imgW="7999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45050" y="1219200"/>
                        <a:ext cx="1860550" cy="53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73791" y="1247228"/>
            <a:ext cx="3567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For a given source function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615178" y="1965529"/>
            <a:ext cx="446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guess for particular solution is</a:t>
            </a:r>
            <a:endParaRPr lang="en-IN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5150109" y="1945762"/>
          <a:ext cx="1979612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69" name="Equation" r:id="rId5" imgW="850680" imgH="253800" progId="Equation.3">
                  <p:embed/>
                </p:oleObj>
              </mc:Choice>
              <mc:Fallback>
                <p:oleObj name="Equation" r:id="rId5" imgW="8506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50109" y="1945762"/>
                        <a:ext cx="1979612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2505075" y="2567051"/>
          <a:ext cx="392747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70" name="Equation" r:id="rId7" imgW="1688760" imgH="431640" progId="Equation.3">
                  <p:embed/>
                </p:oleObj>
              </mc:Choice>
              <mc:Fallback>
                <p:oleObj name="Equation" r:id="rId7" imgW="16887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05075" y="2567051"/>
                        <a:ext cx="3927475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1333801" y="3777456"/>
          <a:ext cx="549433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71" name="Equation" r:id="rId9" imgW="2361960" imgH="253800" progId="Equation.3">
                  <p:embed/>
                </p:oleObj>
              </mc:Choice>
              <mc:Fallback>
                <p:oleObj name="Equation" r:id="rId9" imgW="236196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33801" y="3777456"/>
                        <a:ext cx="5494337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1367239" y="4571926"/>
          <a:ext cx="31305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72" name="Equation" r:id="rId11" imgW="1346040" imgH="253800" progId="Equation.3">
                  <p:embed/>
                </p:oleObj>
              </mc:Choice>
              <mc:Fallback>
                <p:oleObj name="Equation" r:id="rId11" imgW="134604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67239" y="4571926"/>
                        <a:ext cx="3130550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5150109" y="4272295"/>
          <a:ext cx="1595437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73" name="Equation" r:id="rId13" imgW="685800" imgH="393480" progId="Equation.3">
                  <p:embed/>
                </p:oleObj>
              </mc:Choice>
              <mc:Fallback>
                <p:oleObj name="Equation" r:id="rId13" imgW="6858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150109" y="4272295"/>
                        <a:ext cx="1595437" cy="915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1630621" y="5213350"/>
          <a:ext cx="5114925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774" name="Equation" r:id="rId15" imgW="1752480" imgH="419040" progId="Equation.3">
                  <p:embed/>
                </p:oleObj>
              </mc:Choice>
              <mc:Fallback>
                <p:oleObj name="Equation" r:id="rId15" imgW="1752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30621" y="5213350"/>
                        <a:ext cx="5114925" cy="1223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35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318" y="224308"/>
            <a:ext cx="7772400" cy="766292"/>
          </a:xfrm>
        </p:spPr>
        <p:txBody>
          <a:bodyPr/>
          <a:lstStyle/>
          <a:p>
            <a:r>
              <a:rPr lang="en-IN" sz="2800" dirty="0" smtClean="0"/>
              <a:t>Example - 2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318" y="1004552"/>
            <a:ext cx="7772400" cy="533400"/>
          </a:xfrm>
        </p:spPr>
        <p:txBody>
          <a:bodyPr/>
          <a:lstStyle/>
          <a:p>
            <a:r>
              <a:rPr lang="en-IN" sz="2400" dirty="0"/>
              <a:t>Find all solutions to the nonhomogeneous 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176431" y="1492663"/>
          <a:ext cx="3248337" cy="974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798" name="Equation" r:id="rId3" imgW="1396800" imgH="419040" progId="Equation.3">
                  <p:embed/>
                </p:oleObj>
              </mc:Choice>
              <mc:Fallback>
                <p:oleObj name="Equation" r:id="rId3" imgW="1396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6431" y="1492663"/>
                        <a:ext cx="3248337" cy="9745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33423" y="2839836"/>
            <a:ext cx="1848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operator:</a:t>
            </a:r>
            <a:endParaRPr lang="en-IN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225675" y="2590800"/>
          <a:ext cx="333692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799" name="Equation" r:id="rId5" imgW="1434960" imgH="419040" progId="Equation.3">
                  <p:embed/>
                </p:oleObj>
              </mc:Choice>
              <mc:Fallback>
                <p:oleObj name="Equation" r:id="rId5" imgW="14349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25675" y="2590800"/>
                        <a:ext cx="3336925" cy="97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191388"/>
              </p:ext>
            </p:extLst>
          </p:nvPr>
        </p:nvGraphicFramePr>
        <p:xfrm>
          <a:off x="2421093" y="4378953"/>
          <a:ext cx="4003675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800" name="Equation" r:id="rId7" imgW="1371600" imgH="253800" progId="Equation.3">
                  <p:embed/>
                </p:oleObj>
              </mc:Choice>
              <mc:Fallback>
                <p:oleObj name="Equation" r:id="rId7" imgW="13716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21093" y="4378953"/>
                        <a:ext cx="4003675" cy="741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5680724" y="2851945"/>
          <a:ext cx="289401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801" name="Equation" r:id="rId9" imgW="1244520" imgH="228600" progId="Equation.3">
                  <p:embed/>
                </p:oleObj>
              </mc:Choice>
              <mc:Fallback>
                <p:oleObj name="Equation" r:id="rId9" imgW="12445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80724" y="2851945"/>
                        <a:ext cx="2894012" cy="53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739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193" y="119856"/>
            <a:ext cx="7772400" cy="1143000"/>
          </a:xfrm>
        </p:spPr>
        <p:txBody>
          <a:bodyPr/>
          <a:lstStyle/>
          <a:p>
            <a:r>
              <a:rPr lang="en-IN" sz="2800" dirty="0" smtClean="0"/>
              <a:t>Example 2 : Particular Solution</a:t>
            </a:r>
            <a:endParaRPr lang="en-IN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436731" y="1134666"/>
          <a:ext cx="1860550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2" name="Equation" r:id="rId3" imgW="799920" imgH="228600" progId="Equation.3">
                  <p:embed/>
                </p:oleObj>
              </mc:Choice>
              <mc:Fallback>
                <p:oleObj name="Equation" r:id="rId3" imgW="7999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36731" y="1134666"/>
                        <a:ext cx="1860550" cy="531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73791" y="1247228"/>
            <a:ext cx="2807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For a source function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615178" y="1965529"/>
            <a:ext cx="446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guess for particular solution is</a:t>
            </a:r>
            <a:endParaRPr lang="en-IN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5150109" y="1945762"/>
          <a:ext cx="1979612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3" name="Equation" r:id="rId5" imgW="850680" imgH="253800" progId="Equation.3">
                  <p:embed/>
                </p:oleObj>
              </mc:Choice>
              <mc:Fallback>
                <p:oleObj name="Equation" r:id="rId5" imgW="8506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50109" y="1945762"/>
                        <a:ext cx="1979612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505075" y="2567051"/>
          <a:ext cx="392747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4" name="Equation" r:id="rId7" imgW="1688760" imgH="431640" progId="Equation.3">
                  <p:embed/>
                </p:oleObj>
              </mc:Choice>
              <mc:Fallback>
                <p:oleObj name="Equation" r:id="rId7" imgW="16887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05075" y="2567051"/>
                        <a:ext cx="3927475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1570038" y="3776663"/>
          <a:ext cx="5021262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5" name="Equation" r:id="rId9" imgW="2158920" imgH="253800" progId="Equation.3">
                  <p:embed/>
                </p:oleObj>
              </mc:Choice>
              <mc:Fallback>
                <p:oleObj name="Equation" r:id="rId9" imgW="21589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70038" y="3776663"/>
                        <a:ext cx="5021262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552700" y="4771206"/>
            <a:ext cx="3457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</a:t>
            </a:r>
            <a:r>
              <a:rPr lang="en-IN" dirty="0" smtClean="0"/>
              <a:t>The first guess is wrong.</a:t>
            </a:r>
            <a:endParaRPr lang="en-IN" dirty="0"/>
          </a:p>
        </p:txBody>
      </p:sp>
      <p:sp>
        <p:nvSpPr>
          <p:cNvPr id="30" name="TextBox 29"/>
          <p:cNvSpPr txBox="1"/>
          <p:nvPr/>
        </p:nvSpPr>
        <p:spPr>
          <a:xfrm>
            <a:off x="604364" y="5464983"/>
            <a:ext cx="5394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second guess for particular solution is</a:t>
            </a:r>
            <a:endParaRPr lang="en-IN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405571"/>
              </p:ext>
            </p:extLst>
          </p:nvPr>
        </p:nvGraphicFramePr>
        <p:xfrm>
          <a:off x="6139915" y="5783976"/>
          <a:ext cx="21272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6" name="Equation" r:id="rId11" imgW="914400" imgH="253800" progId="Equation.3">
                  <p:embed/>
                </p:oleObj>
              </mc:Choice>
              <mc:Fallback>
                <p:oleObj name="Equation" r:id="rId11" imgW="9144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39915" y="5783976"/>
                        <a:ext cx="2127250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927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685800"/>
          </a:xfrm>
        </p:spPr>
        <p:txBody>
          <a:bodyPr/>
          <a:lstStyle/>
          <a:p>
            <a:r>
              <a:rPr lang="en-IN" sz="2800" dirty="0" smtClean="0"/>
              <a:t>Example 2 : Second Trial</a:t>
            </a:r>
            <a:endParaRPr lang="en-IN" sz="28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781531"/>
              </p:ext>
            </p:extLst>
          </p:nvPr>
        </p:nvGraphicFramePr>
        <p:xfrm>
          <a:off x="5791200" y="1390650"/>
          <a:ext cx="21272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82" name="Equation" r:id="rId3" imgW="914400" imgH="253800" progId="Equation.3">
                  <p:embed/>
                </p:oleObj>
              </mc:Choice>
              <mc:Fallback>
                <p:oleObj name="Equation" r:id="rId3" imgW="9144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1200" y="1390650"/>
                        <a:ext cx="2127250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523914"/>
              </p:ext>
            </p:extLst>
          </p:nvPr>
        </p:nvGraphicFramePr>
        <p:xfrm>
          <a:off x="1233872" y="1066800"/>
          <a:ext cx="392747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83" name="Equation" r:id="rId5" imgW="1688760" imgH="431640" progId="Equation.3">
                  <p:embed/>
                </p:oleObj>
              </mc:Choice>
              <mc:Fallback>
                <p:oleObj name="Equation" r:id="rId5" imgW="16887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33872" y="1066800"/>
                        <a:ext cx="3927475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1394090" y="2267880"/>
          <a:ext cx="2598738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84" name="Equation" r:id="rId7" imgW="1117440" imgH="419040" progId="Equation.3">
                  <p:embed/>
                </p:oleObj>
              </mc:Choice>
              <mc:Fallback>
                <p:oleObj name="Equation" r:id="rId7" imgW="11174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94090" y="2267880"/>
                        <a:ext cx="2598738" cy="976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4615537" y="2120484"/>
          <a:ext cx="30130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85" name="Equation" r:id="rId9" imgW="1295280" imgH="431640" progId="Equation.3">
                  <p:embed/>
                </p:oleObj>
              </mc:Choice>
              <mc:Fallback>
                <p:oleObj name="Equation" r:id="rId9" imgW="12952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15537" y="2120484"/>
                        <a:ext cx="3013075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471327" y="3354745"/>
          <a:ext cx="81788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86" name="Equation" r:id="rId11" imgW="3517560" imgH="253800" progId="Equation.3">
                  <p:embed/>
                </p:oleObj>
              </mc:Choice>
              <mc:Fallback>
                <p:oleObj name="Equation" r:id="rId11" imgW="351756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1327" y="3354745"/>
                        <a:ext cx="8178800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1455850" y="4298877"/>
          <a:ext cx="29241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87" name="Equation" r:id="rId13" imgW="1257120" imgH="253800" progId="Equation.3">
                  <p:embed/>
                </p:oleObj>
              </mc:Choice>
              <mc:Fallback>
                <p:oleObj name="Equation" r:id="rId13" imgW="12571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55850" y="4298877"/>
                        <a:ext cx="2924175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1708513" y="5191581"/>
          <a:ext cx="5561012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88" name="Equation" r:id="rId15" imgW="1904760" imgH="393480" progId="Equation.3">
                  <p:embed/>
                </p:oleObj>
              </mc:Choice>
              <mc:Fallback>
                <p:oleObj name="Equation" r:id="rId15" imgW="19047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08513" y="5191581"/>
                        <a:ext cx="5561012" cy="114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5939200" y="4173081"/>
          <a:ext cx="13303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889" name="Equation" r:id="rId17" imgW="571320" imgH="393480" progId="Equation.3">
                  <p:embed/>
                </p:oleObj>
              </mc:Choice>
              <mc:Fallback>
                <p:oleObj name="Equation" r:id="rId17" imgW="571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939200" y="4173081"/>
                        <a:ext cx="1330325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54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82" y="45625"/>
            <a:ext cx="7772400" cy="1143000"/>
          </a:xfrm>
        </p:spPr>
        <p:txBody>
          <a:bodyPr/>
          <a:lstStyle/>
          <a:p>
            <a:r>
              <a:rPr lang="en-IN" sz="2800" dirty="0" smtClean="0"/>
              <a:t>Popular use of Linear SO-ODE with CC in </a:t>
            </a:r>
            <a:r>
              <a:rPr lang="en-IN" sz="2800" dirty="0" err="1" smtClean="0"/>
              <a:t>Thermofluids</a:t>
            </a:r>
            <a:endParaRPr lang="en-IN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685800" y="1981200"/>
            <a:ext cx="8302918" cy="4114800"/>
          </a:xfrm>
        </p:spPr>
        <p:txBody>
          <a:bodyPr/>
          <a:lstStyle/>
          <a:p>
            <a:r>
              <a:rPr lang="en-IN" sz="2400" dirty="0" smtClean="0"/>
              <a:t>Design and development of Accurate Instrumentation in Fluid mechanics &amp; Heat Transfer……</a:t>
            </a:r>
          </a:p>
          <a:p>
            <a:r>
              <a:rPr lang="en-IN" sz="2400" dirty="0" smtClean="0"/>
              <a:t>Also useful in many other instruments in general engineering…..</a:t>
            </a:r>
            <a:endParaRPr lang="en-IN" sz="2400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215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533400"/>
          </a:xfrm>
        </p:spPr>
        <p:txBody>
          <a:bodyPr/>
          <a:lstStyle/>
          <a:p>
            <a:pPr eaLnBrk="1" hangingPunct="1"/>
            <a:r>
              <a:rPr lang="en-US" sz="2800" smtClean="0"/>
              <a:t>The Shocking News in The New York Times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309688"/>
            <a:ext cx="83185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i="1" dirty="0" smtClean="0"/>
              <a:t>1 million to 10 million years</a:t>
            </a:r>
            <a:r>
              <a:rPr lang="en-US" sz="2400" b="1" dirty="0" smtClean="0"/>
              <a:t> they might be able to make a plane that would fly ?!?!?!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People had dreamed of flying for many years.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United States Army was trying to develop an airplane in 1903, but the plane wouldn't fly.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 New York Times wrote that maybe in</a:t>
            </a:r>
            <a:r>
              <a:rPr lang="en-US" sz="2400" i="1" dirty="0" smtClean="0"/>
              <a:t/>
            </a:r>
            <a:br>
              <a:rPr lang="en-US" sz="2400" i="1" dirty="0" smtClean="0"/>
            </a:br>
            <a:r>
              <a:rPr lang="en-US" sz="2400" i="1" dirty="0" smtClean="0"/>
              <a:t>1 million to 10 million years</a:t>
            </a:r>
            <a:r>
              <a:rPr lang="en-US" sz="2400" dirty="0" smtClean="0"/>
              <a:t> they might be able to make a plane that would fly.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Only eight days later two men </a:t>
            </a:r>
            <a:r>
              <a:rPr lang="en-US" sz="2400" i="1" dirty="0" smtClean="0"/>
              <a:t>were</a:t>
            </a:r>
            <a:r>
              <a:rPr lang="en-US" sz="2400" dirty="0" smtClean="0"/>
              <a:t> successful in flying the first manned plane.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Controlled, powered flight had seemed impossible until Orville Wright took off on the 17th December 1903.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They were Wilbur Wright and his younger brother, Orville.</a:t>
            </a:r>
          </a:p>
        </p:txBody>
      </p:sp>
      <p:grpSp>
        <p:nvGrpSpPr>
          <p:cNvPr id="18436" name="Group 22"/>
          <p:cNvGrpSpPr>
            <a:grpSpLocks/>
          </p:cNvGrpSpPr>
          <p:nvPr/>
        </p:nvGrpSpPr>
        <p:grpSpPr bwMode="auto">
          <a:xfrm>
            <a:off x="0" y="-152400"/>
            <a:ext cx="9144000" cy="6858000"/>
            <a:chOff x="0" y="0"/>
            <a:chExt cx="9144000" cy="6858000"/>
          </a:xfrm>
        </p:grpSpPr>
        <p:grpSp>
          <p:nvGrpSpPr>
            <p:cNvPr id="1843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844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45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5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44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4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44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4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44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44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44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8438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59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162229"/>
            <a:ext cx="7772400" cy="972180"/>
          </a:xfrm>
        </p:spPr>
        <p:txBody>
          <a:bodyPr/>
          <a:lstStyle/>
          <a:p>
            <a:r>
              <a:rPr lang="en-IN" sz="2800" dirty="0" smtClean="0"/>
              <a:t>Wind Tunnel : An artificial Thermodynamic System to Study Flow Past Miniature Wings</a:t>
            </a:r>
            <a:endParaRPr lang="en-I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2000" contras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1070" y="1296638"/>
            <a:ext cx="8431930" cy="5195838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 bwMode="auto">
          <a:xfrm>
            <a:off x="115000" y="1166096"/>
            <a:ext cx="8027020" cy="4527470"/>
          </a:xfrm>
          <a:custGeom>
            <a:avLst/>
            <a:gdLst>
              <a:gd name="connsiteX0" fmla="*/ 232730 w 8027020"/>
              <a:gd name="connsiteY0" fmla="*/ 4436214 h 4527470"/>
              <a:gd name="connsiteX1" fmla="*/ 2975930 w 8027020"/>
              <a:gd name="connsiteY1" fmla="*/ 4384698 h 4527470"/>
              <a:gd name="connsiteX2" fmla="*/ 4830487 w 8027020"/>
              <a:gd name="connsiteY2" fmla="*/ 3908180 h 4527470"/>
              <a:gd name="connsiteX3" fmla="*/ 5590341 w 8027020"/>
              <a:gd name="connsiteY3" fmla="*/ 2349836 h 4527470"/>
              <a:gd name="connsiteX4" fmla="*/ 6221406 w 8027020"/>
              <a:gd name="connsiteY4" fmla="*/ 1242253 h 4527470"/>
              <a:gd name="connsiteX5" fmla="*/ 7818386 w 8027020"/>
              <a:gd name="connsiteY5" fmla="*/ 868766 h 4527470"/>
              <a:gd name="connsiteX6" fmla="*/ 7638082 w 8027020"/>
              <a:gd name="connsiteY6" fmla="*/ 327853 h 4527470"/>
              <a:gd name="connsiteX7" fmla="*/ 4457000 w 8027020"/>
              <a:gd name="connsiteY7" fmla="*/ 18760 h 4527470"/>
              <a:gd name="connsiteX8" fmla="*/ 2216076 w 8027020"/>
              <a:gd name="connsiteY8" fmla="*/ 70276 h 4527470"/>
              <a:gd name="connsiteX9" fmla="*/ 567580 w 8027020"/>
              <a:gd name="connsiteY9" fmla="*/ 366490 h 4527470"/>
              <a:gd name="connsiteX10" fmla="*/ 284245 w 8027020"/>
              <a:gd name="connsiteY10" fmla="*/ 1602862 h 4527470"/>
              <a:gd name="connsiteX11" fmla="*/ 155456 w 8027020"/>
              <a:gd name="connsiteY11" fmla="*/ 3238479 h 4527470"/>
              <a:gd name="connsiteX12" fmla="*/ 232730 w 8027020"/>
              <a:gd name="connsiteY12" fmla="*/ 4436214 h 452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27020" h="4527470">
                <a:moveTo>
                  <a:pt x="232730" y="4436214"/>
                </a:moveTo>
                <a:cubicBezTo>
                  <a:pt x="702809" y="4627250"/>
                  <a:pt x="2209637" y="4472704"/>
                  <a:pt x="2975930" y="4384698"/>
                </a:cubicBezTo>
                <a:cubicBezTo>
                  <a:pt x="3742223" y="4296692"/>
                  <a:pt x="4394752" y="4247324"/>
                  <a:pt x="4830487" y="3908180"/>
                </a:cubicBezTo>
                <a:cubicBezTo>
                  <a:pt x="5266222" y="3569036"/>
                  <a:pt x="5358521" y="2794157"/>
                  <a:pt x="5590341" y="2349836"/>
                </a:cubicBezTo>
                <a:cubicBezTo>
                  <a:pt x="5822161" y="1905515"/>
                  <a:pt x="5850065" y="1489098"/>
                  <a:pt x="6221406" y="1242253"/>
                </a:cubicBezTo>
                <a:cubicBezTo>
                  <a:pt x="6592747" y="995408"/>
                  <a:pt x="7582273" y="1021166"/>
                  <a:pt x="7818386" y="868766"/>
                </a:cubicBezTo>
                <a:cubicBezTo>
                  <a:pt x="8054499" y="716366"/>
                  <a:pt x="8198313" y="469521"/>
                  <a:pt x="7638082" y="327853"/>
                </a:cubicBezTo>
                <a:cubicBezTo>
                  <a:pt x="7077851" y="186185"/>
                  <a:pt x="5360668" y="61689"/>
                  <a:pt x="4457000" y="18760"/>
                </a:cubicBezTo>
                <a:cubicBezTo>
                  <a:pt x="3553332" y="-24169"/>
                  <a:pt x="2864313" y="12321"/>
                  <a:pt x="2216076" y="70276"/>
                </a:cubicBezTo>
                <a:cubicBezTo>
                  <a:pt x="1567839" y="128231"/>
                  <a:pt x="889552" y="111059"/>
                  <a:pt x="567580" y="366490"/>
                </a:cubicBezTo>
                <a:cubicBezTo>
                  <a:pt x="245608" y="621921"/>
                  <a:pt x="352932" y="1124197"/>
                  <a:pt x="284245" y="1602862"/>
                </a:cubicBezTo>
                <a:cubicBezTo>
                  <a:pt x="215558" y="2081527"/>
                  <a:pt x="161895" y="2764107"/>
                  <a:pt x="155456" y="3238479"/>
                </a:cubicBezTo>
                <a:cubicBezTo>
                  <a:pt x="149017" y="3712851"/>
                  <a:pt x="-237349" y="4245178"/>
                  <a:pt x="232730" y="4436214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01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8599"/>
            <a:ext cx="6172200" cy="870969"/>
          </a:xfrm>
        </p:spPr>
        <p:txBody>
          <a:bodyPr/>
          <a:lstStyle/>
          <a:p>
            <a:r>
              <a:rPr lang="en-IN" sz="2800" dirty="0" smtClean="0"/>
              <a:t>Wright Brother’s Art of Learning Aerodynamics</a:t>
            </a:r>
            <a:endParaRPr lang="en-IN" sz="2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668163" y="1143000"/>
            <a:ext cx="8018637" cy="2368639"/>
            <a:chOff x="609600" y="1898561"/>
            <a:chExt cx="8018637" cy="2368639"/>
          </a:xfrm>
        </p:grpSpPr>
        <p:cxnSp>
          <p:nvCxnSpPr>
            <p:cNvPr id="8" name="Straight Connector 7"/>
            <p:cNvCxnSpPr/>
            <p:nvPr/>
          </p:nvCxnSpPr>
          <p:spPr bwMode="auto">
            <a:xfrm>
              <a:off x="685800" y="1905000"/>
              <a:ext cx="7772400" cy="0"/>
            </a:xfrm>
            <a:prstGeom prst="line">
              <a:avLst/>
            </a:prstGeom>
            <a:solidFill>
              <a:schemeClr val="accent1"/>
            </a:solidFill>
            <a:ln w="184150" cap="flat" cmpd="tri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685800" y="4267200"/>
              <a:ext cx="7772400" cy="0"/>
            </a:xfrm>
            <a:prstGeom prst="line">
              <a:avLst/>
            </a:prstGeom>
            <a:solidFill>
              <a:schemeClr val="accent1"/>
            </a:solidFill>
            <a:ln w="184150" cap="flat" cmpd="tri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Freeform 9"/>
            <p:cNvSpPr/>
            <p:nvPr/>
          </p:nvSpPr>
          <p:spPr bwMode="auto">
            <a:xfrm>
              <a:off x="609600" y="1944710"/>
              <a:ext cx="246237" cy="2292439"/>
            </a:xfrm>
            <a:custGeom>
              <a:avLst/>
              <a:gdLst>
                <a:gd name="connsiteX0" fmla="*/ 64735 w 246237"/>
                <a:gd name="connsiteY0" fmla="*/ 0 h 2292439"/>
                <a:gd name="connsiteX1" fmla="*/ 38977 w 246237"/>
                <a:gd name="connsiteY1" fmla="*/ 244698 h 2292439"/>
                <a:gd name="connsiteX2" fmla="*/ 154887 w 246237"/>
                <a:gd name="connsiteY2" fmla="*/ 579549 h 2292439"/>
                <a:gd name="connsiteX3" fmla="*/ 340 w 246237"/>
                <a:gd name="connsiteY3" fmla="*/ 927279 h 2292439"/>
                <a:gd name="connsiteX4" fmla="*/ 206402 w 246237"/>
                <a:gd name="connsiteY4" fmla="*/ 1326524 h 2292439"/>
                <a:gd name="connsiteX5" fmla="*/ 51856 w 246237"/>
                <a:gd name="connsiteY5" fmla="*/ 1545465 h 2292439"/>
                <a:gd name="connsiteX6" fmla="*/ 245039 w 246237"/>
                <a:gd name="connsiteY6" fmla="*/ 1764405 h 2292439"/>
                <a:gd name="connsiteX7" fmla="*/ 129129 w 246237"/>
                <a:gd name="connsiteY7" fmla="*/ 1918952 h 2292439"/>
                <a:gd name="connsiteX8" fmla="*/ 38977 w 246237"/>
                <a:gd name="connsiteY8" fmla="*/ 2292439 h 229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6237" h="2292439">
                  <a:moveTo>
                    <a:pt x="64735" y="0"/>
                  </a:moveTo>
                  <a:cubicBezTo>
                    <a:pt x="44343" y="74053"/>
                    <a:pt x="23952" y="148106"/>
                    <a:pt x="38977" y="244698"/>
                  </a:cubicBezTo>
                  <a:cubicBezTo>
                    <a:pt x="54002" y="341290"/>
                    <a:pt x="161327" y="465786"/>
                    <a:pt x="154887" y="579549"/>
                  </a:cubicBezTo>
                  <a:cubicBezTo>
                    <a:pt x="148448" y="693313"/>
                    <a:pt x="-8246" y="802783"/>
                    <a:pt x="340" y="927279"/>
                  </a:cubicBezTo>
                  <a:cubicBezTo>
                    <a:pt x="8926" y="1051775"/>
                    <a:pt x="197816" y="1223493"/>
                    <a:pt x="206402" y="1326524"/>
                  </a:cubicBezTo>
                  <a:cubicBezTo>
                    <a:pt x="214988" y="1429555"/>
                    <a:pt x="45416" y="1472485"/>
                    <a:pt x="51856" y="1545465"/>
                  </a:cubicBezTo>
                  <a:cubicBezTo>
                    <a:pt x="58295" y="1618445"/>
                    <a:pt x="232160" y="1702157"/>
                    <a:pt x="245039" y="1764405"/>
                  </a:cubicBezTo>
                  <a:cubicBezTo>
                    <a:pt x="257918" y="1826653"/>
                    <a:pt x="163473" y="1830946"/>
                    <a:pt x="129129" y="1918952"/>
                  </a:cubicBezTo>
                  <a:cubicBezTo>
                    <a:pt x="94785" y="2006958"/>
                    <a:pt x="49709" y="2230191"/>
                    <a:pt x="38977" y="2292439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8382000" y="1898561"/>
              <a:ext cx="246237" cy="2292439"/>
            </a:xfrm>
            <a:custGeom>
              <a:avLst/>
              <a:gdLst>
                <a:gd name="connsiteX0" fmla="*/ 64735 w 246237"/>
                <a:gd name="connsiteY0" fmla="*/ 0 h 2292439"/>
                <a:gd name="connsiteX1" fmla="*/ 38977 w 246237"/>
                <a:gd name="connsiteY1" fmla="*/ 244698 h 2292439"/>
                <a:gd name="connsiteX2" fmla="*/ 154887 w 246237"/>
                <a:gd name="connsiteY2" fmla="*/ 579549 h 2292439"/>
                <a:gd name="connsiteX3" fmla="*/ 340 w 246237"/>
                <a:gd name="connsiteY3" fmla="*/ 927279 h 2292439"/>
                <a:gd name="connsiteX4" fmla="*/ 206402 w 246237"/>
                <a:gd name="connsiteY4" fmla="*/ 1326524 h 2292439"/>
                <a:gd name="connsiteX5" fmla="*/ 51856 w 246237"/>
                <a:gd name="connsiteY5" fmla="*/ 1545465 h 2292439"/>
                <a:gd name="connsiteX6" fmla="*/ 245039 w 246237"/>
                <a:gd name="connsiteY6" fmla="*/ 1764405 h 2292439"/>
                <a:gd name="connsiteX7" fmla="*/ 129129 w 246237"/>
                <a:gd name="connsiteY7" fmla="*/ 1918952 h 2292439"/>
                <a:gd name="connsiteX8" fmla="*/ 38977 w 246237"/>
                <a:gd name="connsiteY8" fmla="*/ 2292439 h 229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6237" h="2292439">
                  <a:moveTo>
                    <a:pt x="64735" y="0"/>
                  </a:moveTo>
                  <a:cubicBezTo>
                    <a:pt x="44343" y="74053"/>
                    <a:pt x="23952" y="148106"/>
                    <a:pt x="38977" y="244698"/>
                  </a:cubicBezTo>
                  <a:cubicBezTo>
                    <a:pt x="54002" y="341290"/>
                    <a:pt x="161327" y="465786"/>
                    <a:pt x="154887" y="579549"/>
                  </a:cubicBezTo>
                  <a:cubicBezTo>
                    <a:pt x="148448" y="693313"/>
                    <a:pt x="-8246" y="802783"/>
                    <a:pt x="340" y="927279"/>
                  </a:cubicBezTo>
                  <a:cubicBezTo>
                    <a:pt x="8926" y="1051775"/>
                    <a:pt x="197816" y="1223493"/>
                    <a:pt x="206402" y="1326524"/>
                  </a:cubicBezTo>
                  <a:cubicBezTo>
                    <a:pt x="214988" y="1429555"/>
                    <a:pt x="45416" y="1472485"/>
                    <a:pt x="51856" y="1545465"/>
                  </a:cubicBezTo>
                  <a:cubicBezTo>
                    <a:pt x="58295" y="1618445"/>
                    <a:pt x="232160" y="1702157"/>
                    <a:pt x="245039" y="1764405"/>
                  </a:cubicBezTo>
                  <a:cubicBezTo>
                    <a:pt x="257918" y="1826653"/>
                    <a:pt x="163473" y="1830946"/>
                    <a:pt x="129129" y="1918952"/>
                  </a:cubicBezTo>
                  <a:cubicBezTo>
                    <a:pt x="94785" y="2006958"/>
                    <a:pt x="49709" y="2230191"/>
                    <a:pt x="38977" y="2292439"/>
                  </a:cubicBezTo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562" y="1242812"/>
            <a:ext cx="1143001" cy="218618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0" y="1295400"/>
            <a:ext cx="3048000" cy="352425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77147" y="3561510"/>
            <a:ext cx="8789706" cy="3247278"/>
          </a:xfrm>
          <a:solidFill>
            <a:schemeClr val="bg1"/>
          </a:solidFill>
        </p:spPr>
        <p:txBody>
          <a:bodyPr/>
          <a:lstStyle/>
          <a:p>
            <a:r>
              <a:rPr lang="en-IN" sz="2400" dirty="0"/>
              <a:t>At the end of their 1901 wind tunnel tests, the Wright brothers had the most detailed data in the world for the design of aircraft wings. </a:t>
            </a:r>
            <a:endParaRPr lang="en-IN" sz="2400" dirty="0" smtClean="0"/>
          </a:p>
          <a:p>
            <a:r>
              <a:rPr lang="en-IN" sz="2400" dirty="0" smtClean="0"/>
              <a:t>In </a:t>
            </a:r>
            <a:r>
              <a:rPr lang="en-IN" sz="2400" dirty="0"/>
              <a:t>1902, they returned to Kitty Hawk with a new aircraft based on their new data. </a:t>
            </a:r>
            <a:endParaRPr lang="en-IN" sz="2400" dirty="0" smtClean="0"/>
          </a:p>
          <a:p>
            <a:r>
              <a:rPr lang="en-IN" sz="2400" dirty="0" smtClean="0"/>
              <a:t>This </a:t>
            </a:r>
            <a:r>
              <a:rPr lang="en-IN" sz="2400" dirty="0"/>
              <a:t>aircraft performed much better than the 1901 aircraft and lead directly to the successful 1903 flyer. </a:t>
            </a:r>
            <a:endParaRPr lang="en-IN" sz="2400" dirty="0" smtClean="0"/>
          </a:p>
          <a:p>
            <a:r>
              <a:rPr lang="en-IN" sz="2400" dirty="0" smtClean="0"/>
              <a:t>Results </a:t>
            </a:r>
            <a:r>
              <a:rPr lang="en-IN" sz="2400" dirty="0"/>
              <a:t>of the wind tunnel tests were also used in the design of their propellers. </a:t>
            </a:r>
          </a:p>
        </p:txBody>
      </p:sp>
      <p:grpSp>
        <p:nvGrpSpPr>
          <p:cNvPr id="3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2277000" y="2029680"/>
              <a:ext cx="1073880" cy="385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67280" y="2019600"/>
                <a:ext cx="1093320" cy="40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137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304800" y="176603"/>
            <a:ext cx="7010400" cy="914400"/>
          </a:xfrm>
        </p:spPr>
        <p:txBody>
          <a:bodyPr/>
          <a:lstStyle/>
          <a:p>
            <a:r>
              <a:rPr lang="en-US" sz="2800" dirty="0" smtClean="0"/>
              <a:t>Formulation of ODE for Design of </a:t>
            </a:r>
            <a:r>
              <a:rPr lang="en-US" sz="2800" dirty="0" err="1" smtClean="0"/>
              <a:t>Pitot</a:t>
            </a:r>
            <a:r>
              <a:rPr lang="en-US" sz="2800" dirty="0" smtClean="0"/>
              <a:t>-Static Tube Manometer : Assumptions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3675" y="1125717"/>
            <a:ext cx="4562234" cy="5275083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476491" y="1981200"/>
            <a:ext cx="7219709" cy="4410075"/>
            <a:chOff x="76200" y="1981200"/>
            <a:chExt cx="7219709" cy="441007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" y="1981200"/>
              <a:ext cx="2352675" cy="4410075"/>
            </a:xfrm>
            <a:prstGeom prst="rect">
              <a:avLst/>
            </a:prstGeom>
          </p:spPr>
        </p:pic>
        <p:cxnSp>
          <p:nvCxnSpPr>
            <p:cNvPr id="4" name="Straight Connector 3"/>
            <p:cNvCxnSpPr/>
            <p:nvPr/>
          </p:nvCxnSpPr>
          <p:spPr bwMode="auto">
            <a:xfrm>
              <a:off x="447675" y="5486400"/>
              <a:ext cx="684823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016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304800" y="176603"/>
            <a:ext cx="7010400" cy="914400"/>
          </a:xfrm>
        </p:spPr>
        <p:txBody>
          <a:bodyPr/>
          <a:lstStyle/>
          <a:p>
            <a:r>
              <a:rPr lang="en-US" sz="2800" dirty="0" smtClean="0"/>
              <a:t>Formulation of ODE for Design of </a:t>
            </a:r>
            <a:r>
              <a:rPr lang="en-US" sz="2800" dirty="0" err="1" smtClean="0"/>
              <a:t>Pitot</a:t>
            </a:r>
            <a:r>
              <a:rPr lang="en-US" sz="2800" dirty="0" smtClean="0"/>
              <a:t>-Static Tube Manometer : Assumptions</a:t>
            </a:r>
          </a:p>
        </p:txBody>
      </p:sp>
      <p:sp>
        <p:nvSpPr>
          <p:cNvPr id="28680" name="Rectangle 9"/>
          <p:cNvSpPr>
            <a:spLocks noChangeArrowheads="1"/>
          </p:cNvSpPr>
          <p:nvPr/>
        </p:nvSpPr>
        <p:spPr bwMode="auto">
          <a:xfrm>
            <a:off x="4982313" y="1407616"/>
            <a:ext cx="398453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b="0" dirty="0" smtClean="0"/>
              <a:t>Assume </a:t>
            </a:r>
            <a:r>
              <a:rPr lang="en-US" sz="2400" b="0" dirty="0"/>
              <a:t>that the probe is initially in the equilibrium position</a:t>
            </a:r>
            <a:r>
              <a:rPr lang="en-US" sz="2400" b="0" dirty="0" smtClean="0"/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b="0" dirty="0" smtClean="0"/>
              <a:t>The </a:t>
            </a:r>
            <a:r>
              <a:rPr lang="en-US" sz="2400" b="0" dirty="0"/>
              <a:t>pressure difference </a:t>
            </a:r>
            <a:r>
              <a:rPr lang="en-US" sz="2400" b="0" i="1" dirty="0" err="1"/>
              <a:t>Δp</a:t>
            </a:r>
            <a:r>
              <a:rPr lang="en-US" sz="2400" b="0" dirty="0"/>
              <a:t> is suddenly applied across it.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b="0" dirty="0"/>
              <a:t>The fluid column will move during time t &gt; 0.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966" y="1066800"/>
            <a:ext cx="4562234" cy="5275083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76200" y="1981200"/>
            <a:ext cx="2352675" cy="4410075"/>
            <a:chOff x="76200" y="1981200"/>
            <a:chExt cx="2352675" cy="441007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200" y="1981200"/>
              <a:ext cx="2352675" cy="4410075"/>
            </a:xfrm>
            <a:prstGeom prst="rect">
              <a:avLst/>
            </a:prstGeom>
          </p:spPr>
        </p:pic>
        <p:cxnSp>
          <p:nvCxnSpPr>
            <p:cNvPr id="4" name="Straight Connector 3"/>
            <p:cNvCxnSpPr/>
            <p:nvPr/>
          </p:nvCxnSpPr>
          <p:spPr bwMode="auto">
            <a:xfrm>
              <a:off x="447675" y="5486400"/>
              <a:ext cx="19812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0" name="TextBox 6"/>
          <p:cNvSpPr txBox="1">
            <a:spLocks noChangeArrowheads="1"/>
          </p:cNvSpPr>
          <p:nvPr/>
        </p:nvSpPr>
        <p:spPr bwMode="auto">
          <a:xfrm>
            <a:off x="4752072" y="4236917"/>
            <a:ext cx="4287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Newton’s </a:t>
            </a:r>
            <a:r>
              <a:rPr lang="en-US" sz="2400" b="0" dirty="0" smtClean="0"/>
              <a:t>Second Law </a:t>
            </a:r>
            <a:r>
              <a:rPr lang="en-US" sz="2400" b="0" dirty="0"/>
              <a:t>of Motion</a:t>
            </a:r>
          </a:p>
        </p:txBody>
      </p:sp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406412"/>
              </p:ext>
            </p:extLst>
          </p:nvPr>
        </p:nvGraphicFramePr>
        <p:xfrm>
          <a:off x="5872163" y="4924425"/>
          <a:ext cx="2047875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29" name="Equation" r:id="rId7" imgW="876240" imgH="444240" progId="Equation.3">
                  <p:embed/>
                </p:oleObj>
              </mc:Choice>
              <mc:Fallback>
                <p:oleObj name="Equation" r:id="rId7" imgW="8762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2163" y="4924425"/>
                        <a:ext cx="2047875" cy="1046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327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 uiExpand="1" build="p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4"/>
          <p:cNvSpPr>
            <a:spLocks noChangeArrowheads="1"/>
          </p:cNvSpPr>
          <p:nvPr/>
        </p:nvSpPr>
        <p:spPr bwMode="auto">
          <a:xfrm>
            <a:off x="848784" y="314980"/>
            <a:ext cx="7761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b="0" dirty="0"/>
              <a:t>The forces that are acting on the length </a:t>
            </a:r>
            <a:r>
              <a:rPr lang="en-US" b="0" i="1" dirty="0"/>
              <a:t>L</a:t>
            </a:r>
            <a:r>
              <a:rPr lang="en-US" b="0" dirty="0"/>
              <a:t> of the </a:t>
            </a:r>
            <a:r>
              <a:rPr lang="en-US" b="0" dirty="0" smtClean="0"/>
              <a:t>fluid</a:t>
            </a:r>
            <a:endParaRPr lang="en-US" b="0" dirty="0"/>
          </a:p>
        </p:txBody>
      </p:sp>
      <p:sp>
        <p:nvSpPr>
          <p:cNvPr id="14344" name="TextBox 5"/>
          <p:cNvSpPr txBox="1">
            <a:spLocks noChangeArrowheads="1"/>
          </p:cNvSpPr>
          <p:nvPr/>
        </p:nvSpPr>
        <p:spPr bwMode="auto">
          <a:xfrm>
            <a:off x="325608" y="1901032"/>
            <a:ext cx="1925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Inertial Force </a:t>
            </a:r>
            <a:endParaRPr lang="en-US" sz="2400" b="0" i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977722"/>
              </p:ext>
            </p:extLst>
          </p:nvPr>
        </p:nvGraphicFramePr>
        <p:xfrm>
          <a:off x="2166938" y="1650775"/>
          <a:ext cx="4157662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2" name="Equation" r:id="rId3" imgW="1777680" imgH="419040" progId="Equation.3">
                  <p:embed/>
                </p:oleObj>
              </mc:Choice>
              <mc:Fallback>
                <p:oleObj name="Equation" r:id="rId3" imgW="17776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1650775"/>
                        <a:ext cx="4157662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TextBox 7"/>
          <p:cNvSpPr txBox="1">
            <a:spLocks noChangeArrowheads="1"/>
          </p:cNvSpPr>
          <p:nvPr/>
        </p:nvSpPr>
        <p:spPr bwMode="auto">
          <a:xfrm>
            <a:off x="457200" y="1139825"/>
            <a:ext cx="4171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Force disturbing the equilibrium</a:t>
            </a:r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042109"/>
              </p:ext>
            </p:extLst>
          </p:nvPr>
        </p:nvGraphicFramePr>
        <p:xfrm>
          <a:off x="4572000" y="1139825"/>
          <a:ext cx="175260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3" name="Equation" r:id="rId5" imgW="749160" imgH="228600" progId="Equation.3">
                  <p:embed/>
                </p:oleObj>
              </mc:Choice>
              <mc:Fallback>
                <p:oleObj name="Equation" r:id="rId5" imgW="749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139825"/>
                        <a:ext cx="1752600" cy="536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Rectangle 7"/>
          <p:cNvSpPr>
            <a:spLocks noChangeArrowheads="1"/>
          </p:cNvSpPr>
          <p:nvPr/>
        </p:nvSpPr>
        <p:spPr bwMode="auto">
          <a:xfrm>
            <a:off x="569477" y="2604761"/>
            <a:ext cx="7162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Forces opposing the change:</a:t>
            </a:r>
          </a:p>
          <a:p>
            <a:pPr eaLnBrk="1" hangingPunct="1"/>
            <a:r>
              <a:rPr lang="en-US" sz="2400" b="0" dirty="0"/>
              <a:t>a. Weight of column of fluid</a:t>
            </a:r>
            <a:endParaRPr lang="en-US" sz="2400" b="0" i="1" dirty="0"/>
          </a:p>
        </p:txBody>
      </p:sp>
      <p:sp>
        <p:nvSpPr>
          <p:cNvPr id="14347" name="Rectangle 8"/>
          <p:cNvSpPr>
            <a:spLocks noChangeArrowheads="1"/>
          </p:cNvSpPr>
          <p:nvPr/>
        </p:nvSpPr>
        <p:spPr bwMode="auto">
          <a:xfrm>
            <a:off x="447242" y="3579712"/>
            <a:ext cx="43950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b. Fluid friction due to viscosity of the fluid :</a:t>
            </a: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007895"/>
              </p:ext>
            </p:extLst>
          </p:nvPr>
        </p:nvGraphicFramePr>
        <p:xfrm>
          <a:off x="4475162" y="2782888"/>
          <a:ext cx="207803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4" name="Equation" r:id="rId7" imgW="888840" imgH="241200" progId="Equation.3">
                  <p:embed/>
                </p:oleObj>
              </mc:Choice>
              <mc:Fallback>
                <p:oleObj name="Equation" r:id="rId7" imgW="888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5162" y="2782888"/>
                        <a:ext cx="207803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143179"/>
              </p:ext>
            </p:extLst>
          </p:nvPr>
        </p:nvGraphicFramePr>
        <p:xfrm>
          <a:off x="5046662" y="5946775"/>
          <a:ext cx="3259138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5" name="Equation" r:id="rId9" imgW="1892160" imgH="393480" progId="Equation.3">
                  <p:embed/>
                </p:oleObj>
              </mc:Choice>
              <mc:Fallback>
                <p:oleObj name="Equation" r:id="rId9" imgW="1892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2" y="5946775"/>
                        <a:ext cx="3259138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8" name="Rectangle 11"/>
          <p:cNvSpPr>
            <a:spLocks noChangeArrowheads="1"/>
          </p:cNvSpPr>
          <p:nvPr/>
        </p:nvSpPr>
        <p:spPr bwMode="auto">
          <a:xfrm>
            <a:off x="457200" y="5843033"/>
            <a:ext cx="3694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The </a:t>
            </a:r>
            <a:r>
              <a:rPr lang="en-US" sz="2400" b="0" dirty="0" smtClean="0"/>
              <a:t>frictional </a:t>
            </a:r>
            <a:r>
              <a:rPr lang="en-US" sz="2400" b="0" dirty="0"/>
              <a:t>pressure drop</a:t>
            </a:r>
          </a:p>
        </p:txBody>
      </p:sp>
      <p:graphicFrame>
        <p:nvGraphicFramePr>
          <p:cNvPr id="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91709"/>
              </p:ext>
            </p:extLst>
          </p:nvPr>
        </p:nvGraphicFramePr>
        <p:xfrm>
          <a:off x="4809056" y="3639599"/>
          <a:ext cx="23764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6" name="Equation" r:id="rId11" imgW="1015920" imgH="241200" progId="Equation.3">
                  <p:embed/>
                </p:oleObj>
              </mc:Choice>
              <mc:Fallback>
                <p:oleObj name="Equation" r:id="rId11" imgW="10159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9056" y="3639599"/>
                        <a:ext cx="237648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499526" y="4318480"/>
            <a:ext cx="803487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b="0" dirty="0"/>
              <a:t>The velocity of the fluid column is expected to be small and the laminar assumption is thus valid.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400" b="0" dirty="0"/>
              <a:t>The viscous force opposing the motion is calculated based on the assumption of fully developed Hagen-</a:t>
            </a:r>
            <a:r>
              <a:rPr lang="en-US" sz="2400" b="0" dirty="0" err="1"/>
              <a:t>Poiseuelle</a:t>
            </a:r>
            <a:r>
              <a:rPr lang="en-US" sz="2400" b="0" dirty="0"/>
              <a:t> flow. </a:t>
            </a:r>
          </a:p>
        </p:txBody>
      </p:sp>
      <p:grpSp>
        <p:nvGrpSpPr>
          <p:cNvPr id="3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4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73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14345" grpId="0"/>
      <p:bldP spid="14346" grpId="0" build="p"/>
      <p:bldP spid="14347" grpId="0"/>
      <p:bldP spid="14348" grpId="0"/>
      <p:bldP spid="1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ChangeAspect="1"/>
          </p:cNvGraphicFramePr>
          <p:nvPr>
            <p:extLst/>
          </p:nvPr>
        </p:nvGraphicFramePr>
        <p:xfrm>
          <a:off x="1676400" y="1108075"/>
          <a:ext cx="22875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6" name="Equation" r:id="rId3" imgW="977760" imgH="241200" progId="Equation.3">
                  <p:embed/>
                </p:oleObj>
              </mc:Choice>
              <mc:Fallback>
                <p:oleObj name="Equation" r:id="rId3" imgW="9777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108075"/>
                        <a:ext cx="228758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/>
          </p:nvPr>
        </p:nvGraphicFramePr>
        <p:xfrm>
          <a:off x="3983037" y="1755775"/>
          <a:ext cx="3255963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7" name="Equation" r:id="rId5" imgW="1892160" imgH="393480" progId="Equation.3">
                  <p:embed/>
                </p:oleObj>
              </mc:Choice>
              <mc:Fallback>
                <p:oleObj name="Equation" r:id="rId5" imgW="1892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3037" y="1755775"/>
                        <a:ext cx="3255963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TextBox 6"/>
          <p:cNvSpPr txBox="1">
            <a:spLocks noChangeArrowheads="1"/>
          </p:cNvSpPr>
          <p:nvPr/>
        </p:nvSpPr>
        <p:spPr bwMode="auto">
          <a:xfrm>
            <a:off x="563946" y="2316208"/>
            <a:ext cx="3305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Newton’s Law of Motion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/>
          </p:nvPr>
        </p:nvGraphicFramePr>
        <p:xfrm>
          <a:off x="3285050" y="2874192"/>
          <a:ext cx="308927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8" name="Equation" r:id="rId7" imgW="1320480" imgH="241200" progId="Equation.3">
                  <p:embed/>
                </p:oleObj>
              </mc:Choice>
              <mc:Fallback>
                <p:oleObj name="Equation" r:id="rId7" imgW="1320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5050" y="2874192"/>
                        <a:ext cx="3089275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7"/>
          <p:cNvGraphicFramePr>
            <a:graphicFrameLocks noChangeAspect="1"/>
          </p:cNvGraphicFramePr>
          <p:nvPr>
            <p:extLst/>
          </p:nvPr>
        </p:nvGraphicFramePr>
        <p:xfrm>
          <a:off x="566114" y="3586251"/>
          <a:ext cx="6565900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9" name="Equation" r:id="rId9" imgW="2806560" imgH="419040" progId="Equation.3">
                  <p:embed/>
                </p:oleObj>
              </mc:Choice>
              <mc:Fallback>
                <p:oleObj name="Equation" r:id="rId9" imgW="28065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14" y="3586251"/>
                        <a:ext cx="6565900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8"/>
          <p:cNvGraphicFramePr>
            <a:graphicFrameLocks noChangeAspect="1"/>
          </p:cNvGraphicFramePr>
          <p:nvPr>
            <p:extLst/>
          </p:nvPr>
        </p:nvGraphicFramePr>
        <p:xfrm>
          <a:off x="914400" y="4924399"/>
          <a:ext cx="49307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30" name="Equation" r:id="rId11" imgW="2108160" imgH="419040" progId="Equation.3">
                  <p:embed/>
                </p:oleObj>
              </mc:Choice>
              <mc:Fallback>
                <p:oleObj name="Equation" r:id="rId11" imgW="2108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924399"/>
                        <a:ext cx="4930775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279815" y="216773"/>
            <a:ext cx="688298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b="0" dirty="0"/>
              <a:t>The forces that are acting on the length </a:t>
            </a:r>
            <a:r>
              <a:rPr lang="en-US" b="0" i="1" dirty="0"/>
              <a:t>L</a:t>
            </a:r>
            <a:r>
              <a:rPr lang="en-US" b="0" dirty="0"/>
              <a:t> of the </a:t>
            </a:r>
            <a:r>
              <a:rPr lang="en-US" b="0" dirty="0" smtClean="0"/>
              <a:t>fluid</a:t>
            </a:r>
            <a:endParaRPr lang="en-US" b="0" dirty="0"/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22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828800" y="1222375"/>
          <a:ext cx="493236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34" name="Equation" r:id="rId3" imgW="2108160" imgH="419040" progId="Equation.3">
                  <p:embed/>
                </p:oleObj>
              </mc:Choice>
              <mc:Fallback>
                <p:oleObj name="Equation" r:id="rId3" imgW="21081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222375"/>
                        <a:ext cx="4932363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6"/>
          <p:cNvGraphicFramePr>
            <a:graphicFrameLocks noChangeAspect="1"/>
          </p:cNvGraphicFramePr>
          <p:nvPr>
            <p:extLst/>
          </p:nvPr>
        </p:nvGraphicFramePr>
        <p:xfrm>
          <a:off x="1985963" y="4276725"/>
          <a:ext cx="52578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35" name="Equation" r:id="rId5" imgW="2247840" imgH="457200" progId="Equation.3">
                  <p:embed/>
                </p:oleObj>
              </mc:Choice>
              <mc:Fallback>
                <p:oleObj name="Equation" r:id="rId5" imgW="22478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4276725"/>
                        <a:ext cx="5257800" cy="1076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>
            <p:extLst/>
          </p:nvPr>
        </p:nvGraphicFramePr>
        <p:xfrm>
          <a:off x="1009650" y="2641600"/>
          <a:ext cx="59721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36" name="Equation" r:id="rId7" imgW="2552400" imgH="419040" progId="Equation.3">
                  <p:embed/>
                </p:oleObj>
              </mc:Choice>
              <mc:Fallback>
                <p:oleObj name="Equation" r:id="rId7" imgW="2552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9650" y="2641600"/>
                        <a:ext cx="5972175" cy="987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14400" y="238780"/>
            <a:ext cx="75332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b="0" dirty="0" smtClean="0"/>
              <a:t>A Second Order ODE</a:t>
            </a:r>
            <a:endParaRPr lang="en-US" b="0" dirty="0"/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456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911383"/>
              </p:ext>
            </p:extLst>
          </p:nvPr>
        </p:nvGraphicFramePr>
        <p:xfrm>
          <a:off x="1543050" y="1055688"/>
          <a:ext cx="52578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7" name="Equation" r:id="rId3" imgW="2247840" imgH="457200" progId="Equation.3">
                  <p:embed/>
                </p:oleObj>
              </mc:Choice>
              <mc:Fallback>
                <p:oleObj name="Equation" r:id="rId3" imgW="224784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1055688"/>
                        <a:ext cx="5257800" cy="1076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14400" y="238780"/>
            <a:ext cx="75332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b="0" dirty="0" smtClean="0"/>
              <a:t>A Second Order ODE with constant coefficients</a:t>
            </a:r>
            <a:endParaRPr lang="en-US" b="0" dirty="0"/>
          </a:p>
        </p:txBody>
      </p:sp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397897"/>
              </p:ext>
            </p:extLst>
          </p:nvPr>
        </p:nvGraphicFramePr>
        <p:xfrm>
          <a:off x="996950" y="2286000"/>
          <a:ext cx="63500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8" name="Equation" r:id="rId5" imgW="2857320" imgH="431640" progId="Equation.3">
                  <p:embed/>
                </p:oleObj>
              </mc:Choice>
              <mc:Fallback>
                <p:oleObj name="Equation" r:id="rId5" imgW="28573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6950" y="2286000"/>
                        <a:ext cx="6350000" cy="839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2343064" y="3181351"/>
          <a:ext cx="38655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99" name="Equation" r:id="rId7" imgW="1612800" imgH="419040" progId="Equation.3">
                  <p:embed/>
                </p:oleObj>
              </mc:Choice>
              <mc:Fallback>
                <p:oleObj name="Equation" r:id="rId7" imgW="1612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43064" y="3181351"/>
                        <a:ext cx="38655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2020122" y="4277354"/>
          <a:ext cx="4718050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00" name="Equation" r:id="rId9" imgW="1968480" imgH="419040" progId="Equation.3">
                  <p:embed/>
                </p:oleObj>
              </mc:Choice>
              <mc:Fallback>
                <p:oleObj name="Equation" r:id="rId9" imgW="1968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20122" y="4277354"/>
                        <a:ext cx="4718050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7476" y="5373356"/>
            <a:ext cx="3571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Primary design criteria: ???</a:t>
            </a:r>
            <a:endParaRPr lang="en-IN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849300"/>
              </p:ext>
            </p:extLst>
          </p:nvPr>
        </p:nvGraphicFramePr>
        <p:xfrm>
          <a:off x="420687" y="5965805"/>
          <a:ext cx="2244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01" name="Equation" r:id="rId11" imgW="1041120" imgH="241200" progId="Equation.3">
                  <p:embed/>
                </p:oleObj>
              </mc:Choice>
              <mc:Fallback>
                <p:oleObj name="Equation" r:id="rId11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0687" y="5965805"/>
                        <a:ext cx="22447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2789237" y="5965805"/>
          <a:ext cx="27654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02" name="Equation" r:id="rId13" imgW="1282680" imgH="241200" progId="Equation.3">
                  <p:embed/>
                </p:oleObj>
              </mc:Choice>
              <mc:Fallback>
                <p:oleObj name="Equation" r:id="rId13" imgW="12826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789237" y="5965805"/>
                        <a:ext cx="27654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5822156" y="6013195"/>
          <a:ext cx="27654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03" name="Equation" r:id="rId15" imgW="1282680" imgH="241200" progId="Equation.3">
                  <p:embed/>
                </p:oleObj>
              </mc:Choice>
              <mc:Fallback>
                <p:oleObj name="Equation" r:id="rId15" imgW="12826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822156" y="6013195"/>
                        <a:ext cx="27654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093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886496" y="138113"/>
            <a:ext cx="7772400" cy="914400"/>
          </a:xfrm>
        </p:spPr>
        <p:txBody>
          <a:bodyPr/>
          <a:lstStyle/>
          <a:p>
            <a:r>
              <a:rPr lang="en-US" sz="2800" dirty="0" smtClean="0"/>
              <a:t>Formulation of ODE for Design of </a:t>
            </a:r>
            <a:r>
              <a:rPr lang="en-US" sz="2800" dirty="0" err="1" smtClean="0"/>
              <a:t>Pitot</a:t>
            </a:r>
            <a:r>
              <a:rPr lang="en-US" sz="2800" dirty="0" smtClean="0"/>
              <a:t>-Static Tube Manometer : Assumptions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00" y="1066800"/>
            <a:ext cx="4562234" cy="5275083"/>
          </a:xfrm>
          <a:prstGeom prst="rect">
            <a:avLst/>
          </a:prstGeom>
        </p:spPr>
      </p:pic>
      <p:graphicFrame>
        <p:nvGraphicFramePr>
          <p:cNvPr id="24" name="Object 6"/>
          <p:cNvGraphicFramePr>
            <a:graphicFrameLocks noChangeAspect="1"/>
          </p:cNvGraphicFramePr>
          <p:nvPr>
            <p:extLst/>
          </p:nvPr>
        </p:nvGraphicFramePr>
        <p:xfrm>
          <a:off x="4496254" y="1364684"/>
          <a:ext cx="4554341" cy="98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57" name="Equation" r:id="rId5" imgW="2133360" imgH="457200" progId="Equation.3">
                  <p:embed/>
                </p:oleObj>
              </mc:Choice>
              <mc:Fallback>
                <p:oleObj name="Equation" r:id="rId5" imgW="2133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6254" y="1364684"/>
                        <a:ext cx="4554341" cy="9821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3"/>
          <p:cNvGraphicFramePr>
            <a:graphicFrameLocks noChangeAspect="1"/>
          </p:cNvGraphicFramePr>
          <p:nvPr>
            <p:extLst/>
          </p:nvPr>
        </p:nvGraphicFramePr>
        <p:xfrm>
          <a:off x="5208149" y="2975649"/>
          <a:ext cx="3130550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58" name="Equation" r:id="rId7" imgW="1409400" imgH="888840" progId="Equation.3">
                  <p:embed/>
                </p:oleObj>
              </mc:Choice>
              <mc:Fallback>
                <p:oleObj name="Equation" r:id="rId7" imgW="140940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8149" y="2975649"/>
                        <a:ext cx="3130550" cy="1728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4714634" y="5025416"/>
          <a:ext cx="38655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59" name="Equation" r:id="rId9" imgW="1612800" imgH="419040" progId="Equation.3">
                  <p:embed/>
                </p:oleObj>
              </mc:Choice>
              <mc:Fallback>
                <p:oleObj name="Equation" r:id="rId9" imgW="16128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14634" y="5025416"/>
                        <a:ext cx="38655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056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96640"/>
            <a:ext cx="6052845" cy="755873"/>
          </a:xfrm>
        </p:spPr>
        <p:txBody>
          <a:bodyPr/>
          <a:lstStyle/>
          <a:p>
            <a:r>
              <a:rPr lang="en-US" sz="2800" dirty="0" smtClean="0"/>
              <a:t>Engineering Definitions of Constant Coefficients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42727" y="2357735"/>
            <a:ext cx="3657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 smtClean="0"/>
              <a:t> Engineering form of ODE:</a:t>
            </a:r>
            <a:endParaRPr lang="en-US" sz="2400" b="0" dirty="0"/>
          </a:p>
        </p:txBody>
      </p:sp>
      <p:sp>
        <p:nvSpPr>
          <p:cNvPr id="17419" name="Text Box 13"/>
          <p:cNvSpPr txBox="1">
            <a:spLocks noChangeArrowheads="1"/>
          </p:cNvSpPr>
          <p:nvPr/>
        </p:nvSpPr>
        <p:spPr bwMode="auto">
          <a:xfrm>
            <a:off x="691021" y="3149533"/>
            <a:ext cx="3092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The Natural Frequency:</a:t>
            </a:r>
          </a:p>
        </p:txBody>
      </p:sp>
      <p:graphicFrame>
        <p:nvGraphicFramePr>
          <p:cNvPr id="6" name="Object 14"/>
          <p:cNvGraphicFramePr>
            <a:graphicFrameLocks noChangeAspect="1"/>
          </p:cNvGraphicFramePr>
          <p:nvPr>
            <p:extLst/>
          </p:nvPr>
        </p:nvGraphicFramePr>
        <p:xfrm>
          <a:off x="4041775" y="2947987"/>
          <a:ext cx="205422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0" name="Equation" r:id="rId3" imgW="1054080" imgH="482400" progId="Equation.3">
                  <p:embed/>
                </p:oleObj>
              </mc:Choice>
              <mc:Fallback>
                <p:oleObj name="Equation" r:id="rId3" imgW="10540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775" y="2947987"/>
                        <a:ext cx="2054225" cy="938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/>
          </p:nvPr>
        </p:nvGraphicFramePr>
        <p:xfrm>
          <a:off x="2401727" y="1128713"/>
          <a:ext cx="3683000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1" name="Equation" r:id="rId5" imgW="1536480" imgH="419040" progId="Equation.3">
                  <p:embed/>
                </p:oleObj>
              </mc:Choice>
              <mc:Fallback>
                <p:oleObj name="Equation" r:id="rId5" imgW="1536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01727" y="1128713"/>
                        <a:ext cx="3683000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/>
          </p:nvPr>
        </p:nvGraphicFramePr>
        <p:xfrm>
          <a:off x="2086012" y="4204976"/>
          <a:ext cx="3500438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2" name="Equation" r:id="rId7" imgW="1460160" imgH="457200" progId="Equation.3">
                  <p:embed/>
                </p:oleObj>
              </mc:Choice>
              <mc:Fallback>
                <p:oleObj name="Equation" r:id="rId7" imgW="14601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86012" y="4204976"/>
                        <a:ext cx="3500438" cy="1096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/>
          </p:nvPr>
        </p:nvGraphicFramePr>
        <p:xfrm>
          <a:off x="2676364" y="5438619"/>
          <a:ext cx="3408363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3" name="Equation" r:id="rId9" imgW="1422360" imgH="457200" progId="Equation.3">
                  <p:embed/>
                </p:oleObj>
              </mc:Choice>
              <mc:Fallback>
                <p:oleObj name="Equation" r:id="rId9" imgW="14223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76364" y="5438619"/>
                        <a:ext cx="3408363" cy="109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6" name="Rectangle 4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4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7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765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" grpId="0"/>
      <p:bldP spid="174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4450" y="331782"/>
            <a:ext cx="7772400" cy="609600"/>
          </a:xfrm>
        </p:spPr>
        <p:txBody>
          <a:bodyPr/>
          <a:lstStyle/>
          <a:p>
            <a:r>
              <a:rPr lang="en-US" sz="2800" dirty="0" smtClean="0"/>
              <a:t>Damping : Music</a:t>
            </a:r>
          </a:p>
        </p:txBody>
      </p:sp>
      <p:sp>
        <p:nvSpPr>
          <p:cNvPr id="17418" name="Rectangle 11"/>
          <p:cNvSpPr>
            <a:spLocks noChangeArrowheads="1"/>
          </p:cNvSpPr>
          <p:nvPr/>
        </p:nvSpPr>
        <p:spPr bwMode="auto">
          <a:xfrm>
            <a:off x="343694" y="5487518"/>
            <a:ext cx="431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400" b="0" dirty="0"/>
              <a:t>The dimensionless damping ratio:</a:t>
            </a:r>
          </a:p>
        </p:txBody>
      </p:sp>
      <p:graphicFrame>
        <p:nvGraphicFramePr>
          <p:cNvPr id="5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735250"/>
              </p:ext>
            </p:extLst>
          </p:nvPr>
        </p:nvGraphicFramePr>
        <p:xfrm>
          <a:off x="4822314" y="5352472"/>
          <a:ext cx="3562350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26" name="Equation" r:id="rId3" imgW="1828800" imgH="558720" progId="Equation.3">
                  <p:embed/>
                </p:oleObj>
              </mc:Choice>
              <mc:Fallback>
                <p:oleObj name="Equation" r:id="rId3" imgW="182880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2314" y="5352472"/>
                        <a:ext cx="3562350" cy="1087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838968" y="2884488"/>
          <a:ext cx="2244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27" name="Equation" r:id="rId5" imgW="1041120" imgH="241200" progId="Equation.3">
                  <p:embed/>
                </p:oleObj>
              </mc:Choice>
              <mc:Fallback>
                <p:oleObj name="Equation" r:id="rId5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968" y="2884488"/>
                        <a:ext cx="22447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/>
          </p:nvPr>
        </p:nvGraphicFramePr>
        <p:xfrm>
          <a:off x="3930650" y="2908089"/>
          <a:ext cx="15875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28" name="Equation" r:id="rId7" imgW="736560" imgH="241200" progId="Equation.3">
                  <p:embed/>
                </p:oleObj>
              </mc:Choice>
              <mc:Fallback>
                <p:oleObj name="Equation" r:id="rId7" imgW="736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30650" y="2908089"/>
                        <a:ext cx="158750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/>
          </p:nvPr>
        </p:nvGraphicFramePr>
        <p:xfrm>
          <a:off x="1052130" y="3918599"/>
          <a:ext cx="1641475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29" name="Equation" r:id="rId9" imgW="761760" imgH="482400" progId="Equation.3">
                  <p:embed/>
                </p:oleObj>
              </mc:Choice>
              <mc:Fallback>
                <p:oleObj name="Equation" r:id="rId9" imgW="7617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52130" y="3918599"/>
                        <a:ext cx="1641475" cy="1042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/>
          </p:nvPr>
        </p:nvGraphicFramePr>
        <p:xfrm>
          <a:off x="2911355" y="1055682"/>
          <a:ext cx="3408363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30" name="Equation" r:id="rId11" imgW="1422360" imgH="457200" progId="Equation.3">
                  <p:embed/>
                </p:oleObj>
              </mc:Choice>
              <mc:Fallback>
                <p:oleObj name="Equation" r:id="rId11" imgW="14223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11355" y="1055682"/>
                        <a:ext cx="3408363" cy="1096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/>
          </p:nvPr>
        </p:nvGraphicFramePr>
        <p:xfrm>
          <a:off x="3733800" y="3889956"/>
          <a:ext cx="1341438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31" name="Equation" r:id="rId13" imgW="622080" imgH="457200" progId="Equation.3">
                  <p:embed/>
                </p:oleObj>
              </mc:Choice>
              <mc:Fallback>
                <p:oleObj name="Equation" r:id="rId13" imgW="6220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733800" y="3889956"/>
                        <a:ext cx="1341438" cy="98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6402" y="2228259"/>
            <a:ext cx="6095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Art of Non Discriminant Music Instrument: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489" y="977334"/>
            <a:ext cx="2311527" cy="2311527"/>
          </a:xfrm>
          <a:prstGeom prst="rect">
            <a:avLst/>
          </a:prstGeom>
        </p:spPr>
      </p:pic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4" name="Group 4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8" name="Rectangle 4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4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5" name="Rectangle 1945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07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2588430" y="1033486"/>
          <a:ext cx="3592513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44" name="Equation" r:id="rId3" imgW="1498320" imgH="457200" progId="Equation.3">
                  <p:embed/>
                </p:oleObj>
              </mc:Choice>
              <mc:Fallback>
                <p:oleObj name="Equation" r:id="rId3" imgW="14983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8430" y="1033486"/>
                        <a:ext cx="3592513" cy="1096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758214" y="-73315"/>
            <a:ext cx="7772400" cy="1143000"/>
          </a:xfrm>
        </p:spPr>
        <p:txBody>
          <a:bodyPr/>
          <a:lstStyle/>
          <a:p>
            <a:r>
              <a:rPr lang="en-IN" sz="2800" dirty="0" smtClean="0"/>
              <a:t>Engineered ODE with CC</a:t>
            </a:r>
            <a:endParaRPr lang="en-IN" sz="28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718332" y="2527300"/>
          <a:ext cx="2244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45" name="Equation" r:id="rId5" imgW="1041120" imgH="241200" progId="Equation.3">
                  <p:embed/>
                </p:oleObj>
              </mc:Choice>
              <mc:Fallback>
                <p:oleObj name="Equation" r:id="rId5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8332" y="2527300"/>
                        <a:ext cx="22447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3230280" y="2206389"/>
          <a:ext cx="172402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46" name="Equation" r:id="rId7" imgW="799920" imgH="457200" progId="Equation.3">
                  <p:embed/>
                </p:oleObj>
              </mc:Choice>
              <mc:Fallback>
                <p:oleObj name="Equation" r:id="rId7" imgW="7999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30280" y="2206389"/>
                        <a:ext cx="1724025" cy="987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5606268" y="2543303"/>
          <a:ext cx="11493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47" name="Equation" r:id="rId9" imgW="533160" imgH="203040" progId="Equation.3">
                  <p:embed/>
                </p:oleObj>
              </mc:Choice>
              <mc:Fallback>
                <p:oleObj name="Equation" r:id="rId9" imgW="5331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06268" y="2543303"/>
                        <a:ext cx="1149350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214713" y="3599098"/>
            <a:ext cx="5972175" cy="2143125"/>
            <a:chOff x="1676400" y="950627"/>
            <a:chExt cx="5972175" cy="2143125"/>
          </a:xfrm>
        </p:grpSpPr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950627"/>
              <a:ext cx="5972175" cy="214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Rectangle 45"/>
            <p:cNvSpPr/>
            <p:nvPr/>
          </p:nvSpPr>
          <p:spPr bwMode="auto">
            <a:xfrm>
              <a:off x="1752600" y="1496230"/>
              <a:ext cx="533400" cy="134828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47" name="TextBox 3"/>
          <p:cNvSpPr txBox="1">
            <a:spLocks noChangeArrowheads="1"/>
          </p:cNvSpPr>
          <p:nvPr/>
        </p:nvSpPr>
        <p:spPr bwMode="auto">
          <a:xfrm>
            <a:off x="3957913" y="5544071"/>
            <a:ext cx="284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 dirty="0"/>
              <a:t>t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4567513" y="5848871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299178"/>
              </p:ext>
            </p:extLst>
          </p:nvPr>
        </p:nvGraphicFramePr>
        <p:xfrm>
          <a:off x="690838" y="4477271"/>
          <a:ext cx="9636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48" name="Equation" r:id="rId13" imgW="571320" imgH="419040" progId="Equation.3">
                  <p:embed/>
                </p:oleObj>
              </mc:Choice>
              <mc:Fallback>
                <p:oleObj name="Equation" r:id="rId13" imgW="571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38" y="4477271"/>
                        <a:ext cx="963613" cy="717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931825"/>
              </p:ext>
            </p:extLst>
          </p:nvPr>
        </p:nvGraphicFramePr>
        <p:xfrm>
          <a:off x="6923703" y="3599098"/>
          <a:ext cx="1777856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349" name="Equation" r:id="rId15" imgW="1155600" imgH="558720" progId="Equation.3">
                  <p:embed/>
                </p:oleObj>
              </mc:Choice>
              <mc:Fallback>
                <p:oleObj name="Equation" r:id="rId15" imgW="115560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3703" y="3599098"/>
                        <a:ext cx="1777856" cy="8588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787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itle 2"/>
          <p:cNvSpPr>
            <a:spLocks noGrp="1"/>
          </p:cNvSpPr>
          <p:nvPr>
            <p:ph type="title"/>
          </p:nvPr>
        </p:nvSpPr>
        <p:spPr>
          <a:xfrm>
            <a:off x="306109" y="237480"/>
            <a:ext cx="6793484" cy="762000"/>
          </a:xfrm>
        </p:spPr>
        <p:txBody>
          <a:bodyPr/>
          <a:lstStyle/>
          <a:p>
            <a:r>
              <a:rPr lang="en-US" sz="2800" dirty="0" smtClean="0"/>
              <a:t>General Response of A Manometer Column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6827" y="1308557"/>
            <a:ext cx="5733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Under damped </a:t>
            </a:r>
            <a:r>
              <a:rPr lang="en-IN" dirty="0" err="1" smtClean="0"/>
              <a:t>Pitot</a:t>
            </a:r>
            <a:r>
              <a:rPr lang="en-IN" dirty="0" smtClean="0"/>
              <a:t>-Static Tube Manometer:</a:t>
            </a:r>
            <a:endParaRPr lang="en-IN" dirty="0"/>
          </a:p>
        </p:txBody>
      </p:sp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3400" y="1981200"/>
            <a:ext cx="7696200" cy="4257675"/>
            <a:chOff x="533400" y="1981200"/>
            <a:chExt cx="7696200" cy="4257675"/>
          </a:xfrm>
        </p:grpSpPr>
        <p:grpSp>
          <p:nvGrpSpPr>
            <p:cNvPr id="3" name="Group 2"/>
            <p:cNvGrpSpPr/>
            <p:nvPr/>
          </p:nvGrpSpPr>
          <p:grpSpPr>
            <a:xfrm>
              <a:off x="533400" y="1981200"/>
              <a:ext cx="7696200" cy="3969533"/>
              <a:chOff x="866775" y="3581400"/>
              <a:chExt cx="6981825" cy="3082925"/>
            </a:xfrm>
          </p:grpSpPr>
          <p:pic>
            <p:nvPicPr>
              <p:cNvPr id="14346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6400" y="3581400"/>
                <a:ext cx="6172200" cy="3082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2" name="Object 5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866775" y="4724400"/>
              <a:ext cx="962025" cy="7175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70348" name="Equation" r:id="rId5" imgW="571320" imgH="419040" progId="Equation.3">
                      <p:embed/>
                    </p:oleObj>
                  </mc:Choice>
                  <mc:Fallback>
                    <p:oleObj name="Equation" r:id="rId5" imgW="571320" imgH="419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6775" y="4724400"/>
                            <a:ext cx="962025" cy="717550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4347" name="TextBox 8"/>
            <p:cNvSpPr txBox="1">
              <a:spLocks noChangeArrowheads="1"/>
            </p:cNvSpPr>
            <p:nvPr/>
          </p:nvSpPr>
          <p:spPr bwMode="auto">
            <a:xfrm>
              <a:off x="7037209" y="2439183"/>
              <a:ext cx="739775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>
                  <a:latin typeface="Symbol" panose="05050102010706020507" pitchFamily="18" charset="2"/>
                </a:rPr>
                <a:t>z=0</a:t>
              </a:r>
            </a:p>
          </p:txBody>
        </p:sp>
        <p:sp>
          <p:nvSpPr>
            <p:cNvPr id="14348" name="TextBox 9"/>
            <p:cNvSpPr txBox="1">
              <a:spLocks noChangeArrowheads="1"/>
            </p:cNvSpPr>
            <p:nvPr/>
          </p:nvSpPr>
          <p:spPr bwMode="auto">
            <a:xfrm>
              <a:off x="6930112" y="4376820"/>
              <a:ext cx="1008063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dirty="0">
                  <a:latin typeface="Symbol" panose="05050102010706020507" pitchFamily="18" charset="2"/>
                </a:rPr>
                <a:t>z=0.5</a:t>
              </a:r>
            </a:p>
          </p:txBody>
        </p:sp>
        <p:sp>
          <p:nvSpPr>
            <p:cNvPr id="14349" name="TextBox 10"/>
            <p:cNvSpPr txBox="1">
              <a:spLocks noChangeArrowheads="1"/>
            </p:cNvSpPr>
            <p:nvPr/>
          </p:nvSpPr>
          <p:spPr bwMode="auto">
            <a:xfrm>
              <a:off x="3886200" y="3276600"/>
              <a:ext cx="28416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i="1" dirty="0" smtClean="0"/>
                <a:t>t</a:t>
              </a:r>
              <a:endParaRPr lang="en-US" i="1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4419600" y="3505200"/>
              <a:ext cx="1295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10"/>
            <p:cNvSpPr txBox="1">
              <a:spLocks noChangeArrowheads="1"/>
            </p:cNvSpPr>
            <p:nvPr/>
          </p:nvSpPr>
          <p:spPr bwMode="auto">
            <a:xfrm>
              <a:off x="3581400" y="5715000"/>
              <a:ext cx="28416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i="1" dirty="0" smtClean="0"/>
                <a:t>t</a:t>
              </a:r>
              <a:endParaRPr lang="en-US" i="1" dirty="0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4114800" y="5943600"/>
              <a:ext cx="1295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233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685800" y="69850"/>
            <a:ext cx="7772400" cy="982663"/>
          </a:xfrm>
        </p:spPr>
        <p:txBody>
          <a:bodyPr/>
          <a:lstStyle/>
          <a:p>
            <a:r>
              <a:rPr lang="en-US" sz="2800" dirty="0" smtClean="0"/>
              <a:t>Control of Signal Stability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181101"/>
            <a:ext cx="7743825" cy="433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3"/>
          <p:cNvSpPr txBox="1">
            <a:spLocks noChangeArrowheads="1"/>
          </p:cNvSpPr>
          <p:nvPr/>
        </p:nvSpPr>
        <p:spPr bwMode="auto">
          <a:xfrm>
            <a:off x="6781800" y="1905838"/>
            <a:ext cx="1828800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dirty="0">
                <a:latin typeface="Symbol" panose="05050102010706020507" pitchFamily="18" charset="2"/>
              </a:rPr>
              <a:t>z=0.707</a:t>
            </a:r>
          </a:p>
        </p:txBody>
      </p:sp>
      <p:sp>
        <p:nvSpPr>
          <p:cNvPr id="15366" name="TextBox 4"/>
          <p:cNvSpPr txBox="1">
            <a:spLocks noChangeArrowheads="1"/>
          </p:cNvSpPr>
          <p:nvPr/>
        </p:nvSpPr>
        <p:spPr bwMode="auto">
          <a:xfrm>
            <a:off x="6781800" y="3886200"/>
            <a:ext cx="1676400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dirty="0">
                <a:latin typeface="Symbol" panose="05050102010706020507" pitchFamily="18" charset="2"/>
              </a:rPr>
              <a:t>z=1.0</a:t>
            </a:r>
          </a:p>
        </p:txBody>
      </p:sp>
      <p:sp>
        <p:nvSpPr>
          <p:cNvPr id="15367" name="TextBox 5"/>
          <p:cNvSpPr txBox="1">
            <a:spLocks noChangeArrowheads="1"/>
          </p:cNvSpPr>
          <p:nvPr/>
        </p:nvSpPr>
        <p:spPr bwMode="auto">
          <a:xfrm>
            <a:off x="3373437" y="5715000"/>
            <a:ext cx="284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 dirty="0"/>
              <a:t>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657600" y="6020873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1787" name="Object 3"/>
          <p:cNvGraphicFramePr>
            <a:graphicFrameLocks noChangeAspect="1"/>
          </p:cNvGraphicFramePr>
          <p:nvPr>
            <p:extLst/>
          </p:nvPr>
        </p:nvGraphicFramePr>
        <p:xfrm>
          <a:off x="224801" y="2011829"/>
          <a:ext cx="9620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72" name="Equation" r:id="rId4" imgW="571320" imgH="419040" progId="Equation.3">
                  <p:embed/>
                </p:oleObj>
              </mc:Choice>
              <mc:Fallback>
                <p:oleObj name="Equation" r:id="rId4" imgW="571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801" y="2011829"/>
                        <a:ext cx="962025" cy="717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3"/>
          <p:cNvGraphicFramePr>
            <a:graphicFrameLocks noChangeAspect="1"/>
          </p:cNvGraphicFramePr>
          <p:nvPr>
            <p:extLst/>
          </p:nvPr>
        </p:nvGraphicFramePr>
        <p:xfrm>
          <a:off x="115951" y="4491454"/>
          <a:ext cx="9620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73" name="Equation" r:id="rId6" imgW="571320" imgH="419040" progId="Equation.3">
                  <p:embed/>
                </p:oleObj>
              </mc:Choice>
              <mc:Fallback>
                <p:oleObj name="Equation" r:id="rId6" imgW="571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951" y="4491454"/>
                        <a:ext cx="962025" cy="717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3525837" y="3286125"/>
            <a:ext cx="284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i="1" dirty="0"/>
              <a:t>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810000" y="3591998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 bwMode="auto">
          <a:xfrm>
            <a:off x="224801" y="3757979"/>
            <a:ext cx="8385799" cy="29142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179360" y="1284840"/>
              <a:ext cx="3891240" cy="30862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72160" y="1274040"/>
                <a:ext cx="3908520" cy="311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354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1"/>
          <p:cNvSpPr>
            <a:spLocks noChangeArrowheads="1"/>
          </p:cNvSpPr>
          <p:nvPr/>
        </p:nvSpPr>
        <p:spPr bwMode="auto">
          <a:xfrm>
            <a:off x="1887435" y="393234"/>
            <a:ext cx="43011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b="0" dirty="0" smtClean="0"/>
              <a:t>Over </a:t>
            </a:r>
            <a:r>
              <a:rPr lang="en-US" b="0" dirty="0"/>
              <a:t>Damped System (</a:t>
            </a:r>
            <a:r>
              <a:rPr lang="en-US" b="0" i="1" dirty="0"/>
              <a:t>ζ</a:t>
            </a:r>
            <a:r>
              <a:rPr lang="en-US" b="0" dirty="0"/>
              <a:t> &gt;1)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642662"/>
              </p:ext>
            </p:extLst>
          </p:nvPr>
        </p:nvGraphicFramePr>
        <p:xfrm>
          <a:off x="399443" y="1277798"/>
          <a:ext cx="2646362" cy="1087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410" name="Equation" r:id="rId3" imgW="1358640" imgH="558720" progId="Equation.3">
                  <p:embed/>
                </p:oleObj>
              </mc:Choice>
              <mc:Fallback>
                <p:oleObj name="Equation" r:id="rId3" imgW="135864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43" y="1277798"/>
                        <a:ext cx="2646362" cy="1087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274414"/>
              </p:ext>
            </p:extLst>
          </p:nvPr>
        </p:nvGraphicFramePr>
        <p:xfrm>
          <a:off x="3390336" y="1434962"/>
          <a:ext cx="23241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411" name="Equation" r:id="rId5" imgW="1193760" imgH="469800" progId="Equation.3">
                  <p:embed/>
                </p:oleObj>
              </mc:Choice>
              <mc:Fallback>
                <p:oleObj name="Equation" r:id="rId5" imgW="11937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336" y="1434962"/>
                        <a:ext cx="23241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906390"/>
              </p:ext>
            </p:extLst>
          </p:nvPr>
        </p:nvGraphicFramePr>
        <p:xfrm>
          <a:off x="6226175" y="1549400"/>
          <a:ext cx="20034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412" name="Equation" r:id="rId7" imgW="1028520" imgH="457200" progId="Equation.3">
                  <p:embed/>
                </p:oleObj>
              </mc:Choice>
              <mc:Fallback>
                <p:oleObj name="Equation" r:id="rId7" imgW="10285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6175" y="1549400"/>
                        <a:ext cx="2003425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1787" name="Object 6"/>
          <p:cNvGraphicFramePr>
            <a:graphicFrameLocks noChangeAspect="1"/>
          </p:cNvGraphicFramePr>
          <p:nvPr>
            <p:extLst/>
          </p:nvPr>
        </p:nvGraphicFramePr>
        <p:xfrm>
          <a:off x="738188" y="2465388"/>
          <a:ext cx="7143750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413" name="Equation" r:id="rId9" imgW="4241520" imgH="583920" progId="Equation.3">
                  <p:embed/>
                </p:oleObj>
              </mc:Choice>
              <mc:Fallback>
                <p:oleObj name="Equation" r:id="rId9" imgW="424152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2465388"/>
                        <a:ext cx="7143750" cy="1001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609600" y="3733800"/>
            <a:ext cx="7693025" cy="2733675"/>
            <a:chOff x="609600" y="4200525"/>
            <a:chExt cx="7693025" cy="2733675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4200525"/>
              <a:ext cx="6889750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3"/>
            <p:cNvSpPr txBox="1">
              <a:spLocks noChangeArrowheads="1"/>
            </p:cNvSpPr>
            <p:nvPr/>
          </p:nvSpPr>
          <p:spPr bwMode="auto">
            <a:xfrm>
              <a:off x="4343400" y="6410325"/>
              <a:ext cx="28416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i="1" dirty="0"/>
                <a:t>t</a:t>
              </a: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4876800" y="6715125"/>
              <a:ext cx="1828800" cy="1588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6"/>
            <p:cNvSpPr txBox="1">
              <a:spLocks noChangeArrowheads="1"/>
            </p:cNvSpPr>
            <p:nvPr/>
          </p:nvSpPr>
          <p:spPr bwMode="auto">
            <a:xfrm>
              <a:off x="609600" y="5114925"/>
              <a:ext cx="70403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b="0" i="1" dirty="0" smtClean="0"/>
                <a:t>h(t</a:t>
              </a:r>
              <a:r>
                <a:rPr lang="en-US" b="0" i="1" dirty="0"/>
                <a:t>)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Ink 7"/>
                <p14:cNvContentPartPr>
                  <a14:cpLocks xmlns:a14="http://schemas.microsoft.com/office/drawing/2010/main" noRot="1" noChangeAspect="1" noEditPoints="1" noChangeArrowheads="1" noChangeShapeType="1"/>
                </p14:cNvContentPartPr>
                <p14:nvPr/>
              </p14:nvContentPartPr>
              <p14:xfrm>
                <a:off x="8262938" y="4238625"/>
                <a:ext cx="39687" cy="19050"/>
              </p14:xfrm>
            </p:contentPart>
          </mc:Choice>
          <mc:Fallback xmlns="">
            <p:pic>
              <p:nvPicPr>
                <p:cNvPr id="26" name="Ink 7"/>
                <p:cNvPicPr>
                  <a:picLocks noRot="1" noChangeAspect="1" noEditPoints="1" noChangeArrowheads="1" noChangeShapeType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49950" y="4230199"/>
                  <a:ext cx="57727" cy="3516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22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</p:nvPr>
        </p:nvSpPr>
        <p:spPr>
          <a:xfrm>
            <a:off x="685800" y="168276"/>
            <a:ext cx="7772400" cy="685800"/>
          </a:xfrm>
        </p:spPr>
        <p:txBody>
          <a:bodyPr/>
          <a:lstStyle/>
          <a:p>
            <a:r>
              <a:rPr lang="en-US" sz="2800" dirty="0" smtClean="0"/>
              <a:t>Response of </a:t>
            </a:r>
            <a:r>
              <a:rPr lang="en-US" sz="2800" dirty="0" err="1" smtClean="0"/>
              <a:t>Pitot</a:t>
            </a:r>
            <a:r>
              <a:rPr lang="en-US" sz="2800" dirty="0" smtClean="0"/>
              <a:t> tube to step input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6200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1787" name="Object 3"/>
          <p:cNvGraphicFramePr>
            <a:graphicFrameLocks noChangeAspect="1"/>
          </p:cNvGraphicFramePr>
          <p:nvPr>
            <p:extLst/>
          </p:nvPr>
        </p:nvGraphicFramePr>
        <p:xfrm>
          <a:off x="239713" y="2971800"/>
          <a:ext cx="962025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3415" name="Equation" r:id="rId4" imgW="571320" imgH="419040" progId="Equation.3">
                  <p:embed/>
                </p:oleObj>
              </mc:Choice>
              <mc:Fallback>
                <p:oleObj name="Equation" r:id="rId4" imgW="5713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3" y="2971800"/>
                        <a:ext cx="962025" cy="717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591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56269" y="1355298"/>
            <a:ext cx="8876433" cy="4786312"/>
            <a:chOff x="56269" y="1355298"/>
            <a:chExt cx="8876433" cy="478631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269" y="1355298"/>
              <a:ext cx="8876433" cy="4786312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 bwMode="auto">
            <a:xfrm>
              <a:off x="1905000" y="1519707"/>
              <a:ext cx="5715000" cy="385476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343"/>
            <a:ext cx="6553200" cy="1143000"/>
          </a:xfrm>
        </p:spPr>
        <p:txBody>
          <a:bodyPr/>
          <a:lstStyle/>
          <a:p>
            <a:r>
              <a:rPr lang="en-IN" sz="2800" dirty="0"/>
              <a:t>Time Constant of a </a:t>
            </a:r>
            <a:r>
              <a:rPr lang="en-IN" sz="2800" dirty="0" err="1"/>
              <a:t>Pitot</a:t>
            </a:r>
            <a:r>
              <a:rPr lang="en-IN" sz="2800" dirty="0"/>
              <a:t> Tube as a Function of Radius </a:t>
            </a:r>
            <a:r>
              <a:rPr lang="en-IN" sz="2800" dirty="0" smtClean="0"/>
              <a:t>and Length</a:t>
            </a:r>
            <a:endParaRPr lang="en-IN" sz="28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2125014" y="1481070"/>
            <a:ext cx="4391696" cy="3278137"/>
            <a:chOff x="2125014" y="1481070"/>
            <a:chExt cx="4391696" cy="3278137"/>
          </a:xfrm>
        </p:grpSpPr>
        <p:sp>
          <p:nvSpPr>
            <p:cNvPr id="21" name="Freeform 20"/>
            <p:cNvSpPr/>
            <p:nvPr/>
          </p:nvSpPr>
          <p:spPr bwMode="auto">
            <a:xfrm>
              <a:off x="2125014" y="1481070"/>
              <a:ext cx="4391696" cy="3278137"/>
            </a:xfrm>
            <a:custGeom>
              <a:avLst/>
              <a:gdLst>
                <a:gd name="connsiteX0" fmla="*/ 0 w 4391696"/>
                <a:gd name="connsiteY0" fmla="*/ 12879 h 3278137"/>
                <a:gd name="connsiteX1" fmla="*/ 141668 w 4391696"/>
                <a:gd name="connsiteY1" fmla="*/ 476519 h 3278137"/>
                <a:gd name="connsiteX2" fmla="*/ 218941 w 4391696"/>
                <a:gd name="connsiteY2" fmla="*/ 1184857 h 3278137"/>
                <a:gd name="connsiteX3" fmla="*/ 399245 w 4391696"/>
                <a:gd name="connsiteY3" fmla="*/ 1764406 h 3278137"/>
                <a:gd name="connsiteX4" fmla="*/ 631065 w 4391696"/>
                <a:gd name="connsiteY4" fmla="*/ 2395471 h 3278137"/>
                <a:gd name="connsiteX5" fmla="*/ 875763 w 4391696"/>
                <a:gd name="connsiteY5" fmla="*/ 2859110 h 3278137"/>
                <a:gd name="connsiteX6" fmla="*/ 1056068 w 4391696"/>
                <a:gd name="connsiteY6" fmla="*/ 3129567 h 3278137"/>
                <a:gd name="connsiteX7" fmla="*/ 1403797 w 4391696"/>
                <a:gd name="connsiteY7" fmla="*/ 3258355 h 3278137"/>
                <a:gd name="connsiteX8" fmla="*/ 1712890 w 4391696"/>
                <a:gd name="connsiteY8" fmla="*/ 3271234 h 3278137"/>
                <a:gd name="connsiteX9" fmla="*/ 2099256 w 4391696"/>
                <a:gd name="connsiteY9" fmla="*/ 3193961 h 3278137"/>
                <a:gd name="connsiteX10" fmla="*/ 2382592 w 4391696"/>
                <a:gd name="connsiteY10" fmla="*/ 3090930 h 3278137"/>
                <a:gd name="connsiteX11" fmla="*/ 3129566 w 4391696"/>
                <a:gd name="connsiteY11" fmla="*/ 2498502 h 3278137"/>
                <a:gd name="connsiteX12" fmla="*/ 3863662 w 4391696"/>
                <a:gd name="connsiteY12" fmla="*/ 1429555 h 3278137"/>
                <a:gd name="connsiteX13" fmla="*/ 4391696 w 4391696"/>
                <a:gd name="connsiteY13" fmla="*/ 0 h 327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1696" h="3278137">
                  <a:moveTo>
                    <a:pt x="0" y="12879"/>
                  </a:moveTo>
                  <a:cubicBezTo>
                    <a:pt x="52589" y="147034"/>
                    <a:pt x="105178" y="281189"/>
                    <a:pt x="141668" y="476519"/>
                  </a:cubicBezTo>
                  <a:cubicBezTo>
                    <a:pt x="178158" y="671849"/>
                    <a:pt x="176012" y="970209"/>
                    <a:pt x="218941" y="1184857"/>
                  </a:cubicBezTo>
                  <a:cubicBezTo>
                    <a:pt x="261870" y="1399505"/>
                    <a:pt x="330558" y="1562637"/>
                    <a:pt x="399245" y="1764406"/>
                  </a:cubicBezTo>
                  <a:cubicBezTo>
                    <a:pt x="467932" y="1966175"/>
                    <a:pt x="551645" y="2213020"/>
                    <a:pt x="631065" y="2395471"/>
                  </a:cubicBezTo>
                  <a:cubicBezTo>
                    <a:pt x="710485" y="2577922"/>
                    <a:pt x="804929" y="2736761"/>
                    <a:pt x="875763" y="2859110"/>
                  </a:cubicBezTo>
                  <a:cubicBezTo>
                    <a:pt x="946597" y="2981459"/>
                    <a:pt x="968062" y="3063026"/>
                    <a:pt x="1056068" y="3129567"/>
                  </a:cubicBezTo>
                  <a:cubicBezTo>
                    <a:pt x="1144074" y="3196108"/>
                    <a:pt x="1294327" y="3234744"/>
                    <a:pt x="1403797" y="3258355"/>
                  </a:cubicBezTo>
                  <a:cubicBezTo>
                    <a:pt x="1513267" y="3281966"/>
                    <a:pt x="1596980" y="3281966"/>
                    <a:pt x="1712890" y="3271234"/>
                  </a:cubicBezTo>
                  <a:cubicBezTo>
                    <a:pt x="1828800" y="3260502"/>
                    <a:pt x="1987639" y="3224012"/>
                    <a:pt x="2099256" y="3193961"/>
                  </a:cubicBezTo>
                  <a:cubicBezTo>
                    <a:pt x="2210873" y="3163910"/>
                    <a:pt x="2210874" y="3206840"/>
                    <a:pt x="2382592" y="3090930"/>
                  </a:cubicBezTo>
                  <a:cubicBezTo>
                    <a:pt x="2554310" y="2975020"/>
                    <a:pt x="2882721" y="2775398"/>
                    <a:pt x="3129566" y="2498502"/>
                  </a:cubicBezTo>
                  <a:cubicBezTo>
                    <a:pt x="3376411" y="2221606"/>
                    <a:pt x="3653307" y="1845972"/>
                    <a:pt x="3863662" y="1429555"/>
                  </a:cubicBezTo>
                  <a:cubicBezTo>
                    <a:pt x="4074017" y="1013138"/>
                    <a:pt x="4232856" y="506569"/>
                    <a:pt x="4391696" y="0"/>
                  </a:cubicBezTo>
                </a:path>
              </a:pathLst>
            </a:custGeom>
            <a:noFill/>
            <a:ln w="539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90800" y="3255242"/>
              <a:ext cx="9380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 smtClean="0">
                  <a:solidFill>
                    <a:srgbClr val="C00000"/>
                  </a:solidFill>
                </a:rPr>
                <a:t>L=2m</a:t>
              </a:r>
              <a:endParaRPr lang="en-IN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776357" y="1545465"/>
            <a:ext cx="4740353" cy="3533282"/>
            <a:chOff x="1776357" y="1545465"/>
            <a:chExt cx="4740353" cy="3533282"/>
          </a:xfrm>
        </p:grpSpPr>
        <p:sp>
          <p:nvSpPr>
            <p:cNvPr id="20" name="Freeform 19"/>
            <p:cNvSpPr/>
            <p:nvPr/>
          </p:nvSpPr>
          <p:spPr bwMode="auto">
            <a:xfrm>
              <a:off x="2318197" y="1545465"/>
              <a:ext cx="4198513" cy="3533282"/>
            </a:xfrm>
            <a:custGeom>
              <a:avLst/>
              <a:gdLst>
                <a:gd name="connsiteX0" fmla="*/ 0 w 4198513"/>
                <a:gd name="connsiteY0" fmla="*/ 2859110 h 3533282"/>
                <a:gd name="connsiteX1" fmla="*/ 141668 w 4198513"/>
                <a:gd name="connsiteY1" fmla="*/ 3129566 h 3533282"/>
                <a:gd name="connsiteX2" fmla="*/ 321972 w 4198513"/>
                <a:gd name="connsiteY2" fmla="*/ 3361386 h 3533282"/>
                <a:gd name="connsiteX3" fmla="*/ 592428 w 4198513"/>
                <a:gd name="connsiteY3" fmla="*/ 3503053 h 3533282"/>
                <a:gd name="connsiteX4" fmla="*/ 927279 w 4198513"/>
                <a:gd name="connsiteY4" fmla="*/ 3528811 h 3533282"/>
                <a:gd name="connsiteX5" fmla="*/ 1455313 w 4198513"/>
                <a:gd name="connsiteY5" fmla="*/ 3438659 h 3533282"/>
                <a:gd name="connsiteX6" fmla="*/ 1970468 w 4198513"/>
                <a:gd name="connsiteY6" fmla="*/ 3193960 h 3533282"/>
                <a:gd name="connsiteX7" fmla="*/ 2975020 w 4198513"/>
                <a:gd name="connsiteY7" fmla="*/ 2434107 h 3533282"/>
                <a:gd name="connsiteX8" fmla="*/ 3915178 w 4198513"/>
                <a:gd name="connsiteY8" fmla="*/ 953036 h 3533282"/>
                <a:gd name="connsiteX9" fmla="*/ 4198513 w 4198513"/>
                <a:gd name="connsiteY9" fmla="*/ 0 h 3533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98513" h="3533282">
                  <a:moveTo>
                    <a:pt x="0" y="2859110"/>
                  </a:moveTo>
                  <a:cubicBezTo>
                    <a:pt x="44003" y="2952481"/>
                    <a:pt x="88006" y="3045853"/>
                    <a:pt x="141668" y="3129566"/>
                  </a:cubicBezTo>
                  <a:cubicBezTo>
                    <a:pt x="195330" y="3213279"/>
                    <a:pt x="246845" y="3299138"/>
                    <a:pt x="321972" y="3361386"/>
                  </a:cubicBezTo>
                  <a:cubicBezTo>
                    <a:pt x="397099" y="3423634"/>
                    <a:pt x="491544" y="3475149"/>
                    <a:pt x="592428" y="3503053"/>
                  </a:cubicBezTo>
                  <a:cubicBezTo>
                    <a:pt x="693312" y="3530957"/>
                    <a:pt x="783465" y="3539543"/>
                    <a:pt x="927279" y="3528811"/>
                  </a:cubicBezTo>
                  <a:cubicBezTo>
                    <a:pt x="1071093" y="3518079"/>
                    <a:pt x="1281448" y="3494467"/>
                    <a:pt x="1455313" y="3438659"/>
                  </a:cubicBezTo>
                  <a:cubicBezTo>
                    <a:pt x="1629178" y="3382851"/>
                    <a:pt x="1717184" y="3361385"/>
                    <a:pt x="1970468" y="3193960"/>
                  </a:cubicBezTo>
                  <a:cubicBezTo>
                    <a:pt x="2223752" y="3026535"/>
                    <a:pt x="2650902" y="2807594"/>
                    <a:pt x="2975020" y="2434107"/>
                  </a:cubicBezTo>
                  <a:cubicBezTo>
                    <a:pt x="3299138" y="2060620"/>
                    <a:pt x="3711263" y="1358720"/>
                    <a:pt x="3915178" y="953036"/>
                  </a:cubicBezTo>
                  <a:cubicBezTo>
                    <a:pt x="4119093" y="547352"/>
                    <a:pt x="4158803" y="273676"/>
                    <a:pt x="4198513" y="0"/>
                  </a:cubicBezTo>
                </a:path>
              </a:pathLst>
            </a:custGeom>
            <a:noFill/>
            <a:ln w="603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76357" y="3946443"/>
              <a:ext cx="9412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 smtClean="0">
                  <a:solidFill>
                    <a:srgbClr val="0070C0"/>
                  </a:solidFill>
                </a:rPr>
                <a:t>L=1m</a:t>
              </a:r>
              <a:endParaRPr lang="en-IN" i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215166" y="1519707"/>
            <a:ext cx="4301544" cy="3854769"/>
            <a:chOff x="2215166" y="1519707"/>
            <a:chExt cx="4301544" cy="3854769"/>
          </a:xfrm>
        </p:grpSpPr>
        <p:sp>
          <p:nvSpPr>
            <p:cNvPr id="19" name="Freeform 18"/>
            <p:cNvSpPr/>
            <p:nvPr/>
          </p:nvSpPr>
          <p:spPr bwMode="auto">
            <a:xfrm>
              <a:off x="2215166" y="1519707"/>
              <a:ext cx="4301544" cy="3820275"/>
            </a:xfrm>
            <a:custGeom>
              <a:avLst/>
              <a:gdLst>
                <a:gd name="connsiteX0" fmla="*/ 0 w 4301544"/>
                <a:gd name="connsiteY0" fmla="*/ 3734873 h 3820275"/>
                <a:gd name="connsiteX1" fmla="*/ 360609 w 4301544"/>
                <a:gd name="connsiteY1" fmla="*/ 3812147 h 3820275"/>
                <a:gd name="connsiteX2" fmla="*/ 631065 w 4301544"/>
                <a:gd name="connsiteY2" fmla="*/ 3812147 h 3820275"/>
                <a:gd name="connsiteX3" fmla="*/ 991673 w 4301544"/>
                <a:gd name="connsiteY3" fmla="*/ 3760631 h 3820275"/>
                <a:gd name="connsiteX4" fmla="*/ 1442434 w 4301544"/>
                <a:gd name="connsiteY4" fmla="*/ 3618963 h 3820275"/>
                <a:gd name="connsiteX5" fmla="*/ 1918952 w 4301544"/>
                <a:gd name="connsiteY5" fmla="*/ 3361386 h 3820275"/>
                <a:gd name="connsiteX6" fmla="*/ 2704564 w 4301544"/>
                <a:gd name="connsiteY6" fmla="*/ 2756079 h 3820275"/>
                <a:gd name="connsiteX7" fmla="*/ 3451538 w 4301544"/>
                <a:gd name="connsiteY7" fmla="*/ 2021983 h 3820275"/>
                <a:gd name="connsiteX8" fmla="*/ 4043966 w 4301544"/>
                <a:gd name="connsiteY8" fmla="*/ 862885 h 3820275"/>
                <a:gd name="connsiteX9" fmla="*/ 4301544 w 4301544"/>
                <a:gd name="connsiteY9" fmla="*/ 0 h 38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01544" h="3820275">
                  <a:moveTo>
                    <a:pt x="0" y="3734873"/>
                  </a:moveTo>
                  <a:cubicBezTo>
                    <a:pt x="127716" y="3767070"/>
                    <a:pt x="255432" y="3799268"/>
                    <a:pt x="360609" y="3812147"/>
                  </a:cubicBezTo>
                  <a:cubicBezTo>
                    <a:pt x="465786" y="3825026"/>
                    <a:pt x="525888" y="3820733"/>
                    <a:pt x="631065" y="3812147"/>
                  </a:cubicBezTo>
                  <a:cubicBezTo>
                    <a:pt x="736242" y="3803561"/>
                    <a:pt x="856445" y="3792828"/>
                    <a:pt x="991673" y="3760631"/>
                  </a:cubicBezTo>
                  <a:cubicBezTo>
                    <a:pt x="1126901" y="3728434"/>
                    <a:pt x="1287887" y="3685504"/>
                    <a:pt x="1442434" y="3618963"/>
                  </a:cubicBezTo>
                  <a:cubicBezTo>
                    <a:pt x="1596981" y="3552422"/>
                    <a:pt x="1708597" y="3505200"/>
                    <a:pt x="1918952" y="3361386"/>
                  </a:cubicBezTo>
                  <a:cubicBezTo>
                    <a:pt x="2129307" y="3217572"/>
                    <a:pt x="2449133" y="2979313"/>
                    <a:pt x="2704564" y="2756079"/>
                  </a:cubicBezTo>
                  <a:cubicBezTo>
                    <a:pt x="2959995" y="2532845"/>
                    <a:pt x="3228304" y="2337515"/>
                    <a:pt x="3451538" y="2021983"/>
                  </a:cubicBezTo>
                  <a:cubicBezTo>
                    <a:pt x="3674772" y="1706451"/>
                    <a:pt x="3902298" y="1199882"/>
                    <a:pt x="4043966" y="862885"/>
                  </a:cubicBezTo>
                  <a:cubicBezTo>
                    <a:pt x="4185634" y="525888"/>
                    <a:pt x="4243589" y="262944"/>
                    <a:pt x="4301544" y="0"/>
                  </a:cubicBezTo>
                </a:path>
              </a:pathLst>
            </a:custGeom>
            <a:noFill/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30562" y="4912811"/>
              <a:ext cx="11721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i="1" dirty="0" smtClean="0">
                  <a:solidFill>
                    <a:srgbClr val="7030A0"/>
                  </a:solidFill>
                </a:rPr>
                <a:t>L=0.5m</a:t>
              </a:r>
              <a:endParaRPr lang="en-IN" i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3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306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IN" sz="2800" dirty="0" smtClean="0"/>
              <a:t>Measurement of Turbulent Flows</a:t>
            </a:r>
            <a:endParaRPr lang="en-IN" sz="2800" dirty="0"/>
          </a:p>
        </p:txBody>
      </p:sp>
      <p:pic>
        <p:nvPicPr>
          <p:cNvPr id="3" name="Picture 6" descr="fi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21556"/>
            <a:ext cx="5638800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11"/>
          <p:cNvGraphicFramePr>
            <a:graphicFrameLocks noChangeAspect="1"/>
          </p:cNvGraphicFramePr>
          <p:nvPr>
            <p:extLst/>
          </p:nvPr>
        </p:nvGraphicFramePr>
        <p:xfrm>
          <a:off x="3848100" y="3931444"/>
          <a:ext cx="4343400" cy="2634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39" name="Bitmap Image" r:id="rId4" imgW="2542857" imgH="1542857" progId="Paint.Picture">
                  <p:embed/>
                </p:oleObj>
              </mc:Choice>
              <mc:Fallback>
                <p:oleObj name="Bitmap Image" r:id="rId4" imgW="2542857" imgH="154285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8100" y="3931444"/>
                        <a:ext cx="4343400" cy="2634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Freeform 19"/>
          <p:cNvSpPr/>
          <p:nvPr/>
        </p:nvSpPr>
        <p:spPr bwMode="auto">
          <a:xfrm>
            <a:off x="4559121" y="4507606"/>
            <a:ext cx="3593206" cy="1511761"/>
          </a:xfrm>
          <a:custGeom>
            <a:avLst/>
            <a:gdLst>
              <a:gd name="connsiteX0" fmla="*/ 0 w 3593206"/>
              <a:gd name="connsiteY0" fmla="*/ 141667 h 1511761"/>
              <a:gd name="connsiteX1" fmla="*/ 167425 w 3593206"/>
              <a:gd name="connsiteY1" fmla="*/ 360608 h 1511761"/>
              <a:gd name="connsiteX2" fmla="*/ 270456 w 3593206"/>
              <a:gd name="connsiteY2" fmla="*/ 1133340 h 1511761"/>
              <a:gd name="connsiteX3" fmla="*/ 373487 w 3593206"/>
              <a:gd name="connsiteY3" fmla="*/ 1313645 h 1511761"/>
              <a:gd name="connsiteX4" fmla="*/ 425003 w 3593206"/>
              <a:gd name="connsiteY4" fmla="*/ 1262129 h 1511761"/>
              <a:gd name="connsiteX5" fmla="*/ 463640 w 3593206"/>
              <a:gd name="connsiteY5" fmla="*/ 901521 h 1511761"/>
              <a:gd name="connsiteX6" fmla="*/ 566671 w 3593206"/>
              <a:gd name="connsiteY6" fmla="*/ 450760 h 1511761"/>
              <a:gd name="connsiteX7" fmla="*/ 618186 w 3593206"/>
              <a:gd name="connsiteY7" fmla="*/ 257577 h 1511761"/>
              <a:gd name="connsiteX8" fmla="*/ 656823 w 3593206"/>
              <a:gd name="connsiteY8" fmla="*/ 270456 h 1511761"/>
              <a:gd name="connsiteX9" fmla="*/ 811369 w 3593206"/>
              <a:gd name="connsiteY9" fmla="*/ 540912 h 1511761"/>
              <a:gd name="connsiteX10" fmla="*/ 888642 w 3593206"/>
              <a:gd name="connsiteY10" fmla="*/ 695459 h 1511761"/>
              <a:gd name="connsiteX11" fmla="*/ 953037 w 3593206"/>
              <a:gd name="connsiteY11" fmla="*/ 695459 h 1511761"/>
              <a:gd name="connsiteX12" fmla="*/ 1094704 w 3593206"/>
              <a:gd name="connsiteY12" fmla="*/ 502276 h 1511761"/>
              <a:gd name="connsiteX13" fmla="*/ 1107583 w 3593206"/>
              <a:gd name="connsiteY13" fmla="*/ 528033 h 1511761"/>
              <a:gd name="connsiteX14" fmla="*/ 1197735 w 3593206"/>
              <a:gd name="connsiteY14" fmla="*/ 759853 h 1511761"/>
              <a:gd name="connsiteX15" fmla="*/ 1249251 w 3593206"/>
              <a:gd name="connsiteY15" fmla="*/ 1004552 h 1511761"/>
              <a:gd name="connsiteX16" fmla="*/ 1287887 w 3593206"/>
              <a:gd name="connsiteY16" fmla="*/ 991673 h 1511761"/>
              <a:gd name="connsiteX17" fmla="*/ 1468192 w 3593206"/>
              <a:gd name="connsiteY17" fmla="*/ 321971 h 1511761"/>
              <a:gd name="connsiteX18" fmla="*/ 1493949 w 3593206"/>
              <a:gd name="connsiteY18" fmla="*/ 244698 h 1511761"/>
              <a:gd name="connsiteX19" fmla="*/ 1519707 w 3593206"/>
              <a:gd name="connsiteY19" fmla="*/ 257577 h 1511761"/>
              <a:gd name="connsiteX20" fmla="*/ 1622738 w 3593206"/>
              <a:gd name="connsiteY20" fmla="*/ 888642 h 1511761"/>
              <a:gd name="connsiteX21" fmla="*/ 1687133 w 3593206"/>
              <a:gd name="connsiteY21" fmla="*/ 1300766 h 1511761"/>
              <a:gd name="connsiteX22" fmla="*/ 1738648 w 3593206"/>
              <a:gd name="connsiteY22" fmla="*/ 1339402 h 1511761"/>
              <a:gd name="connsiteX23" fmla="*/ 1777285 w 3593206"/>
              <a:gd name="connsiteY23" fmla="*/ 1171977 h 1511761"/>
              <a:gd name="connsiteX24" fmla="*/ 1918952 w 3593206"/>
              <a:gd name="connsiteY24" fmla="*/ 283335 h 1511761"/>
              <a:gd name="connsiteX25" fmla="*/ 1944710 w 3593206"/>
              <a:gd name="connsiteY25" fmla="*/ 206062 h 1511761"/>
              <a:gd name="connsiteX26" fmla="*/ 1970468 w 3593206"/>
              <a:gd name="connsiteY26" fmla="*/ 206062 h 1511761"/>
              <a:gd name="connsiteX27" fmla="*/ 2086378 w 3593206"/>
              <a:gd name="connsiteY27" fmla="*/ 553791 h 1511761"/>
              <a:gd name="connsiteX28" fmla="*/ 2137893 w 3593206"/>
              <a:gd name="connsiteY28" fmla="*/ 669701 h 1511761"/>
              <a:gd name="connsiteX29" fmla="*/ 2331076 w 3593206"/>
              <a:gd name="connsiteY29" fmla="*/ 811369 h 1511761"/>
              <a:gd name="connsiteX30" fmla="*/ 2331076 w 3593206"/>
              <a:gd name="connsiteY30" fmla="*/ 888642 h 1511761"/>
              <a:gd name="connsiteX31" fmla="*/ 2331076 w 3593206"/>
              <a:gd name="connsiteY31" fmla="*/ 1068946 h 1511761"/>
              <a:gd name="connsiteX32" fmla="*/ 2421228 w 3593206"/>
              <a:gd name="connsiteY32" fmla="*/ 1390918 h 1511761"/>
              <a:gd name="connsiteX33" fmla="*/ 2459865 w 3593206"/>
              <a:gd name="connsiteY33" fmla="*/ 1493949 h 1511761"/>
              <a:gd name="connsiteX34" fmla="*/ 2472744 w 3593206"/>
              <a:gd name="connsiteY34" fmla="*/ 1481070 h 1511761"/>
              <a:gd name="connsiteX35" fmla="*/ 2498502 w 3593206"/>
              <a:gd name="connsiteY35" fmla="*/ 1197735 h 1511761"/>
              <a:gd name="connsiteX36" fmla="*/ 2562896 w 3593206"/>
              <a:gd name="connsiteY36" fmla="*/ 605307 h 1511761"/>
              <a:gd name="connsiteX37" fmla="*/ 2627290 w 3593206"/>
              <a:gd name="connsiteY37" fmla="*/ 502276 h 1511761"/>
              <a:gd name="connsiteX38" fmla="*/ 2627290 w 3593206"/>
              <a:gd name="connsiteY38" fmla="*/ 437881 h 1511761"/>
              <a:gd name="connsiteX39" fmla="*/ 2730321 w 3593206"/>
              <a:gd name="connsiteY39" fmla="*/ 463639 h 1511761"/>
              <a:gd name="connsiteX40" fmla="*/ 2756079 w 3593206"/>
              <a:gd name="connsiteY40" fmla="*/ 476518 h 1511761"/>
              <a:gd name="connsiteX41" fmla="*/ 2820473 w 3593206"/>
              <a:gd name="connsiteY41" fmla="*/ 605307 h 1511761"/>
              <a:gd name="connsiteX42" fmla="*/ 2833352 w 3593206"/>
              <a:gd name="connsiteY42" fmla="*/ 656822 h 1511761"/>
              <a:gd name="connsiteX43" fmla="*/ 2884868 w 3593206"/>
              <a:gd name="connsiteY43" fmla="*/ 592428 h 1511761"/>
              <a:gd name="connsiteX44" fmla="*/ 2949262 w 3593206"/>
              <a:gd name="connsiteY44" fmla="*/ 927279 h 1511761"/>
              <a:gd name="connsiteX45" fmla="*/ 2975020 w 3593206"/>
              <a:gd name="connsiteY45" fmla="*/ 1133340 h 1511761"/>
              <a:gd name="connsiteX46" fmla="*/ 3026535 w 3593206"/>
              <a:gd name="connsiteY46" fmla="*/ 1275008 h 1511761"/>
              <a:gd name="connsiteX47" fmla="*/ 3103809 w 3593206"/>
              <a:gd name="connsiteY47" fmla="*/ 1159098 h 1511761"/>
              <a:gd name="connsiteX48" fmla="*/ 3271234 w 3593206"/>
              <a:gd name="connsiteY48" fmla="*/ 412124 h 1511761"/>
              <a:gd name="connsiteX49" fmla="*/ 3271234 w 3593206"/>
              <a:gd name="connsiteY49" fmla="*/ 283335 h 1511761"/>
              <a:gd name="connsiteX50" fmla="*/ 3258355 w 3593206"/>
              <a:gd name="connsiteY50" fmla="*/ 167425 h 1511761"/>
              <a:gd name="connsiteX51" fmla="*/ 3335628 w 3593206"/>
              <a:gd name="connsiteY51" fmla="*/ 51515 h 1511761"/>
              <a:gd name="connsiteX52" fmla="*/ 3387144 w 3593206"/>
              <a:gd name="connsiteY52" fmla="*/ 0 h 1511761"/>
              <a:gd name="connsiteX53" fmla="*/ 3490175 w 3593206"/>
              <a:gd name="connsiteY53" fmla="*/ 51515 h 1511761"/>
              <a:gd name="connsiteX54" fmla="*/ 3593206 w 3593206"/>
              <a:gd name="connsiteY54" fmla="*/ 12879 h 151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593206" h="1511761">
                <a:moveTo>
                  <a:pt x="0" y="141667"/>
                </a:moveTo>
                <a:cubicBezTo>
                  <a:pt x="61174" y="168498"/>
                  <a:pt x="122349" y="195329"/>
                  <a:pt x="167425" y="360608"/>
                </a:cubicBezTo>
                <a:cubicBezTo>
                  <a:pt x="212501" y="525887"/>
                  <a:pt x="236112" y="974501"/>
                  <a:pt x="270456" y="1133340"/>
                </a:cubicBezTo>
                <a:cubicBezTo>
                  <a:pt x="304800" y="1292179"/>
                  <a:pt x="347729" y="1292180"/>
                  <a:pt x="373487" y="1313645"/>
                </a:cubicBezTo>
                <a:cubicBezTo>
                  <a:pt x="399245" y="1335110"/>
                  <a:pt x="409978" y="1330816"/>
                  <a:pt x="425003" y="1262129"/>
                </a:cubicBezTo>
                <a:cubicBezTo>
                  <a:pt x="440029" y="1193442"/>
                  <a:pt x="440029" y="1036749"/>
                  <a:pt x="463640" y="901521"/>
                </a:cubicBezTo>
                <a:cubicBezTo>
                  <a:pt x="487251" y="766293"/>
                  <a:pt x="540913" y="558084"/>
                  <a:pt x="566671" y="450760"/>
                </a:cubicBezTo>
                <a:cubicBezTo>
                  <a:pt x="592429" y="343436"/>
                  <a:pt x="603161" y="287628"/>
                  <a:pt x="618186" y="257577"/>
                </a:cubicBezTo>
                <a:cubicBezTo>
                  <a:pt x="633211" y="227526"/>
                  <a:pt x="624626" y="223234"/>
                  <a:pt x="656823" y="270456"/>
                </a:cubicBezTo>
                <a:cubicBezTo>
                  <a:pt x="689020" y="317679"/>
                  <a:pt x="772733" y="470078"/>
                  <a:pt x="811369" y="540912"/>
                </a:cubicBezTo>
                <a:cubicBezTo>
                  <a:pt x="850005" y="611746"/>
                  <a:pt x="865031" y="669701"/>
                  <a:pt x="888642" y="695459"/>
                </a:cubicBezTo>
                <a:cubicBezTo>
                  <a:pt x="912253" y="721217"/>
                  <a:pt x="918693" y="727656"/>
                  <a:pt x="953037" y="695459"/>
                </a:cubicBezTo>
                <a:cubicBezTo>
                  <a:pt x="987381" y="663262"/>
                  <a:pt x="1068946" y="530180"/>
                  <a:pt x="1094704" y="502276"/>
                </a:cubicBezTo>
                <a:cubicBezTo>
                  <a:pt x="1120462" y="474372"/>
                  <a:pt x="1090411" y="485103"/>
                  <a:pt x="1107583" y="528033"/>
                </a:cubicBezTo>
                <a:cubicBezTo>
                  <a:pt x="1124755" y="570963"/>
                  <a:pt x="1174124" y="680433"/>
                  <a:pt x="1197735" y="759853"/>
                </a:cubicBezTo>
                <a:cubicBezTo>
                  <a:pt x="1221346" y="839273"/>
                  <a:pt x="1234226" y="965915"/>
                  <a:pt x="1249251" y="1004552"/>
                </a:cubicBezTo>
                <a:cubicBezTo>
                  <a:pt x="1264276" y="1043189"/>
                  <a:pt x="1251397" y="1105436"/>
                  <a:pt x="1287887" y="991673"/>
                </a:cubicBezTo>
                <a:cubicBezTo>
                  <a:pt x="1324377" y="877910"/>
                  <a:pt x="1433848" y="446467"/>
                  <a:pt x="1468192" y="321971"/>
                </a:cubicBezTo>
                <a:cubicBezTo>
                  <a:pt x="1502536" y="197475"/>
                  <a:pt x="1485363" y="255430"/>
                  <a:pt x="1493949" y="244698"/>
                </a:cubicBezTo>
                <a:cubicBezTo>
                  <a:pt x="1502535" y="233966"/>
                  <a:pt x="1498242" y="150253"/>
                  <a:pt x="1519707" y="257577"/>
                </a:cubicBezTo>
                <a:cubicBezTo>
                  <a:pt x="1541172" y="364901"/>
                  <a:pt x="1594834" y="714777"/>
                  <a:pt x="1622738" y="888642"/>
                </a:cubicBezTo>
                <a:cubicBezTo>
                  <a:pt x="1650642" y="1062507"/>
                  <a:pt x="1667815" y="1225639"/>
                  <a:pt x="1687133" y="1300766"/>
                </a:cubicBezTo>
                <a:cubicBezTo>
                  <a:pt x="1706451" y="1375893"/>
                  <a:pt x="1723623" y="1360867"/>
                  <a:pt x="1738648" y="1339402"/>
                </a:cubicBezTo>
                <a:cubicBezTo>
                  <a:pt x="1753673" y="1317937"/>
                  <a:pt x="1747234" y="1347988"/>
                  <a:pt x="1777285" y="1171977"/>
                </a:cubicBezTo>
                <a:cubicBezTo>
                  <a:pt x="1807336" y="995966"/>
                  <a:pt x="1891048" y="444321"/>
                  <a:pt x="1918952" y="283335"/>
                </a:cubicBezTo>
                <a:cubicBezTo>
                  <a:pt x="1946856" y="122349"/>
                  <a:pt x="1936124" y="218941"/>
                  <a:pt x="1944710" y="206062"/>
                </a:cubicBezTo>
                <a:cubicBezTo>
                  <a:pt x="1953296" y="193183"/>
                  <a:pt x="1946857" y="148107"/>
                  <a:pt x="1970468" y="206062"/>
                </a:cubicBezTo>
                <a:cubicBezTo>
                  <a:pt x="1994079" y="264017"/>
                  <a:pt x="2058474" y="476518"/>
                  <a:pt x="2086378" y="553791"/>
                </a:cubicBezTo>
                <a:cubicBezTo>
                  <a:pt x="2114282" y="631064"/>
                  <a:pt x="2097110" y="626771"/>
                  <a:pt x="2137893" y="669701"/>
                </a:cubicBezTo>
                <a:cubicBezTo>
                  <a:pt x="2178676" y="712631"/>
                  <a:pt x="2298879" y="774879"/>
                  <a:pt x="2331076" y="811369"/>
                </a:cubicBezTo>
                <a:cubicBezTo>
                  <a:pt x="2363273" y="847859"/>
                  <a:pt x="2331076" y="888642"/>
                  <a:pt x="2331076" y="888642"/>
                </a:cubicBezTo>
                <a:cubicBezTo>
                  <a:pt x="2331076" y="931571"/>
                  <a:pt x="2316051" y="985233"/>
                  <a:pt x="2331076" y="1068946"/>
                </a:cubicBezTo>
                <a:cubicBezTo>
                  <a:pt x="2346101" y="1152659"/>
                  <a:pt x="2399763" y="1320084"/>
                  <a:pt x="2421228" y="1390918"/>
                </a:cubicBezTo>
                <a:cubicBezTo>
                  <a:pt x="2442693" y="1461752"/>
                  <a:pt x="2451279" y="1478924"/>
                  <a:pt x="2459865" y="1493949"/>
                </a:cubicBezTo>
                <a:cubicBezTo>
                  <a:pt x="2468451" y="1508974"/>
                  <a:pt x="2466305" y="1530439"/>
                  <a:pt x="2472744" y="1481070"/>
                </a:cubicBezTo>
                <a:cubicBezTo>
                  <a:pt x="2479183" y="1431701"/>
                  <a:pt x="2483477" y="1343695"/>
                  <a:pt x="2498502" y="1197735"/>
                </a:cubicBezTo>
                <a:cubicBezTo>
                  <a:pt x="2513527" y="1051775"/>
                  <a:pt x="2541431" y="721217"/>
                  <a:pt x="2562896" y="605307"/>
                </a:cubicBezTo>
                <a:cubicBezTo>
                  <a:pt x="2584361" y="489397"/>
                  <a:pt x="2616558" y="530180"/>
                  <a:pt x="2627290" y="502276"/>
                </a:cubicBezTo>
                <a:cubicBezTo>
                  <a:pt x="2638022" y="474372"/>
                  <a:pt x="2610118" y="444321"/>
                  <a:pt x="2627290" y="437881"/>
                </a:cubicBezTo>
                <a:cubicBezTo>
                  <a:pt x="2644462" y="431442"/>
                  <a:pt x="2708856" y="457200"/>
                  <a:pt x="2730321" y="463639"/>
                </a:cubicBezTo>
                <a:cubicBezTo>
                  <a:pt x="2751786" y="470078"/>
                  <a:pt x="2741054" y="452907"/>
                  <a:pt x="2756079" y="476518"/>
                </a:cubicBezTo>
                <a:cubicBezTo>
                  <a:pt x="2771104" y="500129"/>
                  <a:pt x="2807594" y="575256"/>
                  <a:pt x="2820473" y="605307"/>
                </a:cubicBezTo>
                <a:cubicBezTo>
                  <a:pt x="2833352" y="635358"/>
                  <a:pt x="2822620" y="658968"/>
                  <a:pt x="2833352" y="656822"/>
                </a:cubicBezTo>
                <a:cubicBezTo>
                  <a:pt x="2844084" y="654676"/>
                  <a:pt x="2865550" y="547352"/>
                  <a:pt x="2884868" y="592428"/>
                </a:cubicBezTo>
                <a:cubicBezTo>
                  <a:pt x="2904186" y="637504"/>
                  <a:pt x="2934237" y="837127"/>
                  <a:pt x="2949262" y="927279"/>
                </a:cubicBezTo>
                <a:cubicBezTo>
                  <a:pt x="2964287" y="1017431"/>
                  <a:pt x="2962141" y="1075385"/>
                  <a:pt x="2975020" y="1133340"/>
                </a:cubicBezTo>
                <a:cubicBezTo>
                  <a:pt x="2987899" y="1191295"/>
                  <a:pt x="3005070" y="1270715"/>
                  <a:pt x="3026535" y="1275008"/>
                </a:cubicBezTo>
                <a:cubicBezTo>
                  <a:pt x="3048000" y="1279301"/>
                  <a:pt x="3063026" y="1302912"/>
                  <a:pt x="3103809" y="1159098"/>
                </a:cubicBezTo>
                <a:cubicBezTo>
                  <a:pt x="3144592" y="1015284"/>
                  <a:pt x="3243330" y="558084"/>
                  <a:pt x="3271234" y="412124"/>
                </a:cubicBezTo>
                <a:cubicBezTo>
                  <a:pt x="3299138" y="266164"/>
                  <a:pt x="3273380" y="324118"/>
                  <a:pt x="3271234" y="283335"/>
                </a:cubicBezTo>
                <a:cubicBezTo>
                  <a:pt x="3269088" y="242552"/>
                  <a:pt x="3247623" y="206062"/>
                  <a:pt x="3258355" y="167425"/>
                </a:cubicBezTo>
                <a:cubicBezTo>
                  <a:pt x="3269087" y="128788"/>
                  <a:pt x="3314163" y="79419"/>
                  <a:pt x="3335628" y="51515"/>
                </a:cubicBezTo>
                <a:cubicBezTo>
                  <a:pt x="3357093" y="23611"/>
                  <a:pt x="3361386" y="0"/>
                  <a:pt x="3387144" y="0"/>
                </a:cubicBezTo>
                <a:cubicBezTo>
                  <a:pt x="3412902" y="0"/>
                  <a:pt x="3455831" y="49369"/>
                  <a:pt x="3490175" y="51515"/>
                </a:cubicBezTo>
                <a:cubicBezTo>
                  <a:pt x="3524519" y="53661"/>
                  <a:pt x="3593206" y="12879"/>
                  <a:pt x="3593206" y="12879"/>
                </a:cubicBezTo>
              </a:path>
            </a:pathLst>
          </a:cu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365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41755"/>
            <a:ext cx="7772400" cy="672645"/>
          </a:xfrm>
        </p:spPr>
        <p:txBody>
          <a:bodyPr/>
          <a:lstStyle/>
          <a:p>
            <a:r>
              <a:rPr lang="en-IN" sz="2800" dirty="0" smtClean="0"/>
              <a:t>Newton’s Law for Measurement of Turbulent Flows</a:t>
            </a:r>
            <a:endParaRPr lang="en-I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03" y="1440656"/>
            <a:ext cx="7372709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952" y="3171718"/>
            <a:ext cx="7905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The temperature of Electrically heated wire placed in fluid flow is a function of flow velocity</a:t>
            </a:r>
            <a:endParaRPr lang="en-IN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906380" y="4269208"/>
          <a:ext cx="1709737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78" name="Equation" r:id="rId4" imgW="634680" imgH="393480" progId="Equation.3">
                  <p:embed/>
                </p:oleObj>
              </mc:Choice>
              <mc:Fallback>
                <p:oleObj name="Equation" r:id="rId4" imgW="6346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6380" y="4269208"/>
                        <a:ext cx="1709737" cy="106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3624263" y="4565650"/>
          <a:ext cx="19494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79" name="Equation" r:id="rId6" imgW="723600" imgH="228600" progId="Equation.3">
                  <p:embed/>
                </p:oleObj>
              </mc:Choice>
              <mc:Fallback>
                <p:oleObj name="Equation" r:id="rId6" imgW="723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24263" y="4565650"/>
                        <a:ext cx="1949450" cy="61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6070600" y="4273550"/>
          <a:ext cx="17780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80" name="Equation" r:id="rId8" imgW="660240" imgH="393480" progId="Equation.3">
                  <p:embed/>
                </p:oleObj>
              </mc:Choice>
              <mc:Fallback>
                <p:oleObj name="Equation" r:id="rId8" imgW="660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70600" y="4273550"/>
                        <a:ext cx="1778000" cy="1060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4335463" y="5754688"/>
          <a:ext cx="153987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81" name="Equation" r:id="rId10" imgW="571320" imgH="241200" progId="Equation.3">
                  <p:embed/>
                </p:oleObj>
              </mc:Choice>
              <mc:Fallback>
                <p:oleObj name="Equation" r:id="rId10" imgW="5713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35463" y="5754688"/>
                        <a:ext cx="1539875" cy="649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20952" y="5282459"/>
            <a:ext cx="447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For a constant voltage across wire:</a:t>
            </a:r>
            <a:endParaRPr lang="en-IN" dirty="0"/>
          </a:p>
        </p:txBody>
      </p: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13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103" y="47277"/>
            <a:ext cx="7772400" cy="941386"/>
          </a:xfrm>
        </p:spPr>
        <p:txBody>
          <a:bodyPr/>
          <a:lstStyle/>
          <a:p>
            <a:r>
              <a:rPr lang="en-IN" sz="2800" dirty="0" smtClean="0"/>
              <a:t>Micro Hotwire in A Flow</a:t>
            </a:r>
            <a:endParaRPr lang="en-IN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304800" y="2495201"/>
            <a:ext cx="4581525" cy="3753199"/>
            <a:chOff x="304800" y="2123726"/>
            <a:chExt cx="4581525" cy="375319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4800" y="2438400"/>
              <a:ext cx="4581525" cy="3438525"/>
            </a:xfrm>
            <a:prstGeom prst="rect">
              <a:avLst/>
            </a:prstGeom>
          </p:spPr>
        </p:pic>
        <p:sp>
          <p:nvSpPr>
            <p:cNvPr id="4" name="Freeform 3"/>
            <p:cNvSpPr/>
            <p:nvPr/>
          </p:nvSpPr>
          <p:spPr bwMode="auto">
            <a:xfrm>
              <a:off x="955698" y="2123726"/>
              <a:ext cx="3847784" cy="1470016"/>
            </a:xfrm>
            <a:custGeom>
              <a:avLst/>
              <a:gdLst>
                <a:gd name="connsiteX0" fmla="*/ 87491 w 3847784"/>
                <a:gd name="connsiteY0" fmla="*/ 336139 h 1470016"/>
                <a:gd name="connsiteX1" fmla="*/ 151885 w 3847784"/>
                <a:gd name="connsiteY1" fmla="*/ 1173266 h 1470016"/>
                <a:gd name="connsiteX2" fmla="*/ 177643 w 3847784"/>
                <a:gd name="connsiteY2" fmla="*/ 1392206 h 1470016"/>
                <a:gd name="connsiteX3" fmla="*/ 512494 w 3847784"/>
                <a:gd name="connsiteY3" fmla="*/ 1405085 h 1470016"/>
                <a:gd name="connsiteX4" fmla="*/ 860223 w 3847784"/>
                <a:gd name="connsiteY4" fmla="*/ 1405085 h 1470016"/>
                <a:gd name="connsiteX5" fmla="*/ 885981 w 3847784"/>
                <a:gd name="connsiteY5" fmla="*/ 1456601 h 1470016"/>
                <a:gd name="connsiteX6" fmla="*/ 2276899 w 3847784"/>
                <a:gd name="connsiteY6" fmla="*/ 1469480 h 1470016"/>
                <a:gd name="connsiteX7" fmla="*/ 2457203 w 3847784"/>
                <a:gd name="connsiteY7" fmla="*/ 1443722 h 1470016"/>
                <a:gd name="connsiteX8" fmla="*/ 2547356 w 3847784"/>
                <a:gd name="connsiteY8" fmla="*/ 1417964 h 1470016"/>
                <a:gd name="connsiteX9" fmla="*/ 2998116 w 3847784"/>
                <a:gd name="connsiteY9" fmla="*/ 1199023 h 1470016"/>
                <a:gd name="connsiteX10" fmla="*/ 3500392 w 3847784"/>
                <a:gd name="connsiteY10" fmla="*/ 1031598 h 1470016"/>
                <a:gd name="connsiteX11" fmla="*/ 3745091 w 3847784"/>
                <a:gd name="connsiteY11" fmla="*/ 967204 h 1470016"/>
                <a:gd name="connsiteX12" fmla="*/ 3642060 w 3847784"/>
                <a:gd name="connsiteY12" fmla="*/ 426291 h 1470016"/>
                <a:gd name="connsiteX13" fmla="*/ 1491288 w 3847784"/>
                <a:gd name="connsiteY13" fmla="*/ 1288 h 1470016"/>
                <a:gd name="connsiteX14" fmla="*/ 87491 w 3847784"/>
                <a:gd name="connsiteY14" fmla="*/ 336139 h 147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47784" h="1470016">
                  <a:moveTo>
                    <a:pt x="87491" y="336139"/>
                  </a:moveTo>
                  <a:cubicBezTo>
                    <a:pt x="-135743" y="531469"/>
                    <a:pt x="136860" y="997255"/>
                    <a:pt x="151885" y="1173266"/>
                  </a:cubicBezTo>
                  <a:cubicBezTo>
                    <a:pt x="166910" y="1349277"/>
                    <a:pt x="117542" y="1353570"/>
                    <a:pt x="177643" y="1392206"/>
                  </a:cubicBezTo>
                  <a:cubicBezTo>
                    <a:pt x="237744" y="1430842"/>
                    <a:pt x="398731" y="1402939"/>
                    <a:pt x="512494" y="1405085"/>
                  </a:cubicBezTo>
                  <a:cubicBezTo>
                    <a:pt x="626257" y="1407231"/>
                    <a:pt x="797975" y="1396499"/>
                    <a:pt x="860223" y="1405085"/>
                  </a:cubicBezTo>
                  <a:cubicBezTo>
                    <a:pt x="922471" y="1413671"/>
                    <a:pt x="649868" y="1445869"/>
                    <a:pt x="885981" y="1456601"/>
                  </a:cubicBezTo>
                  <a:cubicBezTo>
                    <a:pt x="1122094" y="1467333"/>
                    <a:pt x="2015029" y="1471627"/>
                    <a:pt x="2276899" y="1469480"/>
                  </a:cubicBezTo>
                  <a:cubicBezTo>
                    <a:pt x="2538769" y="1467334"/>
                    <a:pt x="2412127" y="1452308"/>
                    <a:pt x="2457203" y="1443722"/>
                  </a:cubicBezTo>
                  <a:cubicBezTo>
                    <a:pt x="2502279" y="1435136"/>
                    <a:pt x="2457204" y="1458747"/>
                    <a:pt x="2547356" y="1417964"/>
                  </a:cubicBezTo>
                  <a:cubicBezTo>
                    <a:pt x="2637508" y="1377181"/>
                    <a:pt x="2839277" y="1263417"/>
                    <a:pt x="2998116" y="1199023"/>
                  </a:cubicBezTo>
                  <a:cubicBezTo>
                    <a:pt x="3156955" y="1134629"/>
                    <a:pt x="3375896" y="1070235"/>
                    <a:pt x="3500392" y="1031598"/>
                  </a:cubicBezTo>
                  <a:cubicBezTo>
                    <a:pt x="3624888" y="992962"/>
                    <a:pt x="3721480" y="1068089"/>
                    <a:pt x="3745091" y="967204"/>
                  </a:cubicBezTo>
                  <a:cubicBezTo>
                    <a:pt x="3768702" y="866320"/>
                    <a:pt x="4017694" y="587277"/>
                    <a:pt x="3642060" y="426291"/>
                  </a:cubicBezTo>
                  <a:cubicBezTo>
                    <a:pt x="3266426" y="265305"/>
                    <a:pt x="2079423" y="18460"/>
                    <a:pt x="1491288" y="1288"/>
                  </a:cubicBezTo>
                  <a:cubicBezTo>
                    <a:pt x="903153" y="-15884"/>
                    <a:pt x="310725" y="140809"/>
                    <a:pt x="87491" y="336139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19600" y="1573657"/>
            <a:ext cx="4419600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kern="0" dirty="0" smtClean="0"/>
              <a:t>A hot-wire uses an electrically heated 5 </a:t>
            </a:r>
            <a:r>
              <a:rPr lang="en-US" sz="2400" i="1" kern="0" dirty="0" smtClean="0"/>
              <a:t>µ</a:t>
            </a:r>
            <a:r>
              <a:rPr lang="en-US" sz="2400" kern="0" dirty="0" smtClean="0"/>
              <a:t>m diameter tungsten filament with a length of </a:t>
            </a:r>
            <a:r>
              <a:rPr lang="en-US" sz="2400" kern="0" dirty="0"/>
              <a:t>1 </a:t>
            </a:r>
            <a:r>
              <a:rPr lang="en-US" sz="2400" kern="0" dirty="0" smtClean="0"/>
              <a:t>mm. </a:t>
            </a: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/>
          </p:nvPr>
        </p:nvGraphicFramePr>
        <p:xfrm>
          <a:off x="5431842" y="2656623"/>
          <a:ext cx="2635250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492" name="Equation" r:id="rId5" imgW="914400" imgH="431640" progId="Equation.3">
                  <p:embed/>
                </p:oleObj>
              </mc:Choice>
              <mc:Fallback>
                <p:oleObj name="Equation" r:id="rId5" imgW="9144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1842" y="2656623"/>
                        <a:ext cx="2635250" cy="12461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5363133" y="3902810"/>
          <a:ext cx="2671762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493" name="Equation" r:id="rId7" imgW="927000" imgH="393480" progId="Equation.3">
                  <p:embed/>
                </p:oleObj>
              </mc:Choice>
              <mc:Fallback>
                <p:oleObj name="Equation" r:id="rId7" imgW="9270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3133" y="3902810"/>
                        <a:ext cx="2671762" cy="11350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652963" y="5091461"/>
            <a:ext cx="4419600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kern="0" dirty="0" smtClean="0"/>
              <a:t>Very low value of time constant of the wire will lead to faster steady state of the wire.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895" y="1258983"/>
            <a:ext cx="3720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How to make sure that the entire wire be at same steady state temperature???</a:t>
            </a:r>
            <a:endParaRPr lang="en-IN" dirty="0"/>
          </a:p>
        </p:txBody>
      </p:sp>
      <p:grpSp>
        <p:nvGrpSpPr>
          <p:cNvPr id="30" name="Group 29"/>
          <p:cNvGrpSpPr/>
          <p:nvPr/>
        </p:nvGrpSpPr>
        <p:grpSpPr>
          <a:xfrm>
            <a:off x="671004" y="1157000"/>
            <a:ext cx="7921026" cy="5491619"/>
            <a:chOff x="671004" y="1157000"/>
            <a:chExt cx="7921026" cy="5491619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6738" y="1157000"/>
              <a:ext cx="7795292" cy="5491619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671004" y="1209539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1.0</a:t>
              </a:r>
              <a:endParaRPr lang="en-IN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31556" y="3514480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/>
                <a:t>0</a:t>
              </a:r>
              <a:r>
                <a:rPr lang="en-IN" dirty="0" smtClean="0"/>
                <a:t>.5</a:t>
              </a:r>
              <a:endParaRPr lang="en-IN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3895" y="5960766"/>
              <a:ext cx="5693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0.0</a:t>
              </a:r>
              <a:endParaRPr lang="en-IN" dirty="0"/>
            </a:p>
          </p:txBody>
        </p:sp>
      </p:grpSp>
      <p:grpSp>
        <p:nvGrpSpPr>
          <p:cNvPr id="3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4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795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103" y="47277"/>
            <a:ext cx="7772400" cy="941386"/>
          </a:xfrm>
        </p:spPr>
        <p:txBody>
          <a:bodyPr/>
          <a:lstStyle/>
          <a:p>
            <a:r>
              <a:rPr lang="en-IN" sz="2800" dirty="0" smtClean="0"/>
              <a:t>The Major Design Challenge</a:t>
            </a:r>
            <a:endParaRPr lang="en-IN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524000" y="1447800"/>
            <a:ext cx="6096000" cy="4953000"/>
            <a:chOff x="304800" y="2123726"/>
            <a:chExt cx="4581525" cy="375319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4800" y="2438400"/>
              <a:ext cx="4581525" cy="3438525"/>
            </a:xfrm>
            <a:prstGeom prst="rect">
              <a:avLst/>
            </a:prstGeom>
          </p:spPr>
        </p:pic>
        <p:sp>
          <p:nvSpPr>
            <p:cNvPr id="4" name="Freeform 3"/>
            <p:cNvSpPr/>
            <p:nvPr/>
          </p:nvSpPr>
          <p:spPr bwMode="auto">
            <a:xfrm>
              <a:off x="955698" y="2123726"/>
              <a:ext cx="3847784" cy="1470016"/>
            </a:xfrm>
            <a:custGeom>
              <a:avLst/>
              <a:gdLst>
                <a:gd name="connsiteX0" fmla="*/ 87491 w 3847784"/>
                <a:gd name="connsiteY0" fmla="*/ 336139 h 1470016"/>
                <a:gd name="connsiteX1" fmla="*/ 151885 w 3847784"/>
                <a:gd name="connsiteY1" fmla="*/ 1173266 h 1470016"/>
                <a:gd name="connsiteX2" fmla="*/ 177643 w 3847784"/>
                <a:gd name="connsiteY2" fmla="*/ 1392206 h 1470016"/>
                <a:gd name="connsiteX3" fmla="*/ 512494 w 3847784"/>
                <a:gd name="connsiteY3" fmla="*/ 1405085 h 1470016"/>
                <a:gd name="connsiteX4" fmla="*/ 860223 w 3847784"/>
                <a:gd name="connsiteY4" fmla="*/ 1405085 h 1470016"/>
                <a:gd name="connsiteX5" fmla="*/ 885981 w 3847784"/>
                <a:gd name="connsiteY5" fmla="*/ 1456601 h 1470016"/>
                <a:gd name="connsiteX6" fmla="*/ 2276899 w 3847784"/>
                <a:gd name="connsiteY6" fmla="*/ 1469480 h 1470016"/>
                <a:gd name="connsiteX7" fmla="*/ 2457203 w 3847784"/>
                <a:gd name="connsiteY7" fmla="*/ 1443722 h 1470016"/>
                <a:gd name="connsiteX8" fmla="*/ 2547356 w 3847784"/>
                <a:gd name="connsiteY8" fmla="*/ 1417964 h 1470016"/>
                <a:gd name="connsiteX9" fmla="*/ 2998116 w 3847784"/>
                <a:gd name="connsiteY9" fmla="*/ 1199023 h 1470016"/>
                <a:gd name="connsiteX10" fmla="*/ 3500392 w 3847784"/>
                <a:gd name="connsiteY10" fmla="*/ 1031598 h 1470016"/>
                <a:gd name="connsiteX11" fmla="*/ 3745091 w 3847784"/>
                <a:gd name="connsiteY11" fmla="*/ 967204 h 1470016"/>
                <a:gd name="connsiteX12" fmla="*/ 3642060 w 3847784"/>
                <a:gd name="connsiteY12" fmla="*/ 426291 h 1470016"/>
                <a:gd name="connsiteX13" fmla="*/ 1491288 w 3847784"/>
                <a:gd name="connsiteY13" fmla="*/ 1288 h 1470016"/>
                <a:gd name="connsiteX14" fmla="*/ 87491 w 3847784"/>
                <a:gd name="connsiteY14" fmla="*/ 336139 h 147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47784" h="1470016">
                  <a:moveTo>
                    <a:pt x="87491" y="336139"/>
                  </a:moveTo>
                  <a:cubicBezTo>
                    <a:pt x="-135743" y="531469"/>
                    <a:pt x="136860" y="997255"/>
                    <a:pt x="151885" y="1173266"/>
                  </a:cubicBezTo>
                  <a:cubicBezTo>
                    <a:pt x="166910" y="1349277"/>
                    <a:pt x="117542" y="1353570"/>
                    <a:pt x="177643" y="1392206"/>
                  </a:cubicBezTo>
                  <a:cubicBezTo>
                    <a:pt x="237744" y="1430842"/>
                    <a:pt x="398731" y="1402939"/>
                    <a:pt x="512494" y="1405085"/>
                  </a:cubicBezTo>
                  <a:cubicBezTo>
                    <a:pt x="626257" y="1407231"/>
                    <a:pt x="797975" y="1396499"/>
                    <a:pt x="860223" y="1405085"/>
                  </a:cubicBezTo>
                  <a:cubicBezTo>
                    <a:pt x="922471" y="1413671"/>
                    <a:pt x="649868" y="1445869"/>
                    <a:pt x="885981" y="1456601"/>
                  </a:cubicBezTo>
                  <a:cubicBezTo>
                    <a:pt x="1122094" y="1467333"/>
                    <a:pt x="2015029" y="1471627"/>
                    <a:pt x="2276899" y="1469480"/>
                  </a:cubicBezTo>
                  <a:cubicBezTo>
                    <a:pt x="2538769" y="1467334"/>
                    <a:pt x="2412127" y="1452308"/>
                    <a:pt x="2457203" y="1443722"/>
                  </a:cubicBezTo>
                  <a:cubicBezTo>
                    <a:pt x="2502279" y="1435136"/>
                    <a:pt x="2457204" y="1458747"/>
                    <a:pt x="2547356" y="1417964"/>
                  </a:cubicBezTo>
                  <a:cubicBezTo>
                    <a:pt x="2637508" y="1377181"/>
                    <a:pt x="2839277" y="1263417"/>
                    <a:pt x="2998116" y="1199023"/>
                  </a:cubicBezTo>
                  <a:cubicBezTo>
                    <a:pt x="3156955" y="1134629"/>
                    <a:pt x="3375896" y="1070235"/>
                    <a:pt x="3500392" y="1031598"/>
                  </a:cubicBezTo>
                  <a:cubicBezTo>
                    <a:pt x="3624888" y="992962"/>
                    <a:pt x="3721480" y="1068089"/>
                    <a:pt x="3745091" y="967204"/>
                  </a:cubicBezTo>
                  <a:cubicBezTo>
                    <a:pt x="3768702" y="866320"/>
                    <a:pt x="4017694" y="587277"/>
                    <a:pt x="3642060" y="426291"/>
                  </a:cubicBezTo>
                  <a:cubicBezTo>
                    <a:pt x="3266426" y="265305"/>
                    <a:pt x="2079423" y="18460"/>
                    <a:pt x="1491288" y="1288"/>
                  </a:cubicBezTo>
                  <a:cubicBezTo>
                    <a:pt x="903153" y="-15884"/>
                    <a:pt x="310725" y="140809"/>
                    <a:pt x="87491" y="336139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04800" y="1074186"/>
            <a:ext cx="8713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How to make sure that the entire wire be at same steady state temperature???</a:t>
            </a:r>
            <a:endParaRPr lang="en-IN" dirty="0"/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446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sz="2800" dirty="0" smtClean="0"/>
              <a:t>Thermal model for Design of a Hotwire Probe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5563" y="1226343"/>
            <a:ext cx="8305800" cy="68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The </a:t>
            </a:r>
            <a:r>
              <a:rPr lang="en-US" sz="2400" i="1" dirty="0" smtClean="0"/>
              <a:t>x</a:t>
            </a:r>
            <a:r>
              <a:rPr lang="en-US" sz="2400" dirty="0" smtClean="0"/>
              <a:t>-coordinate for the sensor is shown from the center of the wire.</a:t>
            </a:r>
          </a:p>
        </p:txBody>
      </p:sp>
      <p:pic>
        <p:nvPicPr>
          <p:cNvPr id="8529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962" y="1826648"/>
            <a:ext cx="5415638" cy="452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097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5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5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r>
              <a:rPr lang="en-US" sz="2800" dirty="0" smtClean="0"/>
              <a:t>Energy </a:t>
            </a:r>
            <a:r>
              <a:rPr lang="en-US" sz="2800" dirty="0"/>
              <a:t>B</a:t>
            </a:r>
            <a:r>
              <a:rPr lang="en-US" sz="2800" dirty="0" smtClean="0"/>
              <a:t>alance for An infinitesimal Element @ 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147" y="982752"/>
            <a:ext cx="5452158" cy="3446517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5449542" y="943395"/>
          <a:ext cx="990600" cy="910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31" name="Equation" r:id="rId5" imgW="469800" imgH="431640" progId="Equation.3">
                  <p:embed/>
                </p:oleObj>
              </mc:Choice>
              <mc:Fallback>
                <p:oleObj name="Equation" r:id="rId5" imgW="4698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9542" y="943395"/>
                        <a:ext cx="990600" cy="9102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52245" y="3976322"/>
          <a:ext cx="195580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32" name="Equation" r:id="rId7" imgW="927000" imgH="393480" progId="Equation.3">
                  <p:embed/>
                </p:oleObj>
              </mc:Choice>
              <mc:Fallback>
                <p:oleObj name="Equation" r:id="rId7" imgW="9270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2245" y="3976322"/>
                        <a:ext cx="1955800" cy="828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4606343" y="4036848"/>
          <a:ext cx="2759075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33" name="Equation" r:id="rId9" imgW="1307880" imgH="228600" progId="Equation.3">
                  <p:embed/>
                </p:oleObj>
              </mc:Choice>
              <mc:Fallback>
                <p:oleObj name="Equation" r:id="rId9" imgW="13078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06343" y="4036848"/>
                        <a:ext cx="2759075" cy="481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4560727" y="2221133"/>
          <a:ext cx="3100388" cy="798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34" name="Equation" r:id="rId11" imgW="1866600" imgH="482400" progId="Equation.3">
                  <p:embed/>
                </p:oleObj>
              </mc:Choice>
              <mc:Fallback>
                <p:oleObj name="Equation" r:id="rId11" imgW="18666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60727" y="2221133"/>
                        <a:ext cx="3100388" cy="798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071" y="4870485"/>
            <a:ext cx="8363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Heat generated + Heat in by conduction = Heat leaving by conduction + Heat loss by convection</a:t>
            </a:r>
            <a:endParaRPr lang="en-IN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533071" y="5770680"/>
          <a:ext cx="7845425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35" name="Equation" r:id="rId13" imgW="4724280" imgH="482400" progId="Equation.3">
                  <p:embed/>
                </p:oleObj>
              </mc:Choice>
              <mc:Fallback>
                <p:oleObj name="Equation" r:id="rId13" imgW="47242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3071" y="5770680"/>
                        <a:ext cx="7845425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19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890"/>
            <a:ext cx="7772400" cy="1143000"/>
          </a:xfrm>
        </p:spPr>
        <p:txBody>
          <a:bodyPr/>
          <a:lstStyle/>
          <a:p>
            <a:r>
              <a:rPr lang="en-IN" sz="2800" dirty="0" smtClean="0"/>
              <a:t>ODE for Steady State Temperature of A Hot wire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690093" y="1226663"/>
          <a:ext cx="7845425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55" name="Equation" r:id="rId3" imgW="4724280" imgH="482400" progId="Equation.3">
                  <p:embed/>
                </p:oleObj>
              </mc:Choice>
              <mc:Fallback>
                <p:oleObj name="Equation" r:id="rId3" imgW="47242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0093" y="1226663"/>
                        <a:ext cx="7845425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776410" y="2245304"/>
          <a:ext cx="5399088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56" name="Equation" r:id="rId5" imgW="3251160" imgH="482400" progId="Equation.3">
                  <p:embed/>
                </p:oleObj>
              </mc:Choice>
              <mc:Fallback>
                <p:oleObj name="Equation" r:id="rId5" imgW="32511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76410" y="2245304"/>
                        <a:ext cx="5399088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144710" y="3175241"/>
          <a:ext cx="4662487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57" name="Equation" r:id="rId7" imgW="2806560" imgH="457200" progId="Equation.3">
                  <p:embed/>
                </p:oleObj>
              </mc:Choice>
              <mc:Fallback>
                <p:oleObj name="Equation" r:id="rId7" imgW="28065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44710" y="3175241"/>
                        <a:ext cx="4662487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822031" y="4044950"/>
          <a:ext cx="5148263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58" name="Equation" r:id="rId9" imgW="3098520" imgH="457200" progId="Equation.3">
                  <p:embed/>
                </p:oleObj>
              </mc:Choice>
              <mc:Fallback>
                <p:oleObj name="Equation" r:id="rId9" imgW="30985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22031" y="4044950"/>
                        <a:ext cx="5148263" cy="75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/>
          </p:nvPr>
        </p:nvGraphicFramePr>
        <p:xfrm>
          <a:off x="1539200" y="4905121"/>
          <a:ext cx="5978525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59" name="Equation" r:id="rId11" imgW="2692080" imgH="711000" progId="Equation.3">
                  <p:embed/>
                </p:oleObj>
              </mc:Choice>
              <mc:Fallback>
                <p:oleObj name="Equation" r:id="rId11" imgW="26920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200" y="4905121"/>
                        <a:ext cx="5978525" cy="138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128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070" y="57929"/>
            <a:ext cx="7772400" cy="1143000"/>
          </a:xfrm>
        </p:spPr>
        <p:txBody>
          <a:bodyPr/>
          <a:lstStyle/>
          <a:p>
            <a:r>
              <a:rPr lang="en-IN" sz="2800" dirty="0" smtClean="0"/>
              <a:t>Roots of Characteristic Equation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871729" y="3065209"/>
          <a:ext cx="2244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4" name="Equation" r:id="rId3" imgW="1041120" imgH="241200" progId="Equation.3">
                  <p:embed/>
                </p:oleObj>
              </mc:Choice>
              <mc:Fallback>
                <p:oleObj name="Equation" r:id="rId3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1729" y="3065209"/>
                        <a:ext cx="22447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541103" y="4011800"/>
          <a:ext cx="4076417" cy="930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5" name="Equation" r:id="rId5" imgW="1892160" imgH="431640" progId="Equation.3">
                  <p:embed/>
                </p:oleObj>
              </mc:Choice>
              <mc:Fallback>
                <p:oleObj name="Equation" r:id="rId5" imgW="1892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103" y="4011800"/>
                        <a:ext cx="4076417" cy="9301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>
            <p:extLst/>
          </p:nvPr>
        </p:nvGraphicFramePr>
        <p:xfrm>
          <a:off x="1676400" y="1255018"/>
          <a:ext cx="5978525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6" name="Equation" r:id="rId7" imgW="2692080" imgH="711000" progId="Equation.3">
                  <p:embed/>
                </p:oleObj>
              </mc:Choice>
              <mc:Fallback>
                <p:oleObj name="Equation" r:id="rId7" imgW="26920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255018"/>
                        <a:ext cx="5978525" cy="1384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4082857" y="3043238"/>
          <a:ext cx="380523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7" name="Equation" r:id="rId9" imgW="1765080" imgH="241200" progId="Equation.3">
                  <p:embed/>
                </p:oleObj>
              </mc:Choice>
              <mc:Fallback>
                <p:oleObj name="Equation" r:id="rId9" imgW="17650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82857" y="3043238"/>
                        <a:ext cx="3805238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5262033" y="3906657"/>
          <a:ext cx="3009900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8" name="Equation" r:id="rId11" imgW="1396800" imgH="482400" progId="Equation.3">
                  <p:embed/>
                </p:oleObj>
              </mc:Choice>
              <mc:Fallback>
                <p:oleObj name="Equation" r:id="rId11" imgW="13968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62033" y="3906657"/>
                        <a:ext cx="3009900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2133600" y="5210175"/>
          <a:ext cx="3665538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9" name="Equation" r:id="rId13" imgW="1701720" imgH="482400" progId="Equation.3">
                  <p:embed/>
                </p:oleObj>
              </mc:Choice>
              <mc:Fallback>
                <p:oleObj name="Equation" r:id="rId13" imgW="17017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133600" y="5210175"/>
                        <a:ext cx="3665538" cy="1038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8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800" y="41521"/>
            <a:ext cx="7772400" cy="1143000"/>
          </a:xfrm>
        </p:spPr>
        <p:txBody>
          <a:bodyPr/>
          <a:lstStyle/>
          <a:p>
            <a:r>
              <a:rPr lang="en-IN" sz="2800" dirty="0" smtClean="0"/>
              <a:t>General Solution for Hotwire Temperature</a:t>
            </a:r>
            <a:endParaRPr lang="en-IN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-18111" y="2286000"/>
            <a:ext cx="4581525" cy="3753199"/>
            <a:chOff x="304800" y="2123726"/>
            <a:chExt cx="4581525" cy="375319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04800" y="2438400"/>
              <a:ext cx="4581525" cy="3438525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 bwMode="auto">
            <a:xfrm>
              <a:off x="955698" y="2123726"/>
              <a:ext cx="3847784" cy="1470016"/>
            </a:xfrm>
            <a:custGeom>
              <a:avLst/>
              <a:gdLst>
                <a:gd name="connsiteX0" fmla="*/ 87491 w 3847784"/>
                <a:gd name="connsiteY0" fmla="*/ 336139 h 1470016"/>
                <a:gd name="connsiteX1" fmla="*/ 151885 w 3847784"/>
                <a:gd name="connsiteY1" fmla="*/ 1173266 h 1470016"/>
                <a:gd name="connsiteX2" fmla="*/ 177643 w 3847784"/>
                <a:gd name="connsiteY2" fmla="*/ 1392206 h 1470016"/>
                <a:gd name="connsiteX3" fmla="*/ 512494 w 3847784"/>
                <a:gd name="connsiteY3" fmla="*/ 1405085 h 1470016"/>
                <a:gd name="connsiteX4" fmla="*/ 860223 w 3847784"/>
                <a:gd name="connsiteY4" fmla="*/ 1405085 h 1470016"/>
                <a:gd name="connsiteX5" fmla="*/ 885981 w 3847784"/>
                <a:gd name="connsiteY5" fmla="*/ 1456601 h 1470016"/>
                <a:gd name="connsiteX6" fmla="*/ 2276899 w 3847784"/>
                <a:gd name="connsiteY6" fmla="*/ 1469480 h 1470016"/>
                <a:gd name="connsiteX7" fmla="*/ 2457203 w 3847784"/>
                <a:gd name="connsiteY7" fmla="*/ 1443722 h 1470016"/>
                <a:gd name="connsiteX8" fmla="*/ 2547356 w 3847784"/>
                <a:gd name="connsiteY8" fmla="*/ 1417964 h 1470016"/>
                <a:gd name="connsiteX9" fmla="*/ 2998116 w 3847784"/>
                <a:gd name="connsiteY9" fmla="*/ 1199023 h 1470016"/>
                <a:gd name="connsiteX10" fmla="*/ 3500392 w 3847784"/>
                <a:gd name="connsiteY10" fmla="*/ 1031598 h 1470016"/>
                <a:gd name="connsiteX11" fmla="*/ 3745091 w 3847784"/>
                <a:gd name="connsiteY11" fmla="*/ 967204 h 1470016"/>
                <a:gd name="connsiteX12" fmla="*/ 3642060 w 3847784"/>
                <a:gd name="connsiteY12" fmla="*/ 426291 h 1470016"/>
                <a:gd name="connsiteX13" fmla="*/ 1491288 w 3847784"/>
                <a:gd name="connsiteY13" fmla="*/ 1288 h 1470016"/>
                <a:gd name="connsiteX14" fmla="*/ 87491 w 3847784"/>
                <a:gd name="connsiteY14" fmla="*/ 336139 h 147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47784" h="1470016">
                  <a:moveTo>
                    <a:pt x="87491" y="336139"/>
                  </a:moveTo>
                  <a:cubicBezTo>
                    <a:pt x="-135743" y="531469"/>
                    <a:pt x="136860" y="997255"/>
                    <a:pt x="151885" y="1173266"/>
                  </a:cubicBezTo>
                  <a:cubicBezTo>
                    <a:pt x="166910" y="1349277"/>
                    <a:pt x="117542" y="1353570"/>
                    <a:pt x="177643" y="1392206"/>
                  </a:cubicBezTo>
                  <a:cubicBezTo>
                    <a:pt x="237744" y="1430842"/>
                    <a:pt x="398731" y="1402939"/>
                    <a:pt x="512494" y="1405085"/>
                  </a:cubicBezTo>
                  <a:cubicBezTo>
                    <a:pt x="626257" y="1407231"/>
                    <a:pt x="797975" y="1396499"/>
                    <a:pt x="860223" y="1405085"/>
                  </a:cubicBezTo>
                  <a:cubicBezTo>
                    <a:pt x="922471" y="1413671"/>
                    <a:pt x="649868" y="1445869"/>
                    <a:pt x="885981" y="1456601"/>
                  </a:cubicBezTo>
                  <a:cubicBezTo>
                    <a:pt x="1122094" y="1467333"/>
                    <a:pt x="2015029" y="1471627"/>
                    <a:pt x="2276899" y="1469480"/>
                  </a:cubicBezTo>
                  <a:cubicBezTo>
                    <a:pt x="2538769" y="1467334"/>
                    <a:pt x="2412127" y="1452308"/>
                    <a:pt x="2457203" y="1443722"/>
                  </a:cubicBezTo>
                  <a:cubicBezTo>
                    <a:pt x="2502279" y="1435136"/>
                    <a:pt x="2457204" y="1458747"/>
                    <a:pt x="2547356" y="1417964"/>
                  </a:cubicBezTo>
                  <a:cubicBezTo>
                    <a:pt x="2637508" y="1377181"/>
                    <a:pt x="2839277" y="1263417"/>
                    <a:pt x="2998116" y="1199023"/>
                  </a:cubicBezTo>
                  <a:cubicBezTo>
                    <a:pt x="3156955" y="1134629"/>
                    <a:pt x="3375896" y="1070235"/>
                    <a:pt x="3500392" y="1031598"/>
                  </a:cubicBezTo>
                  <a:cubicBezTo>
                    <a:pt x="3624888" y="992962"/>
                    <a:pt x="3721480" y="1068089"/>
                    <a:pt x="3745091" y="967204"/>
                  </a:cubicBezTo>
                  <a:cubicBezTo>
                    <a:pt x="3768702" y="866320"/>
                    <a:pt x="4017694" y="587277"/>
                    <a:pt x="3642060" y="426291"/>
                  </a:cubicBezTo>
                  <a:cubicBezTo>
                    <a:pt x="3266426" y="265305"/>
                    <a:pt x="2079423" y="18460"/>
                    <a:pt x="1491288" y="1288"/>
                  </a:cubicBezTo>
                  <a:cubicBezTo>
                    <a:pt x="903153" y="-15884"/>
                    <a:pt x="310725" y="140809"/>
                    <a:pt x="87491" y="336139"/>
                  </a:cubicBez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124200" y="1173902"/>
          <a:ext cx="4595091" cy="1045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593" name="Equation" r:id="rId5" imgW="1841400" imgH="419040" progId="Equation.3">
                  <p:embed/>
                </p:oleObj>
              </mc:Choice>
              <mc:Fallback>
                <p:oleObj name="Equation" r:id="rId5" imgW="18414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24200" y="1173902"/>
                        <a:ext cx="4595091" cy="1045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4892734" y="3233852"/>
          <a:ext cx="3164016" cy="694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594" name="Equation" r:id="rId7" imgW="1041120" imgH="228600" progId="Equation.3">
                  <p:embed/>
                </p:oleObj>
              </mc:Choice>
              <mc:Fallback>
                <p:oleObj name="Equation" r:id="rId7" imgW="10411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92734" y="3233852"/>
                        <a:ext cx="3164016" cy="6945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5620275" y="4392012"/>
          <a:ext cx="190503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595" name="Equation" r:id="rId9" imgW="888840" imgH="457200" progId="Equation.3">
                  <p:embed/>
                </p:oleObj>
              </mc:Choice>
              <mc:Fallback>
                <p:oleObj name="Equation" r:id="rId9" imgW="8888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20275" y="4392012"/>
                        <a:ext cx="1905033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15537" y="2385334"/>
            <a:ext cx="2909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Boundary Conditions:</a:t>
            </a:r>
            <a:endParaRPr lang="en-IN" dirty="0"/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32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35719"/>
            <a:ext cx="7772400" cy="1143000"/>
          </a:xfrm>
        </p:spPr>
        <p:txBody>
          <a:bodyPr/>
          <a:lstStyle/>
          <a:p>
            <a:r>
              <a:rPr lang="en-IN" sz="2800" dirty="0" smtClean="0"/>
              <a:t>Design of Hotwire with Uniform SS Temperature</a:t>
            </a:r>
            <a:endParaRPr lang="en-I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2999" y="1186043"/>
            <a:ext cx="7823853" cy="4739386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87350" y="3124200"/>
          <a:ext cx="1264024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12" name="Equation" r:id="rId5" imgW="596880" imgH="431640" progId="Equation.3">
                  <p:embed/>
                </p:oleObj>
              </mc:Choice>
              <mc:Fallback>
                <p:oleObj name="Equation" r:id="rId5" imgW="5968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7350" y="3124200"/>
                        <a:ext cx="1264024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4737100" y="5795962"/>
          <a:ext cx="323850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13" name="Equation" r:id="rId7" imgW="152280" imgH="393480" progId="Equation.3">
                  <p:embed/>
                </p:oleObj>
              </mc:Choice>
              <mc:Fallback>
                <p:oleObj name="Equation" r:id="rId7" imgW="152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37100" y="5795962"/>
                        <a:ext cx="323850" cy="833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899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11713</TotalTime>
  <Words>1142</Words>
  <Application>Microsoft Office PowerPoint</Application>
  <PresentationFormat>On-screen Show (4:3)</PresentationFormat>
  <Paragraphs>147</Paragraphs>
  <Slides>45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Arial</vt:lpstr>
      <vt:lpstr>Brush Script MT</vt:lpstr>
      <vt:lpstr>Comic Sans MS</vt:lpstr>
      <vt:lpstr>Script MT Bold</vt:lpstr>
      <vt:lpstr>Segoe Script</vt:lpstr>
      <vt:lpstr>Symbol</vt:lpstr>
      <vt:lpstr>Times New Roman</vt:lpstr>
      <vt:lpstr>Default Design</vt:lpstr>
      <vt:lpstr>Equation</vt:lpstr>
      <vt:lpstr>Bitmap Image</vt:lpstr>
      <vt:lpstr>Study of Non-Homogeneous Linear SO-ODEs</vt:lpstr>
      <vt:lpstr>Anatomy of Nonhomogeneous linear SO-ODE</vt:lpstr>
      <vt:lpstr>Nonhomogeneous Equations Linear Second Order ODE</vt:lpstr>
      <vt:lpstr>Methods to Compute Particular Solution</vt:lpstr>
      <vt:lpstr>The Undetermined Coefficients Method  : Part -1</vt:lpstr>
      <vt:lpstr>Simple Source Functions – Natural Guesses</vt:lpstr>
      <vt:lpstr>Simple Source Functions – Hybrid - 1</vt:lpstr>
      <vt:lpstr>Simple Source Functions – Hybrid -2</vt:lpstr>
      <vt:lpstr>How to Solve Systems with Baroque Source Functions ???</vt:lpstr>
      <vt:lpstr>The Undetermined Coefficients Method – Part 2</vt:lpstr>
      <vt:lpstr>Example - 1</vt:lpstr>
      <vt:lpstr>Example – 1 : Characteristic Equation</vt:lpstr>
      <vt:lpstr>Example 1 : Particular Solution</vt:lpstr>
      <vt:lpstr>Example - 2</vt:lpstr>
      <vt:lpstr>Example 2 : Particular Solution</vt:lpstr>
      <vt:lpstr>Example 2 : Second Trial</vt:lpstr>
      <vt:lpstr>Popular use of Linear SO-ODE with CC in Thermofluids</vt:lpstr>
      <vt:lpstr>The Shocking News in The New York Times</vt:lpstr>
      <vt:lpstr>Wind Tunnel : An artificial Thermodynamic System to Study Flow Past Miniature Wings</vt:lpstr>
      <vt:lpstr>Wright Brother’s Art of Learning Aerodynamics</vt:lpstr>
      <vt:lpstr>Formulation of ODE for Design of Pitot-Static Tube Manometer : Assumptions</vt:lpstr>
      <vt:lpstr>Formulation of ODE for Design of Pitot-Static Tube Manometer : Assumptions</vt:lpstr>
      <vt:lpstr>PowerPoint Presentation</vt:lpstr>
      <vt:lpstr>PowerPoint Presentation</vt:lpstr>
      <vt:lpstr>PowerPoint Presentation</vt:lpstr>
      <vt:lpstr>PowerPoint Presentation</vt:lpstr>
      <vt:lpstr>Formulation of ODE for Design of Pitot-Static Tube Manometer : Assumptions</vt:lpstr>
      <vt:lpstr>Engineering Definitions of Constant Coefficients</vt:lpstr>
      <vt:lpstr>Damping : Music</vt:lpstr>
      <vt:lpstr>Engineered ODE with CC</vt:lpstr>
      <vt:lpstr>General Response of A Manometer Column</vt:lpstr>
      <vt:lpstr>Control of Signal Stability</vt:lpstr>
      <vt:lpstr>PowerPoint Presentation</vt:lpstr>
      <vt:lpstr>Response of Pitot tube to step input</vt:lpstr>
      <vt:lpstr>Time Constant of a Pitot Tube as a Function of Radius and Length</vt:lpstr>
      <vt:lpstr>Measurement of Turbulent Flows</vt:lpstr>
      <vt:lpstr>Newton’s Law for Measurement of Turbulent Flows</vt:lpstr>
      <vt:lpstr>Micro Hotwire in A Flow</vt:lpstr>
      <vt:lpstr>The Major Design Challenge</vt:lpstr>
      <vt:lpstr>Thermal model for Design of a Hotwire Probe</vt:lpstr>
      <vt:lpstr>Energy Balance for An infinitesimal Element @ SS</vt:lpstr>
      <vt:lpstr>ODE for Steady State Temperature of A Hot wire</vt:lpstr>
      <vt:lpstr>Roots of Characteristic Equation</vt:lpstr>
      <vt:lpstr>General Solution for Hotwire Temperature</vt:lpstr>
      <vt:lpstr>Design of Hotwire with Uniform SS Temperature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1068</cp:revision>
  <cp:lastPrinted>2002-01-11T03:20:09Z</cp:lastPrinted>
  <dcterms:created xsi:type="dcterms:W3CDTF">2002-01-11T02:48:10Z</dcterms:created>
  <dcterms:modified xsi:type="dcterms:W3CDTF">2019-09-10T01:57:01Z</dcterms:modified>
</cp:coreProperties>
</file>