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av" ContentType="audio/x-wav"/>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3"/>
  </p:notesMasterIdLst>
  <p:sldIdLst>
    <p:sldId id="533" r:id="rId2"/>
    <p:sldId id="571" r:id="rId3"/>
    <p:sldId id="622" r:id="rId4"/>
    <p:sldId id="661" r:id="rId5"/>
    <p:sldId id="660" r:id="rId6"/>
    <p:sldId id="572" r:id="rId7"/>
    <p:sldId id="573" r:id="rId8"/>
    <p:sldId id="575" r:id="rId9"/>
    <p:sldId id="576" r:id="rId10"/>
    <p:sldId id="624" r:id="rId11"/>
    <p:sldId id="625" r:id="rId12"/>
    <p:sldId id="626" r:id="rId13"/>
    <p:sldId id="627" r:id="rId14"/>
    <p:sldId id="628" r:id="rId15"/>
    <p:sldId id="629" r:id="rId16"/>
    <p:sldId id="630" r:id="rId17"/>
    <p:sldId id="662" r:id="rId18"/>
    <p:sldId id="633" r:id="rId19"/>
    <p:sldId id="634" r:id="rId20"/>
    <p:sldId id="663" r:id="rId21"/>
    <p:sldId id="635" r:id="rId22"/>
    <p:sldId id="636" r:id="rId23"/>
    <p:sldId id="637" r:id="rId24"/>
    <p:sldId id="638" r:id="rId25"/>
    <p:sldId id="639" r:id="rId26"/>
    <p:sldId id="640" r:id="rId27"/>
    <p:sldId id="641" r:id="rId28"/>
    <p:sldId id="642" r:id="rId29"/>
    <p:sldId id="643" r:id="rId30"/>
    <p:sldId id="644" r:id="rId31"/>
    <p:sldId id="645" r:id="rId32"/>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F9999"/>
    <a:srgbClr val="CC6600"/>
    <a:srgbClr val="FFFFCC"/>
    <a:srgbClr val="E5291B"/>
    <a:srgbClr val="FF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00" autoAdjust="0"/>
    <p:restoredTop sz="94660"/>
  </p:normalViewPr>
  <p:slideViewPr>
    <p:cSldViewPr>
      <p:cViewPr varScale="1">
        <p:scale>
          <a:sx n="74" d="100"/>
          <a:sy n="74" d="100"/>
        </p:scale>
        <p:origin x="129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79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5" Type="http://schemas.openxmlformats.org/officeDocument/2006/relationships/image" Target="../media/image21.wmf"/><Relationship Id="rId4"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12.wmf"/><Relationship Id="rId1" Type="http://schemas.openxmlformats.org/officeDocument/2006/relationships/image" Target="../media/image25.wmf"/><Relationship Id="rId5" Type="http://schemas.openxmlformats.org/officeDocument/2006/relationships/image" Target="../media/image28.wmf"/><Relationship Id="rId4"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5" Type="http://schemas.openxmlformats.org/officeDocument/2006/relationships/image" Target="../media/image38.wmf"/><Relationship Id="rId4" Type="http://schemas.openxmlformats.org/officeDocument/2006/relationships/image" Target="../media/image3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41.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 Id="rId6" Type="http://schemas.openxmlformats.org/officeDocument/2006/relationships/image" Target="../media/image47.wmf"/><Relationship Id="rId5" Type="http://schemas.openxmlformats.org/officeDocument/2006/relationships/image" Target="../media/image46.wmf"/><Relationship Id="rId4" Type="http://schemas.openxmlformats.org/officeDocument/2006/relationships/image" Target="../media/image45.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0.wmf"/><Relationship Id="rId7" Type="http://schemas.openxmlformats.org/officeDocument/2006/relationships/image" Target="../media/image54.wmf"/><Relationship Id="rId2" Type="http://schemas.openxmlformats.org/officeDocument/2006/relationships/image" Target="../media/image49.wmf"/><Relationship Id="rId1" Type="http://schemas.openxmlformats.org/officeDocument/2006/relationships/image" Target="../media/image48.wmf"/><Relationship Id="rId6" Type="http://schemas.openxmlformats.org/officeDocument/2006/relationships/image" Target="../media/image53.wmf"/><Relationship Id="rId5" Type="http://schemas.openxmlformats.org/officeDocument/2006/relationships/image" Target="../media/image52.wmf"/><Relationship Id="rId4" Type="http://schemas.openxmlformats.org/officeDocument/2006/relationships/image" Target="../media/image51.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image" Target="../media/image58.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ink/ink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1-03T03:30:13.83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8-01-02T03:30:26.41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9-05T04:07:15.478"/>
    </inkml:context>
    <inkml:brush xml:id="br0">
      <inkml:brushProperty name="width" value="0.05292" units="cm"/>
      <inkml:brushProperty name="height" value="0.05292" units="cm"/>
      <inkml:brushProperty name="color" value="#FF0000"/>
    </inkml:brush>
  </inkml:definitions>
  <inkml:trace contextRef="#ctx0" brushRef="#br0">8664 7478 182,'24'-33'74,"-18"16"-3,-6 17-13,2-30-17,-2 30-16,-2-28-6,2 28-8,-13-24-4,13 24-3,-30-22-2,6 9-4,-3 2-1,-10 0 0,-10-1 1,-3 3-1,-12 5 2,-5 1-2,-4 5 0,-7 3-2,1 8 2,-3 2 0,-1 5 0,-3 3 2,4 6-1,5 7 6,6-1-6,2 4 3,9 6-3,4-1 1,5 8-2,12 6 0,11-1-1,7 6-1,13 10 4,6 3 2,17 4 2,11 3 2,21-5 0,10 0 1,22-3-3,8-5 4,22-10-3,6-10 0,18-11 2,9-13-1,9-11 3,8-15 5,-1-19 5,3-9 0,-8-15 2,-7-9 3,-20-14-2,-14-11 2,-28-14-2,-17-5-5,-33-8 0,-25-6-2,-28-7-3,-26 0-7,-29 2-1,-29 8-5,-34 10-4,-35 12-16,-34 33-42,-42 22-66,-59 34-1,-52 31-3,-52 28-4,-48 43 47</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9-05T04:40:33.223"/>
    </inkml:context>
    <inkml:brush xml:id="br0">
      <inkml:brushProperty name="width" value="0.05292" units="cm"/>
      <inkml:brushProperty name="height" value="0.05292" units="cm"/>
      <inkml:brushProperty name="color" value="#FF0000"/>
    </inkml:brush>
  </inkml:definitions>
  <inkml:trace contextRef="#ctx0" brushRef="#br0">9103 3755 113,'-11'-28'98,"9"2"4,-9 3-49,1-4-15,7 6-3,-10-5-3,7 6-4,-7-6 1,0 7-3,-4-3-5,4 1-8,-11 1-6,-3 0-4,-8-1-3,-4-3 4,-10 4-6,-7 1 7,-6 8-9,-5 0 7,-8 11-6,1 5 0,-10 5-1,1 8-4,-3 8 5,-1 2-5,6 0 6,-3 9-4,10-2 3,4 6 1,9 4 0,5 3 1,13 6-2,5 9 2,7 4-2,6 5 3,9 4-3,1 2 4,7 10 0,4 5 0,4 1 1,6 5-2,1 7 1,5 1-1,1 7 1,4 1-1,-3-4 2,3 1-3,2-5 4,2-5-3,3-11 3,6-7-2,0-6 4,9-8-1,8-5-3,5-7 6,8 0-2,9-5 1,6-1 0,10 2 0,7-7-1,7-5 0,8-4-1,3-5 0,4-14-1,7-5 2,2-8 1,3-8-2,4-9 0,3-4-1,-6-7 1,2-4-1,-4-4 0,-9-5-3,-4-4 3,-13-8 0,-15-8 5,-9-5 3,-19-16 1,-13-15 0,-17-15-2,-13-18 1,-24-21-4,-10-13 1,-16-13-2,-12-7-4,-18-8-1,-8 6 0,-12 6 3,-12 12-2,-6 17 1,-18 19-2,-14 22-4,-12 20-3,-12 25-6,-13 16-20,6 27-106,-9 19-1,14 16-6,16 11 2,20 9 0</inkml:trace>
  <inkml:trace contextRef="#ctx0" brushRef="#br0" timeOffset="1730.0024">15752 3495 208,'-5'-32'95,"5"32"0,-4-32-77,2 16-10,-4-3 2,1-3-9,-6-2 6,-3 0-3,-1-2 6,-9-4-1,0 4 3,-19-4-3,-2 6-3,-15-4 3,-3 0-2,-18-3 0,-10 1-2,-14-2-2,-12 3-1,-3 1 1,-13 4-3,-7 2 1,-11 7-1,-4 5-1,0 5 3,-8 1 1,3 4 0,-5 4 0,5 0 2,1 1-2,7 4 3,9 1-1,6 4 0,3 7-2,8 3-1,3 6 0,5 3-1,8 6-1,-2 4-1,11 7 0,4 2-4,9 4 1,14 1 0,1 6 2,11 4-4,6 6 4,6 3-3,1 6 2,6 1 2,0 6-1,-2 0 0,10 8 0,3 1-1,0 3 0,4 5 1,8 5 0,3 6-1,4 7 4,7 3-2,-1-3 1,7-1 2,5-3 1,8-5 0,4-7 2,4-8 0,9-5 0,7-6 0,6-5-1,7-2 3,5-6-4,8-4 3,2-7-4,5 0 2,6-9-1,10-2 3,0-4 2,15-6 2,9-5-1,13-3-5,19-10 5,12-4-5,8-7 5,12-2-7,11-9 1,7-8-2,6 2-4,6-7 10,5-2-9,8-4 3,11-6-5,2-1 4,-1-4-3,-1 4-1,-5-6 6,-7 0-5,-10-2 7,-14 1 0,-12-1 0,-12-2-1,-9-3 1,-12-4-2,-8-7 2,-11-3-2,-4-5 1,-12-7-3,-8-2 3,-8-6 0,-7-3 1,-14-8 3,-6-5-5,-15-6 5,-11-10-4,-11-3 5,-13-7-3,-6 0 6,-15-8-5,-7 4-1,-12-2 5,-3 5-2,-8 3 0,-9 3-2,-4 2 2,-9-2-4,-9-2 0,-10-1-1,-10 5 1,-8 0-4,-10 0 2,-17 1 2,-16 7-4,-16 5 4,-18 11-3,-21 9 2,-22 8-4,-22 6-3,-21 14-6,-21 4-12,-13 19-39,-16 3-73,-8 13 0,-21 6-8,1 7 0,-5 12 1</inkml:trace>
  <inkml:trace contextRef="#ctx0" brushRef="#br0" timeOffset="271402.3811">11040 11571 214,'-15'-4'116,"15"4"-19,0 0-36,0 0-10,0 0-13,19-11-9,-19 11-12,19-7-6,-19 7-8,24-8-2,-24 8-3,28-15-1,-11 6 1,2-6 0,-3-2 2,-3-3-2,1-2 0,-1-6-1,-8 0 1,1 0 2,-4 6 0,-4 0-3,-2 5-1,4 17-1,-20-21 2,1 23-1,-2 6-1,-7 3-4,2 7-1,-9 3 4,3 9 4,0-1 1,2 8 0,0-3 3,10 5 4,1 4 0,6-1 4,4 5-3,7-1 1,2-1-3,5-1 2,9 3 0,-1-6-3,9-6 4,4-4-1,4-1-1,2-6 0,5-3 3,1-8 0,5 0-2,-1-10-1,3-1-1,-2-5 2,0 3-5,-2-6 4,-3 2-3,-7-3 0,-1 1 2,-9-1 0,-2 1 0,-19 6 0,24-16 3,-24 16-2,24-23 0,-24 23-1,19-16 0,-19 16-5,20-15-5,-20 15-6,30-4-9,-11 11-18,-19-7-48,36 4-50,-16 4 2,-1-7 1,-2 1 2,-17-2 63</inkml:trace>
  <inkml:trace contextRef="#ctx0" brushRef="#br0" timeOffset="272212.3823">11386 10694 176,'0'0'99,"6"-20"-5,-6 20-63,0 0-10,11-17-4,-11 17-8,0 0-4,0 0-2,9 28 0,-5 0-2,1 2-1,1 9 1,-2 11 1,5 2 3,2 2 2,-1-2 1,1-4-1,2-7 1,0-10 4,4-7 0,2-12-9,5-11-22,2-12-83,4-2-4,-6-18-1,2 1 0,-7-13 25</inkml:trace>
  <inkml:trace contextRef="#ctx0" brushRef="#br0" timeOffset="272382.3825">11509 10490 256,'-13'-22'104,"13"22"-22,0 0-141,0 0-36,0 0-9,0 0 0,0 0 25</inkml:trace>
  <inkml:trace contextRef="#ctx0" brushRef="#br0" timeOffset="272822.3831">11633 10403 88,'0'0'83,"0"0"2,30 5-49,-16 6-19,11 4-2,5 11 0,5 2-1,-1 6 3,9 8-4,-2 3-2,-2 3-6,-2 2 3,-1 0-3,-4-5 2,-1 0-1,-4-6 0,-5-10 0,-3-3 1,-2-5-1,-17-21-2,18 24-9,-18-24-18,0 0-72,0 0-4,0 0 0,-15-19-4,8 3 74</inkml:trace>
  <inkml:trace contextRef="#ctx0" brushRef="#br0" timeOffset="273022.3834">12034 10724 177,'-11'32'96,"-8"-12"0,6 12-80,-5 3-7,-7 6 3,5 3 3,-3-3-3,5 0-3,-1-4-10,6-9-20,2-8-51,5 3-24,6-23-1,0 0-3,0 0 46</inkml:trace>
  <inkml:trace contextRef="#ctx0" brushRef="#br0" timeOffset="273532.3841">12245 10548 146,'0'0'95,"38"5"2,-20 6-53,1 6-23,11 5-11,4 6-3,5 4-1,-5 5 1,1 6-5,-11-3-1,-3 7 1,-10-4-2,-3-6 2,-8-4-1,-6-3 6,-2-12 3,8-18 7,-13 19-3,13-19-2,-11-26-2,15-2-3,0-13 1,5-5-5,4-2-5,2-8-4,2 2 1,2 9 1,-1 16-4,-7 3 2,-11 26 0,0 0-2,0 0 3,8 29 1,-16 3 3,3 9 1,-3-2 8,3 11 1,-3-4 1,5 1 3,3-4 0,5-4-1,1-6-9,5-7-29,4-7-81,15-5-2,-4-12-2,9 0-1,-3-13 36</inkml:trace>
  <inkml:trace contextRef="#ctx0" brushRef="#br0" timeOffset="274032.3848">13236 11471 261,'0'0'129,"0"0"-4,0 0-57,0 0-26,29-4-16,-2-4-10,4 3-7,10-3-7,10-5-7,11 6-13,-4-10-27,13 2-79,-2 4-2,-11-2 0,-4 6-3,-17-1 25</inkml:trace>
  <inkml:trace contextRef="#ctx0" brushRef="#br0" timeOffset="274222.3851">13428 11736 227,'-30'22'122,"30"-22"2,-2 19-64,2-19-17,39-7-17,8-6-21,6-6-46,6 6-72,10 4-6,1-8-8,2 10 1,-10-8 46</inkml:trace>
  <inkml:trace contextRef="#ctx0" brushRef="#br0" timeOffset="275252.3865">15147 11001 217,'0'0'65,"-17"-28"-3,10 11-11,7 17-13,-19-11-18,19 11-10,-19 4-8,19-4-4,-37 24-2,13 0 0,-6 11 0,-2 6 0,-4 6 4,3 6 3,3 1-1,4 4 1,9-4 2,11-2 3,16-11-1,10-4 3,18-11 0,12-2-2,10-9-4,9-6-1,0-2-3,-2 1-3,-5 5-1,-14-2-3,-10 9-1,-19 3-4,-19 6 9,-12 1 2,-6-2 12,-12 0 0,-4-10 7,-1 3 5,-3-16 7,12-3 1,-4-13 2,13-7-5,8-14-13,11-7-1,9-9-11,19-8-3,13-3-10,4 1 1,12 12-8,-2 8 1,4 18 5,-7 11 0,-7 16 3,-10 12-1,-7 10 2,-11 3 3,-6-4 2,-2 0 1,-3-6 1,-4-5 4,-4-17 0,7 16-1,-7-16-9,0 0-109,0 0 2,0 0-2,0-27 0,0 10-7</inkml:trace>
  <inkml:trace contextRef="#ctx0" brushRef="#br0" timeOffset="275422.3868">15599 11017 328,'-6'-22'120,"-1"2"-2,7 20-100,0-21-20,0 21-47,26 6-68,-9 3-2,2 10 0,-5-1-5,9 10 71</inkml:trace>
  <inkml:trace contextRef="#ctx0" brushRef="#br0" timeOffset="275852.3874">15803 11550 320,'-4'-31'127,"8"7"-6,9 1-80,3-10-19,5 0-12,5-1-9,4 4-6,6 10-3,-5 5 0,7 13-1,-8 10 0,-4 14-4,-8 2 5,1 8 1,-8-1 2,1-3 4,-11-4 0,5-7 3,-6-17 3,0 0-1,0 0 2,21-6 1,-3-10 0,5-7-1,1 5-3,0 1-1,-3 4-5,5 8 4,-4 10-4,-22-5 0,19 35 3,-13-7-1,-6-4 1,2 2-3,-2-7-16,5-2-96,-5-17 0,0 0-1,19 3-7,-14-21 14</inkml:trace>
  <inkml:trace contextRef="#ctx0" brushRef="#br0" timeOffset="277532.3897">15492 11051 142,'0'0'99,"14"-17"5,-14 17-38,0 0-28,0 0-8,0 0-4,0 0-1,0 0-2,0 0-5,-19-13-8,19 13-8,-32-13-4,4 6-5,-4 5-3,-7 4-2,-10 5 2,-5 6-1,-2 17 3,-2 7 3,2 9 1,2 8 1,6 6 2,10 3 2,8 0 2,15 2 0,10-4 5,12-1-5,17-10 8,14-6-2,7-8 4,14-8-5,3-14 3,7-4-3,10-20-9,-5-8 5,1-10-10,-8-5 2,-11-1-5,-7-1 6,-12 5-3,-10 4 1,-27 26 2,24-24-2,-24 24 4,0 0 2,0 33 3,0-10-3,2 8 2,9 1-1,2 1 8,13 3-1,4-9 3,13-1-5,0-14 3,6-1-5,1-15 2,-1-11 1,-6-11-5,-6-4 0,-11-7-3,-9-7 4,-15-6-4,-8-1 3,-14-1-1,-7 10-1,-8 3 1,-6 7 0,2 10-2,-2 7-1,7 9-3,4 10 1,11 11-2,6 5 2,10 5 2,12 2 1,11-1 0,10-1 3,13-5 2,8-5 3,3-15 0,9-8-2,5-10-1,-1-12 1,-5-13 1,-6 1-6,-12-5 4,-6 6-4,-8 8-4,-12 7-2,-18 26 2,0 0-3,0 0 0,12 41 3,-16 5-3,4 6 2,0 10 6,4 4 1,-8 1 5,2-4-4,-4-7 3,-1-6 0,-10-14 6,-2-7-6,-1-16 2,-10-9-3,6-10-15,-1-21-13,18-7-77,3-10-32,15-14-6,8-7 4,7-11-5</inkml:trace>
  <inkml:trace contextRef="#ctx0" brushRef="#br0" timeOffset="277792.3901">16768 10904 235,'0'0'111,"25"9"3,-12 14-52,6 6-45,10 10-5,9 8-3,7 10 2,5 3-2,8 5 1,-6 0-3,4-4 0,-7-3-3,-4-8 1,-6-7 1,-11-10 0,-4-7-9,-11-9-10,-13-17-19,12 22-88,-12-22 3,-8-19-7,-9-3 3,4-6 27</inkml:trace>
  <inkml:trace contextRef="#ctx0" brushRef="#br0" timeOffset="277972.3903">17107 11290 281,'-30'13'115,"-6"6"3,4 16-83,3 14-15,-9 1 0,-1 11-3,-4-2 0,6-3-19,9-4-27,3-2-87,10-16-2,15-12-5,0-22-6,30-15 24</inkml:trace>
  <inkml:trace contextRef="#ctx0" brushRef="#br0" timeOffset="278402.3909">17355 11129 215,'24'-15'103,"4"8"0,6 5-81,0 4-9,9 5-1,0 10-2,-2 7-1,-8 6-4,-3 5 0,-9 4 1,-10 5 1,-11-1-1,-11 2 2,-8-12 0,-1 1 4,-7-12 5,11-4 4,-9-16-3,25-2-3,-17-31-1,27-5-2,5-16-1,18-5-6,-1-6-4,0 3-5,0 12 0,-2 5-3,-6 14 2,-9 17 0,-15 12 1,4 45 2,-12 0 1,-1-3 2,3 5-1,4 3 6,2-2-1,6-3-2,7-8-21,0-9-104,13-12 0,15-4-4,-1-12 2,2-4-4</inkml:trace>
  <inkml:trace contextRef="#ctx0" brushRef="#br0" timeOffset="278642.3913">18297 11220 382,'0'0'136,"0"0"-3,0 0-105,45-15-8,3 2-8,6 6-4,2-1-10,8-3-12,9 9-14,-12-7-27,7 5-76,-18 4-3,-13-2 1,-7 0-3,-15-7 51</inkml:trace>
  <inkml:trace contextRef="#ctx0" brushRef="#br0" timeOffset="278832.3915">18711 11042 331,'-18'1'123,"18"-1"0,0 0-95,0 23-14,13-3-4,0 8-3,4 4-3,3 3-7,10 9-22,-6-8-56,12-1-41,1-3-3,1-16 0,7-10-4</inkml:trace>
  <inkml:trace contextRef="#ctx0" brushRef="#br0" timeOffset="279072.3919">19405 10874 253,'7'-18'120,"-3"1"-2,-4 17-47,0 0-49,11 21-10,-7 1-13,5 6-1,0 9 1,6 11 1,-2 8 3,6 3 1,-6-1 1,6-4-8,-6-10-13,13-8-99,-2-10-3,1-23-2,5-16-2,-6-20 13</inkml:trace>
  <inkml:trace contextRef="#ctx0" brushRef="#br0" timeOffset="279242.3921">19657 10655 386,'-19'-5'122,"2"7"1,17-2-115,0 0-16,0 20-43,0-20-74,25 17 1,-7-14-5,1 3 5,-19-6 47</inkml:trace>
  <inkml:trace contextRef="#ctx0" brushRef="#br0" timeOffset="287532.4037">20666 10457 282,'0'0'125,"-4"-25"2,4 25-55,0 0-52,9-22-10,-9 22-7,0 0-1,2-17-2,-2 17-1,0 0-4,0 0-3,-15-1 0,15 1-1,-33 29 0,12 3 3,-9 7-5,6 7 7,0 8-2,5 4 4,6-1-1,17 3 3,5-8-3,19-11 1,11-10 4,12-3-3,3-8 2,2-1-4,-8-4 1,-3 2-3,-13 1 1,-10 6-3,-20 2 0,-11 4 1,-21-4 6,-5-2 4,1-2 8,-3-10 2,3-7 2,8-14 2,9-8-3,15-16-4,15-6-5,11-10-4,8 1-8,11 4-4,-2 3-2,-1 13-2,-5 11 0,-3 21 3,-2 13 3,-6 14-1,-9 6 5,-2 6 0,0-2 1,2-2 2,-2-8 2,-5-3 1,-1-11 4,-7-17 3,0 0-10,0 0-26,0 0-79,-2-45-2,0 16-2,-9-18-2,-2 6 25</inkml:trace>
  <inkml:trace contextRef="#ctx0" brushRef="#br0" timeOffset="287662.4039">20903 10709 297,'0'0'120,"0"0"-9,0 0-103,4-22-108,-4 22-6,20-11-15,5 1 2,-3-3 30</inkml:trace>
  <inkml:trace contextRef="#ctx0" brushRef="#br0" timeOffset="288112.4045">21241 11001 316,'0'0'116,"0"-19"-42,0-1-36,13 1-18,4-3-18,-2-2-4,13 5-5,-6 1-2,12 6-3,-8 7-2,0 9 0,-3 3 2,-3 10 4,-20-17 2,23 33 1,-23-33 2,9 28 3,-9-28 9,0 0 1,0 0 1,0 0 2,30-20 0,-17-1 2,11 6-1,-7-7-6,2 7-11,-19 15-1,26-7-1,-26 7-1,17 37 0,-15-9 0,-2-2 1,0 2 0,0-2-2,7-6-62,-7-20-37,17 0-3,2-22-1,-6-19-5</inkml:trace>
  <inkml:trace contextRef="#ctx0" brushRef="#br0" timeOffset="288372.4049">21891 10484 104,'0'0'92,"25"39"5,-5-11-69,3-2 4,6 10-1,3-5 7,13 10-5,-2-2-5,6 6-6,-1-10-8,3 4-3,-7 2-6,-1-4 0,-5 0-8,-16-11-12,-1-2-28,-8-5-65,-13-19-3,0 0 1,-32-15-3,13-7 77</inkml:trace>
  <inkml:trace contextRef="#ctx0" brushRef="#br0" timeOffset="288552.4052">22214 10741 248,'-20'16'106,"-4"7"-3,-1 12-88,7 6-4,-7 2 1,-5 5 4,-1-5-1,6-4-15,10 3-49,2-6-55,-3-14-5,16-22-1,-19 15-6,19-15 79</inkml:trace>
  <inkml:trace contextRef="#ctx0" brushRef="#br0" timeOffset="289372.4063">22528 10499 202,'19'-5'71,"0"3"-19,5 2-15,2 4-16,4 1-12,7 12-4,-5 0-6,0 12 1,-4 7-2,-9 4 5,-12 7 2,-7 1 4,-5 2-1,-14-11 5,4 6 1,-9-17 8,7 0 7,-4-17 0,21-11-4,-17-13-2,19-10-4,9-14-6,14-13-8,7-9-11,9-8-4,3 0-7,-6 6 4,3 14-4,-13 8 4,-4 17-2,-24 22 11,0 0 4,0 43-1,-15 3 4,-2 4-2,4 4 8,8 7-1,-1 1 5,10-3-8,11-11-90,15-5-24,7-19-4,17-7-2,-3-24-4</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9-05T05:10:31.203"/>
    </inkml:context>
    <inkml:brush xml:id="br0">
      <inkml:brushProperty name="width" value="0.05292" units="cm"/>
      <inkml:brushProperty name="height" value="0.05292" units="cm"/>
      <inkml:brushProperty name="color" value="#FF0000"/>
    </inkml:brush>
  </inkml:definitions>
  <inkml:trace contextRef="#ctx0" brushRef="#br0">12684 16122 166,'-3'-24'97,"6"4"-2,-1-1-49,-2 1-11,0 20-4,4-30-1,-4 30-3,0-20-10,0 20-8,0 0-7,-11-17-1,11 17 0,-26-4-2,7 10-4,-9 0 1,-6 5 1,-7 4 3,-9 5 1,-4 4-1,-4 10 0,-10-1 2,-1 8 0,-4 9 2,-1 4 0,6 3-1,5 7-2,7 2 3,7 5 2,12 9 2,13 2-1,16 5-2,10 2 1,15 0 2,13-4 1,15-3-3,13-9 1,14-14-1,11-18 1,14-10 2,4-23 1,9-19 0,2-19 0,4-15-1,-4-23-1,0-18 2,-13-16-2,-7-18 1,-20-9-6,-16-6 2,-24-4-2,-24 3 4,-29 6-1,-27 17-2,-38 16 0,-32 25-8,-32 29 0,-42 36-15,-17 47-40,-21 38-71,-11 34-1,-2 18-5,-4 15-3,20 16 7</inkml:trace>
  <inkml:trace contextRef="#ctx0" brushRef="#br0" timeOffset="17020.0239">12247 14756 336,'-2'-36'119,"2"-3"-22,6 12-42,-6-9-17,11 14-8,-9 0-8,6 5-9,-8 17-5,0 0-2,16 0-4,-4 28 0,-5 13 0,1 16-4,5 17 1,-2 19 1,0 17 4,-4 14 0,-7 6-2,0 0-2,-7 2 2,-4-2 0,-2-9 0,0-12 2,0-16-2,1-18-3,7-16 0,-1-16-3,6-15-21,0-28-80,-2-25-21,4-25-2,9-24 3,-3-19-1</inkml:trace>
  <inkml:trace contextRef="#ctx0" brushRef="#br0" timeOffset="17300.0243">12531 14785 258,'13'-42'113,"-3"6"1,-8 8-53,-2 28-16,0 0-13,11 17-9,-11 13-7,5 14-8,3 14 0,-1 16-1,5 15 2,-1 15 1,2 6-1,0 3 0,-2 1-1,2 6 0,-2-1-3,-3-2-1,-3-2-12,-5-5-56,-5 5-60,-6-5-4,-10-14-2,-5-9-7,-15-23-2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052" name="Rectangle 4"/>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37926" name="Rectangle 6"/>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EF38852-3B7A-4D26-8C1A-1F821DEAA20E}" type="slidenum">
              <a:rPr lang="en-US"/>
              <a:pPr>
                <a:defRPr/>
              </a:pPr>
              <a:t>‹#›</a:t>
            </a:fld>
            <a:endParaRPr lang="en-US"/>
          </a:p>
        </p:txBody>
      </p:sp>
    </p:spTree>
    <p:extLst>
      <p:ext uri="{BB962C8B-B14F-4D97-AF65-F5344CB8AC3E}">
        <p14:creationId xmlns:p14="http://schemas.microsoft.com/office/powerpoint/2010/main" val="3911148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8487CC-2F8E-4ECF-97F1-294BCB6A52F4}" type="slidenum">
              <a:rPr lang="en-US"/>
              <a:pPr>
                <a:defRPr/>
              </a:pPr>
              <a:t>‹#›</a:t>
            </a:fld>
            <a:endParaRPr lang="en-US"/>
          </a:p>
        </p:txBody>
      </p:sp>
    </p:spTree>
    <p:extLst>
      <p:ext uri="{BB962C8B-B14F-4D97-AF65-F5344CB8AC3E}">
        <p14:creationId xmlns:p14="http://schemas.microsoft.com/office/powerpoint/2010/main" val="2865776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30425B-8A4B-4EA9-A0A9-6AA669232BC8}" type="slidenum">
              <a:rPr lang="en-US"/>
              <a:pPr>
                <a:defRPr/>
              </a:pPr>
              <a:t>‹#›</a:t>
            </a:fld>
            <a:endParaRPr lang="en-US"/>
          </a:p>
        </p:txBody>
      </p:sp>
    </p:spTree>
    <p:extLst>
      <p:ext uri="{BB962C8B-B14F-4D97-AF65-F5344CB8AC3E}">
        <p14:creationId xmlns:p14="http://schemas.microsoft.com/office/powerpoint/2010/main" val="16301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768D24-912B-47D3-BC75-F393116243C1}" type="slidenum">
              <a:rPr lang="en-US"/>
              <a:pPr>
                <a:defRPr/>
              </a:pPr>
              <a:t>‹#›</a:t>
            </a:fld>
            <a:endParaRPr lang="en-US"/>
          </a:p>
        </p:txBody>
      </p:sp>
    </p:spTree>
    <p:extLst>
      <p:ext uri="{BB962C8B-B14F-4D97-AF65-F5344CB8AC3E}">
        <p14:creationId xmlns:p14="http://schemas.microsoft.com/office/powerpoint/2010/main" val="3505193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441753-9EF1-449C-A006-227357DE2A16}" type="slidenum">
              <a:rPr lang="en-US"/>
              <a:pPr>
                <a:defRPr/>
              </a:pPr>
              <a:t>‹#›</a:t>
            </a:fld>
            <a:endParaRPr lang="en-US"/>
          </a:p>
        </p:txBody>
      </p:sp>
    </p:spTree>
    <p:extLst>
      <p:ext uri="{BB962C8B-B14F-4D97-AF65-F5344CB8AC3E}">
        <p14:creationId xmlns:p14="http://schemas.microsoft.com/office/powerpoint/2010/main" val="3771824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29A6060-6A52-404C-9897-ECB6C1836B49}" type="slidenum">
              <a:rPr lang="en-US"/>
              <a:pPr>
                <a:defRPr/>
              </a:pPr>
              <a:t>‹#›</a:t>
            </a:fld>
            <a:endParaRPr lang="en-US"/>
          </a:p>
        </p:txBody>
      </p:sp>
    </p:spTree>
    <p:extLst>
      <p:ext uri="{BB962C8B-B14F-4D97-AF65-F5344CB8AC3E}">
        <p14:creationId xmlns:p14="http://schemas.microsoft.com/office/powerpoint/2010/main" val="4097305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AE876D9-6189-48C0-9C66-19836A200FF9}" type="slidenum">
              <a:rPr lang="en-US"/>
              <a:pPr>
                <a:defRPr/>
              </a:pPr>
              <a:t>‹#›</a:t>
            </a:fld>
            <a:endParaRPr lang="en-US"/>
          </a:p>
        </p:txBody>
      </p:sp>
    </p:spTree>
    <p:extLst>
      <p:ext uri="{BB962C8B-B14F-4D97-AF65-F5344CB8AC3E}">
        <p14:creationId xmlns:p14="http://schemas.microsoft.com/office/powerpoint/2010/main" val="798552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0CD90CA-D103-4AF7-A73D-BA2D46B6D276}" type="slidenum">
              <a:rPr lang="en-US"/>
              <a:pPr>
                <a:defRPr/>
              </a:pPr>
              <a:t>‹#›</a:t>
            </a:fld>
            <a:endParaRPr lang="en-US"/>
          </a:p>
        </p:txBody>
      </p:sp>
    </p:spTree>
    <p:extLst>
      <p:ext uri="{BB962C8B-B14F-4D97-AF65-F5344CB8AC3E}">
        <p14:creationId xmlns:p14="http://schemas.microsoft.com/office/powerpoint/2010/main" val="687913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CC87AE-0705-4B16-8E4F-7E1BD7BF5B8D}" type="slidenum">
              <a:rPr lang="en-US"/>
              <a:pPr>
                <a:defRPr/>
              </a:pPr>
              <a:t>‹#›</a:t>
            </a:fld>
            <a:endParaRPr lang="en-US"/>
          </a:p>
        </p:txBody>
      </p:sp>
    </p:spTree>
    <p:extLst>
      <p:ext uri="{BB962C8B-B14F-4D97-AF65-F5344CB8AC3E}">
        <p14:creationId xmlns:p14="http://schemas.microsoft.com/office/powerpoint/2010/main" val="273059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45B332-6CD0-44E1-920B-0853B693E3DC}" type="slidenum">
              <a:rPr lang="en-US"/>
              <a:pPr>
                <a:defRPr/>
              </a:pPr>
              <a:t>‹#›</a:t>
            </a:fld>
            <a:endParaRPr lang="en-US"/>
          </a:p>
        </p:txBody>
      </p:sp>
    </p:spTree>
    <p:extLst>
      <p:ext uri="{BB962C8B-B14F-4D97-AF65-F5344CB8AC3E}">
        <p14:creationId xmlns:p14="http://schemas.microsoft.com/office/powerpoint/2010/main" val="1524644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C2BD99-C18D-4306-92F8-0412699D48A0}" type="slidenum">
              <a:rPr lang="en-US"/>
              <a:pPr>
                <a:defRPr/>
              </a:pPr>
              <a:t>‹#›</a:t>
            </a:fld>
            <a:endParaRPr lang="en-US"/>
          </a:p>
        </p:txBody>
      </p:sp>
    </p:spTree>
    <p:extLst>
      <p:ext uri="{BB962C8B-B14F-4D97-AF65-F5344CB8AC3E}">
        <p14:creationId xmlns:p14="http://schemas.microsoft.com/office/powerpoint/2010/main" val="2297791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9EFCBA-73F1-4A71-9E00-B35AD3383BEE}" type="slidenum">
              <a:rPr lang="en-US"/>
              <a:pPr>
                <a:defRPr/>
              </a:pPr>
              <a:t>‹#›</a:t>
            </a:fld>
            <a:endParaRPr lang="en-US"/>
          </a:p>
        </p:txBody>
      </p:sp>
    </p:spTree>
    <p:extLst>
      <p:ext uri="{BB962C8B-B14F-4D97-AF65-F5344CB8AC3E}">
        <p14:creationId xmlns:p14="http://schemas.microsoft.com/office/powerpoint/2010/main" val="2546339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lipArt Placeholder 3"/>
          <p:cNvSpPr>
            <a:spLocks noGrp="1"/>
          </p:cNvSpPr>
          <p:nvPr>
            <p:ph type="clipArt" sz="half" idx="2"/>
          </p:nvPr>
        </p:nvSpPr>
        <p:spPr>
          <a:xfrm>
            <a:off x="4648200" y="1981200"/>
            <a:ext cx="3810000" cy="4114800"/>
          </a:xfrm>
        </p:spPr>
        <p:txBody>
          <a:bodyPr/>
          <a:lstStyle/>
          <a:p>
            <a:pPr lvl="0"/>
            <a:endParaRPr lang="en-IN"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EAB0AD5-5450-42DB-8838-6A4079E6FA48}" type="slidenum">
              <a:rPr lang="en-US"/>
              <a:pPr>
                <a:defRPr/>
              </a:pPr>
              <a:t>‹#›</a:t>
            </a:fld>
            <a:endParaRPr lang="en-US"/>
          </a:p>
        </p:txBody>
      </p:sp>
    </p:spTree>
    <p:extLst>
      <p:ext uri="{BB962C8B-B14F-4D97-AF65-F5344CB8AC3E}">
        <p14:creationId xmlns:p14="http://schemas.microsoft.com/office/powerpoint/2010/main" val="3626652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F4EDF74-E3F6-4067-851F-73028FC66C0E}" type="slidenum">
              <a:rPr lang="en-US"/>
              <a:pPr>
                <a:defRPr/>
              </a:pPr>
              <a:t>‹#›</a:t>
            </a:fld>
            <a:endParaRPr lang="en-US"/>
          </a:p>
        </p:txBody>
      </p:sp>
    </p:spTree>
    <p:extLst>
      <p:ext uri="{BB962C8B-B14F-4D97-AF65-F5344CB8AC3E}">
        <p14:creationId xmlns:p14="http://schemas.microsoft.com/office/powerpoint/2010/main" val="2612175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1AC7ED15-6AAF-4D42-B3B9-9A6006BA08F8}" type="slidenum">
              <a:rPr lang="en-US"/>
              <a:pPr>
                <a:defRPr/>
              </a:pPr>
              <a:t>‹#›</a:t>
            </a:fld>
            <a:endParaRPr lang="en-US"/>
          </a:p>
        </p:txBody>
      </p:sp>
    </p:spTree>
    <p:extLst>
      <p:ext uri="{BB962C8B-B14F-4D97-AF65-F5344CB8AC3E}">
        <p14:creationId xmlns:p14="http://schemas.microsoft.com/office/powerpoint/2010/main" val="2674832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EE1D54E-B5FE-4251-8C30-CD1C035DBBF4}" type="slidenum">
              <a:rPr lang="en-US"/>
              <a:pPr>
                <a:defRPr/>
              </a:pPr>
              <a:t>‹#›</a:t>
            </a:fld>
            <a:endParaRPr lang="en-US"/>
          </a:p>
        </p:txBody>
      </p:sp>
    </p:spTree>
    <p:extLst>
      <p:ext uri="{BB962C8B-B14F-4D97-AF65-F5344CB8AC3E}">
        <p14:creationId xmlns:p14="http://schemas.microsoft.com/office/powerpoint/2010/main" val="3800523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441793F-0DAA-4CF9-A0DE-C1B00870433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15.emf"/><Relationship Id="rId4" Type="http://schemas.openxmlformats.org/officeDocument/2006/relationships/customXml" Target="../ink/ink1.xml"/><Relationship Id="rId9"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7.emf"/><Relationship Id="rId4" Type="http://schemas.openxmlformats.org/officeDocument/2006/relationships/customXml" Target="../ink/ink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png"/><Relationship Id="rId4" Type="http://schemas.openxmlformats.org/officeDocument/2006/relationships/image" Target="../media/image7.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png"/><Relationship Id="rId4" Type="http://schemas.openxmlformats.org/officeDocument/2006/relationships/image" Target="../media/image8.wmf"/></Relationships>
</file>

<file path=ppt/slides/_rels/slide8.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0.wmf"/><Relationship Id="rId11" Type="http://schemas.openxmlformats.org/officeDocument/2006/relationships/image" Target="../media/image5.png"/><Relationship Id="rId5" Type="http://schemas.openxmlformats.org/officeDocument/2006/relationships/oleObject" Target="../embeddings/oleObject4.bin"/><Relationship Id="rId10" Type="http://schemas.openxmlformats.org/officeDocument/2006/relationships/image" Target="../media/image12.wmf"/><Relationship Id="rId4" Type="http://schemas.openxmlformats.org/officeDocument/2006/relationships/image" Target="../media/image9.wmf"/><Relationship Id="rId9" Type="http://schemas.openxmlformats.org/officeDocument/2006/relationships/oleObject" Target="../embeddings/oleObject6.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7.bin"/><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4.wmf"/><Relationship Id="rId5" Type="http://schemas.openxmlformats.org/officeDocument/2006/relationships/oleObject" Target="../embeddings/oleObject8.bin"/><Relationship Id="rId4" Type="http://schemas.openxmlformats.org/officeDocument/2006/relationships/image" Target="../media/image13.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6.wmf"/><Relationship Id="rId5" Type="http://schemas.openxmlformats.org/officeDocument/2006/relationships/oleObject" Target="../embeddings/oleObject10.bin"/><Relationship Id="rId4" Type="http://schemas.openxmlformats.org/officeDocument/2006/relationships/image" Target="../media/image15.wmf"/></Relationships>
</file>

<file path=ppt/slides/_rels/slide11.xml.rels><?xml version="1.0" encoding="UTF-8" standalone="yes"?>
<Relationships xmlns="http://schemas.openxmlformats.org/package/2006/relationships"><Relationship Id="rId8" Type="http://schemas.openxmlformats.org/officeDocument/2006/relationships/image" Target="../media/image19.wmf"/><Relationship Id="rId13" Type="http://schemas.openxmlformats.org/officeDocument/2006/relationships/image" Target="../media/image5.png"/><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8.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20.wmf"/><Relationship Id="rId4" Type="http://schemas.openxmlformats.org/officeDocument/2006/relationships/image" Target="../media/image17.wmf"/><Relationship Id="rId9" Type="http://schemas.openxmlformats.org/officeDocument/2006/relationships/oleObject" Target="../embeddings/oleObject14.bin"/></Relationships>
</file>

<file path=ppt/slides/_rels/slide12.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3.wmf"/><Relationship Id="rId5" Type="http://schemas.openxmlformats.org/officeDocument/2006/relationships/oleObject" Target="../embeddings/oleObject17.bin"/><Relationship Id="rId4" Type="http://schemas.openxmlformats.org/officeDocument/2006/relationships/image" Target="../media/image22.wmf"/><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image" Target="../media/image5.png"/><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image" Target="../media/image28.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2.wmf"/><Relationship Id="rId11" Type="http://schemas.openxmlformats.org/officeDocument/2006/relationships/oleObject" Target="../embeddings/oleObject23.bin"/><Relationship Id="rId5" Type="http://schemas.openxmlformats.org/officeDocument/2006/relationships/oleObject" Target="../embeddings/oleObject20.bin"/><Relationship Id="rId10" Type="http://schemas.openxmlformats.org/officeDocument/2006/relationships/image" Target="../media/image27.wmf"/><Relationship Id="rId4" Type="http://schemas.openxmlformats.org/officeDocument/2006/relationships/image" Target="../media/image25.wmf"/><Relationship Id="rId9" Type="http://schemas.openxmlformats.org/officeDocument/2006/relationships/oleObject" Target="../embeddings/oleObject22.bin"/></Relationships>
</file>

<file path=ppt/slides/_rels/slide14.xml.rels><?xml version="1.0" encoding="UTF-8" standalone="yes"?>
<Relationships xmlns="http://schemas.openxmlformats.org/package/2006/relationships"><Relationship Id="rId8" Type="http://schemas.openxmlformats.org/officeDocument/2006/relationships/image" Target="../media/image30.wmf"/><Relationship Id="rId13" Type="http://schemas.openxmlformats.org/officeDocument/2006/relationships/oleObject" Target="../embeddings/oleObject29.bin"/><Relationship Id="rId3" Type="http://schemas.openxmlformats.org/officeDocument/2006/relationships/oleObject" Target="../embeddings/oleObject24.bin"/><Relationship Id="rId7" Type="http://schemas.openxmlformats.org/officeDocument/2006/relationships/oleObject" Target="../embeddings/oleObject26.bin"/><Relationship Id="rId12" Type="http://schemas.openxmlformats.org/officeDocument/2006/relationships/image" Target="../media/image32.wmf"/><Relationship Id="rId17" Type="http://schemas.openxmlformats.org/officeDocument/2006/relationships/image" Target="../media/image35.emf"/><Relationship Id="rId2" Type="http://schemas.openxmlformats.org/officeDocument/2006/relationships/slideLayout" Target="../slideLayouts/slideLayout6.xml"/><Relationship Id="rId16" Type="http://schemas.openxmlformats.org/officeDocument/2006/relationships/customXml" Target="../ink/ink4.xml"/><Relationship Id="rId1" Type="http://schemas.openxmlformats.org/officeDocument/2006/relationships/vmlDrawing" Target="../drawings/vmlDrawing9.vml"/><Relationship Id="rId6" Type="http://schemas.openxmlformats.org/officeDocument/2006/relationships/image" Target="../media/image29.wmf"/><Relationship Id="rId11" Type="http://schemas.openxmlformats.org/officeDocument/2006/relationships/oleObject" Target="../embeddings/oleObject28.bin"/><Relationship Id="rId5" Type="http://schemas.openxmlformats.org/officeDocument/2006/relationships/oleObject" Target="../embeddings/oleObject25.bin"/><Relationship Id="rId15" Type="http://schemas.openxmlformats.org/officeDocument/2006/relationships/image" Target="../media/image5.png"/><Relationship Id="rId10" Type="http://schemas.openxmlformats.org/officeDocument/2006/relationships/image" Target="../media/image31.wmf"/><Relationship Id="rId4" Type="http://schemas.openxmlformats.org/officeDocument/2006/relationships/image" Target="../media/image28.wmf"/><Relationship Id="rId9" Type="http://schemas.openxmlformats.org/officeDocument/2006/relationships/oleObject" Target="../embeddings/oleObject27.bin"/><Relationship Id="rId14" Type="http://schemas.openxmlformats.org/officeDocument/2006/relationships/image" Target="../media/image33.wmf"/></Relationships>
</file>

<file path=ppt/slides/_rels/slide15.xml.rels><?xml version="1.0" encoding="UTF-8" standalone="yes"?>
<Relationships xmlns="http://schemas.openxmlformats.org/package/2006/relationships"><Relationship Id="rId8" Type="http://schemas.openxmlformats.org/officeDocument/2006/relationships/image" Target="../media/image36.wmf"/><Relationship Id="rId13" Type="http://schemas.openxmlformats.org/officeDocument/2006/relationships/image" Target="../media/image5.png"/><Relationship Id="rId3" Type="http://schemas.openxmlformats.org/officeDocument/2006/relationships/oleObject" Target="../embeddings/oleObject30.bin"/><Relationship Id="rId7" Type="http://schemas.openxmlformats.org/officeDocument/2006/relationships/oleObject" Target="../embeddings/oleObject32.bin"/><Relationship Id="rId12" Type="http://schemas.openxmlformats.org/officeDocument/2006/relationships/image" Target="../media/image38.wmf"/><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image" Target="../media/image35.wmf"/><Relationship Id="rId11" Type="http://schemas.openxmlformats.org/officeDocument/2006/relationships/oleObject" Target="../embeddings/oleObject34.bin"/><Relationship Id="rId5" Type="http://schemas.openxmlformats.org/officeDocument/2006/relationships/oleObject" Target="../embeddings/oleObject31.bin"/><Relationship Id="rId10" Type="http://schemas.openxmlformats.org/officeDocument/2006/relationships/image" Target="../media/image37.wmf"/><Relationship Id="rId4" Type="http://schemas.openxmlformats.org/officeDocument/2006/relationships/image" Target="../media/image34.wmf"/><Relationship Id="rId9" Type="http://schemas.openxmlformats.org/officeDocument/2006/relationships/oleObject" Target="../embeddings/oleObject33.bin"/></Relationships>
</file>

<file path=ppt/slides/_rels/slide16.xml.rels><?xml version="1.0" encoding="UTF-8" standalone="yes"?>
<Relationships xmlns="http://schemas.openxmlformats.org/package/2006/relationships"><Relationship Id="rId8" Type="http://schemas.openxmlformats.org/officeDocument/2006/relationships/image" Target="../media/image41.wmf"/><Relationship Id="rId3" Type="http://schemas.openxmlformats.org/officeDocument/2006/relationships/oleObject" Target="../embeddings/oleObject35.bin"/><Relationship Id="rId7"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40.wmf"/><Relationship Id="rId5" Type="http://schemas.openxmlformats.org/officeDocument/2006/relationships/oleObject" Target="../embeddings/oleObject36.bin"/><Relationship Id="rId4" Type="http://schemas.openxmlformats.org/officeDocument/2006/relationships/image" Target="../media/image39.wmf"/><Relationship Id="rId9"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oleObject" Target="../embeddings/oleObject38.bin"/><Relationship Id="rId7" Type="http://schemas.openxmlformats.org/officeDocument/2006/relationships/image" Target="../media/image22.wmf"/><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oleObject" Target="../embeddings/oleObject39.bin"/><Relationship Id="rId5" Type="http://schemas.openxmlformats.org/officeDocument/2006/relationships/image" Target="../media/image5.png"/><Relationship Id="rId4" Type="http://schemas.openxmlformats.org/officeDocument/2006/relationships/image" Target="../media/image41.wmf"/><Relationship Id="rId9" Type="http://schemas.openxmlformats.org/officeDocument/2006/relationships/image" Target="../media/image23.wmf"/></Relationships>
</file>

<file path=ppt/slides/_rels/slide18.xml.rels><?xml version="1.0" encoding="UTF-8" standalone="yes"?>
<Relationships xmlns="http://schemas.openxmlformats.org/package/2006/relationships"><Relationship Id="rId8" Type="http://schemas.openxmlformats.org/officeDocument/2006/relationships/image" Target="../media/image44.wmf"/><Relationship Id="rId13" Type="http://schemas.openxmlformats.org/officeDocument/2006/relationships/oleObject" Target="../embeddings/oleObject46.bin"/><Relationship Id="rId3" Type="http://schemas.openxmlformats.org/officeDocument/2006/relationships/oleObject" Target="../embeddings/oleObject41.bin"/><Relationship Id="rId7" Type="http://schemas.openxmlformats.org/officeDocument/2006/relationships/oleObject" Target="../embeddings/oleObject43.bin"/><Relationship Id="rId12" Type="http://schemas.openxmlformats.org/officeDocument/2006/relationships/image" Target="../media/image46.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43.wmf"/><Relationship Id="rId11" Type="http://schemas.openxmlformats.org/officeDocument/2006/relationships/oleObject" Target="../embeddings/oleObject45.bin"/><Relationship Id="rId5" Type="http://schemas.openxmlformats.org/officeDocument/2006/relationships/oleObject" Target="../embeddings/oleObject42.bin"/><Relationship Id="rId15" Type="http://schemas.openxmlformats.org/officeDocument/2006/relationships/image" Target="../media/image5.png"/><Relationship Id="rId10" Type="http://schemas.openxmlformats.org/officeDocument/2006/relationships/image" Target="../media/image45.wmf"/><Relationship Id="rId4" Type="http://schemas.openxmlformats.org/officeDocument/2006/relationships/image" Target="../media/image42.wmf"/><Relationship Id="rId9" Type="http://schemas.openxmlformats.org/officeDocument/2006/relationships/oleObject" Target="../embeddings/oleObject44.bin"/><Relationship Id="rId14" Type="http://schemas.openxmlformats.org/officeDocument/2006/relationships/image" Target="../media/image47.wmf"/></Relationships>
</file>

<file path=ppt/slides/_rels/slide19.xml.rels><?xml version="1.0" encoding="UTF-8" standalone="yes"?>
<Relationships xmlns="http://schemas.openxmlformats.org/package/2006/relationships"><Relationship Id="rId8" Type="http://schemas.openxmlformats.org/officeDocument/2006/relationships/image" Target="../media/image50.wmf"/><Relationship Id="rId13" Type="http://schemas.openxmlformats.org/officeDocument/2006/relationships/oleObject" Target="../embeddings/oleObject52.bin"/><Relationship Id="rId3" Type="http://schemas.openxmlformats.org/officeDocument/2006/relationships/oleObject" Target="../embeddings/oleObject47.bin"/><Relationship Id="rId7" Type="http://schemas.openxmlformats.org/officeDocument/2006/relationships/oleObject" Target="../embeddings/oleObject49.bin"/><Relationship Id="rId12" Type="http://schemas.openxmlformats.org/officeDocument/2006/relationships/image" Target="../media/image52.wmf"/><Relationship Id="rId17" Type="http://schemas.openxmlformats.org/officeDocument/2006/relationships/image" Target="../media/image5.png"/><Relationship Id="rId2" Type="http://schemas.openxmlformats.org/officeDocument/2006/relationships/slideLayout" Target="../slideLayouts/slideLayout6.xml"/><Relationship Id="rId16" Type="http://schemas.openxmlformats.org/officeDocument/2006/relationships/image" Target="../media/image54.wmf"/><Relationship Id="rId1" Type="http://schemas.openxmlformats.org/officeDocument/2006/relationships/vmlDrawing" Target="../drawings/vmlDrawing14.vml"/><Relationship Id="rId6" Type="http://schemas.openxmlformats.org/officeDocument/2006/relationships/image" Target="../media/image49.wmf"/><Relationship Id="rId11" Type="http://schemas.openxmlformats.org/officeDocument/2006/relationships/oleObject" Target="../embeddings/oleObject51.bin"/><Relationship Id="rId5" Type="http://schemas.openxmlformats.org/officeDocument/2006/relationships/oleObject" Target="../embeddings/oleObject48.bin"/><Relationship Id="rId15" Type="http://schemas.openxmlformats.org/officeDocument/2006/relationships/oleObject" Target="../embeddings/oleObject53.bin"/><Relationship Id="rId10" Type="http://schemas.openxmlformats.org/officeDocument/2006/relationships/image" Target="../media/image51.wmf"/><Relationship Id="rId4" Type="http://schemas.openxmlformats.org/officeDocument/2006/relationships/image" Target="../media/image48.wmf"/><Relationship Id="rId9" Type="http://schemas.openxmlformats.org/officeDocument/2006/relationships/oleObject" Target="../embeddings/oleObject50.bin"/><Relationship Id="rId14" Type="http://schemas.openxmlformats.org/officeDocument/2006/relationships/image" Target="../media/image53.wmf"/></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image" Target="../media/image57.jpeg"/><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oleObject" Target="../embeddings/oleObject54.bin"/><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59.wmf"/><Relationship Id="rId5" Type="http://schemas.openxmlformats.org/officeDocument/2006/relationships/oleObject" Target="../embeddings/oleObject55.bin"/><Relationship Id="rId4" Type="http://schemas.openxmlformats.org/officeDocument/2006/relationships/image" Target="../media/image58.wmf"/><Relationship Id="rId9" Type="http://schemas.openxmlformats.org/officeDocument/2006/relationships/image" Target="../media/image62.emf"/></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56.bin"/><Relationship Id="rId7"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image" Target="../media/image61.wmf"/><Relationship Id="rId5" Type="http://schemas.openxmlformats.org/officeDocument/2006/relationships/oleObject" Target="../embeddings/oleObject57.bin"/><Relationship Id="rId4" Type="http://schemas.openxmlformats.org/officeDocument/2006/relationships/image" Target="../media/image60.wmf"/></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92100" y="151795"/>
            <a:ext cx="8534400" cy="838200"/>
          </a:xfrm>
        </p:spPr>
        <p:txBody>
          <a:bodyPr/>
          <a:lstStyle/>
          <a:p>
            <a:r>
              <a:rPr lang="en-IN" sz="2800" dirty="0" smtClean="0">
                <a:latin typeface="Comic Sans MS" panose="030F0702030302020204" pitchFamily="66" charset="0"/>
              </a:rPr>
              <a:t>Study of Denominated Linear SO-ODEs</a:t>
            </a:r>
            <a:endParaRPr lang="en-US" sz="2800" dirty="0" smtClean="0">
              <a:latin typeface="Comic Sans MS" panose="030F0702030302020204" pitchFamily="66" charset="0"/>
            </a:endParaRPr>
          </a:p>
        </p:txBody>
      </p:sp>
      <p:sp>
        <p:nvSpPr>
          <p:cNvPr id="22532" name="Text Box 4"/>
          <p:cNvSpPr txBox="1">
            <a:spLocks noChangeArrowheads="1"/>
          </p:cNvSpPr>
          <p:nvPr/>
        </p:nvSpPr>
        <p:spPr bwMode="auto">
          <a:xfrm>
            <a:off x="292100" y="5562600"/>
            <a:ext cx="85344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sz="4000" dirty="0" smtClean="0">
                <a:solidFill>
                  <a:srgbClr val="FF3399"/>
                </a:solidFill>
                <a:latin typeface="Brush Script MT" panose="03060802040406070304" pitchFamily="66" charset="0"/>
              </a:rPr>
              <a:t>Models Highly Useful for Design of Complex Geometry Devices….</a:t>
            </a:r>
            <a:endParaRPr lang="en-US" sz="4000" dirty="0">
              <a:solidFill>
                <a:srgbClr val="FF3399"/>
              </a:solidFill>
              <a:latin typeface="Brush Script MT" panose="03060802040406070304" pitchFamily="66" charset="0"/>
            </a:endParaRPr>
          </a:p>
        </p:txBody>
      </p:sp>
      <p:sp>
        <p:nvSpPr>
          <p:cNvPr id="3076" name="Rectangle 10"/>
          <p:cNvSpPr>
            <a:spLocks noGrp="1" noChangeArrowheads="1"/>
          </p:cNvSpPr>
          <p:nvPr>
            <p:ph type="subTitle" idx="1"/>
          </p:nvPr>
        </p:nvSpPr>
        <p:spPr>
          <a:xfrm>
            <a:off x="1644650" y="3940407"/>
            <a:ext cx="6400800" cy="1111250"/>
          </a:xfrm>
        </p:spPr>
        <p:txBody>
          <a:bodyPr/>
          <a:lstStyle/>
          <a:p>
            <a:pPr eaLnBrk="1" hangingPunct="1"/>
            <a:r>
              <a:rPr lang="en-US" sz="1600" b="1" dirty="0" smtClean="0">
                <a:latin typeface="Script MT Bold" panose="03040602040607080904" pitchFamily="66" charset="0"/>
              </a:rPr>
              <a:t>P M V </a:t>
            </a:r>
            <a:r>
              <a:rPr lang="en-US" sz="1600" b="1" dirty="0" err="1" smtClean="0">
                <a:latin typeface="Script MT Bold" panose="03040602040607080904" pitchFamily="66" charset="0"/>
              </a:rPr>
              <a:t>Subbarao</a:t>
            </a:r>
            <a:endParaRPr lang="en-US" sz="1600" b="1" dirty="0" smtClean="0">
              <a:latin typeface="Script MT Bold" panose="03040602040607080904" pitchFamily="66" charset="0"/>
            </a:endParaRPr>
          </a:p>
          <a:p>
            <a:pPr eaLnBrk="1" hangingPunct="1"/>
            <a:r>
              <a:rPr lang="en-US" sz="1600" i="1" dirty="0" smtClean="0"/>
              <a:t>Professor</a:t>
            </a:r>
          </a:p>
          <a:p>
            <a:pPr eaLnBrk="1" hangingPunct="1"/>
            <a:r>
              <a:rPr lang="en-US" sz="1600" i="1" dirty="0" smtClean="0"/>
              <a:t>Mechanical Engineering Department</a:t>
            </a:r>
          </a:p>
          <a:p>
            <a:pPr eaLnBrk="1" hangingPunct="1"/>
            <a:r>
              <a:rPr lang="en-US" sz="1600" i="1" dirty="0" smtClean="0"/>
              <a:t>I </a:t>
            </a:r>
            <a:r>
              <a:rPr lang="en-US" sz="1600" i="1" dirty="0" err="1" smtClean="0"/>
              <a:t>I</a:t>
            </a:r>
            <a:r>
              <a:rPr lang="en-US" sz="1600" i="1" dirty="0" smtClean="0"/>
              <a:t> T Delhi</a:t>
            </a:r>
          </a:p>
        </p:txBody>
      </p:sp>
      <p:pic>
        <p:nvPicPr>
          <p:cNvPr id="46089" name="Rectangle 19458"/>
          <p:cNvPicPr>
            <a:picLocks noChangeAspect="1" noChangeArrowheads="1"/>
          </p:cNvPicPr>
          <p:nvPr/>
        </p:nvPicPr>
        <p:blipFill>
          <a:blip r:embed="rId3" cstate="print"/>
          <a:srcRect/>
          <a:stretch>
            <a:fillRect/>
          </a:stretch>
        </p:blipFill>
        <p:spPr bwMode="auto">
          <a:xfrm>
            <a:off x="2809081" y="2006722"/>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3078" name="Group 7"/>
          <p:cNvGrpSpPr>
            <a:grpSpLocks/>
          </p:cNvGrpSpPr>
          <p:nvPr/>
        </p:nvGrpSpPr>
        <p:grpSpPr bwMode="auto">
          <a:xfrm>
            <a:off x="-12700" y="22225"/>
            <a:ext cx="9144000" cy="6858000"/>
            <a:chOff x="0" y="0"/>
            <a:chExt cx="5760" cy="4320"/>
          </a:xfrm>
        </p:grpSpPr>
        <p:grpSp>
          <p:nvGrpSpPr>
            <p:cNvPr id="3081" name="Group 8"/>
            <p:cNvGrpSpPr>
              <a:grpSpLocks/>
            </p:cNvGrpSpPr>
            <p:nvPr/>
          </p:nvGrpSpPr>
          <p:grpSpPr bwMode="auto">
            <a:xfrm>
              <a:off x="0" y="0"/>
              <a:ext cx="192" cy="4320"/>
              <a:chOff x="0" y="-48"/>
              <a:chExt cx="144" cy="4368"/>
            </a:xfrm>
          </p:grpSpPr>
          <p:sp>
            <p:nvSpPr>
              <p:cNvPr id="3091"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92"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2" name="Group 11"/>
            <p:cNvGrpSpPr>
              <a:grpSpLocks/>
            </p:cNvGrpSpPr>
            <p:nvPr/>
          </p:nvGrpSpPr>
          <p:grpSpPr bwMode="auto">
            <a:xfrm>
              <a:off x="5674" y="24"/>
              <a:ext cx="86" cy="4296"/>
              <a:chOff x="5616" y="-48"/>
              <a:chExt cx="144" cy="4368"/>
            </a:xfrm>
          </p:grpSpPr>
          <p:sp>
            <p:nvSpPr>
              <p:cNvPr id="3089"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90"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3" name="Group 14"/>
            <p:cNvGrpSpPr>
              <a:grpSpLocks/>
            </p:cNvGrpSpPr>
            <p:nvPr/>
          </p:nvGrpSpPr>
          <p:grpSpPr bwMode="auto">
            <a:xfrm>
              <a:off x="144" y="0"/>
              <a:ext cx="5616" cy="144"/>
              <a:chOff x="96" y="-48"/>
              <a:chExt cx="5520" cy="144"/>
            </a:xfrm>
          </p:grpSpPr>
          <p:sp>
            <p:nvSpPr>
              <p:cNvPr id="3087"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88"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4" name="Group 17"/>
            <p:cNvGrpSpPr>
              <a:grpSpLocks/>
            </p:cNvGrpSpPr>
            <p:nvPr/>
          </p:nvGrpSpPr>
          <p:grpSpPr bwMode="auto">
            <a:xfrm>
              <a:off x="144" y="4234"/>
              <a:ext cx="5616" cy="86"/>
              <a:chOff x="96" y="4176"/>
              <a:chExt cx="5520" cy="144"/>
            </a:xfrm>
          </p:grpSpPr>
          <p:sp>
            <p:nvSpPr>
              <p:cNvPr id="3085"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86"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mc:AlternateContent xmlns:mc="http://schemas.openxmlformats.org/markup-compatibility/2006" xmlns:p14="http://schemas.microsoft.com/office/powerpoint/2010/main">
        <mc:Choice Requires="p14">
          <p:contentPart p14:bwMode="auto" r:id="rId4">
            <p14:nvContentPartPr>
              <p14:cNvPr id="1026" name="Ink 19"/>
              <p14:cNvContentPartPr>
                <a14:cpLocks xmlns:a14="http://schemas.microsoft.com/office/drawing/2010/main" noRot="1" noChangeAspect="1" noEditPoints="1" noChangeArrowheads="1" noChangeShapeType="1"/>
              </p14:cNvContentPartPr>
              <p14:nvPr/>
            </p14:nvContentPartPr>
            <p14:xfrm>
              <a:off x="10634663" y="6629400"/>
              <a:ext cx="1587" cy="1588"/>
            </p14:xfrm>
          </p:contentPart>
        </mc:Choice>
        <mc:Fallback xmlns="">
          <p:pic>
            <p:nvPicPr>
              <p:cNvPr id="1026" name="Ink 19"/>
              <p:cNvPicPr>
                <a:picLocks noRot="1" noChangeAspect="1" noEditPoints="1" noChangeArrowheads="1" noChangeShapeType="1"/>
              </p:cNvPicPr>
              <p:nvPr/>
            </p:nvPicPr>
            <p:blipFill>
              <a:blip r:embed="rId5"/>
              <a:stretch>
                <a:fillRect/>
              </a:stretch>
            </p:blipFill>
            <p:spPr>
              <a:xfrm>
                <a:off x="10593401" y="65881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7" name="Ink 21"/>
              <p14:cNvContentPartPr>
                <a14:cpLocks xmlns:a14="http://schemas.microsoft.com/office/drawing/2010/main" noRot="1" noChangeAspect="1" noEditPoints="1" noChangeArrowheads="1" noChangeShapeType="1"/>
              </p14:cNvContentPartPr>
              <p14:nvPr/>
            </p14:nvContentPartPr>
            <p14:xfrm>
              <a:off x="10579100" y="1719263"/>
              <a:ext cx="1588" cy="1587"/>
            </p14:xfrm>
          </p:contentPart>
        </mc:Choice>
        <mc:Fallback xmlns="">
          <p:pic>
            <p:nvPicPr>
              <p:cNvPr id="1027" name="Ink 21"/>
              <p:cNvPicPr>
                <a:picLocks noRot="1" noChangeAspect="1" noEditPoints="1" noChangeArrowheads="1" noChangeShapeType="1"/>
              </p:cNvPicPr>
              <p:nvPr/>
            </p:nvPicPr>
            <p:blipFill>
              <a:blip r:embed="rId5"/>
              <a:stretch>
                <a:fillRect/>
              </a:stretch>
            </p:blipFill>
            <p:spPr>
              <a:xfrm>
                <a:off x="10537812" y="1678001"/>
                <a:ext cx="84164" cy="84111"/>
              </a:xfrm>
              <a:prstGeom prst="rect">
                <a:avLst/>
              </a:prstGeom>
            </p:spPr>
          </p:pic>
        </mc:Fallback>
      </mc:AlternateContent>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0375" y="1719263"/>
            <a:ext cx="2104862" cy="1710201"/>
          </a:xfrm>
          <a:prstGeom prst="rect">
            <a:avLst/>
          </a:prstGeom>
        </p:spPr>
      </p:pic>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54951" y="883342"/>
            <a:ext cx="2584061" cy="1936058"/>
          </a:xfrm>
          <a:prstGeom prst="rect">
            <a:avLst/>
          </a:prstGeom>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16650" y="3657600"/>
            <a:ext cx="2622550" cy="1873250"/>
          </a:xfrm>
          <a:prstGeom prst="rect">
            <a:avLst/>
          </a:prstGeom>
        </p:spPr>
      </p:pic>
    </p:spTree>
    <p:extLst>
      <p:ext uri="{BB962C8B-B14F-4D97-AF65-F5344CB8AC3E}">
        <p14:creationId xmlns:p14="http://schemas.microsoft.com/office/powerpoint/2010/main" val="6588370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500"/>
                                        <p:tgtEl>
                                          <p:spTgt spid="2"/>
                                        </p:tgtEl>
                                      </p:cBhvr>
                                    </p:animEffect>
                                  </p:childTnLst>
                                </p:cTn>
                              </p:par>
                              <p:par>
                                <p:cTn id="13" presetID="6" presetClass="entr" presetSubtype="16"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ircle(i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7772400" cy="1143000"/>
          </a:xfrm>
        </p:spPr>
        <p:txBody>
          <a:bodyPr/>
          <a:lstStyle/>
          <a:p>
            <a:r>
              <a:rPr lang="en-IN" sz="2800" dirty="0" smtClean="0"/>
              <a:t>Why Denominated Linear </a:t>
            </a:r>
            <a:r>
              <a:rPr lang="en-IN" sz="2800" dirty="0"/>
              <a:t>SO-ODEs</a:t>
            </a:r>
          </a:p>
        </p:txBody>
      </p:sp>
      <p:sp>
        <p:nvSpPr>
          <p:cNvPr id="3" name="Content Placeholder 2"/>
          <p:cNvSpPr>
            <a:spLocks noGrp="1"/>
          </p:cNvSpPr>
          <p:nvPr>
            <p:ph idx="1"/>
          </p:nvPr>
        </p:nvSpPr>
        <p:spPr>
          <a:xfrm>
            <a:off x="323557" y="1613929"/>
            <a:ext cx="8363243" cy="4114800"/>
          </a:xfrm>
        </p:spPr>
        <p:txBody>
          <a:bodyPr/>
          <a:lstStyle/>
          <a:p>
            <a:r>
              <a:rPr lang="en-IN" sz="2400" dirty="0"/>
              <a:t>Second order linear equations with variable </a:t>
            </a:r>
            <a:r>
              <a:rPr lang="en-IN" sz="2400" dirty="0" smtClean="0"/>
              <a:t>coefficients </a:t>
            </a:r>
            <a:r>
              <a:rPr lang="en-IN" sz="2400" dirty="0"/>
              <a:t>are in general more </a:t>
            </a:r>
            <a:r>
              <a:rPr lang="en-IN" sz="2400" dirty="0" smtClean="0"/>
              <a:t>difficult </a:t>
            </a:r>
            <a:r>
              <a:rPr lang="en-IN" sz="2400" dirty="0"/>
              <a:t>to </a:t>
            </a:r>
            <a:r>
              <a:rPr lang="en-IN" sz="2400" dirty="0" smtClean="0"/>
              <a:t>solve than </a:t>
            </a:r>
            <a:r>
              <a:rPr lang="en-IN" sz="2400" dirty="0"/>
              <a:t>equations with constant </a:t>
            </a:r>
            <a:r>
              <a:rPr lang="en-IN" sz="2400" dirty="0" smtClean="0"/>
              <a:t>coefficients.</a:t>
            </a:r>
          </a:p>
          <a:p>
            <a:r>
              <a:rPr lang="en-IN" sz="2400" dirty="0" smtClean="0"/>
              <a:t>Great mathematicians invented solutions for SO-ODEs with specific functions as variable coefficients.</a:t>
            </a:r>
          </a:p>
          <a:p>
            <a:r>
              <a:rPr lang="en-IN" sz="2400" dirty="0" smtClean="0"/>
              <a:t>These are:</a:t>
            </a:r>
          </a:p>
          <a:p>
            <a:r>
              <a:rPr lang="en-IN" sz="2400" dirty="0" smtClean="0"/>
              <a:t>The </a:t>
            </a:r>
            <a:r>
              <a:rPr lang="en-IN" sz="2400" dirty="0"/>
              <a:t>Euler </a:t>
            </a:r>
            <a:r>
              <a:rPr lang="en-IN" sz="2400" dirty="0" err="1"/>
              <a:t>E</a:t>
            </a:r>
            <a:r>
              <a:rPr lang="en-IN" sz="2400" dirty="0" err="1" smtClean="0"/>
              <a:t>quidimensional</a:t>
            </a:r>
            <a:r>
              <a:rPr lang="en-IN" sz="2400" dirty="0" smtClean="0"/>
              <a:t> Equation (Cauchy –Euler equation).</a:t>
            </a:r>
          </a:p>
          <a:p>
            <a:r>
              <a:rPr lang="en-IN" sz="2400" dirty="0" smtClean="0"/>
              <a:t>Family of Sturm-</a:t>
            </a:r>
            <a:r>
              <a:rPr lang="en-IN" sz="2400" dirty="0" err="1" smtClean="0"/>
              <a:t>Liouville</a:t>
            </a:r>
            <a:r>
              <a:rPr lang="en-IN" sz="2400" dirty="0" smtClean="0"/>
              <a:t> </a:t>
            </a:r>
            <a:r>
              <a:rPr lang="en-IN" sz="2400" dirty="0"/>
              <a:t>Differential </a:t>
            </a:r>
            <a:r>
              <a:rPr lang="en-IN" sz="2400" dirty="0" smtClean="0"/>
              <a:t>Equations.</a:t>
            </a:r>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31"/>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33359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idx="4294967295"/>
          </p:nvPr>
        </p:nvSpPr>
        <p:spPr>
          <a:xfrm>
            <a:off x="381000" y="457200"/>
            <a:ext cx="7772400" cy="457200"/>
          </a:xfrm>
        </p:spPr>
        <p:txBody>
          <a:bodyPr/>
          <a:lstStyle/>
          <a:p>
            <a:r>
              <a:rPr lang="en-US" sz="2800" dirty="0" smtClean="0"/>
              <a:t>Leonhard Euler </a:t>
            </a:r>
          </a:p>
        </p:txBody>
      </p:sp>
      <p:pic>
        <p:nvPicPr>
          <p:cNvPr id="1741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3534" y="914400"/>
            <a:ext cx="29781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Rectangle 6"/>
          <p:cNvSpPr>
            <a:spLocks noChangeArrowheads="1"/>
          </p:cNvSpPr>
          <p:nvPr/>
        </p:nvSpPr>
        <p:spPr bwMode="auto">
          <a:xfrm>
            <a:off x="421377" y="1143000"/>
            <a:ext cx="545303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buFontTx/>
              <a:buChar char="•"/>
            </a:pPr>
            <a:r>
              <a:rPr lang="en-US" sz="2400" dirty="0"/>
              <a:t> Leonhard Euler (1707-1783) was arguably the greatest mathematician of the eighteenth century.</a:t>
            </a:r>
          </a:p>
          <a:p>
            <a:pPr eaLnBrk="1" hangingPunct="1">
              <a:buFontTx/>
              <a:buChar char="•"/>
            </a:pPr>
            <a:r>
              <a:rPr lang="en-US" sz="2400" dirty="0"/>
              <a:t>One of the most prolific of all time; his publication list of 886 papers and books fill about 90 volumes. </a:t>
            </a:r>
          </a:p>
          <a:p>
            <a:pPr eaLnBrk="1" hangingPunct="1">
              <a:buFontTx/>
              <a:buChar char="•"/>
            </a:pPr>
            <a:r>
              <a:rPr lang="en-US" sz="2400" dirty="0"/>
              <a:t>Remarkably, much of this output dates from </a:t>
            </a:r>
            <a:r>
              <a:rPr lang="en-US" sz="2400" dirty="0" smtClean="0"/>
              <a:t>the last </a:t>
            </a:r>
            <a:r>
              <a:rPr lang="en-US" sz="2400" dirty="0"/>
              <a:t>two decades of his life, when he was totally blind. </a:t>
            </a:r>
          </a:p>
        </p:txBody>
      </p:sp>
      <p:sp>
        <p:nvSpPr>
          <p:cNvPr id="20" name="Rectangle 6"/>
          <p:cNvSpPr>
            <a:spLocks noChangeArrowheads="1"/>
          </p:cNvSpPr>
          <p:nvPr/>
        </p:nvSpPr>
        <p:spPr bwMode="auto">
          <a:xfrm>
            <a:off x="230555" y="4893320"/>
            <a:ext cx="866034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sz="2400" dirty="0" smtClean="0">
                <a:solidFill>
                  <a:srgbClr val="0070C0"/>
                </a:solidFill>
                <a:latin typeface="Segoe Script" panose="020B0504020000000003" pitchFamily="34" charset="0"/>
              </a:rPr>
              <a:t>Euler's </a:t>
            </a:r>
            <a:r>
              <a:rPr lang="en-US" sz="2400" dirty="0">
                <a:solidFill>
                  <a:srgbClr val="0070C0"/>
                </a:solidFill>
                <a:latin typeface="Segoe Script" panose="020B0504020000000003" pitchFamily="34" charset="0"/>
              </a:rPr>
              <a:t>prolific output caused a tremendous problem of </a:t>
            </a:r>
            <a:r>
              <a:rPr lang="en-US" sz="2400" dirty="0" smtClean="0">
                <a:solidFill>
                  <a:srgbClr val="0070C0"/>
                </a:solidFill>
                <a:latin typeface="Segoe Script" panose="020B0504020000000003" pitchFamily="34" charset="0"/>
              </a:rPr>
              <a:t>backlog</a:t>
            </a:r>
            <a:r>
              <a:rPr lang="en-US" sz="2400" dirty="0">
                <a:solidFill>
                  <a:srgbClr val="0070C0"/>
                </a:solidFill>
                <a:latin typeface="Segoe Script" panose="020B0504020000000003" pitchFamily="34" charset="0"/>
              </a:rPr>
              <a:t>.</a:t>
            </a:r>
            <a:endParaRPr lang="en-US" sz="2400" dirty="0" smtClean="0">
              <a:solidFill>
                <a:srgbClr val="0070C0"/>
              </a:solidFill>
              <a:latin typeface="Segoe Script" panose="020B0504020000000003" pitchFamily="34" charset="0"/>
            </a:endParaRPr>
          </a:p>
          <a:p>
            <a:pPr algn="ctr" eaLnBrk="1" hangingPunct="1"/>
            <a:r>
              <a:rPr lang="en-US" sz="2400" dirty="0">
                <a:solidFill>
                  <a:srgbClr val="0070C0"/>
                </a:solidFill>
                <a:latin typeface="Segoe Script" panose="020B0504020000000003" pitchFamily="34" charset="0"/>
              </a:rPr>
              <a:t>T</a:t>
            </a:r>
            <a:r>
              <a:rPr lang="en-US" sz="2400" dirty="0" smtClean="0">
                <a:solidFill>
                  <a:srgbClr val="0070C0"/>
                </a:solidFill>
                <a:latin typeface="Segoe Script" panose="020B0504020000000003" pitchFamily="34" charset="0"/>
              </a:rPr>
              <a:t>he </a:t>
            </a:r>
            <a:r>
              <a:rPr lang="en-US" sz="2400" dirty="0">
                <a:solidFill>
                  <a:srgbClr val="0070C0"/>
                </a:solidFill>
                <a:latin typeface="Segoe Script" panose="020B0504020000000003" pitchFamily="34" charset="0"/>
              </a:rPr>
              <a:t>St. Petersburg Academy continued publishing his work posthumously for more than 30 years. </a:t>
            </a:r>
          </a:p>
        </p:txBody>
      </p:sp>
      <p:grpSp>
        <p:nvGrpSpPr>
          <p:cNvPr id="21" name="Group 16"/>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31"/>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26"/>
              <p:cNvGrpSpPr>
                <a:grpSpLocks/>
              </p:cNvGrpSpPr>
              <p:nvPr/>
            </p:nvGrpSpPr>
            <p:grpSpPr bwMode="auto">
              <a:xfrm>
                <a:off x="144" y="0"/>
                <a:ext cx="5616" cy="144"/>
                <a:chOff x="96" y="-48"/>
                <a:chExt cx="5520" cy="144"/>
              </a:xfrm>
            </p:grpSpPr>
            <p:sp>
              <p:nvSpPr>
                <p:cNvPr id="3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8"/>
              <p:cNvGrpSpPr>
                <a:grpSpLocks/>
              </p:cNvGrpSpPr>
              <p:nvPr/>
            </p:nvGrpSpPr>
            <p:grpSpPr bwMode="auto">
              <a:xfrm>
                <a:off x="144" y="4234"/>
                <a:ext cx="5616" cy="86"/>
                <a:chOff x="96" y="4176"/>
                <a:chExt cx="5520" cy="144"/>
              </a:xfrm>
            </p:grpSpPr>
            <p:sp>
              <p:nvSpPr>
                <p:cNvPr id="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3"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2528640" y="2589840"/>
              <a:ext cx="906120" cy="506520"/>
            </p14:xfrm>
          </p:contentPart>
        </mc:Choice>
        <mc:Fallback xmlns="">
          <p:pic>
            <p:nvPicPr>
              <p:cNvPr id="2" name="Ink 1"/>
              <p:cNvPicPr/>
              <p:nvPr/>
            </p:nvPicPr>
            <p:blipFill>
              <a:blip r:embed="rId5"/>
              <a:stretch>
                <a:fillRect/>
              </a:stretch>
            </p:blipFill>
            <p:spPr>
              <a:xfrm>
                <a:off x="2526120" y="2580480"/>
                <a:ext cx="920880" cy="525240"/>
              </a:xfrm>
              <a:prstGeom prst="rect">
                <a:avLst/>
              </a:prstGeom>
            </p:spPr>
          </p:pic>
        </mc:Fallback>
      </mc:AlternateContent>
    </p:spTree>
    <p:extLst>
      <p:ext uri="{BB962C8B-B14F-4D97-AF65-F5344CB8AC3E}">
        <p14:creationId xmlns:p14="http://schemas.microsoft.com/office/powerpoint/2010/main" val="306161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0902">
                                            <p:txEl>
                                              <p:pRg st="0" end="0"/>
                                            </p:txEl>
                                          </p:spTgt>
                                        </p:tgtEl>
                                        <p:attrNameLst>
                                          <p:attrName>style.visibility</p:attrName>
                                        </p:attrNameLst>
                                      </p:cBhvr>
                                      <p:to>
                                        <p:strVal val="visible"/>
                                      </p:to>
                                    </p:set>
                                    <p:animEffect transition="in" filter="dissolve">
                                      <p:cBhvr>
                                        <p:cTn id="7" dur="500"/>
                                        <p:tgtEl>
                                          <p:spTgt spid="809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0902">
                                            <p:txEl>
                                              <p:pRg st="1" end="1"/>
                                            </p:txEl>
                                          </p:spTgt>
                                        </p:tgtEl>
                                        <p:attrNameLst>
                                          <p:attrName>style.visibility</p:attrName>
                                        </p:attrNameLst>
                                      </p:cBhvr>
                                      <p:to>
                                        <p:strVal val="visible"/>
                                      </p:to>
                                    </p:set>
                                    <p:animEffect transition="in" filter="dissolve">
                                      <p:cBhvr>
                                        <p:cTn id="12" dur="500"/>
                                        <p:tgtEl>
                                          <p:spTgt spid="809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0902">
                                            <p:txEl>
                                              <p:pRg st="2" end="2"/>
                                            </p:txEl>
                                          </p:spTgt>
                                        </p:tgtEl>
                                        <p:attrNameLst>
                                          <p:attrName>style.visibility</p:attrName>
                                        </p:attrNameLst>
                                      </p:cBhvr>
                                      <p:to>
                                        <p:strVal val="visible"/>
                                      </p:to>
                                    </p:set>
                                    <p:animEffect transition="in" filter="dissolve">
                                      <p:cBhvr>
                                        <p:cTn id="17" dur="500"/>
                                        <p:tgtEl>
                                          <p:spTgt spid="8090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circle(in)">
                                      <p:cBhvr>
                                        <p:cTn id="22" dur="500"/>
                                        <p:tgtEl>
                                          <p:spTgt spid="2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20">
                                            <p:txEl>
                                              <p:pRg st="1" end="1"/>
                                            </p:txEl>
                                          </p:spTgt>
                                        </p:tgtEl>
                                        <p:attrNameLst>
                                          <p:attrName>style.visibility</p:attrName>
                                        </p:attrNameLst>
                                      </p:cBhvr>
                                      <p:to>
                                        <p:strVal val="visible"/>
                                      </p:to>
                                    </p:set>
                                    <p:animEffect transition="in" filter="circle(in)">
                                      <p:cBhvr>
                                        <p:cTn id="27"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2" grpId="0" build="p"/>
      <p:bldP spid="2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a:xfrm>
            <a:off x="152400" y="228601"/>
            <a:ext cx="7086600" cy="852486"/>
          </a:xfrm>
        </p:spPr>
        <p:txBody>
          <a:bodyPr/>
          <a:lstStyle/>
          <a:p>
            <a:r>
              <a:rPr lang="en-US" sz="2800" dirty="0" smtClean="0"/>
              <a:t> </a:t>
            </a:r>
            <a:r>
              <a:rPr lang="en-US" sz="2800" dirty="0" err="1" smtClean="0"/>
              <a:t>Euler</a:t>
            </a:r>
            <a:r>
              <a:rPr lang="en-US" sz="2800" dirty="0" err="1" smtClean="0">
                <a:sym typeface="Symbol" panose="05050102010706020507" pitchFamily="18" charset="2"/>
              </a:rPr>
              <a:t></a:t>
            </a:r>
            <a:r>
              <a:rPr lang="en-US" sz="2800" dirty="0" err="1" smtClean="0"/>
              <a:t>s</a:t>
            </a:r>
            <a:r>
              <a:rPr lang="en-US" sz="2800" dirty="0" smtClean="0"/>
              <a:t> Deeper Influence on the Teaching of Mathematics </a:t>
            </a:r>
          </a:p>
        </p:txBody>
      </p:sp>
      <p:sp>
        <p:nvSpPr>
          <p:cNvPr id="2" name="Content Placeholder 1"/>
          <p:cNvSpPr>
            <a:spLocks noGrp="1"/>
          </p:cNvSpPr>
          <p:nvPr>
            <p:ph idx="1"/>
          </p:nvPr>
        </p:nvSpPr>
        <p:spPr>
          <a:xfrm>
            <a:off x="533400" y="1676400"/>
            <a:ext cx="7772400" cy="4114800"/>
          </a:xfrm>
        </p:spPr>
        <p:txBody>
          <a:bodyPr/>
          <a:lstStyle/>
          <a:p>
            <a:pPr eaLnBrk="1" hangingPunct="1"/>
            <a:r>
              <a:rPr lang="en-US" sz="2400" dirty="0"/>
              <a:t>Leonhard Euler </a:t>
            </a:r>
            <a:r>
              <a:rPr lang="en-US" sz="2400" dirty="0" smtClean="0"/>
              <a:t>was not a teacher.</a:t>
            </a:r>
          </a:p>
          <a:p>
            <a:pPr eaLnBrk="1" hangingPunct="1"/>
            <a:r>
              <a:rPr lang="en-US" sz="2400" dirty="0" smtClean="0"/>
              <a:t>He had a deeper influence on the teaching of mathematics than any other </a:t>
            </a:r>
            <a:r>
              <a:rPr lang="en-US" sz="2400" dirty="0" err="1" smtClean="0"/>
              <a:t>mathematican</a:t>
            </a:r>
            <a:r>
              <a:rPr lang="en-US" sz="2400" dirty="0" smtClean="0"/>
              <a:t> or mathematics teacher.</a:t>
            </a:r>
            <a:endParaRPr lang="en-US" sz="2400" dirty="0"/>
          </a:p>
          <a:p>
            <a:pPr eaLnBrk="1" hangingPunct="1"/>
            <a:r>
              <a:rPr lang="en-US" sz="2400" dirty="0" smtClean="0"/>
              <a:t>His skills of teaching mathematics is seen in his three special treatises. </a:t>
            </a:r>
          </a:p>
          <a:p>
            <a:pPr eaLnBrk="1" hangingPunct="1"/>
            <a:r>
              <a:rPr lang="en-IN" sz="2400" i="1" dirty="0" err="1" smtClean="0"/>
              <a:t>Introductio</a:t>
            </a:r>
            <a:r>
              <a:rPr lang="en-IN" sz="2400" i="1" dirty="0" smtClean="0"/>
              <a:t> </a:t>
            </a:r>
            <a:r>
              <a:rPr lang="en-IN" sz="2400" i="1" dirty="0"/>
              <a:t>in </a:t>
            </a:r>
            <a:r>
              <a:rPr lang="en-IN" sz="2400" i="1" dirty="0" err="1"/>
              <a:t>Analysin</a:t>
            </a:r>
            <a:r>
              <a:rPr lang="en-IN" sz="2400" i="1" dirty="0"/>
              <a:t> </a:t>
            </a:r>
            <a:r>
              <a:rPr lang="en-IN" sz="2400" i="1" dirty="0" err="1" smtClean="0"/>
              <a:t>Infinitorum</a:t>
            </a:r>
            <a:r>
              <a:rPr lang="en-IN" sz="2400" i="1" dirty="0" smtClean="0"/>
              <a:t>, 1748.</a:t>
            </a:r>
          </a:p>
          <a:p>
            <a:pPr eaLnBrk="1" hangingPunct="1"/>
            <a:r>
              <a:rPr lang="en-IN" sz="2400" i="1" dirty="0" err="1"/>
              <a:t>Institutiones</a:t>
            </a:r>
            <a:r>
              <a:rPr lang="en-IN" sz="2400" i="1" dirty="0"/>
              <a:t> Calculi </a:t>
            </a:r>
            <a:r>
              <a:rPr lang="en-IN" sz="2400" i="1" dirty="0" err="1" smtClean="0"/>
              <a:t>Differentialis</a:t>
            </a:r>
            <a:r>
              <a:rPr lang="en-IN" sz="2400" i="1" dirty="0" smtClean="0"/>
              <a:t>, 1755.</a:t>
            </a:r>
          </a:p>
          <a:p>
            <a:pPr eaLnBrk="1" hangingPunct="1"/>
            <a:r>
              <a:rPr lang="en-IN" sz="2400" i="1" dirty="0" err="1"/>
              <a:t>Institutiones</a:t>
            </a:r>
            <a:r>
              <a:rPr lang="en-IN" sz="2400" i="1" dirty="0"/>
              <a:t> Calculi </a:t>
            </a:r>
            <a:r>
              <a:rPr lang="en-IN" sz="2400" i="1" dirty="0" err="1" smtClean="0"/>
              <a:t>Integralis</a:t>
            </a:r>
            <a:r>
              <a:rPr lang="en-IN" sz="2400" i="1" dirty="0" smtClean="0"/>
              <a:t> (1768-1794). </a:t>
            </a:r>
          </a:p>
          <a:p>
            <a:pPr eaLnBrk="1" hangingPunct="1"/>
            <a:r>
              <a:rPr lang="en-US" sz="2400" dirty="0" smtClean="0"/>
              <a:t>All the elementary and advanced calculus textbooks published since 1748,  are copies of copies of …… Euler. </a:t>
            </a:r>
            <a:endParaRPr lang="en-IN" sz="2400" dirty="0"/>
          </a:p>
        </p:txBody>
      </p:sp>
      <p:grpSp>
        <p:nvGrpSpPr>
          <p:cNvPr id="21" name="Group 16"/>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31"/>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26"/>
              <p:cNvGrpSpPr>
                <a:grpSpLocks/>
              </p:cNvGrpSpPr>
              <p:nvPr/>
            </p:nvGrpSpPr>
            <p:grpSpPr bwMode="auto">
              <a:xfrm>
                <a:off x="144" y="0"/>
                <a:ext cx="5616" cy="144"/>
                <a:chOff x="96" y="-48"/>
                <a:chExt cx="5520" cy="144"/>
              </a:xfrm>
            </p:grpSpPr>
            <p:sp>
              <p:nvSpPr>
                <p:cNvPr id="3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8"/>
              <p:cNvGrpSpPr>
                <a:grpSpLocks/>
              </p:cNvGrpSpPr>
              <p:nvPr/>
            </p:nvGrpSpPr>
            <p:grpSpPr bwMode="auto">
              <a:xfrm>
                <a:off x="144" y="4234"/>
                <a:ext cx="5616" cy="86"/>
                <a:chOff x="96" y="4176"/>
                <a:chExt cx="5520" cy="144"/>
              </a:xfrm>
            </p:grpSpPr>
            <p:sp>
              <p:nvSpPr>
                <p:cNvPr id="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3"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5729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ssolv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dissolv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dissolv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dissolv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dissolve">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3411"/>
            <a:ext cx="7772400" cy="1008354"/>
          </a:xfrm>
        </p:spPr>
        <p:txBody>
          <a:bodyPr/>
          <a:lstStyle/>
          <a:p>
            <a:r>
              <a:rPr lang="en-IN" sz="2800" dirty="0"/>
              <a:t>Euler </a:t>
            </a:r>
            <a:r>
              <a:rPr lang="en-IN" sz="2800" dirty="0" err="1"/>
              <a:t>Equidimensional</a:t>
            </a:r>
            <a:r>
              <a:rPr lang="en-IN" sz="2800" dirty="0"/>
              <a:t> Equation</a:t>
            </a:r>
          </a:p>
        </p:txBody>
      </p:sp>
      <p:sp>
        <p:nvSpPr>
          <p:cNvPr id="3" name="Content Placeholder 2"/>
          <p:cNvSpPr>
            <a:spLocks noGrp="1"/>
          </p:cNvSpPr>
          <p:nvPr>
            <p:ph idx="1"/>
          </p:nvPr>
        </p:nvSpPr>
        <p:spPr>
          <a:xfrm>
            <a:off x="284510" y="1390022"/>
            <a:ext cx="8662053" cy="4114800"/>
          </a:xfrm>
        </p:spPr>
        <p:txBody>
          <a:bodyPr/>
          <a:lstStyle/>
          <a:p>
            <a:r>
              <a:rPr lang="en-IN" sz="2400" dirty="0">
                <a:solidFill>
                  <a:srgbClr val="000000"/>
                </a:solidFill>
              </a:rPr>
              <a:t>Euler’s inventions were so extensive that many 20</a:t>
            </a:r>
            <a:r>
              <a:rPr lang="en-IN" sz="2400" baseline="30000" dirty="0">
                <a:solidFill>
                  <a:srgbClr val="000000"/>
                </a:solidFill>
              </a:rPr>
              <a:t>th</a:t>
            </a:r>
            <a:r>
              <a:rPr lang="en-IN" sz="2400" dirty="0">
                <a:solidFill>
                  <a:srgbClr val="000000"/>
                </a:solidFill>
              </a:rPr>
              <a:t>  Century mathematicians tried to avoid confusion by naming these inventions after the person who first studied them after Euler.</a:t>
            </a:r>
            <a:endParaRPr lang="en-IN" sz="2400" dirty="0"/>
          </a:p>
          <a:p>
            <a:r>
              <a:rPr lang="en-IN" sz="2400" dirty="0" smtClean="0">
                <a:solidFill>
                  <a:srgbClr val="000000"/>
                </a:solidFill>
              </a:rPr>
              <a:t>This </a:t>
            </a:r>
            <a:r>
              <a:rPr lang="en-IN" sz="2400" dirty="0">
                <a:solidFill>
                  <a:srgbClr val="000000"/>
                </a:solidFill>
              </a:rPr>
              <a:t>equation is also called Cauchy </a:t>
            </a:r>
            <a:r>
              <a:rPr lang="en-IN" sz="2400" dirty="0" err="1">
                <a:solidFill>
                  <a:srgbClr val="000000"/>
                </a:solidFill>
              </a:rPr>
              <a:t>E</a:t>
            </a:r>
            <a:r>
              <a:rPr lang="en-IN" sz="2400" dirty="0" err="1" smtClean="0">
                <a:solidFill>
                  <a:srgbClr val="000000"/>
                </a:solidFill>
              </a:rPr>
              <a:t>quidimensional</a:t>
            </a:r>
            <a:r>
              <a:rPr lang="en-IN" sz="2400" dirty="0" smtClean="0">
                <a:solidFill>
                  <a:srgbClr val="000000"/>
                </a:solidFill>
              </a:rPr>
              <a:t> </a:t>
            </a:r>
            <a:r>
              <a:rPr lang="en-IN" sz="2400" dirty="0">
                <a:solidFill>
                  <a:srgbClr val="000000"/>
                </a:solidFill>
              </a:rPr>
              <a:t>E</a:t>
            </a:r>
            <a:r>
              <a:rPr lang="en-IN" sz="2400" dirty="0" smtClean="0">
                <a:solidFill>
                  <a:srgbClr val="000000"/>
                </a:solidFill>
              </a:rPr>
              <a:t>quation</a:t>
            </a:r>
            <a:r>
              <a:rPr lang="en-IN" sz="2400" dirty="0">
                <a:solidFill>
                  <a:srgbClr val="000000"/>
                </a:solidFill>
              </a:rPr>
              <a:t>, Cauchy </a:t>
            </a:r>
            <a:r>
              <a:rPr lang="en-IN" sz="2400" dirty="0" smtClean="0">
                <a:solidFill>
                  <a:srgbClr val="000000"/>
                </a:solidFill>
              </a:rPr>
              <a:t>Equation</a:t>
            </a:r>
            <a:r>
              <a:rPr lang="en-IN" sz="2400" dirty="0">
                <a:solidFill>
                  <a:srgbClr val="000000"/>
                </a:solidFill>
              </a:rPr>
              <a:t>, Cauchy-Euler E</a:t>
            </a:r>
            <a:r>
              <a:rPr lang="en-IN" sz="2400" dirty="0" smtClean="0">
                <a:solidFill>
                  <a:srgbClr val="000000"/>
                </a:solidFill>
              </a:rPr>
              <a:t>quation.</a:t>
            </a:r>
          </a:p>
          <a:p>
            <a:r>
              <a:rPr lang="en-IN" sz="2400" dirty="0"/>
              <a:t>The Euler </a:t>
            </a:r>
            <a:r>
              <a:rPr lang="en-IN" sz="2400" dirty="0" err="1"/>
              <a:t>Equidimensional</a:t>
            </a:r>
            <a:r>
              <a:rPr lang="en-IN" sz="2400" dirty="0"/>
              <a:t> Equation is a special equation. </a:t>
            </a:r>
          </a:p>
          <a:p>
            <a:r>
              <a:rPr lang="en-IN" sz="2400" dirty="0"/>
              <a:t>The ideas, used to solve second order linear equations with constant coefficients </a:t>
            </a:r>
            <a:r>
              <a:rPr lang="en-IN" sz="2400" dirty="0" smtClean="0"/>
              <a:t>were developed by </a:t>
            </a:r>
            <a:r>
              <a:rPr lang="en-IN" sz="2400" dirty="0" err="1" smtClean="0"/>
              <a:t>analyizing</a:t>
            </a:r>
            <a:r>
              <a:rPr lang="en-IN" sz="2400" dirty="0" smtClean="0"/>
              <a:t> </a:t>
            </a:r>
            <a:r>
              <a:rPr lang="en-IN" sz="2400" dirty="0" err="1" smtClean="0"/>
              <a:t>Eulers</a:t>
            </a:r>
            <a:r>
              <a:rPr lang="en-IN" sz="2400" dirty="0" smtClean="0"/>
              <a:t> solution to EEE</a:t>
            </a:r>
            <a:r>
              <a:rPr lang="en-IN" sz="2400" dirty="0"/>
              <a:t>.</a:t>
            </a:r>
          </a:p>
          <a:p>
            <a:endParaRPr lang="en-IN" sz="2400" dirty="0" smtClean="0">
              <a:solidFill>
                <a:srgbClr val="000000"/>
              </a:solidFill>
            </a:endParaRPr>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31"/>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37612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1037"/>
            <a:ext cx="7772400" cy="850845"/>
          </a:xfrm>
        </p:spPr>
        <p:txBody>
          <a:bodyPr/>
          <a:lstStyle/>
          <a:p>
            <a:r>
              <a:rPr lang="en-IN" sz="2800" dirty="0"/>
              <a:t>Euler </a:t>
            </a:r>
            <a:r>
              <a:rPr lang="en-IN" sz="2800" dirty="0" err="1" smtClean="0"/>
              <a:t>Equidimensional</a:t>
            </a:r>
            <a:r>
              <a:rPr lang="en-IN" sz="2800" dirty="0" smtClean="0"/>
              <a:t> Equation</a:t>
            </a:r>
            <a:endParaRPr lang="en-IN" sz="2800" dirty="0"/>
          </a:p>
        </p:txBody>
      </p:sp>
      <p:sp>
        <p:nvSpPr>
          <p:cNvPr id="3" name="Content Placeholder 2"/>
          <p:cNvSpPr>
            <a:spLocks noGrp="1"/>
          </p:cNvSpPr>
          <p:nvPr>
            <p:ph idx="1"/>
          </p:nvPr>
        </p:nvSpPr>
        <p:spPr>
          <a:xfrm>
            <a:off x="349715" y="1440397"/>
            <a:ext cx="8662053" cy="914400"/>
          </a:xfrm>
        </p:spPr>
        <p:txBody>
          <a:bodyPr/>
          <a:lstStyle/>
          <a:p>
            <a:r>
              <a:rPr lang="en-IN" sz="2400" dirty="0"/>
              <a:t>The Euler </a:t>
            </a:r>
            <a:r>
              <a:rPr lang="en-IN" sz="2400" dirty="0" err="1"/>
              <a:t>E</a:t>
            </a:r>
            <a:r>
              <a:rPr lang="en-IN" sz="2400" dirty="0" err="1" smtClean="0"/>
              <a:t>quidimensional</a:t>
            </a:r>
            <a:r>
              <a:rPr lang="en-IN" sz="2400" dirty="0" smtClean="0"/>
              <a:t> </a:t>
            </a:r>
            <a:r>
              <a:rPr lang="en-IN" sz="2400" dirty="0"/>
              <a:t>E</a:t>
            </a:r>
            <a:r>
              <a:rPr lang="en-IN" sz="2400" dirty="0" smtClean="0"/>
              <a:t>quation </a:t>
            </a:r>
            <a:r>
              <a:rPr lang="en-IN" sz="2400" dirty="0"/>
              <a:t>for the unknown </a:t>
            </a:r>
            <a:r>
              <a:rPr lang="en-IN" sz="2400" i="1" dirty="0"/>
              <a:t>y</a:t>
            </a:r>
            <a:r>
              <a:rPr lang="en-IN" sz="2400" dirty="0"/>
              <a:t> with </a:t>
            </a:r>
            <a:r>
              <a:rPr lang="en-IN" sz="2400" dirty="0" smtClean="0"/>
              <a:t>singular point </a:t>
            </a:r>
            <a:r>
              <a:rPr lang="en-IN" sz="2400" dirty="0"/>
              <a:t>at </a:t>
            </a:r>
            <a:r>
              <a:rPr lang="en-IN" sz="2400" i="1" dirty="0" smtClean="0"/>
              <a:t>x</a:t>
            </a:r>
            <a:r>
              <a:rPr lang="en-IN" sz="2400" i="1" baseline="-25000" dirty="0" smtClean="0"/>
              <a:t>0</a:t>
            </a:r>
            <a:r>
              <a:rPr lang="en-IN" sz="2400" dirty="0" smtClean="0"/>
              <a:t> </a:t>
            </a:r>
            <a:r>
              <a:rPr lang="en-IN" sz="2400" dirty="0">
                <a:solidFill>
                  <a:srgbClr val="000000"/>
                </a:solidFill>
                <a:sym typeface="Symbol" panose="05050102010706020507" pitchFamily="18" charset="2"/>
              </a:rPr>
              <a:t></a:t>
            </a:r>
            <a:r>
              <a:rPr lang="en-IN" sz="2400" dirty="0" smtClean="0"/>
              <a:t> </a:t>
            </a:r>
            <a:r>
              <a:rPr lang="en-IN" sz="2400" dirty="0"/>
              <a:t>is given by the </a:t>
            </a:r>
            <a:r>
              <a:rPr lang="en-IN" sz="2400" dirty="0" smtClean="0"/>
              <a:t>equation</a:t>
            </a:r>
            <a:endParaRPr lang="en-IN" sz="2400" dirty="0"/>
          </a:p>
        </p:txBody>
      </p:sp>
      <p:sp>
        <p:nvSpPr>
          <p:cNvPr id="4" name="Rectangle 3"/>
          <p:cNvSpPr/>
          <p:nvPr/>
        </p:nvSpPr>
        <p:spPr>
          <a:xfrm>
            <a:off x="445926" y="4335785"/>
            <a:ext cx="6488273" cy="461665"/>
          </a:xfrm>
          <a:prstGeom prst="rect">
            <a:avLst/>
          </a:prstGeom>
        </p:spPr>
        <p:txBody>
          <a:bodyPr wrap="square">
            <a:spAutoFit/>
          </a:bodyPr>
          <a:lstStyle/>
          <a:p>
            <a:r>
              <a:rPr lang="en-IN" dirty="0" smtClean="0"/>
              <a:t> </a:t>
            </a:r>
            <a:r>
              <a:rPr lang="en-IN" dirty="0"/>
              <a:t>where </a:t>
            </a:r>
            <a:r>
              <a:rPr lang="en-IN" i="1" dirty="0" smtClean="0">
                <a:sym typeface="Symbol" panose="05050102010706020507" pitchFamily="18" charset="2"/>
              </a:rPr>
              <a:t>k</a:t>
            </a:r>
            <a:r>
              <a:rPr lang="en-IN" i="1" baseline="-25000" dirty="0" smtClean="0">
                <a:sym typeface="Symbol" panose="05050102010706020507" pitchFamily="18" charset="2"/>
              </a:rPr>
              <a:t>1</a:t>
            </a:r>
            <a:r>
              <a:rPr lang="en-IN" dirty="0" smtClean="0"/>
              <a:t> </a:t>
            </a:r>
            <a:r>
              <a:rPr lang="en-IN" dirty="0"/>
              <a:t>and </a:t>
            </a:r>
            <a:r>
              <a:rPr lang="en-IN" i="1" dirty="0" smtClean="0">
                <a:sym typeface="Symbol" panose="05050102010706020507" pitchFamily="18" charset="2"/>
              </a:rPr>
              <a:t>k</a:t>
            </a:r>
            <a:r>
              <a:rPr lang="en-IN" i="1" baseline="-25000" dirty="0" smtClean="0"/>
              <a:t>0</a:t>
            </a:r>
            <a:r>
              <a:rPr lang="en-IN" dirty="0" smtClean="0"/>
              <a:t> </a:t>
            </a:r>
            <a:r>
              <a:rPr lang="en-IN" dirty="0"/>
              <a:t>are </a:t>
            </a:r>
            <a:r>
              <a:rPr lang="en-IN" dirty="0" smtClean="0"/>
              <a:t>non-dimensional constants.</a:t>
            </a:r>
            <a:endParaRPr lang="en-IN" dirty="0"/>
          </a:p>
        </p:txBody>
      </p:sp>
      <p:graphicFrame>
        <p:nvGraphicFramePr>
          <p:cNvPr id="5" name="Object 4"/>
          <p:cNvGraphicFramePr>
            <a:graphicFrameLocks noChangeAspect="1"/>
          </p:cNvGraphicFramePr>
          <p:nvPr>
            <p:extLst>
              <p:ext uri="{D42A27DB-BD31-4B8C-83A1-F6EECF244321}">
                <p14:modId xmlns:p14="http://schemas.microsoft.com/office/powerpoint/2010/main" val="4002914454"/>
              </p:ext>
            </p:extLst>
          </p:nvPr>
        </p:nvGraphicFramePr>
        <p:xfrm>
          <a:off x="1055688" y="2816225"/>
          <a:ext cx="7119937" cy="1004888"/>
        </p:xfrm>
        <a:graphic>
          <a:graphicData uri="http://schemas.openxmlformats.org/presentationml/2006/ole">
            <mc:AlternateContent xmlns:mc="http://schemas.openxmlformats.org/markup-compatibility/2006">
              <mc:Choice xmlns:v="urn:schemas-microsoft-com:vml" Requires="v">
                <p:oleObj spid="_x0000_s143537" name="Equation" r:id="rId3" imgW="2971800" imgH="419040" progId="Equation.3">
                  <p:embed/>
                </p:oleObj>
              </mc:Choice>
              <mc:Fallback>
                <p:oleObj name="Equation" r:id="rId3" imgW="2971800" imgH="419040" progId="Equation.3">
                  <p:embed/>
                  <p:pic>
                    <p:nvPicPr>
                      <p:cNvPr id="0" name=""/>
                      <p:cNvPicPr/>
                      <p:nvPr/>
                    </p:nvPicPr>
                    <p:blipFill>
                      <a:blip r:embed="rId4"/>
                      <a:stretch>
                        <a:fillRect/>
                      </a:stretch>
                    </p:blipFill>
                    <p:spPr>
                      <a:xfrm>
                        <a:off x="1055688" y="2816225"/>
                        <a:ext cx="7119937" cy="1004888"/>
                      </a:xfrm>
                      <a:prstGeom prst="rect">
                        <a:avLst/>
                      </a:prstGeom>
                    </p:spPr>
                  </p:pic>
                </p:oleObj>
              </mc:Fallback>
            </mc:AlternateContent>
          </a:graphicData>
        </a:graphic>
      </p:graphicFrame>
      <p:grpSp>
        <p:nvGrpSpPr>
          <p:cNvPr id="22" name="Group 16"/>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31"/>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27"/>
              <p:cNvGrpSpPr>
                <a:grpSpLocks/>
              </p:cNvGrpSpPr>
              <p:nvPr/>
            </p:nvGrpSpPr>
            <p:grpSpPr bwMode="auto">
              <a:xfrm>
                <a:off x="144" y="0"/>
                <a:ext cx="5616" cy="144"/>
                <a:chOff x="96" y="-48"/>
                <a:chExt cx="5520" cy="144"/>
              </a:xfrm>
            </p:grpSpPr>
            <p:sp>
              <p:nvSpPr>
                <p:cNvPr id="32"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4"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642688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44317"/>
            <a:ext cx="7772400" cy="746283"/>
          </a:xfrm>
        </p:spPr>
        <p:txBody>
          <a:bodyPr/>
          <a:lstStyle/>
          <a:p>
            <a:r>
              <a:rPr lang="en-IN" sz="2800" dirty="0" smtClean="0"/>
              <a:t>The concept of </a:t>
            </a:r>
            <a:r>
              <a:rPr lang="en-IN" sz="2800" dirty="0" err="1"/>
              <a:t>E</a:t>
            </a:r>
            <a:r>
              <a:rPr lang="en-IN" sz="2800" dirty="0" err="1" smtClean="0"/>
              <a:t>quidimensional</a:t>
            </a:r>
            <a:r>
              <a:rPr lang="en-IN" sz="2800" dirty="0" smtClean="0"/>
              <a:t> Nature</a:t>
            </a:r>
            <a:endParaRPr lang="en-IN" sz="2800" dirty="0"/>
          </a:p>
        </p:txBody>
      </p:sp>
      <p:sp>
        <p:nvSpPr>
          <p:cNvPr id="3" name="Content Placeholder 2"/>
          <p:cNvSpPr>
            <a:spLocks noGrp="1"/>
          </p:cNvSpPr>
          <p:nvPr>
            <p:ph idx="1"/>
          </p:nvPr>
        </p:nvSpPr>
        <p:spPr>
          <a:xfrm>
            <a:off x="415016" y="1237413"/>
            <a:ext cx="8271783" cy="990600"/>
          </a:xfrm>
        </p:spPr>
        <p:txBody>
          <a:bodyPr/>
          <a:lstStyle/>
          <a:p>
            <a:r>
              <a:rPr lang="en-IN" sz="2400" dirty="0"/>
              <a:t>The equation is called </a:t>
            </a:r>
            <a:r>
              <a:rPr lang="en-IN" sz="2400" dirty="0" err="1"/>
              <a:t>equidimensional</a:t>
            </a:r>
            <a:r>
              <a:rPr lang="en-IN" sz="2400" dirty="0"/>
              <a:t> because if the variable </a:t>
            </a:r>
            <a:r>
              <a:rPr lang="en-IN" sz="2400" i="1" dirty="0"/>
              <a:t>x</a:t>
            </a:r>
            <a:r>
              <a:rPr lang="en-IN" sz="2400" dirty="0" smtClean="0"/>
              <a:t> </a:t>
            </a:r>
            <a:r>
              <a:rPr lang="en-IN" sz="2400" dirty="0"/>
              <a:t>has any physical </a:t>
            </a:r>
            <a:r>
              <a:rPr lang="en-IN" sz="2400" dirty="0" smtClean="0"/>
              <a:t>dimensions, then </a:t>
            </a:r>
            <a:r>
              <a:rPr lang="en-IN" sz="2400" dirty="0"/>
              <a:t>the terms with</a:t>
            </a:r>
          </a:p>
        </p:txBody>
      </p:sp>
      <p:sp>
        <p:nvSpPr>
          <p:cNvPr id="4" name="Rectangle 3"/>
          <p:cNvSpPr/>
          <p:nvPr/>
        </p:nvSpPr>
        <p:spPr>
          <a:xfrm>
            <a:off x="415016" y="3581400"/>
            <a:ext cx="8538897" cy="2677656"/>
          </a:xfrm>
          <a:prstGeom prst="rect">
            <a:avLst/>
          </a:prstGeom>
        </p:spPr>
        <p:txBody>
          <a:bodyPr wrap="square">
            <a:spAutoFit/>
          </a:bodyPr>
          <a:lstStyle/>
          <a:p>
            <a:pPr marL="342900" indent="-342900">
              <a:buFont typeface="Arial" panose="020B0604020202020204" pitchFamily="34" charset="0"/>
              <a:buChar char="•"/>
            </a:pPr>
            <a:r>
              <a:rPr lang="en-IN" dirty="0">
                <a:latin typeface="+mn-lt"/>
              </a:rPr>
              <a:t>F</a:t>
            </a:r>
            <a:r>
              <a:rPr lang="en-IN" dirty="0" smtClean="0">
                <a:latin typeface="+mn-lt"/>
              </a:rPr>
              <a:t>or </a:t>
            </a:r>
            <a:r>
              <a:rPr lang="en-IN" dirty="0">
                <a:latin typeface="+mn-lt"/>
              </a:rPr>
              <a:t>any nonnegative integer </a:t>
            </a:r>
            <a:r>
              <a:rPr lang="en-IN" i="1" dirty="0">
                <a:latin typeface="+mn-lt"/>
              </a:rPr>
              <a:t>n</a:t>
            </a:r>
            <a:r>
              <a:rPr lang="en-IN" dirty="0">
                <a:latin typeface="+mn-lt"/>
              </a:rPr>
              <a:t>, </a:t>
            </a:r>
            <a:r>
              <a:rPr lang="en-IN" dirty="0" smtClean="0">
                <a:latin typeface="+mn-lt"/>
              </a:rPr>
              <a:t>all terms are actually dimensionless.</a:t>
            </a:r>
          </a:p>
          <a:p>
            <a:pPr marL="342900" indent="-342900">
              <a:buFont typeface="Arial" panose="020B0604020202020204" pitchFamily="34" charset="0"/>
              <a:buChar char="•"/>
            </a:pPr>
            <a:r>
              <a:rPr lang="en-IN" dirty="0" smtClean="0"/>
              <a:t>Euler introduced a </a:t>
            </a:r>
            <a:r>
              <a:rPr lang="en-IN" dirty="0" err="1" smtClean="0"/>
              <a:t>genious</a:t>
            </a:r>
            <a:r>
              <a:rPr lang="en-IN" dirty="0" smtClean="0"/>
              <a:t> Approach.</a:t>
            </a:r>
          </a:p>
          <a:p>
            <a:pPr marL="342900" indent="-342900">
              <a:buFont typeface="Arial" panose="020B0604020202020204" pitchFamily="34" charset="0"/>
              <a:buChar char="•"/>
            </a:pPr>
            <a:r>
              <a:rPr lang="en-IN" dirty="0"/>
              <a:t>The exponential functions </a:t>
            </a:r>
            <a:r>
              <a:rPr lang="en-IN" i="1" dirty="0"/>
              <a:t>y(x)</a:t>
            </a:r>
            <a:r>
              <a:rPr lang="en-IN" dirty="0"/>
              <a:t> = </a:t>
            </a:r>
            <a:r>
              <a:rPr lang="en-IN" i="1" dirty="0" err="1"/>
              <a:t>e</a:t>
            </a:r>
            <a:r>
              <a:rPr lang="en-IN" i="1" baseline="30000" dirty="0" err="1">
                <a:sym typeface="Symbol" panose="05050102010706020507" pitchFamily="18" charset="2"/>
              </a:rPr>
              <a:t></a:t>
            </a:r>
            <a:r>
              <a:rPr lang="en-IN" i="1" baseline="30000" dirty="0" err="1"/>
              <a:t>x</a:t>
            </a:r>
            <a:r>
              <a:rPr lang="en-IN" dirty="0"/>
              <a:t> are not valid </a:t>
            </a:r>
            <a:r>
              <a:rPr lang="en-IN" dirty="0" err="1"/>
              <a:t>Ansaz</a:t>
            </a:r>
            <a:r>
              <a:rPr lang="en-IN" dirty="0"/>
              <a:t> to the EEE.</a:t>
            </a:r>
          </a:p>
          <a:p>
            <a:pPr marL="342900" indent="-342900">
              <a:buFont typeface="Arial" panose="020B0604020202020204" pitchFamily="34" charset="0"/>
              <a:buChar char="•"/>
            </a:pPr>
            <a:r>
              <a:rPr lang="en-IN" dirty="0"/>
              <a:t>It is simple to show that there is no constant </a:t>
            </a:r>
            <a:r>
              <a:rPr lang="en-IN" i="1" dirty="0">
                <a:sym typeface="Symbol" panose="05050102010706020507" pitchFamily="18" charset="2"/>
              </a:rPr>
              <a:t></a:t>
            </a:r>
            <a:r>
              <a:rPr lang="en-IN" dirty="0"/>
              <a:t> such that the exponential is solution</a:t>
            </a:r>
            <a:r>
              <a:rPr lang="en-IN" dirty="0" smtClean="0"/>
              <a:t>. </a:t>
            </a:r>
            <a:endParaRPr lang="en-IN" dirty="0"/>
          </a:p>
        </p:txBody>
      </p:sp>
      <p:graphicFrame>
        <p:nvGraphicFramePr>
          <p:cNvPr id="5" name="Object 4"/>
          <p:cNvGraphicFramePr>
            <a:graphicFrameLocks noChangeAspect="1"/>
          </p:cNvGraphicFramePr>
          <p:nvPr>
            <p:extLst>
              <p:ext uri="{D42A27DB-BD31-4B8C-83A1-F6EECF244321}">
                <p14:modId xmlns:p14="http://schemas.microsoft.com/office/powerpoint/2010/main" val="1572356283"/>
              </p:ext>
            </p:extLst>
          </p:nvPr>
        </p:nvGraphicFramePr>
        <p:xfrm>
          <a:off x="3276600" y="2438400"/>
          <a:ext cx="1574800" cy="812006"/>
        </p:xfrm>
        <a:graphic>
          <a:graphicData uri="http://schemas.openxmlformats.org/presentationml/2006/ole">
            <mc:AlternateContent xmlns:mc="http://schemas.openxmlformats.org/markup-compatibility/2006">
              <mc:Choice xmlns:v="urn:schemas-microsoft-com:vml" Requires="v">
                <p:oleObj spid="_x0000_s144681" name="Equation" r:id="rId3" imgW="812520" imgH="419040" progId="Equation.3">
                  <p:embed/>
                </p:oleObj>
              </mc:Choice>
              <mc:Fallback>
                <p:oleObj name="Equation" r:id="rId3" imgW="812520" imgH="419040" progId="Equation.3">
                  <p:embed/>
                  <p:pic>
                    <p:nvPicPr>
                      <p:cNvPr id="0" name=""/>
                      <p:cNvPicPr/>
                      <p:nvPr/>
                    </p:nvPicPr>
                    <p:blipFill>
                      <a:blip r:embed="rId4"/>
                      <a:stretch>
                        <a:fillRect/>
                      </a:stretch>
                    </p:blipFill>
                    <p:spPr>
                      <a:xfrm>
                        <a:off x="3276600" y="2438400"/>
                        <a:ext cx="1574800" cy="812006"/>
                      </a:xfrm>
                      <a:prstGeom prst="rect">
                        <a:avLst/>
                      </a:prstGeom>
                    </p:spPr>
                  </p:pic>
                </p:oleObj>
              </mc:Fallback>
            </mc:AlternateContent>
          </a:graphicData>
        </a:graphic>
      </p:graphicFrame>
      <p:grpSp>
        <p:nvGrpSpPr>
          <p:cNvPr id="21" name="Group 16"/>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31"/>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26"/>
              <p:cNvGrpSpPr>
                <a:grpSpLocks/>
              </p:cNvGrpSpPr>
              <p:nvPr/>
            </p:nvGrpSpPr>
            <p:grpSpPr bwMode="auto">
              <a:xfrm>
                <a:off x="144" y="0"/>
                <a:ext cx="5616" cy="144"/>
                <a:chOff x="96" y="-48"/>
                <a:chExt cx="5520" cy="144"/>
              </a:xfrm>
            </p:grpSpPr>
            <p:sp>
              <p:nvSpPr>
                <p:cNvPr id="3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8"/>
              <p:cNvGrpSpPr>
                <a:grpSpLocks/>
              </p:cNvGrpSpPr>
              <p:nvPr/>
            </p:nvGrpSpPr>
            <p:grpSpPr bwMode="auto">
              <a:xfrm>
                <a:off x="144" y="4234"/>
                <a:ext cx="5616" cy="86"/>
                <a:chOff x="96" y="4176"/>
                <a:chExt cx="5520" cy="144"/>
              </a:xfrm>
            </p:grpSpPr>
            <p:sp>
              <p:nvSpPr>
                <p:cNvPr id="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3"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751925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dissolv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dissolv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dissolve">
                                      <p:cBhvr>
                                        <p:cTn id="27" dur="500"/>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dissolve">
                                      <p:cBhvr>
                                        <p:cTn id="3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361" y="29615"/>
            <a:ext cx="7772400" cy="959141"/>
          </a:xfrm>
        </p:spPr>
        <p:txBody>
          <a:bodyPr/>
          <a:lstStyle/>
          <a:p>
            <a:r>
              <a:rPr lang="en-IN" sz="2800" dirty="0" smtClean="0"/>
              <a:t>Original Method of Solution</a:t>
            </a:r>
            <a:endParaRPr lang="en-IN" sz="2800" dirty="0"/>
          </a:p>
        </p:txBody>
      </p:sp>
      <p:sp>
        <p:nvSpPr>
          <p:cNvPr id="3" name="Content Placeholder 2"/>
          <p:cNvSpPr>
            <a:spLocks noGrp="1"/>
          </p:cNvSpPr>
          <p:nvPr>
            <p:ph idx="1"/>
          </p:nvPr>
        </p:nvSpPr>
        <p:spPr>
          <a:xfrm>
            <a:off x="477335" y="1263504"/>
            <a:ext cx="7772400" cy="457200"/>
          </a:xfrm>
        </p:spPr>
        <p:txBody>
          <a:bodyPr/>
          <a:lstStyle/>
          <a:p>
            <a:r>
              <a:rPr lang="en-IN" sz="2400" dirty="0"/>
              <a:t>Consider the Euler </a:t>
            </a:r>
            <a:r>
              <a:rPr lang="en-IN" sz="2400" dirty="0" err="1"/>
              <a:t>E</a:t>
            </a:r>
            <a:r>
              <a:rPr lang="en-IN" sz="2400" dirty="0" err="1" smtClean="0"/>
              <a:t>quidimensional</a:t>
            </a:r>
            <a:r>
              <a:rPr lang="en-IN" sz="2400" dirty="0" smtClean="0"/>
              <a:t> </a:t>
            </a:r>
            <a:r>
              <a:rPr lang="en-IN" sz="2400" dirty="0"/>
              <a:t>E</a:t>
            </a:r>
            <a:r>
              <a:rPr lang="en-IN" sz="2400" dirty="0" smtClean="0"/>
              <a:t>quation</a:t>
            </a:r>
            <a:endParaRPr lang="en-IN" sz="2400" dirty="0"/>
          </a:p>
        </p:txBody>
      </p:sp>
      <p:graphicFrame>
        <p:nvGraphicFramePr>
          <p:cNvPr id="4" name="Object 3"/>
          <p:cNvGraphicFramePr>
            <a:graphicFrameLocks noChangeAspect="1"/>
          </p:cNvGraphicFramePr>
          <p:nvPr>
            <p:extLst>
              <p:ext uri="{D42A27DB-BD31-4B8C-83A1-F6EECF244321}">
                <p14:modId xmlns:p14="http://schemas.microsoft.com/office/powerpoint/2010/main" val="2705967297"/>
              </p:ext>
            </p:extLst>
          </p:nvPr>
        </p:nvGraphicFramePr>
        <p:xfrm>
          <a:off x="541337" y="1726473"/>
          <a:ext cx="8534400" cy="945777"/>
        </p:xfrm>
        <a:graphic>
          <a:graphicData uri="http://schemas.openxmlformats.org/presentationml/2006/ole">
            <mc:AlternateContent xmlns:mc="http://schemas.openxmlformats.org/markup-compatibility/2006">
              <mc:Choice xmlns:v="urn:schemas-microsoft-com:vml" Requires="v">
                <p:oleObj spid="_x0000_s147152" name="Equation" r:id="rId3" imgW="3784320" imgH="419040" progId="Equation.3">
                  <p:embed/>
                </p:oleObj>
              </mc:Choice>
              <mc:Fallback>
                <p:oleObj name="Equation" r:id="rId3" imgW="3784320" imgH="419040" progId="Equation.3">
                  <p:embed/>
                  <p:pic>
                    <p:nvPicPr>
                      <p:cNvPr id="0" name=""/>
                      <p:cNvPicPr/>
                      <p:nvPr/>
                    </p:nvPicPr>
                    <p:blipFill>
                      <a:blip r:embed="rId4"/>
                      <a:stretch>
                        <a:fillRect/>
                      </a:stretch>
                    </p:blipFill>
                    <p:spPr>
                      <a:xfrm>
                        <a:off x="541337" y="1726473"/>
                        <a:ext cx="8534400" cy="945777"/>
                      </a:xfrm>
                      <a:prstGeom prst="rect">
                        <a:avLst/>
                      </a:prstGeom>
                    </p:spPr>
                  </p:pic>
                </p:oleObj>
              </mc:Fallback>
            </mc:AlternateContent>
          </a:graphicData>
        </a:graphic>
      </p:graphicFrame>
      <p:sp>
        <p:nvSpPr>
          <p:cNvPr id="5" name="Rectangle 4"/>
          <p:cNvSpPr/>
          <p:nvPr/>
        </p:nvSpPr>
        <p:spPr>
          <a:xfrm>
            <a:off x="420982" y="2634871"/>
            <a:ext cx="8402136" cy="1569660"/>
          </a:xfrm>
          <a:prstGeom prst="rect">
            <a:avLst/>
          </a:prstGeom>
        </p:spPr>
        <p:txBody>
          <a:bodyPr wrap="square">
            <a:spAutoFit/>
          </a:bodyPr>
          <a:lstStyle/>
          <a:p>
            <a:r>
              <a:rPr lang="en-IN" dirty="0">
                <a:solidFill>
                  <a:srgbClr val="000000"/>
                </a:solidFill>
                <a:latin typeface="+mn-lt"/>
              </a:rPr>
              <a:t>where </a:t>
            </a:r>
            <a:r>
              <a:rPr lang="en-IN" i="1" dirty="0" smtClean="0">
                <a:solidFill>
                  <a:srgbClr val="000000"/>
                </a:solidFill>
                <a:latin typeface="+mn-lt"/>
                <a:sym typeface="Symbol" panose="05050102010706020507" pitchFamily="18" charset="2"/>
              </a:rPr>
              <a:t>k</a:t>
            </a:r>
            <a:r>
              <a:rPr lang="en-IN" i="1" baseline="-25000" dirty="0" smtClean="0">
                <a:solidFill>
                  <a:srgbClr val="000000"/>
                </a:solidFill>
                <a:latin typeface="+mn-lt"/>
                <a:sym typeface="Symbol" panose="05050102010706020507" pitchFamily="18" charset="2"/>
              </a:rPr>
              <a:t>1</a:t>
            </a:r>
            <a:r>
              <a:rPr lang="en-IN" i="1" dirty="0" smtClean="0">
                <a:solidFill>
                  <a:srgbClr val="000000"/>
                </a:solidFill>
                <a:latin typeface="+mn-lt"/>
                <a:sym typeface="Symbol" panose="05050102010706020507" pitchFamily="18" charset="2"/>
              </a:rPr>
              <a:t>, k</a:t>
            </a:r>
            <a:r>
              <a:rPr lang="en-IN" i="1" baseline="-25000" dirty="0" smtClean="0">
                <a:solidFill>
                  <a:srgbClr val="000000"/>
                </a:solidFill>
                <a:latin typeface="+mn-lt"/>
                <a:sym typeface="Symbol" panose="05050102010706020507" pitchFamily="18" charset="2"/>
              </a:rPr>
              <a:t>0</a:t>
            </a:r>
            <a:r>
              <a:rPr lang="en-IN" dirty="0" smtClean="0">
                <a:solidFill>
                  <a:srgbClr val="000000"/>
                </a:solidFill>
                <a:latin typeface="+mn-lt"/>
              </a:rPr>
              <a:t> </a:t>
            </a:r>
            <a:r>
              <a:rPr lang="en-IN" dirty="0">
                <a:solidFill>
                  <a:srgbClr val="000000"/>
                </a:solidFill>
                <a:latin typeface="+mn-lt"/>
              </a:rPr>
              <a:t>and </a:t>
            </a:r>
            <a:r>
              <a:rPr lang="en-IN" i="1" dirty="0" smtClean="0">
                <a:solidFill>
                  <a:srgbClr val="000000"/>
                </a:solidFill>
                <a:latin typeface="+mn-lt"/>
              </a:rPr>
              <a:t>x</a:t>
            </a:r>
            <a:r>
              <a:rPr lang="en-IN" i="1" baseline="-25000" dirty="0" smtClean="0">
                <a:solidFill>
                  <a:srgbClr val="000000"/>
                </a:solidFill>
                <a:latin typeface="+mn-lt"/>
              </a:rPr>
              <a:t>0</a:t>
            </a:r>
            <a:r>
              <a:rPr lang="en-IN" dirty="0" smtClean="0">
                <a:solidFill>
                  <a:srgbClr val="000000"/>
                </a:solidFill>
                <a:latin typeface="+mn-lt"/>
              </a:rPr>
              <a:t>  are </a:t>
            </a:r>
            <a:r>
              <a:rPr lang="en-IN" dirty="0">
                <a:solidFill>
                  <a:srgbClr val="000000"/>
                </a:solidFill>
                <a:latin typeface="+mn-lt"/>
              </a:rPr>
              <a:t>real </a:t>
            </a:r>
            <a:r>
              <a:rPr lang="en-IN" dirty="0" smtClean="0">
                <a:solidFill>
                  <a:srgbClr val="000000"/>
                </a:solidFill>
                <a:latin typeface="+mn-lt"/>
              </a:rPr>
              <a:t>constants.</a:t>
            </a:r>
          </a:p>
          <a:p>
            <a:r>
              <a:rPr lang="en-IN" dirty="0" smtClean="0">
                <a:solidFill>
                  <a:srgbClr val="000000"/>
                </a:solidFill>
                <a:latin typeface="+mn-lt"/>
              </a:rPr>
              <a:t>Euler thought an inverse of  Method of Characteristics.</a:t>
            </a:r>
          </a:p>
          <a:p>
            <a:r>
              <a:rPr lang="en-IN" dirty="0" smtClean="0">
                <a:solidFill>
                  <a:srgbClr val="000000"/>
                </a:solidFill>
                <a:latin typeface="+mn-lt"/>
              </a:rPr>
              <a:t>Invented a quadratic equation for which </a:t>
            </a:r>
            <a:r>
              <a:rPr lang="en-IN" i="1" dirty="0" smtClean="0">
                <a:solidFill>
                  <a:srgbClr val="000000"/>
                </a:solidFill>
                <a:sym typeface="Symbol" panose="05050102010706020507" pitchFamily="18" charset="2"/>
              </a:rPr>
              <a:t></a:t>
            </a:r>
            <a:r>
              <a:rPr lang="en-IN" i="1" baseline="-25000" dirty="0" smtClean="0">
                <a:solidFill>
                  <a:srgbClr val="000000"/>
                </a:solidFill>
                <a:sym typeface="Symbol" panose="05050102010706020507" pitchFamily="18" charset="2"/>
              </a:rPr>
              <a:t></a:t>
            </a:r>
            <a:r>
              <a:rPr lang="en-IN" i="1" dirty="0" smtClean="0">
                <a:solidFill>
                  <a:srgbClr val="000000"/>
                </a:solidFill>
                <a:sym typeface="Symbol" panose="05050102010706020507" pitchFamily="18" charset="2"/>
              </a:rPr>
              <a:t> </a:t>
            </a:r>
            <a:r>
              <a:rPr lang="en-IN" dirty="0" smtClean="0">
                <a:solidFill>
                  <a:srgbClr val="000000"/>
                </a:solidFill>
                <a:sym typeface="Symbol" panose="05050102010706020507" pitchFamily="18" charset="2"/>
              </a:rPr>
              <a:t>roots are influenced by </a:t>
            </a:r>
            <a:r>
              <a:rPr lang="en-IN" i="1" dirty="0" smtClean="0">
                <a:solidFill>
                  <a:srgbClr val="000000"/>
                </a:solidFill>
                <a:sym typeface="Symbol" panose="05050102010706020507" pitchFamily="18" charset="2"/>
              </a:rPr>
              <a:t>k</a:t>
            </a:r>
            <a:r>
              <a:rPr lang="en-IN" i="1" baseline="-25000" dirty="0" smtClean="0">
                <a:solidFill>
                  <a:srgbClr val="000000"/>
                </a:solidFill>
                <a:sym typeface="Symbol" panose="05050102010706020507" pitchFamily="18" charset="2"/>
              </a:rPr>
              <a:t>1</a:t>
            </a:r>
            <a:r>
              <a:rPr lang="en-IN" i="1" dirty="0" smtClean="0">
                <a:solidFill>
                  <a:srgbClr val="000000"/>
                </a:solidFill>
                <a:sym typeface="Symbol" panose="05050102010706020507" pitchFamily="18" charset="2"/>
              </a:rPr>
              <a:t> &amp; </a:t>
            </a:r>
            <a:r>
              <a:rPr lang="en-IN" i="1" dirty="0">
                <a:solidFill>
                  <a:srgbClr val="000000"/>
                </a:solidFill>
                <a:sym typeface="Symbol" panose="05050102010706020507" pitchFamily="18" charset="2"/>
              </a:rPr>
              <a:t>k</a:t>
            </a:r>
            <a:r>
              <a:rPr lang="en-IN" i="1" baseline="-25000" dirty="0" smtClean="0">
                <a:solidFill>
                  <a:srgbClr val="000000"/>
                </a:solidFill>
                <a:sym typeface="Symbol" panose="05050102010706020507" pitchFamily="18" charset="2"/>
              </a:rPr>
              <a:t>0</a:t>
            </a:r>
            <a:r>
              <a:rPr lang="en-IN" dirty="0" smtClean="0">
                <a:solidFill>
                  <a:srgbClr val="000000"/>
                </a:solidFill>
              </a:rPr>
              <a:t> .</a:t>
            </a:r>
            <a:endParaRPr lang="en-IN" dirty="0">
              <a:latin typeface="+mn-lt"/>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3259215185"/>
              </p:ext>
            </p:extLst>
          </p:nvPr>
        </p:nvGraphicFramePr>
        <p:xfrm>
          <a:off x="2229644" y="4132604"/>
          <a:ext cx="4244975" cy="631825"/>
        </p:xfrm>
        <a:graphic>
          <a:graphicData uri="http://schemas.openxmlformats.org/presentationml/2006/ole">
            <mc:AlternateContent xmlns:mc="http://schemas.openxmlformats.org/markup-compatibility/2006">
              <mc:Choice xmlns:v="urn:schemas-microsoft-com:vml" Requires="v">
                <p:oleObj spid="_x0000_s147153" name="Equation" r:id="rId5" imgW="1536480" imgH="228600" progId="Equation.3">
                  <p:embed/>
                </p:oleObj>
              </mc:Choice>
              <mc:Fallback>
                <p:oleObj name="Equation" r:id="rId5" imgW="1536480" imgH="228600" progId="Equation.3">
                  <p:embed/>
                  <p:pic>
                    <p:nvPicPr>
                      <p:cNvPr id="0" name=""/>
                      <p:cNvPicPr/>
                      <p:nvPr/>
                    </p:nvPicPr>
                    <p:blipFill>
                      <a:blip r:embed="rId6"/>
                      <a:stretch>
                        <a:fillRect/>
                      </a:stretch>
                    </p:blipFill>
                    <p:spPr>
                      <a:xfrm>
                        <a:off x="2229644" y="4132604"/>
                        <a:ext cx="4244975" cy="631825"/>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4213442183"/>
              </p:ext>
            </p:extLst>
          </p:nvPr>
        </p:nvGraphicFramePr>
        <p:xfrm>
          <a:off x="2945192" y="4998349"/>
          <a:ext cx="3614738" cy="666750"/>
        </p:xfrm>
        <a:graphic>
          <a:graphicData uri="http://schemas.openxmlformats.org/presentationml/2006/ole">
            <mc:AlternateContent xmlns:mc="http://schemas.openxmlformats.org/markup-compatibility/2006">
              <mc:Choice xmlns:v="urn:schemas-microsoft-com:vml" Requires="v">
                <p:oleObj spid="_x0000_s147154" name="Equation" r:id="rId7" imgW="1307880" imgH="241200" progId="Equation.3">
                  <p:embed/>
                </p:oleObj>
              </mc:Choice>
              <mc:Fallback>
                <p:oleObj name="Equation" r:id="rId7" imgW="1307880" imgH="241200" progId="Equation.3">
                  <p:embed/>
                  <p:pic>
                    <p:nvPicPr>
                      <p:cNvPr id="0" name=""/>
                      <p:cNvPicPr/>
                      <p:nvPr/>
                    </p:nvPicPr>
                    <p:blipFill>
                      <a:blip r:embed="rId8"/>
                      <a:stretch>
                        <a:fillRect/>
                      </a:stretch>
                    </p:blipFill>
                    <p:spPr>
                      <a:xfrm>
                        <a:off x="2945192" y="4998349"/>
                        <a:ext cx="3614738" cy="666750"/>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3866614907"/>
              </p:ext>
            </p:extLst>
          </p:nvPr>
        </p:nvGraphicFramePr>
        <p:xfrm>
          <a:off x="2209800" y="5730014"/>
          <a:ext cx="4646062" cy="847725"/>
        </p:xfrm>
        <a:graphic>
          <a:graphicData uri="http://schemas.openxmlformats.org/presentationml/2006/ole">
            <mc:AlternateContent xmlns:mc="http://schemas.openxmlformats.org/markup-compatibility/2006">
              <mc:Choice xmlns:v="urn:schemas-microsoft-com:vml" Requires="v">
                <p:oleObj spid="_x0000_s147155" name="Equation" r:id="rId9" imgW="1955520" imgH="393480" progId="Equation.3">
                  <p:embed/>
                </p:oleObj>
              </mc:Choice>
              <mc:Fallback>
                <p:oleObj name="Equation" r:id="rId9" imgW="1955520" imgH="393480" progId="Equation.3">
                  <p:embed/>
                  <p:pic>
                    <p:nvPicPr>
                      <p:cNvPr id="0" name=""/>
                      <p:cNvPicPr/>
                      <p:nvPr/>
                    </p:nvPicPr>
                    <p:blipFill>
                      <a:blip r:embed="rId10"/>
                      <a:stretch>
                        <a:fillRect/>
                      </a:stretch>
                    </p:blipFill>
                    <p:spPr>
                      <a:xfrm>
                        <a:off x="2209800" y="5730014"/>
                        <a:ext cx="4646062" cy="847725"/>
                      </a:xfrm>
                      <a:prstGeom prst="rect">
                        <a:avLst/>
                      </a:prstGeom>
                    </p:spPr>
                  </p:pic>
                </p:oleObj>
              </mc:Fallback>
            </mc:AlternateContent>
          </a:graphicData>
        </a:graphic>
      </p:graphicFrame>
      <p:grpSp>
        <p:nvGrpSpPr>
          <p:cNvPr id="24" name="Group 1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31"/>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92002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dissolv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dissolve">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dissolve">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circle(in)">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circle(in)">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circle(in)">
                                      <p:cBhvr>
                                        <p:cTn id="42"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7772400" cy="838200"/>
          </a:xfrm>
        </p:spPr>
        <p:txBody>
          <a:bodyPr/>
          <a:lstStyle/>
          <a:p>
            <a:r>
              <a:rPr lang="en-IN" sz="2800" dirty="0" smtClean="0"/>
              <a:t>General Solution to Euler Equation</a:t>
            </a:r>
            <a:endParaRPr lang="en-IN" sz="2800" dirty="0"/>
          </a:p>
        </p:txBody>
      </p:sp>
      <p:sp>
        <p:nvSpPr>
          <p:cNvPr id="3" name="Content Placeholder 2"/>
          <p:cNvSpPr>
            <a:spLocks noGrp="1"/>
          </p:cNvSpPr>
          <p:nvPr>
            <p:ph idx="1"/>
          </p:nvPr>
        </p:nvSpPr>
        <p:spPr>
          <a:xfrm>
            <a:off x="273349" y="1128568"/>
            <a:ext cx="8379811" cy="990600"/>
          </a:xfrm>
        </p:spPr>
        <p:txBody>
          <a:bodyPr/>
          <a:lstStyle/>
          <a:p>
            <a:r>
              <a:rPr lang="en-IN" sz="2400" dirty="0"/>
              <a:t>If </a:t>
            </a:r>
            <a:r>
              <a:rPr lang="en-IN" sz="2400" dirty="0" smtClean="0">
                <a:sym typeface="Symbol" panose="05050102010706020507" pitchFamily="18" charset="2"/>
              </a:rPr>
              <a:t></a:t>
            </a:r>
            <a:r>
              <a:rPr lang="en-IN" sz="2400" baseline="-25000" dirty="0" smtClean="0">
                <a:sym typeface="Symbol" panose="05050102010706020507" pitchFamily="18" charset="2"/>
              </a:rPr>
              <a:t>+ </a:t>
            </a:r>
            <a:r>
              <a:rPr lang="en-IN" sz="2400" dirty="0" smtClean="0">
                <a:sym typeface="Symbol" panose="05050102010706020507" pitchFamily="18" charset="2"/>
              </a:rPr>
              <a:t></a:t>
            </a:r>
            <a:r>
              <a:rPr lang="en-IN" sz="2400" baseline="-25000" dirty="0" smtClean="0">
                <a:sym typeface="Symbol" panose="05050102010706020507" pitchFamily="18" charset="2"/>
              </a:rPr>
              <a:t>-</a:t>
            </a:r>
            <a:r>
              <a:rPr lang="en-IN" sz="2400" dirty="0" smtClean="0"/>
              <a:t>, </a:t>
            </a:r>
            <a:r>
              <a:rPr lang="en-IN" sz="2400" dirty="0"/>
              <a:t>real or complex, then the general solution of </a:t>
            </a:r>
            <a:r>
              <a:rPr lang="en-IN" sz="2400" dirty="0" smtClean="0"/>
              <a:t>Euler Equation is </a:t>
            </a:r>
            <a:r>
              <a:rPr lang="en-IN" sz="2400" dirty="0"/>
              <a:t>given by</a:t>
            </a:r>
          </a:p>
        </p:txBody>
      </p:sp>
      <p:graphicFrame>
        <p:nvGraphicFramePr>
          <p:cNvPr id="5" name="Object 4"/>
          <p:cNvGraphicFramePr>
            <a:graphicFrameLocks noChangeAspect="1"/>
          </p:cNvGraphicFramePr>
          <p:nvPr>
            <p:extLst>
              <p:ext uri="{D42A27DB-BD31-4B8C-83A1-F6EECF244321}">
                <p14:modId xmlns:p14="http://schemas.microsoft.com/office/powerpoint/2010/main" val="2482550254"/>
              </p:ext>
            </p:extLst>
          </p:nvPr>
        </p:nvGraphicFramePr>
        <p:xfrm>
          <a:off x="2133600" y="2101500"/>
          <a:ext cx="5281612" cy="1228725"/>
        </p:xfrm>
        <a:graphic>
          <a:graphicData uri="http://schemas.openxmlformats.org/presentationml/2006/ole">
            <mc:AlternateContent xmlns:mc="http://schemas.openxmlformats.org/markup-compatibility/2006">
              <mc:Choice xmlns:v="urn:schemas-microsoft-com:vml" Requires="v">
                <p:oleObj spid="_x0000_s147803" name="Equation" r:id="rId3" imgW="2184120" imgH="507960" progId="Equation.3">
                  <p:embed/>
                </p:oleObj>
              </mc:Choice>
              <mc:Fallback>
                <p:oleObj name="Equation" r:id="rId3" imgW="2184120" imgH="507960" progId="Equation.3">
                  <p:embed/>
                  <p:pic>
                    <p:nvPicPr>
                      <p:cNvPr id="0" name=""/>
                      <p:cNvPicPr/>
                      <p:nvPr/>
                    </p:nvPicPr>
                    <p:blipFill>
                      <a:blip r:embed="rId4"/>
                      <a:stretch>
                        <a:fillRect/>
                      </a:stretch>
                    </p:blipFill>
                    <p:spPr>
                      <a:xfrm>
                        <a:off x="2133600" y="2101500"/>
                        <a:ext cx="5281612" cy="1228725"/>
                      </a:xfrm>
                      <a:prstGeom prst="rect">
                        <a:avLst/>
                      </a:prstGeom>
                    </p:spPr>
                  </p:pic>
                </p:oleObj>
              </mc:Fallback>
            </mc:AlternateContent>
          </a:graphicData>
        </a:graphic>
      </p:graphicFrame>
      <p:sp>
        <p:nvSpPr>
          <p:cNvPr id="6" name="Content Placeholder 2"/>
          <p:cNvSpPr txBox="1">
            <a:spLocks/>
          </p:cNvSpPr>
          <p:nvPr/>
        </p:nvSpPr>
        <p:spPr bwMode="auto">
          <a:xfrm>
            <a:off x="273349" y="3569665"/>
            <a:ext cx="818485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smtClean="0"/>
              <a:t>If </a:t>
            </a:r>
            <a:r>
              <a:rPr lang="en-IN" sz="2400" kern="0" dirty="0" smtClean="0">
                <a:sym typeface="Symbol" panose="05050102010706020507" pitchFamily="18" charset="2"/>
              </a:rPr>
              <a:t></a:t>
            </a:r>
            <a:r>
              <a:rPr lang="en-IN" sz="2400" kern="0" baseline="-25000" dirty="0" smtClean="0">
                <a:sym typeface="Symbol" panose="05050102010706020507" pitchFamily="18" charset="2"/>
              </a:rPr>
              <a:t>+ </a:t>
            </a:r>
            <a:r>
              <a:rPr lang="en-IN" sz="2400" kern="0" dirty="0" smtClean="0">
                <a:sym typeface="Symbol" panose="05050102010706020507" pitchFamily="18" charset="2"/>
              </a:rPr>
              <a:t>= </a:t>
            </a:r>
            <a:r>
              <a:rPr lang="en-IN" sz="2400" kern="0" baseline="-25000" dirty="0" smtClean="0">
                <a:sym typeface="Symbol" panose="05050102010706020507" pitchFamily="18" charset="2"/>
              </a:rPr>
              <a:t>-</a:t>
            </a:r>
            <a:r>
              <a:rPr lang="en-IN" sz="2400" kern="0" dirty="0" smtClean="0"/>
              <a:t>=</a:t>
            </a:r>
            <a:r>
              <a:rPr lang="en-IN" sz="2400" kern="0" dirty="0" smtClean="0">
                <a:sym typeface="Symbol" panose="05050102010706020507" pitchFamily="18" charset="2"/>
              </a:rPr>
              <a:t></a:t>
            </a:r>
            <a:r>
              <a:rPr lang="en-IN" sz="2400" kern="0" baseline="-25000" dirty="0" smtClean="0">
                <a:sym typeface="Symbol" panose="05050102010706020507" pitchFamily="18" charset="2"/>
              </a:rPr>
              <a:t>0</a:t>
            </a:r>
            <a:r>
              <a:rPr lang="en-IN" sz="2400" kern="0" dirty="0" smtClean="0"/>
              <a:t>, </a:t>
            </a:r>
            <a:r>
              <a:rPr lang="en-IN" sz="2400" dirty="0" smtClean="0">
                <a:solidFill>
                  <a:srgbClr val="000000"/>
                </a:solidFill>
                <a:sym typeface="Symbol" panose="05050102010706020507" pitchFamily="18" charset="2"/>
              </a:rPr>
              <a:t></a:t>
            </a:r>
            <a:r>
              <a:rPr lang="en-IN" sz="2400" kern="0" dirty="0" smtClean="0"/>
              <a:t>, then the general solution of Euler Equation is given by</a:t>
            </a:r>
            <a:endParaRPr lang="en-IN" sz="2400" kern="0" dirty="0"/>
          </a:p>
        </p:txBody>
      </p:sp>
      <p:graphicFrame>
        <p:nvGraphicFramePr>
          <p:cNvPr id="7" name="Object 6"/>
          <p:cNvGraphicFramePr>
            <a:graphicFrameLocks noChangeAspect="1"/>
          </p:cNvGraphicFramePr>
          <p:nvPr>
            <p:extLst>
              <p:ext uri="{D42A27DB-BD31-4B8C-83A1-F6EECF244321}">
                <p14:modId xmlns:p14="http://schemas.microsoft.com/office/powerpoint/2010/main" val="1531374731"/>
              </p:ext>
            </p:extLst>
          </p:nvPr>
        </p:nvGraphicFramePr>
        <p:xfrm>
          <a:off x="1728788" y="4617781"/>
          <a:ext cx="6664325" cy="1228725"/>
        </p:xfrm>
        <a:graphic>
          <a:graphicData uri="http://schemas.openxmlformats.org/presentationml/2006/ole">
            <mc:AlternateContent xmlns:mc="http://schemas.openxmlformats.org/markup-compatibility/2006">
              <mc:Choice xmlns:v="urn:schemas-microsoft-com:vml" Requires="v">
                <p:oleObj spid="_x0000_s147804" name="Equation" r:id="rId5" imgW="2755800" imgH="507960" progId="Equation.3">
                  <p:embed/>
                </p:oleObj>
              </mc:Choice>
              <mc:Fallback>
                <p:oleObj name="Equation" r:id="rId5" imgW="2755800" imgH="507960" progId="Equation.3">
                  <p:embed/>
                  <p:pic>
                    <p:nvPicPr>
                      <p:cNvPr id="0" name=""/>
                      <p:cNvPicPr/>
                      <p:nvPr/>
                    </p:nvPicPr>
                    <p:blipFill>
                      <a:blip r:embed="rId6"/>
                      <a:stretch>
                        <a:fillRect/>
                      </a:stretch>
                    </p:blipFill>
                    <p:spPr>
                      <a:xfrm>
                        <a:off x="1728788" y="4617781"/>
                        <a:ext cx="6664325" cy="1228725"/>
                      </a:xfrm>
                      <a:prstGeom prst="rect">
                        <a:avLst/>
                      </a:prstGeom>
                    </p:spPr>
                  </p:pic>
                </p:oleObj>
              </mc:Fallback>
            </mc:AlternateContent>
          </a:graphicData>
        </a:graphic>
      </p:graphicFrame>
      <p:grpSp>
        <p:nvGrpSpPr>
          <p:cNvPr id="23" name="Group 16"/>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31"/>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28"/>
              <p:cNvGrpSpPr>
                <a:grpSpLocks/>
              </p:cNvGrpSpPr>
              <p:nvPr/>
            </p:nvGrpSpPr>
            <p:grpSpPr bwMode="auto">
              <a:xfrm>
                <a:off x="144" y="0"/>
                <a:ext cx="5616" cy="144"/>
                <a:chOff x="96" y="-48"/>
                <a:chExt cx="5520" cy="144"/>
              </a:xfrm>
            </p:grpSpPr>
            <p:sp>
              <p:nvSpPr>
                <p:cNvPr id="33"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18"/>
              <p:cNvGrpSpPr>
                <a:grpSpLocks/>
              </p:cNvGrpSpPr>
              <p:nvPr/>
            </p:nvGrpSpPr>
            <p:grpSpPr bwMode="auto">
              <a:xfrm>
                <a:off x="144" y="4234"/>
                <a:ext cx="5616" cy="86"/>
                <a:chOff x="96" y="4176"/>
                <a:chExt cx="5520" cy="144"/>
              </a:xfrm>
            </p:grpSpPr>
            <p:sp>
              <p:nvSpPr>
                <p:cNvPr id="3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5"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22356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7772400" cy="609600"/>
          </a:xfrm>
        </p:spPr>
        <p:txBody>
          <a:bodyPr/>
          <a:lstStyle/>
          <a:p>
            <a:r>
              <a:rPr lang="en-IN" sz="2800" dirty="0" smtClean="0"/>
              <a:t>Second Generation Solution to EEE</a:t>
            </a:r>
            <a:endParaRPr lang="en-IN" sz="2800" dirty="0"/>
          </a:p>
        </p:txBody>
      </p:sp>
      <p:sp>
        <p:nvSpPr>
          <p:cNvPr id="3" name="Content Placeholder 2"/>
          <p:cNvSpPr>
            <a:spLocks noGrp="1"/>
          </p:cNvSpPr>
          <p:nvPr>
            <p:ph idx="1"/>
          </p:nvPr>
        </p:nvSpPr>
        <p:spPr>
          <a:xfrm>
            <a:off x="214710" y="1165477"/>
            <a:ext cx="8548290" cy="914400"/>
          </a:xfrm>
        </p:spPr>
        <p:txBody>
          <a:bodyPr/>
          <a:lstStyle/>
          <a:p>
            <a:r>
              <a:rPr lang="en-IN" sz="2400" dirty="0" smtClean="0"/>
              <a:t>Simplified form of </a:t>
            </a:r>
            <a:r>
              <a:rPr lang="en-IN" sz="2400" i="1" dirty="0" smtClean="0"/>
              <a:t>EEE</a:t>
            </a:r>
            <a:r>
              <a:rPr lang="en-IN" sz="2400" dirty="0" smtClean="0"/>
              <a:t> is developed by equating </a:t>
            </a:r>
            <a:r>
              <a:rPr lang="en-IN" sz="2400" i="1" dirty="0" smtClean="0"/>
              <a:t>x</a:t>
            </a:r>
            <a:r>
              <a:rPr lang="en-IN" sz="2400" i="1" baseline="-25000" dirty="0" smtClean="0"/>
              <a:t>0</a:t>
            </a:r>
            <a:r>
              <a:rPr lang="en-IN" sz="2400" dirty="0" smtClean="0"/>
              <a:t> </a:t>
            </a:r>
            <a:r>
              <a:rPr lang="en-IN" sz="2400" dirty="0"/>
              <a:t>= 0. </a:t>
            </a:r>
            <a:endParaRPr lang="en-IN" sz="2400" dirty="0" smtClean="0"/>
          </a:p>
          <a:p>
            <a:r>
              <a:rPr lang="en-IN" sz="2400" dirty="0" smtClean="0"/>
              <a:t>The </a:t>
            </a:r>
            <a:r>
              <a:rPr lang="en-IN" sz="2400" dirty="0"/>
              <a:t>general </a:t>
            </a:r>
            <a:r>
              <a:rPr lang="en-IN" sz="2400" dirty="0" smtClean="0"/>
              <a:t>case </a:t>
            </a:r>
            <a:r>
              <a:rPr lang="en-IN" sz="2400" i="1" dirty="0" smtClean="0"/>
              <a:t>x</a:t>
            </a:r>
            <a:r>
              <a:rPr lang="en-IN" sz="2400" i="1" baseline="-25000" dirty="0" smtClean="0"/>
              <a:t>0</a:t>
            </a:r>
            <a:r>
              <a:rPr lang="en-IN" sz="2400" dirty="0" smtClean="0"/>
              <a:t> </a:t>
            </a:r>
            <a:r>
              <a:rPr lang="en-IN" sz="2400" dirty="0" smtClean="0">
                <a:sym typeface="Symbol" panose="05050102010706020507" pitchFamily="18" charset="2"/>
              </a:rPr>
              <a:t></a:t>
            </a:r>
            <a:r>
              <a:rPr lang="en-IN" sz="2400" dirty="0" smtClean="0"/>
              <a:t> </a:t>
            </a:r>
            <a:r>
              <a:rPr lang="en-IN" sz="2400" dirty="0"/>
              <a:t>0 follows </a:t>
            </a:r>
            <a:r>
              <a:rPr lang="en-IN" sz="2400" dirty="0" smtClean="0"/>
              <a:t>this case.</a:t>
            </a:r>
            <a:endParaRPr lang="en-IN" sz="2400" dirty="0"/>
          </a:p>
        </p:txBody>
      </p:sp>
      <p:graphicFrame>
        <p:nvGraphicFramePr>
          <p:cNvPr id="4" name="Object 3"/>
          <p:cNvGraphicFramePr>
            <a:graphicFrameLocks noChangeAspect="1"/>
          </p:cNvGraphicFramePr>
          <p:nvPr>
            <p:extLst/>
          </p:nvPr>
        </p:nvGraphicFramePr>
        <p:xfrm>
          <a:off x="1393825" y="2027238"/>
          <a:ext cx="5532438" cy="850900"/>
        </p:xfrm>
        <a:graphic>
          <a:graphicData uri="http://schemas.openxmlformats.org/presentationml/2006/ole">
            <mc:AlternateContent xmlns:mc="http://schemas.openxmlformats.org/markup-compatibility/2006">
              <mc:Choice xmlns:v="urn:schemas-microsoft-com:vml" Requires="v">
                <p:oleObj spid="_x0000_s187454" name="Equation" r:id="rId3" imgW="2730240" imgH="419040" progId="Equation.3">
                  <p:embed/>
                </p:oleObj>
              </mc:Choice>
              <mc:Fallback>
                <p:oleObj name="Equation" r:id="rId3" imgW="2730240" imgH="419040" progId="Equation.3">
                  <p:embed/>
                  <p:pic>
                    <p:nvPicPr>
                      <p:cNvPr id="0" name=""/>
                      <p:cNvPicPr/>
                      <p:nvPr/>
                    </p:nvPicPr>
                    <p:blipFill>
                      <a:blip r:embed="rId4"/>
                      <a:stretch>
                        <a:fillRect/>
                      </a:stretch>
                    </p:blipFill>
                    <p:spPr>
                      <a:xfrm>
                        <a:off x="1393825" y="2027238"/>
                        <a:ext cx="5532438" cy="850900"/>
                      </a:xfrm>
                      <a:prstGeom prst="rect">
                        <a:avLst/>
                      </a:prstGeom>
                    </p:spPr>
                  </p:pic>
                </p:oleObj>
              </mc:Fallback>
            </mc:AlternateContent>
          </a:graphicData>
        </a:graphic>
      </p:graphicFrame>
      <p:sp>
        <p:nvSpPr>
          <p:cNvPr id="5" name="Rectangle 4"/>
          <p:cNvSpPr/>
          <p:nvPr/>
        </p:nvSpPr>
        <p:spPr>
          <a:xfrm>
            <a:off x="515532" y="3125032"/>
            <a:ext cx="2615331" cy="461665"/>
          </a:xfrm>
          <a:prstGeom prst="rect">
            <a:avLst/>
          </a:prstGeom>
        </p:spPr>
        <p:txBody>
          <a:bodyPr wrap="none">
            <a:spAutoFit/>
          </a:bodyPr>
          <a:lstStyle/>
          <a:p>
            <a:r>
              <a:rPr lang="en-IN" dirty="0">
                <a:latin typeface="+mn-lt"/>
              </a:rPr>
              <a:t>or, in standard form</a:t>
            </a:r>
          </a:p>
        </p:txBody>
      </p:sp>
      <p:graphicFrame>
        <p:nvGraphicFramePr>
          <p:cNvPr id="6" name="Object 5"/>
          <p:cNvGraphicFramePr>
            <a:graphicFrameLocks noChangeAspect="1"/>
          </p:cNvGraphicFramePr>
          <p:nvPr>
            <p:extLst/>
          </p:nvPr>
        </p:nvGraphicFramePr>
        <p:xfrm>
          <a:off x="3168650" y="2952750"/>
          <a:ext cx="5272088" cy="857250"/>
        </p:xfrm>
        <a:graphic>
          <a:graphicData uri="http://schemas.openxmlformats.org/presentationml/2006/ole">
            <mc:AlternateContent xmlns:mc="http://schemas.openxmlformats.org/markup-compatibility/2006">
              <mc:Choice xmlns:v="urn:schemas-microsoft-com:vml" Requires="v">
                <p:oleObj spid="_x0000_s187455" name="Equation" r:id="rId5" imgW="2577960" imgH="419040" progId="Equation.3">
                  <p:embed/>
                </p:oleObj>
              </mc:Choice>
              <mc:Fallback>
                <p:oleObj name="Equation" r:id="rId5" imgW="2577960" imgH="419040" progId="Equation.3">
                  <p:embed/>
                  <p:pic>
                    <p:nvPicPr>
                      <p:cNvPr id="0" name=""/>
                      <p:cNvPicPr/>
                      <p:nvPr/>
                    </p:nvPicPr>
                    <p:blipFill>
                      <a:blip r:embed="rId6"/>
                      <a:stretch>
                        <a:fillRect/>
                      </a:stretch>
                    </p:blipFill>
                    <p:spPr>
                      <a:xfrm>
                        <a:off x="3168650" y="2952750"/>
                        <a:ext cx="5272088" cy="857250"/>
                      </a:xfrm>
                      <a:prstGeom prst="rect">
                        <a:avLst/>
                      </a:prstGeom>
                    </p:spPr>
                  </p:pic>
                </p:oleObj>
              </mc:Fallback>
            </mc:AlternateContent>
          </a:graphicData>
        </a:graphic>
      </p:graphicFrame>
      <p:sp>
        <p:nvSpPr>
          <p:cNvPr id="7" name="Content Placeholder 2"/>
          <p:cNvSpPr txBox="1">
            <a:spLocks/>
          </p:cNvSpPr>
          <p:nvPr/>
        </p:nvSpPr>
        <p:spPr bwMode="auto">
          <a:xfrm>
            <a:off x="457200" y="4120467"/>
            <a:ext cx="8328005" cy="205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smtClean="0"/>
              <a:t>Its  hard to think of some likely candidates for particular solutions of above Equation.</a:t>
            </a:r>
          </a:p>
          <a:p>
            <a:r>
              <a:rPr lang="en-IN" sz="2400" dirty="0" smtClean="0"/>
              <a:t>A simple power law function is a natural </a:t>
            </a:r>
            <a:r>
              <a:rPr lang="en-IN" sz="2400" dirty="0" err="1" smtClean="0"/>
              <a:t>ansatz</a:t>
            </a:r>
            <a:r>
              <a:rPr lang="en-IN" sz="2400" dirty="0"/>
              <a:t> for above </a:t>
            </a:r>
            <a:r>
              <a:rPr lang="en-IN" sz="2400" dirty="0" smtClean="0"/>
              <a:t>ODE.</a:t>
            </a:r>
          </a:p>
          <a:p>
            <a:r>
              <a:rPr lang="en-IN" sz="2400" dirty="0" smtClean="0"/>
              <a:t>An </a:t>
            </a:r>
            <a:r>
              <a:rPr lang="en-IN" sz="2400" dirty="0"/>
              <a:t>educated </a:t>
            </a:r>
            <a:r>
              <a:rPr lang="en-IN" sz="2400" dirty="0" smtClean="0"/>
              <a:t>guess </a:t>
            </a:r>
            <a:r>
              <a:rPr lang="en-IN" sz="2400" dirty="0"/>
              <a:t>for the </a:t>
            </a:r>
            <a:r>
              <a:rPr lang="en-IN" sz="2400" dirty="0" smtClean="0"/>
              <a:t>solution is </a:t>
            </a:r>
            <a:r>
              <a:rPr lang="en-IN" sz="2400" i="1" dirty="0" smtClean="0"/>
              <a:t>y </a:t>
            </a:r>
            <a:r>
              <a:rPr lang="en-IN" sz="2400" i="1" dirty="0"/>
              <a:t>= </a:t>
            </a:r>
            <a:r>
              <a:rPr lang="en-IN" sz="2400" i="1" dirty="0" smtClean="0"/>
              <a:t>x</a:t>
            </a:r>
            <a:r>
              <a:rPr lang="en-IN" sz="2400" i="1" baseline="30000" dirty="0" smtClean="0">
                <a:sym typeface="Symbol" panose="05050102010706020507" pitchFamily="18" charset="2"/>
              </a:rPr>
              <a:t></a:t>
            </a:r>
            <a:r>
              <a:rPr lang="en-IN" sz="2400" dirty="0" smtClean="0"/>
              <a:t>, where </a:t>
            </a:r>
            <a:r>
              <a:rPr lang="en-IN" sz="2400" i="1" dirty="0" smtClean="0">
                <a:sym typeface="Symbol" panose="05050102010706020507" pitchFamily="18" charset="2"/>
              </a:rPr>
              <a:t></a:t>
            </a:r>
            <a:r>
              <a:rPr lang="en-IN" sz="2400" dirty="0" smtClean="0"/>
              <a:t> </a:t>
            </a:r>
            <a:r>
              <a:rPr lang="en-IN" sz="2400" dirty="0"/>
              <a:t>is a constant to be determined</a:t>
            </a:r>
            <a:r>
              <a:rPr lang="en-IN" sz="2400" dirty="0" smtClean="0"/>
              <a:t>.</a:t>
            </a:r>
            <a:endParaRPr lang="en-IN" sz="2400" kern="0" dirty="0" smtClean="0"/>
          </a:p>
        </p:txBody>
      </p:sp>
      <p:grpSp>
        <p:nvGrpSpPr>
          <p:cNvPr id="23" name="Group 16"/>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31"/>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28"/>
              <p:cNvGrpSpPr>
                <a:grpSpLocks/>
              </p:cNvGrpSpPr>
              <p:nvPr/>
            </p:nvGrpSpPr>
            <p:grpSpPr bwMode="auto">
              <a:xfrm>
                <a:off x="144" y="0"/>
                <a:ext cx="5616" cy="144"/>
                <a:chOff x="96" y="-48"/>
                <a:chExt cx="5520" cy="144"/>
              </a:xfrm>
            </p:grpSpPr>
            <p:sp>
              <p:nvSpPr>
                <p:cNvPr id="33"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18"/>
              <p:cNvGrpSpPr>
                <a:grpSpLocks/>
              </p:cNvGrpSpPr>
              <p:nvPr/>
            </p:nvGrpSpPr>
            <p:grpSpPr bwMode="auto">
              <a:xfrm>
                <a:off x="144" y="4234"/>
                <a:ext cx="5616" cy="86"/>
                <a:chOff x="96" y="4176"/>
                <a:chExt cx="5520" cy="144"/>
              </a:xfrm>
            </p:grpSpPr>
            <p:sp>
              <p:nvSpPr>
                <p:cNvPr id="3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5"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57702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dissolve">
                                      <p:cBhvr>
                                        <p:cTn id="32" dur="500"/>
                                        <p:tgtEl>
                                          <p:spTgt spid="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Effect transition="in" filter="dissolve">
                                      <p:cBhvr>
                                        <p:cTn id="37" dur="500"/>
                                        <p:tgtEl>
                                          <p:spTgt spid="7">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dissolve">
                                      <p:cBhvr>
                                        <p:cTn id="4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61412"/>
            <a:ext cx="7772400" cy="810507"/>
          </a:xfrm>
        </p:spPr>
        <p:txBody>
          <a:bodyPr/>
          <a:lstStyle/>
          <a:p>
            <a:r>
              <a:rPr lang="en-IN" sz="2800" dirty="0" smtClean="0"/>
              <a:t>Euler Characteristic Polynomial</a:t>
            </a:r>
            <a:endParaRPr lang="en-IN" sz="2800" dirty="0"/>
          </a:p>
        </p:txBody>
      </p:sp>
      <p:sp>
        <p:nvSpPr>
          <p:cNvPr id="3" name="Content Placeholder 2"/>
          <p:cNvSpPr>
            <a:spLocks noGrp="1"/>
          </p:cNvSpPr>
          <p:nvPr>
            <p:ph idx="1"/>
          </p:nvPr>
        </p:nvSpPr>
        <p:spPr>
          <a:xfrm>
            <a:off x="609600" y="2209800"/>
            <a:ext cx="7772400" cy="990600"/>
          </a:xfrm>
        </p:spPr>
        <p:txBody>
          <a:bodyPr/>
          <a:lstStyle/>
          <a:p>
            <a:r>
              <a:rPr lang="en-IN" sz="2400" dirty="0"/>
              <a:t>For the time being, let us consider only the case of </a:t>
            </a:r>
            <a:r>
              <a:rPr lang="en-IN" sz="2400" i="1" dirty="0"/>
              <a:t>x</a:t>
            </a:r>
            <a:r>
              <a:rPr lang="en-IN" sz="2400" i="1" dirty="0" smtClean="0"/>
              <a:t> </a:t>
            </a:r>
            <a:r>
              <a:rPr lang="en-IN" sz="2400" dirty="0"/>
              <a:t>&gt; 0. </a:t>
            </a:r>
            <a:endParaRPr lang="en-IN" sz="2400" dirty="0" smtClean="0"/>
          </a:p>
          <a:p>
            <a:r>
              <a:rPr lang="en-IN" sz="2400" dirty="0" smtClean="0"/>
              <a:t>Start </a:t>
            </a:r>
            <a:r>
              <a:rPr lang="en-IN" sz="2400" dirty="0"/>
              <a:t>with the </a:t>
            </a:r>
            <a:r>
              <a:rPr lang="en-IN" sz="2400" dirty="0" smtClean="0"/>
              <a:t>trial solution </a:t>
            </a:r>
            <a:r>
              <a:rPr lang="en-IN" sz="2400" i="1" dirty="0"/>
              <a:t>y = x</a:t>
            </a:r>
            <a:r>
              <a:rPr lang="en-IN" sz="2400" i="1" baseline="30000" dirty="0" smtClean="0">
                <a:sym typeface="Symbol" panose="05050102010706020507" pitchFamily="18" charset="2"/>
              </a:rPr>
              <a:t></a:t>
            </a:r>
          </a:p>
          <a:p>
            <a:endParaRPr lang="en-IN" sz="2400" dirty="0"/>
          </a:p>
        </p:txBody>
      </p:sp>
      <p:graphicFrame>
        <p:nvGraphicFramePr>
          <p:cNvPr id="4" name="Object 3"/>
          <p:cNvGraphicFramePr>
            <a:graphicFrameLocks noChangeAspect="1"/>
          </p:cNvGraphicFramePr>
          <p:nvPr>
            <p:extLst>
              <p:ext uri="{D42A27DB-BD31-4B8C-83A1-F6EECF244321}">
                <p14:modId xmlns:p14="http://schemas.microsoft.com/office/powerpoint/2010/main" val="2681755211"/>
              </p:ext>
            </p:extLst>
          </p:nvPr>
        </p:nvGraphicFramePr>
        <p:xfrm>
          <a:off x="2451955" y="3210587"/>
          <a:ext cx="1676400" cy="980317"/>
        </p:xfrm>
        <a:graphic>
          <a:graphicData uri="http://schemas.openxmlformats.org/presentationml/2006/ole">
            <mc:AlternateContent xmlns:mc="http://schemas.openxmlformats.org/markup-compatibility/2006">
              <mc:Choice xmlns:v="urn:schemas-microsoft-com:vml" Requires="v">
                <p:oleObj spid="_x0000_s188568" name="Equation" r:id="rId3" imgW="672840" imgH="393480" progId="Equation.3">
                  <p:embed/>
                </p:oleObj>
              </mc:Choice>
              <mc:Fallback>
                <p:oleObj name="Equation" r:id="rId3" imgW="672840" imgH="393480" progId="Equation.3">
                  <p:embed/>
                  <p:pic>
                    <p:nvPicPr>
                      <p:cNvPr id="0" name=""/>
                      <p:cNvPicPr/>
                      <p:nvPr/>
                    </p:nvPicPr>
                    <p:blipFill>
                      <a:blip r:embed="rId4"/>
                      <a:stretch>
                        <a:fillRect/>
                      </a:stretch>
                    </p:blipFill>
                    <p:spPr>
                      <a:xfrm>
                        <a:off x="2451955" y="3210587"/>
                        <a:ext cx="1676400" cy="980317"/>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4276186338"/>
              </p:ext>
            </p:extLst>
          </p:nvPr>
        </p:nvGraphicFramePr>
        <p:xfrm>
          <a:off x="4462370" y="3207382"/>
          <a:ext cx="2743200" cy="983618"/>
        </p:xfrm>
        <a:graphic>
          <a:graphicData uri="http://schemas.openxmlformats.org/presentationml/2006/ole">
            <mc:AlternateContent xmlns:mc="http://schemas.openxmlformats.org/markup-compatibility/2006">
              <mc:Choice xmlns:v="urn:schemas-microsoft-com:vml" Requires="v">
                <p:oleObj spid="_x0000_s188569" name="Equation" r:id="rId5" imgW="1168200" imgH="419040" progId="Equation.3">
                  <p:embed/>
                </p:oleObj>
              </mc:Choice>
              <mc:Fallback>
                <p:oleObj name="Equation" r:id="rId5" imgW="1168200" imgH="419040" progId="Equation.3">
                  <p:embed/>
                  <p:pic>
                    <p:nvPicPr>
                      <p:cNvPr id="0" name=""/>
                      <p:cNvPicPr/>
                      <p:nvPr/>
                    </p:nvPicPr>
                    <p:blipFill>
                      <a:blip r:embed="rId6"/>
                      <a:stretch>
                        <a:fillRect/>
                      </a:stretch>
                    </p:blipFill>
                    <p:spPr>
                      <a:xfrm>
                        <a:off x="4462370" y="3207382"/>
                        <a:ext cx="2743200" cy="983618"/>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507114343"/>
              </p:ext>
            </p:extLst>
          </p:nvPr>
        </p:nvGraphicFramePr>
        <p:xfrm>
          <a:off x="2733675" y="1284287"/>
          <a:ext cx="3165475" cy="849313"/>
        </p:xfrm>
        <a:graphic>
          <a:graphicData uri="http://schemas.openxmlformats.org/presentationml/2006/ole">
            <mc:AlternateContent xmlns:mc="http://schemas.openxmlformats.org/markup-compatibility/2006">
              <mc:Choice xmlns:v="urn:schemas-microsoft-com:vml" Requires="v">
                <p:oleObj spid="_x0000_s188570" name="Equation" r:id="rId7" imgW="1562040" imgH="419040" progId="Equation.3">
                  <p:embed/>
                </p:oleObj>
              </mc:Choice>
              <mc:Fallback>
                <p:oleObj name="Equation" r:id="rId7" imgW="1562040" imgH="419040" progId="Equation.3">
                  <p:embed/>
                  <p:pic>
                    <p:nvPicPr>
                      <p:cNvPr id="0" name=""/>
                      <p:cNvPicPr/>
                      <p:nvPr/>
                    </p:nvPicPr>
                    <p:blipFill>
                      <a:blip r:embed="rId8"/>
                      <a:stretch>
                        <a:fillRect/>
                      </a:stretch>
                    </p:blipFill>
                    <p:spPr>
                      <a:xfrm>
                        <a:off x="2733675" y="1284287"/>
                        <a:ext cx="3165475" cy="849313"/>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199766351"/>
              </p:ext>
            </p:extLst>
          </p:nvPr>
        </p:nvGraphicFramePr>
        <p:xfrm>
          <a:off x="2103438" y="4311650"/>
          <a:ext cx="4425950" cy="488950"/>
        </p:xfrm>
        <a:graphic>
          <a:graphicData uri="http://schemas.openxmlformats.org/presentationml/2006/ole">
            <mc:AlternateContent xmlns:mc="http://schemas.openxmlformats.org/markup-compatibility/2006">
              <mc:Choice xmlns:v="urn:schemas-microsoft-com:vml" Requires="v">
                <p:oleObj spid="_x0000_s188571" name="Equation" r:id="rId9" imgW="2184120" imgH="241200" progId="Equation.3">
                  <p:embed/>
                </p:oleObj>
              </mc:Choice>
              <mc:Fallback>
                <p:oleObj name="Equation" r:id="rId9" imgW="2184120" imgH="241200" progId="Equation.3">
                  <p:embed/>
                  <p:pic>
                    <p:nvPicPr>
                      <p:cNvPr id="0" name=""/>
                      <p:cNvPicPr/>
                      <p:nvPr/>
                    </p:nvPicPr>
                    <p:blipFill>
                      <a:blip r:embed="rId10"/>
                      <a:stretch>
                        <a:fillRect/>
                      </a:stretch>
                    </p:blipFill>
                    <p:spPr>
                      <a:xfrm>
                        <a:off x="2103438" y="4311650"/>
                        <a:ext cx="4425950" cy="48895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54203939"/>
              </p:ext>
            </p:extLst>
          </p:nvPr>
        </p:nvGraphicFramePr>
        <p:xfrm>
          <a:off x="2706688" y="5086350"/>
          <a:ext cx="3219450" cy="552450"/>
        </p:xfrm>
        <a:graphic>
          <a:graphicData uri="http://schemas.openxmlformats.org/presentationml/2006/ole">
            <mc:AlternateContent xmlns:mc="http://schemas.openxmlformats.org/markup-compatibility/2006">
              <mc:Choice xmlns:v="urn:schemas-microsoft-com:vml" Requires="v">
                <p:oleObj spid="_x0000_s188572" name="Equation" r:id="rId11" imgW="1333440" imgH="228600" progId="Equation.3">
                  <p:embed/>
                </p:oleObj>
              </mc:Choice>
              <mc:Fallback>
                <p:oleObj name="Equation" r:id="rId11" imgW="1333440" imgH="228600" progId="Equation.3">
                  <p:embed/>
                  <p:pic>
                    <p:nvPicPr>
                      <p:cNvPr id="0" name=""/>
                      <p:cNvPicPr/>
                      <p:nvPr/>
                    </p:nvPicPr>
                    <p:blipFill>
                      <a:blip r:embed="rId12"/>
                      <a:stretch>
                        <a:fillRect/>
                      </a:stretch>
                    </p:blipFill>
                    <p:spPr>
                      <a:xfrm>
                        <a:off x="2706688" y="5086350"/>
                        <a:ext cx="3219450" cy="552450"/>
                      </a:xfrm>
                      <a:prstGeom prst="rect">
                        <a:avLst/>
                      </a:prstGeom>
                      <a:solidFill>
                        <a:srgbClr val="00B0F0"/>
                      </a:solidFill>
                      <a:ln w="85725" cmpd="thickThin">
                        <a:solidFill>
                          <a:srgbClr val="C00000"/>
                        </a:solidFill>
                      </a:ln>
                    </p:spPr>
                  </p:pic>
                </p:oleObj>
              </mc:Fallback>
            </mc:AlternateContent>
          </a:graphicData>
        </a:graphic>
      </p:graphicFrame>
      <p:sp>
        <p:nvSpPr>
          <p:cNvPr id="6" name="Rectangle 5"/>
          <p:cNvSpPr/>
          <p:nvPr/>
        </p:nvSpPr>
        <p:spPr>
          <a:xfrm>
            <a:off x="541103" y="5821959"/>
            <a:ext cx="7753038" cy="830997"/>
          </a:xfrm>
          <a:prstGeom prst="rect">
            <a:avLst/>
          </a:prstGeom>
        </p:spPr>
        <p:txBody>
          <a:bodyPr wrap="square">
            <a:spAutoFit/>
          </a:bodyPr>
          <a:lstStyle/>
          <a:p>
            <a:pPr algn="ctr"/>
            <a:r>
              <a:rPr lang="en-IN" dirty="0">
                <a:latin typeface="+mn-lt"/>
              </a:rPr>
              <a:t>This polynomial is sometimes called the </a:t>
            </a:r>
            <a:r>
              <a:rPr lang="en-IN" b="1" i="1" dirty="0">
                <a:latin typeface="+mn-lt"/>
              </a:rPr>
              <a:t>Euler </a:t>
            </a:r>
            <a:r>
              <a:rPr lang="en-IN" b="1" i="1" dirty="0" smtClean="0">
                <a:latin typeface="+mn-lt"/>
              </a:rPr>
              <a:t>Characteristic </a:t>
            </a:r>
            <a:r>
              <a:rPr lang="en-IN" b="1" i="1" dirty="0">
                <a:latin typeface="+mn-lt"/>
              </a:rPr>
              <a:t>P</a:t>
            </a:r>
            <a:r>
              <a:rPr lang="en-IN" b="1" i="1" dirty="0" smtClean="0">
                <a:latin typeface="+mn-lt"/>
              </a:rPr>
              <a:t>olynomial</a:t>
            </a:r>
            <a:r>
              <a:rPr lang="en-IN" dirty="0">
                <a:latin typeface="+mn-lt"/>
              </a:rPr>
              <a:t>.</a:t>
            </a:r>
          </a:p>
        </p:txBody>
      </p:sp>
      <p:grpSp>
        <p:nvGrpSpPr>
          <p:cNvPr id="26" name="Group 16"/>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0" name="Group 31"/>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31"/>
              <p:cNvGrpSpPr>
                <a:grpSpLocks/>
              </p:cNvGrpSpPr>
              <p:nvPr/>
            </p:nvGrpSpPr>
            <p:grpSpPr bwMode="auto">
              <a:xfrm>
                <a:off x="144" y="0"/>
                <a:ext cx="5616" cy="144"/>
                <a:chOff x="96" y="-48"/>
                <a:chExt cx="5520" cy="144"/>
              </a:xfrm>
            </p:grpSpPr>
            <p:sp>
              <p:nvSpPr>
                <p:cNvPr id="3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8" name="Rectangle 1945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520779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ircle(i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circle(in)">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dissolve">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7772400" cy="838200"/>
          </a:xfrm>
        </p:spPr>
        <p:txBody>
          <a:bodyPr/>
          <a:lstStyle/>
          <a:p>
            <a:r>
              <a:rPr lang="en-IN" sz="2800" dirty="0"/>
              <a:t>Roots of Euler Characteristic Polynomial</a:t>
            </a:r>
          </a:p>
        </p:txBody>
      </p:sp>
      <p:sp>
        <p:nvSpPr>
          <p:cNvPr id="3" name="Content Placeholder 2"/>
          <p:cNvSpPr>
            <a:spLocks noGrp="1"/>
          </p:cNvSpPr>
          <p:nvPr>
            <p:ph idx="1"/>
          </p:nvPr>
        </p:nvSpPr>
        <p:spPr>
          <a:xfrm>
            <a:off x="264975" y="1818869"/>
            <a:ext cx="8379811" cy="990600"/>
          </a:xfrm>
        </p:spPr>
        <p:txBody>
          <a:bodyPr/>
          <a:lstStyle/>
          <a:p>
            <a:r>
              <a:rPr lang="en-IN" sz="2400" dirty="0"/>
              <a:t>If </a:t>
            </a:r>
            <a:r>
              <a:rPr lang="en-IN" sz="2400" dirty="0" smtClean="0">
                <a:sym typeface="Symbol" panose="05050102010706020507" pitchFamily="18" charset="2"/>
              </a:rPr>
              <a:t></a:t>
            </a:r>
            <a:r>
              <a:rPr lang="en-IN" sz="2400" baseline="-25000" dirty="0" smtClean="0">
                <a:sym typeface="Symbol" panose="05050102010706020507" pitchFamily="18" charset="2"/>
              </a:rPr>
              <a:t>+ </a:t>
            </a:r>
            <a:r>
              <a:rPr lang="en-IN" sz="2400" dirty="0" smtClean="0">
                <a:sym typeface="Symbol" panose="05050102010706020507" pitchFamily="18" charset="2"/>
              </a:rPr>
              <a:t></a:t>
            </a:r>
            <a:r>
              <a:rPr lang="en-IN" sz="2400" baseline="-25000" dirty="0" smtClean="0">
                <a:sym typeface="Symbol" panose="05050102010706020507" pitchFamily="18" charset="2"/>
              </a:rPr>
              <a:t>-</a:t>
            </a:r>
            <a:r>
              <a:rPr lang="en-IN" sz="2400" dirty="0" smtClean="0"/>
              <a:t>, </a:t>
            </a:r>
            <a:r>
              <a:rPr lang="en-IN" sz="2400" dirty="0"/>
              <a:t>real or complex, then the general solution of </a:t>
            </a:r>
            <a:r>
              <a:rPr lang="en-IN" sz="2400" dirty="0" smtClean="0"/>
              <a:t>Euler Equation is </a:t>
            </a:r>
            <a:r>
              <a:rPr lang="en-IN" sz="2400" dirty="0"/>
              <a:t>given by</a:t>
            </a:r>
          </a:p>
        </p:txBody>
      </p:sp>
      <p:graphicFrame>
        <p:nvGraphicFramePr>
          <p:cNvPr id="5" name="Object 4"/>
          <p:cNvGraphicFramePr>
            <a:graphicFrameLocks noChangeAspect="1"/>
          </p:cNvGraphicFramePr>
          <p:nvPr>
            <p:extLst/>
          </p:nvPr>
        </p:nvGraphicFramePr>
        <p:xfrm>
          <a:off x="3266149" y="2453313"/>
          <a:ext cx="4637087" cy="1166813"/>
        </p:xfrm>
        <a:graphic>
          <a:graphicData uri="http://schemas.openxmlformats.org/presentationml/2006/ole">
            <mc:AlternateContent xmlns:mc="http://schemas.openxmlformats.org/markup-compatibility/2006">
              <mc:Choice xmlns:v="urn:schemas-microsoft-com:vml" Requires="v">
                <p:oleObj spid="_x0000_s189538" name="Equation" r:id="rId3" imgW="1917360" imgH="482400" progId="Equation.3">
                  <p:embed/>
                </p:oleObj>
              </mc:Choice>
              <mc:Fallback>
                <p:oleObj name="Equation" r:id="rId3" imgW="1917360" imgH="482400" progId="Equation.3">
                  <p:embed/>
                  <p:pic>
                    <p:nvPicPr>
                      <p:cNvPr id="0" name=""/>
                      <p:cNvPicPr/>
                      <p:nvPr/>
                    </p:nvPicPr>
                    <p:blipFill>
                      <a:blip r:embed="rId4"/>
                      <a:stretch>
                        <a:fillRect/>
                      </a:stretch>
                    </p:blipFill>
                    <p:spPr>
                      <a:xfrm>
                        <a:off x="3266149" y="2453313"/>
                        <a:ext cx="4637087" cy="1166813"/>
                      </a:xfrm>
                      <a:prstGeom prst="rect">
                        <a:avLst/>
                      </a:prstGeom>
                    </p:spPr>
                  </p:pic>
                </p:oleObj>
              </mc:Fallback>
            </mc:AlternateContent>
          </a:graphicData>
        </a:graphic>
      </p:graphicFrame>
      <p:sp>
        <p:nvSpPr>
          <p:cNvPr id="6" name="Content Placeholder 2"/>
          <p:cNvSpPr txBox="1">
            <a:spLocks/>
          </p:cNvSpPr>
          <p:nvPr/>
        </p:nvSpPr>
        <p:spPr bwMode="auto">
          <a:xfrm>
            <a:off x="273349" y="3852309"/>
            <a:ext cx="818485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smtClean="0"/>
              <a:t>If </a:t>
            </a:r>
            <a:r>
              <a:rPr lang="en-IN" sz="2400" kern="0" dirty="0" smtClean="0">
                <a:sym typeface="Symbol" panose="05050102010706020507" pitchFamily="18" charset="2"/>
              </a:rPr>
              <a:t></a:t>
            </a:r>
            <a:r>
              <a:rPr lang="en-IN" sz="2400" kern="0" baseline="-25000" dirty="0" smtClean="0">
                <a:sym typeface="Symbol" panose="05050102010706020507" pitchFamily="18" charset="2"/>
              </a:rPr>
              <a:t>+ </a:t>
            </a:r>
            <a:r>
              <a:rPr lang="en-IN" sz="2400" kern="0" dirty="0" smtClean="0">
                <a:sym typeface="Symbol" panose="05050102010706020507" pitchFamily="18" charset="2"/>
              </a:rPr>
              <a:t>= </a:t>
            </a:r>
            <a:r>
              <a:rPr lang="en-IN" sz="2400" kern="0" baseline="-25000" dirty="0" smtClean="0">
                <a:sym typeface="Symbol" panose="05050102010706020507" pitchFamily="18" charset="2"/>
              </a:rPr>
              <a:t>-</a:t>
            </a:r>
            <a:r>
              <a:rPr lang="en-IN" sz="2400" kern="0" dirty="0" smtClean="0"/>
              <a:t> =</a:t>
            </a:r>
            <a:r>
              <a:rPr lang="en-IN" sz="2400" kern="0" dirty="0">
                <a:sym typeface="Symbol" panose="05050102010706020507" pitchFamily="18" charset="2"/>
              </a:rPr>
              <a:t> </a:t>
            </a:r>
            <a:r>
              <a:rPr lang="en-IN" sz="2400" kern="0" dirty="0" smtClean="0">
                <a:sym typeface="Symbol" panose="05050102010706020507" pitchFamily="18" charset="2"/>
              </a:rPr>
              <a:t></a:t>
            </a:r>
            <a:r>
              <a:rPr lang="en-IN" sz="2400" kern="0" baseline="-25000" dirty="0" smtClean="0">
                <a:sym typeface="Symbol" panose="05050102010706020507" pitchFamily="18" charset="2"/>
              </a:rPr>
              <a:t>0</a:t>
            </a:r>
            <a:r>
              <a:rPr lang="en-IN" sz="2400" kern="0" dirty="0" smtClean="0"/>
              <a:t> </a:t>
            </a:r>
            <a:r>
              <a:rPr lang="en-IN" sz="2400" dirty="0" smtClean="0">
                <a:solidFill>
                  <a:srgbClr val="000000"/>
                </a:solidFill>
                <a:sym typeface="Symbol" panose="05050102010706020507" pitchFamily="18" charset="2"/>
              </a:rPr>
              <a:t></a:t>
            </a:r>
            <a:r>
              <a:rPr lang="en-IN" sz="2400" kern="0" dirty="0" smtClean="0"/>
              <a:t>, then the general solution of Euler Equation is given by</a:t>
            </a:r>
            <a:endParaRPr lang="en-IN" sz="2400" kern="0" dirty="0"/>
          </a:p>
        </p:txBody>
      </p:sp>
      <p:graphicFrame>
        <p:nvGraphicFramePr>
          <p:cNvPr id="7" name="Object 6"/>
          <p:cNvGraphicFramePr>
            <a:graphicFrameLocks noChangeAspect="1"/>
          </p:cNvGraphicFramePr>
          <p:nvPr>
            <p:extLst/>
          </p:nvPr>
        </p:nvGraphicFramePr>
        <p:xfrm>
          <a:off x="2228413" y="4596995"/>
          <a:ext cx="4545012" cy="1166812"/>
        </p:xfrm>
        <a:graphic>
          <a:graphicData uri="http://schemas.openxmlformats.org/presentationml/2006/ole">
            <mc:AlternateContent xmlns:mc="http://schemas.openxmlformats.org/markup-compatibility/2006">
              <mc:Choice xmlns:v="urn:schemas-microsoft-com:vml" Requires="v">
                <p:oleObj spid="_x0000_s189539" name="Equation" r:id="rId5" imgW="1879560" imgH="482400" progId="Equation.3">
                  <p:embed/>
                </p:oleObj>
              </mc:Choice>
              <mc:Fallback>
                <p:oleObj name="Equation" r:id="rId5" imgW="1879560" imgH="482400" progId="Equation.3">
                  <p:embed/>
                  <p:pic>
                    <p:nvPicPr>
                      <p:cNvPr id="0" name=""/>
                      <p:cNvPicPr/>
                      <p:nvPr/>
                    </p:nvPicPr>
                    <p:blipFill>
                      <a:blip r:embed="rId6"/>
                      <a:stretch>
                        <a:fillRect/>
                      </a:stretch>
                    </p:blipFill>
                    <p:spPr>
                      <a:xfrm>
                        <a:off x="2228413" y="4596995"/>
                        <a:ext cx="4545012" cy="1166812"/>
                      </a:xfrm>
                      <a:prstGeom prst="rect">
                        <a:avLst/>
                      </a:prstGeom>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122829103"/>
              </p:ext>
            </p:extLst>
          </p:nvPr>
        </p:nvGraphicFramePr>
        <p:xfrm>
          <a:off x="2711450" y="1179513"/>
          <a:ext cx="3159125" cy="581025"/>
        </p:xfrm>
        <a:graphic>
          <a:graphicData uri="http://schemas.openxmlformats.org/presentationml/2006/ole">
            <mc:AlternateContent xmlns:mc="http://schemas.openxmlformats.org/markup-compatibility/2006">
              <mc:Choice xmlns:v="urn:schemas-microsoft-com:vml" Requires="v">
                <p:oleObj spid="_x0000_s189540" name="Equation" r:id="rId7" imgW="1307880" imgH="241200" progId="Equation.3">
                  <p:embed/>
                </p:oleObj>
              </mc:Choice>
              <mc:Fallback>
                <p:oleObj name="Equation" r:id="rId7" imgW="1307880" imgH="241200" progId="Equation.3">
                  <p:embed/>
                  <p:pic>
                    <p:nvPicPr>
                      <p:cNvPr id="0" name=""/>
                      <p:cNvPicPr/>
                      <p:nvPr/>
                    </p:nvPicPr>
                    <p:blipFill>
                      <a:blip r:embed="rId8"/>
                      <a:stretch>
                        <a:fillRect/>
                      </a:stretch>
                    </p:blipFill>
                    <p:spPr>
                      <a:xfrm>
                        <a:off x="2711450" y="1179513"/>
                        <a:ext cx="3159125" cy="581025"/>
                      </a:xfrm>
                      <a:prstGeom prst="rect">
                        <a:avLst/>
                      </a:prstGeom>
                    </p:spPr>
                  </p:pic>
                </p:oleObj>
              </mc:Fallback>
            </mc:AlternateContent>
          </a:graphicData>
        </a:graphic>
      </p:graphicFrame>
      <p:grpSp>
        <p:nvGrpSpPr>
          <p:cNvPr id="24" name="Group 1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31"/>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1690521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927" y="174185"/>
            <a:ext cx="6450013" cy="838200"/>
          </a:xfrm>
        </p:spPr>
        <p:txBody>
          <a:bodyPr/>
          <a:lstStyle/>
          <a:p>
            <a:r>
              <a:rPr lang="en-IN" sz="2800" dirty="0" smtClean="0"/>
              <a:t>Solution to Euler Equation with Complex Roots</a:t>
            </a:r>
            <a:endParaRPr lang="en-IN" sz="2800" dirty="0"/>
          </a:p>
        </p:txBody>
      </p:sp>
      <p:sp>
        <p:nvSpPr>
          <p:cNvPr id="3" name="Content Placeholder 2"/>
          <p:cNvSpPr>
            <a:spLocks noGrp="1"/>
          </p:cNvSpPr>
          <p:nvPr>
            <p:ph idx="1"/>
          </p:nvPr>
        </p:nvSpPr>
        <p:spPr>
          <a:xfrm>
            <a:off x="264975" y="2209800"/>
            <a:ext cx="8379811" cy="990600"/>
          </a:xfrm>
        </p:spPr>
        <p:txBody>
          <a:bodyPr/>
          <a:lstStyle/>
          <a:p>
            <a:r>
              <a:rPr lang="en-IN" sz="2400" dirty="0"/>
              <a:t>If </a:t>
            </a:r>
            <a:r>
              <a:rPr lang="en-IN" sz="2400" dirty="0" smtClean="0">
                <a:sym typeface="Symbol" panose="05050102010706020507" pitchFamily="18" charset="2"/>
              </a:rPr>
              <a:t></a:t>
            </a:r>
            <a:r>
              <a:rPr lang="en-IN" sz="2400" baseline="-25000" dirty="0" smtClean="0">
                <a:sym typeface="Symbol" panose="05050102010706020507" pitchFamily="18" charset="2"/>
              </a:rPr>
              <a:t>+ </a:t>
            </a:r>
            <a:r>
              <a:rPr lang="en-IN" sz="2400" dirty="0" smtClean="0">
                <a:sym typeface="Symbol" panose="05050102010706020507" pitchFamily="18" charset="2"/>
              </a:rPr>
              <a:t></a:t>
            </a:r>
            <a:r>
              <a:rPr lang="en-IN" sz="2400" baseline="-25000" dirty="0" smtClean="0">
                <a:sym typeface="Symbol" panose="05050102010706020507" pitchFamily="18" charset="2"/>
              </a:rPr>
              <a:t>-</a:t>
            </a:r>
            <a:r>
              <a:rPr lang="en-IN" sz="2400" dirty="0" smtClean="0"/>
              <a:t>,  </a:t>
            </a:r>
            <a:r>
              <a:rPr lang="en-IN" sz="2400" dirty="0"/>
              <a:t>complex, then the general solution of </a:t>
            </a:r>
            <a:r>
              <a:rPr lang="en-IN" sz="2400" dirty="0" smtClean="0"/>
              <a:t>Euler Equation is </a:t>
            </a:r>
            <a:r>
              <a:rPr lang="en-IN" sz="2400" dirty="0"/>
              <a:t>given by</a:t>
            </a:r>
          </a:p>
        </p:txBody>
      </p:sp>
      <p:graphicFrame>
        <p:nvGraphicFramePr>
          <p:cNvPr id="23" name="Object 22"/>
          <p:cNvGraphicFramePr>
            <a:graphicFrameLocks noChangeAspect="1"/>
          </p:cNvGraphicFramePr>
          <p:nvPr>
            <p:extLst>
              <p:ext uri="{D42A27DB-BD31-4B8C-83A1-F6EECF244321}">
                <p14:modId xmlns:p14="http://schemas.microsoft.com/office/powerpoint/2010/main" val="3204175787"/>
              </p:ext>
            </p:extLst>
          </p:nvPr>
        </p:nvGraphicFramePr>
        <p:xfrm>
          <a:off x="1752600" y="1476375"/>
          <a:ext cx="3159125" cy="581025"/>
        </p:xfrm>
        <a:graphic>
          <a:graphicData uri="http://schemas.openxmlformats.org/presentationml/2006/ole">
            <mc:AlternateContent xmlns:mc="http://schemas.openxmlformats.org/markup-compatibility/2006">
              <mc:Choice xmlns:v="urn:schemas-microsoft-com:vml" Requires="v">
                <p:oleObj spid="_x0000_s190678" name="Equation" r:id="rId3" imgW="1307880" imgH="241200" progId="Equation.3">
                  <p:embed/>
                </p:oleObj>
              </mc:Choice>
              <mc:Fallback>
                <p:oleObj name="Equation" r:id="rId3" imgW="1307880" imgH="241200" progId="Equation.3">
                  <p:embed/>
                  <p:pic>
                    <p:nvPicPr>
                      <p:cNvPr id="0" name=""/>
                      <p:cNvPicPr/>
                      <p:nvPr/>
                    </p:nvPicPr>
                    <p:blipFill>
                      <a:blip r:embed="rId4"/>
                      <a:stretch>
                        <a:fillRect/>
                      </a:stretch>
                    </p:blipFill>
                    <p:spPr>
                      <a:xfrm>
                        <a:off x="1752600" y="1476375"/>
                        <a:ext cx="3159125" cy="581025"/>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583084433"/>
              </p:ext>
            </p:extLst>
          </p:nvPr>
        </p:nvGraphicFramePr>
        <p:xfrm>
          <a:off x="2209800" y="3114675"/>
          <a:ext cx="5033482" cy="847725"/>
        </p:xfrm>
        <a:graphic>
          <a:graphicData uri="http://schemas.openxmlformats.org/presentationml/2006/ole">
            <mc:AlternateContent xmlns:mc="http://schemas.openxmlformats.org/markup-compatibility/2006">
              <mc:Choice xmlns:v="urn:schemas-microsoft-com:vml" Requires="v">
                <p:oleObj spid="_x0000_s190679" name="Equation" r:id="rId5" imgW="1955520" imgH="393480" progId="Equation.3">
                  <p:embed/>
                </p:oleObj>
              </mc:Choice>
              <mc:Fallback>
                <p:oleObj name="Equation" r:id="rId5" imgW="1955520" imgH="393480" progId="Equation.3">
                  <p:embed/>
                  <p:pic>
                    <p:nvPicPr>
                      <p:cNvPr id="0" name=""/>
                      <p:cNvPicPr/>
                      <p:nvPr/>
                    </p:nvPicPr>
                    <p:blipFill>
                      <a:blip r:embed="rId6"/>
                      <a:stretch>
                        <a:fillRect/>
                      </a:stretch>
                    </p:blipFill>
                    <p:spPr>
                      <a:xfrm>
                        <a:off x="2209800" y="3114675"/>
                        <a:ext cx="5033482" cy="847725"/>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834505484"/>
              </p:ext>
            </p:extLst>
          </p:nvPr>
        </p:nvGraphicFramePr>
        <p:xfrm>
          <a:off x="2397125" y="4191000"/>
          <a:ext cx="4918075" cy="847725"/>
        </p:xfrm>
        <a:graphic>
          <a:graphicData uri="http://schemas.openxmlformats.org/presentationml/2006/ole">
            <mc:AlternateContent xmlns:mc="http://schemas.openxmlformats.org/markup-compatibility/2006">
              <mc:Choice xmlns:v="urn:schemas-microsoft-com:vml" Requires="v">
                <p:oleObj spid="_x0000_s190680" name="Equation" r:id="rId7" imgW="2070000" imgH="393480" progId="Equation.3">
                  <p:embed/>
                </p:oleObj>
              </mc:Choice>
              <mc:Fallback>
                <p:oleObj name="Equation" r:id="rId7" imgW="2070000" imgH="393480" progId="Equation.3">
                  <p:embed/>
                  <p:pic>
                    <p:nvPicPr>
                      <p:cNvPr id="0" name=""/>
                      <p:cNvPicPr/>
                      <p:nvPr/>
                    </p:nvPicPr>
                    <p:blipFill>
                      <a:blip r:embed="rId8"/>
                      <a:stretch>
                        <a:fillRect/>
                      </a:stretch>
                    </p:blipFill>
                    <p:spPr>
                      <a:xfrm>
                        <a:off x="2397125" y="4191000"/>
                        <a:ext cx="4918075" cy="847725"/>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136996497"/>
              </p:ext>
            </p:extLst>
          </p:nvPr>
        </p:nvGraphicFramePr>
        <p:xfrm>
          <a:off x="5410200" y="1501084"/>
          <a:ext cx="2488868" cy="556316"/>
        </p:xfrm>
        <a:graphic>
          <a:graphicData uri="http://schemas.openxmlformats.org/presentationml/2006/ole">
            <mc:AlternateContent xmlns:mc="http://schemas.openxmlformats.org/markup-compatibility/2006">
              <mc:Choice xmlns:v="urn:schemas-microsoft-com:vml" Requires="v">
                <p:oleObj spid="_x0000_s190681" name="Equation" r:id="rId9" imgW="1028520" imgH="253800" progId="Equation.3">
                  <p:embed/>
                </p:oleObj>
              </mc:Choice>
              <mc:Fallback>
                <p:oleObj name="Equation" r:id="rId9" imgW="1028520" imgH="253800" progId="Equation.3">
                  <p:embed/>
                  <p:pic>
                    <p:nvPicPr>
                      <p:cNvPr id="0" name=""/>
                      <p:cNvPicPr/>
                      <p:nvPr/>
                    </p:nvPicPr>
                    <p:blipFill>
                      <a:blip r:embed="rId10"/>
                      <a:stretch>
                        <a:fillRect/>
                      </a:stretch>
                    </p:blipFill>
                    <p:spPr>
                      <a:xfrm>
                        <a:off x="5410200" y="1501084"/>
                        <a:ext cx="2488868" cy="556316"/>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2149123760"/>
              </p:ext>
            </p:extLst>
          </p:nvPr>
        </p:nvGraphicFramePr>
        <p:xfrm>
          <a:off x="2667000" y="5334000"/>
          <a:ext cx="4435475" cy="1176337"/>
        </p:xfrm>
        <a:graphic>
          <a:graphicData uri="http://schemas.openxmlformats.org/presentationml/2006/ole">
            <mc:AlternateContent xmlns:mc="http://schemas.openxmlformats.org/markup-compatibility/2006">
              <mc:Choice xmlns:v="urn:schemas-microsoft-com:vml" Requires="v">
                <p:oleObj spid="_x0000_s190682" name="Equation" r:id="rId11" imgW="1866600" imgH="545760" progId="Equation.3">
                  <p:embed/>
                </p:oleObj>
              </mc:Choice>
              <mc:Fallback>
                <p:oleObj name="Equation" r:id="rId11" imgW="1866600" imgH="545760" progId="Equation.3">
                  <p:embed/>
                  <p:pic>
                    <p:nvPicPr>
                      <p:cNvPr id="0" name=""/>
                      <p:cNvPicPr/>
                      <p:nvPr/>
                    </p:nvPicPr>
                    <p:blipFill>
                      <a:blip r:embed="rId12"/>
                      <a:stretch>
                        <a:fillRect/>
                      </a:stretch>
                    </p:blipFill>
                    <p:spPr>
                      <a:xfrm>
                        <a:off x="2667000" y="5334000"/>
                        <a:ext cx="4435475" cy="1176337"/>
                      </a:xfrm>
                      <a:prstGeom prst="rect">
                        <a:avLst/>
                      </a:prstGeom>
                    </p:spPr>
                  </p:pic>
                </p:oleObj>
              </mc:Fallback>
            </mc:AlternateContent>
          </a:graphicData>
        </a:graphic>
      </p:graphicFrame>
      <p:grpSp>
        <p:nvGrpSpPr>
          <p:cNvPr id="29" name="Group 16"/>
          <p:cNvGrpSpPr>
            <a:grpSpLocks/>
          </p:cNvGrpSpPr>
          <p:nvPr/>
        </p:nvGrpSpPr>
        <p:grpSpPr bwMode="auto">
          <a:xfrm>
            <a:off x="0" y="0"/>
            <a:ext cx="9144000" cy="6858000"/>
            <a:chOff x="0" y="0"/>
            <a:chExt cx="9144000" cy="6858000"/>
          </a:xfrm>
        </p:grpSpPr>
        <p:grpSp>
          <p:nvGrpSpPr>
            <p:cNvPr id="30" name="Group 8"/>
            <p:cNvGrpSpPr>
              <a:grpSpLocks/>
            </p:cNvGrpSpPr>
            <p:nvPr/>
          </p:nvGrpSpPr>
          <p:grpSpPr bwMode="auto">
            <a:xfrm>
              <a:off x="0" y="0"/>
              <a:ext cx="9144000" cy="6858000"/>
              <a:chOff x="0" y="0"/>
              <a:chExt cx="5760" cy="4320"/>
            </a:xfrm>
          </p:grpSpPr>
          <p:grpSp>
            <p:nvGrpSpPr>
              <p:cNvPr id="33" name="Group 31"/>
              <p:cNvGrpSpPr>
                <a:grpSpLocks/>
              </p:cNvGrpSpPr>
              <p:nvPr/>
            </p:nvGrpSpPr>
            <p:grpSpPr bwMode="auto">
              <a:xfrm>
                <a:off x="0" y="0"/>
                <a:ext cx="192" cy="4320"/>
                <a:chOff x="0" y="-48"/>
                <a:chExt cx="144" cy="4368"/>
              </a:xfrm>
            </p:grpSpPr>
            <p:sp>
              <p:nvSpPr>
                <p:cNvPr id="4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2"/>
              <p:cNvGrpSpPr>
                <a:grpSpLocks/>
              </p:cNvGrpSpPr>
              <p:nvPr/>
            </p:nvGrpSpPr>
            <p:grpSpPr bwMode="auto">
              <a:xfrm>
                <a:off x="5674" y="24"/>
                <a:ext cx="86" cy="4296"/>
                <a:chOff x="5616" y="-48"/>
                <a:chExt cx="144" cy="4368"/>
              </a:xfrm>
            </p:grpSpPr>
            <p:sp>
              <p:nvSpPr>
                <p:cNvPr id="4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34"/>
              <p:cNvGrpSpPr>
                <a:grpSpLocks/>
              </p:cNvGrpSpPr>
              <p:nvPr/>
            </p:nvGrpSpPr>
            <p:grpSpPr bwMode="auto">
              <a:xfrm>
                <a:off x="144" y="0"/>
                <a:ext cx="5616" cy="144"/>
                <a:chOff x="96" y="-48"/>
                <a:chExt cx="5520" cy="144"/>
              </a:xfrm>
            </p:grpSpPr>
            <p:sp>
              <p:nvSpPr>
                <p:cNvPr id="3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6" name="Group 18"/>
              <p:cNvGrpSpPr>
                <a:grpSpLocks/>
              </p:cNvGrpSpPr>
              <p:nvPr/>
            </p:nvGrpSpPr>
            <p:grpSpPr bwMode="auto">
              <a:xfrm>
                <a:off x="144" y="4234"/>
                <a:ext cx="5616" cy="86"/>
                <a:chOff x="96" y="4176"/>
                <a:chExt cx="5520" cy="144"/>
              </a:xfrm>
            </p:grpSpPr>
            <p:sp>
              <p:nvSpPr>
                <p:cNvPr id="3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1" name="Rectangle 1945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3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22095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in)">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circle(in)">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ircle(i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circle(in)">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circle(in)">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circle(in)">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76866"/>
            <a:ext cx="6413793" cy="989934"/>
          </a:xfrm>
        </p:spPr>
        <p:txBody>
          <a:bodyPr/>
          <a:lstStyle/>
          <a:p>
            <a:r>
              <a:rPr lang="en-IN" sz="2800" dirty="0" err="1" smtClean="0"/>
              <a:t>Eulers</a:t>
            </a:r>
            <a:r>
              <a:rPr lang="en-IN" sz="2800" dirty="0" smtClean="0"/>
              <a:t> Analysis of Solution with Complex Roots</a:t>
            </a:r>
            <a:endParaRPr lang="en-IN" sz="2800" dirty="0"/>
          </a:p>
        </p:txBody>
      </p:sp>
      <p:graphicFrame>
        <p:nvGraphicFramePr>
          <p:cNvPr id="5" name="Object 4"/>
          <p:cNvGraphicFramePr>
            <a:graphicFrameLocks noChangeAspect="1"/>
          </p:cNvGraphicFramePr>
          <p:nvPr>
            <p:extLst/>
          </p:nvPr>
        </p:nvGraphicFramePr>
        <p:xfrm>
          <a:off x="1957592" y="1118495"/>
          <a:ext cx="4435475" cy="1176337"/>
        </p:xfrm>
        <a:graphic>
          <a:graphicData uri="http://schemas.openxmlformats.org/presentationml/2006/ole">
            <mc:AlternateContent xmlns:mc="http://schemas.openxmlformats.org/markup-compatibility/2006">
              <mc:Choice xmlns:v="urn:schemas-microsoft-com:vml" Requires="v">
                <p:oleObj spid="_x0000_s191670" name="Equation" r:id="rId3" imgW="1866600" imgH="545760" progId="Equation.3">
                  <p:embed/>
                </p:oleObj>
              </mc:Choice>
              <mc:Fallback>
                <p:oleObj name="Equation" r:id="rId3" imgW="1866600" imgH="545760" progId="Equation.3">
                  <p:embed/>
                  <p:pic>
                    <p:nvPicPr>
                      <p:cNvPr id="0" name=""/>
                      <p:cNvPicPr/>
                      <p:nvPr/>
                    </p:nvPicPr>
                    <p:blipFill>
                      <a:blip r:embed="rId4"/>
                      <a:stretch>
                        <a:fillRect/>
                      </a:stretch>
                    </p:blipFill>
                    <p:spPr>
                      <a:xfrm>
                        <a:off x="1957592" y="1118495"/>
                        <a:ext cx="4435475" cy="1176337"/>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511230359"/>
              </p:ext>
            </p:extLst>
          </p:nvPr>
        </p:nvGraphicFramePr>
        <p:xfrm>
          <a:off x="1738079" y="2295529"/>
          <a:ext cx="1720850" cy="465137"/>
        </p:xfrm>
        <a:graphic>
          <a:graphicData uri="http://schemas.openxmlformats.org/presentationml/2006/ole">
            <mc:AlternateContent xmlns:mc="http://schemas.openxmlformats.org/markup-compatibility/2006">
              <mc:Choice xmlns:v="urn:schemas-microsoft-com:vml" Requires="v">
                <p:oleObj spid="_x0000_s191671" name="Equation" r:id="rId5" imgW="723600" imgH="215640" progId="Equation.3">
                  <p:embed/>
                </p:oleObj>
              </mc:Choice>
              <mc:Fallback>
                <p:oleObj name="Equation" r:id="rId5" imgW="723600" imgH="215640" progId="Equation.3">
                  <p:embed/>
                  <p:pic>
                    <p:nvPicPr>
                      <p:cNvPr id="0" name=""/>
                      <p:cNvPicPr/>
                      <p:nvPr/>
                    </p:nvPicPr>
                    <p:blipFill>
                      <a:blip r:embed="rId6"/>
                      <a:stretch>
                        <a:fillRect/>
                      </a:stretch>
                    </p:blipFill>
                    <p:spPr>
                      <a:xfrm>
                        <a:off x="1738079" y="2295529"/>
                        <a:ext cx="1720850" cy="465137"/>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371048264"/>
              </p:ext>
            </p:extLst>
          </p:nvPr>
        </p:nvGraphicFramePr>
        <p:xfrm>
          <a:off x="3962400" y="2286000"/>
          <a:ext cx="4175125" cy="554037"/>
        </p:xfrm>
        <a:graphic>
          <a:graphicData uri="http://schemas.openxmlformats.org/presentationml/2006/ole">
            <mc:AlternateContent xmlns:mc="http://schemas.openxmlformats.org/markup-compatibility/2006">
              <mc:Choice xmlns:v="urn:schemas-microsoft-com:vml" Requires="v">
                <p:oleObj spid="_x0000_s191672" name="Equation" r:id="rId7" imgW="1726920" imgH="228600" progId="Equation.3">
                  <p:embed/>
                </p:oleObj>
              </mc:Choice>
              <mc:Fallback>
                <p:oleObj name="Equation" r:id="rId7" imgW="1726920" imgH="228600" progId="Equation.3">
                  <p:embed/>
                  <p:pic>
                    <p:nvPicPr>
                      <p:cNvPr id="0" name=""/>
                      <p:cNvPicPr/>
                      <p:nvPr/>
                    </p:nvPicPr>
                    <p:blipFill>
                      <a:blip r:embed="rId8"/>
                      <a:stretch>
                        <a:fillRect/>
                      </a:stretch>
                    </p:blipFill>
                    <p:spPr>
                      <a:xfrm>
                        <a:off x="3962400" y="2286000"/>
                        <a:ext cx="4175125" cy="554037"/>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496613588"/>
              </p:ext>
            </p:extLst>
          </p:nvPr>
        </p:nvGraphicFramePr>
        <p:xfrm>
          <a:off x="2181995" y="3200400"/>
          <a:ext cx="4602162" cy="552450"/>
        </p:xfrm>
        <a:graphic>
          <a:graphicData uri="http://schemas.openxmlformats.org/presentationml/2006/ole">
            <mc:AlternateContent xmlns:mc="http://schemas.openxmlformats.org/markup-compatibility/2006">
              <mc:Choice xmlns:v="urn:schemas-microsoft-com:vml" Requires="v">
                <p:oleObj spid="_x0000_s191673" name="Equation" r:id="rId9" imgW="1904760" imgH="228600" progId="Equation.3">
                  <p:embed/>
                </p:oleObj>
              </mc:Choice>
              <mc:Fallback>
                <p:oleObj name="Equation" r:id="rId9" imgW="1904760" imgH="228600" progId="Equation.3">
                  <p:embed/>
                  <p:pic>
                    <p:nvPicPr>
                      <p:cNvPr id="0" name=""/>
                      <p:cNvPicPr/>
                      <p:nvPr/>
                    </p:nvPicPr>
                    <p:blipFill>
                      <a:blip r:embed="rId10"/>
                      <a:stretch>
                        <a:fillRect/>
                      </a:stretch>
                    </p:blipFill>
                    <p:spPr>
                      <a:xfrm>
                        <a:off x="2181995" y="3200400"/>
                        <a:ext cx="4602162" cy="552450"/>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10026706"/>
              </p:ext>
            </p:extLst>
          </p:nvPr>
        </p:nvGraphicFramePr>
        <p:xfrm>
          <a:off x="1991399" y="4946650"/>
          <a:ext cx="5248275" cy="615950"/>
        </p:xfrm>
        <a:graphic>
          <a:graphicData uri="http://schemas.openxmlformats.org/presentationml/2006/ole">
            <mc:AlternateContent xmlns:mc="http://schemas.openxmlformats.org/markup-compatibility/2006">
              <mc:Choice xmlns:v="urn:schemas-microsoft-com:vml" Requires="v">
                <p:oleObj spid="_x0000_s191674" name="Equation" r:id="rId11" imgW="2171520" imgH="253800" progId="Equation.3">
                  <p:embed/>
                </p:oleObj>
              </mc:Choice>
              <mc:Fallback>
                <p:oleObj name="Equation" r:id="rId11" imgW="2171520" imgH="253800" progId="Equation.3">
                  <p:embed/>
                  <p:pic>
                    <p:nvPicPr>
                      <p:cNvPr id="0" name=""/>
                      <p:cNvPicPr/>
                      <p:nvPr/>
                    </p:nvPicPr>
                    <p:blipFill>
                      <a:blip r:embed="rId12"/>
                      <a:stretch>
                        <a:fillRect/>
                      </a:stretch>
                    </p:blipFill>
                    <p:spPr>
                      <a:xfrm>
                        <a:off x="1991399" y="4946650"/>
                        <a:ext cx="5248275" cy="61595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757464488"/>
              </p:ext>
            </p:extLst>
          </p:nvPr>
        </p:nvGraphicFramePr>
        <p:xfrm>
          <a:off x="2079741" y="5922962"/>
          <a:ext cx="5157787" cy="554038"/>
        </p:xfrm>
        <a:graphic>
          <a:graphicData uri="http://schemas.openxmlformats.org/presentationml/2006/ole">
            <mc:AlternateContent xmlns:mc="http://schemas.openxmlformats.org/markup-compatibility/2006">
              <mc:Choice xmlns:v="urn:schemas-microsoft-com:vml" Requires="v">
                <p:oleObj spid="_x0000_s191675" name="Equation" r:id="rId13" imgW="2133360" imgH="228600" progId="Equation.3">
                  <p:embed/>
                </p:oleObj>
              </mc:Choice>
              <mc:Fallback>
                <p:oleObj name="Equation" r:id="rId13" imgW="2133360" imgH="228600" progId="Equation.3">
                  <p:embed/>
                  <p:pic>
                    <p:nvPicPr>
                      <p:cNvPr id="0" name=""/>
                      <p:cNvPicPr/>
                      <p:nvPr/>
                    </p:nvPicPr>
                    <p:blipFill>
                      <a:blip r:embed="rId14"/>
                      <a:stretch>
                        <a:fillRect/>
                      </a:stretch>
                    </p:blipFill>
                    <p:spPr>
                      <a:xfrm>
                        <a:off x="2079741" y="5922962"/>
                        <a:ext cx="5157787" cy="554038"/>
                      </a:xfrm>
                      <a:prstGeom prst="rect">
                        <a:avLst/>
                      </a:prstGeom>
                    </p:spPr>
                  </p:pic>
                </p:oleObj>
              </mc:Fallback>
            </mc:AlternateContent>
          </a:graphicData>
        </a:graphic>
      </p:graphicFrame>
      <p:grpSp>
        <p:nvGrpSpPr>
          <p:cNvPr id="26" name="Group 16"/>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0" name="Group 31"/>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31"/>
              <p:cNvGrpSpPr>
                <a:grpSpLocks/>
              </p:cNvGrpSpPr>
              <p:nvPr/>
            </p:nvGrpSpPr>
            <p:grpSpPr bwMode="auto">
              <a:xfrm>
                <a:off x="144" y="0"/>
                <a:ext cx="5616" cy="144"/>
                <a:chOff x="96" y="-48"/>
                <a:chExt cx="5520" cy="144"/>
              </a:xfrm>
            </p:grpSpPr>
            <p:sp>
              <p:nvSpPr>
                <p:cNvPr id="3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8" name="Rectangle 1945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16">
            <p14:nvContentPartPr>
              <p14:cNvPr id="2" name="Ink 1"/>
              <p14:cNvContentPartPr/>
              <p14:nvPr/>
            </p14:nvContentPartPr>
            <p14:xfrm>
              <a:off x="2713320" y="1045440"/>
              <a:ext cx="5604480" cy="3286800"/>
            </p14:xfrm>
          </p:contentPart>
        </mc:Choice>
        <mc:Fallback xmlns="">
          <p:pic>
            <p:nvPicPr>
              <p:cNvPr id="2" name="Ink 1"/>
              <p:cNvPicPr/>
              <p:nvPr/>
            </p:nvPicPr>
            <p:blipFill>
              <a:blip r:embed="rId17"/>
              <a:stretch>
                <a:fillRect/>
              </a:stretch>
            </p:blipFill>
            <p:spPr>
              <a:xfrm>
                <a:off x="2703240" y="1035720"/>
                <a:ext cx="5617080" cy="3308760"/>
              </a:xfrm>
              <a:prstGeom prst="rect">
                <a:avLst/>
              </a:prstGeom>
            </p:spPr>
          </p:pic>
        </mc:Fallback>
      </mc:AlternateContent>
    </p:spTree>
    <p:extLst>
      <p:ext uri="{BB962C8B-B14F-4D97-AF65-F5344CB8AC3E}">
        <p14:creationId xmlns:p14="http://schemas.microsoft.com/office/powerpoint/2010/main" val="160108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ircle(i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circle(i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9210"/>
            <a:ext cx="7772400" cy="987590"/>
          </a:xfrm>
        </p:spPr>
        <p:txBody>
          <a:bodyPr/>
          <a:lstStyle/>
          <a:p>
            <a:r>
              <a:rPr lang="en-IN" sz="2800" dirty="0" smtClean="0"/>
              <a:t>The General Solution of EEE</a:t>
            </a:r>
            <a:endParaRPr lang="en-IN" sz="2800" dirty="0"/>
          </a:p>
        </p:txBody>
      </p:sp>
      <p:sp>
        <p:nvSpPr>
          <p:cNvPr id="3" name="Rectangle 2"/>
          <p:cNvSpPr/>
          <p:nvPr/>
        </p:nvSpPr>
        <p:spPr>
          <a:xfrm>
            <a:off x="466099" y="1223297"/>
            <a:ext cx="6248400" cy="461665"/>
          </a:xfrm>
          <a:prstGeom prst="rect">
            <a:avLst/>
          </a:prstGeom>
        </p:spPr>
        <p:txBody>
          <a:bodyPr wrap="square">
            <a:spAutoFit/>
          </a:bodyPr>
          <a:lstStyle/>
          <a:p>
            <a:r>
              <a:rPr lang="en-IN" dirty="0">
                <a:latin typeface="+mn-lt"/>
              </a:rPr>
              <a:t>Euler formula for complex exponentials</a:t>
            </a:r>
          </a:p>
        </p:txBody>
      </p:sp>
      <p:graphicFrame>
        <p:nvGraphicFramePr>
          <p:cNvPr id="4" name="Object 3"/>
          <p:cNvGraphicFramePr>
            <a:graphicFrameLocks noChangeAspect="1"/>
          </p:cNvGraphicFramePr>
          <p:nvPr>
            <p:extLst/>
          </p:nvPr>
        </p:nvGraphicFramePr>
        <p:xfrm>
          <a:off x="1985525" y="1917260"/>
          <a:ext cx="4787900" cy="554037"/>
        </p:xfrm>
        <a:graphic>
          <a:graphicData uri="http://schemas.openxmlformats.org/presentationml/2006/ole">
            <mc:AlternateContent xmlns:mc="http://schemas.openxmlformats.org/markup-compatibility/2006">
              <mc:Choice xmlns:v="urn:schemas-microsoft-com:vml" Requires="v">
                <p:oleObj spid="_x0000_s192664" name="Equation" r:id="rId3" imgW="1981080" imgH="228600" progId="Equation.3">
                  <p:embed/>
                </p:oleObj>
              </mc:Choice>
              <mc:Fallback>
                <p:oleObj name="Equation" r:id="rId3" imgW="1981080" imgH="228600" progId="Equation.3">
                  <p:embed/>
                  <p:pic>
                    <p:nvPicPr>
                      <p:cNvPr id="0" name=""/>
                      <p:cNvPicPr/>
                      <p:nvPr/>
                    </p:nvPicPr>
                    <p:blipFill>
                      <a:blip r:embed="rId4"/>
                      <a:stretch>
                        <a:fillRect/>
                      </a:stretch>
                    </p:blipFill>
                    <p:spPr>
                      <a:xfrm>
                        <a:off x="1985525" y="1917260"/>
                        <a:ext cx="4787900" cy="554037"/>
                      </a:xfrm>
                      <a:prstGeom prst="rect">
                        <a:avLst/>
                      </a:prstGeom>
                    </p:spPr>
                  </p:pic>
                </p:oleObj>
              </mc:Fallback>
            </mc:AlternateContent>
          </a:graphicData>
        </a:graphic>
      </p:graphicFrame>
      <p:graphicFrame>
        <p:nvGraphicFramePr>
          <p:cNvPr id="5" name="Object 4"/>
          <p:cNvGraphicFramePr>
            <a:graphicFrameLocks noChangeAspect="1"/>
          </p:cNvGraphicFramePr>
          <p:nvPr>
            <p:extLst/>
          </p:nvPr>
        </p:nvGraphicFramePr>
        <p:xfrm>
          <a:off x="1956761" y="2683412"/>
          <a:ext cx="4757738" cy="554038"/>
        </p:xfrm>
        <a:graphic>
          <a:graphicData uri="http://schemas.openxmlformats.org/presentationml/2006/ole">
            <mc:AlternateContent xmlns:mc="http://schemas.openxmlformats.org/markup-compatibility/2006">
              <mc:Choice xmlns:v="urn:schemas-microsoft-com:vml" Requires="v">
                <p:oleObj spid="_x0000_s192665" name="Equation" r:id="rId5" imgW="1968480" imgH="228600" progId="Equation.3">
                  <p:embed/>
                </p:oleObj>
              </mc:Choice>
              <mc:Fallback>
                <p:oleObj name="Equation" r:id="rId5" imgW="1968480" imgH="228600" progId="Equation.3">
                  <p:embed/>
                  <p:pic>
                    <p:nvPicPr>
                      <p:cNvPr id="0" name=""/>
                      <p:cNvPicPr/>
                      <p:nvPr/>
                    </p:nvPicPr>
                    <p:blipFill>
                      <a:blip r:embed="rId6"/>
                      <a:stretch>
                        <a:fillRect/>
                      </a:stretch>
                    </p:blipFill>
                    <p:spPr>
                      <a:xfrm>
                        <a:off x="1956761" y="2683412"/>
                        <a:ext cx="4757738" cy="554038"/>
                      </a:xfrm>
                      <a:prstGeom prst="rect">
                        <a:avLst/>
                      </a:prstGeom>
                    </p:spPr>
                  </p:pic>
                </p:oleObj>
              </mc:Fallback>
            </mc:AlternateContent>
          </a:graphicData>
        </a:graphic>
      </p:graphicFrame>
      <p:graphicFrame>
        <p:nvGraphicFramePr>
          <p:cNvPr id="7" name="Object 6"/>
          <p:cNvGraphicFramePr>
            <a:graphicFrameLocks noChangeAspect="1"/>
          </p:cNvGraphicFramePr>
          <p:nvPr>
            <p:extLst/>
          </p:nvPr>
        </p:nvGraphicFramePr>
        <p:xfrm>
          <a:off x="575512" y="3733118"/>
          <a:ext cx="4541837" cy="482600"/>
        </p:xfrm>
        <a:graphic>
          <a:graphicData uri="http://schemas.openxmlformats.org/presentationml/2006/ole">
            <mc:AlternateContent xmlns:mc="http://schemas.openxmlformats.org/markup-compatibility/2006">
              <mc:Choice xmlns:v="urn:schemas-microsoft-com:vml" Requires="v">
                <p:oleObj spid="_x0000_s192666" name="Equation" r:id="rId7" imgW="2145960" imgH="228600" progId="Equation.3">
                  <p:embed/>
                </p:oleObj>
              </mc:Choice>
              <mc:Fallback>
                <p:oleObj name="Equation" r:id="rId7" imgW="2145960" imgH="228600" progId="Equation.3">
                  <p:embed/>
                  <p:pic>
                    <p:nvPicPr>
                      <p:cNvPr id="0" name=""/>
                      <p:cNvPicPr/>
                      <p:nvPr/>
                    </p:nvPicPr>
                    <p:blipFill>
                      <a:blip r:embed="rId8"/>
                      <a:stretch>
                        <a:fillRect/>
                      </a:stretch>
                    </p:blipFill>
                    <p:spPr>
                      <a:xfrm>
                        <a:off x="575512" y="3733118"/>
                        <a:ext cx="4541837" cy="482600"/>
                      </a:xfrm>
                      <a:prstGeom prst="rect">
                        <a:avLst/>
                      </a:prstGeom>
                    </p:spPr>
                  </p:pic>
                </p:oleObj>
              </mc:Fallback>
            </mc:AlternateContent>
          </a:graphicData>
        </a:graphic>
      </p:graphicFrame>
      <p:graphicFrame>
        <p:nvGraphicFramePr>
          <p:cNvPr id="9" name="Object 8"/>
          <p:cNvGraphicFramePr>
            <a:graphicFrameLocks noChangeAspect="1"/>
          </p:cNvGraphicFramePr>
          <p:nvPr>
            <p:extLst/>
          </p:nvPr>
        </p:nvGraphicFramePr>
        <p:xfrm>
          <a:off x="2819400" y="4519453"/>
          <a:ext cx="4568825" cy="482600"/>
        </p:xfrm>
        <a:graphic>
          <a:graphicData uri="http://schemas.openxmlformats.org/presentationml/2006/ole">
            <mc:AlternateContent xmlns:mc="http://schemas.openxmlformats.org/markup-compatibility/2006">
              <mc:Choice xmlns:v="urn:schemas-microsoft-com:vml" Requires="v">
                <p:oleObj spid="_x0000_s192667" name="Equation" r:id="rId9" imgW="2158920" imgH="228600" progId="Equation.3">
                  <p:embed/>
                </p:oleObj>
              </mc:Choice>
              <mc:Fallback>
                <p:oleObj name="Equation" r:id="rId9" imgW="2158920" imgH="228600" progId="Equation.3">
                  <p:embed/>
                  <p:pic>
                    <p:nvPicPr>
                      <p:cNvPr id="0" name=""/>
                      <p:cNvPicPr/>
                      <p:nvPr/>
                    </p:nvPicPr>
                    <p:blipFill>
                      <a:blip r:embed="rId10"/>
                      <a:stretch>
                        <a:fillRect/>
                      </a:stretch>
                    </p:blipFill>
                    <p:spPr>
                      <a:xfrm>
                        <a:off x="2819400" y="4519453"/>
                        <a:ext cx="4568825" cy="48260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661315209"/>
              </p:ext>
            </p:extLst>
          </p:nvPr>
        </p:nvGraphicFramePr>
        <p:xfrm>
          <a:off x="478782" y="5416784"/>
          <a:ext cx="8337509" cy="491040"/>
        </p:xfrm>
        <a:graphic>
          <a:graphicData uri="http://schemas.openxmlformats.org/presentationml/2006/ole">
            <mc:AlternateContent xmlns:mc="http://schemas.openxmlformats.org/markup-compatibility/2006">
              <mc:Choice xmlns:v="urn:schemas-microsoft-com:vml" Requires="v">
                <p:oleObj spid="_x0000_s192668" name="Equation" r:id="rId11" imgW="4305240" imgH="253800" progId="Equation.3">
                  <p:embed/>
                </p:oleObj>
              </mc:Choice>
              <mc:Fallback>
                <p:oleObj name="Equation" r:id="rId11" imgW="4305240" imgH="253800" progId="Equation.3">
                  <p:embed/>
                  <p:pic>
                    <p:nvPicPr>
                      <p:cNvPr id="0" name=""/>
                      <p:cNvPicPr/>
                      <p:nvPr/>
                    </p:nvPicPr>
                    <p:blipFill>
                      <a:blip r:embed="rId12"/>
                      <a:stretch>
                        <a:fillRect/>
                      </a:stretch>
                    </p:blipFill>
                    <p:spPr>
                      <a:xfrm>
                        <a:off x="478782" y="5416784"/>
                        <a:ext cx="8337509" cy="491040"/>
                      </a:xfrm>
                      <a:prstGeom prst="rect">
                        <a:avLst/>
                      </a:prstGeom>
                    </p:spPr>
                  </p:pic>
                </p:oleObj>
              </mc:Fallback>
            </mc:AlternateContent>
          </a:graphicData>
        </a:graphic>
      </p:graphicFrame>
      <p:grpSp>
        <p:nvGrpSpPr>
          <p:cNvPr id="26" name="Group 16"/>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0" name="Group 31"/>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31"/>
              <p:cNvGrpSpPr>
                <a:grpSpLocks/>
              </p:cNvGrpSpPr>
              <p:nvPr/>
            </p:nvGrpSpPr>
            <p:grpSpPr bwMode="auto">
              <a:xfrm>
                <a:off x="144" y="0"/>
                <a:ext cx="5616" cy="144"/>
                <a:chOff x="96" y="-48"/>
                <a:chExt cx="5520" cy="144"/>
              </a:xfrm>
            </p:grpSpPr>
            <p:sp>
              <p:nvSpPr>
                <p:cNvPr id="3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8" name="Rectangle 1945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0645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ircle(i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circle(in)">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193179"/>
            <a:ext cx="7772400" cy="873621"/>
          </a:xfrm>
        </p:spPr>
        <p:txBody>
          <a:bodyPr/>
          <a:lstStyle/>
          <a:p>
            <a:r>
              <a:rPr lang="en-IN" sz="2800" dirty="0" smtClean="0"/>
              <a:t>Real Solution to EEE with Complex Roots</a:t>
            </a:r>
            <a:endParaRPr lang="en-IN" sz="2800" dirty="0"/>
          </a:p>
        </p:txBody>
      </p:sp>
      <p:sp>
        <p:nvSpPr>
          <p:cNvPr id="4" name="Content Placeholder 3"/>
          <p:cNvSpPr>
            <a:spLocks noGrp="1"/>
          </p:cNvSpPr>
          <p:nvPr>
            <p:ph idx="1"/>
          </p:nvPr>
        </p:nvSpPr>
        <p:spPr>
          <a:xfrm>
            <a:off x="255588" y="1131613"/>
            <a:ext cx="8658571" cy="2437728"/>
          </a:xfrm>
        </p:spPr>
        <p:txBody>
          <a:bodyPr/>
          <a:lstStyle/>
          <a:p>
            <a:r>
              <a:rPr lang="en-IN" sz="2400" dirty="0" smtClean="0"/>
              <a:t>“</a:t>
            </a:r>
            <a:r>
              <a:rPr lang="en-IN" sz="2400" dirty="0"/>
              <a:t>F</a:t>
            </a:r>
            <a:r>
              <a:rPr lang="en-IN" sz="2400" dirty="0" smtClean="0"/>
              <a:t>ilter </a:t>
            </a:r>
            <a:r>
              <a:rPr lang="en-IN" sz="2400" dirty="0"/>
              <a:t>out” all </a:t>
            </a:r>
            <a:r>
              <a:rPr lang="en-IN" sz="2400" dirty="0" smtClean="0"/>
              <a:t>functions containing </a:t>
            </a:r>
            <a:r>
              <a:rPr lang="en-IN" sz="2400" dirty="0"/>
              <a:t>coefficients with an imaginary </a:t>
            </a:r>
            <a:r>
              <a:rPr lang="en-IN" sz="2400" dirty="0" smtClean="0"/>
              <a:t>part.</a:t>
            </a:r>
          </a:p>
          <a:p>
            <a:r>
              <a:rPr lang="en-IN" sz="2400" dirty="0" smtClean="0"/>
              <a:t>Collect the real parts that </a:t>
            </a:r>
            <a:r>
              <a:rPr lang="en-IN" sz="2400" dirty="0"/>
              <a:t>satisfy the </a:t>
            </a:r>
            <a:r>
              <a:rPr lang="en-IN" sz="2400" dirty="0" smtClean="0"/>
              <a:t>given differential </a:t>
            </a:r>
            <a:r>
              <a:rPr lang="en-IN" sz="2400" dirty="0"/>
              <a:t>equation, keeping only those whose coefficients are real numbers</a:t>
            </a:r>
            <a:r>
              <a:rPr lang="en-IN" sz="2400" dirty="0" smtClean="0"/>
              <a:t>.</a:t>
            </a:r>
          </a:p>
          <a:p>
            <a:r>
              <a:rPr lang="en-IN" sz="2400" dirty="0" smtClean="0"/>
              <a:t>A pair </a:t>
            </a:r>
            <a:r>
              <a:rPr lang="en-IN" sz="2400" dirty="0"/>
              <a:t>of </a:t>
            </a:r>
            <a:r>
              <a:rPr lang="en-IN" sz="2400" dirty="0" smtClean="0"/>
              <a:t>real valued, linearly </a:t>
            </a:r>
            <a:r>
              <a:rPr lang="en-IN" sz="2400" dirty="0"/>
              <a:t>independent solutions </a:t>
            </a:r>
            <a:r>
              <a:rPr lang="en-IN" sz="2400" dirty="0" smtClean="0"/>
              <a:t>can be generated using </a:t>
            </a:r>
            <a:r>
              <a:rPr lang="en-IN" sz="2400" dirty="0"/>
              <a:t>linear </a:t>
            </a:r>
            <a:r>
              <a:rPr lang="en-IN" sz="2400" dirty="0" smtClean="0"/>
              <a:t>combinations</a:t>
            </a:r>
          </a:p>
        </p:txBody>
      </p:sp>
      <p:graphicFrame>
        <p:nvGraphicFramePr>
          <p:cNvPr id="6" name="Object 5"/>
          <p:cNvGraphicFramePr>
            <a:graphicFrameLocks noChangeAspect="1"/>
          </p:cNvGraphicFramePr>
          <p:nvPr>
            <p:extLst/>
          </p:nvPr>
        </p:nvGraphicFramePr>
        <p:xfrm>
          <a:off x="1280688" y="4370717"/>
          <a:ext cx="5965825" cy="482600"/>
        </p:xfrm>
        <a:graphic>
          <a:graphicData uri="http://schemas.openxmlformats.org/presentationml/2006/ole">
            <mc:AlternateContent xmlns:mc="http://schemas.openxmlformats.org/markup-compatibility/2006">
              <mc:Choice xmlns:v="urn:schemas-microsoft-com:vml" Requires="v">
                <p:oleObj spid="_x0000_s193628" name="Equation" r:id="rId3" imgW="2819160" imgH="228600" progId="Equation.3">
                  <p:embed/>
                </p:oleObj>
              </mc:Choice>
              <mc:Fallback>
                <p:oleObj name="Equation" r:id="rId3" imgW="2819160" imgH="228600" progId="Equation.3">
                  <p:embed/>
                  <p:pic>
                    <p:nvPicPr>
                      <p:cNvPr id="0" name=""/>
                      <p:cNvPicPr/>
                      <p:nvPr/>
                    </p:nvPicPr>
                    <p:blipFill>
                      <a:blip r:embed="rId4"/>
                      <a:stretch>
                        <a:fillRect/>
                      </a:stretch>
                    </p:blipFill>
                    <p:spPr>
                      <a:xfrm>
                        <a:off x="1280688" y="4370717"/>
                        <a:ext cx="5965825" cy="482600"/>
                      </a:xfrm>
                      <a:prstGeom prst="rect">
                        <a:avLst/>
                      </a:prstGeom>
                    </p:spPr>
                  </p:pic>
                </p:oleObj>
              </mc:Fallback>
            </mc:AlternateContent>
          </a:graphicData>
        </a:graphic>
      </p:graphicFrame>
      <p:sp>
        <p:nvSpPr>
          <p:cNvPr id="10" name="Rectangle 9"/>
          <p:cNvSpPr/>
          <p:nvPr/>
        </p:nvSpPr>
        <p:spPr>
          <a:xfrm>
            <a:off x="729337" y="5434754"/>
            <a:ext cx="7848600" cy="461665"/>
          </a:xfrm>
          <a:prstGeom prst="rect">
            <a:avLst/>
          </a:prstGeom>
        </p:spPr>
        <p:txBody>
          <a:bodyPr wrap="square">
            <a:spAutoFit/>
          </a:bodyPr>
          <a:lstStyle/>
          <a:p>
            <a:r>
              <a:rPr lang="en-IN" dirty="0">
                <a:latin typeface="+mn-lt"/>
              </a:rPr>
              <a:t>It is easy to verify that both </a:t>
            </a:r>
            <a:r>
              <a:rPr lang="en-IN" i="1" dirty="0">
                <a:latin typeface="+mn-lt"/>
              </a:rPr>
              <a:t>u </a:t>
            </a:r>
            <a:r>
              <a:rPr lang="en-IN" dirty="0">
                <a:latin typeface="+mn-lt"/>
              </a:rPr>
              <a:t>and </a:t>
            </a:r>
            <a:r>
              <a:rPr lang="en-IN" i="1" dirty="0">
                <a:latin typeface="+mn-lt"/>
              </a:rPr>
              <a:t>v </a:t>
            </a:r>
            <a:r>
              <a:rPr lang="en-IN" dirty="0">
                <a:latin typeface="+mn-lt"/>
              </a:rPr>
              <a:t>satisfy the </a:t>
            </a:r>
            <a:r>
              <a:rPr lang="en-IN" dirty="0" smtClean="0">
                <a:latin typeface="+mn-lt"/>
              </a:rPr>
              <a:t>EEE.</a:t>
            </a:r>
            <a:endParaRPr lang="en-IN" dirty="0">
              <a:latin typeface="+mn-lt"/>
            </a:endParaRPr>
          </a:p>
        </p:txBody>
      </p:sp>
      <p:sp>
        <p:nvSpPr>
          <p:cNvPr id="11" name="Rectangle 10"/>
          <p:cNvSpPr/>
          <p:nvPr/>
        </p:nvSpPr>
        <p:spPr>
          <a:xfrm>
            <a:off x="952291" y="4953869"/>
            <a:ext cx="4523739" cy="461665"/>
          </a:xfrm>
          <a:prstGeom prst="rect">
            <a:avLst/>
          </a:prstGeom>
        </p:spPr>
        <p:txBody>
          <a:bodyPr wrap="none">
            <a:spAutoFit/>
          </a:bodyPr>
          <a:lstStyle/>
          <a:p>
            <a:r>
              <a:rPr lang="en-IN" dirty="0">
                <a:latin typeface="+mn-lt"/>
              </a:rPr>
              <a:t>Their </a:t>
            </a:r>
            <a:r>
              <a:rPr lang="en-IN" dirty="0" err="1">
                <a:latin typeface="+mn-lt"/>
              </a:rPr>
              <a:t>Wronskian</a:t>
            </a:r>
            <a:r>
              <a:rPr lang="en-IN" dirty="0">
                <a:latin typeface="+mn-lt"/>
              </a:rPr>
              <a:t> </a:t>
            </a:r>
            <a:r>
              <a:rPr lang="en-IN" dirty="0" smtClean="0">
                <a:latin typeface="+mn-lt"/>
              </a:rPr>
              <a:t>is NEVER ZERO</a:t>
            </a:r>
            <a:endParaRPr lang="en-IN" dirty="0">
              <a:latin typeface="+mn-lt"/>
            </a:endParaRPr>
          </a:p>
        </p:txBody>
      </p:sp>
      <p:graphicFrame>
        <p:nvGraphicFramePr>
          <p:cNvPr id="12" name="Object 11"/>
          <p:cNvGraphicFramePr>
            <a:graphicFrameLocks noChangeAspect="1"/>
          </p:cNvGraphicFramePr>
          <p:nvPr>
            <p:extLst/>
          </p:nvPr>
        </p:nvGraphicFramePr>
        <p:xfrm>
          <a:off x="1280688" y="3542169"/>
          <a:ext cx="5751513" cy="830263"/>
        </p:xfrm>
        <a:graphic>
          <a:graphicData uri="http://schemas.openxmlformats.org/presentationml/2006/ole">
            <mc:AlternateContent xmlns:mc="http://schemas.openxmlformats.org/markup-compatibility/2006">
              <mc:Choice xmlns:v="urn:schemas-microsoft-com:vml" Requires="v">
                <p:oleObj spid="_x0000_s193629" name="Equation" r:id="rId5" imgW="2717640" imgH="393480" progId="Equation.3">
                  <p:embed/>
                </p:oleObj>
              </mc:Choice>
              <mc:Fallback>
                <p:oleObj name="Equation" r:id="rId5" imgW="2717640" imgH="393480" progId="Equation.3">
                  <p:embed/>
                  <p:pic>
                    <p:nvPicPr>
                      <p:cNvPr id="0" name=""/>
                      <p:cNvPicPr/>
                      <p:nvPr/>
                    </p:nvPicPr>
                    <p:blipFill>
                      <a:blip r:embed="rId6"/>
                      <a:stretch>
                        <a:fillRect/>
                      </a:stretch>
                    </p:blipFill>
                    <p:spPr>
                      <a:xfrm>
                        <a:off x="1280688" y="3542169"/>
                        <a:ext cx="5751513" cy="830263"/>
                      </a:xfrm>
                      <a:prstGeom prst="rect">
                        <a:avLst/>
                      </a:prstGeom>
                    </p:spPr>
                  </p:pic>
                </p:oleObj>
              </mc:Fallback>
            </mc:AlternateContent>
          </a:graphicData>
        </a:graphic>
      </p:graphicFrame>
      <p:graphicFrame>
        <p:nvGraphicFramePr>
          <p:cNvPr id="26" name="Object 25"/>
          <p:cNvGraphicFramePr>
            <a:graphicFrameLocks noChangeAspect="1"/>
          </p:cNvGraphicFramePr>
          <p:nvPr>
            <p:extLst/>
          </p:nvPr>
        </p:nvGraphicFramePr>
        <p:xfrm>
          <a:off x="1365787" y="5996971"/>
          <a:ext cx="5697538" cy="536575"/>
        </p:xfrm>
        <a:graphic>
          <a:graphicData uri="http://schemas.openxmlformats.org/presentationml/2006/ole">
            <mc:AlternateContent xmlns:mc="http://schemas.openxmlformats.org/markup-compatibility/2006">
              <mc:Choice xmlns:v="urn:schemas-microsoft-com:vml" Requires="v">
                <p:oleObj spid="_x0000_s193630" name="Equation" r:id="rId7" imgW="2692080" imgH="253800" progId="Equation.3">
                  <p:embed/>
                </p:oleObj>
              </mc:Choice>
              <mc:Fallback>
                <p:oleObj name="Equation" r:id="rId7" imgW="2692080" imgH="253800" progId="Equation.3">
                  <p:embed/>
                  <p:pic>
                    <p:nvPicPr>
                      <p:cNvPr id="0" name=""/>
                      <p:cNvPicPr/>
                      <p:nvPr/>
                    </p:nvPicPr>
                    <p:blipFill>
                      <a:blip r:embed="rId8"/>
                      <a:stretch>
                        <a:fillRect/>
                      </a:stretch>
                    </p:blipFill>
                    <p:spPr>
                      <a:xfrm>
                        <a:off x="1365787" y="5996971"/>
                        <a:ext cx="5697538" cy="536575"/>
                      </a:xfrm>
                      <a:prstGeom prst="rect">
                        <a:avLst/>
                      </a:prstGeom>
                    </p:spPr>
                  </p:pic>
                </p:oleObj>
              </mc:Fallback>
            </mc:AlternateContent>
          </a:graphicData>
        </a:graphic>
      </p:graphicFrame>
      <p:grpSp>
        <p:nvGrpSpPr>
          <p:cNvPr id="27" name="Group 16"/>
          <p:cNvGrpSpPr>
            <a:grpSpLocks/>
          </p:cNvGrpSpPr>
          <p:nvPr/>
        </p:nvGrpSpPr>
        <p:grpSpPr bwMode="auto">
          <a:xfrm>
            <a:off x="0" y="0"/>
            <a:ext cx="9144000" cy="6858000"/>
            <a:chOff x="0" y="0"/>
            <a:chExt cx="9144000" cy="6858000"/>
          </a:xfrm>
        </p:grpSpPr>
        <p:grpSp>
          <p:nvGrpSpPr>
            <p:cNvPr id="28" name="Group 8"/>
            <p:cNvGrpSpPr>
              <a:grpSpLocks/>
            </p:cNvGrpSpPr>
            <p:nvPr/>
          </p:nvGrpSpPr>
          <p:grpSpPr bwMode="auto">
            <a:xfrm>
              <a:off x="0" y="0"/>
              <a:ext cx="9144000" cy="6858000"/>
              <a:chOff x="0" y="0"/>
              <a:chExt cx="5760" cy="4320"/>
            </a:xfrm>
          </p:grpSpPr>
          <p:grpSp>
            <p:nvGrpSpPr>
              <p:cNvPr id="31" name="Group 31"/>
              <p:cNvGrpSpPr>
                <a:grpSpLocks/>
              </p:cNvGrpSpPr>
              <p:nvPr/>
            </p:nvGrpSpPr>
            <p:grpSpPr bwMode="auto">
              <a:xfrm>
                <a:off x="0" y="0"/>
                <a:ext cx="192" cy="4320"/>
                <a:chOff x="0" y="-48"/>
                <a:chExt cx="144" cy="4368"/>
              </a:xfrm>
            </p:grpSpPr>
            <p:sp>
              <p:nvSpPr>
                <p:cNvPr id="4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12"/>
              <p:cNvGrpSpPr>
                <a:grpSpLocks/>
              </p:cNvGrpSpPr>
              <p:nvPr/>
            </p:nvGrpSpPr>
            <p:grpSpPr bwMode="auto">
              <a:xfrm>
                <a:off x="5674" y="24"/>
                <a:ext cx="86" cy="4296"/>
                <a:chOff x="5616" y="-48"/>
                <a:chExt cx="144" cy="4368"/>
              </a:xfrm>
            </p:grpSpPr>
            <p:sp>
              <p:nvSpPr>
                <p:cNvPr id="3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32"/>
              <p:cNvGrpSpPr>
                <a:grpSpLocks/>
              </p:cNvGrpSpPr>
              <p:nvPr/>
            </p:nvGrpSpPr>
            <p:grpSpPr bwMode="auto">
              <a:xfrm>
                <a:off x="144" y="0"/>
                <a:ext cx="5616" cy="144"/>
                <a:chOff x="96" y="-48"/>
                <a:chExt cx="5520" cy="144"/>
              </a:xfrm>
            </p:grpSpPr>
            <p:sp>
              <p:nvSpPr>
                <p:cNvPr id="3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8"/>
              <p:cNvGrpSpPr>
                <a:grpSpLocks/>
              </p:cNvGrpSpPr>
              <p:nvPr/>
            </p:nvGrpSpPr>
            <p:grpSpPr bwMode="auto">
              <a:xfrm>
                <a:off x="144" y="4234"/>
                <a:ext cx="5616" cy="86"/>
                <a:chOff x="96" y="4176"/>
                <a:chExt cx="5520" cy="144"/>
              </a:xfrm>
            </p:grpSpPr>
            <p:sp>
              <p:nvSpPr>
                <p:cNvPr id="3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9"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58244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circle(i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ssolv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dissolv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circle(in)">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8310" y="256162"/>
            <a:ext cx="7772400" cy="736310"/>
          </a:xfrm>
        </p:spPr>
        <p:txBody>
          <a:bodyPr/>
          <a:lstStyle/>
          <a:p>
            <a:r>
              <a:rPr lang="en-IN" sz="2800" dirty="0" smtClean="0"/>
              <a:t>Reals Solution to EEE</a:t>
            </a:r>
            <a:endParaRPr lang="en-IN" sz="2800" dirty="0"/>
          </a:p>
        </p:txBody>
      </p:sp>
      <p:graphicFrame>
        <p:nvGraphicFramePr>
          <p:cNvPr id="26" name="Object 25"/>
          <p:cNvGraphicFramePr>
            <a:graphicFrameLocks noChangeAspect="1"/>
          </p:cNvGraphicFramePr>
          <p:nvPr>
            <p:extLst>
              <p:ext uri="{D42A27DB-BD31-4B8C-83A1-F6EECF244321}">
                <p14:modId xmlns:p14="http://schemas.microsoft.com/office/powerpoint/2010/main" val="736341673"/>
              </p:ext>
            </p:extLst>
          </p:nvPr>
        </p:nvGraphicFramePr>
        <p:xfrm>
          <a:off x="2227262" y="5864225"/>
          <a:ext cx="5697538" cy="536575"/>
        </p:xfrm>
        <a:graphic>
          <a:graphicData uri="http://schemas.openxmlformats.org/presentationml/2006/ole">
            <mc:AlternateContent xmlns:mc="http://schemas.openxmlformats.org/markup-compatibility/2006">
              <mc:Choice xmlns:v="urn:schemas-microsoft-com:vml" Requires="v">
                <p:oleObj spid="_x0000_s243729" name="Equation" r:id="rId3" imgW="2692080" imgH="253800" progId="Equation.3">
                  <p:embed/>
                </p:oleObj>
              </mc:Choice>
              <mc:Fallback>
                <p:oleObj name="Equation" r:id="rId3" imgW="2692080" imgH="253800" progId="Equation.3">
                  <p:embed/>
                  <p:pic>
                    <p:nvPicPr>
                      <p:cNvPr id="0" name=""/>
                      <p:cNvPicPr/>
                      <p:nvPr/>
                    </p:nvPicPr>
                    <p:blipFill>
                      <a:blip r:embed="rId4"/>
                      <a:stretch>
                        <a:fillRect/>
                      </a:stretch>
                    </p:blipFill>
                    <p:spPr>
                      <a:xfrm>
                        <a:off x="2227262" y="5864225"/>
                        <a:ext cx="5697538" cy="536575"/>
                      </a:xfrm>
                      <a:prstGeom prst="rect">
                        <a:avLst/>
                      </a:prstGeom>
                    </p:spPr>
                  </p:pic>
                </p:oleObj>
              </mc:Fallback>
            </mc:AlternateContent>
          </a:graphicData>
        </a:graphic>
      </p:graphicFrame>
      <p:grpSp>
        <p:nvGrpSpPr>
          <p:cNvPr id="27" name="Group 16"/>
          <p:cNvGrpSpPr>
            <a:grpSpLocks/>
          </p:cNvGrpSpPr>
          <p:nvPr/>
        </p:nvGrpSpPr>
        <p:grpSpPr bwMode="auto">
          <a:xfrm>
            <a:off x="0" y="0"/>
            <a:ext cx="9144000" cy="6858000"/>
            <a:chOff x="0" y="0"/>
            <a:chExt cx="9144000" cy="6858000"/>
          </a:xfrm>
        </p:grpSpPr>
        <p:grpSp>
          <p:nvGrpSpPr>
            <p:cNvPr id="28" name="Group 8"/>
            <p:cNvGrpSpPr>
              <a:grpSpLocks/>
            </p:cNvGrpSpPr>
            <p:nvPr/>
          </p:nvGrpSpPr>
          <p:grpSpPr bwMode="auto">
            <a:xfrm>
              <a:off x="0" y="0"/>
              <a:ext cx="9144000" cy="6858000"/>
              <a:chOff x="0" y="0"/>
              <a:chExt cx="5760" cy="4320"/>
            </a:xfrm>
          </p:grpSpPr>
          <p:grpSp>
            <p:nvGrpSpPr>
              <p:cNvPr id="31" name="Group 31"/>
              <p:cNvGrpSpPr>
                <a:grpSpLocks/>
              </p:cNvGrpSpPr>
              <p:nvPr/>
            </p:nvGrpSpPr>
            <p:grpSpPr bwMode="auto">
              <a:xfrm>
                <a:off x="0" y="0"/>
                <a:ext cx="192" cy="4320"/>
                <a:chOff x="0" y="-48"/>
                <a:chExt cx="144" cy="4368"/>
              </a:xfrm>
            </p:grpSpPr>
            <p:sp>
              <p:nvSpPr>
                <p:cNvPr id="4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12"/>
              <p:cNvGrpSpPr>
                <a:grpSpLocks/>
              </p:cNvGrpSpPr>
              <p:nvPr/>
            </p:nvGrpSpPr>
            <p:grpSpPr bwMode="auto">
              <a:xfrm>
                <a:off x="5674" y="24"/>
                <a:ext cx="86" cy="4296"/>
                <a:chOff x="5616" y="-48"/>
                <a:chExt cx="144" cy="4368"/>
              </a:xfrm>
            </p:grpSpPr>
            <p:sp>
              <p:nvSpPr>
                <p:cNvPr id="3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32"/>
              <p:cNvGrpSpPr>
                <a:grpSpLocks/>
              </p:cNvGrpSpPr>
              <p:nvPr/>
            </p:nvGrpSpPr>
            <p:grpSpPr bwMode="auto">
              <a:xfrm>
                <a:off x="144" y="0"/>
                <a:ext cx="5616" cy="144"/>
                <a:chOff x="96" y="-48"/>
                <a:chExt cx="5520" cy="144"/>
              </a:xfrm>
            </p:grpSpPr>
            <p:sp>
              <p:nvSpPr>
                <p:cNvPr id="3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8"/>
              <p:cNvGrpSpPr>
                <a:grpSpLocks/>
              </p:cNvGrpSpPr>
              <p:nvPr/>
            </p:nvGrpSpPr>
            <p:grpSpPr bwMode="auto">
              <a:xfrm>
                <a:off x="144" y="4234"/>
                <a:ext cx="5616" cy="86"/>
                <a:chOff x="96" y="4176"/>
                <a:chExt cx="5520" cy="144"/>
              </a:xfrm>
            </p:grpSpPr>
            <p:sp>
              <p:nvSpPr>
                <p:cNvPr id="3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9"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43" name="Content Placeholder 2"/>
          <p:cNvSpPr txBox="1">
            <a:spLocks/>
          </p:cNvSpPr>
          <p:nvPr/>
        </p:nvSpPr>
        <p:spPr>
          <a:xfrm>
            <a:off x="450133" y="5174640"/>
            <a:ext cx="8379811" cy="9906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smtClean="0"/>
              <a:t>If </a:t>
            </a:r>
            <a:r>
              <a:rPr lang="en-IN" sz="2400" kern="0" dirty="0" smtClean="0">
                <a:sym typeface="Symbol" panose="05050102010706020507" pitchFamily="18" charset="2"/>
              </a:rPr>
              <a:t></a:t>
            </a:r>
            <a:r>
              <a:rPr lang="en-IN" sz="2400" kern="0" baseline="-25000" dirty="0" smtClean="0">
                <a:sym typeface="Symbol" panose="05050102010706020507" pitchFamily="18" charset="2"/>
              </a:rPr>
              <a:t>+ </a:t>
            </a:r>
            <a:r>
              <a:rPr lang="en-IN" sz="2400" kern="0" dirty="0" smtClean="0">
                <a:sym typeface="Symbol" panose="05050102010706020507" pitchFamily="18" charset="2"/>
              </a:rPr>
              <a:t></a:t>
            </a:r>
            <a:r>
              <a:rPr lang="en-IN" sz="2400" kern="0" baseline="-25000" dirty="0" smtClean="0">
                <a:sym typeface="Symbol" panose="05050102010706020507" pitchFamily="18" charset="2"/>
              </a:rPr>
              <a:t>-</a:t>
            </a:r>
            <a:r>
              <a:rPr lang="en-IN" sz="2400" kern="0" dirty="0" smtClean="0"/>
              <a:t>,  complex, then the general solution of Euler Equation is given by</a:t>
            </a:r>
            <a:endParaRPr lang="en-IN" sz="2400" kern="0" dirty="0"/>
          </a:p>
        </p:txBody>
      </p:sp>
      <p:sp>
        <p:nvSpPr>
          <p:cNvPr id="44" name="Content Placeholder 2"/>
          <p:cNvSpPr txBox="1">
            <a:spLocks/>
          </p:cNvSpPr>
          <p:nvPr/>
        </p:nvSpPr>
        <p:spPr>
          <a:xfrm>
            <a:off x="264975" y="1160462"/>
            <a:ext cx="8379811" cy="9906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smtClean="0"/>
              <a:t>If </a:t>
            </a:r>
            <a:r>
              <a:rPr lang="en-IN" sz="2400" kern="0" dirty="0" smtClean="0">
                <a:sym typeface="Symbol" panose="05050102010706020507" pitchFamily="18" charset="2"/>
              </a:rPr>
              <a:t></a:t>
            </a:r>
            <a:r>
              <a:rPr lang="en-IN" sz="2400" kern="0" baseline="-25000" dirty="0" smtClean="0">
                <a:sym typeface="Symbol" panose="05050102010706020507" pitchFamily="18" charset="2"/>
              </a:rPr>
              <a:t>+ </a:t>
            </a:r>
            <a:r>
              <a:rPr lang="en-IN" sz="2400" kern="0" dirty="0" smtClean="0">
                <a:sym typeface="Symbol" panose="05050102010706020507" pitchFamily="18" charset="2"/>
              </a:rPr>
              <a:t></a:t>
            </a:r>
            <a:r>
              <a:rPr lang="en-IN" sz="2400" kern="0" baseline="-25000" dirty="0" smtClean="0">
                <a:sym typeface="Symbol" panose="05050102010706020507" pitchFamily="18" charset="2"/>
              </a:rPr>
              <a:t>-</a:t>
            </a:r>
            <a:r>
              <a:rPr lang="en-IN" sz="2400" kern="0" dirty="0" smtClean="0"/>
              <a:t>, real , then the general solution of Euler Equation is given by</a:t>
            </a:r>
            <a:endParaRPr lang="en-IN" sz="2400" kern="0" dirty="0"/>
          </a:p>
        </p:txBody>
      </p:sp>
      <p:graphicFrame>
        <p:nvGraphicFramePr>
          <p:cNvPr id="45" name="Object 44"/>
          <p:cNvGraphicFramePr>
            <a:graphicFrameLocks noChangeAspect="1"/>
          </p:cNvGraphicFramePr>
          <p:nvPr>
            <p:extLst>
              <p:ext uri="{D42A27DB-BD31-4B8C-83A1-F6EECF244321}">
                <p14:modId xmlns:p14="http://schemas.microsoft.com/office/powerpoint/2010/main" val="1734994155"/>
              </p:ext>
            </p:extLst>
          </p:nvPr>
        </p:nvGraphicFramePr>
        <p:xfrm>
          <a:off x="2362200" y="1752600"/>
          <a:ext cx="4637087" cy="1166813"/>
        </p:xfrm>
        <a:graphic>
          <a:graphicData uri="http://schemas.openxmlformats.org/presentationml/2006/ole">
            <mc:AlternateContent xmlns:mc="http://schemas.openxmlformats.org/markup-compatibility/2006">
              <mc:Choice xmlns:v="urn:schemas-microsoft-com:vml" Requires="v">
                <p:oleObj spid="_x0000_s243730" name="Equation" r:id="rId6" imgW="1917360" imgH="482400" progId="Equation.3">
                  <p:embed/>
                </p:oleObj>
              </mc:Choice>
              <mc:Fallback>
                <p:oleObj name="Equation" r:id="rId6" imgW="1917360" imgH="482400" progId="Equation.3">
                  <p:embed/>
                  <p:pic>
                    <p:nvPicPr>
                      <p:cNvPr id="0" name=""/>
                      <p:cNvPicPr/>
                      <p:nvPr/>
                    </p:nvPicPr>
                    <p:blipFill>
                      <a:blip r:embed="rId7"/>
                      <a:stretch>
                        <a:fillRect/>
                      </a:stretch>
                    </p:blipFill>
                    <p:spPr>
                      <a:xfrm>
                        <a:off x="2362200" y="1752600"/>
                        <a:ext cx="4637087" cy="1166813"/>
                      </a:xfrm>
                      <a:prstGeom prst="rect">
                        <a:avLst/>
                      </a:prstGeom>
                    </p:spPr>
                  </p:pic>
                </p:oleObj>
              </mc:Fallback>
            </mc:AlternateContent>
          </a:graphicData>
        </a:graphic>
      </p:graphicFrame>
      <p:sp>
        <p:nvSpPr>
          <p:cNvPr id="46" name="Content Placeholder 2"/>
          <p:cNvSpPr txBox="1">
            <a:spLocks/>
          </p:cNvSpPr>
          <p:nvPr/>
        </p:nvSpPr>
        <p:spPr bwMode="auto">
          <a:xfrm>
            <a:off x="273349" y="3124200"/>
            <a:ext cx="818485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smtClean="0"/>
              <a:t>If </a:t>
            </a:r>
            <a:r>
              <a:rPr lang="en-IN" sz="2400" kern="0" dirty="0" smtClean="0">
                <a:sym typeface="Symbol" panose="05050102010706020507" pitchFamily="18" charset="2"/>
              </a:rPr>
              <a:t></a:t>
            </a:r>
            <a:r>
              <a:rPr lang="en-IN" sz="2400" kern="0" baseline="-25000" dirty="0" smtClean="0">
                <a:sym typeface="Symbol" panose="05050102010706020507" pitchFamily="18" charset="2"/>
              </a:rPr>
              <a:t>+ </a:t>
            </a:r>
            <a:r>
              <a:rPr lang="en-IN" sz="2400" kern="0" dirty="0" smtClean="0">
                <a:sym typeface="Symbol" panose="05050102010706020507" pitchFamily="18" charset="2"/>
              </a:rPr>
              <a:t>= </a:t>
            </a:r>
            <a:r>
              <a:rPr lang="en-IN" sz="2400" kern="0" baseline="-25000" dirty="0" smtClean="0">
                <a:sym typeface="Symbol" panose="05050102010706020507" pitchFamily="18" charset="2"/>
              </a:rPr>
              <a:t>-</a:t>
            </a:r>
            <a:r>
              <a:rPr lang="en-IN" sz="2400" kern="0" dirty="0" smtClean="0"/>
              <a:t> =</a:t>
            </a:r>
            <a:r>
              <a:rPr lang="en-IN" sz="2400" kern="0" dirty="0">
                <a:sym typeface="Symbol" panose="05050102010706020507" pitchFamily="18" charset="2"/>
              </a:rPr>
              <a:t> </a:t>
            </a:r>
            <a:r>
              <a:rPr lang="en-IN" sz="2400" kern="0" dirty="0" smtClean="0">
                <a:sym typeface="Symbol" panose="05050102010706020507" pitchFamily="18" charset="2"/>
              </a:rPr>
              <a:t></a:t>
            </a:r>
            <a:r>
              <a:rPr lang="en-IN" sz="2400" kern="0" baseline="-25000" dirty="0" smtClean="0">
                <a:sym typeface="Symbol" panose="05050102010706020507" pitchFamily="18" charset="2"/>
              </a:rPr>
              <a:t>0</a:t>
            </a:r>
            <a:r>
              <a:rPr lang="en-IN" sz="2400" kern="0" dirty="0" smtClean="0"/>
              <a:t> </a:t>
            </a:r>
            <a:r>
              <a:rPr lang="en-IN" sz="2400" dirty="0" smtClean="0">
                <a:solidFill>
                  <a:srgbClr val="000000"/>
                </a:solidFill>
                <a:sym typeface="Symbol" panose="05050102010706020507" pitchFamily="18" charset="2"/>
              </a:rPr>
              <a:t></a:t>
            </a:r>
            <a:r>
              <a:rPr lang="en-IN" sz="2400" kern="0" dirty="0" smtClean="0"/>
              <a:t>, then the general solution of Euler Equation is given by</a:t>
            </a:r>
            <a:endParaRPr lang="en-IN" sz="2400" kern="0" dirty="0"/>
          </a:p>
        </p:txBody>
      </p:sp>
      <p:graphicFrame>
        <p:nvGraphicFramePr>
          <p:cNvPr id="47" name="Object 46"/>
          <p:cNvGraphicFramePr>
            <a:graphicFrameLocks noChangeAspect="1"/>
          </p:cNvGraphicFramePr>
          <p:nvPr>
            <p:extLst>
              <p:ext uri="{D42A27DB-BD31-4B8C-83A1-F6EECF244321}">
                <p14:modId xmlns:p14="http://schemas.microsoft.com/office/powerpoint/2010/main" val="1105134115"/>
              </p:ext>
            </p:extLst>
          </p:nvPr>
        </p:nvGraphicFramePr>
        <p:xfrm>
          <a:off x="2228413" y="3733800"/>
          <a:ext cx="4545012" cy="1166812"/>
        </p:xfrm>
        <a:graphic>
          <a:graphicData uri="http://schemas.openxmlformats.org/presentationml/2006/ole">
            <mc:AlternateContent xmlns:mc="http://schemas.openxmlformats.org/markup-compatibility/2006">
              <mc:Choice xmlns:v="urn:schemas-microsoft-com:vml" Requires="v">
                <p:oleObj spid="_x0000_s243731" name="Equation" r:id="rId8" imgW="1879560" imgH="482400" progId="Equation.3">
                  <p:embed/>
                </p:oleObj>
              </mc:Choice>
              <mc:Fallback>
                <p:oleObj name="Equation" r:id="rId8" imgW="1879560" imgH="482400" progId="Equation.3">
                  <p:embed/>
                  <p:pic>
                    <p:nvPicPr>
                      <p:cNvPr id="0" name=""/>
                      <p:cNvPicPr/>
                      <p:nvPr/>
                    </p:nvPicPr>
                    <p:blipFill>
                      <a:blip r:embed="rId9"/>
                      <a:stretch>
                        <a:fillRect/>
                      </a:stretch>
                    </p:blipFill>
                    <p:spPr>
                      <a:xfrm>
                        <a:off x="2228413" y="3733800"/>
                        <a:ext cx="4545012" cy="1166812"/>
                      </a:xfrm>
                      <a:prstGeom prst="rect">
                        <a:avLst/>
                      </a:prstGeom>
                    </p:spPr>
                  </p:pic>
                </p:oleObj>
              </mc:Fallback>
            </mc:AlternateContent>
          </a:graphicData>
        </a:graphic>
      </p:graphicFrame>
    </p:spTree>
    <p:extLst>
      <p:ext uri="{BB962C8B-B14F-4D97-AF65-F5344CB8AC3E}">
        <p14:creationId xmlns:p14="http://schemas.microsoft.com/office/powerpoint/2010/main" val="13338803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6413793" cy="838200"/>
          </a:xfrm>
        </p:spPr>
        <p:txBody>
          <a:bodyPr/>
          <a:lstStyle/>
          <a:p>
            <a:r>
              <a:rPr lang="en-IN" sz="2800" dirty="0"/>
              <a:t>Solution </a:t>
            </a:r>
            <a:r>
              <a:rPr lang="en-IN" sz="2800" dirty="0" smtClean="0"/>
              <a:t>to EEE by </a:t>
            </a:r>
            <a:r>
              <a:rPr lang="en-IN" sz="2800" dirty="0"/>
              <a:t>“Change of </a:t>
            </a:r>
            <a:r>
              <a:rPr lang="en-IN" sz="2800" dirty="0" smtClean="0"/>
              <a:t>Variables Method</a:t>
            </a:r>
            <a:r>
              <a:rPr lang="en-IN" sz="2800" dirty="0"/>
              <a:t>”</a:t>
            </a:r>
          </a:p>
        </p:txBody>
      </p:sp>
      <p:sp>
        <p:nvSpPr>
          <p:cNvPr id="3" name="Content Placeholder 2"/>
          <p:cNvSpPr>
            <a:spLocks noGrp="1"/>
          </p:cNvSpPr>
          <p:nvPr>
            <p:ph idx="1"/>
          </p:nvPr>
        </p:nvSpPr>
        <p:spPr>
          <a:xfrm>
            <a:off x="115951" y="1948783"/>
            <a:ext cx="9028049" cy="1726235"/>
          </a:xfrm>
        </p:spPr>
        <p:txBody>
          <a:bodyPr/>
          <a:lstStyle/>
          <a:p>
            <a:r>
              <a:rPr lang="en-IN" sz="2400" dirty="0"/>
              <a:t>T</a:t>
            </a:r>
            <a:r>
              <a:rPr lang="en-IN" sz="2400" dirty="0" smtClean="0"/>
              <a:t>he </a:t>
            </a:r>
            <a:r>
              <a:rPr lang="en-IN" sz="2400" dirty="0"/>
              <a:t>Euler equation can also be solved by a Change of Variables Method.</a:t>
            </a:r>
          </a:p>
          <a:p>
            <a:r>
              <a:rPr lang="en-IN" sz="2400" dirty="0"/>
              <a:t>This approach seeks to convert an Euler equation into one with </a:t>
            </a:r>
            <a:r>
              <a:rPr lang="en-IN" sz="2400" dirty="0" smtClean="0"/>
              <a:t>constant coefficients. </a:t>
            </a:r>
          </a:p>
          <a:p>
            <a:r>
              <a:rPr lang="en-IN" sz="2400" dirty="0"/>
              <a:t>Define</a:t>
            </a:r>
            <a:endParaRPr lang="en-IN" sz="2400" dirty="0" smtClean="0"/>
          </a:p>
          <a:p>
            <a:endParaRPr lang="en-IN" sz="2400" dirty="0"/>
          </a:p>
        </p:txBody>
      </p:sp>
      <p:graphicFrame>
        <p:nvGraphicFramePr>
          <p:cNvPr id="19" name="Object 18"/>
          <p:cNvGraphicFramePr>
            <a:graphicFrameLocks noChangeAspect="1"/>
          </p:cNvGraphicFramePr>
          <p:nvPr>
            <p:extLst/>
          </p:nvPr>
        </p:nvGraphicFramePr>
        <p:xfrm>
          <a:off x="1236663" y="1125538"/>
          <a:ext cx="5530850" cy="849312"/>
        </p:xfrm>
        <a:graphic>
          <a:graphicData uri="http://schemas.openxmlformats.org/presentationml/2006/ole">
            <mc:AlternateContent xmlns:mc="http://schemas.openxmlformats.org/markup-compatibility/2006">
              <mc:Choice xmlns:v="urn:schemas-microsoft-com:vml" Requires="v">
                <p:oleObj spid="_x0000_s196790" name="Equation" r:id="rId3" imgW="2730240" imgH="419040" progId="Equation.3">
                  <p:embed/>
                </p:oleObj>
              </mc:Choice>
              <mc:Fallback>
                <p:oleObj name="Equation" r:id="rId3" imgW="2730240" imgH="419040" progId="Equation.3">
                  <p:embed/>
                  <p:pic>
                    <p:nvPicPr>
                      <p:cNvPr id="0" name=""/>
                      <p:cNvPicPr/>
                      <p:nvPr/>
                    </p:nvPicPr>
                    <p:blipFill>
                      <a:blip r:embed="rId4"/>
                      <a:stretch>
                        <a:fillRect/>
                      </a:stretch>
                    </p:blipFill>
                    <p:spPr>
                      <a:xfrm>
                        <a:off x="1236663" y="1125538"/>
                        <a:ext cx="5530850" cy="849312"/>
                      </a:xfrm>
                      <a:prstGeom prst="rect">
                        <a:avLst/>
                      </a:prstGeom>
                    </p:spPr>
                  </p:pic>
                </p:oleObj>
              </mc:Fallback>
            </mc:AlternateContent>
          </a:graphicData>
        </a:graphic>
      </p:graphicFrame>
      <p:graphicFrame>
        <p:nvGraphicFramePr>
          <p:cNvPr id="20" name="Object 19"/>
          <p:cNvGraphicFramePr>
            <a:graphicFrameLocks noChangeAspect="1"/>
          </p:cNvGraphicFramePr>
          <p:nvPr>
            <p:extLst/>
          </p:nvPr>
        </p:nvGraphicFramePr>
        <p:xfrm>
          <a:off x="1785263" y="3578086"/>
          <a:ext cx="5486400" cy="577516"/>
        </p:xfrm>
        <a:graphic>
          <a:graphicData uri="http://schemas.openxmlformats.org/presentationml/2006/ole">
            <mc:AlternateContent xmlns:mc="http://schemas.openxmlformats.org/markup-compatibility/2006">
              <mc:Choice xmlns:v="urn:schemas-microsoft-com:vml" Requires="v">
                <p:oleObj spid="_x0000_s196791" name="Equation" r:id="rId5" imgW="2171520" imgH="228600" progId="Equation.3">
                  <p:embed/>
                </p:oleObj>
              </mc:Choice>
              <mc:Fallback>
                <p:oleObj name="Equation" r:id="rId5" imgW="2171520" imgH="228600" progId="Equation.3">
                  <p:embed/>
                  <p:pic>
                    <p:nvPicPr>
                      <p:cNvPr id="0" name=""/>
                      <p:cNvPicPr/>
                      <p:nvPr/>
                    </p:nvPicPr>
                    <p:blipFill>
                      <a:blip r:embed="rId6"/>
                      <a:stretch>
                        <a:fillRect/>
                      </a:stretch>
                    </p:blipFill>
                    <p:spPr>
                      <a:xfrm>
                        <a:off x="1785263" y="3578086"/>
                        <a:ext cx="5486400" cy="577516"/>
                      </a:xfrm>
                      <a:prstGeom prst="rect">
                        <a:avLst/>
                      </a:prstGeom>
                    </p:spPr>
                  </p:pic>
                </p:oleObj>
              </mc:Fallback>
            </mc:AlternateContent>
          </a:graphicData>
        </a:graphic>
      </p:graphicFrame>
      <p:graphicFrame>
        <p:nvGraphicFramePr>
          <p:cNvPr id="22" name="Object 21"/>
          <p:cNvGraphicFramePr>
            <a:graphicFrameLocks noChangeAspect="1"/>
          </p:cNvGraphicFramePr>
          <p:nvPr>
            <p:extLst/>
          </p:nvPr>
        </p:nvGraphicFramePr>
        <p:xfrm>
          <a:off x="1712575" y="4266270"/>
          <a:ext cx="5631775" cy="637610"/>
        </p:xfrm>
        <a:graphic>
          <a:graphicData uri="http://schemas.openxmlformats.org/presentationml/2006/ole">
            <mc:AlternateContent xmlns:mc="http://schemas.openxmlformats.org/markup-compatibility/2006">
              <mc:Choice xmlns:v="urn:schemas-microsoft-com:vml" Requires="v">
                <p:oleObj spid="_x0000_s196792" name="Equation" r:id="rId7" imgW="2247840" imgH="253800" progId="Equation.3">
                  <p:embed/>
                </p:oleObj>
              </mc:Choice>
              <mc:Fallback>
                <p:oleObj name="Equation" r:id="rId7" imgW="2247840" imgH="253800" progId="Equation.3">
                  <p:embed/>
                  <p:pic>
                    <p:nvPicPr>
                      <p:cNvPr id="0" name=""/>
                      <p:cNvPicPr/>
                      <p:nvPr/>
                    </p:nvPicPr>
                    <p:blipFill>
                      <a:blip r:embed="rId8"/>
                      <a:stretch>
                        <a:fillRect/>
                      </a:stretch>
                    </p:blipFill>
                    <p:spPr>
                      <a:xfrm>
                        <a:off x="1712575" y="4266270"/>
                        <a:ext cx="5631775" cy="637610"/>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680363" y="5219031"/>
          <a:ext cx="2209800" cy="951442"/>
        </p:xfrm>
        <a:graphic>
          <a:graphicData uri="http://schemas.openxmlformats.org/presentationml/2006/ole">
            <mc:AlternateContent xmlns:mc="http://schemas.openxmlformats.org/markup-compatibility/2006">
              <mc:Choice xmlns:v="urn:schemas-microsoft-com:vml" Requires="v">
                <p:oleObj spid="_x0000_s196793" name="Equation" r:id="rId9" imgW="914400" imgH="393480" progId="Equation.3">
                  <p:embed/>
                </p:oleObj>
              </mc:Choice>
              <mc:Fallback>
                <p:oleObj name="Equation" r:id="rId9" imgW="914400" imgH="393480" progId="Equation.3">
                  <p:embed/>
                  <p:pic>
                    <p:nvPicPr>
                      <p:cNvPr id="0" name=""/>
                      <p:cNvPicPr/>
                      <p:nvPr/>
                    </p:nvPicPr>
                    <p:blipFill>
                      <a:blip r:embed="rId10"/>
                      <a:stretch>
                        <a:fillRect/>
                      </a:stretch>
                    </p:blipFill>
                    <p:spPr>
                      <a:xfrm>
                        <a:off x="680363" y="5219031"/>
                        <a:ext cx="2209800" cy="951442"/>
                      </a:xfrm>
                      <a:prstGeom prst="rect">
                        <a:avLst/>
                      </a:prstGeom>
                    </p:spPr>
                  </p:pic>
                </p:oleObj>
              </mc:Fallback>
            </mc:AlternateContent>
          </a:graphicData>
        </a:graphic>
      </p:graphicFrame>
      <p:graphicFrame>
        <p:nvGraphicFramePr>
          <p:cNvPr id="24" name="Object 23"/>
          <p:cNvGraphicFramePr>
            <a:graphicFrameLocks noChangeAspect="1"/>
          </p:cNvGraphicFramePr>
          <p:nvPr>
            <p:extLst/>
          </p:nvPr>
        </p:nvGraphicFramePr>
        <p:xfrm>
          <a:off x="3523811" y="5244936"/>
          <a:ext cx="2209800" cy="951442"/>
        </p:xfrm>
        <a:graphic>
          <a:graphicData uri="http://schemas.openxmlformats.org/presentationml/2006/ole">
            <mc:AlternateContent xmlns:mc="http://schemas.openxmlformats.org/markup-compatibility/2006">
              <mc:Choice xmlns:v="urn:schemas-microsoft-com:vml" Requires="v">
                <p:oleObj spid="_x0000_s196794" name="Equation" r:id="rId11" imgW="914400" imgH="393480" progId="Equation.3">
                  <p:embed/>
                </p:oleObj>
              </mc:Choice>
              <mc:Fallback>
                <p:oleObj name="Equation" r:id="rId11" imgW="914400" imgH="393480" progId="Equation.3">
                  <p:embed/>
                  <p:pic>
                    <p:nvPicPr>
                      <p:cNvPr id="0" name=""/>
                      <p:cNvPicPr/>
                      <p:nvPr/>
                    </p:nvPicPr>
                    <p:blipFill>
                      <a:blip r:embed="rId12"/>
                      <a:stretch>
                        <a:fillRect/>
                      </a:stretch>
                    </p:blipFill>
                    <p:spPr>
                      <a:xfrm>
                        <a:off x="3523811" y="5244936"/>
                        <a:ext cx="2209800" cy="951442"/>
                      </a:xfrm>
                      <a:prstGeom prst="rect">
                        <a:avLst/>
                      </a:prstGeom>
                    </p:spPr>
                  </p:pic>
                </p:oleObj>
              </mc:Fallback>
            </mc:AlternateContent>
          </a:graphicData>
        </a:graphic>
      </p:graphicFrame>
      <p:graphicFrame>
        <p:nvGraphicFramePr>
          <p:cNvPr id="25" name="Object 24"/>
          <p:cNvGraphicFramePr>
            <a:graphicFrameLocks noChangeAspect="1"/>
          </p:cNvGraphicFramePr>
          <p:nvPr>
            <p:extLst/>
          </p:nvPr>
        </p:nvGraphicFramePr>
        <p:xfrm>
          <a:off x="6283201" y="5278273"/>
          <a:ext cx="2055812" cy="952500"/>
        </p:xfrm>
        <a:graphic>
          <a:graphicData uri="http://schemas.openxmlformats.org/presentationml/2006/ole">
            <mc:AlternateContent xmlns:mc="http://schemas.openxmlformats.org/markup-compatibility/2006">
              <mc:Choice xmlns:v="urn:schemas-microsoft-com:vml" Requires="v">
                <p:oleObj spid="_x0000_s196795" name="Equation" r:id="rId13" imgW="850680" imgH="393480" progId="Equation.3">
                  <p:embed/>
                </p:oleObj>
              </mc:Choice>
              <mc:Fallback>
                <p:oleObj name="Equation" r:id="rId13" imgW="850680" imgH="393480" progId="Equation.3">
                  <p:embed/>
                  <p:pic>
                    <p:nvPicPr>
                      <p:cNvPr id="0" name=""/>
                      <p:cNvPicPr/>
                      <p:nvPr/>
                    </p:nvPicPr>
                    <p:blipFill>
                      <a:blip r:embed="rId14"/>
                      <a:stretch>
                        <a:fillRect/>
                      </a:stretch>
                    </p:blipFill>
                    <p:spPr>
                      <a:xfrm>
                        <a:off x="6283201" y="5278273"/>
                        <a:ext cx="2055812" cy="952500"/>
                      </a:xfrm>
                      <a:prstGeom prst="rect">
                        <a:avLst/>
                      </a:prstGeom>
                    </p:spPr>
                  </p:pic>
                </p:oleObj>
              </mc:Fallback>
            </mc:AlternateContent>
          </a:graphicData>
        </a:graphic>
      </p:graphicFrame>
      <p:grpSp>
        <p:nvGrpSpPr>
          <p:cNvPr id="26" name="Group 16"/>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0" name="Group 31"/>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31"/>
              <p:cNvGrpSpPr>
                <a:grpSpLocks/>
              </p:cNvGrpSpPr>
              <p:nvPr/>
            </p:nvGrpSpPr>
            <p:grpSpPr bwMode="auto">
              <a:xfrm>
                <a:off x="144" y="0"/>
                <a:ext cx="5616" cy="144"/>
                <a:chOff x="96" y="-48"/>
                <a:chExt cx="5520" cy="144"/>
              </a:xfrm>
            </p:grpSpPr>
            <p:sp>
              <p:nvSpPr>
                <p:cNvPr id="3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8" name="Rectangle 1945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04684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circle(in)">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circle(in)">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circle(in)">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circle(in)">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circle(in)">
                                      <p:cBhvr>
                                        <p:cTn id="4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75686" y="68878"/>
            <a:ext cx="7772400" cy="762000"/>
          </a:xfrm>
        </p:spPr>
        <p:txBody>
          <a:bodyPr/>
          <a:lstStyle/>
          <a:p>
            <a:r>
              <a:rPr lang="en-IN" sz="2800" dirty="0" smtClean="0"/>
              <a:t>Transformed EEE</a:t>
            </a:r>
            <a:endParaRPr lang="en-IN" sz="2800" dirty="0"/>
          </a:p>
        </p:txBody>
      </p:sp>
      <p:graphicFrame>
        <p:nvGraphicFramePr>
          <p:cNvPr id="5" name="Object 4"/>
          <p:cNvGraphicFramePr>
            <a:graphicFrameLocks noChangeAspect="1"/>
          </p:cNvGraphicFramePr>
          <p:nvPr>
            <p:extLst/>
          </p:nvPr>
        </p:nvGraphicFramePr>
        <p:xfrm>
          <a:off x="899702" y="1151751"/>
          <a:ext cx="2701925" cy="1074738"/>
        </p:xfrm>
        <a:graphic>
          <a:graphicData uri="http://schemas.openxmlformats.org/presentationml/2006/ole">
            <mc:AlternateContent xmlns:mc="http://schemas.openxmlformats.org/markup-compatibility/2006">
              <mc:Choice xmlns:v="urn:schemas-microsoft-com:vml" Requires="v">
                <p:oleObj spid="_x0000_s197844" name="Equation" r:id="rId3" imgW="1117440" imgH="444240" progId="Equation.3">
                  <p:embed/>
                </p:oleObj>
              </mc:Choice>
              <mc:Fallback>
                <p:oleObj name="Equation" r:id="rId3" imgW="1117440" imgH="444240" progId="Equation.3">
                  <p:embed/>
                  <p:pic>
                    <p:nvPicPr>
                      <p:cNvPr id="0" name=""/>
                      <p:cNvPicPr/>
                      <p:nvPr/>
                    </p:nvPicPr>
                    <p:blipFill>
                      <a:blip r:embed="rId4"/>
                      <a:stretch>
                        <a:fillRect/>
                      </a:stretch>
                    </p:blipFill>
                    <p:spPr>
                      <a:xfrm>
                        <a:off x="899702" y="1151751"/>
                        <a:ext cx="2701925" cy="1074738"/>
                      </a:xfrm>
                      <a:prstGeom prst="rect">
                        <a:avLst/>
                      </a:prstGeom>
                    </p:spPr>
                  </p:pic>
                </p:oleObj>
              </mc:Fallback>
            </mc:AlternateContent>
          </a:graphicData>
        </a:graphic>
      </p:graphicFrame>
      <p:graphicFrame>
        <p:nvGraphicFramePr>
          <p:cNvPr id="6" name="Object 5"/>
          <p:cNvGraphicFramePr>
            <a:graphicFrameLocks noChangeAspect="1"/>
          </p:cNvGraphicFramePr>
          <p:nvPr>
            <p:extLst/>
          </p:nvPr>
        </p:nvGraphicFramePr>
        <p:xfrm>
          <a:off x="4202777" y="1074764"/>
          <a:ext cx="3836987" cy="1012825"/>
        </p:xfrm>
        <a:graphic>
          <a:graphicData uri="http://schemas.openxmlformats.org/presentationml/2006/ole">
            <mc:AlternateContent xmlns:mc="http://schemas.openxmlformats.org/markup-compatibility/2006">
              <mc:Choice xmlns:v="urn:schemas-microsoft-com:vml" Requires="v">
                <p:oleObj spid="_x0000_s197845" name="Equation" r:id="rId5" imgW="1587240" imgH="419040" progId="Equation.3">
                  <p:embed/>
                </p:oleObj>
              </mc:Choice>
              <mc:Fallback>
                <p:oleObj name="Equation" r:id="rId5" imgW="1587240" imgH="419040" progId="Equation.3">
                  <p:embed/>
                  <p:pic>
                    <p:nvPicPr>
                      <p:cNvPr id="0" name=""/>
                      <p:cNvPicPr/>
                      <p:nvPr/>
                    </p:nvPicPr>
                    <p:blipFill>
                      <a:blip r:embed="rId6"/>
                      <a:stretch>
                        <a:fillRect/>
                      </a:stretch>
                    </p:blipFill>
                    <p:spPr>
                      <a:xfrm>
                        <a:off x="4202777" y="1074764"/>
                        <a:ext cx="3836987" cy="1012825"/>
                      </a:xfrm>
                      <a:prstGeom prst="rect">
                        <a:avLst/>
                      </a:prstGeom>
                    </p:spPr>
                  </p:pic>
                </p:oleObj>
              </mc:Fallback>
            </mc:AlternateContent>
          </a:graphicData>
        </a:graphic>
      </p:graphicFrame>
      <p:graphicFrame>
        <p:nvGraphicFramePr>
          <p:cNvPr id="7" name="Object 6"/>
          <p:cNvGraphicFramePr>
            <a:graphicFrameLocks noChangeAspect="1"/>
          </p:cNvGraphicFramePr>
          <p:nvPr>
            <p:extLst/>
          </p:nvPr>
        </p:nvGraphicFramePr>
        <p:xfrm>
          <a:off x="1243566" y="2561954"/>
          <a:ext cx="3160713" cy="1012825"/>
        </p:xfrm>
        <a:graphic>
          <a:graphicData uri="http://schemas.openxmlformats.org/presentationml/2006/ole">
            <mc:AlternateContent xmlns:mc="http://schemas.openxmlformats.org/markup-compatibility/2006">
              <mc:Choice xmlns:v="urn:schemas-microsoft-com:vml" Requires="v">
                <p:oleObj spid="_x0000_s197846" name="Equation" r:id="rId7" imgW="1307880" imgH="419040" progId="Equation.3">
                  <p:embed/>
                </p:oleObj>
              </mc:Choice>
              <mc:Fallback>
                <p:oleObj name="Equation" r:id="rId7" imgW="1307880" imgH="419040" progId="Equation.3">
                  <p:embed/>
                  <p:pic>
                    <p:nvPicPr>
                      <p:cNvPr id="0" name=""/>
                      <p:cNvPicPr/>
                      <p:nvPr/>
                    </p:nvPicPr>
                    <p:blipFill>
                      <a:blip r:embed="rId8"/>
                      <a:stretch>
                        <a:fillRect/>
                      </a:stretch>
                    </p:blipFill>
                    <p:spPr>
                      <a:xfrm>
                        <a:off x="1243566" y="2561954"/>
                        <a:ext cx="3160713" cy="1012825"/>
                      </a:xfrm>
                      <a:prstGeom prst="rect">
                        <a:avLst/>
                      </a:prstGeom>
                    </p:spPr>
                  </p:pic>
                </p:oleObj>
              </mc:Fallback>
            </mc:AlternateContent>
          </a:graphicData>
        </a:graphic>
      </p:graphicFrame>
      <p:graphicFrame>
        <p:nvGraphicFramePr>
          <p:cNvPr id="8" name="Object 7"/>
          <p:cNvGraphicFramePr>
            <a:graphicFrameLocks noChangeAspect="1"/>
          </p:cNvGraphicFramePr>
          <p:nvPr>
            <p:extLst/>
          </p:nvPr>
        </p:nvGraphicFramePr>
        <p:xfrm>
          <a:off x="1373789" y="3798318"/>
          <a:ext cx="5530850" cy="849312"/>
        </p:xfrm>
        <a:graphic>
          <a:graphicData uri="http://schemas.openxmlformats.org/presentationml/2006/ole">
            <mc:AlternateContent xmlns:mc="http://schemas.openxmlformats.org/markup-compatibility/2006">
              <mc:Choice xmlns:v="urn:schemas-microsoft-com:vml" Requires="v">
                <p:oleObj spid="_x0000_s197847" name="Equation" r:id="rId9" imgW="2730240" imgH="419040" progId="Equation.3">
                  <p:embed/>
                </p:oleObj>
              </mc:Choice>
              <mc:Fallback>
                <p:oleObj name="Equation" r:id="rId9" imgW="2730240" imgH="419040" progId="Equation.3">
                  <p:embed/>
                  <p:pic>
                    <p:nvPicPr>
                      <p:cNvPr id="0" name=""/>
                      <p:cNvPicPr/>
                      <p:nvPr/>
                    </p:nvPicPr>
                    <p:blipFill>
                      <a:blip r:embed="rId10"/>
                      <a:stretch>
                        <a:fillRect/>
                      </a:stretch>
                    </p:blipFill>
                    <p:spPr>
                      <a:xfrm>
                        <a:off x="1373789" y="3798318"/>
                        <a:ext cx="5530850" cy="849312"/>
                      </a:xfrm>
                      <a:prstGeom prst="rect">
                        <a:avLst/>
                      </a:prstGeom>
                    </p:spPr>
                  </p:pic>
                </p:oleObj>
              </mc:Fallback>
            </mc:AlternateContent>
          </a:graphicData>
        </a:graphic>
      </p:graphicFrame>
      <p:graphicFrame>
        <p:nvGraphicFramePr>
          <p:cNvPr id="10" name="Object 9"/>
          <p:cNvGraphicFramePr>
            <a:graphicFrameLocks noChangeAspect="1"/>
          </p:cNvGraphicFramePr>
          <p:nvPr>
            <p:extLst/>
          </p:nvPr>
        </p:nvGraphicFramePr>
        <p:xfrm>
          <a:off x="4615537" y="2606988"/>
          <a:ext cx="2976563" cy="1012825"/>
        </p:xfrm>
        <a:graphic>
          <a:graphicData uri="http://schemas.openxmlformats.org/presentationml/2006/ole">
            <mc:AlternateContent xmlns:mc="http://schemas.openxmlformats.org/markup-compatibility/2006">
              <mc:Choice xmlns:v="urn:schemas-microsoft-com:vml" Requires="v">
                <p:oleObj spid="_x0000_s197848" name="Equation" r:id="rId11" imgW="1231560" imgH="419040" progId="Equation.3">
                  <p:embed/>
                </p:oleObj>
              </mc:Choice>
              <mc:Fallback>
                <p:oleObj name="Equation" r:id="rId11" imgW="1231560" imgH="419040" progId="Equation.3">
                  <p:embed/>
                  <p:pic>
                    <p:nvPicPr>
                      <p:cNvPr id="0" name=""/>
                      <p:cNvPicPr/>
                      <p:nvPr/>
                    </p:nvPicPr>
                    <p:blipFill>
                      <a:blip r:embed="rId12"/>
                      <a:stretch>
                        <a:fillRect/>
                      </a:stretch>
                    </p:blipFill>
                    <p:spPr>
                      <a:xfrm>
                        <a:off x="4615537" y="2606988"/>
                        <a:ext cx="2976563" cy="1012825"/>
                      </a:xfrm>
                      <a:prstGeom prst="rect">
                        <a:avLst/>
                      </a:prstGeom>
                    </p:spPr>
                  </p:pic>
                </p:oleObj>
              </mc:Fallback>
            </mc:AlternateContent>
          </a:graphicData>
        </a:graphic>
      </p:graphicFrame>
      <p:graphicFrame>
        <p:nvGraphicFramePr>
          <p:cNvPr id="11" name="Object 10"/>
          <p:cNvGraphicFramePr>
            <a:graphicFrameLocks noChangeAspect="1"/>
          </p:cNvGraphicFramePr>
          <p:nvPr>
            <p:extLst/>
          </p:nvPr>
        </p:nvGraphicFramePr>
        <p:xfrm>
          <a:off x="541103" y="4760046"/>
          <a:ext cx="4295775" cy="849312"/>
        </p:xfrm>
        <a:graphic>
          <a:graphicData uri="http://schemas.openxmlformats.org/presentationml/2006/ole">
            <mc:AlternateContent xmlns:mc="http://schemas.openxmlformats.org/markup-compatibility/2006">
              <mc:Choice xmlns:v="urn:schemas-microsoft-com:vml" Requires="v">
                <p:oleObj spid="_x0000_s197849" name="Equation" r:id="rId13" imgW="2120760" imgH="419040" progId="Equation.3">
                  <p:embed/>
                </p:oleObj>
              </mc:Choice>
              <mc:Fallback>
                <p:oleObj name="Equation" r:id="rId13" imgW="2120760" imgH="419040" progId="Equation.3">
                  <p:embed/>
                  <p:pic>
                    <p:nvPicPr>
                      <p:cNvPr id="0" name=""/>
                      <p:cNvPicPr/>
                      <p:nvPr/>
                    </p:nvPicPr>
                    <p:blipFill>
                      <a:blip r:embed="rId14"/>
                      <a:stretch>
                        <a:fillRect/>
                      </a:stretch>
                    </p:blipFill>
                    <p:spPr>
                      <a:xfrm>
                        <a:off x="541103" y="4760046"/>
                        <a:ext cx="4295775" cy="849312"/>
                      </a:xfrm>
                      <a:prstGeom prst="rect">
                        <a:avLst/>
                      </a:prstGeom>
                    </p:spPr>
                  </p:pic>
                </p:oleObj>
              </mc:Fallback>
            </mc:AlternateContent>
          </a:graphicData>
        </a:graphic>
      </p:graphicFrame>
      <p:graphicFrame>
        <p:nvGraphicFramePr>
          <p:cNvPr id="12" name="Object 11"/>
          <p:cNvGraphicFramePr>
            <a:graphicFrameLocks noChangeAspect="1"/>
          </p:cNvGraphicFramePr>
          <p:nvPr>
            <p:extLst/>
          </p:nvPr>
        </p:nvGraphicFramePr>
        <p:xfrm>
          <a:off x="5113338" y="5449888"/>
          <a:ext cx="3319462" cy="849312"/>
        </p:xfrm>
        <a:graphic>
          <a:graphicData uri="http://schemas.openxmlformats.org/presentationml/2006/ole">
            <mc:AlternateContent xmlns:mc="http://schemas.openxmlformats.org/markup-compatibility/2006">
              <mc:Choice xmlns:v="urn:schemas-microsoft-com:vml" Requires="v">
                <p:oleObj spid="_x0000_s197850" name="Equation" r:id="rId15" imgW="1638000" imgH="419040" progId="Equation.3">
                  <p:embed/>
                </p:oleObj>
              </mc:Choice>
              <mc:Fallback>
                <p:oleObj name="Equation" r:id="rId15" imgW="1638000" imgH="419040" progId="Equation.3">
                  <p:embed/>
                  <p:pic>
                    <p:nvPicPr>
                      <p:cNvPr id="0" name=""/>
                      <p:cNvPicPr/>
                      <p:nvPr/>
                    </p:nvPicPr>
                    <p:blipFill>
                      <a:blip r:embed="rId16"/>
                      <a:stretch>
                        <a:fillRect/>
                      </a:stretch>
                    </p:blipFill>
                    <p:spPr>
                      <a:xfrm>
                        <a:off x="5113338" y="5449888"/>
                        <a:ext cx="3319462" cy="849312"/>
                      </a:xfrm>
                      <a:prstGeom prst="rect">
                        <a:avLst/>
                      </a:prstGeom>
                    </p:spPr>
                  </p:pic>
                </p:oleObj>
              </mc:Fallback>
            </mc:AlternateContent>
          </a:graphicData>
        </a:graphic>
      </p:graphicFrame>
      <p:grpSp>
        <p:nvGrpSpPr>
          <p:cNvPr id="28" name="Group 16"/>
          <p:cNvGrpSpPr>
            <a:grpSpLocks/>
          </p:cNvGrpSpPr>
          <p:nvPr/>
        </p:nvGrpSpPr>
        <p:grpSpPr bwMode="auto">
          <a:xfrm>
            <a:off x="0" y="0"/>
            <a:ext cx="9144000" cy="6858000"/>
            <a:chOff x="0" y="0"/>
            <a:chExt cx="9144000" cy="6858000"/>
          </a:xfrm>
        </p:grpSpPr>
        <p:grpSp>
          <p:nvGrpSpPr>
            <p:cNvPr id="29" name="Group 8"/>
            <p:cNvGrpSpPr>
              <a:grpSpLocks/>
            </p:cNvGrpSpPr>
            <p:nvPr/>
          </p:nvGrpSpPr>
          <p:grpSpPr bwMode="auto">
            <a:xfrm>
              <a:off x="0" y="0"/>
              <a:ext cx="9144000" cy="6858000"/>
              <a:chOff x="0" y="0"/>
              <a:chExt cx="5760" cy="4320"/>
            </a:xfrm>
          </p:grpSpPr>
          <p:grpSp>
            <p:nvGrpSpPr>
              <p:cNvPr id="32" name="Group 31"/>
              <p:cNvGrpSpPr>
                <a:grpSpLocks/>
              </p:cNvGrpSpPr>
              <p:nvPr/>
            </p:nvGrpSpPr>
            <p:grpSpPr bwMode="auto">
              <a:xfrm>
                <a:off x="0" y="0"/>
                <a:ext cx="192" cy="4320"/>
                <a:chOff x="0" y="-48"/>
                <a:chExt cx="144" cy="4368"/>
              </a:xfrm>
            </p:grpSpPr>
            <p:sp>
              <p:nvSpPr>
                <p:cNvPr id="4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2"/>
              <p:cNvGrpSpPr>
                <a:grpSpLocks/>
              </p:cNvGrpSpPr>
              <p:nvPr/>
            </p:nvGrpSpPr>
            <p:grpSpPr bwMode="auto">
              <a:xfrm>
                <a:off x="5674" y="24"/>
                <a:ext cx="86" cy="4296"/>
                <a:chOff x="5616" y="-48"/>
                <a:chExt cx="144" cy="4368"/>
              </a:xfrm>
            </p:grpSpPr>
            <p:sp>
              <p:nvSpPr>
                <p:cNvPr id="4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33"/>
              <p:cNvGrpSpPr>
                <a:grpSpLocks/>
              </p:cNvGrpSpPr>
              <p:nvPr/>
            </p:nvGrpSpPr>
            <p:grpSpPr bwMode="auto">
              <a:xfrm>
                <a:off x="144" y="0"/>
                <a:ext cx="5616" cy="144"/>
                <a:chOff x="96" y="-48"/>
                <a:chExt cx="5520" cy="144"/>
              </a:xfrm>
            </p:grpSpPr>
            <p:sp>
              <p:nvSpPr>
                <p:cNvPr id="3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18"/>
              <p:cNvGrpSpPr>
                <a:grpSpLocks/>
              </p:cNvGrpSpPr>
              <p:nvPr/>
            </p:nvGrpSpPr>
            <p:grpSpPr bwMode="auto">
              <a:xfrm>
                <a:off x="144" y="4234"/>
                <a:ext cx="5616" cy="86"/>
                <a:chOff x="96" y="4176"/>
                <a:chExt cx="5520" cy="144"/>
              </a:xfrm>
            </p:grpSpPr>
            <p:sp>
              <p:nvSpPr>
                <p:cNvPr id="3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0" name="Rectangle 1945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15893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ircle(i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circle(i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circle(in)">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ctrTitle"/>
          </p:nvPr>
        </p:nvSpPr>
        <p:spPr/>
        <p:txBody>
          <a:bodyPr/>
          <a:lstStyle/>
          <a:p>
            <a:r>
              <a:rPr lang="en-IN" sz="2800" dirty="0" smtClean="0"/>
              <a:t>In a thermodynamic </a:t>
            </a:r>
            <a:r>
              <a:rPr lang="en-IN" sz="2800" dirty="0" err="1" smtClean="0"/>
              <a:t>Persepctive</a:t>
            </a:r>
            <a:endParaRPr lang="en-IN" sz="2800" dirty="0"/>
          </a:p>
        </p:txBody>
      </p:sp>
      <p:sp>
        <p:nvSpPr>
          <p:cNvPr id="20" name="Subtitle 19"/>
          <p:cNvSpPr>
            <a:spLocks noGrp="1"/>
          </p:cNvSpPr>
          <p:nvPr>
            <p:ph type="subTitle" idx="1"/>
          </p:nvPr>
        </p:nvSpPr>
        <p:spPr>
          <a:xfrm>
            <a:off x="304800" y="3886200"/>
            <a:ext cx="8153400" cy="1752600"/>
          </a:xfrm>
        </p:spPr>
        <p:txBody>
          <a:bodyPr/>
          <a:lstStyle/>
          <a:p>
            <a:r>
              <a:rPr lang="en-IN" dirty="0" smtClean="0"/>
              <a:t>Every ODE is A Model for Specific </a:t>
            </a:r>
            <a:r>
              <a:rPr lang="en-IN" dirty="0" err="1" smtClean="0"/>
              <a:t>thermofluid</a:t>
            </a:r>
            <a:r>
              <a:rPr lang="en-IN" dirty="0" smtClean="0"/>
              <a:t> system…..</a:t>
            </a:r>
          </a:p>
          <a:p>
            <a:r>
              <a:rPr lang="en-IN" dirty="0" smtClean="0"/>
              <a:t>What drives a system to perform????</a:t>
            </a:r>
            <a:endParaRPr lang="en-IN" dirty="0"/>
          </a:p>
        </p:txBody>
      </p:sp>
      <p:grpSp>
        <p:nvGrpSpPr>
          <p:cNvPr id="3" name="Group 16"/>
          <p:cNvGrpSpPr>
            <a:grpSpLocks/>
          </p:cNvGrpSpPr>
          <p:nvPr/>
        </p:nvGrpSpPr>
        <p:grpSpPr bwMode="auto">
          <a:xfrm>
            <a:off x="0" y="0"/>
            <a:ext cx="9144000" cy="6858000"/>
            <a:chOff x="0" y="0"/>
            <a:chExt cx="9144000" cy="6858000"/>
          </a:xfrm>
        </p:grpSpPr>
        <p:grpSp>
          <p:nvGrpSpPr>
            <p:cNvPr id="4" name="Group 8"/>
            <p:cNvGrpSpPr>
              <a:grpSpLocks/>
            </p:cNvGrpSpPr>
            <p:nvPr/>
          </p:nvGrpSpPr>
          <p:grpSpPr bwMode="auto">
            <a:xfrm>
              <a:off x="0" y="0"/>
              <a:ext cx="9144000" cy="6858000"/>
              <a:chOff x="0" y="0"/>
              <a:chExt cx="5760" cy="4320"/>
            </a:xfrm>
          </p:grpSpPr>
          <p:grpSp>
            <p:nvGrpSpPr>
              <p:cNvPr id="7" name="Group 6"/>
              <p:cNvGrpSpPr>
                <a:grpSpLocks/>
              </p:cNvGrpSpPr>
              <p:nvPr/>
            </p:nvGrpSpPr>
            <p:grpSpPr bwMode="auto">
              <a:xfrm>
                <a:off x="0" y="0"/>
                <a:ext cx="192" cy="4320"/>
                <a:chOff x="0" y="-48"/>
                <a:chExt cx="144" cy="4368"/>
              </a:xfrm>
            </p:grpSpPr>
            <p:sp>
              <p:nvSpPr>
                <p:cNvPr id="1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8" name="Group 12"/>
              <p:cNvGrpSpPr>
                <a:grpSpLocks/>
              </p:cNvGrpSpPr>
              <p:nvPr/>
            </p:nvGrpSpPr>
            <p:grpSpPr bwMode="auto">
              <a:xfrm>
                <a:off x="5674" y="24"/>
                <a:ext cx="86" cy="4296"/>
                <a:chOff x="5616" y="-48"/>
                <a:chExt cx="144" cy="4368"/>
              </a:xfrm>
            </p:grpSpPr>
            <p:sp>
              <p:nvSpPr>
                <p:cNvPr id="1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9" name="Group 8"/>
              <p:cNvGrpSpPr>
                <a:grpSpLocks/>
              </p:cNvGrpSpPr>
              <p:nvPr/>
            </p:nvGrpSpPr>
            <p:grpSpPr bwMode="auto">
              <a:xfrm>
                <a:off x="144" y="0"/>
                <a:ext cx="5616" cy="144"/>
                <a:chOff x="96" y="-48"/>
                <a:chExt cx="5520" cy="144"/>
              </a:xfrm>
            </p:grpSpPr>
            <p:sp>
              <p:nvSpPr>
                <p:cNvPr id="13" name="Rectangle 12"/>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4" name="Rectangle 13"/>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8"/>
              <p:cNvGrpSpPr>
                <a:grpSpLocks/>
              </p:cNvGrpSpPr>
              <p:nvPr/>
            </p:nvGrpSpPr>
            <p:grpSpPr bwMode="auto">
              <a:xfrm>
                <a:off x="144" y="4234"/>
                <a:ext cx="5616" cy="86"/>
                <a:chOff x="96" y="4176"/>
                <a:chExt cx="5520" cy="144"/>
              </a:xfrm>
            </p:grpSpPr>
            <p:sp>
              <p:nvSpPr>
                <p:cNvPr id="1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5"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5020346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6770" name="Rectangle 2"/>
          <p:cNvSpPr>
            <a:spLocks noGrp="1" noChangeArrowheads="1"/>
          </p:cNvSpPr>
          <p:nvPr>
            <p:ph type="ctrTitle"/>
          </p:nvPr>
        </p:nvSpPr>
        <p:spPr>
          <a:xfrm>
            <a:off x="762000" y="1143000"/>
            <a:ext cx="7772400" cy="1143000"/>
          </a:xfrm>
        </p:spPr>
        <p:txBody>
          <a:bodyPr/>
          <a:lstStyle/>
          <a:p>
            <a:pPr eaLnBrk="1" hangingPunct="1"/>
            <a:r>
              <a:rPr lang="en-US" sz="3200" dirty="0" smtClean="0">
                <a:latin typeface="Helvetica" panose="020B0604020202020204" pitchFamily="34" charset="0"/>
              </a:rPr>
              <a:t>The flow of energy from a source to a sink through an intermediate system orders that system.</a:t>
            </a:r>
            <a:r>
              <a:rPr lang="en-US" sz="3200" dirty="0" smtClean="0"/>
              <a:t> </a:t>
            </a:r>
          </a:p>
        </p:txBody>
      </p:sp>
      <p:sp>
        <p:nvSpPr>
          <p:cNvPr id="416771" name="Rectangle 3"/>
          <p:cNvSpPr>
            <a:spLocks noGrp="1" noChangeArrowheads="1"/>
          </p:cNvSpPr>
          <p:nvPr>
            <p:ph type="subTitle" idx="1"/>
          </p:nvPr>
        </p:nvSpPr>
        <p:spPr>
          <a:xfrm>
            <a:off x="1828800" y="2715139"/>
            <a:ext cx="6400800" cy="685800"/>
          </a:xfrm>
        </p:spPr>
        <p:txBody>
          <a:bodyPr/>
          <a:lstStyle/>
          <a:p>
            <a:pPr eaLnBrk="1" hangingPunct="1"/>
            <a:r>
              <a:rPr lang="en-US" b="1" dirty="0" err="1" smtClean="0">
                <a:latin typeface="Arial Black" panose="020B0A04020102020204" pitchFamily="34" charset="0"/>
              </a:rPr>
              <a:t>Morowitz</a:t>
            </a:r>
            <a:r>
              <a:rPr lang="en-US" dirty="0" smtClean="0">
                <a:latin typeface="Helvetica" panose="020B0604020202020204" pitchFamily="34" charset="0"/>
              </a:rPr>
              <a:t> [1992]</a:t>
            </a:r>
            <a:r>
              <a:rPr lang="en-US" dirty="0" smtClean="0"/>
              <a:t> </a:t>
            </a:r>
          </a:p>
        </p:txBody>
      </p:sp>
      <p:sp>
        <p:nvSpPr>
          <p:cNvPr id="6148" name="Text Box 4"/>
          <p:cNvSpPr txBox="1">
            <a:spLocks noChangeArrowheads="1"/>
          </p:cNvSpPr>
          <p:nvPr/>
        </p:nvSpPr>
        <p:spPr bwMode="auto">
          <a:xfrm>
            <a:off x="228600" y="228600"/>
            <a:ext cx="8305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US" sz="2800" dirty="0" smtClean="0"/>
              <a:t>The Law of Source &amp; System in </a:t>
            </a:r>
            <a:r>
              <a:rPr lang="en-US" sz="2800" dirty="0" err="1" smtClean="0"/>
              <a:t>Thermofluids</a:t>
            </a:r>
            <a:endParaRPr lang="en-US" sz="2800" dirty="0"/>
          </a:p>
        </p:txBody>
      </p:sp>
      <p:pic>
        <p:nvPicPr>
          <p:cNvPr id="16392" name="Picture 8" descr="ImageDispl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6537" y="834024"/>
            <a:ext cx="6858000"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7"/>
          <p:cNvGrpSpPr>
            <a:grpSpLocks/>
          </p:cNvGrpSpPr>
          <p:nvPr/>
        </p:nvGrpSpPr>
        <p:grpSpPr bwMode="auto">
          <a:xfrm>
            <a:off x="2253337" y="1519824"/>
            <a:ext cx="4572000" cy="3422650"/>
            <a:chOff x="2209800" y="1600200"/>
            <a:chExt cx="4572000" cy="3422650"/>
          </a:xfrm>
        </p:grpSpPr>
        <p:pic>
          <p:nvPicPr>
            <p:cNvPr id="6164" name="Picture 10" descr="5bdivern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600200"/>
              <a:ext cx="4572000" cy="342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5" name="Picture 8" descr="http://cthumb.sourceforge.net/ex22-oak/marsglobe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5984" y="3000372"/>
              <a:ext cx="2000264" cy="2000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151" name="Group 5"/>
          <p:cNvGrpSpPr>
            <a:grpSpLocks/>
          </p:cNvGrpSpPr>
          <p:nvPr/>
        </p:nvGrpSpPr>
        <p:grpSpPr bwMode="auto">
          <a:xfrm>
            <a:off x="0" y="38100"/>
            <a:ext cx="9144000" cy="6819900"/>
            <a:chOff x="48" y="9"/>
            <a:chExt cx="5678" cy="4296"/>
          </a:xfrm>
        </p:grpSpPr>
        <p:grpSp>
          <p:nvGrpSpPr>
            <p:cNvPr id="6152" name="Group 6"/>
            <p:cNvGrpSpPr>
              <a:grpSpLocks/>
            </p:cNvGrpSpPr>
            <p:nvPr/>
          </p:nvGrpSpPr>
          <p:grpSpPr bwMode="auto">
            <a:xfrm>
              <a:off x="48" y="9"/>
              <a:ext cx="86" cy="4296"/>
              <a:chOff x="0" y="-48"/>
              <a:chExt cx="144" cy="4368"/>
            </a:xfrm>
          </p:grpSpPr>
          <p:sp>
            <p:nvSpPr>
              <p:cNvPr id="6162"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IN" sz="2400"/>
              </a:p>
            </p:txBody>
          </p:sp>
          <p:sp>
            <p:nvSpPr>
              <p:cNvPr id="6163"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IN" sz="2400"/>
              </a:p>
            </p:txBody>
          </p:sp>
        </p:grpSp>
        <p:grpSp>
          <p:nvGrpSpPr>
            <p:cNvPr id="6153" name="Group 9"/>
            <p:cNvGrpSpPr>
              <a:grpSpLocks/>
            </p:cNvGrpSpPr>
            <p:nvPr/>
          </p:nvGrpSpPr>
          <p:grpSpPr bwMode="auto">
            <a:xfrm>
              <a:off x="5640" y="9"/>
              <a:ext cx="86" cy="4296"/>
              <a:chOff x="5616" y="-48"/>
              <a:chExt cx="144" cy="4368"/>
            </a:xfrm>
          </p:grpSpPr>
          <p:sp>
            <p:nvSpPr>
              <p:cNvPr id="6160"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IN" sz="2400"/>
              </a:p>
            </p:txBody>
          </p:sp>
          <p:sp>
            <p:nvSpPr>
              <p:cNvPr id="6161"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IN" sz="2400"/>
              </a:p>
            </p:txBody>
          </p:sp>
        </p:grpSp>
        <p:grpSp>
          <p:nvGrpSpPr>
            <p:cNvPr id="6154" name="Group 12"/>
            <p:cNvGrpSpPr>
              <a:grpSpLocks/>
            </p:cNvGrpSpPr>
            <p:nvPr/>
          </p:nvGrpSpPr>
          <p:grpSpPr bwMode="auto">
            <a:xfrm>
              <a:off x="120" y="10"/>
              <a:ext cx="5528" cy="86"/>
              <a:chOff x="96" y="-48"/>
              <a:chExt cx="5520" cy="144"/>
            </a:xfrm>
          </p:grpSpPr>
          <p:sp>
            <p:nvSpPr>
              <p:cNvPr id="6158" name="Rectangle 1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IN" sz="2400"/>
              </a:p>
            </p:txBody>
          </p:sp>
          <p:sp>
            <p:nvSpPr>
              <p:cNvPr id="6159" name="Rectangle 1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IN" sz="2400"/>
              </a:p>
            </p:txBody>
          </p:sp>
        </p:grpSp>
        <p:grpSp>
          <p:nvGrpSpPr>
            <p:cNvPr id="6155" name="Group 15"/>
            <p:cNvGrpSpPr>
              <a:grpSpLocks/>
            </p:cNvGrpSpPr>
            <p:nvPr/>
          </p:nvGrpSpPr>
          <p:grpSpPr bwMode="auto">
            <a:xfrm>
              <a:off x="120" y="4212"/>
              <a:ext cx="5528" cy="86"/>
              <a:chOff x="96" y="4176"/>
              <a:chExt cx="5520" cy="144"/>
            </a:xfrm>
          </p:grpSpPr>
          <p:sp>
            <p:nvSpPr>
              <p:cNvPr id="6156" name="Rectangle 1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IN" sz="2400"/>
              </a:p>
            </p:txBody>
          </p:sp>
          <p:sp>
            <p:nvSpPr>
              <p:cNvPr id="6157" name="Rectangle 1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IN" sz="2400"/>
              </a:p>
            </p:txBody>
          </p:sp>
        </p:grpSp>
      </p:grpSp>
    </p:spTree>
    <p:extLst>
      <p:ext uri="{BB962C8B-B14F-4D97-AF65-F5344CB8AC3E}">
        <p14:creationId xmlns:p14="http://schemas.microsoft.com/office/powerpoint/2010/main" val="388455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6770">
                                            <p:txEl>
                                              <p:pRg st="0" end="0"/>
                                            </p:txEl>
                                          </p:spTgt>
                                        </p:tgtEl>
                                        <p:attrNameLst>
                                          <p:attrName>style.visibility</p:attrName>
                                        </p:attrNameLst>
                                      </p:cBhvr>
                                      <p:to>
                                        <p:strVal val="visible"/>
                                      </p:to>
                                    </p:set>
                                    <p:animEffect transition="in" filter="dissolve">
                                      <p:cBhvr>
                                        <p:cTn id="7" dur="500"/>
                                        <p:tgtEl>
                                          <p:spTgt spid="4167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16771">
                                            <p:txEl>
                                              <p:pRg st="0" end="0"/>
                                            </p:txEl>
                                          </p:spTgt>
                                        </p:tgtEl>
                                        <p:attrNameLst>
                                          <p:attrName>style.visibility</p:attrName>
                                        </p:attrNameLst>
                                      </p:cBhvr>
                                      <p:to>
                                        <p:strVal val="visible"/>
                                      </p:to>
                                    </p:set>
                                    <p:animEffect transition="in" filter="box(out)">
                                      <p:cBhvr>
                                        <p:cTn id="12" dur="500"/>
                                        <p:tgtEl>
                                          <p:spTgt spid="416771">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xit" presetSubtype="4" fill="hold" nodeType="clickEffect">
                                  <p:stCondLst>
                                    <p:cond delay="0"/>
                                  </p:stCondLst>
                                  <p:childTnLst>
                                    <p:anim calcmode="lin" valueType="num">
                                      <p:cBhvr additive="base">
                                        <p:cTn id="21" dur="500"/>
                                        <p:tgtEl>
                                          <p:spTgt spid="2"/>
                                        </p:tgtEl>
                                        <p:attrNameLst>
                                          <p:attrName>ppt_x</p:attrName>
                                        </p:attrNameLst>
                                      </p:cBhvr>
                                      <p:tavLst>
                                        <p:tav tm="0">
                                          <p:val>
                                            <p:strVal val="ppt_x"/>
                                          </p:val>
                                        </p:tav>
                                        <p:tav tm="100000">
                                          <p:val>
                                            <p:strVal val="ppt_x"/>
                                          </p:val>
                                        </p:tav>
                                      </p:tavLst>
                                    </p:anim>
                                    <p:anim calcmode="lin" valueType="num">
                                      <p:cBhvr additive="base">
                                        <p:cTn id="22" dur="500"/>
                                        <p:tgtEl>
                                          <p:spTgt spid="2"/>
                                        </p:tgtEl>
                                        <p:attrNameLst>
                                          <p:attrName>ppt_y</p:attrName>
                                        </p:attrNameLst>
                                      </p:cBhvr>
                                      <p:tavLst>
                                        <p:tav tm="0">
                                          <p:val>
                                            <p:strVal val="ppt_y"/>
                                          </p:val>
                                        </p:tav>
                                        <p:tav tm="100000">
                                          <p:val>
                                            <p:strVal val="1+ppt_h/2"/>
                                          </p:val>
                                        </p:tav>
                                      </p:tavLst>
                                    </p:anim>
                                    <p:set>
                                      <p:cBhvr>
                                        <p:cTn id="23" dur="1" fill="hold">
                                          <p:stCondLst>
                                            <p:cond delay="499"/>
                                          </p:stCondLst>
                                        </p:cTn>
                                        <p:tgtEl>
                                          <p:spTgt spid="2"/>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6392"/>
                                        </p:tgtEl>
                                        <p:attrNameLst>
                                          <p:attrName>style.visibility</p:attrName>
                                        </p:attrNameLst>
                                      </p:cBhvr>
                                      <p:to>
                                        <p:strVal val="visible"/>
                                      </p:to>
                                    </p:set>
                                    <p:animEffect transition="in" filter="dissolve">
                                      <p:cBhvr>
                                        <p:cTn id="28" dur="500"/>
                                        <p:tgtEl>
                                          <p:spTgt spid="16392"/>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xit" presetSubtype="4" fill="hold" nodeType="clickEffect">
                                  <p:stCondLst>
                                    <p:cond delay="0"/>
                                  </p:stCondLst>
                                  <p:childTnLst>
                                    <p:anim calcmode="lin" valueType="num">
                                      <p:cBhvr additive="base">
                                        <p:cTn id="32" dur="500"/>
                                        <p:tgtEl>
                                          <p:spTgt spid="16392"/>
                                        </p:tgtEl>
                                        <p:attrNameLst>
                                          <p:attrName>ppt_x</p:attrName>
                                        </p:attrNameLst>
                                      </p:cBhvr>
                                      <p:tavLst>
                                        <p:tav tm="0">
                                          <p:val>
                                            <p:strVal val="ppt_x"/>
                                          </p:val>
                                        </p:tav>
                                        <p:tav tm="100000">
                                          <p:val>
                                            <p:strVal val="ppt_x"/>
                                          </p:val>
                                        </p:tav>
                                      </p:tavLst>
                                    </p:anim>
                                    <p:anim calcmode="lin" valueType="num">
                                      <p:cBhvr additive="base">
                                        <p:cTn id="33" dur="500"/>
                                        <p:tgtEl>
                                          <p:spTgt spid="16392"/>
                                        </p:tgtEl>
                                        <p:attrNameLst>
                                          <p:attrName>ppt_y</p:attrName>
                                        </p:attrNameLst>
                                      </p:cBhvr>
                                      <p:tavLst>
                                        <p:tav tm="0">
                                          <p:val>
                                            <p:strVal val="ppt_y"/>
                                          </p:val>
                                        </p:tav>
                                        <p:tav tm="100000">
                                          <p:val>
                                            <p:strVal val="1+ppt_h/2"/>
                                          </p:val>
                                        </p:tav>
                                      </p:tavLst>
                                    </p:anim>
                                    <p:set>
                                      <p:cBhvr>
                                        <p:cTn id="34" dur="1" fill="hold">
                                          <p:stCondLst>
                                            <p:cond delay="499"/>
                                          </p:stCondLst>
                                        </p:cTn>
                                        <p:tgtEl>
                                          <p:spTgt spid="163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0" grpId="0" build="p" autoUpdateAnimBg="0"/>
      <p:bldP spid="416771"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021" y="187753"/>
            <a:ext cx="6955779" cy="971584"/>
          </a:xfrm>
        </p:spPr>
        <p:txBody>
          <a:bodyPr/>
          <a:lstStyle/>
          <a:p>
            <a:r>
              <a:rPr lang="en-IN" sz="2800" dirty="0" smtClean="0"/>
              <a:t>Anatomy of Nonhomogeneous linear SO-ODE</a:t>
            </a:r>
            <a:endParaRPr lang="en-IN" sz="2800" dirty="0"/>
          </a:p>
        </p:txBody>
      </p:sp>
      <p:sp>
        <p:nvSpPr>
          <p:cNvPr id="3" name="Content Placeholder 2"/>
          <p:cNvSpPr>
            <a:spLocks noGrp="1"/>
          </p:cNvSpPr>
          <p:nvPr>
            <p:ph idx="1"/>
          </p:nvPr>
        </p:nvSpPr>
        <p:spPr>
          <a:xfrm>
            <a:off x="203978" y="1347089"/>
            <a:ext cx="8559022" cy="556068"/>
          </a:xfrm>
        </p:spPr>
        <p:txBody>
          <a:bodyPr/>
          <a:lstStyle/>
          <a:p>
            <a:r>
              <a:rPr lang="en-IN" sz="2400" dirty="0" smtClean="0"/>
              <a:t>Consider a general linear second order nonhomogeneous ODE.</a:t>
            </a:r>
            <a:endParaRPr lang="en-IN" sz="2400" dirty="0"/>
          </a:p>
        </p:txBody>
      </p:sp>
      <p:graphicFrame>
        <p:nvGraphicFramePr>
          <p:cNvPr id="19" name="Object 18"/>
          <p:cNvGraphicFramePr>
            <a:graphicFrameLocks noChangeAspect="1"/>
          </p:cNvGraphicFramePr>
          <p:nvPr>
            <p:extLst/>
          </p:nvPr>
        </p:nvGraphicFramePr>
        <p:xfrm>
          <a:off x="1945289" y="2026008"/>
          <a:ext cx="4625975" cy="1004887"/>
        </p:xfrm>
        <a:graphic>
          <a:graphicData uri="http://schemas.openxmlformats.org/presentationml/2006/ole">
            <mc:AlternateContent xmlns:mc="http://schemas.openxmlformats.org/markup-compatibility/2006">
              <mc:Choice xmlns:v="urn:schemas-microsoft-com:vml" Requires="v">
                <p:oleObj spid="_x0000_s230454" name="Equation" r:id="rId3" imgW="1930320" imgH="419040" progId="Equation.3">
                  <p:embed/>
                </p:oleObj>
              </mc:Choice>
              <mc:Fallback>
                <p:oleObj name="Equation" r:id="rId3" imgW="1930320" imgH="419040" progId="Equation.3">
                  <p:embed/>
                  <p:pic>
                    <p:nvPicPr>
                      <p:cNvPr id="0" name=""/>
                      <p:cNvPicPr/>
                      <p:nvPr/>
                    </p:nvPicPr>
                    <p:blipFill>
                      <a:blip r:embed="rId4"/>
                      <a:stretch>
                        <a:fillRect/>
                      </a:stretch>
                    </p:blipFill>
                    <p:spPr>
                      <a:xfrm>
                        <a:off x="1945289" y="2026008"/>
                        <a:ext cx="4625975" cy="1004887"/>
                      </a:xfrm>
                      <a:prstGeom prst="rect">
                        <a:avLst/>
                      </a:prstGeom>
                    </p:spPr>
                  </p:pic>
                </p:oleObj>
              </mc:Fallback>
            </mc:AlternateContent>
          </a:graphicData>
        </a:graphic>
      </p:graphicFrame>
      <p:sp>
        <p:nvSpPr>
          <p:cNvPr id="20" name="Rectangle 19"/>
          <p:cNvSpPr/>
          <p:nvPr/>
        </p:nvSpPr>
        <p:spPr bwMode="auto">
          <a:xfrm>
            <a:off x="1752600" y="2026008"/>
            <a:ext cx="3733800" cy="1004887"/>
          </a:xfrm>
          <a:prstGeom prst="rect">
            <a:avLst/>
          </a:prstGeom>
          <a:noFill/>
          <a:ln w="50800" cap="flat" cmpd="sng" algn="ctr">
            <a:solidFill>
              <a:srgbClr val="0070C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smtClean="0">
              <a:ln>
                <a:noFill/>
              </a:ln>
              <a:solidFill>
                <a:schemeClr val="tx1"/>
              </a:solidFill>
              <a:effectLst/>
              <a:latin typeface="Times New Roman" pitchFamily="18" charset="0"/>
            </a:endParaRPr>
          </a:p>
        </p:txBody>
      </p:sp>
      <p:sp>
        <p:nvSpPr>
          <p:cNvPr id="21" name="Rectangle 20"/>
          <p:cNvSpPr/>
          <p:nvPr/>
        </p:nvSpPr>
        <p:spPr bwMode="auto">
          <a:xfrm>
            <a:off x="5867400" y="2057400"/>
            <a:ext cx="742514" cy="1004887"/>
          </a:xfrm>
          <a:prstGeom prst="rect">
            <a:avLst/>
          </a:prstGeom>
          <a:noFill/>
          <a:ln w="50800"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smtClean="0">
              <a:ln>
                <a:noFill/>
              </a:ln>
              <a:solidFill>
                <a:schemeClr val="tx1"/>
              </a:solidFill>
              <a:effectLst/>
              <a:latin typeface="Times New Roman" pitchFamily="18" charset="0"/>
            </a:endParaRPr>
          </a:p>
        </p:txBody>
      </p:sp>
      <p:cxnSp>
        <p:nvCxnSpPr>
          <p:cNvPr id="23" name="Straight Arrow Connector 22"/>
          <p:cNvCxnSpPr/>
          <p:nvPr/>
        </p:nvCxnSpPr>
        <p:spPr bwMode="auto">
          <a:xfrm flipV="1">
            <a:off x="1600200" y="3062288"/>
            <a:ext cx="1219200" cy="1128712"/>
          </a:xfrm>
          <a:prstGeom prst="straightConnector1">
            <a:avLst/>
          </a:prstGeom>
          <a:solidFill>
            <a:schemeClr val="accent1"/>
          </a:solidFill>
          <a:ln w="25400" cap="flat" cmpd="sng" algn="ctr">
            <a:solidFill>
              <a:srgbClr val="0070C0"/>
            </a:solidFill>
            <a:prstDash val="solid"/>
            <a:round/>
            <a:headEnd type="none" w="med" len="med"/>
            <a:tailEnd type="triangle"/>
          </a:ln>
          <a:effectLst/>
        </p:spPr>
      </p:cxnSp>
      <p:cxnSp>
        <p:nvCxnSpPr>
          <p:cNvPr id="25" name="Straight Arrow Connector 24"/>
          <p:cNvCxnSpPr/>
          <p:nvPr/>
        </p:nvCxnSpPr>
        <p:spPr bwMode="auto">
          <a:xfrm flipH="1" flipV="1">
            <a:off x="6400800" y="3062288"/>
            <a:ext cx="895640" cy="980152"/>
          </a:xfrm>
          <a:prstGeom prst="straightConnector1">
            <a:avLst/>
          </a:prstGeom>
          <a:solidFill>
            <a:schemeClr val="accent1"/>
          </a:solidFill>
          <a:ln w="19050" cap="flat" cmpd="sng" algn="ctr">
            <a:solidFill>
              <a:srgbClr val="FF0000"/>
            </a:solidFill>
            <a:prstDash val="solid"/>
            <a:round/>
            <a:headEnd type="none" w="med" len="med"/>
            <a:tailEnd type="triangle"/>
          </a:ln>
          <a:effectLst/>
        </p:spPr>
      </p:cxnSp>
      <p:sp>
        <p:nvSpPr>
          <p:cNvPr id="26" name="TextBox 25"/>
          <p:cNvSpPr txBox="1"/>
          <p:nvPr/>
        </p:nvSpPr>
        <p:spPr>
          <a:xfrm>
            <a:off x="523008" y="4188971"/>
            <a:ext cx="2844561" cy="461665"/>
          </a:xfrm>
          <a:prstGeom prst="rect">
            <a:avLst/>
          </a:prstGeom>
          <a:noFill/>
        </p:spPr>
        <p:txBody>
          <a:bodyPr wrap="none" rtlCol="0">
            <a:spAutoFit/>
          </a:bodyPr>
          <a:lstStyle/>
          <a:p>
            <a:r>
              <a:rPr lang="en-IN" dirty="0" smtClean="0">
                <a:solidFill>
                  <a:srgbClr val="0070C0"/>
                </a:solidFill>
              </a:rPr>
              <a:t>Linear Operator, </a:t>
            </a:r>
            <a:r>
              <a:rPr lang="en-IN" i="1" dirty="0" smtClean="0">
                <a:solidFill>
                  <a:srgbClr val="0070C0"/>
                </a:solidFill>
              </a:rPr>
              <a:t>L(y)</a:t>
            </a:r>
            <a:endParaRPr lang="en-IN" i="1" dirty="0">
              <a:solidFill>
                <a:srgbClr val="0070C0"/>
              </a:solidFill>
            </a:endParaRPr>
          </a:p>
        </p:txBody>
      </p:sp>
      <p:sp>
        <p:nvSpPr>
          <p:cNvPr id="27" name="TextBox 26"/>
          <p:cNvSpPr txBox="1"/>
          <p:nvPr/>
        </p:nvSpPr>
        <p:spPr>
          <a:xfrm>
            <a:off x="6400800" y="4063099"/>
            <a:ext cx="2209259" cy="461665"/>
          </a:xfrm>
          <a:prstGeom prst="rect">
            <a:avLst/>
          </a:prstGeom>
          <a:noFill/>
        </p:spPr>
        <p:txBody>
          <a:bodyPr wrap="none" rtlCol="0">
            <a:spAutoFit/>
          </a:bodyPr>
          <a:lstStyle/>
          <a:p>
            <a:r>
              <a:rPr lang="en-IN" dirty="0" smtClean="0">
                <a:solidFill>
                  <a:srgbClr val="FF0000"/>
                </a:solidFill>
              </a:rPr>
              <a:t>Source Function</a:t>
            </a:r>
            <a:endParaRPr lang="en-IN" i="1" dirty="0">
              <a:solidFill>
                <a:srgbClr val="FF0000"/>
              </a:solidFill>
            </a:endParaRPr>
          </a:p>
        </p:txBody>
      </p:sp>
      <p:graphicFrame>
        <p:nvGraphicFramePr>
          <p:cNvPr id="28" name="Object 27"/>
          <p:cNvGraphicFramePr>
            <a:graphicFrameLocks noChangeAspect="1"/>
          </p:cNvGraphicFramePr>
          <p:nvPr>
            <p:extLst>
              <p:ext uri="{D42A27DB-BD31-4B8C-83A1-F6EECF244321}">
                <p14:modId xmlns:p14="http://schemas.microsoft.com/office/powerpoint/2010/main" val="152167690"/>
              </p:ext>
            </p:extLst>
          </p:nvPr>
        </p:nvGraphicFramePr>
        <p:xfrm>
          <a:off x="1318497" y="5589049"/>
          <a:ext cx="6329984" cy="744538"/>
        </p:xfrm>
        <a:graphic>
          <a:graphicData uri="http://schemas.openxmlformats.org/presentationml/2006/ole">
            <mc:AlternateContent xmlns:mc="http://schemas.openxmlformats.org/markup-compatibility/2006">
              <mc:Choice xmlns:v="urn:schemas-microsoft-com:vml" Requires="v">
                <p:oleObj spid="_x0000_s230455" name="Equation" r:id="rId5" imgW="3288960" imgH="419040" progId="Equation.3">
                  <p:embed/>
                </p:oleObj>
              </mc:Choice>
              <mc:Fallback>
                <p:oleObj name="Equation" r:id="rId5" imgW="3288960" imgH="419040" progId="Equation.3">
                  <p:embed/>
                  <p:pic>
                    <p:nvPicPr>
                      <p:cNvPr id="0" name=""/>
                      <p:cNvPicPr/>
                      <p:nvPr/>
                    </p:nvPicPr>
                    <p:blipFill>
                      <a:blip r:embed="rId6"/>
                      <a:stretch>
                        <a:fillRect/>
                      </a:stretch>
                    </p:blipFill>
                    <p:spPr>
                      <a:xfrm>
                        <a:off x="1318497" y="5589049"/>
                        <a:ext cx="6329984" cy="744538"/>
                      </a:xfrm>
                      <a:prstGeom prst="rect">
                        <a:avLst/>
                      </a:prstGeom>
                    </p:spPr>
                  </p:pic>
                </p:oleObj>
              </mc:Fallback>
            </mc:AlternateContent>
          </a:graphicData>
        </a:graphic>
      </p:graphicFrame>
      <p:sp>
        <p:nvSpPr>
          <p:cNvPr id="29" name="TextBox 28"/>
          <p:cNvSpPr txBox="1"/>
          <p:nvPr/>
        </p:nvSpPr>
        <p:spPr>
          <a:xfrm>
            <a:off x="856651" y="4794297"/>
            <a:ext cx="7579319" cy="461665"/>
          </a:xfrm>
          <a:prstGeom prst="rect">
            <a:avLst/>
          </a:prstGeom>
          <a:noFill/>
        </p:spPr>
        <p:txBody>
          <a:bodyPr wrap="none" rtlCol="0">
            <a:spAutoFit/>
          </a:bodyPr>
          <a:lstStyle/>
          <a:p>
            <a:r>
              <a:rPr lang="en-IN" dirty="0" smtClean="0"/>
              <a:t>Let us consider most popular and simple </a:t>
            </a:r>
            <a:r>
              <a:rPr lang="en-IN" dirty="0" err="1" smtClean="0"/>
              <a:t>thermofluid</a:t>
            </a:r>
            <a:r>
              <a:rPr lang="en-IN" dirty="0" smtClean="0"/>
              <a:t> Model</a:t>
            </a:r>
            <a:endParaRPr lang="en-IN" dirty="0"/>
          </a:p>
        </p:txBody>
      </p:sp>
      <p:grpSp>
        <p:nvGrpSpPr>
          <p:cNvPr id="31" name="Group 16"/>
          <p:cNvGrpSpPr>
            <a:grpSpLocks/>
          </p:cNvGrpSpPr>
          <p:nvPr/>
        </p:nvGrpSpPr>
        <p:grpSpPr bwMode="auto">
          <a:xfrm>
            <a:off x="0" y="0"/>
            <a:ext cx="9144000" cy="6858000"/>
            <a:chOff x="0" y="0"/>
            <a:chExt cx="9144000" cy="6858000"/>
          </a:xfrm>
        </p:grpSpPr>
        <p:grpSp>
          <p:nvGrpSpPr>
            <p:cNvPr id="32" name="Group 8"/>
            <p:cNvGrpSpPr>
              <a:grpSpLocks/>
            </p:cNvGrpSpPr>
            <p:nvPr/>
          </p:nvGrpSpPr>
          <p:grpSpPr bwMode="auto">
            <a:xfrm>
              <a:off x="0" y="0"/>
              <a:ext cx="9144000" cy="6858000"/>
              <a:chOff x="0" y="0"/>
              <a:chExt cx="5760" cy="4320"/>
            </a:xfrm>
          </p:grpSpPr>
          <p:grpSp>
            <p:nvGrpSpPr>
              <p:cNvPr id="35" name="Group 34"/>
              <p:cNvGrpSpPr>
                <a:grpSpLocks/>
              </p:cNvGrpSpPr>
              <p:nvPr/>
            </p:nvGrpSpPr>
            <p:grpSpPr bwMode="auto">
              <a:xfrm>
                <a:off x="0" y="0"/>
                <a:ext cx="192" cy="4320"/>
                <a:chOff x="0" y="-48"/>
                <a:chExt cx="144" cy="4368"/>
              </a:xfrm>
            </p:grpSpPr>
            <p:sp>
              <p:nvSpPr>
                <p:cNvPr id="4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6" name="Group 12"/>
              <p:cNvGrpSpPr>
                <a:grpSpLocks/>
              </p:cNvGrpSpPr>
              <p:nvPr/>
            </p:nvGrpSpPr>
            <p:grpSpPr bwMode="auto">
              <a:xfrm>
                <a:off x="5674" y="24"/>
                <a:ext cx="86" cy="4296"/>
                <a:chOff x="5616" y="-48"/>
                <a:chExt cx="144" cy="4368"/>
              </a:xfrm>
            </p:grpSpPr>
            <p:sp>
              <p:nvSpPr>
                <p:cNvPr id="4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7" name="Group 36"/>
              <p:cNvGrpSpPr>
                <a:grpSpLocks/>
              </p:cNvGrpSpPr>
              <p:nvPr/>
            </p:nvGrpSpPr>
            <p:grpSpPr bwMode="auto">
              <a:xfrm>
                <a:off x="144" y="0"/>
                <a:ext cx="5616" cy="144"/>
                <a:chOff x="96" y="-48"/>
                <a:chExt cx="5520" cy="144"/>
              </a:xfrm>
            </p:grpSpPr>
            <p:sp>
              <p:nvSpPr>
                <p:cNvPr id="41" name="Rectangle 40"/>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41"/>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8" name="Group 18"/>
              <p:cNvGrpSpPr>
                <a:grpSpLocks/>
              </p:cNvGrpSpPr>
              <p:nvPr/>
            </p:nvGrpSpPr>
            <p:grpSpPr bwMode="auto">
              <a:xfrm>
                <a:off x="144" y="4234"/>
                <a:ext cx="5616" cy="86"/>
                <a:chOff x="96" y="4176"/>
                <a:chExt cx="5520" cy="144"/>
              </a:xfrm>
            </p:grpSpPr>
            <p:sp>
              <p:nvSpPr>
                <p:cNvPr id="3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3"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33"/>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8">
            <p14:nvContentPartPr>
              <p14:cNvPr id="4" name="Ink 3"/>
              <p14:cNvContentPartPr/>
              <p14:nvPr/>
            </p14:nvContentPartPr>
            <p14:xfrm>
              <a:off x="4029840" y="5240520"/>
              <a:ext cx="724680" cy="996480"/>
            </p14:xfrm>
          </p:contentPart>
        </mc:Choice>
        <mc:Fallback xmlns="">
          <p:pic>
            <p:nvPicPr>
              <p:cNvPr id="4" name="Ink 3"/>
              <p:cNvPicPr/>
              <p:nvPr/>
            </p:nvPicPr>
            <p:blipFill>
              <a:blip r:embed="rId9"/>
              <a:stretch>
                <a:fillRect/>
              </a:stretch>
            </p:blipFill>
            <p:spPr>
              <a:xfrm>
                <a:off x="4027320" y="5227920"/>
                <a:ext cx="739800" cy="1020600"/>
              </a:xfrm>
              <a:prstGeom prst="rect">
                <a:avLst/>
              </a:prstGeom>
            </p:spPr>
          </p:pic>
        </mc:Fallback>
      </mc:AlternateContent>
    </p:spTree>
    <p:extLst>
      <p:ext uri="{BB962C8B-B14F-4D97-AF65-F5344CB8AC3E}">
        <p14:creationId xmlns:p14="http://schemas.microsoft.com/office/powerpoint/2010/main" val="111072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anim calcmode="lin" valueType="num">
                                      <p:cBhvr>
                                        <p:cTn id="18" dur="500" fill="hold"/>
                                        <p:tgtEl>
                                          <p:spTgt spid="20"/>
                                        </p:tgtEl>
                                        <p:attrNameLst>
                                          <p:attrName>ppt_w</p:attrName>
                                        </p:attrNameLst>
                                      </p:cBhvr>
                                      <p:tavLst>
                                        <p:tav tm="0" fmla="#ppt_w*sin(2.5*pi*$)">
                                          <p:val>
                                            <p:fltVal val="0"/>
                                          </p:val>
                                        </p:tav>
                                        <p:tav tm="100000">
                                          <p:val>
                                            <p:fltVal val="1"/>
                                          </p:val>
                                        </p:tav>
                                      </p:tavLst>
                                    </p:anim>
                                    <p:anim calcmode="lin" valueType="num">
                                      <p:cBhvr>
                                        <p:cTn id="19" dur="500" fill="hold"/>
                                        <p:tgtEl>
                                          <p:spTgt spid="20"/>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circle(in)">
                                      <p:cBhvr>
                                        <p:cTn id="24" dur="500"/>
                                        <p:tgtEl>
                                          <p:spTgt spid="23"/>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circle(in)">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anim calcmode="lin" valueType="num">
                                      <p:cBhvr>
                                        <p:cTn id="33" dur="500" fill="hold"/>
                                        <p:tgtEl>
                                          <p:spTgt spid="21"/>
                                        </p:tgtEl>
                                        <p:attrNameLst>
                                          <p:attrName>ppt_w</p:attrName>
                                        </p:attrNameLst>
                                      </p:cBhvr>
                                      <p:tavLst>
                                        <p:tav tm="0" fmla="#ppt_w*sin(2.5*pi*$)">
                                          <p:val>
                                            <p:fltVal val="0"/>
                                          </p:val>
                                        </p:tav>
                                        <p:tav tm="100000">
                                          <p:val>
                                            <p:fltVal val="1"/>
                                          </p:val>
                                        </p:tav>
                                      </p:tavLst>
                                    </p:anim>
                                    <p:anim calcmode="lin" valueType="num">
                                      <p:cBhvr>
                                        <p:cTn id="34" dur="5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circle(in)">
                                      <p:cBhvr>
                                        <p:cTn id="39" dur="500"/>
                                        <p:tgtEl>
                                          <p:spTgt spid="25"/>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circle(in)">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dissolve">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circle(in)">
                                      <p:cBhvr>
                                        <p:cTn id="5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0" grpId="0" animBg="1"/>
      <p:bldP spid="21" grpId="0" animBg="1"/>
      <p:bldP spid="26" grpId="0"/>
      <p:bldP spid="27"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09"/>
            <a:ext cx="6019800" cy="685800"/>
          </a:xfrm>
        </p:spPr>
        <p:txBody>
          <a:bodyPr/>
          <a:lstStyle/>
          <a:p>
            <a:r>
              <a:rPr lang="en-IN" sz="2800" dirty="0" smtClean="0"/>
              <a:t>Solutions of Nonhomogeneous SO-ODE with CC</a:t>
            </a:r>
            <a:endParaRPr lang="en-IN" sz="2800" dirty="0"/>
          </a:p>
        </p:txBody>
      </p:sp>
      <p:sp>
        <p:nvSpPr>
          <p:cNvPr id="3" name="Content Placeholder 2"/>
          <p:cNvSpPr>
            <a:spLocks noGrp="1"/>
          </p:cNvSpPr>
          <p:nvPr>
            <p:ph idx="1"/>
          </p:nvPr>
        </p:nvSpPr>
        <p:spPr>
          <a:xfrm>
            <a:off x="304799" y="1360597"/>
            <a:ext cx="8662053" cy="4648200"/>
          </a:xfrm>
        </p:spPr>
        <p:txBody>
          <a:bodyPr/>
          <a:lstStyle/>
          <a:p>
            <a:r>
              <a:rPr lang="en-IN" sz="2400" dirty="0"/>
              <a:t>All solutions of a </a:t>
            </a:r>
            <a:r>
              <a:rPr lang="en-IN" sz="2400" dirty="0" smtClean="0"/>
              <a:t>CC </a:t>
            </a:r>
            <a:r>
              <a:rPr lang="en-IN" sz="2400" dirty="0"/>
              <a:t>homogeneous equation can be obtained from only two solutions </a:t>
            </a:r>
            <a:r>
              <a:rPr lang="en-IN" sz="2400" dirty="0" smtClean="0"/>
              <a:t>that are </a:t>
            </a:r>
            <a:r>
              <a:rPr lang="en-IN" sz="2400" dirty="0"/>
              <a:t>linearly independent, called fundamental solutions. </a:t>
            </a:r>
            <a:endParaRPr lang="en-IN" sz="2400" dirty="0" smtClean="0"/>
          </a:p>
          <a:p>
            <a:r>
              <a:rPr lang="en-IN" sz="2400" dirty="0" smtClean="0"/>
              <a:t>Every </a:t>
            </a:r>
            <a:r>
              <a:rPr lang="en-IN" sz="2400" dirty="0"/>
              <a:t>other solution is a linear </a:t>
            </a:r>
            <a:r>
              <a:rPr lang="en-IN" sz="2400" dirty="0" smtClean="0"/>
              <a:t>combination of </a:t>
            </a:r>
            <a:r>
              <a:rPr lang="en-IN" sz="2400" dirty="0"/>
              <a:t>these two. </a:t>
            </a:r>
            <a:endParaRPr lang="en-IN" sz="2400" dirty="0" smtClean="0"/>
          </a:p>
          <a:p>
            <a:r>
              <a:rPr lang="en-IN" sz="2400" dirty="0" smtClean="0"/>
              <a:t>This </a:t>
            </a:r>
            <a:r>
              <a:rPr lang="en-IN" sz="2400" dirty="0"/>
              <a:t>result is not longer true for </a:t>
            </a:r>
            <a:r>
              <a:rPr lang="en-IN" sz="2400" dirty="0" smtClean="0"/>
              <a:t>nonhomogeneous equations.</a:t>
            </a:r>
          </a:p>
          <a:p>
            <a:r>
              <a:rPr lang="en-IN" sz="2400" dirty="0" smtClean="0"/>
              <a:t>Addition of a fixed function translates </a:t>
            </a:r>
            <a:r>
              <a:rPr lang="en-IN" sz="2400" dirty="0"/>
              <a:t>the solutions of the homogeneous equation </a:t>
            </a:r>
            <a:r>
              <a:rPr lang="en-IN" sz="2400" dirty="0" smtClean="0"/>
              <a:t>as  </a:t>
            </a:r>
            <a:r>
              <a:rPr lang="en-IN" sz="2400" dirty="0"/>
              <a:t>the solutions of the nonhomogeneous </a:t>
            </a:r>
            <a:r>
              <a:rPr lang="en-IN" sz="2400" dirty="0" smtClean="0"/>
              <a:t>equation. </a:t>
            </a:r>
          </a:p>
          <a:p>
            <a:r>
              <a:rPr lang="en-IN" sz="2400" dirty="0" smtClean="0"/>
              <a:t>The fixed </a:t>
            </a:r>
            <a:r>
              <a:rPr lang="en-IN" sz="2400" dirty="0"/>
              <a:t>function is </a:t>
            </a:r>
            <a:r>
              <a:rPr lang="en-IN" sz="2400" dirty="0" smtClean="0"/>
              <a:t>an additional solution and </a:t>
            </a:r>
            <a:r>
              <a:rPr lang="en-IN" sz="2400" dirty="0"/>
              <a:t>it is called a </a:t>
            </a:r>
            <a:r>
              <a:rPr lang="en-IN" sz="2400" dirty="0" smtClean="0"/>
              <a:t>particular solution </a:t>
            </a:r>
            <a:r>
              <a:rPr lang="en-IN" sz="2400" dirty="0"/>
              <a:t>of the nonhomogeneous equation.</a:t>
            </a:r>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18037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48367"/>
            <a:ext cx="6870994" cy="958705"/>
          </a:xfrm>
        </p:spPr>
        <p:txBody>
          <a:bodyPr/>
          <a:lstStyle/>
          <a:p>
            <a:r>
              <a:rPr lang="en-IN" sz="2800" dirty="0"/>
              <a:t>Nonhomogeneous </a:t>
            </a:r>
            <a:r>
              <a:rPr lang="en-IN" sz="2800" dirty="0" smtClean="0"/>
              <a:t>Equations Linear Second Order ODE</a:t>
            </a:r>
            <a:endParaRPr lang="en-IN" sz="2800" dirty="0"/>
          </a:p>
        </p:txBody>
      </p:sp>
      <p:sp>
        <p:nvSpPr>
          <p:cNvPr id="3" name="Rectangle 2"/>
          <p:cNvSpPr/>
          <p:nvPr/>
        </p:nvSpPr>
        <p:spPr>
          <a:xfrm>
            <a:off x="526077" y="1651507"/>
            <a:ext cx="8020635" cy="461665"/>
          </a:xfrm>
          <a:prstGeom prst="rect">
            <a:avLst/>
          </a:prstGeom>
        </p:spPr>
        <p:txBody>
          <a:bodyPr wrap="square">
            <a:spAutoFit/>
          </a:bodyPr>
          <a:lstStyle/>
          <a:p>
            <a:r>
              <a:rPr lang="en-IN" dirty="0">
                <a:latin typeface="+mn-lt"/>
              </a:rPr>
              <a:t>Every solution </a:t>
            </a:r>
            <a:r>
              <a:rPr lang="en-IN" i="1" dirty="0">
                <a:latin typeface="+mn-lt"/>
              </a:rPr>
              <a:t>y </a:t>
            </a:r>
            <a:r>
              <a:rPr lang="en-IN" dirty="0">
                <a:latin typeface="+mn-lt"/>
              </a:rPr>
              <a:t>of the nonhomogeneous </a:t>
            </a:r>
            <a:r>
              <a:rPr lang="en-IN" dirty="0" smtClean="0">
                <a:latin typeface="+mn-lt"/>
              </a:rPr>
              <a:t>CC-SO-ODE</a:t>
            </a:r>
            <a:endParaRPr lang="en-IN" dirty="0">
              <a:latin typeface="+mn-lt"/>
            </a:endParaRPr>
          </a:p>
        </p:txBody>
      </p:sp>
      <p:graphicFrame>
        <p:nvGraphicFramePr>
          <p:cNvPr id="4" name="Object 3"/>
          <p:cNvGraphicFramePr>
            <a:graphicFrameLocks noChangeAspect="1"/>
          </p:cNvGraphicFramePr>
          <p:nvPr>
            <p:extLst/>
          </p:nvPr>
        </p:nvGraphicFramePr>
        <p:xfrm>
          <a:off x="3252565" y="2140816"/>
          <a:ext cx="3805237" cy="1004887"/>
        </p:xfrm>
        <a:graphic>
          <a:graphicData uri="http://schemas.openxmlformats.org/presentationml/2006/ole">
            <mc:AlternateContent xmlns:mc="http://schemas.openxmlformats.org/markup-compatibility/2006">
              <mc:Choice xmlns:v="urn:schemas-microsoft-com:vml" Requires="v">
                <p:oleObj spid="_x0000_s231476" name="Equation" r:id="rId3" imgW="1587240" imgH="419040" progId="Equation.3">
                  <p:embed/>
                </p:oleObj>
              </mc:Choice>
              <mc:Fallback>
                <p:oleObj name="Equation" r:id="rId3" imgW="1587240" imgH="419040" progId="Equation.3">
                  <p:embed/>
                  <p:pic>
                    <p:nvPicPr>
                      <p:cNvPr id="0" name=""/>
                      <p:cNvPicPr/>
                      <p:nvPr/>
                    </p:nvPicPr>
                    <p:blipFill>
                      <a:blip r:embed="rId4"/>
                      <a:stretch>
                        <a:fillRect/>
                      </a:stretch>
                    </p:blipFill>
                    <p:spPr>
                      <a:xfrm>
                        <a:off x="3252565" y="2140816"/>
                        <a:ext cx="3805237" cy="1004887"/>
                      </a:xfrm>
                      <a:prstGeom prst="rect">
                        <a:avLst/>
                      </a:prstGeom>
                    </p:spPr>
                  </p:pic>
                </p:oleObj>
              </mc:Fallback>
            </mc:AlternateContent>
          </a:graphicData>
        </a:graphic>
      </p:graphicFrame>
      <p:sp>
        <p:nvSpPr>
          <p:cNvPr id="5" name="TextBox 4"/>
          <p:cNvSpPr txBox="1"/>
          <p:nvPr/>
        </p:nvSpPr>
        <p:spPr>
          <a:xfrm>
            <a:off x="1224958" y="3878950"/>
            <a:ext cx="1534394" cy="461665"/>
          </a:xfrm>
          <a:prstGeom prst="rect">
            <a:avLst/>
          </a:prstGeom>
          <a:noFill/>
        </p:spPr>
        <p:txBody>
          <a:bodyPr wrap="none" rtlCol="0">
            <a:spAutoFit/>
          </a:bodyPr>
          <a:lstStyle/>
          <a:p>
            <a:r>
              <a:rPr lang="en-IN" dirty="0"/>
              <a:t>i</a:t>
            </a:r>
            <a:r>
              <a:rPr lang="en-IN" dirty="0" smtClean="0"/>
              <a:t>s given by</a:t>
            </a:r>
            <a:endParaRPr lang="en-IN" dirty="0"/>
          </a:p>
        </p:txBody>
      </p:sp>
      <p:graphicFrame>
        <p:nvGraphicFramePr>
          <p:cNvPr id="6" name="Object 5"/>
          <p:cNvGraphicFramePr>
            <a:graphicFrameLocks noChangeAspect="1"/>
          </p:cNvGraphicFramePr>
          <p:nvPr>
            <p:extLst/>
          </p:nvPr>
        </p:nvGraphicFramePr>
        <p:xfrm>
          <a:off x="2881271" y="3832380"/>
          <a:ext cx="3468532" cy="659021"/>
        </p:xfrm>
        <a:graphic>
          <a:graphicData uri="http://schemas.openxmlformats.org/presentationml/2006/ole">
            <mc:AlternateContent xmlns:mc="http://schemas.openxmlformats.org/markup-compatibility/2006">
              <mc:Choice xmlns:v="urn:schemas-microsoft-com:vml" Requires="v">
                <p:oleObj spid="_x0000_s231477" name="Equation" r:id="rId5" imgW="1269720" imgH="241200" progId="Equation.3">
                  <p:embed/>
                </p:oleObj>
              </mc:Choice>
              <mc:Fallback>
                <p:oleObj name="Equation" r:id="rId5" imgW="1269720" imgH="241200" progId="Equation.3">
                  <p:embed/>
                  <p:pic>
                    <p:nvPicPr>
                      <p:cNvPr id="0" name=""/>
                      <p:cNvPicPr/>
                      <p:nvPr/>
                    </p:nvPicPr>
                    <p:blipFill>
                      <a:blip r:embed="rId6"/>
                      <a:stretch>
                        <a:fillRect/>
                      </a:stretch>
                    </p:blipFill>
                    <p:spPr>
                      <a:xfrm>
                        <a:off x="2881271" y="3832380"/>
                        <a:ext cx="3468532" cy="659021"/>
                      </a:xfrm>
                      <a:prstGeom prst="rect">
                        <a:avLst/>
                      </a:prstGeom>
                    </p:spPr>
                  </p:pic>
                </p:oleObj>
              </mc:Fallback>
            </mc:AlternateContent>
          </a:graphicData>
        </a:graphic>
      </p:graphicFrame>
      <p:sp>
        <p:nvSpPr>
          <p:cNvPr id="7" name="Rectangle 6"/>
          <p:cNvSpPr/>
          <p:nvPr/>
        </p:nvSpPr>
        <p:spPr>
          <a:xfrm>
            <a:off x="2847499" y="4664195"/>
            <a:ext cx="3624710" cy="461665"/>
          </a:xfrm>
          <a:prstGeom prst="rect">
            <a:avLst/>
          </a:prstGeom>
        </p:spPr>
        <p:txBody>
          <a:bodyPr wrap="none">
            <a:spAutoFit/>
          </a:bodyPr>
          <a:lstStyle/>
          <a:p>
            <a:r>
              <a:rPr lang="en-IN" i="1" dirty="0" err="1">
                <a:latin typeface="+mn-lt"/>
              </a:rPr>
              <a:t>y</a:t>
            </a:r>
            <a:r>
              <a:rPr lang="en-IN" i="1" baseline="-25000" dirty="0" err="1" smtClean="0">
                <a:latin typeface="+mn-lt"/>
              </a:rPr>
              <a:t>p</a:t>
            </a:r>
            <a:r>
              <a:rPr lang="en-IN" dirty="0" smtClean="0">
                <a:latin typeface="+mn-lt"/>
              </a:rPr>
              <a:t> is the particular solution.</a:t>
            </a:r>
            <a:endParaRPr lang="en-IN" dirty="0">
              <a:latin typeface="+mn-lt"/>
            </a:endParaRPr>
          </a:p>
        </p:txBody>
      </p:sp>
      <p:sp>
        <p:nvSpPr>
          <p:cNvPr id="8" name="Rectangle 7"/>
          <p:cNvSpPr/>
          <p:nvPr/>
        </p:nvSpPr>
        <p:spPr>
          <a:xfrm>
            <a:off x="228599" y="5481162"/>
            <a:ext cx="8738253" cy="830997"/>
          </a:xfrm>
          <a:prstGeom prst="rect">
            <a:avLst/>
          </a:prstGeom>
        </p:spPr>
        <p:txBody>
          <a:bodyPr wrap="square">
            <a:spAutoFit/>
          </a:bodyPr>
          <a:lstStyle/>
          <a:p>
            <a:pPr algn="ctr"/>
            <a:r>
              <a:rPr lang="en-IN" dirty="0" smtClean="0">
                <a:latin typeface="+mn-lt"/>
              </a:rPr>
              <a:t>One of the </a:t>
            </a:r>
            <a:r>
              <a:rPr lang="en-IN" dirty="0">
                <a:latin typeface="+mn-lt"/>
              </a:rPr>
              <a:t>method to </a:t>
            </a:r>
            <a:r>
              <a:rPr lang="en-IN" dirty="0" smtClean="0">
                <a:latin typeface="+mn-lt"/>
              </a:rPr>
              <a:t>find </a:t>
            </a:r>
            <a:r>
              <a:rPr lang="en-IN" dirty="0">
                <a:latin typeface="+mn-lt"/>
              </a:rPr>
              <a:t>such particular </a:t>
            </a:r>
            <a:r>
              <a:rPr lang="en-IN" dirty="0" smtClean="0">
                <a:latin typeface="+mn-lt"/>
              </a:rPr>
              <a:t>solution is known as  </a:t>
            </a:r>
            <a:r>
              <a:rPr lang="en-IN" dirty="0">
                <a:latin typeface="+mn-lt"/>
              </a:rPr>
              <a:t>the </a:t>
            </a:r>
            <a:r>
              <a:rPr lang="en-IN" dirty="0" smtClean="0">
                <a:latin typeface="+mn-lt"/>
              </a:rPr>
              <a:t>undetermined coefficients </a:t>
            </a:r>
            <a:r>
              <a:rPr lang="en-IN" dirty="0">
                <a:latin typeface="+mn-lt"/>
              </a:rPr>
              <a:t>method.</a:t>
            </a:r>
          </a:p>
        </p:txBody>
      </p:sp>
      <p:sp>
        <p:nvSpPr>
          <p:cNvPr id="24" name="TextBox 23"/>
          <p:cNvSpPr txBox="1"/>
          <p:nvPr/>
        </p:nvSpPr>
        <p:spPr>
          <a:xfrm>
            <a:off x="560655" y="3229032"/>
            <a:ext cx="4573688" cy="461665"/>
          </a:xfrm>
          <a:prstGeom prst="rect">
            <a:avLst/>
          </a:prstGeom>
          <a:noFill/>
        </p:spPr>
        <p:txBody>
          <a:bodyPr wrap="none" rtlCol="0">
            <a:spAutoFit/>
          </a:bodyPr>
          <a:lstStyle/>
          <a:p>
            <a:r>
              <a:rPr lang="en-IN" dirty="0"/>
              <a:t>w</a:t>
            </a:r>
            <a:r>
              <a:rPr lang="en-IN" dirty="0" smtClean="0"/>
              <a:t>here </a:t>
            </a:r>
            <a:r>
              <a:rPr lang="en-IN" i="1" dirty="0" smtClean="0">
                <a:sym typeface="Symbol" panose="05050102010706020507" pitchFamily="18" charset="2"/>
              </a:rPr>
              <a:t></a:t>
            </a:r>
            <a:r>
              <a:rPr lang="en-IN" i="1" baseline="-25000" dirty="0" smtClean="0">
                <a:sym typeface="Symbol" panose="05050102010706020507" pitchFamily="18" charset="2"/>
              </a:rPr>
              <a:t>1</a:t>
            </a:r>
            <a:r>
              <a:rPr lang="en-IN" i="1" dirty="0" smtClean="0">
                <a:sym typeface="Symbol" panose="05050102010706020507" pitchFamily="18" charset="2"/>
              </a:rPr>
              <a:t> </a:t>
            </a:r>
            <a:r>
              <a:rPr lang="en-IN" dirty="0" smtClean="0">
                <a:sym typeface="Symbol" panose="05050102010706020507" pitchFamily="18" charset="2"/>
              </a:rPr>
              <a:t>and </a:t>
            </a:r>
            <a:r>
              <a:rPr lang="en-IN" i="1" dirty="0" smtClean="0">
                <a:sym typeface="Symbol" panose="05050102010706020507" pitchFamily="18" charset="2"/>
              </a:rPr>
              <a:t></a:t>
            </a:r>
            <a:r>
              <a:rPr lang="en-IN" i="1" baseline="-25000" dirty="0" smtClean="0">
                <a:sym typeface="Symbol" panose="05050102010706020507" pitchFamily="18" charset="2"/>
              </a:rPr>
              <a:t>0</a:t>
            </a:r>
            <a:r>
              <a:rPr lang="en-IN" i="1" dirty="0" smtClean="0">
                <a:sym typeface="Symbol" panose="05050102010706020507" pitchFamily="18" charset="2"/>
              </a:rPr>
              <a:t> </a:t>
            </a:r>
            <a:r>
              <a:rPr lang="en-IN" dirty="0" smtClean="0">
                <a:sym typeface="Symbol" panose="05050102010706020507" pitchFamily="18" charset="2"/>
              </a:rPr>
              <a:t>are constants </a:t>
            </a:r>
            <a:r>
              <a:rPr lang="en-IN" dirty="0">
                <a:solidFill>
                  <a:srgbClr val="000000"/>
                </a:solidFill>
                <a:sym typeface="Symbol" panose="05050102010706020507" pitchFamily="18" charset="2"/>
              </a:rPr>
              <a:t></a:t>
            </a:r>
            <a:r>
              <a:rPr lang="en-IN" dirty="0">
                <a:solidFill>
                  <a:srgbClr val="000000"/>
                </a:solidFill>
              </a:rPr>
              <a:t> </a:t>
            </a:r>
            <a:r>
              <a:rPr lang="en-IN" dirty="0" smtClean="0">
                <a:sym typeface="Symbol" panose="05050102010706020507" pitchFamily="18" charset="2"/>
              </a:rPr>
              <a:t>.</a:t>
            </a:r>
            <a:endParaRPr lang="en-IN" dirty="0"/>
          </a:p>
        </p:txBody>
      </p:sp>
      <p:sp>
        <p:nvSpPr>
          <p:cNvPr id="25" name="TextBox 24"/>
          <p:cNvSpPr txBox="1"/>
          <p:nvPr/>
        </p:nvSpPr>
        <p:spPr>
          <a:xfrm>
            <a:off x="541103" y="1204353"/>
            <a:ext cx="1832553" cy="461665"/>
          </a:xfrm>
          <a:prstGeom prst="rect">
            <a:avLst/>
          </a:prstGeom>
          <a:noFill/>
        </p:spPr>
        <p:txBody>
          <a:bodyPr wrap="none" rtlCol="0">
            <a:spAutoFit/>
          </a:bodyPr>
          <a:lstStyle/>
          <a:p>
            <a:r>
              <a:rPr lang="en-IN" dirty="0" smtClean="0">
                <a:latin typeface="Segoe Script" panose="020B0504020000000003" pitchFamily="34" charset="0"/>
              </a:rPr>
              <a:t>Theorem: </a:t>
            </a:r>
            <a:endParaRPr lang="en-IN" dirty="0">
              <a:latin typeface="Segoe Script" panose="020B0504020000000003" pitchFamily="34" charset="0"/>
            </a:endParaRPr>
          </a:p>
        </p:txBody>
      </p:sp>
      <p:grpSp>
        <p:nvGrpSpPr>
          <p:cNvPr id="26" name="Group 16"/>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0" name="Group 29"/>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31"/>
              <p:cNvGrpSpPr>
                <a:grpSpLocks/>
              </p:cNvGrpSpPr>
              <p:nvPr/>
            </p:nvGrpSpPr>
            <p:grpSpPr bwMode="auto">
              <a:xfrm>
                <a:off x="144" y="0"/>
                <a:ext cx="5616" cy="144"/>
                <a:chOff x="96" y="-48"/>
                <a:chExt cx="5520" cy="144"/>
              </a:xfrm>
            </p:grpSpPr>
            <p:sp>
              <p:nvSpPr>
                <p:cNvPr id="36" name="Rectangle 3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3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8"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03687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0929"/>
            <a:ext cx="7772400" cy="971584"/>
          </a:xfrm>
        </p:spPr>
        <p:txBody>
          <a:bodyPr/>
          <a:lstStyle/>
          <a:p>
            <a:r>
              <a:rPr lang="en-IN" sz="2800" dirty="0" smtClean="0"/>
              <a:t>Methods to Compute Particular Solution</a:t>
            </a:r>
            <a:endParaRPr lang="en-IN" sz="2800" dirty="0"/>
          </a:p>
        </p:txBody>
      </p:sp>
      <p:sp>
        <p:nvSpPr>
          <p:cNvPr id="3" name="Content Placeholder 2"/>
          <p:cNvSpPr>
            <a:spLocks noGrp="1"/>
          </p:cNvSpPr>
          <p:nvPr>
            <p:ph idx="1"/>
          </p:nvPr>
        </p:nvSpPr>
        <p:spPr>
          <a:xfrm>
            <a:off x="457200" y="1699141"/>
            <a:ext cx="7772400" cy="4114800"/>
          </a:xfrm>
        </p:spPr>
        <p:txBody>
          <a:bodyPr/>
          <a:lstStyle/>
          <a:p>
            <a:r>
              <a:rPr lang="en-IN" sz="2400" dirty="0" smtClean="0"/>
              <a:t>There are mainly two different </a:t>
            </a:r>
            <a:r>
              <a:rPr lang="en-IN" sz="2400" dirty="0"/>
              <a:t>ways to compute the particular solution of </a:t>
            </a:r>
            <a:r>
              <a:rPr lang="en-IN" sz="2400" dirty="0" smtClean="0"/>
              <a:t>a nonhomogeneous equation.</a:t>
            </a:r>
          </a:p>
          <a:p>
            <a:r>
              <a:rPr lang="en-IN" sz="2400" dirty="0"/>
              <a:t>T</a:t>
            </a:r>
            <a:r>
              <a:rPr lang="en-IN" sz="2400" dirty="0" smtClean="0"/>
              <a:t>he </a:t>
            </a:r>
            <a:r>
              <a:rPr lang="en-IN" sz="2400" dirty="0"/>
              <a:t>undetermined </a:t>
            </a:r>
            <a:r>
              <a:rPr lang="en-IN" sz="2400" dirty="0" smtClean="0"/>
              <a:t>coefficients method.</a:t>
            </a:r>
          </a:p>
          <a:p>
            <a:r>
              <a:rPr lang="en-IN" sz="2400" dirty="0" smtClean="0"/>
              <a:t>This method only works for constant coefficients of linear operator.</a:t>
            </a:r>
          </a:p>
          <a:p>
            <a:r>
              <a:rPr lang="en-IN" sz="2400" dirty="0" smtClean="0"/>
              <a:t>The </a:t>
            </a:r>
            <a:r>
              <a:rPr lang="en-IN" sz="2400" dirty="0"/>
              <a:t>variation of </a:t>
            </a:r>
            <a:r>
              <a:rPr lang="en-IN" sz="2400" dirty="0" smtClean="0"/>
              <a:t>parameters method.</a:t>
            </a:r>
          </a:p>
          <a:p>
            <a:r>
              <a:rPr lang="en-IN" sz="2400" dirty="0"/>
              <a:t>The variation of parameters method </a:t>
            </a:r>
            <a:r>
              <a:rPr lang="en-IN" sz="2400" dirty="0" smtClean="0"/>
              <a:t>also works for </a:t>
            </a:r>
            <a:r>
              <a:rPr lang="en-IN" sz="2400" dirty="0"/>
              <a:t>variable </a:t>
            </a:r>
            <a:r>
              <a:rPr lang="en-IN" sz="2400" dirty="0" smtClean="0"/>
              <a:t>coefficients of linear operators. </a:t>
            </a:r>
            <a:endParaRPr lang="en-IN" sz="2400" dirty="0"/>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74370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
            <a:ext cx="5943600" cy="913976"/>
          </a:xfrm>
        </p:spPr>
        <p:txBody>
          <a:bodyPr/>
          <a:lstStyle/>
          <a:p>
            <a:r>
              <a:rPr lang="en-IN" sz="2800" dirty="0"/>
              <a:t>The Undetermined </a:t>
            </a:r>
            <a:r>
              <a:rPr lang="en-IN" sz="2800" dirty="0" smtClean="0"/>
              <a:t>Coefficients Method </a:t>
            </a:r>
            <a:r>
              <a:rPr lang="en-IN" sz="2800" dirty="0"/>
              <a:t> </a:t>
            </a:r>
            <a:r>
              <a:rPr lang="en-IN" sz="2800" dirty="0" smtClean="0"/>
              <a:t>: Part -1</a:t>
            </a:r>
            <a:endParaRPr lang="en-IN" sz="2800" dirty="0"/>
          </a:p>
        </p:txBody>
      </p:sp>
      <p:sp>
        <p:nvSpPr>
          <p:cNvPr id="18" name="Content Placeholder 17"/>
          <p:cNvSpPr>
            <a:spLocks noGrp="1"/>
          </p:cNvSpPr>
          <p:nvPr>
            <p:ph idx="1"/>
          </p:nvPr>
        </p:nvSpPr>
        <p:spPr>
          <a:xfrm>
            <a:off x="303285" y="1750756"/>
            <a:ext cx="8624503" cy="4114800"/>
          </a:xfrm>
        </p:spPr>
        <p:txBody>
          <a:bodyPr/>
          <a:lstStyle/>
          <a:p>
            <a:r>
              <a:rPr lang="en-IN" sz="2400" dirty="0"/>
              <a:t>This method works </a:t>
            </a:r>
            <a:r>
              <a:rPr lang="en-IN" sz="2400" dirty="0" smtClean="0"/>
              <a:t>only for </a:t>
            </a:r>
            <a:r>
              <a:rPr lang="en-IN" sz="2400" dirty="0"/>
              <a:t>linear operators </a:t>
            </a:r>
            <a:r>
              <a:rPr lang="en-IN" sz="2400" i="1" dirty="0" smtClean="0"/>
              <a:t>L(y)</a:t>
            </a:r>
            <a:r>
              <a:rPr lang="en-IN" sz="2400" dirty="0" smtClean="0"/>
              <a:t> </a:t>
            </a:r>
            <a:r>
              <a:rPr lang="en-IN" sz="2400" dirty="0"/>
              <a:t>with </a:t>
            </a:r>
            <a:r>
              <a:rPr lang="en-IN" sz="2400" dirty="0" smtClean="0"/>
              <a:t>constant coefficients </a:t>
            </a:r>
            <a:r>
              <a:rPr lang="en-IN" sz="2400" dirty="0"/>
              <a:t>and for </a:t>
            </a:r>
            <a:r>
              <a:rPr lang="en-IN" sz="2400" dirty="0" smtClean="0"/>
              <a:t>simple </a:t>
            </a:r>
            <a:r>
              <a:rPr lang="en-IN" sz="2400" dirty="0"/>
              <a:t>source functions </a:t>
            </a:r>
            <a:r>
              <a:rPr lang="en-IN" sz="2400" i="1" dirty="0"/>
              <a:t>f</a:t>
            </a:r>
            <a:r>
              <a:rPr lang="en-IN" sz="2400" dirty="0" smtClean="0"/>
              <a:t>.</a:t>
            </a:r>
          </a:p>
          <a:p>
            <a:r>
              <a:rPr lang="en-IN" sz="2400" dirty="0" smtClean="0"/>
              <a:t>The Method:</a:t>
            </a:r>
          </a:p>
          <a:p>
            <a:r>
              <a:rPr lang="en-IN" sz="2400" dirty="0"/>
              <a:t>Find fundamental solutions </a:t>
            </a:r>
            <a:r>
              <a:rPr lang="en-IN" sz="2400" i="1" dirty="0"/>
              <a:t>y</a:t>
            </a:r>
            <a:r>
              <a:rPr lang="en-IN" sz="2400" i="1" baseline="-25000" dirty="0"/>
              <a:t>1</a:t>
            </a:r>
            <a:r>
              <a:rPr lang="en-IN" sz="2400" i="1" dirty="0"/>
              <a:t>, y</a:t>
            </a:r>
            <a:r>
              <a:rPr lang="en-IN" sz="2400" i="1" baseline="-25000" dirty="0"/>
              <a:t>2</a:t>
            </a:r>
            <a:r>
              <a:rPr lang="en-IN" sz="2400" dirty="0"/>
              <a:t> of the homogeneous equation </a:t>
            </a:r>
            <a:r>
              <a:rPr lang="en-IN" sz="2400" i="1" dirty="0"/>
              <a:t>L(y)</a:t>
            </a:r>
            <a:r>
              <a:rPr lang="en-IN" sz="2400" dirty="0"/>
              <a:t> = </a:t>
            </a:r>
            <a:r>
              <a:rPr lang="en-IN" sz="2400" dirty="0" smtClean="0"/>
              <a:t>0.</a:t>
            </a:r>
          </a:p>
          <a:p>
            <a:r>
              <a:rPr lang="en-IN" sz="2400" dirty="0" smtClean="0"/>
              <a:t>Given </a:t>
            </a:r>
            <a:r>
              <a:rPr lang="en-IN" sz="2400" dirty="0"/>
              <a:t>the source functions </a:t>
            </a:r>
            <a:r>
              <a:rPr lang="en-IN" sz="2400" i="1" dirty="0"/>
              <a:t>f</a:t>
            </a:r>
            <a:r>
              <a:rPr lang="en-IN" sz="2400" dirty="0"/>
              <a:t>, guess the solutions </a:t>
            </a:r>
            <a:r>
              <a:rPr lang="en-IN" sz="2400" i="1" dirty="0" err="1" smtClean="0"/>
              <a:t>y</a:t>
            </a:r>
            <a:r>
              <a:rPr lang="en-IN" sz="2400" i="1" baseline="-25000" dirty="0" err="1" smtClean="0"/>
              <a:t>p</a:t>
            </a:r>
            <a:r>
              <a:rPr lang="en-IN" sz="2400" dirty="0" smtClean="0"/>
              <a:t>.</a:t>
            </a:r>
          </a:p>
          <a:p>
            <a:r>
              <a:rPr lang="en-IN" sz="2400" dirty="0" smtClean="0"/>
              <a:t>For few </a:t>
            </a:r>
            <a:r>
              <a:rPr lang="en-IN" sz="2400" dirty="0"/>
              <a:t>source </a:t>
            </a:r>
            <a:r>
              <a:rPr lang="en-IN" sz="2400" dirty="0" smtClean="0"/>
              <a:t>functions, educated guesses are constructed by trial and error.</a:t>
            </a:r>
            <a:endParaRPr lang="en-IN" sz="2400" dirty="0"/>
          </a:p>
          <a:p>
            <a:r>
              <a:rPr lang="en-IN" sz="2400" dirty="0"/>
              <a:t>T</a:t>
            </a:r>
            <a:r>
              <a:rPr lang="en-IN" sz="2400" dirty="0" smtClean="0"/>
              <a:t>he </a:t>
            </a:r>
            <a:r>
              <a:rPr lang="en-IN" sz="2400" dirty="0"/>
              <a:t>associated guessed solutions are collected </a:t>
            </a:r>
            <a:r>
              <a:rPr lang="en-IN" sz="2400" dirty="0" smtClean="0"/>
              <a:t>from additional laws of nature. </a:t>
            </a:r>
            <a:endParaRPr lang="en-IN" sz="2400" dirty="0"/>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38917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dissolv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dissolve">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dissolve">
                                      <p:cBhvr>
                                        <p:cTn id="17" dur="5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dissolve">
                                      <p:cBhvr>
                                        <p:cTn id="22" dur="5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dissolve">
                                      <p:cBhvr>
                                        <p:cTn id="27" dur="5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8">
                                            <p:txEl>
                                              <p:pRg st="5" end="5"/>
                                            </p:txEl>
                                          </p:spTgt>
                                        </p:tgtEl>
                                        <p:attrNameLst>
                                          <p:attrName>style.visibility</p:attrName>
                                        </p:attrNameLst>
                                      </p:cBhvr>
                                      <p:to>
                                        <p:strVal val="visible"/>
                                      </p:to>
                                    </p:set>
                                    <p:animEffect transition="in" filter="dissolve">
                                      <p:cBhvr>
                                        <p:cTn id="32" dur="5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388" y="304027"/>
            <a:ext cx="6754812" cy="818845"/>
          </a:xfrm>
        </p:spPr>
        <p:txBody>
          <a:bodyPr/>
          <a:lstStyle/>
          <a:p>
            <a:r>
              <a:rPr lang="en-IN" sz="2800" dirty="0" smtClean="0"/>
              <a:t>Simple Source Functions – Natural Guess -1</a:t>
            </a:r>
            <a:endParaRPr lang="en-IN" sz="2800" dirty="0"/>
          </a:p>
        </p:txBody>
      </p:sp>
      <p:sp>
        <p:nvSpPr>
          <p:cNvPr id="5" name="Rectangle 4"/>
          <p:cNvSpPr/>
          <p:nvPr/>
        </p:nvSpPr>
        <p:spPr>
          <a:xfrm>
            <a:off x="394329" y="1198300"/>
            <a:ext cx="8572523" cy="1938992"/>
          </a:xfrm>
          <a:prstGeom prst="rect">
            <a:avLst/>
          </a:prstGeom>
        </p:spPr>
        <p:txBody>
          <a:bodyPr wrap="square">
            <a:spAutoFit/>
          </a:bodyPr>
          <a:lstStyle/>
          <a:p>
            <a:pPr algn="ctr"/>
            <a:r>
              <a:rPr lang="en-IN" dirty="0"/>
              <a:t>“Humanity stands ... before a great problem of finding new raw materials and new sources of energy that shall never become exhausted. In the meantime we must not waste what we have, but must leave as much as possible for coming generations.” </a:t>
            </a:r>
            <a:br>
              <a:rPr lang="en-IN" dirty="0"/>
            </a:br>
            <a:r>
              <a:rPr lang="en-IN" dirty="0"/>
              <a:t>― </a:t>
            </a:r>
            <a:r>
              <a:rPr lang="en-IN" dirty="0" err="1"/>
              <a:t>Svante</a:t>
            </a:r>
            <a:r>
              <a:rPr lang="en-IN" dirty="0"/>
              <a:t> Arrhenius</a:t>
            </a:r>
          </a:p>
        </p:txBody>
      </p:sp>
      <p:pic>
        <p:nvPicPr>
          <p:cNvPr id="6" name="Picture 5"/>
          <p:cNvPicPr>
            <a:picLocks noChangeAspect="1"/>
          </p:cNvPicPr>
          <p:nvPr/>
        </p:nvPicPr>
        <p:blipFill>
          <a:blip r:embed="rId2"/>
          <a:stretch>
            <a:fillRect/>
          </a:stretch>
        </p:blipFill>
        <p:spPr>
          <a:xfrm>
            <a:off x="394329" y="3291573"/>
            <a:ext cx="8523617" cy="1089013"/>
          </a:xfrm>
          <a:prstGeom prst="rect">
            <a:avLst/>
          </a:prstGeom>
        </p:spPr>
      </p:pic>
      <p:grpSp>
        <p:nvGrpSpPr>
          <p:cNvPr id="34" name="Group 16"/>
          <p:cNvGrpSpPr>
            <a:grpSpLocks/>
          </p:cNvGrpSpPr>
          <p:nvPr/>
        </p:nvGrpSpPr>
        <p:grpSpPr bwMode="auto">
          <a:xfrm>
            <a:off x="0" y="0"/>
            <a:ext cx="9144000" cy="6858000"/>
            <a:chOff x="0" y="0"/>
            <a:chExt cx="9144000" cy="6858000"/>
          </a:xfrm>
        </p:grpSpPr>
        <p:grpSp>
          <p:nvGrpSpPr>
            <p:cNvPr id="35" name="Group 8"/>
            <p:cNvGrpSpPr>
              <a:grpSpLocks/>
            </p:cNvGrpSpPr>
            <p:nvPr/>
          </p:nvGrpSpPr>
          <p:grpSpPr bwMode="auto">
            <a:xfrm>
              <a:off x="0" y="0"/>
              <a:ext cx="9144000" cy="6858000"/>
              <a:chOff x="0" y="0"/>
              <a:chExt cx="5760" cy="4320"/>
            </a:xfrm>
          </p:grpSpPr>
          <p:grpSp>
            <p:nvGrpSpPr>
              <p:cNvPr id="38" name="Group 37"/>
              <p:cNvGrpSpPr>
                <a:grpSpLocks/>
              </p:cNvGrpSpPr>
              <p:nvPr/>
            </p:nvGrpSpPr>
            <p:grpSpPr bwMode="auto">
              <a:xfrm>
                <a:off x="0" y="0"/>
                <a:ext cx="192" cy="4320"/>
                <a:chOff x="0" y="-48"/>
                <a:chExt cx="144" cy="4368"/>
              </a:xfrm>
            </p:grpSpPr>
            <p:sp>
              <p:nvSpPr>
                <p:cNvPr id="4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9" name="Group 12"/>
              <p:cNvGrpSpPr>
                <a:grpSpLocks/>
              </p:cNvGrpSpPr>
              <p:nvPr/>
            </p:nvGrpSpPr>
            <p:grpSpPr bwMode="auto">
              <a:xfrm>
                <a:off x="5674" y="24"/>
                <a:ext cx="86" cy="4296"/>
                <a:chOff x="5616" y="-48"/>
                <a:chExt cx="144" cy="4368"/>
              </a:xfrm>
            </p:grpSpPr>
            <p:sp>
              <p:nvSpPr>
                <p:cNvPr id="4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0" name="Group 39"/>
              <p:cNvGrpSpPr>
                <a:grpSpLocks/>
              </p:cNvGrpSpPr>
              <p:nvPr/>
            </p:nvGrpSpPr>
            <p:grpSpPr bwMode="auto">
              <a:xfrm>
                <a:off x="144" y="0"/>
                <a:ext cx="5616" cy="144"/>
                <a:chOff x="96" y="-48"/>
                <a:chExt cx="5520" cy="144"/>
              </a:xfrm>
            </p:grpSpPr>
            <p:sp>
              <p:nvSpPr>
                <p:cNvPr id="44" name="Rectangle 4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5" name="Rectangle 4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1" name="Group 18"/>
              <p:cNvGrpSpPr>
                <a:grpSpLocks/>
              </p:cNvGrpSpPr>
              <p:nvPr/>
            </p:nvGrpSpPr>
            <p:grpSpPr bwMode="auto">
              <a:xfrm>
                <a:off x="144" y="4234"/>
                <a:ext cx="5616" cy="86"/>
                <a:chOff x="96" y="4176"/>
                <a:chExt cx="5520" cy="144"/>
              </a:xfrm>
            </p:grpSpPr>
            <p:sp>
              <p:nvSpPr>
                <p:cNvPr id="4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6"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3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764854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89593"/>
            <a:ext cx="7086600" cy="818845"/>
          </a:xfrm>
        </p:spPr>
        <p:txBody>
          <a:bodyPr/>
          <a:lstStyle/>
          <a:p>
            <a:r>
              <a:rPr lang="en-IN" sz="2800" dirty="0" smtClean="0"/>
              <a:t>Simple Source Functions – Natural Guess - </a:t>
            </a:r>
            <a:r>
              <a:rPr lang="en-IN" sz="2800" dirty="0"/>
              <a:t>2</a:t>
            </a:r>
          </a:p>
        </p:txBody>
      </p:sp>
      <p:pic>
        <p:nvPicPr>
          <p:cNvPr id="5" name="Picture 4"/>
          <p:cNvPicPr>
            <a:picLocks noChangeAspect="1"/>
          </p:cNvPicPr>
          <p:nvPr/>
        </p:nvPicPr>
        <p:blipFill>
          <a:blip r:embed="rId2"/>
          <a:stretch>
            <a:fillRect/>
          </a:stretch>
        </p:blipFill>
        <p:spPr>
          <a:xfrm>
            <a:off x="154601" y="2912138"/>
            <a:ext cx="8834790" cy="1739893"/>
          </a:xfrm>
          <a:prstGeom prst="rect">
            <a:avLst/>
          </a:prstGeom>
        </p:spPr>
      </p:pic>
      <p:sp>
        <p:nvSpPr>
          <p:cNvPr id="34" name="Rectangle 33"/>
          <p:cNvSpPr>
            <a:spLocks noChangeArrowheads="1"/>
          </p:cNvSpPr>
          <p:nvPr/>
        </p:nvSpPr>
        <p:spPr bwMode="auto">
          <a:xfrm>
            <a:off x="336836" y="1133602"/>
            <a:ext cx="463532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dirty="0" err="1">
                <a:solidFill>
                  <a:srgbClr val="FF0000"/>
                </a:solidFill>
                <a:latin typeface="Script MT Bold" panose="03040602040607080904" pitchFamily="66" charset="0"/>
              </a:rPr>
              <a:t>de:hino</a:t>
            </a:r>
            <a:r>
              <a:rPr lang="en-US" dirty="0">
                <a:solidFill>
                  <a:srgbClr val="FF0000"/>
                </a:solidFill>
                <a:latin typeface="Script MT Bold" panose="03040602040607080904" pitchFamily="66" charset="0"/>
              </a:rPr>
              <a:t>::</a:t>
            </a:r>
            <a:r>
              <a:rPr lang="en-US" dirty="0" err="1">
                <a:solidFill>
                  <a:srgbClr val="FF0000"/>
                </a:solidFill>
                <a:latin typeface="Script MT Bold" panose="03040602040607080904" pitchFamily="66" charset="0"/>
              </a:rPr>
              <a:t>smin</a:t>
            </a:r>
            <a:r>
              <a:rPr lang="en-US" dirty="0">
                <a:solidFill>
                  <a:srgbClr val="FF0000"/>
                </a:solidFill>
                <a:latin typeface="Script MT Bold" panose="03040602040607080904" pitchFamily="66" charset="0"/>
              </a:rPr>
              <a:t> </a:t>
            </a:r>
            <a:r>
              <a:rPr lang="en-US" dirty="0" err="1">
                <a:solidFill>
                  <a:srgbClr val="FF0000"/>
                </a:solidFill>
                <a:latin typeface="Script MT Bold" panose="03040602040607080904" pitchFamily="66" charset="0"/>
              </a:rPr>
              <a:t>yattha</a:t>
            </a:r>
            <a:r>
              <a:rPr lang="en-US" dirty="0">
                <a:solidFill>
                  <a:srgbClr val="FF0000"/>
                </a:solidFill>
                <a:latin typeface="Script MT Bold" panose="03040602040607080904" pitchFamily="66" charset="0"/>
              </a:rPr>
              <a:t>: </a:t>
            </a:r>
            <a:r>
              <a:rPr lang="en-US" dirty="0" err="1">
                <a:solidFill>
                  <a:srgbClr val="FF0000"/>
                </a:solidFill>
                <a:latin typeface="Script MT Bold" panose="03040602040607080904" pitchFamily="66" charset="0"/>
              </a:rPr>
              <a:t>de:he</a:t>
            </a:r>
            <a:r>
              <a:rPr lang="en-US" dirty="0">
                <a:solidFill>
                  <a:srgbClr val="FF0000"/>
                </a:solidFill>
                <a:latin typeface="Script MT Bold" panose="03040602040607080904" pitchFamily="66" charset="0"/>
              </a:rPr>
              <a:t>:</a:t>
            </a:r>
            <a:br>
              <a:rPr lang="en-US" dirty="0">
                <a:solidFill>
                  <a:srgbClr val="FF0000"/>
                </a:solidFill>
                <a:latin typeface="Script MT Bold" panose="03040602040607080904" pitchFamily="66" charset="0"/>
              </a:rPr>
            </a:br>
            <a:r>
              <a:rPr lang="en-US" dirty="0" err="1">
                <a:solidFill>
                  <a:srgbClr val="FF0000"/>
                </a:solidFill>
                <a:latin typeface="Script MT Bold" panose="03040602040607080904" pitchFamily="66" charset="0"/>
              </a:rPr>
              <a:t>kauma:ram</a:t>
            </a:r>
            <a:r>
              <a:rPr lang="en-US" dirty="0">
                <a:solidFill>
                  <a:srgbClr val="FF0000"/>
                </a:solidFill>
                <a:latin typeface="Script MT Bold" panose="03040602040607080904" pitchFamily="66" charset="0"/>
              </a:rPr>
              <a:t> </a:t>
            </a:r>
            <a:r>
              <a:rPr lang="en-US" dirty="0" err="1">
                <a:solidFill>
                  <a:srgbClr val="FF0000"/>
                </a:solidFill>
                <a:latin typeface="Script MT Bold" panose="03040602040607080904" pitchFamily="66" charset="0"/>
              </a:rPr>
              <a:t>yauvanam</a:t>
            </a:r>
            <a:r>
              <a:rPr lang="en-US" dirty="0">
                <a:solidFill>
                  <a:srgbClr val="FF0000"/>
                </a:solidFill>
                <a:latin typeface="Script MT Bold" panose="03040602040607080904" pitchFamily="66" charset="0"/>
              </a:rPr>
              <a:t> </a:t>
            </a:r>
            <a:r>
              <a:rPr lang="en-US" dirty="0" err="1">
                <a:solidFill>
                  <a:srgbClr val="FF0000"/>
                </a:solidFill>
                <a:latin typeface="Script MT Bold" panose="03040602040607080904" pitchFamily="66" charset="0"/>
              </a:rPr>
              <a:t>jara</a:t>
            </a:r>
            <a:r>
              <a:rPr lang="en-US" dirty="0">
                <a:solidFill>
                  <a:srgbClr val="FF0000"/>
                </a:solidFill>
                <a:latin typeface="Script MT Bold" panose="03040602040607080904" pitchFamily="66" charset="0"/>
              </a:rPr>
              <a:t>: |</a:t>
            </a:r>
            <a:br>
              <a:rPr lang="en-US" dirty="0">
                <a:solidFill>
                  <a:srgbClr val="FF0000"/>
                </a:solidFill>
                <a:latin typeface="Script MT Bold" panose="03040602040607080904" pitchFamily="66" charset="0"/>
              </a:rPr>
            </a:br>
            <a:r>
              <a:rPr lang="en-US" dirty="0" err="1">
                <a:solidFill>
                  <a:srgbClr val="FF0000"/>
                </a:solidFill>
                <a:latin typeface="Script MT Bold" panose="03040602040607080904" pitchFamily="66" charset="0"/>
              </a:rPr>
              <a:t>thattha</a:t>
            </a:r>
            <a:r>
              <a:rPr lang="en-US" dirty="0">
                <a:solidFill>
                  <a:srgbClr val="FF0000"/>
                </a:solidFill>
                <a:latin typeface="Script MT Bold" panose="03040602040607080904" pitchFamily="66" charset="0"/>
              </a:rPr>
              <a:t>: </a:t>
            </a:r>
            <a:r>
              <a:rPr lang="en-US" dirty="0" err="1">
                <a:solidFill>
                  <a:srgbClr val="FF0000"/>
                </a:solidFill>
                <a:latin typeface="Script MT Bold" panose="03040602040607080904" pitchFamily="66" charset="0"/>
              </a:rPr>
              <a:t>de:ha:nthara</a:t>
            </a:r>
            <a:r>
              <a:rPr lang="en-US" dirty="0">
                <a:solidFill>
                  <a:srgbClr val="FF0000"/>
                </a:solidFill>
                <a:latin typeface="Script MT Bold" panose="03040602040607080904" pitchFamily="66" charset="0"/>
              </a:rPr>
              <a:t> </a:t>
            </a:r>
            <a:r>
              <a:rPr lang="en-US" dirty="0" err="1">
                <a:solidFill>
                  <a:srgbClr val="FF0000"/>
                </a:solidFill>
                <a:latin typeface="Script MT Bold" panose="03040602040607080904" pitchFamily="66" charset="0"/>
              </a:rPr>
              <a:t>pra:pthihi</a:t>
            </a:r>
            <a:r>
              <a:rPr lang="en-US" dirty="0">
                <a:solidFill>
                  <a:srgbClr val="FF0000"/>
                </a:solidFill>
                <a:latin typeface="Script MT Bold" panose="03040602040607080904" pitchFamily="66" charset="0"/>
              </a:rPr>
              <a:t/>
            </a:r>
            <a:br>
              <a:rPr lang="en-US" dirty="0">
                <a:solidFill>
                  <a:srgbClr val="FF0000"/>
                </a:solidFill>
                <a:latin typeface="Script MT Bold" panose="03040602040607080904" pitchFamily="66" charset="0"/>
              </a:rPr>
            </a:br>
            <a:r>
              <a:rPr lang="en-US" dirty="0" err="1">
                <a:solidFill>
                  <a:srgbClr val="FF0000"/>
                </a:solidFill>
                <a:latin typeface="Script MT Bold" panose="03040602040607080904" pitchFamily="66" charset="0"/>
              </a:rPr>
              <a:t>dhi:ras</a:t>
            </a:r>
            <a:r>
              <a:rPr lang="en-US" dirty="0">
                <a:solidFill>
                  <a:srgbClr val="FF0000"/>
                </a:solidFill>
                <a:latin typeface="Script MT Bold" panose="03040602040607080904" pitchFamily="66" charset="0"/>
              </a:rPr>
              <a:t> </a:t>
            </a:r>
            <a:r>
              <a:rPr lang="en-US" dirty="0" err="1">
                <a:solidFill>
                  <a:srgbClr val="FF0000"/>
                </a:solidFill>
                <a:latin typeface="Script MT Bold" panose="03040602040607080904" pitchFamily="66" charset="0"/>
              </a:rPr>
              <a:t>thathra</a:t>
            </a:r>
            <a:r>
              <a:rPr lang="en-US" dirty="0">
                <a:solidFill>
                  <a:srgbClr val="FF0000"/>
                </a:solidFill>
                <a:latin typeface="Script MT Bold" panose="03040602040607080904" pitchFamily="66" charset="0"/>
              </a:rPr>
              <a:t> </a:t>
            </a:r>
            <a:r>
              <a:rPr lang="en-US" dirty="0" err="1">
                <a:solidFill>
                  <a:srgbClr val="FF0000"/>
                </a:solidFill>
                <a:latin typeface="Script MT Bold" panose="03040602040607080904" pitchFamily="66" charset="0"/>
              </a:rPr>
              <a:t>na</a:t>
            </a:r>
            <a:r>
              <a:rPr lang="en-US" dirty="0">
                <a:solidFill>
                  <a:srgbClr val="FF0000"/>
                </a:solidFill>
                <a:latin typeface="Script MT Bold" panose="03040602040607080904" pitchFamily="66" charset="0"/>
              </a:rPr>
              <a:t> </a:t>
            </a:r>
            <a:r>
              <a:rPr lang="en-US" dirty="0" err="1">
                <a:solidFill>
                  <a:srgbClr val="FF0000"/>
                </a:solidFill>
                <a:latin typeface="Script MT Bold" panose="03040602040607080904" pitchFamily="66" charset="0"/>
              </a:rPr>
              <a:t>muhyathi</a:t>
            </a:r>
            <a:r>
              <a:rPr lang="en-US" dirty="0">
                <a:solidFill>
                  <a:srgbClr val="FF0000"/>
                </a:solidFill>
                <a:latin typeface="Script MT Bold" panose="03040602040607080904" pitchFamily="66" charset="0"/>
              </a:rPr>
              <a:t> ||2.13</a:t>
            </a:r>
          </a:p>
        </p:txBody>
      </p:sp>
      <p:sp>
        <p:nvSpPr>
          <p:cNvPr id="35" name="Rectangle 34"/>
          <p:cNvSpPr>
            <a:spLocks noChangeArrowheads="1"/>
          </p:cNvSpPr>
          <p:nvPr/>
        </p:nvSpPr>
        <p:spPr bwMode="auto">
          <a:xfrm>
            <a:off x="4814440" y="1138347"/>
            <a:ext cx="419303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dirty="0" err="1">
                <a:solidFill>
                  <a:srgbClr val="FF0000"/>
                </a:solidFill>
                <a:latin typeface="Script MT Bold" panose="03040602040607080904" pitchFamily="66" charset="0"/>
              </a:rPr>
              <a:t>parithra:na:ya</a:t>
            </a:r>
            <a:r>
              <a:rPr lang="en-US" dirty="0">
                <a:solidFill>
                  <a:srgbClr val="FF0000"/>
                </a:solidFill>
                <a:latin typeface="Script MT Bold" panose="03040602040607080904" pitchFamily="66" charset="0"/>
              </a:rPr>
              <a:t> </a:t>
            </a:r>
            <a:r>
              <a:rPr lang="en-US" dirty="0" err="1">
                <a:solidFill>
                  <a:srgbClr val="FF0000"/>
                </a:solidFill>
                <a:latin typeface="Script MT Bold" panose="03040602040607080904" pitchFamily="66" charset="0"/>
              </a:rPr>
              <a:t>sa:dhu:na:m</a:t>
            </a:r>
            <a:r>
              <a:rPr lang="en-US" dirty="0">
                <a:solidFill>
                  <a:srgbClr val="FF0000"/>
                </a:solidFill>
                <a:latin typeface="Script MT Bold" panose="03040602040607080904" pitchFamily="66" charset="0"/>
              </a:rPr>
              <a:t/>
            </a:r>
            <a:br>
              <a:rPr lang="en-US" dirty="0">
                <a:solidFill>
                  <a:srgbClr val="FF0000"/>
                </a:solidFill>
                <a:latin typeface="Script MT Bold" panose="03040602040607080904" pitchFamily="66" charset="0"/>
              </a:rPr>
            </a:br>
            <a:r>
              <a:rPr lang="en-US" dirty="0" err="1">
                <a:solidFill>
                  <a:srgbClr val="FF0000"/>
                </a:solidFill>
                <a:latin typeface="Script MT Bold" panose="03040602040607080904" pitchFamily="66" charset="0"/>
              </a:rPr>
              <a:t>vina:sa:ya</a:t>
            </a:r>
            <a:r>
              <a:rPr lang="en-US" dirty="0">
                <a:solidFill>
                  <a:srgbClr val="FF0000"/>
                </a:solidFill>
                <a:latin typeface="Script MT Bold" panose="03040602040607080904" pitchFamily="66" charset="0"/>
              </a:rPr>
              <a:t> cha </a:t>
            </a:r>
            <a:r>
              <a:rPr lang="en-US" dirty="0" err="1">
                <a:solidFill>
                  <a:srgbClr val="FF0000"/>
                </a:solidFill>
                <a:latin typeface="Script MT Bold" panose="03040602040607080904" pitchFamily="66" charset="0"/>
              </a:rPr>
              <a:t>dushkrutha:m</a:t>
            </a:r>
            <a:r>
              <a:rPr lang="en-US" dirty="0">
                <a:solidFill>
                  <a:srgbClr val="FF0000"/>
                </a:solidFill>
                <a:latin typeface="Script MT Bold" panose="03040602040607080904" pitchFamily="66" charset="0"/>
              </a:rPr>
              <a:t> |</a:t>
            </a:r>
            <a:br>
              <a:rPr lang="en-US" dirty="0">
                <a:solidFill>
                  <a:srgbClr val="FF0000"/>
                </a:solidFill>
                <a:latin typeface="Script MT Bold" panose="03040602040607080904" pitchFamily="66" charset="0"/>
              </a:rPr>
            </a:br>
            <a:r>
              <a:rPr lang="en-US" dirty="0">
                <a:solidFill>
                  <a:srgbClr val="FF0000"/>
                </a:solidFill>
                <a:latin typeface="Script MT Bold" panose="03040602040607080904" pitchFamily="66" charset="0"/>
              </a:rPr>
              <a:t>dharma </a:t>
            </a:r>
            <a:r>
              <a:rPr lang="en-US" dirty="0" err="1">
                <a:solidFill>
                  <a:srgbClr val="FF0000"/>
                </a:solidFill>
                <a:latin typeface="Script MT Bold" panose="03040602040607080904" pitchFamily="66" charset="0"/>
              </a:rPr>
              <a:t>samsthapana:rttha:ya</a:t>
            </a:r>
            <a:r>
              <a:rPr lang="en-US" dirty="0">
                <a:solidFill>
                  <a:srgbClr val="FF0000"/>
                </a:solidFill>
                <a:latin typeface="Script MT Bold" panose="03040602040607080904" pitchFamily="66" charset="0"/>
              </a:rPr>
              <a:t/>
            </a:r>
            <a:br>
              <a:rPr lang="en-US" dirty="0">
                <a:solidFill>
                  <a:srgbClr val="FF0000"/>
                </a:solidFill>
                <a:latin typeface="Script MT Bold" panose="03040602040607080904" pitchFamily="66" charset="0"/>
              </a:rPr>
            </a:br>
            <a:r>
              <a:rPr lang="en-US" dirty="0" err="1">
                <a:solidFill>
                  <a:srgbClr val="FF0000"/>
                </a:solidFill>
                <a:latin typeface="Script MT Bold" panose="03040602040607080904" pitchFamily="66" charset="0"/>
              </a:rPr>
              <a:t>sambhava:mi</a:t>
            </a:r>
            <a:r>
              <a:rPr lang="en-US" dirty="0">
                <a:solidFill>
                  <a:srgbClr val="FF0000"/>
                </a:solidFill>
                <a:latin typeface="Script MT Bold" panose="03040602040607080904" pitchFamily="66" charset="0"/>
              </a:rPr>
              <a:t> </a:t>
            </a:r>
            <a:r>
              <a:rPr lang="en-US" dirty="0" err="1">
                <a:solidFill>
                  <a:srgbClr val="FF0000"/>
                </a:solidFill>
                <a:latin typeface="Script MT Bold" panose="03040602040607080904" pitchFamily="66" charset="0"/>
              </a:rPr>
              <a:t>yuge</a:t>
            </a:r>
            <a:r>
              <a:rPr lang="en-US" dirty="0">
                <a:solidFill>
                  <a:srgbClr val="FF0000"/>
                </a:solidFill>
                <a:latin typeface="Script MT Bold" panose="03040602040607080904" pitchFamily="66" charset="0"/>
              </a:rPr>
              <a:t> </a:t>
            </a:r>
            <a:r>
              <a:rPr lang="en-US" dirty="0" err="1">
                <a:solidFill>
                  <a:srgbClr val="FF0000"/>
                </a:solidFill>
                <a:latin typeface="Script MT Bold" panose="03040602040607080904" pitchFamily="66" charset="0"/>
              </a:rPr>
              <a:t>yuge</a:t>
            </a:r>
            <a:r>
              <a:rPr lang="en-US" dirty="0">
                <a:solidFill>
                  <a:srgbClr val="FF0000"/>
                </a:solidFill>
                <a:latin typeface="Script MT Bold" panose="03040602040607080904" pitchFamily="66" charset="0"/>
              </a:rPr>
              <a:t> || 4.8</a:t>
            </a:r>
          </a:p>
        </p:txBody>
      </p:sp>
      <p:grpSp>
        <p:nvGrpSpPr>
          <p:cNvPr id="36" name="Group 16"/>
          <p:cNvGrpSpPr>
            <a:grpSpLocks/>
          </p:cNvGrpSpPr>
          <p:nvPr/>
        </p:nvGrpSpPr>
        <p:grpSpPr bwMode="auto">
          <a:xfrm>
            <a:off x="0" y="0"/>
            <a:ext cx="9144000" cy="6858000"/>
            <a:chOff x="0" y="0"/>
            <a:chExt cx="9144000" cy="6858000"/>
          </a:xfrm>
        </p:grpSpPr>
        <p:grpSp>
          <p:nvGrpSpPr>
            <p:cNvPr id="37" name="Group 8"/>
            <p:cNvGrpSpPr>
              <a:grpSpLocks/>
            </p:cNvGrpSpPr>
            <p:nvPr/>
          </p:nvGrpSpPr>
          <p:grpSpPr bwMode="auto">
            <a:xfrm>
              <a:off x="0" y="0"/>
              <a:ext cx="9144000" cy="6858000"/>
              <a:chOff x="0" y="0"/>
              <a:chExt cx="5760" cy="4320"/>
            </a:xfrm>
          </p:grpSpPr>
          <p:grpSp>
            <p:nvGrpSpPr>
              <p:cNvPr id="40" name="Group 39"/>
              <p:cNvGrpSpPr>
                <a:grpSpLocks/>
              </p:cNvGrpSpPr>
              <p:nvPr/>
            </p:nvGrpSpPr>
            <p:grpSpPr bwMode="auto">
              <a:xfrm>
                <a:off x="0" y="0"/>
                <a:ext cx="192" cy="4320"/>
                <a:chOff x="0" y="-48"/>
                <a:chExt cx="144" cy="4368"/>
              </a:xfrm>
            </p:grpSpPr>
            <p:sp>
              <p:nvSpPr>
                <p:cNvPr id="5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1" name="Group 12"/>
              <p:cNvGrpSpPr>
                <a:grpSpLocks/>
              </p:cNvGrpSpPr>
              <p:nvPr/>
            </p:nvGrpSpPr>
            <p:grpSpPr bwMode="auto">
              <a:xfrm>
                <a:off x="5674" y="24"/>
                <a:ext cx="86" cy="4296"/>
                <a:chOff x="5616" y="-48"/>
                <a:chExt cx="144" cy="4368"/>
              </a:xfrm>
            </p:grpSpPr>
            <p:sp>
              <p:nvSpPr>
                <p:cNvPr id="4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2" name="Group 41"/>
              <p:cNvGrpSpPr>
                <a:grpSpLocks/>
              </p:cNvGrpSpPr>
              <p:nvPr/>
            </p:nvGrpSpPr>
            <p:grpSpPr bwMode="auto">
              <a:xfrm>
                <a:off x="144" y="0"/>
                <a:ext cx="5616" cy="144"/>
                <a:chOff x="96" y="-48"/>
                <a:chExt cx="5520" cy="144"/>
              </a:xfrm>
            </p:grpSpPr>
            <p:sp>
              <p:nvSpPr>
                <p:cNvPr id="46" name="Rectangle 4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4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3" name="Group 18"/>
              <p:cNvGrpSpPr>
                <a:grpSpLocks/>
              </p:cNvGrpSpPr>
              <p:nvPr/>
            </p:nvGrpSpPr>
            <p:grpSpPr bwMode="auto">
              <a:xfrm>
                <a:off x="144" y="4234"/>
                <a:ext cx="5616" cy="86"/>
                <a:chOff x="96" y="4176"/>
                <a:chExt cx="5520" cy="144"/>
              </a:xfrm>
            </p:grpSpPr>
            <p:sp>
              <p:nvSpPr>
                <p:cNvPr id="4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8"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09103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2696" y="220034"/>
            <a:ext cx="6415304" cy="818845"/>
          </a:xfrm>
        </p:spPr>
        <p:txBody>
          <a:bodyPr/>
          <a:lstStyle/>
          <a:p>
            <a:r>
              <a:rPr lang="en-IN" sz="2800" dirty="0" smtClean="0"/>
              <a:t>Simple Source Functions – Approximation of Complexities - 1</a:t>
            </a:r>
            <a:endParaRPr lang="en-IN" sz="2800" dirty="0"/>
          </a:p>
        </p:txBody>
      </p:sp>
      <p:pic>
        <p:nvPicPr>
          <p:cNvPr id="5" name="Picture 4"/>
          <p:cNvPicPr>
            <a:picLocks noChangeAspect="1"/>
          </p:cNvPicPr>
          <p:nvPr/>
        </p:nvPicPr>
        <p:blipFill>
          <a:blip r:embed="rId2"/>
          <a:stretch>
            <a:fillRect/>
          </a:stretch>
        </p:blipFill>
        <p:spPr>
          <a:xfrm>
            <a:off x="401084" y="4491806"/>
            <a:ext cx="8574501" cy="2044640"/>
          </a:xfrm>
          <a:prstGeom prst="rect">
            <a:avLst/>
          </a:prstGeom>
        </p:spPr>
      </p:pic>
      <p:sp>
        <p:nvSpPr>
          <p:cNvPr id="6" name="Rectangle 5"/>
          <p:cNvSpPr/>
          <p:nvPr/>
        </p:nvSpPr>
        <p:spPr>
          <a:xfrm>
            <a:off x="169741" y="1176949"/>
            <a:ext cx="8828356" cy="1200329"/>
          </a:xfrm>
          <a:prstGeom prst="rect">
            <a:avLst/>
          </a:prstGeom>
        </p:spPr>
        <p:txBody>
          <a:bodyPr wrap="square">
            <a:spAutoFit/>
          </a:bodyPr>
          <a:lstStyle/>
          <a:p>
            <a:pPr algn="ctr"/>
            <a:r>
              <a:rPr lang="en-IN" dirty="0"/>
              <a:t>Muhammad </a:t>
            </a:r>
            <a:r>
              <a:rPr lang="en-IN" dirty="0" err="1"/>
              <a:t>ibn</a:t>
            </a:r>
            <a:r>
              <a:rPr lang="en-IN" dirty="0"/>
              <a:t> Musa Al-Khwarizmi is one of the greatest scientific minds of the medieval period and a most important Muslim mathematician who was justly called the 'father of algebra'.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1184" y="2116670"/>
            <a:ext cx="4840593" cy="2394454"/>
          </a:xfrm>
          <a:prstGeom prst="rect">
            <a:avLst/>
          </a:prstGeom>
        </p:spPr>
      </p:pic>
      <p:grpSp>
        <p:nvGrpSpPr>
          <p:cNvPr id="34" name="Group 16"/>
          <p:cNvGrpSpPr>
            <a:grpSpLocks/>
          </p:cNvGrpSpPr>
          <p:nvPr/>
        </p:nvGrpSpPr>
        <p:grpSpPr bwMode="auto">
          <a:xfrm>
            <a:off x="0" y="0"/>
            <a:ext cx="9144000" cy="6858000"/>
            <a:chOff x="0" y="0"/>
            <a:chExt cx="9144000" cy="6858000"/>
          </a:xfrm>
        </p:grpSpPr>
        <p:grpSp>
          <p:nvGrpSpPr>
            <p:cNvPr id="35" name="Group 8"/>
            <p:cNvGrpSpPr>
              <a:grpSpLocks/>
            </p:cNvGrpSpPr>
            <p:nvPr/>
          </p:nvGrpSpPr>
          <p:grpSpPr bwMode="auto">
            <a:xfrm>
              <a:off x="0" y="0"/>
              <a:ext cx="9144000" cy="6858000"/>
              <a:chOff x="0" y="0"/>
              <a:chExt cx="5760" cy="4320"/>
            </a:xfrm>
          </p:grpSpPr>
          <p:grpSp>
            <p:nvGrpSpPr>
              <p:cNvPr id="38" name="Group 37"/>
              <p:cNvGrpSpPr>
                <a:grpSpLocks/>
              </p:cNvGrpSpPr>
              <p:nvPr/>
            </p:nvGrpSpPr>
            <p:grpSpPr bwMode="auto">
              <a:xfrm>
                <a:off x="0" y="0"/>
                <a:ext cx="192" cy="4320"/>
                <a:chOff x="0" y="-48"/>
                <a:chExt cx="144" cy="4368"/>
              </a:xfrm>
            </p:grpSpPr>
            <p:sp>
              <p:nvSpPr>
                <p:cNvPr id="4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9" name="Group 12"/>
              <p:cNvGrpSpPr>
                <a:grpSpLocks/>
              </p:cNvGrpSpPr>
              <p:nvPr/>
            </p:nvGrpSpPr>
            <p:grpSpPr bwMode="auto">
              <a:xfrm>
                <a:off x="5674" y="24"/>
                <a:ext cx="86" cy="4296"/>
                <a:chOff x="5616" y="-48"/>
                <a:chExt cx="144" cy="4368"/>
              </a:xfrm>
            </p:grpSpPr>
            <p:sp>
              <p:nvSpPr>
                <p:cNvPr id="4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0" name="Group 39"/>
              <p:cNvGrpSpPr>
                <a:grpSpLocks/>
              </p:cNvGrpSpPr>
              <p:nvPr/>
            </p:nvGrpSpPr>
            <p:grpSpPr bwMode="auto">
              <a:xfrm>
                <a:off x="144" y="0"/>
                <a:ext cx="5616" cy="144"/>
                <a:chOff x="96" y="-48"/>
                <a:chExt cx="5520" cy="144"/>
              </a:xfrm>
            </p:grpSpPr>
            <p:sp>
              <p:nvSpPr>
                <p:cNvPr id="44" name="Rectangle 4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5" name="Rectangle 4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1" name="Group 18"/>
              <p:cNvGrpSpPr>
                <a:grpSpLocks/>
              </p:cNvGrpSpPr>
              <p:nvPr/>
            </p:nvGrpSpPr>
            <p:grpSpPr bwMode="auto">
              <a:xfrm>
                <a:off x="144" y="4234"/>
                <a:ext cx="5616" cy="86"/>
                <a:chOff x="96" y="4176"/>
                <a:chExt cx="5520" cy="144"/>
              </a:xfrm>
            </p:grpSpPr>
            <p:sp>
              <p:nvSpPr>
                <p:cNvPr id="4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6"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3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36011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829" y="208543"/>
            <a:ext cx="7772400" cy="818845"/>
          </a:xfrm>
        </p:spPr>
        <p:txBody>
          <a:bodyPr/>
          <a:lstStyle/>
          <a:p>
            <a:r>
              <a:rPr lang="en-IN" sz="2800" dirty="0" smtClean="0"/>
              <a:t>Simple Source Functions – Hybrid - 1</a:t>
            </a:r>
            <a:endParaRPr lang="en-IN" sz="2800" dirty="0"/>
          </a:p>
        </p:txBody>
      </p:sp>
      <p:pic>
        <p:nvPicPr>
          <p:cNvPr id="5" name="Picture 4"/>
          <p:cNvPicPr>
            <a:picLocks noChangeAspect="1"/>
          </p:cNvPicPr>
          <p:nvPr/>
        </p:nvPicPr>
        <p:blipFill>
          <a:blip r:embed="rId2"/>
          <a:stretch>
            <a:fillRect/>
          </a:stretch>
        </p:blipFill>
        <p:spPr>
          <a:xfrm>
            <a:off x="190500" y="1017331"/>
            <a:ext cx="8724900" cy="1497269"/>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783" y="2548944"/>
            <a:ext cx="5410200" cy="3991309"/>
          </a:xfrm>
          <a:prstGeom prst="rect">
            <a:avLst/>
          </a:prstGeom>
        </p:spPr>
      </p:pic>
      <p:grpSp>
        <p:nvGrpSpPr>
          <p:cNvPr id="34" name="Group 16"/>
          <p:cNvGrpSpPr>
            <a:grpSpLocks/>
          </p:cNvGrpSpPr>
          <p:nvPr/>
        </p:nvGrpSpPr>
        <p:grpSpPr bwMode="auto">
          <a:xfrm>
            <a:off x="0" y="0"/>
            <a:ext cx="9144000" cy="6858000"/>
            <a:chOff x="0" y="0"/>
            <a:chExt cx="9144000" cy="6858000"/>
          </a:xfrm>
        </p:grpSpPr>
        <p:grpSp>
          <p:nvGrpSpPr>
            <p:cNvPr id="35" name="Group 8"/>
            <p:cNvGrpSpPr>
              <a:grpSpLocks/>
            </p:cNvGrpSpPr>
            <p:nvPr/>
          </p:nvGrpSpPr>
          <p:grpSpPr bwMode="auto">
            <a:xfrm>
              <a:off x="0" y="0"/>
              <a:ext cx="9144000" cy="6858000"/>
              <a:chOff x="0" y="0"/>
              <a:chExt cx="5760" cy="4320"/>
            </a:xfrm>
          </p:grpSpPr>
          <p:grpSp>
            <p:nvGrpSpPr>
              <p:cNvPr id="38" name="Group 37"/>
              <p:cNvGrpSpPr>
                <a:grpSpLocks/>
              </p:cNvGrpSpPr>
              <p:nvPr/>
            </p:nvGrpSpPr>
            <p:grpSpPr bwMode="auto">
              <a:xfrm>
                <a:off x="0" y="0"/>
                <a:ext cx="192" cy="4320"/>
                <a:chOff x="0" y="-48"/>
                <a:chExt cx="144" cy="4368"/>
              </a:xfrm>
            </p:grpSpPr>
            <p:sp>
              <p:nvSpPr>
                <p:cNvPr id="4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9" name="Group 12"/>
              <p:cNvGrpSpPr>
                <a:grpSpLocks/>
              </p:cNvGrpSpPr>
              <p:nvPr/>
            </p:nvGrpSpPr>
            <p:grpSpPr bwMode="auto">
              <a:xfrm>
                <a:off x="5674" y="24"/>
                <a:ext cx="86" cy="4296"/>
                <a:chOff x="5616" y="-48"/>
                <a:chExt cx="144" cy="4368"/>
              </a:xfrm>
            </p:grpSpPr>
            <p:sp>
              <p:nvSpPr>
                <p:cNvPr id="4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0" name="Group 39"/>
              <p:cNvGrpSpPr>
                <a:grpSpLocks/>
              </p:cNvGrpSpPr>
              <p:nvPr/>
            </p:nvGrpSpPr>
            <p:grpSpPr bwMode="auto">
              <a:xfrm>
                <a:off x="144" y="0"/>
                <a:ext cx="5616" cy="144"/>
                <a:chOff x="96" y="-48"/>
                <a:chExt cx="5520" cy="144"/>
              </a:xfrm>
            </p:grpSpPr>
            <p:sp>
              <p:nvSpPr>
                <p:cNvPr id="44" name="Rectangle 4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5" name="Rectangle 4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1" name="Group 18"/>
              <p:cNvGrpSpPr>
                <a:grpSpLocks/>
              </p:cNvGrpSpPr>
              <p:nvPr/>
            </p:nvGrpSpPr>
            <p:grpSpPr bwMode="auto">
              <a:xfrm>
                <a:off x="144" y="4234"/>
                <a:ext cx="5616" cy="86"/>
                <a:chOff x="96" y="4176"/>
                <a:chExt cx="5520" cy="144"/>
              </a:xfrm>
            </p:grpSpPr>
            <p:sp>
              <p:nvSpPr>
                <p:cNvPr id="4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6"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3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931031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4113" y="219437"/>
            <a:ext cx="7772400" cy="818845"/>
          </a:xfrm>
        </p:spPr>
        <p:txBody>
          <a:bodyPr/>
          <a:lstStyle/>
          <a:p>
            <a:r>
              <a:rPr lang="en-IN" sz="2800" dirty="0" smtClean="0"/>
              <a:t>Simple Source Functions – Hybrid -2</a:t>
            </a:r>
            <a:endParaRPr lang="en-IN" sz="2800" dirty="0"/>
          </a:p>
        </p:txBody>
      </p:sp>
      <p:pic>
        <p:nvPicPr>
          <p:cNvPr id="5" name="Picture 4"/>
          <p:cNvPicPr>
            <a:picLocks noChangeAspect="1"/>
          </p:cNvPicPr>
          <p:nvPr/>
        </p:nvPicPr>
        <p:blipFill>
          <a:blip r:embed="rId2"/>
          <a:stretch>
            <a:fillRect/>
          </a:stretch>
        </p:blipFill>
        <p:spPr>
          <a:xfrm>
            <a:off x="204113" y="1262722"/>
            <a:ext cx="8648700" cy="1328078"/>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113" y="2788566"/>
            <a:ext cx="4671144" cy="3503359"/>
          </a:xfrm>
          <a:prstGeom prst="rect">
            <a:avLst/>
          </a:prstGeom>
        </p:spPr>
      </p:pic>
      <p:grpSp>
        <p:nvGrpSpPr>
          <p:cNvPr id="34" name="Group 16"/>
          <p:cNvGrpSpPr>
            <a:grpSpLocks/>
          </p:cNvGrpSpPr>
          <p:nvPr/>
        </p:nvGrpSpPr>
        <p:grpSpPr bwMode="auto">
          <a:xfrm>
            <a:off x="0" y="0"/>
            <a:ext cx="9144000" cy="6858000"/>
            <a:chOff x="0" y="0"/>
            <a:chExt cx="9144000" cy="6858000"/>
          </a:xfrm>
        </p:grpSpPr>
        <p:grpSp>
          <p:nvGrpSpPr>
            <p:cNvPr id="35" name="Group 8"/>
            <p:cNvGrpSpPr>
              <a:grpSpLocks/>
            </p:cNvGrpSpPr>
            <p:nvPr/>
          </p:nvGrpSpPr>
          <p:grpSpPr bwMode="auto">
            <a:xfrm>
              <a:off x="0" y="0"/>
              <a:ext cx="9144000" cy="6858000"/>
              <a:chOff x="0" y="0"/>
              <a:chExt cx="5760" cy="4320"/>
            </a:xfrm>
          </p:grpSpPr>
          <p:grpSp>
            <p:nvGrpSpPr>
              <p:cNvPr id="38" name="Group 37"/>
              <p:cNvGrpSpPr>
                <a:grpSpLocks/>
              </p:cNvGrpSpPr>
              <p:nvPr/>
            </p:nvGrpSpPr>
            <p:grpSpPr bwMode="auto">
              <a:xfrm>
                <a:off x="0" y="0"/>
                <a:ext cx="192" cy="4320"/>
                <a:chOff x="0" y="-48"/>
                <a:chExt cx="144" cy="4368"/>
              </a:xfrm>
            </p:grpSpPr>
            <p:sp>
              <p:nvSpPr>
                <p:cNvPr id="4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9" name="Group 12"/>
              <p:cNvGrpSpPr>
                <a:grpSpLocks/>
              </p:cNvGrpSpPr>
              <p:nvPr/>
            </p:nvGrpSpPr>
            <p:grpSpPr bwMode="auto">
              <a:xfrm>
                <a:off x="5674" y="24"/>
                <a:ext cx="86" cy="4296"/>
                <a:chOff x="5616" y="-48"/>
                <a:chExt cx="144" cy="4368"/>
              </a:xfrm>
            </p:grpSpPr>
            <p:sp>
              <p:nvSpPr>
                <p:cNvPr id="4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0" name="Group 39"/>
              <p:cNvGrpSpPr>
                <a:grpSpLocks/>
              </p:cNvGrpSpPr>
              <p:nvPr/>
            </p:nvGrpSpPr>
            <p:grpSpPr bwMode="auto">
              <a:xfrm>
                <a:off x="144" y="0"/>
                <a:ext cx="5616" cy="144"/>
                <a:chOff x="96" y="-48"/>
                <a:chExt cx="5520" cy="144"/>
              </a:xfrm>
            </p:grpSpPr>
            <p:sp>
              <p:nvSpPr>
                <p:cNvPr id="44" name="Rectangle 4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5" name="Rectangle 4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1" name="Group 18"/>
              <p:cNvGrpSpPr>
                <a:grpSpLocks/>
              </p:cNvGrpSpPr>
              <p:nvPr/>
            </p:nvGrpSpPr>
            <p:grpSpPr bwMode="auto">
              <a:xfrm>
                <a:off x="144" y="4234"/>
                <a:ext cx="5616" cy="86"/>
                <a:chOff x="96" y="4176"/>
                <a:chExt cx="5520" cy="144"/>
              </a:xfrm>
            </p:grpSpPr>
            <p:sp>
              <p:nvSpPr>
                <p:cNvPr id="4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6"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3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683373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11512</TotalTime>
  <Words>1394</Words>
  <Application>Microsoft Office PowerPoint</Application>
  <PresentationFormat>On-screen Show (4:3)</PresentationFormat>
  <Paragraphs>128</Paragraphs>
  <Slides>31</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42" baseType="lpstr">
      <vt:lpstr>Arial</vt:lpstr>
      <vt:lpstr>Arial Black</vt:lpstr>
      <vt:lpstr>Brush Script MT</vt:lpstr>
      <vt:lpstr>Comic Sans MS</vt:lpstr>
      <vt:lpstr>Helvetica</vt:lpstr>
      <vt:lpstr>Script MT Bold</vt:lpstr>
      <vt:lpstr>Segoe Script</vt:lpstr>
      <vt:lpstr>Symbol</vt:lpstr>
      <vt:lpstr>Times New Roman</vt:lpstr>
      <vt:lpstr>Default Design</vt:lpstr>
      <vt:lpstr>Equation</vt:lpstr>
      <vt:lpstr>Study of Denominated Linear SO-ODEs</vt:lpstr>
      <vt:lpstr>Why Denominated Linear SO-ODEs</vt:lpstr>
      <vt:lpstr>Leonhard Euler </vt:lpstr>
      <vt:lpstr> Eulers Deeper Influence on the Teaching of Mathematics </vt:lpstr>
      <vt:lpstr>Euler Equidimensional Equation</vt:lpstr>
      <vt:lpstr>Euler Equidimensional Equation</vt:lpstr>
      <vt:lpstr>The concept of Equidimensional Nature</vt:lpstr>
      <vt:lpstr>Original Method of Solution</vt:lpstr>
      <vt:lpstr>General Solution to Euler Equation</vt:lpstr>
      <vt:lpstr>Second Generation Solution to EEE</vt:lpstr>
      <vt:lpstr>Euler Characteristic Polynomial</vt:lpstr>
      <vt:lpstr>Roots of Euler Characteristic Polynomial</vt:lpstr>
      <vt:lpstr>Solution to Euler Equation with Complex Roots</vt:lpstr>
      <vt:lpstr>Eulers Analysis of Solution with Complex Roots</vt:lpstr>
      <vt:lpstr>The General Solution of EEE</vt:lpstr>
      <vt:lpstr>Real Solution to EEE with Complex Roots</vt:lpstr>
      <vt:lpstr>Reals Solution to EEE</vt:lpstr>
      <vt:lpstr>Solution to EEE by “Change of Variables Method”</vt:lpstr>
      <vt:lpstr>Transformed EEE</vt:lpstr>
      <vt:lpstr>In a thermodynamic Persepctive</vt:lpstr>
      <vt:lpstr>The flow of energy from a source to a sink through an intermediate system orders that system. </vt:lpstr>
      <vt:lpstr>Anatomy of Nonhomogeneous linear SO-ODE</vt:lpstr>
      <vt:lpstr>Solutions of Nonhomogeneous SO-ODE with CC</vt:lpstr>
      <vt:lpstr>Nonhomogeneous Equations Linear Second Order ODE</vt:lpstr>
      <vt:lpstr>Methods to Compute Particular Solution</vt:lpstr>
      <vt:lpstr>The Undetermined Coefficients Method  : Part -1</vt:lpstr>
      <vt:lpstr>Simple Source Functions – Natural Guess -1</vt:lpstr>
      <vt:lpstr>Simple Source Functions – Natural Guess - 2</vt:lpstr>
      <vt:lpstr>Simple Source Functions – Approximation of Complexities - 1</vt:lpstr>
      <vt:lpstr>Simple Source Functions – Hybrid - 1</vt:lpstr>
      <vt:lpstr>Simple Source Functions – Hybrid -2</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USER</cp:lastModifiedBy>
  <cp:revision>1050</cp:revision>
  <cp:lastPrinted>2002-01-11T03:20:09Z</cp:lastPrinted>
  <dcterms:created xsi:type="dcterms:W3CDTF">2002-01-11T02:48:10Z</dcterms:created>
  <dcterms:modified xsi:type="dcterms:W3CDTF">2019-09-05T05:41:38Z</dcterms:modified>
</cp:coreProperties>
</file>