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9"/>
  </p:notesMasterIdLst>
  <p:sldIdLst>
    <p:sldId id="533" r:id="rId2"/>
    <p:sldId id="604" r:id="rId3"/>
    <p:sldId id="541" r:id="rId4"/>
    <p:sldId id="543" r:id="rId5"/>
    <p:sldId id="544" r:id="rId6"/>
    <p:sldId id="545" r:id="rId7"/>
    <p:sldId id="550" r:id="rId8"/>
    <p:sldId id="551" r:id="rId9"/>
    <p:sldId id="554" r:id="rId10"/>
    <p:sldId id="610" r:id="rId11"/>
    <p:sldId id="614" r:id="rId12"/>
    <p:sldId id="615" r:id="rId13"/>
    <p:sldId id="617" r:id="rId14"/>
    <p:sldId id="609" r:id="rId15"/>
    <p:sldId id="631" r:id="rId16"/>
    <p:sldId id="632" r:id="rId17"/>
    <p:sldId id="618" r:id="rId18"/>
    <p:sldId id="628" r:id="rId19"/>
    <p:sldId id="629" r:id="rId20"/>
    <p:sldId id="630" r:id="rId21"/>
    <p:sldId id="621" r:id="rId22"/>
    <p:sldId id="622" r:id="rId23"/>
    <p:sldId id="623" r:id="rId24"/>
    <p:sldId id="624" r:id="rId25"/>
    <p:sldId id="625" r:id="rId26"/>
    <p:sldId id="626" r:id="rId27"/>
    <p:sldId id="627" r:id="rId28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99"/>
    <a:srgbClr val="CC6600"/>
    <a:srgbClr val="FFFFCC"/>
    <a:srgbClr val="E5291B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16.wmf"/><Relationship Id="rId7" Type="http://schemas.openxmlformats.org/officeDocument/2006/relationships/image" Target="../media/image24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7" Type="http://schemas.openxmlformats.org/officeDocument/2006/relationships/image" Target="../media/image40.wmf"/><Relationship Id="rId2" Type="http://schemas.openxmlformats.org/officeDocument/2006/relationships/image" Target="../media/image35.wmf"/><Relationship Id="rId1" Type="http://schemas.openxmlformats.org/officeDocument/2006/relationships/image" Target="../media/image31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4" Type="http://schemas.openxmlformats.org/officeDocument/2006/relationships/image" Target="../media/image4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7" Type="http://schemas.openxmlformats.org/officeDocument/2006/relationships/image" Target="../media/image50.wmf"/><Relationship Id="rId2" Type="http://schemas.openxmlformats.org/officeDocument/2006/relationships/image" Target="../media/image45.wmf"/><Relationship Id="rId1" Type="http://schemas.openxmlformats.org/officeDocument/2006/relationships/image" Target="../media/image41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4" Type="http://schemas.openxmlformats.org/officeDocument/2006/relationships/image" Target="../media/image54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4" Type="http://schemas.openxmlformats.org/officeDocument/2006/relationships/image" Target="../media/image58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image" Target="../media/image66.wmf"/><Relationship Id="rId7" Type="http://schemas.openxmlformats.org/officeDocument/2006/relationships/image" Target="../media/image70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6" Type="http://schemas.openxmlformats.org/officeDocument/2006/relationships/image" Target="../media/image69.wmf"/><Relationship Id="rId11" Type="http://schemas.openxmlformats.org/officeDocument/2006/relationships/image" Target="../media/image74.wmf"/><Relationship Id="rId5" Type="http://schemas.openxmlformats.org/officeDocument/2006/relationships/image" Target="../media/image68.wmf"/><Relationship Id="rId10" Type="http://schemas.openxmlformats.org/officeDocument/2006/relationships/image" Target="../media/image73.wmf"/><Relationship Id="rId4" Type="http://schemas.openxmlformats.org/officeDocument/2006/relationships/image" Target="../media/image67.wmf"/><Relationship Id="rId9" Type="http://schemas.openxmlformats.org/officeDocument/2006/relationships/image" Target="../media/image7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Relationship Id="rId5" Type="http://schemas.openxmlformats.org/officeDocument/2006/relationships/image" Target="../media/image83.wmf"/><Relationship Id="rId4" Type="http://schemas.openxmlformats.org/officeDocument/2006/relationships/image" Target="../media/image8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Relationship Id="rId4" Type="http://schemas.openxmlformats.org/officeDocument/2006/relationships/image" Target="../media/image87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9-02T04:07:25.8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6144 6583 199,'0'0'105,"18"-30"-2,-18 30-55,8-18-14,-8 18-15,0 0-6,0 0-6,0 0-3,0 0-3,-19 0-7,19 0-2,-30 33-1,10-1-2,-12 5 1,-9 11 2,-11 6 3,-14 9 0,-3 2 6,-11-2-1,-6-2 3,-2-7-1,2-7 2,7-14-1,8-5 5,4-17 6,19-7 3,3-19 0,17-11 0,7-20 0,16-6-5,10-6-2,12 0-5,5 8-7,14 8-6,5 16-3,4 18 0,9 30 0,-3 17 3,5 21 1,-6 7 3,0 5-1,-7 1 3,0-5 0,-13-8 2,-4-12-1,-7-9 2,-6-11-3,-2-10 1,-11-18-10,8 21-17,-8-21-56,28 13-19,-2-11 1,6-2-5,3-8 16</inkml:trace>
  <inkml:trace contextRef="#ctx0" brushRef="#br0" timeOffset="540.0008">6547 7264 1,'-32'-22'37,"32"22"-13,0 0-3,-24-15 3,24 15 1,-19-9 1,19 9 1,-24-9 0,24 9 0,-35-15-1,16 9-1,-2-7-3,3 0-1,-1-2 0,8-1-7,3-1-5,8 17-7,13-22-6,4 18-8,8 17-1,-3 11-2,8 13-3,-6 10 3,0 12 3,-10 8 3,-11 2 4,-8 1 2,-12-7-1,-2-7 3,0-8 1,-1-9 10,-2-13 15,10-5 9,12-21 8,0 0 0,0 0-2,0 0-7,34-15-9,0 0-14,12 2-29,-1-6-41,11 5-52,11 2-1,3 1 1,-7 6 8,-9-4 97</inkml:trace>
  <inkml:trace contextRef="#ctx0" brushRef="#br0" timeOffset="2020.0029">6583 6358 163,'-25'-33'87,"14"14"-5,-6 1-63,-3-5-20,-6-1-5,-6 0-1,-9 0 0,-10 2 4,-10-3 1,-12 5 3,-7 3-3,-14 4 2,-5 8-1,-11 5 1,-4 9-3,-2 8 0,-2 9 1,6 9 2,2 8 1,4 9 4,7 11 2,5 4-2,8 7 1,11 11 0,8 8-3,17 11-1,14 10 1,18-1-4,12 4-2,25 5 6,24-1 0,22-6 3,23-1-1,18-16 3,23-3-4,21-10 3,14-13 1,12-16-2,14-19 1,8-20-1,8-19 4,-1-20 4,8-23 3,-11-23 3,2-16 3,-21-22-2,-23-7 4,-34-15-1,-33-13-4,-50-10-5,-45 3-3,-63-3-12,-60 16-2,-79 12-5,-67 21-12,-60 39-27,-70 33-67,-51 38-7,-53 38-5,-35 39 6,-24 45 58</inkml:trace>
  <inkml:trace contextRef="#ctx0" brushRef="#br0" timeOffset="17670.0248">15717 8832 222,'-8'-28'100,"3"-2"-29,1 8-29,-6-2-15,5 7-6,-6-5-4,-1 3 1,-2-1-7,-3 1-1,-8 1-6,-6-1-1,-12 2-3,-13-1-1,-12 5-1,-14 0-1,-24 5 3,-16 5-1,-20 6 0,-2 7 1,-9 6-2,-7 7 1,-7 4-1,5 7-1,7 3 2,5 9-2,8 5 2,8 6-2,9 10 1,12 5 2,14 8-2,8 4 2,16 9-3,15-2 0,21 5 1,9 3-1,12 3 1,12 2 1,17 4-1,13 3 3,14-2-1,14 3 4,19 3 0,11 2 0,17-37 11,51 50-46,-3-26 17,36 7 0,-9-27 1,32 1 0,-8-36-2,30-3 2,-12-3-8,-10-58 43,3-17-17,-15-14 0,-5-14 0,-26-12-2,-23 16 136,-37-77-125,-25-10 11,-41-12 4,-29-1 0,-32-14-2,-21-1 0,-24-7-2,-17-21-135,-13 69 123,-6 11-11,-5 11-4,-4 14-4,-2 19-3,-2 14-11,6 29-17,-5 12-46,12 22-37,0 22 0,4 9-3,10 16 2</inkml:trace>
  <inkml:trace contextRef="#ctx0" brushRef="#br0" timeOffset="18700.0262">14627 11296 204,'0'0'89,"0"0"-13,0 0-54,0 0-13,0 0-10,0 0-3,6 37-1,-6-3 3,2 12 1,4 13 2,-6 8 4,5 13 0,-5 7 0,0 6-1,-5 4 3,-1 3-2,-3-1-2,-3-1 3,-4-1 1,2 1 0,1-5-1,2-6 1,4-7-5,1-11 4,4-19 3,4-6 10,-4-16 2,4-11 0,-2-17 0,13-32-1,-5-9-2,7-12-6,-2-16-7,0-22-14,4-11-1,-4-13-2,0 0 2,-6 1 1,-3 7 4,-2 1 7,-4 9 1,-2 17 5,-7 13-3,4 12 2,-5 6-4,5 10 4,-6 4-4,-4 9-6,4 6 3,0 3-3,13 17-3,-38-15 0,12 23 1,-9 8-1,-3 10-1,-5 6 3,0 14 1,-7 4 0,5 2 3,4 0 0,9-7 0,8-6-3,5-9 9,12-10-6,7-20 4,26-7-5,11-25-9,18-12-3,8-8-5,4-2-1,8 5-7,-2 5 3,-2 12-1,-11 14 9,-10 29 8,-9 17 5,-9 14 6,-2 9 2,-8 1 4,1 1 0,-5-1 1,1-1-4,-6-12 1,6-2-2,0 0-17,-1 0-77,7-9-3,12 2-4,-7-14-1,7 8 21</inkml:trace>
  <inkml:trace contextRef="#ctx0" brushRef="#br0" timeOffset="19210.0269">12615 13445 154,'13'-60'100,"6"10"2,0 9-29,-12 2-20,6 17-18,-7 5-12,-6 17-6,6 21-7,-3 16-7,-3 18-8,2 10 1,-2 25 1,0 10 1,0 15 8,2 2-2,2-6 4,-2-5-4,3-11-1,1-15-19,5-15-23,2-13-59,6-30-2,5-22-2,2-30-4,12-23 1</inkml:trace>
  <inkml:trace contextRef="#ctx0" brushRef="#br0" timeOffset="22747.0323">13260 13318 312,'0'0'96,"0"0"-24,2 34-42,1 1-14,-3 10-8,6 14 3,-4 8 3,4 9-4,-6-2 2,1 6-4,-1-2 3,0 0-5,-1-11 3,-5-4-6,-2-11-2,-1-11 0,0-8-11,9-33-13,-32 15-10,4-31-3,2-5 0,-17-12 0,0 1 6,-13 1 7,-4 1 18,0 9 17,-5 5 10,13 8 6,-1 1 3,20 11 1,3-4 0,30 0-6,0 0-6,18 0-7,22-10-1,18 1-3,5-2-2,14-4-7,7-2-5,7-5-6,-3-2-1,-8 3-3,-5 7 1,-13 1-4,-8 11 0,-9 5 5,-8 12 4,-16 11 6,-4 10 1,-6 4 6,-4 5-1,-5 0 5,2-6 2,2 0 1,-5-12 1,11-2 1,-12-25 0,31 14-1,-6-28-3,6-14-10,7-11-10,5-23-3,0-4-4,-6-11 3,-1 3-5,-16-2 2,-7 15 0,-15 14 13,-16 14 5,-12 18 7,-4 13-2,-5 8-1,2 3 1,5 6 2,6-4 4,26-11 0,-12 22-2,31-16-1,17-6 0,8 0-2,11-4 2,6-1-3,8 1-5,-1 0-1,-7 2-1,-5 6-1,-11 7-3,-9 6 2,-16 5 3,-3 4-3,-11 4 3,-10 0-1,-4-3 5,-5-1-1,-5-9 13,18-17-2,-30 19 2,30-19-2,-21-19-1,21-5 0,8-15-3,12-6-1,10-3-10,7-4-1,12 4-3,0 5 2,1 12-2,-1 12 1,-6 17-2,-10 11 1,-3 10 1,-11 3 3,-2 8-2,-10 0 2,-1 3 0,-6-5 2,2-4 2,-2-24 1,3 30 6,-3-30-7,0 0-2,25-13-1,-5-13 2,10-2-1,0-2-3,4 2-2,1-1-8,-1 6 5,-4 16 3,-6 9 2,-24-2 1,24 33 2,-18-5 1,-6-2 1,5 4 7,-8-6-3,1-5 4,2-19 3,2 26 0,-2-26-2,0 0-1,31-25 0,-8-1-8,3 4 4,2-2-10,-4-2-5,2 4-3,1 9 2,-9 11 0,-18 2 2,17 31 3,-17 1 1,0 1 11,0 6 0,-5-7 6,5 0-6,0-5 6,5-4-3,-5-23 5,21 20-8,-3-24-1,7-9-8,-1-11-10,6-11 3,-4-10-7,-2-8 2,-5 1-5,-12-2 4,-3 9-5,-17 6 10,-6 17 2,-11 11 5,1 13 1,-9 7 1,6 2 2,3 8 0,4-1 1,12 1 3,13-19 2,6 29-2,14-19 0,16-5-2,7-5-1,11-5-1,6-5-4,7-3-5,0-1-2,-5-5 0,-2 4-1,-10-2 2,-12 8-2,-9 2 3,-8 5 2,-21 2 4,22 7 1,-22-7 3,8 19 0,-8-19 1,6 31 0,-5-12 2,-1 0 1,6 1-3,0-3 4,1-1-2,-7-16 1,24 23 2,-5-23-1,5-6-2,6-5-4,-2-13-1,6-6-2,-6-13-3,0-5-2,-8-6-1,-3 8-1,-9 1-1,-5 10 3,-8 9 2,5 26 2,-30-7 0,11 21 3,1 14-1,1 2 1,4 5 3,5 4-1,10 2 0,9-2-2,2 0 2,10 2-2,-1-2 0,3 7 7,-3 3-6,-1-1 4,-8 4-2,-4 0 4,-9 0-7,-9-4 5,-4-1-2,-6-12 2,6-7 5,-8-10 2,21-18 3,-24 2-3,24-20 2,13-16-1,11-14-7,14-11-7,1-8 1,15-8-6,-4-1 2,5 6-3,-10 5 4,-8 5 2,-7 16 5,-8 7 1,-9 11-3,-11 9 0,-2 17-3,4-21-2,-4 21-3,0 0-1,-6 17 0,6 5-1,-3 4 2,8 6-1,-1 0 4,5 5 3,2 4 2,6-10-1,4-1 5,5-10-2,4-3 3,2-11-2,5-5 0,-2-12 1,8-4 1,-3-11-1,-3-3-3,-1-7 1,-7 1 0,-2 0 2,-9 1-2,-5 5 2,-1 3-2,-7 7 0,3 2 1,-8 17 0,22-29-2,-7 16-2,9 0 0,8 2-2,4 1 0,1 7-3,-2 4 0,-1 11-3,-6 2 2,-9 12-1,-12 4 2,-7 5 0,-7 3 1,-4-3 1,-8-2 3,2-9 1,4-1 2,13-23 3,-21 22 0,21-22-3,6-20 3,9-6 0,9-10-3,6-5 0,7-3-2,3-3-3,1-1-1,-2 11 0,-3 4-5,-12 12 0,-4 12 2,-3 11-1,-17-2 0,19 29 0,-14-3 0,1 4 1,-4 4 2,4-3 2,-6 1 0,5-6 2,1-6 2,-6-20 3,26 22 0,-2-23 0,8-11 0,5-8 0,10-4 0,-2-2-3,-2 0-4,-4 2-4,-7 3-2,-8 10 2,-24 11 1,0 0 0,6 32 1,-19-6 1,0 2 4,0-2 2,1 1 3,-1-4-1,8-1 0,5-22 0,1 22 3,-1-22-2,30 0-2,-2-15-2,10-7-4,1-9 0,10-10-2,-5 0-2,-1-6-5,-5 7-2,-20 4 0,-12 12 3,-6 24 2,-37-17 0,5 21 2,-4 7 0,-1 0 4,5 1 3,6-3 1,4 2 0,22-11 0,0 0 2,0 0-1,30 15 0,5-21-2,6-5 2,13 2-2,6-4 1,2 2-3,-6-4-2,-6 4-1,-7 5-1,-5 4 0,-12 10 0,-9 1-1,-6 10 0,-4-1 2,1 4 2,-3-3 2,1 1 1,0-1 1,-6-19 2,18 24 2,-3-24-1,13-7 0,4-8-3,11-7-1,6-12-1,3-5 0,2 0-1,-4 0-3,-8 4 1,-9 5-3,-8 12 3,-25 18-1,0 0 2,0 0 0,-8 27 0,-3-8 2,-2 0 1,5-1 5,-3-1 0,11-17 3,0 0-2,21 9 1,10-20-2,12-11-1,12-12-3,6-3-4,6-9 1,3 1-3,-9 2-3,-10 4-4,-10 12 1,-15 15 3,-26 12 3,6 32-1,-18 7 0,-6 4 0,-7 5 2,5 6 7,-3-2-2,8-8 0,-1-8-1,8-8 4,3-12 0,5-16 3,11 17-2,-11-17-3,18-4-3,-18 4 1,0 0-1,14 32-2,-26-4-2,-3 7 1,-39 11-32,-15 1 16,-4-1 3,-5-5 2,12-32-120,14-18 10,13-19 3,14-3-9,25-16 34</inkml:trace>
  <inkml:trace contextRef="#ctx0" brushRef="#br0" timeOffset="23517.0334">17148 10581 117,'-13'-30'103,"7"8"4,6 22-47,-13-26-4,13 26-12,0 0-13,32-7-7,-2 12-8,18 4-9,14 14-5,13 1-3,29 6 1,20 5-1,19 0 3,16 2-2,9-1-2,8-5-14,7-7-18,-9-11-36,-14-3-38,-12-3 1,-30-11-2,-23-3 0,-39-8 98</inkml:trace>
  <inkml:trace contextRef="#ctx0" brushRef="#br0" timeOffset="23817.0338">17264 10938 164,'-75'26'88,"21"-8"-27,22 3-11,32 1-11,24-13-5,38 4-6,37-11-2,32 2-2,27-6-5,26 0-7,23-5-6,10-3-2,-1 5-2,-10-3 0,-19 8-1,-21-2-2,-26 4-3,-20-4 1,-31 4-1,-23-4-6,-20 1-27,-25-7-67,-21 8-4,-24-26 2,-16 0-1,-10 4 32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9-02T04:47:06.1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5977 13835 240,'0'0'77,"0"0"-14,0 0-15,0 0-16,0 0-5,0 0-4,0 0 1,0 0 1,0 0 0,0 0-4,0 0-7,0 0-2,0 0-4,0 0-2,0 0-4,0 0 2,-1 26-3,2-10 1,1 8 0,4 4 3,-1 6-1,-1 5 1,-2 0-1,-2 3 1,0-1 0,0 4-1,0-6-1,-2-2-8,4 2-19,-8-9-28,10 5-68,4 4-3,-3-4 0,3 1-3,-3-5 9</inkml:trace>
  <inkml:trace contextRef="#ctx0" brushRef="#br0" timeOffset="16530.0232">10061 15027 274,'6'-32'99,"-4"-5"-3,9 2-69,2 1-13,11 6-13,6 8-4,8 7-3,12 11 3,4 13-1,15 6 2,14 13-1,16 7-1,11 4 3,19-4 3,13 2 0,13-6 2,19-3-3,11-6 3,13-2 0,11-5-1,13-2 1,15 0 0,16-2-2,8 4 5,12-10-1,17 2 2,12-3 3,21-6 3,10-4-2,16-1 3,8-5 1,15-5-1,0 2-1,14 2 1,-4-5-2,-1 6 3,-4-6-4,-3 6 1,-6 1-3,-8 0-1,-14-4 1,-6 2 0,-22-2-5,-16-2-1,-18-4 2,-18 2-1,-31-1 0,-16 1 1,-27-3-1,-26 3-3,-24-2 1,-18 3 0,-22 1 0,-21 2-1,-23 0-1,-14 4 0,-14 1 1,-13 1-1,-17 7-7,0 0-12,-17-10-30,-22 10-86,-15 4-1,-21 0-2,-22-2-5,-23 7 1</inkml:trace>
  <inkml:trace contextRef="#ctx0" brushRef="#br0" timeOffset="17240.0242">13600 16061 165,'0'0'76,"24"32"5,-14-3-51,10 9-12,1 12 2,9 15 2,3 11 4,1 4-1,5 7 0,-3 4-7,1-2-4,-5-5-5,-1-10-3,-1-13 0,-4-11 4,-1-13 6,5-9-1,-10-22 3,12-15 0,-4-27 2,2-10 1,-4-21-4,0-16-5,-2-16-7,-5-7 0,-2 0-2,-10 8 2,-7 13-1,0 14 0,-1 17 0,-3 19-3,4 35 3,0 0-3,0 0-2,-13 50 1,15-2-2,7 6 1,4 6-6,6-3-13,12 1-45,5-10-52,3-13-1,4-12-4,-5-10-3,5-12-1</inkml:trace>
  <inkml:trace contextRef="#ctx0" brushRef="#br0" timeOffset="17690.0248">14837 16083 219,'0'0'74,"0"0"-11,0 0-19,-6 23-13,0 5-6,8 16-7,-4 10-7,8 17 2,-6 10 3,0 14 3,2 7-2,4 6-3,-1-2-2,3-2-1,3-8-2,0-12-4,8-14-11,-1-16-34,14-20-62,7-14 1,8-26-7,4-18-2,-3-18-1</inkml:trace>
  <inkml:trace contextRef="#ctx0" brushRef="#br0" timeOffset="17980.0252">15341 16364 327,'-7'-17'97,"7"17"-4,0 19-84,5 7-4,1 11 3,1 6 3,5 14 2,-5 8 3,4 11-1,0-3 3,-1 1-6,-1-7-1,0-4-5,1-13 1,-3-5-4,6-16 2,4-10-2,2-8-10,0-18-17,5-3-57,-6-19-28,1-10-3,-6-6-1,-11-7-1</inkml:trace>
  <inkml:trace contextRef="#ctx0" brushRef="#br0" timeOffset="18130.0254">15321 16707 202,'-38'10'98,"8"3"2,12-2-31,18-11-27,0 0-18,18-4-23,12-13-42,8-7-49,10-4-8,3-11-5,-1-5-4,-7-6 11</inkml:trace>
  <inkml:trace contextRef="#ctx0" brushRef="#br0" timeOffset="18370.0258">15494 16195 276,'0'0'101,"0"0"-2,26 17-65,10 20-12,-1 7-3,10 16-2,0 12-4,4 12-1,-3 10-5,-6 9 0,-9-5-2,-1 0-1,-11-1-1,-13-8-1,-6-9-8,-12-10-26,5-12-71,-10-10-2,-2-18-5,19-30 0,-20 11-1</inkml:trace>
  <inkml:trace contextRef="#ctx0" brushRef="#br0" timeOffset="18610.0261">16408 16800 266,'20'-11'93,"10"4"4,4 1-71,5 2-29,2-1-40,0-1-48,8 8-2,-12 2-5,1 7 2,-14 6 39</inkml:trace>
  <inkml:trace contextRef="#ctx0" brushRef="#br0" timeOffset="18750.0263">16645 17068 211,'-19'24'99,"19"-24"-20,-5 26-26,5-26-33,41-8-48,-9-12-49,13-1-7,5-12-11,8-2-2,0-10 17</inkml:trace>
  <inkml:trace contextRef="#ctx0" brushRef="#br0" timeOffset="19100.0268">17234 16397 265,'0'0'107,"11"-31"1,-11 31-52,0 0-21,7-19-17,-7 19-7,4 17-5,-4 5-3,2 6-2,2 11 0,-2 7-1,3 14 4,-3 9 1,2 7 1,-4-4 1,2 2-2,-4-5 0,4-6-2,-2-9 4,3-6-3,-1-12 2,6-10 0,3-8-1,-11-18 2,30 9 1,-6-14-2,0-6-7,1-8-9,3-1-19,-10-12-38,5 4-51,-10-3 0,-8-1-4,-5-3 4,-11-2 7</inkml:trace>
  <inkml:trace contextRef="#ctx0" brushRef="#br0" timeOffset="19300.0271">17011 16834 352,'0'0'119,"0"0"-5,6-19-70,24 15-15,2-7-10,11 2-21,1 0-23,3-6-22,9 9-65,-2 4-7,-7 4 0,-6 2-3,-9 0 9</inkml:trace>
  <inkml:trace contextRef="#ctx0" brushRef="#br0" timeOffset="19820.0278">15662 17744 157,'0'0'94,"-18"-26"8,18 26-39,0 0-9,-8-19-9,8 19-5,19-2-7,7 8-9,10-4-8,18 5-4,15 0-6,24 1-1,12-1-1,20 3 3,15-1-3,10-2 0,5 3-2,7-3-2,-3-1-2,-2-1-1,-9 1-2,-14-3-5,-14 3-6,-23-4-6,-17 2-11,-24-4-4,-18 3-40,-38-3-32,0 0 2,-8 19 2,-27-14 9,-10 5 47</inkml:trace>
  <inkml:trace contextRef="#ctx0" brushRef="#br0" timeOffset="20270.0284">15653 18087 220,'-28'0'106,"28"0"-1,0 0-46,-13-18-13,13 18-9,30-6-9,0 2-11,7 4-6,14-2-5,10 4 0,20 6 2,10-3-3,16 3 0,12 1-1,14 6 0,5-2-1,6 2 4,7-4-2,-5-2-1,-6 0 1,-5-5 0,-21-2 3,-10 0-1,-22-4 0,-16-4-1,-21 3 1,-14 1 3,-8-4-1,-23 6-1,0 0-3,0 0-1,0 0-6,0 0-7,0 0-21,-30 10-95,30-10-2,-37 20-3,18-11-4,-4-1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9-02T04:56:07.7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9441 14147 162,'0'0'105,"0"0"0,2-23-24,-2 23-10,4-18-13,-4 18-11,3-19-10,-3 19-9,0 0-7,10-20-6,-10 20-5,0 0-3,0 0-5,0 0-2,0 0 0,-19 16 1,8 5-1,-6 10 1,2 12-2,-2 15 2,-1 7 1,-3 15 4,4 3-2,4 4-2,2 2 1,5-1-2,5-8 1,1-10 0,7-10 1,-1-7-3,1-10 2,4-9 3,1-12-1,1-4 4,5-8-2,1-10-3,5-6-4,1-11-7,8-1-13,-3-14-26,11 4-58,-13-12-28,-4 4-2,-12-6 3,-10 3 3</inkml:trace>
  <inkml:trace contextRef="#ctx0" brushRef="#br0" timeOffset="200.0003">9269 14717 247,'-20'1'101,"20"-1"3,-10 17-51,10-17-8,19 13-1,-2-13-7,26-4-2,7-10-5,19 2-5,10-6-11,14-1-21,6 4-49,0-5-71,0 7 2,-13 6-3,-5 3-1,-12 2-3</inkml:trace>
  <inkml:trace contextRef="#ctx0" brushRef="#br0" timeOffset="1080.0016">13038 13888 237,'0'0'108,"0"0"-7,0 0-48,18-1-18,-18 1-9,0 0-5,0 0-6,17 18-8,-17-18-3,8 32 5,-8-8-1,0 7 6,-6 8-2,0 10 4,-7 5-2,2 12 3,-4 3-1,-2 5 0,-1-1-2,-1 1-2,2-5-2,4 1-1,4-10-1,3-8-2,0-8-1,8-7-3,4-7 1,5-6 1,0-5 0,4-8-1,4-2 1,5 1 1,-1-9 0,3 1 1,4-2-1,-2-2-3,2-5-2,0 1-2,1-1-5,-5-8-9,8 6-12,-19-13-24,13 1-68,-19 1-15,-3-3 3,-8-4-1,-9-1 7</inkml:trace>
  <inkml:trace contextRef="#ctx0" brushRef="#br0" timeOffset="1300.0019">12952 14659 286,'-27'6'119,"9"1"0,18-7-54,0 0-11,15 17-7,7-21-8,17 2-11,10-7-7,18 0-5,8-4-3,11 1-11,0 1-15,-4-5-33,-2 8-85,-5 6-1,-8 2-4,-16 4-3,-14-2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15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4.png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png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png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png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11" Type="http://schemas.openxmlformats.org/officeDocument/2006/relationships/image" Target="../media/image11.wmf"/><Relationship Id="rId5" Type="http://schemas.openxmlformats.org/officeDocument/2006/relationships/oleObject" Target="../embeddings/oleObject7.bin"/><Relationship Id="rId10" Type="http://schemas.openxmlformats.org/officeDocument/2006/relationships/oleObject" Target="../embeddings/oleObject9.bin"/><Relationship Id="rId4" Type="http://schemas.openxmlformats.org/officeDocument/2006/relationships/image" Target="../media/image8.wmf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image" Target="../media/image16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6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11" Type="http://schemas.openxmlformats.org/officeDocument/2006/relationships/image" Target="../media/image15.wmf"/><Relationship Id="rId5" Type="http://schemas.openxmlformats.org/officeDocument/2006/relationships/oleObject" Target="../embeddings/oleObject11.bin"/><Relationship Id="rId15" Type="http://schemas.openxmlformats.org/officeDocument/2006/relationships/image" Target="../media/image17.wmf"/><Relationship Id="rId10" Type="http://schemas.openxmlformats.org/officeDocument/2006/relationships/oleObject" Target="../embeddings/oleObject13.bin"/><Relationship Id="rId4" Type="http://schemas.openxmlformats.org/officeDocument/2006/relationships/image" Target="../media/image12.wmf"/><Relationship Id="rId9" Type="http://schemas.openxmlformats.org/officeDocument/2006/relationships/image" Target="../media/image4.png"/><Relationship Id="rId14" Type="http://schemas.openxmlformats.org/officeDocument/2006/relationships/oleObject" Target="../embeddings/oleObject1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22.wmf"/><Relationship Id="rId18" Type="http://schemas.openxmlformats.org/officeDocument/2006/relationships/oleObject" Target="../embeddings/oleObject24.bin"/><Relationship Id="rId3" Type="http://schemas.openxmlformats.org/officeDocument/2006/relationships/oleObject" Target="../embeddings/oleObject17.bin"/><Relationship Id="rId7" Type="http://schemas.openxmlformats.org/officeDocument/2006/relationships/image" Target="../media/image4.png"/><Relationship Id="rId12" Type="http://schemas.openxmlformats.org/officeDocument/2006/relationships/oleObject" Target="../embeddings/oleObject21.bin"/><Relationship Id="rId17" Type="http://schemas.openxmlformats.org/officeDocument/2006/relationships/image" Target="../media/image24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23.bin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wmf"/><Relationship Id="rId11" Type="http://schemas.openxmlformats.org/officeDocument/2006/relationships/image" Target="../media/image21.wmf"/><Relationship Id="rId5" Type="http://schemas.openxmlformats.org/officeDocument/2006/relationships/oleObject" Target="../embeddings/oleObject18.bin"/><Relationship Id="rId15" Type="http://schemas.openxmlformats.org/officeDocument/2006/relationships/image" Target="../media/image23.wmf"/><Relationship Id="rId10" Type="http://schemas.openxmlformats.org/officeDocument/2006/relationships/oleObject" Target="../embeddings/oleObject20.bin"/><Relationship Id="rId19" Type="http://schemas.openxmlformats.org/officeDocument/2006/relationships/image" Target="../media/image13.wmf"/><Relationship Id="rId4" Type="http://schemas.openxmlformats.org/officeDocument/2006/relationships/image" Target="../media/image19.wmf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2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6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28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.png"/><Relationship Id="rId4" Type="http://schemas.openxmlformats.org/officeDocument/2006/relationships/image" Target="../media/image2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0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2.wmf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oleObject" Target="../embeddings/oleObject40.bin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38.wmf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0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5" Type="http://schemas.openxmlformats.org/officeDocument/2006/relationships/oleObject" Target="../embeddings/oleObject41.bin"/><Relationship Id="rId10" Type="http://schemas.openxmlformats.org/officeDocument/2006/relationships/image" Target="../media/image37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39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oleObject" Target="../embeddings/oleObject42.bin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44.wmf"/><Relationship Id="rId5" Type="http://schemas.openxmlformats.org/officeDocument/2006/relationships/image" Target="../media/image4.png"/><Relationship Id="rId10" Type="http://schemas.openxmlformats.org/officeDocument/2006/relationships/oleObject" Target="../embeddings/oleObject45.bin"/><Relationship Id="rId4" Type="http://schemas.openxmlformats.org/officeDocument/2006/relationships/image" Target="../media/image41.wmf"/><Relationship Id="rId9" Type="http://schemas.openxmlformats.org/officeDocument/2006/relationships/image" Target="../media/image43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13" Type="http://schemas.openxmlformats.org/officeDocument/2006/relationships/image" Target="../media/image48.wmf"/><Relationship Id="rId18" Type="http://schemas.openxmlformats.org/officeDocument/2006/relationships/customXml" Target="../ink/ink4.xml"/><Relationship Id="rId3" Type="http://schemas.openxmlformats.org/officeDocument/2006/relationships/image" Target="../media/image4.png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50.bin"/><Relationship Id="rId17" Type="http://schemas.openxmlformats.org/officeDocument/2006/relationships/image" Target="../media/image50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52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47.wmf"/><Relationship Id="rId5" Type="http://schemas.openxmlformats.org/officeDocument/2006/relationships/image" Target="../media/image41.wmf"/><Relationship Id="rId15" Type="http://schemas.openxmlformats.org/officeDocument/2006/relationships/image" Target="../media/image49.wmf"/><Relationship Id="rId10" Type="http://schemas.openxmlformats.org/officeDocument/2006/relationships/oleObject" Target="../embeddings/oleObject49.bin"/><Relationship Id="rId19" Type="http://schemas.openxmlformats.org/officeDocument/2006/relationships/image" Target="../media/image52.emf"/><Relationship Id="rId4" Type="http://schemas.openxmlformats.org/officeDocument/2006/relationships/oleObject" Target="../embeddings/oleObject46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5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2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54.bin"/><Relationship Id="rId10" Type="http://schemas.openxmlformats.org/officeDocument/2006/relationships/image" Target="../media/image54.wmf"/><Relationship Id="rId4" Type="http://schemas.openxmlformats.org/officeDocument/2006/relationships/image" Target="../media/image51.wmf"/><Relationship Id="rId9" Type="http://schemas.openxmlformats.org/officeDocument/2006/relationships/oleObject" Target="../embeddings/oleObject56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6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58.bin"/><Relationship Id="rId10" Type="http://schemas.openxmlformats.org/officeDocument/2006/relationships/image" Target="../media/image58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60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oleObject" Target="../embeddings/oleObject66.bin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62.wmf"/><Relationship Id="rId17" Type="http://schemas.openxmlformats.org/officeDocument/2006/relationships/image" Target="../media/image66.emf"/><Relationship Id="rId2" Type="http://schemas.openxmlformats.org/officeDocument/2006/relationships/slideLayout" Target="../slideLayouts/slideLayout7.xml"/><Relationship Id="rId16" Type="http://schemas.openxmlformats.org/officeDocument/2006/relationships/customXml" Target="../ink/ink5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9.wmf"/><Relationship Id="rId11" Type="http://schemas.openxmlformats.org/officeDocument/2006/relationships/oleObject" Target="../embeddings/oleObject65.bin"/><Relationship Id="rId5" Type="http://schemas.openxmlformats.org/officeDocument/2006/relationships/oleObject" Target="../embeddings/oleObject62.bin"/><Relationship Id="rId15" Type="http://schemas.openxmlformats.org/officeDocument/2006/relationships/image" Target="../media/image4.png"/><Relationship Id="rId10" Type="http://schemas.openxmlformats.org/officeDocument/2006/relationships/image" Target="../media/image61.wmf"/><Relationship Id="rId4" Type="http://schemas.openxmlformats.org/officeDocument/2006/relationships/image" Target="../media/image58.wmf"/><Relationship Id="rId9" Type="http://schemas.openxmlformats.org/officeDocument/2006/relationships/oleObject" Target="../embeddings/oleObject64.bin"/><Relationship Id="rId14" Type="http://schemas.openxmlformats.org/officeDocument/2006/relationships/image" Target="../media/image63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13" Type="http://schemas.openxmlformats.org/officeDocument/2006/relationships/oleObject" Target="../embeddings/oleObject72.bin"/><Relationship Id="rId18" Type="http://schemas.openxmlformats.org/officeDocument/2006/relationships/image" Target="../media/image71.wmf"/><Relationship Id="rId3" Type="http://schemas.openxmlformats.org/officeDocument/2006/relationships/oleObject" Target="../embeddings/oleObject67.bin"/><Relationship Id="rId21" Type="http://schemas.openxmlformats.org/officeDocument/2006/relationships/oleObject" Target="../embeddings/oleObject76.bin"/><Relationship Id="rId7" Type="http://schemas.openxmlformats.org/officeDocument/2006/relationships/oleObject" Target="../embeddings/oleObject69.bin"/><Relationship Id="rId12" Type="http://schemas.openxmlformats.org/officeDocument/2006/relationships/image" Target="../media/image68.wmf"/><Relationship Id="rId17" Type="http://schemas.openxmlformats.org/officeDocument/2006/relationships/oleObject" Target="../embeddings/oleObject74.bin"/><Relationship Id="rId25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0.wmf"/><Relationship Id="rId20" Type="http://schemas.openxmlformats.org/officeDocument/2006/relationships/image" Target="../media/image72.wmf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5.wmf"/><Relationship Id="rId11" Type="http://schemas.openxmlformats.org/officeDocument/2006/relationships/oleObject" Target="../embeddings/oleObject71.bin"/><Relationship Id="rId24" Type="http://schemas.openxmlformats.org/officeDocument/2006/relationships/image" Target="../media/image74.wmf"/><Relationship Id="rId5" Type="http://schemas.openxmlformats.org/officeDocument/2006/relationships/oleObject" Target="../embeddings/oleObject68.bin"/><Relationship Id="rId15" Type="http://schemas.openxmlformats.org/officeDocument/2006/relationships/oleObject" Target="../embeddings/oleObject73.bin"/><Relationship Id="rId23" Type="http://schemas.openxmlformats.org/officeDocument/2006/relationships/oleObject" Target="../embeddings/oleObject77.bin"/><Relationship Id="rId10" Type="http://schemas.openxmlformats.org/officeDocument/2006/relationships/image" Target="../media/image67.wmf"/><Relationship Id="rId19" Type="http://schemas.openxmlformats.org/officeDocument/2006/relationships/oleObject" Target="../embeddings/oleObject75.bin"/><Relationship Id="rId4" Type="http://schemas.openxmlformats.org/officeDocument/2006/relationships/image" Target="../media/image64.wmf"/><Relationship Id="rId9" Type="http://schemas.openxmlformats.org/officeDocument/2006/relationships/oleObject" Target="../embeddings/oleObject70.bin"/><Relationship Id="rId14" Type="http://schemas.openxmlformats.org/officeDocument/2006/relationships/image" Target="../media/image69.wmf"/><Relationship Id="rId22" Type="http://schemas.openxmlformats.org/officeDocument/2006/relationships/image" Target="../media/image73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4.png"/><Relationship Id="rId4" Type="http://schemas.openxmlformats.org/officeDocument/2006/relationships/image" Target="../media/image75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76.wmf"/><Relationship Id="rId9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13" Type="http://schemas.openxmlformats.org/officeDocument/2006/relationships/image" Target="../media/image4.png"/><Relationship Id="rId3" Type="http://schemas.openxmlformats.org/officeDocument/2006/relationships/oleObject" Target="../embeddings/oleObject82.bin"/><Relationship Id="rId7" Type="http://schemas.openxmlformats.org/officeDocument/2006/relationships/oleObject" Target="../embeddings/oleObject84.bin"/><Relationship Id="rId12" Type="http://schemas.openxmlformats.org/officeDocument/2006/relationships/image" Target="../media/image8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80.wmf"/><Relationship Id="rId11" Type="http://schemas.openxmlformats.org/officeDocument/2006/relationships/oleObject" Target="../embeddings/oleObject86.bin"/><Relationship Id="rId5" Type="http://schemas.openxmlformats.org/officeDocument/2006/relationships/oleObject" Target="../embeddings/oleObject83.bin"/><Relationship Id="rId10" Type="http://schemas.openxmlformats.org/officeDocument/2006/relationships/image" Target="../media/image82.wmf"/><Relationship Id="rId4" Type="http://schemas.openxmlformats.org/officeDocument/2006/relationships/image" Target="../media/image79.wmf"/><Relationship Id="rId9" Type="http://schemas.openxmlformats.org/officeDocument/2006/relationships/oleObject" Target="../embeddings/oleObject85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4.png"/><Relationship Id="rId4" Type="http://schemas.openxmlformats.org/officeDocument/2006/relationships/image" Target="../media/image84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3" Type="http://schemas.openxmlformats.org/officeDocument/2006/relationships/oleObject" Target="../embeddings/oleObject88.bin"/><Relationship Id="rId7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85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89.bin"/><Relationship Id="rId10" Type="http://schemas.openxmlformats.org/officeDocument/2006/relationships/image" Target="../media/image87.wmf"/><Relationship Id="rId4" Type="http://schemas.openxmlformats.org/officeDocument/2006/relationships/image" Target="../media/image84.wmf"/><Relationship Id="rId9" Type="http://schemas.openxmlformats.org/officeDocument/2006/relationships/oleObject" Target="../embeddings/oleObject9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304800"/>
            <a:ext cx="8534400" cy="838200"/>
          </a:xfrm>
        </p:spPr>
        <p:txBody>
          <a:bodyPr/>
          <a:lstStyle/>
          <a:p>
            <a:r>
              <a:rPr lang="en-IN" sz="2800" dirty="0" smtClean="0">
                <a:latin typeface="Comic Sans MS" panose="030F0702030302020204" pitchFamily="66" charset="0"/>
              </a:rPr>
              <a:t>Second Order Linear ODEs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04800" y="5096053"/>
            <a:ext cx="8534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Understanding of Higher Order Physics in </a:t>
            </a:r>
            <a:r>
              <a:rPr lang="en-IN" sz="4000" dirty="0" err="1" smtClean="0">
                <a:solidFill>
                  <a:srgbClr val="FF3399"/>
                </a:solidFill>
                <a:latin typeface="Brush Script MT" panose="03060802040406070304" pitchFamily="66" charset="0"/>
              </a:rPr>
              <a:t>Thermofluids</a:t>
            </a:r>
            <a:r>
              <a:rPr lang="en-IN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 </a:t>
            </a:r>
            <a:r>
              <a:rPr lang="en-US" sz="4000" dirty="0" smtClean="0">
                <a:solidFill>
                  <a:srgbClr val="FF3399"/>
                </a:solidFill>
                <a:latin typeface="Brush Script MT" panose="03060802040406070304" pitchFamily="66" charset="0"/>
              </a:rPr>
              <a:t>….</a:t>
            </a:r>
            <a:endParaRPr lang="en-US" sz="4000" dirty="0">
              <a:solidFill>
                <a:srgbClr val="FF3399"/>
              </a:solidFill>
              <a:latin typeface="Brush Script MT" panose="03060802040406070304" pitchFamily="66" charset="0"/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273969" y="3324046"/>
            <a:ext cx="6400800" cy="1447800"/>
          </a:xfrm>
        </p:spPr>
        <p:txBody>
          <a:bodyPr/>
          <a:lstStyle/>
          <a:p>
            <a:pPr eaLnBrk="1" hangingPunct="1"/>
            <a:endParaRPr lang="en-US" sz="1600" i="1" dirty="0" smtClean="0"/>
          </a:p>
          <a:p>
            <a:pPr eaLnBrk="1" hangingPunct="1"/>
            <a:r>
              <a:rPr lang="en-US" sz="1600" b="1" dirty="0" smtClean="0">
                <a:latin typeface="Script MT Bold" panose="03040602040607080904" pitchFamily="66" charset="0"/>
              </a:rPr>
              <a:t>P M V </a:t>
            </a:r>
            <a:r>
              <a:rPr lang="en-US" sz="1600" b="1" dirty="0" err="1" smtClean="0">
                <a:latin typeface="Script MT Bold" panose="03040602040607080904" pitchFamily="66" charset="0"/>
              </a:rPr>
              <a:t>Subbarao</a:t>
            </a:r>
            <a:endParaRPr lang="en-US" sz="1600" b="1" dirty="0" smtClean="0">
              <a:latin typeface="Script MT Bold" panose="03040602040607080904" pitchFamily="66" charset="0"/>
            </a:endParaRPr>
          </a:p>
          <a:p>
            <a:pPr eaLnBrk="1" hangingPunct="1"/>
            <a:r>
              <a:rPr lang="en-US" sz="1600" i="1" dirty="0" smtClean="0"/>
              <a:t>Professor</a:t>
            </a:r>
          </a:p>
          <a:p>
            <a:pPr eaLnBrk="1" hangingPunct="1"/>
            <a:r>
              <a:rPr lang="en-US" sz="1600" i="1" dirty="0" smtClean="0"/>
              <a:t>Mechanical Engineering Department</a:t>
            </a:r>
          </a:p>
          <a:p>
            <a:pPr eaLnBrk="1" hangingPunct="1"/>
            <a:r>
              <a:rPr lang="en-US" sz="1600" i="1" dirty="0" smtClean="0"/>
              <a:t>I </a:t>
            </a:r>
            <a:r>
              <a:rPr lang="en-US" sz="1600" i="1" dirty="0" err="1" smtClean="0"/>
              <a:t>I</a:t>
            </a:r>
            <a:r>
              <a:rPr lang="en-US" sz="1600" i="1" dirty="0" smtClean="0"/>
              <a:t>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6764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22225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883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32850" y="60960"/>
            <a:ext cx="7772400" cy="1143000"/>
          </a:xfrm>
        </p:spPr>
        <p:txBody>
          <a:bodyPr/>
          <a:lstStyle/>
          <a:p>
            <a:r>
              <a:rPr lang="en-IN" sz="2800" dirty="0" smtClean="0">
                <a:solidFill>
                  <a:schemeClr val="tx1"/>
                </a:solidFill>
              </a:rPr>
              <a:t>General  Form of A Linear SO-ODEs</a:t>
            </a:r>
            <a:endParaRPr lang="en-IN" sz="2800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6723" y="1265555"/>
            <a:ext cx="8455318" cy="639445"/>
          </a:xfrm>
        </p:spPr>
        <p:txBody>
          <a:bodyPr/>
          <a:lstStyle/>
          <a:p>
            <a:r>
              <a:rPr lang="en-IN" sz="2400" dirty="0" smtClean="0"/>
              <a:t>A General linear SO-ODEs is written as: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1119305"/>
              </p:ext>
            </p:extLst>
          </p:nvPr>
        </p:nvGraphicFramePr>
        <p:xfrm>
          <a:off x="2507448" y="1943368"/>
          <a:ext cx="4627562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36" name="Equation" r:id="rId4" imgW="1930320" imgH="419040" progId="Equation.3">
                  <p:embed/>
                </p:oleObj>
              </mc:Choice>
              <mc:Fallback>
                <p:oleObj name="Equation" r:id="rId4" imgW="19303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07448" y="1943368"/>
                        <a:ext cx="4627562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38"/>
          <p:cNvSpPr/>
          <p:nvPr/>
        </p:nvSpPr>
        <p:spPr>
          <a:xfrm>
            <a:off x="2090192" y="320040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>
                <a:latin typeface="+mn-lt"/>
              </a:rPr>
              <a:t>can be written </a:t>
            </a:r>
            <a:r>
              <a:rPr lang="en-IN" dirty="0" smtClean="0">
                <a:latin typeface="+mn-lt"/>
              </a:rPr>
              <a:t>as</a:t>
            </a:r>
            <a:endParaRPr lang="en-IN" dirty="0">
              <a:latin typeface="+mn-lt"/>
            </a:endParaRPr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4548263"/>
              </p:ext>
            </p:extLst>
          </p:nvPr>
        </p:nvGraphicFramePr>
        <p:xfrm>
          <a:off x="4898412" y="3232261"/>
          <a:ext cx="179705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37" name="Equation" r:id="rId6" imgW="749160" imgH="215640" progId="Equation.3">
                  <p:embed/>
                </p:oleObj>
              </mc:Choice>
              <mc:Fallback>
                <p:oleObj name="Equation" r:id="rId6" imgW="7491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898412" y="3232261"/>
                        <a:ext cx="179705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1490040" y="2192760"/>
              <a:ext cx="5509440" cy="2972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87520" y="2185920"/>
                <a:ext cx="5519880" cy="298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176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733" y="120940"/>
            <a:ext cx="6934200" cy="1143000"/>
          </a:xfrm>
        </p:spPr>
        <p:txBody>
          <a:bodyPr/>
          <a:lstStyle/>
          <a:p>
            <a:r>
              <a:rPr lang="en-IN" sz="2800" dirty="0" smtClean="0"/>
              <a:t>General Solution of A Linear Homogeneous SO-ODE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106" y="1637033"/>
            <a:ext cx="8232775" cy="1905000"/>
          </a:xfrm>
        </p:spPr>
        <p:txBody>
          <a:bodyPr/>
          <a:lstStyle/>
          <a:p>
            <a:r>
              <a:rPr lang="en-IN" sz="2400" dirty="0"/>
              <a:t>If </a:t>
            </a:r>
            <a:r>
              <a:rPr lang="en-IN" sz="2400" i="1" dirty="0"/>
              <a:t>y</a:t>
            </a:r>
            <a:r>
              <a:rPr lang="en-IN" sz="2400" i="1" baseline="-25000" dirty="0"/>
              <a:t>1</a:t>
            </a:r>
            <a:r>
              <a:rPr lang="en-IN" sz="2400" dirty="0"/>
              <a:t> and </a:t>
            </a:r>
            <a:r>
              <a:rPr lang="en-IN" sz="2400" i="1" dirty="0"/>
              <a:t>y</a:t>
            </a:r>
            <a:r>
              <a:rPr lang="en-IN" sz="2400" i="1" baseline="-25000" dirty="0"/>
              <a:t>2</a:t>
            </a:r>
            <a:r>
              <a:rPr lang="en-IN" sz="2400" dirty="0"/>
              <a:t> are linearly independent solutions of </a:t>
            </a:r>
            <a:r>
              <a:rPr lang="en-IN" sz="2400" dirty="0" smtClean="0"/>
              <a:t>the equation</a:t>
            </a:r>
            <a:r>
              <a:rPr lang="en-IN" sz="2400" i="1" dirty="0" smtClean="0"/>
              <a:t> </a:t>
            </a:r>
            <a:r>
              <a:rPr lang="en-IN" sz="2400" i="1" dirty="0"/>
              <a:t>L(y)</a:t>
            </a:r>
            <a:r>
              <a:rPr lang="en-IN" sz="2400" dirty="0"/>
              <a:t> = 0 on an interval </a:t>
            </a:r>
            <a:r>
              <a:rPr lang="en-IN" sz="2400" i="1" dirty="0"/>
              <a:t>I </a:t>
            </a:r>
            <a:r>
              <a:rPr lang="en-IN" sz="2400" i="1" dirty="0" smtClean="0">
                <a:sym typeface="Symbol" panose="05050102010706020507" pitchFamily="18" charset="2"/>
              </a:rPr>
              <a:t></a:t>
            </a:r>
            <a:r>
              <a:rPr lang="en-IN" sz="2400" i="1" dirty="0" smtClean="0"/>
              <a:t> </a:t>
            </a:r>
            <a:r>
              <a:rPr lang="en-IN" sz="2400" i="1" dirty="0"/>
              <a:t>R</a:t>
            </a:r>
            <a:r>
              <a:rPr lang="en-IN" sz="2400" dirty="0"/>
              <a:t>, </a:t>
            </a:r>
            <a:endParaRPr lang="en-IN" sz="2400" dirty="0" smtClean="0"/>
          </a:p>
          <a:p>
            <a:r>
              <a:rPr lang="en-IN" sz="2400" dirty="0" smtClean="0"/>
              <a:t>then </a:t>
            </a:r>
            <a:r>
              <a:rPr lang="en-IN" sz="2400" dirty="0"/>
              <a:t>there are unique constants </a:t>
            </a:r>
            <a:r>
              <a:rPr lang="en-IN" sz="2400" i="1" dirty="0"/>
              <a:t>c</a:t>
            </a:r>
            <a:r>
              <a:rPr lang="en-IN" sz="2400" i="1" baseline="-25000" dirty="0"/>
              <a:t>1</a:t>
            </a:r>
            <a:r>
              <a:rPr lang="en-IN" sz="2400" i="1" dirty="0"/>
              <a:t>, c</a:t>
            </a:r>
            <a:r>
              <a:rPr lang="en-IN" sz="2400" i="1" baseline="-25000" dirty="0"/>
              <a:t>2</a:t>
            </a:r>
            <a:r>
              <a:rPr lang="en-IN" sz="2400" dirty="0"/>
              <a:t> such that every solution </a:t>
            </a:r>
            <a:r>
              <a:rPr lang="en-IN" sz="2400" i="1" dirty="0" smtClean="0"/>
              <a:t>y </a:t>
            </a:r>
            <a:r>
              <a:rPr lang="en-IN" sz="2400" dirty="0" smtClean="0"/>
              <a:t>of </a:t>
            </a:r>
            <a:r>
              <a:rPr lang="en-IN" sz="2400" dirty="0"/>
              <a:t>the </a:t>
            </a:r>
            <a:r>
              <a:rPr lang="en-IN" sz="2400" dirty="0" smtClean="0"/>
              <a:t>differential </a:t>
            </a:r>
            <a:r>
              <a:rPr lang="en-IN" sz="2400" dirty="0"/>
              <a:t>equation </a:t>
            </a:r>
            <a:r>
              <a:rPr lang="en-IN" sz="2400" i="1" dirty="0"/>
              <a:t>L(y) = 0</a:t>
            </a:r>
            <a:r>
              <a:rPr lang="en-IN" sz="2400" dirty="0"/>
              <a:t> on </a:t>
            </a:r>
            <a:r>
              <a:rPr lang="en-IN" sz="2400" i="1" dirty="0"/>
              <a:t>I</a:t>
            </a:r>
            <a:r>
              <a:rPr lang="en-IN" sz="2400" dirty="0"/>
              <a:t> can be written as a linear combination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7716894"/>
              </p:ext>
            </p:extLst>
          </p:nvPr>
        </p:nvGraphicFramePr>
        <p:xfrm>
          <a:off x="1891862" y="3746549"/>
          <a:ext cx="5187950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90" name="Equation" r:id="rId3" imgW="1574640" imgH="241200" progId="Equation.3">
                  <p:embed/>
                </p:oleObj>
              </mc:Choice>
              <mc:Fallback>
                <p:oleObj name="Equation" r:id="rId3" imgW="157464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91862" y="3746549"/>
                        <a:ext cx="5187950" cy="795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883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742" y="373857"/>
            <a:ext cx="7772400" cy="533400"/>
          </a:xfrm>
        </p:spPr>
        <p:txBody>
          <a:bodyPr/>
          <a:lstStyle/>
          <a:p>
            <a:r>
              <a:rPr lang="en-IN" sz="2800" dirty="0" smtClean="0"/>
              <a:t>Linear SO-ODE with CC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627" y="2428753"/>
            <a:ext cx="8305800" cy="2854569"/>
          </a:xfrm>
        </p:spPr>
        <p:txBody>
          <a:bodyPr/>
          <a:lstStyle/>
          <a:p>
            <a:r>
              <a:rPr lang="en-IN" sz="2400" dirty="0" smtClean="0">
                <a:sym typeface="Symbol" panose="05050102010706020507" pitchFamily="18" charset="2"/>
              </a:rPr>
              <a:t>This equation is called as homogeneous second order ODE with constant coefficients.</a:t>
            </a:r>
          </a:p>
          <a:p>
            <a:r>
              <a:rPr lang="en-IN" sz="2400" dirty="0" smtClean="0"/>
              <a:t>Method of Characteristic </a:t>
            </a:r>
            <a:r>
              <a:rPr lang="en-IN" sz="2400" dirty="0"/>
              <a:t>(Auxiliary) Equation </a:t>
            </a:r>
            <a:r>
              <a:rPr lang="en-IN" sz="2400" dirty="0" smtClean="0"/>
              <a:t>is most suitable method to find solution to Linear SO-ODE with CC.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390925"/>
              </p:ext>
            </p:extLst>
          </p:nvPr>
        </p:nvGraphicFramePr>
        <p:xfrm>
          <a:off x="2112963" y="1295400"/>
          <a:ext cx="474980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16" name="Equation" r:id="rId3" imgW="1981080" imgH="419040" progId="Equation.3">
                  <p:embed/>
                </p:oleObj>
              </mc:Choice>
              <mc:Fallback>
                <p:oleObj name="Equation" r:id="rId3" imgW="19810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2963" y="1295400"/>
                        <a:ext cx="4749800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222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374" y="67844"/>
            <a:ext cx="6539132" cy="1143000"/>
          </a:xfrm>
        </p:spPr>
        <p:txBody>
          <a:bodyPr/>
          <a:lstStyle/>
          <a:p>
            <a:r>
              <a:rPr lang="en-IN" sz="2800" dirty="0" smtClean="0"/>
              <a:t>Linear (Constant Coefficient) </a:t>
            </a:r>
            <a:r>
              <a:rPr lang="en-IN" sz="2800" dirty="0"/>
              <a:t>H</a:t>
            </a:r>
            <a:r>
              <a:rPr lang="en-IN" sz="2800" dirty="0" smtClean="0"/>
              <a:t>omogeneous ODEs of </a:t>
            </a:r>
            <a:r>
              <a:rPr lang="en-IN" sz="2800" i="1" dirty="0" smtClean="0"/>
              <a:t>n</a:t>
            </a:r>
            <a:r>
              <a:rPr lang="en-IN" sz="2800" i="1" baseline="30000" dirty="0" smtClean="0"/>
              <a:t>th</a:t>
            </a:r>
            <a:r>
              <a:rPr lang="en-IN" sz="2800" dirty="0" smtClean="0"/>
              <a:t>  Order</a:t>
            </a:r>
            <a:endParaRPr lang="en-IN" sz="28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902359"/>
              </p:ext>
            </p:extLst>
          </p:nvPr>
        </p:nvGraphicFramePr>
        <p:xfrm>
          <a:off x="551885" y="1099703"/>
          <a:ext cx="8437370" cy="1005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33" name="Equation" r:id="rId3" imgW="3517560" imgH="419040" progId="Equation.3">
                  <p:embed/>
                </p:oleObj>
              </mc:Choice>
              <mc:Fallback>
                <p:oleObj name="Equation" r:id="rId3" imgW="35175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1885" y="1099703"/>
                        <a:ext cx="8437370" cy="10051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191444" y="2476991"/>
            <a:ext cx="867403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200" dirty="0" smtClean="0">
                <a:solidFill>
                  <a:srgbClr val="0070C0"/>
                </a:solidFill>
                <a:latin typeface="Brush Script MT" panose="03060802040406070304" pitchFamily="66" charset="0"/>
              </a:rPr>
              <a:t>Theorem: Ordinary</a:t>
            </a:r>
            <a:r>
              <a:rPr lang="en-IN" sz="3200" dirty="0">
                <a:solidFill>
                  <a:srgbClr val="0070C0"/>
                </a:solidFill>
                <a:latin typeface="Brush Script MT" panose="03060802040406070304" pitchFamily="66" charset="0"/>
              </a:rPr>
              <a:t>, linear, constant coefficient, homogeneous </a:t>
            </a:r>
            <a:r>
              <a:rPr lang="en-IN" sz="3200" dirty="0" smtClean="0">
                <a:solidFill>
                  <a:srgbClr val="0070C0"/>
                </a:solidFill>
                <a:latin typeface="Brush Script MT" panose="03060802040406070304" pitchFamily="66" charset="0"/>
              </a:rPr>
              <a:t>differential </a:t>
            </a:r>
            <a:r>
              <a:rPr lang="en-IN" sz="3200" dirty="0">
                <a:solidFill>
                  <a:srgbClr val="0070C0"/>
                </a:solidFill>
                <a:latin typeface="Brush Script MT" panose="03060802040406070304" pitchFamily="66" charset="0"/>
              </a:rPr>
              <a:t>equations with dependent variable </a:t>
            </a:r>
            <a:r>
              <a:rPr lang="en-IN" sz="3200" dirty="0" smtClean="0">
                <a:solidFill>
                  <a:srgbClr val="0070C0"/>
                </a:solidFill>
                <a:latin typeface="Brush Script MT" panose="03060802040406070304" pitchFamily="66" charset="0"/>
              </a:rPr>
              <a:t>y </a:t>
            </a:r>
            <a:r>
              <a:rPr lang="en-IN" sz="3200" dirty="0">
                <a:solidFill>
                  <a:srgbClr val="0070C0"/>
                </a:solidFill>
                <a:latin typeface="Brush Script MT" panose="03060802040406070304" pitchFamily="66" charset="0"/>
              </a:rPr>
              <a:t>and independent variable </a:t>
            </a:r>
            <a:r>
              <a:rPr lang="en-IN" sz="3200" dirty="0" smtClean="0">
                <a:solidFill>
                  <a:srgbClr val="0070C0"/>
                </a:solidFill>
                <a:latin typeface="Brush Script MT" panose="03060802040406070304" pitchFamily="66" charset="0"/>
              </a:rPr>
              <a:t>x </a:t>
            </a:r>
            <a:r>
              <a:rPr lang="en-IN" sz="3200" dirty="0">
                <a:solidFill>
                  <a:srgbClr val="0070C0"/>
                </a:solidFill>
                <a:latin typeface="Brush Script MT" panose="03060802040406070304" pitchFamily="66" charset="0"/>
              </a:rPr>
              <a:t>have </a:t>
            </a:r>
            <a:r>
              <a:rPr lang="en-IN" sz="3200" dirty="0" smtClean="0">
                <a:solidFill>
                  <a:srgbClr val="0070C0"/>
                </a:solidFill>
                <a:latin typeface="Brush Script MT" panose="03060802040406070304" pitchFamily="66" charset="0"/>
              </a:rPr>
              <a:t>solutions </a:t>
            </a:r>
            <a:r>
              <a:rPr lang="en-IN" sz="3200" dirty="0">
                <a:solidFill>
                  <a:srgbClr val="0070C0"/>
                </a:solidFill>
                <a:latin typeface="Brush Script MT" panose="03060802040406070304" pitchFamily="66" charset="0"/>
              </a:rPr>
              <a:t>of the form </a:t>
            </a:r>
            <a:r>
              <a:rPr lang="en-IN" sz="3200" dirty="0" smtClean="0">
                <a:solidFill>
                  <a:srgbClr val="0070C0"/>
                </a:solidFill>
                <a:latin typeface="Brush Script MT" panose="03060802040406070304" pitchFamily="66" charset="0"/>
              </a:rPr>
              <a:t>y </a:t>
            </a:r>
            <a:r>
              <a:rPr lang="en-IN" sz="3200" dirty="0">
                <a:solidFill>
                  <a:srgbClr val="0070C0"/>
                </a:solidFill>
                <a:latin typeface="Brush Script MT" panose="03060802040406070304" pitchFamily="66" charset="0"/>
              </a:rPr>
              <a:t>= </a:t>
            </a:r>
            <a:r>
              <a:rPr lang="en-IN" sz="3200" dirty="0" err="1" smtClean="0">
                <a:solidFill>
                  <a:srgbClr val="0070C0"/>
                </a:solidFill>
                <a:latin typeface="Brush Script MT" panose="03060802040406070304" pitchFamily="66" charset="0"/>
              </a:rPr>
              <a:t>ce</a:t>
            </a:r>
            <a:r>
              <a:rPr lang="en-IN" sz="3200" baseline="30000" dirty="0" err="1" smtClean="0">
                <a:solidFill>
                  <a:srgbClr val="0070C0"/>
                </a:solidFill>
                <a:latin typeface="Brush Script MT" panose="03060802040406070304" pitchFamily="66" charset="0"/>
              </a:rPr>
              <a:t>λx</a:t>
            </a:r>
            <a:r>
              <a:rPr lang="en-IN" sz="3200" dirty="0" smtClean="0">
                <a:solidFill>
                  <a:srgbClr val="0070C0"/>
                </a:solidFill>
                <a:latin typeface="Brush Script MT" panose="03060802040406070304" pitchFamily="66" charset="0"/>
              </a:rPr>
              <a:t> </a:t>
            </a:r>
            <a:r>
              <a:rPr lang="en-IN" sz="3200" dirty="0">
                <a:solidFill>
                  <a:srgbClr val="0070C0"/>
                </a:solidFill>
                <a:latin typeface="Brush Script MT" panose="03060802040406070304" pitchFamily="66" charset="0"/>
              </a:rPr>
              <a:t>where c is a </a:t>
            </a:r>
            <a:r>
              <a:rPr lang="en-IN" sz="3200" dirty="0" smtClean="0">
                <a:solidFill>
                  <a:srgbClr val="0070C0"/>
                </a:solidFill>
                <a:latin typeface="Brush Script MT" panose="03060802040406070304" pitchFamily="66" charset="0"/>
              </a:rPr>
              <a:t>nonzero </a:t>
            </a:r>
            <a:r>
              <a:rPr lang="en-IN" sz="3200" dirty="0">
                <a:solidFill>
                  <a:srgbClr val="0070C0"/>
                </a:solidFill>
                <a:latin typeface="Brush Script MT" panose="03060802040406070304" pitchFamily="66" charset="0"/>
              </a:rPr>
              <a:t>constant.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09778" y="5107587"/>
            <a:ext cx="79987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Ordinary</a:t>
            </a:r>
            <a:r>
              <a:rPr lang="en-IN" dirty="0">
                <a:latin typeface="+mn-lt"/>
              </a:rPr>
              <a:t>, linear, constant </a:t>
            </a:r>
            <a:r>
              <a:rPr lang="en-IN" dirty="0" smtClean="0">
                <a:latin typeface="+mn-lt"/>
              </a:rPr>
              <a:t>coefficient</a:t>
            </a:r>
            <a:r>
              <a:rPr lang="en-IN" dirty="0">
                <a:latin typeface="+mn-lt"/>
              </a:rPr>
              <a:t>, homogeneous differential equations of any order have </a:t>
            </a:r>
            <a:r>
              <a:rPr lang="en-IN" dirty="0" smtClean="0">
                <a:latin typeface="+mn-lt"/>
              </a:rPr>
              <a:t>exponential </a:t>
            </a:r>
            <a:r>
              <a:rPr lang="en-IN" dirty="0">
                <a:latin typeface="+mn-lt"/>
              </a:rPr>
              <a:t>solutions.</a:t>
            </a: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1493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1291"/>
            <a:ext cx="6950075" cy="1143000"/>
          </a:xfrm>
        </p:spPr>
        <p:txBody>
          <a:bodyPr/>
          <a:lstStyle/>
          <a:p>
            <a:r>
              <a:rPr lang="en-IN" sz="2800" dirty="0"/>
              <a:t>Linear (Constant Coefficient) Homogeneous ODEs of </a:t>
            </a:r>
            <a:r>
              <a:rPr lang="en-IN" sz="2800" dirty="0" smtClean="0"/>
              <a:t>Second Order</a:t>
            </a:r>
            <a:endParaRPr lang="en-IN" sz="28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263682"/>
              </p:ext>
            </p:extLst>
          </p:nvPr>
        </p:nvGraphicFramePr>
        <p:xfrm>
          <a:off x="2073109" y="1371783"/>
          <a:ext cx="4748212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67" name="Equation" r:id="rId3" imgW="1981080" imgH="419040" progId="Equation.3">
                  <p:embed/>
                </p:oleObj>
              </mc:Choice>
              <mc:Fallback>
                <p:oleObj name="Equation" r:id="rId3" imgW="19810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73109" y="1371783"/>
                        <a:ext cx="4748212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1555" y="2540173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If </a:t>
            </a:r>
            <a:endParaRPr lang="en-IN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8763235"/>
              </p:ext>
            </p:extLst>
          </p:nvPr>
        </p:nvGraphicFramePr>
        <p:xfrm>
          <a:off x="1019615" y="2485256"/>
          <a:ext cx="1143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68" name="Equation" r:id="rId5" imgW="457200" imgH="228600" progId="Equation.3">
                  <p:embed/>
                </p:oleObj>
              </mc:Choice>
              <mc:Fallback>
                <p:oleObj name="Equation" r:id="rId5" imgW="4572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19615" y="2485256"/>
                        <a:ext cx="11430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62615" y="2541130"/>
            <a:ext cx="228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is an </a:t>
            </a:r>
            <a:r>
              <a:rPr lang="en-IN" dirty="0" err="1" smtClean="0"/>
              <a:t>ansatz</a:t>
            </a:r>
            <a:r>
              <a:rPr lang="en-IN" dirty="0" smtClean="0"/>
              <a:t>, then</a:t>
            </a:r>
            <a:endParaRPr lang="en-IN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0004800"/>
              </p:ext>
            </p:extLst>
          </p:nvPr>
        </p:nvGraphicFramePr>
        <p:xfrm>
          <a:off x="4649780" y="2500376"/>
          <a:ext cx="3927475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69" name="Equation" r:id="rId7" imgW="1638000" imgH="241200" progId="Equation.3">
                  <p:embed/>
                </p:oleObj>
              </mc:Choice>
              <mc:Fallback>
                <p:oleObj name="Equation" r:id="rId7" imgW="16380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49780" y="2500376"/>
                        <a:ext cx="3927475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/>
          <p:cNvSpPr/>
          <p:nvPr/>
        </p:nvSpPr>
        <p:spPr>
          <a:xfrm>
            <a:off x="427094" y="3197465"/>
            <a:ext cx="85724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This </a:t>
            </a:r>
            <a:r>
              <a:rPr lang="en-IN" dirty="0" err="1">
                <a:latin typeface="+mn-lt"/>
              </a:rPr>
              <a:t>ansatz</a:t>
            </a:r>
            <a:r>
              <a:rPr lang="en-IN" dirty="0">
                <a:latin typeface="+mn-lt"/>
              </a:rPr>
              <a:t> has thus converted a differential equation into an algebraic </a:t>
            </a:r>
            <a:r>
              <a:rPr lang="en-IN" dirty="0" smtClean="0">
                <a:latin typeface="+mn-lt"/>
              </a:rPr>
              <a:t>equation.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This is called as Characteristic </a:t>
            </a:r>
            <a:r>
              <a:rPr lang="en-IN" dirty="0" smtClean="0"/>
              <a:t>Equation</a:t>
            </a:r>
            <a:endParaRPr lang="en-IN" dirty="0"/>
          </a:p>
        </p:txBody>
      </p:sp>
      <p:grpSp>
        <p:nvGrpSpPr>
          <p:cNvPr id="3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3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2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513361" y="4477371"/>
            <a:ext cx="8406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solidFill>
                  <a:srgbClr val="000000"/>
                </a:solidFill>
                <a:latin typeface="+mn-lt"/>
              </a:rPr>
              <a:t>The possible pairs of solutions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of the characteristic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equation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are given by</a:t>
            </a:r>
            <a:endParaRPr lang="en-IN" dirty="0">
              <a:latin typeface="+mn-lt"/>
            </a:endParaRP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5343768"/>
              </p:ext>
            </p:extLst>
          </p:nvPr>
        </p:nvGraphicFramePr>
        <p:xfrm>
          <a:off x="2490254" y="5278579"/>
          <a:ext cx="4076417" cy="930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70" name="Equation" r:id="rId10" imgW="1892160" imgH="431640" progId="Equation.3">
                  <p:embed/>
                </p:oleObj>
              </mc:Choice>
              <mc:Fallback>
                <p:oleObj name="Equation" r:id="rId10" imgW="18921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490254" y="5278579"/>
                        <a:ext cx="4076417" cy="9301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238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9" grpId="0" build="p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844" y="250830"/>
            <a:ext cx="7772400" cy="869940"/>
          </a:xfrm>
        </p:spPr>
        <p:txBody>
          <a:bodyPr/>
          <a:lstStyle/>
          <a:p>
            <a:r>
              <a:rPr lang="en-IN" sz="2800" dirty="0" smtClean="0"/>
              <a:t>Solution of Linear SO-ODE with CC :</a:t>
            </a:r>
            <a:br>
              <a:rPr lang="en-IN" sz="2800" dirty="0" smtClean="0"/>
            </a:br>
            <a:r>
              <a:rPr lang="en-IN" sz="2800" dirty="0" smtClean="0"/>
              <a:t>&amp; Real </a:t>
            </a:r>
            <a:r>
              <a:rPr lang="en-IN" sz="2800" dirty="0"/>
              <a:t>R</a:t>
            </a:r>
            <a:r>
              <a:rPr lang="en-IN" sz="2800" dirty="0" smtClean="0"/>
              <a:t>oots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628" y="1218797"/>
            <a:ext cx="7772400" cy="983777"/>
          </a:xfrm>
        </p:spPr>
        <p:txBody>
          <a:bodyPr/>
          <a:lstStyle/>
          <a:p>
            <a:r>
              <a:rPr lang="en-IN" sz="2400" i="1" dirty="0" smtClean="0">
                <a:sym typeface="Symbol" panose="05050102010706020507" pitchFamily="18" charset="2"/>
              </a:rPr>
              <a:t></a:t>
            </a:r>
            <a:r>
              <a:rPr lang="en-IN" sz="2400" i="1" baseline="-25000" dirty="0" smtClean="0">
                <a:sym typeface="Symbol" panose="05050102010706020507" pitchFamily="18" charset="2"/>
              </a:rPr>
              <a:t>1</a:t>
            </a:r>
            <a:r>
              <a:rPr lang="en-IN" sz="2400" i="1" baseline="30000" dirty="0" smtClean="0">
                <a:sym typeface="Symbol" panose="05050102010706020507" pitchFamily="18" charset="2"/>
              </a:rPr>
              <a:t>2 </a:t>
            </a:r>
            <a:r>
              <a:rPr lang="en-IN" sz="2400" i="1" dirty="0" smtClean="0">
                <a:sym typeface="Symbol" panose="05050102010706020507" pitchFamily="18" charset="2"/>
              </a:rPr>
              <a:t>&gt; 4</a:t>
            </a:r>
            <a:r>
              <a:rPr lang="en-IN" sz="2400" i="1" baseline="-25000" dirty="0" smtClean="0">
                <a:sym typeface="Symbol" panose="05050102010706020507" pitchFamily="18" charset="2"/>
              </a:rPr>
              <a:t>2</a:t>
            </a:r>
            <a:r>
              <a:rPr lang="en-IN" sz="2400" i="1" dirty="0" smtClean="0">
                <a:sym typeface="Symbol" panose="05050102010706020507" pitchFamily="18" charset="2"/>
              </a:rPr>
              <a:t></a:t>
            </a:r>
            <a:r>
              <a:rPr lang="en-IN" sz="2400" i="1" baseline="-25000" dirty="0" smtClean="0">
                <a:sym typeface="Symbol" panose="05050102010706020507" pitchFamily="18" charset="2"/>
              </a:rPr>
              <a:t>0</a:t>
            </a:r>
            <a:r>
              <a:rPr lang="en-IN" sz="2400" dirty="0" smtClean="0">
                <a:sym typeface="Symbol" panose="05050102010706020507" pitchFamily="18" charset="2"/>
              </a:rPr>
              <a:t> :</a:t>
            </a:r>
            <a:r>
              <a:rPr lang="en-IN" sz="2400" dirty="0" smtClean="0"/>
              <a:t> </a:t>
            </a:r>
            <a:r>
              <a:rPr lang="en-IN" sz="2400" dirty="0" smtClean="0">
                <a:sym typeface="Symbol" panose="05050102010706020507" pitchFamily="18" charset="2"/>
              </a:rPr>
              <a:t></a:t>
            </a:r>
            <a:r>
              <a:rPr lang="en-IN" sz="2400" baseline="-25000" dirty="0" smtClean="0">
                <a:sym typeface="Symbol" panose="05050102010706020507" pitchFamily="18" charset="2"/>
              </a:rPr>
              <a:t>+</a:t>
            </a:r>
            <a:r>
              <a:rPr lang="en-IN" sz="2400" dirty="0" smtClean="0">
                <a:sym typeface="Symbol" panose="05050102010706020507" pitchFamily="18" charset="2"/>
              </a:rPr>
              <a:t>  </a:t>
            </a:r>
            <a:r>
              <a:rPr lang="en-IN" sz="2400" baseline="-25000" dirty="0" smtClean="0">
                <a:sym typeface="Symbol" panose="05050102010706020507" pitchFamily="18" charset="2"/>
              </a:rPr>
              <a:t>-</a:t>
            </a:r>
            <a:r>
              <a:rPr lang="en-IN" sz="2400" dirty="0" smtClean="0">
                <a:sym typeface="Symbol" panose="05050102010706020507" pitchFamily="18" charset="2"/>
              </a:rPr>
              <a:t> </a:t>
            </a:r>
            <a:r>
              <a:rPr lang="en-IN" sz="2400" dirty="0" smtClean="0"/>
              <a:t>are </a:t>
            </a:r>
            <a:r>
              <a:rPr lang="en-IN" sz="2400" dirty="0"/>
              <a:t>real </a:t>
            </a:r>
            <a:r>
              <a:rPr lang="en-IN" sz="2400" dirty="0" smtClean="0"/>
              <a:t>and distinct roots.</a:t>
            </a:r>
          </a:p>
          <a:p>
            <a:r>
              <a:rPr lang="en-IN" sz="2400" dirty="0" smtClean="0"/>
              <a:t>Two independent solutions are: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2168353"/>
              </p:ext>
            </p:extLst>
          </p:nvPr>
        </p:nvGraphicFramePr>
        <p:xfrm>
          <a:off x="4196117" y="2837800"/>
          <a:ext cx="3941233" cy="723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02" name="Equation" r:id="rId3" imgW="1244520" imgH="228600" progId="Equation.3">
                  <p:embed/>
                </p:oleObj>
              </mc:Choice>
              <mc:Fallback>
                <p:oleObj name="Equation" r:id="rId3" imgW="124452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96117" y="2837800"/>
                        <a:ext cx="3941233" cy="7239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474227" y="5387757"/>
            <a:ext cx="800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 unknown </a:t>
            </a:r>
            <a:r>
              <a:rPr lang="en-IN" dirty="0" smtClean="0">
                <a:latin typeface="+mn-lt"/>
              </a:rPr>
              <a:t>constants </a:t>
            </a:r>
            <a:r>
              <a:rPr lang="en-IN" i="1" dirty="0" smtClean="0">
                <a:latin typeface="+mn-lt"/>
              </a:rPr>
              <a:t>c</a:t>
            </a:r>
            <a:r>
              <a:rPr lang="en-IN" i="1" baseline="-25000" dirty="0" smtClean="0">
                <a:latin typeface="+mn-lt"/>
              </a:rPr>
              <a:t>1</a:t>
            </a:r>
            <a:r>
              <a:rPr lang="en-IN" i="1" dirty="0" smtClean="0">
                <a:latin typeface="+mn-lt"/>
              </a:rPr>
              <a:t> </a:t>
            </a:r>
            <a:r>
              <a:rPr lang="en-IN" dirty="0" smtClean="0">
                <a:latin typeface="+mn-lt"/>
              </a:rPr>
              <a:t>and </a:t>
            </a:r>
            <a:r>
              <a:rPr lang="en-IN" i="1" dirty="0" smtClean="0">
                <a:latin typeface="+mn-lt"/>
              </a:rPr>
              <a:t>c</a:t>
            </a:r>
            <a:r>
              <a:rPr lang="en-IN" i="1" baseline="-25000" dirty="0" smtClean="0">
                <a:latin typeface="+mn-lt"/>
              </a:rPr>
              <a:t>2</a:t>
            </a:r>
            <a:r>
              <a:rPr lang="en-IN" dirty="0" smtClean="0">
                <a:latin typeface="+mn-lt"/>
              </a:rPr>
              <a:t> can  </a:t>
            </a:r>
            <a:r>
              <a:rPr lang="en-IN" dirty="0">
                <a:latin typeface="+mn-lt"/>
              </a:rPr>
              <a:t>be determined by the given initial </a:t>
            </a:r>
            <a:r>
              <a:rPr lang="en-IN" dirty="0" smtClean="0">
                <a:latin typeface="+mn-lt"/>
              </a:rPr>
              <a:t>conditions. </a:t>
            </a:r>
            <a:endParaRPr lang="en-IN" dirty="0">
              <a:latin typeface="+mn-lt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99497"/>
              </p:ext>
            </p:extLst>
          </p:nvPr>
        </p:nvGraphicFramePr>
        <p:xfrm>
          <a:off x="4322430" y="5809511"/>
          <a:ext cx="3213974" cy="844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03" name="Equation" r:id="rId5" imgW="1498320" imgH="393480" progId="Equation.3">
                  <p:embed/>
                </p:oleObj>
              </mc:Choice>
              <mc:Fallback>
                <p:oleObj name="Equation" r:id="rId5" imgW="1498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22430" y="5809511"/>
                        <a:ext cx="3213974" cy="8443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Content Placeholder 2"/>
          <p:cNvSpPr txBox="1">
            <a:spLocks/>
          </p:cNvSpPr>
          <p:nvPr/>
        </p:nvSpPr>
        <p:spPr bwMode="auto">
          <a:xfrm>
            <a:off x="394722" y="2386458"/>
            <a:ext cx="8540031" cy="7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The general solution to can be written as a linear superposition of the two solutions; that is,</a:t>
            </a:r>
            <a:endParaRPr lang="en-IN" sz="2400" kern="0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9384568"/>
              </p:ext>
            </p:extLst>
          </p:nvPr>
        </p:nvGraphicFramePr>
        <p:xfrm>
          <a:off x="4907164" y="1703446"/>
          <a:ext cx="3482975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04" name="Equation" r:id="rId7" imgW="1396800" imgH="228600" progId="Equation.3">
                  <p:embed/>
                </p:oleObj>
              </mc:Choice>
              <mc:Fallback>
                <p:oleObj name="Equation" r:id="rId7" imgW="13968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07164" y="1703446"/>
                        <a:ext cx="3482975" cy="569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3175912"/>
              </p:ext>
            </p:extLst>
          </p:nvPr>
        </p:nvGraphicFramePr>
        <p:xfrm>
          <a:off x="1122440" y="3822701"/>
          <a:ext cx="1531938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05" name="Equation" r:id="rId10" imgW="711000" imgH="215640" progId="Equation.3">
                  <p:embed/>
                </p:oleObj>
              </mc:Choice>
              <mc:Fallback>
                <p:oleObj name="Equation" r:id="rId10" imgW="7110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22440" y="3822701"/>
                        <a:ext cx="1531938" cy="46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082290"/>
              </p:ext>
            </p:extLst>
          </p:nvPr>
        </p:nvGraphicFramePr>
        <p:xfrm>
          <a:off x="3215840" y="3664369"/>
          <a:ext cx="125888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06" name="Equation" r:id="rId12" imgW="583920" imgH="431640" progId="Equation.3">
                  <p:embed/>
                </p:oleObj>
              </mc:Choice>
              <mc:Fallback>
                <p:oleObj name="Equation" r:id="rId12" imgW="5839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215840" y="3664369"/>
                        <a:ext cx="1258887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2237564"/>
              </p:ext>
            </p:extLst>
          </p:nvPr>
        </p:nvGraphicFramePr>
        <p:xfrm>
          <a:off x="4953078" y="3625851"/>
          <a:ext cx="26797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07" name="Equation" r:id="rId14" imgW="1244520" imgH="495000" progId="Equation.3">
                  <p:embed/>
                </p:oleObj>
              </mc:Choice>
              <mc:Fallback>
                <p:oleObj name="Equation" r:id="rId14" imgW="1244520" imgH="49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953078" y="3625851"/>
                        <a:ext cx="2679700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2379255"/>
              </p:ext>
            </p:extLst>
          </p:nvPr>
        </p:nvGraphicFramePr>
        <p:xfrm>
          <a:off x="1749093" y="4644606"/>
          <a:ext cx="5146675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08" name="Equation" r:id="rId16" imgW="1625400" imgH="228600" progId="Equation.3">
                  <p:embed/>
                </p:oleObj>
              </mc:Choice>
              <mc:Fallback>
                <p:oleObj name="Equation" r:id="rId16" imgW="1625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749093" y="4644606"/>
                        <a:ext cx="5146675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17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2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23" y="96715"/>
            <a:ext cx="7772400" cy="1143000"/>
          </a:xfrm>
        </p:spPr>
        <p:txBody>
          <a:bodyPr/>
          <a:lstStyle/>
          <a:p>
            <a:r>
              <a:rPr lang="en-IN" sz="2800" dirty="0"/>
              <a:t>Solution of Linear SO-ODE with CC :</a:t>
            </a:r>
            <a:br>
              <a:rPr lang="en-IN" sz="2800" dirty="0"/>
            </a:br>
            <a:r>
              <a:rPr lang="en-IN" sz="2800" dirty="0"/>
              <a:t>&amp; </a:t>
            </a:r>
            <a:r>
              <a:rPr lang="en-IN" sz="2800" dirty="0" smtClean="0"/>
              <a:t>Complex Conjugate</a:t>
            </a:r>
            <a:r>
              <a:rPr lang="en-IN" sz="2800" dirty="0"/>
              <a:t> </a:t>
            </a:r>
            <a:r>
              <a:rPr lang="en-IN" sz="2800" dirty="0" smtClean="0"/>
              <a:t>Roots</a:t>
            </a:r>
            <a:endParaRPr lang="en-IN" sz="28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9429128"/>
              </p:ext>
            </p:extLst>
          </p:nvPr>
        </p:nvGraphicFramePr>
        <p:xfrm>
          <a:off x="985323" y="2847653"/>
          <a:ext cx="1921699" cy="586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39" name="Equation" r:id="rId3" imgW="749160" imgH="228600" progId="Equation.3">
                  <p:embed/>
                </p:oleObj>
              </mc:Choice>
              <mc:Fallback>
                <p:oleObj name="Equation" r:id="rId3" imgW="7491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5323" y="2847653"/>
                        <a:ext cx="1921699" cy="5865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4813432"/>
              </p:ext>
            </p:extLst>
          </p:nvPr>
        </p:nvGraphicFramePr>
        <p:xfrm>
          <a:off x="3042958" y="1751362"/>
          <a:ext cx="4460930" cy="617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40" name="Equation" r:id="rId5" imgW="1650960" imgH="228600" progId="Equation.3">
                  <p:embed/>
                </p:oleObj>
              </mc:Choice>
              <mc:Fallback>
                <p:oleObj name="Equation" r:id="rId5" imgW="16509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2958" y="1751362"/>
                        <a:ext cx="4460930" cy="6177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8707889"/>
              </p:ext>
            </p:extLst>
          </p:nvPr>
        </p:nvGraphicFramePr>
        <p:xfrm>
          <a:off x="3493243" y="2727990"/>
          <a:ext cx="125888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41" name="Equation" r:id="rId8" imgW="583920" imgH="431640" progId="Equation.3">
                  <p:embed/>
                </p:oleObj>
              </mc:Choice>
              <mc:Fallback>
                <p:oleObj name="Equation" r:id="rId8" imgW="5839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493243" y="2727990"/>
                        <a:ext cx="1258887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8936797"/>
              </p:ext>
            </p:extLst>
          </p:nvPr>
        </p:nvGraphicFramePr>
        <p:xfrm>
          <a:off x="5186180" y="2534896"/>
          <a:ext cx="262413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42" name="Equation" r:id="rId10" imgW="1218960" imgH="495000" progId="Equation.3">
                  <p:embed/>
                </p:oleObj>
              </mc:Choice>
              <mc:Fallback>
                <p:oleObj name="Equation" r:id="rId10" imgW="1218960" imgH="49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186180" y="2534896"/>
                        <a:ext cx="2624138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2364404"/>
              </p:ext>
            </p:extLst>
          </p:nvPr>
        </p:nvGraphicFramePr>
        <p:xfrm>
          <a:off x="3575145" y="3360488"/>
          <a:ext cx="3892253" cy="699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43" name="Equation" r:id="rId12" imgW="1130040" imgH="203040" progId="Equation.3">
                  <p:embed/>
                </p:oleObj>
              </mc:Choice>
              <mc:Fallback>
                <p:oleObj name="Equation" r:id="rId12" imgW="113004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575145" y="3360488"/>
                        <a:ext cx="3892253" cy="6997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968731" y="3534304"/>
            <a:ext cx="21643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/>
              <a:t>The “</a:t>
            </a:r>
            <a:r>
              <a:rPr lang="en-IN" i="1" dirty="0"/>
              <a:t>our jewel</a:t>
            </a:r>
            <a:r>
              <a:rPr lang="en-IN" dirty="0" smtClean="0"/>
              <a:t>”</a:t>
            </a:r>
            <a:endParaRPr lang="en-IN" dirty="0"/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823069"/>
              </p:ext>
            </p:extLst>
          </p:nvPr>
        </p:nvGraphicFramePr>
        <p:xfrm>
          <a:off x="968731" y="4250836"/>
          <a:ext cx="679132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44" name="Equation" r:id="rId14" imgW="2654280" imgH="228600" progId="Equation.3">
                  <p:embed/>
                </p:oleObj>
              </mc:Choice>
              <mc:Fallback>
                <p:oleObj name="Equation" r:id="rId14" imgW="26542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68731" y="4250836"/>
                        <a:ext cx="6791325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5470336"/>
              </p:ext>
            </p:extLst>
          </p:nvPr>
        </p:nvGraphicFramePr>
        <p:xfrm>
          <a:off x="1900819" y="4965395"/>
          <a:ext cx="5167312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45" name="Equation" r:id="rId16" imgW="2019240" imgH="228600" progId="Equation.3">
                  <p:embed/>
                </p:oleObj>
              </mc:Choice>
              <mc:Fallback>
                <p:oleObj name="Equation" r:id="rId16" imgW="20192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900819" y="4965395"/>
                        <a:ext cx="5167312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Rectangle 49"/>
          <p:cNvSpPr/>
          <p:nvPr/>
        </p:nvSpPr>
        <p:spPr>
          <a:xfrm>
            <a:off x="408286" y="5619385"/>
            <a:ext cx="8354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 unknown </a:t>
            </a:r>
            <a:r>
              <a:rPr lang="en-IN" dirty="0" smtClean="0">
                <a:latin typeface="+mn-lt"/>
              </a:rPr>
              <a:t>constants </a:t>
            </a:r>
            <a:r>
              <a:rPr lang="en-IN" i="1" dirty="0" smtClean="0">
                <a:latin typeface="+mn-lt"/>
              </a:rPr>
              <a:t>k</a:t>
            </a:r>
            <a:r>
              <a:rPr lang="en-IN" i="1" baseline="-25000" dirty="0" smtClean="0">
                <a:latin typeface="+mn-lt"/>
              </a:rPr>
              <a:t>1</a:t>
            </a:r>
            <a:r>
              <a:rPr lang="en-IN" i="1" dirty="0" smtClean="0">
                <a:latin typeface="+mn-lt"/>
              </a:rPr>
              <a:t> </a:t>
            </a:r>
            <a:r>
              <a:rPr lang="en-IN" dirty="0" smtClean="0">
                <a:latin typeface="+mn-lt"/>
              </a:rPr>
              <a:t>and </a:t>
            </a:r>
            <a:r>
              <a:rPr lang="en-IN" i="1" dirty="0" smtClean="0">
                <a:latin typeface="+mn-lt"/>
              </a:rPr>
              <a:t>k</a:t>
            </a:r>
            <a:r>
              <a:rPr lang="en-IN" i="1" baseline="-25000" dirty="0" smtClean="0">
                <a:latin typeface="+mn-lt"/>
              </a:rPr>
              <a:t>2</a:t>
            </a:r>
            <a:r>
              <a:rPr lang="en-IN" dirty="0" smtClean="0">
                <a:latin typeface="+mn-lt"/>
              </a:rPr>
              <a:t> can  </a:t>
            </a:r>
            <a:r>
              <a:rPr lang="en-IN" dirty="0">
                <a:latin typeface="+mn-lt"/>
              </a:rPr>
              <a:t>be determined by the given initial </a:t>
            </a:r>
            <a:r>
              <a:rPr lang="en-IN" dirty="0" smtClean="0">
                <a:latin typeface="+mn-lt"/>
              </a:rPr>
              <a:t>conditions. </a:t>
            </a:r>
            <a:endParaRPr lang="en-IN" dirty="0">
              <a:latin typeface="+mn-lt"/>
            </a:endParaRPr>
          </a:p>
        </p:txBody>
      </p:sp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359137"/>
              </p:ext>
            </p:extLst>
          </p:nvPr>
        </p:nvGraphicFramePr>
        <p:xfrm>
          <a:off x="3914285" y="6051538"/>
          <a:ext cx="3213974" cy="844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46" name="Equation" r:id="rId18" imgW="1498320" imgH="393480" progId="Equation.3">
                  <p:embed/>
                </p:oleObj>
              </mc:Choice>
              <mc:Fallback>
                <p:oleObj name="Equation" r:id="rId18" imgW="1498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914285" y="6051538"/>
                        <a:ext cx="3213974" cy="8443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Content Placeholder 2"/>
          <p:cNvSpPr txBox="1">
            <a:spLocks/>
          </p:cNvSpPr>
          <p:nvPr/>
        </p:nvSpPr>
        <p:spPr>
          <a:xfrm>
            <a:off x="403628" y="1218797"/>
            <a:ext cx="7772400" cy="98377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i="1" kern="0" dirty="0" smtClean="0">
                <a:sym typeface="Symbol" panose="05050102010706020507" pitchFamily="18" charset="2"/>
              </a:rPr>
              <a:t></a:t>
            </a:r>
            <a:r>
              <a:rPr lang="en-IN" sz="2400" i="1" kern="0" baseline="-25000" dirty="0" smtClean="0">
                <a:sym typeface="Symbol" panose="05050102010706020507" pitchFamily="18" charset="2"/>
              </a:rPr>
              <a:t>1</a:t>
            </a:r>
            <a:r>
              <a:rPr lang="en-IN" sz="2400" i="1" kern="0" baseline="30000" dirty="0" smtClean="0">
                <a:sym typeface="Symbol" panose="05050102010706020507" pitchFamily="18" charset="2"/>
              </a:rPr>
              <a:t>2 </a:t>
            </a:r>
            <a:r>
              <a:rPr lang="en-IN" sz="2400" i="1" kern="0" dirty="0">
                <a:sym typeface="Symbol" panose="05050102010706020507" pitchFamily="18" charset="2"/>
              </a:rPr>
              <a:t>&lt;</a:t>
            </a:r>
            <a:r>
              <a:rPr lang="en-IN" sz="2400" i="1" kern="0" dirty="0" smtClean="0">
                <a:sym typeface="Symbol" panose="05050102010706020507" pitchFamily="18" charset="2"/>
              </a:rPr>
              <a:t> 4</a:t>
            </a:r>
            <a:r>
              <a:rPr lang="en-IN" sz="2400" i="1" kern="0" baseline="-25000" dirty="0" smtClean="0">
                <a:sym typeface="Symbol" panose="05050102010706020507" pitchFamily="18" charset="2"/>
              </a:rPr>
              <a:t>2</a:t>
            </a:r>
            <a:r>
              <a:rPr lang="en-IN" sz="2400" i="1" kern="0" dirty="0" smtClean="0">
                <a:sym typeface="Symbol" panose="05050102010706020507" pitchFamily="18" charset="2"/>
              </a:rPr>
              <a:t></a:t>
            </a:r>
            <a:r>
              <a:rPr lang="en-IN" sz="2400" i="1" kern="0" baseline="-25000" dirty="0" smtClean="0">
                <a:sym typeface="Symbol" panose="05050102010706020507" pitchFamily="18" charset="2"/>
              </a:rPr>
              <a:t>0</a:t>
            </a:r>
            <a:r>
              <a:rPr lang="en-IN" sz="2400" kern="0" dirty="0" smtClean="0">
                <a:sym typeface="Symbol" panose="05050102010706020507" pitchFamily="18" charset="2"/>
              </a:rPr>
              <a:t> :</a:t>
            </a:r>
            <a:r>
              <a:rPr lang="en-IN" sz="2400" kern="0" dirty="0" smtClean="0"/>
              <a:t> </a:t>
            </a:r>
            <a:r>
              <a:rPr lang="en-IN" sz="2400" kern="0" dirty="0" smtClean="0">
                <a:sym typeface="Symbol" panose="05050102010706020507" pitchFamily="18" charset="2"/>
              </a:rPr>
              <a:t></a:t>
            </a:r>
            <a:r>
              <a:rPr lang="en-IN" sz="2400" kern="0" baseline="-25000" dirty="0" smtClean="0">
                <a:sym typeface="Symbol" panose="05050102010706020507" pitchFamily="18" charset="2"/>
              </a:rPr>
              <a:t>+</a:t>
            </a:r>
            <a:r>
              <a:rPr lang="en-IN" sz="2400" kern="0" dirty="0" smtClean="0">
                <a:sym typeface="Symbol" panose="05050102010706020507" pitchFamily="18" charset="2"/>
              </a:rPr>
              <a:t>  </a:t>
            </a:r>
            <a:r>
              <a:rPr lang="en-IN" sz="2400" kern="0" baseline="-25000" dirty="0" smtClean="0">
                <a:sym typeface="Symbol" panose="05050102010706020507" pitchFamily="18" charset="2"/>
              </a:rPr>
              <a:t>-</a:t>
            </a:r>
            <a:r>
              <a:rPr lang="en-IN" sz="2400" kern="0" dirty="0" smtClean="0">
                <a:sym typeface="Symbol" panose="05050102010706020507" pitchFamily="18" charset="2"/>
              </a:rPr>
              <a:t> </a:t>
            </a:r>
            <a:r>
              <a:rPr lang="en-IN" sz="2400" kern="0" dirty="0" smtClean="0"/>
              <a:t>are complex and distinct roots.</a:t>
            </a:r>
          </a:p>
          <a:p>
            <a:r>
              <a:rPr lang="en-IN" sz="2400" kern="0" dirty="0" smtClean="0"/>
              <a:t>The solution is:</a:t>
            </a:r>
          </a:p>
        </p:txBody>
      </p:sp>
    </p:spTree>
    <p:extLst>
      <p:ext uri="{BB962C8B-B14F-4D97-AF65-F5344CB8AC3E}">
        <p14:creationId xmlns:p14="http://schemas.microsoft.com/office/powerpoint/2010/main" val="31580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0" grpId="0"/>
      <p:bldP spid="5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275" y="-30017"/>
            <a:ext cx="7772400" cy="1143000"/>
          </a:xfrm>
        </p:spPr>
        <p:txBody>
          <a:bodyPr/>
          <a:lstStyle/>
          <a:p>
            <a:r>
              <a:rPr lang="en-IN" sz="2800" dirty="0"/>
              <a:t>Repeated roots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103" y="4652470"/>
            <a:ext cx="7772400" cy="1420039"/>
          </a:xfrm>
        </p:spPr>
        <p:txBody>
          <a:bodyPr/>
          <a:lstStyle/>
          <a:p>
            <a:r>
              <a:rPr lang="en-IN" sz="2400" dirty="0"/>
              <a:t>To satisfy two initial conditions, a second independent solution must be </a:t>
            </a:r>
            <a:r>
              <a:rPr lang="en-IN" sz="2400" dirty="0" smtClean="0"/>
              <a:t>found separately.</a:t>
            </a:r>
          </a:p>
          <a:p>
            <a:r>
              <a:rPr lang="en-IN" sz="2400" dirty="0" smtClean="0"/>
              <a:t>One such method is </a:t>
            </a:r>
            <a:r>
              <a:rPr lang="en-IN" sz="2400" dirty="0"/>
              <a:t>Reduction of </a:t>
            </a:r>
            <a:r>
              <a:rPr lang="en-IN" sz="2400" dirty="0" smtClean="0"/>
              <a:t>order.</a:t>
            </a:r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2971800" y="1092241"/>
          <a:ext cx="22447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34" name="Equation" r:id="rId3" imgW="1041120" imgH="241200" progId="Equation.3">
                  <p:embed/>
                </p:oleObj>
              </mc:Choice>
              <mc:Fallback>
                <p:oleObj name="Equation" r:id="rId3" imgW="10411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1800" y="1092241"/>
                        <a:ext cx="2244725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3544888" y="2068513"/>
          <a:ext cx="19970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35" name="Equation" r:id="rId5" imgW="927000" imgH="431640" progId="Equation.3">
                  <p:embed/>
                </p:oleObj>
              </mc:Choice>
              <mc:Fallback>
                <p:oleObj name="Equation" r:id="rId5" imgW="9270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44888" y="2068513"/>
                        <a:ext cx="19970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2057400" y="3462338"/>
          <a:ext cx="2132013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36" name="Equation" r:id="rId7" imgW="672840" imgH="228600" progId="Equation.3">
                  <p:embed/>
                </p:oleObj>
              </mc:Choice>
              <mc:Fallback>
                <p:oleObj name="Equation" r:id="rId7" imgW="6728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57400" y="3462338"/>
                        <a:ext cx="2132013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758590" y="2934776"/>
            <a:ext cx="686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yielding only a single solution to the ode: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1103" y="1738313"/>
            <a:ext cx="6756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 degenerate root is then given by</a:t>
            </a: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4812883" y="3362954"/>
          <a:ext cx="1816517" cy="8614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37" name="Equation" r:id="rId9" imgW="749160" imgH="355320" progId="Equation.3">
                  <p:embed/>
                </p:oleObj>
              </mc:Choice>
              <mc:Fallback>
                <p:oleObj name="Equation" r:id="rId9" imgW="749160" imgH="3553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12883" y="3362954"/>
                        <a:ext cx="1816517" cy="8614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842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974" y="83343"/>
            <a:ext cx="6898626" cy="1143000"/>
          </a:xfrm>
        </p:spPr>
        <p:txBody>
          <a:bodyPr/>
          <a:lstStyle/>
          <a:p>
            <a:r>
              <a:rPr lang="en-IN" sz="2800" dirty="0"/>
              <a:t>The Reduction of Order </a:t>
            </a:r>
            <a:r>
              <a:rPr lang="en-IN" sz="2800" dirty="0" smtClean="0"/>
              <a:t>Method for Linear SO-ODE with CC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334925"/>
            <a:ext cx="8670925" cy="5194625"/>
          </a:xfrm>
        </p:spPr>
        <p:txBody>
          <a:bodyPr/>
          <a:lstStyle/>
          <a:p>
            <a:r>
              <a:rPr lang="en-IN" sz="2400" dirty="0" smtClean="0"/>
              <a:t>Characteristic method generated only one solution to Linear SO-ODE with CC.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second solution must be chosen to be not proportional to the known </a:t>
            </a:r>
            <a:r>
              <a:rPr lang="en-IN" sz="2400" dirty="0" smtClean="0"/>
              <a:t>(first) solution.</a:t>
            </a:r>
          </a:p>
          <a:p>
            <a:r>
              <a:rPr lang="en-IN" sz="2400" dirty="0" smtClean="0"/>
              <a:t>The Reduction of Order Method transforms </a:t>
            </a:r>
            <a:r>
              <a:rPr lang="en-IN" sz="2400" dirty="0"/>
              <a:t>the original </a:t>
            </a:r>
            <a:r>
              <a:rPr lang="en-IN" sz="2400" dirty="0" smtClean="0"/>
              <a:t>SO-ODE into </a:t>
            </a:r>
            <a:r>
              <a:rPr lang="en-IN" sz="2400" dirty="0"/>
              <a:t>two simultaneous </a:t>
            </a:r>
            <a:r>
              <a:rPr lang="en-IN" sz="2400" dirty="0" smtClean="0"/>
              <a:t>FO-ODEs using the first solution as a seeding.</a:t>
            </a:r>
          </a:p>
          <a:p>
            <a:r>
              <a:rPr lang="en-IN" sz="2400" dirty="0" smtClean="0"/>
              <a:t>ROM proposes an independent second solution, but using the first solution.</a:t>
            </a:r>
            <a:endParaRPr lang="en-IN" sz="2400" dirty="0"/>
          </a:p>
          <a:p>
            <a:r>
              <a:rPr lang="en-IN" sz="2400" dirty="0" smtClean="0"/>
              <a:t>A first solution is essential to use ROM.</a:t>
            </a:r>
          </a:p>
          <a:p>
            <a:endParaRPr lang="en-IN" sz="2400" dirty="0" smtClean="0"/>
          </a:p>
          <a:p>
            <a:pPr marL="0" indent="0" algn="ctr">
              <a:buNone/>
            </a:pPr>
            <a:r>
              <a:rPr lang="en-IN" sz="2400" b="1" i="1" dirty="0" smtClean="0">
                <a:solidFill>
                  <a:srgbClr val="FF0000"/>
                </a:solidFill>
              </a:rPr>
              <a:t>How to establish independency of  two known solutions????</a:t>
            </a:r>
          </a:p>
          <a:p>
            <a:endParaRPr lang="en-IN" sz="2400" dirty="0"/>
          </a:p>
          <a:p>
            <a:endParaRPr lang="en-IN" sz="2400" dirty="0" smtClean="0"/>
          </a:p>
        </p:txBody>
      </p:sp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558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561" y="117777"/>
            <a:ext cx="7772400" cy="1028700"/>
          </a:xfrm>
        </p:spPr>
        <p:txBody>
          <a:bodyPr/>
          <a:lstStyle/>
          <a:p>
            <a:r>
              <a:rPr lang="en-IN" sz="2800" dirty="0"/>
              <a:t>The </a:t>
            </a:r>
            <a:r>
              <a:rPr lang="en-IN" sz="2800" dirty="0" err="1"/>
              <a:t>Wronskian</a:t>
            </a:r>
            <a:r>
              <a:rPr lang="en-IN" sz="2800" dirty="0"/>
              <a:t>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693" y="1260257"/>
            <a:ext cx="8458200" cy="2743200"/>
          </a:xfrm>
        </p:spPr>
        <p:txBody>
          <a:bodyPr/>
          <a:lstStyle/>
          <a:p>
            <a:r>
              <a:rPr lang="en-IN" sz="2400" dirty="0" smtClean="0"/>
              <a:t>The </a:t>
            </a:r>
            <a:r>
              <a:rPr lang="en-IN" sz="2400" dirty="0"/>
              <a:t>function, </a:t>
            </a:r>
            <a:r>
              <a:rPr lang="en-IN" sz="2400" i="1" dirty="0"/>
              <a:t>W</a:t>
            </a:r>
            <a:r>
              <a:rPr lang="en-IN" sz="2400" dirty="0"/>
              <a:t>, is </a:t>
            </a:r>
            <a:r>
              <a:rPr lang="en-IN" sz="2400" dirty="0" smtClean="0"/>
              <a:t>called the </a:t>
            </a:r>
            <a:r>
              <a:rPr lang="en-IN" sz="2400" dirty="0" err="1"/>
              <a:t>Wronskian</a:t>
            </a:r>
            <a:r>
              <a:rPr lang="en-IN" sz="2400" dirty="0"/>
              <a:t> to </a:t>
            </a:r>
            <a:r>
              <a:rPr lang="en-IN" sz="2400" dirty="0" err="1"/>
              <a:t>honor</a:t>
            </a:r>
            <a:r>
              <a:rPr lang="en-IN" sz="2400" dirty="0"/>
              <a:t> the polish scientist Josef </a:t>
            </a:r>
            <a:r>
              <a:rPr lang="en-IN" sz="2400" dirty="0" err="1"/>
              <a:t>Wronski</a:t>
            </a:r>
            <a:r>
              <a:rPr lang="en-IN" sz="2400" dirty="0"/>
              <a:t>, who </a:t>
            </a:r>
            <a:r>
              <a:rPr lang="en-IN" sz="2400" dirty="0" smtClean="0"/>
              <a:t>first </a:t>
            </a:r>
            <a:r>
              <a:rPr lang="en-IN" sz="2400" dirty="0"/>
              <a:t>introduced this </a:t>
            </a:r>
            <a:r>
              <a:rPr lang="en-IN" sz="2400" dirty="0" smtClean="0"/>
              <a:t>function in 1821. </a:t>
            </a:r>
          </a:p>
          <a:p>
            <a:r>
              <a:rPr lang="en-IN" sz="2400" dirty="0" smtClean="0"/>
              <a:t>The </a:t>
            </a:r>
            <a:r>
              <a:rPr lang="en-IN" sz="2400" dirty="0" err="1"/>
              <a:t>Wronskian</a:t>
            </a:r>
            <a:r>
              <a:rPr lang="en-IN" sz="2400" dirty="0"/>
              <a:t> of the </a:t>
            </a:r>
            <a:r>
              <a:rPr lang="en-IN" sz="2400" dirty="0" smtClean="0"/>
              <a:t>differentiable solutions </a:t>
            </a:r>
            <a:r>
              <a:rPr lang="en-IN" sz="2400" i="1" dirty="0" smtClean="0"/>
              <a:t>y</a:t>
            </a:r>
            <a:r>
              <a:rPr lang="en-IN" sz="2400" i="1" baseline="-25000" dirty="0" smtClean="0"/>
              <a:t>1</a:t>
            </a:r>
            <a:r>
              <a:rPr lang="en-IN" sz="2400" i="1" dirty="0"/>
              <a:t> </a:t>
            </a:r>
            <a:r>
              <a:rPr lang="en-IN" sz="2400" i="1" dirty="0" smtClean="0"/>
              <a:t>&amp; </a:t>
            </a:r>
            <a:r>
              <a:rPr lang="en-IN" sz="2400" i="1" dirty="0"/>
              <a:t>y</a:t>
            </a:r>
            <a:r>
              <a:rPr lang="en-IN" sz="2400" i="1" baseline="-25000" dirty="0"/>
              <a:t>2</a:t>
            </a:r>
            <a:r>
              <a:rPr lang="en-IN" sz="2400" dirty="0"/>
              <a:t> is the </a:t>
            </a:r>
            <a:r>
              <a:rPr lang="en-IN" sz="2400" dirty="0" smtClean="0"/>
              <a:t>defined as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2089090"/>
              </p:ext>
            </p:extLst>
          </p:nvPr>
        </p:nvGraphicFramePr>
        <p:xfrm>
          <a:off x="2252674" y="3620721"/>
          <a:ext cx="501491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51" name="Equation" r:id="rId3" imgW="2158920" imgH="393480" progId="Equation.3">
                  <p:embed/>
                </p:oleObj>
              </mc:Choice>
              <mc:Fallback>
                <p:oleObj name="Equation" r:id="rId3" imgW="21589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52674" y="3620721"/>
                        <a:ext cx="5014912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7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381000" y="4903046"/>
            <a:ext cx="8458200" cy="980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This function provides an important information about the linear dependency of two functions </a:t>
            </a:r>
            <a:r>
              <a:rPr lang="en-IN" sz="2400" i="1" kern="0" dirty="0" smtClean="0"/>
              <a:t>y</a:t>
            </a:r>
            <a:r>
              <a:rPr lang="en-IN" sz="2400" i="1" kern="0" baseline="-25000" dirty="0" smtClean="0"/>
              <a:t>1</a:t>
            </a:r>
            <a:r>
              <a:rPr lang="en-IN" sz="2400" i="1" kern="0" dirty="0" smtClean="0"/>
              <a:t>, y</a:t>
            </a:r>
            <a:r>
              <a:rPr lang="en-IN" sz="2400" i="1" kern="0" baseline="-25000" dirty="0" smtClean="0"/>
              <a:t>2</a:t>
            </a:r>
            <a:r>
              <a:rPr lang="en-IN" sz="2400" kern="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282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011" y="69850"/>
            <a:ext cx="7772400" cy="906463"/>
          </a:xfrm>
        </p:spPr>
        <p:txBody>
          <a:bodyPr/>
          <a:lstStyle/>
          <a:p>
            <a:r>
              <a:rPr lang="en-IN" sz="2800" dirty="0"/>
              <a:t>The </a:t>
            </a:r>
            <a:r>
              <a:rPr lang="en-IN" sz="2800" dirty="0" err="1"/>
              <a:t>Wronskian</a:t>
            </a:r>
            <a:r>
              <a:rPr lang="en-IN" sz="2800" dirty="0"/>
              <a:t> </a:t>
            </a:r>
            <a:r>
              <a:rPr lang="en-IN" sz="2800" dirty="0" smtClean="0"/>
              <a:t>Matrix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5967" y="1447800"/>
            <a:ext cx="7772400" cy="519113"/>
          </a:xfrm>
        </p:spPr>
        <p:txBody>
          <a:bodyPr/>
          <a:lstStyle/>
          <a:p>
            <a:r>
              <a:rPr lang="en-IN" sz="2400" dirty="0" smtClean="0"/>
              <a:t>Introduce </a:t>
            </a:r>
            <a:r>
              <a:rPr lang="en-IN" sz="2400" dirty="0"/>
              <a:t>the matrix valued </a:t>
            </a:r>
            <a:r>
              <a:rPr lang="en-IN" sz="2400" dirty="0" smtClean="0"/>
              <a:t>function</a:t>
            </a:r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3672302"/>
              </p:ext>
            </p:extLst>
          </p:nvPr>
        </p:nvGraphicFramePr>
        <p:xfrm>
          <a:off x="5641763" y="1141860"/>
          <a:ext cx="2097120" cy="1070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86" name="Equation" r:id="rId3" imgW="1193760" imgH="609480" progId="Equation.3">
                  <p:embed/>
                </p:oleObj>
              </mc:Choice>
              <mc:Fallback>
                <p:oleObj name="Equation" r:id="rId3" imgW="1193760" imgH="609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41763" y="1141860"/>
                        <a:ext cx="2097120" cy="1070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432211" y="2319092"/>
            <a:ext cx="85096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The </a:t>
            </a:r>
            <a:r>
              <a:rPr lang="en-IN" dirty="0" err="1">
                <a:latin typeface="+mn-lt"/>
              </a:rPr>
              <a:t>Wronskian</a:t>
            </a:r>
            <a:r>
              <a:rPr lang="en-IN" dirty="0">
                <a:latin typeface="+mn-lt"/>
              </a:rPr>
              <a:t> </a:t>
            </a:r>
            <a:r>
              <a:rPr lang="en-IN" dirty="0" smtClean="0">
                <a:latin typeface="+mn-lt"/>
              </a:rPr>
              <a:t>can be </a:t>
            </a:r>
            <a:r>
              <a:rPr lang="en-IN" dirty="0">
                <a:latin typeface="+mn-lt"/>
              </a:rPr>
              <a:t>written using the determinant of that 2 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</a:t>
            </a:r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2 matrix,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3605516" y="2843761"/>
          <a:ext cx="2151389" cy="125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87" name="Equation" r:id="rId5" imgW="1041120" imgH="609480" progId="Equation.3">
                  <p:embed/>
                </p:oleObj>
              </mc:Choice>
              <mc:Fallback>
                <p:oleObj name="Equation" r:id="rId5" imgW="1041120" imgH="609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05516" y="2843761"/>
                        <a:ext cx="2151389" cy="1259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365595" y="4218678"/>
            <a:ext cx="83902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+mn-lt"/>
              </a:rPr>
              <a:t>If 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y</a:t>
            </a:r>
            <a:r>
              <a:rPr lang="en-IN" i="1" baseline="-25000" dirty="0" smtClean="0">
                <a:solidFill>
                  <a:srgbClr val="000000"/>
                </a:solidFill>
                <a:latin typeface="+mn-lt"/>
              </a:rPr>
              <a:t>1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and 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y</a:t>
            </a:r>
            <a:r>
              <a:rPr lang="en-IN" i="1" baseline="-25000" dirty="0" smtClean="0">
                <a:solidFill>
                  <a:srgbClr val="000000"/>
                </a:solidFill>
                <a:latin typeface="+mn-lt"/>
              </a:rPr>
              <a:t>2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 are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linearly dependent on 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I </a:t>
            </a:r>
            <a:r>
              <a:rPr lang="en-IN" i="1" dirty="0" smtClean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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 , then </a:t>
            </a:r>
            <a:r>
              <a:rPr lang="en-IN" i="1" dirty="0" smtClean="0">
                <a:solidFill>
                  <a:srgbClr val="0000CD"/>
                </a:solidFill>
                <a:latin typeface="+mn-lt"/>
              </a:rPr>
              <a:t>W</a:t>
            </a:r>
            <a:r>
              <a:rPr lang="en-IN" i="1" baseline="-25000" dirty="0" smtClean="0">
                <a:solidFill>
                  <a:srgbClr val="0000CD"/>
                </a:solidFill>
                <a:latin typeface="+mn-lt"/>
              </a:rPr>
              <a:t>12</a:t>
            </a:r>
            <a:r>
              <a:rPr lang="en-IN" i="1" dirty="0" smtClean="0">
                <a:solidFill>
                  <a:srgbClr val="0000CD"/>
                </a:solidFill>
                <a:latin typeface="+mn-lt"/>
              </a:rPr>
              <a:t>= </a:t>
            </a:r>
            <a:r>
              <a:rPr lang="en-IN" i="1" dirty="0">
                <a:solidFill>
                  <a:srgbClr val="0000CD"/>
                </a:solidFill>
                <a:latin typeface="+mn-lt"/>
              </a:rPr>
              <a:t>0 on </a:t>
            </a:r>
            <a:r>
              <a:rPr lang="en-IN" i="1" dirty="0" smtClean="0">
                <a:solidFill>
                  <a:srgbClr val="0000CD"/>
                </a:solidFill>
                <a:latin typeface="+mn-lt"/>
              </a:rPr>
              <a:t>I</a:t>
            </a:r>
            <a:r>
              <a:rPr lang="en-IN" dirty="0" smtClean="0">
                <a:solidFill>
                  <a:srgbClr val="0000CD"/>
                </a:solidFill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76327" y="4809179"/>
            <a:ext cx="81864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+mn-lt"/>
              </a:rPr>
              <a:t>If the </a:t>
            </a:r>
            <a:r>
              <a:rPr lang="en-IN" dirty="0" err="1">
                <a:solidFill>
                  <a:srgbClr val="000000"/>
                </a:solidFill>
                <a:latin typeface="+mn-lt"/>
              </a:rPr>
              <a:t>Wronskian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IN" i="1" dirty="0" smtClean="0">
                <a:solidFill>
                  <a:srgbClr val="0000CD"/>
                </a:solidFill>
                <a:latin typeface="+mn-lt"/>
              </a:rPr>
              <a:t>W(x</a:t>
            </a:r>
            <a:r>
              <a:rPr lang="en-IN" sz="800" i="1" dirty="0" smtClean="0">
                <a:solidFill>
                  <a:srgbClr val="0000CD"/>
                </a:solidFill>
                <a:latin typeface="+mn-lt"/>
              </a:rPr>
              <a:t>0</a:t>
            </a:r>
            <a:r>
              <a:rPr lang="en-IN" i="1" dirty="0">
                <a:solidFill>
                  <a:srgbClr val="0000CD"/>
                </a:solidFill>
                <a:latin typeface="+mn-lt"/>
              </a:rPr>
              <a:t>)</a:t>
            </a:r>
            <a:r>
              <a:rPr lang="en-IN" dirty="0">
                <a:solidFill>
                  <a:srgbClr val="0000CD"/>
                </a:solidFill>
                <a:latin typeface="+mn-lt"/>
              </a:rPr>
              <a:t> </a:t>
            </a:r>
            <a:r>
              <a:rPr lang="en-IN" dirty="0">
                <a:solidFill>
                  <a:srgbClr val="0000CD"/>
                </a:solidFill>
                <a:latin typeface="+mn-lt"/>
                <a:sym typeface="Symbol" panose="05050102010706020507" pitchFamily="18" charset="2"/>
              </a:rPr>
              <a:t></a:t>
            </a:r>
            <a:r>
              <a:rPr lang="en-IN" dirty="0" smtClean="0">
                <a:solidFill>
                  <a:srgbClr val="0000CD"/>
                </a:solidFill>
                <a:latin typeface="+mn-lt"/>
              </a:rPr>
              <a:t> </a:t>
            </a:r>
            <a:r>
              <a:rPr lang="en-IN" dirty="0">
                <a:solidFill>
                  <a:srgbClr val="0000CD"/>
                </a:solidFill>
                <a:latin typeface="+mn-lt"/>
              </a:rPr>
              <a:t>0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at a point 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x</a:t>
            </a:r>
            <a:r>
              <a:rPr lang="en-IN" i="1" baseline="-25000" dirty="0" smtClean="0">
                <a:solidFill>
                  <a:srgbClr val="000000"/>
                </a:solidFill>
                <a:latin typeface="+mn-lt"/>
              </a:rPr>
              <a:t>0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IN" dirty="0" smtClean="0">
                <a:solidFill>
                  <a:srgbClr val="000000"/>
                </a:solidFill>
                <a:sym typeface="Symbol" panose="05050102010706020507" pitchFamily="18" charset="2"/>
              </a:rPr>
              <a:t>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I, then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the functions 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y</a:t>
            </a:r>
            <a:r>
              <a:rPr lang="en-IN" sz="800" i="1" dirty="0">
                <a:solidFill>
                  <a:srgbClr val="000000"/>
                </a:solidFill>
                <a:latin typeface="+mn-lt"/>
              </a:rPr>
              <a:t>1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, y</a:t>
            </a:r>
            <a:r>
              <a:rPr lang="en-IN" sz="800" i="1" dirty="0">
                <a:solidFill>
                  <a:srgbClr val="000000"/>
                </a:solidFill>
                <a:latin typeface="+mn-lt"/>
              </a:rPr>
              <a:t>2</a:t>
            </a:r>
            <a:r>
              <a:rPr lang="en-IN" sz="80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IN" sz="8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defined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on I are </a:t>
            </a:r>
            <a:r>
              <a:rPr lang="en-IN" dirty="0">
                <a:solidFill>
                  <a:srgbClr val="0000CD"/>
                </a:solidFill>
                <a:latin typeface="+mn-lt"/>
              </a:rPr>
              <a:t>linearly independent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49311" y="5723791"/>
            <a:ext cx="84723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dirty="0">
                <a:latin typeface="+mn-lt"/>
              </a:rPr>
              <a:t>If </a:t>
            </a:r>
            <a:r>
              <a:rPr lang="en-IN" i="1" dirty="0" smtClean="0">
                <a:latin typeface="+mn-lt"/>
              </a:rPr>
              <a:t>y</a:t>
            </a:r>
            <a:r>
              <a:rPr lang="en-IN" sz="800" i="1" dirty="0" smtClean="0">
                <a:latin typeface="+mn-lt"/>
              </a:rPr>
              <a:t>1</a:t>
            </a:r>
            <a:r>
              <a:rPr lang="en-IN" i="1" dirty="0" smtClean="0">
                <a:latin typeface="+mn-lt"/>
              </a:rPr>
              <a:t>, y</a:t>
            </a:r>
            <a:r>
              <a:rPr lang="en-IN" sz="800" i="1" dirty="0" smtClean="0">
                <a:latin typeface="+mn-lt"/>
              </a:rPr>
              <a:t>2  </a:t>
            </a:r>
            <a:r>
              <a:rPr lang="en-IN" dirty="0" smtClean="0">
                <a:latin typeface="+mn-lt"/>
              </a:rPr>
              <a:t>are </a:t>
            </a:r>
            <a:r>
              <a:rPr lang="en-IN" dirty="0">
                <a:latin typeface="+mn-lt"/>
              </a:rPr>
              <a:t>fundamental </a:t>
            </a:r>
            <a:r>
              <a:rPr lang="en-IN" dirty="0" smtClean="0">
                <a:latin typeface="+mn-lt"/>
              </a:rPr>
              <a:t>independent solutions </a:t>
            </a:r>
            <a:r>
              <a:rPr lang="en-IN" dirty="0">
                <a:latin typeface="+mn-lt"/>
              </a:rPr>
              <a:t>of </a:t>
            </a:r>
            <a:r>
              <a:rPr lang="en-IN" i="1" dirty="0">
                <a:latin typeface="+mn-lt"/>
              </a:rPr>
              <a:t>L(y) = 0</a:t>
            </a:r>
            <a:r>
              <a:rPr lang="en-IN" dirty="0">
                <a:latin typeface="+mn-lt"/>
              </a:rPr>
              <a:t> on </a:t>
            </a:r>
            <a:r>
              <a:rPr lang="en-IN" i="1" dirty="0">
                <a:solidFill>
                  <a:srgbClr val="000000"/>
                </a:solidFill>
              </a:rPr>
              <a:t>I </a:t>
            </a:r>
            <a:r>
              <a:rPr lang="en-IN" i="1" dirty="0" smtClean="0">
                <a:solidFill>
                  <a:srgbClr val="000000"/>
                </a:solidFill>
                <a:sym typeface="Symbol" panose="05050102010706020507" pitchFamily="18" charset="2"/>
              </a:rPr>
              <a:t></a:t>
            </a:r>
            <a:r>
              <a:rPr lang="en-IN" dirty="0" smtClean="0">
                <a:latin typeface="+mn-lt"/>
              </a:rPr>
              <a:t>, then </a:t>
            </a:r>
            <a:r>
              <a:rPr lang="en-IN" i="1" dirty="0" smtClean="0">
                <a:latin typeface="+mn-lt"/>
              </a:rPr>
              <a:t>W</a:t>
            </a:r>
            <a:r>
              <a:rPr lang="en-IN" sz="800" i="1" dirty="0" smtClean="0">
                <a:latin typeface="+mn-lt"/>
              </a:rPr>
              <a:t>12</a:t>
            </a:r>
            <a:r>
              <a:rPr lang="en-IN" i="1" dirty="0" smtClean="0">
                <a:latin typeface="+mn-lt"/>
              </a:rPr>
              <a:t>(x)</a:t>
            </a:r>
            <a:r>
              <a:rPr lang="en-IN" dirty="0" smtClean="0">
                <a:latin typeface="+mn-lt"/>
              </a:rPr>
              <a:t> 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</a:t>
            </a:r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0 on </a:t>
            </a:r>
            <a:r>
              <a:rPr lang="en-IN" i="1" dirty="0">
                <a:latin typeface="+mn-lt"/>
              </a:rPr>
              <a:t>I</a:t>
            </a:r>
            <a:r>
              <a:rPr lang="en-IN" dirty="0">
                <a:latin typeface="+mn-lt"/>
              </a:rPr>
              <a:t>.</a:t>
            </a:r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034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  <p:bldP spid="22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47" y="99197"/>
            <a:ext cx="7000853" cy="1021880"/>
          </a:xfrm>
        </p:spPr>
        <p:txBody>
          <a:bodyPr/>
          <a:lstStyle/>
          <a:p>
            <a:r>
              <a:rPr lang="en-IN" sz="2800" dirty="0">
                <a:solidFill>
                  <a:schemeClr val="tx1"/>
                </a:solidFill>
              </a:rPr>
              <a:t>First Theorem for </a:t>
            </a:r>
            <a:r>
              <a:rPr lang="en-IN" sz="2800" dirty="0" smtClean="0">
                <a:solidFill>
                  <a:schemeClr val="tx1"/>
                </a:solidFill>
              </a:rPr>
              <a:t>Linear-SO-ODE with CC</a:t>
            </a:r>
            <a:endParaRPr lang="en-IN" sz="28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41103" y="1241884"/>
            <a:ext cx="71337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If a nonzero function </a:t>
            </a:r>
            <a:r>
              <a:rPr lang="en-IN" i="1" dirty="0" smtClean="0">
                <a:latin typeface="+mn-lt"/>
              </a:rPr>
              <a:t>y</a:t>
            </a:r>
            <a:r>
              <a:rPr lang="en-IN" i="1" baseline="-25000" dirty="0" smtClean="0">
                <a:latin typeface="+mn-lt"/>
              </a:rPr>
              <a:t>1 </a:t>
            </a:r>
            <a:r>
              <a:rPr lang="en-IN" sz="800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is </a:t>
            </a:r>
            <a:r>
              <a:rPr lang="en-IN" dirty="0" smtClean="0">
                <a:latin typeface="+mn-lt"/>
              </a:rPr>
              <a:t>a solution </a:t>
            </a:r>
            <a:r>
              <a:rPr lang="en-IN" dirty="0">
                <a:latin typeface="+mn-lt"/>
              </a:rPr>
              <a:t>to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3827" y="2964034"/>
            <a:ext cx="85163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</a:t>
            </a:r>
            <a:r>
              <a:rPr lang="en-IN" i="1" baseline="-25000" dirty="0" smtClean="0">
                <a:latin typeface="+mn-lt"/>
                <a:sym typeface="Symbol" panose="05050102010706020507" pitchFamily="18" charset="2"/>
              </a:rPr>
              <a:t>1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 and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</a:t>
            </a:r>
            <a:r>
              <a:rPr lang="en-IN" i="1" baseline="-25000" dirty="0" smtClean="0">
                <a:latin typeface="+mn-lt"/>
                <a:sym typeface="Symbol" panose="05050102010706020507" pitchFamily="18" charset="2"/>
              </a:rPr>
              <a:t>2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 </a:t>
            </a:r>
            <a:r>
              <a:rPr lang="en-IN" dirty="0" smtClean="0">
                <a:latin typeface="+mn-lt"/>
              </a:rPr>
              <a:t>are constants, </a:t>
            </a:r>
            <a:r>
              <a:rPr lang="en-IN" dirty="0">
                <a:latin typeface="+mn-lt"/>
              </a:rPr>
              <a:t>then a second solution not proportional to </a:t>
            </a:r>
            <a:r>
              <a:rPr lang="en-IN" i="1" dirty="0" smtClean="0">
                <a:latin typeface="+mn-lt"/>
              </a:rPr>
              <a:t>y</a:t>
            </a:r>
            <a:r>
              <a:rPr lang="en-IN" i="1" baseline="-25000" dirty="0" smtClean="0">
                <a:latin typeface="+mn-lt"/>
              </a:rPr>
              <a:t>1</a:t>
            </a:r>
            <a:r>
              <a:rPr lang="en-IN" sz="800" i="1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is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5704653"/>
              </p:ext>
            </p:extLst>
          </p:nvPr>
        </p:nvGraphicFramePr>
        <p:xfrm>
          <a:off x="4002088" y="1835150"/>
          <a:ext cx="3678237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31" name="Equation" r:id="rId3" imgW="1981080" imgH="419040" progId="Equation.3">
                  <p:embed/>
                </p:oleObj>
              </mc:Choice>
              <mc:Fallback>
                <p:oleObj name="Equation" r:id="rId3" imgW="19810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02088" y="1835150"/>
                        <a:ext cx="3678237" cy="779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8940993"/>
              </p:ext>
            </p:extLst>
          </p:nvPr>
        </p:nvGraphicFramePr>
        <p:xfrm>
          <a:off x="1209496" y="4316302"/>
          <a:ext cx="3022286" cy="946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32" name="Equation" r:id="rId5" imgW="1460160" imgH="457200" progId="Equation.3">
                  <p:embed/>
                </p:oleObj>
              </mc:Choice>
              <mc:Fallback>
                <p:oleObj name="Equation" r:id="rId5" imgW="146016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09496" y="4316302"/>
                        <a:ext cx="3022286" cy="9461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/>
          <p:nvPr/>
        </p:nvSpPr>
        <p:spPr>
          <a:xfrm>
            <a:off x="4513709" y="4529965"/>
            <a:ext cx="936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where</a:t>
            </a: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5329873"/>
              </p:ext>
            </p:extLst>
          </p:nvPr>
        </p:nvGraphicFramePr>
        <p:xfrm>
          <a:off x="5856288" y="4471988"/>
          <a:ext cx="1812925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33" name="Equation" r:id="rId7" imgW="876240" imgH="279360" progId="Equation.3">
                  <p:embed/>
                </p:oleObj>
              </mc:Choice>
              <mc:Fallback>
                <p:oleObj name="Equation" r:id="rId7" imgW="87624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56288" y="4471988"/>
                        <a:ext cx="1812925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988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802" y="343776"/>
            <a:ext cx="7772400" cy="457200"/>
          </a:xfrm>
        </p:spPr>
        <p:txBody>
          <a:bodyPr/>
          <a:lstStyle/>
          <a:p>
            <a:r>
              <a:rPr lang="en-IN" sz="2800" dirty="0" smtClean="0"/>
              <a:t>Independency Test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61" y="1135435"/>
            <a:ext cx="8327939" cy="914400"/>
          </a:xfrm>
        </p:spPr>
        <p:txBody>
          <a:bodyPr/>
          <a:lstStyle/>
          <a:p>
            <a:r>
              <a:rPr lang="en-IN" sz="2400" dirty="0"/>
              <a:t>T</a:t>
            </a:r>
            <a:r>
              <a:rPr lang="en-IN" sz="2400" dirty="0" smtClean="0"/>
              <a:t>he </a:t>
            </a:r>
            <a:r>
              <a:rPr lang="en-IN" sz="2400" dirty="0"/>
              <a:t>functions </a:t>
            </a:r>
            <a:r>
              <a:rPr lang="en-IN" sz="2400" i="1" dirty="0"/>
              <a:t>y</a:t>
            </a:r>
            <a:r>
              <a:rPr lang="en-IN" sz="2400" i="1" baseline="-25000" dirty="0"/>
              <a:t>1</a:t>
            </a:r>
            <a:r>
              <a:rPr lang="en-IN" sz="2400" i="1" dirty="0"/>
              <a:t> </a:t>
            </a:r>
            <a:r>
              <a:rPr lang="en-IN" sz="2400" dirty="0" smtClean="0"/>
              <a:t>is known.</a:t>
            </a:r>
          </a:p>
          <a:p>
            <a:r>
              <a:rPr lang="en-IN" sz="2400" dirty="0" smtClean="0"/>
              <a:t>Compute  </a:t>
            </a:r>
            <a:r>
              <a:rPr lang="en-IN" sz="2400" dirty="0" err="1"/>
              <a:t>Wronskian</a:t>
            </a:r>
            <a:r>
              <a:rPr lang="en-IN" sz="2400" dirty="0"/>
              <a:t>,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2226062"/>
              </p:ext>
            </p:extLst>
          </p:nvPr>
        </p:nvGraphicFramePr>
        <p:xfrm>
          <a:off x="2971800" y="1600200"/>
          <a:ext cx="2151389" cy="125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1" name="Equation" r:id="rId3" imgW="1041120" imgH="609480" progId="Equation.3">
                  <p:embed/>
                </p:oleObj>
              </mc:Choice>
              <mc:Fallback>
                <p:oleObj name="Equation" r:id="rId3" imgW="1041120" imgH="609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1800" y="1600200"/>
                        <a:ext cx="2151389" cy="1259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840760"/>
              </p:ext>
            </p:extLst>
          </p:nvPr>
        </p:nvGraphicFramePr>
        <p:xfrm>
          <a:off x="5279619" y="1768759"/>
          <a:ext cx="3679825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2" name="Equation" r:id="rId5" imgW="1777680" imgH="457200" progId="Equation.3">
                  <p:embed/>
                </p:oleObj>
              </mc:Choice>
              <mc:Fallback>
                <p:oleObj name="Equation" r:id="rId5" imgW="17776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79619" y="1768759"/>
                        <a:ext cx="3679825" cy="946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23110" y="3001141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Let</a:t>
            </a:r>
            <a:endParaRPr lang="en-IN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3605986"/>
              </p:ext>
            </p:extLst>
          </p:nvPr>
        </p:nvGraphicFramePr>
        <p:xfrm>
          <a:off x="3237386" y="2764204"/>
          <a:ext cx="2233613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3" name="Equation" r:id="rId7" imgW="1079280" imgH="457200" progId="Equation.3">
                  <p:embed/>
                </p:oleObj>
              </mc:Choice>
              <mc:Fallback>
                <p:oleObj name="Equation" r:id="rId7" imgW="10792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37386" y="2764204"/>
                        <a:ext cx="2233613" cy="946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843932"/>
              </p:ext>
            </p:extLst>
          </p:nvPr>
        </p:nvGraphicFramePr>
        <p:xfrm>
          <a:off x="913750" y="3640270"/>
          <a:ext cx="3252787" cy="125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4" name="Equation" r:id="rId9" imgW="1574640" imgH="609480" progId="Equation.3">
                  <p:embed/>
                </p:oleObj>
              </mc:Choice>
              <mc:Fallback>
                <p:oleObj name="Equation" r:id="rId9" imgW="1574640" imgH="609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13750" y="3640270"/>
                        <a:ext cx="3252787" cy="1258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6238898"/>
              </p:ext>
            </p:extLst>
          </p:nvPr>
        </p:nvGraphicFramePr>
        <p:xfrm>
          <a:off x="4923082" y="3872320"/>
          <a:ext cx="351472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5" name="Equation" r:id="rId11" imgW="1701720" imgH="431640" progId="Equation.3">
                  <p:embed/>
                </p:oleObj>
              </mc:Choice>
              <mc:Fallback>
                <p:oleObj name="Equation" r:id="rId11" imgW="17017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923082" y="3872320"/>
                        <a:ext cx="3514725" cy="892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0303119"/>
              </p:ext>
            </p:extLst>
          </p:nvPr>
        </p:nvGraphicFramePr>
        <p:xfrm>
          <a:off x="654512" y="4934380"/>
          <a:ext cx="3567112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6" name="Equation" r:id="rId13" imgW="1726920" imgH="431640" progId="Equation.3">
                  <p:embed/>
                </p:oleObj>
              </mc:Choice>
              <mc:Fallback>
                <p:oleObj name="Equation" r:id="rId13" imgW="17269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54512" y="4934380"/>
                        <a:ext cx="3567112" cy="892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3546474"/>
              </p:ext>
            </p:extLst>
          </p:nvPr>
        </p:nvGraphicFramePr>
        <p:xfrm>
          <a:off x="4647537" y="5028915"/>
          <a:ext cx="1547812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7" name="Equation" r:id="rId15" imgW="749160" imgH="393480" progId="Equation.3">
                  <p:embed/>
                </p:oleObj>
              </mc:Choice>
              <mc:Fallback>
                <p:oleObj name="Equation" r:id="rId15" imgW="7491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647537" y="5028915"/>
                        <a:ext cx="1547812" cy="814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329261" y="5843267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This is a nonzero function, therefore the functions </a:t>
            </a:r>
            <a:r>
              <a:rPr lang="en-IN" i="1" dirty="0">
                <a:latin typeface="+mn-lt"/>
              </a:rPr>
              <a:t>y</a:t>
            </a:r>
            <a:r>
              <a:rPr lang="en-IN" sz="800" i="1" dirty="0">
                <a:latin typeface="+mn-lt"/>
              </a:rPr>
              <a:t>1</a:t>
            </a:r>
            <a:r>
              <a:rPr lang="en-IN" sz="800" dirty="0">
                <a:latin typeface="+mn-lt"/>
              </a:rPr>
              <a:t> </a:t>
            </a:r>
            <a:r>
              <a:rPr lang="en-IN" dirty="0">
                <a:latin typeface="+mn-lt"/>
              </a:rPr>
              <a:t>and </a:t>
            </a:r>
            <a:r>
              <a:rPr lang="en-IN" i="1" dirty="0">
                <a:latin typeface="+mn-lt"/>
              </a:rPr>
              <a:t>y</a:t>
            </a:r>
            <a:r>
              <a:rPr lang="en-IN" sz="800" i="1" dirty="0">
                <a:latin typeface="+mn-lt"/>
              </a:rPr>
              <a:t>2 </a:t>
            </a:r>
            <a:r>
              <a:rPr lang="en-IN" i="1" dirty="0">
                <a:latin typeface="+mn-lt"/>
              </a:rPr>
              <a:t>= vy</a:t>
            </a:r>
            <a:r>
              <a:rPr lang="en-IN" sz="800" i="1" dirty="0">
                <a:latin typeface="+mn-lt"/>
              </a:rPr>
              <a:t>1</a:t>
            </a:r>
            <a:r>
              <a:rPr lang="en-IN" sz="800" dirty="0">
                <a:latin typeface="+mn-lt"/>
              </a:rPr>
              <a:t> </a:t>
            </a:r>
            <a:r>
              <a:rPr lang="en-IN" dirty="0">
                <a:latin typeface="+mn-lt"/>
              </a:rPr>
              <a:t>are linearly independent</a:t>
            </a:r>
            <a:r>
              <a:rPr lang="en-IN" dirty="0" smtClean="0">
                <a:latin typeface="+mn-lt"/>
              </a:rPr>
              <a:t>. </a:t>
            </a:r>
            <a:endParaRPr lang="en-IN" dirty="0">
              <a:latin typeface="+mn-lt"/>
            </a:endParaRPr>
          </a:p>
        </p:txBody>
      </p:sp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0" name="Rectangle 1945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25644" y="2714909"/>
            <a:ext cx="1326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The Test: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994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7" y="334151"/>
            <a:ext cx="7772400" cy="685800"/>
          </a:xfrm>
        </p:spPr>
        <p:txBody>
          <a:bodyPr/>
          <a:lstStyle/>
          <a:p>
            <a:r>
              <a:rPr lang="en-IN" sz="2800" dirty="0" smtClean="0"/>
              <a:t>Example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109" y="1466640"/>
            <a:ext cx="7772400" cy="838200"/>
          </a:xfrm>
        </p:spPr>
        <p:txBody>
          <a:bodyPr/>
          <a:lstStyle/>
          <a:p>
            <a:r>
              <a:rPr lang="en-IN" sz="2400" dirty="0" smtClean="0"/>
              <a:t>Find the solution of 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8778262"/>
              </p:ext>
            </p:extLst>
          </p:nvPr>
        </p:nvGraphicFramePr>
        <p:xfrm>
          <a:off x="3746948" y="1327168"/>
          <a:ext cx="410845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2" name="Equation" r:id="rId3" imgW="1714320" imgH="419040" progId="Equation.3">
                  <p:embed/>
                </p:oleObj>
              </mc:Choice>
              <mc:Fallback>
                <p:oleObj name="Equation" r:id="rId3" imgW="17143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46948" y="1327168"/>
                        <a:ext cx="4108450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024763"/>
              </p:ext>
            </p:extLst>
          </p:nvPr>
        </p:nvGraphicFramePr>
        <p:xfrm>
          <a:off x="2227915" y="2754103"/>
          <a:ext cx="465455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3" name="Equation" r:id="rId6" imgW="2158920" imgH="253800" progId="Equation.3">
                  <p:embed/>
                </p:oleObj>
              </mc:Choice>
              <mc:Fallback>
                <p:oleObj name="Equation" r:id="rId6" imgW="215892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27915" y="2754103"/>
                        <a:ext cx="4654550" cy="54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9595564"/>
              </p:ext>
            </p:extLst>
          </p:nvPr>
        </p:nvGraphicFramePr>
        <p:xfrm>
          <a:off x="6381952" y="3837616"/>
          <a:ext cx="1558925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4" name="Equation" r:id="rId8" imgW="723600" imgH="215640" progId="Equation.3">
                  <p:embed/>
                </p:oleObj>
              </mc:Choice>
              <mc:Fallback>
                <p:oleObj name="Equation" r:id="rId8" imgW="7236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381952" y="3837616"/>
                        <a:ext cx="1558925" cy="465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Rectangle 43"/>
          <p:cNvSpPr/>
          <p:nvPr/>
        </p:nvSpPr>
        <p:spPr>
          <a:xfrm>
            <a:off x="730132" y="3757910"/>
            <a:ext cx="6861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Y</a:t>
            </a:r>
            <a:r>
              <a:rPr lang="en-IN" dirty="0" smtClean="0">
                <a:latin typeface="+mn-lt"/>
              </a:rPr>
              <a:t>ielding </a:t>
            </a:r>
            <a:r>
              <a:rPr lang="en-IN" dirty="0">
                <a:latin typeface="+mn-lt"/>
              </a:rPr>
              <a:t>only a single solution to the ode:</a:t>
            </a: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2819767"/>
              </p:ext>
            </p:extLst>
          </p:nvPr>
        </p:nvGraphicFramePr>
        <p:xfrm>
          <a:off x="4879975" y="4930775"/>
          <a:ext cx="1417638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5" name="Equation" r:id="rId10" imgW="583920" imgH="228600" progId="Equation.3">
                  <p:embed/>
                </p:oleObj>
              </mc:Choice>
              <mc:Fallback>
                <p:oleObj name="Equation" r:id="rId10" imgW="58392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879975" y="4930775"/>
                        <a:ext cx="1417638" cy="554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289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513" y="83343"/>
            <a:ext cx="7772400" cy="1143000"/>
          </a:xfrm>
        </p:spPr>
        <p:txBody>
          <a:bodyPr/>
          <a:lstStyle/>
          <a:p>
            <a:r>
              <a:rPr lang="en-IN" sz="2800" dirty="0" smtClean="0"/>
              <a:t>Example</a:t>
            </a:r>
            <a:endParaRPr lang="en-IN" sz="2800" dirty="0"/>
          </a:p>
        </p:txBody>
      </p:sp>
      <p:sp>
        <p:nvSpPr>
          <p:cNvPr id="5" name="Rectangle 4"/>
          <p:cNvSpPr/>
          <p:nvPr/>
        </p:nvSpPr>
        <p:spPr>
          <a:xfrm>
            <a:off x="704623" y="2384009"/>
            <a:ext cx="4864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knowing that </a:t>
            </a:r>
            <a:r>
              <a:rPr lang="en-IN" i="1" dirty="0" smtClean="0">
                <a:latin typeface="+mn-lt"/>
              </a:rPr>
              <a:t>y</a:t>
            </a:r>
            <a:r>
              <a:rPr lang="en-IN" i="1" baseline="-25000" dirty="0" smtClean="0">
                <a:latin typeface="+mn-lt"/>
              </a:rPr>
              <a:t>1</a:t>
            </a:r>
            <a:r>
              <a:rPr lang="en-IN" i="1" dirty="0" smtClean="0">
                <a:latin typeface="+mn-lt"/>
              </a:rPr>
              <a:t>(t</a:t>
            </a:r>
            <a:r>
              <a:rPr lang="en-IN" i="1" dirty="0">
                <a:latin typeface="+mn-lt"/>
              </a:rPr>
              <a:t>)</a:t>
            </a:r>
            <a:r>
              <a:rPr lang="en-IN" dirty="0">
                <a:latin typeface="+mn-lt"/>
              </a:rPr>
              <a:t> = </a:t>
            </a:r>
            <a:r>
              <a:rPr lang="en-IN" i="1" dirty="0" smtClean="0">
                <a:latin typeface="+mn-lt"/>
              </a:rPr>
              <a:t>e</a:t>
            </a:r>
            <a:r>
              <a:rPr lang="en-IN" i="1" baseline="30000" dirty="0" smtClean="0">
                <a:latin typeface="+mn-lt"/>
              </a:rPr>
              <a:t>4t</a:t>
            </a:r>
            <a:r>
              <a:rPr lang="en-IN" dirty="0" smtClean="0">
                <a:latin typeface="+mn-lt"/>
              </a:rPr>
              <a:t> is </a:t>
            </a:r>
            <a:r>
              <a:rPr lang="en-IN" dirty="0">
                <a:latin typeface="+mn-lt"/>
              </a:rPr>
              <a:t>a solution</a:t>
            </a:r>
            <a:r>
              <a:rPr lang="en-IN" dirty="0" smtClean="0"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90510" y="3069916"/>
            <a:ext cx="78272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We </a:t>
            </a:r>
            <a:r>
              <a:rPr lang="en-IN" dirty="0" smtClean="0">
                <a:latin typeface="+mn-lt"/>
              </a:rPr>
              <a:t>are looking </a:t>
            </a:r>
            <a:r>
              <a:rPr lang="en-IN" dirty="0">
                <a:latin typeface="+mn-lt"/>
              </a:rPr>
              <a:t>for a solution of the form </a:t>
            </a:r>
            <a:r>
              <a:rPr lang="en-IN" i="1" dirty="0" smtClean="0">
                <a:latin typeface="+mn-lt"/>
              </a:rPr>
              <a:t>y</a:t>
            </a:r>
            <a:r>
              <a:rPr lang="en-IN" i="1" baseline="-25000" dirty="0" smtClean="0">
                <a:latin typeface="+mn-lt"/>
              </a:rPr>
              <a:t>2</a:t>
            </a:r>
            <a:r>
              <a:rPr lang="en-IN" i="1" dirty="0" smtClean="0">
                <a:latin typeface="+mn-lt"/>
              </a:rPr>
              <a:t>(t</a:t>
            </a:r>
            <a:r>
              <a:rPr lang="en-IN" i="1" dirty="0">
                <a:latin typeface="+mn-lt"/>
              </a:rPr>
              <a:t>) = </a:t>
            </a:r>
            <a:r>
              <a:rPr lang="en-IN" i="1" dirty="0" smtClean="0">
                <a:latin typeface="+mn-lt"/>
              </a:rPr>
              <a:t>v(t)e</a:t>
            </a:r>
            <a:r>
              <a:rPr lang="en-IN" i="1" baseline="30000" dirty="0" smtClean="0">
                <a:latin typeface="+mn-lt"/>
              </a:rPr>
              <a:t>4t</a:t>
            </a:r>
            <a:r>
              <a:rPr lang="en-IN" dirty="0" smtClean="0">
                <a:latin typeface="+mn-lt"/>
              </a:rPr>
              <a:t>. </a:t>
            </a:r>
          </a:p>
          <a:p>
            <a:endParaRPr lang="en-IN" dirty="0" smtClean="0">
              <a:latin typeface="+mn-lt"/>
            </a:endParaRPr>
          </a:p>
          <a:p>
            <a:r>
              <a:rPr lang="en-IN" dirty="0" smtClean="0">
                <a:latin typeface="+mn-lt"/>
              </a:rPr>
              <a:t>Where</a:t>
            </a:r>
            <a:endParaRPr lang="en-IN" dirty="0">
              <a:latin typeface="+mn-lt"/>
            </a:endParaRPr>
          </a:p>
        </p:txBody>
      </p:sp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6" name="Content Placeholder 2"/>
          <p:cNvSpPr txBox="1">
            <a:spLocks/>
          </p:cNvSpPr>
          <p:nvPr/>
        </p:nvSpPr>
        <p:spPr bwMode="auto">
          <a:xfrm>
            <a:off x="332549" y="1155057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Use the reduction order method to find a second solution </a:t>
            </a:r>
            <a:r>
              <a:rPr lang="en-IN" sz="2400" i="1" kern="0" dirty="0" smtClean="0"/>
              <a:t>y</a:t>
            </a:r>
            <a:r>
              <a:rPr lang="en-IN" sz="2400" i="1" kern="0" baseline="-25000" dirty="0" smtClean="0"/>
              <a:t>2</a:t>
            </a:r>
            <a:r>
              <a:rPr lang="en-IN" sz="2400" kern="0" dirty="0" smtClean="0"/>
              <a:t> to the differential equation</a:t>
            </a:r>
            <a:endParaRPr lang="en-IN" sz="2400" kern="0" dirty="0"/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4132243"/>
              </p:ext>
            </p:extLst>
          </p:nvPr>
        </p:nvGraphicFramePr>
        <p:xfrm>
          <a:off x="4585494" y="1582498"/>
          <a:ext cx="410845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84" name="Equation" r:id="rId4" imgW="1714320" imgH="419040" progId="Equation.3">
                  <p:embed/>
                </p:oleObj>
              </mc:Choice>
              <mc:Fallback>
                <p:oleObj name="Equation" r:id="rId4" imgW="17143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85494" y="1582498"/>
                        <a:ext cx="4108450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5839970"/>
              </p:ext>
            </p:extLst>
          </p:nvPr>
        </p:nvGraphicFramePr>
        <p:xfrm>
          <a:off x="2116899" y="3723338"/>
          <a:ext cx="210185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85" name="Equation" r:id="rId6" imgW="1015920" imgH="457200" progId="Equation.3">
                  <p:embed/>
                </p:oleObj>
              </mc:Choice>
              <mc:Fallback>
                <p:oleObj name="Equation" r:id="rId6" imgW="101592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6899" y="3723338"/>
                        <a:ext cx="2101850" cy="946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0312111"/>
              </p:ext>
            </p:extLst>
          </p:nvPr>
        </p:nvGraphicFramePr>
        <p:xfrm>
          <a:off x="4568808" y="3892017"/>
          <a:ext cx="3598863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86" name="Equation" r:id="rId8" imgW="1739880" imgH="279360" progId="Equation.3">
                  <p:embed/>
                </p:oleObj>
              </mc:Choice>
              <mc:Fallback>
                <p:oleObj name="Equation" r:id="rId8" imgW="173988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68808" y="3892017"/>
                        <a:ext cx="3598863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8167743"/>
              </p:ext>
            </p:extLst>
          </p:nvPr>
        </p:nvGraphicFramePr>
        <p:xfrm>
          <a:off x="923925" y="4887789"/>
          <a:ext cx="1838325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87" name="Equation" r:id="rId10" imgW="888840" imgH="419040" progId="Equation.3">
                  <p:embed/>
                </p:oleObj>
              </mc:Choice>
              <mc:Fallback>
                <p:oleObj name="Equation" r:id="rId10" imgW="8888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23925" y="4887789"/>
                        <a:ext cx="1838325" cy="868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7157979"/>
              </p:ext>
            </p:extLst>
          </p:nvPr>
        </p:nvGraphicFramePr>
        <p:xfrm>
          <a:off x="3478213" y="5091835"/>
          <a:ext cx="1811338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88" name="Equation" r:id="rId12" imgW="876240" imgH="279360" progId="Equation.3">
                  <p:embed/>
                </p:oleObj>
              </mc:Choice>
              <mc:Fallback>
                <p:oleObj name="Equation" r:id="rId12" imgW="87624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478213" y="5091835"/>
                        <a:ext cx="1811338" cy="579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6039520"/>
              </p:ext>
            </p:extLst>
          </p:nvPr>
        </p:nvGraphicFramePr>
        <p:xfrm>
          <a:off x="6223000" y="4972771"/>
          <a:ext cx="1758950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89" name="Equation" r:id="rId14" imgW="850680" imgH="393480" progId="Equation.3">
                  <p:embed/>
                </p:oleObj>
              </mc:Choice>
              <mc:Fallback>
                <p:oleObj name="Equation" r:id="rId14" imgW="8506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223000" y="4972771"/>
                        <a:ext cx="1758950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6344258"/>
              </p:ext>
            </p:extLst>
          </p:nvPr>
        </p:nvGraphicFramePr>
        <p:xfrm>
          <a:off x="3137081" y="5735112"/>
          <a:ext cx="3228975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90" name="Equation" r:id="rId16" imgW="1562040" imgH="393480" progId="Equation.3">
                  <p:embed/>
                </p:oleObj>
              </mc:Choice>
              <mc:Fallback>
                <p:oleObj name="Equation" r:id="rId16" imgW="15620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137081" y="5735112"/>
                        <a:ext cx="3228975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" name="Ink 6"/>
              <p14:cNvContentPartPr/>
              <p14:nvPr/>
            </p14:nvContentPartPr>
            <p14:xfrm>
              <a:off x="2151360" y="4980600"/>
              <a:ext cx="5653800" cy="157068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139480" y="4969080"/>
                <a:ext cx="5679000" cy="158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050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 build="p"/>
      <p:bldP spid="4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026" y="202632"/>
            <a:ext cx="6851449" cy="864168"/>
          </a:xfrm>
        </p:spPr>
        <p:txBody>
          <a:bodyPr/>
          <a:lstStyle/>
          <a:p>
            <a:r>
              <a:rPr lang="en-IN" sz="2800" dirty="0" smtClean="0"/>
              <a:t>Modern use of Reduction of Order Method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227" y="1042626"/>
            <a:ext cx="4224669" cy="1175889"/>
          </a:xfrm>
        </p:spPr>
        <p:txBody>
          <a:bodyPr/>
          <a:lstStyle/>
          <a:p>
            <a:r>
              <a:rPr lang="en-IN" sz="2400" dirty="0"/>
              <a:t>Given one non-trivial </a:t>
            </a:r>
            <a:r>
              <a:rPr lang="en-IN" sz="2400" dirty="0" smtClean="0"/>
              <a:t>solution </a:t>
            </a:r>
            <a:r>
              <a:rPr lang="en-IN" sz="2400" i="1" dirty="0" smtClean="0"/>
              <a:t>y</a:t>
            </a:r>
            <a:r>
              <a:rPr lang="en-IN" sz="2400" i="1" baseline="-25000" dirty="0" smtClean="0"/>
              <a:t>1</a:t>
            </a:r>
            <a:r>
              <a:rPr lang="en-IN" sz="2400" i="1" dirty="0" smtClean="0"/>
              <a:t>=f(x) </a:t>
            </a:r>
            <a:r>
              <a:rPr lang="en-IN" sz="2400" dirty="0" smtClean="0"/>
              <a:t>to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3287243" y="1273448"/>
          <a:ext cx="5175250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86" name="Equation" r:id="rId3" imgW="2158920" imgH="419040" progId="Equation.3">
                  <p:embed/>
                </p:oleObj>
              </mc:Choice>
              <mc:Fallback>
                <p:oleObj name="Equation" r:id="rId3" imgW="21589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87243" y="1273448"/>
                        <a:ext cx="5175250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38191" y="2115426"/>
            <a:ext cx="8534338" cy="159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 smtClean="0"/>
              <a:t>Set </a:t>
            </a:r>
            <a:r>
              <a:rPr lang="en-IN" sz="2400" i="1" dirty="0" smtClean="0"/>
              <a:t>y</a:t>
            </a:r>
            <a:r>
              <a:rPr lang="en-IN" sz="2400" i="1" baseline="-25000" dirty="0" smtClean="0"/>
              <a:t>2</a:t>
            </a:r>
            <a:r>
              <a:rPr lang="en-IN" sz="2400" i="1" dirty="0" smtClean="0"/>
              <a:t>(x) = v(x)f(x) </a:t>
            </a:r>
            <a:r>
              <a:rPr lang="en-IN" sz="2400" dirty="0" smtClean="0"/>
              <a:t>for </a:t>
            </a:r>
            <a:r>
              <a:rPr lang="en-IN" sz="2400" dirty="0"/>
              <a:t>some </a:t>
            </a:r>
            <a:r>
              <a:rPr lang="en-IN" sz="2400" dirty="0" smtClean="0"/>
              <a:t>unknown </a:t>
            </a:r>
            <a:r>
              <a:rPr lang="en-IN" sz="2400" i="1" dirty="0" smtClean="0"/>
              <a:t>v(x)</a:t>
            </a:r>
            <a:r>
              <a:rPr lang="en-IN" sz="2400" dirty="0" smtClean="0"/>
              <a:t> and </a:t>
            </a:r>
            <a:r>
              <a:rPr lang="en-IN" sz="2400" dirty="0"/>
              <a:t>substitute into differential equation.</a:t>
            </a:r>
          </a:p>
          <a:p>
            <a:r>
              <a:rPr lang="en-IN" sz="2400" dirty="0" smtClean="0"/>
              <a:t>This will generate a second order differential equation with </a:t>
            </a:r>
            <a:r>
              <a:rPr lang="en-IN" sz="2400" dirty="0"/>
              <a:t>z</a:t>
            </a:r>
            <a:r>
              <a:rPr lang="en-IN" sz="2400" dirty="0" smtClean="0"/>
              <a:t>ero coefficient of </a:t>
            </a:r>
            <a:r>
              <a:rPr lang="en-IN" sz="2400" i="1" dirty="0" smtClean="0"/>
              <a:t>v(x)</a:t>
            </a:r>
            <a:r>
              <a:rPr lang="en-IN" sz="2400" dirty="0" smtClean="0"/>
              <a:t> term. 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686615"/>
              </p:ext>
            </p:extLst>
          </p:nvPr>
        </p:nvGraphicFramePr>
        <p:xfrm>
          <a:off x="1310849" y="5661268"/>
          <a:ext cx="3022286" cy="946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87" name="Equation" r:id="rId5" imgW="1460160" imgH="457200" progId="Equation.3">
                  <p:embed/>
                </p:oleObj>
              </mc:Choice>
              <mc:Fallback>
                <p:oleObj name="Equation" r:id="rId5" imgW="146016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10849" y="5661268"/>
                        <a:ext cx="3022286" cy="9461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4831076" y="5810138"/>
            <a:ext cx="936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where</a:t>
            </a: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5804967" y="5767483"/>
          <a:ext cx="2206625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88" name="Equation" r:id="rId7" imgW="1066680" imgH="279360" progId="Equation.3">
                  <p:embed/>
                </p:oleObj>
              </mc:Choice>
              <mc:Fallback>
                <p:oleObj name="Equation" r:id="rId7" imgW="106668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04967" y="5767483"/>
                        <a:ext cx="2206625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Content Placeholder 2"/>
          <p:cNvSpPr txBox="1">
            <a:spLocks/>
          </p:cNvSpPr>
          <p:nvPr/>
        </p:nvSpPr>
        <p:spPr bwMode="auto">
          <a:xfrm>
            <a:off x="438191" y="4302753"/>
            <a:ext cx="8787567" cy="169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 smtClean="0"/>
              <a:t>Use </a:t>
            </a:r>
            <a:r>
              <a:rPr lang="en-IN" sz="2400" dirty="0"/>
              <a:t>the Integrating Factor Method to </a:t>
            </a:r>
            <a:r>
              <a:rPr lang="en-IN" sz="2400" dirty="0" smtClean="0"/>
              <a:t>get </a:t>
            </a:r>
            <a:r>
              <a:rPr lang="en-IN" sz="2400" i="1" dirty="0"/>
              <a:t>v(x</a:t>
            </a:r>
            <a:r>
              <a:rPr lang="en-IN" sz="2400" i="1" dirty="0" smtClean="0"/>
              <a:t>).</a:t>
            </a:r>
            <a:r>
              <a:rPr lang="en-IN" sz="2400" dirty="0"/>
              <a:t> </a:t>
            </a:r>
            <a:endParaRPr lang="en-IN" sz="2400" dirty="0" smtClean="0"/>
          </a:p>
          <a:p>
            <a:r>
              <a:rPr lang="en-IN" sz="2400" dirty="0" smtClean="0"/>
              <a:t>Substitute</a:t>
            </a:r>
            <a:r>
              <a:rPr lang="en-IN" sz="2400" i="1" dirty="0" smtClean="0"/>
              <a:t> v(x)</a:t>
            </a:r>
            <a:r>
              <a:rPr lang="en-IN" sz="2400" i="1" dirty="0"/>
              <a:t> </a:t>
            </a:r>
            <a:r>
              <a:rPr lang="en-IN" sz="2400" dirty="0" smtClean="0"/>
              <a:t>back </a:t>
            </a:r>
            <a:r>
              <a:rPr lang="en-IN" sz="2400" dirty="0"/>
              <a:t>into </a:t>
            </a:r>
            <a:r>
              <a:rPr lang="en-IN" sz="2400" i="1" dirty="0" smtClean="0"/>
              <a:t>y</a:t>
            </a:r>
            <a:r>
              <a:rPr lang="en-IN" sz="2400" i="1" baseline="-25000" dirty="0" smtClean="0"/>
              <a:t>2</a:t>
            </a:r>
            <a:r>
              <a:rPr lang="en-IN" sz="2400" i="1" dirty="0" smtClean="0"/>
              <a:t>(x</a:t>
            </a:r>
            <a:r>
              <a:rPr lang="en-IN" sz="2400" i="1" dirty="0"/>
              <a:t>) = v(x)f(x)</a:t>
            </a:r>
            <a:r>
              <a:rPr lang="en-IN" sz="2400" dirty="0" smtClean="0"/>
              <a:t> </a:t>
            </a:r>
            <a:r>
              <a:rPr lang="en-IN" sz="2400" dirty="0"/>
              <a:t>to get the second linearly independent solution.</a:t>
            </a:r>
            <a:endParaRPr lang="en-IN" sz="2400" kern="0" dirty="0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6237827"/>
              </p:ext>
            </p:extLst>
          </p:nvPr>
        </p:nvGraphicFramePr>
        <p:xfrm>
          <a:off x="3836518" y="3306530"/>
          <a:ext cx="4625975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89" name="Equation" r:id="rId9" imgW="1930320" imgH="419040" progId="Equation.3">
                  <p:embed/>
                </p:oleObj>
              </mc:Choice>
              <mc:Fallback>
                <p:oleObj name="Equation" r:id="rId9" imgW="19303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36518" y="3306530"/>
                        <a:ext cx="4625975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889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23" grpId="0"/>
      <p:bldP spid="2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7" y="334151"/>
            <a:ext cx="7772400" cy="685800"/>
          </a:xfrm>
        </p:spPr>
        <p:txBody>
          <a:bodyPr/>
          <a:lstStyle/>
          <a:p>
            <a:r>
              <a:rPr lang="en-IN" sz="2800" dirty="0" smtClean="0"/>
              <a:t>Example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388" y="1145146"/>
            <a:ext cx="7772400" cy="838200"/>
          </a:xfrm>
        </p:spPr>
        <p:txBody>
          <a:bodyPr/>
          <a:lstStyle/>
          <a:p>
            <a:r>
              <a:rPr lang="en-IN" sz="2400" dirty="0"/>
              <a:t>Use the reduction order method </a:t>
            </a:r>
            <a:r>
              <a:rPr lang="en-IN" sz="2400" dirty="0" smtClean="0"/>
              <a:t>to find </a:t>
            </a:r>
            <a:r>
              <a:rPr lang="en-IN" sz="2400" dirty="0"/>
              <a:t>a second solution </a:t>
            </a:r>
            <a:r>
              <a:rPr lang="en-IN" sz="2400" i="1" dirty="0"/>
              <a:t>y</a:t>
            </a:r>
            <a:r>
              <a:rPr lang="en-IN" sz="2400" i="1" baseline="-25000" dirty="0"/>
              <a:t>2</a:t>
            </a:r>
            <a:r>
              <a:rPr lang="en-IN" sz="2400" dirty="0"/>
              <a:t> to the </a:t>
            </a:r>
            <a:r>
              <a:rPr lang="en-IN" sz="2400" dirty="0" smtClean="0"/>
              <a:t>differential </a:t>
            </a:r>
            <a:r>
              <a:rPr lang="en-IN" sz="2400" dirty="0"/>
              <a:t>equation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4321175" y="1587500"/>
          <a:ext cx="4291013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94" name="Equation" r:id="rId3" imgW="1790640" imgH="419040" progId="Equation.3">
                  <p:embed/>
                </p:oleObj>
              </mc:Choice>
              <mc:Fallback>
                <p:oleObj name="Equation" r:id="rId3" imgW="17906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21175" y="1587500"/>
                        <a:ext cx="4291013" cy="100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708480" y="2591872"/>
            <a:ext cx="4864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knowing that </a:t>
            </a:r>
            <a:r>
              <a:rPr lang="en-IN" i="1" dirty="0" smtClean="0">
                <a:latin typeface="+mn-lt"/>
              </a:rPr>
              <a:t>y</a:t>
            </a:r>
            <a:r>
              <a:rPr lang="en-IN" i="1" baseline="-25000" dirty="0" smtClean="0">
                <a:latin typeface="+mn-lt"/>
              </a:rPr>
              <a:t>1</a:t>
            </a:r>
            <a:r>
              <a:rPr lang="en-IN" i="1" dirty="0" smtClean="0">
                <a:latin typeface="+mn-lt"/>
              </a:rPr>
              <a:t>(t</a:t>
            </a:r>
            <a:r>
              <a:rPr lang="en-IN" i="1" dirty="0">
                <a:latin typeface="+mn-lt"/>
              </a:rPr>
              <a:t>)</a:t>
            </a:r>
            <a:r>
              <a:rPr lang="en-IN" dirty="0">
                <a:latin typeface="+mn-lt"/>
              </a:rPr>
              <a:t> = </a:t>
            </a:r>
            <a:r>
              <a:rPr lang="en-IN" i="1" dirty="0" smtClean="0">
                <a:latin typeface="+mn-lt"/>
              </a:rPr>
              <a:t>1/t</a:t>
            </a:r>
            <a:r>
              <a:rPr lang="en-IN" i="1" baseline="30000" dirty="0" smtClean="0">
                <a:latin typeface="+mn-lt"/>
              </a:rPr>
              <a:t>3</a:t>
            </a:r>
            <a:r>
              <a:rPr lang="en-IN" dirty="0" smtClean="0">
                <a:latin typeface="+mn-lt"/>
              </a:rPr>
              <a:t> is </a:t>
            </a:r>
            <a:r>
              <a:rPr lang="en-IN" dirty="0">
                <a:latin typeface="+mn-lt"/>
              </a:rPr>
              <a:t>a solution</a:t>
            </a:r>
            <a:r>
              <a:rPr lang="en-IN" dirty="0" smtClean="0"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5567" y="3220728"/>
            <a:ext cx="78272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We </a:t>
            </a:r>
            <a:r>
              <a:rPr lang="en-IN" dirty="0" smtClean="0">
                <a:latin typeface="+mn-lt"/>
              </a:rPr>
              <a:t>are looking </a:t>
            </a:r>
            <a:r>
              <a:rPr lang="en-IN" dirty="0">
                <a:latin typeface="+mn-lt"/>
              </a:rPr>
              <a:t>for a solution of the form </a:t>
            </a:r>
            <a:r>
              <a:rPr lang="en-IN" i="1" dirty="0" smtClean="0">
                <a:latin typeface="+mn-lt"/>
              </a:rPr>
              <a:t>y</a:t>
            </a:r>
            <a:r>
              <a:rPr lang="en-IN" i="1" baseline="-25000" dirty="0" smtClean="0">
                <a:latin typeface="+mn-lt"/>
              </a:rPr>
              <a:t>2</a:t>
            </a:r>
            <a:r>
              <a:rPr lang="en-IN" i="1" dirty="0" smtClean="0">
                <a:latin typeface="+mn-lt"/>
              </a:rPr>
              <a:t>(t</a:t>
            </a:r>
            <a:r>
              <a:rPr lang="en-IN" i="1" dirty="0">
                <a:latin typeface="+mn-lt"/>
              </a:rPr>
              <a:t>) = </a:t>
            </a:r>
            <a:r>
              <a:rPr lang="en-IN" i="1" dirty="0" smtClean="0">
                <a:latin typeface="+mn-lt"/>
              </a:rPr>
              <a:t>v(t)/t</a:t>
            </a:r>
            <a:r>
              <a:rPr lang="en-IN" i="1" baseline="30000" dirty="0" smtClean="0">
                <a:latin typeface="+mn-lt"/>
              </a:rPr>
              <a:t>3</a:t>
            </a:r>
            <a:r>
              <a:rPr lang="en-IN" dirty="0" smtClean="0">
                <a:latin typeface="+mn-lt"/>
              </a:rPr>
              <a:t>. </a:t>
            </a:r>
          </a:p>
          <a:p>
            <a:endParaRPr lang="en-IN" dirty="0">
              <a:latin typeface="+mn-lt"/>
            </a:endParaRPr>
          </a:p>
          <a:p>
            <a:r>
              <a:rPr lang="en-IN" dirty="0" smtClean="0">
                <a:latin typeface="+mn-lt"/>
              </a:rPr>
              <a:t>This </a:t>
            </a:r>
            <a:r>
              <a:rPr lang="en-IN" dirty="0">
                <a:latin typeface="+mn-lt"/>
              </a:rPr>
              <a:t>implies that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3340865" y="3855010"/>
          <a:ext cx="2375195" cy="759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95" name="Equation" r:id="rId5" imgW="1231560" imgH="393480" progId="Equation.3">
                  <p:embed/>
                </p:oleObj>
              </mc:Choice>
              <mc:Fallback>
                <p:oleObj name="Equation" r:id="rId5" imgW="12315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40865" y="3855010"/>
                        <a:ext cx="2375195" cy="7590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525463" y="5143500"/>
          <a:ext cx="3181350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96" name="Equation" r:id="rId7" imgW="1650960" imgH="444240" progId="Equation.3">
                  <p:embed/>
                </p:oleObj>
              </mc:Choice>
              <mc:Fallback>
                <p:oleObj name="Equation" r:id="rId7" imgW="165096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5463" y="5143500"/>
                        <a:ext cx="3181350" cy="855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4391316" y="5153706"/>
          <a:ext cx="3792537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97" name="Equation" r:id="rId9" imgW="1968480" imgH="444240" progId="Equation.3">
                  <p:embed/>
                </p:oleObj>
              </mc:Choice>
              <mc:Fallback>
                <p:oleObj name="Equation" r:id="rId9" imgW="196848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91316" y="5153706"/>
                        <a:ext cx="3792537" cy="855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712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2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268711"/>
              </p:ext>
            </p:extLst>
          </p:nvPr>
        </p:nvGraphicFramePr>
        <p:xfrm>
          <a:off x="465931" y="1252147"/>
          <a:ext cx="3792537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34" name="Equation" r:id="rId3" imgW="1968480" imgH="444240" progId="Equation.3">
                  <p:embed/>
                </p:oleObj>
              </mc:Choice>
              <mc:Fallback>
                <p:oleObj name="Equation" r:id="rId3" imgW="196848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5931" y="1252147"/>
                        <a:ext cx="3792537" cy="855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785960"/>
              </p:ext>
            </p:extLst>
          </p:nvPr>
        </p:nvGraphicFramePr>
        <p:xfrm>
          <a:off x="4569619" y="1258334"/>
          <a:ext cx="4183062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35" name="Equation" r:id="rId5" imgW="2171520" imgH="482400" progId="Equation.3">
                  <p:embed/>
                </p:oleObj>
              </mc:Choice>
              <mc:Fallback>
                <p:oleObj name="Equation" r:id="rId5" imgW="217152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69619" y="1258334"/>
                        <a:ext cx="4183062" cy="928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9975452"/>
              </p:ext>
            </p:extLst>
          </p:nvPr>
        </p:nvGraphicFramePr>
        <p:xfrm>
          <a:off x="2796381" y="2415381"/>
          <a:ext cx="354647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36" name="Equation" r:id="rId7" imgW="1841400" imgH="482400" progId="Equation.3">
                  <p:embed/>
                </p:oleObj>
              </mc:Choice>
              <mc:Fallback>
                <p:oleObj name="Equation" r:id="rId7" imgW="184140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96381" y="2415381"/>
                        <a:ext cx="3546475" cy="928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828233"/>
              </p:ext>
            </p:extLst>
          </p:nvPr>
        </p:nvGraphicFramePr>
        <p:xfrm>
          <a:off x="3414564" y="3436143"/>
          <a:ext cx="2375195" cy="759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37" name="Equation" r:id="rId9" imgW="1231560" imgH="393480" progId="Equation.3">
                  <p:embed/>
                </p:oleObj>
              </mc:Choice>
              <mc:Fallback>
                <p:oleObj name="Equation" r:id="rId9" imgW="12315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414564" y="3436143"/>
                        <a:ext cx="2375195" cy="7590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1729581" y="4405313"/>
          <a:ext cx="4838700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38" name="Equation" r:id="rId11" imgW="2019240" imgH="419040" progId="Equation.3">
                  <p:embed/>
                </p:oleObj>
              </mc:Choice>
              <mc:Fallback>
                <p:oleObj name="Equation" r:id="rId11" imgW="2019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729581" y="4405313"/>
                        <a:ext cx="4838700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290513" y="5545138"/>
          <a:ext cx="8558212" cy="108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39" name="Equation" r:id="rId13" imgW="3809880" imgH="482400" progId="Equation.3">
                  <p:embed/>
                </p:oleObj>
              </mc:Choice>
              <mc:Fallback>
                <p:oleObj name="Equation" r:id="rId13" imgW="380988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90513" y="5545138"/>
                        <a:ext cx="8558212" cy="1084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" name="Ink 1"/>
              <p14:cNvContentPartPr/>
              <p14:nvPr/>
            </p14:nvContentPartPr>
            <p14:xfrm>
              <a:off x="3326040" y="4999320"/>
              <a:ext cx="1620000" cy="4435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315960" y="4988520"/>
                <a:ext cx="1633320" cy="46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7493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366713" y="1125537"/>
          <a:ext cx="8558212" cy="108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08" name="Equation" r:id="rId3" imgW="3809880" imgH="482400" progId="Equation.3">
                  <p:embed/>
                </p:oleObj>
              </mc:Choice>
              <mc:Fallback>
                <p:oleObj name="Equation" r:id="rId3" imgW="380988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6713" y="1125537"/>
                        <a:ext cx="8558212" cy="1084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424681" y="2313309"/>
          <a:ext cx="36512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09" name="Equation" r:id="rId5" imgW="1625400" imgH="419040" progId="Equation.3">
                  <p:embed/>
                </p:oleObj>
              </mc:Choice>
              <mc:Fallback>
                <p:oleObj name="Equation" r:id="rId5" imgW="16254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24681" y="2313309"/>
                        <a:ext cx="3651250" cy="94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5316538" y="2390775"/>
          <a:ext cx="176847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10" name="Equation" r:id="rId7" imgW="787320" imgH="393480" progId="Equation.3">
                  <p:embed/>
                </p:oleObj>
              </mc:Choice>
              <mc:Fallback>
                <p:oleObj name="Equation" r:id="rId7" imgW="787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16538" y="2390775"/>
                        <a:ext cx="1768475" cy="88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1050130" y="3381375"/>
          <a:ext cx="29654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11" name="Equation" r:id="rId9" imgW="1320480" imgH="393480" progId="Equation.3">
                  <p:embed/>
                </p:oleObj>
              </mc:Choice>
              <mc:Fallback>
                <p:oleObj name="Equation" r:id="rId9" imgW="13204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50130" y="3381375"/>
                        <a:ext cx="2965450" cy="88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4503738" y="3352800"/>
          <a:ext cx="16256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12" name="Equation" r:id="rId11" imgW="723600" imgH="393480" progId="Equation.3">
                  <p:embed/>
                </p:oleObj>
              </mc:Choice>
              <mc:Fallback>
                <p:oleObj name="Equation" r:id="rId11" imgW="7236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503738" y="3352800"/>
                        <a:ext cx="1625600" cy="88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6324600" y="3562350"/>
          <a:ext cx="182403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13" name="Equation" r:id="rId13" imgW="812520" imgH="177480" progId="Equation.3">
                  <p:embed/>
                </p:oleObj>
              </mc:Choice>
              <mc:Fallback>
                <p:oleObj name="Equation" r:id="rId13" imgW="81252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324600" y="3562350"/>
                        <a:ext cx="1824037" cy="400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1828800" y="4558168"/>
          <a:ext cx="9969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14" name="Equation" r:id="rId15" imgW="444240" imgH="393480" progId="Equation.3">
                  <p:embed/>
                </p:oleObj>
              </mc:Choice>
              <mc:Fallback>
                <p:oleObj name="Equation" r:id="rId15" imgW="4442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828800" y="4558168"/>
                        <a:ext cx="996950" cy="88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3507581" y="4600575"/>
          <a:ext cx="1138238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15" name="Equation" r:id="rId17" imgW="507960" imgH="393480" progId="Equation.3">
                  <p:embed/>
                </p:oleObj>
              </mc:Choice>
              <mc:Fallback>
                <p:oleObj name="Equation" r:id="rId17" imgW="507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507581" y="4600575"/>
                        <a:ext cx="1138238" cy="88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5228778" y="4600575"/>
          <a:ext cx="102552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16" name="Equation" r:id="rId19" imgW="457200" imgH="393480" progId="Equation.3">
                  <p:embed/>
                </p:oleObj>
              </mc:Choice>
              <mc:Fallback>
                <p:oleObj name="Equation" r:id="rId19" imgW="457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228778" y="4600575"/>
                        <a:ext cx="1025525" cy="88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6812577" y="4600574"/>
          <a:ext cx="119697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17" name="Equation" r:id="rId21" imgW="533160" imgH="393480" progId="Equation.3">
                  <p:embed/>
                </p:oleObj>
              </mc:Choice>
              <mc:Fallback>
                <p:oleObj name="Equation" r:id="rId21" imgW="5331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812577" y="4600574"/>
                        <a:ext cx="1196975" cy="88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/>
          </p:nvPr>
        </p:nvGraphicFramePr>
        <p:xfrm>
          <a:off x="3606006" y="5667375"/>
          <a:ext cx="207962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18" name="Equation" r:id="rId23" imgW="927000" imgH="393480" progId="Equation.3">
                  <p:embed/>
                </p:oleObj>
              </mc:Choice>
              <mc:Fallback>
                <p:oleObj name="Equation" r:id="rId23" imgW="9270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606006" y="5667375"/>
                        <a:ext cx="2079625" cy="88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72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448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292" y="18841"/>
            <a:ext cx="7184108" cy="1143000"/>
          </a:xfrm>
        </p:spPr>
        <p:txBody>
          <a:bodyPr/>
          <a:lstStyle/>
          <a:p>
            <a:r>
              <a:rPr lang="en-IN" sz="2800" dirty="0" smtClean="0"/>
              <a:t>Extension of The ROM to Solve Linear SO-ODE with Variable Coefficients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4" y="1305554"/>
            <a:ext cx="8518525" cy="4942846"/>
          </a:xfrm>
        </p:spPr>
        <p:txBody>
          <a:bodyPr/>
          <a:lstStyle/>
          <a:p>
            <a:r>
              <a:rPr lang="en-IN" sz="2400" dirty="0"/>
              <a:t>Sometimes a solution to a second order </a:t>
            </a:r>
            <a:r>
              <a:rPr lang="en-IN" sz="2400" dirty="0" smtClean="0"/>
              <a:t>differential </a:t>
            </a:r>
            <a:r>
              <a:rPr lang="en-IN" sz="2400" dirty="0"/>
              <a:t>equation can be obtained solving </a:t>
            </a:r>
            <a:r>
              <a:rPr lang="en-IN" sz="2400" dirty="0" smtClean="0"/>
              <a:t>two first </a:t>
            </a:r>
            <a:r>
              <a:rPr lang="en-IN" sz="2400" dirty="0"/>
              <a:t>order equations, one after the other. </a:t>
            </a:r>
            <a:endParaRPr lang="en-IN" sz="2400" dirty="0" smtClean="0"/>
          </a:p>
          <a:p>
            <a:r>
              <a:rPr lang="en-IN" sz="2400" dirty="0" smtClean="0"/>
              <a:t>This solution method  reduces the order </a:t>
            </a:r>
            <a:r>
              <a:rPr lang="en-IN" sz="2400" dirty="0"/>
              <a:t>of the </a:t>
            </a:r>
            <a:r>
              <a:rPr lang="en-IN" sz="2400" dirty="0" smtClean="0"/>
              <a:t>SO-ODEs.</a:t>
            </a:r>
          </a:p>
          <a:p>
            <a:r>
              <a:rPr lang="en-IN" sz="2400" dirty="0" smtClean="0"/>
              <a:t>Mainly the Reduction of Order Method is used in solving FOUR types of Linear SO-ODEs. </a:t>
            </a:r>
          </a:p>
          <a:p>
            <a:r>
              <a:rPr lang="en-IN" sz="2400" dirty="0" smtClean="0"/>
              <a:t>In the first case, </a:t>
            </a:r>
            <a:r>
              <a:rPr lang="en-IN" sz="2400" dirty="0"/>
              <a:t>one solution to a second order, linear, homogeneous, differential equation must be known by any other method. </a:t>
            </a:r>
          </a:p>
          <a:p>
            <a:r>
              <a:rPr lang="en-IN" sz="2400" dirty="0" smtClean="0"/>
              <a:t>The second and third cases </a:t>
            </a:r>
            <a:r>
              <a:rPr lang="en-IN" sz="2400" dirty="0"/>
              <a:t>are usually called </a:t>
            </a:r>
            <a:r>
              <a:rPr lang="en-IN" sz="2400" dirty="0" smtClean="0"/>
              <a:t>Special SO-ODEs.</a:t>
            </a:r>
          </a:p>
          <a:p>
            <a:r>
              <a:rPr lang="en-IN" sz="2400" dirty="0" smtClean="0"/>
              <a:t>The fourth </a:t>
            </a:r>
            <a:r>
              <a:rPr lang="en-IN" sz="2400" dirty="0"/>
              <a:t>case is called the </a:t>
            </a:r>
            <a:r>
              <a:rPr lang="en-IN" sz="2400" dirty="0" smtClean="0"/>
              <a:t>Conservation </a:t>
            </a:r>
            <a:r>
              <a:rPr lang="en-IN" sz="2400" dirty="0"/>
              <a:t>of the </a:t>
            </a:r>
            <a:r>
              <a:rPr lang="en-IN" sz="2400" dirty="0" smtClean="0"/>
              <a:t>Energy Equation.</a:t>
            </a:r>
          </a:p>
        </p:txBody>
      </p:sp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958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825" y="174625"/>
            <a:ext cx="7772400" cy="838200"/>
          </a:xfrm>
        </p:spPr>
        <p:txBody>
          <a:bodyPr/>
          <a:lstStyle/>
          <a:p>
            <a:r>
              <a:rPr lang="en-IN" sz="2800" dirty="0"/>
              <a:t>Special </a:t>
            </a:r>
            <a:r>
              <a:rPr lang="en-IN" sz="2800" dirty="0" smtClean="0"/>
              <a:t>SO-ODEs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029200"/>
          </a:xfrm>
        </p:spPr>
        <p:txBody>
          <a:bodyPr/>
          <a:lstStyle/>
          <a:p>
            <a:r>
              <a:rPr lang="en-IN" sz="2400" dirty="0"/>
              <a:t>A </a:t>
            </a:r>
            <a:r>
              <a:rPr lang="en-IN" sz="2400" dirty="0" smtClean="0"/>
              <a:t>SO-ODE is called as special </a:t>
            </a:r>
            <a:r>
              <a:rPr lang="en-IN" sz="2400" dirty="0"/>
              <a:t>when </a:t>
            </a:r>
            <a:endParaRPr lang="en-IN" sz="2400" dirty="0" smtClean="0"/>
          </a:p>
          <a:p>
            <a:r>
              <a:rPr lang="en-IN" sz="2400" dirty="0" smtClean="0"/>
              <a:t>either </a:t>
            </a:r>
            <a:r>
              <a:rPr lang="en-IN" sz="2400" dirty="0"/>
              <a:t>the function, or </a:t>
            </a:r>
            <a:endParaRPr lang="en-IN" sz="2400" dirty="0" smtClean="0"/>
          </a:p>
          <a:p>
            <a:r>
              <a:rPr lang="en-IN" sz="2400" dirty="0" smtClean="0"/>
              <a:t>its first </a:t>
            </a:r>
            <a:r>
              <a:rPr lang="en-IN" sz="2400" dirty="0"/>
              <a:t>derivative, or </a:t>
            </a:r>
            <a:endParaRPr lang="en-IN" sz="2400" dirty="0" smtClean="0"/>
          </a:p>
          <a:p>
            <a:r>
              <a:rPr lang="en-IN" sz="2400" dirty="0" smtClean="0"/>
              <a:t>the </a:t>
            </a:r>
            <a:r>
              <a:rPr lang="en-IN" sz="2400" dirty="0"/>
              <a:t>independent variable </a:t>
            </a:r>
            <a:r>
              <a:rPr lang="en-IN" sz="2400" dirty="0" smtClean="0"/>
              <a:t>does not </a:t>
            </a:r>
            <a:r>
              <a:rPr lang="en-IN" sz="2400" dirty="0"/>
              <a:t>appear explicitly in the equation. </a:t>
            </a:r>
            <a:endParaRPr lang="en-IN" sz="2400" dirty="0" smtClean="0"/>
          </a:p>
          <a:p>
            <a:r>
              <a:rPr lang="en-IN" sz="2400" dirty="0" smtClean="0"/>
              <a:t>In all these </a:t>
            </a:r>
            <a:r>
              <a:rPr lang="en-IN" sz="2400" dirty="0"/>
              <a:t>cases the </a:t>
            </a:r>
            <a:r>
              <a:rPr lang="en-IN" sz="240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SO-ODE</a:t>
            </a:r>
            <a:r>
              <a:rPr lang="en-IN" sz="2400" dirty="0" smtClean="0"/>
              <a:t> can be transformed </a:t>
            </a:r>
            <a:r>
              <a:rPr lang="en-IN" sz="2400" dirty="0"/>
              <a:t>into a </a:t>
            </a:r>
            <a:r>
              <a:rPr lang="en-IN" sz="2400" dirty="0" smtClean="0"/>
              <a:t>first </a:t>
            </a:r>
            <a:r>
              <a:rPr lang="en-IN" sz="2400" dirty="0"/>
              <a:t>order equation </a:t>
            </a:r>
            <a:r>
              <a:rPr lang="en-IN" sz="2400" dirty="0" smtClean="0"/>
              <a:t>in terms of a </a:t>
            </a:r>
            <a:r>
              <a:rPr lang="en-IN" sz="2400" dirty="0"/>
              <a:t>new function. </a:t>
            </a:r>
            <a:endParaRPr lang="en-IN" sz="2400" dirty="0" smtClean="0"/>
          </a:p>
          <a:p>
            <a:r>
              <a:rPr lang="en-IN" sz="2400" dirty="0" smtClean="0"/>
              <a:t>The </a:t>
            </a:r>
            <a:r>
              <a:rPr lang="en-IN" sz="2400" dirty="0"/>
              <a:t>transformation to </a:t>
            </a:r>
            <a:r>
              <a:rPr lang="en-IN" sz="2400" dirty="0" smtClean="0"/>
              <a:t>get the </a:t>
            </a:r>
            <a:r>
              <a:rPr lang="en-IN" sz="2400" dirty="0"/>
              <a:t>new function is </a:t>
            </a:r>
            <a:r>
              <a:rPr lang="en-IN" sz="2400" dirty="0" smtClean="0"/>
              <a:t>different </a:t>
            </a:r>
            <a:r>
              <a:rPr lang="en-IN" sz="2400" dirty="0"/>
              <a:t>in each case. </a:t>
            </a:r>
            <a:endParaRPr lang="en-IN" sz="2400" dirty="0" smtClean="0"/>
          </a:p>
          <a:p>
            <a:r>
              <a:rPr lang="en-IN" sz="2400" dirty="0" smtClean="0"/>
              <a:t>In a nut-shell, the </a:t>
            </a:r>
            <a:r>
              <a:rPr lang="en-IN" sz="2400" dirty="0"/>
              <a:t>m</a:t>
            </a:r>
            <a:r>
              <a:rPr lang="en-IN" sz="2400" dirty="0" smtClean="0"/>
              <a:t>ethod is to solve a new first </a:t>
            </a:r>
            <a:r>
              <a:rPr lang="en-IN" sz="2400" dirty="0"/>
              <a:t>order equation </a:t>
            </a:r>
            <a:r>
              <a:rPr lang="en-IN" sz="2400" dirty="0" smtClean="0"/>
              <a:t>and transform </a:t>
            </a:r>
            <a:r>
              <a:rPr lang="en-IN" sz="2400" dirty="0"/>
              <a:t>back </a:t>
            </a:r>
            <a:r>
              <a:rPr lang="en-IN" sz="2400" dirty="0" smtClean="0"/>
              <a:t>to solve </a:t>
            </a:r>
            <a:r>
              <a:rPr lang="en-IN" sz="2400" dirty="0"/>
              <a:t>another </a:t>
            </a:r>
            <a:r>
              <a:rPr lang="en-IN" sz="2400" dirty="0" smtClean="0"/>
              <a:t>first </a:t>
            </a:r>
            <a:r>
              <a:rPr lang="en-IN" sz="2400" dirty="0"/>
              <a:t>order equation to get the </a:t>
            </a:r>
            <a:r>
              <a:rPr lang="en-IN" sz="2400" dirty="0" smtClean="0"/>
              <a:t>required </a:t>
            </a:r>
            <a:r>
              <a:rPr lang="en-IN" sz="2400" dirty="0"/>
              <a:t>function. </a:t>
            </a:r>
          </a:p>
        </p:txBody>
      </p:sp>
      <p:grpSp>
        <p:nvGrpSpPr>
          <p:cNvPr id="3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4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334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935" y="154657"/>
            <a:ext cx="7772400" cy="838200"/>
          </a:xfrm>
        </p:spPr>
        <p:txBody>
          <a:bodyPr/>
          <a:lstStyle/>
          <a:p>
            <a:r>
              <a:rPr lang="en-IN" sz="2800" dirty="0" smtClean="0"/>
              <a:t>Definition of Special </a:t>
            </a:r>
            <a:r>
              <a:rPr lang="en-IN" sz="2800" dirty="0"/>
              <a:t>Second Order Equations.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24" y="1339380"/>
            <a:ext cx="3995063" cy="878357"/>
          </a:xfrm>
        </p:spPr>
        <p:txBody>
          <a:bodyPr/>
          <a:lstStyle/>
          <a:p>
            <a:r>
              <a:rPr lang="en-IN" sz="2400" dirty="0"/>
              <a:t>A </a:t>
            </a:r>
            <a:r>
              <a:rPr lang="en-IN" sz="2400" dirty="0" smtClean="0"/>
              <a:t>SO-ODE in </a:t>
            </a:r>
            <a:r>
              <a:rPr lang="en-IN" sz="2400" dirty="0"/>
              <a:t>the unknown function </a:t>
            </a:r>
            <a:r>
              <a:rPr lang="en-IN" sz="2400" i="1" dirty="0"/>
              <a:t>y</a:t>
            </a:r>
            <a:r>
              <a:rPr lang="en-IN" sz="2400" dirty="0"/>
              <a:t> is an equation</a:t>
            </a:r>
            <a:endParaRPr lang="en-IN" sz="2400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4538662" y="1258887"/>
          <a:ext cx="2700338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8" name="Equation" r:id="rId3" imgW="1168200" imgH="444240" progId="Equation.3">
                  <p:embed/>
                </p:oleObj>
              </mc:Choice>
              <mc:Fallback>
                <p:oleObj name="Equation" r:id="rId3" imgW="11682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38662" y="1258887"/>
                        <a:ext cx="2700338" cy="1027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Content Placeholder 2"/>
          <p:cNvSpPr txBox="1">
            <a:spLocks/>
          </p:cNvSpPr>
          <p:nvPr/>
        </p:nvSpPr>
        <p:spPr bwMode="auto">
          <a:xfrm>
            <a:off x="274656" y="2433886"/>
            <a:ext cx="8594687" cy="368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 smtClean="0"/>
              <a:t>where </a:t>
            </a:r>
            <a:r>
              <a:rPr lang="en-IN" sz="2400" dirty="0"/>
              <a:t>the function </a:t>
            </a:r>
            <a:r>
              <a:rPr lang="en-IN" sz="2400" i="1" dirty="0"/>
              <a:t>f : </a:t>
            </a:r>
            <a:r>
              <a:rPr lang="en-IN" sz="2400" i="1" dirty="0" smtClean="0">
                <a:sym typeface="Symbol" panose="05050102010706020507" pitchFamily="18" charset="2"/>
              </a:rPr>
              <a:t></a:t>
            </a:r>
            <a:r>
              <a:rPr lang="en-IN" sz="2400" i="1" baseline="30000" dirty="0" smtClean="0">
                <a:sym typeface="Symbol" panose="05050102010706020507" pitchFamily="18" charset="2"/>
              </a:rPr>
              <a:t>3</a:t>
            </a:r>
            <a:r>
              <a:rPr lang="en-IN" sz="2400" i="1" dirty="0" smtClean="0">
                <a:sym typeface="Symbol" panose="05050102010706020507" pitchFamily="18" charset="2"/>
              </a:rPr>
              <a:t> </a:t>
            </a:r>
            <a:r>
              <a:rPr lang="en-IN" sz="2400" i="1" dirty="0" smtClean="0"/>
              <a:t> </a:t>
            </a:r>
            <a:r>
              <a:rPr lang="en-IN" sz="2400" i="1" dirty="0" smtClean="0">
                <a:sym typeface="Symbol" panose="05050102010706020507" pitchFamily="18" charset="2"/>
              </a:rPr>
              <a:t> </a:t>
            </a:r>
            <a:r>
              <a:rPr lang="en-IN" sz="2400" dirty="0" smtClean="0"/>
              <a:t>is </a:t>
            </a:r>
            <a:r>
              <a:rPr lang="en-IN" sz="2400" dirty="0"/>
              <a:t>given. </a:t>
            </a:r>
            <a:endParaRPr lang="en-IN" sz="2400" dirty="0" smtClean="0"/>
          </a:p>
          <a:p>
            <a:r>
              <a:rPr lang="en-IN" sz="2400" dirty="0" smtClean="0"/>
              <a:t>The </a:t>
            </a:r>
            <a:r>
              <a:rPr lang="en-IN" sz="2400" dirty="0"/>
              <a:t>equation is linear </a:t>
            </a:r>
            <a:r>
              <a:rPr lang="en-IN" sz="2400" dirty="0" smtClean="0"/>
              <a:t>if </a:t>
            </a:r>
            <a:r>
              <a:rPr lang="en-IN" sz="2400" dirty="0"/>
              <a:t>function </a:t>
            </a:r>
            <a:r>
              <a:rPr lang="en-IN" sz="2400" i="1" dirty="0"/>
              <a:t>f</a:t>
            </a:r>
            <a:r>
              <a:rPr lang="en-IN" sz="2400" dirty="0" smtClean="0"/>
              <a:t> </a:t>
            </a:r>
            <a:r>
              <a:rPr lang="en-IN" sz="2400" dirty="0"/>
              <a:t>is linear </a:t>
            </a:r>
            <a:r>
              <a:rPr lang="en-IN" sz="2400" dirty="0" smtClean="0"/>
              <a:t>in both </a:t>
            </a:r>
            <a:r>
              <a:rPr lang="en-IN" sz="2400" dirty="0"/>
              <a:t>arguments </a:t>
            </a:r>
            <a:r>
              <a:rPr lang="en-IN" sz="2400" i="1" dirty="0"/>
              <a:t>y</a:t>
            </a:r>
            <a:r>
              <a:rPr lang="en-IN" sz="2400" dirty="0"/>
              <a:t> and </a:t>
            </a:r>
            <a:r>
              <a:rPr lang="en-IN" sz="2400" i="1" dirty="0" err="1" smtClean="0"/>
              <a:t>dy</a:t>
            </a:r>
            <a:r>
              <a:rPr lang="en-IN" sz="2400" i="1" dirty="0" smtClean="0"/>
              <a:t>/dx</a:t>
            </a:r>
            <a:r>
              <a:rPr lang="en-IN" sz="2400" dirty="0" smtClean="0"/>
              <a:t>. </a:t>
            </a:r>
          </a:p>
          <a:p>
            <a:r>
              <a:rPr lang="en-IN" sz="2400" dirty="0" smtClean="0"/>
              <a:t>The SO-ODE given above </a:t>
            </a:r>
            <a:r>
              <a:rPr lang="en-IN" sz="2400" dirty="0"/>
              <a:t>is special </a:t>
            </a:r>
            <a:r>
              <a:rPr lang="en-IN" sz="2400" dirty="0" smtClean="0"/>
              <a:t>if </a:t>
            </a:r>
            <a:r>
              <a:rPr lang="en-IN" sz="2400" dirty="0"/>
              <a:t>one </a:t>
            </a:r>
            <a:r>
              <a:rPr lang="en-IN" sz="2400" dirty="0" smtClean="0"/>
              <a:t>of the </a:t>
            </a:r>
            <a:r>
              <a:rPr lang="en-IN" sz="2400" dirty="0"/>
              <a:t>following conditions hold:</a:t>
            </a:r>
          </a:p>
          <a:p>
            <a:pPr marL="0" indent="0">
              <a:buNone/>
            </a:pPr>
            <a:r>
              <a:rPr lang="en-IN" sz="2400" dirty="0" smtClean="0"/>
              <a:t>(</a:t>
            </a:r>
            <a:r>
              <a:rPr lang="en-IN" sz="2400" dirty="0"/>
              <a:t>a) </a:t>
            </a:r>
            <a:r>
              <a:rPr lang="en-IN" sz="2400" i="1" dirty="0" smtClean="0"/>
              <a:t>d</a:t>
            </a:r>
            <a:r>
              <a:rPr lang="en-IN" sz="2400" i="1" baseline="30000" dirty="0" smtClean="0"/>
              <a:t>2</a:t>
            </a:r>
            <a:r>
              <a:rPr lang="en-IN" sz="2400" i="1" dirty="0" smtClean="0"/>
              <a:t>y/dx</a:t>
            </a:r>
            <a:r>
              <a:rPr lang="en-IN" sz="2400" i="1" baseline="30000" dirty="0" smtClean="0"/>
              <a:t>2</a:t>
            </a:r>
            <a:r>
              <a:rPr lang="en-IN" sz="2400" i="1" dirty="0" smtClean="0"/>
              <a:t>= f(x; </a:t>
            </a:r>
            <a:r>
              <a:rPr lang="en-IN" sz="2400" i="1" dirty="0" err="1" smtClean="0"/>
              <a:t>dy</a:t>
            </a:r>
            <a:r>
              <a:rPr lang="en-IN" sz="2400" i="1" dirty="0" smtClean="0"/>
              <a:t>/dx)</a:t>
            </a:r>
            <a:r>
              <a:rPr lang="en-IN" sz="2400" dirty="0" smtClean="0"/>
              <a:t>, </a:t>
            </a:r>
            <a:r>
              <a:rPr lang="en-IN" sz="2400" dirty="0"/>
              <a:t>the function </a:t>
            </a:r>
            <a:r>
              <a:rPr lang="en-IN" sz="2400" i="1" dirty="0"/>
              <a:t>y</a:t>
            </a:r>
            <a:r>
              <a:rPr lang="en-IN" sz="2400" dirty="0"/>
              <a:t> does not appear explicitly in the equation;</a:t>
            </a:r>
          </a:p>
          <a:p>
            <a:pPr marL="0" indent="0">
              <a:buNone/>
            </a:pPr>
            <a:r>
              <a:rPr lang="en-IN" sz="2400" dirty="0"/>
              <a:t>(b) </a:t>
            </a:r>
            <a:r>
              <a:rPr lang="en-IN" sz="2400" i="1" dirty="0"/>
              <a:t>d</a:t>
            </a:r>
            <a:r>
              <a:rPr lang="en-IN" sz="2400" i="1" baseline="30000" dirty="0"/>
              <a:t>2</a:t>
            </a:r>
            <a:r>
              <a:rPr lang="en-IN" sz="2400" i="1" dirty="0"/>
              <a:t>y/dx</a:t>
            </a:r>
            <a:r>
              <a:rPr lang="en-IN" sz="2400" i="1" baseline="30000" dirty="0"/>
              <a:t>2</a:t>
            </a:r>
            <a:r>
              <a:rPr lang="en-IN" sz="2400" i="1" dirty="0"/>
              <a:t>= </a:t>
            </a:r>
            <a:r>
              <a:rPr lang="en-IN" sz="2400" i="1" dirty="0" smtClean="0"/>
              <a:t>f(y; </a:t>
            </a:r>
            <a:r>
              <a:rPr lang="en-IN" sz="2400" i="1" dirty="0" err="1"/>
              <a:t>dy</a:t>
            </a:r>
            <a:r>
              <a:rPr lang="en-IN" sz="2400" i="1" dirty="0"/>
              <a:t>/dx)</a:t>
            </a:r>
            <a:r>
              <a:rPr lang="en-IN" sz="2400" dirty="0"/>
              <a:t>, </a:t>
            </a:r>
            <a:r>
              <a:rPr lang="en-IN" sz="2400" dirty="0" smtClean="0"/>
              <a:t>the </a:t>
            </a:r>
            <a:r>
              <a:rPr lang="en-IN" sz="2400" dirty="0"/>
              <a:t>variable </a:t>
            </a:r>
            <a:r>
              <a:rPr lang="en-IN" sz="2400" i="1" dirty="0" smtClean="0"/>
              <a:t>x</a:t>
            </a:r>
            <a:r>
              <a:rPr lang="en-IN" sz="2400" dirty="0" smtClean="0"/>
              <a:t> </a:t>
            </a:r>
            <a:r>
              <a:rPr lang="en-IN" sz="2400" dirty="0"/>
              <a:t>does not appear explicitly in the equation</a:t>
            </a:r>
            <a:r>
              <a:rPr lang="en-IN" sz="2400" dirty="0" smtClean="0"/>
              <a:t>.</a:t>
            </a:r>
            <a:endParaRPr lang="en-IN" sz="2400" dirty="0"/>
          </a:p>
        </p:txBody>
      </p:sp>
      <p:grpSp>
        <p:nvGrpSpPr>
          <p:cNvPr id="3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7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3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3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5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282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01" y="44003"/>
            <a:ext cx="7772400" cy="1008510"/>
          </a:xfrm>
        </p:spPr>
        <p:txBody>
          <a:bodyPr/>
          <a:lstStyle/>
          <a:p>
            <a:r>
              <a:rPr lang="en-IN" sz="2800" dirty="0"/>
              <a:t>Theorem </a:t>
            </a:r>
            <a:r>
              <a:rPr lang="en-IN" sz="2800" dirty="0" smtClean="0"/>
              <a:t>for  SO-ODE with no </a:t>
            </a:r>
            <a:r>
              <a:rPr lang="en-IN" sz="2800" i="1" dirty="0" smtClean="0"/>
              <a:t>y</a:t>
            </a:r>
            <a:r>
              <a:rPr lang="en-IN" sz="2800" dirty="0" smtClean="0"/>
              <a:t> Function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39055"/>
            <a:ext cx="7772400" cy="457200"/>
          </a:xfrm>
        </p:spPr>
        <p:txBody>
          <a:bodyPr/>
          <a:lstStyle/>
          <a:p>
            <a:r>
              <a:rPr lang="en-IN" sz="2400" dirty="0" smtClean="0"/>
              <a:t>If </a:t>
            </a:r>
            <a:r>
              <a:rPr lang="en-IN" sz="2400" dirty="0"/>
              <a:t>a second order </a:t>
            </a:r>
            <a:r>
              <a:rPr lang="en-IN" sz="2400" dirty="0" smtClean="0"/>
              <a:t>differential </a:t>
            </a:r>
            <a:r>
              <a:rPr lang="en-IN" sz="2400" dirty="0"/>
              <a:t>equation has the form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3631661"/>
              </p:ext>
            </p:extLst>
          </p:nvPr>
        </p:nvGraphicFramePr>
        <p:xfrm>
          <a:off x="3303356" y="1714096"/>
          <a:ext cx="2379663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2" name="Equation" r:id="rId3" imgW="1028520" imgH="444240" progId="Equation.3">
                  <p:embed/>
                </p:oleObj>
              </mc:Choice>
              <mc:Fallback>
                <p:oleObj name="Equation" r:id="rId3" imgW="102852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03356" y="1714096"/>
                        <a:ext cx="2379663" cy="1027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Group 23"/>
          <p:cNvGrpSpPr/>
          <p:nvPr/>
        </p:nvGrpSpPr>
        <p:grpSpPr>
          <a:xfrm>
            <a:off x="762000" y="2819400"/>
            <a:ext cx="6720263" cy="909637"/>
            <a:chOff x="1371600" y="3331358"/>
            <a:chExt cx="6720263" cy="909637"/>
          </a:xfrm>
        </p:grpSpPr>
        <p:sp>
          <p:nvSpPr>
            <p:cNvPr id="5" name="Rectangle 4"/>
            <p:cNvSpPr/>
            <p:nvPr/>
          </p:nvSpPr>
          <p:spPr>
            <a:xfrm>
              <a:off x="1371600" y="3505200"/>
              <a:ext cx="71365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>
                  <a:latin typeface="+mn-lt"/>
                </a:rPr>
                <a:t>then</a:t>
              </a:r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>
              <p:extLst/>
            </p:nvPr>
          </p:nvGraphicFramePr>
          <p:xfrm>
            <a:off x="2362200" y="3331358"/>
            <a:ext cx="1411287" cy="9096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13" name="Equation" r:id="rId5" imgW="609480" imgH="393480" progId="Equation.3">
                    <p:embed/>
                  </p:oleObj>
                </mc:Choice>
                <mc:Fallback>
                  <p:oleObj name="Equation" r:id="rId5" imgW="60948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362200" y="3331358"/>
                          <a:ext cx="1411287" cy="9096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Rectangle 6"/>
            <p:cNvSpPr/>
            <p:nvPr/>
          </p:nvSpPr>
          <p:spPr>
            <a:xfrm>
              <a:off x="4031136" y="3576935"/>
              <a:ext cx="406072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 smtClean="0">
                  <a:latin typeface="+mn-lt"/>
                </a:rPr>
                <a:t>Generates a first </a:t>
              </a:r>
              <a:r>
                <a:rPr lang="en-IN" dirty="0">
                  <a:latin typeface="+mn-lt"/>
                </a:rPr>
                <a:t>order </a:t>
              </a:r>
              <a:r>
                <a:rPr lang="en-IN" dirty="0" smtClean="0">
                  <a:latin typeface="+mn-lt"/>
                </a:rPr>
                <a:t>equation</a:t>
              </a:r>
              <a:endParaRPr lang="en-IN" dirty="0">
                <a:latin typeface="+mn-lt"/>
              </a:endParaRPr>
            </a:p>
          </p:txBody>
        </p:sp>
      </p:grp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732523"/>
              </p:ext>
            </p:extLst>
          </p:nvPr>
        </p:nvGraphicFramePr>
        <p:xfrm>
          <a:off x="3597043" y="3779055"/>
          <a:ext cx="1792287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4" name="Equation" r:id="rId7" imgW="774360" imgH="393480" progId="Equation.3">
                  <p:embed/>
                </p:oleObj>
              </mc:Choice>
              <mc:Fallback>
                <p:oleObj name="Equation" r:id="rId7" imgW="7743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97043" y="3779055"/>
                        <a:ext cx="1792287" cy="909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73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29" y="96390"/>
            <a:ext cx="7428971" cy="1008510"/>
          </a:xfrm>
        </p:spPr>
        <p:txBody>
          <a:bodyPr/>
          <a:lstStyle/>
          <a:p>
            <a:r>
              <a:rPr lang="en-IN" sz="2800" dirty="0"/>
              <a:t>Theorem </a:t>
            </a:r>
            <a:r>
              <a:rPr lang="en-IN" sz="2800" dirty="0" smtClean="0"/>
              <a:t>for  SO-ODE with no </a:t>
            </a:r>
            <a:r>
              <a:rPr lang="en-IN" sz="2800" i="1" dirty="0" smtClean="0"/>
              <a:t>x</a:t>
            </a:r>
            <a:r>
              <a:rPr lang="en-IN" sz="2800" dirty="0" smtClean="0"/>
              <a:t> Function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9087" y="1220456"/>
            <a:ext cx="7772400" cy="457200"/>
          </a:xfrm>
        </p:spPr>
        <p:txBody>
          <a:bodyPr/>
          <a:lstStyle/>
          <a:p>
            <a:r>
              <a:rPr lang="en-IN" sz="2400" dirty="0" smtClean="0"/>
              <a:t>If </a:t>
            </a:r>
            <a:r>
              <a:rPr lang="en-IN" sz="2400" dirty="0"/>
              <a:t>a second order </a:t>
            </a:r>
            <a:r>
              <a:rPr lang="en-IN" sz="2400" dirty="0" smtClean="0"/>
              <a:t>differential </a:t>
            </a:r>
            <a:r>
              <a:rPr lang="en-IN" sz="2400" dirty="0"/>
              <a:t>equation has the form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658552" y="1714702"/>
          <a:ext cx="2379663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56" name="Equation" r:id="rId3" imgW="1028520" imgH="444240" progId="Equation.3">
                  <p:embed/>
                </p:oleObj>
              </mc:Choice>
              <mc:Fallback>
                <p:oleObj name="Equation" r:id="rId3" imgW="102852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8552" y="1714702"/>
                        <a:ext cx="2379663" cy="1027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200400" y="1882510"/>
            <a:ext cx="5876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i</a:t>
            </a:r>
            <a:r>
              <a:rPr lang="en-IN" dirty="0" smtClean="0"/>
              <a:t>s defined as a pure initial value problem, i.e., </a:t>
            </a:r>
            <a:endParaRPr lang="en-IN" dirty="0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3449108" y="2345357"/>
          <a:ext cx="331787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57" name="Equation" r:id="rId5" imgW="1434960" imgH="469800" progId="Equation.3">
                  <p:embed/>
                </p:oleObj>
              </mc:Choice>
              <mc:Fallback>
                <p:oleObj name="Equation" r:id="rId5" imgW="143496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49108" y="2345357"/>
                        <a:ext cx="3317875" cy="1085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643160" y="4626491"/>
          <a:ext cx="71088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58" name="Equation" r:id="rId7" imgW="3073320" imgH="431640" progId="Equation.3">
                  <p:embed/>
                </p:oleObj>
              </mc:Choice>
              <mc:Fallback>
                <p:oleObj name="Equation" r:id="rId7" imgW="30733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3160" y="4626491"/>
                        <a:ext cx="7108825" cy="1000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/>
          </p:nvPr>
        </p:nvGraphicFramePr>
        <p:xfrm>
          <a:off x="4538015" y="5451993"/>
          <a:ext cx="3615385" cy="890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59" name="Equation" r:id="rId9" imgW="1701720" imgH="419040" progId="Equation.3">
                  <p:embed/>
                </p:oleObj>
              </mc:Choice>
              <mc:Fallback>
                <p:oleObj name="Equation" r:id="rId9" imgW="17017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38015" y="5451993"/>
                        <a:ext cx="3615385" cy="8903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/>
          </p:nvPr>
        </p:nvGraphicFramePr>
        <p:xfrm>
          <a:off x="4588705" y="3784700"/>
          <a:ext cx="1909762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60" name="Equation" r:id="rId11" imgW="825480" imgH="393480" progId="Equation.3">
                  <p:embed/>
                </p:oleObj>
              </mc:Choice>
              <mc:Fallback>
                <p:oleObj name="Equation" r:id="rId11" imgW="8254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588705" y="3784700"/>
                        <a:ext cx="1909762" cy="909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441301" y="3247922"/>
            <a:ext cx="7772400" cy="88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This initial value problem is said to have an invertible solution </a:t>
            </a:r>
            <a:r>
              <a:rPr lang="en-IN" sz="2400" i="1" kern="0" dirty="0" smtClean="0"/>
              <a:t>y, </a:t>
            </a:r>
            <a:r>
              <a:rPr lang="en-IN" sz="2400" i="1" kern="0" dirty="0" err="1" smtClean="0"/>
              <a:t>iff</a:t>
            </a:r>
            <a:r>
              <a:rPr lang="en-IN" sz="2400" i="1" kern="0" dirty="0" smtClean="0"/>
              <a:t>  </a:t>
            </a:r>
            <a:r>
              <a:rPr lang="en-IN" sz="2400" kern="0" dirty="0" smtClean="0">
                <a:sym typeface="Symbol" panose="05050102010706020507" pitchFamily="18" charset="2"/>
              </a:rPr>
              <a:t> a function</a:t>
            </a:r>
            <a:endParaRPr lang="en-IN" sz="2400" kern="0" dirty="0"/>
          </a:p>
        </p:txBody>
      </p:sp>
      <p:grpSp>
        <p:nvGrpSpPr>
          <p:cNvPr id="3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4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3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0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2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61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  <p:bldP spid="29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654" y="192882"/>
            <a:ext cx="7772400" cy="833437"/>
          </a:xfrm>
        </p:spPr>
        <p:txBody>
          <a:bodyPr/>
          <a:lstStyle/>
          <a:p>
            <a:r>
              <a:rPr lang="en-IN" sz="2800" dirty="0" smtClean="0"/>
              <a:t>Conservation SO-ODE 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952" y="1150492"/>
            <a:ext cx="8655974" cy="2212462"/>
          </a:xfrm>
        </p:spPr>
        <p:txBody>
          <a:bodyPr/>
          <a:lstStyle/>
          <a:p>
            <a:r>
              <a:rPr lang="en-IN" sz="2400" dirty="0" smtClean="0"/>
              <a:t>This case is known as Conservation </a:t>
            </a:r>
            <a:r>
              <a:rPr lang="en-IN" sz="2400" dirty="0"/>
              <a:t>of the </a:t>
            </a:r>
            <a:r>
              <a:rPr lang="en-IN" sz="2400" dirty="0" smtClean="0"/>
              <a:t>(Mechanical ) Energy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 smtClean="0"/>
              <a:t>This is another special SO-ODE </a:t>
            </a:r>
            <a:r>
              <a:rPr lang="en-IN" sz="2400" dirty="0"/>
              <a:t>such that both the variable </a:t>
            </a:r>
            <a:r>
              <a:rPr lang="en-IN" sz="2400" i="1" dirty="0" smtClean="0"/>
              <a:t>x</a:t>
            </a:r>
            <a:r>
              <a:rPr lang="en-IN" sz="2400" dirty="0" smtClean="0"/>
              <a:t> </a:t>
            </a:r>
            <a:r>
              <a:rPr lang="en-IN" sz="2400" dirty="0"/>
              <a:t>and the function </a:t>
            </a:r>
            <a:r>
              <a:rPr lang="en-IN" sz="2400" i="1" dirty="0" err="1" smtClean="0"/>
              <a:t>dy</a:t>
            </a:r>
            <a:r>
              <a:rPr lang="en-IN" sz="2400" i="1" dirty="0" smtClean="0"/>
              <a:t>/dx</a:t>
            </a:r>
            <a:r>
              <a:rPr lang="en-IN" sz="2400" dirty="0" smtClean="0"/>
              <a:t> </a:t>
            </a:r>
            <a:r>
              <a:rPr lang="en-IN" sz="2400" dirty="0"/>
              <a:t>do not appear </a:t>
            </a:r>
            <a:r>
              <a:rPr lang="en-IN" sz="2400" dirty="0" smtClean="0"/>
              <a:t>explicitly in </a:t>
            </a:r>
            <a:r>
              <a:rPr lang="en-IN" sz="2400" dirty="0"/>
              <a:t>the equation. </a:t>
            </a:r>
            <a:endParaRPr lang="en-IN" sz="2400" dirty="0" smtClean="0"/>
          </a:p>
          <a:p>
            <a:r>
              <a:rPr lang="en-IN" sz="2400" dirty="0" smtClean="0"/>
              <a:t>This </a:t>
            </a:r>
            <a:r>
              <a:rPr lang="en-IN" sz="2400" dirty="0"/>
              <a:t>case is important in Newtonian mechanics. </a:t>
            </a:r>
            <a:endParaRPr lang="en-IN" sz="2400" dirty="0" smtClean="0"/>
          </a:p>
          <a:p>
            <a:r>
              <a:rPr lang="en-IN" sz="2400" dirty="0" smtClean="0"/>
              <a:t>For </a:t>
            </a:r>
            <a:r>
              <a:rPr lang="en-IN" sz="2400" dirty="0"/>
              <a:t>that </a:t>
            </a:r>
            <a:r>
              <a:rPr lang="en-IN" sz="2400" dirty="0" smtClean="0"/>
              <a:t>reason this equation is written in a slightly modified form. </a:t>
            </a:r>
            <a:endParaRPr lang="en-IN" sz="2400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3515638" y="3188066"/>
          <a:ext cx="20256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40" name="Equation" r:id="rId3" imgW="876240" imgH="419040" progId="Equation.3">
                  <p:embed/>
                </p:oleObj>
              </mc:Choice>
              <mc:Fallback>
                <p:oleObj name="Equation" r:id="rId3" imgW="876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15638" y="3188066"/>
                        <a:ext cx="2025650" cy="968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200476" y="4277354"/>
            <a:ext cx="8655974" cy="221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/>
              <a:t>where </a:t>
            </a:r>
            <a:r>
              <a:rPr lang="en-IN" sz="2400" i="1" dirty="0" smtClean="0"/>
              <a:t>y</a:t>
            </a:r>
            <a:r>
              <a:rPr lang="en-IN" sz="2400" dirty="0" smtClean="0"/>
              <a:t> is the displacement of a particle and </a:t>
            </a:r>
            <a:r>
              <a:rPr lang="en-IN" sz="2400" i="1" dirty="0" smtClean="0"/>
              <a:t>m</a:t>
            </a:r>
            <a:r>
              <a:rPr lang="en-IN" sz="2400" dirty="0" smtClean="0"/>
              <a:t> </a:t>
            </a:r>
            <a:r>
              <a:rPr lang="en-IN" sz="2400" dirty="0"/>
              <a:t>is a constant. </a:t>
            </a:r>
            <a:endParaRPr lang="en-IN" sz="2400" dirty="0" smtClean="0"/>
          </a:p>
          <a:p>
            <a:r>
              <a:rPr lang="en-IN" sz="2400" dirty="0" smtClean="0"/>
              <a:t>It </a:t>
            </a:r>
            <a:r>
              <a:rPr lang="en-IN" sz="2400" dirty="0"/>
              <a:t>turns out that solutions to the </a:t>
            </a:r>
            <a:r>
              <a:rPr lang="en-IN" sz="2400" dirty="0" smtClean="0"/>
              <a:t>differential </a:t>
            </a:r>
            <a:r>
              <a:rPr lang="en-IN" sz="2400" dirty="0"/>
              <a:t>equation above have a particular property:</a:t>
            </a:r>
          </a:p>
          <a:p>
            <a:r>
              <a:rPr lang="en-IN" sz="2400" dirty="0">
                <a:sym typeface="Symbol" panose="05050102010706020507" pitchFamily="18" charset="2"/>
              </a:rPr>
              <a:t></a:t>
            </a:r>
            <a:r>
              <a:rPr lang="en-IN" sz="2400" dirty="0" smtClean="0"/>
              <a:t> </a:t>
            </a:r>
            <a:r>
              <a:rPr lang="en-IN" sz="2400" dirty="0"/>
              <a:t>a function of </a:t>
            </a:r>
            <a:r>
              <a:rPr lang="en-IN" sz="2400" i="1" dirty="0" err="1" smtClean="0"/>
              <a:t>dy</a:t>
            </a:r>
            <a:r>
              <a:rPr lang="en-IN" sz="2400" i="1" dirty="0" smtClean="0"/>
              <a:t>/</a:t>
            </a:r>
            <a:r>
              <a:rPr lang="en-IN" sz="2400" i="1" dirty="0" err="1" smtClean="0"/>
              <a:t>dt</a:t>
            </a:r>
            <a:r>
              <a:rPr lang="en-IN" sz="2400" dirty="0" smtClean="0"/>
              <a:t> (velocity, </a:t>
            </a:r>
            <a:r>
              <a:rPr lang="en-IN" sz="2400" i="1" dirty="0" smtClean="0"/>
              <a:t>v</a:t>
            </a:r>
            <a:r>
              <a:rPr lang="en-IN" sz="2400" dirty="0" smtClean="0"/>
              <a:t>) and </a:t>
            </a:r>
            <a:r>
              <a:rPr lang="en-IN" sz="2400" i="1" dirty="0"/>
              <a:t>y</a:t>
            </a:r>
            <a:r>
              <a:rPr lang="en-IN" sz="2400" dirty="0"/>
              <a:t>, called the energy of the system, that remains </a:t>
            </a:r>
            <a:r>
              <a:rPr lang="en-IN" sz="2400" dirty="0" smtClean="0"/>
              <a:t>conserved during </a:t>
            </a:r>
            <a:r>
              <a:rPr lang="en-IN" sz="2400" dirty="0"/>
              <a:t>the motion. </a:t>
            </a:r>
            <a:endParaRPr lang="en-IN" sz="2400" kern="0" dirty="0"/>
          </a:p>
        </p:txBody>
      </p:sp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888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637" y="283795"/>
            <a:ext cx="6952383" cy="612630"/>
          </a:xfrm>
        </p:spPr>
        <p:txBody>
          <a:bodyPr/>
          <a:lstStyle/>
          <a:p>
            <a:r>
              <a:rPr lang="en-IN" sz="2800" dirty="0"/>
              <a:t>Theorem for  Conservation </a:t>
            </a:r>
            <a:r>
              <a:rPr lang="en-IN" sz="2800" dirty="0" smtClean="0"/>
              <a:t>of Energy SO-ODE 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637" y="1107494"/>
            <a:ext cx="8625026" cy="795338"/>
          </a:xfrm>
        </p:spPr>
        <p:txBody>
          <a:bodyPr/>
          <a:lstStyle/>
          <a:p>
            <a:r>
              <a:rPr lang="en-IN" sz="2400" dirty="0"/>
              <a:t>Consider a particle with positive mass </a:t>
            </a:r>
            <a:r>
              <a:rPr lang="en-IN" sz="2400" i="1" dirty="0" smtClean="0"/>
              <a:t>m</a:t>
            </a:r>
            <a:r>
              <a:rPr lang="en-IN" sz="2400" dirty="0" smtClean="0"/>
              <a:t> and </a:t>
            </a:r>
            <a:r>
              <a:rPr lang="en-IN" sz="2400" dirty="0"/>
              <a:t>position </a:t>
            </a:r>
            <a:r>
              <a:rPr lang="en-IN" sz="2400" i="1" dirty="0" smtClean="0"/>
              <a:t>y</a:t>
            </a:r>
            <a:r>
              <a:rPr lang="en-IN" sz="2400" dirty="0"/>
              <a:t> </a:t>
            </a:r>
            <a:r>
              <a:rPr lang="en-IN" sz="2400" dirty="0" smtClean="0"/>
              <a:t> </a:t>
            </a:r>
            <a:r>
              <a:rPr lang="en-IN" sz="2400" dirty="0"/>
              <a:t>function of time </a:t>
            </a:r>
            <a:r>
              <a:rPr lang="en-IN" sz="2400" i="1" dirty="0" smtClean="0"/>
              <a:t>t</a:t>
            </a:r>
            <a:r>
              <a:rPr lang="en-IN" sz="2400" dirty="0"/>
              <a:t>)</a:t>
            </a:r>
            <a:r>
              <a:rPr lang="en-IN" sz="2400" dirty="0" smtClean="0"/>
              <a:t> </a:t>
            </a:r>
            <a:r>
              <a:rPr lang="en-IN" sz="2400" dirty="0"/>
              <a:t>which is a solution of Newton's second law of motion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3440308" y="1745838"/>
          <a:ext cx="20256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94" name="Equation" r:id="rId3" imgW="876240" imgH="419040" progId="Equation.3">
                  <p:embed/>
                </p:oleObj>
              </mc:Choice>
              <mc:Fallback>
                <p:oleObj name="Equation" r:id="rId3" imgW="876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40308" y="1745838"/>
                        <a:ext cx="2025650" cy="968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28589" y="2639396"/>
            <a:ext cx="8510074" cy="1621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/>
              <a:t>with initial conditions </a:t>
            </a:r>
            <a:r>
              <a:rPr lang="en-IN" sz="2400" i="1" dirty="0"/>
              <a:t>y(t</a:t>
            </a:r>
            <a:r>
              <a:rPr lang="en-IN" sz="2400" i="1" baseline="-25000" dirty="0"/>
              <a:t>0</a:t>
            </a:r>
            <a:r>
              <a:rPr lang="en-IN" sz="2400" i="1" dirty="0"/>
              <a:t>)</a:t>
            </a:r>
            <a:r>
              <a:rPr lang="en-IN" sz="2400" dirty="0"/>
              <a:t> = </a:t>
            </a:r>
            <a:r>
              <a:rPr lang="en-IN" sz="2400" i="1" dirty="0"/>
              <a:t>y</a:t>
            </a:r>
            <a:r>
              <a:rPr lang="en-IN" sz="2400" i="1" baseline="-25000" dirty="0"/>
              <a:t>0</a:t>
            </a:r>
            <a:r>
              <a:rPr lang="en-IN" sz="2400" dirty="0"/>
              <a:t> and </a:t>
            </a:r>
            <a:r>
              <a:rPr lang="en-IN" sz="2400" i="1" dirty="0" err="1" smtClean="0"/>
              <a:t>dy</a:t>
            </a:r>
            <a:r>
              <a:rPr lang="en-IN" sz="2400" i="1" dirty="0" smtClean="0"/>
              <a:t>/</a:t>
            </a:r>
            <a:r>
              <a:rPr lang="en-IN" sz="2400" i="1" dirty="0" err="1" smtClean="0"/>
              <a:t>dt</a:t>
            </a:r>
            <a:r>
              <a:rPr lang="en-IN" sz="2400" i="1" dirty="0" smtClean="0"/>
              <a:t> (@ t</a:t>
            </a:r>
            <a:r>
              <a:rPr lang="en-IN" sz="2400" i="1" baseline="-25000" dirty="0" smtClean="0"/>
              <a:t>0</a:t>
            </a:r>
            <a:r>
              <a:rPr lang="en-IN" sz="2400" i="1" dirty="0"/>
              <a:t>) = </a:t>
            </a:r>
            <a:r>
              <a:rPr lang="en-IN" sz="2400" i="1" dirty="0" smtClean="0"/>
              <a:t>v</a:t>
            </a:r>
            <a:r>
              <a:rPr lang="en-IN" sz="2400" i="1" baseline="-25000" dirty="0" smtClean="0"/>
              <a:t>0</a:t>
            </a:r>
            <a:r>
              <a:rPr lang="en-IN" sz="2400" dirty="0" smtClean="0"/>
              <a:t>.</a:t>
            </a:r>
          </a:p>
          <a:p>
            <a:r>
              <a:rPr lang="en-IN" sz="2400" dirty="0"/>
              <a:t>W</a:t>
            </a:r>
            <a:r>
              <a:rPr lang="en-IN" sz="2400" dirty="0" smtClean="0"/>
              <a:t>here </a:t>
            </a:r>
            <a:r>
              <a:rPr lang="en-IN" sz="2400" i="1" dirty="0"/>
              <a:t>f(y)</a:t>
            </a:r>
            <a:r>
              <a:rPr lang="en-IN" sz="2400" dirty="0"/>
              <a:t> is the force acting on </a:t>
            </a:r>
            <a:r>
              <a:rPr lang="en-IN" sz="2400" dirty="0" smtClean="0"/>
              <a:t>the particle </a:t>
            </a:r>
            <a:r>
              <a:rPr lang="en-IN" sz="2400" dirty="0"/>
              <a:t>at the position </a:t>
            </a:r>
            <a:r>
              <a:rPr lang="en-IN" sz="2400" i="1" dirty="0"/>
              <a:t>y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 smtClean="0"/>
              <a:t>Then</a:t>
            </a:r>
            <a:r>
              <a:rPr lang="en-IN" sz="2400" dirty="0"/>
              <a:t>, the position function </a:t>
            </a:r>
            <a:r>
              <a:rPr lang="en-IN" sz="2400" i="1" dirty="0"/>
              <a:t>y</a:t>
            </a:r>
            <a:r>
              <a:rPr lang="en-IN" sz="2400" dirty="0"/>
              <a:t> </a:t>
            </a:r>
            <a:r>
              <a:rPr lang="en-IN" sz="2400" dirty="0" smtClean="0"/>
              <a:t>satisfies</a:t>
            </a:r>
            <a:endParaRPr lang="en-IN" sz="2400" kern="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807817" y="3858901"/>
          <a:ext cx="2671762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95" name="Equation" r:id="rId5" imgW="1155600" imgH="393480" progId="Equation.3">
                  <p:embed/>
                </p:oleObj>
              </mc:Choice>
              <mc:Fallback>
                <p:oleObj name="Equation" r:id="rId5" imgW="11556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07817" y="3858901"/>
                        <a:ext cx="2671762" cy="909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328589" y="4752498"/>
            <a:ext cx="7917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Where </a:t>
            </a:r>
            <a:r>
              <a:rPr lang="en-IN" i="1" dirty="0" smtClean="0">
                <a:latin typeface="+mn-lt"/>
              </a:rPr>
              <a:t>E</a:t>
            </a:r>
            <a:r>
              <a:rPr lang="en-IN" i="1" baseline="-25000" dirty="0" smtClean="0">
                <a:latin typeface="+mn-lt"/>
              </a:rPr>
              <a:t>0</a:t>
            </a:r>
            <a:r>
              <a:rPr lang="en-IN" dirty="0" smtClean="0">
                <a:latin typeface="+mn-lt"/>
              </a:rPr>
              <a:t> is fixed </a:t>
            </a:r>
            <a:r>
              <a:rPr lang="en-IN" dirty="0">
                <a:latin typeface="+mn-lt"/>
              </a:rPr>
              <a:t>by the </a:t>
            </a:r>
            <a:r>
              <a:rPr lang="en-IN" dirty="0" smtClean="0">
                <a:latin typeface="+mn-lt"/>
              </a:rPr>
              <a:t>initial conditions.</a:t>
            </a:r>
          </a:p>
          <a:p>
            <a:r>
              <a:rPr lang="en-IN" dirty="0"/>
              <a:t>and </a:t>
            </a:r>
            <a:r>
              <a:rPr lang="en-IN" dirty="0" smtClean="0">
                <a:sym typeface="Symbol" panose="05050102010706020507" pitchFamily="18" charset="2"/>
              </a:rPr>
              <a:t></a:t>
            </a:r>
            <a:r>
              <a:rPr lang="en-IN" i="1" dirty="0" smtClean="0">
                <a:sym typeface="Symbol" panose="05050102010706020507" pitchFamily="18" charset="2"/>
              </a:rPr>
              <a:t>(y)</a:t>
            </a:r>
            <a:r>
              <a:rPr lang="en-IN" dirty="0" smtClean="0">
                <a:sym typeface="Symbol" panose="05050102010706020507" pitchFamily="18" charset="2"/>
              </a:rPr>
              <a:t> </a:t>
            </a:r>
            <a:r>
              <a:rPr lang="en-IN" dirty="0" smtClean="0"/>
              <a:t>is </a:t>
            </a:r>
            <a:r>
              <a:rPr lang="en-IN" dirty="0"/>
              <a:t>the potential of the force </a:t>
            </a:r>
            <a:r>
              <a:rPr lang="en-IN" i="1" dirty="0" smtClean="0"/>
              <a:t>f </a:t>
            </a:r>
            <a:r>
              <a:rPr lang="en-IN" dirty="0" smtClean="0"/>
              <a:t>- the </a:t>
            </a:r>
            <a:r>
              <a:rPr lang="en-IN" dirty="0"/>
              <a:t>negative of the primitive of </a:t>
            </a:r>
            <a:r>
              <a:rPr lang="en-IN" i="1" dirty="0"/>
              <a:t>f</a:t>
            </a:r>
            <a:r>
              <a:rPr lang="en-IN" dirty="0"/>
              <a:t>, that is</a:t>
            </a:r>
            <a:endParaRPr lang="en-IN" dirty="0">
              <a:latin typeface="+mn-lt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3565521" y="5639736"/>
          <a:ext cx="4197799" cy="911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96" name="Equation" r:id="rId7" imgW="1930320" imgH="419040" progId="Equation.3">
                  <p:embed/>
                </p:oleObj>
              </mc:Choice>
              <mc:Fallback>
                <p:oleObj name="Equation" r:id="rId7" imgW="19303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65521" y="5639736"/>
                        <a:ext cx="4197799" cy="9113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4794665" y="3783351"/>
          <a:ext cx="2728912" cy="9091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97" name="Equation" r:id="rId9" imgW="1409400" imgH="469800" progId="Equation.3">
                  <p:embed/>
                </p:oleObj>
              </mc:Choice>
              <mc:Fallback>
                <p:oleObj name="Equation" r:id="rId9" imgW="14094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94665" y="3783351"/>
                        <a:ext cx="2728912" cy="9091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2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7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10330</TotalTime>
  <Words>1472</Words>
  <Application>Microsoft Office PowerPoint</Application>
  <PresentationFormat>On-screen Show (4:3)</PresentationFormat>
  <Paragraphs>135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Blackadder ITC</vt:lpstr>
      <vt:lpstr>Brush Script MT</vt:lpstr>
      <vt:lpstr>Comic Sans MS</vt:lpstr>
      <vt:lpstr>Script MT Bold</vt:lpstr>
      <vt:lpstr>Symbol</vt:lpstr>
      <vt:lpstr>Times New Roman</vt:lpstr>
      <vt:lpstr>Default Design</vt:lpstr>
      <vt:lpstr>Equation</vt:lpstr>
      <vt:lpstr>Second Order Linear ODEs</vt:lpstr>
      <vt:lpstr>General  Form of A Linear SO-ODEs</vt:lpstr>
      <vt:lpstr>General Solution of A Linear Homogeneous SO-ODE</vt:lpstr>
      <vt:lpstr>Linear SO-ODE with CC</vt:lpstr>
      <vt:lpstr>Linear (Constant Coefficient) Homogeneous ODEs of nth  Order</vt:lpstr>
      <vt:lpstr>Linear (Constant Coefficient) Homogeneous ODEs of Second Order</vt:lpstr>
      <vt:lpstr>Solution of Linear SO-ODE with CC : &amp; Real Roots</vt:lpstr>
      <vt:lpstr>Solution of Linear SO-ODE with CC : &amp; Complex Conjugate Roots</vt:lpstr>
      <vt:lpstr>Repeated roots</vt:lpstr>
      <vt:lpstr>The Reduction of Order Method for Linear SO-ODE with CC</vt:lpstr>
      <vt:lpstr>The Wronskian Function</vt:lpstr>
      <vt:lpstr>The Wronskian Matrix</vt:lpstr>
      <vt:lpstr>First Theorem for Linear-SO-ODE with CC</vt:lpstr>
      <vt:lpstr>Independency Test</vt:lpstr>
      <vt:lpstr>Example</vt:lpstr>
      <vt:lpstr>Example</vt:lpstr>
      <vt:lpstr>Modern use of Reduction of Order Method</vt:lpstr>
      <vt:lpstr>Example</vt:lpstr>
      <vt:lpstr>PowerPoint Presentation</vt:lpstr>
      <vt:lpstr>PowerPoint Presentation</vt:lpstr>
      <vt:lpstr>Extension of The ROM to Solve Linear SO-ODE with Variable Coefficients</vt:lpstr>
      <vt:lpstr>Special SO-ODEs</vt:lpstr>
      <vt:lpstr>Definition of Special Second Order Equations.</vt:lpstr>
      <vt:lpstr>Theorem for  SO-ODE with no y Function</vt:lpstr>
      <vt:lpstr>Theorem for  SO-ODE with no x Function</vt:lpstr>
      <vt:lpstr>Conservation SO-ODE </vt:lpstr>
      <vt:lpstr>Theorem for  Conservation of Energy SO-ODE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839</cp:revision>
  <cp:lastPrinted>2002-01-11T03:20:09Z</cp:lastPrinted>
  <dcterms:created xsi:type="dcterms:W3CDTF">2002-01-11T02:48:10Z</dcterms:created>
  <dcterms:modified xsi:type="dcterms:W3CDTF">2019-09-02T23:55:30Z</dcterms:modified>
</cp:coreProperties>
</file>